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6"/>
  </p:notesMasterIdLst>
  <p:sldIdLst>
    <p:sldId id="369" r:id="rId2"/>
    <p:sldId id="288" r:id="rId3"/>
    <p:sldId id="349" r:id="rId4"/>
    <p:sldId id="401" r:id="rId5"/>
    <p:sldId id="402" r:id="rId6"/>
    <p:sldId id="403" r:id="rId7"/>
    <p:sldId id="332" r:id="rId8"/>
    <p:sldId id="404" r:id="rId9"/>
    <p:sldId id="405" r:id="rId10"/>
    <p:sldId id="406" r:id="rId11"/>
    <p:sldId id="407" r:id="rId12"/>
    <p:sldId id="408" r:id="rId13"/>
    <p:sldId id="392" r:id="rId14"/>
    <p:sldId id="409" r:id="rId15"/>
    <p:sldId id="410" r:id="rId16"/>
    <p:sldId id="411" r:id="rId17"/>
    <p:sldId id="412" r:id="rId18"/>
    <p:sldId id="413" r:id="rId19"/>
    <p:sldId id="414" r:id="rId20"/>
    <p:sldId id="415" r:id="rId21"/>
    <p:sldId id="416" r:id="rId22"/>
    <p:sldId id="417" r:id="rId23"/>
    <p:sldId id="418" r:id="rId24"/>
    <p:sldId id="419" r:id="rId25"/>
    <p:sldId id="420" r:id="rId26"/>
    <p:sldId id="421" r:id="rId27"/>
    <p:sldId id="422" r:id="rId28"/>
    <p:sldId id="423" r:id="rId29"/>
    <p:sldId id="424" r:id="rId30"/>
    <p:sldId id="425" r:id="rId31"/>
    <p:sldId id="426" r:id="rId32"/>
    <p:sldId id="427" r:id="rId33"/>
    <p:sldId id="428" r:id="rId34"/>
    <p:sldId id="429" r:id="rId35"/>
    <p:sldId id="430" r:id="rId36"/>
    <p:sldId id="431" r:id="rId37"/>
    <p:sldId id="432" r:id="rId38"/>
    <p:sldId id="433" r:id="rId39"/>
    <p:sldId id="434" r:id="rId40"/>
    <p:sldId id="435" r:id="rId41"/>
    <p:sldId id="436" r:id="rId42"/>
    <p:sldId id="437" r:id="rId43"/>
    <p:sldId id="438" r:id="rId44"/>
    <p:sldId id="439" r:id="rId45"/>
    <p:sldId id="440" r:id="rId46"/>
    <p:sldId id="441" r:id="rId47"/>
    <p:sldId id="442" r:id="rId48"/>
    <p:sldId id="443" r:id="rId49"/>
    <p:sldId id="444" r:id="rId50"/>
    <p:sldId id="445" r:id="rId51"/>
    <p:sldId id="446" r:id="rId52"/>
    <p:sldId id="447" r:id="rId53"/>
    <p:sldId id="449" r:id="rId54"/>
    <p:sldId id="450" r:id="rId55"/>
    <p:sldId id="451" r:id="rId56"/>
    <p:sldId id="452" r:id="rId57"/>
    <p:sldId id="453" r:id="rId58"/>
    <p:sldId id="454" r:id="rId59"/>
    <p:sldId id="455" r:id="rId60"/>
    <p:sldId id="456" r:id="rId61"/>
    <p:sldId id="457" r:id="rId62"/>
    <p:sldId id="458" r:id="rId63"/>
    <p:sldId id="459" r:id="rId64"/>
    <p:sldId id="460" r:id="rId65"/>
    <p:sldId id="461" r:id="rId66"/>
    <p:sldId id="462" r:id="rId67"/>
    <p:sldId id="463" r:id="rId68"/>
    <p:sldId id="464" r:id="rId69"/>
    <p:sldId id="465" r:id="rId70"/>
    <p:sldId id="466" r:id="rId71"/>
    <p:sldId id="467" r:id="rId72"/>
    <p:sldId id="468" r:id="rId73"/>
    <p:sldId id="469" r:id="rId74"/>
    <p:sldId id="470" r:id="rId75"/>
    <p:sldId id="471" r:id="rId76"/>
    <p:sldId id="472" r:id="rId77"/>
    <p:sldId id="473" r:id="rId78"/>
    <p:sldId id="474" r:id="rId79"/>
    <p:sldId id="475" r:id="rId80"/>
    <p:sldId id="476" r:id="rId81"/>
    <p:sldId id="477" r:id="rId82"/>
    <p:sldId id="478" r:id="rId83"/>
    <p:sldId id="479" r:id="rId84"/>
    <p:sldId id="448" r:id="rId85"/>
    <p:sldId id="480" r:id="rId86"/>
    <p:sldId id="481" r:id="rId87"/>
    <p:sldId id="482" r:id="rId88"/>
    <p:sldId id="483" r:id="rId89"/>
    <p:sldId id="484" r:id="rId90"/>
    <p:sldId id="485" r:id="rId91"/>
    <p:sldId id="486" r:id="rId92"/>
    <p:sldId id="487" r:id="rId93"/>
    <p:sldId id="488" r:id="rId94"/>
    <p:sldId id="489" r:id="rId95"/>
    <p:sldId id="490" r:id="rId96"/>
    <p:sldId id="491" r:id="rId97"/>
    <p:sldId id="492" r:id="rId98"/>
    <p:sldId id="493" r:id="rId99"/>
    <p:sldId id="494" r:id="rId100"/>
    <p:sldId id="495" r:id="rId101"/>
    <p:sldId id="496" r:id="rId102"/>
    <p:sldId id="497" r:id="rId103"/>
    <p:sldId id="498" r:id="rId104"/>
    <p:sldId id="499" r:id="rId105"/>
    <p:sldId id="500" r:id="rId106"/>
    <p:sldId id="501" r:id="rId107"/>
    <p:sldId id="502" r:id="rId108"/>
    <p:sldId id="503" r:id="rId109"/>
    <p:sldId id="504" r:id="rId110"/>
    <p:sldId id="505" r:id="rId111"/>
    <p:sldId id="506" r:id="rId112"/>
    <p:sldId id="507" r:id="rId113"/>
    <p:sldId id="508" r:id="rId114"/>
    <p:sldId id="509" r:id="rId115"/>
    <p:sldId id="510" r:id="rId116"/>
    <p:sldId id="511" r:id="rId117"/>
    <p:sldId id="512" r:id="rId118"/>
    <p:sldId id="513" r:id="rId119"/>
    <p:sldId id="514" r:id="rId120"/>
    <p:sldId id="522" r:id="rId121"/>
    <p:sldId id="523" r:id="rId122"/>
    <p:sldId id="524" r:id="rId123"/>
    <p:sldId id="525" r:id="rId124"/>
    <p:sldId id="526" r:id="rId125"/>
    <p:sldId id="527" r:id="rId126"/>
    <p:sldId id="528" r:id="rId127"/>
    <p:sldId id="529" r:id="rId128"/>
    <p:sldId id="530" r:id="rId129"/>
    <p:sldId id="531" r:id="rId130"/>
    <p:sldId id="532" r:id="rId131"/>
    <p:sldId id="533" r:id="rId132"/>
    <p:sldId id="534" r:id="rId133"/>
    <p:sldId id="515" r:id="rId134"/>
    <p:sldId id="516" r:id="rId135"/>
    <p:sldId id="517" r:id="rId136"/>
    <p:sldId id="518" r:id="rId137"/>
    <p:sldId id="519" r:id="rId138"/>
    <p:sldId id="520" r:id="rId139"/>
    <p:sldId id="521" r:id="rId140"/>
    <p:sldId id="535" r:id="rId141"/>
    <p:sldId id="536" r:id="rId142"/>
    <p:sldId id="537" r:id="rId143"/>
    <p:sldId id="538" r:id="rId144"/>
    <p:sldId id="539" r:id="rId145"/>
    <p:sldId id="540" r:id="rId146"/>
    <p:sldId id="541" r:id="rId147"/>
    <p:sldId id="542" r:id="rId148"/>
    <p:sldId id="543" r:id="rId149"/>
    <p:sldId id="544" r:id="rId150"/>
    <p:sldId id="545" r:id="rId151"/>
    <p:sldId id="558" r:id="rId152"/>
    <p:sldId id="559" r:id="rId153"/>
    <p:sldId id="560" r:id="rId154"/>
    <p:sldId id="561" r:id="rId155"/>
    <p:sldId id="562" r:id="rId156"/>
    <p:sldId id="563" r:id="rId157"/>
    <p:sldId id="564" r:id="rId158"/>
    <p:sldId id="565" r:id="rId159"/>
    <p:sldId id="546" r:id="rId160"/>
    <p:sldId id="547" r:id="rId161"/>
    <p:sldId id="548" r:id="rId162"/>
    <p:sldId id="549" r:id="rId163"/>
    <p:sldId id="550" r:id="rId164"/>
    <p:sldId id="551" r:id="rId165"/>
    <p:sldId id="552" r:id="rId166"/>
    <p:sldId id="553" r:id="rId167"/>
    <p:sldId id="554" r:id="rId168"/>
    <p:sldId id="555" r:id="rId169"/>
    <p:sldId id="556" r:id="rId170"/>
    <p:sldId id="557" r:id="rId171"/>
    <p:sldId id="566" r:id="rId172"/>
    <p:sldId id="567" r:id="rId173"/>
    <p:sldId id="568" r:id="rId174"/>
    <p:sldId id="569" r:id="rId175"/>
    <p:sldId id="570" r:id="rId176"/>
    <p:sldId id="571" r:id="rId177"/>
    <p:sldId id="572" r:id="rId178"/>
    <p:sldId id="573" r:id="rId179"/>
    <p:sldId id="574" r:id="rId180"/>
    <p:sldId id="575" r:id="rId181"/>
    <p:sldId id="576" r:id="rId182"/>
    <p:sldId id="397" r:id="rId183"/>
    <p:sldId id="577" r:id="rId184"/>
    <p:sldId id="578" r:id="rId185"/>
    <p:sldId id="400" r:id="rId186"/>
    <p:sldId id="579" r:id="rId187"/>
    <p:sldId id="580" r:id="rId188"/>
    <p:sldId id="581" r:id="rId189"/>
    <p:sldId id="582" r:id="rId190"/>
    <p:sldId id="583" r:id="rId191"/>
    <p:sldId id="584" r:id="rId192"/>
    <p:sldId id="585" r:id="rId193"/>
    <p:sldId id="586" r:id="rId194"/>
    <p:sldId id="587" r:id="rId195"/>
    <p:sldId id="588" r:id="rId196"/>
    <p:sldId id="589" r:id="rId197"/>
    <p:sldId id="590" r:id="rId198"/>
    <p:sldId id="591" r:id="rId199"/>
    <p:sldId id="592" r:id="rId200"/>
    <p:sldId id="593" r:id="rId201"/>
    <p:sldId id="594" r:id="rId202"/>
    <p:sldId id="595" r:id="rId203"/>
    <p:sldId id="596" r:id="rId204"/>
    <p:sldId id="597" r:id="rId20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134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notesMaster" Target="notesMasters/notesMaster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presProps" Target="presProps.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theme" Target="theme/theme1.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tableStyles" Target="tableStyle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2018-12-28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3722980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1775811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1410822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1779107" y="508001"/>
            <a:ext cx="1044153"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00B0F0"/>
                </a:solidFill>
                <a:latin typeface="微软雅黑" panose="020B0503020204020204" pitchFamily="34" charset="-122"/>
                <a:ea typeface="微软雅黑" panose="020B0503020204020204" pitchFamily="34" charset="-122"/>
              </a:rPr>
              <a:t>考纲解读</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2833534" y="507713"/>
            <a:ext cx="11006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真题汇集</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3893107" y="507713"/>
            <a:ext cx="1038934"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考题分析</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4952678" y="507713"/>
            <a:ext cx="1059482"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字词梳理</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007799" y="507713"/>
            <a:ext cx="1037473"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归纳整理</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7071732" y="507713"/>
            <a:ext cx="1037473"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专项突破</a:t>
            </a:r>
          </a:p>
        </p:txBody>
      </p:sp>
    </p:spTree>
    <p:extLst>
      <p:ext uri="{BB962C8B-B14F-4D97-AF65-F5344CB8AC3E}">
        <p14:creationId xmlns:p14="http://schemas.microsoft.com/office/powerpoint/2010/main" val="205193400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23582509"/>
      </p:ext>
    </p:extLst>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slide" Target="../slides/slide18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1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7.xml"/><Relationship Id="rId5" Type="http://schemas.openxmlformats.org/officeDocument/2006/relationships/slideLayout" Target="../slideLayouts/slideLayout5.xml"/><Relationship Id="rId10"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 Target="../slides/slide2.xml"/><Relationship Id="rId14" Type="http://schemas.openxmlformats.org/officeDocument/2006/relationships/slide" Target="../slides/slide18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第一模块</a:t>
            </a:r>
            <a:endParaRPr lang="zh-CN" altLang="en-US" b="1" dirty="0">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38554"/>
          </a:xfrm>
          <a:prstGeom prst="rect">
            <a:avLst/>
          </a:prstGeom>
          <a:noFill/>
        </p:spPr>
        <p:txBody>
          <a:bodyPr wrap="square" rtlCol="0">
            <a:spAutoFit/>
          </a:bodyPr>
          <a:lstStyle/>
          <a:p>
            <a:r>
              <a:rPr lang="zh-CN" altLang="zh-CN" sz="1600" b="1" smtClean="0"/>
              <a:t>第</a:t>
            </a:r>
            <a:r>
              <a:rPr lang="en-US" altLang="zh-CN" sz="1600" smtClean="0"/>
              <a:t>2</a:t>
            </a:r>
            <a:r>
              <a:rPr lang="zh-CN" altLang="zh-CN" sz="1600" b="1" smtClean="0"/>
              <a:t>部分</a:t>
            </a:r>
            <a:r>
              <a:rPr lang="zh-CN" altLang="zh-CN" sz="1600" smtClean="0"/>
              <a:t>　</a:t>
            </a:r>
            <a:r>
              <a:rPr lang="zh-CN" altLang="zh-CN" sz="1600" b="1" smtClean="0"/>
              <a:t>字词积累</a:t>
            </a:r>
            <a:endParaRPr lang="zh-CN" altLang="en-US" sz="1700" dirty="0">
              <a:solidFill>
                <a:schemeClr val="tx1"/>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2" name="同侧圆角矩形 11">
            <a:hlinkClick r:id="rId9" action="ppaction://hlinksldjump" tooltip="点击进入"/>
          </p:cNvPr>
          <p:cNvSpPr/>
          <p:nvPr userDrawn="1"/>
        </p:nvSpPr>
        <p:spPr>
          <a:xfrm>
            <a:off x="1771464" y="520414"/>
            <a:ext cx="1041422"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0" action="ppaction://hlinksldjump" tooltip="点击进入"/>
          </p:cNvPr>
          <p:cNvSpPr/>
          <p:nvPr userDrawn="1"/>
        </p:nvSpPr>
        <p:spPr>
          <a:xfrm>
            <a:off x="2834237" y="520414"/>
            <a:ext cx="1035276"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真题汇集</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1" action="ppaction://hlinksldjump" tooltip="点击进入"/>
          </p:cNvPr>
          <p:cNvSpPr/>
          <p:nvPr userDrawn="1"/>
        </p:nvSpPr>
        <p:spPr>
          <a:xfrm>
            <a:off x="3890864" y="520414"/>
            <a:ext cx="1035276"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考题分析</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2" action="ppaction://hlinksldjump" tooltip="点击进入"/>
          </p:cNvPr>
          <p:cNvSpPr/>
          <p:nvPr userDrawn="1"/>
        </p:nvSpPr>
        <p:spPr>
          <a:xfrm>
            <a:off x="4947491" y="520414"/>
            <a:ext cx="1035276"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字词梳理</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5" name="同侧圆角矩形 14">
            <a:hlinkClick r:id="rId13" action="ppaction://hlinksldjump" tooltip="点击进入"/>
          </p:cNvPr>
          <p:cNvSpPr/>
          <p:nvPr userDrawn="1"/>
        </p:nvSpPr>
        <p:spPr>
          <a:xfrm>
            <a:off x="6004118" y="520414"/>
            <a:ext cx="1035276"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归纳整理</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6" name="同侧圆角矩形 15">
            <a:hlinkClick r:id="rId14" action="ppaction://hlinksldjump" tooltip="点击进入"/>
          </p:cNvPr>
          <p:cNvSpPr/>
          <p:nvPr userDrawn="1"/>
        </p:nvSpPr>
        <p:spPr>
          <a:xfrm>
            <a:off x="7060745" y="520414"/>
            <a:ext cx="1035276"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专项突破</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3" r:id="rId1"/>
    <p:sldLayoutId id="2147483663" r:id="rId2"/>
    <p:sldLayoutId id="2147483664" r:id="rId3"/>
    <p:sldLayoutId id="2147483665" r:id="rId4"/>
    <p:sldLayoutId id="2147483666" r:id="rId5"/>
    <p:sldLayoutId id="2147483669" r:id="rId6"/>
    <p:sldLayoutId id="2147483668" r:id="rId7"/>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package" Target="../embeddings/Microsoft_Word___7.docx"/><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3" Type="http://schemas.openxmlformats.org/officeDocument/2006/relationships/package" Target="../embeddings/Microsoft_Word___8.docx"/><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image" Target="../media/image8.emf"/></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4.xml"/><Relationship Id="rId1" Type="http://schemas.openxmlformats.org/officeDocument/2006/relationships/vmlDrawing" Target="../drawings/vmlDrawing9.vml"/><Relationship Id="rId4" Type="http://schemas.openxmlformats.org/officeDocument/2006/relationships/image" Target="../media/image9.emf"/></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5.e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package" Target="../embeddings/Microsoft_Word___6.docx"/><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dirty="0"/>
              <a:t>2</a:t>
            </a:r>
            <a:r>
              <a:rPr lang="zh-CN" altLang="zh-CN" b="1" dirty="0"/>
              <a:t>部分</a:t>
            </a:r>
            <a:r>
              <a:rPr lang="zh-CN" altLang="zh-CN" dirty="0"/>
              <a:t>　</a:t>
            </a:r>
            <a:r>
              <a:rPr lang="zh-CN" altLang="zh-CN" b="1" dirty="0"/>
              <a:t>字词积累</a:t>
            </a:r>
            <a:endParaRPr lang="zh-CN" altLang="zh-CN" dirty="0"/>
          </a:p>
        </p:txBody>
      </p:sp>
    </p:spTree>
    <p:extLst>
      <p:ext uri="{BB962C8B-B14F-4D97-AF65-F5344CB8AC3E}">
        <p14:creationId xmlns:p14="http://schemas.microsoft.com/office/powerpoint/2010/main" val="147782591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四、应考策略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回归课本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字字过关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对于词语的考查基本上没有规律可循。在复习备考的过程中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必须回归课本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脚踏实地的掌握好每一篇课文中的词语。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反复记忆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利用早、午读时间反复诵读并默写课后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读一读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中的常用词。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小组互助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错题归总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同桌或小组之间互相考查。可以一边复习一边出题互相考查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要求按照中考题型命题。在考查中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将错误字词写在错题本上。不断循环听写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巩固记忆。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54868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美丽的颜色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这是一种奇异的新的开始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这种艰苦而且</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微妙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因为棚顶是玻璃的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棚屋里面</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燥热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得像温室。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每逢</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骤雨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猝至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这两位物理学家就匆忙把设备搬进棚屋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大开着门窗让空气流通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以便继续工作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而不至于因烟</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窒息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这种极特殊的治疗结核症的方法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玛丽多半没对佛提埃大夫</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吹嘘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153897"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00192" y="298729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771800"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74781" y="420103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87624" y="502926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61997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他们炼制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沥青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铀矿的设备极其简陋。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她永远记得看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guāng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荧光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的这一晚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永远记得这种神妙世界的奇观。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有时候我整天用差不多和我一般高的铁条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搅动一大堆沸腾着的东西。到了晚上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简直是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筋疲力尽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这个物理学家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和颜悦色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你可以想到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我希望它有很美丽的颜色。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131840" y="218867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32742" y="26103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30582" y="3797110"/>
            <a:ext cx="129760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92782" y="4222802"/>
            <a:ext cx="129760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43905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 </a:t>
            </a:r>
            <a:r>
              <a:rPr lang="zh-CN" altLang="zh-CN" sz="2200" dirty="0">
                <a:solidFill>
                  <a:srgbClr val="000000"/>
                </a:solidFill>
                <a:latin typeface="Times New Roman" panose="02020603050405020304" pitchFamily="18" charset="0"/>
                <a:cs typeface="Times New Roman" panose="02020603050405020304" pitchFamily="18" charset="0"/>
              </a:rPr>
              <a:t>那年冬天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祖母死了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父亲的差使也</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交卸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正是祸不单行的日子。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到徐州见着父亲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看见满院</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狼藉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又想起祖母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不禁</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簌簌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地流下眼泪。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这些日子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家中光景很是惨淡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一半为了丧事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一半为了父亲</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赋闲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到南京时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有朋友约去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游逛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勾留了一日。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但他终于不放心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怕茶房不妥帖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踌躇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了一会。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156176"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96838" y="29703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23728"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92141" y="42210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96838" y="46265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55521" y="50177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16548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我看见他戴着黑布小帽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穿着黑布大</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马褂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深青布棉袍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蹒跚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地走到铁道边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慢慢探身下去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尚不大难。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他少年出外谋生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独立支持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做了许多大事。哪知老境却如此</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tuí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颓唐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家庭</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suǒ</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琐屑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便往往触他之怒。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触目伤怀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自然情不能自已。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92982" y="238971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751018" y="27913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75656" y="359516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35675" y="397347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62311" y="4417059"/>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94449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3" name="矩形 2"/>
          <p:cNvSpPr>
            <a:spLocks noChangeAspect="1"/>
          </p:cNvSpPr>
          <p:nvPr/>
        </p:nvSpPr>
        <p:spPr>
          <a:xfrm>
            <a:off x="508000" y="990064"/>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白杨礼赞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黄的是土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kāi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kěn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开垦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的荒地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几百万年前由伟大的自然力堆积成功的黄土高原的外壳。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黄与绿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zǎi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主宰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无边无垠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坦荡如砥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然而同时你的眼睛也许觉得有点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倦怠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你对当前的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雄壮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闭了眼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而另一种的味儿在你心头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潜滋暗长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这是虽在北方风雪的压迫下却保持着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倔强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挺立的一种树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它没有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婆娑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没有屈曲盘旋的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虬枝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83452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但是它</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wěi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伟岸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朴质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也不缺乏温和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更不用提它的坚强不屈与挺拔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它是树中的伟丈夫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502271" y="1484784"/>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15816" y="228114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390703" y="2281148"/>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6005" y="2688138"/>
            <a:ext cx="54760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12160" y="3108079"/>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47664" y="3900534"/>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49841" y="4328137"/>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43808" y="5112929"/>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750743" y="5112929"/>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6005" y="5518252"/>
            <a:ext cx="54760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43808" y="592911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43439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par>
                                <p:cTn id="46" presetID="22" presetClass="exit" presetSubtype="4" fill="hold" grpId="0" nodeType="with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5"/>
                                        </p:tgtEl>
                                      </p:cBhvr>
                                    </p:animEffect>
                                    <p:set>
                                      <p:cBhvr>
                                        <p:cTn id="53"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或者只是三五株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一株</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傲然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地耸立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像哨兵似的树木的话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那你的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恹恹欲睡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的情绪又将如何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这样枝枝叶叶靠紧团结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力求上进的白杨树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宛然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象征了今天在华北平原纵横决荡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用血写出新中国历史的那种精神和意志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让那些看不起民众、贱视民众、顽固的倒退的人们去赞美那贵族化的楠木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那也是直挺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秀颀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鄙视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这极常见、极易生长的白杨树吧。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若不是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妙手偶得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便确是经过锤炼的语言的精华。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它所有的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丫枝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一律向上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而且紧紧靠拢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也像加过人工似的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成为一束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旁逸斜出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哪怕只有碗那样粗细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它却努力向上发展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高到丈许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参天耸立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不折不挠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对抗着西北风。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14827" y="1063127"/>
            <a:ext cx="82126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83968" y="147017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351131" y="1906441"/>
            <a:ext cx="82126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17593" y="3505887"/>
            <a:ext cx="82126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063099" y="3505887"/>
            <a:ext cx="82126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13901" y="4293096"/>
            <a:ext cx="136621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31840" y="5095575"/>
            <a:ext cx="82126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52120" y="5511438"/>
            <a:ext cx="14109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81803" y="6306226"/>
            <a:ext cx="14109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67567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散文二篇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一个人到了三十岁的边头就会发现自己丢失了一些什么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一颗臼齿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一段盲肠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一点点和人开玩笑的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xìng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兴味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个人生命不像一件衬衣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当你发现它脏了、破了的时候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就可以脱下它来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洗涤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把它再补好。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地面上的小草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它们是那样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wēi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卑微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那样柔弱。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我们以同样感动的眼光看着山坡上那些小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牛犊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它们蹦蹦跳跳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炫耀它们遍身金黄的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茸毛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那些个体</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消逝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它却永远存在。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它充满了希望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永不休止地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繁殖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蔓延着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随处宣示它的快乐和威势。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380312" y="218481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483768"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20072" y="341281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28672" y="42106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75856" y="46226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56804" y="503782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10295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生命在那些终于要</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凋谢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的花朵里永存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不断给世界以色彩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不断给世界以芬芳。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对爱情的渴望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对知识的追求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对人类苦难不可</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遏制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这三种纯洁而无比强烈的感情支配着我的一生。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这三种感情就像飓风一样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在深深的苦海上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肆意地把我吹来吹去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吹到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濒临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绝望的边缘。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那是一颗震颤的心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在世界的边缘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俯瞰那冰冷死寂、深不可测的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深渊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我希望知道</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星辰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为什么闪闪发光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我试图理解毕达哥拉斯的思想威力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即数字支配着万物流转。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437646" y="160801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308304" y="236966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5776" y="359756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09454" y="442772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23928" y="47867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92649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昆明的雨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昆明人家常于门头挂仙人掌一片以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辟邪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仙人掌悬空倒挂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尚能存活开花。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雨季则有青头菌、牛肝菌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味极</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鲜腴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有些人家在菜园的周围种了一圈仙人掌以代替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篱笆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这种菌子炒熟了也还是浅绿色的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格调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比牛肝菌高。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穿着扳尖的绣了满帮花的鞋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坐在人家阶石的一角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he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吆喝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看了池里的满池清水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看了着比丘尼装的陈圆圆的石像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传说陈圆圆随吴三桂到云南后出家</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暮年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投莲花池而死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雨又下起来了。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84168" y="178320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55688" y="259607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369921" y="301773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15728" y="340653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15616" y="42210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92080" y="505860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8521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四十年后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我还忘不了那天的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情味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写了一首诗。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莲花池外少行人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野店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苔痕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一寸深。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密匝匝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的细碎的绿叶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数不清的半开的白花和饱涨的花骨朵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都被雨水淋得湿透了。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因为是下下停停、停停下下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连绵不断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下起来没完。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可是下点功夫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把草茎松毛择净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撕成蟹腿肉粗细的丝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和青辣椒同炒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入口便会使你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jie</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张目结舌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672902" y="19888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82391" y="240010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67744" y="2815969"/>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24328" y="3583407"/>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40050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19290" y="4797152"/>
            <a:ext cx="134094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601699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分类归档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提高效率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在积累的过程中要学会分类归纳。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同音字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熟悉不同语境中的同音不同形的词语。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浊流</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结成九曲连环。</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画眉在树林边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地歌唱。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水藻真绿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把终年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贮蓄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的绿色全拿出来了。</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我在那路口久久</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伫立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婉转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贮蓄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伫立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同音不同形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在复习过程中要学会整理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形似字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字形相同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难以分辨的字。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粗犷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旷野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854730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4" name="矩形 3"/>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中国石拱桥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这种桥不但形式优美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而且结构坚固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能几十年几百年甚至上千年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雄跨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在江河之上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在交通方面发挥作用。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《水经注》里提到的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旅人桥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大约建成于公元</a:t>
            </a:r>
            <a:r>
              <a:rPr lang="en-US" altLang="zh-CN" sz="2200" dirty="0">
                <a:solidFill>
                  <a:srgbClr val="000000"/>
                </a:solidFill>
                <a:latin typeface="Times New Roman" panose="02020603050405020304" pitchFamily="18" charset="0"/>
                <a:cs typeface="Times New Roman" panose="02020603050405020304" pitchFamily="18" charset="0"/>
              </a:rPr>
              <a:t>282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可能是有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zǎi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记载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的最早的石拱桥了。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到解放的时候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桥身有些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sǔn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残损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全桥结构匀称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和四周景色配合得十分和谐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桥上的石栏石板也雕刻得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古朴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每两个石拱之间有石砌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桥墩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个石拱联成一个整体。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那时候有个意大利人马可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波罗来过中国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他的游记里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推崇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这座桥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是世界上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èr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独一无二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并且特别欣赏桥拦柱上刻的狮子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共同构成美丽的奇观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339752" y="184482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14039" y="270892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04048" y="308420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11760" y="390188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20072" y="430635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76256" y="5511438"/>
            <a:ext cx="15121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81289" y="551143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0738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3"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卢沟桥在我国人民反抗帝国主义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lüè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侵略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战争的历史上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也是值得纪念的。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(8)1937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日中国军队在此抗击日本帝国主义的侵略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揭开了中国人民全面抗战的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序幕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桥的设计完全合乎科学原理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施工技术更是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lún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巧妙绝伦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这些石刻狮子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有的母子相抱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ěr</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交头接耳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有的像倾听水声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有的像注视行人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千态万状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惟妙惟肖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940152" y="180785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851920" y="29865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259632" y="378904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948264" y="4201035"/>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75656" y="5009164"/>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1214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3" name="矩形 2"/>
          <p:cNvSpPr>
            <a:spLocks noChangeAspect="1"/>
          </p:cNvSpPr>
          <p:nvPr/>
        </p:nvSpPr>
        <p:spPr>
          <a:xfrm>
            <a:off x="508000" y="99146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苏州园林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如果开窗正对着白色墙壁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太单调了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给补上几竿竹子或几棵</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芭蕉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 </a:t>
            </a:r>
            <a:r>
              <a:rPr lang="zh-CN" altLang="zh-CN" sz="2200" dirty="0">
                <a:solidFill>
                  <a:srgbClr val="000000"/>
                </a:solidFill>
                <a:latin typeface="Times New Roman" panose="02020603050405020304" pitchFamily="18" charset="0"/>
                <a:cs typeface="Times New Roman" panose="02020603050405020304" pitchFamily="18" charset="0"/>
              </a:rPr>
              <a:t>为了达到这个目的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他们讲究亭台轩榭的布局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讲究假山池沼的配合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讲究花草树木的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chèn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映衬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讲究近景远景的层次。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一切都要为构成完美的图画而存在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决不容许有欠美伤美的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败笔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或者是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重峦叠嶂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或者是几座小山配合着竹子花木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全在乎设计者和匠师们生平多阅历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胸中有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丘壑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才能使游览者攀登的时候忘却苏州城市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只觉得身在山间。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假如安排两座以上的桥梁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那就一座一个样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雷同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259632" y="1885659"/>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72000" y="2698529"/>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94132" y="3501623"/>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16016" y="3916871"/>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15616" y="4715137"/>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812360" y="551723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9512" y="5922704"/>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4518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3" name="矩形 2"/>
          <p:cNvSpPr>
            <a:spLocks noChangeAspect="1"/>
          </p:cNvSpPr>
          <p:nvPr/>
        </p:nvSpPr>
        <p:spPr>
          <a:xfrm>
            <a:off x="508000" y="984928"/>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有几个园里有古老的藤萝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盘曲</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xún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嶙峋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的枝干就是一幅好画。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可是墙壁上有砖砌的各式镂空图案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廊子大多是两边无所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依傍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 </a:t>
            </a:r>
            <a:r>
              <a:rPr lang="zh-CN" altLang="zh-CN" sz="2200" dirty="0">
                <a:solidFill>
                  <a:srgbClr val="000000"/>
                </a:solidFill>
                <a:latin typeface="Times New Roman" panose="02020603050405020304" pitchFamily="18" charset="0"/>
                <a:cs typeface="Times New Roman" panose="02020603050405020304" pitchFamily="18" charset="0"/>
              </a:rPr>
              <a:t>墙上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蔓延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着爬山虎或者</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wēi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蔷薇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苏州园林里的门和窗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图案设计和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雕镂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琢磨功夫都是工艺美术的上品。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摄影家挺喜欢这些门和窗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斟酌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着光和影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摄成称心满意的照片。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花开时节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更显得各种花</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明艳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设计者和匠师们</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因地制宜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cái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自出心裁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修建成功的园林当然各个不同。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高树与低树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俯仰生姿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24128" y="108777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547664" y="226648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15816" y="269852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30663" y="269852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56176" y="348482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72200" y="42930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64088" y="507479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41287" y="5498780"/>
            <a:ext cx="148371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331640" y="589836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08806" y="6298929"/>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47397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在阳光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暴晒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的道路上有好些小圆孔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孔口与地面相平。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隧道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的顶上留一层一指厚的土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用来抵御外面的</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恶劣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直到最后一刹那。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在空中腾跃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使头部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倒悬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折皱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的翼向外伸直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竭力张开。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这种鳍有些运动力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能够帮助幼虫走出壳外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并且帮助它越过带有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纤维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的树枝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这是比较困难的事情。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它之所以产这许多卵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防御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某种特别的危险。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大怪物只须一踏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就可轧扁它们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然而它们置身于大怪物之前却异常镇静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顾忌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真令人惊讶。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开始很像极小的鱼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眼睛大而黑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身体下面有一种鳍状物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由两个前腿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联结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121449" y="149517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23728" y="229113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15616" y="270312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2080" y="309340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12360" y="309340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9900" y="35048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44510" y="430348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569721" y="472514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21449" y="551143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67744" y="63054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96802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这个像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跳蚤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一般大小的小动动物在线上摇荡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以防在硬地上摔伤。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只要一点风就能把它吹到硬的岩石上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车辙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的污水中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或不毛的黄沙上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或坚韧得无法钻下去的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黏土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这个弱小的动物迫切需要隐蔽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所以必须立刻到地下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寻觅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藏身的地方。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我们不应当讨厌它那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喧嚣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的歌声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因为它掘土四年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现在才能够穿起漂亮的衣服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长起可与飞鸟匹敌的翅膀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沐浴在温暖的阳光中。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987824" y="16288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969046"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23914" y="27913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87624" y="40050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24830" y="440880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10113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什么样的钹声能响亮到足以歌颂它那得来不易的刹那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欢愉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幼虫落地之前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在这里行日光浴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踢踢腿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试试筋力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有时却又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懒洋洋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地在绳端摇摆着。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它的大而锐利的眼睛并不是看不见这些可怕的敌人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不怀好意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地呆在旁边。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然而它仍然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zhōng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无动于衷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让自己牺牲。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115616" y="261613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34119" y="3398696"/>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585829" y="4201681"/>
            <a:ext cx="121981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53448" y="4616169"/>
            <a:ext cx="134179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453644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梦回繁华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 </a:t>
            </a:r>
            <a:r>
              <a:rPr lang="zh-CN" altLang="zh-CN" sz="2200" dirty="0">
                <a:solidFill>
                  <a:srgbClr val="000000"/>
                </a:solidFill>
                <a:latin typeface="Times New Roman" panose="02020603050405020304" pitchFamily="18" charset="0"/>
                <a:cs typeface="Times New Roman" panose="02020603050405020304" pitchFamily="18" charset="0"/>
              </a:rPr>
              <a:t>徽宗朝进入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翰林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据张著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题拔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后习绘画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擅长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界画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工舟车、人物、市街、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城郭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自成一家。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 </a:t>
            </a:r>
            <a:r>
              <a:rPr lang="zh-CN" altLang="zh-CN" sz="2200" dirty="0">
                <a:solidFill>
                  <a:srgbClr val="000000"/>
                </a:solidFill>
                <a:latin typeface="Times New Roman" panose="02020603050405020304" pitchFamily="18" charset="0"/>
                <a:cs typeface="Times New Roman" panose="02020603050405020304" pitchFamily="18" charset="0"/>
              </a:rPr>
              <a:t>据后代文人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考订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《清明上河图》可能作于政和至宣和年间。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画面开卷处描绘的是汴京近郊的风光。疏林薄雾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chóu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田畴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春寒料峭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赶集的乡人驱赶着往城内送炭的毛驴驮队。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 </a:t>
            </a:r>
            <a:r>
              <a:rPr lang="zh-CN" altLang="zh-CN" sz="2200" dirty="0">
                <a:solidFill>
                  <a:srgbClr val="000000"/>
                </a:solidFill>
                <a:latin typeface="Times New Roman" panose="02020603050405020304" pitchFamily="18" charset="0"/>
                <a:cs typeface="Times New Roman" panose="02020603050405020304" pitchFamily="18" charset="0"/>
              </a:rPr>
              <a:t>在进入大道的岔道上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是众多仆从簇拥的轿乘队伍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从插满柳枝的轿顶可知是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踏青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扫墓归来的权贵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近处小路上骑驴而行的则是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长途跋涉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行旅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491880" y="157757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00192" y="157757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907704" y="19784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956376" y="19784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1911"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96304" y="278552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40187" y="399938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08874" y="3999389"/>
            <a:ext cx="128410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36264" y="520262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83968" y="5599631"/>
            <a:ext cx="128410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36296" y="559857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502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5"/>
                                        </p:tgtEl>
                                      </p:cBhvr>
                                    </p:animEffect>
                                    <p:set>
                                      <p:cBhvr>
                                        <p:cTn id="5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3" grpId="0" animBg="1"/>
      <p:bldP spid="14" grpId="0" animBg="1"/>
      <p:bldP spid="15"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汴河上有一座规模</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宏敞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的拱桥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以巨木虚架而成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结构精美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宛如飞虹。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《清明上河图》采用了中国传统绘画特有的手卷形式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以移动的视点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摄取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采用兼工带写的手法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线条</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遒劲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笔法灵动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有别于一般的界画。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街上行人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zhǒng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摩肩接踵</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络绎不绝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士农工商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男女老少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各行各业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无所不备。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32040" y="19888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67744" y="319679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89507" y="35983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27984" y="4400145"/>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12360" y="440762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47971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477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958316953"/>
              </p:ext>
            </p:extLst>
          </p:nvPr>
        </p:nvGraphicFramePr>
        <p:xfrm>
          <a:off x="508000" y="1014180"/>
          <a:ext cx="8128000" cy="470604"/>
        </p:xfrm>
        <a:graphic>
          <a:graphicData uri="http://schemas.openxmlformats.org/presentationml/2006/ole">
            <mc:AlternateContent xmlns:mc="http://schemas.openxmlformats.org/markup-compatibility/2006">
              <mc:Choice xmlns:v="urn:schemas-microsoft-com:vml" Requires="v">
                <p:oleObj spid="_x0000_s7186"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014180"/>
                        <a:ext cx="8128000" cy="470604"/>
                      </a:xfrm>
                      <a:prstGeom prst="rect">
                        <a:avLst/>
                      </a:prstGeom>
                    </p:spPr>
                  </p:pic>
                </p:oleObj>
              </mc:Fallback>
            </mc:AlternateContent>
          </a:graphicData>
        </a:graphic>
      </p:graphicFrame>
      <p:sp>
        <p:nvSpPr>
          <p:cNvPr id="4" name="矩形 3"/>
          <p:cNvSpPr>
            <a:spLocks noChangeAspect="1"/>
          </p:cNvSpPr>
          <p:nvPr/>
        </p:nvSpPr>
        <p:spPr>
          <a:xfrm>
            <a:off x="508000" y="143969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那地方叫平桥村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是一个离海边不远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偏僻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临河的小村庄。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我们年纪都相仿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但论起</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行辈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却至少是叔子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有几个还是太公。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这虾</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照例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是归我吃的。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黄牛水牛都欺生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欺侮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因此我也总不敢走近身。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母亲却竭力的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嘱咐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说万不能装模装样。</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母亲便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宽慰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说我们鲁镇的戏比小村里的好得多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一年看几回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今天就算了。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外祖母也终于觉察了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并且说我应当不高兴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怠慢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是待客的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礼数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里从来所没有的。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660232" y="192069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92080" y="27439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55776" y="353218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99992" y="392115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35896" y="47555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31840" y="514993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75656" y="63508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72000" y="63508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1528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细心答题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规范书写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考场答题的时候要细心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要看准字母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认真拼读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特别要规范书写。对于最基本的笔画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点、横、竖、撇、捺、提、钩、折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在书写的时候要清楚明了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不能给人一种模糊不清的感觉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否则容易失分。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对于形体相近的字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在书写时要特别注意。例如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。务必要写清楚。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63851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十几个别的少年也大悟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duo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撺掇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说可以坐了这航船和我一同去。我高兴了。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这十多个少年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委实没有一个不会</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凫水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淡黑的起伏的连山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踊跃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的铁的兽脊似的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都远远地向船尾跑去了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但我却还以为船慢。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乌篷船里的那些土财主的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家眷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固然在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然而他们也不在乎看戏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多半是专到戏台下来吃糕饼、水果和瓜子的。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而一离赵庄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月光又显得格外的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皎洁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我的豆种是粒粒挑选过的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乡下人不识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dǎi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好歹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还说我的豆比不上别人的呢。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最惹眼的是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屹立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在庄外临河的空地上的一座戏台。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13862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59477" y="218327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52120" y="258445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2080" y="338830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12160" y="418872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48264" y="46265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42231" y="54036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30469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回延安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满心话</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登时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说不出来</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一头扑在亲人怀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东山的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糜子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西山的谷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肩膀上的红旗手中的书。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米酒</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油馍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木炭火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团团围定炕上坐。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满窑里围得不透风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脑畔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上还响着脚步声。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亲人见了亲人面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欢喜的眼泪</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眼眶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里转。</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059832" y="280171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709989" y="322061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99792" y="361382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99992" y="40504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32942" y="442693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8567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sp>
        <p:nvSpPr>
          <p:cNvPr id="3" name="矩形 2"/>
          <p:cNvSpPr>
            <a:spLocks noChangeAspect="1"/>
          </p:cNvSpPr>
          <p:nvPr/>
        </p:nvSpPr>
        <p:spPr>
          <a:xfrm>
            <a:off x="508000" y="104640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安塞腰鼓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火花一样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是闪射的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瞳仁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这腰鼓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使冰冷的空气立即变得燥热了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恬静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的阳光立即变得飞溅了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使困倦的世界立即变得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fèn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亢奋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明晰了又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晦暗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尔后最终永远明晰了的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大彻大悟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容不得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束缚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容不得</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羁绊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容不得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闭塞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百十个腰鼓发出的沉重响声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碰撞在遗落了一切</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rǒng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冗杂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的观众的心上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隆隆隆隆的豪壮的抒情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隆隆隆隆的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严峻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60687" y="15567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143506" y="193044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380312" y="232735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31840" y="314096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87624" y="3546172"/>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33417" y="39680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90839" y="39680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44530" y="43660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799129" y="477637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1520" y="514680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81254" y="55788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63930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 </a:t>
            </a:r>
            <a:r>
              <a:rPr lang="zh-CN" altLang="zh-CN" sz="2200" dirty="0">
                <a:solidFill>
                  <a:srgbClr val="000000"/>
                </a:solidFill>
                <a:latin typeface="Times New Roman" panose="02020603050405020304" pitchFamily="18" charset="0"/>
                <a:cs typeface="Times New Roman" panose="02020603050405020304" pitchFamily="18" charset="0"/>
              </a:rPr>
              <a:t>它</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zhèn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震撼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烧灼着你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威逼着你。</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那消化着红豆角角老南瓜的躯体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居然可以释放出那么奇伟</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磅礴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的能量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交织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旋转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奔突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辐射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耳畔是一声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渺远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的鸡啼。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每一个舞姿都使人战栗在浓烈的艺术享受中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叹为观止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当它</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ér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戛然而止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世界出奇地寂静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以至使人感到对她十分陌生了。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699792" y="178320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7704" y="260522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72000" y="299115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7944"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28486" y="4194512"/>
            <a:ext cx="134737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19872" y="4597506"/>
            <a:ext cx="134737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58725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灯笼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什么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sòng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争讼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吃官司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是不在自己意识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lǐng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领域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祖父好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在路上轻易不提</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斡旋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着的情事。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那种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熙熙然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庭院的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静穆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是一辈子</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思慕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每每想起小时候在村里上灯学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要挑了灯笼走去挑了灯笼走回的事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便深深感到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怅惘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遍悬珠玉金银而风至</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锵然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的那种盛事太古远了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恨无缘观赏。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203848" y="19888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87624"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148064" y="27809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71800" y="3202585"/>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11798" y="3202585"/>
            <a:ext cx="8559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87624" y="3608057"/>
            <a:ext cx="8559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93557" y="4426721"/>
            <a:ext cx="8280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60032" y="4797152"/>
            <a:ext cx="8280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68196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你听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正萧萧班马鸣也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我愿就是那灯笼下的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马前卒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应该数火把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数探海灯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燎原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的一把烈火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那时自己对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人情世故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还不懂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好听点说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心还像素丝样纯洁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假定是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nuǎn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暖融融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的春宵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西宫南内有人在趁了灯光调绿嘴鹦鹉。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740352"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528" y="26103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64088"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27984" y="3418609"/>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23928" y="4207870"/>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54960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大自然的语言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冰雪融化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萌发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各种花</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次第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再过两个月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燕子</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翩然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于是转入炎热的夏季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这是植物</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孕育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果实的时期。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古代流传下来的许多</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农谚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就包含了丰富的物候知识。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北京的物候记录</a:t>
            </a:r>
            <a:r>
              <a:rPr lang="en-US" altLang="zh-CN" sz="2200" dirty="0">
                <a:solidFill>
                  <a:srgbClr val="000000"/>
                </a:solidFill>
                <a:latin typeface="Times New Roman" panose="02020603050405020304" pitchFamily="18" charset="0"/>
                <a:cs typeface="Times New Roman" panose="02020603050405020304" pitchFamily="18" charset="0"/>
              </a:rPr>
              <a:t>,1962</a:t>
            </a:r>
            <a:r>
              <a:rPr lang="zh-CN" altLang="zh-CN" sz="2200" dirty="0">
                <a:solidFill>
                  <a:srgbClr val="000000"/>
                </a:solidFill>
                <a:latin typeface="Times New Roman" panose="02020603050405020304" pitchFamily="18" charset="0"/>
                <a:cs typeface="Times New Roman" panose="02020603050405020304" pitchFamily="18" charset="0"/>
              </a:rPr>
              <a:t>年的山桃、杏花、苹果、榆叶梅、西府</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hǎi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tánɡ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海棠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、丁香、刺槐的花期比</a:t>
            </a:r>
            <a:r>
              <a:rPr lang="en-US" altLang="zh-CN" sz="2200" dirty="0">
                <a:solidFill>
                  <a:srgbClr val="000000"/>
                </a:solidFill>
                <a:latin typeface="Times New Roman" panose="02020603050405020304" pitchFamily="18" charset="0"/>
                <a:cs typeface="Times New Roman" panose="02020603050405020304" pitchFamily="18" charset="0"/>
              </a:rPr>
              <a:t>1961</a:t>
            </a:r>
            <a:r>
              <a:rPr lang="zh-CN" altLang="zh-CN" sz="2200" dirty="0">
                <a:solidFill>
                  <a:srgbClr val="000000"/>
                </a:solidFill>
                <a:latin typeface="Times New Roman" panose="02020603050405020304" pitchFamily="18" charset="0"/>
                <a:cs typeface="Times New Roman" panose="02020603050405020304" pitchFamily="18" charset="0"/>
              </a:rPr>
              <a:t>年迟十天左右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1960</a:t>
            </a:r>
            <a:r>
              <a:rPr lang="zh-CN" altLang="zh-CN" sz="2200" dirty="0">
                <a:solidFill>
                  <a:srgbClr val="000000"/>
                </a:solidFill>
                <a:latin typeface="Times New Roman" panose="02020603050405020304" pitchFamily="18" charset="0"/>
                <a:cs typeface="Times New Roman" panose="02020603050405020304" pitchFamily="18" charset="0"/>
              </a:rPr>
              <a:t>年迟五六天。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985545" y="21944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76256" y="21944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11960" y="26103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68144" y="295977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32040" y="340720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07704" y="45915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94490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冬季南北温度</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悬殊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夏季却相差不大。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北雁南飞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活跃在田间草际的昆虫也都</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销声匿迹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在地球上温带和亚热带区域里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年年如是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ér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周而复始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这样看来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花香鸟语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草长莺飞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都是大自然的语言。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995936" y="22094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19570" y="26369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298175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40352"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80522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72000" y="4210697"/>
            <a:ext cx="133183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92537" y="4618301"/>
            <a:ext cx="133183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253156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阿西莫夫短文两篇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阿根廷南极研究所宣布在詹姆斯罗斯岛发现了一些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骨骼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南极也有自己的恐龙、</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两栖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动物和其他在恐龙时代繁盛的植物和动物。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这一问题的答案是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是大陆在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漂移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而不是恐龙自己在迁移。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随着时间的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流逝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北美又与亚洲和欧洲分开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南美也与非洲相离。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两个陆块在那里聚合并缓慢地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zhě</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褶皱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这可能是由于一个巨大的小行星或</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彗星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撞击地球的结果。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956376" y="16288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198497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32040" y="24104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52120" y="321002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47864" y="39946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84168" y="48075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16216" y="52119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924427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这种撞击也许深入到了地壳内部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引起火山喷发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造成大火和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潮汐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毫无疑问</a:t>
            </a:r>
            <a:r>
              <a:rPr lang="en-US" altLang="zh-CN" sz="2200" dirty="0">
                <a:solidFill>
                  <a:srgbClr val="000000"/>
                </a:solidFill>
                <a:latin typeface="Times New Roman" panose="02020603050405020304" pitchFamily="18" charset="0"/>
                <a:cs typeface="Times New Roman" panose="02020603050405020304" pitchFamily="18" charset="0"/>
              </a:rPr>
              <a:t>,6 500</a:t>
            </a:r>
            <a:r>
              <a:rPr lang="zh-CN" altLang="zh-CN" sz="2200" dirty="0">
                <a:solidFill>
                  <a:srgbClr val="000000"/>
                </a:solidFill>
                <a:latin typeface="Times New Roman" panose="02020603050405020304" pitchFamily="18" charset="0"/>
                <a:cs typeface="Times New Roman" panose="02020603050405020304" pitchFamily="18" charset="0"/>
              </a:rPr>
              <a:t>万年前地球上曾经有过一次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大灭绝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发生过一次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劫难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那么它的原子相距很近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从而变得极为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致密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在一些地方已经发现了斯石英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而且有证据显示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这些地区曾经受到巨大</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陨石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的撞击。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岩层的年龄为</a:t>
            </a:r>
            <a:r>
              <a:rPr lang="en-US" altLang="zh-CN" sz="2200" dirty="0">
                <a:solidFill>
                  <a:srgbClr val="000000"/>
                </a:solidFill>
                <a:latin typeface="Times New Roman" panose="02020603050405020304" pitchFamily="18" charset="0"/>
                <a:cs typeface="Times New Roman" panose="02020603050405020304" pitchFamily="18" charset="0"/>
              </a:rPr>
              <a:t>6 500</a:t>
            </a:r>
            <a:r>
              <a:rPr lang="zh-CN" altLang="zh-CN" sz="2200" dirty="0">
                <a:solidFill>
                  <a:srgbClr val="000000"/>
                </a:solidFill>
                <a:latin typeface="Times New Roman" panose="02020603050405020304" pitchFamily="18" charset="0"/>
                <a:cs typeface="Times New Roman" panose="02020603050405020304" pitchFamily="18" charset="0"/>
              </a:rPr>
              <a:t>万年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因此可以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追溯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到恐龙灭绝的年代。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如果看一张地图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并假定把非洲和南美洲拼合在一起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你就会看到它们拼合得多么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fèng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无衣无缝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每一个大陆都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携带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着自己的恐龙而去。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763688" y="15567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5776"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60232" y="27875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59832" y="35913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44208" y="398887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04048" y="5188365"/>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90303" y="55892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40186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057319781"/>
              </p:ext>
            </p:extLst>
          </p:nvPr>
        </p:nvGraphicFramePr>
        <p:xfrm>
          <a:off x="508000" y="1304973"/>
          <a:ext cx="8128000" cy="470604"/>
        </p:xfrm>
        <a:graphic>
          <a:graphicData uri="http://schemas.openxmlformats.org/presentationml/2006/ole">
            <mc:AlternateContent xmlns:mc="http://schemas.openxmlformats.org/markup-compatibility/2006">
              <mc:Choice xmlns:v="urn:schemas-microsoft-com:vml" Requires="v">
                <p:oleObj spid="_x0000_s4113"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304973"/>
                        <a:ext cx="8128000" cy="470604"/>
                      </a:xfrm>
                      <a:prstGeom prst="rect">
                        <a:avLst/>
                      </a:prstGeom>
                    </p:spPr>
                  </p:pic>
                </p:oleObj>
              </mc:Fallback>
            </mc:AlternateContent>
          </a:graphicData>
        </a:graphic>
      </p:graphicFrame>
      <p:sp>
        <p:nvSpPr>
          <p:cNvPr id="5" name="矩形 4"/>
          <p:cNvSpPr>
            <a:spLocks noChangeAspect="1"/>
          </p:cNvSpPr>
          <p:nvPr/>
        </p:nvSpPr>
        <p:spPr>
          <a:xfrm>
            <a:off x="508000" y="184354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山</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朗润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水涨起来了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太阳的脸红起来了。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风里带来些新翻的泥土的气息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混着青草味儿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还有各种花的香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都在微微润湿的空气里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酝酿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鸟儿将窠巢安在繁花嫩叶当中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高兴起来了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yǐn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呼朋引伴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nòng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卖弄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清脆的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喉咙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唱出宛转的曲子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与轻风流水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应和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牛背上牧童的短笛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这时候也成天在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嘹亮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傍晚时候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黄晕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tuō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烘托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出一片安静而和平的夜。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432542" y="234888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60032" y="314096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31640" y="3937554"/>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16016" y="393774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775848" y="3962171"/>
            <a:ext cx="7565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5008" y="4344322"/>
            <a:ext cx="7565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40152" y="43385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577833" y="473845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01669" y="514909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95636" y="554365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5"/>
                                        </p:tgtEl>
                                      </p:cBhvr>
                                    </p:animEffect>
                                    <p:set>
                                      <p:cBhvr>
                                        <p:cTn id="5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sp>
        <p:nvSpPr>
          <p:cNvPr id="3" name="矩形 2"/>
          <p:cNvSpPr>
            <a:spLocks noChangeAspect="1"/>
          </p:cNvSpPr>
          <p:nvPr/>
        </p:nvSpPr>
        <p:spPr>
          <a:xfrm>
            <a:off x="508000" y="1046985"/>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大雁归来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但当一群大雁冲破了</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月暖流的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ǎi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雾霭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春天就来到了。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它还可以纠正自己的错误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继续保持它在冬季的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缄默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每年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它们都要用自己的生命来为实现这个基本的信念做</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赌注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(4)11</a:t>
            </a:r>
            <a:r>
              <a:rPr lang="zh-CN" altLang="zh-CN" sz="2200" dirty="0">
                <a:solidFill>
                  <a:srgbClr val="000000"/>
                </a:solidFill>
                <a:latin typeface="Times New Roman" panose="02020603050405020304" pitchFamily="18" charset="0"/>
                <a:cs typeface="Times New Roman" panose="02020603050405020304" pitchFamily="18" charset="0"/>
              </a:rPr>
              <a:t>月份南飞的鸟群</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目空一切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地从我们的头上高高飞过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即使发现了它们所喜欢的沙滩和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沼泽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也几乎是一声不响。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在每个沼泽地和池塘边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zhǔn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瞄准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它们的猎枪。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它们顺着弯曲的河流拐来拐去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穿过现在已经没有猎枪的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shòu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狩猎</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点和小洲。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154640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915920" y="234888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528" y="27543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31640" y="354675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64088" y="3943372"/>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24328" y="436519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44929" y="51650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15616" y="594928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78262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第一群大雁一旦来到这里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它们便向每一个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迁徙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的雁群</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喧嚷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着发出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qǐng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邀请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返回的雁群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不再在沼泽上空做试探性的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盘旋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凋零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的枫叶一样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摇晃着从空中落下来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并向下面欢呼的鸟儿们伸出双脚。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喧闹声也渐渐低沉下去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只能听到一些模糊的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稀疏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的谈论。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我们的沼泽便再次成为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弥漫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着青草气息的地方。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我们的春雁每天都要去玉米地做一次旅行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但绝不是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偷偷摸摸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单调</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枯燥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的数字竟能如此进一步激发爱鸟者的感伤。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030663" y="119675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07002" y="1597627"/>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785745" y="1597627"/>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92280" y="1983839"/>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23728" y="241065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308304" y="320386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04048" y="402584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63688" y="4797152"/>
            <a:ext cx="124491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27978" y="520160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3567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3" grpId="0" animBg="1"/>
      <p:bldP spid="14"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时间的脚印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时间是没有脚的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而人们却想出了许多法子记录下它的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踪迹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在北京故宫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我们还可以看到一种古老的计时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装置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真的有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hǎi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海枯石烂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的时候。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空气和水中的酸类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腐蚀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了岩石中的一部分物质。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小块的石子再分裂成细微的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沙砾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、泥土。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043608" y="27809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84368" y="324139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528" y="359843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51920" y="4005064"/>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11960" y="44105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20072" y="48075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68132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山麓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ɡōu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沟壑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、河谷、湖泊、海洋等比较低洼的地方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有许多泥沙不断地被留下来。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炎热的阳光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烘烤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严寒的霜雪冷冻着它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风吹着它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雨打着它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古代动物走过的脚印和天旱时候泥土</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龟裂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的形象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这里不过是拉开了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帷幕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的一角而已。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411760"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932040"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07904" y="29807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36998" y="37890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55976" y="461616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29100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最后一次讲演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晓得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在昆明出现了历史上最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卑劣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无耻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的事情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李先生究竟犯了什么罪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竟遭此</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shǒu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毒手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杀死了人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又不敢承认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诬蔑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桃色事件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去年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昆明青年学生为了反对内战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屠杀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反动派暗杀李先生的消息传出以后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大家听了都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fèn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悲愤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捶击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桌子其实很简单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他们这样疯狂地来制造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kǒng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恐怖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正是他们自己在慌啊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563888" y="156718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87624" y="19888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63888" y="19888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99944" y="236579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08104" y="27834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668344" y="360805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4363" y="39946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674043" y="44105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4363" y="47867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00494" y="520841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08747" y="563467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53488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历史上没有一个反人民的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势力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不被人民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毁灭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反动派</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挑拨离间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卑鄙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你们看见联大走了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学生放暑假了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便以为我们没有力量了吗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我们昆明的青年决不会让你们这样</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hèng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蛮横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下去的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历史</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赋予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昆明的任务是争取民主和平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我们昆明的青年必须完成这任务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为什么要打要杀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而且又不敢</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zhèng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光明正大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地来打来杀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而偷偷摸摸地来暗杀。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860032" y="1602224"/>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10858" y="2003099"/>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67069" y="2389538"/>
            <a:ext cx="11764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76958" y="2386237"/>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721849" y="320798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83768" y="4005064"/>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73028" y="4807543"/>
            <a:ext cx="10629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8313" y="5229200"/>
            <a:ext cx="50328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54359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应有格物致知精神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这位先生明明是把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探察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外界误认为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探讨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因为这样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格物致知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的真正意义便被埋没了。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新的知识只能通过实地实验而得到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不是由自我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检讨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或哲理的清谈就可求到的。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最使我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彷徨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是当时的唯一办法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以埋头读书应付一切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对于实际的需要毫无帮助。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355976" y="240470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12360" y="240470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536" y="28263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7944" y="3196791"/>
            <a:ext cx="128036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782644" y="3593370"/>
            <a:ext cx="8533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3528" y="401545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91880" y="44105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56710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animBg="1"/>
      <p:bldP spid="12" grpId="0" animBg="1"/>
      <p:bldP spid="13"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绝不是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袖手旁观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就可以得到知识的。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但是在研究工作中需要拿主意时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就常常</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suǒ</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不知所措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在环境</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激变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我们应该重新体会几千年前经书里说的格物致知的真正意义。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我非常荣幸地接受《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瞭望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》周刊授予我的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情系中华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征文特别荣誉奖。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缅怀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我写了《怀念》这篇文章。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499992" y="1993437"/>
            <a:ext cx="13045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66259" y="2410497"/>
            <a:ext cx="95421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2815969"/>
            <a:ext cx="95421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30965" y="3196791"/>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32040" y="4005064"/>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11760" y="4809993"/>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86997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sp>
        <p:nvSpPr>
          <p:cNvPr id="3" name="矩形 2"/>
          <p:cNvSpPr>
            <a:spLocks noChangeAspect="1"/>
          </p:cNvSpPr>
          <p:nvPr/>
        </p:nvSpPr>
        <p:spPr>
          <a:xfrm>
            <a:off x="508000" y="108724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我一生中的重要抉择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下面我就要谈到我第六个重要</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抉择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1992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开始花大的力量来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扶植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让年轻一代出来逐步取代我的作用。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岁以后很多时候会对新思想起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阻碍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布莱克看到了这种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趋势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他赶紧抓住机会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鼓励年轻人开辟新天地。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反而有些表面上比我更权威的人要来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干预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你该怎么做。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已经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堕落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到了靠卖狗皮</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膏药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却说我是权威。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有一种马太效应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已经得到的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他一个劲儿地得到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多多益善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不能得到的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他永远得不到</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631338" y="15567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271298" y="19784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28184" y="279591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39952" y="32129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70623" y="40038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7784" y="47971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63413" y="480880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75656" y="600510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307691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我也懒得去说服他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就采取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fèng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阳奉阴违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一旦干到具体活儿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他根本不清楚里头怎么回事。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有时候就去卖狗皮膏药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做点</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招摇撞骗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当然我们要创造条件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就是把他们推到需求刺激的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风口浪尖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名人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强词夺理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叫作雄辩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凡人就是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狡辩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名人跟人握握手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叫作</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平易近人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凡人就是巴结别人了。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名人打扮得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不修边幅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叫真有艺术家的气质。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444208" y="1180567"/>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52320" y="1982317"/>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4680" y="2394312"/>
            <a:ext cx="6769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835696" y="3211288"/>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12662" y="3618448"/>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31640" y="402005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96136" y="4389722"/>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66367" y="521038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942136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他们的草屋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稀稀疏疏的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在雨里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静默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天上的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zheng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渐渐多了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地上孩子也多了。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舒活舒活筋骨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sǒu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抖擞抖擞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各做各的一份事去。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春天像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健壮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有铁一般的胳膊和腰脚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他领着我们上前去。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春天像小姑娘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花枝招展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68144" y="218867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19872" y="26103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4048" y="2970166"/>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09481" y="3800023"/>
            <a:ext cx="91804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64088" y="4596571"/>
            <a:ext cx="12231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46254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sp>
        <p:nvSpPr>
          <p:cNvPr id="4" name="矩形 3"/>
          <p:cNvSpPr>
            <a:spLocks noChangeAspect="1"/>
          </p:cNvSpPr>
          <p:nvPr/>
        </p:nvSpPr>
        <p:spPr>
          <a:xfrm>
            <a:off x="508000" y="99063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庆祝奥林匹克运动复兴</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周年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所幸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奥林匹克主义并没有成为这场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浩劫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的牺牲品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而是无所畏惧、无可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指摘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地挺了过来。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还在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襁褓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就已开始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shòu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担惊受怕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当它为灿烂阳光所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萦绕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为音乐所振奋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或被嵌入圆柱式大厅时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会是怎样的情景。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古代奥林匹克主义的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绚丽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梦想在阿尔弗斯河的两岸诞生了。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青少年开始为呆板而复杂的教育</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枷锁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所套牢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被在愚蠢的放纵和不明智的严厉交互作用下的道德说教以及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拙劣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肤浅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的世界观所束缚。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这就是完美的、民主的奥林匹克精神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今天我们要为它</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奠定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495434" y="14847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16016" y="190644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87824" y="22585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59632" y="2692735"/>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427984" y="310400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72000" y="39013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32240" y="470436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84470" y="550684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95936" y="550684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45212" y="630932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26185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sp>
        <p:nvSpPr>
          <p:cNvPr id="3" name="矩形 2"/>
          <p:cNvSpPr>
            <a:spLocks noChangeAspect="1"/>
          </p:cNvSpPr>
          <p:nvPr/>
        </p:nvSpPr>
        <p:spPr>
          <a:xfrm>
            <a:off x="508000" y="110396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然而今天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我的印象反而是我正</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目睹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它再次含苞欲放。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深得人类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挚爱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的瓦莱州派出的首席代表。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钟爱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勇敢者的幸运之神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厚待刚刚决定申办第</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届现代奥利匹克运动会的比利时人民的美好愿望。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(10)5</a:t>
            </a:r>
            <a:r>
              <a:rPr lang="zh-CN" altLang="zh-CN" sz="2200" dirty="0">
                <a:solidFill>
                  <a:srgbClr val="000000"/>
                </a:solidFill>
                <a:latin typeface="Times New Roman" panose="02020603050405020304" pitchFamily="18" charset="0"/>
                <a:cs typeface="Times New Roman" panose="02020603050405020304" pitchFamily="18" charset="0"/>
              </a:rPr>
              <a:t>年过去了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整个世界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分崩离析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它们也是那些即将在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暴风骤雨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中诞生的新生文明必不可少的支柱。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恐惧伴随着他成长的各个阶段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行将就木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给他致命一击使其崩溃。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自信与它的姊妹平和总是携手并进、</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相辅相成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从道义上讲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这反而是可以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自圆其说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57753" y="11805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987824" y="19622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08265" y="238186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81014" y="321297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732240" y="360372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852816" y="4437112"/>
            <a:ext cx="8956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1557" y="4832193"/>
            <a:ext cx="8956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96980" y="5620413"/>
            <a:ext cx="129084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561973" y="6014433"/>
            <a:ext cx="129084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39520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4"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壶口瀑布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第一次是雨季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临出发时有人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告诫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这个时节看壶口最危险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其势如千军万马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互相挤着、撞着</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tuīsǎng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推搡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hòu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前呼后拥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撞向石壁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排排黄浪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霎时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碎成堆堆白雪。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当河水正这般畅畅快快地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chěng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驰骋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突然脚下出现一条四十多米宽的深沟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它们还来不及想一下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便一齐跌了进去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更急。沟底飞转着一个个</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漩涡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我听了不觉打了一个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寒噤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乘隙而进的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折返</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迂回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它们在龙槽两边的滩壁上散开来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或钻石觅逢</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汩汩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600894" y="15567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238575" y="236769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51720" y="2775134"/>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164288" y="279950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18495" y="35871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44208" y="440991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89528" y="479247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95936" y="518939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95936" y="56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07031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除了扑面而来的水汽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zhèn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ěr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震耳欲聋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的涛声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什么也看不见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什么也听不见。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人常以柔情比水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但至柔至和的水一旦被压迫竟会这样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kě</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怒不可遏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而这一切都隐在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shīlùlù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湿漉漉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的水雾中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罩在七色彩虹中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像一曲交响曲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一幅写意画。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24128" y="2404703"/>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3608" y="3606304"/>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9932" y="3999270"/>
            <a:ext cx="10441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29937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sp>
        <p:nvSpPr>
          <p:cNvPr id="3" name="矩形 2"/>
          <p:cNvSpPr>
            <a:spLocks noChangeAspect="1"/>
          </p:cNvSpPr>
          <p:nvPr/>
        </p:nvSpPr>
        <p:spPr>
          <a:xfrm>
            <a:off x="508000" y="99146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在长江源头各拉丹冬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有如刀削一般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棱角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与层次毕现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富有雕塑感。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我双手合十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面向各拉丹冬威严的雪峰行了跪拜大礼</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虔诚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而愚蠢。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它还不喜欢人们过于</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恭顺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肩扛比人身还长的大冰凌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蠕动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在巨大的冰谷里。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近些年来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骤然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掀起一股长江考察热</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往下的情景多少有些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凄凉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永恒的阳光和风的刻刀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千万年来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漫不经心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地切割着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雕凿着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缓慢而从不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懈怠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挺拔的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敦实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奇形怪状的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蜿蜒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而立的。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746413"/>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而我似乎已经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shuāi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衰竭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心想碰巧哪一口气上不来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就长眠于此吧。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95936" y="14847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91680" y="226648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76056" y="269852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92080" y="312137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91880" y="34790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03173" y="390742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64288" y="4287302"/>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3137" y="470225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96136" y="4714753"/>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87824" y="511719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165551" y="511719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851920" y="5851853"/>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97036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4"/>
                                        </p:tgtEl>
                                      </p:cBhvr>
                                    </p:animEffect>
                                    <p:set>
                                      <p:cBhvr>
                                        <p:cTn id="50" dur="1" fill="hold">
                                          <p:stCondLst>
                                            <p:cond delay="499"/>
                                          </p:stCondLst>
                                        </p:cTn>
                                        <p:tgtEl>
                                          <p:spTgt spid="14"/>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5"/>
                                        </p:tgtEl>
                                      </p:cBhvr>
                                    </p:animEffect>
                                    <p:set>
                                      <p:cBhvr>
                                        <p:cTn id="55" dur="1" fill="hold">
                                          <p:stCondLst>
                                            <p:cond delay="499"/>
                                          </p:stCondLst>
                                        </p:cTn>
                                        <p:tgtEl>
                                          <p:spTgt spid="15"/>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6"/>
                                        </p:tgtEl>
                                      </p:cBhvr>
                                    </p:animEffect>
                                    <p:set>
                                      <p:cBhvr>
                                        <p:cTn id="60"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sp>
        <p:nvSpPr>
          <p:cNvPr id="3" name="矩形 2"/>
          <p:cNvSpPr>
            <a:spLocks noChangeAspect="1"/>
          </p:cNvSpPr>
          <p:nvPr/>
        </p:nvSpPr>
        <p:spPr>
          <a:xfrm>
            <a:off x="508000" y="100236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它一刻不停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从这千山之巅、万水之源的藏北高原流出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演绎</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长江的故事。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(11)1987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月上旬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我随电影摄制组走向各拉丹冬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安营扎寨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远不是秋高气爽时节的明媚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这一个</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风云变幻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的季节里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气势磅礴的密云来去匆匆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形如金字塔的各拉丹冬主峰难得在云遮雾障中一现尊容。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此刻倒霉迹象</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zhǒng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ér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接踵而至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频频小震酝酿着某一两次大地震。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从砾石堆上四面张望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晶莹连绵的冰峰、平坦辽阔的冰河</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历历在目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辨不清它何来何往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仿佛自地球形成以来它就在这里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川流不息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619672" y="14847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79712" y="2281812"/>
            <a:ext cx="128104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090001" y="2754352"/>
            <a:ext cx="60233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312" y="3089742"/>
            <a:ext cx="107935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32040" y="3902612"/>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691680" y="512674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6881" y="593467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38794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登勃朗峰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翌日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早晨八点多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便徒步出发。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一座巨大的白雪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dǐng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穹顶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骤然映入眼帘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日照其上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光艳耀目。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dòu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逗留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高地、向山下的阿冉提村进发之前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我们曾仰面遥望附近的一座峰巅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但见色彩斑斓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彩霞满天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缭绕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轻歌曼舞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那朵朵白云精美柔细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宛如游丝蛛网一般。</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五光十色中的粉红嫩绿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妩媚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不必为此烦恼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静下心来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浮躁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如此</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颠簸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我生平从未有过。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619672" y="177281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99992" y="21782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67744" y="29865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31640" y="379500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16016" y="379500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52120" y="46265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588224" y="500755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99792" y="541864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45187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P spid="11" grpId="0" animBg="1"/>
      <p:bldP spid="12"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什么乱石废物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沟壑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旷野</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一概不顾。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他说的是法语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还不时地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打嗝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像是在加标点符号。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可又骤然反光灼灼</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瞬息万变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真是无穷变幻</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纷至沓来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洁白轻薄的云朵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微光闪烁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仿佛身披霓裳羽衣的纯洁天使。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如我所说吧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我可是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名副其实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的车夫之王啊。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716016" y="222564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736798" y="26411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00894" y="300067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029388" y="339869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12160" y="4232259"/>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049467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一滴水经过丽江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我又化成了一滴水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和瀑布里另外的水大声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喧哗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着扑向山下。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我还顺着人们远眺的目光看见了玉龙雪山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晶莹夺目</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矗立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在蓝天下面。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潭水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映照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真让人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目眩神迷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我乘水车转轮缓缓升高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看到了古城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看到了狮子山上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苍劲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的老柏树。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979489"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85145" y="260573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979489" y="302270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5145" y="342357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79489" y="37722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5144" y="4210246"/>
            <a:ext cx="109051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7824" y="37722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31640" y="501950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31623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par>
                                <p:cTn id="29" presetID="22" presetClass="exit" presetSubtype="4" fill="hold" grpId="0" nodeType="withEffect">
                                  <p:stCondLst>
                                    <p:cond delay="0"/>
                                  </p:stCondLst>
                                  <p:childTnLst>
                                    <p:animEffect transition="out" filter="wipe(down)">
                                      <p:cBhvr>
                                        <p:cTn id="30" dur="500"/>
                                        <p:tgtEl>
                                          <p:spTgt spid="9"/>
                                        </p:tgtEl>
                                      </p:cBhvr>
                                    </p:animEffect>
                                    <p:set>
                                      <p:cBhvr>
                                        <p:cTn id="31" dur="1" fill="hold">
                                          <p:stCondLst>
                                            <p:cond delay="499"/>
                                          </p:stCondLst>
                                        </p:cTn>
                                        <p:tgtEl>
                                          <p:spTgt spid="9"/>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xit" presetSubtype="4" fill="hold" grpId="0" nodeType="clickEffect">
                                  <p:stCondLst>
                                    <p:cond delay="0"/>
                                  </p:stCondLst>
                                  <p:childTnLst>
                                    <p:animEffect transition="out" filter="wipe(down)">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经过挂着水一样碧绿的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fěi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翡翠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的玉器店。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楼上回廊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寄居的游客端着相机在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眺望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一些薄云掠过月亮时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就像丽江古城中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一个银匠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擦拭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硕大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的银盘。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我看见了潭边的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亭台楼阁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黎明时分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作为一滴水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我来到了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téng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喧腾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奔流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的金沙江边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跃入江流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奔向大海。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716016"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516216" y="259201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331640"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39952"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56270" y="3824081"/>
            <a:ext cx="139990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72200" y="420490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87624" y="460004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556422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济南的冬天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一个老城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有山有水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全在蓝天下很暖和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安适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地睡着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只等春风来把他们唤醒。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他们一看那些小山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心中便觉得有了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着落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有了依靠。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因为有这样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慈善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干啥还希望别的呢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这件花衣好像被风儿吹动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叫你希望看见一点儿更美的山的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肌肤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711458"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516216" y="320942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91880" y="401545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15616" y="47971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4607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684611719"/>
              </p:ext>
            </p:extLst>
          </p:nvPr>
        </p:nvGraphicFramePr>
        <p:xfrm>
          <a:off x="508000" y="1031954"/>
          <a:ext cx="8128000" cy="470604"/>
        </p:xfrm>
        <a:graphic>
          <a:graphicData uri="http://schemas.openxmlformats.org/presentationml/2006/ole">
            <mc:AlternateContent xmlns:mc="http://schemas.openxmlformats.org/markup-compatibility/2006">
              <mc:Choice xmlns:v="urn:schemas-microsoft-com:vml" Requires="v">
                <p:oleObj spid="_x0000_s8210"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031954"/>
                        <a:ext cx="8128000" cy="470604"/>
                      </a:xfrm>
                      <a:prstGeom prst="rect">
                        <a:avLst/>
                      </a:prstGeom>
                    </p:spPr>
                  </p:pic>
                </p:oleObj>
              </mc:Fallback>
            </mc:AlternateContent>
          </a:graphicData>
        </a:graphic>
      </p:graphicFrame>
      <p:sp>
        <p:nvSpPr>
          <p:cNvPr id="4" name="矩形 3"/>
          <p:cNvSpPr>
            <a:spLocks noChangeAspect="1"/>
          </p:cNvSpPr>
          <p:nvPr/>
        </p:nvSpPr>
        <p:spPr>
          <a:xfrm>
            <a:off x="508000" y="142243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沁园春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看红装素裹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妖娆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引无数英雄竞</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折腰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唐宗宋祖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天骄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成吉思汗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只识弯弓射大雕。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我爱这土地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我也应该用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嘶哑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的喉咙歌唱。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这永远</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xiōnɡ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yǒnɡ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汹涌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着我们的悲愤的河流。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连羽毛也</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腐烂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在土地里面。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你是人间的四月天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那轻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娉婷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鲜妍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百花的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冠冕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你戴着。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你是一树一树的花开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是燕在梁间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呢喃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211960" y="191103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60854" y="232230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7944" y="274117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71800" y="311754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73938" y="390648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47864" y="433513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87824" y="47197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73938" y="55462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99916" y="55462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95736" y="592214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71325" y="633523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71881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悄悄揉过</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丰润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的青草。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逝去的多少欢乐和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忧戚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永在寂静的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谐奏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里勃发。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随着季节的起伏而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飘逸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像鸟的歌唱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云的流盼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摇曳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无意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沉醉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了凝望它的大地。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99090" y="259607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11960"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80032" y="340242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27984" y="379943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20072" y="42106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71800" y="458734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71791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3" name="矩形 2"/>
          <p:cNvSpPr>
            <a:spLocks noChangeAspect="1"/>
          </p:cNvSpPr>
          <p:nvPr/>
        </p:nvSpPr>
        <p:spPr>
          <a:xfrm>
            <a:off x="508000" y="108225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敬业与乐业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唐朝有一位名僧百丈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禅师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他常常用两句格言教训弟子。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敬字为古圣贤教人做人最简易、直捷的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法门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可惜被后来有些人说得太精微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倒变得不适用了。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用现在的话讲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凡做一件事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便忠于一件事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将全副精力集中到这事上头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一点不</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旁骛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唯一的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秘诀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就是忠实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忠实从心里上发出来的便是敬。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大家同是替社会做事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你不必</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羡慕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我不必羡慕你。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专心做一职业时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把许多游思、</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妄想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省却无限闲烦恼。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04048" y="156718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948264" y="236966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51920" y="358487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71800" y="402584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52120" y="48075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45785" y="560281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950289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就英法联军远征中国致巴特勒上尉的信</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请您想象有一座言语无法形容的建筑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恍若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月宫的建筑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这就是圆明园。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他们对圆明园进行了大规模的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lüè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劫掠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赃物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由两个胜利者均分。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从前他们对巴特农神庙怎么干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现在对圆明园也怎么干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只是更彻底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以至于</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cún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荡然无存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我们把欧洲所有大教堂的财宝加在一起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也许还抵不上东方这座了不起的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富丽堂皇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的博物馆。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596336" y="221525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80112" y="298729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28384" y="299768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2302"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64088" y="419911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39952" y="5027341"/>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09306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那儿不仅仅有艺术珍品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还有大堆的金银制品。</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wěi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丰功伟绩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收获巨大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宛如在欧洲文明的地平线上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瞥见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的亚洲文明的剪影。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那儿建后宫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造城楼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里面放上神像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放上异兽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饰以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li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琉璃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饰以珐琅。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043608" y="278092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436096" y="323100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40352" y="40050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9011" y="442781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08110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论教养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我不敢</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贸然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提供有关教养的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因为我不认为自己是教养完美的典范。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假如一个男人跟朋友和熟人见面时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彬彬有礼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可是在家里对妻子儿女动不动就大发雷霆。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打开收音机或者电视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并且把音量放得很大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suǒ</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随心所欲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地高声说话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可以断定这个人缺乏教养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而且他永远也不会把自己的子女培养成有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涵养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059832" y="221525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948264" y="2996952"/>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15616" y="421069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92280" y="46103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22712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尤其是当有外人在场的时候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一意孤行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恕我直言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这样的人简直愚蠢到了极点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有教养的人待人处世绝不会</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léi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自吹自擂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有些人有一种错觉</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似乎优雅风度就是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矫揉造作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是出于无聊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附庸风雅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是毫无意义的扭捏作态。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要养成优雅风度应该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xún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遵循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哪些准则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如果你懂得了这一点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再加上几分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随机应变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那么风度就会自动来到你的身边。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660232" y="1787804"/>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17793" y="2616035"/>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68144" y="339869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847855" y="2980767"/>
            <a:ext cx="78814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528" y="340054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60032" y="4181357"/>
            <a:ext cx="75979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14298" y="4593135"/>
            <a:ext cx="117412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528" y="500738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98862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1" grpId="0" animBg="1"/>
      <p:bldP spid="12" grpId="0" animBg="1"/>
      <p:bldP spid="13"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精神的三间小屋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不知累积至那种广袤</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需如何</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积攒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每一粒泥土、每一朵浪花、每一朵云霓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也许因为我们不过是小小的草民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即便怀有效仿的渴望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也总是可望而不可即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便以位卑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宽宥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假若爱比恨多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小屋就光明温暖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像一座金色池塘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有红色的鲤鱼</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游弋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那是你的大福气。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无论一生遭受多少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困厄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欺诈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请依然相信人类的光明大于暗影。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不要</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轻觑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了事业对精神的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濡养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或反之的腐蚀作用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它以深远的力度和广度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挟持着我们的精神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为它</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麾下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持久的人质。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364088" y="156718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860032" y="27913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19672" y="357301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39952" y="399927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43808" y="47971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30663" y="47971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61844" y="55892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417562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规划自己的职业生涯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使事业和人生呈现缤纷和谐、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相得益彰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是第二间精神小屋坚固优雅的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要诀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它纸糊的墙壁化为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灰烬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不但因为相宜的事业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并非像雨后的菌子一样</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俯拾即是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而且因为我们对自身的认识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也如</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抽丝剥茧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需要水落石出的流程。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我们说出的话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无论声音多么嘹亮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都是别的喉咙</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nang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嘟囔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会将这间小屋挤得满满的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间不容发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一任岁月飘逝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在某一个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tiě</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金戈铁马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它们会无师自通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与天地呼应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铮铮作响。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051720" y="1567183"/>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9632" y="1974494"/>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83968" y="236966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28384" y="2764743"/>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4540" y="3172141"/>
            <a:ext cx="118513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17372" y="3198021"/>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4540" y="3583407"/>
            <a:ext cx="118513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125591" y="400820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4541" y="4390483"/>
            <a:ext cx="5370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10582" y="4791358"/>
            <a:ext cx="128575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88146" y="5206975"/>
            <a:ext cx="128575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53608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22" presetClass="exit" presetSubtype="4" fill="hold" grpId="0" nodeType="withEffect">
                                  <p:stCondLst>
                                    <p:cond delay="0"/>
                                  </p:stCondLst>
                                  <p:childTnLst>
                                    <p:animEffect transition="out" filter="wipe(down)">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grpId="0" nodeType="clickEffect">
                                  <p:stCondLst>
                                    <p:cond delay="0"/>
                                  </p:stCondLst>
                                  <p:childTnLst>
                                    <p:animEffect transition="out" filter="wipe(down)">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22" presetClass="exit" presetSubtype="4" fill="hold" grpId="0" nodeType="clickEffect">
                                  <p:stCondLst>
                                    <p:cond delay="0"/>
                                  </p:stCondLst>
                                  <p:childTnLst>
                                    <p:animEffect transition="out" filter="wipe(down)">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故乡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时候既然是深冬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渐近故乡时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天气又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阴晦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从篷隙向外一望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苍黄的天底下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远近横着几个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萧索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的荒村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没有一些活气。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然而圆规很不平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鄙夷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的神色。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仿佛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嗤笑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法国人不知道拿破仑。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他头上是一顶破毡帽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身上只一件极薄的棉衣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浑身</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瑟索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也不愿意他们都如闰土的辛苦麻木而生活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也不愿意都如别人的辛苦</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恣睢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495434" y="19888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19570" y="239044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528" y="281596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55976" y="32225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99792" y="359001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19368" y="400225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6151" y="44382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82893" y="521301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663055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就是下小雪吧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济南是受不住大雪的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那些小山太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秀气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古老的济南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城内那么狭窄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城外又那么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宽敞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水藻真绿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把终年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贮蓄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的绿色全拿出来了。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看吧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澄清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的河水慢慢往上看吧。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整个的是块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空灵</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的蓝水晶。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上的小团花的小灰色树影。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637171"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256490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77131" y="29703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95936" y="340908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91880" y="37890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79912" y="418977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39752" y="45811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34453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2"/>
                                        </p:tgtEl>
                                      </p:cBhvr>
                                    </p:animEffect>
                                    <p:set>
                                      <p:cBhvr>
                                        <p:cTn id="3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animBg="1"/>
      <p:bldP spid="12" grpId="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我的叔叔于勒</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我母亲对我们的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拮据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生活感到非常痛苦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那时家里样样都要节省。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可是每星期日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我们都要衣冠整齐地到海边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栈桥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上去散步。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我父亲脸色早已</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bái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煞白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两眼呆直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哑着嗓子说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原来如此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对于叔权回国这桩</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wěn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十拿九稳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大家还拟定了上千种计划。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07904" y="221525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73102"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47162" y="380932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48064" y="4642745"/>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89550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一个衣服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褴褛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的年老水手拿小刀一下撬开牡蛎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递给两位先生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再由他们递给两位太太。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听说他在那边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阔绰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过一个时期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可是您看他今天已经落到什么田地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我一直盯着父亲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看他郑重其事地带着两个女儿和女婿向那个衣服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褴褛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的年老水手走去。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据说他当初行为不正</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糟蹋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987824" y="21782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95936" y="29807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25305" y="42210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04242" y="46265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18245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孤独之旅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不肯给它们一点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觅食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嬉闹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的可能。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这一切无论如何也不能完全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驱除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杜小康的恐慌。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不一会儿</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暴风雨就</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歇斯底里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地开始了。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未知的东西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似乎更能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撩逗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一个少年的心思。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923928"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250976"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724128" y="339869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44008" y="3797221"/>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16016" y="42133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05431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中国人失掉自信力了吗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一到求神拜佛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可就</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玄虚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有益或是有害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一时就找不出分明的结果来。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要论中国人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必须不被搽在表面的自欺欺人的脂粉所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诓骗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却看看他的筋骨和脊梁。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现在是既不夸自己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也不信国联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改为一味求神拜佛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怀古伤今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却也是事实。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我们从古以来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就有埋头苦干的人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有拼命硬干的人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qǐng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为民请命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有舍身求法的人。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还是切实的东西</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国联就</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渺茫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他们在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hòu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前仆后继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的战斗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不过一面总在被</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摧残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被抹杀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消灭于黑暗中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不能为大家所知道罢了。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52481" y="15567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403648" y="27913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51720" y="3587173"/>
            <a:ext cx="124986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72502" y="4380114"/>
            <a:ext cx="124986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64288" y="4811411"/>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669742" y="5198027"/>
            <a:ext cx="124986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42906" y="561367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96752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P spid="11"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怀疑与学问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我们若能这样追问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虚妄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的学说便不攻自破了。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一切学问家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不但对于</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流俗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就是对于过去学者的学说也常常要抱怀疑的态度。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没有新发明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一切学术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停滞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人类的文化也就不会进步了。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48064" y="262652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27984" y="34320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05625" y="42270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5180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谈创造性思维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有人是这样回答的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富有创造力的人总是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孜孜不倦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地汲取知识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使自己学识渊博。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在此基础上</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héng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持之以恒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地进行各种尝试。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一旦产生小的灵感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相信它的价值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ér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锲而不舍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地把它发展下去。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正确答案只有一个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这种思维模式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在我们头脑中已不知不觉地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根深蒂固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由于情况的变化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行之有效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到了现在往往不灵了。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627509" y="19888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92364" y="240010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72000" y="2782677"/>
            <a:ext cx="116227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156517" y="3186400"/>
            <a:ext cx="116227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2364" y="3606164"/>
            <a:ext cx="5512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71800" y="4406668"/>
            <a:ext cx="116227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940152" y="4796376"/>
            <a:ext cx="116227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64498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创造宣言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在刀法之交响中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投入一丝一毫的杂声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中伤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整个的和谐。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可见平凡单调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只是懒惰者之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遁词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我是太无能了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鲁钝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的曾参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传了孔子的道统。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大自然雕刻的奇峰、怪石、瀑布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豢养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的飞禽、走兽、小虫和几千年来农人为后代种植的大树。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我们岂可以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自暴自弃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可见无能也是借口。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938119" y="21782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528" y="258568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36096" y="299115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44208"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54599" y="420614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11960" y="5013176"/>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312893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183512551"/>
              </p:ext>
            </p:extLst>
          </p:nvPr>
        </p:nvGraphicFramePr>
        <p:xfrm>
          <a:off x="508000" y="1063127"/>
          <a:ext cx="8128000" cy="470604"/>
        </p:xfrm>
        <a:graphic>
          <a:graphicData uri="http://schemas.openxmlformats.org/presentationml/2006/ole">
            <mc:AlternateContent xmlns:mc="http://schemas.openxmlformats.org/markup-compatibility/2006">
              <mc:Choice xmlns:v="urn:schemas-microsoft-com:vml" Requires="v">
                <p:oleObj spid="_x0000_s9234"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063127"/>
                        <a:ext cx="8128000" cy="470604"/>
                      </a:xfrm>
                      <a:prstGeom prst="rect">
                        <a:avLst/>
                      </a:prstGeom>
                    </p:spPr>
                  </p:pic>
                </p:oleObj>
              </mc:Fallback>
            </mc:AlternateContent>
          </a:graphicData>
        </a:graphic>
      </p:graphicFrame>
      <p:sp>
        <p:nvSpPr>
          <p:cNvPr id="4" name="矩形 3"/>
          <p:cNvSpPr>
            <a:spLocks noChangeAspect="1"/>
          </p:cNvSpPr>
          <p:nvPr/>
        </p:nvSpPr>
        <p:spPr>
          <a:xfrm>
            <a:off x="508000" y="1523340"/>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祖国啊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我亲爱的祖国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照你在历史的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dòng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隧洞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里蜗行摸索。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我是干瘪的稻穗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是失修的路基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淤滩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上的驳船。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我是你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簇新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的理想</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刚从神话的蛛网里挣脱。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干瘪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的稻穗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是失修的路基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淤滩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上的驳船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把纤绳深深</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勒进你的肩膊。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我是你挂着眼泪的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笑涡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我是新刷出的雪白的起跑线。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我是新刷出的雪白的起跑线</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是绯红的黎明正在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喷薄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你以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lěi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lěi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伤痕累累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的乳房喂养了迷惘的我、深思的我、</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沸腾的我。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23928" y="201215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12160" y="24104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71800" y="27886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99792" y="32385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96336" y="32385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528" y="362396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27984" y="39989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812360" y="48375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528" y="523959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848130" y="5620413"/>
            <a:ext cx="115591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77497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168</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梅岭三章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此去泉台招旧部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旌旗十万斩</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luó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阎罗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后死诸君多努力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捷报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飞来当纸钱。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投身革命即为家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血雨腥风</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应有涯。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取义成仁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今日事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人间遍种自由花。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短诗五首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明月装饰了你的窗子</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装饰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了别人的梦。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我有年轻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shǒu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舵手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在大地风雨的海上。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652120" y="239044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67944" y="281596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92080" y="320168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21449" y="358790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70449" y="439035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81489" y="48142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28616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海燕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苍茫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的大海上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狂风卷集着乌云。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在乌云和大海之间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海燕像黑色的闪电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高傲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地飞翔。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hǎi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ōu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海鸥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在暴风雨来临之前呻吟着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呻吟着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在大海上面飞窜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想把自己对暴风雨的恐惧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掩藏到大海深处。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chǔn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bèn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蠢笨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的企鹅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胆怯地把肥胖的身体躲藏到悬崖底下。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大海抓住闪电的剑光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把它们</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熄灭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在自己的深渊里。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987824"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09881" y="25823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41329"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01369" y="421709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36096" y="50235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664591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106718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雨的四季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树叶开始闪出黄青</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花苞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轻轻地在风中摆动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似乎还带着一种冬天的昏黄。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水珠子从花苞里滴下来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比少女的眼泪还</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娇媚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半空中似乎总挂着透明的水雾的丝帘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牵动着阳光的彩</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棱镜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夏天的雨也有夏天的性格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热烈而又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粗犷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只是淋湿的头发、额头、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睫毛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滴着水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挡着眼睛的视线。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春雨给大地披上美丽的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shang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衣裳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而经过几场夏天的透雨的浇灌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大地就以自己的丰满而展示它全部的诱惑了。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当田野上染上一层金黄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各种各样的果实摇着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dāng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铃铛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的时候。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48064" y="15567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20272" y="234888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331640" y="316175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26293" y="357734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48064" y="39690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76056" y="47705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719764" y="55788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1520" y="598734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1677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170</a:t>
            </a:fld>
            <a:r>
              <a:rPr lang="en-US" altLang="zh-CN" smtClean="0"/>
              <a:t>-</a:t>
            </a:r>
            <a:endParaRPr lang="zh-CN" altLang="en-US" dirty="0"/>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孔乙己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如果出到十几文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那就能买一样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荤菜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但这些顾客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多是短衣帮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大抵没有这样阔绰。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掌柜说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样子太傻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侍候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不了长衫主顾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就在外面做点事罢。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别人便从描红纸上的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上大人孔乙己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这半懂不懂的话里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替他取下一个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绰号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叫作孔乙己。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孔乙己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你脸上又添上新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伤疤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868144" y="240083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99992" y="32310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43808" y="44105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220072" y="483219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325916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171</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坐不到几天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便连人和书籍纸张</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笔砚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一齐失踪。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孔乙己刚用指甲蘸了酒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想在柜上写字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见我毫不热心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便又叹一口气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显出极</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惋惜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他脸上黑而且瘦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已经不成样子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穿一件破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夹袄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盘着两腿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下面垫一个蒲包。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孔乙己看着问他的人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不屑置辩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的神气。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218867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1840"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04248"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69332" y="4210614"/>
            <a:ext cx="128298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17597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172</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变色龙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他看见上述那个敞开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坎肩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的人站在那儿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举起右手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伸出一根血淋淋的手指头给那群人看。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他整个脸上</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洋溢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着动情的笑容。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可了不得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惦记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弟弟了。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奥楚蔑洛夫对他恐吓说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裹紧大衣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穿过市场的广场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径自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我正跟米特利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米特利奇谈木柴的事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这个坏东西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无缘无故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把我的手指头咬一口。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你这个手指头多半是让小钉子扎破了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kāi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异想天开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要人家赔你钱了。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798415" y="178320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635896" y="256490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70423" y="29865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28384"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1520" y="382408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06127" y="4616169"/>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59632" y="5408257"/>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80973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173</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溜索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怒江自西北天际亮亮而来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深远似</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涓涓细流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隐隐喧声腾上来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一派森气。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那索似有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千钧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扯住两岸石壁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谁也动弹不得。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战战兢兢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跨上角框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首领吼一声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往下看不得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命在天上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猛一送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只觉耳边生风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聋了一般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任什么也听不见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僵着脖颈盯住天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俯身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这索由十几股竹皮</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扭绞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磨得赛刀。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164288" y="2178288"/>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68313" y="2585686"/>
            <a:ext cx="57529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47864" y="29865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02271" y="339869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15816" y="46074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32428" y="502785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96631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174</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蒲柳人家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全身上下就像刚从</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cōng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烟囱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里爬出来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连眼珠都比立夏之前乌黑。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方圆二三十里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敢说找不出能够</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招架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几个回合的敌手。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他又好喝酒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脾气大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爱打抱不平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为朋友敢</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两肋插刀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所以在哪一个地主家都待不长。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从早到晚关在家里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难受得屁股下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如坐针毡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身上像芒刺在背。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何满子</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望眼欲穿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这颗救命星却迟迟不从东边闪现出来。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他每趟赶马回来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一心盼家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最大的盼头就是享受</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天伦之乐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716016" y="15567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868144" y="235927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100392" y="31864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9552" y="3581967"/>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373610" y="4005064"/>
            <a:ext cx="126239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4400145"/>
            <a:ext cx="5760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76758" y="4797152"/>
            <a:ext cx="126239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56451" y="6010897"/>
            <a:ext cx="126239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40425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175</a:t>
            </a:fld>
            <a:r>
              <a:rPr lang="en-US" altLang="zh-CN" smtClean="0"/>
              <a:t>-</a:t>
            </a:r>
            <a:endParaRPr lang="zh-CN" altLang="en-US" dirty="0"/>
          </a:p>
        </p:txBody>
      </p:sp>
      <p:sp>
        <p:nvSpPr>
          <p:cNvPr id="3" name="矩形 2"/>
          <p:cNvSpPr>
            <a:spLocks noChangeAspect="1"/>
          </p:cNvSpPr>
          <p:nvPr/>
        </p:nvSpPr>
        <p:spPr>
          <a:xfrm>
            <a:off x="508000" y="98464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那个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dǎi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不知好歹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的年轻纤夫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是个生楞儿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用手一推一丈青大娘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好狗不挡道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一丈青大娘骂人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就像雨打芭蕉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四六体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鼓点似的骂一天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一气呵成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也不倒嗓子。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这个小村大人小孩有个头痛脑热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都来找她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妙手回春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她到底是文墨小康之家出身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虽没上过学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却也</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熏陶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得一身书香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识文断字。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何满子却</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yǐn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隐匿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在柳棵子地里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深藏到芦苇丛中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潜伏在青纱帐内的豆棵下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跟奶奶捉迷藏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暗暗发笑。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他有生以来头一回失去自由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心里委屈而又</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men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憋闷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两眼直呆呆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双手懒洋洋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一点儿也没有写字的兴致。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何大学问脑瓜子一热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pìn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礼聘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这位老秀才到他家教专馆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讲定教一个字给一个铜板。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419872" y="1073518"/>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987824" y="2297654"/>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475656" y="3100133"/>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75848" y="3484823"/>
            <a:ext cx="6845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3906480"/>
            <a:ext cx="6845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75856" y="4275182"/>
            <a:ext cx="6845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27611" y="5540616"/>
            <a:ext cx="6845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32040" y="5910880"/>
            <a:ext cx="6845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94683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176</a:t>
            </a:fld>
            <a:r>
              <a:rPr lang="en-US" altLang="zh-CN" smtClean="0"/>
              <a:t>-</a:t>
            </a:r>
            <a:endParaRPr lang="zh-CN" altLang="en-US" dirty="0"/>
          </a:p>
        </p:txBody>
      </p:sp>
      <p:sp>
        <p:nvSpPr>
          <p:cNvPr id="3" name="矩形 2"/>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短文两篇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读书足以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怡情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足以博彩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足以长才。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其傅彩也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最见于</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高谈阔论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其长才也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最见于处世判事之际。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练达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之士虽能分别处理细事或一一判别枝节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然纵观统筹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全局策划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则舍好学深思者莫属。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读书费时过多易惰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文采</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藻饰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太盛则矫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全凭条文断事乃学究故态。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读书时不可存心</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诘难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不可尽信书上所言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亦不可只为寻章摘句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而应推敲细思。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换言之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有只须读其部分者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有只须大体</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涉猎</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少数则须全读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读时须全神贯注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孜孜不倦。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人之才智但有</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滞碍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无不可读适当之书使之顺畅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一如身体百病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皆可借相宜之运动除之。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37473" y="14847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64088" y="1890256"/>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23728" y="269852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04048" y="349061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39952" y="430348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60232" y="50851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07904" y="592849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89393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P spid="11"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177</a:t>
            </a:fld>
            <a:r>
              <a:rPr lang="en-US" altLang="zh-CN"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如不能辨异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可令读经院哲学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盖是辈皆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吹毛求疵</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射箭利胸肺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慢步利肠胃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骑术利头脑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诸如此类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一下子想完全读懂所有的书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特别是完全读懂重要的经典著作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那除了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狂妄自大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谁也不敢这样自信。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而读书的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要诀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全在于会意。对于这一点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陶渊明尤其有独到的见解。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重要的书必须常常反复阅读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每读一次都会觉得</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kāi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开卷有益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884368" y="1386200"/>
            <a:ext cx="8325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0279" y="1807857"/>
            <a:ext cx="8325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19601" y="2194473"/>
            <a:ext cx="11424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0279" y="2585995"/>
            <a:ext cx="66332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51920" y="3398696"/>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19872" y="4204903"/>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19672" y="5404389"/>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29491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xit" presetSubtype="4" fill="hold" grpId="0" nodeType="clickEffect">
                                  <p:stCondLst>
                                    <p:cond delay="0"/>
                                  </p:stCondLst>
                                  <p:childTnLst>
                                    <p:animEffect transition="out" filter="wipe(down)">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178</a:t>
            </a:fld>
            <a:r>
              <a:rPr lang="en-US" altLang="zh-CN" smtClean="0"/>
              <a:t>-</a:t>
            </a:r>
            <a:endParaRPr lang="zh-CN" altLang="en-US" dirty="0"/>
          </a:p>
        </p:txBody>
      </p:sp>
      <p:sp>
        <p:nvSpPr>
          <p:cNvPr id="3" name="矩形 2"/>
          <p:cNvSpPr>
            <a:spLocks noChangeAspect="1"/>
          </p:cNvSpPr>
          <p:nvPr/>
        </p:nvSpPr>
        <p:spPr>
          <a:xfrm>
            <a:off x="508000" y="108318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山水画的意境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这里包含着朋友惜别的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惆怅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使人联想到依依送别的情景。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我以为要深刻认识对象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要有强烈、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真挚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要深入全面地认识对象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身临其境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也只有对事物的认识全面了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全马在胸</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胸有成竹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白纸对青天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造化在手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才能把握对象的精神实质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赋予对象以生命。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像五代画家荆浩在太行山上描写松树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朝朝暮暮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长期观察。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过去见一位作者出外写生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两个礼拜就画了一百多张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这当然只能</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lüè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yǐng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浮光掠影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436096" y="156718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588224" y="234888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84970" y="3196791"/>
            <a:ext cx="129939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24430" y="4005064"/>
            <a:ext cx="129939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84368" y="480744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8000" y="5188365"/>
            <a:ext cx="10396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91880" y="602128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63486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179</a:t>
            </a:fld>
            <a:r>
              <a:rPr lang="en-US" altLang="zh-CN" smtClean="0"/>
              <a:t>-</a:t>
            </a:r>
            <a:endParaRPr lang="zh-CN" altLang="en-US" dirty="0"/>
          </a:p>
        </p:txBody>
      </p:sp>
      <p:sp>
        <p:nvSpPr>
          <p:cNvPr id="3" name="矩形 2"/>
          <p:cNvSpPr>
            <a:spLocks noChangeAspect="1"/>
          </p:cNvSpPr>
          <p:nvPr/>
        </p:nvSpPr>
        <p:spPr>
          <a:xfrm>
            <a:off x="508000" y="1091918"/>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无言之美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这段赞美无言的话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本来从教育方面着想。但是要明了无言的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意蕴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宜从美术观点去研究。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在文学作品中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语言之先的意象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和情绪意旨所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附丽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都要尽美尽善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才能引起美感。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现在我们</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姑且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文字语言固然不能全部传达情绪意旨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假使能够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也并非文学所应希求的。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本来没有表现出诗人的情绪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然而玩味起来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自觉有一种闲情逸致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心旷神怡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但是大手笔只选择两三件事轻描淡写一下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完全境遇便呈露眼前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栩栩如生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以上是从各种艺术中</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xìn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信手拈来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的几个实例。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558055" y="1988840"/>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164288" y="2390444"/>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59832" y="321297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95936" y="4405939"/>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59832" y="519802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24128" y="561389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97126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似乎也像出嫁生了孩子的妇人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zhuāng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端庄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而又沉静了。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那是雨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是使人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静谧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、使人怀想、使人动情的秋雨啊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雨变得更轻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也更深情了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水声在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屋檐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水花在窗玻璃上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会陪伴着你的夜梦。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你只会感到更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高邈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并让</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lěng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凄冷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的雨滴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去纯净你的灵魂。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但这时候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雨已经化了妆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它经常变成美丽的雪花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飘然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莅临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但在南国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雨仍然偶尔</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造访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但它变得更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吝啬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它既不倾盆瓢泼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又不绵绵如丝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淅淅沥沥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它显出一种自然、平静。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452320" y="109816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79912" y="185521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12160" y="26784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11960" y="349800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1916" y="349800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1520" y="386227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87624" y="46947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76056" y="50851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87624" y="550104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60498" y="5922704"/>
            <a:ext cx="123583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18228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180</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驱遣我们的想象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读者也许是到过北方的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本来觉得北方的景物</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旷远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、荒凉、静寂。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要达到这个目的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拘泥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回头来看看海鸥、潜水鸟、企鹅那些东西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苟安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只想躲避暴风雨。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不但会面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并且了解作者的心情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和作者的心情相</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契合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屈原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靳尚带卫士二人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诡谲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地由右侧登场。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那家伙惯会</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收揽人心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把他囚在这里。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他其实只会做几首谈情说爱的山歌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时而说些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chǒng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哗众取宠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的大话罢了。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因有脚镣行步甚有限制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时而伫立</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睥睨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958707" y="149517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528" y="18759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99992" y="231191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40352" y="266426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9232" y="31143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03545" y="350560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9232" y="389179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16718" y="470509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83118" y="5130616"/>
            <a:ext cx="128502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878534" y="631391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18144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par>
                                <p:cTn id="29" presetID="22" presetClass="exit" presetSubtype="4" fill="hold" grpId="0" nodeType="withEffect">
                                  <p:stCondLst>
                                    <p:cond delay="0"/>
                                  </p:stCondLst>
                                  <p:childTnLst>
                                    <p:animEffect transition="out" filter="wipe(down)">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xit" presetSubtype="4" fill="hold" grpId="0" nodeType="clickEffect">
                                  <p:stCondLst>
                                    <p:cond delay="0"/>
                                  </p:stCondLst>
                                  <p:childTnLst>
                                    <p:animEffect transition="out" filter="wipe(down)">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xit" presetSubtype="4" fill="hold" grpId="0" nodeType="clickEffect">
                                  <p:stCondLst>
                                    <p:cond delay="0"/>
                                  </p:stCondLst>
                                  <p:childTnLst>
                                    <p:animEffect transition="out" filter="wipe(down)">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grpId="0" nodeType="clickEffect">
                                  <p:stCondLst>
                                    <p:cond delay="0"/>
                                  </p:stCondLst>
                                  <p:childTnLst>
                                    <p:animEffect transition="out" filter="wipe(dow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4" grpId="0"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天下第一楼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此时是福聚德的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dǐng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鼎盛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福聚德伙计们簇拥着王子西将那两块老年间的铜</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幌子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当当正正地挂在门前。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头年一忙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我忘了给</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侦缉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队送礼了。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枣儿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一颗枣儿从树上落下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男孩</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蹑手蹑脚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地走过去捡枣。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我一急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把个枣儿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lún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囫囵</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个儿吞下肚了。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499992"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15616" y="299768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04750" y="338830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64990" y="420030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44710" y="502358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52842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182</a:t>
            </a:fld>
            <a:r>
              <a:rPr lang="en-US" altLang="zh-CN" smtClean="0"/>
              <a:t>-</a:t>
            </a:r>
            <a:endParaRPr lang="zh-CN" altLang="en-US" dirty="0"/>
          </a:p>
        </p:txBody>
      </p:sp>
      <p:sp>
        <p:nvSpPr>
          <p:cNvPr id="5" name="矩形 4"/>
          <p:cNvSpPr>
            <a:spLocks noChangeAspect="1"/>
          </p:cNvSpPr>
          <p:nvPr/>
        </p:nvSpPr>
        <p:spPr>
          <a:xfrm>
            <a:off x="508000" y="1072243"/>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难写字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酝酿</a:t>
            </a:r>
            <a:r>
              <a:rPr lang="zh-CN" altLang="zh-CN" sz="2200" dirty="0">
                <a:solidFill>
                  <a:srgbClr val="000000"/>
                </a:solidFill>
                <a:latin typeface="Times New Roman" panose="02020603050405020304" pitchFamily="18" charset="0"/>
                <a:cs typeface="Times New Roman" panose="02020603050405020304" pitchFamily="18" charset="0"/>
              </a:rPr>
              <a:t>　贮蓄　粗犷　静谧　高邈　瘫痪　憔悴　诀别　分歧　取决　菡萏　搓捻　坍塌　抽噎　怂恿　蜷伏　丰腴　臃肿　褴褛　匍匐　禁锢　嗔怪　蹒跚　滑稽　缥缈　狂澜　嗥鸣　斑斓　谰语　烦琐　诘问　震悚　粗拙　滞笨　羸弱　取缔　商酌　修葺　猥琐　告罄　遨游　无虞　诘责　踌躇　倦怠　怠慢　褶皱　缄默　沟壑　诬蔑　缅怀　襁褓　蜿蜒　翌日　娉婷　瞥见　轻觑　濡养　麾下　睥睨　宽宥　干瘪　扭绞　熏陶　褴褛　拮据　憋闷　</a:t>
            </a:r>
            <a:r>
              <a:rPr lang="zh-CN" altLang="zh-CN" sz="2200" dirty="0" smtClean="0">
                <a:solidFill>
                  <a:srgbClr val="000000"/>
                </a:solidFill>
                <a:latin typeface="Times New Roman" panose="02020603050405020304" pitchFamily="18" charset="0"/>
                <a:cs typeface="Times New Roman" panose="02020603050405020304" pitchFamily="18" charset="0"/>
              </a:rPr>
              <a:t>诡谲</a:t>
            </a:r>
            <a:endParaRPr lang="en-US"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浊流</a:t>
            </a:r>
            <a:r>
              <a:rPr lang="zh-CN" altLang="zh-CN" sz="2200" dirty="0">
                <a:solidFill>
                  <a:srgbClr val="000000"/>
                </a:solidFill>
                <a:latin typeface="Times New Roman" panose="02020603050405020304" pitchFamily="18" charset="0"/>
                <a:cs typeface="Times New Roman" panose="02020603050405020304" pitchFamily="18" charset="0"/>
              </a:rPr>
              <a:t>宛转　众目睽睽　饥肠辘辘　踉踉跄跄　拈轻怕重　沉默寡言　骇人听闻　妇孺皆知　鞠躬尽瘁　马革裹尸　锲而不舍　殚精竭虑　摩肩接踵　接踵而至</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50660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183</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形似字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高邈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藐视　商酌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酬谢　妥帖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体贴　修葺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休憩　服侍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伺候　幼稚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尾椎　羸弱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输赢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告罄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温馨　炽热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挚爱　桅杆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诡异　娴熟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癫痫　镌刻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携手　崎岖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畸形　燥热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躁动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荧光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晶莹　交卸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御聘　狼藉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籍贯　簌簌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震悚　琐屑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猥琐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傲然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遨游　宛然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委婉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雾霭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和蔼　缄默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信笺　喧嚷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推攘　堕落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坠落　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刹那　蜿蜒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婉转</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诓骗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困厄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扼杀　赃物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肮脏　瞥见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作弊　突兀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凸兀　</a:t>
            </a:r>
            <a:endParaRPr lang="zh-CN" altLang="en-US" sz="2200" dirty="0"/>
          </a:p>
        </p:txBody>
      </p:sp>
    </p:spTree>
    <p:extLst>
      <p:ext uri="{BB962C8B-B14F-4D97-AF65-F5344CB8AC3E}">
        <p14:creationId xmlns:p14="http://schemas.microsoft.com/office/powerpoint/2010/main" val="11084583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晕眩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炫耀　濡养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蠕动　诀别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秘诀　邮戳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杀戮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截止　并蒂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滞留　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缥缈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渺远　翻来覆去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重蹈覆辙　以身作则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责任担当　天涯海角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悬崖峭壁　殚精竭虑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弹尽粮绝　饥肠辘辘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湿漉漉　鞠躬尽瘁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荟萃　契约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锲而不舍　姗姗来迟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蹒跚　不辍劳作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撺掇轻歌　曼舞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漫不经心　游弋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金戈铁马　暮色苍茫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蓦然回首　坍塌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踩踏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塌败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纷至沓来　惊慌失措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惶恐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惶急　教诲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悔恨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晦暗　倦怠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消失殆尽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怠慢　惟妙惟肖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唯吾独尊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帷幕怒不可遏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遏制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阻遏　眼花缭乱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星火燎原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瞭望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缭绕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撩逗寒噤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忍俊不禁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噤若寒蝉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98895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185</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风里带来些新翻的泥土的气息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混着青草味儿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还有各种花的香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都在微微润湿的空气里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酝酿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画眉在树林边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婉转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地歌唱。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高树与低树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俯仰生姿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不一会儿</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暴风雨就</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歇斯底里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地开始了。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逝去的多少欢乐和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忧戚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我是你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簇新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的理想</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刚从神话的蛛网里挣脱。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此刻倒霉迹象</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zhǒng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ér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接踵而至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频频小震酝酿着某一两次大地震。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我渐渐明白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那是一个幸运的人对一个不幸者的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愧怍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32040" y="194800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11960" y="23716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44008" y="2785525"/>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0012" y="3188992"/>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03948" y="39784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71800" y="436510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88024" y="4827257"/>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740352" y="55892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528" y="59947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87199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2" grpId="0" animBg="1"/>
      <p:bldP spid="13" grpId="0" animBg="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186</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夏天的雨也有夏天的性格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热烈而又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粗犷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红玉的脸庞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黑玉的眼睛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斑斓的山雕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奔驰的鹿群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狐仙姑深夜的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谰语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原野上怪诞的狂风。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黄与绿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zǎi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主宰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无边无垠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坦荡如砥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有些人有一种错觉</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似乎优雅风度就是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矫揉造作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是出于无聊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是附庸风雅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是毫无意义的扭捏作态。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588224" y="240083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95736" y="321895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15816" y="360552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463244" y="3605521"/>
            <a:ext cx="117275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1521" y="39946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15919" y="44105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1520" y="4832193"/>
            <a:ext cx="122413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8186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现在只有三个疲惫、</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羸弱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的人吃力地拖着自己的脚步。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雨季则有青头菌、牛肝菌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味极</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鲜腴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一旦产生小的灵感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相信它的价值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ér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锲而不舍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地把它发展下去。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如不能辨异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可令读经院哲学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盖是辈皆</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吹毛求疵</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499992" y="24104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96136" y="319292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92280" y="359152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528" y="40050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40352" y="4410536"/>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4797152"/>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25165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也许因为我们不过是小小的草民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即便怀有效仿的渴望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也总是可望而不可即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便以位卑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宽宥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读书时不可存心</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诘难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不可尽信书上所言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亦不可只为寻章摘句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而应推敲细思。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为了这一着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面对技术封锁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多少人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殚精竭虑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青丝变白发。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研究动物行为的科学家实验的方法</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怪诞不经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860032" y="257529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67944" y="29807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76256" y="378904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411864" y="4594887"/>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500278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0380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189</a:t>
            </a:fld>
            <a:r>
              <a:rPr lang="en-US" altLang="zh-CN" smtClean="0"/>
              <a:t>-</a:t>
            </a:r>
            <a:endParaRPr lang="zh-CN" altLang="en-US" dirty="0"/>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冬天的早晨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蜷伏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着一只很可怜的小猫。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采用兼工带写的手法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线条</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遒劲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笔法灵动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有别于一般的界画。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正确答案只有一个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这种思维模式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在我们头脑中已不知不觉地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根深蒂固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他其实只会做几首谈情说爱的山歌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时而说些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chǒng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哗众取宠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的大话罢了。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211960" y="24208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20072" y="28263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71800" y="399467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91680" y="4797152"/>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08692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人们受够了冷冽的风的刺激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讨厌那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干涩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而苦的气息。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淋着雨的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草垛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对着瓷色的天空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像一幅干净利落的木刻。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而那萌发的叶子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简直就像起伏着一层</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lǜ</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绿茵茵</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的波浪。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那种清冷是柔和的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没有北风那样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咄咄逼人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444208" y="202388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91880" y="276014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20272" y="3587172"/>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144088" y="4397485"/>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4780967"/>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83806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190</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容不得束缚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容不得</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羁绊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容不得闭塞。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未知的东西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似乎更能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撩逗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一个少年的心思。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孔乙己看着问他的人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不屑置辩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的神气。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皮肤</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藏污纳垢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缺少光泽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就像用枝条扎成的村舍外墙那样粗糙。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294359" y="261613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788024"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84168" y="3398696"/>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46287" y="4204903"/>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29925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191</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可见平凡单调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只是懒惰者之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遁词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这里不过是拉开了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帷幕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的一角而已。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街上行人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zhǒng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摩肩接踵</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络绎不绝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士农工商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男女老少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各行各业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无所不备。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我坐在里面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怀抱着操作盒</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屏息凝神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地等待着配合程序。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436096" y="257529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55976"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84" y="339869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16216" y="422108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673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192</a:t>
            </a:fld>
            <a:r>
              <a:rPr lang="en-US" altLang="zh-CN" smtClean="0"/>
              <a:t>-</a:t>
            </a:r>
            <a:endParaRPr lang="zh-CN" altLang="en-US" dirty="0"/>
          </a:p>
        </p:txBody>
      </p:sp>
      <p:sp>
        <p:nvSpPr>
          <p:cNvPr id="3" name="矩形 2"/>
          <p:cNvSpPr>
            <a:spLocks noChangeAspect="1"/>
          </p:cNvSpPr>
          <p:nvPr/>
        </p:nvSpPr>
        <p:spPr>
          <a:xfrm>
            <a:off x="508000" y="2107334"/>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根据</a:t>
            </a:r>
            <a:r>
              <a:rPr lang="zh-CN" altLang="zh-CN" sz="2200" dirty="0">
                <a:solidFill>
                  <a:srgbClr val="000000"/>
                </a:solidFill>
                <a:latin typeface="Times New Roman" panose="02020603050405020304" pitchFamily="18" charset="0"/>
                <a:cs typeface="Times New Roman" panose="02020603050405020304" pitchFamily="18" charset="0"/>
              </a:rPr>
              <a:t>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你只会感到更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高邈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并让凄冷的雨滴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去纯净你的灵魂。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若小细绳上有一个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da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疙瘩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也要随手把它解开的。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它所有的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丫枝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一律向上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而且紧紧靠拢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也像加过人工似的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成为一束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旁逸斜出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那家伙贯会</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收揽人心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把他囚在这里。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67944" y="258568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11960" y="33994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31840" y="380020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36096" y="420490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72000" y="4616169"/>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63819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193</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 </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我想那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缥缈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的空中。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对爱情的渴望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对知识的追求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对人类苦难不可</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遏制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这三种纯洁而无比强烈的感情支配着我的一生。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青海、新疆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神秘的古罗布泊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guǒ</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马革裹尸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不知道稼先有没有想起过我们在昆明时一起背诵的《吊古战场文》。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它一刻不停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从这千山之巅、万水之源的藏北高原流出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开始演绎长江的故事。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纷至沓来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洁白轻薄的云朵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微光闪烁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仿佛身披霓裳羽衣的纯洁天使。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275856" y="198304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287522" y="240010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46512" y="3192194"/>
            <a:ext cx="119383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55976" y="4797152"/>
            <a:ext cx="119383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74863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194</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 </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三妹便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sǒng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怂恿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着她去拿一只来。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我们从干校回来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载客三轮都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取缔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这些石刻狮子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有的母子相抱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有的交头接耳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有的像倾听水声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有的像注视行人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千态万状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惟妙惟肖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怒江自西北天际亮亮而来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深远似</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涓涓细流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隐隐喧声腾上来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一派森气。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47864" y="258568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292080"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10896" y="3789040"/>
            <a:ext cx="129740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92280" y="4218767"/>
            <a:ext cx="129740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9" y="462656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643284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195</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 </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靳尚带卫士二人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诡谲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的从右侧登场。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不要</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轻觑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了事业对精神的濡养或反之的腐蚀作用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它以深远的力度和广度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挟持着我们的精神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为它麾下持久的人质。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和前几天的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sǒng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毛骨悚然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的单调没有任何区别。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这些字使整个世界在我面前变得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jǐn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花团锦簇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美不胜收。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67944" y="218408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43808" y="261613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59570" y="3804130"/>
            <a:ext cx="118058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21000" y="4581128"/>
            <a:ext cx="118058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95840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人之才智但有</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滞碍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无不可读适当之书使之顺畅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一如身体百病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皆可借相宜之运动除之。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宛如在欧洲文明的地平线上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瞥见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的亚洲文明的剪影。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人常以柔情比水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但至柔至和的水一旦被压迫竟会这样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kě</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怒不可遏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每个共产党员都要学习他。不少的人对工作不负责任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拈轻怕重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把重担子推给人家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自己挑轻的。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707904" y="21944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08104"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3608" y="4180253"/>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99792" y="5007382"/>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1286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大自然雕刻的奇峰、怪石、瀑布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豢养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的飞禽、走兽、小虫和几千年来农人为后代种植的大树。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但当一群大雁冲破了</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月暖流的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ǎi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雾霭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春天就来到了。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那仁人志士的忧民忧国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那诸圣诸佛的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mǐn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悲天悯人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虽说他是一辈子感受苦痛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也都可以。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于是大家放开喉咙读一阵书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dǐng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人声鼎沸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516216" y="219907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772100" y="29865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27509" y="37890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7544" y="41945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452320" y="4577002"/>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3528" y="50227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28088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1" grpId="0" animBg="1"/>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198</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大海抓住闪电的剑光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把它们</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熄灭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在自己的深渊里。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也不愿意他们都如闰土的辛苦麻木而生活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也不愿意都如别人的辛苦</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恣睢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北雁南飞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活跃在田间草际的昆虫也都</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销声匿迹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他从唐诗下手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目不窥园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足不下楼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兀兀穷年</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沥尽心血。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364088" y="240010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123728" y="32092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40352" y="360789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9552" y="40096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32040" y="4410536"/>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66771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199</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其势如千军万马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互相挤着、撞着</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推搡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仿佛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嗤笑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法国人不知道拿破。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这是达卡多拉游泳场的八千观众一齐翘首而望、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屏息敛声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的一刹那。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还在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襁褓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就已开始担惊受怕。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72200" y="27913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771800" y="32102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91680" y="4015455"/>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33344" y="443497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58198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3198352391"/>
              </p:ext>
            </p:extLst>
          </p:nvPr>
        </p:nvGraphicFramePr>
        <p:xfrm>
          <a:off x="508000" y="1071176"/>
          <a:ext cx="8128000" cy="5875825"/>
        </p:xfrm>
        <a:graphic>
          <a:graphicData uri="http://schemas.openxmlformats.org/presentationml/2006/ole">
            <mc:AlternateContent xmlns:mc="http://schemas.openxmlformats.org/markup-compatibility/2006">
              <mc:Choice xmlns:v="urn:schemas-microsoft-com:vml" Requires="v">
                <p:oleObj spid="_x0000_s1041" name="文档" r:id="rId4" imgW="3838246" imgH="2774260" progId="Word.Document.12">
                  <p:embed/>
                </p:oleObj>
              </mc:Choice>
              <mc:Fallback>
                <p:oleObj name="文档" r:id="rId4" imgW="3838246" imgH="2774260" progId="Word.Document.12">
                  <p:embed/>
                  <p:pic>
                    <p:nvPicPr>
                      <p:cNvPr id="0" name=""/>
                      <p:cNvPicPr/>
                      <p:nvPr/>
                    </p:nvPicPr>
                    <p:blipFill>
                      <a:blip r:embed="rId5"/>
                      <a:stretch>
                        <a:fillRect/>
                      </a:stretch>
                    </p:blipFill>
                    <p:spPr>
                      <a:xfrm>
                        <a:off x="508000" y="1071176"/>
                        <a:ext cx="8128000" cy="5875825"/>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秋天的怀念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双腿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瘫痪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我的脾气变得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暴怒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当一切恢复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沉寂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她又悄悄地进来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眼边儿红红的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看着我。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我狠命地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捶打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这两条可恨的腿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喊着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我可活什么劲儿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憔悴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的脸上现出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央求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般的神色。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843808"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20272"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19872" y="319903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03848" y="400375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83768" y="480846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64261" y="480846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41409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200</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这个可怜的家伙才渐渐从它长期被</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禁锢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所受的精神虐待中恢复过来。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辽宁舰官兵</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娴熟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地操纵着航空母舰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舰艉留下一道宽阔笔直的航迹。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我认识奥本海默时他已四十多岁了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妇孺皆知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打断别人的报告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使演讲者难堪的事仍然时有发生。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本来没有表现出诗人的情绪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然而玩味起来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自觉有一种闲情逸致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心旷神怡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84168" y="19784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635896" y="27913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68344" y="360555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3068" y="401077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95936" y="5218809"/>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24303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缅怀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我写了《怀念》这篇文章。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用现在的话讲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凡做一件事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便忠于一件事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将全副精力集中到这事上头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一点不</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旁骛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趁这个机会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刨根问底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才从他嘴里知道了一些事。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或者是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重峦叠嶂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或者是几座小山配合着竹子花木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全在乎设计者和匠师们生平多阅历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胸中有丘壑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才能使游览者攀登的时候忘却苏州城市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只觉得身在山间。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462986"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851920" y="30073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0032" y="3379716"/>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44008" y="4197556"/>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1629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202</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那么它的原子相距很近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从而变得极为</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致密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要论中国人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必须不被搽在表面的自欺欺人的脂粉所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诓骗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却看看他的筋骨和脊梁。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找了半天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却没找到。真是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zuì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畏罪潜逃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我以为。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仰之弥高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攀得越起劲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钻之弥坚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钻得越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ér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锲而不舍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660232" y="24104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475656" y="323007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54599" y="361844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59632" y="4807543"/>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96415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203</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水藻真绿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把终年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贮蓄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的绿色全拿出来了。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这十多个少年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委实没有一个不会</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凫水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何满子</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望眼欲穿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这颗救命星却迟迟不从东边闪现出来。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青年人写信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写得太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cǎoshuài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草率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深恶痛绝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67944" y="258568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156176" y="29865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84" y="338903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44008" y="42106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35696" y="459817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98919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204</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细瘦而不干瘪</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丰腴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而不臃肿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真是减一分则太瘦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增一分则太肥。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我看见奔流似的马群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深夜</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嗥鸣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的蒙古狗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我听见皮鞭滚落在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山涧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里的脆响。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当它</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ér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戛然而止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世界出奇地寂静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以至使人感到对她十分陌生了。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一颗枣儿从树上落下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一个男孩</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蹑手蹑脚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的走过去捡枣。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851920" y="22094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508104" y="29807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35896" y="338830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97826" y="3806429"/>
            <a:ext cx="139495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48264" y="4647342"/>
            <a:ext cx="139495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91109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母亲喜欢花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可自从我的腿瘫痪后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nòng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侍弄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的那些花都死了。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看着三轮车远去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也绝没有想到那竟是永远的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诀别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黄色的花</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淡雅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白色的花</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高洁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紫红色的花热烈而深沉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泼泼洒洒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秋风中正开得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烂漫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我的回答已经让她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喜出望外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她也笑了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坐在我身边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絮絮叨叨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地说着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后来妹妹告诉我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她常常肝疼得整宿整宿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翻来覆去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地睡不了觉。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588224" y="159762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52320" y="240010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31840" y="276791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75760" y="278243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732240" y="319421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64088" y="3601893"/>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580112" y="4027440"/>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657953" y="4797152"/>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5536" y="5219538"/>
            <a:ext cx="5760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95505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散步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母亲</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xìn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信服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地点点头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便去拿外套。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后来发生了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分歧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取决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我想找一个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quán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两全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找不出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我想</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chāi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拆散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分成两路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ɡè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各得其所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终不愿意。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一霎</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我感到了责任的重大。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473377" y="241509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75856" y="28007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389052" y="27903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51920" y="360463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80414" y="400280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300192" y="400280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18095" y="4817914"/>
            <a:ext cx="70968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30426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散文诗二首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你要是叫道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你在哪里呀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我暗暗地在那里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匿笑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却一声儿不响。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沐浴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湿发披在两肩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穿过金色花的林荫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走到你做</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祷告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的小庭院时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你会嗅到这花香。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祖父笑着和我说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我们园里最初开三蒂莲的时候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正好我们大家庭中添了你们三个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姊妹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那一朵红莲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昨夜还是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菡萏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今晨却开满了。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仍是不适意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徘徊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了一会子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窗外雷声作了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大雨接着就来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愈下愈大。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906946" y="19784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1520" y="236966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34994" y="28263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60534" y="31943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51920" y="40050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88024" y="440666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45512" y="480956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89947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在无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遮蔽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的天空之下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我不敢下阶去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也无法可想。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一个大荷叶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慢慢地倾侧了来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正覆盖在红莲上面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我不宁的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心绪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散尽了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雨点不住地打着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只能在那勇敢慈怜的荷叶上面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聚了些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流转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无力的水珠。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心中的雨点来了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谁是我在无遮拦天空下的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荫蔽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555776" y="21782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19672"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19672" y="37890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812360" y="41945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45811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62417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从百草园到三味书屋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其中似乎</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què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确凿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只有一些野草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但那时却是我的乐园。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轻捷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的叫天子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云雀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忽然从草间直窜向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云霄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倘有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陌生的声音叫你的名字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你万不可答应他。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拍雪人和塑雪罗汉需要人们</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鉴赏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这是荒园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人迹罕至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所以不相宜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只好来捕鸟。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人远远的牵着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看鸟雀下来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啄食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走到竹筛底下的时候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将绳子一拉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便罩住了。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第二次行礼时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先生便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ǎi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地在一旁答礼。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我对他很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恭敬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因为我早听到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他是本城中极方正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质朴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博学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47864" y="14847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62111" y="228726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66629" y="228726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82866" y="269273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43808" y="31143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68144" y="386205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79712" y="4278658"/>
            <a:ext cx="131362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364088" y="471935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27984" y="550684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19872" y="594348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48613" y="630122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06589" y="630122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40709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东方朔也很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渊博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他认识一种虫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怪哉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于是大家放开喉咙读一阵书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dǐng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人声鼎沸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铁如意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倜傥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一座皆惊呢</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金叵罗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颠倒</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淋漓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千杯未醉嗬。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有几个便用纸糊的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盔甲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套在指甲上做戏。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他的父亲是开锡箔店的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听说现在自己已经做了店主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而且快要升到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绅士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的地位了。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高大的皂荚树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紫红的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桑椹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563888" y="182863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52320" y="2174420"/>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536" y="2575295"/>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07904" y="296108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403648"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99798" y="377892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11760" y="45811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92080" y="50131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44461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再塑生命的人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回想此前和此后</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截然不同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我不能不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kǎi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感慨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我的手指</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搓捻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着花叶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抚弄着那些为迎接南方春天而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kāi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绽开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的花朵。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我不知道未来将有什么奇迹发生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经过数个星期的愤怒、苦恼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疲倦不堪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你可曾在茫茫大雾中航行过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在雾中神情紧张地驾驶着一条大船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小心翼翼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地缓慢地向对岸驶去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从此以后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以这种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不求甚解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我学会了拼写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杯子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我和莎莉文老师为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这两个词发生了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争执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。她想让我懂得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而我却把两者</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混为一谈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860032" y="147899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53297" y="1884544"/>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47864" y="228146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760" y="2676114"/>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55976" y="348482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47864" y="428511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04048" y="471475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852816" y="5517232"/>
            <a:ext cx="8956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9512" y="5898054"/>
            <a:ext cx="8956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79712" y="630932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73476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突然间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恍然大悟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有一种神奇的感觉在我脑中</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激荡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我一下子理解了语言文字的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奥秘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这些词使整个世界在我面前变得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jǐn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花团锦簇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měi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shōu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美不胜收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发这种脾气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我既不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惭愧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hèn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悔恨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井房的经历使我求知的欲望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ér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油然而生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我独自躺在床上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心中充满了喜悦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企盼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着新的一天快些来到。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427984" y="180785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771800" y="22094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15616" y="262072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17820" y="3001549"/>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64590" y="3401398"/>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27984" y="380250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05852" y="380250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42631" y="420389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084021" y="461567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426428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P spid="12" grpId="0" animBg="1"/>
      <p:bldP spid="13" grpId="0" animBg="1"/>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矩形 2"/>
          <p:cNvSpPr>
            <a:spLocks noChangeAspect="1"/>
          </p:cNvSpPr>
          <p:nvPr/>
        </p:nvSpPr>
        <p:spPr>
          <a:xfrm>
            <a:off x="469674" y="106645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窃读记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我像一个被捉到的小偷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羞惭而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尴尬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涨红了脸。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我抬起头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难堪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地望着他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那书店的老板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lǐn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lǐn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威风凛凛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俯视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众目睽睽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我几乎是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狼狈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地跨出了店门。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那口气对我还算是宽容的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仿佛我是一个不可以再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原谅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的惯贼。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我赶忙合起书来递给他看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煞有介事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地问他价钱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我明知道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任何便宜价钱对于我都是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枉然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我绝没有多余的钱去买。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 </a:t>
            </a:r>
            <a:r>
              <a:rPr lang="zh-CN" altLang="zh-CN" sz="2200" dirty="0">
                <a:solidFill>
                  <a:srgbClr val="000000"/>
                </a:solidFill>
                <a:latin typeface="Times New Roman" panose="02020603050405020304" pitchFamily="18" charset="0"/>
                <a:cs typeface="Times New Roman" panose="02020603050405020304" pitchFamily="18" charset="0"/>
              </a:rPr>
              <a:t>一页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我如饥饿的瘦狼</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贪婪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地吞读下去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我很快乐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也很惧怕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这种窃读的滋味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683293" y="15567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47864" y="19622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23728" y="235274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88813" y="234235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63888" y="2758479"/>
            <a:ext cx="137284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87624" y="317600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03648" y="396326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80672" y="4365104"/>
            <a:ext cx="129963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76256" y="478676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60592" y="558904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7593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有几个园里有古老的藤萝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盘曲</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xún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嶙峋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的枝干就是一幅好画。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这些闪电的影子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活像一条条火蛇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在大海里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蜿蜒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一晃就消失了。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鞠躬尽瘁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死而后已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正好准确地描述了他的一生。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希望你能够客观地分析前因后果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作为借鉴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重蹈覆辙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75354" y="2195202"/>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09084" y="2996952"/>
            <a:ext cx="78416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987824" y="3778649"/>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10858" y="5002785"/>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但我也不是读书能够</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qǐn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废寝忘食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当三阳春正上座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飘来一阵阵炒菜香时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我也饿得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饥肠辘辘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那时我也不免要做个白日梦。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回来这里已经有人给摆上一张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弹簧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坐上去舒舒服服地接着看。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我的因贫苦而引起的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自卑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感再次地犯发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而且产生了对人类的仇恨。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这是一本</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畅销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那么厚厚的一册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拿在手里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看在眼里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多够分量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580112" y="1787075"/>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24328" y="219447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7110" y="2564904"/>
            <a:ext cx="75649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63386" y="299695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3968" y="3799431"/>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79912" y="461557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59456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我暗暗焦急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诅咒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皆因没有钱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我不能占有读书的全部快乐。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惨淡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无神地提着书包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抱着绝望的心情走进最末一家书店。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下课从学校急急赶到这里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身上已经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汗涔涔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脑子被书中的人物所扰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踉踉跄跄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355976"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92280" y="3824081"/>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20272" y="4221088"/>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1520" y="461689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39948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矩形 2"/>
          <p:cNvSpPr>
            <a:spLocks noChangeAspect="1"/>
          </p:cNvSpPr>
          <p:nvPr/>
        </p:nvSpPr>
        <p:spPr>
          <a:xfrm>
            <a:off x="508000" y="1066459"/>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纪念白求恩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白求恩受加拿大共产党和美国共产党的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派遣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不远万里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来到中国。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去年春上到延安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后来到五台山工作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不幸以身</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殉职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一个外国人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毫无利己的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动机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把中国人民的解放事业当作他自己的事业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这是什么精神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这就是我们用以反对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狭隘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民族主义和狭隘爱国主义的国际主义。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白求恩同志毫不利己专门利人的精神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表现在他对工作的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极端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的负责任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对同志对人民的极端的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热忱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从前线回来的人说到白求恩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没有一个不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佩服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948264" y="15567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96336" y="235843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1520" y="276014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60032" y="317600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55976" y="395383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5656" y="5177245"/>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617726" y="5177245"/>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9512" y="556845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60232" y="599471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60924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矩形 2"/>
          <p:cNvSpPr>
            <a:spLocks noChangeAspect="1"/>
          </p:cNvSpPr>
          <p:nvPr/>
        </p:nvSpPr>
        <p:spPr>
          <a:xfrm>
            <a:off x="508000" y="98493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在整个八路军医务系统中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他的医术是很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高明</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对于一班</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鄙薄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技术工作以为不足道、以为无出路的人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也是一个极好的教训。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每个共产党员都要学习他。不少的人对工作不负责任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拈轻怕重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把重担子推给人家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自己挑轻的。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对同志对人民不是满腔热忱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lěng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lěng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冷冷清清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漠不关心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麻木不仁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就是一个高尚的人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纯粹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一个有道德的人。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白求恩同志是个医生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他以医疗为职业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对技术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精益求精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这对于一班</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见异思迁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对于一班鄙薄技术工作以为不足道、以为无出路的人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也是一个极好的教训。</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164288" y="107738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987824" y="147439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17928" y="2678476"/>
            <a:ext cx="13060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96336" y="3083948"/>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3480226"/>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9130" y="3480226"/>
            <a:ext cx="13060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04081" y="3480226"/>
            <a:ext cx="130600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3528" y="387576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20072" y="428730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59825" y="5497179"/>
            <a:ext cx="148080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83165" y="5922704"/>
            <a:ext cx="148080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7695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2"/>
                                        </p:tgtEl>
                                      </p:cBhvr>
                                    </p:animEffect>
                                    <p:set>
                                      <p:cBhvr>
                                        <p:cTn id="43" dur="1" fill="hold">
                                          <p:stCondLst>
                                            <p:cond delay="499"/>
                                          </p:stCondLst>
                                        </p:cTn>
                                        <p:tgtEl>
                                          <p:spTgt spid="12"/>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xit" presetSubtype="4" fill="hold" grpId="0" nodeType="clickEffect">
                                  <p:stCondLst>
                                    <p:cond delay="0"/>
                                  </p:stCondLst>
                                  <p:childTnLst>
                                    <p:animEffect transition="out" filter="wipe(down)">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植树的牧羊人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kǎi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慷慨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不图回报。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光秃秃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稀稀拉拉地长着一些野生的薰衣草。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我在倒塌的房屋旁边支起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peng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帐篷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这里成了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废墟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钟楼也已经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坍塌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狂风</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呼啸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着穿过破房子的缝隙。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他周围有三十来只羊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懒懒地卧在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gǔn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滚烫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的山地上。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他就像这块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不毛之地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上涌出的神秘泉水。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他的那条大狗也像主人一样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忠厚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张扬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483768" y="154640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55776" y="1972655"/>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796136" y="27809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91853" y="317626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45218" y="35871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31813" y="39964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00192" y="44006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11960" y="4812140"/>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524328" y="520841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5536" y="563467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28322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我假装随便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da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溜达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听到这儿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我开始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zuó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琢磨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牧羊人的年龄。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我只得到一笔</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微薄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酬劳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牧羊人还活着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身体还很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硬朗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人们挖了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水渠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农场边上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枫树林里</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流淌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着源源不断的泉水。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趁这个机会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刨根问底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才从他嘴里知道了一些事。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我吃惊得说不出话来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他还是那么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沉默寡言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我确实已经找到了一个泉眼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可惜已经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干涸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419872" y="139199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83968" y="180785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41529" y="21944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54599" y="21674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40152" y="258942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19872" y="300731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100392" y="300731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3528"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04048" y="3802135"/>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411864" y="458112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3528" y="502743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660232" y="5411283"/>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02548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par>
                                <p:cTn id="51" presetID="22" presetClass="exit" presetSubtype="4" fill="hold" grpId="0" nodeType="withEffect">
                                  <p:stCondLst>
                                    <p:cond delay="0"/>
                                  </p:stCondLst>
                                  <p:childTnLst>
                                    <p:animEffect transition="out" filter="wipe(down)">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grpId="0" nodeType="clickEffect">
                                  <p:stCondLst>
                                    <p:cond delay="0"/>
                                  </p:stCondLst>
                                  <p:childTnLst>
                                    <p:animEffect transition="out" filter="wipe(down)">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矩形 2"/>
          <p:cNvSpPr>
            <a:spLocks noChangeAspect="1"/>
          </p:cNvSpPr>
          <p:nvPr/>
        </p:nvSpPr>
        <p:spPr>
          <a:xfrm>
            <a:off x="508000" y="1093571"/>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走一步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再走一步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那是在费城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酷热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的七月天。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和我一起的五个男孩子已经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厌倦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了玩弹珠。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我们走吧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附和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像一面几近垂直的墙</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突兀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地耸立在岩石中。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这句话刺激了他们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他们开始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嘲笑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我往下看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感到阵阵</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晕眩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我听见有人在哭泣、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呻吟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我想知道那是谁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最后才意识到那就是我。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周围一片寂静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在岩石上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神情</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恍惚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害怕和疲劳已经让我麻木。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暮色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第一颗星星出现在天空中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悬崖下面的地面开始变得模糊</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851920" y="159762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24128" y="19784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47015" y="24059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27984" y="278989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68144" y="317793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88024" y="358580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70349" y="40050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63888" y="4797152"/>
            <a:ext cx="41855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596336" y="4797152"/>
            <a:ext cx="5760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4886" y="5198027"/>
            <a:ext cx="41855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51720" y="562428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21356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他用非常正常的、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安慰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的口吻说道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要吃晚饭了。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我向下迈出了最后一步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然后踩到了底部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凌乱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的岩石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扑进了爸爸强壮的臂弯里。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然后令人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惊讶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我有了一种巨大的成就感和类似骄傲的感觉。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面对一个遥不可及的目标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或者一个令人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畏惧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上面长着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参差不齐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的矮树丛和臭椿树苗。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他们中的一个说道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其他的则</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哄堂大笑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当我感到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惊慌失措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我都能够轻松应对。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我扑进了爸爸强壮的臂弯里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抽噎</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了一下。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72000" y="108777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964922" y="184482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536" y="227687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75856" y="268234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76256" y="347620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51920" y="429769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164288" y="4708959"/>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3528" y="50851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60032" y="550810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724128" y="631971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44183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22" presetClass="exit" presetSubtype="4" fill="hold" grpId="0" nodeType="withEffect">
                                  <p:stCondLst>
                                    <p:cond delay="0"/>
                                  </p:stCondLst>
                                  <p:childTnLst>
                                    <p:animEffect transition="out" filter="wipe(down)">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grpId="0" nodeType="clickEffect">
                                  <p:stCondLst>
                                    <p:cond delay="0"/>
                                  </p:stCondLst>
                                  <p:childTnLst>
                                    <p:animEffect transition="out" filter="wipe(down)">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2" grpId="0" animBg="1"/>
      <p:bldP spid="1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我坐在藤椅上看着他们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可以微笑着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消耗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过一二小时的光阴。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我们都很替它</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忧郁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它只是毫无生意的</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懒惰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郁闷的躺着。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三妹便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sǒng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怂恿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着她去拿一只来。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有时蝴蝶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安详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地飞过时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它也会扑过去捉。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你这小猫呀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要被</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乞丐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捉去后才不会乱跑呢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心里便有些亡失的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jǐng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预警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我也</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怅然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愤恨地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在诅骂着那个不知名的夺去我们所爱的东西的人。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冬天的早晨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门口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蜷伏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着一只很可怜的小猫。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567442" y="160222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07904" y="238971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99992" y="274713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47864" y="319337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55148" y="360236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08973" y="398031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69013" y="438965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04042" y="479563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40487" y="56033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546864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妻买了一对黄色的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芙蓉鸟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挂在廊前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叫得很好听。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妻常常</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叮嘱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着张妈换水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加鸟粮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洗刷笼子。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大家都去找这可厌的猫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想给它以一顿</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惩戒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找了半天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却没找到。真是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zuì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畏罪潜逃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我以为。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它很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悲楚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地叫了一声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咪呜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便逃到屋瓦上了。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我没有判断明白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便妄下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断语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wang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冤枉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了一只不能说话辩诉的动物。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想到它的无抵抗的逃避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益使我感到我的暴怒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nüè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虐待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刺我的良心的针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1381603"/>
            <a:ext cx="100811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55074" y="217442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92280" y="2599945"/>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16216" y="2979837"/>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20574" y="3796940"/>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48064" y="417959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843912" y="4198179"/>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95536" y="4589411"/>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87624" y="541864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7726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他好听书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也会说书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荣膺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这个尊称之后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当真看起书来。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然而圆规很不平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鄙夷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的神色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仿佛嗤笑法国人不知道拿破仑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我认识奥本海默时他已四十多岁了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妇孺皆知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的人物了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一旦棕树蛇在夏威夷安家落户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该岛的鸟类将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在劫难逃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75354" y="2195202"/>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55976" y="2986561"/>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40352" y="3789040"/>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0017" y="4200306"/>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31640" y="5028164"/>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72784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矩形 2"/>
          <p:cNvSpPr>
            <a:spLocks noChangeAspect="1"/>
          </p:cNvSpPr>
          <p:nvPr/>
        </p:nvSpPr>
        <p:spPr>
          <a:xfrm>
            <a:off x="508000" y="98728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笼子里的鸟更不用说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常年地关在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栅栏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饮啄倒是方便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冬天还有遮风的棉罩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包括着六七个音阶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有的只是一个声音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圆润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而不觉其单调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有时是独奏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有时是合唱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简直是一派和谐的交响乐。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等到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旭日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市声鼎沸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鸟就沉默了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不知到哪里去了。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一直等到夜晚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才又听到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杜鹃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由远叫到近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由近叫到远。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客夜闻此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说不出的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酸楚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白昼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听不到鸟鸣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但是看得见鸟的形体。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世界上的生物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没有比鸟更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俊俏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有的曳着长长的尾巴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有的翘着尖尖的长喙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胸襟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上带着一块照眼的颜色。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84168" y="145820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20272" y="227687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67744" y="30689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76056" y="389413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44008" y="469856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27784" y="50851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64088" y="54840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87624" y="629892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80082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细瘦而不</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干瘪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丰腴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zhǒng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臃肿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真是减一分则太瘦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增一分则太肥。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看它高踞枝头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临风</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顾盼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好锐利的喜悦刺上我的心头。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它像虹似的一下就消逝了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它留下的是无限的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迷惘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杜鹃原是很健壮的一种鸟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比一般的鸟</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魁梧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得多。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杜鹃便不客气地给挤落下去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孵育的责任由别个代负了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孵出来之后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羽毛渐丰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就可把巢</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据为己有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蓦然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看见在窗外一片美丽的雪景当中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有一只小鸟跼蹐缩缩的在寒枝的梢头踞立。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58255" y="140238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637087" y="140238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19672" y="179078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72000" y="216233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90040"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338830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32240" y="379185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66655" y="4591519"/>
            <a:ext cx="123916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95736" y="50131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83539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小鸟禁不住那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料峭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的寒风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栽倒地上死了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滚成一个雪团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忽然看见枝头有一只麻雀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战栗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地跳动抖擞着。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但是我发现那麻雀的羽毛特别地长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sōng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蓬松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戟张着的。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dīng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孤苦伶仃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的麻雀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令人哀了。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立刻使人联想到那垃圾堆上的大群</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褴褛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而臃肿的人。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16718" y="177281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64088" y="256490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40352"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340908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9872" y="3824081"/>
            <a:ext cx="124491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607835" y="3824081"/>
            <a:ext cx="124491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21776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22671" y="4626560"/>
            <a:ext cx="8359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037805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矩形 2"/>
          <p:cNvSpPr>
            <a:spLocks noChangeAspect="1"/>
          </p:cNvSpPr>
          <p:nvPr/>
        </p:nvSpPr>
        <p:spPr>
          <a:xfrm>
            <a:off x="508000" y="991466"/>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动物笑谈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他们在和有高度智慧的鸟或</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哺乳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动物打交道的时候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常常需要不顾自己的尊严。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研究动物行为的科学家实验的方法</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怪诞不经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凡是由人工孵卵器养出的小凫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总是极其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羞怯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难以接近。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不管是那只家养的白鸭还是麝香鸭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都和真正的水鸭长得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大相径庭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布什的诗句正是这种情况的最佳</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xiě</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写照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我原和小鸭子一样</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匍匐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后来我逐渐换成坐的姿势。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那些叫人一看就明白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wěi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原委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的小鸭子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却完全不露痕迹地藏在深深的草里。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364088" y="147439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34693" y="2276872"/>
            <a:ext cx="10153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528" y="270312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732240" y="3068960"/>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55776" y="4313878"/>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84168" y="470436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39952" y="5100818"/>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88024" y="5898353"/>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71965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这得怪我养的那只黄冠大</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鹦鹉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我花了一笔数目可观的钱买下这只漂亮而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温驯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这个可怜的家伙才渐渐从它长期被</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禁锢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所受的精神虐待中恢复过来。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它马上变得活泼而</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cǎi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神采奕奕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并且对我恋恋不舍。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它的动作非常之慢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时而振翅时而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滑翔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落日的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余晖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照在它巨大的翅膀底部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就像夜空因为星星而发光一般。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364088" y="160222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236296" y="201349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28184" y="28263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84870" y="359756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14419" y="44105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15816" y="47971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959231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可可伸开了翅膀迟疑了一会儿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然后敛翼</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chōng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俯冲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只一下就停在我伸出的手臂上了。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它总是蹿得高高的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然后就绕着我们屋子前面的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méng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柠檬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树有规则地打起转来。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实在不能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嗔怪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有些外行人批评。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只见这位老先生弯着身子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蹒跚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地走过来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两手紧紧地抓住裤腰。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380312" y="219907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19672" y="340242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35896" y="382408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52120" y="420270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85768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皇帝的新装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除非是为了去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炫耀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一下他的新衣服。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任何不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chèn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称职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的或者</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chǔn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愚蠢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kě</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不可救药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都看不见这衣服。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于是他付了许多</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现款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给这两个骗子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好使他们马上开始工作。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他仍然觉得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先派一个别的人去看看工作的进展情形比较</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tuǒ</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妥当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因为他这个人很有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理智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就称职这点说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谁也不及他。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我将要</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呈报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我对这布料非常满意。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这位官员的运气并不比头一位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chāi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钦差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大臣好。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这也真够</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滑稽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但是我决不能让人看出来。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047162" y="15567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1840" y="19784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20974" y="19784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19672" y="2383921"/>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55976" y="280557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75656" y="400116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95936" y="440639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91880" y="480331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96136" y="519802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31840" y="559977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58291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他选了一群特别</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圈定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的随员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其中包括已经去看过的那两位诚实的大臣。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然后他就到那两个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狡猾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的骗子所在的地方去。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陛下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多么美的花纹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多么美的色彩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皇帝赐给骗子每人一个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爵士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头衔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和一枚可以挂在扣眼上的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勋章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同时还封他们为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pìn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御聘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织师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请看吧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这是裤子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袍子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这是外衣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每人都</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随声附和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着。每人都有说不出的快乐。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我什么也没有看见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骇人听闻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72000" y="137653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72000" y="217545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979712" y="25783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01208" y="298765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486600" y="298765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50857" y="340129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04523" y="379400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88024" y="418291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11960" y="4588381"/>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176958" y="5393998"/>
            <a:ext cx="133042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45829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0" grpId="0" animBg="1"/>
      <p:bldP spid="11" grpId="0" animBg="1"/>
      <p:bldP spid="12" grpId="0" animBg="1"/>
      <p:bldP spid="13" grpId="0" animBg="1"/>
      <p:bldP spid="14" grpId="0" animBg="1"/>
      <p:bldP spid="1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诗二首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我想那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缥缈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的空中。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划来只</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镀金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的巨船。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当它卸下批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闪烁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的白银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又驶向另一个</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港湾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244683"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95034" y="339869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64763" y="381496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03648" y="418447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71955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女娲造人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这世间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无论怎样说吧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总不免显得有些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荒凉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寂寞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不知道什么时候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出现了一个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神通广大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的女神。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大神女娲行走在这片</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zhēn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莽莽榛榛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的原野上。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她觉得在这天地之间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应该添一点儿什么东西进去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让它生气</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蓬勃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起来才好。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澄澈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的池水照出了她的面容和身影。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她忽然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dòng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灵机一动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世间各种各样的生物都有了。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她就顺手从池边掘起一团黄泥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掺和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掺和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在手里揉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团着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团着。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236296" y="14847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9632" y="189605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92280" y="2276872"/>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1520" y="2708920"/>
            <a:ext cx="8275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58361" y="3084604"/>
            <a:ext cx="124360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56478" y="4295754"/>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83768" y="4708208"/>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87122" y="5095575"/>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79142" y="5922704"/>
            <a:ext cx="83161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23728" y="6303881"/>
            <a:ext cx="52483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11960" y="6303881"/>
            <a:ext cx="52483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66303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4"/>
                                        </p:tgtEl>
                                      </p:cBhvr>
                                    </p:animEffect>
                                    <p:set>
                                      <p:cBhvr>
                                        <p:cTn id="5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健忘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的。不记仇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很对。但是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我母亲对我们的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拮据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生活感到非常痛苦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那时家里样样都要节省。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每一朵盛开的花就像是一个小小的张满了的帆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又像一个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rěn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忍俊不禁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的笑容。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峰环水抱的萨尔茨堡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高高低低的房屋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鳞次栉比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028659"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70055" y="281596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83767" y="4005064"/>
            <a:ext cx="126497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020272" y="4410536"/>
            <a:ext cx="126497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2747" y="4793721"/>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487675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女娲听见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的喊声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不由得满心欢喜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kāi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眉开眼笑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看起来似乎便有一种管理宇宙的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非凡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气概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她一心要让这些</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mǐn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灵敏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的小生物布满大地。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她从崖壁上拉下一条枯藤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伸入一个</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泥潭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搅混了浑黄的泥浆。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人类就世世代代</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绵延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并且一天比一天加多了。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8100392" y="181824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3528" y="2178596"/>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68144" y="259994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135594" y="259994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5727" y="3009245"/>
            <a:ext cx="85788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76758" y="338830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44208" y="380820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68846" y="461230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30992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22" presetClass="exit" presetSubtype="4" fill="hold" grpId="0" nodeType="withEffect">
                                  <p:stCondLst>
                                    <p:cond delay="0"/>
                                  </p:stCondLst>
                                  <p:childTnLst>
                                    <p:animEffect transition="out" filter="wipe(dow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grpId="0" nodeType="click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寓言四则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赫尔墨斯就化作凡人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来到一个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雕像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者的店里。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赫尔墨斯心想他身为神使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又是商人的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庇护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这故事试用于那些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爱慕虚荣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而不被人尊重的人。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你要是愿意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较量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蚊子战胜了狮子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又吹起喇叭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唱着</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kǎi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凯歌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杞国有人忧天地崩坠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杞人忧天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176229" y="240470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72200" y="278552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199290" y="3212976"/>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81322" y="400483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76229" y="44016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610555" y="4825968"/>
            <a:ext cx="126497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25742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3365851331"/>
              </p:ext>
            </p:extLst>
          </p:nvPr>
        </p:nvGraphicFramePr>
        <p:xfrm>
          <a:off x="508000" y="1120988"/>
          <a:ext cx="8128000" cy="470604"/>
        </p:xfrm>
        <a:graphic>
          <a:graphicData uri="http://schemas.openxmlformats.org/presentationml/2006/ole">
            <mc:AlternateContent xmlns:mc="http://schemas.openxmlformats.org/markup-compatibility/2006">
              <mc:Choice xmlns:v="urn:schemas-microsoft-com:vml" Requires="v">
                <p:oleObj spid="_x0000_s5139"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120988"/>
                        <a:ext cx="8128000" cy="470604"/>
                      </a:xfrm>
                      <a:prstGeom prst="rect">
                        <a:avLst/>
                      </a:prstGeom>
                    </p:spPr>
                  </p:pic>
                </p:oleObj>
              </mc:Fallback>
            </mc:AlternateContent>
          </a:graphicData>
        </a:graphic>
      </p:graphicFrame>
      <p:sp>
        <p:nvSpPr>
          <p:cNvPr id="4" name="矩形 3"/>
          <p:cNvSpPr>
            <a:spLocks noChangeAspect="1"/>
          </p:cNvSpPr>
          <p:nvPr/>
        </p:nvSpPr>
        <p:spPr>
          <a:xfrm>
            <a:off x="508000" y="1575176"/>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邓稼先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邓稼先是中华民族核武器事业的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奠基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人和开拓者。张爱萍将军称他为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元勋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当之无愧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稼先为人忠诚纯正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是我最敬爱的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挚友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当初</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pìn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选聘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他们的人钱三强和葛罗夫斯可谓真正有知人之明。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这是千千万万人努力的结果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是许许多多</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kě</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kě</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可歌可泣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的英雄人物创造出来的伟大胜利。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对这一转变做出了巨大贡献的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有一位长期以来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鲜为人知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邓稼先。</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奥本海默是一个拔尖的人物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锋芒毕露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868144" y="204578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292080" y="248117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91680" y="285293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84168" y="326879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33417" y="369082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452320" y="4457894"/>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3528" y="4869160"/>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23628" y="5661248"/>
            <a:ext cx="13321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457853" y="6081925"/>
            <a:ext cx="13321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14189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他是美国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家喻户晓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因为他曾成功地领导战时美国的原子弹制造工作。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我认识奥本海默时他已四十多岁了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妇孺皆知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打断别人的报告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使演讲者难堪的事仍然时有发生。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鞠躬尽瘁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死而后已</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正好准确地描述了他的一生。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但我曾问他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寒春是不是参加了中国原子弹工作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像美国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谣言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所说的那样。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561609" y="177741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668344" y="2575295"/>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1520" y="2996952"/>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31840" y="378904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49241" y="501317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10366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青海、新疆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神秘的古罗布泊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guǒ</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马革裹尸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不知道稼先有没有想起过我们在昆明时一起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sòng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背诵</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的《吊古战场文》。</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昼夜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不断地筹划计算时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要有数学见地。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长江大河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亚洲之东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峨峨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lún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昆仑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(14)1967</a:t>
            </a:r>
            <a:r>
              <a:rPr lang="zh-CN" altLang="zh-CN" sz="2200" dirty="0">
                <a:solidFill>
                  <a:srgbClr val="000000"/>
                </a:solidFill>
                <a:latin typeface="Times New Roman" panose="02020603050405020304" pitchFamily="18" charset="0"/>
                <a:cs typeface="Times New Roman" panose="02020603050405020304" pitchFamily="18" charset="0"/>
              </a:rPr>
              <a:t>年以后邓稼先继续他的工作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至死不懈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对国防武器做出了许多新的巨大贡献。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588224" y="219907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84368" y="2596077"/>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9512" y="299695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267744" y="3402424"/>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76056" y="380982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04248" y="4221088"/>
            <a:ext cx="133824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3299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《说和做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记闻一多先生言行片段》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仰之弥高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攀得越起劲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钻之弥坚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钻得越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ér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锲而不舍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闻先生</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心不在焉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抱歉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地道一声</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秩序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不在我的范围以内。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他从唐诗下手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目不窥园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足不下楼</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兀兀穷年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沥尽心血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深宵</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灯火是他的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伴侣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因它大开光明之路。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几年辛苦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凝结而成《唐诗杂论》的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硕果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他并没有先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做出了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卓越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的成绩。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331640" y="2184082"/>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79912" y="2585686"/>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60232" y="2585686"/>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83768" y="297916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88024" y="3398696"/>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75342" y="3793575"/>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508104" y="3793575"/>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39752" y="4215294"/>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44910" y="4215294"/>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557051" y="5022630"/>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557051" y="5404389"/>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74209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5"/>
                                        </p:tgtEl>
                                      </p:cBhvr>
                                    </p:animEffect>
                                    <p:set>
                                      <p:cBhvr>
                                        <p:cTn id="5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2" grpId="0" animBg="1"/>
      <p:bldP spid="13" grpId="0" animBg="1"/>
      <p:bldP spid="14" grpId="0" animBg="1"/>
      <p:bldP spid="1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在李公朴同志被害之后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警报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迭起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形势紧张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明知凶多吉少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而闻先生</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大无畏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地在群众大会上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大骂特务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kǎi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慷慨淋漓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并指着这群败类说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你们站出来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你们站出来</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说得真痛快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气冲斗牛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声震天地。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闻一多先生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是卓越的学者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热情</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澎湃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的优秀诗人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大勇的革命烈士。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一个又一个大的四方竹纸本子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写满了密密麻麻的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kǎi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小楷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群蚁排衙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杜甫晚年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疏懒得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一月不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tóu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梳头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40854" y="13862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11960" y="1797466"/>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95034" y="219907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16216" y="2996952"/>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84168" y="378324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259632" y="50131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89601" y="5007382"/>
            <a:ext cx="127536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66200" y="541864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98758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回忆鲁迅先生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若有人说了什么可笑的话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鲁迅先生笑的连烟卷都拿不住了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常常是笑得</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sou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咳嗽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鸡汤端到旁边用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gēng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调羹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了一二下就算了事。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带了外国酸菜和用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绞肉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机绞成的牛肉。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每月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薪金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十元要从西城跑到东城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有一天下午鲁迅先生正在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校对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着瞿秋白的《海上述林》。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青年人写信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写得太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草率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深恶痛绝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039050" y="21944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55976" y="259028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22551" y="2590283"/>
            <a:ext cx="5760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55976" y="340821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483768" y="380696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48064" y="418492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85765" y="50102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07704" y="5419459"/>
            <a:ext cx="127079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10209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鲁迅先生依着沿苏州河的铁栏杆坐在桥边的石围上了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并且拿出香烟来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装上烟嘴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悠然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地吸着烟。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保姆送他到学校去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经过鲁迅先生的门前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保姆总是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吩咐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他说不新鲜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一定也有他的道理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不加以查看就</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mǒ</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抹杀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是不对的。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若小细绳上有一个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da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疙瘩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也要随手把它解开的。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当时大家不解其中的意思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都以为鲁迅先生不加以休息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不以为然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后来读了鲁迅先生《死》的那篇文章才了然了。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865806" y="19888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915920"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528" y="277710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55880" y="31842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25846" y="40050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35696" y="4807543"/>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728970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黄河颂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惊涛澎湃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掀起万丈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狂澜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浊流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宛转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结成九曲连环。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用你那英雄的体魄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筑成我们民族的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屏障</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你一泻万丈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浩浩荡荡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我们民族的伟大精神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将要在你的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哺育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发扬滋长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我们祖国的英雄儿女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将要学习你的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榜样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黄河以他英雄的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气魄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出现在亚洲的原野。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716016"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92280"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1520" y="27809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15816" y="27809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76256" y="319903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09994" y="3597634"/>
            <a:ext cx="12622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68144" y="40272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07549" y="440115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95936" y="48134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836608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根据拼音写出相应的词语。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理想使你微笑地观察着生活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理想使你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倔强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地反抗着命运。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女佣略一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踌躇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走上前去引起他的注意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可是他的表情是不耐烦的。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北雁南飞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活跃在田间草际的昆虫也都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销声匿迹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上帝在这对男女的眼睛中看到了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无与伦比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的美和更大的力量。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04248"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91880" y="30073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68344" y="3789040"/>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1520" y="4194512"/>
            <a:ext cx="79208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16216" y="4596218"/>
            <a:ext cx="144016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6435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最后一课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平常日子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学校开始上课的时候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总有一阵</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喧闹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就是在街上也能听到。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而且整个教室有一种不平常的严肃的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气氛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我看见这些情形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诧异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韩麦尔先生已经坐上椅子。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画眉在树林边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婉转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地歌唱。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想起这些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我多么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懊悔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亡了国当了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奴隶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只要牢牢记住他们的语言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就好像拿着一把打开监狱大门的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钥匙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这些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字帖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挂在我们课桌的铁杆上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就好像许多面小国旗在教室里飘扬。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忽然教堂的钟敲了十二下。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祈祷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的钟声也响了。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想起这些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我忘了他给我的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惩罚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忘了我挨的戒尺。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236296" y="14847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72200" y="227687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99992" y="268813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96471" y="349134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95936" y="386205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31840" y="429529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36096" y="469856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67744" y="509557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92080" y="588766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436096" y="63131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87944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2"/>
                                        </p:tgtEl>
                                      </p:cBhvr>
                                    </p:animEffect>
                                    <p:set>
                                      <p:cBhvr>
                                        <p:cTn id="47" dur="1" fill="hold">
                                          <p:stCondLst>
                                            <p:cond delay="499"/>
                                          </p:stCondLst>
                                        </p:cTn>
                                        <p:tgtEl>
                                          <p:spTgt spid="1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3" name="矩形 2"/>
          <p:cNvSpPr>
            <a:spLocks noChangeAspect="1"/>
          </p:cNvSpPr>
          <p:nvPr/>
        </p:nvSpPr>
        <p:spPr>
          <a:xfrm>
            <a:off x="508000" y="1091918"/>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土地的誓言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东风吹起的时候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土壤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的香气便在田野里飘起。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我看见奔流似的马群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听见蒙古狗深夜的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嗥鸣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和皮鞭滚落在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山涧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里的脆响。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红玉的脸庞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黑玉的眼睛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斑斓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的山雕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奔驰的鹿群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狐仙姑深夜的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谰语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原野上怪诞的狂风。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我总是被这种声音所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缠绕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不管我走到哪里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即使我睡得很沉。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在那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gèn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亘古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的地层里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有着一股燃烧的洪流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像我的心喷涌着血液一样。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它们的热血一直在流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在热情的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默契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里它们彼此呼唤着。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76056" y="157757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164288" y="234888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19872" y="27809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76056" y="321297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129755" y="359454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49107" y="397092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55776" y="47971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604536" y="55892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26287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在那</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lǒng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田垄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里埋葬过我的欢笑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在那稻颗上我捉过蚱蜢。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而我将用我的泪水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洗去她一切的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污秽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耻辱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禾稻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的香气是强烈的</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niǎn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着新谷的场院辘辘地响着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多么美丽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丰饶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我有时把手放在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胸膛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知道我的心是跳跃的。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我想起红布似的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liang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高粱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金黄的豆粒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黑色的土地。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在那田野里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埋葬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过我的欢笑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在那稻棵上我捉过蚱蜢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在那沉重的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tou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镐头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上有我的手印。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843808" y="160801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12160"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15616" y="28263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83272" y="319679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88926" y="3201145"/>
            <a:ext cx="5040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48064" y="361844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72000" y="39784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54058" y="441124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51920" y="482417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94018" y="522920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069527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《阿长与</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&lt;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山海经</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&gt;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但到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憎恶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的她的时候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例如知道了谋害我那隐鼠的却是她的时候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就叫她阿长。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睡在枕上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看着红包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想到明天买来的小鼓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刀枪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菩萨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晒裤子用的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竹竿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底下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是万不可钻过去的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都是些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烦琐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至今想起来还觉得非常麻烦的事情。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她之所谓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不但洪秀全军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似乎连后来一切</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fěi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土匪</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强盗都在内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将一个圆圆的东西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还带着一条小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辫子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正是那门房的头。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自己轻轻地拍着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胸脯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骇死我了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骇死我了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967042" y="148478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87624" y="270892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75421" y="308420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70684" y="35174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12360" y="428270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471475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79912" y="5109834"/>
            <a:ext cx="50405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43608" y="551444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11960" y="59212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94843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我以为她一定最安全了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既不做门房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又不是小孩子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也生得不好看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况且颈子上还有许多灸</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疮疤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那时就极严重地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诘问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而且当面叫她阿长。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但当我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āi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哀悼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隐鼠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给它复仇的时候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一面又在渴慕着绘图的《山海经》了。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他是一个胖胖的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和蔼的老人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爱种一点花木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如珠兰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茉莉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但我却只在他的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书斋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看见过陆玑的《毛诗草木鸟兽虫鱼疏》。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364088"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95936" y="257529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15816" y="301773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028384" y="379943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42210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85832" y="461230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559173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我似乎遇着了一个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霹雳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全体都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zhèn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sǒng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震悚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书的模样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到现在还在眼前。可是从还在眼前的模样来说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却是一部刻印都十分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粗拙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的本子。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仅知道有一个过继的儿子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她大约是青年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守寡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的孤孀。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最讨厌的是常喜欢切切察察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向人们低声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shuō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絮说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些什么事。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995936" y="19888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524328" y="19888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59979" y="318504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380312" y="361844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20392" y="439896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37433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老王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老王常有失群落伍的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huánɡ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kǒnɡ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惶恐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因为他是单干户。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他撞在电杆上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撞得半面</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zhǒng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肿胀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又青又紫。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经过一个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huānɡ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荒僻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的小胡同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看见一个破破落落的大院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里面有几间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塌败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的小屋。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我们从干校回来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载客三轮都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取缔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幸亏有一位老先生愿把自己</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降格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让老王运送。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168846"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42383" y="259994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19872"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47864" y="382408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08759" y="420270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528886" y="46265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476573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开门看见老王直僵僵地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镶嵌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门框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他一手拿着布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一手攥着钱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bèn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滞笨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地转过身子。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因为他来表示感谢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我却拿钱去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侮辱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我渐渐明白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那是一个幸运的人对一个不幸者的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愧怍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92080" y="24104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19672" y="280171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302471" y="32092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28886" y="362424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12360" y="39900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528" y="44371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74012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台阶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母亲坐在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门槛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上干活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我就被安置在青石板上。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父亲老实</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hòu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厚道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低眉顺眼黑了一辈子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没人说过他有地位。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糟糕</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父亲却没真正觉得他自己老。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他忽然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xǐng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醒悟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台阶是水泥抹的面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不经磕。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正好那会儿有人从门口走过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见到父亲就打招呼说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晌午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饭吃过了吗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347864"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47864" y="27809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95736" y="357438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17152" y="399436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259632" y="480754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045124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父亲闲着没什么事可干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又觉得很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烦躁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他那颗很倔的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头颅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埋在膝盖里半晌都没有动。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父亲又像是对我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又像是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自言自语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地感叹。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言外之意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就是你家有地位啊。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虽然这些都很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微不足道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但他做得很认真。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农村里有这么个风俗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guǎng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大庭广众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夫妇俩从不合坐一条板凳。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084168"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502271" y="26103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08104" y="298055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854199" y="339869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16016" y="3801825"/>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423620" y="4204662"/>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735049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2529614" y="1351159"/>
            <a:ext cx="4084772"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一、近</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b="1" dirty="0">
                <a:solidFill>
                  <a:srgbClr val="000000"/>
                </a:solidFill>
                <a:latin typeface="Times New Roman" panose="02020603050405020304" pitchFamily="18" charset="0"/>
                <a:cs typeface="Times New Roman" panose="02020603050405020304" pitchFamily="18" charset="0"/>
              </a:rPr>
              <a:t>年考试词语分布情况</a:t>
            </a:r>
            <a:r>
              <a:rPr lang="zh-CN" altLang="zh-CN" sz="2200" b="1" dirty="0" smtClean="0">
                <a:solidFill>
                  <a:srgbClr val="000000"/>
                </a:solidFill>
                <a:latin typeface="Times New Roman" panose="02020603050405020304" pitchFamily="18" charset="0"/>
                <a:cs typeface="Times New Roman" panose="02020603050405020304" pitchFamily="18" charset="0"/>
              </a:rPr>
              <a:t>表</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78767655"/>
              </p:ext>
            </p:extLst>
          </p:nvPr>
        </p:nvGraphicFramePr>
        <p:xfrm>
          <a:off x="508000" y="1880930"/>
          <a:ext cx="8128000" cy="4329555"/>
        </p:xfrm>
        <a:graphic>
          <a:graphicData uri="http://schemas.openxmlformats.org/presentationml/2006/ole">
            <mc:AlternateContent xmlns:mc="http://schemas.openxmlformats.org/markup-compatibility/2006">
              <mc:Choice xmlns:v="urn:schemas-microsoft-com:vml" Requires="v">
                <p:oleObj spid="_x0000_s2065" name="文档" r:id="rId3" imgW="3838246" imgH="2044153" progId="Word.Document.12">
                  <p:embed/>
                </p:oleObj>
              </mc:Choice>
              <mc:Fallback>
                <p:oleObj name="文档" r:id="rId3" imgW="3838246" imgH="2044153" progId="Word.Document.12">
                  <p:embed/>
                  <p:pic>
                    <p:nvPicPr>
                      <p:cNvPr id="0" name=""/>
                      <p:cNvPicPr/>
                      <p:nvPr/>
                    </p:nvPicPr>
                    <p:blipFill>
                      <a:blip r:embed="rId4"/>
                      <a:stretch>
                        <a:fillRect/>
                      </a:stretch>
                    </p:blipFill>
                    <p:spPr>
                      <a:xfrm>
                        <a:off x="508000" y="1880930"/>
                        <a:ext cx="8128000" cy="4329555"/>
                      </a:xfrm>
                      <a:prstGeom prst="rect">
                        <a:avLst/>
                      </a:prstGeom>
                    </p:spPr>
                  </p:pic>
                </p:oleObj>
              </mc:Fallback>
            </mc:AlternateContent>
          </a:graphicData>
        </a:graphic>
      </p:graphicFrame>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叶圣陶先生二三事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我同叶圣陶先生文墨方面的交往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从共同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修润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课本的文字开始。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他对普通话</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生疏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不耻下问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我出于对他的尊敬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想不直接动笔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只提一些上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商酌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比如有一两处他认为可以不动的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就一定亲自来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谦虚而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kěn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恳切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地问我。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譬如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近些年来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有不少人是宣传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朦胧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76256" y="179359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874740" y="259607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633188" y="2596077"/>
            <a:ext cx="100281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528" y="2996952"/>
            <a:ext cx="71931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100392" y="3408218"/>
            <a:ext cx="73801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528" y="3824081"/>
            <a:ext cx="719311"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59632" y="4581128"/>
            <a:ext cx="73801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691680" y="5031587"/>
            <a:ext cx="73801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555349" y="5016565"/>
            <a:ext cx="73801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85084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0" grpId="0" animBg="1"/>
      <p:bldP spid="11" grpId="0" animBg="1"/>
      <p:bldP spid="12" grpId="0" animBg="1"/>
      <p:bldP spid="1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我见到老师了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他坐在了前排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显得既</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累赘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又别扭。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像这样的废字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删去不只是意思没有变。而且是变</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tuō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拖沓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无理为简洁合理。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他都同样认真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不做到完全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tuǒ</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妥帖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决不放松。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叶老既是躬行君子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又能学而不厌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诲人不倦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所以确是人之师表。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不是为自己的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颠沛流离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是想到十年来的社会现象。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重视语文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努力求完美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以身作则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鞠躬尽瘁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76256" y="138233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12360"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1520" y="257485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76056" y="30015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92280" y="3398696"/>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1520" y="379985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94820" y="4194512"/>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408518" y="5025741"/>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39752" y="541864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13163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xit" presetSubtype="4" fill="hold" grpId="0" nodeType="click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animBg="1"/>
      <p:bldP spid="12" grpId="0" animBg="1"/>
      <p:bldP spid="1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驿路梨花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起伏的青山一座挨一座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延伸到远方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消失在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迷茫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的暮色中。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这么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陡峭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这么茂密的树林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走上一天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路上也难得遇见几个人。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今夜要是赶不到山那边的太阳寨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只有在这深山中</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露宿</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一座草顶、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竹篾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泥墙的小屋出现在梨树林边。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一张</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简陋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的大竹床铺着厚厚的稻草。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436683"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43808" y="29807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77932" y="377674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528" y="42210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63888" y="46021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27784" y="50235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94254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悠闲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地吐着烟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我不是开玩笑。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我们决定把小茅屋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修葺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给屋顶加点儿草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把房前屋后的排水沟再挖深一些。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红润的脸上有两道弯弯的修长的眉毛和一对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晶莹</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我望着这群充满朝气的哈尼小姑娘和那洁白的梨花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不由得想起了一句诗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驿路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梨花处处开。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555776" y="218867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139952" y="26103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501"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699792" y="45915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26574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最苦与最乐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人生什么事最苦呢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失意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老、病、死乃人生难免的事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达观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的人看得很平常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也不算什么苦。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凡属我自己打主意要做一件事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便是现在的自己和将来的自己立了一种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契约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有了这责任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那良心便时时刻刻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监督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在后头。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这种苦痛却比不得普通的贫、病、老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可以达观</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排解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96136" y="21944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652120" y="261613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83768" y="37786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796136" y="418991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596336" y="46265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574174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这种苦乐</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循环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便是这有活力的人间一种趣味。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古语说得好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如释重负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到责任完了时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hǎi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kōng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海阔天空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心安理得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那快乐还要加几倍哩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那仁人志士的忧民忧国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那诸圣诸佛的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mǐn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悲天悯人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虽说他是一辈子感受苦痛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也都可以。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430263" y="24104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82391" y="280171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4048" y="321757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96336" y="4005064"/>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765" y="4427450"/>
            <a:ext cx="111561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13487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紫藤萝瀑布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紫色的大条幅上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泛着点点银光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bènɡ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迸溅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的水花。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我只是伫立</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凝望</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觉得这一条紫藤萝</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瀑布</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不只在我眼前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也在我心上缓缓流过。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它依傍一株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枯槐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爬得很高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但花朵从来都稀落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东一穗西一串伶仃地挂在树梢。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才知道那是每一朵紫花中的最浅淡的部分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在和阳光互相</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挑逗</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04248" y="221525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851920"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15616" y="340908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63888" y="380913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331640" y="502356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23181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又像一个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rěn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忍俊不禁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的笑容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就要绽开似的。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那里装的是什么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qióng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仙露琼浆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我浸在这</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繁密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的花朵的光辉中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别的一切暂时都不存在。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香气似乎也是浅紫色的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梦幻一般轻轻地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lǒng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笼罩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我曾</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遗憾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这里再也看不见这藤萝花了。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紫色的瀑布遮住了粗壮的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盘虬卧龙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般的枝干。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923928" y="180785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364088" y="2194473"/>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31840" y="26103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36296"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55776" y="42210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00192" y="462656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760455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0"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一颗小桃树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只是常常自个儿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忏悔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看我的小桃树在风雨里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duō</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哆嗦</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往日多么傲慢的我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矜持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的我。</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一个春天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才长上二尺来高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样子也极</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wěi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suǒ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猥琐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我从此也有了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血气方刚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魂魄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我不禁有些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dǒu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颤抖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来到城里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我才知道我的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渺小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羽毛渐渐剥脱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luǒ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赤裸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211960" y="196805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04048" y="24104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88024" y="279559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67442" y="320852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04048" y="3634633"/>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956376" y="3634633"/>
            <a:ext cx="96078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3035" y="3999270"/>
            <a:ext cx="690573"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79912" y="441633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92080" y="47971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83968" y="521145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39376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奶奶也去世了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祸不单行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我却不大相信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执着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地偏要它将来开花结果哩。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爷爷是喜欢</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服侍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在我们的屋里、院里、门道里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摆满了各种各样的花草。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要</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轰轰烈烈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地干一番我的事业了。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我慢慢发现我的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yòu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幼稚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我的天真了。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常常一个人坐着发呆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心境似乎是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垂垂暮老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444208" y="198884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139952" y="238971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08753" y="27809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07904" y="3601311"/>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88024" y="399467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380312" y="4405939"/>
            <a:ext cx="93610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797152"/>
            <a:ext cx="6480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9756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22" presetClass="exit" presetSubtype="4" fill="hold" grpId="0" nodeType="with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070532691"/>
              </p:ext>
            </p:extLst>
          </p:nvPr>
        </p:nvGraphicFramePr>
        <p:xfrm>
          <a:off x="508000" y="1757621"/>
          <a:ext cx="8128000" cy="3596758"/>
        </p:xfrm>
        <a:graphic>
          <a:graphicData uri="http://schemas.openxmlformats.org/presentationml/2006/ole">
            <mc:AlternateContent xmlns:mc="http://schemas.openxmlformats.org/markup-compatibility/2006">
              <mc:Choice xmlns:v="urn:schemas-microsoft-com:vml" Requires="v">
                <p:oleObj spid="_x0000_s3089" name="文档" r:id="rId3" imgW="3838246" imgH="1698541" progId="Word.Document.12">
                  <p:embed/>
                </p:oleObj>
              </mc:Choice>
              <mc:Fallback>
                <p:oleObj name="文档" r:id="rId3" imgW="3838246" imgH="1698541" progId="Word.Document.12">
                  <p:embed/>
                  <p:pic>
                    <p:nvPicPr>
                      <p:cNvPr id="0" name=""/>
                      <p:cNvPicPr/>
                      <p:nvPr/>
                    </p:nvPicPr>
                    <p:blipFill>
                      <a:blip r:embed="rId4"/>
                      <a:stretch>
                        <a:fillRect/>
                      </a:stretch>
                    </p:blipFill>
                    <p:spPr>
                      <a:xfrm>
                        <a:off x="508000" y="1757621"/>
                        <a:ext cx="8128000" cy="3596758"/>
                      </a:xfrm>
                      <a:prstGeom prst="rect">
                        <a:avLst/>
                      </a:prstGeom>
                    </p:spPr>
                  </p:pic>
                </p:oleObj>
              </mc:Fallback>
            </mc:AlternateContent>
          </a:graphicData>
        </a:graphic>
      </p:graphicFrame>
    </p:spTree>
    <p:extLst>
      <p:ext uri="{BB962C8B-B14F-4D97-AF65-F5344CB8AC3E}">
        <p14:creationId xmlns:p14="http://schemas.microsoft.com/office/powerpoint/2010/main" val="40006085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外国诗二首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一切都是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瞬息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一切都将会过去。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而那过去了的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就会成为亲切的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怀恋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可惜我不能同时去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涉足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但我选择了另外一条路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荒草萋萋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幽寂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152622" y="279131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940152" y="321531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11960" y="35827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00192" y="3997361"/>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547664" y="443131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89769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3" name="矩形 2"/>
          <p:cNvSpPr>
            <a:spLocks noChangeAspect="1"/>
          </p:cNvSpPr>
          <p:nvPr/>
        </p:nvSpPr>
        <p:spPr>
          <a:xfrm>
            <a:off x="508000" y="1063127"/>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伟大的悲剧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虽然</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昔日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逝去的光阴数以几百万个月计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但现在迟到的这一个月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却显得太晚太晚了。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挪威国旗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wēi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耀武扬威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、扬扬得意地在这被人类冲破的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lěi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堡垒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上猎猎作响。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他们</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怏怏不乐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地在阿蒙森的胜利旗帜旁边插上英国国旗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姗姗来迟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联合王国的国旗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然后离开了这块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辜负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了他们雄心壮志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在他们身后刮来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lǐn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凛冽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的寒风。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但是漫天大雪封住了他们的眼睛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使他们每走一步都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chōng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chōng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忧心忡忡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因为一旦偏离方向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错过了贮藏点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无异于直接走向死亡。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267744" y="155679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55976" y="2373530"/>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59832" y="27809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80106" y="3190867"/>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12160" y="3562625"/>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36096" y="39784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88312" y="478692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11760" y="5602026"/>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4384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3" name="矩形 2"/>
          <p:cNvSpPr>
            <a:spLocks noChangeAspect="1"/>
          </p:cNvSpPr>
          <p:nvPr/>
        </p:nvSpPr>
        <p:spPr>
          <a:xfrm>
            <a:off x="508000" y="1091918"/>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刺骨的寒冷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吞噬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着他们已经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疲惫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不堪的躯体。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他们的英雄气概不能不令人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钦佩</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千万年来积聚的力量能使它像精灵似的召唤来寒冷、冰冻、飞雪、风暴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使用这一切足以毁灭人的法术来对付这五个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mǎng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鲁莽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大胆的勇敢者。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从他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语无伦次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的话里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他们终于明白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这个苦命的人由于摔了一跤或者由于巨大的痛苦已经疯了。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他们几乎再也没有力气把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毡鞋</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的底翻过来。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但从强制的镇静中还是一再迸发出绝望的厉叫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再这样下去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上帝</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保佑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这样下去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他会给朋友们带来</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厄运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于是做好了最后的准备。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491880" y="117597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35800" y="117597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36096" y="197265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19672" y="320258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75856" y="3573016"/>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25171" y="438588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27984" y="518836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36096" y="55963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656857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他们知道再也不会有任何奇迹能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zhěng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拯救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于是决定不再迈步向厄运走去。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但是在这白雪皑皑的荒漠上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只有心中的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hǎi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lóu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海市蜃楼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现在只有三个疲惫、</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羸弱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的人吃力地拖着自己的脚步。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他们的燃料已经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告罄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和前几天的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sǒng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毛骨悚然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的单调没有任何区别。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452320" y="179173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172400" y="260671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001549"/>
            <a:ext cx="111167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72000"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27984" y="421367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51732" y="4626560"/>
            <a:ext cx="13044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97334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太空一日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时整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火箭尾部发出巨大的轰鸣声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数百吨高能燃料开始燃烧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八台发动机同时喷出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炽热</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的火焰。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即使不借助仪器和地图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以我们航天课程中学到的知识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从山脉的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轮廓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、海岸线的走向以及河流的形状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我也基本可以判断飞船正经过哪个洲的上空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正在经过哪些国家。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我曾</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俯瞰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我们的首都北京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白天它是燕山山脉边的一片灰白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分辨不清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夜晚则呈现一片红晕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那里有我的战友和亲人。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技术人员想弄清它到底来自哪里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就用各种办法</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mó</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模拟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拿着录音让我一次又一次地听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我却总是觉得不像。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估计在我之前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yóu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遨游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太空的国外航天员会有类似体验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但他们从未对我说起过。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对航天员的最基本的要求是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jǐn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严谨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不是当时的声音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我就不能签字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所以就让我反复听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断断续续听了一年多。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851920" y="191683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51720" y="269852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55776" y="350100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498789" y="430348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67069" y="509557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94532" y="589805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77047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(7)6</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飞船飞行至距离地面</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逐渐进入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稠密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因为如果是故障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重复出现的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概率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以前每次进行飞船发射与返回实验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返回的飞船舱体经过高温</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烧灼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舷窗黑乎乎的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工作人员看不到这些裂纹。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共振以曲线的形式变化着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痛苦的感觉越来越强烈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wǔ</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zàng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五脏六腑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似乎都要碎了。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812360" y="220486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1520" y="25823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2080" y="299115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23728" y="37890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15616" y="4581128"/>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93154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我从极度难受的状态中解脱出来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一切不适都不见了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感到一种从未有过的轻松和舒服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千钧重负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如同一次重生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我甚至觉得这个过程很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nài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xún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耐人寻味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归途如此</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惊心动魄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我坐在里面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怀抱着操作盒</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屏息凝神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地等待着配合程序。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伞开得好等于安全有保障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至少保证生命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无虞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516216" y="2400835"/>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20272" y="2815969"/>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1520" y="318253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499992" y="3618448"/>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70623" y="4011883"/>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20272" y="4812507"/>
            <a:ext cx="57606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16246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带上她的眼睛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广阔的草原上到处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diǎn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点缀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着星星点点的小花。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我在草原上</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漫步</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很快来到一条隐没在草丛中的小溪旁。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只有一个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迟钝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的老式机器人照看着旅店里的一切。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我睡意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蒙眬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中很不情愿地起了床。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也是无意识的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闲暇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时甚至睡梦中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她身处的环境常在我的脑海中出现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只有一样东西</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凸现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这就是那在她头顶上打转的失重的铅笔。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20072" y="19888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91880" y="239431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75856" y="31842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75856" y="358737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11960" y="398358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44102" y="480544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30374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3" name="矩形 2"/>
          <p:cNvSpPr>
            <a:spLocks noChangeAspect="1"/>
          </p:cNvSpPr>
          <p:nvPr/>
        </p:nvSpPr>
        <p:spPr>
          <a:xfrm>
            <a:off x="508000" y="991028"/>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壁画上是从太空中</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pāi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拍摄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蔚蓝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色的地球。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炽热的岩浆刺目地闪亮着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翻滚着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随着飞船的下潜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在船尾飞快地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lǒng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合拢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我看到了停泊在地心的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落日六号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地航飞船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感受到了从地球中心传出的她的心跳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听到了她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chàng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吟唱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的《月光》。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日落前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我走到了草原中一间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孤零零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的白色小屋。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一条突然出现的小溪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一阵</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ér</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不期而至</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的微风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都会令她激动不已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心有灵犀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地知道他在哪儿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就飞跑到存放眼睛的那个小房间。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有一个想法安慰着我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不管走到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tiān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hǎi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jiǎo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天涯海角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我离她都不会再远了。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355976" y="108777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804248" y="108777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51720" y="228726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08104" y="307935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63386" y="3512149"/>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78194" y="4293096"/>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69421" y="5085184"/>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76256" y="5915739"/>
            <a:ext cx="115212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46664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285533263"/>
              </p:ext>
            </p:extLst>
          </p:nvPr>
        </p:nvGraphicFramePr>
        <p:xfrm>
          <a:off x="508000" y="1031954"/>
          <a:ext cx="8128000" cy="470604"/>
        </p:xfrm>
        <a:graphic>
          <a:graphicData uri="http://schemas.openxmlformats.org/presentationml/2006/ole">
            <mc:AlternateContent xmlns:mc="http://schemas.openxmlformats.org/markup-compatibility/2006">
              <mc:Choice xmlns:v="urn:schemas-microsoft-com:vml" Requires="v">
                <p:oleObj spid="_x0000_s6162" name="文档" r:id="rId3" imgW="3838246" imgH="222848" progId="Word.Document.12">
                  <p:embed/>
                </p:oleObj>
              </mc:Choice>
              <mc:Fallback>
                <p:oleObj name="文档" r:id="rId3" imgW="3838246" imgH="222848" progId="Word.Document.12">
                  <p:embed/>
                  <p:pic>
                    <p:nvPicPr>
                      <p:cNvPr id="0" name=""/>
                      <p:cNvPicPr/>
                      <p:nvPr/>
                    </p:nvPicPr>
                    <p:blipFill>
                      <a:blip r:embed="rId4"/>
                      <a:stretch>
                        <a:fillRect/>
                      </a:stretch>
                    </p:blipFill>
                    <p:spPr>
                      <a:xfrm>
                        <a:off x="508000" y="1031954"/>
                        <a:ext cx="8128000" cy="470604"/>
                      </a:xfrm>
                      <a:prstGeom prst="rect">
                        <a:avLst/>
                      </a:prstGeom>
                    </p:spPr>
                  </p:pic>
                </p:oleObj>
              </mc:Fallback>
            </mc:AlternateContent>
          </a:graphicData>
        </a:graphic>
      </p:graphicFrame>
      <p:sp>
        <p:nvSpPr>
          <p:cNvPr id="4" name="矩形 3"/>
          <p:cNvSpPr>
            <a:spLocks noChangeAspect="1"/>
          </p:cNvSpPr>
          <p:nvPr/>
        </p:nvSpPr>
        <p:spPr>
          <a:xfrm>
            <a:off x="508000" y="1432054"/>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消息二则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和中路军所遇敌情一样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我西路军当面之敌已纷纷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溃退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我军所遇之抵抗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甚为微弱。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国民党的广大官兵一致希望和平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不想再打了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听见南京拒绝和平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泄气</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战犯汤恩伯二十一日到芜湖</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督战</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不起丝毫作用。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我已歼灭及击溃一切抵抗之敌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占领扬中、镇江、江阴诸县的广大地区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并控制江阴</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sài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要塞</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封锁长江。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我军前锋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业已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切断镇江、无锡段铁路线。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 </a:t>
            </a:r>
            <a:r>
              <a:rPr lang="zh-CN" altLang="zh-CN" sz="2200" dirty="0">
                <a:solidFill>
                  <a:srgbClr val="000000"/>
                </a:solidFill>
                <a:latin typeface="Times New Roman" panose="02020603050405020304" pitchFamily="18" charset="0"/>
                <a:cs typeface="Times New Roman" panose="02020603050405020304" pitchFamily="18" charset="0"/>
              </a:rPr>
              <a:t>国民党反动派经营了三个半月的长江防线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遇着人民解放军好似</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摧枯拉朽</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军无斗志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纷纷溃退。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此种情况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一方面由于人民解放军英勇善战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ruì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kě</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dāng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锐不可当</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812360" y="190265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3528" y="232809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83768" y="314096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80112" y="35464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67944" y="433466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987824" y="47250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97146" y="5527623"/>
            <a:ext cx="132678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100392" y="594928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6709" y="6354752"/>
            <a:ext cx="10974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93212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3"/>
                                        </p:tgtEl>
                                      </p:cBhvr>
                                    </p:animEffect>
                                    <p:set>
                                      <p:cBhvr>
                                        <p:cTn id="43"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二、出题范围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所考词语均出自于课文后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读一读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四个词语均匀分布于不同年级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特别要注意的是</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年和</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年连续考了《邓稼先》这篇课文中的词语。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三、出题特点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近八年对词语的考查均为双音节词和四字词语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从未考过单音节词语。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所考词语都是比较常用的雅词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没有考过生僻字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不常用的字。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54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首届诺贝尔奖颁发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瑞典国王和挪威诺贝尔基金会今天首次</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颁发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了诺贝尔奖。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诺贝尔奖由</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个机构瑞典</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挪威</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个颁发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从按诺贝尔</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遗嘱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建立的基金中拨款。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法国的普吕多姆文学奖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他在诗歌创作方面颇有</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建树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经济学家帕西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他建立了促进国际</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cái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仲裁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的各国议会联盟。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(5)1867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瑞典化学家诺贝尔发明了黄色炸药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以后又发明了多种炸药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这使他获得</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巨额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04248" y="177281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31640" y="2996952"/>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12360"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528" y="378904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44208" y="4210697"/>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47864" y="539399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14221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飞天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凌空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跳水姑娘吕伟夺魁记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这是达卡多拉游泳场的八千观众一齐</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shǒu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翘首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bǐng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屏息敛声</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的一刹那。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她那修长美妙的身体犹如被空气托住了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衬着蓝天白云</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酷似</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敦煌壁画中</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kōng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凌空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翔舞的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动作疾如流星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潇洒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自如</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秒的时间对她似乎特别慷慨。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76256" y="262652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972048" y="3001549"/>
            <a:ext cx="14559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74079" y="379943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52120" y="3799431"/>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67944" y="420283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0616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还没等观众从</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眼花缭乱</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中反应过来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她已经展开身体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轻盈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笔直的箭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地插进碧波之中。几串白色的气泡拥抱了这位自天而降的仙女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四面水花则</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rán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悄然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整个游泳场都沸腾了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mèng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xǐng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如梦初醒</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的观众用震耳欲聋的掌声和欢呼声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来向他们喜爱的运动员表达</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zhōng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由衷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的赞赏。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当一个印度观众了解到这个姑娘是中国跳水集训队中最年轻的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新秀</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惊讶不已。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42431" y="1783207"/>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95936" y="2195249"/>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13337" y="299695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77833" y="3398696"/>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547664" y="4203941"/>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582091" y="5032172"/>
            <a:ext cx="86409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54263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一着惊海天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目击我国航海舰载战斗机首架次成功着舰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 </a:t>
            </a:r>
            <a:r>
              <a:rPr lang="zh-CN" altLang="zh-CN" sz="2200" dirty="0">
                <a:solidFill>
                  <a:srgbClr val="000000"/>
                </a:solidFill>
                <a:latin typeface="Times New Roman" panose="02020603050405020304" pitchFamily="18" charset="0"/>
                <a:cs typeface="Times New Roman" panose="02020603050405020304" pitchFamily="18" charset="0"/>
              </a:rPr>
              <a:t>舰岛的主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gān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桅杆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艳红的八一军旗迎风招展。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浩瀚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的大海可以做证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为了这一梦想成真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古老的中华民族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已经等了近百年。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辽宁舰官兵</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xián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娴熟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地操纵着航空母舰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舰艉留下一道宽阔笔直的航迹。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发动机的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xiào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咆哮</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声越来越大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舰载机越来越近了。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各个战位上热烈的掌声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瞬间激活了所有人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jǐn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bēng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紧绷</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的神经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每个人的脸上都绽放出胜利的笑容。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47864" y="219907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67744" y="26103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35896" y="3407913"/>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47864" y="420030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297913" y="460191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7092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中国第一位成功着舰的航母舰载战斗机飞行员的风采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定格在人们的镜头里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镌刻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在共和国的史册上。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阻拦索安全观察员手持专业工具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gǒu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一丝不苟</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地对阻拦索做最后一次检查。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舰载战斗机上舰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bái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shǒu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qǐ</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白手起家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一切从零开始。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为了这一着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面对技术封锁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多少人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殚精竭虑</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青丝变白发。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255074" y="243127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660232" y="2785800"/>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59330" y="3602662"/>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951565" y="4405939"/>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90366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藤野先生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上野的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yīng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樱红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烂漫的时节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望去确也像</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hóng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绯红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的轻云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但花下也缺不了成群结队的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清国留学生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的速成班。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也有解散辫子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盘得平的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除下帽来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yóu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guāng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kě</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油光可鉴</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宛如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小姑娘的发髻一般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还要将脖子扭几扭。</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他听说中国的女人是裹脚的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但不知道详细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所以要问我怎么裹法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足骨变成怎样的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畸形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日本报纸上很斥责他的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不逊</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爱国青年也愤然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然而暗地里早受了他的影响了。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从他那一面看起来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yǎo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xiāo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杳无消息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121449" y="177281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516491" y="217828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73102" y="2996952"/>
            <a:ext cx="1080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3388305"/>
            <a:ext cx="607237"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90978" y="3398696"/>
            <a:ext cx="8024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41529" y="4231479"/>
            <a:ext cx="8024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788024" y="4591470"/>
            <a:ext cx="8024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17018" y="5414780"/>
            <a:ext cx="1296144"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951416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每当夜间疲倦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正想偷懒时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仰面在灯光中瞥见他黑瘦的面貌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似乎正要说出</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dùn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抑扬顿挫</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的话来。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于是点上一枝烟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再继续写些</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zhèng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正人君子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之流所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shēn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tòng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深恶痛疾</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他的对于我的热心的希望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不倦的</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jiào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教诲</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小而言之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是为中国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就是希望中国有新的医学。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同学一百余人之中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我在中间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不过是没</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luò</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落第</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末尾是</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míng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匿名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一同去</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jié</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诘责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干事托辞检查的无礼。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222351" y="2204864"/>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577833" y="2599945"/>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24630" y="3002485"/>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73777" y="339869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41829" y="421884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80614" y="461616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50096" y="501795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49229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4" name="矩形 3"/>
          <p:cNvSpPr>
            <a:spLocks noChangeAspect="1"/>
          </p:cNvSpPr>
          <p:nvPr/>
        </p:nvSpPr>
        <p:spPr>
          <a:xfrm>
            <a:off x="508000" y="119675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回忆我的母亲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母亲这样地整日</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劳碌</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虽然自己不富裕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zhōu</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周济</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和照顾比自己更穷的亲戚。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母亲那种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宽厚</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仁慈</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至今还在我心中留有深刻印象。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我母亲对我这一举动不但不反对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还给我许多</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wèi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miǎn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慰勉</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今年不比往年健康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不辍</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尤喜劳作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尤喜纺棉。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母亲在家庭里极能</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rèn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láo</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rèn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yuàn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任劳任怨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母亲没有灰心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她对穷苦人民的同情和对</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wéi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bù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rén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为富不仁</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者的反感却更强烈了。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851920" y="168075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83968" y="2095889"/>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78576" y="249199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46487" y="2491990"/>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668344" y="331542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1520" y="3696518"/>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52214" y="4101836"/>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12254" y="4930777"/>
            <a:ext cx="131998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572494" y="5316196"/>
            <a:ext cx="131998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51520" y="5748244"/>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51867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par>
                                <p:cTn id="46" presetID="22" presetClass="exit" presetSubtype="4" fill="hold" grpId="0" nodeType="withEffect">
                                  <p:stCondLst>
                                    <p:cond delay="0"/>
                                  </p:stCondLst>
                                  <p:childTnLst>
                                    <p:animEffect transition="out" filter="wipe(down)">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6"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列夫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托尔斯泰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皮肤</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nà</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gòu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藏污纳垢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缺少光泽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就像用枝条扎成的村舍外墙那样</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cāo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粗糙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留给人的总印象是失调、</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qí</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崎岖</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píng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yōng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平庸</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甚至粗鄙。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这副劳动者的忧郁面孔上笼罩着消沉的阴影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liú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滞留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yú</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dùn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愚钝</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和压抑。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找不到陀思妥耶夫斯基眉宇之间那种像大理石穹顶一样缓缓隆起的非凡</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yǔ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器宇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这张脸</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mèi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蒙昧</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郁郁寡欢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丑陋可憎。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希望看到一个貌似天公的美髯公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集尊贵、</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xuān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áng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轩昂</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、伟岸、天才于一身。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707904" y="1597627"/>
            <a:ext cx="136815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622592" y="1981299"/>
            <a:ext cx="805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46728" y="2400265"/>
            <a:ext cx="805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68344" y="2380440"/>
            <a:ext cx="805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1520" y="2780928"/>
            <a:ext cx="805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241806" y="3196791"/>
            <a:ext cx="805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79712" y="3618448"/>
            <a:ext cx="805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55776" y="4396277"/>
            <a:ext cx="805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19896" y="4797152"/>
            <a:ext cx="805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367008" y="5218192"/>
            <a:ext cx="805392"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09208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像一只猎鹰从高空朝一只</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dǎn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qiè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胆怯</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的耗子俯冲下来。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带着这么一张脸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你不管从事什么职业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不管穿什么服饰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也不管在俄国什么地方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都不会有一种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lì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qún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鹤立鸡群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、引人注目的可能。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在客厅里</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zhèng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jīn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wēi</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zuò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正襟危坐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地等待这位大师的接见。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内心的期望扩大到</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huáng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chéng</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kǒng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诚惶诚恐</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的地步。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在这种</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rù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mù</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sān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Arial" panose="020B0604020202020204" pitchFamily="34" charset="0"/>
                <a:ea typeface="黑体" panose="02010609060101010101" pitchFamily="49" charset="-122"/>
                <a:cs typeface="Times New Roman" panose="02020603050405020304" pitchFamily="18" charset="0"/>
              </a:rPr>
              <a:t>fēn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入木三分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的审视之下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谁都没法遮遮掩掩。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9290" y="1587965"/>
            <a:ext cx="72008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867608" y="2377902"/>
            <a:ext cx="13479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27984" y="3211748"/>
            <a:ext cx="13479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29253" y="4005005"/>
            <a:ext cx="13479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40994" y="4835531"/>
            <a:ext cx="1347905"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89790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677</TotalTime>
  <Words>4815</Words>
  <PresentationFormat>全屏显示(4:3)</PresentationFormat>
  <Paragraphs>1399</Paragraphs>
  <Slides>204</Slides>
  <Notes>5</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204</vt:i4>
      </vt:variant>
    </vt:vector>
  </HeadingPairs>
  <TitlesOfParts>
    <vt:vector size="216" baseType="lpstr">
      <vt:lpstr>Adobe 黑体 Std R</vt:lpstr>
      <vt:lpstr>NEU-BZ-S92</vt:lpstr>
      <vt:lpstr>方正书宋_GBK</vt:lpstr>
      <vt:lpstr>黑体</vt:lpstr>
      <vt:lpstr>楷体</vt:lpstr>
      <vt:lpstr>宋体</vt:lpstr>
      <vt:lpstr>微软雅黑</vt:lpstr>
      <vt:lpstr>Arial</vt:lpstr>
      <vt:lpstr>Calibri</vt:lpstr>
      <vt:lpstr>Times New Roman</vt:lpstr>
      <vt:lpstr>2014高优二轮模板</vt:lpstr>
      <vt:lpstr>文档</vt:lpstr>
      <vt:lpstr>第2部分　字词积累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2014-12-26T02:01:49Z</dcterms:created>
  <dcterms:modified xsi:type="dcterms:W3CDTF">2018-12-28T06:37:42Z</dcterms:modified>
</cp:coreProperties>
</file>