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ableStyles.xml" ContentType="application/vnd.openxmlformats-officedocument.presentationml.tableStyles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s/slide55.xml" ContentType="application/vnd.openxmlformats-officedocument.presentationml.slide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219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22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s/slide38.xml" ContentType="application/vnd.openxmlformats-officedocument.presentationml.slide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Default Extension="wmf" ContentType="image/x-wmf"/>
  <Override PartName="/ppt/slides/slide41.xml" ContentType="application/vnd.openxmlformats-officedocument.presentationml.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40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81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70.xml" ContentType="application/vnd.openxmlformats-officedocument.presentationml.slideLayout+xml"/>
  <Default Extension="wav" ContentType="audio/wav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17.xml" ContentType="application/vnd.openxmlformats-officedocument.theme+xml"/>
  <Override PartName="/ppt/slideLayouts/slideLayout217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18.xml" ContentType="application/vnd.openxmlformats-officedocument.presentationml.slideLayout+xml"/>
  <Override PartName="/docProps/custom.xml" ContentType="application/vnd.openxmlformats-officedocument.custom-properties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s/slide48.xml" ContentType="application/vnd.openxmlformats-officedocument.presentationml.slide+xml"/>
  <Default Extension="bin" ContentType="application/vnd.openxmlformats-officedocument.oleObject"/>
  <Override PartName="/ppt/slideLayouts/slideLayout58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9.xml" ContentType="application/vnd.openxmlformats-officedocument.theme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Default Extension="vml" ContentType="application/vnd.openxmlformats-officedocument.vmlDrawing"/>
  <Override PartName="/ppt/slideLayouts/slideLayout21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34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5" r:id="rId4"/>
    <p:sldMasterId id="2147483698" r:id="rId5"/>
    <p:sldMasterId id="2147483711" r:id="rId6"/>
    <p:sldMasterId id="2147483724" r:id="rId7"/>
    <p:sldMasterId id="2147483737" r:id="rId8"/>
    <p:sldMasterId id="2147483750" r:id="rId9"/>
    <p:sldMasterId id="2147483763" r:id="rId10"/>
    <p:sldMasterId id="2147483776" r:id="rId11"/>
    <p:sldMasterId id="2147483789" r:id="rId12"/>
    <p:sldMasterId id="2147483802" r:id="rId13"/>
    <p:sldMasterId id="2147483815" r:id="rId14"/>
    <p:sldMasterId id="2147483828" r:id="rId15"/>
    <p:sldMasterId id="2147483841" r:id="rId16"/>
    <p:sldMasterId id="2147483854" r:id="rId17"/>
    <p:sldMasterId id="2147483867" r:id="rId18"/>
    <p:sldMasterId id="2147483880" r:id="rId19"/>
  </p:sldMasterIdLst>
  <p:notesMasterIdLst>
    <p:notesMasterId r:id="rId80"/>
  </p:notesMasterIdLst>
  <p:sldIdLst>
    <p:sldId id="278" r:id="rId20"/>
    <p:sldId id="275" r:id="rId21"/>
    <p:sldId id="362" r:id="rId22"/>
    <p:sldId id="363" r:id="rId23"/>
    <p:sldId id="365" r:id="rId24"/>
    <p:sldId id="368" r:id="rId25"/>
    <p:sldId id="369" r:id="rId26"/>
    <p:sldId id="608" r:id="rId27"/>
    <p:sldId id="273" r:id="rId28"/>
    <p:sldId id="431" r:id="rId29"/>
    <p:sldId id="276" r:id="rId30"/>
    <p:sldId id="277" r:id="rId31"/>
    <p:sldId id="281" r:id="rId32"/>
    <p:sldId id="432" r:id="rId33"/>
    <p:sldId id="610" r:id="rId34"/>
    <p:sldId id="612" r:id="rId35"/>
    <p:sldId id="613" r:id="rId36"/>
    <p:sldId id="561" r:id="rId37"/>
    <p:sldId id="396" r:id="rId38"/>
    <p:sldId id="562" r:id="rId39"/>
    <p:sldId id="397" r:id="rId40"/>
    <p:sldId id="563" r:id="rId41"/>
    <p:sldId id="614" r:id="rId42"/>
    <p:sldId id="412" r:id="rId43"/>
    <p:sldId id="413" r:id="rId44"/>
    <p:sldId id="500" r:id="rId45"/>
    <p:sldId id="399" r:id="rId46"/>
    <p:sldId id="565" r:id="rId47"/>
    <p:sldId id="400" r:id="rId48"/>
    <p:sldId id="566" r:id="rId49"/>
    <p:sldId id="401" r:id="rId50"/>
    <p:sldId id="414" r:id="rId51"/>
    <p:sldId id="415" r:id="rId52"/>
    <p:sldId id="416" r:id="rId53"/>
    <p:sldId id="469" r:id="rId54"/>
    <p:sldId id="501" r:id="rId55"/>
    <p:sldId id="539" r:id="rId56"/>
    <p:sldId id="567" r:id="rId57"/>
    <p:sldId id="402" r:id="rId58"/>
    <p:sldId id="568" r:id="rId59"/>
    <p:sldId id="403" r:id="rId60"/>
    <p:sldId id="569" r:id="rId61"/>
    <p:sldId id="417" r:id="rId62"/>
    <p:sldId id="418" r:id="rId63"/>
    <p:sldId id="502" r:id="rId64"/>
    <p:sldId id="570" r:id="rId65"/>
    <p:sldId id="571" r:id="rId66"/>
    <p:sldId id="572" r:id="rId67"/>
    <p:sldId id="465" r:id="rId68"/>
    <p:sldId id="466" r:id="rId69"/>
    <p:sldId id="467" r:id="rId70"/>
    <p:sldId id="419" r:id="rId71"/>
    <p:sldId id="503" r:id="rId72"/>
    <p:sldId id="504" r:id="rId73"/>
    <p:sldId id="505" r:id="rId74"/>
    <p:sldId id="506" r:id="rId75"/>
    <p:sldId id="507" r:id="rId76"/>
    <p:sldId id="508" r:id="rId77"/>
    <p:sldId id="509" r:id="rId78"/>
    <p:sldId id="510" r:id="rId79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800" b="1" i="0" u="none" kern="1200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000000"/>
    <a:srgbClr val="006600"/>
    <a:srgbClr val="FFFF00"/>
    <a:srgbClr val="0000FF"/>
    <a:srgbClr val="CE2706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1122" y="-90"/>
      </p:cViewPr>
      <p:guideLst>
        <p:guide orient="horz" pos="2184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63" Type="http://schemas.openxmlformats.org/officeDocument/2006/relationships/slide" Target="slides/slide44.xml"/><Relationship Id="rId68" Type="http://schemas.openxmlformats.org/officeDocument/2006/relationships/slide" Target="slides/slide49.xml"/><Relationship Id="rId76" Type="http://schemas.openxmlformats.org/officeDocument/2006/relationships/slide" Target="slides/slide57.xml"/><Relationship Id="rId8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2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slide" Target="slides/slide39.xml"/><Relationship Id="rId66" Type="http://schemas.openxmlformats.org/officeDocument/2006/relationships/slide" Target="slides/slide47.xml"/><Relationship Id="rId74" Type="http://schemas.openxmlformats.org/officeDocument/2006/relationships/slide" Target="slides/slide55.xml"/><Relationship Id="rId79" Type="http://schemas.openxmlformats.org/officeDocument/2006/relationships/slide" Target="slides/slide60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2.xml"/><Relationship Id="rId82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slide" Target="slides/slide41.xml"/><Relationship Id="rId65" Type="http://schemas.openxmlformats.org/officeDocument/2006/relationships/slide" Target="slides/slide46.xml"/><Relationship Id="rId73" Type="http://schemas.openxmlformats.org/officeDocument/2006/relationships/slide" Target="slides/slide54.xml"/><Relationship Id="rId78" Type="http://schemas.openxmlformats.org/officeDocument/2006/relationships/slide" Target="slides/slide59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64" Type="http://schemas.openxmlformats.org/officeDocument/2006/relationships/slide" Target="slides/slide45.xml"/><Relationship Id="rId69" Type="http://schemas.openxmlformats.org/officeDocument/2006/relationships/slide" Target="slides/slide50.xml"/><Relationship Id="rId77" Type="http://schemas.openxmlformats.org/officeDocument/2006/relationships/slide" Target="slides/slide5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72" Type="http://schemas.openxmlformats.org/officeDocument/2006/relationships/slide" Target="slides/slide53.xml"/><Relationship Id="rId80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slide" Target="slides/slide40.xml"/><Relationship Id="rId67" Type="http://schemas.openxmlformats.org/officeDocument/2006/relationships/slide" Target="slides/slide48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slide" Target="slides/slide43.xml"/><Relationship Id="rId70" Type="http://schemas.openxmlformats.org/officeDocument/2006/relationships/slide" Target="slides/slide51.xml"/><Relationship Id="rId75" Type="http://schemas.openxmlformats.org/officeDocument/2006/relationships/slide" Target="slides/slide56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页眉占位符 71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 dirty="0">
              <a:ea typeface="宋体" panose="02010600030101010101" pitchFamily="2" charset="-122"/>
            </a:endParaRPr>
          </a:p>
        </p:txBody>
      </p:sp>
      <p:sp>
        <p:nvSpPr>
          <p:cNvPr id="7171" name="日期占位符 7170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 b="0" dirty="0">
              <a:ea typeface="宋体" panose="02010600030101010101" pitchFamily="2" charset="-122"/>
            </a:endParaRPr>
          </a:p>
        </p:txBody>
      </p:sp>
      <p:sp>
        <p:nvSpPr>
          <p:cNvPr id="7172" name="幻灯片图像占位符 7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7173" name="文本占位符 7172"/>
          <p:cNvSpPr>
            <a:spLocks noGrp="1" noRot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174" name="页脚占位符 71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 b="0" dirty="0">
              <a:ea typeface="宋体" panose="02010600030101010101" pitchFamily="2" charset="-122"/>
            </a:endParaRPr>
          </a:p>
        </p:txBody>
      </p:sp>
      <p:sp>
        <p:nvSpPr>
          <p:cNvPr id="7175" name="灯片编号占位符 7174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  <a:pPr lvl="0" algn="r"/>
              <a:t>‹#›</a:t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10.xml"/><Relationship Id="rId1" Type="http://schemas.openxmlformats.org/officeDocument/2006/relationships/vmlDrawing" Target="../drawings/vmlDrawing20.v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11.xml"/><Relationship Id="rId1" Type="http://schemas.openxmlformats.org/officeDocument/2006/relationships/vmlDrawing" Target="../drawings/vmlDrawing22.v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4.v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12.xml"/><Relationship Id="rId1" Type="http://schemas.openxmlformats.org/officeDocument/2006/relationships/vmlDrawing" Target="../drawings/vmlDrawing24.v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13.xml"/><Relationship Id="rId1" Type="http://schemas.openxmlformats.org/officeDocument/2006/relationships/vmlDrawing" Target="../drawings/vmlDrawing26.v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14.xml"/><Relationship Id="rId1" Type="http://schemas.openxmlformats.org/officeDocument/2006/relationships/vmlDrawing" Target="../drawings/vmlDrawing28.v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15.xml"/><Relationship Id="rId1" Type="http://schemas.openxmlformats.org/officeDocument/2006/relationships/vmlDrawing" Target="../drawings/vmlDrawing30.v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16.xml"/><Relationship Id="rId1" Type="http://schemas.openxmlformats.org/officeDocument/2006/relationships/vmlDrawing" Target="../drawings/vmlDrawing32.v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Master" Target="../slideMasters/slideMaster17.xml"/><Relationship Id="rId1" Type="http://schemas.openxmlformats.org/officeDocument/2006/relationships/vmlDrawing" Target="../drawings/vmlDrawing34.v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Master" Target="../slideMasters/slideMaster18.xml"/><Relationship Id="rId1" Type="http://schemas.openxmlformats.org/officeDocument/2006/relationships/vmlDrawing" Target="../drawings/vmlDrawing36.v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Master" Target="../slideMasters/slideMaster19.xml"/><Relationship Id="rId1" Type="http://schemas.openxmlformats.org/officeDocument/2006/relationships/vmlDrawing" Target="../drawings/vmlDrawing38.v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.v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8.v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5.xml"/><Relationship Id="rId1" Type="http://schemas.openxmlformats.org/officeDocument/2006/relationships/vmlDrawing" Target="../drawings/vmlDrawing10.v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12.v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7.xml"/><Relationship Id="rId1" Type="http://schemas.openxmlformats.org/officeDocument/2006/relationships/vmlDrawing" Target="../drawings/vmlDrawing14.v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8.xml"/><Relationship Id="rId1" Type="http://schemas.openxmlformats.org/officeDocument/2006/relationships/vmlDrawing" Target="../drawings/vmlDrawing16.v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18.v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对象 2049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4097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121857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5222" y="762000"/>
            <a:ext cx="1371203" cy="4953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741613" y="762000"/>
            <a:ext cx="4034119" cy="4953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135169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4097"/>
          <p:cNvGrpSpPr/>
          <p:nvPr/>
        </p:nvGrpSpPr>
        <p:grpSpPr>
          <a:xfrm>
            <a:off x="3800475" y="1789113"/>
            <a:ext cx="5340350" cy="5056187"/>
            <a:chOff x="0" y="0"/>
            <a:chExt cx="3364" cy="3185"/>
          </a:xfrm>
        </p:grpSpPr>
        <p:sp>
          <p:nvSpPr>
            <p:cNvPr id="4099" name="矩形 4098"/>
            <p:cNvSpPr/>
            <p:nvPr/>
          </p:nvSpPr>
          <p:spPr>
            <a:xfrm>
              <a:off x="1836" y="238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椭圆 4099"/>
            <p:cNvSpPr/>
            <p:nvPr/>
          </p:nvSpPr>
          <p:spPr>
            <a:xfrm>
              <a:off x="1905" y="58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矩形 4100"/>
            <p:cNvSpPr/>
            <p:nvPr/>
          </p:nvSpPr>
          <p:spPr>
            <a:xfrm rot="995337">
              <a:off x="2811" y="368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2" name="未知"/>
            <p:cNvSpPr>
              <a:spLocks noEditPoints="1"/>
            </p:cNvSpPr>
            <p:nvPr/>
          </p:nvSpPr>
          <p:spPr>
            <a:xfrm>
              <a:off x="2477" y="2381"/>
              <a:ext cx="66" cy="96"/>
            </a:xfrm>
            <a:custGeom>
              <a:avLst/>
              <a:gdLst/>
              <a:ahLst/>
              <a:cxnLst/>
              <a:rect l="0" t="0" r="0" b="0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3" name="矩形 4102"/>
            <p:cNvSpPr/>
            <p:nvPr/>
          </p:nvSpPr>
          <p:spPr>
            <a:xfrm rot="91736">
              <a:off x="3093" y="408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4" name="矩形 4103"/>
            <p:cNvSpPr/>
            <p:nvPr/>
          </p:nvSpPr>
          <p:spPr>
            <a:xfrm rot="20673777">
              <a:off x="3246" y="394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矩形 4104"/>
            <p:cNvSpPr/>
            <p:nvPr/>
          </p:nvSpPr>
          <p:spPr>
            <a:xfrm rot="20459687">
              <a:off x="1050" y="689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6" name="矩形 4105"/>
            <p:cNvSpPr/>
            <p:nvPr/>
          </p:nvSpPr>
          <p:spPr>
            <a:xfrm rot="1114412">
              <a:off x="363" y="694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7" name="矩形 4106"/>
            <p:cNvSpPr/>
            <p:nvPr/>
          </p:nvSpPr>
          <p:spPr>
            <a:xfrm rot="254676">
              <a:off x="641" y="743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8" name="未知"/>
            <p:cNvSpPr/>
            <p:nvPr/>
          </p:nvSpPr>
          <p:spPr>
            <a:xfrm>
              <a:off x="1613" y="1894"/>
              <a:ext cx="623" cy="156"/>
            </a:xfrm>
            <a:custGeom>
              <a:avLst/>
              <a:gdLst/>
              <a:ahLst/>
              <a:cxnLst/>
              <a:rect l="0" t="0" r="0" b="0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未知"/>
            <p:cNvSpPr/>
            <p:nvPr/>
          </p:nvSpPr>
          <p:spPr>
            <a:xfrm>
              <a:off x="2368" y="2464"/>
              <a:ext cx="996" cy="126"/>
            </a:xfrm>
            <a:custGeom>
              <a:avLst/>
              <a:gdLst/>
              <a:ahLst/>
              <a:cxnLst/>
              <a:rect l="0" t="0" r="0" b="0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未知"/>
            <p:cNvSpPr/>
            <p:nvPr/>
          </p:nvSpPr>
          <p:spPr>
            <a:xfrm>
              <a:off x="2392" y="2518"/>
              <a:ext cx="972" cy="245"/>
            </a:xfrm>
            <a:custGeom>
              <a:avLst/>
              <a:gdLst/>
              <a:ahLst/>
              <a:cxnLst/>
              <a:rect l="0" t="0" r="0" b="0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未知"/>
            <p:cNvSpPr/>
            <p:nvPr/>
          </p:nvSpPr>
          <p:spPr>
            <a:xfrm>
              <a:off x="2410" y="2464"/>
              <a:ext cx="954" cy="90"/>
            </a:xfrm>
            <a:custGeom>
              <a:avLst/>
              <a:gdLst/>
              <a:ahLst/>
              <a:cxnLst/>
              <a:rect l="0" t="0" r="0" b="0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未知"/>
            <p:cNvSpPr/>
            <p:nvPr/>
          </p:nvSpPr>
          <p:spPr>
            <a:xfrm>
              <a:off x="665" y="414"/>
              <a:ext cx="102" cy="155"/>
            </a:xfrm>
            <a:custGeom>
              <a:avLst/>
              <a:gdLst/>
              <a:ahLst/>
              <a:cxnLst/>
              <a:rect l="0" t="0" r="0" b="0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未知"/>
            <p:cNvSpPr>
              <a:spLocks noEditPoints="1"/>
            </p:cNvSpPr>
            <p:nvPr/>
          </p:nvSpPr>
          <p:spPr>
            <a:xfrm>
              <a:off x="665" y="563"/>
              <a:ext cx="90" cy="96"/>
            </a:xfrm>
            <a:custGeom>
              <a:avLst/>
              <a:gdLst/>
              <a:ahLst/>
              <a:cxnLst/>
              <a:rect l="0" t="0" r="0" b="0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未知"/>
            <p:cNvSpPr>
              <a:spLocks noEditPoints="1"/>
            </p:cNvSpPr>
            <p:nvPr/>
          </p:nvSpPr>
          <p:spPr>
            <a:xfrm>
              <a:off x="665" y="641"/>
              <a:ext cx="90" cy="108"/>
            </a:xfrm>
            <a:custGeom>
              <a:avLst/>
              <a:gdLst/>
              <a:ahLst/>
              <a:cxnLst/>
              <a:rect l="0" t="0" r="0" b="0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未知"/>
            <p:cNvSpPr/>
            <p:nvPr/>
          </p:nvSpPr>
          <p:spPr>
            <a:xfrm>
              <a:off x="3076" y="78"/>
              <a:ext cx="102" cy="156"/>
            </a:xfrm>
            <a:custGeom>
              <a:avLst/>
              <a:gdLst/>
              <a:ahLst/>
              <a:cxnLst/>
              <a:rect l="0" t="0" r="0" b="0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未知"/>
            <p:cNvSpPr>
              <a:spLocks noEditPoints="1"/>
            </p:cNvSpPr>
            <p:nvPr/>
          </p:nvSpPr>
          <p:spPr>
            <a:xfrm>
              <a:off x="3082" y="222"/>
              <a:ext cx="84" cy="96"/>
            </a:xfrm>
            <a:custGeom>
              <a:avLst/>
              <a:gdLst/>
              <a:ahLst/>
              <a:cxnLst/>
              <a:rect l="0" t="0" r="0" b="0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未知"/>
            <p:cNvSpPr>
              <a:spLocks noEditPoints="1"/>
            </p:cNvSpPr>
            <p:nvPr/>
          </p:nvSpPr>
          <p:spPr>
            <a:xfrm>
              <a:off x="3076" y="306"/>
              <a:ext cx="90" cy="108"/>
            </a:xfrm>
            <a:custGeom>
              <a:avLst/>
              <a:gdLst/>
              <a:ahLst/>
              <a:cxnLst/>
              <a:rect l="0" t="0" r="0" b="0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未知"/>
            <p:cNvSpPr>
              <a:spLocks noEditPoints="1"/>
            </p:cNvSpPr>
            <p:nvPr/>
          </p:nvSpPr>
          <p:spPr>
            <a:xfrm>
              <a:off x="3034" y="2398"/>
              <a:ext cx="66" cy="96"/>
            </a:xfrm>
            <a:custGeom>
              <a:avLst/>
              <a:gdLst/>
              <a:ahLst/>
              <a:cxnLst/>
              <a:rect l="0" t="0" r="0" b="0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未知"/>
            <p:cNvSpPr/>
            <p:nvPr/>
          </p:nvSpPr>
          <p:spPr>
            <a:xfrm>
              <a:off x="623" y="0"/>
              <a:ext cx="2603" cy="444"/>
            </a:xfrm>
            <a:custGeom>
              <a:avLst/>
              <a:gdLst/>
              <a:ahLst/>
              <a:cxnLst/>
              <a:rect l="0" t="0" r="0" b="0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未知"/>
            <p:cNvSpPr>
              <a:spLocks noEditPoints="1"/>
            </p:cNvSpPr>
            <p:nvPr/>
          </p:nvSpPr>
          <p:spPr>
            <a:xfrm>
              <a:off x="540" y="2646"/>
              <a:ext cx="84" cy="95"/>
            </a:xfrm>
            <a:custGeom>
              <a:avLst/>
              <a:gdLst/>
              <a:ahLst/>
              <a:cxnLst/>
              <a:rect l="0" t="0" r="0" b="0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未知"/>
            <p:cNvSpPr>
              <a:spLocks noEditPoints="1"/>
            </p:cNvSpPr>
            <p:nvPr/>
          </p:nvSpPr>
          <p:spPr>
            <a:xfrm>
              <a:off x="1385" y="2745"/>
              <a:ext cx="90" cy="108"/>
            </a:xfrm>
            <a:custGeom>
              <a:avLst/>
              <a:gdLst/>
              <a:ahLst/>
              <a:cxnLst/>
              <a:rect l="0" t="0" r="0" b="0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未知"/>
            <p:cNvSpPr>
              <a:spLocks noEditPoints="1"/>
            </p:cNvSpPr>
            <p:nvPr/>
          </p:nvSpPr>
          <p:spPr>
            <a:xfrm>
              <a:off x="6" y="2745"/>
              <a:ext cx="72" cy="90"/>
            </a:xfrm>
            <a:custGeom>
              <a:avLst/>
              <a:gdLst/>
              <a:ahLst/>
              <a:cxnLst/>
              <a:rect l="0" t="0" r="0" b="0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椭圆 4122"/>
            <p:cNvSpPr/>
            <p:nvPr/>
          </p:nvSpPr>
          <p:spPr>
            <a:xfrm>
              <a:off x="50" y="2711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椭圆 4123"/>
            <p:cNvSpPr/>
            <p:nvPr/>
          </p:nvSpPr>
          <p:spPr>
            <a:xfrm>
              <a:off x="0" y="2707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椭圆 4124"/>
            <p:cNvSpPr/>
            <p:nvPr/>
          </p:nvSpPr>
          <p:spPr>
            <a:xfrm>
              <a:off x="47" y="2733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未知"/>
            <p:cNvSpPr>
              <a:spLocks noEditPoints="1"/>
            </p:cNvSpPr>
            <p:nvPr/>
          </p:nvSpPr>
          <p:spPr>
            <a:xfrm>
              <a:off x="1349" y="2661"/>
              <a:ext cx="90" cy="96"/>
            </a:xfrm>
            <a:custGeom>
              <a:avLst/>
              <a:gdLst/>
              <a:ahLst/>
              <a:cxnLst/>
              <a:rect l="0" t="0" r="0" b="0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未知"/>
            <p:cNvSpPr>
              <a:spLocks noEditPoints="1"/>
            </p:cNvSpPr>
            <p:nvPr/>
          </p:nvSpPr>
          <p:spPr>
            <a:xfrm>
              <a:off x="3028" y="2476"/>
              <a:ext cx="72" cy="108"/>
            </a:xfrm>
            <a:custGeom>
              <a:avLst/>
              <a:gdLst/>
              <a:ahLst/>
              <a:cxnLst/>
              <a:rect l="0" t="0" r="0" b="0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矩形 4127"/>
            <p:cNvSpPr/>
            <p:nvPr/>
          </p:nvSpPr>
          <p:spPr>
            <a:xfrm>
              <a:off x="1844" y="646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矩形 4128"/>
            <p:cNvSpPr/>
            <p:nvPr/>
          </p:nvSpPr>
          <p:spPr>
            <a:xfrm>
              <a:off x="1894" y="418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圆角矩形 4129"/>
            <p:cNvSpPr/>
            <p:nvPr/>
          </p:nvSpPr>
          <p:spPr>
            <a:xfrm>
              <a:off x="1826" y="616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未知"/>
            <p:cNvSpPr/>
            <p:nvPr/>
          </p:nvSpPr>
          <p:spPr>
            <a:xfrm>
              <a:off x="1912" y="402"/>
              <a:ext cx="252" cy="1576"/>
            </a:xfrm>
            <a:custGeom>
              <a:avLst/>
              <a:gdLst/>
              <a:ahLst/>
              <a:cxnLst/>
              <a:rect l="0" t="0" r="0" b="0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未知"/>
            <p:cNvSpPr/>
            <p:nvPr/>
          </p:nvSpPr>
          <p:spPr>
            <a:xfrm>
              <a:off x="1775" y="294"/>
              <a:ext cx="317" cy="138"/>
            </a:xfrm>
            <a:custGeom>
              <a:avLst/>
              <a:gdLst/>
              <a:ahLst/>
              <a:cxnLst/>
              <a:rect l="0" t="0" r="0" b="0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33" name="日期占位符 4132"/>
          <p:cNvSpPr>
            <a:spLocks noGrp="1"/>
          </p:cNvSpPr>
          <p:nvPr>
            <p:ph type="dt" sz="half" idx="2"/>
          </p:nvPr>
        </p:nvSpPr>
        <p:spPr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134" name="页脚占位符 4133"/>
          <p:cNvSpPr>
            <a:spLocks noGrp="1"/>
          </p:cNvSpPr>
          <p:nvPr>
            <p:ph type="ftr" sz="quarter" idx="3"/>
          </p:nvPr>
        </p:nvSpPr>
        <p:spPr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135" name="副标题 413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4136" name="标题 4135"/>
          <p:cNvSpPr>
            <a:spLocks noGrp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4137" name="灯片编号占位符 4136"/>
          <p:cNvSpPr>
            <a:spLocks noGrp="1"/>
          </p:cNvSpPr>
          <p:nvPr>
            <p:ph type="sldNum" sz="quarter" idx="4"/>
          </p:nvPr>
        </p:nvSpPr>
        <p:spPr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/>
              <a:pPr/>
              <a:t>‹#›</a:t>
            </a:fld>
            <a:endParaRPr lang="zh-CN" altLang="en-US" dirty="0"/>
          </a:p>
        </p:txBody>
      </p:sp>
      <p:graphicFrame>
        <p:nvGraphicFramePr>
          <p:cNvPr id="4138" name="对象 4137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16385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148481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161793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175105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188417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201729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215041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228353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241665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5293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28673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41985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8755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38867" y="1828800"/>
            <a:ext cx="2687558" cy="3886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55297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68609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81921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95233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94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145"/>
          <p:cNvGrpSpPr/>
          <p:nvPr/>
        </p:nvGrpSpPr>
        <p:grpSpPr>
          <a:xfrm>
            <a:off x="-487362" y="1311275"/>
            <a:ext cx="10418762" cy="5908675"/>
            <a:chOff x="0" y="0"/>
            <a:chExt cx="6570" cy="3722"/>
          </a:xfrm>
        </p:grpSpPr>
        <p:sp>
          <p:nvSpPr>
            <p:cNvPr id="6147" name="矩形 6146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8" name="矩形 6147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49" name="矩形 6148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0" name="矩形 6149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1" name="矩形 6150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2" name="矩形 6151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3" name="矩形 6152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4" name="矩形 6153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5" name="矩形 6154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6" name="矩形 6155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7" name="矩形 6156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8" name="矩形 6157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59" name="矩形 6158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0" name="矩形 6159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1" name="矩形 6160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2" name="矩形 6161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3" name="矩形 6162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4" name="矩形 6163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5" name="矩形 6164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6" name="矩形 6165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7" name="矩形 6166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8" name="矩形 6167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矩形 6168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矩形 6169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矩形 6170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矩形 6171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3" name="矩形 6172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4" name="矩形 6173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5" name="矩形 6174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6" name="矩形 6175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7" name="矩形 6176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8" name="矩形 6177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9" name="椭圆 6178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0" name="椭圆 6179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1" name="椭圆 6180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2" name="椭圆 6181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3" name="椭圆 6182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4" name="椭圆 6183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5" name="椭圆 6184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6" name="椭圆 6185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7" name="椭圆 6186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8" name="椭圆 6187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89" name="椭圆 6188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0" name="椭圆 6189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1" name="椭圆 6190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2" name="椭圆 6191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3" name="椭圆 6192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4" name="椭圆 6193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5" name="椭圆 6194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6" name="椭圆 6195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7" name="椭圆 6196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8" name="椭圆 6197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99" name="椭圆 6198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0" name="椭圆 6199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1" name="椭圆 6200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2" name="椭圆 6201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3" name="椭圆 6202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4" name="椭圆 6203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5" name="椭圆 6204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6" name="椭圆 6205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7" name="椭圆 6206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8" name="椭圆 6207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09" name="椭圆 6208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0" name="椭圆 6209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1" name="椭圆 6210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2" name="椭圆 6211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3" name="椭圆 6212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4" name="椭圆 6213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5" name="椭圆 6214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6" name="椭圆 6215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7" name="椭圆 6216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8" name="椭圆 6217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19" name="椭圆 6218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0" name="椭圆 6219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1" name="椭圆 6220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2" name="椭圆 6221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3" name="椭圆 6222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4" name="椭圆 6223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5" name="椭圆 6224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6" name="椭圆 6225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7" name="椭圆 6226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8" name="椭圆 6227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29" name="椭圆 6228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0" name="椭圆 6229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1" name="椭圆 6230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2" name="椭圆 6231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3" name="椭圆 6232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4" name="椭圆 6233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5" name="椭圆 6234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6" name="椭圆 6235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7" name="椭圆 6236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8" name="椭圆 6237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39" name="椭圆 6238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0" name="椭圆 6239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1" name="椭圆 6240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2" name="椭圆 6241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3" name="椭圆 6242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4" name="椭圆 6243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5" name="椭圆 6244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6" name="椭圆 6245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7" name="椭圆 6246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8" name="椭圆 6247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49" name="椭圆 6248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0" name="椭圆 6249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1" name="椭圆 6250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2" name="椭圆 6251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3" name="椭圆 6252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4" name="椭圆 6253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5" name="椭圆 6254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6" name="椭圆 6255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7" name="椭圆 6256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8" name="椭圆 6257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59" name="椭圆 6258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0" name="椭圆 6259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1" name="椭圆 6260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2" name="椭圆 6261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3" name="椭圆 6262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4" name="椭圆 6263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5" name="椭圆 6264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6" name="椭圆 6265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7" name="椭圆 6266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8" name="椭圆 6267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69" name="椭圆 6268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0" name="椭圆 6269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1" name="椭圆 6270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2" name="椭圆 6271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3" name="椭圆 6272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4" name="椭圆 6273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5" name="椭圆 6274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6" name="椭圆 6275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7" name="椭圆 6276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8" name="椭圆 6277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79" name="椭圆 6278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0" name="椭圆 6279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1" name="椭圆 6280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2" name="椭圆 6281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3" name="椭圆 6282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4" name="椭圆 6283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5" name="椭圆 6284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6" name="椭圆 6285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7" name="椭圆 6286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8" name="椭圆 6287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89" name="椭圆 6288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0" name="椭圆 6289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1" name="椭圆 6290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2" name="椭圆 6291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3" name="椭圆 6292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4" name="椭圆 6293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5" name="椭圆 6294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6" name="椭圆 6295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7" name="椭圆 6296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8" name="椭圆 6297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99" name="椭圆 6298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0" name="椭圆 6299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1" name="椭圆 6300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2" name="椭圆 6301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3" name="椭圆 6302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4" name="椭圆 6303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5" name="椭圆 6304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6" name="椭圆 6305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7" name="椭圆 6306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8" name="椭圆 6307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09" name="椭圆 6308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0" name="椭圆 6309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1" name="椭圆 6310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2" name="椭圆 6311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3" name="椭圆 6312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4" name="椭圆 6313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5" name="椭圆 6314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6" name="椭圆 6315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7" name="椭圆 6316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8" name="椭圆 6317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19" name="椭圆 6318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0" name="椭圆 6319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1" name="椭圆 6320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2" name="椭圆 6321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3" name="椭圆 6322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4" name="椭圆 6323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5" name="椭圆 6324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6" name="椭圆 6325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7" name="椭圆 6326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8" name="椭圆 6327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29" name="椭圆 6328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0" name="椭圆 6329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1" name="椭圆 6330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2" name="椭圆 6331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3" name="椭圆 6332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4" name="椭圆 6333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5" name="椭圆 6334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6" name="椭圆 6335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7" name="椭圆 6336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8" name="椭圆 6337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39" name="椭圆 6338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0" name="椭圆 6339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1" name="椭圆 6340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2" name="椭圆 6341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3" name="椭圆 6342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4" name="椭圆 6343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5" name="椭圆 6344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6" name="椭圆 6345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7" name="椭圆 6346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8" name="椭圆 6347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49" name="椭圆 6348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0" name="椭圆 6349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1" name="椭圆 6350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2" name="椭圆 6351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3" name="椭圆 6352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4" name="椭圆 6353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5" name="椭圆 6354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6" name="椭圆 6355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7" name="椭圆 6356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8" name="椭圆 6357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59" name="椭圆 6358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0" name="椭圆 6359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61" name="椭圆 6360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2" name="标题 6361"/>
          <p:cNvSpPr>
            <a:spLocks noGrp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>
              <a:defRPr sz="5400"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63" name="副标题 6362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64" name="日期占位符 6363"/>
          <p:cNvSpPr>
            <a:spLocks noGrp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365" name="页脚占位符 6364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66" name="灯片编号占位符 6365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6367" name="对象 6366"/>
          <p:cNvGraphicFramePr>
            <a:graphicFrameLocks/>
          </p:cNvGraphicFramePr>
          <p:nvPr userDrawn="1"/>
        </p:nvGraphicFramePr>
        <p:xfrm>
          <a:off x="8243888" y="4941888"/>
          <a:ext cx="417512" cy="1522412"/>
        </p:xfrm>
        <a:graphic>
          <a:graphicData uri="http://schemas.openxmlformats.org/presentationml/2006/ole">
            <p:oleObj spid="_x0000_s108545" r:id="rId3" imgW="774330" imgH="281904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33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5" Type="http://schemas.openxmlformats.org/officeDocument/2006/relationships/oleObject" Target="../embeddings/oleObject19.bin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vmlDrawing" Target="../drawings/vmlDrawing19.v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2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5" Type="http://schemas.openxmlformats.org/officeDocument/2006/relationships/oleObject" Target="../embeddings/oleObject21.bin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Relationship Id="rId14" Type="http://schemas.openxmlformats.org/officeDocument/2006/relationships/vmlDrawing" Target="../drawings/vmlDrawing21.v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slideLayout" Target="../slideLayouts/slideLayout142.xml"/><Relationship Id="rId2" Type="http://schemas.openxmlformats.org/officeDocument/2006/relationships/slideLayout" Target="../slideLayouts/slideLayout13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5" Type="http://schemas.openxmlformats.org/officeDocument/2006/relationships/oleObject" Target="../embeddings/oleObject23.bin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Relationship Id="rId14" Type="http://schemas.openxmlformats.org/officeDocument/2006/relationships/vmlDrawing" Target="../drawings/vmlDrawing23.v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2" Type="http://schemas.openxmlformats.org/officeDocument/2006/relationships/slideLayout" Target="../slideLayouts/slideLayout14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5" Type="http://schemas.openxmlformats.org/officeDocument/2006/relationships/oleObject" Target="../embeddings/oleObject25.bin"/><Relationship Id="rId10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vmlDrawing" Target="../drawings/vmlDrawing25.v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5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5" Type="http://schemas.openxmlformats.org/officeDocument/2006/relationships/oleObject" Target="../embeddings/oleObject27.bin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vmlDrawing" Target="../drawings/vmlDrawing27.v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slideLayout" Target="../slideLayouts/slideLayout178.xml"/><Relationship Id="rId2" Type="http://schemas.openxmlformats.org/officeDocument/2006/relationships/slideLayout" Target="../slideLayouts/slideLayout16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1.xml"/><Relationship Id="rId15" Type="http://schemas.openxmlformats.org/officeDocument/2006/relationships/oleObject" Target="../embeddings/oleObject29.bin"/><Relationship Id="rId10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Relationship Id="rId14" Type="http://schemas.openxmlformats.org/officeDocument/2006/relationships/vmlDrawing" Target="../drawings/vmlDrawing29.v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6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81.xml"/><Relationship Id="rId7" Type="http://schemas.openxmlformats.org/officeDocument/2006/relationships/slideLayout" Target="../slideLayouts/slideLayout185.xml"/><Relationship Id="rId12" Type="http://schemas.openxmlformats.org/officeDocument/2006/relationships/slideLayout" Target="../slideLayouts/slideLayout190.xml"/><Relationship Id="rId2" Type="http://schemas.openxmlformats.org/officeDocument/2006/relationships/slideLayout" Target="../slideLayouts/slideLayout18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4.xml"/><Relationship Id="rId11" Type="http://schemas.openxmlformats.org/officeDocument/2006/relationships/slideLayout" Target="../slideLayouts/slideLayout189.xml"/><Relationship Id="rId5" Type="http://schemas.openxmlformats.org/officeDocument/2006/relationships/slideLayout" Target="../slideLayouts/slideLayout183.xml"/><Relationship Id="rId15" Type="http://schemas.openxmlformats.org/officeDocument/2006/relationships/oleObject" Target="../embeddings/oleObject31.bin"/><Relationship Id="rId10" Type="http://schemas.openxmlformats.org/officeDocument/2006/relationships/slideLayout" Target="../slideLayouts/slideLayout188.xml"/><Relationship Id="rId4" Type="http://schemas.openxmlformats.org/officeDocument/2006/relationships/slideLayout" Target="../slideLayouts/slideLayout182.xml"/><Relationship Id="rId9" Type="http://schemas.openxmlformats.org/officeDocument/2006/relationships/slideLayout" Target="../slideLayouts/slideLayout187.xml"/><Relationship Id="rId14" Type="http://schemas.openxmlformats.org/officeDocument/2006/relationships/vmlDrawing" Target="../drawings/vmlDrawing31.v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8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7.xml"/><Relationship Id="rId12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19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91.xml"/><Relationship Id="rId6" Type="http://schemas.openxmlformats.org/officeDocument/2006/relationships/slideLayout" Target="../slideLayouts/slideLayout196.xml"/><Relationship Id="rId11" Type="http://schemas.openxmlformats.org/officeDocument/2006/relationships/slideLayout" Target="../slideLayouts/slideLayout201.xml"/><Relationship Id="rId5" Type="http://schemas.openxmlformats.org/officeDocument/2006/relationships/slideLayout" Target="../slideLayouts/slideLayout195.xml"/><Relationship Id="rId15" Type="http://schemas.openxmlformats.org/officeDocument/2006/relationships/oleObject" Target="../embeddings/oleObject33.bin"/><Relationship Id="rId10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94.xml"/><Relationship Id="rId9" Type="http://schemas.openxmlformats.org/officeDocument/2006/relationships/slideLayout" Target="../slideLayouts/slideLayout199.xml"/><Relationship Id="rId14" Type="http://schemas.openxmlformats.org/officeDocument/2006/relationships/vmlDrawing" Target="../drawings/vmlDrawing33.v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0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05.xml"/><Relationship Id="rId7" Type="http://schemas.openxmlformats.org/officeDocument/2006/relationships/slideLayout" Target="../slideLayouts/slideLayout209.xml"/><Relationship Id="rId12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20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8.xml"/><Relationship Id="rId11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07.xml"/><Relationship Id="rId15" Type="http://schemas.openxmlformats.org/officeDocument/2006/relationships/oleObject" Target="../embeddings/oleObject35.bin"/><Relationship Id="rId10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11.xml"/><Relationship Id="rId14" Type="http://schemas.openxmlformats.org/officeDocument/2006/relationships/vmlDrawing" Target="../drawings/vmlDrawing35.v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2.xml"/><Relationship Id="rId13" Type="http://schemas.openxmlformats.org/officeDocument/2006/relationships/theme" Target="../theme/theme19.xml"/><Relationship Id="rId3" Type="http://schemas.openxmlformats.org/officeDocument/2006/relationships/slideLayout" Target="../slideLayouts/slideLayout217.xml"/><Relationship Id="rId7" Type="http://schemas.openxmlformats.org/officeDocument/2006/relationships/slideLayout" Target="../slideLayouts/slideLayout221.xml"/><Relationship Id="rId12" Type="http://schemas.openxmlformats.org/officeDocument/2006/relationships/slideLayout" Target="../slideLayouts/slideLayout226.xml"/><Relationship Id="rId2" Type="http://schemas.openxmlformats.org/officeDocument/2006/relationships/slideLayout" Target="../slideLayouts/slideLayout21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15.xml"/><Relationship Id="rId6" Type="http://schemas.openxmlformats.org/officeDocument/2006/relationships/slideLayout" Target="../slideLayouts/slideLayout220.xml"/><Relationship Id="rId11" Type="http://schemas.openxmlformats.org/officeDocument/2006/relationships/slideLayout" Target="../slideLayouts/slideLayout225.xml"/><Relationship Id="rId5" Type="http://schemas.openxmlformats.org/officeDocument/2006/relationships/slideLayout" Target="../slideLayouts/slideLayout219.xml"/><Relationship Id="rId15" Type="http://schemas.openxmlformats.org/officeDocument/2006/relationships/oleObject" Target="../embeddings/oleObject37.bin"/><Relationship Id="rId10" Type="http://schemas.openxmlformats.org/officeDocument/2006/relationships/slideLayout" Target="../slideLayouts/slideLayout224.xml"/><Relationship Id="rId4" Type="http://schemas.openxmlformats.org/officeDocument/2006/relationships/slideLayout" Target="../slideLayouts/slideLayout218.xml"/><Relationship Id="rId9" Type="http://schemas.openxmlformats.org/officeDocument/2006/relationships/slideLayout" Target="../slideLayouts/slideLayout223.xml"/><Relationship Id="rId14" Type="http://schemas.openxmlformats.org/officeDocument/2006/relationships/vmlDrawing" Target="../drawings/vmlDrawing37.v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oleObject" Target="../embeddings/oleObject3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oleObject" Target="../embeddings/oleObject5.bin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vmlDrawing" Target="../drawings/vmlDrawing5.v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oleObject" Target="../embeddings/oleObject7.bin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vmlDrawing" Target="../drawings/vmlDrawing7.v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oleObject" Target="../embeddings/oleObject9.bin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vmlDrawing" Target="../drawings/vmlDrawing9.v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oleObject" Target="../embeddings/oleObject11.bin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vmlDrawing" Target="../drawings/vmlDrawing11.v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oleObject" Target="../embeddings/oleObject13.bin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vmlDrawing" Target="../drawings/vmlDrawing13.v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5" Type="http://schemas.openxmlformats.org/officeDocument/2006/relationships/oleObject" Target="../embeddings/oleObject15.bin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vmlDrawing" Target="../drawings/vmlDrawing15.v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6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5" Type="http://schemas.openxmlformats.org/officeDocument/2006/relationships/oleObject" Target="../embeddings/oleObject17.bin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vmlDrawing" Target="../drawings/vmlDrawing17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2741613" y="762000"/>
            <a:ext cx="5484812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2741613" y="1828800"/>
            <a:ext cx="5484812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914400" y="5886450"/>
            <a:ext cx="17526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b="0">
                <a:solidFill>
                  <a:srgbClr val="79551B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5886450"/>
            <a:ext cx="28956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200" b="0">
                <a:solidFill>
                  <a:srgbClr val="79551B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477000" y="5886450"/>
            <a:ext cx="1752600" cy="381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b="0">
                <a:solidFill>
                  <a:srgbClr val="79551B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  <p:graphicFrame>
        <p:nvGraphicFramePr>
          <p:cNvPr id="1031" name="对象 1030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3076" r:id="rId14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rgbClr val="79551B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rgbClr val="79551B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109569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122881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136193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149505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162817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  <p:sldLayoutId id="2147483827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176129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189441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202753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216065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229377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  <p:sldLayoutId id="2147483890" r:id="rId10"/>
    <p:sldLayoutId id="2147483891" r:id="rId11"/>
    <p:sldLayoutId id="214748389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3073"/>
          <p:cNvGrpSpPr/>
          <p:nvPr/>
        </p:nvGrpSpPr>
        <p:grpSpPr>
          <a:xfrm>
            <a:off x="3800475" y="1789113"/>
            <a:ext cx="5340350" cy="5056187"/>
            <a:chOff x="0" y="0"/>
            <a:chExt cx="3364" cy="3185"/>
          </a:xfrm>
        </p:grpSpPr>
        <p:sp>
          <p:nvSpPr>
            <p:cNvPr id="3075" name="矩形 3074"/>
            <p:cNvSpPr/>
            <p:nvPr userDrawn="1"/>
          </p:nvSpPr>
          <p:spPr>
            <a:xfrm>
              <a:off x="1836" y="238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椭圆 3075"/>
            <p:cNvSpPr/>
            <p:nvPr userDrawn="1"/>
          </p:nvSpPr>
          <p:spPr>
            <a:xfrm>
              <a:off x="1905" y="58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矩形 3076"/>
            <p:cNvSpPr/>
            <p:nvPr userDrawn="1"/>
          </p:nvSpPr>
          <p:spPr>
            <a:xfrm rot="995337">
              <a:off x="2811" y="368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" name="未知"/>
            <p:cNvSpPr>
              <a:spLocks noEditPoints="1"/>
            </p:cNvSpPr>
            <p:nvPr userDrawn="1"/>
          </p:nvSpPr>
          <p:spPr>
            <a:xfrm>
              <a:off x="2477" y="2381"/>
              <a:ext cx="66" cy="96"/>
            </a:xfrm>
            <a:custGeom>
              <a:avLst/>
              <a:gdLst/>
              <a:ahLst/>
              <a:cxnLst/>
              <a:rect l="0" t="0" r="0" b="0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" name="矩形 3078"/>
            <p:cNvSpPr/>
            <p:nvPr userDrawn="1"/>
          </p:nvSpPr>
          <p:spPr>
            <a:xfrm rot="91736">
              <a:off x="3093" y="408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0" name="矩形 3079"/>
            <p:cNvSpPr/>
            <p:nvPr userDrawn="1"/>
          </p:nvSpPr>
          <p:spPr>
            <a:xfrm rot="20673777">
              <a:off x="3246" y="394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1" name="矩形 3080"/>
            <p:cNvSpPr/>
            <p:nvPr userDrawn="1"/>
          </p:nvSpPr>
          <p:spPr>
            <a:xfrm rot="20459687">
              <a:off x="1050" y="689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矩形 3081"/>
            <p:cNvSpPr/>
            <p:nvPr userDrawn="1"/>
          </p:nvSpPr>
          <p:spPr>
            <a:xfrm rot="1114412">
              <a:off x="363" y="694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矩形 3082"/>
            <p:cNvSpPr/>
            <p:nvPr userDrawn="1"/>
          </p:nvSpPr>
          <p:spPr>
            <a:xfrm rot="254676">
              <a:off x="641" y="743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4" name="未知"/>
            <p:cNvSpPr/>
            <p:nvPr userDrawn="1"/>
          </p:nvSpPr>
          <p:spPr>
            <a:xfrm>
              <a:off x="1613" y="1894"/>
              <a:ext cx="623" cy="156"/>
            </a:xfrm>
            <a:custGeom>
              <a:avLst/>
              <a:gdLst/>
              <a:ahLst/>
              <a:cxnLst/>
              <a:rect l="0" t="0" r="0" b="0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未知"/>
            <p:cNvSpPr/>
            <p:nvPr userDrawn="1"/>
          </p:nvSpPr>
          <p:spPr>
            <a:xfrm>
              <a:off x="2368" y="2464"/>
              <a:ext cx="996" cy="126"/>
            </a:xfrm>
            <a:custGeom>
              <a:avLst/>
              <a:gdLst/>
              <a:ahLst/>
              <a:cxnLst/>
              <a:rect l="0" t="0" r="0" b="0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未知"/>
            <p:cNvSpPr/>
            <p:nvPr userDrawn="1"/>
          </p:nvSpPr>
          <p:spPr>
            <a:xfrm>
              <a:off x="2392" y="2518"/>
              <a:ext cx="972" cy="245"/>
            </a:xfrm>
            <a:custGeom>
              <a:avLst/>
              <a:gdLst/>
              <a:ahLst/>
              <a:cxnLst/>
              <a:rect l="0" t="0" r="0" b="0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未知"/>
            <p:cNvSpPr/>
            <p:nvPr userDrawn="1"/>
          </p:nvSpPr>
          <p:spPr>
            <a:xfrm>
              <a:off x="2410" y="2464"/>
              <a:ext cx="954" cy="90"/>
            </a:xfrm>
            <a:custGeom>
              <a:avLst/>
              <a:gdLst/>
              <a:ahLst/>
              <a:cxnLst/>
              <a:rect l="0" t="0" r="0" b="0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未知"/>
            <p:cNvSpPr/>
            <p:nvPr userDrawn="1"/>
          </p:nvSpPr>
          <p:spPr>
            <a:xfrm>
              <a:off x="665" y="414"/>
              <a:ext cx="102" cy="155"/>
            </a:xfrm>
            <a:custGeom>
              <a:avLst/>
              <a:gdLst/>
              <a:ahLst/>
              <a:cxnLst/>
              <a:rect l="0" t="0" r="0" b="0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未知"/>
            <p:cNvSpPr>
              <a:spLocks noEditPoints="1"/>
            </p:cNvSpPr>
            <p:nvPr userDrawn="1"/>
          </p:nvSpPr>
          <p:spPr>
            <a:xfrm>
              <a:off x="665" y="563"/>
              <a:ext cx="90" cy="96"/>
            </a:xfrm>
            <a:custGeom>
              <a:avLst/>
              <a:gdLst/>
              <a:ahLst/>
              <a:cxnLst/>
              <a:rect l="0" t="0" r="0" b="0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0" name="未知"/>
            <p:cNvSpPr>
              <a:spLocks noEditPoints="1"/>
            </p:cNvSpPr>
            <p:nvPr userDrawn="1"/>
          </p:nvSpPr>
          <p:spPr>
            <a:xfrm>
              <a:off x="665" y="641"/>
              <a:ext cx="90" cy="108"/>
            </a:xfrm>
            <a:custGeom>
              <a:avLst/>
              <a:gdLst/>
              <a:ahLst/>
              <a:cxnLst/>
              <a:rect l="0" t="0" r="0" b="0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未知"/>
            <p:cNvSpPr/>
            <p:nvPr userDrawn="1"/>
          </p:nvSpPr>
          <p:spPr>
            <a:xfrm>
              <a:off x="3076" y="78"/>
              <a:ext cx="102" cy="156"/>
            </a:xfrm>
            <a:custGeom>
              <a:avLst/>
              <a:gdLst/>
              <a:ahLst/>
              <a:cxnLst/>
              <a:rect l="0" t="0" r="0" b="0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未知"/>
            <p:cNvSpPr>
              <a:spLocks noEditPoints="1"/>
            </p:cNvSpPr>
            <p:nvPr userDrawn="1"/>
          </p:nvSpPr>
          <p:spPr>
            <a:xfrm>
              <a:off x="3082" y="222"/>
              <a:ext cx="84" cy="96"/>
            </a:xfrm>
            <a:custGeom>
              <a:avLst/>
              <a:gdLst/>
              <a:ahLst/>
              <a:cxnLst/>
              <a:rect l="0" t="0" r="0" b="0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未知"/>
            <p:cNvSpPr>
              <a:spLocks noEditPoints="1"/>
            </p:cNvSpPr>
            <p:nvPr userDrawn="1"/>
          </p:nvSpPr>
          <p:spPr>
            <a:xfrm>
              <a:off x="3076" y="306"/>
              <a:ext cx="90" cy="108"/>
            </a:xfrm>
            <a:custGeom>
              <a:avLst/>
              <a:gdLst/>
              <a:ahLst/>
              <a:cxnLst/>
              <a:rect l="0" t="0" r="0" b="0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未知"/>
            <p:cNvSpPr>
              <a:spLocks noEditPoints="1"/>
            </p:cNvSpPr>
            <p:nvPr userDrawn="1"/>
          </p:nvSpPr>
          <p:spPr>
            <a:xfrm>
              <a:off x="3034" y="2398"/>
              <a:ext cx="66" cy="96"/>
            </a:xfrm>
            <a:custGeom>
              <a:avLst/>
              <a:gdLst/>
              <a:ahLst/>
              <a:cxnLst/>
              <a:rect l="0" t="0" r="0" b="0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未知"/>
            <p:cNvSpPr/>
            <p:nvPr userDrawn="1"/>
          </p:nvSpPr>
          <p:spPr>
            <a:xfrm>
              <a:off x="623" y="0"/>
              <a:ext cx="2603" cy="444"/>
            </a:xfrm>
            <a:custGeom>
              <a:avLst/>
              <a:gdLst/>
              <a:ahLst/>
              <a:cxnLst/>
              <a:rect l="0" t="0" r="0" b="0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未知"/>
            <p:cNvSpPr>
              <a:spLocks noEditPoints="1"/>
            </p:cNvSpPr>
            <p:nvPr userDrawn="1"/>
          </p:nvSpPr>
          <p:spPr>
            <a:xfrm>
              <a:off x="540" y="2646"/>
              <a:ext cx="84" cy="95"/>
            </a:xfrm>
            <a:custGeom>
              <a:avLst/>
              <a:gdLst/>
              <a:ahLst/>
              <a:cxnLst/>
              <a:rect l="0" t="0" r="0" b="0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未知"/>
            <p:cNvSpPr>
              <a:spLocks noEditPoints="1"/>
            </p:cNvSpPr>
            <p:nvPr userDrawn="1"/>
          </p:nvSpPr>
          <p:spPr>
            <a:xfrm>
              <a:off x="1385" y="2745"/>
              <a:ext cx="90" cy="108"/>
            </a:xfrm>
            <a:custGeom>
              <a:avLst/>
              <a:gdLst/>
              <a:ahLst/>
              <a:cxnLst/>
              <a:rect l="0" t="0" r="0" b="0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未知"/>
            <p:cNvSpPr>
              <a:spLocks noEditPoints="1"/>
            </p:cNvSpPr>
            <p:nvPr userDrawn="1"/>
          </p:nvSpPr>
          <p:spPr>
            <a:xfrm>
              <a:off x="6" y="2745"/>
              <a:ext cx="72" cy="90"/>
            </a:xfrm>
            <a:custGeom>
              <a:avLst/>
              <a:gdLst/>
              <a:ahLst/>
              <a:cxnLst/>
              <a:rect l="0" t="0" r="0" b="0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椭圆 3098"/>
            <p:cNvSpPr/>
            <p:nvPr userDrawn="1"/>
          </p:nvSpPr>
          <p:spPr>
            <a:xfrm>
              <a:off x="50" y="2711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椭圆 3099"/>
            <p:cNvSpPr/>
            <p:nvPr userDrawn="1"/>
          </p:nvSpPr>
          <p:spPr>
            <a:xfrm>
              <a:off x="0" y="2707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椭圆 3100"/>
            <p:cNvSpPr/>
            <p:nvPr userDrawn="1"/>
          </p:nvSpPr>
          <p:spPr>
            <a:xfrm>
              <a:off x="47" y="2733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未知"/>
            <p:cNvSpPr>
              <a:spLocks noEditPoints="1"/>
            </p:cNvSpPr>
            <p:nvPr userDrawn="1"/>
          </p:nvSpPr>
          <p:spPr>
            <a:xfrm>
              <a:off x="1349" y="2661"/>
              <a:ext cx="90" cy="96"/>
            </a:xfrm>
            <a:custGeom>
              <a:avLst/>
              <a:gdLst/>
              <a:ahLst/>
              <a:cxnLst/>
              <a:rect l="0" t="0" r="0" b="0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未知"/>
            <p:cNvSpPr>
              <a:spLocks noEditPoints="1"/>
            </p:cNvSpPr>
            <p:nvPr userDrawn="1"/>
          </p:nvSpPr>
          <p:spPr>
            <a:xfrm>
              <a:off x="3028" y="2476"/>
              <a:ext cx="72" cy="108"/>
            </a:xfrm>
            <a:custGeom>
              <a:avLst/>
              <a:gdLst/>
              <a:ahLst/>
              <a:cxnLst/>
              <a:rect l="0" t="0" r="0" b="0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矩形 3103"/>
            <p:cNvSpPr/>
            <p:nvPr userDrawn="1"/>
          </p:nvSpPr>
          <p:spPr>
            <a:xfrm>
              <a:off x="1844" y="646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矩形 3104"/>
            <p:cNvSpPr/>
            <p:nvPr userDrawn="1"/>
          </p:nvSpPr>
          <p:spPr>
            <a:xfrm>
              <a:off x="1894" y="418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圆角矩形 3105"/>
            <p:cNvSpPr/>
            <p:nvPr userDrawn="1"/>
          </p:nvSpPr>
          <p:spPr>
            <a:xfrm>
              <a:off x="1826" y="616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未知"/>
            <p:cNvSpPr/>
            <p:nvPr userDrawn="1"/>
          </p:nvSpPr>
          <p:spPr>
            <a:xfrm>
              <a:off x="1912" y="402"/>
              <a:ext cx="252" cy="1576"/>
            </a:xfrm>
            <a:custGeom>
              <a:avLst/>
              <a:gdLst/>
              <a:ahLst/>
              <a:cxnLst/>
              <a:rect l="0" t="0" r="0" b="0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未知"/>
            <p:cNvSpPr/>
            <p:nvPr userDrawn="1"/>
          </p:nvSpPr>
          <p:spPr>
            <a:xfrm>
              <a:off x="1775" y="294"/>
              <a:ext cx="317" cy="138"/>
            </a:xfrm>
            <a:custGeom>
              <a:avLst/>
              <a:gdLst/>
              <a:ahLst/>
              <a:cxnLst/>
              <a:rect l="0" t="0" r="0" b="0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09" name="标题 3108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110" name="文本占位符 310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111" name="日期占位符 3110"/>
          <p:cNvSpPr>
            <a:spLocks noGrp="1"/>
          </p:cNvSpPr>
          <p:nvPr>
            <p:ph type="dt" sz="half" idx="2"/>
          </p:nvPr>
        </p:nvSpPr>
        <p:spPr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112" name="页脚占位符 3111"/>
          <p:cNvSpPr>
            <a:spLocks noGrp="1"/>
          </p:cNvSpPr>
          <p:nvPr>
            <p:ph type="ftr" sz="quarter" idx="3"/>
          </p:nvPr>
        </p:nvSpPr>
        <p:spPr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3113" name="灯片编号占位符 3112"/>
          <p:cNvSpPr>
            <a:spLocks noGrp="1"/>
          </p:cNvSpPr>
          <p:nvPr>
            <p:ph type="sldNum" sz="quarter" idx="4"/>
          </p:nvPr>
        </p:nvSpPr>
        <p:spPr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/>
          </a:p>
        </p:txBody>
      </p:sp>
      <p:graphicFrame>
        <p:nvGraphicFramePr>
          <p:cNvPr id="3114" name="对象 3113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5121" r:id="rId14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17409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29697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43009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56321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69633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  <p:sldLayoutId id="214748373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82945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5121"/>
          <p:cNvGrpSpPr/>
          <p:nvPr/>
        </p:nvGrpSpPr>
        <p:grpSpPr>
          <a:xfrm>
            <a:off x="-485775" y="1308100"/>
            <a:ext cx="10418763" cy="5908675"/>
            <a:chOff x="0" y="0"/>
            <a:chExt cx="6570" cy="3722"/>
          </a:xfrm>
        </p:grpSpPr>
        <p:sp>
          <p:nvSpPr>
            <p:cNvPr id="5123" name="矩形 5122"/>
            <p:cNvSpPr/>
            <p:nvPr userDrawn="1"/>
          </p:nvSpPr>
          <p:spPr>
            <a:xfrm rot="-801856" flipV="1">
              <a:off x="299" y="209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4" name="矩形 5123"/>
            <p:cNvSpPr/>
            <p:nvPr userDrawn="1"/>
          </p:nvSpPr>
          <p:spPr>
            <a:xfrm rot="-825634" flipV="1">
              <a:off x="289" y="303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5" name="矩形 5124"/>
            <p:cNvSpPr/>
            <p:nvPr userDrawn="1"/>
          </p:nvSpPr>
          <p:spPr>
            <a:xfrm rot="-842579" flipV="1">
              <a:off x="286" y="374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6" name="矩形 5125"/>
            <p:cNvSpPr/>
            <p:nvPr userDrawn="1"/>
          </p:nvSpPr>
          <p:spPr>
            <a:xfrm rot="-915794" flipV="1">
              <a:off x="270" y="459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7" name="矩形 5126"/>
            <p:cNvSpPr/>
            <p:nvPr userDrawn="1"/>
          </p:nvSpPr>
          <p:spPr>
            <a:xfrm rot="-968774" flipV="1">
              <a:off x="262" y="573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8" name="矩形 5127"/>
            <p:cNvSpPr/>
            <p:nvPr userDrawn="1"/>
          </p:nvSpPr>
          <p:spPr>
            <a:xfrm rot="-1045765" flipV="1">
              <a:off x="248" y="699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29" name="矩形 5128"/>
            <p:cNvSpPr/>
            <p:nvPr userDrawn="1"/>
          </p:nvSpPr>
          <p:spPr>
            <a:xfrm rot="-1133407" flipV="1">
              <a:off x="220" y="870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0" name="矩形 5129"/>
            <p:cNvSpPr/>
            <p:nvPr userDrawn="1"/>
          </p:nvSpPr>
          <p:spPr>
            <a:xfrm rot="-1256781" flipV="1">
              <a:off x="214" y="1039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1" name="矩形 5130"/>
            <p:cNvSpPr/>
            <p:nvPr userDrawn="1"/>
          </p:nvSpPr>
          <p:spPr>
            <a:xfrm rot="-1388935" flipV="1">
              <a:off x="148" y="1229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2" name="矩形 5131"/>
            <p:cNvSpPr/>
            <p:nvPr userDrawn="1"/>
          </p:nvSpPr>
          <p:spPr>
            <a:xfrm rot="-1497088" flipV="1">
              <a:off x="99" y="1465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3" name="矩形 5132"/>
            <p:cNvSpPr/>
            <p:nvPr userDrawn="1"/>
          </p:nvSpPr>
          <p:spPr>
            <a:xfrm rot="-1676595" flipV="1">
              <a:off x="0" y="1793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4" name="矩形 5133"/>
            <p:cNvSpPr/>
            <p:nvPr userDrawn="1"/>
          </p:nvSpPr>
          <p:spPr>
            <a:xfrm rot="-1913716" flipV="1">
              <a:off x="322" y="2057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5" name="矩形 5134"/>
            <p:cNvSpPr/>
            <p:nvPr userDrawn="1"/>
          </p:nvSpPr>
          <p:spPr>
            <a:xfrm rot="-2216465" flipV="1">
              <a:off x="1632" y="2104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6" name="矩形 5135"/>
            <p:cNvSpPr/>
            <p:nvPr userDrawn="1"/>
          </p:nvSpPr>
          <p:spPr>
            <a:xfrm rot="-2605818" flipV="1">
              <a:off x="2994" y="2247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7" name="矩形 5136"/>
            <p:cNvSpPr/>
            <p:nvPr userDrawn="1"/>
          </p:nvSpPr>
          <p:spPr>
            <a:xfrm rot="-2996754" flipV="1">
              <a:off x="4358" y="2672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8" name="矩形 5137"/>
            <p:cNvSpPr/>
            <p:nvPr userDrawn="1"/>
          </p:nvSpPr>
          <p:spPr>
            <a:xfrm rot="18391575" flipH="1" flipV="1">
              <a:off x="5674" y="3335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 vert="eaVert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39" name="矩形 5138"/>
            <p:cNvSpPr/>
            <p:nvPr userDrawn="1"/>
          </p:nvSpPr>
          <p:spPr>
            <a:xfrm rot="1058640">
              <a:off x="167" y="1536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0" name="矩形 5139"/>
            <p:cNvSpPr/>
            <p:nvPr userDrawn="1"/>
          </p:nvSpPr>
          <p:spPr>
            <a:xfrm rot="1563794">
              <a:off x="115" y="2572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1" name="矩形 5140"/>
            <p:cNvSpPr/>
            <p:nvPr userDrawn="1"/>
          </p:nvSpPr>
          <p:spPr>
            <a:xfrm rot="1732981">
              <a:off x="148" y="2800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2" name="矩形 5141"/>
            <p:cNvSpPr/>
            <p:nvPr userDrawn="1"/>
          </p:nvSpPr>
          <p:spPr>
            <a:xfrm rot="1969083">
              <a:off x="203" y="3098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3" name="矩形 5142"/>
            <p:cNvSpPr/>
            <p:nvPr userDrawn="1"/>
          </p:nvSpPr>
          <p:spPr>
            <a:xfrm rot="1386175">
              <a:off x="97" y="2397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4" name="矩形 5143"/>
            <p:cNvSpPr/>
            <p:nvPr userDrawn="1"/>
          </p:nvSpPr>
          <p:spPr>
            <a:xfrm rot="983969">
              <a:off x="198" y="1305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5" name="矩形 5144"/>
            <p:cNvSpPr/>
            <p:nvPr userDrawn="1"/>
          </p:nvSpPr>
          <p:spPr>
            <a:xfrm rot="-20669890" flipV="1">
              <a:off x="393" y="1122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6" name="矩形 5145"/>
            <p:cNvSpPr/>
            <p:nvPr userDrawn="1"/>
          </p:nvSpPr>
          <p:spPr>
            <a:xfrm rot="868013">
              <a:off x="687" y="978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7" name="矩形 5146"/>
            <p:cNvSpPr/>
            <p:nvPr userDrawn="1"/>
          </p:nvSpPr>
          <p:spPr>
            <a:xfrm rot="775601">
              <a:off x="1161" y="758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8" name="矩形 5147"/>
            <p:cNvSpPr/>
            <p:nvPr userDrawn="1"/>
          </p:nvSpPr>
          <p:spPr>
            <a:xfrm rot="735386">
              <a:off x="1366" y="652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49" name="矩形 5148"/>
            <p:cNvSpPr/>
            <p:nvPr userDrawn="1"/>
          </p:nvSpPr>
          <p:spPr>
            <a:xfrm rot="692664">
              <a:off x="1557" y="553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0" name="矩形 5149"/>
            <p:cNvSpPr/>
            <p:nvPr userDrawn="1"/>
          </p:nvSpPr>
          <p:spPr>
            <a:xfrm rot="-20944310" flipV="1">
              <a:off x="1800" y="481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1" name="矩形 5150"/>
            <p:cNvSpPr/>
            <p:nvPr userDrawn="1"/>
          </p:nvSpPr>
          <p:spPr>
            <a:xfrm rot="-20963079" flipV="1">
              <a:off x="1963" y="394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2" name="矩形 5151"/>
            <p:cNvSpPr/>
            <p:nvPr userDrawn="1"/>
          </p:nvSpPr>
          <p:spPr>
            <a:xfrm rot="-20796013" flipV="1">
              <a:off x="924" y="860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3" name="矩形 5152"/>
            <p:cNvSpPr/>
            <p:nvPr userDrawn="1"/>
          </p:nvSpPr>
          <p:spPr>
            <a:xfrm rot="-20326783" flipV="1">
              <a:off x="109" y="2152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4" name="矩形 5153"/>
            <p:cNvSpPr/>
            <p:nvPr userDrawn="1"/>
          </p:nvSpPr>
          <p:spPr>
            <a:xfrm rot="-20430271" flipV="1">
              <a:off x="139" y="1839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 rot="10800000"/>
            <a:lstStyle/>
            <a:p>
              <a:pPr lvl="0" algn="ctr"/>
              <a:endParaRPr lang="zh-CN" altLang="en-US" sz="1800" b="0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55" name="椭圆 5154"/>
            <p:cNvSpPr/>
            <p:nvPr/>
          </p:nvSpPr>
          <p:spPr>
            <a:xfrm>
              <a:off x="1053" y="2535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6" name="椭圆 5155"/>
            <p:cNvSpPr/>
            <p:nvPr/>
          </p:nvSpPr>
          <p:spPr>
            <a:xfrm>
              <a:off x="549" y="225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7" name="椭圆 5156"/>
            <p:cNvSpPr/>
            <p:nvPr/>
          </p:nvSpPr>
          <p:spPr>
            <a:xfrm>
              <a:off x="472" y="2828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8" name="椭圆 5157"/>
            <p:cNvSpPr/>
            <p:nvPr/>
          </p:nvSpPr>
          <p:spPr>
            <a:xfrm>
              <a:off x="2390" y="1837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9" name="椭圆 5158"/>
            <p:cNvSpPr/>
            <p:nvPr/>
          </p:nvSpPr>
          <p:spPr>
            <a:xfrm>
              <a:off x="1536" y="225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0" name="椭圆 5159"/>
            <p:cNvSpPr/>
            <p:nvPr/>
          </p:nvSpPr>
          <p:spPr>
            <a:xfrm>
              <a:off x="1999" y="2033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1" name="椭圆 5160"/>
            <p:cNvSpPr/>
            <p:nvPr/>
          </p:nvSpPr>
          <p:spPr>
            <a:xfrm>
              <a:off x="1063" y="2015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2" name="椭圆 5161"/>
            <p:cNvSpPr/>
            <p:nvPr/>
          </p:nvSpPr>
          <p:spPr>
            <a:xfrm>
              <a:off x="680" y="1832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3" name="椭圆 5162"/>
            <p:cNvSpPr/>
            <p:nvPr/>
          </p:nvSpPr>
          <p:spPr>
            <a:xfrm>
              <a:off x="1485" y="1818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4" name="椭圆 5163"/>
            <p:cNvSpPr/>
            <p:nvPr/>
          </p:nvSpPr>
          <p:spPr>
            <a:xfrm>
              <a:off x="2714" y="1661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5" name="椭圆 5164"/>
            <p:cNvSpPr/>
            <p:nvPr/>
          </p:nvSpPr>
          <p:spPr>
            <a:xfrm>
              <a:off x="2223" y="149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6" name="椭圆 5165"/>
            <p:cNvSpPr/>
            <p:nvPr/>
          </p:nvSpPr>
          <p:spPr>
            <a:xfrm>
              <a:off x="2567" y="1330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7" name="椭圆 5166"/>
            <p:cNvSpPr/>
            <p:nvPr/>
          </p:nvSpPr>
          <p:spPr>
            <a:xfrm>
              <a:off x="3055" y="148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8" name="椭圆 5167"/>
            <p:cNvSpPr/>
            <p:nvPr/>
          </p:nvSpPr>
          <p:spPr>
            <a:xfrm>
              <a:off x="3125" y="1074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9" name="椭圆 5168"/>
            <p:cNvSpPr/>
            <p:nvPr/>
          </p:nvSpPr>
          <p:spPr>
            <a:xfrm>
              <a:off x="4034" y="96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0" name="椭圆 5169"/>
            <p:cNvSpPr/>
            <p:nvPr/>
          </p:nvSpPr>
          <p:spPr>
            <a:xfrm>
              <a:off x="3841" y="107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1" name="椭圆 5170"/>
            <p:cNvSpPr/>
            <p:nvPr/>
          </p:nvSpPr>
          <p:spPr>
            <a:xfrm>
              <a:off x="3377" y="954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2" name="椭圆 5171"/>
            <p:cNvSpPr/>
            <p:nvPr/>
          </p:nvSpPr>
          <p:spPr>
            <a:xfrm>
              <a:off x="3590" y="1200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3" name="椭圆 5172"/>
            <p:cNvSpPr/>
            <p:nvPr/>
          </p:nvSpPr>
          <p:spPr>
            <a:xfrm>
              <a:off x="3340" y="1336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4" name="椭圆 5173"/>
            <p:cNvSpPr/>
            <p:nvPr/>
          </p:nvSpPr>
          <p:spPr>
            <a:xfrm>
              <a:off x="1882" y="1629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5" name="椭圆 5174"/>
            <p:cNvSpPr/>
            <p:nvPr/>
          </p:nvSpPr>
          <p:spPr>
            <a:xfrm>
              <a:off x="2176" y="1204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6" name="椭圆 5175"/>
            <p:cNvSpPr/>
            <p:nvPr/>
          </p:nvSpPr>
          <p:spPr>
            <a:xfrm>
              <a:off x="1826" y="1351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7" name="椭圆 5176"/>
            <p:cNvSpPr/>
            <p:nvPr/>
          </p:nvSpPr>
          <p:spPr>
            <a:xfrm>
              <a:off x="1504" y="1487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8" name="椭圆 5177"/>
            <p:cNvSpPr/>
            <p:nvPr/>
          </p:nvSpPr>
          <p:spPr>
            <a:xfrm>
              <a:off x="1467" y="1223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9" name="椭圆 5178"/>
            <p:cNvSpPr/>
            <p:nvPr/>
          </p:nvSpPr>
          <p:spPr>
            <a:xfrm>
              <a:off x="1455" y="97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0" name="椭圆 5179"/>
            <p:cNvSpPr/>
            <p:nvPr/>
          </p:nvSpPr>
          <p:spPr>
            <a:xfrm>
              <a:off x="1813" y="108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1" name="椭圆 5180"/>
            <p:cNvSpPr/>
            <p:nvPr/>
          </p:nvSpPr>
          <p:spPr>
            <a:xfrm>
              <a:off x="2117" y="9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2" name="椭圆 5181"/>
            <p:cNvSpPr/>
            <p:nvPr/>
          </p:nvSpPr>
          <p:spPr>
            <a:xfrm>
              <a:off x="2472" y="108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3" name="椭圆 5182"/>
            <p:cNvSpPr/>
            <p:nvPr/>
          </p:nvSpPr>
          <p:spPr>
            <a:xfrm>
              <a:off x="2745" y="96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4" name="椭圆 5183"/>
            <p:cNvSpPr/>
            <p:nvPr/>
          </p:nvSpPr>
          <p:spPr>
            <a:xfrm>
              <a:off x="783" y="120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5" name="椭圆 5184"/>
            <p:cNvSpPr/>
            <p:nvPr/>
          </p:nvSpPr>
          <p:spPr>
            <a:xfrm>
              <a:off x="381" y="134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6" name="椭圆 5185"/>
            <p:cNvSpPr/>
            <p:nvPr/>
          </p:nvSpPr>
          <p:spPr>
            <a:xfrm>
              <a:off x="1111" y="10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7" name="椭圆 5186"/>
            <p:cNvSpPr/>
            <p:nvPr/>
          </p:nvSpPr>
          <p:spPr>
            <a:xfrm>
              <a:off x="768" y="97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8" name="椭圆 5187"/>
            <p:cNvSpPr/>
            <p:nvPr/>
          </p:nvSpPr>
          <p:spPr>
            <a:xfrm>
              <a:off x="426" y="107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9" name="椭圆 5188"/>
            <p:cNvSpPr/>
            <p:nvPr/>
          </p:nvSpPr>
          <p:spPr>
            <a:xfrm>
              <a:off x="745" y="1499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0" name="椭圆 5189"/>
            <p:cNvSpPr/>
            <p:nvPr/>
          </p:nvSpPr>
          <p:spPr>
            <a:xfrm>
              <a:off x="1127" y="13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1" name="椭圆 5190"/>
            <p:cNvSpPr/>
            <p:nvPr/>
          </p:nvSpPr>
          <p:spPr>
            <a:xfrm>
              <a:off x="1102" y="1648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2" name="椭圆 5191"/>
            <p:cNvSpPr/>
            <p:nvPr/>
          </p:nvSpPr>
          <p:spPr>
            <a:xfrm>
              <a:off x="2857" y="1191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3" name="椭圆 5192"/>
            <p:cNvSpPr/>
            <p:nvPr/>
          </p:nvSpPr>
          <p:spPr>
            <a:xfrm>
              <a:off x="1770" y="87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4" name="椭圆 5193"/>
            <p:cNvSpPr/>
            <p:nvPr/>
          </p:nvSpPr>
          <p:spPr>
            <a:xfrm>
              <a:off x="2060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5" name="椭圆 5194"/>
            <p:cNvSpPr/>
            <p:nvPr/>
          </p:nvSpPr>
          <p:spPr>
            <a:xfrm>
              <a:off x="1698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6" name="椭圆 5195"/>
            <p:cNvSpPr/>
            <p:nvPr/>
          </p:nvSpPr>
          <p:spPr>
            <a:xfrm>
              <a:off x="1406" y="77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7" name="椭圆 5196"/>
            <p:cNvSpPr/>
            <p:nvPr/>
          </p:nvSpPr>
          <p:spPr>
            <a:xfrm>
              <a:off x="1105" y="86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8" name="椭圆 5197"/>
            <p:cNvSpPr/>
            <p:nvPr/>
          </p:nvSpPr>
          <p:spPr>
            <a:xfrm>
              <a:off x="2324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9" name="椭圆 5198"/>
            <p:cNvSpPr/>
            <p:nvPr/>
          </p:nvSpPr>
          <p:spPr>
            <a:xfrm>
              <a:off x="2400" y="87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0" name="椭圆 5199"/>
            <p:cNvSpPr/>
            <p:nvPr/>
          </p:nvSpPr>
          <p:spPr>
            <a:xfrm>
              <a:off x="2658" y="77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1" name="椭圆 5200"/>
            <p:cNvSpPr/>
            <p:nvPr/>
          </p:nvSpPr>
          <p:spPr>
            <a:xfrm>
              <a:off x="2997" y="86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2" name="椭圆 5201"/>
            <p:cNvSpPr/>
            <p:nvPr/>
          </p:nvSpPr>
          <p:spPr>
            <a:xfrm>
              <a:off x="1119" y="68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3" name="椭圆 5202"/>
            <p:cNvSpPr/>
            <p:nvPr/>
          </p:nvSpPr>
          <p:spPr>
            <a:xfrm>
              <a:off x="808" y="77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4" name="椭圆 5203"/>
            <p:cNvSpPr/>
            <p:nvPr/>
          </p:nvSpPr>
          <p:spPr>
            <a:xfrm>
              <a:off x="541" y="68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5" name="椭圆 5204"/>
            <p:cNvSpPr/>
            <p:nvPr/>
          </p:nvSpPr>
          <p:spPr>
            <a:xfrm>
              <a:off x="470" y="874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6" name="椭圆 5205"/>
            <p:cNvSpPr/>
            <p:nvPr/>
          </p:nvSpPr>
          <p:spPr>
            <a:xfrm>
              <a:off x="3200" y="771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7" name="椭圆 5206"/>
            <p:cNvSpPr/>
            <p:nvPr/>
          </p:nvSpPr>
          <p:spPr>
            <a:xfrm>
              <a:off x="3392" y="687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8" name="椭圆 5207"/>
            <p:cNvSpPr/>
            <p:nvPr/>
          </p:nvSpPr>
          <p:spPr>
            <a:xfrm>
              <a:off x="3583" y="86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9" name="椭圆 5208"/>
            <p:cNvSpPr/>
            <p:nvPr/>
          </p:nvSpPr>
          <p:spPr>
            <a:xfrm>
              <a:off x="3766" y="775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0" name="椭圆 5209"/>
            <p:cNvSpPr/>
            <p:nvPr/>
          </p:nvSpPr>
          <p:spPr>
            <a:xfrm>
              <a:off x="3964" y="68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1" name="椭圆 5210"/>
            <p:cNvSpPr/>
            <p:nvPr/>
          </p:nvSpPr>
          <p:spPr>
            <a:xfrm>
              <a:off x="4564" y="689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2" name="椭圆 5211"/>
            <p:cNvSpPr/>
            <p:nvPr/>
          </p:nvSpPr>
          <p:spPr>
            <a:xfrm>
              <a:off x="4214" y="877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3" name="椭圆 5212"/>
            <p:cNvSpPr/>
            <p:nvPr/>
          </p:nvSpPr>
          <p:spPr>
            <a:xfrm>
              <a:off x="4399" y="784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4" name="椭圆 5213"/>
            <p:cNvSpPr/>
            <p:nvPr/>
          </p:nvSpPr>
          <p:spPr>
            <a:xfrm>
              <a:off x="1595" y="282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5" name="椭圆 5214"/>
            <p:cNvSpPr/>
            <p:nvPr/>
          </p:nvSpPr>
          <p:spPr>
            <a:xfrm>
              <a:off x="1020" y="3190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6" name="椭圆 5215"/>
            <p:cNvSpPr/>
            <p:nvPr/>
          </p:nvSpPr>
          <p:spPr>
            <a:xfrm>
              <a:off x="2542" y="226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7" name="椭圆 5216"/>
            <p:cNvSpPr/>
            <p:nvPr/>
          </p:nvSpPr>
          <p:spPr>
            <a:xfrm>
              <a:off x="2917" y="204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8" name="椭圆 5217"/>
            <p:cNvSpPr/>
            <p:nvPr/>
          </p:nvSpPr>
          <p:spPr>
            <a:xfrm>
              <a:off x="3220" y="184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9" name="椭圆 5218"/>
            <p:cNvSpPr/>
            <p:nvPr/>
          </p:nvSpPr>
          <p:spPr>
            <a:xfrm>
              <a:off x="3561" y="1630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0" name="椭圆 5219"/>
            <p:cNvSpPr/>
            <p:nvPr/>
          </p:nvSpPr>
          <p:spPr>
            <a:xfrm>
              <a:off x="2114" y="253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1" name="椭圆 5220"/>
            <p:cNvSpPr/>
            <p:nvPr/>
          </p:nvSpPr>
          <p:spPr>
            <a:xfrm>
              <a:off x="3825" y="147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2" name="椭圆 5221"/>
            <p:cNvSpPr/>
            <p:nvPr/>
          </p:nvSpPr>
          <p:spPr>
            <a:xfrm>
              <a:off x="4293" y="11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3" name="椭圆 5222"/>
            <p:cNvSpPr/>
            <p:nvPr/>
          </p:nvSpPr>
          <p:spPr>
            <a:xfrm>
              <a:off x="4066" y="133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" name="椭圆 5223"/>
            <p:cNvSpPr/>
            <p:nvPr/>
          </p:nvSpPr>
          <p:spPr>
            <a:xfrm>
              <a:off x="4489" y="1074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" name="椭圆 5224"/>
            <p:cNvSpPr/>
            <p:nvPr/>
          </p:nvSpPr>
          <p:spPr>
            <a:xfrm>
              <a:off x="4651" y="973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6" name="椭圆 5225"/>
            <p:cNvSpPr/>
            <p:nvPr/>
          </p:nvSpPr>
          <p:spPr>
            <a:xfrm>
              <a:off x="4818" y="876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7" name="椭圆 5226"/>
            <p:cNvSpPr/>
            <p:nvPr/>
          </p:nvSpPr>
          <p:spPr>
            <a:xfrm>
              <a:off x="4974" y="77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8" name="椭圆 5227"/>
            <p:cNvSpPr/>
            <p:nvPr/>
          </p:nvSpPr>
          <p:spPr>
            <a:xfrm>
              <a:off x="5116" y="688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9" name="椭圆 5228"/>
            <p:cNvSpPr/>
            <p:nvPr/>
          </p:nvSpPr>
          <p:spPr>
            <a:xfrm>
              <a:off x="5243" y="607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0" name="椭圆 5229"/>
            <p:cNvSpPr/>
            <p:nvPr/>
          </p:nvSpPr>
          <p:spPr>
            <a:xfrm>
              <a:off x="4148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1" name="椭圆 5230"/>
            <p:cNvSpPr/>
            <p:nvPr/>
          </p:nvSpPr>
          <p:spPr>
            <a:xfrm>
              <a:off x="3599" y="60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2" name="椭圆 5231"/>
            <p:cNvSpPr/>
            <p:nvPr/>
          </p:nvSpPr>
          <p:spPr>
            <a:xfrm>
              <a:off x="3285" y="54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3" name="椭圆 5232"/>
            <p:cNvSpPr/>
            <p:nvPr/>
          </p:nvSpPr>
          <p:spPr>
            <a:xfrm>
              <a:off x="3465" y="468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4" name="椭圆 5233"/>
            <p:cNvSpPr/>
            <p:nvPr/>
          </p:nvSpPr>
          <p:spPr>
            <a:xfrm>
              <a:off x="3333" y="346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5" name="椭圆 5234"/>
            <p:cNvSpPr/>
            <p:nvPr/>
          </p:nvSpPr>
          <p:spPr>
            <a:xfrm>
              <a:off x="2756" y="54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6" name="椭圆 5235"/>
            <p:cNvSpPr/>
            <p:nvPr/>
          </p:nvSpPr>
          <p:spPr>
            <a:xfrm>
              <a:off x="2614" y="396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7" name="椭圆 5236"/>
            <p:cNvSpPr/>
            <p:nvPr/>
          </p:nvSpPr>
          <p:spPr>
            <a:xfrm>
              <a:off x="2408" y="46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8" name="椭圆 5237"/>
            <p:cNvSpPr/>
            <p:nvPr/>
          </p:nvSpPr>
          <p:spPr>
            <a:xfrm>
              <a:off x="2541" y="618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9" name="椭圆 5238"/>
            <p:cNvSpPr/>
            <p:nvPr/>
          </p:nvSpPr>
          <p:spPr>
            <a:xfrm>
              <a:off x="1422" y="60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0" name="椭圆 5239"/>
            <p:cNvSpPr/>
            <p:nvPr/>
          </p:nvSpPr>
          <p:spPr>
            <a:xfrm>
              <a:off x="924" y="460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1" name="椭圆 5240"/>
            <p:cNvSpPr/>
            <p:nvPr/>
          </p:nvSpPr>
          <p:spPr>
            <a:xfrm>
              <a:off x="618" y="53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2" name="椭圆 5241"/>
            <p:cNvSpPr/>
            <p:nvPr/>
          </p:nvSpPr>
          <p:spPr>
            <a:xfrm>
              <a:off x="469" y="3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3" name="椭圆 5242"/>
            <p:cNvSpPr/>
            <p:nvPr/>
          </p:nvSpPr>
          <p:spPr>
            <a:xfrm>
              <a:off x="4851" y="54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4" name="椭圆 5243"/>
            <p:cNvSpPr/>
            <p:nvPr/>
          </p:nvSpPr>
          <p:spPr>
            <a:xfrm>
              <a:off x="4720" y="616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5" name="椭圆 5244"/>
            <p:cNvSpPr/>
            <p:nvPr/>
          </p:nvSpPr>
          <p:spPr>
            <a:xfrm>
              <a:off x="4305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6" name="椭圆 5245"/>
            <p:cNvSpPr/>
            <p:nvPr/>
          </p:nvSpPr>
          <p:spPr>
            <a:xfrm>
              <a:off x="3779" y="532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7" name="椭圆 5246"/>
            <p:cNvSpPr/>
            <p:nvPr/>
          </p:nvSpPr>
          <p:spPr>
            <a:xfrm>
              <a:off x="3165" y="404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8" name="椭圆 5247"/>
            <p:cNvSpPr/>
            <p:nvPr/>
          </p:nvSpPr>
          <p:spPr>
            <a:xfrm>
              <a:off x="2991" y="285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9" name="椭圆 5248"/>
            <p:cNvSpPr/>
            <p:nvPr/>
          </p:nvSpPr>
          <p:spPr>
            <a:xfrm>
              <a:off x="3172" y="221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0" name="椭圆 5249"/>
            <p:cNvSpPr/>
            <p:nvPr/>
          </p:nvSpPr>
          <p:spPr>
            <a:xfrm>
              <a:off x="2255" y="21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1" name="椭圆 5250"/>
            <p:cNvSpPr/>
            <p:nvPr/>
          </p:nvSpPr>
          <p:spPr>
            <a:xfrm>
              <a:off x="1401" y="453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2" name="椭圆 5251"/>
            <p:cNvSpPr/>
            <p:nvPr/>
          </p:nvSpPr>
          <p:spPr>
            <a:xfrm>
              <a:off x="1140" y="5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3" name="椭圆 5252"/>
            <p:cNvSpPr/>
            <p:nvPr/>
          </p:nvSpPr>
          <p:spPr>
            <a:xfrm>
              <a:off x="850" y="604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4" name="椭圆 5253"/>
            <p:cNvSpPr/>
            <p:nvPr/>
          </p:nvSpPr>
          <p:spPr>
            <a:xfrm>
              <a:off x="948" y="23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5" name="椭圆 5254"/>
            <p:cNvSpPr/>
            <p:nvPr/>
          </p:nvSpPr>
          <p:spPr>
            <a:xfrm>
              <a:off x="1853" y="22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6" name="椭圆 5255"/>
            <p:cNvSpPr/>
            <p:nvPr/>
          </p:nvSpPr>
          <p:spPr>
            <a:xfrm>
              <a:off x="1433" y="239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7" name="椭圆 5256"/>
            <p:cNvSpPr/>
            <p:nvPr/>
          </p:nvSpPr>
          <p:spPr>
            <a:xfrm>
              <a:off x="4444" y="460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8" name="椭圆 5257"/>
            <p:cNvSpPr/>
            <p:nvPr/>
          </p:nvSpPr>
          <p:spPr>
            <a:xfrm>
              <a:off x="3790" y="33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9" name="椭圆 5258"/>
            <p:cNvSpPr/>
            <p:nvPr/>
          </p:nvSpPr>
          <p:spPr>
            <a:xfrm>
              <a:off x="3628" y="40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0" name="椭圆 5259"/>
            <p:cNvSpPr/>
            <p:nvPr/>
          </p:nvSpPr>
          <p:spPr>
            <a:xfrm>
              <a:off x="348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1" name="椭圆 5260"/>
            <p:cNvSpPr/>
            <p:nvPr/>
          </p:nvSpPr>
          <p:spPr>
            <a:xfrm>
              <a:off x="2709" y="22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2" name="椭圆 5261"/>
            <p:cNvSpPr/>
            <p:nvPr/>
          </p:nvSpPr>
          <p:spPr>
            <a:xfrm>
              <a:off x="3082" y="62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3" name="椭圆 5262"/>
            <p:cNvSpPr/>
            <p:nvPr/>
          </p:nvSpPr>
          <p:spPr>
            <a:xfrm>
              <a:off x="2969" y="470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4" name="椭圆 5263"/>
            <p:cNvSpPr/>
            <p:nvPr/>
          </p:nvSpPr>
          <p:spPr>
            <a:xfrm>
              <a:off x="2814" y="335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5" name="椭圆 5264"/>
            <p:cNvSpPr/>
            <p:nvPr/>
          </p:nvSpPr>
          <p:spPr>
            <a:xfrm>
              <a:off x="2535" y="277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6" name="椭圆 5265"/>
            <p:cNvSpPr/>
            <p:nvPr/>
          </p:nvSpPr>
          <p:spPr>
            <a:xfrm>
              <a:off x="2342" y="338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7" name="椭圆 5266"/>
            <p:cNvSpPr/>
            <p:nvPr/>
          </p:nvSpPr>
          <p:spPr>
            <a:xfrm>
              <a:off x="2188" y="5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8" name="椭圆 5267"/>
            <p:cNvSpPr/>
            <p:nvPr/>
          </p:nvSpPr>
          <p:spPr>
            <a:xfrm>
              <a:off x="2122" y="39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9" name="椭圆 5268"/>
            <p:cNvSpPr/>
            <p:nvPr/>
          </p:nvSpPr>
          <p:spPr>
            <a:xfrm>
              <a:off x="2051" y="27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0" name="椭圆 5269"/>
            <p:cNvSpPr/>
            <p:nvPr/>
          </p:nvSpPr>
          <p:spPr>
            <a:xfrm>
              <a:off x="1896" y="465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1" name="椭圆 5270"/>
            <p:cNvSpPr/>
            <p:nvPr/>
          </p:nvSpPr>
          <p:spPr>
            <a:xfrm>
              <a:off x="1692" y="51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2" name="椭圆 5271"/>
            <p:cNvSpPr/>
            <p:nvPr/>
          </p:nvSpPr>
          <p:spPr>
            <a:xfrm>
              <a:off x="1842" y="33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3" name="椭圆 5272"/>
            <p:cNvSpPr/>
            <p:nvPr/>
          </p:nvSpPr>
          <p:spPr>
            <a:xfrm>
              <a:off x="1607" y="3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4" name="椭圆 5273"/>
            <p:cNvSpPr/>
            <p:nvPr/>
          </p:nvSpPr>
          <p:spPr>
            <a:xfrm>
              <a:off x="1627" y="288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5" name="椭圆 5274"/>
            <p:cNvSpPr/>
            <p:nvPr/>
          </p:nvSpPr>
          <p:spPr>
            <a:xfrm>
              <a:off x="1395" y="34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6" name="椭圆 5275"/>
            <p:cNvSpPr/>
            <p:nvPr/>
          </p:nvSpPr>
          <p:spPr>
            <a:xfrm>
              <a:off x="1190" y="297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7" name="椭圆 5276"/>
            <p:cNvSpPr/>
            <p:nvPr/>
          </p:nvSpPr>
          <p:spPr>
            <a:xfrm>
              <a:off x="1188" y="39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8" name="椭圆 5277"/>
            <p:cNvSpPr/>
            <p:nvPr/>
          </p:nvSpPr>
          <p:spPr>
            <a:xfrm>
              <a:off x="993" y="34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9" name="椭圆 5278"/>
            <p:cNvSpPr/>
            <p:nvPr/>
          </p:nvSpPr>
          <p:spPr>
            <a:xfrm>
              <a:off x="724" y="40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0" name="椭圆 5279"/>
            <p:cNvSpPr/>
            <p:nvPr/>
          </p:nvSpPr>
          <p:spPr>
            <a:xfrm>
              <a:off x="747" y="276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1" name="椭圆 5280"/>
            <p:cNvSpPr/>
            <p:nvPr/>
          </p:nvSpPr>
          <p:spPr>
            <a:xfrm>
              <a:off x="432" y="488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2" name="椭圆 5281"/>
            <p:cNvSpPr/>
            <p:nvPr/>
          </p:nvSpPr>
          <p:spPr>
            <a:xfrm>
              <a:off x="1171" y="177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3" name="椭圆 5282"/>
            <p:cNvSpPr/>
            <p:nvPr/>
          </p:nvSpPr>
          <p:spPr>
            <a:xfrm>
              <a:off x="1654" y="189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4" name="椭圆 5283"/>
            <p:cNvSpPr/>
            <p:nvPr/>
          </p:nvSpPr>
          <p:spPr>
            <a:xfrm>
              <a:off x="2052" y="184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5" name="椭圆 5284"/>
            <p:cNvSpPr/>
            <p:nvPr/>
          </p:nvSpPr>
          <p:spPr>
            <a:xfrm>
              <a:off x="2429" y="177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6" name="椭圆 5285"/>
            <p:cNvSpPr/>
            <p:nvPr/>
          </p:nvSpPr>
          <p:spPr>
            <a:xfrm>
              <a:off x="2633" y="117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7" name="椭圆 5286"/>
            <p:cNvSpPr/>
            <p:nvPr/>
          </p:nvSpPr>
          <p:spPr>
            <a:xfrm>
              <a:off x="2914" y="17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8" name="椭圆 5287"/>
            <p:cNvSpPr/>
            <p:nvPr/>
          </p:nvSpPr>
          <p:spPr>
            <a:xfrm>
              <a:off x="1980" y="596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9" name="椭圆 5288"/>
            <p:cNvSpPr/>
            <p:nvPr/>
          </p:nvSpPr>
          <p:spPr>
            <a:xfrm>
              <a:off x="2870" y="692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0" name="椭圆 5289"/>
            <p:cNvSpPr/>
            <p:nvPr/>
          </p:nvSpPr>
          <p:spPr>
            <a:xfrm>
              <a:off x="3932" y="463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1" name="椭圆 5290"/>
            <p:cNvSpPr/>
            <p:nvPr/>
          </p:nvSpPr>
          <p:spPr>
            <a:xfrm>
              <a:off x="4104" y="38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2" name="椭圆 5291"/>
            <p:cNvSpPr/>
            <p:nvPr/>
          </p:nvSpPr>
          <p:spPr>
            <a:xfrm>
              <a:off x="244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3" name="椭圆 5292"/>
            <p:cNvSpPr/>
            <p:nvPr/>
          </p:nvSpPr>
          <p:spPr>
            <a:xfrm>
              <a:off x="1577" y="84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4" name="椭圆 5293"/>
            <p:cNvSpPr/>
            <p:nvPr/>
          </p:nvSpPr>
          <p:spPr>
            <a:xfrm>
              <a:off x="1784" y="45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5" name="椭圆 5294"/>
            <p:cNvSpPr/>
            <p:nvPr/>
          </p:nvSpPr>
          <p:spPr>
            <a:xfrm>
              <a:off x="1963" y="0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6" name="椭圆 5295"/>
            <p:cNvSpPr/>
            <p:nvPr/>
          </p:nvSpPr>
          <p:spPr>
            <a:xfrm>
              <a:off x="2231" y="45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7" name="椭圆 5296"/>
            <p:cNvSpPr/>
            <p:nvPr/>
          </p:nvSpPr>
          <p:spPr>
            <a:xfrm>
              <a:off x="2033" y="99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8" name="椭圆 5297"/>
            <p:cNvSpPr/>
            <p:nvPr/>
          </p:nvSpPr>
          <p:spPr>
            <a:xfrm>
              <a:off x="2226" y="133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9" name="椭圆 5298"/>
            <p:cNvSpPr/>
            <p:nvPr/>
          </p:nvSpPr>
          <p:spPr>
            <a:xfrm>
              <a:off x="1854" y="138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0" name="椭圆 5299"/>
            <p:cNvSpPr/>
            <p:nvPr/>
          </p:nvSpPr>
          <p:spPr>
            <a:xfrm>
              <a:off x="1389" y="129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1" name="椭圆 5300"/>
            <p:cNvSpPr/>
            <p:nvPr/>
          </p:nvSpPr>
          <p:spPr>
            <a:xfrm>
              <a:off x="2296" y="3203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2" name="椭圆 5301"/>
            <p:cNvSpPr/>
            <p:nvPr/>
          </p:nvSpPr>
          <p:spPr>
            <a:xfrm>
              <a:off x="2773" y="2847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3" name="椭圆 5302"/>
            <p:cNvSpPr/>
            <p:nvPr/>
          </p:nvSpPr>
          <p:spPr>
            <a:xfrm>
              <a:off x="3551" y="229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4" name="椭圆 5303"/>
            <p:cNvSpPr/>
            <p:nvPr/>
          </p:nvSpPr>
          <p:spPr>
            <a:xfrm>
              <a:off x="3863" y="2056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5" name="椭圆 5304"/>
            <p:cNvSpPr/>
            <p:nvPr/>
          </p:nvSpPr>
          <p:spPr>
            <a:xfrm>
              <a:off x="3205" y="2553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6" name="椭圆 5305"/>
            <p:cNvSpPr/>
            <p:nvPr/>
          </p:nvSpPr>
          <p:spPr>
            <a:xfrm>
              <a:off x="4182" y="1833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7" name="椭圆 5306"/>
            <p:cNvSpPr/>
            <p:nvPr/>
          </p:nvSpPr>
          <p:spPr>
            <a:xfrm>
              <a:off x="4403" y="1651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8" name="椭圆 5307"/>
            <p:cNvSpPr/>
            <p:nvPr/>
          </p:nvSpPr>
          <p:spPr>
            <a:xfrm>
              <a:off x="4640" y="1490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9" name="椭圆 5308"/>
            <p:cNvSpPr/>
            <p:nvPr/>
          </p:nvSpPr>
          <p:spPr>
            <a:xfrm>
              <a:off x="5025" y="119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0" name="椭圆 5309"/>
            <p:cNvSpPr/>
            <p:nvPr/>
          </p:nvSpPr>
          <p:spPr>
            <a:xfrm>
              <a:off x="4846" y="133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1" name="椭圆 5310"/>
            <p:cNvSpPr/>
            <p:nvPr/>
          </p:nvSpPr>
          <p:spPr>
            <a:xfrm>
              <a:off x="5176" y="10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2" name="椭圆 5311"/>
            <p:cNvSpPr/>
            <p:nvPr/>
          </p:nvSpPr>
          <p:spPr>
            <a:xfrm>
              <a:off x="5322" y="98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3" name="椭圆 5312"/>
            <p:cNvSpPr/>
            <p:nvPr/>
          </p:nvSpPr>
          <p:spPr>
            <a:xfrm>
              <a:off x="5474" y="87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4" name="椭圆 5313"/>
            <p:cNvSpPr/>
            <p:nvPr/>
          </p:nvSpPr>
          <p:spPr>
            <a:xfrm>
              <a:off x="5590" y="7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5" name="椭圆 5314"/>
            <p:cNvSpPr/>
            <p:nvPr/>
          </p:nvSpPr>
          <p:spPr>
            <a:xfrm>
              <a:off x="5711" y="697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6" name="椭圆 5315"/>
            <p:cNvSpPr/>
            <p:nvPr/>
          </p:nvSpPr>
          <p:spPr>
            <a:xfrm>
              <a:off x="3568" y="3247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7" name="椭圆 5316"/>
            <p:cNvSpPr/>
            <p:nvPr/>
          </p:nvSpPr>
          <p:spPr>
            <a:xfrm>
              <a:off x="3964" y="2869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8" name="椭圆 5317"/>
            <p:cNvSpPr/>
            <p:nvPr/>
          </p:nvSpPr>
          <p:spPr>
            <a:xfrm>
              <a:off x="5086" y="2881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9" name="椭圆 5318"/>
            <p:cNvSpPr/>
            <p:nvPr/>
          </p:nvSpPr>
          <p:spPr>
            <a:xfrm>
              <a:off x="4804" y="3225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0" name="椭圆 5319"/>
            <p:cNvSpPr/>
            <p:nvPr/>
          </p:nvSpPr>
          <p:spPr>
            <a:xfrm>
              <a:off x="4302" y="2572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1" name="椭圆 5320"/>
            <p:cNvSpPr/>
            <p:nvPr/>
          </p:nvSpPr>
          <p:spPr>
            <a:xfrm>
              <a:off x="4576" y="2317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2" name="椭圆 5321"/>
            <p:cNvSpPr/>
            <p:nvPr/>
          </p:nvSpPr>
          <p:spPr>
            <a:xfrm>
              <a:off x="5357" y="2594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3" name="椭圆 5322"/>
            <p:cNvSpPr/>
            <p:nvPr/>
          </p:nvSpPr>
          <p:spPr>
            <a:xfrm>
              <a:off x="4866" y="20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4" name="椭圆 5323"/>
            <p:cNvSpPr/>
            <p:nvPr/>
          </p:nvSpPr>
          <p:spPr>
            <a:xfrm>
              <a:off x="5606" y="2292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5" name="椭圆 5324"/>
            <p:cNvSpPr/>
            <p:nvPr/>
          </p:nvSpPr>
          <p:spPr>
            <a:xfrm>
              <a:off x="5810" y="205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6" name="椭圆 5325"/>
            <p:cNvSpPr/>
            <p:nvPr/>
          </p:nvSpPr>
          <p:spPr>
            <a:xfrm>
              <a:off x="5085" y="1849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7" name="椭圆 5326"/>
            <p:cNvSpPr/>
            <p:nvPr/>
          </p:nvSpPr>
          <p:spPr>
            <a:xfrm>
              <a:off x="5279" y="1664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8" name="椭圆 5327"/>
            <p:cNvSpPr/>
            <p:nvPr/>
          </p:nvSpPr>
          <p:spPr>
            <a:xfrm>
              <a:off x="5757" y="1228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9" name="椭圆 5328"/>
            <p:cNvSpPr/>
            <p:nvPr/>
          </p:nvSpPr>
          <p:spPr>
            <a:xfrm>
              <a:off x="5474" y="1490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0" name="椭圆 5329"/>
            <p:cNvSpPr/>
            <p:nvPr/>
          </p:nvSpPr>
          <p:spPr>
            <a:xfrm>
              <a:off x="5631" y="1352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1" name="椭圆 5330"/>
            <p:cNvSpPr/>
            <p:nvPr/>
          </p:nvSpPr>
          <p:spPr>
            <a:xfrm>
              <a:off x="5894" y="1109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2" name="椭圆 5331"/>
            <p:cNvSpPr/>
            <p:nvPr/>
          </p:nvSpPr>
          <p:spPr>
            <a:xfrm>
              <a:off x="6002" y="9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3" name="椭圆 5332"/>
            <p:cNvSpPr/>
            <p:nvPr/>
          </p:nvSpPr>
          <p:spPr>
            <a:xfrm>
              <a:off x="5976" y="1856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4" name="椭圆 5333"/>
            <p:cNvSpPr/>
            <p:nvPr/>
          </p:nvSpPr>
          <p:spPr>
            <a:xfrm>
              <a:off x="248" y="2041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5" name="椭圆 5334"/>
            <p:cNvSpPr/>
            <p:nvPr/>
          </p:nvSpPr>
          <p:spPr>
            <a:xfrm>
              <a:off x="315" y="1653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6" name="椭圆 5335"/>
            <p:cNvSpPr/>
            <p:nvPr/>
          </p:nvSpPr>
          <p:spPr>
            <a:xfrm>
              <a:off x="304" y="612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7" name="椭圆 5336"/>
            <p:cNvSpPr/>
            <p:nvPr/>
          </p:nvSpPr>
          <p:spPr>
            <a:xfrm>
              <a:off x="5937" y="3186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338" name="灯片编号占位符 5337"/>
          <p:cNvSpPr>
            <a:spLocks noGrp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/>
              <a:t>‹#›</a:t>
            </a:fld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39" name="日期占位符 5338"/>
          <p:cNvSpPr>
            <a:spLocks noGrp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40" name="页脚占位符 5339"/>
          <p:cNvSpPr>
            <a:spLocks noGrp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200" b="0">
                <a:ea typeface="宋体" panose="02010600030101010101" pitchFamily="2" charset="-122"/>
              </a:defRPr>
            </a:lvl1pPr>
          </a:lstStyle>
          <a:p>
            <a:pPr lvl="0"/>
            <a:endParaRPr lang="zh-CN" altLang="en-US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1" name="文本占位符 534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342" name="标题 534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graphicFrame>
        <p:nvGraphicFramePr>
          <p:cNvPr id="5343" name="对象 5342"/>
          <p:cNvGraphicFramePr>
            <a:graphicFrameLocks/>
          </p:cNvGraphicFramePr>
          <p:nvPr userDrawn="1"/>
        </p:nvGraphicFramePr>
        <p:xfrm>
          <a:off x="8283575" y="5084763"/>
          <a:ext cx="377825" cy="1379537"/>
        </p:xfrm>
        <a:graphic>
          <a:graphicData uri="http://schemas.openxmlformats.org/presentationml/2006/ole">
            <p:oleObj spid="_x0000_s96257" r:id="rId15" imgW="774330" imgH="2819048" progId="">
              <p:embed/>
            </p:oleObj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Blip>
          <a:blip r:embed="rId16"/>
        </a:buBlip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2800" b="1" i="0" u="none" kern="1200" baseline="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audio" Target="../media/audio1.wav"/><Relationship Id="rId7" Type="http://schemas.openxmlformats.org/officeDocument/2006/relationships/image" Target="../media/image16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8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5" Type="http://schemas.openxmlformats.org/officeDocument/2006/relationships/audio" Target="../media/audio7.wav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file:///C:\Users\tyefjiki\Desktop\&#38463;&#25151;&#23467;&#36171;&#20840;&#25991;&#26391;&#35835;.mp3" TargetMode="External"/><Relationship Id="rId2" Type="http://schemas.openxmlformats.org/officeDocument/2006/relationships/slideLayout" Target="../slideLayouts/slideLayout29.xml"/><Relationship Id="rId1" Type="http://schemas.openxmlformats.org/officeDocument/2006/relationships/audio" Target="file:///C:\Users\tyefjiki\Desktop\&#38463;&#25151;&#23467;&#36171;&#20840;&#25991;&#26391;&#35835;.mp3" TargetMode="Externa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../AppData/Local/Temp/&#26391;&#35835;/efang%20gong.pkg" TargetMode="External"/><Relationship Id="rId1" Type="http://schemas.openxmlformats.org/officeDocument/2006/relationships/slideLayout" Target="../slideLayouts/slideLayout20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../AppData/Local/Temp/&#26391;&#35835;/efang%20gong.pkg" TargetMode="External"/><Relationship Id="rId1" Type="http://schemas.openxmlformats.org/officeDocument/2006/relationships/slideLayout" Target="../slideLayouts/slideLayout29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../AppData/Local/Temp/&#26391;&#35835;/efang%20gong.pkg" TargetMode="External"/><Relationship Id="rId1" Type="http://schemas.openxmlformats.org/officeDocument/2006/relationships/slideLayout" Target="../slideLayouts/slideLayout2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34.xml"/><Relationship Id="rId1" Type="http://schemas.openxmlformats.org/officeDocument/2006/relationships/vmlDrawing" Target="../drawings/vmlDrawing39.v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9220" name="图片 9219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/>
          <p:nvPr/>
        </p:nvSpPr>
        <p:spPr>
          <a:xfrm>
            <a:off x="0" y="620713"/>
            <a:ext cx="9144000" cy="7970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赋的特点：</a:t>
            </a:r>
            <a:endParaRPr lang="zh-CN" altLang="en-US" sz="40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1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）用词：</a:t>
            </a:r>
            <a:r>
              <a:rPr lang="zh-CN" altLang="en-US" sz="4000" u="sng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辞藻华丽</a:t>
            </a:r>
            <a:r>
              <a:rPr lang="zh-CN" altLang="en-US" sz="4000" dirty="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。</a:t>
            </a:r>
          </a:p>
          <a:p>
            <a:r>
              <a:rPr lang="en-US" altLang="zh-CN" sz="400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</a:t>
            </a:r>
            <a:r>
              <a:rPr lang="zh-CN" altLang="en-US" sz="4000" dirty="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修辞</a:t>
            </a:r>
            <a:r>
              <a:rPr lang="zh-CN" altLang="en-US" sz="4000" dirty="0">
                <a:solidFill>
                  <a:schemeClr val="tx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  <a:r>
              <a:rPr lang="zh-CN" altLang="en-US" sz="4000" u="sng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渲染夸张</a:t>
            </a:r>
            <a:r>
              <a:rPr lang="zh-CN" altLang="en-US" sz="4000" dirty="0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，多用比喻、排比、对偶等</a:t>
            </a:r>
          </a:p>
          <a:p>
            <a:r>
              <a:rPr lang="en-US" altLang="zh-CN" sz="4000">
                <a:latin typeface="隶书" panose="02010509060101010101" pitchFamily="49" charset="-122"/>
                <a:ea typeface="隶书" panose="02010509060101010101" pitchFamily="49" charset="-122"/>
              </a:rPr>
              <a:t>3</a:t>
            </a:r>
            <a:r>
              <a:rPr lang="zh-CN" altLang="en-US" sz="4000" dirty="0"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r>
              <a:rPr lang="zh-CN" altLang="en-US" sz="4000" u="sng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讲究声韵的美</a:t>
            </a:r>
          </a:p>
          <a:p>
            <a:r>
              <a:rPr lang="en-US" altLang="zh-CN" sz="440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</a:t>
            </a:r>
            <a:r>
              <a:rPr lang="zh-CN" altLang="en-US" sz="4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）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内容上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r>
              <a:rPr lang="zh-CN" altLang="en-US" sz="4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咏物说理</a:t>
            </a:r>
            <a:r>
              <a:rPr lang="zh-CN" altLang="en-US" sz="44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，通过山水、风物、鸟兽、等来表现作者的思想感情，</a:t>
            </a:r>
            <a:r>
              <a:rPr lang="zh-CN" altLang="en-US" sz="4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结尾议论，</a:t>
            </a:r>
            <a:r>
              <a:rPr lang="zh-CN" altLang="en-US" sz="4400" u="sng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寄托讽喻</a:t>
            </a:r>
          </a:p>
          <a:p>
            <a:endParaRPr lang="zh-CN" altLang="en-US" sz="4000" u="sng" dirty="0">
              <a:solidFill>
                <a:srgbClr val="00FF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4000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</a:t>
            </a:r>
            <a:endParaRPr lang="zh-CN" altLang="en-US" sz="400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000" dirty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40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32769" descr="阿房宫图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文本框 32770"/>
          <p:cNvSpPr txBox="1"/>
          <p:nvPr/>
        </p:nvSpPr>
        <p:spPr>
          <a:xfrm>
            <a:off x="0" y="228600"/>
            <a:ext cx="449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阿房宫＝一个寓言</a:t>
            </a:r>
          </a:p>
        </p:txBody>
      </p:sp>
      <p:sp>
        <p:nvSpPr>
          <p:cNvPr id="32772" name="文本框 32771"/>
          <p:cNvSpPr txBox="1"/>
          <p:nvPr/>
        </p:nvSpPr>
        <p:spPr>
          <a:xfrm>
            <a:off x="0" y="2057400"/>
            <a:ext cx="4495800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当时唐王朝已是大厦将倾，而唐敬宗好游猎，务声色，大兴土木，不理朝政</a:t>
            </a:r>
            <a:r>
              <a:rPr lang="zh-CN" altLang="en-US" sz="3600" b="0" dirty="0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。</a:t>
            </a:r>
          </a:p>
        </p:txBody>
      </p:sp>
      <p:sp>
        <p:nvSpPr>
          <p:cNvPr id="32773" name="文本框 32772"/>
          <p:cNvSpPr txBox="1"/>
          <p:nvPr/>
        </p:nvSpPr>
        <p:spPr>
          <a:xfrm>
            <a:off x="0" y="4800600"/>
            <a:ext cx="45720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“宝历大起宫室，广声色，故作</a:t>
            </a:r>
            <a:r>
              <a:rPr lang="en-US" altLang="zh-CN" sz="3200" b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《</a:t>
            </a:r>
            <a:r>
              <a:rPr lang="zh-CN" altLang="en-US" sz="3200" b="0" dirty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阿房宫赋</a:t>
            </a:r>
            <a:r>
              <a:rPr lang="en-US" altLang="zh-CN" sz="3200" b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》”</a:t>
            </a:r>
          </a:p>
          <a:p>
            <a:pPr>
              <a:spcBef>
                <a:spcPct val="50000"/>
              </a:spcBef>
            </a:pPr>
            <a:r>
              <a:rPr lang="en-US" altLang="zh-CN" sz="3200" b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------</a:t>
            </a:r>
            <a:r>
              <a:rPr lang="zh-CN" altLang="en-US" sz="3200" b="0" dirty="0">
                <a:solidFill>
                  <a:srgbClr val="CE2706"/>
                </a:solidFill>
                <a:latin typeface="Times New Roman" panose="02020603050405020304" pitchFamily="18" charset="0"/>
                <a:ea typeface="楷体_GB2312" pitchFamily="1" charset="-122"/>
              </a:rPr>
              <a:t>杜牧</a:t>
            </a:r>
          </a:p>
        </p:txBody>
      </p:sp>
      <p:sp>
        <p:nvSpPr>
          <p:cNvPr id="32774" name="文本框 32773"/>
          <p:cNvSpPr txBox="1"/>
          <p:nvPr/>
        </p:nvSpPr>
        <p:spPr>
          <a:xfrm>
            <a:off x="228600" y="1066800"/>
            <a:ext cx="411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 dirty="0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骄奢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=</a:t>
            </a:r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亡国</a:t>
            </a:r>
          </a:p>
        </p:txBody>
      </p:sp>
      <p:pic>
        <p:nvPicPr>
          <p:cNvPr id="32775" name="图片 32774" descr="3_178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95800" y="0"/>
            <a:ext cx="51054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  <p:bldP spid="32772" grpId="0"/>
      <p:bldP spid="32773" grpId="0"/>
      <p:bldP spid="327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3793"/>
          <p:cNvSpPr txBox="1"/>
          <p:nvPr/>
        </p:nvSpPr>
        <p:spPr>
          <a:xfrm>
            <a:off x="609600" y="1752600"/>
            <a:ext cx="1905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阿房宫</a:t>
            </a:r>
          </a:p>
        </p:txBody>
      </p:sp>
      <p:sp>
        <p:nvSpPr>
          <p:cNvPr id="33795" name="文本框 33794"/>
          <p:cNvSpPr txBox="1"/>
          <p:nvPr/>
        </p:nvSpPr>
        <p:spPr>
          <a:xfrm>
            <a:off x="2667000" y="1828800"/>
            <a:ext cx="3810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+</a:t>
            </a:r>
          </a:p>
        </p:txBody>
      </p:sp>
      <p:sp>
        <p:nvSpPr>
          <p:cNvPr id="33796" name="文本框 33795"/>
          <p:cNvSpPr txBox="1"/>
          <p:nvPr/>
        </p:nvSpPr>
        <p:spPr>
          <a:xfrm>
            <a:off x="3352800" y="1752600"/>
            <a:ext cx="1447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杜牧</a:t>
            </a:r>
          </a:p>
        </p:txBody>
      </p:sp>
      <p:sp>
        <p:nvSpPr>
          <p:cNvPr id="33797" name="文本框 33796"/>
          <p:cNvSpPr txBox="1"/>
          <p:nvPr/>
        </p:nvSpPr>
        <p:spPr>
          <a:xfrm>
            <a:off x="4800600" y="1752600"/>
            <a:ext cx="762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华文新魏" panose="02010800040101010101" pitchFamily="2" charset="-122"/>
              </a:rPr>
              <a:t>=</a:t>
            </a:r>
          </a:p>
        </p:txBody>
      </p:sp>
      <p:sp>
        <p:nvSpPr>
          <p:cNvPr id="33798" name="文本框 33797"/>
          <p:cNvSpPr txBox="1"/>
          <p:nvPr/>
        </p:nvSpPr>
        <p:spPr>
          <a:xfrm>
            <a:off x="5410200" y="1600200"/>
            <a:ext cx="34290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阿房宫赋</a:t>
            </a:r>
          </a:p>
        </p:txBody>
      </p:sp>
      <p:sp>
        <p:nvSpPr>
          <p:cNvPr id="33799" name="文本框 33798"/>
          <p:cNvSpPr txBox="1"/>
          <p:nvPr/>
        </p:nvSpPr>
        <p:spPr>
          <a:xfrm>
            <a:off x="539750" y="2781300"/>
            <a:ext cx="7848600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40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1" charset="-122"/>
                <a:ea typeface="楷体_GB2312" pitchFamily="1" charset="-122"/>
              </a:rPr>
              <a:t>本赋表面上写秦因营造阿房宫，挥霍奢靡，劳民伤财，终至亡国，实则借古讽今，意在规劝敬宗李湛zh</a:t>
            </a:r>
            <a:r>
              <a:rPr lang="zh-CN" altLang="en-US" sz="40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1" charset="-122"/>
              </a:rPr>
              <a:t>à</a:t>
            </a:r>
            <a:r>
              <a:rPr lang="zh-CN" altLang="en-US" sz="40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1" charset="-122"/>
                <a:ea typeface="楷体_GB2312" pitchFamily="1" charset="-122"/>
              </a:rPr>
              <a:t>n，不可淫奢极欲，重蹈秦亡的覆辙。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6" grpId="0"/>
      <p:bldP spid="33797" grpId="0"/>
      <p:bldP spid="33798" grpId="0"/>
      <p:bldP spid="337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39937"/>
          <p:cNvSpPr txBox="1"/>
          <p:nvPr/>
        </p:nvSpPr>
        <p:spPr>
          <a:xfrm>
            <a:off x="36513" y="1557338"/>
            <a:ext cx="8915400" cy="496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0" dirty="0">
                <a:solidFill>
                  <a:srgbClr val="008000"/>
                </a:solidFill>
                <a:latin typeface="Times New Roman" panose="02020603050405020304" pitchFamily="18" charset="0"/>
                <a:ea typeface="楷体_GB2312" pitchFamily="1" charset="-122"/>
              </a:rPr>
              <a:t>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缦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回                            不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霁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何虹   </a:t>
            </a: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妃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嫔媵嫱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焚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椒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兰                  </a:t>
            </a: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辘辘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   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杳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不知</a:t>
            </a: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尽态极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妍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剽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掠              </a:t>
            </a: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鼎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铛 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  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逦迤</a:t>
            </a:r>
            <a:endParaRPr lang="zh-CN" altLang="en-US" sz="4000" b="0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1" charset="-122"/>
            </a:endParaRP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锱铢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     架梁之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椽</a:t>
            </a: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在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庾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之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粟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粒</a:t>
            </a:r>
            <a:r>
              <a:rPr lang="zh-CN" altLang="en-US" sz="40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横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槛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</a:t>
            </a:r>
          </a:p>
          <a:p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呕哑</a:t>
            </a:r>
            <a:r>
              <a:rPr lang="zh-CN" altLang="en-US" sz="40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                            </a:t>
            </a:r>
            <a:r>
              <a:rPr lang="zh-CN" altLang="en-US" sz="4000" b="0" u="sng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参差</a:t>
            </a:r>
          </a:p>
        </p:txBody>
      </p:sp>
      <p:sp>
        <p:nvSpPr>
          <p:cNvPr id="39939" name="文本框 39938"/>
          <p:cNvSpPr txBox="1"/>
          <p:nvPr/>
        </p:nvSpPr>
        <p:spPr>
          <a:xfrm>
            <a:off x="7315200" y="1600200"/>
            <a:ext cx="7270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jì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2362200" y="2286000"/>
            <a:ext cx="2847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pín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yìn</a:t>
            </a:r>
            <a:r>
              <a:rPr lang="en-US" altLang="zh-CN" sz="3600" b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qiáng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6858000" y="2209800"/>
            <a:ext cx="1123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jiāo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2124075" y="2852738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lù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lù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</a:p>
        </p:txBody>
      </p:sp>
      <p:sp>
        <p:nvSpPr>
          <p:cNvPr id="39943" name="文本框 39942"/>
          <p:cNvSpPr txBox="1"/>
          <p:nvPr/>
        </p:nvSpPr>
        <p:spPr>
          <a:xfrm>
            <a:off x="6629400" y="2819400"/>
            <a:ext cx="12128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0" dirty="0">
                <a:solidFill>
                  <a:srgbClr val="66FF33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yǎo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2590800" y="3505200"/>
            <a:ext cx="84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yán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6445250" y="3429000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piāo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6" name="文本框 39945"/>
          <p:cNvSpPr txBox="1"/>
          <p:nvPr/>
        </p:nvSpPr>
        <p:spPr>
          <a:xfrm>
            <a:off x="1676400" y="4038600"/>
            <a:ext cx="2514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    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chēng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7" name="文本框 39946"/>
          <p:cNvSpPr txBox="1"/>
          <p:nvPr/>
        </p:nvSpPr>
        <p:spPr>
          <a:xfrm>
            <a:off x="6804025" y="3933825"/>
            <a:ext cx="15684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lǐ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yǐ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8" name="文本框 39947"/>
          <p:cNvSpPr txBox="1"/>
          <p:nvPr/>
        </p:nvSpPr>
        <p:spPr>
          <a:xfrm>
            <a:off x="1752600" y="4572000"/>
            <a:ext cx="2454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zīzhū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49" name="文本框 39948"/>
          <p:cNvSpPr txBox="1"/>
          <p:nvPr/>
        </p:nvSpPr>
        <p:spPr>
          <a:xfrm>
            <a:off x="7391400" y="4724400"/>
            <a:ext cx="12763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chuán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0" name="文本框 39949"/>
          <p:cNvSpPr txBox="1"/>
          <p:nvPr/>
        </p:nvSpPr>
        <p:spPr>
          <a:xfrm>
            <a:off x="3200400" y="5257800"/>
            <a:ext cx="13906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yǔ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sù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1" name="文本框 39950"/>
          <p:cNvSpPr txBox="1"/>
          <p:nvPr/>
        </p:nvSpPr>
        <p:spPr>
          <a:xfrm>
            <a:off x="6172200" y="5410200"/>
            <a:ext cx="9842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jiàn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2" name="文本框 39951"/>
          <p:cNvSpPr txBox="1"/>
          <p:nvPr/>
        </p:nvSpPr>
        <p:spPr>
          <a:xfrm>
            <a:off x="1752600" y="5943600"/>
            <a:ext cx="1676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ǒu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yǎ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3" name="文本框 39952"/>
          <p:cNvSpPr txBox="1"/>
          <p:nvPr/>
        </p:nvSpPr>
        <p:spPr>
          <a:xfrm>
            <a:off x="6400800" y="5943600"/>
            <a:ext cx="1962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cēn</a:t>
            </a:r>
            <a:r>
              <a:rPr lang="en-US" altLang="zh-CN" sz="3600" b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cī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39954" name="文本框 39953"/>
          <p:cNvSpPr txBox="1"/>
          <p:nvPr/>
        </p:nvSpPr>
        <p:spPr>
          <a:xfrm>
            <a:off x="1403350" y="0"/>
            <a:ext cx="6335713" cy="65087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听课文朗读，注意下列字音</a:t>
            </a:r>
          </a:p>
        </p:txBody>
      </p:sp>
      <p:sp>
        <p:nvSpPr>
          <p:cNvPr id="39956" name="文本框 39955"/>
          <p:cNvSpPr txBox="1"/>
          <p:nvPr/>
        </p:nvSpPr>
        <p:spPr>
          <a:xfrm>
            <a:off x="1908175" y="1484313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 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m</a:t>
            </a:r>
            <a:r>
              <a:rPr lang="en-US" altLang="zh-CN" sz="3600" b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3600" b="0" err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1" charset="-122"/>
              </a:rPr>
              <a:t>n</a:t>
            </a:r>
            <a:endParaRPr lang="en-US" altLang="zh-CN" sz="3600" b="0">
              <a:solidFill>
                <a:srgbClr val="FF0000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39957" name="阿房宫赋全文朗读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885113" y="620713"/>
            <a:ext cx="1008062" cy="1008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399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9" dur="308705" fill="hold"/>
                                        <p:tgtEl>
                                          <p:spTgt spid="399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957"/>
                  </p:tgtEl>
                </p:cond>
              </p:nextCondLst>
            </p:seq>
            <p:audio>
              <p:cMediaNode>
                <p:cTn id="1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957"/>
                </p:tgtEl>
              </p:cMediaNode>
            </p:audio>
          </p:childTnLst>
        </p:cTn>
      </p:par>
    </p:tnLst>
    <p:bldLst>
      <p:bldP spid="39938" grpId="0"/>
      <p:bldP spid="39939" grpId="0"/>
      <p:bldP spid="39940" grpId="0"/>
      <p:bldP spid="39941" grpId="0"/>
      <p:bldP spid="39942" grpId="0"/>
      <p:bldP spid="39943" grpId="0"/>
      <p:bldP spid="39944" grpId="0"/>
      <p:bldP spid="39945" grpId="0"/>
      <p:bldP spid="39946" grpId="0"/>
      <p:bldP spid="39947" grpId="0"/>
      <p:bldP spid="39948" grpId="0"/>
      <p:bldP spid="39949" grpId="0"/>
      <p:bldP spid="39950" grpId="0"/>
      <p:bldP spid="39951" grpId="0"/>
      <p:bldP spid="39952" grpId="0"/>
      <p:bldP spid="39953" grpId="0"/>
      <p:bldP spid="3995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 vert="horz" wrap="square" anchor="ctr"/>
          <a:lstStyle/>
          <a:p>
            <a:r>
              <a:rPr lang="zh-CN" altLang="en-US" sz="6000" b="1">
                <a:solidFill>
                  <a:srgbClr val="FF3300"/>
                </a:solidFill>
                <a:ea typeface="华文新魏" panose="02010800040101010101" pitchFamily="2" charset="-122"/>
              </a:rPr>
              <a:t>归纳大意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solidFill>
            <a:srgbClr val="FFFF00">
              <a:alpha val="100000"/>
            </a:srgbClr>
          </a:solidFill>
        </p:spPr>
        <p:txBody>
          <a:bodyPr vert="horz" wrap="square" anchor="t"/>
          <a:lstStyle/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一、铺叙阿房宫的雄伟壮观。</a:t>
            </a:r>
          </a:p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二、铺叙宫内的豪华奢靡。</a:t>
            </a:r>
          </a:p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三、转发议论，指出秦亡的必然。</a:t>
            </a:r>
          </a:p>
          <a:p>
            <a:pPr>
              <a:buNone/>
            </a:pPr>
            <a:r>
              <a:rPr lang="zh-CN" altLang="en-US" sz="4000" b="1" dirty="0">
                <a:solidFill>
                  <a:schemeClr val="accent2"/>
                </a:solidFill>
                <a:ea typeface="黑体" panose="02010609060101010101" pitchFamily="49" charset="-122"/>
              </a:rPr>
              <a:t>四、总结历史教训，讽谏唐统治者勿蹈覆辙。</a:t>
            </a:r>
          </a:p>
          <a:p>
            <a:endParaRPr lang="zh-CN" altLang="en-US" dirty="0"/>
          </a:p>
        </p:txBody>
      </p:sp>
      <p:sp>
        <p:nvSpPr>
          <p:cNvPr id="40964" name="Rectangle 4"/>
          <p:cNvSpPr/>
          <p:nvPr/>
        </p:nvSpPr>
        <p:spPr>
          <a:xfrm>
            <a:off x="7885113" y="1557338"/>
            <a:ext cx="863600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叙</a:t>
            </a:r>
          </a:p>
        </p:txBody>
      </p:sp>
      <p:sp>
        <p:nvSpPr>
          <p:cNvPr id="40965" name="AutoShape 5"/>
          <p:cNvSpPr/>
          <p:nvPr/>
        </p:nvSpPr>
        <p:spPr>
          <a:xfrm>
            <a:off x="8316913" y="2276475"/>
            <a:ext cx="71437" cy="504825"/>
          </a:xfrm>
          <a:prstGeom prst="downArrow">
            <a:avLst>
              <a:gd name="adj1" fmla="val 50000"/>
              <a:gd name="adj2" fmla="val 17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6" name="Rectangle 6"/>
          <p:cNvSpPr/>
          <p:nvPr/>
        </p:nvSpPr>
        <p:spPr>
          <a:xfrm>
            <a:off x="7885113" y="2852738"/>
            <a:ext cx="863600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议</a:t>
            </a:r>
          </a:p>
        </p:txBody>
      </p:sp>
      <p:sp>
        <p:nvSpPr>
          <p:cNvPr id="40967" name="AutoShape 8"/>
          <p:cNvSpPr/>
          <p:nvPr/>
        </p:nvSpPr>
        <p:spPr>
          <a:xfrm>
            <a:off x="8316913" y="3573463"/>
            <a:ext cx="71437" cy="503237"/>
          </a:xfrm>
          <a:prstGeom prst="downArrow">
            <a:avLst>
              <a:gd name="adj1" fmla="val 50000"/>
              <a:gd name="adj2" fmla="val 17611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endParaRPr lang="zh-CN" altLang="en-US" sz="1800" b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68" name="Rectangle 9"/>
          <p:cNvSpPr/>
          <p:nvPr/>
        </p:nvSpPr>
        <p:spPr>
          <a:xfrm>
            <a:off x="7885113" y="4076700"/>
            <a:ext cx="863600" cy="7207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4000" dirty="0">
                <a:latin typeface="Arial" panose="020B0604020202020204" pitchFamily="34" charset="0"/>
                <a:ea typeface="黑体" panose="02010609060101010101" pitchFamily="49" charset="-122"/>
              </a:rPr>
              <a:t>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ldLvl="0"/>
      <p:bldP spid="40963" grpId="0" build="p" animBg="1"/>
      <p:bldP spid="40964" grpId="0" bldLvl="0" animBg="1"/>
      <p:bldP spid="40966" grpId="0" bldLvl="0" animBg="1"/>
      <p:bldP spid="4096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5057"/>
          <p:cNvSpPr txBox="1"/>
          <p:nvPr/>
        </p:nvSpPr>
        <p:spPr>
          <a:xfrm>
            <a:off x="0" y="0"/>
            <a:ext cx="9296400" cy="230695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0">
                <a:solidFill>
                  <a:srgbClr val="FF0066"/>
                </a:solidFill>
                <a:latin typeface="Arial" panose="020B0604020202020204" pitchFamily="34" charset="0"/>
                <a:ea typeface="楷体_GB2312" pitchFamily="1" charset="-122"/>
              </a:rPr>
              <a:t>   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学习第一段： （</a:t>
            </a:r>
            <a:r>
              <a:rPr lang="en-US" altLang="zh-CN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）重点实词</a:t>
            </a:r>
          </a:p>
          <a:p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北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而西折  构：动词，架木做屋引申为建筑            </a:t>
            </a:r>
          </a:p>
          <a:p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不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霁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何虹    霁：雨后天晴。</a:t>
            </a:r>
          </a:p>
        </p:txBody>
      </p:sp>
      <p:sp>
        <p:nvSpPr>
          <p:cNvPr id="45059" name="矩形 45058"/>
          <p:cNvSpPr/>
          <p:nvPr/>
        </p:nvSpPr>
        <p:spPr>
          <a:xfrm>
            <a:off x="0" y="2209800"/>
            <a:ext cx="9251950" cy="36576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rPr>
              <a:t>（</a:t>
            </a:r>
            <a:r>
              <a:rPr lang="en-US" altLang="zh-CN" sz="360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rPr>
              <a:t>2</a:t>
            </a: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楷体_GB2312" pitchFamily="1" charset="-122"/>
              </a:rPr>
              <a:t>）</a:t>
            </a: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古今异义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直走咸阳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：趋向  今多指行走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钩心斗角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：</a:t>
            </a:r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今常用来比喻各自用尽心机，互相排挤。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几千万落  落：座。今多指下降，衰败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46081"/>
          <p:cNvSpPr txBox="1"/>
          <p:nvPr/>
        </p:nvSpPr>
        <p:spPr>
          <a:xfrm>
            <a:off x="0" y="476250"/>
            <a:ext cx="9180513" cy="55737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词类活用</a:t>
            </a:r>
          </a:p>
          <a:p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、四海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一：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“一” 数词→动词 统一</a:t>
            </a:r>
          </a:p>
          <a:p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骊山北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折 </a:t>
            </a: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“骊山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”名词→状语 从骊山</a:t>
            </a: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北”“西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”名词→状语 向北 向西</a:t>
            </a:r>
          </a:p>
          <a:p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、廊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腰缦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  </a:t>
            </a:r>
          </a:p>
          <a:p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“腰” 名词作动词  犹如人的腰部， </a:t>
            </a: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“缦”名词→状语   像缦带一样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08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47105"/>
          <p:cNvSpPr/>
          <p:nvPr/>
        </p:nvSpPr>
        <p:spPr>
          <a:xfrm>
            <a:off x="107950" y="404813"/>
            <a:ext cx="8956675" cy="584644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蜂房水窝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名词→动词 像蜂房 像水窝</a:t>
            </a: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 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未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云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何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龙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不霁何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虹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“云”“龙”“虹”，名词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→动词 出现云彩  出现龙  出现虹</a:t>
            </a:r>
            <a:endParaRPr lang="zh-CN" altLang="en-US" sz="40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、歌台暖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响</a:t>
            </a:r>
            <a:r>
              <a:rPr lang="zh-CN" altLang="en-US" sz="40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“响”动词→名词 歌</a:t>
            </a:r>
            <a:r>
              <a:rPr lang="zh-CN" altLang="en-US" sz="40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file"/>
              </a:rPr>
              <a:t>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4" name="矩形 41993"/>
          <p:cNvSpPr/>
          <p:nvPr/>
        </p:nvSpPr>
        <p:spPr>
          <a:xfrm>
            <a:off x="2750185" y="137478"/>
            <a:ext cx="4000500" cy="471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2500" lnSpcReduction="20000"/>
          </a:bodyPr>
          <a:lstStyle/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8635" y="751205"/>
            <a:ext cx="82200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六王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毕</a:t>
            </a:r>
            <a:r>
              <a:rPr lang="zh-CN" altLang="en-US" sz="3600">
                <a:latin typeface="黑体" panose="02010609060101010101" pitchFamily="49" charset="-122"/>
                <a:sym typeface="+mn-ea"/>
              </a:rPr>
              <a:t>，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四海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一</a:t>
            </a:r>
            <a:r>
              <a:rPr lang="zh-CN" altLang="en-US" sz="3600">
                <a:latin typeface="黑体" panose="02010609060101010101" pitchFamily="49" charset="-122"/>
                <a:sym typeface="+mn-ea"/>
              </a:rPr>
              <a:t>，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蜀山兀，阿房出。</a:t>
            </a: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覆压三百余里，隔离天日。</a:t>
            </a: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骊山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北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构而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西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折，直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走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咸阳。</a:t>
            </a: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二川溶溶，流入宫墙。</a:t>
            </a: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五步一楼，十步一阁；</a:t>
            </a: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廊腰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缦回</a:t>
            </a:r>
            <a:r>
              <a:rPr lang="zh-CN" altLang="en-US" sz="3600">
                <a:latin typeface="黑体" panose="02010609060101010101" pitchFamily="49" charset="-122"/>
                <a:sym typeface="+mn-ea"/>
              </a:rPr>
              <a:t>，</a:t>
            </a: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檐牙高啄；</a:t>
            </a:r>
          </a:p>
          <a:p>
            <a:pPr marL="0" lvl="0" indent="0">
              <a:buNone/>
            </a:pPr>
            <a:r>
              <a:rPr lang="zh-CN" altLang="en-US" sz="3600">
                <a:solidFill>
                  <a:schemeClr val="accent1"/>
                </a:solidFill>
                <a:latin typeface="黑体" panose="02010609060101010101" pitchFamily="49" charset="-122"/>
                <a:sym typeface="+mn-ea"/>
              </a:rPr>
              <a:t>各抱地势，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sym typeface="+mn-ea"/>
              </a:rPr>
              <a:t>钩心斗角</a:t>
            </a:r>
            <a:r>
              <a:rPr lang="zh-CN" altLang="en-US" sz="3600">
                <a:latin typeface="黑体" panose="02010609060101010101" pitchFamily="49" charset="-122"/>
                <a:sym typeface="+mn-ea"/>
              </a:rPr>
              <a:t>。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299720" y="4809490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表格 41985"/>
          <p:cNvGraphicFramePr/>
          <p:nvPr/>
        </p:nvGraphicFramePr>
        <p:xfrm>
          <a:off x="97790" y="115570"/>
          <a:ext cx="9074150" cy="7400925"/>
        </p:xfrm>
        <a:graphic>
          <a:graphicData uri="http://schemas.openxmlformats.org/drawingml/2006/table">
            <a:tbl>
              <a:tblPr/>
              <a:tblGrid>
                <a:gridCol w="3082925"/>
                <a:gridCol w="5991225"/>
              </a:tblGrid>
              <a:tr h="74009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</a:t>
                      </a:r>
                      <a:r>
                        <a:rPr lang="zh-CN" altLang="en-US" sz="32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六王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毕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四海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蜀山兀，阿房出。覆压三百余里，隔离天日。骊山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北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构而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西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折，直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走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咸阳。二川溶溶，流入宫墙。五步一楼，十步一阁；廊腰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缦回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檐牙高啄；各抱地势，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钩心斗角</a:t>
                      </a:r>
                      <a:r>
                        <a:rPr lang="zh-CN" altLang="en-US" sz="44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。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18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  </a:t>
                      </a:r>
                    </a:p>
                    <a:p>
                      <a:pPr marL="0" lvl="0" indent="0" algn="just">
                        <a:buNone/>
                      </a:pPr>
                      <a:r>
                        <a:rPr lang="zh-CN" altLang="en-US" sz="32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六国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覆灭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天下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统一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蜀郡的山林伐光了，于是造起了阿房宫。（它）占地三百余里，（楼阁高耸）遮天蔽日。（阿房宫）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从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骊山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北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麓建起，折而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向西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bg1">
                              <a:lumMod val="75000"/>
                            </a:schemeClr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一直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通到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咸阳。（渭水、樊川）两条河流，滔滔地流入宫墙。五步一座高楼，十步一座亭阁；走廊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曲折如宽带回环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屋檐翘起似高鸟啄食；（这些楼阁）各随地势而建，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座座通连、檐角交错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。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994" name="矩形 41993"/>
          <p:cNvSpPr/>
          <p:nvPr/>
        </p:nvSpPr>
        <p:spPr>
          <a:xfrm>
            <a:off x="2844800" y="-93662"/>
            <a:ext cx="4000500" cy="471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8433" descr="阿房宫白描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18434"/>
          <p:cNvSpPr/>
          <p:nvPr/>
        </p:nvSpPr>
        <p:spPr>
          <a:xfrm>
            <a:off x="1828800" y="1219200"/>
            <a:ext cx="4572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FF33CC"/>
                </a:solidFill>
                <a:latin typeface="Times New Roman" panose="02020603050405020304" pitchFamily="18" charset="0"/>
                <a:ea typeface="楷体_GB2312" pitchFamily="1" charset="-122"/>
              </a:rPr>
              <a:t>     </a:t>
            </a:r>
            <a:endParaRPr lang="zh-CN" altLang="en-US" sz="6600" dirty="0">
              <a:solidFill>
                <a:srgbClr val="FF33CC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文本占位符 43010"/>
          <p:cNvSpPr>
            <a:spLocks noGrp="1" noRot="1"/>
          </p:cNvSpPr>
          <p:nvPr>
            <p:ph type="body" idx="1"/>
          </p:nvPr>
        </p:nvSpPr>
        <p:spPr>
          <a:xfrm>
            <a:off x="654685" y="386715"/>
            <a:ext cx="7153910" cy="2800350"/>
          </a:xfrm>
          <a:noFill/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盘盘焉，囷囷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焉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，蜂房水涡，矗不知其几千万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落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长桥卧波，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未云何龙？复道行空，不霁何虹？</a:t>
            </a:r>
          </a:p>
        </p:txBody>
      </p:sp>
      <p:sp>
        <p:nvSpPr>
          <p:cNvPr id="43013" name="直接连接符 43012"/>
          <p:cNvSpPr/>
          <p:nvPr/>
        </p:nvSpPr>
        <p:spPr>
          <a:xfrm flipH="1">
            <a:off x="-95250" y="117475"/>
            <a:ext cx="351472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4" name="直接连接符 43013"/>
          <p:cNvSpPr/>
          <p:nvPr/>
        </p:nvSpPr>
        <p:spPr>
          <a:xfrm>
            <a:off x="0" y="188913"/>
            <a:ext cx="0" cy="6264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5" name="直接连接符 43014"/>
          <p:cNvSpPr/>
          <p:nvPr/>
        </p:nvSpPr>
        <p:spPr>
          <a:xfrm>
            <a:off x="0" y="6453188"/>
            <a:ext cx="3563938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654685" y="3665220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43009"/>
          <p:cNvSpPr>
            <a:spLocks noGrp="1" noRot="1"/>
          </p:cNvSpPr>
          <p:nvPr>
            <p:ph type="title"/>
          </p:nvPr>
        </p:nvSpPr>
        <p:spPr>
          <a:xfrm>
            <a:off x="3492500" y="-12700"/>
            <a:ext cx="5616575" cy="6394450"/>
          </a:xfrm>
          <a:noFill/>
        </p:spPr>
        <p:txBody>
          <a:bodyPr anchor="ctr"/>
          <a:lstStyle/>
          <a:p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盘旋的，屈曲的，像蜂房，像水涡，矗立着，不知它们有几千万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座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长桥横卧在水面上，（就如同游龙一般，可是，）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没有云彩，怎（会有）龙（腾空）？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复道横空而跨，（就好像天上的彩虹，）（可是）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不是雨过天晴，怎（会有虹霓（凌空）？</a:t>
            </a:r>
            <a:endParaRPr lang="zh-CN" altLang="en-US" sz="3600" b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011" name="文本占位符 43010"/>
          <p:cNvSpPr>
            <a:spLocks noGrp="1" noRot="1"/>
          </p:cNvSpPr>
          <p:nvPr>
            <p:ph type="body" idx="1"/>
          </p:nvPr>
        </p:nvSpPr>
        <p:spPr>
          <a:xfrm>
            <a:off x="34925" y="-22225"/>
            <a:ext cx="3457575" cy="6475413"/>
          </a:xfrm>
          <a:solidFill>
            <a:srgbClr val="000000">
              <a:alpha val="100000"/>
            </a:srgbClr>
          </a:solidFill>
        </p:spPr>
        <p:txBody>
          <a:bodyPr/>
          <a:lstStyle/>
          <a:p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盘盘焉，囷囷焉，蜂房水涡，矗不知其几千万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落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。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长桥卧波，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未云何龙？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复道行空，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不霁何虹？</a:t>
            </a:r>
          </a:p>
        </p:txBody>
      </p:sp>
      <p:sp>
        <p:nvSpPr>
          <p:cNvPr id="43012" name="直接连接符 43011"/>
          <p:cNvSpPr/>
          <p:nvPr/>
        </p:nvSpPr>
        <p:spPr>
          <a:xfrm>
            <a:off x="3492500" y="188913"/>
            <a:ext cx="0" cy="6264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3" name="直接连接符 43012"/>
          <p:cNvSpPr/>
          <p:nvPr/>
        </p:nvSpPr>
        <p:spPr>
          <a:xfrm flipH="1">
            <a:off x="-95250" y="117475"/>
            <a:ext cx="3514725" cy="714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4" name="直接连接符 43013"/>
          <p:cNvSpPr/>
          <p:nvPr/>
        </p:nvSpPr>
        <p:spPr>
          <a:xfrm>
            <a:off x="0" y="188913"/>
            <a:ext cx="0" cy="6264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3015" name="直接连接符 43014"/>
          <p:cNvSpPr/>
          <p:nvPr/>
        </p:nvSpPr>
        <p:spPr>
          <a:xfrm>
            <a:off x="0" y="6453188"/>
            <a:ext cx="3563938" cy="158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44033"/>
          <p:cNvSpPr>
            <a:spLocks noGrp="1" noRot="1"/>
          </p:cNvSpPr>
          <p:nvPr>
            <p:ph type="title"/>
          </p:nvPr>
        </p:nvSpPr>
        <p:spPr>
          <a:xfrm>
            <a:off x="768350" y="207010"/>
            <a:ext cx="7263765" cy="3262630"/>
          </a:xfrm>
          <a:noFill/>
        </p:spPr>
        <p:txBody>
          <a:bodyPr anchor="ctr"/>
          <a:lstStyle/>
          <a:p>
            <a:r>
              <a:rPr lang="en-US" altLang="zh-CN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高低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冥迷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，不知西东。歌台暖响，春光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融融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；舞殿冷袖，风雨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凄凄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。一日之内，一宫之间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而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气候不齐。</a:t>
            </a:r>
          </a:p>
        </p:txBody>
      </p:sp>
      <p:sp>
        <p:nvSpPr>
          <p:cNvPr id="44035" name="文本占位符 44034"/>
          <p:cNvSpPr>
            <a:spLocks noGrp="1" noRot="1"/>
          </p:cNvSpPr>
          <p:nvPr>
            <p:ph type="body" idx="1"/>
          </p:nvPr>
        </p:nvSpPr>
        <p:spPr>
          <a:xfrm>
            <a:off x="3852863" y="-381000"/>
            <a:ext cx="5291137" cy="7051675"/>
          </a:xfrm>
          <a:noFill/>
        </p:spPr>
        <p:txBody>
          <a:bodyPr/>
          <a:lstStyle/>
          <a:p>
            <a:endParaRPr lang="zh-CN" altLang="en-US" sz="3600" b="1">
              <a:solidFill>
                <a:schemeClr val="accent1"/>
              </a:solidFill>
            </a:endParaRPr>
          </a:p>
          <a:p>
            <a:endParaRPr lang="zh-CN" altLang="en-US" b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8350" y="3676015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44033"/>
          <p:cNvSpPr>
            <a:spLocks noGrp="1" noRot="1"/>
          </p:cNvSpPr>
          <p:nvPr>
            <p:ph type="title"/>
          </p:nvPr>
        </p:nvSpPr>
        <p:spPr>
          <a:xfrm>
            <a:off x="-103187" y="-309562"/>
            <a:ext cx="3956050" cy="7053262"/>
          </a:xfrm>
          <a:solidFill>
            <a:srgbClr val="000000">
              <a:alpha val="100000"/>
            </a:srgbClr>
          </a:solidFill>
        </p:spPr>
        <p:txBody>
          <a:bodyPr anchor="ctr"/>
          <a:lstStyle/>
          <a:p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高低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冥迷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，不知西东。歌台暖响，春光融融；舞殿冷袖，风雨凄凄。一日之内，一宫之间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而</a:t>
            </a:r>
            <a:r>
              <a:rPr lang="zh-CN" altLang="en-US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气候不齐。</a:t>
            </a:r>
          </a:p>
        </p:txBody>
      </p:sp>
      <p:sp>
        <p:nvSpPr>
          <p:cNvPr id="44035" name="文本占位符 44034"/>
          <p:cNvSpPr>
            <a:spLocks noGrp="1" noRot="1"/>
          </p:cNvSpPr>
          <p:nvPr>
            <p:ph type="body" idx="1"/>
          </p:nvPr>
        </p:nvSpPr>
        <p:spPr>
          <a:xfrm>
            <a:off x="3852863" y="-381000"/>
            <a:ext cx="5291137" cy="7051675"/>
          </a:xfrm>
          <a:noFill/>
        </p:spPr>
        <p:txBody>
          <a:bodyPr/>
          <a:lstStyle/>
          <a:p>
            <a:endParaRPr lang="zh-CN" altLang="en-US" sz="3600" b="1">
              <a:solidFill>
                <a:schemeClr val="accent1"/>
              </a:solidFill>
            </a:endParaRPr>
          </a:p>
          <a:p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（楼阁）高低错落，令人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迷蒙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不辨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南北西东。台上歌声温润，洋溢着春天般的欢乐；殿中舞袖飘拂，充满着风雨交加般的凄冷。（歌舞纷繁不断，欢乐悲戚丛生）一天之内，同一座宫殿之中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却</a:t>
            </a:r>
            <a:r>
              <a:rPr lang="zh-CN" altLang="en-US" sz="36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天气冷暖不一。</a:t>
            </a:r>
            <a:r>
              <a:rPr lang="zh-CN" altLang="en-US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b="1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8129"/>
          <p:cNvSpPr/>
          <p:nvPr/>
        </p:nvSpPr>
        <p:spPr>
          <a:xfrm>
            <a:off x="3708400" y="2924175"/>
            <a:ext cx="5638800" cy="311467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楼阁之多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设计工致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宫中的歌舞之盛</a:t>
            </a:r>
          </a:p>
          <a:p>
            <a:pPr>
              <a:spcBef>
                <a:spcPct val="50000"/>
              </a:spcBef>
            </a:pPr>
            <a:endParaRPr lang="zh-CN" altLang="en-US" sz="36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8131" name="文本框 48130"/>
          <p:cNvSpPr txBox="1"/>
          <p:nvPr/>
        </p:nvSpPr>
        <p:spPr>
          <a:xfrm>
            <a:off x="3733800" y="1447800"/>
            <a:ext cx="3810000" cy="131127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占地广</a:t>
            </a:r>
          </a:p>
          <a:p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建筑物之高</a:t>
            </a:r>
          </a:p>
        </p:txBody>
      </p:sp>
      <p:sp>
        <p:nvSpPr>
          <p:cNvPr id="48132" name="矩形 48131"/>
          <p:cNvSpPr/>
          <p:nvPr/>
        </p:nvSpPr>
        <p:spPr>
          <a:xfrm>
            <a:off x="8101013" y="3213100"/>
            <a:ext cx="873125" cy="17367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壮</a:t>
            </a:r>
          </a:p>
          <a:p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美</a:t>
            </a:r>
          </a:p>
        </p:txBody>
      </p:sp>
      <p:sp>
        <p:nvSpPr>
          <p:cNvPr id="48133" name="文本框 48132"/>
          <p:cNvSpPr txBox="1"/>
          <p:nvPr/>
        </p:nvSpPr>
        <p:spPr>
          <a:xfrm>
            <a:off x="1143000" y="762000"/>
            <a:ext cx="1676400" cy="70167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黑体" panose="02010609060101010101" pitchFamily="49" charset="-122"/>
              </a:rPr>
              <a:t>来历</a:t>
            </a:r>
          </a:p>
        </p:txBody>
      </p:sp>
      <p:sp>
        <p:nvSpPr>
          <p:cNvPr id="48134" name="文本框 48133"/>
          <p:cNvSpPr txBox="1"/>
          <p:nvPr/>
        </p:nvSpPr>
        <p:spPr>
          <a:xfrm>
            <a:off x="1187450" y="1412875"/>
            <a:ext cx="1524000" cy="119062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外在形势</a:t>
            </a:r>
          </a:p>
        </p:txBody>
      </p:sp>
      <p:sp>
        <p:nvSpPr>
          <p:cNvPr id="48135" name="文本框 48134"/>
          <p:cNvSpPr txBox="1"/>
          <p:nvPr/>
        </p:nvSpPr>
        <p:spPr>
          <a:xfrm>
            <a:off x="1187450" y="3502025"/>
            <a:ext cx="1524000" cy="119062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黑体" panose="02010609060101010101" pitchFamily="49" charset="-122"/>
              </a:rPr>
              <a:t>本体建筑</a:t>
            </a:r>
          </a:p>
        </p:txBody>
      </p:sp>
      <p:sp>
        <p:nvSpPr>
          <p:cNvPr id="48136" name="左大括号 48135"/>
          <p:cNvSpPr/>
          <p:nvPr/>
        </p:nvSpPr>
        <p:spPr>
          <a:xfrm>
            <a:off x="914400" y="1676400"/>
            <a:ext cx="152400" cy="3581400"/>
          </a:xfrm>
          <a:prstGeom prst="leftBrace">
            <a:avLst>
              <a:gd name="adj1" fmla="val 195833"/>
              <a:gd name="adj2" fmla="val 50000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7" name="右箭头 48136"/>
          <p:cNvSpPr/>
          <p:nvPr/>
        </p:nvSpPr>
        <p:spPr>
          <a:xfrm>
            <a:off x="2819400" y="190500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8" name="右箭头 48137"/>
          <p:cNvSpPr/>
          <p:nvPr/>
        </p:nvSpPr>
        <p:spPr>
          <a:xfrm>
            <a:off x="2819400" y="381000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39" name="右箭头 48138"/>
          <p:cNvSpPr/>
          <p:nvPr/>
        </p:nvSpPr>
        <p:spPr>
          <a:xfrm>
            <a:off x="7162800" y="3276600"/>
            <a:ext cx="381000" cy="228600"/>
          </a:xfrm>
          <a:prstGeom prst="rightArrow">
            <a:avLst>
              <a:gd name="adj1" fmla="val 50000"/>
              <a:gd name="adj2" fmla="val 41666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40" name="文本框 48139"/>
          <p:cNvSpPr txBox="1"/>
          <p:nvPr/>
        </p:nvSpPr>
        <p:spPr>
          <a:xfrm>
            <a:off x="228600" y="0"/>
            <a:ext cx="487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分析第一段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81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8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 animBg="1"/>
      <p:bldP spid="48131" grpId="0" bldLvl="0" animBg="1"/>
      <p:bldP spid="48132" grpId="0" animBg="1"/>
      <p:bldP spid="48133" grpId="0" bldLvl="0" animBg="1"/>
      <p:bldP spid="48134" grpId="0" bldLvl="0" animBg="1"/>
      <p:bldP spid="4813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49153"/>
          <p:cNvSpPr txBox="1"/>
          <p:nvPr/>
        </p:nvSpPr>
        <p:spPr>
          <a:xfrm>
            <a:off x="107950" y="620713"/>
            <a:ext cx="9144000" cy="56388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      </a:t>
            </a:r>
            <a:r>
              <a:rPr lang="zh-CN" altLang="en-US" sz="4400" b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 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在这一节中，作者由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远及近，由外及内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逐一介绍了阿房宫之奇观，叙述中时有大胆的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夸张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、贴切生动之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比喻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，如“长桥卧波”，“复道行空”，用笔经济，形象生动。叙述中也间有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动态描写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，像定“二川”，写歌舞，状声摹形，引人入胜。再加上大量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对偶句式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的运用，使文句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音节铿锵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，并有</a:t>
            </a:r>
            <a:r>
              <a:rPr lang="zh-CN" altLang="en-US" sz="400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音韵之美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</a:p>
          <a:p>
            <a:endParaRPr lang="zh-CN" altLang="en-US" sz="40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图片 73729" descr="Y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470535"/>
            <a:ext cx="6191250" cy="70237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31" name="文本框 73730" descr="白色大理石"/>
          <p:cNvSpPr txBox="1"/>
          <p:nvPr/>
        </p:nvSpPr>
        <p:spPr>
          <a:xfrm>
            <a:off x="5292725" y="0"/>
            <a:ext cx="3502025" cy="6553200"/>
          </a:xfrm>
          <a:prstGeom prst="rect">
            <a:avLst/>
          </a:prstGeom>
          <a:blipFill rotWithShape="0">
            <a:blip r:embed="rId3" cstate="print"/>
          </a:blip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本段语言极富表现力：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“毕”、“一”、“兀”、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“出”四个字揭示了秦始皇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统一中国以后的骄纵享乐，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饱含着几十万劳动者的无数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辛苦和血泪，寓情于叙，爱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憎强烈。“覆压”言其广，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“隔离”言其高，“构”、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“折”、“走”、“流”，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又使巨大的建筑群动了起来。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以龙喻桥，以虹喻道，再配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上“卧波、行宫”，将静物写活。又故作疑问，构成对句，意境迷离。“歌台、舞殿”互文，又突出反映了受尽欺凌和侮辱的宫女们的痛苦心情。</a:t>
            </a:r>
          </a:p>
          <a:p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这些极富表现力的语言下文揭露秦始皇骄奢淫逸的生活作了铺垫。</a:t>
            </a:r>
            <a:endParaRPr lang="zh-CN" altLang="en-US" sz="2400" b="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2" name="文本框 73731"/>
          <p:cNvSpPr txBox="1"/>
          <p:nvPr/>
        </p:nvSpPr>
        <p:spPr>
          <a:xfrm>
            <a:off x="1524000" y="5562600"/>
            <a:ext cx="23399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多少楼台烟雨中</a:t>
            </a:r>
            <a:endParaRPr lang="zh-CN" altLang="en-US" sz="24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animBg="1"/>
      <p:bldP spid="737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93" name="表格 50192"/>
          <p:cNvGraphicFramePr/>
          <p:nvPr/>
        </p:nvGraphicFramePr>
        <p:xfrm>
          <a:off x="323533" y="328930"/>
          <a:ext cx="8496300" cy="6431280"/>
        </p:xfrm>
        <a:graphic>
          <a:graphicData uri="http://schemas.openxmlformats.org/drawingml/2006/table">
            <a:tbl>
              <a:tblPr/>
              <a:tblGrid>
                <a:gridCol w="2722563"/>
                <a:gridCol w="5773737"/>
              </a:tblGrid>
              <a:tr h="5257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妃嫔</a:t>
                      </a:r>
                      <a:r>
                        <a:rPr lang="zh-CN" altLang="en-US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媵</a:t>
                      </a:r>
                      <a:r>
                        <a:rPr lang="zh-CN" altLang="en-US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嫱，王子皇孙，辞楼下殿，</a:t>
                      </a:r>
                      <a:r>
                        <a:rPr lang="zh-CN" altLang="en-US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辇</a:t>
                      </a:r>
                      <a:r>
                        <a:rPr lang="zh-CN" altLang="en-US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来于秦。</a:t>
                      </a:r>
                      <a:r>
                        <a:rPr lang="zh-CN" altLang="en-US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朝歌夜弦</a:t>
                      </a:r>
                      <a:r>
                        <a:rPr lang="zh-CN" altLang="en-US" b="1">
                          <a:latin typeface="楷体_GB2312" pitchFamily="1" charset="-122"/>
                          <a:ea typeface="楷体_GB2312" pitchFamily="1" charset="-122"/>
                        </a:rPr>
                        <a:t>，</a:t>
                      </a:r>
                      <a:r>
                        <a:rPr lang="zh-CN" altLang="en-US" b="1">
                          <a:solidFill>
                            <a:srgbClr val="0000FF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为秦宫人。明星荧荧，开妆镜也；绿云扰扰，梳晓鬟也；渭流涨腻，弃脂水也；烟斜雾横，焚椒兰也</a:t>
                      </a:r>
                      <a:r>
                        <a:rPr lang="zh-CN" altLang="en-US" b="1">
                          <a:latin typeface="楷体_GB2312" pitchFamily="1" charset="-122"/>
                          <a:ea typeface="楷体_GB2312" pitchFamily="1" charset="-122"/>
                        </a:rPr>
                        <a:t>。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六国的妃嫔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宫女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诸侯们的公主、孙女，辞别了（自己国家的）楼阁宫殿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乘辇车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送到西秦。（她们）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日夜弹唱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rgbClr val="0000FF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成了秦皇的后宫之人。（光如）明星闪亮，原来是（宫人们）打开了梳妆镜；（色似）乌云纷扰，原来是（宫人们）一早梳理发鬓；渭水涨起了一层油腻，原来是（宫人们）泼掉的漂满粉脂的洗脸水；烟雾弥漫，原来是（宫人们）点燃椒兰香料以熏衣物。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186" name="矩形 50185"/>
          <p:cNvSpPr/>
          <p:nvPr/>
        </p:nvSpPr>
        <p:spPr>
          <a:xfrm>
            <a:off x="2627313" y="0"/>
            <a:ext cx="4000500" cy="404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7500" lnSpcReduction="20000"/>
          </a:bodyPr>
          <a:lstStyle/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课文译文二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51201"/>
          <p:cNvSpPr>
            <a:spLocks noGrp="1" noRot="1"/>
          </p:cNvSpPr>
          <p:nvPr>
            <p:ph type="title"/>
          </p:nvPr>
        </p:nvSpPr>
        <p:spPr>
          <a:xfrm>
            <a:off x="410845" y="289560"/>
            <a:ext cx="8386445" cy="4350385"/>
          </a:xfrm>
          <a:noFill/>
        </p:spPr>
        <p:txBody>
          <a:bodyPr anchor="ctr"/>
          <a:lstStyle/>
          <a:p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雷霆乍惊，宫车过也；辘辘远听，杳不知其所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之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也。一肌一容，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尽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态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极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妍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缦立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远视，而望幸焉；有不得见者三十六年。</a:t>
            </a:r>
            <a:r>
              <a:rPr lang="zh-CN" altLang="en-US" sz="28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br>
              <a:rPr lang="zh-CN" altLang="en-US" sz="28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sz="2800" b="1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03" name="文本占位符 51202"/>
          <p:cNvSpPr>
            <a:spLocks noGrp="1" noRot="1"/>
          </p:cNvSpPr>
          <p:nvPr>
            <p:ph type="body" idx="1"/>
          </p:nvPr>
        </p:nvSpPr>
        <p:spPr>
          <a:xfrm>
            <a:off x="4069080" y="0"/>
            <a:ext cx="4871085" cy="6979920"/>
          </a:xfrm>
          <a:noFill/>
        </p:spPr>
        <p:txBody>
          <a:bodyPr/>
          <a:lstStyle/>
          <a:p>
            <a:pPr algn="just">
              <a:lnSpc>
                <a:spcPct val="80000"/>
              </a:lnSpc>
              <a:buNone/>
            </a:pPr>
            <a:r>
              <a:rPr lang="zh-CN" altLang="en-US" b="1" dirty="0"/>
              <a:t>   </a:t>
            </a: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4" name="直接连接符 51203"/>
          <p:cNvSpPr/>
          <p:nvPr/>
        </p:nvSpPr>
        <p:spPr>
          <a:xfrm>
            <a:off x="4284663" y="0"/>
            <a:ext cx="71437" cy="6381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840105" y="4075430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标题 51201"/>
          <p:cNvSpPr>
            <a:spLocks noGrp="1" noRot="1"/>
          </p:cNvSpPr>
          <p:nvPr>
            <p:ph type="title"/>
          </p:nvPr>
        </p:nvSpPr>
        <p:spPr>
          <a:xfrm>
            <a:off x="-22225" y="47625"/>
            <a:ext cx="4090988" cy="6765925"/>
          </a:xfrm>
          <a:solidFill>
            <a:srgbClr val="000000">
              <a:alpha val="100000"/>
            </a:srgbClr>
          </a:solidFill>
        </p:spPr>
        <p:txBody>
          <a:bodyPr anchor="ctr"/>
          <a:lstStyle/>
          <a:p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雷霆乍惊，宫车过也；辘辘远听，杳不知其所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之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也。一肌一容，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尽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态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极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妍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缦立远视，而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望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幸焉；有不得见者三十六年。</a:t>
            </a:r>
            <a:r>
              <a:rPr lang="zh-CN" altLang="en-US" sz="28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。</a:t>
            </a:r>
            <a:br>
              <a:rPr lang="zh-CN" altLang="en-US" sz="28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sz="2800" b="1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1203" name="文本占位符 51202"/>
          <p:cNvSpPr>
            <a:spLocks noGrp="1" noRot="1"/>
          </p:cNvSpPr>
          <p:nvPr>
            <p:ph type="body" idx="1"/>
          </p:nvPr>
        </p:nvSpPr>
        <p:spPr>
          <a:xfrm>
            <a:off x="4069080" y="0"/>
            <a:ext cx="4871085" cy="6979920"/>
          </a:xfrm>
          <a:noFill/>
        </p:spPr>
        <p:txBody>
          <a:bodyPr/>
          <a:lstStyle/>
          <a:p>
            <a:pPr algn="just">
              <a:lnSpc>
                <a:spcPct val="80000"/>
              </a:lnSpc>
              <a:buNone/>
            </a:pPr>
            <a:r>
              <a:rPr lang="zh-CN" altLang="en-US" b="1" dirty="0"/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疾雷忽然震响，原来是（皇上的）宫车驰过；辗辗车声越听越远，无影无声，不知它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驶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向什么地方。（宫人们）任何一处肌肤，任何一种姿态，都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极尽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娇艳美丽，（她们）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久久地伫立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，远远地凝望，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希望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得到皇帝的宠幸；（可是，）有的宫人好长时间都未见到过（皇上）的身影。</a:t>
            </a:r>
          </a:p>
        </p:txBody>
      </p:sp>
      <p:sp>
        <p:nvSpPr>
          <p:cNvPr id="51204" name="直接连接符 51203"/>
          <p:cNvSpPr/>
          <p:nvPr/>
        </p:nvSpPr>
        <p:spPr>
          <a:xfrm>
            <a:off x="4284663" y="0"/>
            <a:ext cx="71437" cy="6381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阁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9484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21506"/>
          <p:cNvSpPr txBox="1"/>
          <p:nvPr/>
        </p:nvSpPr>
        <p:spPr>
          <a:xfrm>
            <a:off x="7616825" y="476250"/>
            <a:ext cx="915988" cy="54006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蜀山兀，阿房出</a:t>
            </a:r>
          </a:p>
        </p:txBody>
      </p:sp>
      <p:pic>
        <p:nvPicPr>
          <p:cNvPr id="21508" name="图片 21507" descr="秦宫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文本框 21508"/>
          <p:cNvSpPr txBox="1"/>
          <p:nvPr/>
        </p:nvSpPr>
        <p:spPr>
          <a:xfrm>
            <a:off x="395288" y="333375"/>
            <a:ext cx="39608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五步一楼，十步一阁</a:t>
            </a:r>
          </a:p>
        </p:txBody>
      </p:sp>
      <p:pic>
        <p:nvPicPr>
          <p:cNvPr id="21510" name="图片 21509" descr="长廊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1" name="文本框 21510"/>
          <p:cNvSpPr txBox="1"/>
          <p:nvPr/>
        </p:nvSpPr>
        <p:spPr>
          <a:xfrm>
            <a:off x="288925" y="5949950"/>
            <a:ext cx="21955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CC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廊腰缦回</a:t>
            </a:r>
          </a:p>
        </p:txBody>
      </p:sp>
      <p:pic>
        <p:nvPicPr>
          <p:cNvPr id="21512" name="图片 21511" descr="廊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5145088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3" name="文本框 21512"/>
          <p:cNvSpPr txBox="1"/>
          <p:nvPr/>
        </p:nvSpPr>
        <p:spPr>
          <a:xfrm>
            <a:off x="1835150" y="6021388"/>
            <a:ext cx="2087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檐牙高啄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9" grpId="0"/>
      <p:bldP spid="21511" grpId="0"/>
      <p:bldP spid="215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52225"/>
          <p:cNvSpPr>
            <a:spLocks noGrp="1" noRot="1"/>
          </p:cNvSpPr>
          <p:nvPr>
            <p:ph type="title"/>
          </p:nvPr>
        </p:nvSpPr>
        <p:spPr>
          <a:xfrm>
            <a:off x="723265" y="272415"/>
            <a:ext cx="7435850" cy="4138295"/>
          </a:xfrm>
          <a:noFill/>
        </p:spPr>
        <p:txBody>
          <a:bodyPr anchor="ctr"/>
          <a:lstStyle/>
          <a:p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燕赵之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收藏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，韩魏之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经营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，齐楚之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精英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，几世几年，剽掠其人，倚叠如山；一旦不能有，输来其间，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鼎铛玉石，金块珠砾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弃掷逦迤，秦人视之，亦不甚惜</a:t>
            </a:r>
          </a:p>
        </p:txBody>
      </p:sp>
      <p:sp>
        <p:nvSpPr>
          <p:cNvPr id="52227" name="文本占位符 52226"/>
          <p:cNvSpPr>
            <a:spLocks noGrp="1" noRot="1"/>
          </p:cNvSpPr>
          <p:nvPr>
            <p:ph type="body" idx="1"/>
          </p:nvPr>
        </p:nvSpPr>
        <p:spPr>
          <a:xfrm>
            <a:off x="3781425" y="117475"/>
            <a:ext cx="5062538" cy="6624638"/>
          </a:xfrm>
          <a:noFill/>
        </p:spPr>
        <p:txBody>
          <a:bodyPr/>
          <a:lstStyle/>
          <a:p>
            <a:pPr algn="just">
              <a:buNone/>
            </a:pPr>
            <a:r>
              <a:rPr lang="zh-CN" altLang="en-US" b="1" dirty="0"/>
              <a:t> 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52228" name="直接连接符 52227"/>
          <p:cNvSpPr/>
          <p:nvPr/>
        </p:nvSpPr>
        <p:spPr>
          <a:xfrm>
            <a:off x="3924300" y="44450"/>
            <a:ext cx="73025" cy="6813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" name="文本框 2"/>
          <p:cNvSpPr txBox="1"/>
          <p:nvPr/>
        </p:nvSpPr>
        <p:spPr>
          <a:xfrm>
            <a:off x="840105" y="4075430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标题 52225"/>
          <p:cNvSpPr>
            <a:spLocks noGrp="1" noRot="1"/>
          </p:cNvSpPr>
          <p:nvPr>
            <p:ph type="title"/>
          </p:nvPr>
        </p:nvSpPr>
        <p:spPr>
          <a:xfrm>
            <a:off x="109538" y="0"/>
            <a:ext cx="3814762" cy="6742113"/>
          </a:xfrm>
          <a:solidFill>
            <a:srgbClr val="000000">
              <a:alpha val="100000"/>
            </a:srgbClr>
          </a:solidFill>
        </p:spPr>
        <p:txBody>
          <a:bodyPr anchor="ctr"/>
          <a:lstStyle/>
          <a:p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燕赵之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收藏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，韩魏之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经营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，齐楚之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精英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，几世几年，剽掠其人，倚叠如山；一旦不能有，输来其间，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鼎铛玉石，金块珠砾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弃掷逦迤，秦人视之，亦不甚惜</a:t>
            </a:r>
          </a:p>
        </p:txBody>
      </p:sp>
      <p:sp>
        <p:nvSpPr>
          <p:cNvPr id="52227" name="文本占位符 52226"/>
          <p:cNvSpPr>
            <a:spLocks noGrp="1" noRot="1"/>
          </p:cNvSpPr>
          <p:nvPr>
            <p:ph type="body" idx="1"/>
          </p:nvPr>
        </p:nvSpPr>
        <p:spPr>
          <a:xfrm>
            <a:off x="3781425" y="117475"/>
            <a:ext cx="5062538" cy="6624638"/>
          </a:xfrm>
          <a:noFill/>
        </p:spPr>
        <p:txBody>
          <a:bodyPr/>
          <a:lstStyle/>
          <a:p>
            <a:pPr algn="just">
              <a:buNone/>
            </a:pPr>
            <a:r>
              <a:rPr lang="zh-CN" altLang="en-US" b="1" dirty="0"/>
              <a:t>  </a:t>
            </a:r>
            <a:r>
              <a:rPr lang="zh-CN" altLang="en-US" b="1" dirty="0">
                <a:solidFill>
                  <a:schemeClr val="accent1"/>
                </a:solidFill>
              </a:rPr>
              <a:t>燕国赵国</a:t>
            </a:r>
            <a:r>
              <a:rPr lang="zh-CN" altLang="en-US" b="1" dirty="0">
                <a:solidFill>
                  <a:srgbClr val="FF0000"/>
                </a:solidFill>
              </a:rPr>
              <a:t>收藏的珠玉</a:t>
            </a:r>
            <a:r>
              <a:rPr lang="zh-CN" altLang="en-US" b="1" dirty="0">
                <a:solidFill>
                  <a:schemeClr val="accent1"/>
                </a:solidFill>
              </a:rPr>
              <a:t>，韩国魏国</a:t>
            </a:r>
            <a:r>
              <a:rPr lang="zh-CN" altLang="en-US" b="1" dirty="0">
                <a:solidFill>
                  <a:srgbClr val="FF0000"/>
                </a:solidFill>
              </a:rPr>
              <a:t>聚敛的金银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chemeClr val="accent1"/>
                </a:solidFill>
              </a:rPr>
              <a:t>齐国楚国的</a:t>
            </a:r>
            <a:r>
              <a:rPr lang="zh-CN" altLang="en-US" b="1" dirty="0">
                <a:solidFill>
                  <a:srgbClr val="FF0000"/>
                </a:solidFill>
              </a:rPr>
              <a:t>瑰宝奇珍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0000FF"/>
                </a:solidFill>
              </a:rPr>
              <a:t>多少代，多少年，从（本国）百姓那里劫掠而来，堆积如山；一旦（国家灭亡）不能再占有，统统运进了阿房宫中，于是，</a:t>
            </a:r>
            <a:r>
              <a:rPr lang="zh-CN" altLang="en-US" b="1" dirty="0">
                <a:solidFill>
                  <a:srgbClr val="FF0000"/>
                </a:solidFill>
              </a:rPr>
              <a:t>把宝鼎视为铁锅，把美玉看作石头，把黄金视同土块，把珍珠看成石子</a:t>
            </a:r>
            <a:r>
              <a:rPr lang="zh-CN" altLang="en-US" b="1" dirty="0"/>
              <a:t>，</a:t>
            </a:r>
            <a:r>
              <a:rPr lang="zh-CN" altLang="en-US" b="1" dirty="0">
                <a:solidFill>
                  <a:srgbClr val="0000FF"/>
                </a:solidFill>
              </a:rPr>
              <a:t>随地丢弃，秦人看着这些宝物并不怎么爱惜。</a:t>
            </a:r>
          </a:p>
          <a:p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52228" name="直接连接符 52227"/>
          <p:cNvSpPr/>
          <p:nvPr/>
        </p:nvSpPr>
        <p:spPr>
          <a:xfrm>
            <a:off x="3924300" y="44450"/>
            <a:ext cx="73025" cy="68135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53249"/>
          <p:cNvSpPr/>
          <p:nvPr/>
        </p:nvSpPr>
        <p:spPr>
          <a:xfrm>
            <a:off x="0" y="2819400"/>
            <a:ext cx="9144000" cy="338772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6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“燕赵之收藏，韩魏之经营，齐楚之精英”</a:t>
            </a:r>
            <a:r>
              <a:rPr lang="zh-CN" altLang="en-US" sz="3600" b="0">
                <a:solidFill>
                  <a:srgbClr val="66FF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用了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互文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的修辞格</a:t>
            </a:r>
            <a:r>
              <a:rPr lang="en-US" altLang="zh-CN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----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本应合在一起说的词，因对偶、押韵或字数的限制，临时拆天来使用，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但理解时又应合在一块儿。</a:t>
            </a:r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这句话可译为“燕、赵、齐、楚、韩、魏六同之统治者有无数的金玉珍宝。</a:t>
            </a:r>
          </a:p>
        </p:txBody>
      </p:sp>
      <p:sp>
        <p:nvSpPr>
          <p:cNvPr id="53251" name="文本框 53250"/>
          <p:cNvSpPr txBox="1"/>
          <p:nvPr/>
        </p:nvSpPr>
        <p:spPr>
          <a:xfrm>
            <a:off x="0" y="73025"/>
            <a:ext cx="9144000" cy="1189038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0">
                <a:solidFill>
                  <a:srgbClr val="FF0066"/>
                </a:solidFill>
                <a:latin typeface="Arial" panose="020B0604020202020204" pitchFamily="34" charset="0"/>
                <a:ea typeface="楷体_GB2312" pitchFamily="1" charset="-122"/>
              </a:rPr>
              <a:t>     </a:t>
            </a:r>
            <a:r>
              <a:rPr lang="zh-CN" altLang="en-US" sz="3200" b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           </a:t>
            </a:r>
            <a:r>
              <a:rPr lang="zh-CN" altLang="en-US" sz="36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</a:t>
            </a:r>
          </a:p>
          <a:p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（一）分析第二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file"/>
              </a:rPr>
              <a:t>段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    </a:t>
            </a:r>
          </a:p>
        </p:txBody>
      </p:sp>
      <p:sp>
        <p:nvSpPr>
          <p:cNvPr id="53252" name="矩形 53251"/>
          <p:cNvSpPr/>
          <p:nvPr/>
        </p:nvSpPr>
        <p:spPr>
          <a:xfrm>
            <a:off x="0" y="1219200"/>
            <a:ext cx="9144000" cy="17399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6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“绿云扰扰”</a:t>
            </a:r>
            <a:r>
              <a:rPr lang="zh-CN" altLang="en-US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r>
              <a:rPr lang="zh-CN" altLang="en-US" sz="36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绿云，浓墨有光彩的云，此处形容女子的头发黑密；扰扰，纷乱蓬松的样子。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bldLvl="0" animBg="1"/>
      <p:bldP spid="5325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54273"/>
          <p:cNvSpPr txBox="1"/>
          <p:nvPr/>
        </p:nvSpPr>
        <p:spPr>
          <a:xfrm>
            <a:off x="0" y="0"/>
            <a:ext cx="9144000" cy="5015865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、辇来于秦</a:t>
            </a:r>
            <a:r>
              <a:rPr lang="zh-CN" altLang="en-US" sz="40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r>
              <a:rPr lang="zh-CN" altLang="en-US" sz="40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辇：名词作动词，乘辇车</a:t>
            </a:r>
          </a:p>
          <a:p>
            <a:r>
              <a:rPr lang="en-US" altLang="zh-CN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、燕赵之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收藏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，韩魏之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经营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，齐楚之</a:t>
            </a:r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精英</a:t>
            </a:r>
            <a:r>
              <a:rPr lang="zh-CN" altLang="en-US" sz="40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</a:p>
          <a:p>
            <a:endParaRPr lang="zh-CN" altLang="en-US" sz="40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4000" b="0">
              <a:solidFill>
                <a:srgbClr val="00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、鼎铛玉石，金块珠砾</a:t>
            </a:r>
          </a:p>
          <a:p>
            <a:r>
              <a:rPr lang="zh-CN" altLang="en-US" sz="40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铛、石、块、砾，是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名词意动用法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54275" name="矩形 54274"/>
          <p:cNvSpPr/>
          <p:nvPr/>
        </p:nvSpPr>
        <p:spPr>
          <a:xfrm>
            <a:off x="0" y="2286000"/>
            <a:ext cx="89154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收藏，经营，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动词用作名词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，指收藏的金银珠宝，经营的金银珠宝。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55297"/>
          <p:cNvSpPr txBox="1"/>
          <p:nvPr/>
        </p:nvSpPr>
        <p:spPr>
          <a:xfrm>
            <a:off x="0" y="974090"/>
            <a:ext cx="5666740" cy="255333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段意理解</a:t>
            </a: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）宫人的生活情境</a:t>
            </a: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早上梳妆</a:t>
            </a:r>
          </a:p>
          <a:p>
            <a:r>
              <a:rPr lang="zh-CN" altLang="en-US" sz="40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生活寂寞</a:t>
            </a:r>
            <a:endParaRPr lang="zh-CN" altLang="en-US" sz="400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5299" name="矩形 55298"/>
          <p:cNvSpPr/>
          <p:nvPr/>
        </p:nvSpPr>
        <p:spPr>
          <a:xfrm>
            <a:off x="5292725" y="1989138"/>
            <a:ext cx="3733800" cy="228917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宫女之多</a:t>
            </a:r>
          </a:p>
          <a:p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宫人命运悲惨</a:t>
            </a:r>
          </a:p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反映秦王的生活奢侈，荒淫。</a:t>
            </a:r>
          </a:p>
        </p:txBody>
      </p:sp>
      <p:sp>
        <p:nvSpPr>
          <p:cNvPr id="55300" name="右箭头 55299"/>
          <p:cNvSpPr/>
          <p:nvPr/>
        </p:nvSpPr>
        <p:spPr>
          <a:xfrm>
            <a:off x="3657600" y="2743200"/>
            <a:ext cx="1371600" cy="533400"/>
          </a:xfrm>
          <a:prstGeom prst="rightArrow">
            <a:avLst>
              <a:gd name="adj1" fmla="val 50000"/>
              <a:gd name="adj2" fmla="val 64285"/>
            </a:avLst>
          </a:prstGeom>
          <a:solidFill>
            <a:srgbClr val="0000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1" name="文本框 55300"/>
          <p:cNvSpPr txBox="1"/>
          <p:nvPr/>
        </p:nvSpPr>
        <p:spPr>
          <a:xfrm>
            <a:off x="990600" y="4495800"/>
            <a:ext cx="2895600" cy="64135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）秦爱纷奢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2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29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uild="p" animBg="1"/>
      <p:bldP spid="55299" grpId="0" build="p" animBg="1"/>
      <p:bldP spid="5530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991475" cy="1812925"/>
          </a:xfrm>
          <a:solidFill>
            <a:srgbClr val="000000">
              <a:alpha val="100000"/>
            </a:srgbClr>
          </a:solidFill>
        </p:spPr>
        <p:txBody>
          <a:bodyPr vert="horz" wrap="square" anchor="ctr"/>
          <a:lstStyle/>
          <a:p>
            <a:pPr algn="l"/>
            <a:r>
              <a:rPr lang="zh-CN" altLang="en-US" sz="4000" b="1"/>
              <a:t>第二段：铺叙统治者生活的荒淫、奢靡</a:t>
            </a:r>
          </a:p>
        </p:txBody>
      </p:sp>
      <p:sp>
        <p:nvSpPr>
          <p:cNvPr id="56323" name="Rectangle 3"/>
          <p:cNvSpPr>
            <a:spLocks noGrp="1"/>
          </p:cNvSpPr>
          <p:nvPr>
            <p:ph type="body"/>
          </p:nvPr>
        </p:nvSpPr>
        <p:spPr>
          <a:xfrm>
            <a:off x="684213" y="2854325"/>
            <a:ext cx="8135937" cy="3024188"/>
          </a:xfrm>
          <a:solidFill>
            <a:srgbClr val="000000">
              <a:alpha val="100000"/>
            </a:srgbClr>
          </a:solidFill>
        </p:spPr>
        <p:txBody>
          <a:bodyPr vert="horz" wrap="square" anchor="t"/>
          <a:lstStyle/>
          <a:p>
            <a:r>
              <a:rPr lang="zh-CN" altLang="en-US" b="1" dirty="0"/>
              <a:t>（</a:t>
            </a:r>
            <a:r>
              <a:rPr lang="en-US" altLang="zh-CN" sz="4800" b="1"/>
              <a:t>1</a:t>
            </a:r>
            <a:r>
              <a:rPr lang="zh-CN" altLang="en-US" sz="4800" b="1" dirty="0"/>
              <a:t>）写供</a:t>
            </a:r>
            <a:r>
              <a:rPr lang="zh-CN" altLang="en-US" sz="4400" b="1" dirty="0"/>
              <a:t>玩乐</a:t>
            </a:r>
            <a:r>
              <a:rPr lang="zh-CN" altLang="en-US" sz="4800" b="1" dirty="0"/>
              <a:t>的宫人来源。</a:t>
            </a:r>
          </a:p>
          <a:p>
            <a:r>
              <a:rPr lang="zh-CN" altLang="en-US" sz="4800" b="1" dirty="0"/>
              <a:t>（</a:t>
            </a:r>
            <a:r>
              <a:rPr lang="en-US" altLang="zh-CN" sz="4800" b="1"/>
              <a:t>2</a:t>
            </a:r>
            <a:r>
              <a:rPr lang="zh-CN" altLang="en-US" sz="4800" b="1" dirty="0"/>
              <a:t>）极写宫中生活荒淫、奢靡。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63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ldLvl="0" animBg="1"/>
      <p:bldP spid="5632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74753" descr="Y7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5" name="矩形 74754"/>
          <p:cNvSpPr/>
          <p:nvPr/>
        </p:nvSpPr>
        <p:spPr>
          <a:xfrm>
            <a:off x="3276600" y="0"/>
            <a:ext cx="23399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长安回望绣成堆</a:t>
            </a:r>
            <a:endParaRPr lang="zh-CN" altLang="en-US" sz="2400" dirty="0">
              <a:solidFill>
                <a:schemeClr val="accent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木屋顶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730" y="235585"/>
            <a:ext cx="8711565" cy="651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61985" y="484949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柱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49495" y="401066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09440" y="316801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69940" y="466026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梁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74180" y="507111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梁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23920" y="38671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541270" y="188722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檩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40130" y="264604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檩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318760" y="1722755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檩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094865" y="2646045"/>
            <a:ext cx="446405" cy="337185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 sz="1600"/>
              <a:t>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81455" y="1803400"/>
            <a:ext cx="109855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椽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8950" y="550164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柱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872740" y="5593080"/>
            <a:ext cx="551180" cy="521970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r>
              <a:rPr lang="zh-CN" altLang="en-US"/>
              <a:t>柱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82" name="表格 58381"/>
          <p:cNvGraphicFramePr/>
          <p:nvPr/>
        </p:nvGraphicFramePr>
        <p:xfrm>
          <a:off x="481330" y="765175"/>
          <a:ext cx="8496300" cy="5578475"/>
        </p:xfrm>
        <a:graphic>
          <a:graphicData uri="http://schemas.openxmlformats.org/drawingml/2006/table">
            <a:tbl>
              <a:tblPr/>
              <a:tblGrid>
                <a:gridCol w="7519035"/>
                <a:gridCol w="977265"/>
              </a:tblGrid>
              <a:tr h="55784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4800" b="1">
                          <a:latin typeface="楷体_GB2312" pitchFamily="1" charset="-122"/>
                          <a:ea typeface="楷体_GB2312" pitchFamily="1" charset="-122"/>
                        </a:rPr>
                        <a:t>   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 嗟乎！</a:t>
                      </a:r>
                      <a:r>
                        <a:rPr lang="zh-CN" altLang="en-US" sz="48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一人之心，千万人之心也</a:t>
                      </a:r>
                      <a:r>
                        <a:rPr lang="zh-CN" altLang="en-US" sz="4800" b="1">
                          <a:latin typeface="楷体_GB2312" pitchFamily="1" charset="-122"/>
                          <a:ea typeface="楷体_GB2312" pitchFamily="1" charset="-122"/>
                        </a:rPr>
                        <a:t>。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秦爱</a:t>
                      </a:r>
                      <a:r>
                        <a:rPr lang="zh-CN" altLang="en-US" sz="48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纷奢</a:t>
                      </a:r>
                      <a:r>
                        <a:rPr lang="zh-CN" altLang="en-US" sz="4800" b="1">
                          <a:latin typeface="楷体_GB2312" pitchFamily="1" charset="-122"/>
                          <a:ea typeface="楷体_GB2312" pitchFamily="1" charset="-122"/>
                        </a:rPr>
                        <a:t>，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人亦</a:t>
                      </a:r>
                      <a:r>
                        <a:rPr lang="zh-CN" altLang="en-US" sz="48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念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其家。奈何取之尽锱铢，用之如泥沙？使负栋之柱，多于</a:t>
                      </a:r>
                      <a:r>
                        <a:rPr lang="zh-CN" altLang="en-US" sz="48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南亩</a:t>
                      </a:r>
                      <a:r>
                        <a:rPr lang="zh-CN" altLang="en-US" sz="48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之农夫；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4800" b="1"/>
                        <a:t>  </a:t>
                      </a:r>
                      <a:endParaRPr lang="zh-CN" altLang="en-US" sz="48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78" name="矩形 58377"/>
          <p:cNvSpPr/>
          <p:nvPr/>
        </p:nvSpPr>
        <p:spPr>
          <a:xfrm>
            <a:off x="2484438" y="188913"/>
            <a:ext cx="40005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5000" lnSpcReduction="10000"/>
          </a:bodyPr>
          <a:lstStyle/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7720" y="5052695"/>
            <a:ext cx="75285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3600">
                <a:solidFill>
                  <a:srgbClr val="FF0000"/>
                </a:solidFill>
              </a:rPr>
              <a:t>解释红色字体的意思，并翻译句子。</a:t>
            </a: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82" name="表格 58381"/>
          <p:cNvGraphicFramePr/>
          <p:nvPr/>
        </p:nvGraphicFramePr>
        <p:xfrm>
          <a:off x="323850" y="765175"/>
          <a:ext cx="8496300" cy="5578475"/>
        </p:xfrm>
        <a:graphic>
          <a:graphicData uri="http://schemas.openxmlformats.org/drawingml/2006/table">
            <a:tbl>
              <a:tblPr/>
              <a:tblGrid>
                <a:gridCol w="2928938"/>
                <a:gridCol w="5567362"/>
              </a:tblGrid>
              <a:tr h="55784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>
                          <a:latin typeface="楷体_GB2312" pitchFamily="1" charset="-122"/>
                          <a:ea typeface="楷体_GB2312" pitchFamily="1" charset="-122"/>
                        </a:rPr>
                        <a:t>   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 嗟乎！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一人之心，千万人之心也</a:t>
                      </a:r>
                      <a:r>
                        <a:rPr lang="zh-CN" altLang="en-US" sz="3200" b="1">
                          <a:latin typeface="楷体_GB2312" pitchFamily="1" charset="-122"/>
                          <a:ea typeface="楷体_GB2312" pitchFamily="1" charset="-122"/>
                        </a:rPr>
                        <a:t>。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秦爱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纷奢</a:t>
                      </a:r>
                      <a:r>
                        <a:rPr lang="zh-CN" altLang="en-US" sz="3200" b="1">
                          <a:latin typeface="楷体_GB2312" pitchFamily="1" charset="-122"/>
                          <a:ea typeface="楷体_GB2312" pitchFamily="1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人亦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念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其家。奈何取之尽锱铢，用之如泥沙？使负栋之柱，多于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南亩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之农夫；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3200" b="1"/>
                        <a:t>    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唉！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一个人的心思，也是千万人的心思（人同此心）呀！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奏统治者嗜好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繁华奢侈</a:t>
                      </a:r>
                      <a:r>
                        <a:rPr lang="zh-CN" altLang="en-US" sz="3200" b="1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，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人民百姓也都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顾念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自己的家。为什么搜刮（百姓的财物）一点都不放过，挥霍起来却像泥沙一样随便呢？（甚至）让支承屋梁的柱子，比</a:t>
                      </a:r>
                      <a:r>
                        <a:rPr lang="zh-CN" altLang="en-US" sz="3200" b="1">
                          <a:solidFill>
                            <a:srgbClr val="FF000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农田</a:t>
                      </a:r>
                      <a:r>
                        <a:rPr lang="zh-CN" altLang="en-US" sz="3200" b="1">
                          <a:solidFill>
                            <a:schemeClr val="accent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里的农夫还多；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8378" name="矩形 58377"/>
          <p:cNvSpPr/>
          <p:nvPr/>
        </p:nvSpPr>
        <p:spPr>
          <a:xfrm>
            <a:off x="2484438" y="188913"/>
            <a:ext cx="40005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40000" lnSpcReduction="20000"/>
          </a:bodyPr>
          <a:lstStyle/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2529" descr="乐舞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5086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6669088" y="1270000"/>
            <a:ext cx="1647825" cy="36718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0" dirty="0">
                <a:solidFill>
                  <a:srgbClr val="990033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歌台暖响</a:t>
            </a:r>
            <a:r>
              <a:rPr lang="zh-CN" altLang="en-US" sz="4800" b="0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舞殿冷袖</a:t>
            </a:r>
          </a:p>
        </p:txBody>
      </p:sp>
      <p:pic>
        <p:nvPicPr>
          <p:cNvPr id="22532" name="图片 22531" descr="宫女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22532"/>
          <p:cNvSpPr txBox="1"/>
          <p:nvPr/>
        </p:nvSpPr>
        <p:spPr>
          <a:xfrm>
            <a:off x="360363" y="333375"/>
            <a:ext cx="442753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0" dirty="0">
                <a:solidFill>
                  <a:srgbClr val="CC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一宫之内，而气候不齐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59393"/>
          <p:cNvSpPr>
            <a:spLocks noGrp="1" noRot="1"/>
          </p:cNvSpPr>
          <p:nvPr>
            <p:ph type="title"/>
          </p:nvPr>
        </p:nvSpPr>
        <p:spPr>
          <a:xfrm>
            <a:off x="381000" y="117475"/>
            <a:ext cx="8082915" cy="5744845"/>
          </a:xfrm>
          <a:noFill/>
        </p:spPr>
        <p:txBody>
          <a:bodyPr anchor="ctr"/>
          <a:lstStyle/>
          <a:p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架梁之椽</a:t>
            </a:r>
            <a:r>
              <a:rPr lang="en-US" altLang="zh-CN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chuán</a:t>
            </a: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，多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于机上之工女</a:t>
            </a: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；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钉头磷磷，多于在庾之粟粒；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瓦缝参差，多于周身之帛缕；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直栏横槛</a:t>
            </a: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，多于九土之城郭；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管弦</a:t>
            </a: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呕哑，多于市人之言语。</a:t>
            </a:r>
            <a:b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r>
              <a:rPr lang="zh-CN" altLang="en-US" sz="40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使天下之人，不敢言而敢怒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标题 59393"/>
          <p:cNvSpPr>
            <a:spLocks noGrp="1" noRot="1"/>
          </p:cNvSpPr>
          <p:nvPr>
            <p:ph type="title"/>
          </p:nvPr>
        </p:nvSpPr>
        <p:spPr>
          <a:xfrm>
            <a:off x="107950" y="49213"/>
            <a:ext cx="3671888" cy="6837362"/>
          </a:xfrm>
          <a:noFill/>
        </p:spPr>
        <p:txBody>
          <a:bodyPr anchor="ctr"/>
          <a:lstStyle/>
          <a:p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架梁之椽</a:t>
            </a:r>
            <a:r>
              <a:rPr lang="en-US" altLang="zh-CN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chuán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，多</a:t>
            </a: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于机上之工女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；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钉头磷磷，多于在庾之粟粒；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瓦缝参差，多于周身之帛缕；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直栏横槛，多于九土之城郭；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管弦</a:t>
            </a: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呕哑，多于市人之言语。</a:t>
            </a:r>
            <a:b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</a:br>
            <a:r>
              <a:rPr lang="zh-CN" altLang="en-US" sz="3600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  <a:sym typeface="+mn-ea"/>
              </a:rPr>
              <a:t>使天下之人，不敢言而敢怒</a:t>
            </a:r>
            <a:r>
              <a:rPr lang="zh-CN" altLang="en-US" sz="3600" b="1">
                <a:latin typeface="楷体_GB2312" pitchFamily="1" charset="-122"/>
                <a:ea typeface="楷体_GB2312" pitchFamily="1" charset="-122"/>
                <a:sym typeface="+mn-ea"/>
              </a:rPr>
              <a:t>。</a:t>
            </a:r>
            <a:endParaRPr lang="zh-CN" altLang="en-US" sz="3600" b="1"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59395" name="文本占位符 59394"/>
          <p:cNvSpPr>
            <a:spLocks noGrp="1" noRot="1"/>
          </p:cNvSpPr>
          <p:nvPr>
            <p:ph type="body" idx="1"/>
          </p:nvPr>
        </p:nvSpPr>
        <p:spPr>
          <a:xfrm>
            <a:off x="3444875" y="389890"/>
            <a:ext cx="5591810" cy="6811645"/>
          </a:xfrm>
          <a:noFill/>
        </p:spPr>
        <p:txBody>
          <a:bodyPr/>
          <a:lstStyle/>
          <a:p>
            <a:pPr algn="just">
              <a:buNone/>
            </a:pPr>
            <a:r>
              <a:rPr lang="en-US" altLang="zh-CN" b="1">
                <a:solidFill>
                  <a:srgbClr val="0000FF"/>
                </a:solidFill>
              </a:rPr>
              <a:t>  </a:t>
            </a:r>
            <a:r>
              <a:rPr lang="zh-CN" altLang="en-US" b="1">
                <a:solidFill>
                  <a:srgbClr val="0000FF"/>
                </a:solidFill>
              </a:rPr>
              <a:t>让架在屋梁上的椽子，</a:t>
            </a:r>
            <a:r>
              <a:rPr lang="zh-CN" altLang="en-US" b="1">
                <a:solidFill>
                  <a:srgbClr val="FF0000"/>
                </a:solidFill>
              </a:rPr>
              <a:t>比布机上的织女</a:t>
            </a:r>
            <a:r>
              <a:rPr lang="zh-CN" altLang="en-US" b="1">
                <a:solidFill>
                  <a:srgbClr val="0000FF"/>
                </a:solidFill>
              </a:rPr>
              <a:t>还多；让（建筑物上）颗颗突出的钉头，比粮仓里的粟粒还多；让参差不 齐的瓦缝，比全身丝绸衣服的纱线还多；</a:t>
            </a:r>
            <a:r>
              <a:rPr lang="zh-CN" altLang="en-US" b="1">
                <a:solidFill>
                  <a:srgbClr val="FF0000"/>
                </a:solidFill>
              </a:rPr>
              <a:t>直的横的栏杆，</a:t>
            </a:r>
            <a:r>
              <a:rPr lang="zh-CN" altLang="en-US" b="1">
                <a:solidFill>
                  <a:srgbClr val="0000FF"/>
                </a:solidFill>
              </a:rPr>
              <a:t>比全国城郭的围墙还多；嘈杂的</a:t>
            </a:r>
            <a:r>
              <a:rPr lang="zh-CN" altLang="en-US" b="1">
                <a:solidFill>
                  <a:srgbClr val="FF0000"/>
                </a:solidFill>
              </a:rPr>
              <a:t>笛声琴声</a:t>
            </a:r>
            <a:r>
              <a:rPr lang="zh-CN" altLang="en-US" b="1"/>
              <a:t>，</a:t>
            </a:r>
            <a:r>
              <a:rPr lang="zh-CN" altLang="en-US" b="1">
                <a:solidFill>
                  <a:srgbClr val="0000FF"/>
                </a:solidFill>
              </a:rPr>
              <a:t>比闹市里的人声还多。（终于）致使天下人心里憋满了愤怒，却不敢说话。</a:t>
            </a:r>
          </a:p>
        </p:txBody>
      </p:sp>
      <p:sp>
        <p:nvSpPr>
          <p:cNvPr id="59396" name="直接连接符 59395"/>
          <p:cNvSpPr/>
          <p:nvPr/>
        </p:nvSpPr>
        <p:spPr>
          <a:xfrm>
            <a:off x="3708400" y="117475"/>
            <a:ext cx="144463" cy="62642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标题 60417"/>
          <p:cNvSpPr>
            <a:spLocks noGrp="1" noRot="1"/>
          </p:cNvSpPr>
          <p:nvPr>
            <p:ph type="title"/>
          </p:nvPr>
        </p:nvSpPr>
        <p:spPr>
          <a:xfrm>
            <a:off x="332740" y="133985"/>
            <a:ext cx="8274685" cy="1951355"/>
          </a:xfrm>
          <a:noFill/>
        </p:spPr>
        <p:txBody>
          <a:bodyPr anchor="ctr"/>
          <a:lstStyle/>
          <a:p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独夫之心，日益骄固。戍卒叫，函谷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举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，楚人一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炬</a:t>
            </a:r>
            <a:r>
              <a:rPr lang="zh-CN" altLang="en-US" b="1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可怜</a:t>
            </a:r>
            <a: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焦土！</a:t>
            </a:r>
            <a:br>
              <a:rPr lang="zh-CN" altLang="en-US" b="1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</a:br>
            <a:endParaRPr lang="zh-CN" altLang="en-US" b="1">
              <a:solidFill>
                <a:schemeClr val="accent1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" name="文本占位符 3"/>
          <p:cNvSpPr>
            <a:spLocks noGrp="1" noRot="1"/>
          </p:cNvSpPr>
          <p:nvPr>
            <p:ph type="body" idx="1"/>
          </p:nvPr>
        </p:nvSpPr>
        <p:spPr>
          <a:xfrm>
            <a:off x="428625" y="2164715"/>
            <a:ext cx="8083550" cy="3537585"/>
          </a:xfrm>
          <a:noFill/>
        </p:spPr>
        <p:txBody>
          <a:bodyPr/>
          <a:lstStyle/>
          <a:p>
            <a:pPr algn="just">
              <a:lnSpc>
                <a:spcPct val="90000"/>
              </a:lnSpc>
              <a:buNone/>
            </a:pPr>
            <a:r>
              <a:rPr lang="zh-CN" altLang="en-US" sz="3600" b="1" dirty="0"/>
              <a:t>  </a:t>
            </a:r>
            <a:r>
              <a:rPr lang="zh-CN" altLang="en-US" sz="3600" b="1" dirty="0">
                <a:solidFill>
                  <a:srgbClr val="0000FF"/>
                </a:solidFill>
              </a:rPr>
              <a:t>暴君秦始皇的心，一天比一天骄横顽固。（待到）戍边的士兵们一声呐喊，函谷关的天险就</a:t>
            </a:r>
            <a:r>
              <a:rPr lang="zh-CN" altLang="en-US" sz="3600" b="1" dirty="0">
                <a:solidFill>
                  <a:srgbClr val="FF0000"/>
                </a:solidFill>
              </a:rPr>
              <a:t>被攻破</a:t>
            </a:r>
            <a:r>
              <a:rPr lang="zh-CN" altLang="en-US" sz="3600" b="1" dirty="0"/>
              <a:t>，（</a:t>
            </a:r>
            <a:r>
              <a:rPr lang="zh-CN" altLang="en-US" sz="3600" b="1" dirty="0">
                <a:solidFill>
                  <a:srgbClr val="0000FF"/>
                </a:solidFill>
              </a:rPr>
              <a:t>入关的）楚人一把</a:t>
            </a:r>
            <a:r>
              <a:rPr lang="zh-CN" altLang="en-US" sz="3600" b="1" dirty="0">
                <a:solidFill>
                  <a:srgbClr val="FF0000"/>
                </a:solidFill>
              </a:rPr>
              <a:t>大火</a:t>
            </a:r>
            <a:r>
              <a:rPr lang="zh-CN" altLang="en-US" sz="3600" b="1" dirty="0"/>
              <a:t>，</a:t>
            </a:r>
            <a:r>
              <a:rPr lang="zh-CN" altLang="en-US" sz="3600" b="1" dirty="0">
                <a:solidFill>
                  <a:srgbClr val="FF0000"/>
                </a:solidFill>
              </a:rPr>
              <a:t>可惜</a:t>
            </a:r>
            <a:r>
              <a:rPr lang="zh-CN" altLang="en-US" sz="3600" b="1" dirty="0">
                <a:solidFill>
                  <a:srgbClr val="0000FF"/>
                </a:solidFill>
              </a:rPr>
              <a:t>（富丽堂皇的阿房宫）化成了一片焦土！</a:t>
            </a:r>
          </a:p>
          <a:p>
            <a:pPr>
              <a:lnSpc>
                <a:spcPct val="90000"/>
              </a:lnSpc>
            </a:pPr>
            <a:endParaRPr lang="zh-CN" altLang="en-US" sz="3600" b="1" dirty="0">
              <a:solidFill>
                <a:srgbClr val="0000FF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61441"/>
          <p:cNvSpPr txBox="1"/>
          <p:nvPr/>
        </p:nvSpPr>
        <p:spPr>
          <a:xfrm>
            <a:off x="914400" y="609600"/>
            <a:ext cx="571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0" dirty="0">
              <a:latin typeface="Arial" panose="020B0604020202020204" pitchFamily="34" charset="0"/>
              <a:ea typeface="楷体_GB2312" pitchFamily="1" charset="-122"/>
            </a:endParaRPr>
          </a:p>
        </p:txBody>
      </p:sp>
      <p:sp>
        <p:nvSpPr>
          <p:cNvPr id="61443" name="矩形 61442"/>
          <p:cNvSpPr/>
          <p:nvPr/>
        </p:nvSpPr>
        <p:spPr>
          <a:xfrm>
            <a:off x="0" y="0"/>
            <a:ext cx="9144000" cy="55848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（二）分析第三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file"/>
              </a:rPr>
              <a:t>段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、重点词语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纷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奢：繁华奢侈  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直栏横槛：槛读着</a:t>
            </a: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jiàn,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栏杆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函谷举：举，被攻占    可怜，可惜。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可怜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身上衣正单，心忧炭贱愿天寒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可怜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九月初三夜，露似珍珠月似弓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可怜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夜半虚前席，不问苍生问鬼神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/>
      <p:bldP spid="6144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62465"/>
          <p:cNvSpPr txBox="1"/>
          <p:nvPr/>
        </p:nvSpPr>
        <p:spPr>
          <a:xfrm>
            <a:off x="36513" y="117475"/>
            <a:ext cx="9144000" cy="64008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b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5400" b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段意理解</a:t>
            </a:r>
          </a:p>
          <a:p>
            <a:r>
              <a:rPr lang="zh-CN" altLang="en-US" sz="3600" b="0">
                <a:solidFill>
                  <a:srgbClr val="FF0066"/>
                </a:solidFill>
                <a:latin typeface="Arial" panose="020B0604020202020204" pitchFamily="34" charset="0"/>
                <a:ea typeface="楷体_GB2312" pitchFamily="1" charset="-122"/>
              </a:rPr>
              <a:t>          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这一段作者用了</a:t>
            </a:r>
            <a:r>
              <a:rPr lang="zh-CN" altLang="en-US" sz="4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大量的排比，比喻，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铺写了秦王的骄奢淫靡，滥用民力，致使农民起义，一举灭秦。</a:t>
            </a:r>
            <a:r>
              <a:rPr lang="zh-CN" altLang="en-US" sz="4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“叫、举、炬”三介动词，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促促相连，生动地表现了农民起义风起云涌、摧枯拉朽之势，火山爆发之烈，迅猛异常，不可压抑。“可怜焦土’与上面的壮丽描绘</a:t>
            </a:r>
            <a:r>
              <a:rPr lang="zh-CN" altLang="en-US" sz="40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形成鲜明的对比，</a:t>
            </a:r>
            <a:r>
              <a:rPr lang="zh-CN" altLang="en-US" sz="40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显得收束有力，概括了秦的迅速灭亡。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图片 75777" descr="Y7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文本框 75778"/>
          <p:cNvSpPr txBox="1"/>
          <p:nvPr/>
        </p:nvSpPr>
        <p:spPr>
          <a:xfrm>
            <a:off x="4953000" y="692150"/>
            <a:ext cx="4191000" cy="5883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本段语言同样具有极强的表现力：</a:t>
            </a:r>
          </a:p>
          <a:p>
            <a:r>
              <a:rPr lang="zh-CN" altLang="en-US" sz="2000" b="0" dirty="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zh-CN" altLang="en-US" sz="2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“嗟乎”开头，转入议论。先说人心相同，应该互相体谅。一句设问是对秦始皇穷奢极欲、强取豪夺的有力谴责。接着，摆出秦始皇的罪证，以六个排比分句，运用比喻，紧紧扣住阿房宫，进行强烈的对照描写，绘出了一幅幅秦始皇“劳民伤财”的触目惊心的图画。最后三句将独夫的骄固与人民之怒形成鲜明对照，说明了秦灭亡的到来的必然性－－“戍卒叫，函谷举，楚人一炬，可怜焦土。”这些短句相连，短促有力，生动的表现了秦末农民起义风起云涌之速，摧枯拉朽之势，火山爆发之烈。“可怜焦土”又与上文的壮丽描绘形成鲜明对照，再一次为下文的议论造势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表格 63489"/>
          <p:cNvGraphicFramePr/>
          <p:nvPr/>
        </p:nvGraphicFramePr>
        <p:xfrm>
          <a:off x="684213" y="1196975"/>
          <a:ext cx="7848600" cy="5211763"/>
        </p:xfrm>
        <a:graphic>
          <a:graphicData uri="http://schemas.openxmlformats.org/drawingml/2006/table">
            <a:tbl>
              <a:tblPr/>
              <a:tblGrid>
                <a:gridCol w="7235190"/>
                <a:gridCol w="613410"/>
              </a:tblGrid>
              <a:tr h="52117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>
                          <a:latin typeface="楷体_GB2312" pitchFamily="1" charset="-122"/>
                          <a:ea typeface="楷体_GB2312" pitchFamily="1" charset="-122"/>
                        </a:rPr>
                        <a:t>   </a:t>
                      </a:r>
                      <a:r>
                        <a:rPr lang="zh-CN" altLang="en-US" sz="4400" b="1">
                          <a:latin typeface="楷体_GB2312" pitchFamily="1" charset="-122"/>
                          <a:ea typeface="楷体_GB2312" pitchFamily="1" charset="-122"/>
                        </a:rPr>
                        <a:t> </a:t>
                      </a:r>
                      <a:r>
                        <a:rPr lang="zh-CN" altLang="en-US" sz="44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呜呼！灭六国者六国也，非秦也。</a:t>
                      </a:r>
                      <a:r>
                        <a:rPr lang="zh-CN" altLang="en-US" sz="4400" b="1">
                          <a:solidFill>
                            <a:srgbClr val="FF0000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族</a:t>
                      </a:r>
                      <a:r>
                        <a:rPr lang="zh-CN" altLang="en-US" sz="4400" b="1">
                          <a:solidFill>
                            <a:schemeClr val="accent1"/>
                          </a:solidFill>
                          <a:latin typeface="楷体_GB2312" pitchFamily="1" charset="-122"/>
                          <a:ea typeface="楷体_GB2312" pitchFamily="1" charset="-122"/>
                        </a:rPr>
                        <a:t>秦者秦也，非天下也。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80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24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20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50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Blip>
                          <a:blip r:embed="rId2"/>
                        </a:buBlip>
                        <a:defRPr sz="1800" b="0" i="0" u="none" kern="1200" baseline="0">
                          <a:solidFill>
                            <a:schemeClr val="tx1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just">
                        <a:buNone/>
                      </a:pPr>
                      <a:r>
                        <a:rPr lang="zh-CN" altLang="en-US" sz="2400" b="1"/>
                        <a:t>   </a:t>
                      </a:r>
                      <a:r>
                        <a:rPr lang="zh-CN" altLang="en-US" sz="2400" b="1">
                          <a:solidFill>
                            <a:schemeClr val="accent1"/>
                          </a:solidFill>
                        </a:rPr>
                        <a:t> </a:t>
                      </a:r>
                      <a:endParaRPr lang="zh-CN" altLang="en-US" sz="4800" b="1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8" name="矩形 63497"/>
          <p:cNvSpPr/>
          <p:nvPr/>
        </p:nvSpPr>
        <p:spPr>
          <a:xfrm>
            <a:off x="2771775" y="333375"/>
            <a:ext cx="40005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20000"/>
          </a:bodyPr>
          <a:lstStyle/>
          <a:p>
            <a:pPr algn="ctr"/>
            <a:r>
              <a:rPr lang="zh-CN" altLang="en-US" sz="4800">
                <a:ln w="12700" cap="sq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课文译文四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43000" y="3492500"/>
            <a:ext cx="675386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chemeClr val="accent1"/>
                </a:solidFill>
                <a:sym typeface="+mn-ea"/>
              </a:rPr>
              <a:t>唉！使六国灭亡的，是六国自己，</a:t>
            </a:r>
          </a:p>
          <a:p>
            <a:r>
              <a:rPr lang="zh-CN" altLang="en-US" sz="3600">
                <a:solidFill>
                  <a:schemeClr val="accent1"/>
                </a:solidFill>
                <a:sym typeface="+mn-ea"/>
              </a:rPr>
              <a:t>不是秦国</a:t>
            </a:r>
            <a:r>
              <a:rPr lang="zh-CN" altLang="en-US" sz="3600">
                <a:sym typeface="+mn-ea"/>
              </a:rPr>
              <a:t>。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消灭</a:t>
            </a:r>
            <a:r>
              <a:rPr lang="zh-CN" altLang="en-US" sz="3600">
                <a:solidFill>
                  <a:schemeClr val="accent1"/>
                </a:solidFill>
                <a:sym typeface="+mn-ea"/>
              </a:rPr>
              <a:t>秦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宗族</a:t>
            </a:r>
            <a:r>
              <a:rPr lang="zh-CN" altLang="en-US" sz="3600">
                <a:solidFill>
                  <a:schemeClr val="accent1"/>
                </a:solidFill>
                <a:sym typeface="+mn-ea"/>
              </a:rPr>
              <a:t>的是秦统治者本身，也不是天下的人民。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标题 64513"/>
          <p:cNvSpPr>
            <a:spLocks noGrp="1" noRot="1"/>
          </p:cNvSpPr>
          <p:nvPr>
            <p:ph type="title"/>
          </p:nvPr>
        </p:nvSpPr>
        <p:spPr>
          <a:xfrm>
            <a:off x="180975" y="261938"/>
            <a:ext cx="3406775" cy="5616575"/>
          </a:xfrm>
          <a:noFill/>
        </p:spPr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itchFamily="1" charset="-122"/>
                <a:ea typeface="楷体_GB2312" pitchFamily="1" charset="-122"/>
              </a:rPr>
              <a:t>嗟夫！使六国各爱其人，则足以拒秦；使秦复爱六国之人，则递三世可至万世而为君，谁得而族灭也？。</a:t>
            </a:r>
          </a:p>
        </p:txBody>
      </p:sp>
      <p:sp>
        <p:nvSpPr>
          <p:cNvPr id="64515" name="文本占位符 64514"/>
          <p:cNvSpPr>
            <a:spLocks noGrp="1" noRot="1"/>
          </p:cNvSpPr>
          <p:nvPr>
            <p:ph type="body" idx="1"/>
          </p:nvPr>
        </p:nvSpPr>
        <p:spPr>
          <a:xfrm>
            <a:off x="4068763" y="495935"/>
            <a:ext cx="4773612" cy="6054725"/>
          </a:xfrm>
          <a:noFill/>
        </p:spPr>
        <p:txBody>
          <a:bodyPr/>
          <a:lstStyle/>
          <a:p>
            <a:pPr algn="just">
              <a:buNone/>
            </a:pPr>
            <a:r>
              <a:rPr lang="zh-CN" altLang="en-US" sz="2400" b="1"/>
              <a:t>。</a:t>
            </a:r>
            <a:r>
              <a:rPr lang="zh-CN" altLang="en-US" sz="3600" b="1">
                <a:solidFill>
                  <a:srgbClr val="FF0000"/>
                </a:solidFill>
              </a:rPr>
              <a:t>唉！如果六国诸侯各自爱护自己的百姓，那么就有足够的力量抵抗强秦；如果秦（在统一全国后）同样能爱护六国的百姓，那么就可以从二世、三世以至传到万世一直作君王，谁还能灭掉（它）呢？</a:t>
            </a:r>
          </a:p>
        </p:txBody>
      </p:sp>
      <p:sp>
        <p:nvSpPr>
          <p:cNvPr id="64516" name="直接连接符 64515"/>
          <p:cNvSpPr/>
          <p:nvPr/>
        </p:nvSpPr>
        <p:spPr>
          <a:xfrm>
            <a:off x="4068763" y="44450"/>
            <a:ext cx="0" cy="63373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标题 65537"/>
          <p:cNvSpPr>
            <a:spLocks noGrp="1" noRot="1"/>
          </p:cNvSpPr>
          <p:nvPr>
            <p:ph type="title"/>
          </p:nvPr>
        </p:nvSpPr>
        <p:spPr>
          <a:xfrm>
            <a:off x="301625" y="190500"/>
            <a:ext cx="3190875" cy="6335713"/>
          </a:xfrm>
          <a:noFill/>
        </p:spPr>
        <p:txBody>
          <a:bodyPr anchor="ctr"/>
          <a:lstStyle/>
          <a:p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秦人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不暇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自哀，而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后人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哀之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；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后人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哀之而不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鉴</a:t>
            </a:r>
            <a:r>
              <a:rPr lang="zh-CN" altLang="en-US" b="1" dirty="0">
                <a:solidFill>
                  <a:schemeClr val="hlink"/>
                </a:solidFill>
                <a:latin typeface="楷体_GB2312" pitchFamily="1" charset="-122"/>
                <a:ea typeface="楷体_GB2312" pitchFamily="1" charset="-122"/>
              </a:rPr>
              <a:t>之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，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亦使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后人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而复哀</a:t>
            </a:r>
            <a:r>
              <a:rPr lang="zh-CN" altLang="en-US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后人</a:t>
            </a:r>
            <a:r>
              <a:rPr lang="zh-CN" altLang="en-US" b="1" dirty="0">
                <a:solidFill>
                  <a:schemeClr val="accent1"/>
                </a:solidFill>
                <a:latin typeface="楷体_GB2312" pitchFamily="1" charset="-122"/>
                <a:ea typeface="楷体_GB2312" pitchFamily="1" charset="-122"/>
              </a:rPr>
              <a:t>也</a:t>
            </a:r>
          </a:p>
        </p:txBody>
      </p:sp>
      <p:sp>
        <p:nvSpPr>
          <p:cNvPr id="65539" name="文本占位符 65538"/>
          <p:cNvSpPr>
            <a:spLocks noGrp="1" noRot="1"/>
          </p:cNvSpPr>
          <p:nvPr>
            <p:ph type="body" idx="1"/>
          </p:nvPr>
        </p:nvSpPr>
        <p:spPr>
          <a:xfrm>
            <a:off x="3791585" y="44450"/>
            <a:ext cx="5064125" cy="6769100"/>
          </a:xfrm>
          <a:noFill/>
        </p:spPr>
        <p:txBody>
          <a:bodyPr/>
          <a:lstStyle/>
          <a:p>
            <a:pPr algn="just">
              <a:buNone/>
            </a:pPr>
            <a:r>
              <a:rPr lang="zh-CN" altLang="en-US" sz="2400" b="1" dirty="0"/>
              <a:t> </a:t>
            </a:r>
            <a:r>
              <a:rPr lang="zh-CN" altLang="en-US" sz="4400" b="1" dirty="0"/>
              <a:t> </a:t>
            </a:r>
            <a:r>
              <a:rPr lang="zh-CN" altLang="en-US" sz="4400" b="1" dirty="0">
                <a:solidFill>
                  <a:schemeClr val="accent1"/>
                </a:solidFill>
              </a:rPr>
              <a:t>奏王朝的统治者</a:t>
            </a:r>
            <a:r>
              <a:rPr lang="zh-CN" altLang="en-US" sz="4400" b="1" dirty="0">
                <a:solidFill>
                  <a:srgbClr val="FF0000"/>
                </a:solidFill>
              </a:rPr>
              <a:t>来不及</a:t>
            </a:r>
            <a:r>
              <a:rPr lang="zh-CN" altLang="en-US" sz="4400" b="1" dirty="0">
                <a:solidFill>
                  <a:schemeClr val="accent1"/>
                </a:solidFill>
              </a:rPr>
              <a:t>为自己哀叹，而只有让</a:t>
            </a:r>
            <a:r>
              <a:rPr lang="zh-CN" altLang="en-US" sz="4400" b="1" dirty="0">
                <a:solidFill>
                  <a:srgbClr val="FF0000"/>
                </a:solidFill>
              </a:rPr>
              <a:t>后代人</a:t>
            </a:r>
            <a:r>
              <a:rPr lang="zh-CN" altLang="en-US" sz="4400" b="1" dirty="0">
                <a:solidFill>
                  <a:schemeClr val="accent1"/>
                </a:solidFill>
              </a:rPr>
              <a:t>去哀叹</a:t>
            </a:r>
            <a:r>
              <a:rPr lang="zh-CN" altLang="en-US" sz="4400" b="1" dirty="0">
                <a:solidFill>
                  <a:srgbClr val="FF0000"/>
                </a:solidFill>
              </a:rPr>
              <a:t>它的灭亡</a:t>
            </a:r>
            <a:r>
              <a:rPr lang="zh-CN" altLang="en-US" sz="4400" b="1" dirty="0"/>
              <a:t>；</a:t>
            </a:r>
            <a:r>
              <a:rPr lang="zh-CN" altLang="en-US" sz="4400" b="1" dirty="0">
                <a:solidFill>
                  <a:srgbClr val="FF0000"/>
                </a:solidFill>
              </a:rPr>
              <a:t>后代人</a:t>
            </a:r>
            <a:r>
              <a:rPr lang="zh-CN" altLang="en-US" sz="4400" b="1" dirty="0">
                <a:solidFill>
                  <a:schemeClr val="accent1"/>
                </a:solidFill>
              </a:rPr>
              <a:t>哀叹</a:t>
            </a:r>
            <a:r>
              <a:rPr lang="zh-CN" altLang="en-US" sz="4400" b="1" dirty="0">
                <a:solidFill>
                  <a:srgbClr val="FF0000"/>
                </a:solidFill>
              </a:rPr>
              <a:t>秦的灭亡</a:t>
            </a:r>
            <a:r>
              <a:rPr lang="zh-CN" altLang="en-US" sz="4400" b="1" dirty="0">
                <a:solidFill>
                  <a:schemeClr val="accent1"/>
                </a:solidFill>
              </a:rPr>
              <a:t>却不能引以为鉴，也会使</a:t>
            </a:r>
            <a:r>
              <a:rPr lang="zh-CN" altLang="en-US" sz="4400" b="1" dirty="0">
                <a:solidFill>
                  <a:srgbClr val="FF0000"/>
                </a:solidFill>
              </a:rPr>
              <a:t>他的后代人</a:t>
            </a:r>
            <a:r>
              <a:rPr lang="zh-CN" altLang="en-US" sz="4400" b="1" dirty="0">
                <a:solidFill>
                  <a:schemeClr val="accent1"/>
                </a:solidFill>
              </a:rPr>
              <a:t>再哀叹</a:t>
            </a:r>
            <a:r>
              <a:rPr lang="zh-CN" altLang="en-US" sz="4400" b="1" dirty="0">
                <a:solidFill>
                  <a:srgbClr val="FF0000"/>
                </a:solidFill>
              </a:rPr>
              <a:t>他</a:t>
            </a:r>
            <a:r>
              <a:rPr lang="zh-CN" altLang="en-US" sz="4400" b="1" dirty="0"/>
              <a:t>（</a:t>
            </a:r>
            <a:r>
              <a:rPr lang="zh-CN" altLang="en-US" sz="4400" b="1" dirty="0">
                <a:solidFill>
                  <a:schemeClr val="accent1"/>
                </a:solidFill>
              </a:rPr>
              <a:t>重蹈秦的覆辙）。</a:t>
            </a:r>
            <a:endParaRPr lang="zh-CN" altLang="en-US" sz="4800" b="1" dirty="0">
              <a:solidFill>
                <a:schemeClr val="accent1"/>
              </a:solidFill>
            </a:endParaRPr>
          </a:p>
          <a:p>
            <a:endParaRPr lang="zh-CN" altLang="en-US" sz="4800" b="1" dirty="0">
              <a:solidFill>
                <a:schemeClr val="accent1"/>
              </a:solidFill>
            </a:endParaRPr>
          </a:p>
          <a:p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 vert="horz" wrap="square" anchor="ctr"/>
          <a:lstStyle/>
          <a:p>
            <a:r>
              <a:rPr lang="zh-CN" altLang="en-US" sz="3200" b="1"/>
              <a:t>第四段，</a:t>
            </a:r>
            <a:r>
              <a:rPr lang="zh-CN" altLang="en-US" sz="3200" b="1">
                <a:solidFill>
                  <a:srgbClr val="FF3300"/>
                </a:solidFill>
              </a:rPr>
              <a:t>讽谏唐敬宗李湛勿重蹈秦皇覆辙</a:t>
            </a:r>
          </a:p>
        </p:txBody>
      </p:sp>
      <p:sp>
        <p:nvSpPr>
          <p:cNvPr id="66563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solidFill>
            <a:srgbClr val="000000">
              <a:alpha val="100000"/>
            </a:srgbClr>
          </a:solidFill>
        </p:spPr>
        <p:txBody>
          <a:bodyPr vert="horz" wrap="square" anchor="t"/>
          <a:lstStyle/>
          <a:p>
            <a:r>
              <a:rPr lang="zh-CN" altLang="en-US" dirty="0"/>
              <a:t>    </a:t>
            </a:r>
            <a:r>
              <a:rPr lang="zh-CN" altLang="en-US" b="1" dirty="0"/>
              <a:t>唉！灭六国的是六国自己，不是秦国。灭秦国的是秦王自己，不是天下的人民。唉！如果六国的国君能各自爱抚自己的百姓，就足以抵抗秦国了；（秦统一后）如果也能爱惜六国的百姓，那就可以传位到三世以至传到万世做皇帝，谁能够灭亡他呢？ </a:t>
            </a:r>
            <a:r>
              <a:rPr lang="en-US" altLang="zh-CN" b="1">
                <a:solidFill>
                  <a:srgbClr val="FF3300"/>
                </a:solidFill>
              </a:rPr>
              <a:t>【</a:t>
            </a:r>
            <a:r>
              <a:rPr lang="zh-CN" altLang="en-US" b="1" dirty="0">
                <a:solidFill>
                  <a:srgbClr val="FF3300"/>
                </a:solidFill>
              </a:rPr>
              <a:t>第一层，引历史教训，指出六国和秦灭亡的原因</a:t>
            </a:r>
            <a:r>
              <a:rPr lang="en-US" altLang="zh-CN" b="1">
                <a:solidFill>
                  <a:srgbClr val="FF3300"/>
                </a:solidFill>
              </a:rPr>
              <a:t>】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24579" name="文本占位符 24578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24580" name="图片 24579" descr="仿秦城门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文本框 24580"/>
          <p:cNvSpPr txBox="1"/>
          <p:nvPr/>
        </p:nvSpPr>
        <p:spPr>
          <a:xfrm>
            <a:off x="3429000" y="5638800"/>
            <a:ext cx="2971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E60AD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仿秦城门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>
            <a:spLocks noGrp="1"/>
          </p:cNvSpPr>
          <p:nvPr>
            <p:ph type="body"/>
          </p:nvPr>
        </p:nvSpPr>
        <p:spPr>
          <a:xfrm>
            <a:off x="0" y="620713"/>
            <a:ext cx="8229600" cy="5505450"/>
          </a:xfrm>
          <a:solidFill>
            <a:srgbClr val="000000">
              <a:alpha val="100000"/>
            </a:srgbClr>
          </a:solidFill>
        </p:spPr>
        <p:txBody>
          <a:bodyPr vert="horz" wrap="square" anchor="t"/>
          <a:lstStyle/>
          <a:p>
            <a:r>
              <a:rPr lang="zh-CN" altLang="en-US" sz="4000" b="1" dirty="0"/>
              <a:t>秦国的统治者来不及为自己的灭亡而哀叹，却使后代人为它哀叹；如果后代人哀叹它而不引以为鉴，那么又要让更后的人来哀叹他们了。 </a:t>
            </a:r>
          </a:p>
          <a:p>
            <a:endParaRPr lang="zh-CN" altLang="en-US" sz="4000" b="1" dirty="0">
              <a:solidFill>
                <a:srgbClr val="FF3300"/>
              </a:solidFill>
            </a:endParaRPr>
          </a:p>
          <a:p>
            <a:pPr>
              <a:buNone/>
            </a:pPr>
            <a:r>
              <a:rPr lang="en-US" altLang="zh-CN" sz="4000" b="1">
                <a:solidFill>
                  <a:srgbClr val="FF3300"/>
                </a:solidFill>
              </a:rPr>
              <a:t>【</a:t>
            </a:r>
            <a:r>
              <a:rPr lang="zh-CN" altLang="en-US" sz="4000" b="1" dirty="0">
                <a:solidFill>
                  <a:srgbClr val="FF3300"/>
                </a:solidFill>
              </a:rPr>
              <a:t>第二层，讽谏唐皇勿重演悲剧</a:t>
            </a:r>
            <a:r>
              <a:rPr lang="en-US" altLang="zh-CN" sz="4000" b="1">
                <a:solidFill>
                  <a:srgbClr val="FF3300"/>
                </a:solidFill>
              </a:rPr>
              <a:t>】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3077" descr="白色大理石"/>
          <p:cNvSpPr txBox="1"/>
          <p:nvPr/>
        </p:nvSpPr>
        <p:spPr>
          <a:xfrm>
            <a:off x="701675" y="304800"/>
            <a:ext cx="8085138" cy="1754188"/>
          </a:xfrm>
          <a:prstGeom prst="rect">
            <a:avLst/>
          </a:prstGeom>
          <a:solidFill>
            <a:srgbClr val="000000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自己研读第四段，要求：</a:t>
            </a:r>
          </a:p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说说秦（还有六国）灭亡的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原因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到底是什么？作者写作的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目的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又是为了什么？</a:t>
            </a:r>
          </a:p>
        </p:txBody>
      </p:sp>
      <p:sp>
        <p:nvSpPr>
          <p:cNvPr id="68611" name="Text Box 3083" descr="白色大理石"/>
          <p:cNvSpPr txBox="1"/>
          <p:nvPr/>
        </p:nvSpPr>
        <p:spPr>
          <a:xfrm>
            <a:off x="762000" y="2209800"/>
            <a:ext cx="5257800" cy="646113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其原因是</a:t>
            </a:r>
            <a:r>
              <a:rPr lang="zh-CN" altLang="en-US" sz="36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“不爱其人”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612" name="Text Box 3085" descr="白色大理石"/>
          <p:cNvSpPr txBox="1"/>
          <p:nvPr/>
        </p:nvSpPr>
        <p:spPr>
          <a:xfrm>
            <a:off x="762000" y="3108325"/>
            <a:ext cx="8189913" cy="1754188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其目的是</a:t>
            </a:r>
            <a:r>
              <a:rPr lang="zh-CN" altLang="en-US" sz="3600" dirty="0">
                <a:solidFill>
                  <a:srgbClr val="FF3300"/>
                </a:solidFill>
                <a:latin typeface="微软雅黑" panose="020B0503020204020204" charset="-122"/>
                <a:ea typeface="微软雅黑" panose="020B0503020204020204" charset="-122"/>
              </a:rPr>
              <a:t>“鉴”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，即：借古讽今，要唐帝国吸取秦亡的教训，向唐敬宗提出委婉的警告。</a:t>
            </a:r>
            <a:endParaRPr lang="zh-CN" altLang="en-US" sz="36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8613" name="Text Box 3086" descr="白色大理石"/>
          <p:cNvSpPr txBox="1"/>
          <p:nvPr/>
        </p:nvSpPr>
        <p:spPr>
          <a:xfrm>
            <a:off x="638810" y="5179060"/>
            <a:ext cx="6962775" cy="64516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商女不知亡国恨</a:t>
            </a:r>
            <a:r>
              <a:rPr lang="en-US" altLang="zh-CN" sz="360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3600" dirty="0">
                <a:solidFill>
                  <a:srgbClr val="0D0D0D"/>
                </a:solidFill>
                <a:latin typeface="微软雅黑" panose="020B0503020204020204" charset="-122"/>
                <a:ea typeface="微软雅黑" panose="020B0503020204020204" charset="-122"/>
              </a:rPr>
              <a:t>隔江犹唱后庭花。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ldLvl="0" animBg="1"/>
      <p:bldP spid="68611" grpId="0" bldLvl="0" animBg="1"/>
      <p:bldP spid="68612" grpId="0" bldLvl="0" animBg="1"/>
      <p:bldP spid="6861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文本框 69633"/>
          <p:cNvSpPr txBox="1"/>
          <p:nvPr/>
        </p:nvSpPr>
        <p:spPr>
          <a:xfrm>
            <a:off x="0" y="0"/>
            <a:ext cx="8991600" cy="6553200"/>
          </a:xfrm>
          <a:prstGeom prst="rect">
            <a:avLst/>
          </a:prstGeom>
          <a:solidFill>
            <a:srgbClr val="000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（三）研读第</a:t>
            </a:r>
            <a:r>
              <a:rPr lang="zh-CN" altLang="en-US" sz="440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四段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段意理解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这一段作者</a:t>
            </a:r>
            <a:r>
              <a:rPr lang="zh-CN" altLang="en-US" sz="400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发表议论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，指出六国灭亡秦朝覆灭，其根本原因在于本同自己而非秦国和天下人。作者运用了</a:t>
            </a:r>
            <a:r>
              <a:rPr lang="zh-CN" altLang="en-US" sz="400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假设论证</a:t>
            </a: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，说明爱护百姓可以拒敌固国，万世而为君，民心向背决定国家存亡。</a:t>
            </a:r>
          </a:p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作者讽谏时弊，希望统治者以秦灭亡为借鉴。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文本框 76801"/>
          <p:cNvSpPr txBox="1"/>
          <p:nvPr/>
        </p:nvSpPr>
        <p:spPr>
          <a:xfrm>
            <a:off x="1583690" y="104775"/>
            <a:ext cx="5976938" cy="645160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小结：各段的主要内容</a:t>
            </a:r>
          </a:p>
        </p:txBody>
      </p:sp>
      <p:sp>
        <p:nvSpPr>
          <p:cNvPr id="76803" name="文本框 76802"/>
          <p:cNvSpPr txBox="1"/>
          <p:nvPr/>
        </p:nvSpPr>
        <p:spPr>
          <a:xfrm>
            <a:off x="900113" y="1196975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建筑宏伟，歌舞不休</a:t>
            </a:r>
          </a:p>
        </p:txBody>
      </p:sp>
      <p:sp>
        <p:nvSpPr>
          <p:cNvPr id="76804" name="文本框 76803"/>
          <p:cNvSpPr txBox="1"/>
          <p:nvPr/>
        </p:nvSpPr>
        <p:spPr>
          <a:xfrm>
            <a:off x="900113" y="2420938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宫女众多，生活奢靡</a:t>
            </a:r>
          </a:p>
        </p:txBody>
      </p:sp>
      <p:sp>
        <p:nvSpPr>
          <p:cNvPr id="76805" name="文本框 76804"/>
          <p:cNvSpPr txBox="1"/>
          <p:nvPr/>
        </p:nvSpPr>
        <p:spPr>
          <a:xfrm>
            <a:off x="900113" y="36449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秦爱纷奢，导致灭亡</a:t>
            </a:r>
          </a:p>
        </p:txBody>
      </p:sp>
      <p:sp>
        <p:nvSpPr>
          <p:cNvPr id="76806" name="文本框 76805"/>
          <p:cNvSpPr txBox="1"/>
          <p:nvPr/>
        </p:nvSpPr>
        <p:spPr>
          <a:xfrm>
            <a:off x="827088" y="5157788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评论六国，点明主旨</a:t>
            </a:r>
          </a:p>
        </p:txBody>
      </p:sp>
      <p:sp>
        <p:nvSpPr>
          <p:cNvPr id="76807" name="文本框 76806"/>
          <p:cNvSpPr txBox="1"/>
          <p:nvPr/>
        </p:nvSpPr>
        <p:spPr>
          <a:xfrm>
            <a:off x="4211638" y="836613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建造背景</a:t>
            </a:r>
          </a:p>
        </p:txBody>
      </p:sp>
      <p:sp>
        <p:nvSpPr>
          <p:cNvPr id="76808" name="文本框 76807"/>
          <p:cNvSpPr txBox="1"/>
          <p:nvPr/>
        </p:nvSpPr>
        <p:spPr>
          <a:xfrm>
            <a:off x="4211638" y="119697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规模宏伟</a:t>
            </a:r>
          </a:p>
        </p:txBody>
      </p:sp>
      <p:sp>
        <p:nvSpPr>
          <p:cNvPr id="76809" name="文本框 76808"/>
          <p:cNvSpPr txBox="1"/>
          <p:nvPr/>
        </p:nvSpPr>
        <p:spPr>
          <a:xfrm>
            <a:off x="4211638" y="1557338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歌舞极盛</a:t>
            </a:r>
          </a:p>
        </p:txBody>
      </p:sp>
      <p:sp>
        <p:nvSpPr>
          <p:cNvPr id="76810" name="文本框 76809"/>
          <p:cNvSpPr txBox="1"/>
          <p:nvPr/>
        </p:nvSpPr>
        <p:spPr>
          <a:xfrm>
            <a:off x="4140200" y="206057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妃嫔众多</a:t>
            </a:r>
          </a:p>
        </p:txBody>
      </p:sp>
      <p:sp>
        <p:nvSpPr>
          <p:cNvPr id="76811" name="文本框 76810"/>
          <p:cNvSpPr txBox="1"/>
          <p:nvPr/>
        </p:nvSpPr>
        <p:spPr>
          <a:xfrm>
            <a:off x="4140200" y="2420938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生活奢靡</a:t>
            </a:r>
          </a:p>
        </p:txBody>
      </p:sp>
      <p:sp>
        <p:nvSpPr>
          <p:cNvPr id="76812" name="文本框 76811"/>
          <p:cNvSpPr txBox="1"/>
          <p:nvPr/>
        </p:nvSpPr>
        <p:spPr>
          <a:xfrm>
            <a:off x="4140200" y="2781300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恣意挥霍</a:t>
            </a:r>
          </a:p>
        </p:txBody>
      </p:sp>
      <p:sp>
        <p:nvSpPr>
          <p:cNvPr id="76813" name="文本框 76812"/>
          <p:cNvSpPr txBox="1"/>
          <p:nvPr/>
        </p:nvSpPr>
        <p:spPr>
          <a:xfrm>
            <a:off x="4140200" y="3284538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掠夺珍宝，纵情挥霍</a:t>
            </a:r>
          </a:p>
        </p:txBody>
      </p:sp>
      <p:sp>
        <p:nvSpPr>
          <p:cNvPr id="76814" name="文本框 76813"/>
          <p:cNvSpPr txBox="1"/>
          <p:nvPr/>
        </p:nvSpPr>
        <p:spPr>
          <a:xfrm>
            <a:off x="4140200" y="36449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纵欲纷奢，终成独夫</a:t>
            </a:r>
          </a:p>
        </p:txBody>
      </p:sp>
      <p:sp>
        <p:nvSpPr>
          <p:cNvPr id="76815" name="文本框 76814"/>
          <p:cNvSpPr txBox="1"/>
          <p:nvPr/>
        </p:nvSpPr>
        <p:spPr>
          <a:xfrm>
            <a:off x="4140200" y="4076700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楚人一炬，秦亡宫焚</a:t>
            </a:r>
          </a:p>
        </p:txBody>
      </p:sp>
      <p:sp>
        <p:nvSpPr>
          <p:cNvPr id="76816" name="文本框 76815"/>
          <p:cNvSpPr txBox="1"/>
          <p:nvPr/>
        </p:nvSpPr>
        <p:spPr>
          <a:xfrm>
            <a:off x="3924300" y="4797425"/>
            <a:ext cx="1403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历史教训</a:t>
            </a:r>
          </a:p>
        </p:txBody>
      </p:sp>
      <p:sp>
        <p:nvSpPr>
          <p:cNvPr id="76817" name="文本框 76816"/>
          <p:cNvSpPr txBox="1"/>
          <p:nvPr/>
        </p:nvSpPr>
        <p:spPr>
          <a:xfrm>
            <a:off x="5364163" y="4581525"/>
            <a:ext cx="2622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六国与秦自取灭亡</a:t>
            </a:r>
          </a:p>
        </p:txBody>
      </p:sp>
      <p:sp>
        <p:nvSpPr>
          <p:cNvPr id="76818" name="文本框 76817"/>
          <p:cNvSpPr txBox="1"/>
          <p:nvPr/>
        </p:nvSpPr>
        <p:spPr>
          <a:xfrm>
            <a:off x="5364163" y="5013325"/>
            <a:ext cx="2622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各爱其人可免于祸</a:t>
            </a:r>
          </a:p>
        </p:txBody>
      </p:sp>
      <p:sp>
        <p:nvSpPr>
          <p:cNvPr id="76819" name="文本框 76818"/>
          <p:cNvSpPr txBox="1"/>
          <p:nvPr/>
        </p:nvSpPr>
        <p:spPr>
          <a:xfrm>
            <a:off x="3924300" y="5516563"/>
            <a:ext cx="29273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讽劝后人以亡秦为鉴</a:t>
            </a:r>
          </a:p>
        </p:txBody>
      </p:sp>
      <p:sp>
        <p:nvSpPr>
          <p:cNvPr id="76820" name="左大括号 76819"/>
          <p:cNvSpPr/>
          <p:nvPr/>
        </p:nvSpPr>
        <p:spPr>
          <a:xfrm>
            <a:off x="3851275" y="1052513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21" name="左大括号 76820"/>
          <p:cNvSpPr/>
          <p:nvPr/>
        </p:nvSpPr>
        <p:spPr>
          <a:xfrm>
            <a:off x="3851275" y="2276475"/>
            <a:ext cx="215900" cy="792163"/>
          </a:xfrm>
          <a:prstGeom prst="leftBrace">
            <a:avLst>
              <a:gd name="adj1" fmla="val 3057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22" name="左大括号 76821"/>
          <p:cNvSpPr/>
          <p:nvPr/>
        </p:nvSpPr>
        <p:spPr>
          <a:xfrm>
            <a:off x="3851275" y="3500438"/>
            <a:ext cx="215900" cy="792162"/>
          </a:xfrm>
          <a:prstGeom prst="leftBrace">
            <a:avLst>
              <a:gd name="adj1" fmla="val 3057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23" name="左大括号 76822"/>
          <p:cNvSpPr/>
          <p:nvPr/>
        </p:nvSpPr>
        <p:spPr>
          <a:xfrm>
            <a:off x="3779838" y="5013325"/>
            <a:ext cx="215900" cy="792163"/>
          </a:xfrm>
          <a:prstGeom prst="leftBrace">
            <a:avLst>
              <a:gd name="adj1" fmla="val 30575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824" name="左大括号 76823"/>
          <p:cNvSpPr/>
          <p:nvPr/>
        </p:nvSpPr>
        <p:spPr>
          <a:xfrm>
            <a:off x="5292725" y="4797425"/>
            <a:ext cx="144463" cy="503238"/>
          </a:xfrm>
          <a:prstGeom prst="leftBrace">
            <a:avLst>
              <a:gd name="adj1" fmla="val 29029"/>
              <a:gd name="adj2" fmla="val 50000"/>
            </a:avLst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7" grpId="0"/>
      <p:bldP spid="76808" grpId="0"/>
      <p:bldP spid="76809" grpId="0"/>
      <p:bldP spid="76810" grpId="0"/>
      <p:bldP spid="76811" grpId="0"/>
      <p:bldP spid="76812" grpId="0"/>
      <p:bldP spid="76813" grpId="0"/>
      <p:bldP spid="76814" grpId="0"/>
      <p:bldP spid="76815" grpId="0"/>
      <p:bldP spid="76816" grpId="0"/>
      <p:bldP spid="76817" grpId="0"/>
      <p:bldP spid="76818" grpId="0"/>
      <p:bldP spid="7681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文本框 77825"/>
          <p:cNvSpPr txBox="1"/>
          <p:nvPr/>
        </p:nvSpPr>
        <p:spPr>
          <a:xfrm>
            <a:off x="2339975" y="0"/>
            <a:ext cx="4103688" cy="65087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课堂练习，积累</a:t>
            </a:r>
          </a:p>
        </p:txBody>
      </p:sp>
      <p:sp>
        <p:nvSpPr>
          <p:cNvPr id="77827" name="文本框 77826"/>
          <p:cNvSpPr txBox="1"/>
          <p:nvPr/>
        </p:nvSpPr>
        <p:spPr>
          <a:xfrm>
            <a:off x="395288" y="836613"/>
            <a:ext cx="630396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一、指出下列词语的意义和用法：</a:t>
            </a:r>
          </a:p>
        </p:txBody>
      </p:sp>
      <p:sp>
        <p:nvSpPr>
          <p:cNvPr id="77828" name="文本框 77827"/>
          <p:cNvSpPr txBox="1"/>
          <p:nvPr/>
        </p:nvSpPr>
        <p:spPr>
          <a:xfrm>
            <a:off x="684213" y="1557338"/>
            <a:ext cx="5383212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、骊山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北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构而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西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折，直走咸阳。</a:t>
            </a:r>
          </a:p>
        </p:txBody>
      </p:sp>
      <p:sp>
        <p:nvSpPr>
          <p:cNvPr id="77829" name="文本框 77828"/>
          <p:cNvSpPr txBox="1"/>
          <p:nvPr/>
        </p:nvSpPr>
        <p:spPr>
          <a:xfrm>
            <a:off x="1619250" y="2133600"/>
            <a:ext cx="411321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名词作状语，向北，向西</a:t>
            </a:r>
          </a:p>
        </p:txBody>
      </p:sp>
      <p:sp>
        <p:nvSpPr>
          <p:cNvPr id="77830" name="文本框 77829"/>
          <p:cNvSpPr txBox="1"/>
          <p:nvPr/>
        </p:nvSpPr>
        <p:spPr>
          <a:xfrm>
            <a:off x="684213" y="2708275"/>
            <a:ext cx="42926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、辞楼下殿，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辇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来于秦。</a:t>
            </a:r>
          </a:p>
        </p:txBody>
      </p:sp>
      <p:sp>
        <p:nvSpPr>
          <p:cNvPr id="77831" name="文本框 77830"/>
          <p:cNvSpPr txBox="1"/>
          <p:nvPr/>
        </p:nvSpPr>
        <p:spPr>
          <a:xfrm>
            <a:off x="1692275" y="3357563"/>
            <a:ext cx="3398838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名词作动词，乘辇车</a:t>
            </a:r>
          </a:p>
        </p:txBody>
      </p:sp>
      <p:sp>
        <p:nvSpPr>
          <p:cNvPr id="77832" name="文本框 77831"/>
          <p:cNvSpPr txBox="1"/>
          <p:nvPr/>
        </p:nvSpPr>
        <p:spPr>
          <a:xfrm>
            <a:off x="684213" y="4005263"/>
            <a:ext cx="359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、六王毕，四海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一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77833" name="文本框 77832"/>
          <p:cNvSpPr txBox="1"/>
          <p:nvPr/>
        </p:nvSpPr>
        <p:spPr>
          <a:xfrm>
            <a:off x="1763713" y="4652963"/>
            <a:ext cx="3041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数词作动词，统一</a:t>
            </a:r>
          </a:p>
        </p:txBody>
      </p:sp>
      <p:sp>
        <p:nvSpPr>
          <p:cNvPr id="77834" name="文本框 77833"/>
          <p:cNvSpPr txBox="1"/>
          <p:nvPr/>
        </p:nvSpPr>
        <p:spPr>
          <a:xfrm>
            <a:off x="755650" y="5300663"/>
            <a:ext cx="395446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dirty="0">
                <a:solidFill>
                  <a:srgbClr val="0066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鼎</a:t>
            </a:r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铛玉石，金块珠铄</a:t>
            </a:r>
          </a:p>
        </p:txBody>
      </p:sp>
      <p:sp>
        <p:nvSpPr>
          <p:cNvPr id="77835" name="文本框 77834"/>
          <p:cNvSpPr txBox="1"/>
          <p:nvPr/>
        </p:nvSpPr>
        <p:spPr>
          <a:xfrm>
            <a:off x="1692275" y="5876925"/>
            <a:ext cx="37560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CE2706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名词作动词，把鼎当作</a:t>
            </a:r>
          </a:p>
        </p:txBody>
      </p:sp>
      <p:graphicFrame>
        <p:nvGraphicFramePr>
          <p:cNvPr id="77836" name="内容占位符 77835"/>
          <p:cNvGraphicFramePr>
            <a:graphicFrameLocks/>
          </p:cNvGraphicFramePr>
          <p:nvPr>
            <p:ph/>
          </p:nvPr>
        </p:nvGraphicFramePr>
        <p:xfrm>
          <a:off x="5724525" y="3357563"/>
          <a:ext cx="2744788" cy="3108325"/>
        </p:xfrm>
        <a:graphic>
          <a:graphicData uri="http://schemas.openxmlformats.org/presentationml/2006/ole">
            <p:oleObj spid="_x0000_s242689" r:id="rId3" imgW="3467100" imgH="5018088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  <p:bldP spid="77831" grpId="0"/>
      <p:bldP spid="77833" grpId="0"/>
      <p:bldP spid="7783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文本框 78849"/>
          <p:cNvSpPr txBox="1"/>
          <p:nvPr/>
        </p:nvSpPr>
        <p:spPr>
          <a:xfrm>
            <a:off x="2339975" y="0"/>
            <a:ext cx="4103688" cy="65087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课堂练习，积累</a:t>
            </a:r>
          </a:p>
        </p:txBody>
      </p:sp>
      <p:sp>
        <p:nvSpPr>
          <p:cNvPr id="78851" name="文本框 78850"/>
          <p:cNvSpPr txBox="1"/>
          <p:nvPr/>
        </p:nvSpPr>
        <p:spPr>
          <a:xfrm>
            <a:off x="611188" y="981075"/>
            <a:ext cx="7121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二、下列句式与其它三句不一致的是    </a:t>
            </a:r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(      )</a:t>
            </a:r>
          </a:p>
        </p:txBody>
      </p:sp>
      <p:sp>
        <p:nvSpPr>
          <p:cNvPr id="78852" name="文本框 78851"/>
          <p:cNvSpPr txBox="1"/>
          <p:nvPr/>
        </p:nvSpPr>
        <p:spPr>
          <a:xfrm>
            <a:off x="900113" y="1700213"/>
            <a:ext cx="56800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(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李氏子蟠</a:t>
            </a:r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)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不拘于时，学于余。</a:t>
            </a:r>
          </a:p>
        </p:txBody>
      </p:sp>
      <p:sp>
        <p:nvSpPr>
          <p:cNvPr id="78853" name="文本框 78852"/>
          <p:cNvSpPr txBox="1"/>
          <p:nvPr/>
        </p:nvSpPr>
        <p:spPr>
          <a:xfrm>
            <a:off x="900113" y="2492375"/>
            <a:ext cx="3656012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、戍卒叫，函谷举。</a:t>
            </a:r>
          </a:p>
        </p:txBody>
      </p:sp>
      <p:sp>
        <p:nvSpPr>
          <p:cNvPr id="78854" name="文本框 78853"/>
          <p:cNvSpPr txBox="1"/>
          <p:nvPr/>
        </p:nvSpPr>
        <p:spPr>
          <a:xfrm>
            <a:off x="900113" y="3213100"/>
            <a:ext cx="4727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、句读之不知，惑之不解。</a:t>
            </a:r>
          </a:p>
        </p:txBody>
      </p:sp>
      <p:sp>
        <p:nvSpPr>
          <p:cNvPr id="78855" name="文本框 78854"/>
          <p:cNvSpPr txBox="1"/>
          <p:nvPr/>
        </p:nvSpPr>
        <p:spPr>
          <a:xfrm>
            <a:off x="900113" y="3933825"/>
            <a:ext cx="47275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D</a:t>
            </a:r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、不者，若属皆且为所虏。</a:t>
            </a:r>
          </a:p>
        </p:txBody>
      </p:sp>
      <p:sp>
        <p:nvSpPr>
          <p:cNvPr id="78856" name="文本框 78855"/>
          <p:cNvSpPr txBox="1"/>
          <p:nvPr/>
        </p:nvSpPr>
        <p:spPr>
          <a:xfrm>
            <a:off x="5867400" y="32131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宾语前置</a:t>
            </a:r>
          </a:p>
        </p:txBody>
      </p:sp>
      <p:sp>
        <p:nvSpPr>
          <p:cNvPr id="78857" name="文本框 78856"/>
          <p:cNvSpPr txBox="1"/>
          <p:nvPr/>
        </p:nvSpPr>
        <p:spPr>
          <a:xfrm>
            <a:off x="7019925" y="1052513"/>
            <a:ext cx="44132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C</a:t>
            </a:r>
          </a:p>
        </p:txBody>
      </p:sp>
      <p:sp>
        <p:nvSpPr>
          <p:cNvPr id="78858" name="文本框 78857"/>
          <p:cNvSpPr txBox="1"/>
          <p:nvPr/>
        </p:nvSpPr>
        <p:spPr>
          <a:xfrm>
            <a:off x="539750" y="5084763"/>
            <a:ext cx="77581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注意</a:t>
            </a:r>
            <a:r>
              <a:rPr lang="en-US" altLang="zh-CN" sz="2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项，被动语态表被动，无标志。举，译为：被攻占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6" grpId="0"/>
      <p:bldP spid="78857" grpId="0"/>
      <p:bldP spid="7885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文本框 79873"/>
          <p:cNvSpPr txBox="1"/>
          <p:nvPr/>
        </p:nvSpPr>
        <p:spPr>
          <a:xfrm>
            <a:off x="2339975" y="0"/>
            <a:ext cx="4103688" cy="65087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课堂练习，积累</a:t>
            </a:r>
          </a:p>
        </p:txBody>
      </p:sp>
      <p:sp>
        <p:nvSpPr>
          <p:cNvPr id="79875" name="文本框 79874"/>
          <p:cNvSpPr txBox="1"/>
          <p:nvPr/>
        </p:nvSpPr>
        <p:spPr>
          <a:xfrm>
            <a:off x="323850" y="981075"/>
            <a:ext cx="7685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CE270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三、理解下列词语，并注意与现代汉语进行比较</a:t>
            </a:r>
          </a:p>
        </p:txBody>
      </p:sp>
      <p:sp>
        <p:nvSpPr>
          <p:cNvPr id="79876" name="文本框 79875"/>
          <p:cNvSpPr txBox="1"/>
          <p:nvPr/>
        </p:nvSpPr>
        <p:spPr>
          <a:xfrm>
            <a:off x="684213" y="1844675"/>
            <a:ext cx="431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、各抱地势，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钩心斗角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79877" name="文本框 79876"/>
          <p:cNvSpPr txBox="1"/>
          <p:nvPr/>
        </p:nvSpPr>
        <p:spPr>
          <a:xfrm>
            <a:off x="684213" y="2420938"/>
            <a:ext cx="64547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、一日之内，一宫之间，而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气候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不齐。</a:t>
            </a:r>
          </a:p>
        </p:txBody>
      </p:sp>
      <p:sp>
        <p:nvSpPr>
          <p:cNvPr id="79878" name="文本框 79877"/>
          <p:cNvSpPr txBox="1"/>
          <p:nvPr/>
        </p:nvSpPr>
        <p:spPr>
          <a:xfrm>
            <a:off x="684213" y="3068638"/>
            <a:ext cx="4668837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一旦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不能有，输来其间。</a:t>
            </a:r>
          </a:p>
        </p:txBody>
      </p:sp>
      <p:sp>
        <p:nvSpPr>
          <p:cNvPr id="79879" name="文本框 79878"/>
          <p:cNvSpPr txBox="1"/>
          <p:nvPr/>
        </p:nvSpPr>
        <p:spPr>
          <a:xfrm>
            <a:off x="684213" y="3716338"/>
            <a:ext cx="4311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、独夫之心，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日益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骄固。</a:t>
            </a:r>
          </a:p>
        </p:txBody>
      </p:sp>
      <p:sp>
        <p:nvSpPr>
          <p:cNvPr id="79880" name="文本框 79879"/>
          <p:cNvSpPr txBox="1"/>
          <p:nvPr/>
        </p:nvSpPr>
        <p:spPr>
          <a:xfrm>
            <a:off x="684213" y="4365625"/>
            <a:ext cx="7169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5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、燕赵之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收藏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，韩魏之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经营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，齐楚之</a:t>
            </a:r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精英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文本框 80897"/>
          <p:cNvSpPr txBox="1"/>
          <p:nvPr/>
        </p:nvSpPr>
        <p:spPr>
          <a:xfrm>
            <a:off x="539750" y="620713"/>
            <a:ext cx="8042275" cy="13731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钩心斗角：文中指宫室结构参差错落、精巧工致。</a:t>
            </a: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　　　现代汉语常用其比喻义，指人各用心机</a:t>
            </a: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　　　互相排挤。</a:t>
            </a:r>
          </a:p>
        </p:txBody>
      </p:sp>
      <p:sp>
        <p:nvSpPr>
          <p:cNvPr id="80899" name="文本框 80898"/>
          <p:cNvSpPr txBox="1"/>
          <p:nvPr/>
        </p:nvSpPr>
        <p:spPr>
          <a:xfrm>
            <a:off x="539750" y="2133600"/>
            <a:ext cx="8042275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气候：句中指的是天气。现代汉语中指的是一个地</a:t>
            </a:r>
          </a:p>
          <a:p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　　　区的气象概况。</a:t>
            </a:r>
          </a:p>
        </p:txBody>
      </p:sp>
      <p:sp>
        <p:nvSpPr>
          <p:cNvPr id="80900" name="文本框 80899"/>
          <p:cNvSpPr txBox="1"/>
          <p:nvPr/>
        </p:nvSpPr>
        <p:spPr>
          <a:xfrm>
            <a:off x="539750" y="3284538"/>
            <a:ext cx="30416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一旦：忽然有一天</a:t>
            </a:r>
          </a:p>
        </p:txBody>
      </p:sp>
      <p:sp>
        <p:nvSpPr>
          <p:cNvPr id="80901" name="文本框 80900"/>
          <p:cNvSpPr txBox="1"/>
          <p:nvPr/>
        </p:nvSpPr>
        <p:spPr>
          <a:xfrm>
            <a:off x="539750" y="407670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日益：一天天愈加，一天比一天</a:t>
            </a:r>
          </a:p>
        </p:txBody>
      </p:sp>
      <p:sp>
        <p:nvSpPr>
          <p:cNvPr id="80902" name="文本框 80901"/>
          <p:cNvSpPr txBox="1"/>
          <p:nvPr/>
        </p:nvSpPr>
        <p:spPr>
          <a:xfrm>
            <a:off x="539750" y="4868863"/>
            <a:ext cx="839946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收藏：收藏的东西；经营：这里是搜集保存的意思；</a:t>
            </a:r>
          </a:p>
          <a:p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精英：精品。现代汉语里还指出类拔萃的人才。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81921"/>
          <p:cNvSpPr>
            <a:spLocks noGrp="1"/>
          </p:cNvSpPr>
          <p:nvPr>
            <p:ph type="title"/>
          </p:nvPr>
        </p:nvSpPr>
        <p:spPr>
          <a:xfrm>
            <a:off x="2051050" y="0"/>
            <a:ext cx="4895850" cy="836613"/>
          </a:xfrm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词类活用</a:t>
            </a:r>
          </a:p>
        </p:txBody>
      </p:sp>
      <p:sp>
        <p:nvSpPr>
          <p:cNvPr id="81923" name="文本占位符 81922"/>
          <p:cNvSpPr>
            <a:spLocks noGrp="1"/>
          </p:cNvSpPr>
          <p:nvPr>
            <p:ph type="body" idx="1"/>
          </p:nvPr>
        </p:nvSpPr>
        <p:spPr>
          <a:xfrm>
            <a:off x="250825" y="809625"/>
            <a:ext cx="8642350" cy="58594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六王毕，四海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一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     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数词作动词，统一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骊山北构而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西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折     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名词作状语，向北，向西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楚人一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炬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，可怜焦土！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名词作动词，放火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后人哀之而不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鉴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1" charset="-122"/>
                <a:ea typeface="楷体_GB2312" pitchFamily="1" charset="-122"/>
              </a:rPr>
              <a:t>之    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名词的意动用法，以</a:t>
            </a:r>
            <a:r>
              <a:rPr lang="en-US" altLang="zh-CN" sz="24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为借鉴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</a:rPr>
              <a:t>、廊</a:t>
            </a:r>
            <a:r>
              <a:rPr lang="zh-CN" altLang="en-US" sz="2400" b="1" dirty="0">
                <a:solidFill>
                  <a:srgbClr val="FF0000"/>
                </a:solidFill>
              </a:rPr>
              <a:t>腰缦</a:t>
            </a:r>
            <a:r>
              <a:rPr lang="zh-CN" altLang="en-US" sz="2400" b="1" dirty="0">
                <a:solidFill>
                  <a:srgbClr val="000000"/>
                </a:solidFill>
              </a:rPr>
              <a:t>回   “腰”“缦”</a:t>
            </a:r>
            <a:r>
              <a:rPr lang="zh-CN" altLang="en-US" sz="2400" b="1" dirty="0">
                <a:solidFill>
                  <a:srgbClr val="FF0000"/>
                </a:solidFill>
              </a:rPr>
              <a:t>名词→状语 像人的腰部一样， 像缦带一样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</a:rPr>
              <a:t>、蜂房水窝              名词→状语 像蜂房 像水窝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7</a:t>
            </a:r>
            <a:r>
              <a:rPr lang="zh-CN" altLang="en-US" sz="2400" b="1" dirty="0">
                <a:solidFill>
                  <a:srgbClr val="000000"/>
                </a:solidFill>
              </a:rPr>
              <a:t>、未</a:t>
            </a:r>
            <a:r>
              <a:rPr lang="zh-CN" altLang="en-US" sz="2400" b="1" dirty="0">
                <a:solidFill>
                  <a:srgbClr val="FF0000"/>
                </a:solidFill>
              </a:rPr>
              <a:t>云</a:t>
            </a:r>
            <a:r>
              <a:rPr lang="zh-CN" altLang="en-US" sz="2400" b="1" dirty="0">
                <a:solidFill>
                  <a:srgbClr val="000000"/>
                </a:solidFill>
              </a:rPr>
              <a:t>何</a:t>
            </a:r>
            <a:r>
              <a:rPr lang="zh-CN" altLang="en-US" sz="2400" b="1" dirty="0">
                <a:solidFill>
                  <a:srgbClr val="FF0000"/>
                </a:solidFill>
              </a:rPr>
              <a:t>龙</a:t>
            </a:r>
            <a:r>
              <a:rPr lang="zh-CN" altLang="en-US" sz="2400" b="1" dirty="0">
                <a:solidFill>
                  <a:srgbClr val="000000"/>
                </a:solidFill>
              </a:rPr>
              <a:t>，不</a:t>
            </a:r>
            <a:r>
              <a:rPr lang="zh-CN" altLang="en-US" sz="2400" b="1" dirty="0">
                <a:solidFill>
                  <a:srgbClr val="FF0000"/>
                </a:solidFill>
              </a:rPr>
              <a:t>霁</a:t>
            </a:r>
            <a:r>
              <a:rPr lang="zh-CN" altLang="en-US" sz="2400" b="1" dirty="0">
                <a:solidFill>
                  <a:srgbClr val="000000"/>
                </a:solidFill>
              </a:rPr>
              <a:t>何</a:t>
            </a:r>
            <a:r>
              <a:rPr lang="zh-CN" altLang="en-US" sz="2400" b="1" dirty="0">
                <a:solidFill>
                  <a:srgbClr val="FF0000"/>
                </a:solidFill>
              </a:rPr>
              <a:t>虹</a:t>
            </a:r>
            <a:r>
              <a:rPr lang="zh-CN" altLang="en-US" sz="2400" b="1" dirty="0">
                <a:solidFill>
                  <a:srgbClr val="000000"/>
                </a:solidFill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</a:rPr>
              <a:t>“云”“龙”“霁”“虹”，名词作动词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8</a:t>
            </a:r>
            <a:r>
              <a:rPr lang="zh-CN" altLang="en-US" sz="2400" b="1" dirty="0">
                <a:solidFill>
                  <a:srgbClr val="000000"/>
                </a:solidFill>
              </a:rPr>
              <a:t>、歌台暖</a:t>
            </a:r>
            <a:r>
              <a:rPr lang="zh-CN" altLang="en-US" sz="2400" b="1" dirty="0">
                <a:solidFill>
                  <a:srgbClr val="FF0000"/>
                </a:solidFill>
              </a:rPr>
              <a:t>响</a:t>
            </a:r>
            <a:r>
              <a:rPr lang="zh-CN" altLang="en-US" sz="2400" b="1" dirty="0">
                <a:solidFill>
                  <a:srgbClr val="000000"/>
                </a:solidFill>
              </a:rPr>
              <a:t>                          </a:t>
            </a:r>
            <a:r>
              <a:rPr lang="zh-CN" altLang="en-US" sz="2400" b="1" dirty="0">
                <a:solidFill>
                  <a:srgbClr val="FF0000"/>
                </a:solidFill>
              </a:rPr>
              <a:t>“响”动词→名词   歌声</a:t>
            </a:r>
            <a:r>
              <a:rPr lang="zh-CN" altLang="en-US" sz="2400" dirty="0">
                <a:solidFill>
                  <a:srgbClr val="000000"/>
                </a:solidFill>
              </a:rPr>
              <a:t>    </a:t>
            </a:r>
          </a:p>
          <a:p>
            <a:pPr>
              <a:lnSpc>
                <a:spcPct val="80000"/>
              </a:lnSpc>
            </a:pPr>
            <a:r>
              <a:rPr lang="en-US" altLang="zh-CN" sz="2400">
                <a:solidFill>
                  <a:srgbClr val="000000"/>
                </a:solidFill>
              </a:rPr>
              <a:t>9</a:t>
            </a:r>
            <a:r>
              <a:rPr lang="zh-CN" altLang="en-US" sz="2400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辇</a:t>
            </a:r>
            <a:r>
              <a:rPr lang="zh-CN" altLang="en-US" sz="2400" b="1" dirty="0">
                <a:solidFill>
                  <a:srgbClr val="000000"/>
                </a:solidFill>
              </a:rPr>
              <a:t>来于秦                          </a:t>
            </a:r>
            <a:r>
              <a:rPr lang="zh-CN" altLang="en-US" sz="2400" b="1" dirty="0">
                <a:solidFill>
                  <a:srgbClr val="FF0000"/>
                </a:solidFill>
              </a:rPr>
              <a:t>辇：名词作状语，用辇车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10</a:t>
            </a:r>
            <a:r>
              <a:rPr lang="zh-CN" altLang="en-US" sz="2400" b="1" dirty="0">
                <a:solidFill>
                  <a:srgbClr val="000000"/>
                </a:solidFill>
              </a:rPr>
              <a:t>、燕赵之</a:t>
            </a:r>
            <a:r>
              <a:rPr lang="zh-CN" altLang="en-US" sz="2400" b="1" dirty="0">
                <a:solidFill>
                  <a:srgbClr val="FF0000"/>
                </a:solidFill>
              </a:rPr>
              <a:t>收藏</a:t>
            </a:r>
            <a:r>
              <a:rPr lang="zh-CN" altLang="en-US" sz="2400" b="1" dirty="0">
                <a:solidFill>
                  <a:srgbClr val="000000"/>
                </a:solidFill>
              </a:rPr>
              <a:t>，韩魏之</a:t>
            </a:r>
            <a:r>
              <a:rPr lang="zh-CN" altLang="en-US" sz="2400" b="1" dirty="0">
                <a:solidFill>
                  <a:srgbClr val="FF0000"/>
                </a:solidFill>
              </a:rPr>
              <a:t>经营</a:t>
            </a:r>
            <a:r>
              <a:rPr lang="zh-CN" altLang="en-US" sz="2400" b="1" dirty="0">
                <a:solidFill>
                  <a:srgbClr val="000000"/>
                </a:solidFill>
              </a:rPr>
              <a:t>，齐楚之</a:t>
            </a:r>
            <a:r>
              <a:rPr lang="zh-CN" altLang="en-US" sz="2400" b="1" dirty="0">
                <a:solidFill>
                  <a:srgbClr val="FF0000"/>
                </a:solidFill>
              </a:rPr>
              <a:t>精英</a:t>
            </a:r>
            <a:r>
              <a:rPr lang="zh-CN" altLang="en-US" sz="2400" b="1" dirty="0">
                <a:solidFill>
                  <a:srgbClr val="000000"/>
                </a:solidFill>
              </a:rPr>
              <a:t>    </a:t>
            </a: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</a:rPr>
              <a:t>收藏，经营，动词用如名词，指收藏的金银珠宝，经营的金银珠宝。精英，形容词用着名词，精品。</a:t>
            </a:r>
          </a:p>
          <a:p>
            <a:pPr>
              <a:lnSpc>
                <a:spcPct val="80000"/>
              </a:lnSpc>
            </a:pPr>
            <a:r>
              <a:rPr lang="en-US" altLang="zh-CN" sz="2400" b="1">
                <a:solidFill>
                  <a:srgbClr val="000000"/>
                </a:solidFill>
              </a:rPr>
              <a:t>11</a:t>
            </a:r>
            <a:r>
              <a:rPr lang="zh-CN" altLang="en-US" sz="2400" b="1" dirty="0">
                <a:solidFill>
                  <a:srgbClr val="000000"/>
                </a:solidFill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</a:rPr>
              <a:t>鼎</a:t>
            </a:r>
            <a:r>
              <a:rPr lang="zh-CN" altLang="en-US" sz="2400" b="1" dirty="0">
                <a:solidFill>
                  <a:srgbClr val="0000FF"/>
                </a:solidFill>
              </a:rPr>
              <a:t>铛</a:t>
            </a:r>
            <a:r>
              <a:rPr lang="zh-CN" altLang="en-US" sz="2400" b="1" dirty="0">
                <a:solidFill>
                  <a:srgbClr val="FF0000"/>
                </a:solidFill>
              </a:rPr>
              <a:t>玉</a:t>
            </a:r>
            <a:r>
              <a:rPr lang="zh-CN" altLang="en-US" sz="2400" b="1" dirty="0">
                <a:solidFill>
                  <a:srgbClr val="0000FF"/>
                </a:solidFill>
              </a:rPr>
              <a:t>石</a:t>
            </a:r>
            <a:r>
              <a:rPr lang="zh-CN" altLang="en-US" sz="2400" b="1" dirty="0">
                <a:solidFill>
                  <a:srgbClr val="000000"/>
                </a:solidFill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</a:rPr>
              <a:t>金</a:t>
            </a:r>
            <a:r>
              <a:rPr lang="zh-CN" altLang="en-US" sz="2400" b="1" dirty="0">
                <a:solidFill>
                  <a:srgbClr val="0000FF"/>
                </a:solidFill>
              </a:rPr>
              <a:t>块</a:t>
            </a:r>
            <a:r>
              <a:rPr lang="zh-CN" altLang="en-US" sz="2400" b="1" dirty="0">
                <a:solidFill>
                  <a:srgbClr val="FF0000"/>
                </a:solidFill>
              </a:rPr>
              <a:t>珠</a:t>
            </a:r>
            <a:r>
              <a:rPr lang="zh-CN" altLang="en-US" sz="2400" b="1" dirty="0">
                <a:solidFill>
                  <a:srgbClr val="0000FF"/>
                </a:solidFill>
              </a:rPr>
              <a:t>砾</a:t>
            </a:r>
            <a:r>
              <a:rPr lang="zh-CN" altLang="en-US" sz="2400" b="1" dirty="0">
                <a:solidFill>
                  <a:srgbClr val="000000"/>
                </a:solidFill>
              </a:rPr>
              <a:t>       </a:t>
            </a:r>
          </a:p>
          <a:p>
            <a:pPr>
              <a:lnSpc>
                <a:spcPct val="80000"/>
              </a:lnSpc>
            </a:pPr>
            <a:r>
              <a:rPr lang="zh-CN" altLang="en-US" sz="2400" b="1" dirty="0">
                <a:solidFill>
                  <a:srgbClr val="000000"/>
                </a:solidFill>
              </a:rPr>
              <a:t>          </a:t>
            </a:r>
            <a:r>
              <a:rPr lang="zh-CN" altLang="en-US" sz="2400" b="1" dirty="0">
                <a:solidFill>
                  <a:srgbClr val="FF0000"/>
                </a:solidFill>
              </a:rPr>
              <a:t>鼎、玉、金、珠，是名词用着状语</a:t>
            </a:r>
            <a:r>
              <a:rPr lang="zh-CN" altLang="en-US" sz="2400" b="1" dirty="0">
                <a:solidFill>
                  <a:srgbClr val="000000"/>
                </a:solidFill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</a:rPr>
              <a:t>铛、石、块、砾，是名词用着动词</a:t>
            </a:r>
            <a:r>
              <a:rPr lang="zh-CN" altLang="en-US" sz="2400" b="1" dirty="0">
                <a:solidFill>
                  <a:srgbClr val="000000"/>
                </a:solidFill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19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19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19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192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19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192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文本框 82945"/>
          <p:cNvSpPr txBox="1"/>
          <p:nvPr/>
        </p:nvSpPr>
        <p:spPr>
          <a:xfrm>
            <a:off x="304800" y="304800"/>
            <a:ext cx="8229600" cy="6040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（四）讨论</a:t>
            </a:r>
          </a:p>
          <a:p>
            <a:pPr>
              <a:spcBef>
                <a:spcPct val="50000"/>
              </a:spcBef>
            </a:pP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关于秦灭亡的议论，本文与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过秦论</a:t>
            </a:r>
            <a:r>
              <a:rPr lang="en-US" altLang="zh-CN" sz="3600" b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有哪些相似之处？它们的立论角度又有何不同？</a:t>
            </a:r>
          </a:p>
          <a:p>
            <a:pPr>
              <a:spcBef>
                <a:spcPct val="50000"/>
              </a:spcBef>
            </a:pPr>
            <a:r>
              <a:rPr lang="zh-CN" altLang="en-US" sz="44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相似：</a:t>
            </a:r>
            <a:r>
              <a:rPr lang="en-US" altLang="zh-CN" sz="3600" b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1</a:t>
            </a:r>
            <a:r>
              <a:rPr lang="zh-CN" altLang="en-US" sz="36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、都有肯定了秦朝的强大，都强调秦朝灭亡是毁于自己，都有说明了秦朝灭亡的迅速，指出秦朝灭亡的原因是不施仁政。</a:t>
            </a:r>
          </a:p>
          <a:p>
            <a:pPr>
              <a:spcBef>
                <a:spcPct val="50000"/>
              </a:spcBef>
            </a:pPr>
            <a:r>
              <a:rPr lang="en-US" altLang="zh-CN" sz="3600" b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2</a:t>
            </a:r>
            <a:r>
              <a:rPr lang="zh-CN" altLang="en-US" sz="3600" b="0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1" charset="-122"/>
              </a:rPr>
              <a:t>、都受到赋的影响，甚至本身就是赋</a:t>
            </a:r>
            <a:r>
              <a:rPr lang="zh-CN" altLang="en-US" sz="3600" b="0" dirty="0">
                <a:solidFill>
                  <a:srgbClr val="FFFF00"/>
                </a:solidFill>
                <a:latin typeface="Times New Roman" panose="02020603050405020304" pitchFamily="18" charset="0"/>
                <a:ea typeface="楷体_GB2312" pitchFamily="1" charset="-122"/>
              </a:rPr>
              <a:t>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27649" descr="兰池宫"/>
          <p:cNvPicPr>
            <a:picLocks noChangeAspect="1"/>
          </p:cNvPicPr>
          <p:nvPr/>
        </p:nvPicPr>
        <p:blipFill>
          <a:blip r:embed="rId2" cstate="print">
            <a:lum bright="-6000" contrast="24000"/>
          </a:blip>
          <a:stretch>
            <a:fillRect/>
          </a:stretch>
        </p:blipFill>
        <p:spPr>
          <a:xfrm>
            <a:off x="1066800" y="304800"/>
            <a:ext cx="7600950" cy="4876800"/>
          </a:xfrm>
          <a:prstGeom prst="rect">
            <a:avLst/>
          </a:prstGeom>
          <a:solidFill>
            <a:srgbClr val="FF0000"/>
          </a:solidFill>
          <a:ln w="762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7651" name="图片 27650" descr="阿旁宫1"/>
          <p:cNvPicPr>
            <a:picLocks noChangeAspect="1"/>
          </p:cNvPicPr>
          <p:nvPr/>
        </p:nvPicPr>
        <p:blipFill>
          <a:blip r:embed="rId3" cstate="print">
            <a:lum contrast="18000"/>
          </a:blip>
          <a:stretch>
            <a:fillRect/>
          </a:stretch>
        </p:blipFill>
        <p:spPr>
          <a:xfrm>
            <a:off x="457200" y="5410200"/>
            <a:ext cx="86868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2" name="矩形 27651"/>
          <p:cNvSpPr/>
          <p:nvPr/>
        </p:nvSpPr>
        <p:spPr>
          <a:xfrm rot="5400000">
            <a:off x="-1905000" y="2590800"/>
            <a:ext cx="4800600" cy="381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400"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仿古景点之一：兰池宫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图片 83969" descr="江南水乡"/>
          <p:cNvPicPr>
            <a:picLocks noChangeAspect="1"/>
          </p:cNvPicPr>
          <p:nvPr/>
        </p:nvPicPr>
        <p:blipFill>
          <a:blip r:embed="rId2" cstate="print">
            <a:lum bright="46002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标题 83970"/>
          <p:cNvSpPr>
            <a:spLocks noGrp="1"/>
          </p:cNvSpPr>
          <p:nvPr>
            <p:ph type="title"/>
          </p:nvPr>
        </p:nvSpPr>
        <p:spPr>
          <a:xfrm>
            <a:off x="0" y="457200"/>
            <a:ext cx="4800600" cy="1143000"/>
          </a:xfrm>
        </p:spPr>
        <p:txBody>
          <a:bodyPr anchor="ctr"/>
          <a:lstStyle/>
          <a:p>
            <a:r>
              <a:rPr lang="zh-CN" altLang="en-US" dirty="0"/>
              <a:t> </a:t>
            </a:r>
            <a:r>
              <a:rPr lang="zh-CN" altLang="en-US" sz="6600" b="1" dirty="0">
                <a:solidFill>
                  <a:srgbClr val="9933FF"/>
                </a:solidFill>
              </a:rPr>
              <a:t>写作特色</a:t>
            </a:r>
            <a:endParaRPr lang="zh-CN" altLang="en-US" sz="6600" dirty="0">
              <a:solidFill>
                <a:srgbClr val="9933FF"/>
              </a:solidFill>
            </a:endParaRPr>
          </a:p>
        </p:txBody>
      </p:sp>
      <p:sp>
        <p:nvSpPr>
          <p:cNvPr id="83972" name="文本占位符 83971"/>
          <p:cNvSpPr>
            <a:spLocks noGrp="1"/>
          </p:cNvSpPr>
          <p:nvPr>
            <p:ph type="body" idx="1"/>
          </p:nvPr>
        </p:nvSpPr>
        <p:spPr>
          <a:xfrm>
            <a:off x="0" y="1828800"/>
            <a:ext cx="8839200" cy="4800600"/>
          </a:xfrm>
        </p:spPr>
        <p:txBody>
          <a:bodyPr/>
          <a:lstStyle/>
          <a:p>
            <a:pPr>
              <a:buNone/>
            </a:pPr>
            <a:r>
              <a:rPr lang="zh-CN" altLang="en-US" sz="2800" dirty="0"/>
              <a:t> </a:t>
            </a:r>
            <a:r>
              <a:rPr lang="zh-CN" altLang="en-US" sz="4800" b="1" dirty="0">
                <a:solidFill>
                  <a:srgbClr val="0000FF"/>
                </a:solidFill>
              </a:rPr>
              <a:t>（</a:t>
            </a:r>
            <a:r>
              <a:rPr lang="en-US" altLang="zh-CN" sz="4800" b="1">
                <a:solidFill>
                  <a:srgbClr val="0000FF"/>
                </a:solidFill>
              </a:rPr>
              <a:t>1 </a:t>
            </a:r>
            <a:r>
              <a:rPr lang="zh-CN" altLang="en-US" sz="4800" b="1" dirty="0">
                <a:solidFill>
                  <a:srgbClr val="0000FF"/>
                </a:solidFill>
              </a:rPr>
              <a:t>）想象、比喻与夸张相结合，具有很强的艺术感染力。</a:t>
            </a:r>
          </a:p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（</a:t>
            </a:r>
            <a:r>
              <a:rPr lang="en-US" altLang="zh-CN" sz="4800" b="1">
                <a:solidFill>
                  <a:srgbClr val="0000FF"/>
                </a:solidFill>
              </a:rPr>
              <a:t>2 </a:t>
            </a:r>
            <a:r>
              <a:rPr lang="zh-CN" altLang="en-US" sz="4800" b="1" dirty="0">
                <a:solidFill>
                  <a:srgbClr val="0000FF"/>
                </a:solidFill>
              </a:rPr>
              <a:t>）描写、铺排与议论抒情相结合。</a:t>
            </a:r>
          </a:p>
          <a:p>
            <a:pPr>
              <a:buNone/>
            </a:pPr>
            <a:r>
              <a:rPr lang="zh-CN" altLang="en-US" sz="4800" b="1" dirty="0">
                <a:solidFill>
                  <a:srgbClr val="0000FF"/>
                </a:solidFill>
              </a:rPr>
              <a:t> （</a:t>
            </a:r>
            <a:r>
              <a:rPr lang="en-US" altLang="zh-CN" sz="4800" b="1">
                <a:solidFill>
                  <a:srgbClr val="0000FF"/>
                </a:solidFill>
              </a:rPr>
              <a:t>3 </a:t>
            </a:r>
            <a:r>
              <a:rPr lang="zh-CN" altLang="en-US" sz="4800" b="1" dirty="0">
                <a:solidFill>
                  <a:srgbClr val="0000FF"/>
                </a:solidFill>
              </a:rPr>
              <a:t>）骈散结合，错落有致。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8673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 anchor="ctr"/>
          <a:lstStyle/>
          <a:p>
            <a:endParaRPr lang="zh-CN" altLang="en-US" dirty="0"/>
          </a:p>
        </p:txBody>
      </p:sp>
      <p:sp>
        <p:nvSpPr>
          <p:cNvPr id="28675" name="文本占位符 28674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28676" name="图片 28675" descr="仿秦台榭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28676"/>
          <p:cNvSpPr txBox="1"/>
          <p:nvPr/>
        </p:nvSpPr>
        <p:spPr>
          <a:xfrm>
            <a:off x="3222625" y="457200"/>
            <a:ext cx="348297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E60AD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仿秦台榭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文本框 35842" descr="白色大理石"/>
          <p:cNvSpPr txBox="1"/>
          <p:nvPr/>
        </p:nvSpPr>
        <p:spPr>
          <a:xfrm>
            <a:off x="153988" y="115888"/>
            <a:ext cx="8990012" cy="6315075"/>
          </a:xfrm>
          <a:prstGeom prst="rect">
            <a:avLst/>
          </a:prstGeom>
          <a:blipFill rotWithShape="0">
            <a:blip r:embed="rId2" cstate="print"/>
          </a:blip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杜牧：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不但是晚唐时期的杰出诗人，也是那个时期著名的“文赋”和古文大家。诗歌方面，人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称为</a:t>
            </a: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小杜”，与李商隐并称为“小李杜”。古文方面，多为针砭时事的作品。在“赋”这种文体由骈骊趋向散文化的进程中作出了卓越的贡献，在“唐宋古文运动”中自觉的用古文的写作方法作赋，形成了区别于“汉赋”、“骈赋”和 “律赋”的独特文体“文赋” 。</a:t>
            </a: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《</a:t>
            </a: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阿房宫赋</a:t>
            </a:r>
            <a:r>
              <a:rPr lang="en-US" altLang="zh-CN" sz="440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》</a:t>
            </a:r>
            <a:r>
              <a:rPr lang="zh-CN" alt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：</a:t>
            </a:r>
            <a:endParaRPr lang="zh-CN" altLang="en-US" sz="4800" dirty="0">
              <a:solidFill>
                <a:srgbClr val="00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　历来被人们视为“文赋”</a:t>
            </a:r>
          </a:p>
          <a:p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的开先河之作，典范之作。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椭圆 30721"/>
          <p:cNvSpPr/>
          <p:nvPr/>
        </p:nvSpPr>
        <p:spPr>
          <a:xfrm>
            <a:off x="900113" y="-88900"/>
            <a:ext cx="1447800" cy="1057275"/>
          </a:xfrm>
          <a:prstGeom prst="ellipse">
            <a:avLst/>
          </a:prstGeom>
          <a:solidFill>
            <a:schemeClr val="tx1"/>
          </a:solidFill>
          <a:ln w="9525" cap="flat" cmpd="sng">
            <a:solidFill>
              <a:srgbClr val="FFFF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r>
              <a:rPr lang="zh-CN" altLang="en-US" sz="6000" b="0" dirty="0">
                <a:solidFill>
                  <a:srgbClr val="00FF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赋</a:t>
            </a:r>
          </a:p>
        </p:txBody>
      </p:sp>
      <p:sp>
        <p:nvSpPr>
          <p:cNvPr id="30723" name="文本框 30722"/>
          <p:cNvSpPr txBox="1"/>
          <p:nvPr/>
        </p:nvSpPr>
        <p:spPr>
          <a:xfrm>
            <a:off x="0" y="549275"/>
            <a:ext cx="9144000" cy="7048500"/>
          </a:xfrm>
          <a:prstGeom prst="rect">
            <a:avLst/>
          </a:prstGeom>
          <a:noFill/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600" b="0" dirty="0">
                <a:solidFill>
                  <a:srgbClr val="0000FF"/>
                </a:solidFill>
                <a:latin typeface="Garamond" panose="02020404030301010803" pitchFamily="18" charset="0"/>
                <a:ea typeface="楷体_GB2312" pitchFamily="1" charset="-122"/>
              </a:rPr>
              <a:t>      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“赋”作为一种文体有一个演变的过程。赋体以楚辞为滥觞，至荀况始有定名。它出现于战国后期，到了汉代才形成确定的体制，这是赋的渊源。赋体的流变大致经历了骚赋、汉赋、骈赋、律赋、文赋各个阶段。</a:t>
            </a:r>
          </a:p>
          <a:p>
            <a:r>
              <a:rPr lang="zh-CN" altLang="en-US" sz="44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    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关于赋的特点</a:t>
            </a:r>
            <a:r>
              <a:rPr lang="en-US" altLang="zh-CN" sz="4000" b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《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文心雕龙</a:t>
            </a:r>
            <a:r>
              <a:rPr lang="en-US" altLang="zh-CN" sz="4000" b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-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诠赋</a:t>
            </a:r>
            <a:r>
              <a:rPr lang="en-US" altLang="zh-CN" sz="4000" b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》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说：“赋者，铺也；铺采螭</a:t>
            </a:r>
            <a:r>
              <a:rPr lang="en-US" altLang="zh-CN" sz="4000" b="0" err="1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chī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文，体物写志也。”铺采螭</a:t>
            </a:r>
            <a:r>
              <a:rPr lang="en-US" altLang="zh-CN" sz="4000" b="0" err="1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chī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文指赋的形</a:t>
            </a:r>
            <a:r>
              <a:rPr lang="zh-CN" altLang="en-US" sz="44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貌</a:t>
            </a:r>
            <a:r>
              <a:rPr lang="zh-CN" altLang="en-US" sz="40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；体物写志，指赋的内容</a:t>
            </a:r>
            <a:r>
              <a:rPr lang="zh-CN" altLang="en-US" sz="4400" b="0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1" charset="-122"/>
              </a:rPr>
              <a:t>。</a:t>
            </a:r>
          </a:p>
          <a:p>
            <a:endParaRPr lang="zh-CN" altLang="en-US" sz="4400" b="0" dirty="0">
              <a:solidFill>
                <a:srgbClr val="FF0000"/>
              </a:solidFill>
              <a:latin typeface="Garamond" panose="02020404030301010803" pitchFamily="18" charset="0"/>
              <a:ea typeface="楷体_GB2312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nimBg="1"/>
      <p:bldP spid="30723" grpId="0" bldLvl="0" animBg="1"/>
    </p:bldLst>
  </p:timing>
</p:sld>
</file>

<file path=ppt/theme/theme1.xml><?xml version="1.0" encoding="utf-8"?>
<a:theme xmlns:a="http://schemas.openxmlformats.org/drawingml/2006/main" name="科林斯圆柱设计模板 [2]">
  <a:themeElements>
    <a:clrScheme name="">
      <a:dk1>
        <a:srgbClr val="FFFFFF"/>
      </a:dk1>
      <a:lt1>
        <a:srgbClr val="666699"/>
      </a:lt1>
      <a:dk2>
        <a:srgbClr val="FFFFFF"/>
      </a:dk2>
      <a:lt2>
        <a:srgbClr val="3E3E5C"/>
      </a:lt2>
      <a:accent1>
        <a:srgbClr val="60597B"/>
      </a:accent1>
      <a:accent2>
        <a:srgbClr val="6666FF"/>
      </a:accent2>
      <a:accent3>
        <a:srgbClr val="B9B9CA"/>
      </a:accent3>
      <a:accent4>
        <a:srgbClr val="DCDCDC"/>
      </a:accent4>
      <a:accent5>
        <a:srgbClr val="B7B5BF"/>
      </a:accent5>
      <a:accent6>
        <a:srgbClr val="5B5BE5"/>
      </a:accent6>
      <a:hlink>
        <a:srgbClr val="99CCFF"/>
      </a:hlink>
      <a:folHlink>
        <a:srgbClr val="FFFF99"/>
      </a:folHlink>
    </a:clrScheme>
    <a:fontScheme name="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7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8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9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0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1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2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3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4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5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6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alance">
  <a:themeElements>
    <a:clrScheme name="">
      <a:dk1>
        <a:srgbClr val="FFFFFF"/>
      </a:dk1>
      <a:lt1>
        <a:srgbClr val="996600"/>
      </a:lt1>
      <a:dk2>
        <a:srgbClr val="DBBD71"/>
      </a:dk2>
      <a:lt2>
        <a:srgbClr val="663300"/>
      </a:lt2>
      <a:accent1>
        <a:srgbClr val="F8A500"/>
      </a:accent1>
      <a:accent2>
        <a:srgbClr val="808000"/>
      </a:accent2>
      <a:accent3>
        <a:srgbClr val="CAB9AA"/>
      </a:accent3>
      <a:accent4>
        <a:srgbClr val="DCDCDC"/>
      </a:accent4>
      <a:accent5>
        <a:srgbClr val="FBCFAA"/>
      </a:accent5>
      <a:accent6>
        <a:srgbClr val="727200"/>
      </a:accent6>
      <a:hlink>
        <a:srgbClr val="FFCC66"/>
      </a:hlink>
      <a:folHlink>
        <a:srgbClr val="CCA500"/>
      </a:folHlink>
    </a:clrScheme>
    <a:fontScheme name="">
      <a:majorFont>
        <a:latin typeface="Arial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996600"/>
        </a:lt1>
        <a:dk2>
          <a:srgbClr val="DBBD71"/>
        </a:dk2>
        <a:lt2>
          <a:srgbClr val="663300"/>
        </a:lt2>
        <a:accent1>
          <a:srgbClr val="F8A500"/>
        </a:accent1>
        <a:accent2>
          <a:srgbClr val="808000"/>
        </a:accent2>
        <a:accent3>
          <a:srgbClr val="CAB9AA"/>
        </a:accent3>
        <a:accent4>
          <a:srgbClr val="DCDCDC"/>
        </a:accent4>
        <a:accent5>
          <a:srgbClr val="FBCFAA"/>
        </a:accent5>
        <a:accent6>
          <a:srgbClr val="727200"/>
        </a:accent6>
        <a:hlink>
          <a:srgbClr val="FFCC66"/>
        </a:hlink>
        <a:folHlink>
          <a:srgbClr val="CCA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660000"/>
        </a:lt2>
        <a:accent1>
          <a:srgbClr val="CC66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B9AA"/>
        </a:accent5>
        <a:accent6>
          <a:srgbClr val="AA6C55"/>
        </a:accent6>
        <a:hlink>
          <a:srgbClr val="FFFF99"/>
        </a:hlink>
        <a:folHlink>
          <a:srgbClr val="E5B3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D6A2A"/>
        </a:lt1>
        <a:dk2>
          <a:srgbClr val="CCFF99"/>
        </a:dk2>
        <a:lt2>
          <a:srgbClr val="003300"/>
        </a:lt2>
        <a:accent1>
          <a:srgbClr val="2EB62E"/>
        </a:accent1>
        <a:accent2>
          <a:srgbClr val="527C3A"/>
        </a:accent2>
        <a:accent3>
          <a:srgbClr val="B2BAAC"/>
        </a:accent3>
        <a:accent4>
          <a:srgbClr val="DCDCDC"/>
        </a:accent4>
        <a:accent5>
          <a:srgbClr val="ACD7AC"/>
        </a:accent5>
        <a:accent6>
          <a:srgbClr val="496F33"/>
        </a:accent6>
        <a:hlink>
          <a:srgbClr val="DDD80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716E"/>
        </a:lt1>
        <a:dk2>
          <a:srgbClr val="FFFF99"/>
        </a:dk2>
        <a:lt2>
          <a:srgbClr val="005A58"/>
        </a:lt2>
        <a:accent1>
          <a:srgbClr val="2DB3B0"/>
        </a:accent1>
        <a:accent2>
          <a:srgbClr val="6D6FC7"/>
        </a:accent2>
        <a:accent3>
          <a:srgbClr val="AABCBB"/>
        </a:accent3>
        <a:accent4>
          <a:srgbClr val="DCDCDC"/>
        </a:accent4>
        <a:accent5>
          <a:srgbClr val="ACD5D4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2B5481"/>
        </a:lt1>
        <a:dk2>
          <a:srgbClr val="E5FFFF"/>
        </a:dk2>
        <a:lt2>
          <a:srgbClr val="003366"/>
        </a:lt2>
        <a:accent1>
          <a:srgbClr val="336699"/>
        </a:accent1>
        <a:accent2>
          <a:srgbClr val="00B000"/>
        </a:accent2>
        <a:accent3>
          <a:srgbClr val="ACB4C1"/>
        </a:accent3>
        <a:accent4>
          <a:srgbClr val="DCDCDC"/>
        </a:accent4>
        <a:accent5>
          <a:srgbClr val="ADB9CA"/>
        </a:accent5>
        <a:accent6>
          <a:srgbClr val="009D00"/>
        </a:accent6>
        <a:hlink>
          <a:srgbClr val="00CCFF"/>
        </a:hlink>
        <a:folHlink>
          <a:srgbClr val="B5FFF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56151"/>
        </a:lt1>
        <a:dk2>
          <a:srgbClr val="FFFFCC"/>
        </a:dk2>
        <a:lt2>
          <a:srgbClr val="2F2D25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CDCDC"/>
        </a:accent4>
        <a:accent5>
          <a:srgbClr val="C1C1BD"/>
        </a:accent5>
        <a:accent6>
          <a:srgbClr val="728D96"/>
        </a:accent6>
        <a:hlink>
          <a:srgbClr val="E2C86A"/>
        </a:hlink>
        <a:folHlink>
          <a:srgbClr val="B7B6A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C8C6A2"/>
        </a:lt1>
        <a:dk2>
          <a:srgbClr val="827F4C"/>
        </a:dk2>
        <a:lt2>
          <a:srgbClr val="B4AF80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CDCDC"/>
        </a:accent4>
        <a:accent5>
          <a:srgbClr val="BFBEB3"/>
        </a:accent5>
        <a:accent6>
          <a:srgbClr val="91939A"/>
        </a:accent6>
        <a:hlink>
          <a:srgbClr val="33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DA8E2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EFEFFF"/>
        </a:accent5>
        <a:accent6>
          <a:srgbClr val="6CB85F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Digital Dots">
  <a:themeElements>
    <a:clrScheme name="">
      <a:dk1>
        <a:srgbClr val="FFFFFF"/>
      </a:dk1>
      <a:lt1>
        <a:srgbClr val="666699"/>
      </a:lt1>
      <a:dk2>
        <a:srgbClr val="DFDEF6"/>
      </a:dk2>
      <a:lt2>
        <a:srgbClr val="5B5B89"/>
      </a:lt2>
      <a:accent1>
        <a:srgbClr val="6666FF"/>
      </a:accent1>
      <a:accent2>
        <a:srgbClr val="52527C"/>
      </a:accent2>
      <a:accent3>
        <a:srgbClr val="B9B9CA"/>
      </a:accent3>
      <a:accent4>
        <a:srgbClr val="DCDCDC"/>
      </a:accent4>
      <a:accent5>
        <a:srgbClr val="B9B9FF"/>
      </a:accent5>
      <a:accent6>
        <a:srgbClr val="49496F"/>
      </a:accent6>
      <a:hlink>
        <a:srgbClr val="9999FF"/>
      </a:hlink>
      <a:folHlink>
        <a:srgbClr val="CCCCF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0008A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CDCDC"/>
        </a:accent4>
        <a:accent5>
          <a:srgbClr val="AACAFF"/>
        </a:accent5>
        <a:accent6>
          <a:srgbClr val="00006D"/>
        </a:accent6>
        <a:hlink>
          <a:srgbClr val="EAEAEA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DFDEF6"/>
        </a:dk2>
        <a:lt2>
          <a:srgbClr val="5B5B89"/>
        </a:lt2>
        <a:accent1>
          <a:srgbClr val="6666FF"/>
        </a:accent1>
        <a:accent2>
          <a:srgbClr val="52527C"/>
        </a:accent2>
        <a:accent3>
          <a:srgbClr val="B9B9CA"/>
        </a:accent3>
        <a:accent4>
          <a:srgbClr val="DCDCDC"/>
        </a:accent4>
        <a:accent5>
          <a:srgbClr val="B9B9FF"/>
        </a:accent5>
        <a:accent6>
          <a:srgbClr val="49496F"/>
        </a:accent6>
        <a:hlink>
          <a:srgbClr val="99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FFFFCC"/>
        </a:dk2>
        <a:lt2>
          <a:srgbClr val="700000"/>
        </a:lt2>
        <a:accent1>
          <a:srgbClr val="BE7960"/>
        </a:accent1>
        <a:accent2>
          <a:srgbClr val="600000"/>
        </a:accent2>
        <a:accent3>
          <a:srgbClr val="C1AAAA"/>
        </a:accent3>
        <a:accent4>
          <a:srgbClr val="DCDCDC"/>
        </a:accent4>
        <a:accent5>
          <a:srgbClr val="DBBEB7"/>
        </a:accent5>
        <a:accent6>
          <a:srgbClr val="550000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2F2F2"/>
        </a:accent5>
        <a:accent6>
          <a:srgbClr val="AEA169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CCD5C7"/>
        </a:dk2>
        <a:lt2>
          <a:srgbClr val="5B5E52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CDCDC"/>
        </a:accent4>
        <a:accent5>
          <a:srgbClr val="C1CCD0"/>
        </a:accent5>
        <a:accent6>
          <a:srgbClr val="46483F"/>
        </a:accent6>
        <a:hlink>
          <a:srgbClr val="AAA854"/>
        </a:hlink>
        <a:folHlink>
          <a:srgbClr val="E1D0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4E5D31"/>
        </a:lt1>
        <a:dk2>
          <a:srgbClr val="FFFFCC"/>
        </a:dk2>
        <a:lt2>
          <a:srgbClr val="46532B"/>
        </a:lt2>
        <a:accent1>
          <a:srgbClr val="8F8C00"/>
        </a:accent1>
        <a:accent2>
          <a:srgbClr val="424F29"/>
        </a:accent2>
        <a:accent3>
          <a:srgbClr val="B3B6AD"/>
        </a:accent3>
        <a:accent4>
          <a:srgbClr val="DCDCDC"/>
        </a:accent4>
        <a:accent5>
          <a:srgbClr val="C6C5AA"/>
        </a:accent5>
        <a:accent6>
          <a:srgbClr val="3A4624"/>
        </a:accent6>
        <a:hlink>
          <a:srgbClr val="33CC33"/>
        </a:hlink>
        <a:folHlink>
          <a:srgbClr val="00A1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7673"/>
        </a:lt2>
        <a:accent1>
          <a:srgbClr val="33CCCC"/>
        </a:accent1>
        <a:accent2>
          <a:srgbClr val="006462"/>
        </a:accent2>
        <a:accent3>
          <a:srgbClr val="AAC1C1"/>
        </a:accent3>
        <a:accent4>
          <a:srgbClr val="DCDCDC"/>
        </a:accent4>
        <a:accent5>
          <a:srgbClr val="ADE2E2"/>
        </a:accent5>
        <a:accent6>
          <a:srgbClr val="005957"/>
        </a:accent6>
        <a:hlink>
          <a:srgbClr val="FFCC00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AA6A4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2F2F2"/>
        </a:accent3>
        <a:accent4>
          <a:srgbClr val="000000"/>
        </a:accent4>
        <a:accent5>
          <a:srgbClr val="E2F4FF"/>
        </a:accent5>
        <a:accent6>
          <a:srgbClr val="9F9F9F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5817</Words>
  <Application>Microsoft Office PowerPoint</Application>
  <PresentationFormat>全屏显示(4:3)</PresentationFormat>
  <Paragraphs>310</Paragraphs>
  <Slides>60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19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60</vt:i4>
      </vt:variant>
    </vt:vector>
  </HeadingPairs>
  <TitlesOfParts>
    <vt:vector size="79" baseType="lpstr">
      <vt:lpstr>科林斯圆柱设计模板 [2]</vt:lpstr>
      <vt:lpstr>Balance</vt:lpstr>
      <vt:lpstr>Digital Dots</vt:lpstr>
      <vt:lpstr>1_Digital Dots</vt:lpstr>
      <vt:lpstr>2_Digital Dots</vt:lpstr>
      <vt:lpstr>3_Digital Dots</vt:lpstr>
      <vt:lpstr>4_Digital Dots</vt:lpstr>
      <vt:lpstr>5_Digital Dots</vt:lpstr>
      <vt:lpstr>6_Digital Dots</vt:lpstr>
      <vt:lpstr>7_Digital Dots</vt:lpstr>
      <vt:lpstr>8_Digital Dots</vt:lpstr>
      <vt:lpstr>9_Digital Dots</vt:lpstr>
      <vt:lpstr>10_Digital Dots</vt:lpstr>
      <vt:lpstr>11_Digital Dots</vt:lpstr>
      <vt:lpstr>12_Digital Dots</vt:lpstr>
      <vt:lpstr>13_Digital Dots</vt:lpstr>
      <vt:lpstr>14_Digital Dots</vt:lpstr>
      <vt:lpstr>15_Digital Dots</vt:lpstr>
      <vt:lpstr>16_Digital Dots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归纳大意</vt:lpstr>
      <vt:lpstr>幻灯片 15</vt:lpstr>
      <vt:lpstr>幻灯片 16</vt:lpstr>
      <vt:lpstr>幻灯片 17</vt:lpstr>
      <vt:lpstr>幻灯片 18</vt:lpstr>
      <vt:lpstr>幻灯片 19</vt:lpstr>
      <vt:lpstr>幻灯片 20</vt:lpstr>
      <vt:lpstr>盘旋的，屈曲的，像蜂房，像水涡，矗立着，不知它们有几千万座。长桥横卧在水面上，（就如同游龙一般，可是，）没有云彩，怎（会有）龙（腾空）？复道横空而跨，（就好像天上的彩虹，）（可是）不是雨过天晴，怎（会有虹霓（凌空）？</vt:lpstr>
      <vt:lpstr> 高低冥迷，不知西东。歌台暖响，春光融融；舞殿冷袖，风雨凄凄。一日之内，一宫之间，而气候不齐。</vt:lpstr>
      <vt:lpstr>高低冥迷，不知西东。歌台暖响，春光融融；舞殿冷袖，风雨凄凄。一日之内，一宫之间，而气候不齐。</vt:lpstr>
      <vt:lpstr>幻灯片 24</vt:lpstr>
      <vt:lpstr>幻灯片 25</vt:lpstr>
      <vt:lpstr>幻灯片 26</vt:lpstr>
      <vt:lpstr>幻灯片 27</vt:lpstr>
      <vt:lpstr>雷霆乍惊，宫车过也；辘辘远听，杳不知其所之也。一肌一容，尽态极妍，缦立远视，而望幸焉；有不得见者三十六年。。 </vt:lpstr>
      <vt:lpstr>雷霆乍惊，宫车过也；辘辘远听，杳不知其所之也。一肌一容，尽态极妍，缦立远视，而望幸焉；有不得见者三十六年。。 </vt:lpstr>
      <vt:lpstr>燕赵之收藏，韩魏之经营，齐楚之精英，几世几年，剽掠其人，倚叠如山；一旦不能有，输来其间，鼎铛玉石，金块珠砾，弃掷逦迤，秦人视之，亦不甚惜</vt:lpstr>
      <vt:lpstr>燕赵之收藏，韩魏之经营，齐楚之精英，几世几年，剽掠其人，倚叠如山；一旦不能有，输来其间，鼎铛玉石，金块珠砾，弃掷逦迤，秦人视之，亦不甚惜</vt:lpstr>
      <vt:lpstr>幻灯片 32</vt:lpstr>
      <vt:lpstr>幻灯片 33</vt:lpstr>
      <vt:lpstr>幻灯片 34</vt:lpstr>
      <vt:lpstr>第二段：铺叙统治者生活的荒淫、奢靡</vt:lpstr>
      <vt:lpstr>幻灯片 36</vt:lpstr>
      <vt:lpstr>幻灯片 37</vt:lpstr>
      <vt:lpstr>幻灯片 38</vt:lpstr>
      <vt:lpstr>幻灯片 39</vt:lpstr>
      <vt:lpstr>架梁之椽chuán，多于机上之工女； 钉头磷磷，多于在庾之粟粒； 瓦缝参差，多于周身之帛缕； 直栏横槛，多于九土之城郭； 管弦呕哑，多于市人之言语。 使天下之人，不敢言而敢怒。</vt:lpstr>
      <vt:lpstr>架梁之椽chuán，多于机上之工女； 钉头磷磷，多于在庾之粟粒； 瓦缝参差，多于周身之帛缕； 直栏横槛，多于九土之城郭； 管弦呕哑，多于市人之言语。 使天下之人，不敢言而敢怒。</vt:lpstr>
      <vt:lpstr>独夫之心，日益骄固。戍卒叫，函谷举，楚人一炬，可怜焦土！ </vt:lpstr>
      <vt:lpstr>幻灯片 43</vt:lpstr>
      <vt:lpstr>幻灯片 44</vt:lpstr>
      <vt:lpstr>幻灯片 45</vt:lpstr>
      <vt:lpstr>幻灯片 46</vt:lpstr>
      <vt:lpstr>嗟夫！使六国各爱其人，则足以拒秦；使秦复爱六国之人，则递三世可至万世而为君，谁得而族灭也？。</vt:lpstr>
      <vt:lpstr>秦人不暇自哀，而后人哀之；后人哀之而不鉴之，亦使后人而复哀后人也</vt:lpstr>
      <vt:lpstr>第四段，讽谏唐敬宗李湛勿重蹈秦皇覆辙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词类活用</vt:lpstr>
      <vt:lpstr>幻灯片 59</vt:lpstr>
      <vt:lpstr> 写作特色</vt:lpstr>
    </vt:vector>
  </TitlesOfParts>
  <Company>dongchen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Qiaolong</dc:creator>
  <cp:lastModifiedBy>Administrator</cp:lastModifiedBy>
  <cp:revision>58</cp:revision>
  <dcterms:created xsi:type="dcterms:W3CDTF">2006-03-04T02:38:00Z</dcterms:created>
  <dcterms:modified xsi:type="dcterms:W3CDTF">2017-10-24T14:34:07Z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TC011594392052</vt:lpwstr>
  </property>
  <property fmtid="{D5CDD505-2E9C-101B-9397-08002B2CF9AE}" pid="3" name="KSOProductBuildVer">
    <vt:lpwstr>2052-10.1.0.6876</vt:lpwstr>
  </property>
</Properties>
</file>