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
  </p:notesMasterIdLst>
  <p:sldIdLst>
    <p:sldId id="261" r:id="rId3"/>
    <p:sldId id="262" r:id="rId4"/>
    <p:sldId id="573" r:id="rId5"/>
    <p:sldId id="577" r:id="rId6"/>
    <p:sldId id="578" r:id="rId7"/>
    <p:sldId id="574" r:id="rId8"/>
    <p:sldId id="403" r:id="rId9"/>
    <p:sldId id="404" r:id="rId10"/>
    <p:sldId id="405" r:id="rId11"/>
    <p:sldId id="263" r:id="rId12"/>
    <p:sldId id="264" r:id="rId14"/>
    <p:sldId id="265" r:id="rId15"/>
    <p:sldId id="266" r:id="rId16"/>
    <p:sldId id="267" r:id="rId17"/>
    <p:sldId id="268" r:id="rId18"/>
    <p:sldId id="269" r:id="rId19"/>
    <p:sldId id="270" r:id="rId20"/>
    <p:sldId id="271" r:id="rId21"/>
    <p:sldId id="272" r:id="rId22"/>
    <p:sldId id="273" r:id="rId23"/>
    <p:sldId id="274" r:id="rId24"/>
    <p:sldId id="579" r:id="rId25"/>
    <p:sldId id="275" r:id="rId26"/>
    <p:sldId id="276" r:id="rId27"/>
    <p:sldId id="277" r:id="rId28"/>
    <p:sldId id="278" r:id="rId29"/>
    <p:sldId id="280" r:id="rId30"/>
    <p:sldId id="281" r:id="rId31"/>
    <p:sldId id="282" r:id="rId32"/>
    <p:sldId id="283" r:id="rId33"/>
    <p:sldId id="284" r:id="rId34"/>
    <p:sldId id="286" r:id="rId35"/>
    <p:sldId id="287" r:id="rId36"/>
    <p:sldId id="288" r:id="rId37"/>
    <p:sldId id="289" r:id="rId38"/>
    <p:sldId id="290" r:id="rId39"/>
    <p:sldId id="291" r:id="rId40"/>
    <p:sldId id="293" r:id="rId41"/>
    <p:sldId id="294" r:id="rId42"/>
    <p:sldId id="295" r:id="rId43"/>
    <p:sldId id="296" r:id="rId44"/>
    <p:sldId id="297" r:id="rId45"/>
    <p:sldId id="298" r:id="rId46"/>
    <p:sldId id="300" r:id="rId47"/>
    <p:sldId id="301" r:id="rId48"/>
    <p:sldId id="303" r:id="rId49"/>
    <p:sldId id="304" r:id="rId50"/>
    <p:sldId id="305" r:id="rId51"/>
    <p:sldId id="307" r:id="rId52"/>
    <p:sldId id="308" r:id="rId53"/>
    <p:sldId id="309" r:id="rId54"/>
    <p:sldId id="311" r:id="rId55"/>
    <p:sldId id="312" r:id="rId56"/>
    <p:sldId id="315" r:id="rId57"/>
    <p:sldId id="313" r:id="rId58"/>
    <p:sldId id="316" r:id="rId59"/>
    <p:sldId id="416" r:id="rId60"/>
    <p:sldId id="406" r:id="rId61"/>
    <p:sldId id="317" r:id="rId62"/>
    <p:sldId id="318" r:id="rId63"/>
    <p:sldId id="319" r:id="rId64"/>
    <p:sldId id="407" r:id="rId65"/>
    <p:sldId id="320" r:id="rId66"/>
    <p:sldId id="321" r:id="rId67"/>
    <p:sldId id="322" r:id="rId68"/>
    <p:sldId id="323" r:id="rId69"/>
    <p:sldId id="324" r:id="rId70"/>
    <p:sldId id="325" r:id="rId71"/>
    <p:sldId id="326" r:id="rId72"/>
    <p:sldId id="327" r:id="rId73"/>
    <p:sldId id="328" r:id="rId74"/>
    <p:sldId id="329" r:id="rId75"/>
    <p:sldId id="330" r:id="rId76"/>
    <p:sldId id="332" r:id="rId77"/>
    <p:sldId id="333" r:id="rId78"/>
    <p:sldId id="334" r:id="rId79"/>
    <p:sldId id="335" r:id="rId80"/>
    <p:sldId id="336" r:id="rId81"/>
    <p:sldId id="337" r:id="rId82"/>
    <p:sldId id="338" r:id="rId83"/>
    <p:sldId id="339" r:id="rId84"/>
    <p:sldId id="340" r:id="rId85"/>
    <p:sldId id="341" r:id="rId86"/>
    <p:sldId id="342" r:id="rId87"/>
    <p:sldId id="343" r:id="rId88"/>
    <p:sldId id="344" r:id="rId89"/>
    <p:sldId id="345" r:id="rId90"/>
    <p:sldId id="346" r:id="rId91"/>
    <p:sldId id="347" r:id="rId92"/>
    <p:sldId id="348" r:id="rId93"/>
    <p:sldId id="349" r:id="rId94"/>
    <p:sldId id="350" r:id="rId95"/>
    <p:sldId id="409" r:id="rId96"/>
    <p:sldId id="411" r:id="rId97"/>
    <p:sldId id="410" r:id="rId98"/>
    <p:sldId id="415" r:id="rId99"/>
    <p:sldId id="408" r:id="rId100"/>
    <p:sldId id="354" r:id="rId101"/>
    <p:sldId id="355" r:id="rId102"/>
    <p:sldId id="356" r:id="rId103"/>
    <p:sldId id="357" r:id="rId104"/>
    <p:sldId id="358" r:id="rId105"/>
    <p:sldId id="359" r:id="rId106"/>
    <p:sldId id="360" r:id="rId107"/>
    <p:sldId id="361" r:id="rId108"/>
    <p:sldId id="362" r:id="rId109"/>
    <p:sldId id="363" r:id="rId110"/>
    <p:sldId id="364" r:id="rId111"/>
    <p:sldId id="365" r:id="rId112"/>
    <p:sldId id="366" r:id="rId113"/>
    <p:sldId id="367" r:id="rId114"/>
    <p:sldId id="368" r:id="rId115"/>
    <p:sldId id="369" r:id="rId116"/>
    <p:sldId id="370" r:id="rId117"/>
    <p:sldId id="581" r:id="rId118"/>
    <p:sldId id="371" r:id="rId119"/>
    <p:sldId id="373" r:id="rId120"/>
    <p:sldId id="374" r:id="rId121"/>
    <p:sldId id="375" r:id="rId122"/>
    <p:sldId id="376" r:id="rId123"/>
    <p:sldId id="377" r:id="rId124"/>
    <p:sldId id="378" r:id="rId125"/>
    <p:sldId id="379" r:id="rId126"/>
    <p:sldId id="380" r:id="rId127"/>
    <p:sldId id="381" r:id="rId128"/>
    <p:sldId id="382" r:id="rId129"/>
    <p:sldId id="383" r:id="rId130"/>
    <p:sldId id="417" r:id="rId131"/>
    <p:sldId id="551" r:id="rId132"/>
    <p:sldId id="553" r:id="rId133"/>
    <p:sldId id="384" r:id="rId134"/>
    <p:sldId id="576" r:id="rId135"/>
    <p:sldId id="575" r:id="rId136"/>
    <p:sldId id="394" r:id="rId137"/>
    <p:sldId id="395" r:id="rId138"/>
    <p:sldId id="548" r:id="rId139"/>
    <p:sldId id="402" r:id="rId140"/>
  </p:sldIdLst>
  <p:sldSz cx="1219517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2FDB2607-1784-4EEB-B798-7EB5836EED8A}">
        <p14:showMediaCtrls xmlns:p14="http://schemas.microsoft.com/office/powerpoint/2010/main" val="1"/>
      </p:ext>
    </p:extLst>
  </p:showPr>
  <p:clrMru>
    <a:srgbClr val="455773"/>
    <a:srgbClr val="FF6D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howGuides="1">
      <p:cViewPr varScale="1">
        <p:scale>
          <a:sx n="86" d="100"/>
          <a:sy n="86" d="100"/>
        </p:scale>
        <p:origin x="528" y="77"/>
      </p:cViewPr>
      <p:guideLst>
        <p:guide orient="horz" pos="1008"/>
        <p:guide pos="384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7.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6.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3" Type="http://schemas.openxmlformats.org/officeDocument/2006/relationships/tableStyles" Target="tableStyles.xml"/><Relationship Id="rId142" Type="http://schemas.openxmlformats.org/officeDocument/2006/relationships/viewProps" Target="viewProps.xml"/><Relationship Id="rId141" Type="http://schemas.openxmlformats.org/officeDocument/2006/relationships/presProps" Target="presProps.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notesMaster" Target="notesMasters/notesMaster1.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10.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9.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6B43DB3-D2F1-49B9-8637-DF9F4FC27EC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A86D785-FA9C-47E8-941E-80E9C19E6A6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p:spPr>
      </p:sp>
      <p:sp>
        <p:nvSpPr>
          <p:cNvPr id="4198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6B96F7-238A-436E-8798-5DD8D861D65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26"/>
            <a:ext cx="10365899"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9276" y="3886200"/>
            <a:ext cx="8536623"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07F00228-43EC-459F-83BB-766925FE8AA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F339CB-374C-4129-B9B3-48CABA59CA25}" type="slidenum">
              <a:rPr lang="zh-CN" altLang="en-US" smtClean="0"/>
            </a:fld>
            <a:endParaRPr lang="zh-CN" altLang="en-US"/>
          </a:p>
        </p:txBody>
      </p:sp>
      <p:pic>
        <p:nvPicPr>
          <p:cNvPr id="7" name="图片 6" descr="a896b6276fbda3cc88e2fd8917029813"/>
          <p:cNvPicPr>
            <a:picLocks noChangeAspect="1"/>
          </p:cNvPicPr>
          <p:nvPr userDrawn="1"/>
        </p:nvPicPr>
        <p:blipFill>
          <a:blip r:embed="rId2"/>
          <a:stretch>
            <a:fillRect/>
          </a:stretch>
        </p:blipFill>
        <p:spPr>
          <a:xfrm flipH="1">
            <a:off x="9814560" y="-399415"/>
            <a:ext cx="2675890" cy="2446655"/>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7F00228-43EC-459F-83BB-766925FE8AA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F339CB-374C-4129-B9B3-48CABA59CA25}" type="slidenum">
              <a:rPr lang="zh-CN" altLang="en-US" smtClean="0"/>
            </a:fld>
            <a:endParaRPr lang="zh-CN" altLang="en-US"/>
          </a:p>
        </p:txBody>
      </p:sp>
      <p:pic>
        <p:nvPicPr>
          <p:cNvPr id="7" name="图片 6" descr="a896b6276fbda3cc88e2fd8917029813"/>
          <p:cNvPicPr>
            <a:picLocks noChangeAspect="1"/>
          </p:cNvPicPr>
          <p:nvPr userDrawn="1"/>
        </p:nvPicPr>
        <p:blipFill>
          <a:blip r:embed="rId2"/>
          <a:stretch>
            <a:fillRect/>
          </a:stretch>
        </p:blipFill>
        <p:spPr>
          <a:xfrm flipH="1">
            <a:off x="9814560" y="-399415"/>
            <a:ext cx="2675890" cy="2446655"/>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92903" y="274639"/>
            <a:ext cx="3658553"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13012" y="274639"/>
            <a:ext cx="10776639"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7F00228-43EC-459F-83BB-766925FE8AA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F339CB-374C-4129-B9B3-48CABA59CA25}" type="slidenum">
              <a:rPr lang="zh-CN" altLang="en-US" smtClean="0"/>
            </a:fld>
            <a:endParaRPr lang="zh-CN" altLang="en-US"/>
          </a:p>
        </p:txBody>
      </p:sp>
      <p:pic>
        <p:nvPicPr>
          <p:cNvPr id="7" name="图片 6" descr="a896b6276fbda3cc88e2fd8917029813"/>
          <p:cNvPicPr>
            <a:picLocks noChangeAspect="1"/>
          </p:cNvPicPr>
          <p:nvPr userDrawn="1"/>
        </p:nvPicPr>
        <p:blipFill>
          <a:blip r:embed="rId2"/>
          <a:stretch>
            <a:fillRect/>
          </a:stretch>
        </p:blipFill>
        <p:spPr>
          <a:xfrm flipH="1">
            <a:off x="9814560" y="-399415"/>
            <a:ext cx="2675890" cy="2446655"/>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419" y="365126"/>
            <a:ext cx="10518338"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fld id="{BE966C79-0672-4925-AE5F-9D08ED83F39A}" type="datetime1">
              <a:rPr lang="zh-CN" altLang="en-US"/>
            </a:fld>
            <a:endParaRPr lang="zh-CN" altLang="en-US" sz="1800">
              <a:solidFill>
                <a:schemeClr val="tx1"/>
              </a:solidFill>
            </a:endParaRPr>
          </a:p>
        </p:txBody>
      </p:sp>
      <p:sp>
        <p:nvSpPr>
          <p:cNvPr id="4" name="页脚占位符 3"/>
          <p:cNvSpPr>
            <a:spLocks noGrp="1"/>
          </p:cNvSpPr>
          <p:nvPr>
            <p:ph type="ftr" sz="quarter" idx="11"/>
          </p:nvPr>
        </p:nvSpPr>
        <p:spPr/>
        <p:txBody>
          <a:bodyPr/>
          <a:lstStyle>
            <a:lvl1pPr>
              <a:defRPr/>
            </a:lvl1pPr>
          </a:lstStyle>
          <a:p>
            <a:pPr>
              <a:defRPr/>
            </a:pPr>
            <a:endParaRPr lang="zh-CN" altLang="zh-CN"/>
          </a:p>
        </p:txBody>
      </p:sp>
      <p:sp>
        <p:nvSpPr>
          <p:cNvPr id="5" name="灯片编号占位符 4"/>
          <p:cNvSpPr>
            <a:spLocks noGrp="1"/>
          </p:cNvSpPr>
          <p:nvPr>
            <p:ph type="sldNum" sz="quarter" idx="12"/>
          </p:nvPr>
        </p:nvSpPr>
        <p:spPr/>
        <p:txBody>
          <a:bodyPr/>
          <a:lstStyle>
            <a:lvl1pPr>
              <a:defRPr/>
            </a:lvl1pPr>
          </a:lstStyle>
          <a:p>
            <a:pPr>
              <a:defRPr/>
            </a:pPr>
            <a:fld id="{07DA738B-081B-4332-A888-4180F33F52CC}" type="slidenum">
              <a:rPr lang="zh-CN" altLang="en-US"/>
            </a:fld>
            <a:endParaRPr lang="zh-CN" altLang="en-US" sz="1800">
              <a:solidFill>
                <a:schemeClr val="tx1"/>
              </a:solidFill>
            </a:endParaRPr>
          </a:p>
        </p:txBody>
      </p:sp>
      <p:pic>
        <p:nvPicPr>
          <p:cNvPr id="6" name="图片 5" descr="a896b6276fbda3cc88e2fd8917029813"/>
          <p:cNvPicPr>
            <a:picLocks noChangeAspect="1"/>
          </p:cNvPicPr>
          <p:nvPr userDrawn="1"/>
        </p:nvPicPr>
        <p:blipFill>
          <a:blip r:embed="rId2"/>
          <a:stretch>
            <a:fillRect/>
          </a:stretch>
        </p:blipFill>
        <p:spPr>
          <a:xfrm flipH="1">
            <a:off x="9814560" y="-399415"/>
            <a:ext cx="2675890" cy="2446655"/>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pic>
        <p:nvPicPr>
          <p:cNvPr id="2" name="图片 1" descr="a896b6276fbda3cc88e2fd8917029813"/>
          <p:cNvPicPr>
            <a:picLocks noChangeAspect="1"/>
          </p:cNvPicPr>
          <p:nvPr userDrawn="1"/>
        </p:nvPicPr>
        <p:blipFill>
          <a:blip r:embed="rId2"/>
          <a:stretch>
            <a:fillRect/>
          </a:stretch>
        </p:blipFill>
        <p:spPr>
          <a:xfrm flipH="1">
            <a:off x="9814560" y="-399415"/>
            <a:ext cx="2675890" cy="24466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5058" y="441961"/>
            <a:ext cx="4369938"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5736" y="3801452"/>
            <a:ext cx="4513139"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5736" y="4385251"/>
            <a:ext cx="4513139"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6203" y="4817825"/>
            <a:ext cx="4489208"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pic>
        <p:nvPicPr>
          <p:cNvPr id="6" name="图片 5" descr="a896b6276fbda3cc88e2fd8917029813"/>
          <p:cNvPicPr>
            <a:picLocks noChangeAspect="1"/>
          </p:cNvPicPr>
          <p:nvPr userDrawn="1"/>
        </p:nvPicPr>
        <p:blipFill>
          <a:blip r:embed="rId2"/>
          <a:stretch>
            <a:fillRect/>
          </a:stretch>
        </p:blipFill>
        <p:spPr>
          <a:xfrm flipH="1">
            <a:off x="9814560" y="-399415"/>
            <a:ext cx="2675890" cy="24466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7F00228-43EC-459F-83BB-766925FE8AA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F339CB-374C-4129-B9B3-48CABA59CA25}" type="slidenum">
              <a:rPr lang="zh-CN" altLang="en-US" smtClean="0"/>
            </a:fld>
            <a:endParaRPr lang="zh-CN" altLang="en-US"/>
          </a:p>
        </p:txBody>
      </p:sp>
      <p:pic>
        <p:nvPicPr>
          <p:cNvPr id="7" name="图片 6" descr="a896b6276fbda3cc88e2fd8917029813"/>
          <p:cNvPicPr>
            <a:picLocks noChangeAspect="1"/>
          </p:cNvPicPr>
          <p:nvPr userDrawn="1"/>
        </p:nvPicPr>
        <p:blipFill>
          <a:blip r:embed="rId2"/>
          <a:stretch>
            <a:fillRect/>
          </a:stretch>
        </p:blipFill>
        <p:spPr>
          <a:xfrm flipH="1">
            <a:off x="9814560" y="-399415"/>
            <a:ext cx="2675890" cy="2446655"/>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7F00228-43EC-459F-83BB-766925FE8AA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F339CB-374C-4129-B9B3-48CABA59CA25}" type="slidenum">
              <a:rPr lang="zh-CN" altLang="en-US" smtClean="0"/>
            </a:fld>
            <a:endParaRPr lang="zh-CN" altLang="en-US"/>
          </a:p>
        </p:txBody>
      </p:sp>
      <p:pic>
        <p:nvPicPr>
          <p:cNvPr id="7" name="图片 6" descr="a896b6276fbda3cc88e2fd8917029813"/>
          <p:cNvPicPr>
            <a:picLocks noChangeAspect="1"/>
          </p:cNvPicPr>
          <p:nvPr userDrawn="1"/>
        </p:nvPicPr>
        <p:blipFill>
          <a:blip r:embed="rId2"/>
          <a:stretch>
            <a:fillRect/>
          </a:stretch>
        </p:blipFill>
        <p:spPr>
          <a:xfrm flipH="1">
            <a:off x="9814560" y="-399415"/>
            <a:ext cx="2675890" cy="244665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13012" y="1600201"/>
            <a:ext cx="7217596"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8233862" y="1600201"/>
            <a:ext cx="721759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07F00228-43EC-459F-83BB-766925FE8AA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3F339CB-374C-4129-B9B3-48CABA59CA25}" type="slidenum">
              <a:rPr lang="zh-CN" altLang="en-US" smtClean="0"/>
            </a:fld>
            <a:endParaRPr lang="zh-CN" altLang="en-US"/>
          </a:p>
        </p:txBody>
      </p:sp>
      <p:pic>
        <p:nvPicPr>
          <p:cNvPr id="8" name="图片 7" descr="a896b6276fbda3cc88e2fd8917029813"/>
          <p:cNvPicPr>
            <a:picLocks noChangeAspect="1"/>
          </p:cNvPicPr>
          <p:nvPr userDrawn="1"/>
        </p:nvPicPr>
        <p:blipFill>
          <a:blip r:embed="rId2"/>
          <a:stretch>
            <a:fillRect/>
          </a:stretch>
        </p:blipFill>
        <p:spPr>
          <a:xfrm flipH="1">
            <a:off x="9814560" y="-399415"/>
            <a:ext cx="2675890" cy="2446655"/>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7F00228-43EC-459F-83BB-766925FE8AA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3F339CB-374C-4129-B9B3-48CABA59CA25}" type="slidenum">
              <a:rPr lang="zh-CN" altLang="en-US" smtClean="0"/>
            </a:fld>
            <a:endParaRPr lang="zh-CN" altLang="en-US"/>
          </a:p>
        </p:txBody>
      </p:sp>
      <p:pic>
        <p:nvPicPr>
          <p:cNvPr id="10" name="图片 9" descr="a896b6276fbda3cc88e2fd8917029813"/>
          <p:cNvPicPr>
            <a:picLocks noChangeAspect="1"/>
          </p:cNvPicPr>
          <p:nvPr userDrawn="1"/>
        </p:nvPicPr>
        <p:blipFill>
          <a:blip r:embed="rId2"/>
          <a:stretch>
            <a:fillRect/>
          </a:stretch>
        </p:blipFill>
        <p:spPr>
          <a:xfrm flipH="1">
            <a:off x="9814560" y="-399415"/>
            <a:ext cx="2675890" cy="2446655"/>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7F00228-43EC-459F-83BB-766925FE8AA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3F339CB-374C-4129-B9B3-48CABA59CA25}" type="slidenum">
              <a:rPr lang="zh-CN" altLang="en-US" smtClean="0"/>
            </a:fld>
            <a:endParaRPr lang="zh-CN" altLang="en-US"/>
          </a:p>
        </p:txBody>
      </p:sp>
      <p:pic>
        <p:nvPicPr>
          <p:cNvPr id="6" name="图片 5" descr="a896b6276fbda3cc88e2fd8917029813"/>
          <p:cNvPicPr>
            <a:picLocks noChangeAspect="1"/>
          </p:cNvPicPr>
          <p:nvPr userDrawn="1"/>
        </p:nvPicPr>
        <p:blipFill>
          <a:blip r:embed="rId2"/>
          <a:stretch>
            <a:fillRect/>
          </a:stretch>
        </p:blipFill>
        <p:spPr>
          <a:xfrm flipH="1">
            <a:off x="9814560" y="-399415"/>
            <a:ext cx="2675890" cy="244665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7F00228-43EC-459F-83BB-766925FE8AA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3F339CB-374C-4129-B9B3-48CABA59CA25}" type="slidenum">
              <a:rPr lang="zh-CN" altLang="en-US" smtClean="0"/>
            </a:fld>
            <a:endParaRPr lang="zh-CN" altLang="en-US"/>
          </a:p>
        </p:txBody>
      </p:sp>
      <p:pic>
        <p:nvPicPr>
          <p:cNvPr id="5" name="图片 4" descr="a896b6276fbda3cc88e2fd8917029813"/>
          <p:cNvPicPr>
            <a:picLocks noChangeAspect="1"/>
          </p:cNvPicPr>
          <p:nvPr userDrawn="1"/>
        </p:nvPicPr>
        <p:blipFill>
          <a:blip r:embed="rId2"/>
          <a:stretch>
            <a:fillRect/>
          </a:stretch>
        </p:blipFill>
        <p:spPr>
          <a:xfrm flipH="1">
            <a:off x="9814560" y="-399415"/>
            <a:ext cx="2675890" cy="2446655"/>
          </a:xfrm>
          <a:prstGeom prst="rect">
            <a:avLst/>
          </a:prstGeom>
        </p:spPr>
      </p:pic>
      <p:sp>
        <p:nvSpPr>
          <p:cNvPr id="6" name="矩形 5"/>
          <p:cNvSpPr/>
          <p:nvPr userDrawn="1"/>
        </p:nvSpPr>
        <p:spPr>
          <a:xfrm flipH="1">
            <a:off x="-3" y="6525344"/>
            <a:ext cx="12195177" cy="36051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7F00228-43EC-459F-83BB-766925FE8AA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3F339CB-374C-4129-B9B3-48CABA59CA25}" type="slidenum">
              <a:rPr lang="zh-CN" altLang="en-US" smtClean="0"/>
            </a:fld>
            <a:endParaRPr lang="zh-CN" altLang="en-US"/>
          </a:p>
        </p:txBody>
      </p:sp>
      <p:pic>
        <p:nvPicPr>
          <p:cNvPr id="8" name="图片 7" descr="a896b6276fbda3cc88e2fd8917029813"/>
          <p:cNvPicPr>
            <a:picLocks noChangeAspect="1"/>
          </p:cNvPicPr>
          <p:nvPr userDrawn="1"/>
        </p:nvPicPr>
        <p:blipFill>
          <a:blip r:embed="rId2"/>
          <a:stretch>
            <a:fillRect/>
          </a:stretch>
        </p:blipFill>
        <p:spPr>
          <a:xfrm flipH="1">
            <a:off x="9814560" y="-399415"/>
            <a:ext cx="2675890" cy="2446655"/>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7F00228-43EC-459F-83BB-766925FE8AA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3F339CB-374C-4129-B9B3-48CABA59CA25}" type="slidenum">
              <a:rPr lang="zh-CN" altLang="en-US" smtClean="0"/>
            </a:fld>
            <a:endParaRPr lang="zh-CN" altLang="en-US"/>
          </a:p>
        </p:txBody>
      </p:sp>
      <p:pic>
        <p:nvPicPr>
          <p:cNvPr id="8" name="图片 7" descr="a896b6276fbda3cc88e2fd8917029813"/>
          <p:cNvPicPr>
            <a:picLocks noChangeAspect="1"/>
          </p:cNvPicPr>
          <p:nvPr userDrawn="1"/>
        </p:nvPicPr>
        <p:blipFill>
          <a:blip r:embed="rId2"/>
          <a:stretch>
            <a:fillRect/>
          </a:stretch>
        </p:blipFill>
        <p:spPr>
          <a:xfrm flipH="1">
            <a:off x="9814560" y="-399415"/>
            <a:ext cx="2675890" cy="2446655"/>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1.pn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D8DBDE"/>
            </a:gs>
            <a:gs pos="100000">
              <a:srgbClr val="F9F9F9"/>
            </a:gs>
          </a:gsLst>
          <a:lin ang="168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759" y="274638"/>
            <a:ext cx="10975658"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759" y="1600201"/>
            <a:ext cx="10975658"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759" y="6356351"/>
            <a:ext cx="2845541"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F00228-43EC-459F-83BB-766925FE8AA5}" type="datetimeFigureOut">
              <a:rPr lang="zh-CN" altLang="en-US" smtClean="0"/>
            </a:fld>
            <a:endParaRPr lang="zh-CN" altLang="en-US"/>
          </a:p>
        </p:txBody>
      </p:sp>
      <p:sp>
        <p:nvSpPr>
          <p:cNvPr id="5" name="页脚占位符 4"/>
          <p:cNvSpPr>
            <a:spLocks noGrp="1"/>
          </p:cNvSpPr>
          <p:nvPr>
            <p:ph type="ftr" sz="quarter" idx="3"/>
          </p:nvPr>
        </p:nvSpPr>
        <p:spPr>
          <a:xfrm>
            <a:off x="4166685" y="6356351"/>
            <a:ext cx="386180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9875" y="6356351"/>
            <a:ext cx="2845541"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F339CB-374C-4129-B9B3-48CABA59CA25}" type="slidenum">
              <a:rPr lang="zh-CN" altLang="en-US" smtClean="0"/>
            </a:fld>
            <a:endParaRPr lang="zh-CN" altLang="en-US"/>
          </a:p>
        </p:txBody>
      </p:sp>
      <p:pic>
        <p:nvPicPr>
          <p:cNvPr id="7" name="图片 6" descr="a896b6276fbda3cc88e2fd8917029813"/>
          <p:cNvPicPr>
            <a:picLocks noChangeAspect="1"/>
          </p:cNvPicPr>
          <p:nvPr userDrawn="1"/>
        </p:nvPicPr>
        <p:blipFill>
          <a:blip r:embed="rId15"/>
          <a:stretch>
            <a:fillRect/>
          </a:stretch>
        </p:blipFill>
        <p:spPr>
          <a:xfrm flipH="1">
            <a:off x="9814560" y="-399415"/>
            <a:ext cx="2675890" cy="244665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png"/><Relationship Id="rId1" Type="http://schemas.openxmlformats.org/officeDocument/2006/relationships/image" Target="../media/image9.png"/></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1.pn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1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6.jpeg"/><Relationship Id="rId1" Type="http://schemas.openxmlformats.org/officeDocument/2006/relationships/image" Target="../media/image25.jpeg"/></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image" Target="../media/image1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13.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6.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image" Target="../media/image17.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9.jpeg"/></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0.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1.jpe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2.jpe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57045" y="1287976"/>
            <a:ext cx="7040880" cy="1753235"/>
          </a:xfrm>
          <a:prstGeom prst="rect">
            <a:avLst/>
          </a:prstGeom>
          <a:noFill/>
        </p:spPr>
        <p:txBody>
          <a:bodyPr wrap="none" rtlCol="0">
            <a:spAutoFit/>
          </a:bodyPr>
          <a:lstStyle/>
          <a:p>
            <a:pPr algn="ctr"/>
            <a:r>
              <a:rPr lang="en-US" altLang="zh-CN" sz="5400" dirty="0">
                <a:solidFill>
                  <a:schemeClr val="accent3"/>
                </a:solidFill>
                <a:latin typeface="站酷快乐体2016修订版" panose="02010600030101010101" pitchFamily="2" charset="-122"/>
                <a:ea typeface="站酷快乐体2016修订版" panose="02010600030101010101" pitchFamily="2" charset="-122"/>
              </a:rPr>
              <a:t>2018</a:t>
            </a:r>
            <a:endParaRPr lang="en-US" altLang="zh-CN" sz="5400" dirty="0">
              <a:solidFill>
                <a:schemeClr val="accent3"/>
              </a:solidFill>
              <a:latin typeface="站酷快乐体2016修订版" panose="02010600030101010101" pitchFamily="2" charset="-122"/>
              <a:ea typeface="站酷快乐体2016修订版" panose="02010600030101010101" pitchFamily="2" charset="-122"/>
            </a:endParaRPr>
          </a:p>
          <a:p>
            <a:r>
              <a:rPr lang="zh-CN" altLang="en-US" sz="5400" dirty="0">
                <a:solidFill>
                  <a:schemeClr val="accent3"/>
                </a:solidFill>
                <a:latin typeface="站酷快乐体2016修订版" panose="02010600030101010101" pitchFamily="2" charset="-122"/>
                <a:ea typeface="站酷快乐体2016修订版" panose="02010600030101010101" pitchFamily="2" charset="-122"/>
              </a:rPr>
              <a:t>高考语文复习冲刺策略</a:t>
            </a:r>
            <a:endParaRPr lang="zh-CN" altLang="en-US" sz="5400" dirty="0">
              <a:solidFill>
                <a:schemeClr val="accent3"/>
              </a:solidFill>
              <a:latin typeface="站酷快乐体2016修订版" panose="02010600030101010101" pitchFamily="2" charset="-122"/>
              <a:ea typeface="站酷快乐体2016修订版" panose="02010600030101010101" pitchFamily="2" charset="-122"/>
            </a:endParaRPr>
          </a:p>
        </p:txBody>
      </p:sp>
      <p:sp>
        <p:nvSpPr>
          <p:cNvPr id="2" name="矩形 1"/>
          <p:cNvSpPr/>
          <p:nvPr/>
        </p:nvSpPr>
        <p:spPr>
          <a:xfrm>
            <a:off x="3049587" y="3336654"/>
            <a:ext cx="6096000" cy="829945"/>
          </a:xfrm>
          <a:prstGeom prst="rect">
            <a:avLst/>
          </a:prstGeom>
        </p:spPr>
        <p:txBody>
          <a:bodyPr>
            <a:spAutoFit/>
          </a:bodyPr>
          <a:lstStyle/>
          <a:p>
            <a:pPr algn="ctr"/>
            <a:r>
              <a:rPr lang="zh-CN" altLang="en-US" sz="2400" b="1" dirty="0">
                <a:solidFill>
                  <a:schemeClr val="accent3"/>
                </a:solidFill>
                <a:latin typeface="黑体" panose="02010609060101010101" pitchFamily="49" charset="-122"/>
                <a:ea typeface="黑体" panose="02010609060101010101" pitchFamily="49" charset="-122"/>
              </a:rPr>
              <a:t>刘从良</a:t>
            </a:r>
            <a:endParaRPr lang="zh-CN" altLang="en-US" sz="2400" b="1" dirty="0">
              <a:solidFill>
                <a:schemeClr val="accent3"/>
              </a:solidFill>
              <a:latin typeface="黑体" panose="02010609060101010101" pitchFamily="49" charset="-122"/>
              <a:ea typeface="黑体" panose="02010609060101010101" pitchFamily="49" charset="-122"/>
            </a:endParaRPr>
          </a:p>
          <a:p>
            <a:pPr algn="ctr"/>
            <a:r>
              <a:rPr lang="en-US" altLang="zh-CN" sz="2400" b="1" dirty="0">
                <a:solidFill>
                  <a:schemeClr val="accent3"/>
                </a:solidFill>
                <a:latin typeface="黑体" panose="02010609060101010101" pitchFamily="49" charset="-122"/>
                <a:ea typeface="黑体" panose="02010609060101010101" pitchFamily="49" charset="-122"/>
              </a:rPr>
              <a:t>15155125881</a:t>
            </a:r>
            <a:endParaRPr lang="en-US" altLang="zh-CN" sz="2400" b="1" dirty="0">
              <a:solidFill>
                <a:schemeClr val="accent3"/>
              </a:solidFill>
              <a:latin typeface="黑体" panose="02010609060101010101" pitchFamily="49" charset="-122"/>
              <a:ea typeface="黑体" panose="02010609060101010101" pitchFamily="49" charset="-122"/>
            </a:endParaRPr>
          </a:p>
        </p:txBody>
      </p:sp>
      <p:pic>
        <p:nvPicPr>
          <p:cNvPr id="7" name="图片 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255895" y="4280535"/>
            <a:ext cx="1682750" cy="168465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1250" advTm="0">
        <p:cut/>
      </p:transition>
    </mc:Choice>
    <mc:Fallback>
      <p:transition spd="slow"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452"/>
          <p:cNvSpPr/>
          <p:nvPr/>
        </p:nvSpPr>
        <p:spPr>
          <a:xfrm>
            <a:off x="2475761" y="2878648"/>
            <a:ext cx="2292508" cy="2612203"/>
          </a:xfrm>
          <a:prstGeom prst="roundRect">
            <a:avLst>
              <a:gd name="adj" fmla="val 6924"/>
            </a:avLst>
          </a:prstGeom>
          <a:ln w="12700">
            <a:solidFill>
              <a:schemeClr val="accent1"/>
            </a:solidFill>
            <a:miter lim="400000"/>
          </a:ln>
        </p:spPr>
        <p:txBody>
          <a:bodyPr lIns="19049" tIns="19049" rIns="19049" bIns="19049" anchor="ctr"/>
          <a:lstStyle/>
          <a:p>
            <a:pPr lvl="0"/>
            <a:endParaRPr sz="1735" dirty="0">
              <a:latin typeface="微软雅黑" panose="020B0503020204020204" pitchFamily="34" charset="-122"/>
              <a:ea typeface="微软雅黑" panose="020B0503020204020204" pitchFamily="34" charset="-122"/>
            </a:endParaRPr>
          </a:p>
        </p:txBody>
      </p:sp>
      <p:sp>
        <p:nvSpPr>
          <p:cNvPr id="3" name="Shape 1454"/>
          <p:cNvSpPr/>
          <p:nvPr/>
        </p:nvSpPr>
        <p:spPr>
          <a:xfrm>
            <a:off x="5022745" y="2878648"/>
            <a:ext cx="2292509" cy="2612203"/>
          </a:xfrm>
          <a:prstGeom prst="roundRect">
            <a:avLst>
              <a:gd name="adj" fmla="val 6924"/>
            </a:avLst>
          </a:prstGeom>
          <a:ln w="12700">
            <a:solidFill>
              <a:schemeClr val="accent1"/>
            </a:solidFill>
            <a:miter lim="400000"/>
          </a:ln>
        </p:spPr>
        <p:txBody>
          <a:bodyPr lIns="19049" tIns="19049" rIns="19049" bIns="19049" anchor="ctr"/>
          <a:lstStyle/>
          <a:p>
            <a:pPr lvl="0"/>
            <a:endParaRPr sz="1735" dirty="0">
              <a:latin typeface="微软雅黑" panose="020B0503020204020204" pitchFamily="34" charset="-122"/>
              <a:ea typeface="微软雅黑" panose="020B0503020204020204" pitchFamily="34" charset="-122"/>
            </a:endParaRPr>
          </a:p>
        </p:txBody>
      </p:sp>
      <p:sp>
        <p:nvSpPr>
          <p:cNvPr id="4" name="Shape 1456"/>
          <p:cNvSpPr/>
          <p:nvPr/>
        </p:nvSpPr>
        <p:spPr>
          <a:xfrm>
            <a:off x="7549287" y="2878648"/>
            <a:ext cx="2292509" cy="2612203"/>
          </a:xfrm>
          <a:prstGeom prst="roundRect">
            <a:avLst>
              <a:gd name="adj" fmla="val 6924"/>
            </a:avLst>
          </a:prstGeom>
          <a:ln w="12700">
            <a:solidFill>
              <a:schemeClr val="accent1"/>
            </a:solidFill>
            <a:miter lim="400000"/>
          </a:ln>
        </p:spPr>
        <p:txBody>
          <a:bodyPr lIns="19049" tIns="19049" rIns="19049" bIns="19049" anchor="ctr"/>
          <a:lstStyle/>
          <a:p>
            <a:pPr lvl="0"/>
            <a:endParaRPr sz="1735" dirty="0">
              <a:latin typeface="微软雅黑" panose="020B0503020204020204" pitchFamily="34" charset="-122"/>
              <a:ea typeface="微软雅黑" panose="020B0503020204020204" pitchFamily="34" charset="-122"/>
            </a:endParaRPr>
          </a:p>
        </p:txBody>
      </p:sp>
      <p:sp>
        <p:nvSpPr>
          <p:cNvPr id="6" name="Shape 1460"/>
          <p:cNvSpPr/>
          <p:nvPr/>
        </p:nvSpPr>
        <p:spPr>
          <a:xfrm>
            <a:off x="2778221" y="2039626"/>
            <a:ext cx="1687584" cy="16878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9049" tIns="19049" rIns="19049" bIns="19049" numCol="1" anchor="ctr">
            <a:noAutofit/>
          </a:bodyPr>
          <a:lstStyle/>
          <a:p>
            <a:pPr lvl="0"/>
            <a:endParaRPr sz="1735" dirty="0">
              <a:latin typeface="微软雅黑" panose="020B0503020204020204" pitchFamily="34" charset="-122"/>
              <a:ea typeface="微软雅黑" panose="020B0503020204020204" pitchFamily="34" charset="-122"/>
            </a:endParaRPr>
          </a:p>
        </p:txBody>
      </p:sp>
      <p:sp>
        <p:nvSpPr>
          <p:cNvPr id="10" name="Shape 1465"/>
          <p:cNvSpPr/>
          <p:nvPr/>
        </p:nvSpPr>
        <p:spPr>
          <a:xfrm>
            <a:off x="5325208" y="2039626"/>
            <a:ext cx="1687584" cy="16878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19049" tIns="19049" rIns="19049" bIns="19049" numCol="1" anchor="ctr">
            <a:noAutofit/>
          </a:bodyPr>
          <a:lstStyle/>
          <a:p>
            <a:pPr lvl="0"/>
            <a:endParaRPr sz="1735" dirty="0">
              <a:latin typeface="微软雅黑" panose="020B0503020204020204" pitchFamily="34" charset="-122"/>
              <a:ea typeface="微软雅黑" panose="020B0503020204020204" pitchFamily="34" charset="-122"/>
            </a:endParaRPr>
          </a:p>
        </p:txBody>
      </p:sp>
      <p:sp>
        <p:nvSpPr>
          <p:cNvPr id="11" name="Shape 1468"/>
          <p:cNvSpPr/>
          <p:nvPr/>
        </p:nvSpPr>
        <p:spPr>
          <a:xfrm>
            <a:off x="7869616" y="2039763"/>
            <a:ext cx="1684127" cy="168435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19049" tIns="19049" rIns="19049" bIns="19049" numCol="1" anchor="ctr">
            <a:noAutofit/>
          </a:bodyPr>
          <a:lstStyle/>
          <a:p>
            <a:pPr lvl="0"/>
            <a:endParaRPr sz="1735" dirty="0">
              <a:latin typeface="微软雅黑" panose="020B0503020204020204" pitchFamily="34" charset="-122"/>
              <a:ea typeface="微软雅黑" panose="020B0503020204020204" pitchFamily="34" charset="-122"/>
            </a:endParaRPr>
          </a:p>
        </p:txBody>
      </p:sp>
      <p:sp>
        <p:nvSpPr>
          <p:cNvPr id="21" name="Text Placeholder 5"/>
          <p:cNvSpPr txBox="1"/>
          <p:nvPr/>
        </p:nvSpPr>
        <p:spPr>
          <a:xfrm>
            <a:off x="2740631" y="2594591"/>
            <a:ext cx="1698591" cy="577887"/>
          </a:xfrm>
          <a:prstGeom prst="rect">
            <a:avLst/>
          </a:prstGeom>
        </p:spPr>
        <p:txBody>
          <a:bodyPr lIns="121907" tIns="60953" rIns="121907" bIns="60953"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altLang="zh-CN" sz="1600" b="1" dirty="0">
                <a:solidFill>
                  <a:schemeClr val="bg1"/>
                </a:solidFill>
                <a:latin typeface="微软雅黑" panose="020B0503020204020204" pitchFamily="34" charset="-122"/>
                <a:ea typeface="微软雅黑" panose="020B0503020204020204" pitchFamily="34" charset="-122"/>
              </a:rPr>
              <a:t>1.</a:t>
            </a:r>
            <a:r>
              <a:rPr lang="zh-CN" altLang="en-US" sz="1600" b="1" dirty="0">
                <a:solidFill>
                  <a:schemeClr val="bg1"/>
                </a:solidFill>
                <a:latin typeface="微软雅黑" panose="020B0503020204020204" pitchFamily="34" charset="-122"/>
                <a:ea typeface="微软雅黑" panose="020B0503020204020204" pitchFamily="34" charset="-122"/>
              </a:rPr>
              <a:t>立德树人 </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2" name="Text Placeholder 6"/>
          <p:cNvSpPr txBox="1"/>
          <p:nvPr/>
        </p:nvSpPr>
        <p:spPr>
          <a:xfrm>
            <a:off x="2594581" y="3999363"/>
            <a:ext cx="2053756" cy="1134191"/>
          </a:xfrm>
          <a:prstGeom prst="rect">
            <a:avLst/>
          </a:prstGeom>
        </p:spPr>
        <p:txBody>
          <a:bodyPr lIns="121907" tIns="60953" rIns="121907" bIns="60953"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000" dirty="0">
                <a:latin typeface="微软雅黑" panose="020B0503020204020204" pitchFamily="34" charset="-122"/>
                <a:ea typeface="微软雅黑" panose="020B0503020204020204" pitchFamily="34" charset="-122"/>
              </a:rPr>
              <a:t>“一堂课” </a:t>
            </a:r>
            <a:br>
              <a:rPr lang="zh-CN" altLang="en-US" sz="900" dirty="0">
                <a:latin typeface="微软雅黑" panose="020B0503020204020204" pitchFamily="34" charset="-122"/>
                <a:ea typeface="微软雅黑" panose="020B0503020204020204" pitchFamily="34" charset="-122"/>
              </a:rPr>
            </a:br>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Text Placeholder 5"/>
          <p:cNvSpPr txBox="1"/>
          <p:nvPr/>
        </p:nvSpPr>
        <p:spPr>
          <a:xfrm>
            <a:off x="5412983" y="2594591"/>
            <a:ext cx="1579768" cy="577887"/>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1600" b="1" dirty="0">
                <a:solidFill>
                  <a:schemeClr val="bg1"/>
                </a:solidFill>
                <a:latin typeface="微软雅黑" panose="020B0503020204020204" pitchFamily="34" charset="-122"/>
                <a:ea typeface="微软雅黑" panose="020B0503020204020204" pitchFamily="34" charset="-122"/>
              </a:rPr>
              <a:t>2.</a:t>
            </a:r>
            <a:r>
              <a:rPr lang="zh-CN" altLang="en-US" sz="1600" b="1" dirty="0">
                <a:solidFill>
                  <a:schemeClr val="bg1"/>
                </a:solidFill>
                <a:latin typeface="微软雅黑" panose="020B0503020204020204" pitchFamily="34" charset="-122"/>
                <a:ea typeface="微软雅黑" panose="020B0503020204020204" pitchFamily="34" charset="-122"/>
              </a:rPr>
              <a:t>服务选才</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6" name="Text Placeholder 6"/>
          <p:cNvSpPr txBox="1"/>
          <p:nvPr/>
        </p:nvSpPr>
        <p:spPr>
          <a:xfrm>
            <a:off x="7904413" y="3954132"/>
            <a:ext cx="1815000" cy="113419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just">
              <a:lnSpc>
                <a:spcPct val="12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“一面旗”</a:t>
            </a:r>
            <a:endParaRPr lang="zh-CN" altLang="en-US" sz="2000" dirty="0">
              <a:latin typeface="微软雅黑" panose="020B0503020204020204" pitchFamily="34" charset="-122"/>
              <a:ea typeface="微软雅黑" panose="020B0503020204020204" pitchFamily="34" charset="-122"/>
            </a:endParaRPr>
          </a:p>
        </p:txBody>
      </p:sp>
      <p:sp>
        <p:nvSpPr>
          <p:cNvPr id="29" name="Text Placeholder 5"/>
          <p:cNvSpPr txBox="1"/>
          <p:nvPr/>
        </p:nvSpPr>
        <p:spPr>
          <a:xfrm>
            <a:off x="7950683" y="2594591"/>
            <a:ext cx="1579768" cy="577887"/>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1600" b="1" dirty="0">
                <a:solidFill>
                  <a:schemeClr val="bg1"/>
                </a:solidFill>
                <a:latin typeface="微软雅黑" panose="020B0503020204020204" pitchFamily="34" charset="-122"/>
                <a:ea typeface="微软雅黑" panose="020B0503020204020204" pitchFamily="34" charset="-122"/>
              </a:rPr>
              <a:t>3.</a:t>
            </a:r>
            <a:r>
              <a:rPr lang="zh-CN" altLang="en-US" sz="1600" b="1" dirty="0">
                <a:solidFill>
                  <a:schemeClr val="bg1"/>
                </a:solidFill>
                <a:latin typeface="微软雅黑" panose="020B0503020204020204" pitchFamily="34" charset="-122"/>
                <a:ea typeface="微软雅黑" panose="020B0503020204020204" pitchFamily="34" charset="-122"/>
              </a:rPr>
              <a:t>引导教学</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1088757" y="196725"/>
            <a:ext cx="9954088" cy="338554"/>
            <a:chOff x="827584" y="3527629"/>
            <a:chExt cx="7467870" cy="253915"/>
          </a:xfrm>
        </p:grpSpPr>
        <p:cxnSp>
          <p:nvCxnSpPr>
            <p:cNvPr id="20" name="直接连接符 19"/>
            <p:cNvCxnSpPr/>
            <p:nvPr/>
          </p:nvCxnSpPr>
          <p:spPr>
            <a:xfrm>
              <a:off x="5147319" y="3654587"/>
              <a:ext cx="3148135"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827584" y="3654587"/>
              <a:ext cx="3109892"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3901954" y="3527629"/>
              <a:ext cx="1370028" cy="253915"/>
            </a:xfrm>
            <a:prstGeom prst="rect">
              <a:avLst/>
            </a:prstGeom>
            <a:solidFill>
              <a:schemeClr val="accent3"/>
            </a:solidFill>
          </p:spPr>
          <p:txBody>
            <a:bodyPr wrap="none">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高考的功能和任务</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sp>
        <p:nvSpPr>
          <p:cNvPr id="30" name="Text Placeholder 6"/>
          <p:cNvSpPr txBox="1"/>
          <p:nvPr/>
        </p:nvSpPr>
        <p:spPr>
          <a:xfrm>
            <a:off x="5301802" y="3954133"/>
            <a:ext cx="2053756" cy="1134191"/>
          </a:xfrm>
          <a:prstGeom prst="rect">
            <a:avLst/>
          </a:prstGeom>
        </p:spPr>
        <p:txBody>
          <a:bodyPr lIns="121907" tIns="60953" rIns="121907" bIns="60953"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000" dirty="0">
                <a:latin typeface="微软雅黑" panose="020B0503020204020204" pitchFamily="34" charset="-122"/>
                <a:ea typeface="微软雅黑" panose="020B0503020204020204" pitchFamily="34" charset="-122"/>
              </a:rPr>
              <a:t>“一把尺”</a:t>
            </a:r>
            <a:endParaRPr lang="en-US" altLang="zh-CN"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cut/>
      </p:transition>
    </mc:Choice>
    <mc:Fallback>
      <p:transition spd="slow"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xEl>
                                              <p:pRg st="0" end="0"/>
                                            </p:txEl>
                                          </p:spTgt>
                                        </p:tgtEl>
                                        <p:attrNameLst>
                                          <p:attrName>style.visibility</p:attrName>
                                        </p:attrNameLst>
                                      </p:cBhvr>
                                      <p:to>
                                        <p:strVal val="visible"/>
                                      </p:to>
                                    </p:set>
                                    <p:animEffect transition="in" filter="fade">
                                      <p:cBhvr>
                                        <p:cTn id="11" dur="500"/>
                                        <p:tgtEl>
                                          <p:spTgt spid="21">
                                            <p:txEl>
                                              <p:pRg st="0" end="0"/>
                                            </p:txEl>
                                          </p:spTgt>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500"/>
                                        <p:tgtEl>
                                          <p:spTgt spid="2"/>
                                        </p:tgtEl>
                                      </p:cBhvr>
                                    </p:animEffect>
                                  </p:childTnLst>
                                </p:cTn>
                              </p:par>
                            </p:childTnLst>
                          </p:cTn>
                        </p:par>
                        <p:par>
                          <p:cTn id="16" fill="hold">
                            <p:stCondLst>
                              <p:cond delay="1500"/>
                            </p:stCondLst>
                            <p:childTnLst>
                              <p:par>
                                <p:cTn id="17" presetID="18" presetClass="entr" presetSubtype="6" fill="hold" grpId="0" nodeType="afterEffect">
                                  <p:stCondLst>
                                    <p:cond delay="0"/>
                                  </p:stCondLst>
                                  <p:childTnLst>
                                    <p:set>
                                      <p:cBhvr>
                                        <p:cTn id="18" dur="1" fill="hold">
                                          <p:stCondLst>
                                            <p:cond delay="0"/>
                                          </p:stCondLst>
                                        </p:cTn>
                                        <p:tgtEl>
                                          <p:spTgt spid="22">
                                            <p:txEl>
                                              <p:pRg st="0" end="0"/>
                                            </p:txEl>
                                          </p:spTgt>
                                        </p:tgtEl>
                                        <p:attrNameLst>
                                          <p:attrName>style.visibility</p:attrName>
                                        </p:attrNameLst>
                                      </p:cBhvr>
                                      <p:to>
                                        <p:strVal val="visible"/>
                                      </p:to>
                                    </p:set>
                                    <p:animEffect transition="in" filter="strips(downRight)">
                                      <p:cBhvr>
                                        <p:cTn id="19" dur="500"/>
                                        <p:tgtEl>
                                          <p:spTgt spid="22">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up)">
                                      <p:cBhvr>
                                        <p:cTn id="31" dur="500"/>
                                        <p:tgtEl>
                                          <p:spTgt spid="3"/>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500"/>
                                        <p:tgtEl>
                                          <p:spTgt spid="29"/>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ipe(up)">
                                      <p:cBhvr>
                                        <p:cTn id="43" dur="500"/>
                                        <p:tgtEl>
                                          <p:spTgt spid="4"/>
                                        </p:tgtEl>
                                      </p:cBhvr>
                                    </p:animEffect>
                                  </p:childTnLst>
                                </p:cTn>
                              </p:par>
                            </p:childTnLst>
                          </p:cTn>
                        </p:par>
                        <p:par>
                          <p:cTn id="44" fill="hold">
                            <p:stCondLst>
                              <p:cond delay="5000"/>
                            </p:stCondLst>
                            <p:childTnLst>
                              <p:par>
                                <p:cTn id="45" presetID="18" presetClass="entr" presetSubtype="6"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strips(downRight)">
                                      <p:cBhvr>
                                        <p:cTn id="47" dur="500"/>
                                        <p:tgtEl>
                                          <p:spTgt spid="26"/>
                                        </p:tgtEl>
                                      </p:cBhvr>
                                    </p:animEffect>
                                  </p:childTnLst>
                                </p:cTn>
                              </p:par>
                            </p:childTnLst>
                          </p:cTn>
                        </p:par>
                        <p:par>
                          <p:cTn id="48" fill="hold">
                            <p:stCondLst>
                              <p:cond delay="5500"/>
                            </p:stCondLst>
                            <p:childTnLst>
                              <p:par>
                                <p:cTn id="49" presetID="16" presetClass="entr" presetSubtype="37"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barn(outVertical)">
                                      <p:cBhvr>
                                        <p:cTn id="51" dur="1000"/>
                                        <p:tgtEl>
                                          <p:spTgt spid="18"/>
                                        </p:tgtEl>
                                      </p:cBhvr>
                                    </p:animEffect>
                                  </p:childTnLst>
                                </p:cTn>
                              </p:par>
                            </p:childTnLst>
                          </p:cTn>
                        </p:par>
                        <p:par>
                          <p:cTn id="52" fill="hold">
                            <p:stCondLst>
                              <p:cond delay="6500"/>
                            </p:stCondLst>
                            <p:childTnLst>
                              <p:par>
                                <p:cTn id="53" presetID="18" presetClass="entr" presetSubtype="6" fill="hold" grpId="0" nodeType="afterEffect">
                                  <p:stCondLst>
                                    <p:cond delay="0"/>
                                  </p:stCondLst>
                                  <p:childTnLst>
                                    <p:set>
                                      <p:cBhvr>
                                        <p:cTn id="54" dur="1" fill="hold">
                                          <p:stCondLst>
                                            <p:cond delay="0"/>
                                          </p:stCondLst>
                                        </p:cTn>
                                        <p:tgtEl>
                                          <p:spTgt spid="30">
                                            <p:txEl>
                                              <p:pRg st="0" end="0"/>
                                            </p:txEl>
                                          </p:spTgt>
                                        </p:tgtEl>
                                        <p:attrNameLst>
                                          <p:attrName>style.visibility</p:attrName>
                                        </p:attrNameLst>
                                      </p:cBhvr>
                                      <p:to>
                                        <p:strVal val="visible"/>
                                      </p:to>
                                    </p:set>
                                    <p:animEffect transition="in" filter="strips(downRight)">
                                      <p:cBhvr>
                                        <p:cTn id="55" dur="500"/>
                                        <p:tgtEl>
                                          <p:spTgt spid="3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6" grpId="0" animBg="1"/>
      <p:bldP spid="10" grpId="0" animBg="1"/>
      <p:bldP spid="11" grpId="0" animBg="1"/>
      <p:bldP spid="21" grpId="0" build="p"/>
      <p:bldP spid="22" grpId="0" build="p"/>
      <p:bldP spid="23" grpId="0"/>
      <p:bldP spid="26" grpId="0"/>
      <p:bldP spid="29" grpId="0"/>
      <p:bldP spid="30" grpId="0" build="p"/>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89112" y="1201740"/>
            <a:ext cx="8669338" cy="3394075"/>
          </a:xfrm>
        </p:spPr>
        <p:txBody>
          <a:bodyPr>
            <a:normAutofit fontScale="60000" lnSpcReduction="20000"/>
          </a:bodyPr>
          <a:lstStyle/>
          <a:p>
            <a:pPr>
              <a:lnSpc>
                <a:spcPct val="150000"/>
              </a:lnSpc>
              <a:spcBef>
                <a:spcPts val="0"/>
              </a:spcBef>
            </a:pPr>
            <a:r>
              <a:rPr lang="zh-CN" altLang="en-US" noProof="1"/>
              <a:t>（三）</a:t>
            </a:r>
            <a:endParaRPr lang="zh-CN" altLang="en-US" noProof="1"/>
          </a:p>
          <a:p>
            <a:pPr>
              <a:lnSpc>
                <a:spcPct val="150000"/>
              </a:lnSpc>
              <a:spcBef>
                <a:spcPts val="0"/>
              </a:spcBef>
            </a:pPr>
            <a:r>
              <a:rPr lang="zh-CN" altLang="en-US" noProof="1"/>
              <a:t>8.曹操</a:t>
            </a:r>
            <a:r>
              <a:rPr lang="en-US" altLang="zh-CN" noProof="1"/>
              <a:t>《</a:t>
            </a:r>
            <a:r>
              <a:rPr lang="zh-CN" altLang="en-US" noProof="1"/>
              <a:t>观沧海</a:t>
            </a:r>
            <a:r>
              <a:rPr lang="en-US" altLang="zh-CN" noProof="1"/>
              <a:t>》</a:t>
            </a:r>
            <a:r>
              <a:rPr lang="zh-CN" altLang="en-US" noProof="1"/>
              <a:t>中“</a:t>
            </a:r>
            <a:r>
              <a:rPr lang="zh-CN" altLang="en-US" u="sng" noProof="1"/>
              <a:t>              </a:t>
            </a:r>
            <a:r>
              <a:rPr lang="zh-CN" altLang="en-US" noProof="1"/>
              <a:t> ，</a:t>
            </a:r>
            <a:r>
              <a:rPr lang="zh-CN" altLang="en-US" u="sng" noProof="1"/>
              <a:t>                 ”</a:t>
            </a:r>
            <a:r>
              <a:rPr lang="zh-CN" altLang="en-US" noProof="1"/>
              <a:t>两句描写了海水荡漾，峰峦矗立的景象。</a:t>
            </a:r>
            <a:endParaRPr lang="en-US" altLang="zh-CN" noProof="1"/>
          </a:p>
          <a:p>
            <a:pPr>
              <a:lnSpc>
                <a:spcPct val="150000"/>
              </a:lnSpc>
              <a:spcBef>
                <a:spcPts val="0"/>
              </a:spcBef>
            </a:pPr>
            <a:r>
              <a:rPr lang="en-US" altLang="zh-CN" noProof="1"/>
              <a:t>9.</a:t>
            </a:r>
            <a:r>
              <a:rPr lang="zh-CN" altLang="en-US" noProof="1"/>
              <a:t>杜牧《赤壁》中“</a:t>
            </a:r>
            <a:r>
              <a:rPr lang="zh-CN" altLang="en-US" u="sng" noProof="1"/>
              <a:t>                         ，                      </a:t>
            </a:r>
            <a:r>
              <a:rPr lang="zh-CN" altLang="en-US" noProof="1"/>
              <a:t>”两句，设想了赤壁之战双方胜败易位后将导致的结局。</a:t>
            </a:r>
            <a:endParaRPr lang="zh-CN" altLang="en-US" noProof="1"/>
          </a:p>
          <a:p>
            <a:pPr>
              <a:lnSpc>
                <a:spcPct val="150000"/>
              </a:lnSpc>
              <a:spcBef>
                <a:spcPts val="0"/>
              </a:spcBef>
            </a:pPr>
            <a:r>
              <a:rPr lang="en-US" altLang="zh-CN" noProof="1"/>
              <a:t>10</a:t>
            </a:r>
            <a:r>
              <a:rPr lang="zh-CN" altLang="en-US" noProof="1"/>
              <a:t>.如果强调空想不如学习，可以引用《劝学》中的名言“ </a:t>
            </a:r>
            <a:r>
              <a:rPr lang="zh-CN" altLang="en-US" u="sng" noProof="1"/>
              <a:t>           ，             </a:t>
            </a:r>
            <a:r>
              <a:rPr lang="zh-CN" altLang="en-US" noProof="1"/>
              <a:t>”。</a:t>
            </a:r>
            <a:endParaRPr lang="zh-CN" altLang="en-US" noProof="1"/>
          </a:p>
          <a:p>
            <a:pPr>
              <a:lnSpc>
                <a:spcPct val="150000"/>
              </a:lnSpc>
              <a:spcBef>
                <a:spcPts val="0"/>
              </a:spcBef>
            </a:pPr>
            <a:r>
              <a:rPr lang="zh-CN" altLang="en-US" noProof="1"/>
              <a:t>                              </a:t>
            </a:r>
            <a:r>
              <a:rPr lang="zh-CN" altLang="en-US" sz="3600" noProof="1">
                <a:solidFill>
                  <a:srgbClr val="0070C0"/>
                </a:solidFill>
              </a:rPr>
              <a:t>概括内容</a:t>
            </a:r>
            <a:endParaRPr lang="zh-CN" altLang="en-US" sz="3600" noProof="1">
              <a:solidFill>
                <a:srgbClr val="0070C0"/>
              </a:solidFill>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36727" y="965202"/>
            <a:ext cx="8721725" cy="3630613"/>
          </a:xfrm>
        </p:spPr>
        <p:txBody>
          <a:bodyPr>
            <a:normAutofit fontScale="67500" lnSpcReduction="20000"/>
          </a:bodyPr>
          <a:lstStyle/>
          <a:p>
            <a:pPr>
              <a:lnSpc>
                <a:spcPct val="150000"/>
              </a:lnSpc>
              <a:spcBef>
                <a:spcPts val="0"/>
              </a:spcBef>
            </a:pPr>
            <a:r>
              <a:rPr lang="zh-CN" altLang="en-US" noProof="1"/>
              <a:t>（三）</a:t>
            </a:r>
            <a:endParaRPr lang="zh-CN" altLang="en-US" noProof="1"/>
          </a:p>
          <a:p>
            <a:pPr>
              <a:lnSpc>
                <a:spcPct val="150000"/>
              </a:lnSpc>
              <a:spcBef>
                <a:spcPts val="0"/>
              </a:spcBef>
            </a:pPr>
            <a:r>
              <a:rPr lang="zh-CN" altLang="en-US" noProof="1"/>
              <a:t>8.曹操</a:t>
            </a:r>
            <a:r>
              <a:rPr lang="en-US" altLang="zh-CN" noProof="1"/>
              <a:t>《</a:t>
            </a:r>
            <a:r>
              <a:rPr lang="zh-CN" altLang="en-US" noProof="1"/>
              <a:t>观沧海</a:t>
            </a:r>
            <a:r>
              <a:rPr lang="en-US" altLang="zh-CN" noProof="1"/>
              <a:t>》</a:t>
            </a:r>
            <a:r>
              <a:rPr lang="zh-CN" altLang="en-US" noProof="1"/>
              <a:t>中“</a:t>
            </a:r>
            <a:r>
              <a:rPr lang="zh-CN" altLang="en-US" u="sng" noProof="1"/>
              <a:t>    </a:t>
            </a:r>
            <a:r>
              <a:rPr lang="zh-CN" altLang="en-US" u="sng" noProof="1">
                <a:solidFill>
                  <a:srgbClr val="FF0000"/>
                </a:solidFill>
              </a:rPr>
              <a:t>水何澹澹  </a:t>
            </a:r>
            <a:r>
              <a:rPr lang="zh-CN" altLang="en-US" noProof="1">
                <a:solidFill>
                  <a:srgbClr val="FF0000"/>
                </a:solidFill>
              </a:rPr>
              <a:t> ，</a:t>
            </a:r>
            <a:r>
              <a:rPr lang="zh-CN" altLang="en-US" u="sng" noProof="1">
                <a:solidFill>
                  <a:srgbClr val="FF0000"/>
                </a:solidFill>
              </a:rPr>
              <a:t> 山岛竦峙</a:t>
            </a:r>
            <a:r>
              <a:rPr lang="zh-CN" altLang="en-US" u="sng" noProof="1"/>
              <a:t>”</a:t>
            </a:r>
            <a:r>
              <a:rPr lang="zh-CN" altLang="en-US" noProof="1"/>
              <a:t>两句描写了海水荡漾，峰峦矗立的景象。</a:t>
            </a:r>
            <a:endParaRPr lang="en-US" altLang="zh-CN" noProof="1"/>
          </a:p>
          <a:p>
            <a:pPr>
              <a:lnSpc>
                <a:spcPct val="150000"/>
              </a:lnSpc>
              <a:spcBef>
                <a:spcPts val="0"/>
              </a:spcBef>
            </a:pPr>
            <a:r>
              <a:rPr lang="en-US" altLang="zh-CN" noProof="1"/>
              <a:t>9.</a:t>
            </a:r>
            <a:r>
              <a:rPr lang="zh-CN" altLang="en-US" noProof="1"/>
              <a:t>杜牧《赤壁》中“</a:t>
            </a:r>
            <a:r>
              <a:rPr lang="zh-CN" altLang="en-US" u="sng" noProof="1"/>
              <a:t>   </a:t>
            </a:r>
            <a:r>
              <a:rPr lang="zh-CN" altLang="en-US" u="sng" noProof="1">
                <a:solidFill>
                  <a:srgbClr val="FF0000"/>
                </a:solidFill>
              </a:rPr>
              <a:t>东风不与周郎便 ，铜雀春深锁二乔</a:t>
            </a:r>
            <a:r>
              <a:rPr lang="zh-CN" altLang="en-US" u="sng" noProof="1"/>
              <a:t> </a:t>
            </a:r>
            <a:r>
              <a:rPr lang="zh-CN" altLang="en-US" noProof="1"/>
              <a:t>”两句，设想了赤壁之战双方胜败易位后将导致的结局。</a:t>
            </a:r>
            <a:endParaRPr lang="zh-CN" altLang="en-US" noProof="1"/>
          </a:p>
          <a:p>
            <a:pPr>
              <a:lnSpc>
                <a:spcPct val="150000"/>
              </a:lnSpc>
              <a:spcBef>
                <a:spcPts val="0"/>
              </a:spcBef>
            </a:pPr>
            <a:r>
              <a:rPr lang="en-US" altLang="zh-CN" noProof="1"/>
              <a:t>10</a:t>
            </a:r>
            <a:r>
              <a:rPr lang="zh-CN" altLang="en-US" noProof="1"/>
              <a:t>.如果强调空想不如学习，可以引用《劝学》中的名言“ </a:t>
            </a:r>
            <a:r>
              <a:rPr lang="zh-CN" altLang="en-US" u="sng" noProof="1"/>
              <a:t>   </a:t>
            </a:r>
            <a:r>
              <a:rPr lang="zh-CN" altLang="en-US" u="sng" noProof="1">
                <a:solidFill>
                  <a:srgbClr val="FF0000"/>
                </a:solidFill>
              </a:rPr>
              <a:t>吾尝终日而思矣， ， 不如须臾之所学也</a:t>
            </a:r>
            <a:r>
              <a:rPr lang="zh-CN" altLang="en-US" u="sng" noProof="1"/>
              <a:t>   </a:t>
            </a:r>
            <a:r>
              <a:rPr lang="zh-CN" altLang="en-US" noProof="1"/>
              <a:t>”。</a:t>
            </a:r>
            <a:endParaRPr lang="zh-CN" altLang="en-US" noProof="1"/>
          </a:p>
          <a:p>
            <a:pPr>
              <a:lnSpc>
                <a:spcPct val="150000"/>
              </a:lnSpc>
              <a:spcBef>
                <a:spcPts val="0"/>
              </a:spcBef>
            </a:pPr>
            <a:r>
              <a:rPr lang="zh-CN" altLang="en-US" noProof="1"/>
              <a:t>                              </a:t>
            </a:r>
            <a:r>
              <a:rPr lang="zh-CN" altLang="en-US" sz="3600" noProof="1">
                <a:solidFill>
                  <a:srgbClr val="0070C0"/>
                </a:solidFill>
              </a:rPr>
              <a:t>概括内容</a:t>
            </a:r>
            <a:endParaRPr lang="zh-CN" altLang="en-US" sz="3600" noProof="1">
              <a:solidFill>
                <a:srgbClr val="0070C0"/>
              </a:solidFill>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693862" y="1001713"/>
            <a:ext cx="8809038" cy="4748212"/>
          </a:xfrm>
        </p:spPr>
        <p:txBody>
          <a:bodyPr>
            <a:normAutofit fontScale="87500" lnSpcReduction="10000"/>
          </a:bodyPr>
          <a:lstStyle/>
          <a:p>
            <a:r>
              <a:rPr lang="zh-CN" altLang="en-US" noProof="1"/>
              <a:t>（四）</a:t>
            </a:r>
            <a:endParaRPr lang="zh-CN" altLang="en-US" noProof="1"/>
          </a:p>
          <a:p>
            <a:r>
              <a:rPr lang="zh-CN" altLang="en-US" noProof="1"/>
              <a:t>     11.岑参在《白雪歌送武判官归京》中以春花喻飞雪的名句是“</a:t>
            </a:r>
            <a:r>
              <a:rPr lang="zh-CN" altLang="en-US" u="sng" noProof="1"/>
              <a:t>                     </a:t>
            </a:r>
            <a:r>
              <a:rPr lang="zh-CN" altLang="en-US" noProof="1"/>
              <a:t> ，</a:t>
            </a:r>
            <a:r>
              <a:rPr lang="zh-CN" altLang="en-US" u="sng" noProof="1"/>
              <a:t>                </a:t>
            </a:r>
            <a:r>
              <a:rPr lang="zh-CN" altLang="en-US" noProof="1"/>
              <a:t>   ”。</a:t>
            </a:r>
            <a:endParaRPr lang="zh-CN" altLang="en-US" noProof="1"/>
          </a:p>
          <a:p>
            <a:r>
              <a:rPr lang="zh-CN" altLang="en-US" noProof="1"/>
              <a:t>     12.李煜的《虞美人》一词中一个诘句惊心动魄，把李煜的愁闷劈空倾泻下来，这个句子是：“ </a:t>
            </a:r>
            <a:r>
              <a:rPr lang="zh-CN" altLang="en-US" i="1" u="sng" noProof="1"/>
              <a:t>                       </a:t>
            </a:r>
            <a:r>
              <a:rPr lang="zh-CN" altLang="en-US" i="1" noProof="1"/>
              <a:t> ，</a:t>
            </a:r>
            <a:r>
              <a:rPr lang="zh-CN" altLang="en-US" i="1" u="sng" noProof="1"/>
              <a:t>                       </a:t>
            </a:r>
            <a:r>
              <a:rPr lang="zh-CN" altLang="en-US" noProof="1"/>
              <a:t>”，这其中包含宇宙的永恒和人生的短暂无常之意。</a:t>
            </a:r>
            <a:endParaRPr lang="zh-CN" altLang="en-US" noProof="1"/>
          </a:p>
          <a:p>
            <a:r>
              <a:rPr lang="zh-CN" altLang="en-US" noProof="1"/>
              <a:t>     13. 李白在《蜀道难》中用夸张的手法写蜀道高与天齐、其景险绝的句子是：“</a:t>
            </a:r>
            <a:r>
              <a:rPr lang="zh-CN" altLang="en-US" u="sng" noProof="1"/>
              <a:t>                  </a:t>
            </a:r>
            <a:r>
              <a:rPr lang="zh-CN" altLang="en-US" noProof="1"/>
              <a:t>，</a:t>
            </a:r>
            <a:r>
              <a:rPr lang="zh-CN" altLang="en-US" u="sng" noProof="1"/>
              <a:t>                    </a:t>
            </a:r>
            <a:r>
              <a:rPr lang="zh-CN" altLang="en-US" noProof="1"/>
              <a:t>。”</a:t>
            </a:r>
            <a:endParaRPr lang="zh-CN" altLang="en-US" noProof="1"/>
          </a:p>
          <a:p>
            <a:r>
              <a:rPr lang="zh-CN" altLang="en-US" noProof="1"/>
              <a:t>                          </a:t>
            </a:r>
            <a:r>
              <a:rPr lang="zh-CN" altLang="en-US" sz="2700" noProof="1">
                <a:solidFill>
                  <a:srgbClr val="0070C0"/>
                </a:solidFill>
              </a:rPr>
              <a:t> </a:t>
            </a:r>
            <a:r>
              <a:rPr lang="zh-CN" altLang="en-US" sz="2700" b="1" noProof="1">
                <a:solidFill>
                  <a:srgbClr val="0070C0"/>
                </a:solidFill>
              </a:rPr>
              <a:t>运用手法</a:t>
            </a:r>
            <a:endParaRPr lang="zh-CN" altLang="en-US" sz="2700" b="1" noProof="1">
              <a:solidFill>
                <a:srgbClr val="0070C0"/>
              </a:solidFill>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81177" y="922340"/>
            <a:ext cx="8180387" cy="4529137"/>
          </a:xfrm>
        </p:spPr>
        <p:txBody>
          <a:bodyPr>
            <a:normAutofit fontScale="85000" lnSpcReduction="20000"/>
          </a:bodyPr>
          <a:lstStyle/>
          <a:p>
            <a:r>
              <a:rPr lang="zh-CN" altLang="en-US" noProof="1"/>
              <a:t>（四）</a:t>
            </a:r>
            <a:endParaRPr lang="zh-CN" altLang="en-US" noProof="1"/>
          </a:p>
          <a:p>
            <a:r>
              <a:rPr lang="zh-CN" altLang="en-US" noProof="1"/>
              <a:t>     11.岑参在《白雪歌送武判官归京》中以春花喻飞雪的名句是“</a:t>
            </a:r>
            <a:r>
              <a:rPr lang="zh-CN" altLang="en-US" u="sng" noProof="1"/>
              <a:t> </a:t>
            </a:r>
            <a:r>
              <a:rPr lang="zh-CN" altLang="en-US" u="sng" noProof="1">
                <a:solidFill>
                  <a:srgbClr val="0070C0"/>
                </a:solidFill>
              </a:rPr>
              <a:t>忽如一夜春风来   ，千树万树梨花开 </a:t>
            </a:r>
            <a:r>
              <a:rPr lang="zh-CN" altLang="en-US" noProof="1"/>
              <a:t>”。</a:t>
            </a:r>
            <a:endParaRPr lang="zh-CN" altLang="en-US" noProof="1"/>
          </a:p>
          <a:p>
            <a:r>
              <a:rPr lang="zh-CN" altLang="en-US" noProof="1"/>
              <a:t>     12.李煜的《虞美人》一词中一个诘句惊心动魄，把李煜的愁闷劈空倾泻下来，这个句子是：“ </a:t>
            </a:r>
            <a:r>
              <a:rPr lang="zh-CN" altLang="en-US" i="1" u="sng" noProof="1"/>
              <a:t> </a:t>
            </a:r>
            <a:r>
              <a:rPr lang="zh-CN" altLang="en-US" u="sng" noProof="1">
                <a:solidFill>
                  <a:srgbClr val="0070C0"/>
                </a:solidFill>
              </a:rPr>
              <a:t>  问君能有几多愁    ，恰似一江春水向东流 </a:t>
            </a:r>
            <a:r>
              <a:rPr lang="zh-CN" altLang="en-US" u="sng" noProof="1"/>
              <a:t> </a:t>
            </a:r>
            <a:r>
              <a:rPr lang="zh-CN" altLang="en-US" noProof="1"/>
              <a:t>”，这其中包含宇宙的永恒和人生的短暂无常之意。</a:t>
            </a:r>
            <a:endParaRPr lang="zh-CN" altLang="en-US" noProof="1"/>
          </a:p>
          <a:p>
            <a:r>
              <a:rPr lang="zh-CN" altLang="en-US" noProof="1"/>
              <a:t>     13.李白在《蜀道难》中用夸张的手法写蜀道高与天齐、其景险绝的句子是：“</a:t>
            </a:r>
            <a:r>
              <a:rPr lang="zh-CN" altLang="en-US" u="sng" noProof="1"/>
              <a:t>   </a:t>
            </a:r>
            <a:r>
              <a:rPr lang="zh-CN" altLang="en-US" u="sng" noProof="1">
                <a:solidFill>
                  <a:srgbClr val="0070C0"/>
                </a:solidFill>
              </a:rPr>
              <a:t>连峰去天不盈尺   ，   枯松倒挂依绝壁 </a:t>
            </a:r>
            <a:r>
              <a:rPr lang="zh-CN" altLang="en-US" noProof="1"/>
              <a:t>。”</a:t>
            </a:r>
            <a:endParaRPr lang="zh-CN" altLang="en-US" noProof="1"/>
          </a:p>
          <a:p>
            <a:r>
              <a:rPr lang="zh-CN" altLang="en-US" noProof="1"/>
              <a:t>                          </a:t>
            </a:r>
            <a:r>
              <a:rPr lang="zh-CN" altLang="en-US" sz="2700" noProof="1">
                <a:solidFill>
                  <a:srgbClr val="0070C0"/>
                </a:solidFill>
              </a:rPr>
              <a:t> </a:t>
            </a:r>
            <a:r>
              <a:rPr lang="zh-CN" altLang="en-US" sz="2700" b="1" noProof="1">
                <a:solidFill>
                  <a:srgbClr val="0070C0"/>
                </a:solidFill>
              </a:rPr>
              <a:t>运用手法</a:t>
            </a:r>
            <a:endParaRPr lang="zh-CN" altLang="en-US" sz="2700" b="1" noProof="1">
              <a:solidFill>
                <a:srgbClr val="0070C0"/>
              </a:solidFill>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标题 1"/>
          <p:cNvSpPr>
            <a:spLocks noGrp="1" noChangeArrowheads="1"/>
          </p:cNvSpPr>
          <p:nvPr>
            <p:ph type="title"/>
          </p:nvPr>
        </p:nvSpPr>
        <p:spPr/>
        <p:txBody>
          <a:bodyPr/>
          <a:lstStyle/>
          <a:p>
            <a:endParaRPr lang="zh-CN" altLang="en-US"/>
          </a:p>
        </p:txBody>
      </p:sp>
      <p:sp>
        <p:nvSpPr>
          <p:cNvPr id="104450" name="内容占位符 2"/>
          <p:cNvSpPr>
            <a:spLocks noGrp="1" noChangeArrowheads="1"/>
          </p:cNvSpPr>
          <p:nvPr>
            <p:ph idx="1"/>
          </p:nvPr>
        </p:nvSpPr>
        <p:spPr/>
        <p:txBody>
          <a:bodyPr/>
          <a:lstStyle/>
          <a:p>
            <a:r>
              <a:rPr lang="zh-CN" altLang="en-US"/>
              <a:t> （五）</a:t>
            </a:r>
            <a:endParaRPr lang="zh-CN" altLang="en-US"/>
          </a:p>
          <a:p>
            <a:r>
              <a:rPr lang="zh-CN" altLang="en-US"/>
              <a:t> 1</a:t>
            </a:r>
            <a:r>
              <a:rPr lang="en-US" altLang="zh-CN"/>
              <a:t>4</a:t>
            </a:r>
            <a:r>
              <a:rPr lang="zh-CN" altLang="en-US"/>
              <a:t>.《荀子·劝学》篇中指出：“青，取之于蓝，而青于蓝。”这与韩愈在《师说》中指出的“ </a:t>
            </a:r>
            <a:r>
              <a:rPr lang="zh-CN" altLang="en-US" u="sng"/>
              <a:t>               </a:t>
            </a:r>
            <a:r>
              <a:rPr lang="zh-CN" altLang="en-US"/>
              <a:t>  ，</a:t>
            </a:r>
            <a:r>
              <a:rPr lang="zh-CN" altLang="en-US" u="sng"/>
              <a:t>                  </a:t>
            </a:r>
            <a:r>
              <a:rPr lang="zh-CN" altLang="en-US"/>
              <a:t>”的观点是相同的。</a:t>
            </a:r>
            <a:endParaRPr lang="zh-CN" altLang="en-US"/>
          </a:p>
          <a:p>
            <a:r>
              <a:rPr lang="zh-CN" altLang="en-US"/>
              <a:t>          </a:t>
            </a:r>
            <a:r>
              <a:rPr lang="zh-CN" altLang="en-US">
                <a:solidFill>
                  <a:srgbClr val="0070C0"/>
                </a:solidFill>
              </a:rPr>
              <a:t>联系比较 </a:t>
            </a:r>
            <a:endParaRPr lang="zh-CN" altLang="en-US">
              <a:solidFill>
                <a:srgbClr val="0070C0"/>
              </a:solidFill>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标题 1"/>
          <p:cNvSpPr>
            <a:spLocks noGrp="1" noChangeArrowheads="1"/>
          </p:cNvSpPr>
          <p:nvPr>
            <p:ph type="title"/>
          </p:nvPr>
        </p:nvSpPr>
        <p:spPr/>
        <p:txBody>
          <a:bodyPr/>
          <a:lstStyle/>
          <a:p>
            <a:endParaRPr lang="zh-CN" altLang="en-US"/>
          </a:p>
        </p:txBody>
      </p:sp>
      <p:sp>
        <p:nvSpPr>
          <p:cNvPr id="105474" name="内容占位符 2"/>
          <p:cNvSpPr>
            <a:spLocks noGrp="1" noChangeArrowheads="1"/>
          </p:cNvSpPr>
          <p:nvPr>
            <p:ph idx="1"/>
          </p:nvPr>
        </p:nvSpPr>
        <p:spPr/>
        <p:txBody>
          <a:bodyPr/>
          <a:lstStyle/>
          <a:p>
            <a:r>
              <a:rPr lang="zh-CN" altLang="en-US"/>
              <a:t> （五）</a:t>
            </a:r>
            <a:endParaRPr lang="zh-CN" altLang="en-US"/>
          </a:p>
          <a:p>
            <a:r>
              <a:rPr lang="zh-CN" altLang="en-US"/>
              <a:t> 15.《荀子·劝学》篇中指出：“青，取之于蓝，而青于蓝。”这与韩愈在《师说》中指出的“ </a:t>
            </a:r>
            <a:r>
              <a:rPr lang="zh-CN" altLang="en-US" u="sng"/>
              <a:t>  </a:t>
            </a:r>
            <a:r>
              <a:rPr lang="zh-CN" altLang="en-US" u="sng">
                <a:solidFill>
                  <a:srgbClr val="FF0000"/>
                </a:solidFill>
              </a:rPr>
              <a:t>弟子不必不如师</a:t>
            </a:r>
            <a:r>
              <a:rPr lang="zh-CN" altLang="en-US">
                <a:solidFill>
                  <a:srgbClr val="FF0000"/>
                </a:solidFill>
              </a:rPr>
              <a:t> ，</a:t>
            </a:r>
            <a:r>
              <a:rPr lang="zh-CN" altLang="en-US" u="sng">
                <a:solidFill>
                  <a:srgbClr val="FF0000"/>
                </a:solidFill>
              </a:rPr>
              <a:t>师不必贤于弟子</a:t>
            </a:r>
            <a:r>
              <a:rPr lang="zh-CN" altLang="en-US"/>
              <a:t>”的观点是相同的。</a:t>
            </a:r>
            <a:endParaRPr lang="zh-CN" altLang="en-US"/>
          </a:p>
          <a:p>
            <a:r>
              <a:rPr lang="zh-CN" altLang="en-US"/>
              <a:t>                </a:t>
            </a:r>
            <a:r>
              <a:rPr lang="zh-CN" altLang="en-US">
                <a:solidFill>
                  <a:srgbClr val="0070C0"/>
                </a:solidFill>
              </a:rPr>
              <a:t>联系比较 </a:t>
            </a:r>
            <a:endParaRPr lang="zh-CN" altLang="en-US">
              <a:solidFill>
                <a:srgbClr val="0070C0"/>
              </a:solidFill>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标题 1"/>
          <p:cNvSpPr>
            <a:spLocks noGrp="1" noChangeArrowheads="1"/>
          </p:cNvSpPr>
          <p:nvPr>
            <p:ph type="title"/>
          </p:nvPr>
        </p:nvSpPr>
        <p:spPr/>
        <p:txBody>
          <a:bodyPr/>
          <a:lstStyle/>
          <a:p>
            <a:endParaRPr lang="zh-CN" altLang="en-US"/>
          </a:p>
        </p:txBody>
      </p:sp>
      <p:sp>
        <p:nvSpPr>
          <p:cNvPr id="106498" name="内容占位符 2"/>
          <p:cNvSpPr>
            <a:spLocks noGrp="1" noChangeArrowheads="1"/>
          </p:cNvSpPr>
          <p:nvPr>
            <p:ph idx="1"/>
          </p:nvPr>
        </p:nvSpPr>
        <p:spPr/>
        <p:txBody>
          <a:bodyPr/>
          <a:lstStyle/>
          <a:p>
            <a:pPr marL="0" indent="0">
              <a:buNone/>
            </a:pPr>
            <a:r>
              <a:rPr lang="zh-CN" altLang="en-US"/>
              <a:t>（六）</a:t>
            </a:r>
            <a:endParaRPr lang="zh-CN" altLang="en-US"/>
          </a:p>
          <a:p>
            <a:pPr marL="0" indent="0">
              <a:buNone/>
            </a:pPr>
            <a:r>
              <a:rPr lang="en-US" altLang="zh-CN"/>
              <a:t>16.</a:t>
            </a:r>
            <a:r>
              <a:rPr lang="zh-CN" altLang="en-US"/>
              <a:t>杜牧《阿房宫赋》中以“</a:t>
            </a:r>
            <a:r>
              <a:rPr lang="zh-CN" altLang="en-US" u="sng"/>
              <a:t>            </a:t>
            </a:r>
            <a:r>
              <a:rPr lang="zh-CN" altLang="en-US"/>
              <a:t> ，</a:t>
            </a:r>
            <a:r>
              <a:rPr lang="zh-CN" altLang="en-US" u="sng"/>
              <a:t>           </a:t>
            </a:r>
            <a:r>
              <a:rPr lang="zh-CN" altLang="en-US"/>
              <a:t>”描写阿房宫宫人的美丽，她们伫立远眺，盼望着皇帝临幸。（</a:t>
            </a:r>
            <a:r>
              <a:rPr lang="zh-CN" altLang="en-US">
                <a:solidFill>
                  <a:srgbClr val="0070C0"/>
                </a:solidFill>
              </a:rPr>
              <a:t>结合类</a:t>
            </a:r>
            <a:r>
              <a:rPr lang="zh-CN" altLang="en-US"/>
              <a:t>）</a:t>
            </a:r>
            <a:endParaRPr lang="zh-CN" altLang="en-US"/>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标题 1"/>
          <p:cNvSpPr>
            <a:spLocks noGrp="1" noChangeArrowheads="1"/>
          </p:cNvSpPr>
          <p:nvPr>
            <p:ph type="title"/>
          </p:nvPr>
        </p:nvSpPr>
        <p:spPr/>
        <p:txBody>
          <a:bodyPr/>
          <a:lstStyle/>
          <a:p>
            <a:r>
              <a:rPr lang="zh-CN" altLang="en-US"/>
              <a:t>（五）语表题答题的提纯之术</a:t>
            </a:r>
            <a:endParaRPr lang="zh-CN" altLang="en-US"/>
          </a:p>
        </p:txBody>
      </p:sp>
      <p:sp>
        <p:nvSpPr>
          <p:cNvPr id="107522" name="内容占位符 2"/>
          <p:cNvSpPr>
            <a:spLocks noGrp="1" noChangeArrowheads="1"/>
          </p:cNvSpPr>
          <p:nvPr>
            <p:ph idx="1"/>
          </p:nvPr>
        </p:nvSpPr>
        <p:spPr>
          <a:xfrm>
            <a:off x="2255520" y="1997075"/>
            <a:ext cx="9330055" cy="4129405"/>
          </a:xfrm>
        </p:spPr>
        <p:txBody>
          <a:bodyPr/>
          <a:lstStyle/>
          <a:p>
            <a:pPr marL="0" indent="0">
              <a:buNone/>
            </a:pPr>
            <a:r>
              <a:rPr lang="en-US" altLang="zh-CN"/>
              <a:t>1.</a:t>
            </a:r>
            <a:r>
              <a:rPr lang="zh-CN" altLang="en-US"/>
              <a:t>口语交际</a:t>
            </a:r>
            <a:endParaRPr lang="zh-CN" altLang="en-US"/>
          </a:p>
          <a:p>
            <a:pPr marL="0" indent="0">
              <a:buNone/>
            </a:pPr>
            <a:r>
              <a:rPr lang="en-US" altLang="zh-CN"/>
              <a:t>2.</a:t>
            </a:r>
            <a:r>
              <a:rPr lang="zh-CN" altLang="en-US"/>
              <a:t>衔接补写</a:t>
            </a:r>
            <a:endParaRPr lang="zh-CN" altLang="en-US"/>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76412" y="188915"/>
            <a:ext cx="8713788" cy="6669087"/>
          </a:xfrm>
        </p:spPr>
        <p:txBody>
          <a:bodyPr>
            <a:normAutofit/>
          </a:bodyPr>
          <a:lstStyle/>
          <a:p>
            <a:pPr>
              <a:defRPr/>
            </a:pPr>
            <a:r>
              <a:rPr lang="zh-CN" altLang="zh-CN" noProof="1"/>
              <a:t>暑假里，几名高中学生相约去拜访班主任李老师，宛风给老师打电话预约，请你补写出以下电话内容的空缺部分。要求：</a:t>
            </a:r>
            <a:r>
              <a:rPr lang="zh-CN" altLang="zh-CN" noProof="1">
                <a:solidFill>
                  <a:srgbClr val="FF0000"/>
                </a:solidFill>
              </a:rPr>
              <a:t>符合语境，简明得体</a:t>
            </a:r>
            <a:r>
              <a:rPr lang="zh-CN" altLang="zh-CN" noProof="1"/>
              <a:t>。</a:t>
            </a:r>
            <a:r>
              <a:rPr lang="en-US" altLang="zh-CN" dirty="0"/>
              <a:t>  </a:t>
            </a:r>
            <a:br>
              <a:rPr lang="en-US" altLang="zh-CN" dirty="0"/>
            </a:br>
            <a:r>
              <a:rPr lang="zh-CN" altLang="zh-CN" noProof="1"/>
              <a:t>宛风：</a:t>
            </a:r>
            <a:r>
              <a:rPr lang="zh-CN" altLang="zh-CN" u="sng" noProof="1"/>
              <a:t>①                   </a:t>
            </a:r>
            <a:r>
              <a:rPr lang="en-US" altLang="zh-CN" u="sng" dirty="0"/>
              <a:t>       </a:t>
            </a:r>
            <a:r>
              <a:rPr lang="en-US" altLang="zh-CN" dirty="0"/>
              <a:t>                                </a:t>
            </a:r>
            <a:br>
              <a:rPr lang="en-US" altLang="zh-CN" dirty="0"/>
            </a:br>
            <a:r>
              <a:rPr lang="zh-CN" altLang="zh-CN" noProof="1"/>
              <a:t>李老师：噢，宛风啊。</a:t>
            </a:r>
            <a:r>
              <a:rPr lang="en-US" altLang="zh-CN" noProof="1"/>
              <a:t>  </a:t>
            </a:r>
            <a:endParaRPr lang="zh-CN" altLang="zh-CN" noProof="1"/>
          </a:p>
          <a:p>
            <a:pPr>
              <a:defRPr/>
            </a:pPr>
            <a:r>
              <a:rPr lang="zh-CN" altLang="zh-CN" noProof="1"/>
              <a:t>宛风：</a:t>
            </a:r>
            <a:r>
              <a:rPr lang="zh-CN" altLang="zh-CN" u="sng" noProof="1"/>
              <a:t>②</a:t>
            </a:r>
            <a:r>
              <a:rPr lang="en-US" altLang="zh-CN" u="sng" noProof="1"/>
              <a:t>                           </a:t>
            </a:r>
            <a:r>
              <a:rPr lang="en-US" altLang="zh-CN" noProof="1"/>
              <a:t>                      </a:t>
            </a:r>
            <a:endParaRPr lang="zh-CN" altLang="zh-CN" noProof="1"/>
          </a:p>
          <a:p>
            <a:pPr>
              <a:defRPr/>
            </a:pPr>
            <a:r>
              <a:rPr lang="zh-CN" altLang="zh-CN" noProof="1"/>
              <a:t>李老师：好啊！欢迎欢迎</a:t>
            </a:r>
            <a:r>
              <a:rPr lang="en-US" altLang="zh-CN" dirty="0"/>
              <a:t>!  </a:t>
            </a:r>
            <a:br>
              <a:rPr lang="en-US" altLang="zh-CN" dirty="0"/>
            </a:br>
            <a:r>
              <a:rPr lang="zh-CN" altLang="zh-CN" noProof="1"/>
              <a:t>宛风：</a:t>
            </a:r>
            <a:r>
              <a:rPr lang="zh-CN" altLang="zh-CN" u="sng" noProof="1"/>
              <a:t>③</a:t>
            </a:r>
            <a:r>
              <a:rPr lang="en-US" altLang="zh-CN" u="sng" dirty="0"/>
              <a:t>                            </a:t>
            </a:r>
            <a:r>
              <a:rPr lang="en-US" altLang="zh-CN" dirty="0"/>
              <a:t>           </a:t>
            </a:r>
            <a:br>
              <a:rPr lang="en-US" altLang="zh-CN" dirty="0"/>
            </a:br>
            <a:r>
              <a:rPr lang="zh-CN" altLang="zh-CN" noProof="1"/>
              <a:t>李老师：那就今天下午</a:t>
            </a:r>
            <a:r>
              <a:rPr lang="en-US" altLang="zh-CN" noProof="1"/>
              <a:t>3</a:t>
            </a:r>
            <a:r>
              <a:rPr lang="zh-CN" altLang="zh-CN" noProof="1"/>
              <a:t>点到我办公室吧。</a:t>
            </a:r>
            <a:r>
              <a:rPr lang="en-US" altLang="zh-CN" dirty="0"/>
              <a:t>  </a:t>
            </a:r>
            <a:br>
              <a:rPr lang="en-US" altLang="zh-CN" dirty="0"/>
            </a:br>
            <a:r>
              <a:rPr lang="zh-CN" altLang="zh-CN" noProof="1"/>
              <a:t>宛风：</a:t>
            </a:r>
            <a:r>
              <a:rPr lang="zh-CN" altLang="zh-CN" u="sng" noProof="1"/>
              <a:t>④</a:t>
            </a:r>
            <a:r>
              <a:rPr lang="en-US" altLang="zh-CN" u="sng" dirty="0"/>
              <a:t>                              </a:t>
            </a:r>
            <a:r>
              <a:rPr lang="en-US" altLang="zh-CN" dirty="0"/>
              <a:t>        </a:t>
            </a:r>
            <a:br>
              <a:rPr lang="en-US" altLang="zh-CN" dirty="0"/>
            </a:br>
            <a:r>
              <a:rPr lang="zh-CN" altLang="zh-CN" noProof="1"/>
              <a:t>李老师：好的，再见。</a:t>
            </a:r>
            <a:r>
              <a:rPr lang="en-US" altLang="zh-CN" dirty="0"/>
              <a:t>  </a:t>
            </a:r>
            <a:br>
              <a:rPr lang="en-US" altLang="zh-CN" dirty="0"/>
            </a:br>
            <a:endParaRPr lang="zh-CN" altLang="en-US" noProof="1"/>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内容占位符 2"/>
          <p:cNvSpPr>
            <a:spLocks noGrp="1" noChangeArrowheads="1"/>
          </p:cNvSpPr>
          <p:nvPr>
            <p:ph idx="1"/>
          </p:nvPr>
        </p:nvSpPr>
        <p:spPr/>
        <p:txBody>
          <a:bodyPr/>
          <a:lstStyle/>
          <a:p>
            <a:pPr marL="0" indent="0">
              <a:buNone/>
            </a:pPr>
            <a:r>
              <a:rPr lang="zh-CN" altLang="en-US"/>
              <a:t>假如你是广播电台少儿栏目的主持人，请根据少儿听众的特点，重新表述下面一段文字的画线部分。不得改变原意。不超过80字。</a:t>
            </a:r>
            <a:endParaRPr lang="zh-CN" altLang="en-US"/>
          </a:p>
          <a:p>
            <a:pPr marL="0" indent="0">
              <a:buNone/>
            </a:pPr>
            <a:r>
              <a:rPr lang="zh-CN" altLang="en-US"/>
              <a:t>蔚蓝的天空，万里无云。碧绿的草地上，</a:t>
            </a:r>
            <a:r>
              <a:rPr lang="zh-CN" altLang="en-US" u="sng"/>
              <a:t>一条小溪潺潺流过，水中的卵石清晰可见。溪边坐着一位长髯老者，面容清瘦，双目炯炯有神。</a:t>
            </a:r>
            <a:endParaRPr lang="zh-CN" altLang="en-US" u="sng"/>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8" name="组合 5"/>
          <p:cNvGrpSpPr/>
          <p:nvPr/>
        </p:nvGrpSpPr>
        <p:grpSpPr>
          <a:xfrm>
            <a:off x="616706" y="2666600"/>
            <a:ext cx="10898188" cy="3683000"/>
            <a:chOff x="656018" y="1909228"/>
            <a:chExt cx="10898162" cy="3683039"/>
          </a:xfrm>
        </p:grpSpPr>
        <p:grpSp>
          <p:nvGrpSpPr>
            <p:cNvPr id="16392" name="组合 6"/>
            <p:cNvGrpSpPr/>
            <p:nvPr/>
          </p:nvGrpSpPr>
          <p:grpSpPr>
            <a:xfrm>
              <a:off x="656019" y="1909228"/>
              <a:ext cx="10879961" cy="1973224"/>
              <a:chOff x="475488" y="1897192"/>
              <a:chExt cx="15646456" cy="3170978"/>
            </a:xfrm>
          </p:grpSpPr>
          <p:pic>
            <p:nvPicPr>
              <p:cNvPr id="16400" name="图片 14"/>
              <p:cNvPicPr>
                <a:picLocks noChangeAspect="1"/>
              </p:cNvPicPr>
              <p:nvPr/>
            </p:nvPicPr>
            <p:blipFill>
              <a:blip r:embed="rId1"/>
              <a:stretch>
                <a:fillRect/>
              </a:stretch>
            </p:blipFill>
            <p:spPr>
              <a:xfrm>
                <a:off x="475488" y="1897192"/>
                <a:ext cx="5018207" cy="3170977"/>
              </a:xfrm>
              <a:prstGeom prst="rect">
                <a:avLst/>
              </a:prstGeom>
              <a:noFill/>
              <a:ln w="9525">
                <a:noFill/>
              </a:ln>
            </p:spPr>
          </p:pic>
          <p:pic>
            <p:nvPicPr>
              <p:cNvPr id="16401" name="图片 15"/>
              <p:cNvPicPr>
                <a:picLocks noChangeAspect="1"/>
              </p:cNvPicPr>
              <p:nvPr/>
            </p:nvPicPr>
            <p:blipFill>
              <a:blip r:embed="rId2"/>
              <a:stretch>
                <a:fillRect/>
              </a:stretch>
            </p:blipFill>
            <p:spPr>
              <a:xfrm>
                <a:off x="5439355" y="1897193"/>
                <a:ext cx="5278991" cy="3170977"/>
              </a:xfrm>
              <a:prstGeom prst="rect">
                <a:avLst/>
              </a:prstGeom>
              <a:noFill/>
              <a:ln w="9525">
                <a:noFill/>
              </a:ln>
            </p:spPr>
          </p:pic>
          <p:pic>
            <p:nvPicPr>
              <p:cNvPr id="16402" name="图片 16"/>
              <p:cNvPicPr>
                <a:picLocks noChangeAspect="1"/>
              </p:cNvPicPr>
              <p:nvPr/>
            </p:nvPicPr>
            <p:blipFill>
              <a:blip r:embed="rId3"/>
              <a:stretch>
                <a:fillRect/>
              </a:stretch>
            </p:blipFill>
            <p:spPr>
              <a:xfrm>
                <a:off x="10718346" y="1929101"/>
                <a:ext cx="5403598" cy="3139068"/>
              </a:xfrm>
              <a:prstGeom prst="rect">
                <a:avLst/>
              </a:prstGeom>
              <a:noFill/>
              <a:ln w="9525">
                <a:noFill/>
              </a:ln>
            </p:spPr>
          </p:pic>
        </p:grpSp>
        <p:grpSp>
          <p:nvGrpSpPr>
            <p:cNvPr id="16393" name="组合 7"/>
            <p:cNvGrpSpPr/>
            <p:nvPr/>
          </p:nvGrpSpPr>
          <p:grpSpPr>
            <a:xfrm>
              <a:off x="656018" y="3882451"/>
              <a:ext cx="10898162" cy="1709816"/>
              <a:chOff x="-19723458" y="1504126"/>
              <a:chExt cx="16560311" cy="3701119"/>
            </a:xfrm>
          </p:grpSpPr>
          <p:grpSp>
            <p:nvGrpSpPr>
              <p:cNvPr id="16394" name="组合 8"/>
              <p:cNvGrpSpPr/>
              <p:nvPr/>
            </p:nvGrpSpPr>
            <p:grpSpPr>
              <a:xfrm>
                <a:off x="-19723458" y="1504126"/>
                <a:ext cx="13063521" cy="3701119"/>
                <a:chOff x="-4824635" y="1909228"/>
                <a:chExt cx="13063521" cy="3701119"/>
              </a:xfrm>
            </p:grpSpPr>
            <p:pic>
              <p:nvPicPr>
                <p:cNvPr id="16396" name="图片 10"/>
                <p:cNvPicPr>
                  <a:picLocks noChangeAspect="1"/>
                </p:cNvPicPr>
                <p:nvPr/>
              </p:nvPicPr>
              <p:blipFill>
                <a:blip r:embed="rId4"/>
                <a:stretch>
                  <a:fillRect/>
                </a:stretch>
              </p:blipFill>
              <p:spPr>
                <a:xfrm>
                  <a:off x="3057292" y="1909228"/>
                  <a:ext cx="5181594" cy="3701119"/>
                </a:xfrm>
                <a:prstGeom prst="rect">
                  <a:avLst/>
                </a:prstGeom>
                <a:noFill/>
                <a:ln w="9525">
                  <a:noFill/>
                </a:ln>
              </p:spPr>
            </p:pic>
            <p:grpSp>
              <p:nvGrpSpPr>
                <p:cNvPr id="16397" name="组合 11"/>
                <p:cNvGrpSpPr/>
                <p:nvPr/>
              </p:nvGrpSpPr>
              <p:grpSpPr>
                <a:xfrm>
                  <a:off x="-4824635" y="1909228"/>
                  <a:ext cx="7881927" cy="3699013"/>
                  <a:chOff x="-4824635" y="1909228"/>
                  <a:chExt cx="7881927" cy="3699013"/>
                </a:xfrm>
              </p:grpSpPr>
              <p:pic>
                <p:nvPicPr>
                  <p:cNvPr id="16398" name="图片 12"/>
                  <p:cNvPicPr>
                    <a:picLocks noChangeAspect="1"/>
                  </p:cNvPicPr>
                  <p:nvPr/>
                </p:nvPicPr>
                <p:blipFill>
                  <a:blip r:embed="rId5"/>
                  <a:stretch>
                    <a:fillRect/>
                  </a:stretch>
                </p:blipFill>
                <p:spPr>
                  <a:xfrm>
                    <a:off x="-4824635" y="1909228"/>
                    <a:ext cx="4151756" cy="3699013"/>
                  </a:xfrm>
                  <a:prstGeom prst="rect">
                    <a:avLst/>
                  </a:prstGeom>
                  <a:noFill/>
                  <a:ln w="9525">
                    <a:noFill/>
                  </a:ln>
                </p:spPr>
              </p:pic>
              <p:sp>
                <p:nvSpPr>
                  <p:cNvPr id="14" name="矩形 13"/>
                  <p:cNvSpPr/>
                  <p:nvPr/>
                </p:nvSpPr>
                <p:spPr>
                  <a:xfrm>
                    <a:off x="-672879" y="1909228"/>
                    <a:ext cx="3730171" cy="369901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prstClr val="white"/>
                      </a:solidFill>
                      <a:ea typeface="微软雅黑" panose="020B0503020204020204" pitchFamily="34" charset="-122"/>
                    </a:endParaRPr>
                  </a:p>
                </p:txBody>
              </p:sp>
            </p:grpSp>
          </p:grpSp>
          <p:sp>
            <p:nvSpPr>
              <p:cNvPr id="10" name="矩形 9"/>
              <p:cNvSpPr/>
              <p:nvPr/>
            </p:nvSpPr>
            <p:spPr>
              <a:xfrm>
                <a:off x="-6642072" y="1504126"/>
                <a:ext cx="3478925" cy="369901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prstClr val="white"/>
                  </a:solidFill>
                  <a:ea typeface="微软雅黑" panose="020B0503020204020204" pitchFamily="34" charset="-122"/>
                </a:endParaRPr>
              </a:p>
            </p:txBody>
          </p:sp>
        </p:grpSp>
      </p:grpSp>
      <p:sp>
        <p:nvSpPr>
          <p:cNvPr id="20" name="矩形 19"/>
          <p:cNvSpPr/>
          <p:nvPr/>
        </p:nvSpPr>
        <p:spPr>
          <a:xfrm>
            <a:off x="-20638" y="6442076"/>
            <a:ext cx="12220575" cy="41751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prstClr val="white"/>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1088757" y="196726"/>
            <a:ext cx="9954088" cy="338554"/>
            <a:chOff x="827584" y="3527630"/>
            <a:chExt cx="7467870" cy="253915"/>
          </a:xfrm>
        </p:grpSpPr>
        <p:cxnSp>
          <p:nvCxnSpPr>
            <p:cNvPr id="30" name="直接连接符 29"/>
            <p:cNvCxnSpPr/>
            <p:nvPr/>
          </p:nvCxnSpPr>
          <p:spPr>
            <a:xfrm>
              <a:off x="5147319" y="3654587"/>
              <a:ext cx="3148135"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827584" y="3654587"/>
              <a:ext cx="3109892"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3729784" y="3527630"/>
              <a:ext cx="1663469" cy="253915"/>
            </a:xfrm>
            <a:prstGeom prst="rect">
              <a:avLst/>
            </a:prstGeom>
            <a:solidFill>
              <a:schemeClr val="accent3"/>
            </a:solidFill>
          </p:spPr>
          <p:txBody>
            <a:bodyPr wrap="none">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rPr>
                <a:t>1.</a:t>
              </a:r>
              <a:r>
                <a:rPr lang="zh-CN" altLang="en-US" sz="1600" b="1" dirty="0">
                  <a:solidFill>
                    <a:schemeClr val="bg1"/>
                  </a:solidFill>
                  <a:latin typeface="微软雅黑" panose="020B0503020204020204" pitchFamily="34" charset="-122"/>
                  <a:ea typeface="微软雅黑" panose="020B0503020204020204" pitchFamily="34" charset="-122"/>
                </a:rPr>
                <a:t>立德树人“一堂课”</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sp>
        <p:nvSpPr>
          <p:cNvPr id="2" name="矩形 1"/>
          <p:cNvSpPr/>
          <p:nvPr/>
        </p:nvSpPr>
        <p:spPr>
          <a:xfrm>
            <a:off x="1785641" y="1478952"/>
            <a:ext cx="8623893" cy="460375"/>
          </a:xfrm>
          <a:prstGeom prst="rect">
            <a:avLst/>
          </a:prstGeom>
        </p:spPr>
        <p:txBody>
          <a:bodyPr wrap="square">
            <a:spAutoFit/>
          </a:bodyPr>
          <a:lstStyle/>
          <a:p>
            <a:r>
              <a:rPr lang="zh-CN" altLang="en-US" sz="2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社会功能                           文化传承                         关注视野</a:t>
            </a:r>
            <a:endParaRPr lang="zh-CN" altLang="en-US" sz="24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cut/>
      </p:transition>
    </mc:Choice>
    <mc:Fallback>
      <p:transition spd="slow"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6388"/>
                                        </p:tgtEl>
                                        <p:attrNameLst>
                                          <p:attrName>style.visibility</p:attrName>
                                        </p:attrNameLst>
                                      </p:cBhvr>
                                      <p:to>
                                        <p:strVal val="visible"/>
                                      </p:to>
                                    </p:set>
                                    <p:animEffect transition="in" filter="randombar(horizontal)">
                                      <p:cBhvr>
                                        <p:cTn id="7" dur="500"/>
                                        <p:tgtEl>
                                          <p:spTgt spid="16388"/>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barn(outVertical)">
                                      <p:cBhvr>
                                        <p:cTn id="11"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内容占位符 2"/>
          <p:cNvSpPr>
            <a:spLocks noGrp="1" noChangeArrowheads="1"/>
          </p:cNvSpPr>
          <p:nvPr>
            <p:ph idx="1"/>
          </p:nvPr>
        </p:nvSpPr>
        <p:spPr/>
        <p:txBody>
          <a:bodyPr/>
          <a:lstStyle/>
          <a:p>
            <a:pPr marL="0" indent="0">
              <a:buNone/>
            </a:pPr>
            <a:r>
              <a:rPr lang="zh-CN" altLang="en-US"/>
              <a:t>假如你是广播电台少儿栏目的主持人，请根据少儿听众的特点，重新表述下面一段文字的画线部分。不得改变原意。不超过80字。</a:t>
            </a:r>
            <a:endParaRPr lang="zh-CN" altLang="en-US"/>
          </a:p>
          <a:p>
            <a:pPr marL="0" indent="0">
              <a:buNone/>
            </a:pPr>
            <a:r>
              <a:rPr lang="zh-CN" altLang="en-US"/>
              <a:t>蔚蓝的天空，万里无云。碧绿的草地上，</a:t>
            </a:r>
            <a:r>
              <a:rPr lang="zh-CN" altLang="en-US" u="sng"/>
              <a:t>一条小溪</a:t>
            </a:r>
            <a:r>
              <a:rPr lang="zh-CN" altLang="en-US" u="sng">
                <a:solidFill>
                  <a:srgbClr val="0070C0"/>
                </a:solidFill>
              </a:rPr>
              <a:t>潺潺</a:t>
            </a:r>
            <a:r>
              <a:rPr lang="zh-CN" altLang="en-US" u="sng"/>
              <a:t>流过，水中的卵石</a:t>
            </a:r>
            <a:r>
              <a:rPr lang="zh-CN" altLang="en-US" u="sng">
                <a:solidFill>
                  <a:srgbClr val="0070C0"/>
                </a:solidFill>
              </a:rPr>
              <a:t>清晰可见</a:t>
            </a:r>
            <a:r>
              <a:rPr lang="zh-CN" altLang="en-US" u="sng"/>
              <a:t>。溪边坐着一位</a:t>
            </a:r>
            <a:r>
              <a:rPr lang="zh-CN" altLang="en-US" u="sng">
                <a:solidFill>
                  <a:srgbClr val="0070C0"/>
                </a:solidFill>
              </a:rPr>
              <a:t>长髯老者</a:t>
            </a:r>
            <a:r>
              <a:rPr lang="zh-CN" altLang="en-US" u="sng"/>
              <a:t>，</a:t>
            </a:r>
            <a:r>
              <a:rPr lang="zh-CN" altLang="en-US" u="sng">
                <a:solidFill>
                  <a:srgbClr val="0070C0"/>
                </a:solidFill>
              </a:rPr>
              <a:t>面容清癯</a:t>
            </a:r>
            <a:r>
              <a:rPr lang="zh-CN" altLang="en-US" u="sng"/>
              <a:t>，</a:t>
            </a:r>
            <a:r>
              <a:rPr lang="zh-CN" altLang="en-US" u="sng">
                <a:solidFill>
                  <a:srgbClr val="0070C0"/>
                </a:solidFill>
              </a:rPr>
              <a:t>双目炯炯有神</a:t>
            </a:r>
            <a:r>
              <a:rPr lang="zh-CN" altLang="en-US" u="sng"/>
              <a:t>。</a:t>
            </a:r>
            <a:endParaRPr lang="zh-CN" altLang="en-US" u="sng"/>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标题 1"/>
          <p:cNvSpPr>
            <a:spLocks noGrp="1" noChangeArrowheads="1"/>
          </p:cNvSpPr>
          <p:nvPr>
            <p:ph type="title"/>
          </p:nvPr>
        </p:nvSpPr>
        <p:spPr/>
        <p:txBody>
          <a:bodyPr/>
          <a:lstStyle/>
          <a:p>
            <a:r>
              <a:rPr lang="zh-CN" altLang="en-US"/>
              <a:t>衔接补写题</a:t>
            </a:r>
            <a:endParaRPr lang="zh-CN" altLang="en-US"/>
          </a:p>
        </p:txBody>
      </p:sp>
      <p:sp>
        <p:nvSpPr>
          <p:cNvPr id="111618" name="内容占位符 2"/>
          <p:cNvSpPr>
            <a:spLocks noGrp="1" noChangeArrowheads="1"/>
          </p:cNvSpPr>
          <p:nvPr>
            <p:ph idx="1"/>
          </p:nvPr>
        </p:nvSpPr>
        <p:spPr/>
        <p:txBody>
          <a:bodyPr/>
          <a:lstStyle/>
          <a:p>
            <a:r>
              <a:rPr lang="en-US" altLang="zh-CN"/>
              <a:t>1.</a:t>
            </a:r>
            <a:r>
              <a:rPr lang="zh-CN" altLang="en-US"/>
              <a:t>划分层次</a:t>
            </a:r>
            <a:endParaRPr lang="zh-CN" altLang="en-US"/>
          </a:p>
          <a:p>
            <a:r>
              <a:rPr lang="en-US" altLang="zh-CN"/>
              <a:t>2.</a:t>
            </a:r>
            <a:r>
              <a:rPr lang="zh-CN" altLang="en-US"/>
              <a:t>确定功能</a:t>
            </a:r>
            <a:endParaRPr lang="zh-CN" altLang="en-US"/>
          </a:p>
          <a:p>
            <a:r>
              <a:rPr lang="en-US" altLang="zh-CN"/>
              <a:t>3.</a:t>
            </a:r>
            <a:r>
              <a:rPr lang="zh-CN" altLang="en-US"/>
              <a:t>写关键词</a:t>
            </a:r>
            <a:endParaRPr lang="zh-CN" altLang="en-US"/>
          </a:p>
          <a:p>
            <a:r>
              <a:rPr lang="en-US" altLang="zh-CN"/>
              <a:t>4.</a:t>
            </a:r>
            <a:r>
              <a:rPr lang="zh-CN" altLang="en-US"/>
              <a:t>调整语言</a:t>
            </a:r>
            <a:endParaRPr lang="zh-CN" altLang="en-US"/>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标题 1"/>
          <p:cNvSpPr>
            <a:spLocks noGrp="1" noChangeArrowheads="1"/>
          </p:cNvSpPr>
          <p:nvPr>
            <p:ph type="title"/>
          </p:nvPr>
        </p:nvSpPr>
        <p:spPr/>
        <p:txBody>
          <a:bodyPr/>
          <a:lstStyle/>
          <a:p>
            <a:r>
              <a:rPr lang="zh-CN" altLang="en-US"/>
              <a:t>程序化</a:t>
            </a:r>
            <a:endParaRPr lang="zh-CN" altLang="en-US"/>
          </a:p>
        </p:txBody>
      </p:sp>
      <p:sp>
        <p:nvSpPr>
          <p:cNvPr id="112642" name="内容占位符 2"/>
          <p:cNvSpPr>
            <a:spLocks noGrp="1" noChangeArrowheads="1"/>
          </p:cNvSpPr>
          <p:nvPr>
            <p:ph idx="1"/>
          </p:nvPr>
        </p:nvSpPr>
        <p:spPr/>
        <p:txBody>
          <a:bodyPr/>
          <a:lstStyle/>
          <a:p>
            <a:r>
              <a:rPr lang="zh-CN" altLang="en-US" sz="2400"/>
              <a:t>1.在下面一段文字横线处补写</a:t>
            </a:r>
            <a:r>
              <a:rPr lang="zh-CN" altLang="en-US" sz="2400">
                <a:solidFill>
                  <a:srgbClr val="FF0000"/>
                </a:solidFill>
              </a:rPr>
              <a:t>恰当</a:t>
            </a:r>
            <a:r>
              <a:rPr lang="zh-CN" altLang="en-US" sz="2400"/>
              <a:t>的语句，使整段文字</a:t>
            </a:r>
            <a:r>
              <a:rPr lang="zh-CN" altLang="en-US" sz="2400">
                <a:solidFill>
                  <a:srgbClr val="0070C0"/>
                </a:solidFill>
              </a:rPr>
              <a:t>语意完整连贯，内容贴切，逻辑严密</a:t>
            </a:r>
            <a:r>
              <a:rPr lang="zh-CN" altLang="en-US" sz="2400"/>
              <a:t>。每处不超过l5个字。</a:t>
            </a:r>
            <a:endParaRPr lang="zh-CN" altLang="en-US" sz="2400"/>
          </a:p>
          <a:p>
            <a:r>
              <a:rPr lang="zh-CN" altLang="en-US" sz="2400"/>
              <a:t>      “一阴一阳之谓道”是中国古代哲学中的一个重要论断。那么，     ①     ？</a:t>
            </a:r>
            <a:r>
              <a:rPr lang="en-US" altLang="zh-CN" sz="2400">
                <a:solidFill>
                  <a:srgbClr val="FF0000"/>
                </a:solidFill>
              </a:rPr>
              <a:t>//</a:t>
            </a:r>
            <a:r>
              <a:rPr lang="zh-CN" altLang="en-US" sz="2400">
                <a:solidFill>
                  <a:srgbClr val="FF0000"/>
                </a:solidFill>
              </a:rPr>
              <a:t>首先</a:t>
            </a:r>
            <a:r>
              <a:rPr lang="zh-CN" altLang="en-US" sz="2400"/>
              <a:t>，       ②       ，万事万物都存在这种关系，比如自然界的天地、四季、山水、风火等，都有阴阳之别。</a:t>
            </a:r>
            <a:r>
              <a:rPr lang="zh-CN" altLang="en-US" sz="2400">
                <a:solidFill>
                  <a:srgbClr val="FF0000"/>
                </a:solidFill>
              </a:rPr>
              <a:t>其次</a:t>
            </a:r>
            <a:r>
              <a:rPr lang="zh-CN" altLang="en-US" sz="2400"/>
              <a:t>，阴阳两种属性</a:t>
            </a:r>
            <a:r>
              <a:rPr lang="zh-CN" altLang="en-US" sz="2400">
                <a:solidFill>
                  <a:srgbClr val="0070C0"/>
                </a:solidFill>
              </a:rPr>
              <a:t>尽管是对立的</a:t>
            </a:r>
            <a:r>
              <a:rPr lang="zh-CN" altLang="en-US" sz="2400"/>
              <a:t>，      ③       ，阳中有阴，阴中有阳，阴阳互相配合，才能化生万物。</a:t>
            </a:r>
            <a:r>
              <a:rPr lang="zh-CN" altLang="en-US" sz="2400">
                <a:solidFill>
                  <a:srgbClr val="FF0000"/>
                </a:solidFill>
              </a:rPr>
              <a:t>再次</a:t>
            </a:r>
            <a:r>
              <a:rPr lang="zh-CN" altLang="en-US" sz="2400"/>
              <a:t>，阴阳是可以互相转化的，比如赢与输、泰与否、损与益等，都不是一成不变的。</a:t>
            </a:r>
            <a:r>
              <a:rPr lang="en-US" altLang="zh-CN" sz="2400">
                <a:solidFill>
                  <a:srgbClr val="FF0000"/>
                </a:solidFill>
                <a:sym typeface="Arial" panose="020B0604020202020204" pitchFamily="34" charset="0"/>
              </a:rPr>
              <a:t>//</a:t>
            </a:r>
            <a:r>
              <a:rPr lang="zh-CN" altLang="en-US" sz="2400">
                <a:solidFill>
                  <a:srgbClr val="0070C0"/>
                </a:solidFill>
              </a:rPr>
              <a:t>由上所述可见，阴阳两种属性是对立统一的关系。</a:t>
            </a:r>
            <a:endParaRPr lang="zh-CN" altLang="en-US" sz="2400">
              <a:solidFill>
                <a:srgbClr val="0070C0"/>
              </a:solidFill>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标题 1"/>
          <p:cNvSpPr>
            <a:spLocks noGrp="1" noChangeArrowheads="1"/>
          </p:cNvSpPr>
          <p:nvPr>
            <p:ph type="title"/>
          </p:nvPr>
        </p:nvSpPr>
        <p:spPr/>
        <p:txBody>
          <a:bodyPr/>
          <a:lstStyle/>
          <a:p>
            <a:r>
              <a:rPr lang="zh-CN" altLang="en-US"/>
              <a:t>关注叙述对象</a:t>
            </a:r>
            <a:endParaRPr lang="zh-CN" altLang="en-US"/>
          </a:p>
        </p:txBody>
      </p:sp>
      <p:sp>
        <p:nvSpPr>
          <p:cNvPr id="113666" name="内容占位符 2"/>
          <p:cNvSpPr>
            <a:spLocks noGrp="1" noChangeArrowheads="1"/>
          </p:cNvSpPr>
          <p:nvPr>
            <p:ph idx="1"/>
          </p:nvPr>
        </p:nvSpPr>
        <p:spPr/>
        <p:txBody>
          <a:bodyPr/>
          <a:lstStyle/>
          <a:p>
            <a:pPr marL="0" indent="0">
              <a:buNone/>
            </a:pPr>
            <a:r>
              <a:rPr lang="en-US" altLang="zh-CN"/>
              <a:t>       </a:t>
            </a:r>
            <a:r>
              <a:rPr lang="zh-CN" altLang="en-US"/>
              <a:t>近年来，不少学校开展的感恩教育活动都要求学生给父母洗一次脚。这引发了有关人士的质疑：</a:t>
            </a:r>
            <a:r>
              <a:rPr lang="zh-CN" altLang="en-US" u="sng"/>
              <a:t> ① </a:t>
            </a:r>
            <a:r>
              <a:rPr lang="zh-CN" altLang="en-US"/>
              <a:t>？中华民族是一个有着数千年文明史的伟大民族，知恩图报是我们的传统美德。</a:t>
            </a:r>
            <a:r>
              <a:rPr lang="zh-CN" altLang="en-US" u="sng"/>
              <a:t> ② </a:t>
            </a:r>
            <a:r>
              <a:rPr lang="zh-CN" altLang="en-US"/>
              <a:t>无疑是正确的，但是，如果不考虑学生的年龄以及生理与心理的差异和特点，只是简单地采取</a:t>
            </a:r>
            <a:r>
              <a:rPr lang="zh-CN" altLang="en-US" u="sng"/>
              <a:t>③</a:t>
            </a:r>
            <a:r>
              <a:rPr lang="zh-CN" altLang="en-US"/>
              <a:t> ，恐怕不但达不到预期的教育效果，</a:t>
            </a:r>
            <a:r>
              <a:rPr lang="zh-CN" altLang="en-US" u="sng"/>
              <a:t>④ </a:t>
            </a:r>
            <a:r>
              <a:rPr lang="zh-CN" altLang="en-US"/>
              <a:t>。感恩教育是一项长期的工作，而且涉及到很多方面，它需要</a:t>
            </a:r>
            <a:r>
              <a:rPr lang="zh-CN" altLang="en-US" u="sng"/>
              <a:t>⑤ </a:t>
            </a:r>
            <a:r>
              <a:rPr lang="zh-CN" altLang="en-US"/>
              <a:t>。</a:t>
            </a:r>
            <a:endParaRPr lang="zh-CN" altLang="en-US"/>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标题 1"/>
          <p:cNvSpPr>
            <a:spLocks noGrp="1" noChangeArrowheads="1"/>
          </p:cNvSpPr>
          <p:nvPr>
            <p:ph type="title"/>
          </p:nvPr>
        </p:nvSpPr>
        <p:spPr/>
        <p:txBody>
          <a:bodyPr/>
          <a:lstStyle/>
          <a:p>
            <a:r>
              <a:rPr lang="zh-CN" altLang="en-US"/>
              <a:t>（六）作文的防守与进攻策略</a:t>
            </a:r>
            <a:endParaRPr lang="zh-CN" altLang="en-US"/>
          </a:p>
        </p:txBody>
      </p:sp>
      <p:sp>
        <p:nvSpPr>
          <p:cNvPr id="114690" name="内容占位符 2"/>
          <p:cNvSpPr>
            <a:spLocks noGrp="1" noChangeArrowheads="1"/>
          </p:cNvSpPr>
          <p:nvPr>
            <p:ph idx="1"/>
          </p:nvPr>
        </p:nvSpPr>
        <p:spPr/>
        <p:txBody>
          <a:bodyPr>
            <a:normAutofit lnSpcReduction="10000"/>
          </a:bodyPr>
          <a:lstStyle/>
          <a:p>
            <a:r>
              <a:rPr lang="en-US" altLang="zh-CN"/>
              <a:t>1.</a:t>
            </a:r>
            <a:r>
              <a:rPr lang="zh-CN" altLang="en-US"/>
              <a:t>趋势</a:t>
            </a:r>
            <a:endParaRPr lang="zh-CN" altLang="en-US"/>
          </a:p>
          <a:p>
            <a:r>
              <a:rPr lang="en-US" altLang="zh-CN"/>
              <a:t>2.</a:t>
            </a:r>
            <a:r>
              <a:rPr lang="zh-CN" altLang="en-US"/>
              <a:t>审题</a:t>
            </a:r>
            <a:endParaRPr lang="zh-CN" altLang="en-US"/>
          </a:p>
          <a:p>
            <a:r>
              <a:rPr lang="en-US" altLang="zh-CN"/>
              <a:t>3.</a:t>
            </a:r>
            <a:r>
              <a:rPr lang="zh-CN" altLang="en-US"/>
              <a:t>拟题</a:t>
            </a:r>
            <a:endParaRPr lang="zh-CN" altLang="en-US"/>
          </a:p>
          <a:p>
            <a:r>
              <a:rPr lang="en-US" altLang="zh-CN"/>
              <a:t>4.</a:t>
            </a:r>
            <a:r>
              <a:rPr lang="zh-CN" altLang="en-US"/>
              <a:t>结构</a:t>
            </a:r>
            <a:endParaRPr lang="zh-CN" altLang="en-US"/>
          </a:p>
          <a:p>
            <a:r>
              <a:rPr lang="en-US" altLang="zh-CN"/>
              <a:t>5.</a:t>
            </a:r>
            <a:r>
              <a:rPr lang="zh-CN" altLang="en-US"/>
              <a:t>选材</a:t>
            </a:r>
            <a:endParaRPr lang="zh-CN" altLang="en-US"/>
          </a:p>
          <a:p>
            <a:r>
              <a:rPr lang="en-US" altLang="zh-CN"/>
              <a:t>6.</a:t>
            </a:r>
            <a:r>
              <a:rPr lang="zh-CN" altLang="en-US"/>
              <a:t>语言</a:t>
            </a:r>
            <a:endParaRPr lang="zh-CN" altLang="en-US"/>
          </a:p>
          <a:p>
            <a:r>
              <a:rPr lang="en-US" altLang="zh-CN"/>
              <a:t>7.</a:t>
            </a:r>
            <a:r>
              <a:rPr lang="zh-CN" altLang="en-US"/>
              <a:t>论证</a:t>
            </a:r>
            <a:endParaRPr lang="zh-CN" altLang="en-US"/>
          </a:p>
          <a:p>
            <a:r>
              <a:rPr lang="en-US" altLang="zh-CN"/>
              <a:t>8.</a:t>
            </a:r>
            <a:r>
              <a:rPr lang="zh-CN" altLang="en-US"/>
              <a:t>书写</a:t>
            </a:r>
            <a:endParaRPr lang="zh-CN" altLang="en-US"/>
          </a:p>
          <a:p>
            <a:endParaRPr lang="zh-CN" altLang="en-US"/>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作文碎念：</a:t>
            </a:r>
            <a:endParaRPr lang="zh-CN" altLang="en-US">
              <a:sym typeface="+mn-ea"/>
            </a:endParaRPr>
          </a:p>
        </p:txBody>
      </p:sp>
      <p:sp>
        <p:nvSpPr>
          <p:cNvPr id="3" name="内容占位符 2"/>
          <p:cNvSpPr>
            <a:spLocks noGrp="1"/>
          </p:cNvSpPr>
          <p:nvPr>
            <p:ph idx="1"/>
          </p:nvPr>
        </p:nvSpPr>
        <p:spPr/>
        <p:txBody>
          <a:bodyPr>
            <a:normAutofit lnSpcReduction="20000"/>
          </a:bodyPr>
          <a:p>
            <a:pPr marL="0" indent="0">
              <a:buNone/>
            </a:pPr>
            <a:endParaRPr lang="zh-CN" altLang="en-US"/>
          </a:p>
          <a:p>
            <a:pPr marL="0" indent="0">
              <a:buNone/>
            </a:pPr>
            <a:r>
              <a:rPr lang="en-US" altLang="zh-CN"/>
              <a:t>A.</a:t>
            </a:r>
            <a:r>
              <a:rPr lang="zh-CN" altLang="en-US"/>
              <a:t>说理和论证</a:t>
            </a:r>
            <a:endParaRPr lang="zh-CN" altLang="en-US"/>
          </a:p>
          <a:p>
            <a:pPr marL="0" indent="0">
              <a:buNone/>
            </a:pPr>
            <a:r>
              <a:rPr lang="en-US" altLang="zh-CN"/>
              <a:t>B.</a:t>
            </a:r>
            <a:r>
              <a:rPr lang="zh-CN" altLang="en-US"/>
              <a:t>现象与原因</a:t>
            </a:r>
            <a:endParaRPr lang="zh-CN" altLang="en-US"/>
          </a:p>
          <a:p>
            <a:pPr marL="0" indent="0">
              <a:buNone/>
            </a:pPr>
            <a:r>
              <a:rPr lang="en-US" altLang="zh-CN"/>
              <a:t>C.</a:t>
            </a:r>
            <a:r>
              <a:rPr lang="zh-CN" altLang="en-US">
                <a:sym typeface="+mn-ea"/>
              </a:rPr>
              <a:t>相关与因果</a:t>
            </a:r>
            <a:endParaRPr lang="zh-CN" altLang="en-US">
              <a:sym typeface="+mn-ea"/>
            </a:endParaRPr>
          </a:p>
          <a:p>
            <a:pPr marL="0" indent="0">
              <a:buNone/>
            </a:pPr>
            <a:r>
              <a:rPr lang="en-US" altLang="zh-CN"/>
              <a:t>D.</a:t>
            </a:r>
            <a:r>
              <a:rPr lang="zh-CN" altLang="en-US">
                <a:sym typeface="+mn-ea"/>
              </a:rPr>
              <a:t>个人立场和其他立场</a:t>
            </a:r>
            <a:endParaRPr lang="zh-CN" altLang="en-US">
              <a:sym typeface="+mn-ea"/>
            </a:endParaRPr>
          </a:p>
          <a:p>
            <a:pPr marL="0" indent="0">
              <a:buNone/>
            </a:pPr>
            <a:r>
              <a:rPr lang="en-US" altLang="zh-CN">
                <a:sym typeface="+mn-ea"/>
              </a:rPr>
              <a:t>E.</a:t>
            </a:r>
            <a:r>
              <a:rPr lang="zh-CN" altLang="en-US">
                <a:sym typeface="+mn-ea"/>
              </a:rPr>
              <a:t>抽象态度与具体运用</a:t>
            </a:r>
            <a:endParaRPr lang="zh-CN" altLang="en-US">
              <a:sym typeface="+mn-ea"/>
            </a:endParaRPr>
          </a:p>
          <a:p>
            <a:pPr marL="0" indent="0">
              <a:buNone/>
            </a:pPr>
            <a:r>
              <a:rPr lang="en-US" altLang="zh-CN">
                <a:sym typeface="+mn-ea"/>
              </a:rPr>
              <a:t>F.</a:t>
            </a:r>
            <a:r>
              <a:rPr lang="zh-CN" altLang="en-US">
                <a:sym typeface="+mn-ea"/>
              </a:rPr>
              <a:t>苏格兰的羊和中国的马云</a:t>
            </a:r>
            <a:endParaRPr lang="zh-CN" altLang="en-US"/>
          </a:p>
          <a:p>
            <a:pPr marL="0" indent="0">
              <a:buNone/>
            </a:pPr>
            <a:r>
              <a:rPr lang="en-US" altLang="zh-CN">
                <a:sym typeface="+mn-ea"/>
              </a:rPr>
              <a:t>G.</a:t>
            </a:r>
            <a:r>
              <a:rPr lang="zh-CN" altLang="en-US">
                <a:sym typeface="+mn-ea"/>
              </a:rPr>
              <a:t>叙述的长短和倾向</a:t>
            </a:r>
            <a:endParaRPr lang="zh-CN" altLang="en-US">
              <a:sym typeface="+mn-ea"/>
            </a:endParaRPr>
          </a:p>
          <a:p>
            <a:pPr marL="0" indent="0">
              <a:buNone/>
            </a:pPr>
            <a:r>
              <a:rPr lang="en-US" altLang="zh-CN">
                <a:sym typeface="+mn-ea"/>
              </a:rPr>
              <a:t>H.</a:t>
            </a:r>
            <a:r>
              <a:rPr lang="zh-CN" altLang="en-US">
                <a:sym typeface="+mn-ea"/>
              </a:rPr>
              <a:t>绝对化与参照系</a:t>
            </a:r>
            <a:endParaRPr lang="zh-CN" altLang="en-US">
              <a:sym typeface="+mn-ea"/>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标题 9217"/>
          <p:cNvSpPr>
            <a:spLocks noGrp="1" noChangeArrowheads="1"/>
          </p:cNvSpPr>
          <p:nvPr>
            <p:ph type="title"/>
          </p:nvPr>
        </p:nvSpPr>
        <p:spPr/>
        <p:txBody>
          <a:bodyPr anchorCtr="1"/>
          <a:lstStyle/>
          <a:p>
            <a:r>
              <a:rPr lang="en-US" altLang="zh-CN"/>
              <a:t>1.</a:t>
            </a:r>
            <a:r>
              <a:rPr lang="zh-CN" altLang="en-US">
                <a:sym typeface="+mn-ea"/>
              </a:rPr>
              <a:t>作文变化趋势</a:t>
            </a:r>
            <a:endParaRPr lang="zh-CN" altLang="en-US"/>
          </a:p>
        </p:txBody>
      </p:sp>
      <p:sp>
        <p:nvSpPr>
          <p:cNvPr id="115714" name="文本占位符 9218"/>
          <p:cNvSpPr>
            <a:spLocks noGrp="1" noChangeArrowheads="1"/>
          </p:cNvSpPr>
          <p:nvPr>
            <p:ph idx="1"/>
          </p:nvPr>
        </p:nvSpPr>
        <p:spPr/>
        <p:txBody>
          <a:bodyPr>
            <a:normAutofit lnSpcReduction="10000"/>
          </a:bodyPr>
          <a:lstStyle/>
          <a:p>
            <a:endParaRPr lang="zh-CN" altLang="en-US"/>
          </a:p>
          <a:p>
            <a:r>
              <a:rPr lang="zh-CN" altLang="en-US"/>
              <a:t>由“表达”向“交际”转变</a:t>
            </a:r>
            <a:endParaRPr lang="en-US" altLang="zh-CN"/>
          </a:p>
          <a:p>
            <a:r>
              <a:rPr lang="zh-CN" altLang="en-US"/>
              <a:t>表达作文：自己说</a:t>
            </a:r>
            <a:endParaRPr lang="en-US" altLang="zh-CN"/>
          </a:p>
          <a:p>
            <a:r>
              <a:rPr lang="zh-CN" altLang="en-US"/>
              <a:t>交际作文：对别人说</a:t>
            </a:r>
            <a:endParaRPr lang="zh-CN" altLang="en-US"/>
          </a:p>
          <a:p>
            <a:endParaRPr lang="zh-CN" altLang="en-US" b="1">
              <a:ea typeface="楷体_GB2312" panose="02010609030101010101" charset="-122"/>
            </a:endParaRPr>
          </a:p>
          <a:p>
            <a:pPr>
              <a:buFontTx/>
              <a:buNone/>
            </a:pPr>
            <a:r>
              <a:rPr lang="zh-CN" altLang="en-US" b="1">
                <a:ea typeface="楷体_GB2312" panose="02010609030101010101" charset="-122"/>
              </a:rPr>
              <a:t>         任务型</a:t>
            </a:r>
            <a:r>
              <a:rPr lang="en-US" altLang="zh-CN" b="1">
                <a:ea typeface="楷体_GB2312" panose="02010609030101010101" charset="-122"/>
              </a:rPr>
              <a:t>——</a:t>
            </a:r>
            <a:r>
              <a:rPr lang="zh-CN" altLang="en-US" b="1">
                <a:ea typeface="楷体_GB2312" panose="02010609030101010101" charset="-122"/>
              </a:rPr>
              <a:t>命题</a:t>
            </a:r>
            <a:endParaRPr lang="zh-CN" altLang="en-US" b="1">
              <a:ea typeface="楷体_GB2312" panose="02010609030101010101" charset="-122"/>
            </a:endParaRPr>
          </a:p>
          <a:p>
            <a:pPr>
              <a:buFontTx/>
              <a:buNone/>
            </a:pPr>
            <a:r>
              <a:rPr lang="zh-CN" altLang="en-US" b="1">
                <a:ea typeface="楷体_GB2312" panose="02010609030101010101" charset="-122"/>
              </a:rPr>
              <a:t>         思维力</a:t>
            </a:r>
            <a:r>
              <a:rPr lang="en-US" altLang="zh-CN" b="1">
                <a:ea typeface="楷体_GB2312" panose="02010609030101010101" charset="-122"/>
              </a:rPr>
              <a:t>——</a:t>
            </a:r>
            <a:r>
              <a:rPr lang="zh-CN" altLang="en-US" b="1">
                <a:ea typeface="楷体_GB2312" panose="02010609030101010101" charset="-122"/>
              </a:rPr>
              <a:t>写作</a:t>
            </a:r>
            <a:endParaRPr lang="zh-CN" altLang="en-US" b="1">
              <a:ea typeface="楷体_GB2312" panose="02010609030101010101" charset="-122"/>
            </a:endParaRPr>
          </a:p>
          <a:p>
            <a:pPr>
              <a:buFontTx/>
              <a:buNone/>
            </a:pPr>
            <a:r>
              <a:rPr lang="zh-CN" altLang="en-US" b="1">
                <a:ea typeface="楷体_GB2312" panose="02010609030101010101" charset="-122"/>
              </a:rPr>
              <a:t>         区分度</a:t>
            </a:r>
            <a:r>
              <a:rPr lang="en-US" altLang="zh-CN" b="1">
                <a:ea typeface="楷体_GB2312" panose="02010609030101010101" charset="-122"/>
              </a:rPr>
              <a:t>——</a:t>
            </a:r>
            <a:r>
              <a:rPr lang="zh-CN" altLang="en-US" b="1">
                <a:ea typeface="楷体_GB2312" panose="02010609030101010101" charset="-122"/>
              </a:rPr>
              <a:t>阅卷</a:t>
            </a:r>
            <a:endParaRPr lang="zh-CN" altLang="en-US" b="1">
              <a:ea typeface="楷体_GB2312" panose="02010609030101010101" charset="-122"/>
            </a:endParaRPr>
          </a:p>
          <a:p>
            <a:pPr>
              <a:buFontTx/>
              <a:buNone/>
            </a:pPr>
            <a:endParaRPr lang="zh-CN" altLang="en-US" sz="7200" b="1">
              <a:ea typeface="楷体_GB2312" panose="02010609030101010101" charset="-122"/>
            </a:endParaRPr>
          </a:p>
          <a:p>
            <a:pPr>
              <a:buFontTx/>
              <a:buNone/>
            </a:pPr>
            <a:endParaRPr lang="zh-CN" altLang="en-US" sz="7200" b="1">
              <a:ea typeface="楷体_GB2312" panose="02010609030101010101" charset="-122"/>
            </a:endParaRPr>
          </a:p>
        </p:txBody>
      </p:sp>
      <p:sp>
        <p:nvSpPr>
          <p:cNvPr id="115715" name="日期占位符 1"/>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B4C7DFCF-A318-49A1-B211-27C8F5355020}" type="datetime1">
              <a:rPr lang="zh-CN" altLang="en-US" sz="1000"/>
            </a:fld>
            <a:endParaRPr lang="zh-CN" altLang="en-US" sz="1000"/>
          </a:p>
        </p:txBody>
      </p:sp>
      <p:sp>
        <p:nvSpPr>
          <p:cNvPr id="115716" name="灯片编号占位符 2"/>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BEDFD2DB-8B6D-4277-BC84-7CA6D416B0B7}" type="slidenum">
              <a:rPr lang="zh-CN" altLang="en-US" sz="1000"/>
            </a:fld>
            <a:endParaRPr lang="zh-CN" altLang="en-US" sz="1000"/>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Content Placeholder 2"/>
          <p:cNvSpPr>
            <a:spLocks noGrp="1"/>
          </p:cNvSpPr>
          <p:nvPr>
            <p:ph idx="4294967295"/>
          </p:nvPr>
        </p:nvSpPr>
        <p:spPr>
          <a:xfrm>
            <a:off x="1335089" y="476250"/>
            <a:ext cx="8913813" cy="6045200"/>
          </a:xfrm>
          <a:ln>
            <a:miter/>
          </a:ln>
        </p:spPr>
        <p:txBody>
          <a:bodyPr>
            <a:normAutofit lnSpcReduction="20000"/>
          </a:bodyPr>
          <a:lstStyle/>
          <a:p>
            <a:pPr>
              <a:lnSpc>
                <a:spcPct val="90000"/>
              </a:lnSpc>
              <a:buFontTx/>
              <a:buNone/>
            </a:pPr>
            <a:r>
              <a:rPr lang="en-US" altLang="en-US" noProof="1">
                <a:latin typeface="楷体" panose="02010609060101010101" pitchFamily="49" charset="-122"/>
                <a:ea typeface="楷体" panose="02010609060101010101" pitchFamily="49" charset="-122"/>
              </a:rPr>
              <a:t>     </a:t>
            </a:r>
            <a:r>
              <a:rPr lang="en-US" altLang="en-US" noProof="1">
                <a:latin typeface="微软雅黑" panose="020B0503020204020204" pitchFamily="34" charset="-122"/>
                <a:ea typeface="微软雅黑" panose="020B0503020204020204" pitchFamily="34" charset="-122"/>
              </a:rPr>
              <a:t>2.</a:t>
            </a:r>
            <a:r>
              <a:rPr lang="zh-CN" altLang="en-US" noProof="1">
                <a:latin typeface="微软雅黑" panose="020B0503020204020204" pitchFamily="34" charset="-122"/>
                <a:ea typeface="微软雅黑" panose="020B0503020204020204" pitchFamily="34" charset="-122"/>
              </a:rPr>
              <a:t>审题</a:t>
            </a:r>
            <a:r>
              <a:rPr lang="en-US" altLang="en-US" noProof="1">
                <a:latin typeface="微软雅黑" panose="020B0503020204020204" pitchFamily="34" charset="-122"/>
                <a:ea typeface="微软雅黑" panose="020B0503020204020204" pitchFamily="34" charset="-122"/>
              </a:rPr>
              <a:t> </a:t>
            </a:r>
            <a:r>
              <a:rPr lang="en-US" altLang="en-US" noProof="1">
                <a:latin typeface="楷体" panose="02010609060101010101" pitchFamily="49" charset="-122"/>
                <a:ea typeface="楷体" panose="02010609060101010101" pitchFamily="49" charset="-122"/>
              </a:rPr>
              <a:t>  </a:t>
            </a:r>
            <a:endParaRPr lang="en-US" altLang="en-US" noProof="1">
              <a:latin typeface="楷体" panose="02010609060101010101" pitchFamily="49" charset="-122"/>
              <a:ea typeface="楷体" panose="02010609060101010101" pitchFamily="49" charset="-122"/>
            </a:endParaRPr>
          </a:p>
          <a:p>
            <a:pPr>
              <a:lnSpc>
                <a:spcPct val="90000"/>
              </a:lnSpc>
              <a:buFontTx/>
              <a:buNone/>
            </a:pPr>
            <a:endParaRPr lang="zh-CN" altLang="en-US" noProof="1">
              <a:solidFill>
                <a:srgbClr val="0066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nSpc>
                <a:spcPct val="90000"/>
              </a:lnSpc>
              <a:buFontTx/>
              <a:buNone/>
            </a:pPr>
            <a:r>
              <a:rPr lang="en-US" altLang="en-US" noProof="1">
                <a:latin typeface="楷体" panose="02010609060101010101" pitchFamily="49" charset="-122"/>
                <a:ea typeface="楷体" panose="02010609060101010101" pitchFamily="49" charset="-122"/>
              </a:rPr>
              <a:t>     </a:t>
            </a:r>
            <a:r>
              <a:rPr noProof="1">
                <a:latin typeface="楷体" panose="02010609060101010101" pitchFamily="49" charset="-122"/>
                <a:ea typeface="楷体" panose="02010609060101010101" pitchFamily="49" charset="-122"/>
              </a:rPr>
              <a:t>阅读下面的材料，根据要求写一篇不少于800字的文章。(60分)</a:t>
            </a:r>
            <a:endParaRPr noProof="1">
              <a:latin typeface="楷体" panose="02010609060101010101" pitchFamily="49" charset="-122"/>
              <a:ea typeface="楷体" panose="02010609060101010101" pitchFamily="49" charset="-122"/>
            </a:endParaRPr>
          </a:p>
          <a:p>
            <a:pPr>
              <a:lnSpc>
                <a:spcPct val="90000"/>
              </a:lnSpc>
              <a:buFontTx/>
              <a:buNone/>
            </a:pPr>
            <a:r>
              <a:rPr noProof="1">
                <a:latin typeface="楷体" panose="02010609060101010101" pitchFamily="49" charset="-122"/>
                <a:ea typeface="楷体" panose="02010609060101010101" pitchFamily="49" charset="-122"/>
              </a:rPr>
              <a:t>　  　因父亲总是在高速路上开车时接电话，家人屡劝不该，女大学生小陈迫于无奈，更出于生命安全的考虑，通过微博私信向警方举报了自己的父亲，警方核实后，依法对老陈进行了教育和处罚，并将这起举报发在官方微博上，此事赢得众多网友点赞，也引发一些质疑，经媒体报道后，激起了更大范围、更多角度的讨论。</a:t>
            </a:r>
            <a:endParaRPr noProof="1">
              <a:latin typeface="楷体" panose="02010609060101010101" pitchFamily="49" charset="-122"/>
              <a:ea typeface="楷体" panose="02010609060101010101" pitchFamily="49" charset="-122"/>
            </a:endParaRPr>
          </a:p>
          <a:p>
            <a:pPr>
              <a:lnSpc>
                <a:spcPct val="90000"/>
              </a:lnSpc>
              <a:buFontTx/>
              <a:buNone/>
            </a:pPr>
            <a:r>
              <a:rPr noProof="1">
                <a:latin typeface="楷体" panose="02010609060101010101" pitchFamily="49" charset="-122"/>
                <a:ea typeface="楷体" panose="02010609060101010101" pitchFamily="49" charset="-122"/>
              </a:rPr>
              <a:t>　　  </a:t>
            </a:r>
            <a:r>
              <a:rPr noProof="1">
                <a:solidFill>
                  <a:srgbClr val="FF0000"/>
                </a:solidFill>
                <a:latin typeface="楷体" panose="02010609060101010101" pitchFamily="49" charset="-122"/>
                <a:ea typeface="楷体" panose="02010609060101010101" pitchFamily="49" charset="-122"/>
              </a:rPr>
              <a:t>对于以上事情，你怎么看？请给小陈、老陈或其他相关方写一封信，表明你的态度，阐述你的看法。</a:t>
            </a:r>
            <a:endParaRPr noProof="1">
              <a:solidFill>
                <a:srgbClr val="FF0000"/>
              </a:solidFill>
              <a:latin typeface="楷体" panose="02010609060101010101" pitchFamily="49" charset="-122"/>
              <a:ea typeface="楷体" panose="02010609060101010101" pitchFamily="49" charset="-122"/>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文本框 1"/>
          <p:cNvSpPr txBox="1">
            <a:spLocks noChangeArrowheads="1"/>
          </p:cNvSpPr>
          <p:nvPr/>
        </p:nvSpPr>
        <p:spPr bwMode="auto">
          <a:xfrm>
            <a:off x="1901509" y="1248093"/>
            <a:ext cx="8391525" cy="4647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4400" b="1">
                <a:solidFill>
                  <a:srgbClr val="FF0000"/>
                </a:solidFill>
              </a:rPr>
              <a:t>                   </a:t>
            </a:r>
            <a:r>
              <a:rPr lang="zh-CN" altLang="en-US" sz="4400" b="1">
                <a:solidFill>
                  <a:srgbClr val="FF0000"/>
                </a:solidFill>
              </a:rPr>
              <a:t>事件</a:t>
            </a:r>
            <a:endParaRPr lang="zh-CN" altLang="en-US" sz="4400" b="1">
              <a:solidFill>
                <a:srgbClr val="FF0000"/>
              </a:solidFill>
            </a:endParaRPr>
          </a:p>
          <a:p>
            <a:r>
              <a:rPr lang="zh-CN" altLang="en-US" sz="3600">
                <a:latin typeface="楷体" panose="02010609060101010101" pitchFamily="49" charset="-122"/>
                <a:ea typeface="楷体" panose="02010609060101010101" pitchFamily="49" charset="-122"/>
              </a:rPr>
              <a:t>第一层是23岁的女大学生举报父亲开车打电话这一</a:t>
            </a:r>
            <a:r>
              <a:rPr lang="zh-CN" altLang="en-US" sz="3600" b="1">
                <a:solidFill>
                  <a:srgbClr val="FF0000"/>
                </a:solidFill>
                <a:latin typeface="楷体" panose="02010609060101010101" pitchFamily="49" charset="-122"/>
                <a:ea typeface="楷体" panose="02010609060101010101" pitchFamily="49" charset="-122"/>
              </a:rPr>
              <a:t>核心事件</a:t>
            </a:r>
            <a:r>
              <a:rPr lang="zh-CN" altLang="en-US" sz="3600">
                <a:latin typeface="楷体" panose="02010609060101010101" pitchFamily="49" charset="-122"/>
                <a:ea typeface="楷体" panose="02010609060101010101" pitchFamily="49" charset="-122"/>
              </a:rPr>
              <a:t>；</a:t>
            </a:r>
            <a:endParaRPr lang="zh-CN" altLang="en-US" sz="3600">
              <a:latin typeface="楷体" panose="02010609060101010101" pitchFamily="49" charset="-122"/>
              <a:ea typeface="楷体" panose="02010609060101010101" pitchFamily="49" charset="-122"/>
            </a:endParaRPr>
          </a:p>
          <a:p>
            <a:r>
              <a:rPr lang="zh-CN" altLang="en-US" sz="3600">
                <a:latin typeface="楷体" panose="02010609060101010101" pitchFamily="49" charset="-122"/>
                <a:ea typeface="楷体" panose="02010609060101010101" pitchFamily="49" charset="-122"/>
              </a:rPr>
              <a:t>第二层是警方对父亲给予处罚，及之后对这起事件——将私信公开到官方微博，使之变为公众事件；</a:t>
            </a:r>
            <a:endParaRPr lang="zh-CN" altLang="en-US" sz="3600">
              <a:latin typeface="楷体" panose="02010609060101010101" pitchFamily="49" charset="-122"/>
              <a:ea typeface="楷体" panose="02010609060101010101" pitchFamily="49" charset="-122"/>
            </a:endParaRPr>
          </a:p>
          <a:p>
            <a:r>
              <a:rPr lang="zh-CN" altLang="en-US" sz="3600">
                <a:latin typeface="楷体" panose="02010609060101010101" pitchFamily="49" charset="-122"/>
                <a:ea typeface="楷体" panose="02010609060101010101" pitchFamily="49" charset="-122"/>
              </a:rPr>
              <a:t>第三层是网友和媒体的加入，使这件事引发更大范围的讨论。</a:t>
            </a:r>
            <a:endParaRPr lang="zh-CN" altLang="en-US" sz="3600">
              <a:latin typeface="楷体" panose="02010609060101010101" pitchFamily="49" charset="-122"/>
              <a:ea typeface="楷体" panose="02010609060101010101" pitchFamily="49" charset="-122"/>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文本框 1"/>
          <p:cNvSpPr txBox="1">
            <a:spLocks noChangeArrowheads="1"/>
          </p:cNvSpPr>
          <p:nvPr/>
        </p:nvSpPr>
        <p:spPr bwMode="auto">
          <a:xfrm>
            <a:off x="2535239" y="1571627"/>
            <a:ext cx="7731125" cy="420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3200"/>
              <a:t>        </a:t>
            </a:r>
            <a:r>
              <a:rPr lang="zh-CN" altLang="en-US" sz="3600" b="1"/>
              <a:t>思维的三上层次：</a:t>
            </a:r>
            <a:endParaRPr lang="zh-CN" altLang="en-US" sz="3600" b="1"/>
          </a:p>
          <a:p>
            <a:pPr>
              <a:lnSpc>
                <a:spcPct val="150000"/>
              </a:lnSpc>
            </a:pPr>
            <a:r>
              <a:rPr lang="en-US" altLang="zh-CN" sz="3600"/>
              <a:t>1.</a:t>
            </a:r>
            <a:r>
              <a:rPr lang="zh-CN" altLang="en-US" sz="3600"/>
              <a:t>注意交通安全</a:t>
            </a:r>
            <a:endParaRPr lang="zh-CN" altLang="en-US" sz="3600"/>
          </a:p>
          <a:p>
            <a:pPr>
              <a:lnSpc>
                <a:spcPct val="150000"/>
              </a:lnSpc>
            </a:pPr>
            <a:r>
              <a:rPr lang="en-US" altLang="zh-CN" sz="3600"/>
              <a:t>2.</a:t>
            </a:r>
            <a:r>
              <a:rPr lang="zh-CN" altLang="en-US" sz="3600"/>
              <a:t>特殊方式表达关爱</a:t>
            </a:r>
            <a:endParaRPr lang="zh-CN" altLang="en-US" sz="3600"/>
          </a:p>
          <a:p>
            <a:pPr>
              <a:lnSpc>
                <a:spcPct val="150000"/>
              </a:lnSpc>
            </a:pPr>
            <a:r>
              <a:rPr lang="en-US" altLang="zh-CN" sz="3600"/>
              <a:t>3.</a:t>
            </a:r>
            <a:r>
              <a:rPr lang="zh-CN" altLang="en-US" sz="3600"/>
              <a:t>法高于情</a:t>
            </a:r>
            <a:endParaRPr lang="zh-CN" altLang="en-US" sz="3600"/>
          </a:p>
          <a:p>
            <a:pPr>
              <a:lnSpc>
                <a:spcPct val="150000"/>
              </a:lnSpc>
            </a:pPr>
            <a:endParaRPr lang="zh-CN" altLang="en-US" sz="36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088757" y="217830"/>
            <a:ext cx="9954088" cy="338554"/>
            <a:chOff x="827584" y="3543458"/>
            <a:chExt cx="7467870" cy="253915"/>
          </a:xfrm>
        </p:grpSpPr>
        <p:cxnSp>
          <p:nvCxnSpPr>
            <p:cNvPr id="42" name="直接连接符 41"/>
            <p:cNvCxnSpPr/>
            <p:nvPr/>
          </p:nvCxnSpPr>
          <p:spPr>
            <a:xfrm>
              <a:off x="5147319" y="3654587"/>
              <a:ext cx="3148135"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827584" y="3654587"/>
              <a:ext cx="3109892"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3701592" y="3543458"/>
              <a:ext cx="1834241" cy="253915"/>
            </a:xfrm>
            <a:prstGeom prst="rect">
              <a:avLst/>
            </a:prstGeom>
            <a:solidFill>
              <a:schemeClr val="accent3"/>
            </a:solidFill>
          </p:spPr>
          <p:txBody>
            <a:bodyPr wrap="none">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2.</a:t>
              </a:r>
              <a:r>
                <a:rPr lang="zh-CN" altLang="en-US" sz="1600" b="1" dirty="0">
                  <a:solidFill>
                    <a:schemeClr val="bg1"/>
                  </a:solidFill>
                  <a:latin typeface="微软雅黑" panose="020B0503020204020204" pitchFamily="34" charset="-122"/>
                  <a:ea typeface="微软雅黑" panose="020B0503020204020204" pitchFamily="34" charset="-122"/>
                </a:rPr>
                <a:t>服务选才    “一把尺”</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sp>
        <p:nvSpPr>
          <p:cNvPr id="2" name="矩形 1"/>
          <p:cNvSpPr/>
          <p:nvPr/>
        </p:nvSpPr>
        <p:spPr>
          <a:xfrm>
            <a:off x="1161953" y="1289455"/>
            <a:ext cx="6096000" cy="1754326"/>
          </a:xfrm>
          <a:prstGeom prst="rect">
            <a:avLst/>
          </a:prstGeom>
        </p:spPr>
        <p:txBody>
          <a:bodyPr>
            <a:spAutoFit/>
          </a:bodyPr>
          <a:lstStyle/>
          <a:p>
            <a:pPr marL="285750" indent="-28575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高考不能沦为中考</a:t>
            </a:r>
            <a:endParaRPr lang="zh-CN" altLang="en-US" sz="24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全面提升选拔效能</a:t>
            </a:r>
            <a:endParaRPr lang="zh-CN" altLang="en-US" sz="24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科学性、权威性、公平性</a:t>
            </a:r>
            <a:endParaRPr lang="zh-CN" altLang="en-US" sz="2400"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7257953" y="1446545"/>
            <a:ext cx="3657600" cy="2286000"/>
          </a:xfrm>
          <a:prstGeom prst="rect">
            <a:avLst/>
          </a:prstGeom>
          <a:ln>
            <a:noFill/>
          </a:ln>
          <a:effectLst>
            <a:outerShdw blurRad="292100" dist="139700" dir="2700000" algn="tl" rotWithShape="0">
              <a:srgbClr val="333333">
                <a:alpha val="65000"/>
              </a:srgbClr>
            </a:outerShdw>
          </a:effectLst>
        </p:spPr>
      </p:pic>
      <p:pic>
        <p:nvPicPr>
          <p:cNvPr id="8" name="图片 7"/>
          <p:cNvPicPr>
            <a:picLocks noChangeAspect="1"/>
          </p:cNvPicPr>
          <p:nvPr/>
        </p:nvPicPr>
        <p:blipFill>
          <a:blip r:embed="rId2"/>
          <a:stretch>
            <a:fillRect/>
          </a:stretch>
        </p:blipFill>
        <p:spPr>
          <a:xfrm>
            <a:off x="7257954" y="3877645"/>
            <a:ext cx="3657599" cy="2286000"/>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mc:Choice xmlns:p14="http://schemas.microsoft.com/office/powerpoint/2010/main" Requires="p14">
      <p:transition spd="slow" p14:dur="1250" advTm="0">
        <p:cut/>
      </p:transition>
    </mc:Choice>
    <mc:Fallback>
      <p:transition spd="slow"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arn(outVertical)">
                                      <p:cBhvr>
                                        <p:cTn id="7"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内容占位符 2"/>
          <p:cNvSpPr>
            <a:spLocks noGrp="1" noChangeArrowheads="1"/>
          </p:cNvSpPr>
          <p:nvPr>
            <p:ph idx="1"/>
          </p:nvPr>
        </p:nvSpPr>
        <p:spPr>
          <a:xfrm>
            <a:off x="1982787" y="260352"/>
            <a:ext cx="8229600" cy="5865813"/>
          </a:xfrm>
        </p:spPr>
        <p:txBody>
          <a:bodyPr/>
          <a:lstStyle/>
          <a:p>
            <a:pPr>
              <a:buFontTx/>
              <a:buNone/>
            </a:pPr>
            <a:r>
              <a:rPr lang="zh-CN" altLang="en-US">
                <a:latin typeface="楷体" panose="02010609060101010101" pitchFamily="49" charset="-122"/>
                <a:ea typeface="楷体" panose="02010609060101010101" pitchFamily="49" charset="-122"/>
              </a:rPr>
              <a:t>由具体到抽象：</a:t>
            </a:r>
            <a:endParaRPr lang="zh-CN" altLang="en-US">
              <a:latin typeface="楷体" panose="02010609060101010101" pitchFamily="49" charset="-122"/>
              <a:ea typeface="楷体" panose="02010609060101010101" pitchFamily="49" charset="-122"/>
            </a:endParaRPr>
          </a:p>
          <a:p>
            <a:pPr>
              <a:buFontTx/>
              <a:buNone/>
            </a:pPr>
            <a:endParaRPr lang="zh-CN" altLang="en-US">
              <a:latin typeface="楷体" panose="02010609060101010101" pitchFamily="49" charset="-122"/>
              <a:ea typeface="楷体" panose="02010609060101010101" pitchFamily="49" charset="-122"/>
            </a:endParaRPr>
          </a:p>
          <a:p>
            <a:pPr>
              <a:buFontTx/>
              <a:buNone/>
            </a:pPr>
            <a:r>
              <a:rPr lang="zh-CN" altLang="en-US">
                <a:latin typeface="楷体" panose="02010609060101010101" pitchFamily="49" charset="-122"/>
                <a:ea typeface="楷体" panose="02010609060101010101" pitchFamily="49" charset="-122"/>
              </a:rPr>
              <a:t>给野生动物喂食，易使它们丧失觅食能力。</a:t>
            </a:r>
            <a:endParaRPr lang="zh-CN" altLang="en-US">
              <a:latin typeface="楷体" panose="02010609060101010101" pitchFamily="49" charset="-122"/>
              <a:ea typeface="楷体" panose="02010609060101010101" pitchFamily="49" charset="-122"/>
            </a:endParaRPr>
          </a:p>
          <a:p>
            <a:pPr>
              <a:buFontTx/>
              <a:buNone/>
            </a:pPr>
            <a:r>
              <a:rPr lang="zh-CN" altLang="en-US">
                <a:latin typeface="楷体" panose="02010609060101010101" pitchFamily="49" charset="-122"/>
                <a:ea typeface="楷体" panose="02010609060101010101" pitchFamily="49" charset="-122"/>
              </a:rPr>
              <a:t> </a:t>
            </a:r>
            <a:r>
              <a:rPr lang="en-US" altLang="zh-CN"/>
              <a:t>        </a:t>
            </a:r>
            <a:r>
              <a:rPr lang="zh-CN" altLang="en-US"/>
              <a:t>具体：                     抽象</a:t>
            </a:r>
            <a:r>
              <a:rPr lang="zh-CN" altLang="en-US">
                <a:solidFill>
                  <a:srgbClr val="00B0F0"/>
                </a:solidFill>
              </a:rPr>
              <a:t>：</a:t>
            </a:r>
            <a:endParaRPr lang="en-US" altLang="zh-CN">
              <a:solidFill>
                <a:srgbClr val="00B0F0"/>
              </a:solidFill>
            </a:endParaRPr>
          </a:p>
          <a:p>
            <a:pPr>
              <a:buFontTx/>
              <a:buNone/>
            </a:pPr>
            <a:r>
              <a:rPr lang="zh-CN" altLang="en-US"/>
              <a:t>         游客给动物喂食</a:t>
            </a:r>
            <a:r>
              <a:rPr lang="en-US" altLang="zh-CN"/>
              <a:t>——</a:t>
            </a:r>
            <a:r>
              <a:rPr lang="zh-CN" altLang="en-US">
                <a:solidFill>
                  <a:srgbClr val="00B0F0"/>
                </a:solidFill>
              </a:rPr>
              <a:t>喜爱</a:t>
            </a:r>
            <a:endParaRPr lang="en-US" altLang="zh-CN">
              <a:solidFill>
                <a:srgbClr val="00B0F0"/>
              </a:solidFill>
            </a:endParaRPr>
          </a:p>
          <a:p>
            <a:pPr>
              <a:buFontTx/>
              <a:buNone/>
            </a:pPr>
            <a:r>
              <a:rPr lang="zh-CN" altLang="en-US"/>
              <a:t>         动物丧觅食能力</a:t>
            </a:r>
            <a:r>
              <a:rPr lang="en-US" altLang="zh-CN"/>
              <a:t>——</a:t>
            </a:r>
            <a:r>
              <a:rPr lang="zh-CN" altLang="en-US">
                <a:solidFill>
                  <a:srgbClr val="00B0F0"/>
                </a:solidFill>
              </a:rPr>
              <a:t>伤害</a:t>
            </a:r>
            <a:endParaRPr lang="en-US" altLang="zh-CN">
              <a:solidFill>
                <a:srgbClr val="00B0F0"/>
              </a:solidFill>
            </a:endParaRPr>
          </a:p>
          <a:p>
            <a:pPr>
              <a:buFontTx/>
              <a:buNone/>
            </a:pPr>
            <a:endParaRPr lang="en-US" altLang="zh-CN">
              <a:solidFill>
                <a:srgbClr val="00B0F0"/>
              </a:solidFill>
            </a:endParaRPr>
          </a:p>
          <a:p>
            <a:pPr>
              <a:buFontTx/>
              <a:buNone/>
            </a:pPr>
            <a:r>
              <a:rPr lang="zh-CN" altLang="en-US">
                <a:solidFill>
                  <a:srgbClr val="00B0F0"/>
                </a:solidFill>
              </a:rPr>
              <a:t>                 因喜爱而伤害</a:t>
            </a:r>
            <a:endParaRPr lang="zh-CN" altLang="en-US">
              <a:solidFill>
                <a:srgbClr val="00B0F0"/>
              </a:solidFill>
            </a:endParaRPr>
          </a:p>
          <a:p>
            <a:pPr>
              <a:buFontTx/>
              <a:buNone/>
            </a:pPr>
            <a:endParaRPr lang="en-US" altLang="zh-CN">
              <a:solidFill>
                <a:srgbClr val="00B0F0"/>
              </a:solidFill>
            </a:endParaRPr>
          </a:p>
          <a:p>
            <a:pPr>
              <a:buFontTx/>
              <a:buNone/>
            </a:pPr>
            <a:r>
              <a:rPr lang="zh-CN" altLang="en-US">
                <a:solidFill>
                  <a:srgbClr val="00B0F0"/>
                </a:solidFill>
              </a:rPr>
              <a:t>   </a:t>
            </a:r>
            <a:endParaRPr lang="zh-CN" altLang="en-US">
              <a:solidFill>
                <a:srgbClr val="00B0F0"/>
              </a:solidFill>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buFontTx/>
              <a:buNone/>
            </a:pPr>
            <a:endParaRPr lang="zh-CN" altLang="en-US" noProof="1">
              <a:solidFill>
                <a:srgbClr val="00B0F0"/>
              </a:solidFill>
              <a:sym typeface="+mn-ea"/>
            </a:endParaRPr>
          </a:p>
          <a:p>
            <a:pPr fontAlgn="auto">
              <a:lnSpc>
                <a:spcPct val="150000"/>
              </a:lnSpc>
              <a:spcBef>
                <a:spcPts val="0"/>
              </a:spcBef>
              <a:buFontTx/>
              <a:buNone/>
            </a:pPr>
            <a:r>
              <a:rPr lang="zh-CN" altLang="en-US" noProof="1">
                <a:solidFill>
                  <a:schemeClr val="tx1"/>
                </a:solidFill>
                <a:sym typeface="+mn-ea"/>
              </a:rPr>
              <a:t>上位概念：</a:t>
            </a:r>
            <a:endParaRPr lang="zh-CN" altLang="en-US" noProof="1">
              <a:solidFill>
                <a:schemeClr val="tx1"/>
              </a:solidFill>
              <a:sym typeface="+mn-ea"/>
            </a:endParaRPr>
          </a:p>
          <a:p>
            <a:pPr fontAlgn="auto">
              <a:lnSpc>
                <a:spcPct val="150000"/>
              </a:lnSpc>
              <a:spcBef>
                <a:spcPts val="0"/>
              </a:spcBef>
              <a:buFontTx/>
              <a:buNone/>
            </a:pPr>
            <a:r>
              <a:rPr lang="zh-CN" altLang="en-US" noProof="1">
                <a:solidFill>
                  <a:schemeClr val="tx1"/>
                </a:solidFill>
                <a:sym typeface="+mn-ea"/>
              </a:rPr>
              <a:t>黄晓明</a:t>
            </a:r>
            <a:r>
              <a:rPr lang="en-US" altLang="zh-CN" noProof="1">
                <a:solidFill>
                  <a:schemeClr val="tx1"/>
                </a:solidFill>
                <a:sym typeface="+mn-ea"/>
              </a:rPr>
              <a:t>——</a:t>
            </a:r>
            <a:r>
              <a:rPr lang="zh-CN" altLang="en-US" noProof="1">
                <a:solidFill>
                  <a:schemeClr val="tx1"/>
                </a:solidFill>
                <a:sym typeface="+mn-ea"/>
              </a:rPr>
              <a:t>公众人物     </a:t>
            </a:r>
            <a:endParaRPr lang="zh-CN" altLang="en-US" noProof="1">
              <a:solidFill>
                <a:schemeClr val="tx1"/>
              </a:solidFill>
              <a:sym typeface="+mn-ea"/>
            </a:endParaRPr>
          </a:p>
          <a:p>
            <a:pPr fontAlgn="auto">
              <a:lnSpc>
                <a:spcPct val="150000"/>
              </a:lnSpc>
              <a:spcBef>
                <a:spcPts val="0"/>
              </a:spcBef>
              <a:buFontTx/>
              <a:buNone/>
            </a:pPr>
            <a:r>
              <a:rPr lang="zh-CN" altLang="en-US" noProof="1">
                <a:solidFill>
                  <a:schemeClr val="tx1"/>
                </a:solidFill>
                <a:sym typeface="+mn-ea"/>
              </a:rPr>
              <a:t>奢华婚礼</a:t>
            </a:r>
            <a:r>
              <a:rPr lang="en-US" altLang="zh-CN" noProof="1">
                <a:solidFill>
                  <a:schemeClr val="tx1"/>
                </a:solidFill>
                <a:sym typeface="+mn-ea"/>
              </a:rPr>
              <a:t>——</a:t>
            </a:r>
            <a:r>
              <a:rPr lang="zh-CN" altLang="en-US" noProof="1">
                <a:solidFill>
                  <a:schemeClr val="tx1"/>
                </a:solidFill>
                <a:sym typeface="+mn-ea"/>
              </a:rPr>
              <a:t>私生活</a:t>
            </a:r>
            <a:endParaRPr lang="zh-CN" altLang="en-US" noProof="1">
              <a:solidFill>
                <a:schemeClr val="tx1"/>
              </a:solidFill>
              <a:sym typeface="+mn-ea"/>
            </a:endParaRPr>
          </a:p>
          <a:p>
            <a:pPr fontAlgn="auto">
              <a:lnSpc>
                <a:spcPct val="150000"/>
              </a:lnSpc>
              <a:spcBef>
                <a:spcPts val="0"/>
              </a:spcBef>
              <a:buFontTx/>
              <a:buNone/>
            </a:pPr>
            <a:endParaRPr lang="zh-CN" altLang="en-US" noProof="1">
              <a:solidFill>
                <a:schemeClr val="tx1"/>
              </a:solidFill>
              <a:sym typeface="+mn-ea"/>
            </a:endParaRPr>
          </a:p>
          <a:p>
            <a:pPr fontAlgn="auto">
              <a:lnSpc>
                <a:spcPct val="150000"/>
              </a:lnSpc>
              <a:spcBef>
                <a:spcPts val="0"/>
              </a:spcBef>
              <a:buFontTx/>
              <a:buNone/>
            </a:pPr>
            <a:r>
              <a:rPr lang="zh-CN" altLang="en-US" noProof="1">
                <a:solidFill>
                  <a:srgbClr val="00B0F0"/>
                </a:solidFill>
                <a:sym typeface="+mn-ea"/>
              </a:rPr>
              <a:t>                                                       五招搞定议论文</a:t>
            </a:r>
            <a:endParaRPr lang="zh-CN" altLang="en-US" noProof="1">
              <a:solidFill>
                <a:srgbClr val="00B0F0"/>
              </a:solidFill>
              <a:sym typeface="+mn-ea"/>
            </a:endParaRPr>
          </a:p>
          <a:p>
            <a:pPr marL="0" indent="0">
              <a:buNone/>
            </a:pPr>
            <a:endParaRPr lang="zh-CN" altLang="en-US" noProof="1"/>
          </a:p>
        </p:txBody>
      </p:sp>
      <p:pic>
        <p:nvPicPr>
          <p:cNvPr id="2" name="图片 1" descr="QQ图片20180318060910"/>
          <p:cNvPicPr>
            <a:picLocks noChangeAspect="1"/>
          </p:cNvPicPr>
          <p:nvPr/>
        </p:nvPicPr>
        <p:blipFill>
          <a:blip r:embed="rId1"/>
          <a:stretch>
            <a:fillRect/>
          </a:stretch>
        </p:blipFill>
        <p:spPr>
          <a:xfrm>
            <a:off x="5801360" y="1600200"/>
            <a:ext cx="2429510" cy="3916045"/>
          </a:xfrm>
          <a:prstGeom prst="rect">
            <a:avLst/>
          </a:prstGeom>
        </p:spPr>
      </p:pic>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标题 1"/>
          <p:cNvSpPr>
            <a:spLocks noGrp="1" noChangeArrowheads="1"/>
          </p:cNvSpPr>
          <p:nvPr>
            <p:ph type="title"/>
          </p:nvPr>
        </p:nvSpPr>
        <p:spPr/>
        <p:txBody>
          <a:bodyPr/>
          <a:lstStyle/>
          <a:p>
            <a:r>
              <a:rPr lang="en-US" altLang="zh-CN"/>
              <a:t>3.</a:t>
            </a:r>
            <a:r>
              <a:rPr lang="zh-CN" altLang="en-US"/>
              <a:t>拟题</a:t>
            </a:r>
            <a:endParaRPr lang="zh-CN" altLang="en-US"/>
          </a:p>
        </p:txBody>
      </p:sp>
      <p:sp>
        <p:nvSpPr>
          <p:cNvPr id="122882" name="内容占位符 2"/>
          <p:cNvSpPr>
            <a:spLocks noGrp="1" noChangeArrowheads="1"/>
          </p:cNvSpPr>
          <p:nvPr>
            <p:ph idx="1"/>
          </p:nvPr>
        </p:nvSpPr>
        <p:spPr>
          <a:xfrm>
            <a:off x="1449705" y="1266825"/>
            <a:ext cx="8762365" cy="4859655"/>
          </a:xfrm>
        </p:spPr>
        <p:txBody>
          <a:bodyPr>
            <a:normAutofit fontScale="72500"/>
          </a:bodyPr>
          <a:lstStyle/>
          <a:p>
            <a:pPr marL="0" indent="0">
              <a:buNone/>
            </a:pPr>
            <a:r>
              <a:rPr lang="zh-CN" altLang="en-US"/>
              <a:t>圆规为什么可以画圆？因为脚在走，心不变。</a:t>
            </a:r>
            <a:endParaRPr lang="zh-CN" altLang="en-US"/>
          </a:p>
          <a:p>
            <a:pPr marL="0" indent="0">
              <a:buNone/>
            </a:pPr>
            <a:endParaRPr lang="zh-CN" altLang="en-US"/>
          </a:p>
          <a:p>
            <a:pPr marL="0" indent="0">
              <a:buNone/>
            </a:pPr>
            <a:r>
              <a:rPr lang="zh-CN" altLang="en-US"/>
              <a:t>分析：脚在走，心不变（因）   画圆（果）</a:t>
            </a:r>
            <a:endParaRPr lang="zh-CN" altLang="en-US"/>
          </a:p>
          <a:p>
            <a:pPr marL="0" indent="0">
              <a:buNone/>
            </a:pPr>
            <a:r>
              <a:rPr lang="zh-CN" altLang="en-US"/>
              <a:t>加工：（抽象）脚在走——努力、踏实</a:t>
            </a:r>
            <a:endParaRPr lang="zh-CN" altLang="en-US"/>
          </a:p>
          <a:p>
            <a:pPr marL="0" indent="0">
              <a:buNone/>
            </a:pPr>
            <a:r>
              <a:rPr lang="zh-CN" altLang="en-US"/>
              <a:t>            心不变——有恒心、有信念</a:t>
            </a:r>
            <a:endParaRPr lang="zh-CN" altLang="en-US"/>
          </a:p>
          <a:p>
            <a:pPr marL="0" indent="0">
              <a:buNone/>
            </a:pPr>
            <a:r>
              <a:rPr lang="zh-CN" altLang="en-US"/>
              <a:t>            画圆——圆满、成功、实现理想</a:t>
            </a:r>
            <a:endParaRPr lang="zh-CN" altLang="en-US"/>
          </a:p>
          <a:p>
            <a:pPr marL="0" indent="0">
              <a:buNone/>
            </a:pPr>
            <a:r>
              <a:rPr lang="zh-CN" altLang="en-US"/>
              <a:t>尝试：成功来自踏实的行行动和坚定的信念</a:t>
            </a:r>
            <a:endParaRPr lang="zh-CN" altLang="en-US"/>
          </a:p>
          <a:p>
            <a:pPr marL="0" indent="0">
              <a:buNone/>
            </a:pPr>
            <a:r>
              <a:rPr lang="zh-CN" altLang="en-US"/>
              <a:t>             努力向前，拥有恒心，才能取得成功</a:t>
            </a:r>
            <a:endParaRPr lang="zh-CN" altLang="en-US"/>
          </a:p>
          <a:p>
            <a:pPr marL="0" indent="0">
              <a:buNone/>
            </a:pPr>
            <a:r>
              <a:rPr lang="zh-CN" altLang="en-US"/>
              <a:t>修改：</a:t>
            </a:r>
            <a:endParaRPr lang="zh-CN" altLang="en-US"/>
          </a:p>
          <a:p>
            <a:pPr marL="0" indent="0">
              <a:buNone/>
            </a:pPr>
            <a:r>
              <a:rPr lang="zh-CN" altLang="en-US"/>
              <a:t>        压缩：坚定前行，方得圆满</a:t>
            </a:r>
            <a:endParaRPr lang="zh-CN" altLang="en-US"/>
          </a:p>
          <a:p>
            <a:pPr marL="0" indent="0">
              <a:buNone/>
            </a:pPr>
            <a:r>
              <a:rPr lang="zh-CN" altLang="en-US"/>
              <a:t>       删果：心定下来，脚走起来</a:t>
            </a:r>
            <a:endParaRPr lang="zh-CN" altLang="en-US"/>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内容占位符 2"/>
          <p:cNvSpPr>
            <a:spLocks noGrp="1" noChangeArrowheads="1"/>
          </p:cNvSpPr>
          <p:nvPr>
            <p:ph idx="1"/>
          </p:nvPr>
        </p:nvSpPr>
        <p:spPr/>
        <p:txBody>
          <a:bodyPr>
            <a:normAutofit fontScale="90000" lnSpcReduction="20000"/>
          </a:bodyPr>
          <a:lstStyle/>
          <a:p>
            <a:pPr marL="0" indent="0">
              <a:buNone/>
            </a:pPr>
            <a:r>
              <a:rPr lang="en-US" altLang="zh-CN"/>
              <a:t>          </a:t>
            </a:r>
            <a:r>
              <a:rPr lang="zh-CN" altLang="en-US"/>
              <a:t>题目要</a:t>
            </a:r>
            <a:r>
              <a:rPr lang="en-US" altLang="zh-CN"/>
              <a:t>“</a:t>
            </a:r>
            <a:r>
              <a:rPr lang="zh-CN" altLang="en-US"/>
              <a:t>有争议</a:t>
            </a:r>
            <a:r>
              <a:rPr lang="en-US" altLang="zh-CN"/>
              <a:t>”“</a:t>
            </a:r>
            <a:r>
              <a:rPr lang="zh-CN" altLang="en-US"/>
              <a:t>可商量</a:t>
            </a:r>
            <a:r>
              <a:rPr lang="en-US" altLang="zh-CN"/>
              <a:t>”</a:t>
            </a:r>
            <a:endParaRPr lang="en-US" altLang="zh-CN"/>
          </a:p>
          <a:p>
            <a:pPr marL="0" indent="0">
              <a:buNone/>
            </a:pPr>
            <a:endParaRPr lang="zh-CN" altLang="en-US"/>
          </a:p>
          <a:p>
            <a:pPr marL="0" indent="0">
              <a:buNone/>
            </a:pPr>
            <a:r>
              <a:rPr lang="zh-CN" altLang="en-US"/>
              <a:t>正确</a:t>
            </a:r>
            <a:endParaRPr lang="zh-CN" altLang="en-US"/>
          </a:p>
          <a:p>
            <a:pPr marL="0" indent="0">
              <a:buNone/>
            </a:pPr>
            <a:r>
              <a:rPr lang="zh-CN" altLang="en-US"/>
              <a:t>观点句</a:t>
            </a:r>
            <a:endParaRPr lang="zh-CN" altLang="en-US"/>
          </a:p>
          <a:p>
            <a:pPr marL="0" indent="0">
              <a:buNone/>
            </a:pPr>
            <a:r>
              <a:rPr lang="zh-CN" altLang="en-US"/>
              <a:t>明确</a:t>
            </a:r>
            <a:endParaRPr lang="zh-CN" altLang="en-US"/>
          </a:p>
          <a:p>
            <a:pPr marL="0" indent="0">
              <a:buNone/>
            </a:pPr>
            <a:r>
              <a:rPr lang="zh-CN" altLang="en-US"/>
              <a:t>形式</a:t>
            </a:r>
            <a:endParaRPr lang="zh-CN" altLang="en-US"/>
          </a:p>
          <a:p>
            <a:pPr marL="0" indent="0">
              <a:buNone/>
            </a:pPr>
            <a:endParaRPr lang="en-US" altLang="zh-CN"/>
          </a:p>
          <a:p>
            <a:pPr marL="0" indent="0">
              <a:buNone/>
            </a:pPr>
            <a:endParaRPr lang="zh-CN" altLang="en-US"/>
          </a:p>
          <a:p>
            <a:pPr marL="0" indent="0">
              <a:buNone/>
            </a:pPr>
            <a:r>
              <a:rPr lang="zh-CN" altLang="en-US"/>
              <a:t>《群发短信应休矣》                                 勿引用</a:t>
            </a:r>
            <a:endParaRPr lang="zh-CN" altLang="en-US"/>
          </a:p>
          <a:p>
            <a:pPr marL="0" indent="0">
              <a:buNone/>
            </a:pPr>
            <a:r>
              <a:rPr lang="zh-CN" altLang="en-US"/>
              <a:t>《祝福岂可共享》</a:t>
            </a:r>
            <a:endParaRPr lang="zh-CN" altLang="en-US"/>
          </a:p>
          <a:p>
            <a:pPr marL="0" indent="0">
              <a:buNone/>
            </a:pPr>
            <a:endParaRPr lang="zh-CN" altLang="en-US"/>
          </a:p>
        </p:txBody>
      </p:sp>
      <p:sp>
        <p:nvSpPr>
          <p:cNvPr id="4" name="流程图: 合并 3"/>
          <p:cNvSpPr/>
          <p:nvPr/>
        </p:nvSpPr>
        <p:spPr>
          <a:xfrm>
            <a:off x="2465070" y="2263775"/>
            <a:ext cx="2013585" cy="2559685"/>
          </a:xfrm>
          <a:prstGeom prst="flowChartMerg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标题 1"/>
          <p:cNvSpPr>
            <a:spLocks noGrp="1" noChangeArrowheads="1"/>
          </p:cNvSpPr>
          <p:nvPr>
            <p:ph type="title"/>
          </p:nvPr>
        </p:nvSpPr>
        <p:spPr/>
        <p:txBody>
          <a:bodyPr/>
          <a:lstStyle/>
          <a:p>
            <a:r>
              <a:rPr lang="en-US" altLang="zh-CN" sz="3600" b="1">
                <a:solidFill>
                  <a:srgbClr val="00B0F0"/>
                </a:solidFill>
              </a:rPr>
              <a:t>4.</a:t>
            </a:r>
            <a:r>
              <a:rPr lang="zh-CN" altLang="en-US" sz="3600" b="1">
                <a:solidFill>
                  <a:srgbClr val="00B0F0"/>
                </a:solidFill>
              </a:rPr>
              <a:t>结构</a:t>
            </a:r>
            <a:endParaRPr lang="zh-CN" altLang="en-US" sz="3600" b="1">
              <a:solidFill>
                <a:srgbClr val="00B0F0"/>
              </a:solidFill>
            </a:endParaRPr>
          </a:p>
        </p:txBody>
      </p:sp>
      <p:sp>
        <p:nvSpPr>
          <p:cNvPr id="7170" name="内容占位符 2"/>
          <p:cNvSpPr>
            <a:spLocks noGrp="1"/>
          </p:cNvSpPr>
          <p:nvPr>
            <p:ph idx="1"/>
          </p:nvPr>
        </p:nvSpPr>
        <p:spPr>
          <a:xfrm>
            <a:off x="1982787" y="1268413"/>
            <a:ext cx="8229600" cy="4857750"/>
          </a:xfrm>
        </p:spPr>
        <p:txBody>
          <a:bodyPr>
            <a:normAutofit fontScale="85000" lnSpcReduction="10000"/>
          </a:bodyPr>
          <a:lstStyle/>
          <a:p>
            <a:pPr>
              <a:defRPr/>
            </a:pPr>
            <a:r>
              <a:rPr lang="en-US" altLang="zh-CN" b="1" noProof="1">
                <a:solidFill>
                  <a:schemeClr val="accent6">
                    <a:lumMod val="50000"/>
                  </a:schemeClr>
                </a:solidFill>
              </a:rPr>
              <a:t>1.</a:t>
            </a:r>
            <a:r>
              <a:rPr lang="zh-CN" altLang="en-US" b="1" noProof="1">
                <a:solidFill>
                  <a:schemeClr val="accent6">
                    <a:lumMod val="50000"/>
                  </a:schemeClr>
                </a:solidFill>
              </a:rPr>
              <a:t>就事论事，摆明态度（赞成、反对、选择</a:t>
            </a:r>
            <a:r>
              <a:rPr lang="en-US" altLang="zh-CN" b="1" noProof="1">
                <a:solidFill>
                  <a:schemeClr val="accent6">
                    <a:lumMod val="50000"/>
                  </a:schemeClr>
                </a:solidFill>
              </a:rPr>
              <a:t>……</a:t>
            </a:r>
            <a:r>
              <a:rPr lang="zh-CN" altLang="en-US" b="1" noProof="1">
                <a:solidFill>
                  <a:schemeClr val="accent6">
                    <a:lumMod val="50000"/>
                  </a:schemeClr>
                </a:solidFill>
              </a:rPr>
              <a:t>）</a:t>
            </a:r>
            <a:endParaRPr lang="zh-CN" altLang="en-US" b="1" noProof="1">
              <a:solidFill>
                <a:schemeClr val="accent6">
                  <a:lumMod val="50000"/>
                </a:schemeClr>
              </a:solidFill>
            </a:endParaRPr>
          </a:p>
          <a:p>
            <a:pPr>
              <a:defRPr/>
            </a:pPr>
            <a:r>
              <a:rPr lang="en-US" altLang="zh-CN" b="1" noProof="1">
                <a:solidFill>
                  <a:schemeClr val="accent6">
                    <a:lumMod val="50000"/>
                  </a:schemeClr>
                </a:solidFill>
              </a:rPr>
              <a:t>2.</a:t>
            </a:r>
            <a:r>
              <a:rPr lang="zh-CN" altLang="en-US" b="1" noProof="1">
                <a:solidFill>
                  <a:schemeClr val="accent6">
                    <a:lumMod val="50000"/>
                  </a:schemeClr>
                </a:solidFill>
              </a:rPr>
              <a:t>就事论理，论证这一件事在同类事情中包含的 </a:t>
            </a:r>
            <a:endParaRPr lang="zh-CN" altLang="en-US" b="1" noProof="1">
              <a:solidFill>
                <a:schemeClr val="accent6">
                  <a:lumMod val="50000"/>
                </a:schemeClr>
              </a:solidFill>
            </a:endParaRPr>
          </a:p>
          <a:p>
            <a:pPr>
              <a:defRPr/>
            </a:pPr>
            <a:r>
              <a:rPr lang="zh-CN" altLang="en-US" b="1" noProof="1">
                <a:solidFill>
                  <a:schemeClr val="accent6">
                    <a:lumMod val="50000"/>
                  </a:schemeClr>
                </a:solidFill>
              </a:rPr>
              <a:t>   道理。</a:t>
            </a:r>
            <a:endParaRPr lang="zh-CN" altLang="en-US" b="1" noProof="1">
              <a:solidFill>
                <a:schemeClr val="accent6">
                  <a:lumMod val="50000"/>
                </a:schemeClr>
              </a:solidFill>
            </a:endParaRPr>
          </a:p>
          <a:p>
            <a:pPr>
              <a:defRPr/>
            </a:pPr>
            <a:r>
              <a:rPr lang="en-US" altLang="zh-CN" b="1" noProof="1">
                <a:solidFill>
                  <a:schemeClr val="accent6">
                    <a:lumMod val="50000"/>
                  </a:schemeClr>
                </a:solidFill>
              </a:rPr>
              <a:t>3.</a:t>
            </a:r>
            <a:r>
              <a:rPr lang="zh-CN" altLang="en-US" b="1" noProof="1">
                <a:solidFill>
                  <a:schemeClr val="accent6">
                    <a:lumMod val="50000"/>
                  </a:schemeClr>
                </a:solidFill>
              </a:rPr>
              <a:t>建立逻辑，</a:t>
            </a:r>
            <a:r>
              <a:rPr lang="zh-CN" altLang="en-US" b="1" noProof="1">
                <a:solidFill>
                  <a:schemeClr val="accent6">
                    <a:lumMod val="50000"/>
                  </a:schemeClr>
                </a:solidFill>
                <a:sym typeface="宋体" panose="02010600030101010101" pitchFamily="2" charset="-122"/>
              </a:rPr>
              <a:t>抓住提示语中的具有提示意义的关 </a:t>
            </a:r>
            <a:endParaRPr lang="zh-CN" altLang="en-US" b="1" noProof="1">
              <a:solidFill>
                <a:schemeClr val="accent6">
                  <a:lumMod val="50000"/>
                </a:schemeClr>
              </a:solidFill>
              <a:sym typeface="宋体" panose="02010600030101010101" pitchFamily="2" charset="-122"/>
            </a:endParaRPr>
          </a:p>
          <a:p>
            <a:pPr>
              <a:defRPr/>
            </a:pPr>
            <a:r>
              <a:rPr lang="zh-CN" altLang="en-US" b="1" noProof="1">
                <a:solidFill>
                  <a:schemeClr val="accent6">
                    <a:lumMod val="50000"/>
                  </a:schemeClr>
                </a:solidFill>
                <a:sym typeface="宋体" panose="02010600030101010101" pitchFamily="2" charset="-122"/>
              </a:rPr>
              <a:t>   键词（如二卷中的</a:t>
            </a:r>
            <a:r>
              <a:rPr lang="en-US" altLang="zh-CN" b="1" noProof="1">
                <a:solidFill>
                  <a:schemeClr val="accent6">
                    <a:lumMod val="50000"/>
                  </a:schemeClr>
                </a:solidFill>
                <a:sym typeface="宋体" panose="02010600030101010101" pitchFamily="2" charset="-122"/>
              </a:rPr>
              <a:t>“</a:t>
            </a:r>
            <a:r>
              <a:rPr lang="zh-CN" altLang="en-US" b="1" noProof="1">
                <a:solidFill>
                  <a:schemeClr val="accent6">
                    <a:lumMod val="50000"/>
                  </a:schemeClr>
                </a:solidFill>
                <a:sym typeface="宋体" panose="02010600030101010101" pitchFamily="2" charset="-122"/>
              </a:rPr>
              <a:t>更</a:t>
            </a:r>
            <a:r>
              <a:rPr lang="en-US" altLang="zh-CN" b="1" noProof="1">
                <a:solidFill>
                  <a:schemeClr val="accent6">
                    <a:lumMod val="50000"/>
                  </a:schemeClr>
                </a:solidFill>
                <a:sym typeface="宋体" panose="02010600030101010101" pitchFamily="2" charset="-122"/>
              </a:rPr>
              <a:t>”</a:t>
            </a:r>
            <a:r>
              <a:rPr lang="zh-CN" altLang="en-US" b="1" noProof="1">
                <a:solidFill>
                  <a:schemeClr val="accent6">
                    <a:lumMod val="50000"/>
                  </a:schemeClr>
                </a:solidFill>
                <a:sym typeface="宋体" panose="02010600030101010101" pitchFamily="2" charset="-122"/>
              </a:rPr>
              <a:t>）</a:t>
            </a:r>
            <a:endParaRPr lang="zh-CN" altLang="en-US" b="1" noProof="1">
              <a:solidFill>
                <a:schemeClr val="accent6">
                  <a:lumMod val="50000"/>
                </a:schemeClr>
              </a:solidFill>
              <a:sym typeface="宋体" panose="02010600030101010101" pitchFamily="2" charset="-122"/>
            </a:endParaRPr>
          </a:p>
          <a:p>
            <a:pPr>
              <a:defRPr/>
            </a:pPr>
            <a:r>
              <a:rPr lang="en-US" altLang="zh-CN" b="1" noProof="1">
                <a:solidFill>
                  <a:schemeClr val="accent6">
                    <a:lumMod val="50000"/>
                  </a:schemeClr>
                </a:solidFill>
                <a:sym typeface="宋体" panose="02010600030101010101" pitchFamily="2" charset="-122"/>
              </a:rPr>
              <a:t>4.</a:t>
            </a:r>
            <a:r>
              <a:rPr lang="zh-CN" altLang="en-US" b="1" noProof="1">
                <a:solidFill>
                  <a:schemeClr val="accent6">
                    <a:lumMod val="50000"/>
                  </a:schemeClr>
                </a:solidFill>
                <a:sym typeface="宋体" panose="02010600030101010101" pitchFamily="2" charset="-122"/>
              </a:rPr>
              <a:t>强化逻辑，假想别人会怎样反驳自己，巩固论</a:t>
            </a:r>
            <a:endParaRPr lang="zh-CN" altLang="en-US" b="1" noProof="1">
              <a:solidFill>
                <a:schemeClr val="accent6">
                  <a:lumMod val="50000"/>
                </a:schemeClr>
              </a:solidFill>
              <a:sym typeface="宋体" panose="02010600030101010101" pitchFamily="2" charset="-122"/>
            </a:endParaRPr>
          </a:p>
          <a:p>
            <a:pPr>
              <a:defRPr/>
            </a:pPr>
            <a:r>
              <a:rPr lang="zh-CN" altLang="en-US" b="1" noProof="1">
                <a:solidFill>
                  <a:schemeClr val="accent6">
                    <a:lumMod val="50000"/>
                  </a:schemeClr>
                </a:solidFill>
                <a:sym typeface="宋体" panose="02010600030101010101" pitchFamily="2" charset="-122"/>
              </a:rPr>
              <a:t>   证。</a:t>
            </a:r>
            <a:endParaRPr lang="zh-CN" altLang="en-US" b="1" noProof="1">
              <a:solidFill>
                <a:schemeClr val="accent6">
                  <a:lumMod val="50000"/>
                </a:schemeClr>
              </a:solidFill>
              <a:sym typeface="宋体" panose="02010600030101010101" pitchFamily="2" charset="-122"/>
            </a:endParaRPr>
          </a:p>
          <a:p>
            <a:pPr>
              <a:defRPr/>
            </a:pPr>
            <a:r>
              <a:rPr lang="en-US" altLang="zh-CN" b="1" noProof="1">
                <a:solidFill>
                  <a:schemeClr val="accent6">
                    <a:lumMod val="50000"/>
                  </a:schemeClr>
                </a:solidFill>
                <a:sym typeface="宋体" panose="02010600030101010101" pitchFamily="2" charset="-122"/>
              </a:rPr>
              <a:t>5.</a:t>
            </a:r>
            <a:r>
              <a:rPr lang="zh-CN" altLang="en-US" b="1" noProof="1">
                <a:solidFill>
                  <a:schemeClr val="accent6">
                    <a:lumMod val="50000"/>
                  </a:schemeClr>
                </a:solidFill>
                <a:sym typeface="宋体" panose="02010600030101010101" pitchFamily="2" charset="-122"/>
              </a:rPr>
              <a:t>就理论理，从</a:t>
            </a:r>
            <a:r>
              <a:rPr lang="en-US" altLang="zh-CN" b="1" noProof="1">
                <a:solidFill>
                  <a:schemeClr val="accent6">
                    <a:lumMod val="50000"/>
                  </a:schemeClr>
                </a:solidFill>
                <a:sym typeface="宋体" panose="02010600030101010101" pitchFamily="2" charset="-122"/>
              </a:rPr>
              <a:t>“</a:t>
            </a:r>
            <a:r>
              <a:rPr lang="zh-CN" altLang="en-US" b="1" noProof="1">
                <a:solidFill>
                  <a:schemeClr val="accent6">
                    <a:lumMod val="50000"/>
                  </a:schemeClr>
                </a:solidFill>
                <a:sym typeface="宋体" panose="02010600030101010101" pitchFamily="2" charset="-122"/>
              </a:rPr>
              <a:t>怎么办</a:t>
            </a:r>
            <a:r>
              <a:rPr lang="en-US" altLang="zh-CN" b="1" noProof="1">
                <a:solidFill>
                  <a:schemeClr val="accent6">
                    <a:lumMod val="50000"/>
                  </a:schemeClr>
                </a:solidFill>
                <a:sym typeface="宋体" panose="02010600030101010101" pitchFamily="2" charset="-122"/>
              </a:rPr>
              <a:t>”</a:t>
            </a:r>
            <a:r>
              <a:rPr lang="zh-CN" altLang="en-US" b="1" noProof="1">
                <a:solidFill>
                  <a:schemeClr val="accent6">
                    <a:lumMod val="50000"/>
                  </a:schemeClr>
                </a:solidFill>
                <a:sym typeface="宋体" panose="02010600030101010101" pitchFamily="2" charset="-122"/>
              </a:rPr>
              <a:t>的角度解决问题，</a:t>
            </a:r>
            <a:r>
              <a:rPr lang="zh-CN" altLang="en-US" b="1" noProof="1">
                <a:solidFill>
                  <a:schemeClr val="accent6">
                    <a:lumMod val="50000"/>
                  </a:schemeClr>
                </a:solidFill>
                <a:sym typeface="Arial" panose="020B0604020202020204" pitchFamily="34" charset="0"/>
              </a:rPr>
              <a:t>挖掘社会、思想 等价值。</a:t>
            </a:r>
            <a:endParaRPr lang="zh-CN" altLang="en-US" b="1" noProof="1">
              <a:solidFill>
                <a:schemeClr val="accent6">
                  <a:lumMod val="50000"/>
                </a:schemeClr>
              </a:solidFill>
              <a:sym typeface="Arial" panose="020B0604020202020204" pitchFamily="34" charset="0"/>
            </a:endParaRPr>
          </a:p>
          <a:p>
            <a:pPr>
              <a:defRPr/>
            </a:pPr>
            <a:endParaRPr lang="zh-CN" altLang="en-US" b="1" noProof="1">
              <a:solidFill>
                <a:schemeClr val="accent6">
                  <a:lumMod val="50000"/>
                </a:schemeClr>
              </a:solidFill>
              <a:sym typeface="Arial" panose="020B0604020202020204" pitchFamily="34" charset="0"/>
            </a:endParaRPr>
          </a:p>
        </p:txBody>
      </p:sp>
    </p:spTree>
    <p:custDataLst>
      <p:tags r:id="rId1"/>
    </p:custData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内容占位符 2"/>
          <p:cNvSpPr>
            <a:spLocks noGrp="1" noChangeArrowheads="1"/>
          </p:cNvSpPr>
          <p:nvPr>
            <p:ph idx="1"/>
          </p:nvPr>
        </p:nvSpPr>
        <p:spPr>
          <a:xfrm>
            <a:off x="959485" y="1600200"/>
            <a:ext cx="9544050" cy="4526280"/>
          </a:xfrm>
        </p:spPr>
        <p:txBody>
          <a:bodyPr/>
          <a:lstStyle/>
          <a:p>
            <a:r>
              <a:rPr lang="zh-CN" altLang="zh-CN"/>
              <a:t>苏洵的《六国论》</a:t>
            </a:r>
            <a:r>
              <a:rPr lang="zh-CN" altLang="en-US"/>
              <a:t>是个好</a:t>
            </a:r>
            <a:r>
              <a:rPr lang="zh-CN" altLang="zh-CN"/>
              <a:t>例子。这篇文章最大的论证特点是反复举出“利于论敌”的反例，然后逐一批驳，这使得论证很有说服力。比如开头提出自己的观点后，接着就说“六国互丧，率赂秦耶？”分析后又提出齐国没有赂秦不也灭亡了吗？燕赵两国敢于和秦抗衡，不也灭亡了吗？逐一分析后，提出自己的建议，先破后立，使文章有说服力。</a:t>
            </a:r>
            <a:endParaRPr lang="zh-CN" altLang="zh-CN"/>
          </a:p>
          <a:p>
            <a:endParaRPr lang="zh-CN" altLang="en-US"/>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标题 1"/>
          <p:cNvSpPr>
            <a:spLocks noGrp="1" noChangeArrowheads="1"/>
          </p:cNvSpPr>
          <p:nvPr>
            <p:ph type="title"/>
          </p:nvPr>
        </p:nvSpPr>
        <p:spPr/>
        <p:txBody>
          <a:bodyPr/>
          <a:lstStyle/>
          <a:p>
            <a:r>
              <a:rPr lang="en-US" altLang="zh-CN">
                <a:solidFill>
                  <a:srgbClr val="00B0F0"/>
                </a:solidFill>
              </a:rPr>
              <a:t>5.</a:t>
            </a:r>
            <a:r>
              <a:rPr lang="zh-CN" altLang="en-US">
                <a:solidFill>
                  <a:srgbClr val="00B0F0"/>
                </a:solidFill>
              </a:rPr>
              <a:t>素材</a:t>
            </a:r>
            <a:endParaRPr lang="zh-CN" altLang="en-US"/>
          </a:p>
        </p:txBody>
      </p:sp>
      <p:sp>
        <p:nvSpPr>
          <p:cNvPr id="126978" name="内容占位符 2"/>
          <p:cNvSpPr>
            <a:spLocks noGrp="1" noChangeArrowheads="1"/>
          </p:cNvSpPr>
          <p:nvPr>
            <p:ph idx="1"/>
          </p:nvPr>
        </p:nvSpPr>
        <p:spPr>
          <a:xfrm>
            <a:off x="1982787" y="1125538"/>
            <a:ext cx="8229600" cy="5732462"/>
          </a:xfrm>
        </p:spPr>
        <p:txBody>
          <a:bodyPr>
            <a:normAutofit lnSpcReduction="10000"/>
          </a:bodyPr>
          <a:lstStyle/>
          <a:p>
            <a:pPr marL="0" indent="0">
              <a:buNone/>
            </a:pPr>
            <a:r>
              <a:rPr lang="en-US" altLang="zh-CN"/>
              <a:t>      </a:t>
            </a:r>
            <a:endParaRPr lang="en-US" altLang="zh-CN"/>
          </a:p>
          <a:p>
            <a:r>
              <a:rPr lang="zh-CN" altLang="en-US"/>
              <a:t>素材问题，</a:t>
            </a:r>
            <a:endParaRPr lang="zh-CN" altLang="en-US"/>
          </a:p>
          <a:p>
            <a:r>
              <a:rPr lang="zh-CN" altLang="en-US"/>
              <a:t>都是思维问题。</a:t>
            </a:r>
            <a:endParaRPr lang="zh-CN" altLang="en-US"/>
          </a:p>
          <a:p>
            <a:endParaRPr lang="zh-CN" altLang="en-US"/>
          </a:p>
          <a:p>
            <a:r>
              <a:rPr lang="zh-CN" altLang="en-US"/>
              <a:t>    从材料备考到思维备考，</a:t>
            </a:r>
            <a:endParaRPr lang="zh-CN" altLang="en-US"/>
          </a:p>
          <a:p>
            <a:r>
              <a:rPr lang="zh-CN" altLang="en-US"/>
              <a:t>    再从思维备考回归材料备考。</a:t>
            </a:r>
            <a:endParaRPr lang="zh-CN" altLang="en-US"/>
          </a:p>
          <a:p>
            <a:endParaRPr lang="zh-CN" altLang="en-US"/>
          </a:p>
          <a:p>
            <a:r>
              <a:rPr lang="en-US" altLang="zh-CN"/>
              <a:t>1.</a:t>
            </a:r>
            <a:r>
              <a:rPr lang="zh-CN" altLang="en-US"/>
              <a:t>联想想象能力和思维能力不可分</a:t>
            </a:r>
            <a:endParaRPr lang="zh-CN" altLang="en-US"/>
          </a:p>
          <a:p>
            <a:r>
              <a:rPr lang="en-US" altLang="zh-CN"/>
              <a:t>2.</a:t>
            </a:r>
            <a:r>
              <a:rPr lang="zh-CN" altLang="en-US"/>
              <a:t>细节类的、场景类的素材不可用</a:t>
            </a:r>
            <a:endParaRPr lang="zh-CN" altLang="en-US"/>
          </a:p>
          <a:p>
            <a:r>
              <a:rPr lang="en-US" altLang="zh-CN"/>
              <a:t>3.</a:t>
            </a:r>
            <a:r>
              <a:rPr lang="zh-CN" altLang="en-US"/>
              <a:t>素材不是长短问题，是倾向问题</a:t>
            </a:r>
            <a:endParaRPr lang="zh-CN" altLang="en-US"/>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文本占位符 59393"/>
          <p:cNvSpPr>
            <a:spLocks noGrp="1" noChangeArrowheads="1"/>
          </p:cNvSpPr>
          <p:nvPr>
            <p:ph idx="1"/>
          </p:nvPr>
        </p:nvSpPr>
        <p:spPr>
          <a:xfrm>
            <a:off x="1711325" y="220665"/>
            <a:ext cx="8774112" cy="6664325"/>
          </a:xfrm>
        </p:spPr>
        <p:txBody>
          <a:bodyPr/>
          <a:lstStyle/>
          <a:p>
            <a:pPr marL="0" indent="0">
              <a:spcBef>
                <a:spcPct val="0"/>
              </a:spcBef>
              <a:buNone/>
            </a:pPr>
            <a:r>
              <a:rPr lang="zh-CN" altLang="en-US" sz="2100">
                <a:latin typeface="楷体" panose="02010609060101010101" pitchFamily="49" charset="-122"/>
                <a:ea typeface="楷体" panose="02010609060101010101" pitchFamily="49" charset="-122"/>
              </a:rPr>
              <a:t>    </a:t>
            </a:r>
            <a:r>
              <a:rPr lang="zh-CN" altLang="en-US" sz="3600">
                <a:latin typeface="华文宋体" panose="02010600040101010101" pitchFamily="2" charset="-122"/>
                <a:ea typeface="华文宋体" panose="02010600040101010101" pitchFamily="2" charset="-122"/>
              </a:rPr>
              <a:t>               </a:t>
            </a:r>
            <a:r>
              <a:rPr lang="zh-CN" altLang="en-US" sz="3600" b="1">
                <a:latin typeface="华文宋体" panose="02010600040101010101" pitchFamily="2" charset="-122"/>
                <a:ea typeface="华文宋体" panose="02010600040101010101" pitchFamily="2" charset="-122"/>
              </a:rPr>
              <a:t> 6.语言    瞬时审美</a:t>
            </a:r>
            <a:endParaRPr lang="zh-CN" altLang="en-US" sz="3600" b="1">
              <a:latin typeface="华文宋体" panose="02010600040101010101" pitchFamily="2" charset="-122"/>
              <a:ea typeface="华文宋体" panose="02010600040101010101" pitchFamily="2" charset="-122"/>
            </a:endParaRPr>
          </a:p>
          <a:p>
            <a:pPr marL="0" indent="0" fontAlgn="auto">
              <a:lnSpc>
                <a:spcPct val="200000"/>
              </a:lnSpc>
              <a:spcBef>
                <a:spcPct val="0"/>
              </a:spcBef>
              <a:buNone/>
            </a:pPr>
            <a:r>
              <a:rPr lang="zh-CN" altLang="en-US" i="1" u="sng">
                <a:latin typeface="华文宋体" panose="02010600040101010101" pitchFamily="2" charset="-122"/>
                <a:ea typeface="华文宋体" panose="02010600040101010101" pitchFamily="2" charset="-122"/>
              </a:rPr>
              <a:t>多用短句</a:t>
            </a:r>
            <a:r>
              <a:rPr lang="zh-CN" altLang="en-US">
                <a:latin typeface="华文宋体" panose="02010600040101010101" pitchFamily="2" charset="-122"/>
                <a:ea typeface="华文宋体" panose="02010600040101010101" pitchFamily="2" charset="-122"/>
              </a:rPr>
              <a:t>                          </a:t>
            </a:r>
            <a:r>
              <a:rPr lang="zh-CN" altLang="en-US">
                <a:solidFill>
                  <a:srgbClr val="FFC000"/>
                </a:solidFill>
                <a:latin typeface="楷体" panose="02010609060101010101" pitchFamily="49" charset="-122"/>
                <a:ea typeface="楷体" panose="02010609060101010101" pitchFamily="49" charset="-122"/>
              </a:rPr>
              <a:t>变换句式</a:t>
            </a:r>
            <a:r>
              <a:rPr lang="zh-CN" altLang="en-US">
                <a:latin typeface="华文宋体" panose="02010600040101010101" pitchFamily="2" charset="-122"/>
                <a:ea typeface="华文宋体" panose="02010600040101010101" pitchFamily="2" charset="-122"/>
              </a:rPr>
              <a:t>   </a:t>
            </a:r>
            <a:endParaRPr lang="zh-CN" altLang="en-US">
              <a:latin typeface="华文宋体" panose="02010600040101010101" pitchFamily="2" charset="-122"/>
              <a:ea typeface="华文宋体" panose="02010600040101010101" pitchFamily="2" charset="-122"/>
            </a:endParaRPr>
          </a:p>
          <a:p>
            <a:pPr marL="0" indent="0" fontAlgn="auto">
              <a:lnSpc>
                <a:spcPct val="200000"/>
              </a:lnSpc>
              <a:spcBef>
                <a:spcPct val="0"/>
              </a:spcBef>
              <a:buNone/>
            </a:pPr>
            <a:r>
              <a:rPr lang="zh-CN" altLang="en-US">
                <a:latin typeface="华文宋体" panose="02010600040101010101" pitchFamily="2" charset="-122"/>
                <a:ea typeface="华文宋体" panose="02010600040101010101" pitchFamily="2" charset="-122"/>
              </a:rPr>
              <a:t>                     </a:t>
            </a:r>
            <a:r>
              <a:rPr lang="zh-CN" altLang="en-US">
                <a:latin typeface="华文琥珀" panose="02010800040101010101" charset="-122"/>
                <a:ea typeface="华文琥珀" panose="02010800040101010101" charset="-122"/>
              </a:rPr>
              <a:t>添加修饰</a:t>
            </a:r>
            <a:endParaRPr lang="zh-CN" altLang="en-US">
              <a:latin typeface="华文琥珀" panose="02010800040101010101" charset="-122"/>
              <a:ea typeface="华文琥珀" panose="02010800040101010101" charset="-122"/>
            </a:endParaRPr>
          </a:p>
          <a:p>
            <a:pPr marL="0" indent="0" fontAlgn="auto">
              <a:lnSpc>
                <a:spcPct val="200000"/>
              </a:lnSpc>
              <a:spcBef>
                <a:spcPct val="0"/>
              </a:spcBef>
              <a:buNone/>
            </a:pPr>
            <a:r>
              <a:rPr lang="zh-CN" altLang="en-US">
                <a:latin typeface="华文宋体" panose="02010600040101010101" pitchFamily="2" charset="-122"/>
                <a:ea typeface="华文宋体" panose="02010600040101010101" pitchFamily="2" charset="-122"/>
              </a:rPr>
              <a:t>        </a:t>
            </a:r>
            <a:r>
              <a:rPr lang="zh-CN" altLang="en-US">
                <a:latin typeface="华文彩云" panose="02010800040101010101" charset="-122"/>
                <a:ea typeface="华文彩云" panose="02010800040101010101" charset="-122"/>
              </a:rPr>
              <a:t>刻意对称 </a:t>
            </a:r>
            <a:r>
              <a:rPr lang="zh-CN" altLang="en-US">
                <a:latin typeface="华文宋体" panose="02010600040101010101" pitchFamily="2" charset="-122"/>
                <a:ea typeface="华文宋体" panose="02010600040101010101" pitchFamily="2" charset="-122"/>
              </a:rPr>
              <a:t>   </a:t>
            </a:r>
            <a:r>
              <a:rPr lang="zh-CN" altLang="en-US">
                <a:solidFill>
                  <a:srgbClr val="00B050"/>
                </a:solidFill>
                <a:latin typeface="华文宋体" panose="02010600040101010101" pitchFamily="2" charset="-122"/>
                <a:ea typeface="华文宋体" panose="02010600040101010101" pitchFamily="2" charset="-122"/>
              </a:rPr>
              <a:t>         </a:t>
            </a:r>
            <a:r>
              <a:rPr lang="zh-CN" altLang="en-US">
                <a:solidFill>
                  <a:srgbClr val="00B050"/>
                </a:solidFill>
                <a:latin typeface="幼圆" panose="02010509060101010101" charset="-122"/>
                <a:ea typeface="幼圆" panose="02010509060101010101" charset="-122"/>
                <a:sym typeface="宋体" panose="02010600030101010101" pitchFamily="2" charset="-122"/>
              </a:rPr>
              <a:t>材料简洁</a:t>
            </a:r>
            <a:endParaRPr lang="zh-CN" altLang="en-US">
              <a:solidFill>
                <a:srgbClr val="00B050"/>
              </a:solidFill>
              <a:latin typeface="幼圆" panose="02010509060101010101" charset="-122"/>
              <a:ea typeface="幼圆" panose="02010509060101010101" charset="-122"/>
              <a:sym typeface="宋体" panose="02010600030101010101" pitchFamily="2" charset="-122"/>
            </a:endParaRPr>
          </a:p>
          <a:p>
            <a:pPr marL="0" indent="0" fontAlgn="auto">
              <a:lnSpc>
                <a:spcPct val="200000"/>
              </a:lnSpc>
              <a:spcBef>
                <a:spcPct val="0"/>
              </a:spcBef>
              <a:buNone/>
            </a:pPr>
            <a:r>
              <a:rPr lang="zh-CN" altLang="en-US">
                <a:latin typeface="微软雅黑" panose="020B0503020204020204" pitchFamily="34" charset="-122"/>
                <a:ea typeface="微软雅黑" panose="020B0503020204020204" pitchFamily="34" charset="-122"/>
                <a:sym typeface="宋体" panose="02010600030101010101" pitchFamily="2" charset="-122"/>
              </a:rPr>
              <a:t>多种标点</a:t>
            </a:r>
            <a:r>
              <a:rPr lang="zh-CN" altLang="en-US">
                <a:latin typeface="宋体" panose="02010600030101010101" pitchFamily="2" charset="-122"/>
                <a:sym typeface="宋体" panose="02010600030101010101" pitchFamily="2" charset="-122"/>
              </a:rPr>
              <a:t>       </a:t>
            </a:r>
            <a:r>
              <a:rPr lang="zh-CN" altLang="en-US">
                <a:solidFill>
                  <a:srgbClr val="FF0000"/>
                </a:solidFill>
                <a:latin typeface="方正姚体" panose="02010601030101010101" charset="-122"/>
                <a:ea typeface="方正姚体" panose="02010601030101010101" charset="-122"/>
                <a:sym typeface="宋体" panose="02010600030101010101" pitchFamily="2" charset="-122"/>
              </a:rPr>
              <a:t>展现丰富</a:t>
            </a:r>
            <a:r>
              <a:rPr lang="zh-CN" altLang="en-US">
                <a:latin typeface="宋体" panose="02010600030101010101" pitchFamily="2" charset="-122"/>
                <a:sym typeface="宋体" panose="02010600030101010101" pitchFamily="2" charset="-122"/>
              </a:rPr>
              <a:t>   </a:t>
            </a:r>
            <a:r>
              <a:rPr lang="zh-CN" altLang="en-US">
                <a:latin typeface="Aharoni" panose="02010803020104030203" charset="0"/>
                <a:sym typeface="宋体" panose="02010600030101010101" pitchFamily="2" charset="-122"/>
              </a:rPr>
              <a:t>多种修辞</a:t>
            </a:r>
            <a:endParaRPr lang="zh-CN" altLang="en-US">
              <a:latin typeface="Aharoni" panose="02010803020104030203" charset="0"/>
              <a:sym typeface="宋体" panose="02010600030101010101" pitchFamily="2" charset="-122"/>
            </a:endParaRPr>
          </a:p>
          <a:p>
            <a:pPr marL="0" indent="0" fontAlgn="auto">
              <a:lnSpc>
                <a:spcPct val="200000"/>
              </a:lnSpc>
              <a:spcBef>
                <a:spcPct val="0"/>
              </a:spcBef>
              <a:buNone/>
            </a:pPr>
            <a:r>
              <a:rPr lang="zh-CN" altLang="en-US">
                <a:solidFill>
                  <a:srgbClr val="0070C0"/>
                </a:solidFill>
                <a:latin typeface="方正姚体" panose="02010601030101010101" charset="-122"/>
                <a:ea typeface="方正姚体" panose="02010601030101010101" charset="-122"/>
                <a:sym typeface="宋体" panose="02010600030101010101" pitchFamily="2" charset="-122"/>
              </a:rPr>
              <a:t>          适当反复              </a:t>
            </a:r>
            <a:r>
              <a:rPr lang="zh-CN" altLang="en-US">
                <a:latin typeface="方正舒体" panose="02010601030101010101" charset="-122"/>
                <a:ea typeface="方正舒体" panose="02010601030101010101" charset="-122"/>
                <a:sym typeface="+mn-ea"/>
              </a:rPr>
              <a:t>适当引用</a:t>
            </a:r>
            <a:r>
              <a:rPr lang="zh-CN" altLang="en-US">
                <a:latin typeface="华文宋体" panose="02010600040101010101" pitchFamily="2" charset="-122"/>
                <a:ea typeface="华文宋体" panose="02010600040101010101" pitchFamily="2" charset="-122"/>
                <a:sym typeface="+mn-ea"/>
              </a:rPr>
              <a:t> </a:t>
            </a:r>
            <a:endParaRPr lang="zh-CN" altLang="en-US">
              <a:solidFill>
                <a:srgbClr val="0070C0"/>
              </a:solidFill>
              <a:latin typeface="方正姚体" panose="02010601030101010101" charset="-122"/>
              <a:ea typeface="方正姚体" panose="02010601030101010101" charset="-122"/>
              <a:sym typeface="宋体" panose="02010600030101010101" pitchFamily="2" charset="-122"/>
            </a:endParaRPr>
          </a:p>
          <a:p>
            <a:pPr marL="0" indent="0" fontAlgn="auto">
              <a:lnSpc>
                <a:spcPct val="150000"/>
              </a:lnSpc>
              <a:spcBef>
                <a:spcPct val="0"/>
              </a:spcBef>
              <a:buNone/>
            </a:pPr>
            <a:endParaRPr lang="zh-CN" altLang="en-US">
              <a:latin typeface="华文宋体" panose="02010600040101010101" pitchFamily="2" charset="-122"/>
              <a:ea typeface="华文宋体" panose="02010600040101010101" pitchFamily="2" charset="-122"/>
            </a:endParaRPr>
          </a:p>
        </p:txBody>
      </p:sp>
      <p:sp>
        <p:nvSpPr>
          <p:cNvPr id="23555" name="灯片编号占位符 2"/>
          <p:cNvSpPr>
            <a:spLocks noGrp="1"/>
          </p:cNvSpPr>
          <p:nvPr>
            <p:ph type="sldNum" sz="quarter" idx="12"/>
          </p:nvPr>
        </p:nvSpPr>
        <p:spPr>
          <a:xfrm>
            <a:off x="7583487" y="5540375"/>
            <a:ext cx="1600200" cy="342900"/>
          </a:xfrm>
        </p:spPr>
        <p:txBody>
          <a:bodyPr/>
          <a:lstStyle/>
          <a:p>
            <a:fld id="{EAB8B41B-7E3D-4386-A1E1-0CF7C17E89D8}" type="slidenum">
              <a:rPr lang="zh-CN" altLang="en-US" sz="750">
                <a:latin typeface="Verdana" panose="020B0604030504040204" pitchFamily="34" charset="0"/>
                <a:cs typeface="+mn-ea"/>
              </a:rPr>
            </a:fld>
            <a:endParaRPr lang="zh-CN" altLang="en-US" sz="750"/>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609600" y="1600200"/>
            <a:ext cx="9437370" cy="4526280"/>
          </a:xfrm>
        </p:spPr>
        <p:txBody>
          <a:bodyPr/>
          <a:p>
            <a:pPr marL="0" indent="0">
              <a:buNone/>
            </a:pPr>
            <a:r>
              <a:rPr lang="en-US" altLang="zh-CN" dirty="0">
                <a:latin typeface="华文行楷" panose="02010800040101010101" pitchFamily="2" charset="-122"/>
                <a:ea typeface="华文行楷" panose="02010800040101010101" pitchFamily="2" charset="-122"/>
                <a:sym typeface="+mn-ea"/>
              </a:rPr>
              <a:t>                       </a:t>
            </a:r>
            <a:r>
              <a:rPr lang="zh-CN" altLang="en-US" dirty="0">
                <a:latin typeface="华文行楷" panose="02010800040101010101" pitchFamily="2" charset="-122"/>
                <a:ea typeface="华文行楷" panose="02010800040101010101" pitchFamily="2" charset="-122"/>
                <a:sym typeface="+mn-ea"/>
              </a:rPr>
              <a:t>《时间在流逝》</a:t>
            </a:r>
            <a:endParaRPr lang="zh-CN" altLang="en-US" dirty="0">
              <a:latin typeface="华文行楷" panose="02010800040101010101" pitchFamily="2" charset="-122"/>
              <a:ea typeface="华文行楷" panose="02010800040101010101" pitchFamily="2" charset="-122"/>
              <a:sym typeface="+mn-ea"/>
            </a:endParaRPr>
          </a:p>
          <a:p>
            <a:pPr marL="0" indent="0">
              <a:buNone/>
            </a:pPr>
            <a:endParaRPr lang="zh-CN" altLang="en-US" dirty="0">
              <a:latin typeface="华文行楷" panose="02010800040101010101" pitchFamily="2" charset="-122"/>
              <a:ea typeface="华文行楷" panose="02010800040101010101" pitchFamily="2" charset="-122"/>
              <a:sym typeface="+mn-ea"/>
            </a:endParaRPr>
          </a:p>
          <a:p>
            <a:pPr marL="0" indent="0" fontAlgn="auto">
              <a:lnSpc>
                <a:spcPct val="150000"/>
              </a:lnSpc>
              <a:spcBef>
                <a:spcPts val="0"/>
              </a:spcBef>
              <a:buNone/>
            </a:pPr>
            <a:r>
              <a:rPr lang="zh-CN" altLang="en-US" dirty="0">
                <a:latin typeface="华文行楷" panose="02010800040101010101" pitchFamily="2" charset="-122"/>
                <a:ea typeface="华文行楷" panose="02010800040101010101" pitchFamily="2" charset="-122"/>
                <a:sym typeface="+mn-ea"/>
              </a:rPr>
              <a:t>        丹青翰墨，青史长阶，望不尽玉门西关，荡不完古道风尘。然时光倥偬，多少</a:t>
            </a:r>
            <a:r>
              <a:rPr lang="zh-CN" altLang="en-US" dirty="0">
                <a:latin typeface="华文行楷" panose="02010800040101010101" pitchFamily="2" charset="-122"/>
                <a:ea typeface="华文行楷" panose="02010800040101010101" pitchFamily="2" charset="-122"/>
                <a:sym typeface="宋体" panose="02010600030101010101" pitchFamily="2" charset="-122"/>
              </a:rPr>
              <a:t>红颜</a:t>
            </a:r>
            <a:r>
              <a:rPr lang="zh-CN" altLang="en-US" dirty="0">
                <a:latin typeface="华文行楷" panose="02010800040101010101" pitchFamily="2" charset="-122"/>
                <a:ea typeface="华文行楷" panose="02010800040101010101" pitchFamily="2" charset="-122"/>
                <a:sym typeface="Arial" panose="020B0604020202020204" pitchFamily="34" charset="0"/>
              </a:rPr>
              <a:t>已迟暮</a:t>
            </a:r>
            <a:r>
              <a:rPr lang="zh-CN" altLang="en-US" dirty="0">
                <a:latin typeface="华文行楷" panose="02010800040101010101" pitchFamily="2" charset="-122"/>
                <a:ea typeface="华文行楷" panose="02010800040101010101" pitchFamily="2" charset="-122"/>
                <a:sym typeface="+mn-ea"/>
              </a:rPr>
              <a:t>；然风流易逝，多少英雄</a:t>
            </a:r>
            <a:r>
              <a:rPr lang="zh-CN" altLang="en-US" dirty="0">
                <a:latin typeface="华文行楷" panose="02010800040101010101" pitchFamily="2" charset="-122"/>
                <a:ea typeface="华文行楷" panose="02010800040101010101" pitchFamily="2" charset="-122"/>
                <a:sym typeface="Arial" panose="020B0604020202020204" pitchFamily="34" charset="0"/>
              </a:rPr>
              <a:t>成枯骨</a:t>
            </a:r>
            <a:r>
              <a:rPr lang="zh-CN" altLang="en-US" dirty="0">
                <a:latin typeface="华文行楷" panose="02010800040101010101" pitchFamily="2" charset="-122"/>
                <a:ea typeface="华文行楷" panose="02010800040101010101" pitchFamily="2" charset="-122"/>
                <a:sym typeface="+mn-ea"/>
              </a:rPr>
              <a:t>……</a:t>
            </a:r>
            <a:endParaRPr lang="zh-CN" altLang="en-US">
              <a:latin typeface="华文行楷" panose="02010800040101010101" pitchFamily="2" charset="-122"/>
              <a:ea typeface="华文行楷" panose="02010800040101010101" pitchFamily="2" charset="-122"/>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标题 62465"/>
          <p:cNvSpPr>
            <a:spLocks noGrp="1"/>
          </p:cNvSpPr>
          <p:nvPr>
            <p:ph type="title"/>
          </p:nvPr>
        </p:nvSpPr>
        <p:spPr/>
        <p:txBody>
          <a:bodyPr anchor="ctr"/>
          <a:lstStyle/>
          <a:p>
            <a:r>
              <a:rPr lang="zh-CN" altLang="en-US" dirty="0"/>
              <a:t>示例</a:t>
            </a:r>
            <a:endParaRPr lang="zh-CN" altLang="en-US" dirty="0"/>
          </a:p>
        </p:txBody>
      </p:sp>
      <p:sp>
        <p:nvSpPr>
          <p:cNvPr id="26626" name="文本占位符 62466"/>
          <p:cNvSpPr>
            <a:spLocks noGrp="1"/>
          </p:cNvSpPr>
          <p:nvPr>
            <p:ph idx="1"/>
          </p:nvPr>
        </p:nvSpPr>
        <p:spPr>
          <a:xfrm>
            <a:off x="381635" y="1417955"/>
            <a:ext cx="11203940" cy="5059045"/>
          </a:xfrm>
        </p:spPr>
        <p:txBody>
          <a:bodyPr anchor="t">
            <a:normAutofit fontScale="80000"/>
          </a:bodyPr>
          <a:lstStyle/>
          <a:p>
            <a:pPr fontAlgn="auto">
              <a:lnSpc>
                <a:spcPct val="150000"/>
              </a:lnSpc>
              <a:spcBef>
                <a:spcPts val="0"/>
              </a:spcBef>
            </a:pPr>
            <a:r>
              <a:rPr lang="zh-CN" altLang="en-US" dirty="0"/>
              <a:t>      日常生活中的“度”，几乎处处可见。    例如喝酒，朋友们聚在一起</a:t>
            </a:r>
            <a:r>
              <a:rPr lang="zh-CN" altLang="en-US" dirty="0">
                <a:solidFill>
                  <a:srgbClr val="0033CC"/>
                </a:solidFill>
              </a:rPr>
              <a:t>喝点酒，聊聊天，交流信息，增进感情，</a:t>
            </a:r>
            <a:r>
              <a:rPr lang="zh-CN" altLang="en-US" dirty="0"/>
              <a:t>本是人生的一件快事。但酒一过度就要出事了，</a:t>
            </a:r>
            <a:r>
              <a:rPr lang="zh-CN" altLang="en-US" dirty="0">
                <a:solidFill>
                  <a:srgbClr val="0033CC"/>
                </a:solidFill>
              </a:rPr>
              <a:t>轻者出洋相，重者伤和气，更有甚者伤身体，误正事。</a:t>
            </a:r>
            <a:endParaRPr lang="zh-CN" altLang="en-US" dirty="0">
              <a:solidFill>
                <a:srgbClr val="0033CC"/>
              </a:solidFill>
            </a:endParaRPr>
          </a:p>
          <a:p>
            <a:pPr fontAlgn="auto">
              <a:lnSpc>
                <a:spcPct val="150000"/>
              </a:lnSpc>
              <a:spcBef>
                <a:spcPts val="0"/>
              </a:spcBef>
            </a:pPr>
            <a:endParaRPr lang="zh-CN" altLang="en-US" dirty="0">
              <a:solidFill>
                <a:srgbClr val="0033CC"/>
              </a:solidFill>
            </a:endParaRPr>
          </a:p>
          <a:p>
            <a:pPr fontAlgn="auto">
              <a:lnSpc>
                <a:spcPct val="150000"/>
              </a:lnSpc>
              <a:spcBef>
                <a:spcPts val="0"/>
              </a:spcBef>
            </a:pPr>
            <a:r>
              <a:rPr lang="zh-CN" altLang="en-US" dirty="0">
                <a:sym typeface="+mn-ea"/>
              </a:rPr>
              <a:t>  谦虚是大家公认的美德，谦虚指不自满，有自知之明，正确对待自己和他人，过度谦虚则变成了虚伪。</a:t>
            </a:r>
            <a:r>
              <a:rPr lang="zh-CN" altLang="en-US" dirty="0">
                <a:solidFill>
                  <a:srgbClr val="0033CC"/>
                </a:solidFill>
                <a:sym typeface="+mn-ea"/>
              </a:rPr>
              <a:t>明明学富五车，非说自己孤陋寡闻；明明硕果累累，非言乃雕虫小技；明明能担负重任，非称自己无德无才，只可干点小事。</a:t>
            </a:r>
            <a:endParaRPr lang="zh-CN" altLang="en-US" dirty="0"/>
          </a:p>
        </p:txBody>
      </p:sp>
      <p:sp>
        <p:nvSpPr>
          <p:cNvPr id="26627" name="日期占位符 1"/>
          <p:cNvSpPr>
            <a:spLocks noGrp="1"/>
          </p:cNvSpPr>
          <p:nvPr>
            <p:ph type="dt" sz="half" idx="10"/>
          </p:nvPr>
        </p:nvSpPr>
        <p:spPr/>
        <p:txBody>
          <a:bodyPr anchor="t"/>
          <a:lstStyle/>
          <a:p>
            <a:fld id="{BB962C8B-B14F-4D97-AF65-F5344CB8AC3E}" type="datetime1">
              <a:rPr lang="zh-CN" altLang="en-US" dirty="0"/>
            </a:fld>
            <a:endParaRPr lang="zh-CN" altLang="en-US" dirty="0"/>
          </a:p>
        </p:txBody>
      </p:sp>
      <p:sp>
        <p:nvSpPr>
          <p:cNvPr id="26628" name="灯片编号占位符 2"/>
          <p:cNvSpPr>
            <a:spLocks noGrp="1"/>
          </p:cNvSpPr>
          <p:nvPr>
            <p:ph type="sldNum" sz="quarter" idx="12"/>
          </p:nvPr>
        </p:nvSpPr>
        <p:spPr/>
        <p:txBody>
          <a:bodyPr anchor="t"/>
          <a:lstStyle/>
          <a:p>
            <a:fld id="{9A0DB2DC-4C9A-4742-B13C-FB6460FD3503}" type="slidenum">
              <a:rPr lang="zh-CN" altLang="en-US" dirty="0"/>
            </a:fld>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矩形 65"/>
          <p:cNvSpPr/>
          <p:nvPr/>
        </p:nvSpPr>
        <p:spPr>
          <a:xfrm>
            <a:off x="1587" y="2681056"/>
            <a:ext cx="12192000" cy="2263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组合 60"/>
          <p:cNvGrpSpPr/>
          <p:nvPr/>
        </p:nvGrpSpPr>
        <p:grpSpPr>
          <a:xfrm>
            <a:off x="1088757" y="205878"/>
            <a:ext cx="9954088" cy="338554"/>
            <a:chOff x="827584" y="3534494"/>
            <a:chExt cx="7467870" cy="253915"/>
          </a:xfrm>
        </p:grpSpPr>
        <p:cxnSp>
          <p:nvCxnSpPr>
            <p:cNvPr id="63" name="直接连接符 62"/>
            <p:cNvCxnSpPr/>
            <p:nvPr/>
          </p:nvCxnSpPr>
          <p:spPr>
            <a:xfrm>
              <a:off x="5147319" y="3654587"/>
              <a:ext cx="3148135"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H="1">
              <a:off x="827584" y="3654587"/>
              <a:ext cx="3109892"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3820119" y="3534494"/>
              <a:ext cx="1677900" cy="253915"/>
            </a:xfrm>
            <a:prstGeom prst="rect">
              <a:avLst/>
            </a:prstGeom>
            <a:solidFill>
              <a:schemeClr val="accent3"/>
            </a:solidFill>
          </p:spPr>
          <p:txBody>
            <a:bodyPr wrap="none">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衡水中学高考语文成绩</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pic>
        <p:nvPicPr>
          <p:cNvPr id="65" name="内容占位符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3458978" y="1793227"/>
            <a:ext cx="5473700" cy="4189413"/>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mc:Choice xmlns:p14="http://schemas.microsoft.com/office/powerpoint/2010/main" Requires="p14">
      <p:transition spd="slow" p14:dur="1250" advTm="0">
        <p:cut/>
      </p:transition>
    </mc:Choice>
    <mc:Fallback>
      <p:transition spd="slow"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barn(outVertical)">
                                      <p:cBhvr>
                                        <p:cTn id="7" dur="10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64513"/>
          <p:cNvSpPr>
            <a:spLocks noGrp="1"/>
          </p:cNvSpPr>
          <p:nvPr>
            <p:ph type="title"/>
          </p:nvPr>
        </p:nvSpPr>
        <p:spPr>
          <a:xfrm>
            <a:off x="1982788" y="-735012"/>
            <a:ext cx="8229600" cy="1116012"/>
          </a:xfrm>
        </p:spPr>
        <p:txBody>
          <a:bodyPr anchor="ctr"/>
          <a:lstStyle/>
          <a:p>
            <a:endParaRPr lang="zh-CN" altLang="en-US" dirty="0"/>
          </a:p>
        </p:txBody>
      </p:sp>
      <p:sp>
        <p:nvSpPr>
          <p:cNvPr id="28674" name="文本占位符 64514"/>
          <p:cNvSpPr>
            <a:spLocks noGrp="1"/>
          </p:cNvSpPr>
          <p:nvPr>
            <p:ph idx="1"/>
          </p:nvPr>
        </p:nvSpPr>
        <p:spPr>
          <a:xfrm>
            <a:off x="609600" y="1340485"/>
            <a:ext cx="10379710" cy="5380355"/>
          </a:xfrm>
        </p:spPr>
        <p:txBody>
          <a:bodyPr anchor="t">
            <a:normAutofit fontScale="90000"/>
          </a:bodyPr>
          <a:lstStyle/>
          <a:p>
            <a:pPr fontAlgn="auto">
              <a:lnSpc>
                <a:spcPct val="150000"/>
              </a:lnSpc>
              <a:spcBef>
                <a:spcPts val="0"/>
              </a:spcBef>
            </a:pPr>
            <a:r>
              <a:rPr lang="zh-CN" altLang="en-US" dirty="0"/>
              <a:t>       </a:t>
            </a:r>
            <a:r>
              <a:rPr lang="zh-CN" altLang="en-US" sz="2800" dirty="0"/>
              <a:t>例如对真理的理解，列宁说过：“只要多走一步，仿佛是向同一方向迈的一小步，真理就会变成错误。”可见，恰到好处才是真。</a:t>
            </a:r>
            <a:r>
              <a:rPr lang="zh-CN" altLang="en-US" sz="2800" dirty="0">
                <a:solidFill>
                  <a:srgbClr val="0033CC"/>
                </a:solidFill>
              </a:rPr>
              <a:t>不及</a:t>
            </a:r>
            <a:r>
              <a:rPr lang="zh-CN" altLang="en-US" sz="2800" dirty="0"/>
              <a:t>，真的不全面，</a:t>
            </a:r>
            <a:r>
              <a:rPr lang="zh-CN" altLang="en-US" sz="2800" dirty="0">
                <a:solidFill>
                  <a:srgbClr val="0033CC"/>
                </a:solidFill>
              </a:rPr>
              <a:t>过了</a:t>
            </a:r>
            <a:r>
              <a:rPr lang="zh-CN" altLang="en-US" sz="2800" dirty="0"/>
              <a:t>，超过了适用范围，真理就会变成谬误。</a:t>
            </a:r>
            <a:endParaRPr lang="zh-CN" altLang="en-US" sz="2800" dirty="0"/>
          </a:p>
          <a:p>
            <a:pPr fontAlgn="auto">
              <a:lnSpc>
                <a:spcPct val="150000"/>
              </a:lnSpc>
              <a:spcBef>
                <a:spcPts val="0"/>
              </a:spcBef>
            </a:pPr>
            <a:r>
              <a:rPr lang="zh-CN" altLang="en-US" sz="2800" dirty="0"/>
              <a:t>　　例如对善的理解。</a:t>
            </a:r>
            <a:r>
              <a:rPr lang="zh-CN" altLang="en-US" sz="2800" dirty="0">
                <a:solidFill>
                  <a:srgbClr val="0033CC"/>
                </a:solidFill>
              </a:rPr>
              <a:t>对人怀</a:t>
            </a:r>
            <a:r>
              <a:rPr lang="zh-CN" altLang="en-US" sz="2800" dirty="0"/>
              <a:t>仁慈之心，</a:t>
            </a:r>
            <a:r>
              <a:rPr lang="zh-CN" altLang="en-US" sz="2800" dirty="0">
                <a:solidFill>
                  <a:srgbClr val="0033CC"/>
                </a:solidFill>
              </a:rPr>
              <a:t>做事行</a:t>
            </a:r>
            <a:r>
              <a:rPr lang="zh-CN" altLang="en-US" sz="2800" dirty="0"/>
              <a:t>善良之举，是人的一大美德。但是，恰到好处才是善。娇惯子女不是真爱，救济贫困的人当然值得赞扬，但不如</a:t>
            </a:r>
            <a:r>
              <a:rPr lang="zh-CN" altLang="en-US" sz="2800" dirty="0">
                <a:solidFill>
                  <a:srgbClr val="0033CC"/>
                </a:solidFill>
              </a:rPr>
              <a:t>激人自立，教人自强，助人脱</a:t>
            </a:r>
            <a:r>
              <a:rPr lang="zh-CN" altLang="en-US" sz="2800" dirty="0"/>
              <a:t>贫。行善有范围，</a:t>
            </a:r>
            <a:r>
              <a:rPr lang="zh-CN" altLang="en-US" sz="2800" dirty="0">
                <a:solidFill>
                  <a:srgbClr val="0033CC"/>
                </a:solidFill>
              </a:rPr>
              <a:t>岂能</a:t>
            </a:r>
            <a:r>
              <a:rPr lang="zh-CN" altLang="en-US" sz="2800" dirty="0"/>
              <a:t>像唐僧那样对妖怪讲慈悲，</a:t>
            </a:r>
            <a:r>
              <a:rPr lang="zh-CN" altLang="en-US" sz="2800" dirty="0">
                <a:solidFill>
                  <a:srgbClr val="0033CC"/>
                </a:solidFill>
              </a:rPr>
              <a:t>岂能</a:t>
            </a:r>
            <a:r>
              <a:rPr lang="zh-CN" altLang="en-US" sz="2800" dirty="0"/>
              <a:t>像东郭先生那样对狼讲善良，</a:t>
            </a:r>
            <a:r>
              <a:rPr lang="zh-CN" altLang="en-US" sz="2800" dirty="0">
                <a:solidFill>
                  <a:srgbClr val="0033CC"/>
                </a:solidFill>
              </a:rPr>
              <a:t>岂能</a:t>
            </a:r>
            <a:r>
              <a:rPr lang="zh-CN" altLang="en-US" sz="2800" dirty="0"/>
              <a:t>像伊索寓言中那位农夫对毒蛇讲怜悯。</a:t>
            </a:r>
            <a:r>
              <a:rPr lang="zh-CN" altLang="en-US" sz="2800" dirty="0">
                <a:solidFill>
                  <a:srgbClr val="0033CC"/>
                </a:solidFill>
              </a:rPr>
              <a:t>对恶人的善良就是对人民的犯罪。 </a:t>
            </a:r>
            <a:endParaRPr lang="zh-CN" altLang="en-US" sz="2800" dirty="0">
              <a:solidFill>
                <a:srgbClr val="FF0000"/>
              </a:solidFill>
            </a:endParaRPr>
          </a:p>
        </p:txBody>
      </p:sp>
      <p:sp>
        <p:nvSpPr>
          <p:cNvPr id="28675" name="日期占位符 1"/>
          <p:cNvSpPr>
            <a:spLocks noGrp="1"/>
          </p:cNvSpPr>
          <p:nvPr>
            <p:ph type="dt" sz="half" idx="10"/>
          </p:nvPr>
        </p:nvSpPr>
        <p:spPr/>
        <p:txBody>
          <a:bodyPr anchor="t"/>
          <a:lstStyle/>
          <a:p>
            <a:fld id="{BB962C8B-B14F-4D97-AF65-F5344CB8AC3E}" type="datetime1">
              <a:rPr lang="zh-CN" altLang="en-US" dirty="0"/>
            </a:fld>
            <a:endParaRPr lang="zh-CN" altLang="en-US" dirty="0"/>
          </a:p>
        </p:txBody>
      </p:sp>
      <p:sp>
        <p:nvSpPr>
          <p:cNvPr id="28676" name="灯片编号占位符 2"/>
          <p:cNvSpPr>
            <a:spLocks noGrp="1"/>
          </p:cNvSpPr>
          <p:nvPr>
            <p:ph type="sldNum" sz="quarter" idx="12"/>
          </p:nvPr>
        </p:nvSpPr>
        <p:spPr/>
        <p:txBody>
          <a:bodyPr anchor="t"/>
          <a:lstStyle/>
          <a:p>
            <a:fld id="{9A0DB2DC-4C9A-4742-B13C-FB6460FD3503}" type="slidenum">
              <a:rPr lang="zh-CN" altLang="en-US" dirty="0"/>
            </a:fld>
            <a:endParaRPr lang="zh-CN" altLang="en-US" dirty="0"/>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标题 1"/>
          <p:cNvSpPr>
            <a:spLocks noGrp="1" noChangeArrowheads="1"/>
          </p:cNvSpPr>
          <p:nvPr>
            <p:ph type="title"/>
          </p:nvPr>
        </p:nvSpPr>
        <p:spPr/>
        <p:txBody>
          <a:bodyPr/>
          <a:lstStyle/>
          <a:p>
            <a:r>
              <a:rPr lang="en-US" altLang="zh-CN"/>
              <a:t>7.</a:t>
            </a:r>
            <a:r>
              <a:rPr lang="zh-CN" altLang="en-US"/>
              <a:t>论证</a:t>
            </a:r>
            <a:endParaRPr lang="zh-CN" altLang="en-US"/>
          </a:p>
        </p:txBody>
      </p:sp>
      <p:sp>
        <p:nvSpPr>
          <p:cNvPr id="129026" name="内容占位符 2"/>
          <p:cNvSpPr>
            <a:spLocks noGrp="1" noChangeArrowheads="1"/>
          </p:cNvSpPr>
          <p:nvPr>
            <p:ph idx="1"/>
          </p:nvPr>
        </p:nvSpPr>
        <p:spPr/>
        <p:txBody>
          <a:bodyPr/>
          <a:lstStyle/>
          <a:p>
            <a:r>
              <a:rPr lang="zh-CN" altLang="en-US"/>
              <a:t>深刻的标准：</a:t>
            </a:r>
            <a:endParaRPr lang="zh-CN" altLang="en-US"/>
          </a:p>
          <a:p>
            <a:endParaRPr lang="zh-CN" altLang="en-US"/>
          </a:p>
          <a:p>
            <a:r>
              <a:rPr lang="zh-CN" altLang="en-US"/>
              <a:t>点上的深</a:t>
            </a:r>
            <a:endParaRPr lang="zh-CN" altLang="en-US"/>
          </a:p>
          <a:p>
            <a:r>
              <a:rPr lang="zh-CN" altLang="en-US"/>
              <a:t>面上的广</a:t>
            </a:r>
            <a:endParaRPr lang="zh-CN" altLang="en-US"/>
          </a:p>
          <a:p>
            <a:r>
              <a:rPr lang="zh-CN" altLang="en-US"/>
              <a:t>角度的新</a:t>
            </a:r>
            <a:endParaRPr lang="zh-CN" altLang="en-US"/>
          </a:p>
          <a:p>
            <a:endParaRPr lang="zh-CN" altLang="en-US"/>
          </a:p>
          <a:p>
            <a:r>
              <a:rPr lang="zh-CN" altLang="en-US"/>
              <a:t>                                            </a:t>
            </a:r>
            <a:r>
              <a:rPr lang="zh-CN" altLang="en-US" sz="2400">
                <a:solidFill>
                  <a:srgbClr val="0070C0"/>
                </a:solidFill>
                <a:effectLst/>
              </a:rPr>
              <a:t>高考作文的防守与进攻策略</a:t>
            </a:r>
            <a:endParaRPr lang="zh-CN" altLang="en-US" sz="2400">
              <a:solidFill>
                <a:srgbClr val="0070C0"/>
              </a:solidFill>
              <a:effectLst/>
            </a:endParaRPr>
          </a:p>
        </p:txBody>
      </p:sp>
      <p:pic>
        <p:nvPicPr>
          <p:cNvPr id="129027" name="图片 4" descr="62c92ba585f74ecdbef4c4498a438984_看图王"/>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926137" y="2668590"/>
            <a:ext cx="2019300" cy="204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标题 1"/>
          <p:cNvSpPr>
            <a:spLocks noGrp="1" noChangeArrowheads="1"/>
          </p:cNvSpPr>
          <p:nvPr>
            <p:ph type="title"/>
          </p:nvPr>
        </p:nvSpPr>
        <p:spPr>
          <a:xfrm>
            <a:off x="839787" y="1"/>
            <a:ext cx="10515600" cy="1325563"/>
          </a:xfrm>
        </p:spPr>
        <p:txBody>
          <a:bodyPr/>
          <a:lstStyle/>
          <a:p>
            <a:r>
              <a:rPr lang="en-US" altLang="zh-CN" dirty="0"/>
              <a:t>8.</a:t>
            </a:r>
            <a:r>
              <a:rPr lang="zh-CN" altLang="en-US" dirty="0"/>
              <a:t>考场书写的标准</a:t>
            </a:r>
            <a:endParaRPr lang="zh-CN" altLang="en-US" dirty="0"/>
          </a:p>
        </p:txBody>
      </p:sp>
      <p:pic>
        <p:nvPicPr>
          <p:cNvPr id="145410" name="内容占位符 3" descr="20161216_204642_看图王"/>
          <p:cNvPicPr>
            <a:picLocks noGrp="1"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a:xfrm>
            <a:off x="6338889" y="1111252"/>
            <a:ext cx="4314825" cy="5673725"/>
          </a:xfrm>
        </p:spPr>
      </p:pic>
      <p:pic>
        <p:nvPicPr>
          <p:cNvPr id="145411" name="图片 5" descr="20161216_204633_看图王"/>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7337" y="1111252"/>
            <a:ext cx="4783138" cy="567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文本占位符 13313"/>
          <p:cNvSpPr>
            <a:spLocks noGrp="1" noChangeArrowheads="1"/>
          </p:cNvSpPr>
          <p:nvPr>
            <p:ph idx="1"/>
          </p:nvPr>
        </p:nvSpPr>
        <p:spPr>
          <a:xfrm>
            <a:off x="1982787" y="909640"/>
            <a:ext cx="8229600" cy="5221287"/>
          </a:xfrm>
        </p:spPr>
        <p:txBody>
          <a:bodyPr/>
          <a:lstStyle/>
          <a:p>
            <a:pPr>
              <a:buFontTx/>
              <a:buNone/>
            </a:pPr>
            <a:r>
              <a:rPr lang="zh-CN" altLang="en-US" sz="4800"/>
              <a:t>  阅卷理想        阅卷现实</a:t>
            </a:r>
            <a:endParaRPr lang="zh-CN" altLang="en-US" sz="4800"/>
          </a:p>
        </p:txBody>
      </p:sp>
      <p:sp>
        <p:nvSpPr>
          <p:cNvPr id="144386" name="箭头 289"/>
          <p:cNvSpPr>
            <a:spLocks noChangeShapeType="1"/>
          </p:cNvSpPr>
          <p:nvPr/>
        </p:nvSpPr>
        <p:spPr bwMode="auto">
          <a:xfrm flipV="1">
            <a:off x="3576637" y="2492377"/>
            <a:ext cx="1588" cy="2232025"/>
          </a:xfrm>
          <a:prstGeom prst="line">
            <a:avLst/>
          </a:prstGeom>
          <a:noFill/>
          <a:ln w="38100">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44387" name="直接连接符 13315"/>
          <p:cNvSpPr>
            <a:spLocks noChangeShapeType="1"/>
          </p:cNvSpPr>
          <p:nvPr/>
        </p:nvSpPr>
        <p:spPr bwMode="auto">
          <a:xfrm>
            <a:off x="7394575" y="2781302"/>
            <a:ext cx="0" cy="2087563"/>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44388" name="直接连接符 13316"/>
          <p:cNvSpPr>
            <a:spLocks noChangeShapeType="1"/>
          </p:cNvSpPr>
          <p:nvPr/>
        </p:nvSpPr>
        <p:spPr bwMode="auto">
          <a:xfrm>
            <a:off x="7897812" y="2781300"/>
            <a:ext cx="0" cy="208915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a:p>
        </p:txBody>
      </p:sp>
      <p:sp>
        <p:nvSpPr>
          <p:cNvPr id="144389" name="曲线 624"/>
          <p:cNvSpPr>
            <a:spLocks noChangeArrowheads="1"/>
          </p:cNvSpPr>
          <p:nvPr/>
        </p:nvSpPr>
        <p:spPr bwMode="auto">
          <a:xfrm>
            <a:off x="3576637" y="4076700"/>
            <a:ext cx="1570038" cy="660400"/>
          </a:xfrm>
          <a:custGeom>
            <a:avLst/>
            <a:gdLst>
              <a:gd name="T0" fmla="*/ 0 w 21600"/>
              <a:gd name="T1" fmla="*/ 21600 h 21600"/>
              <a:gd name="T2" fmla="*/ 11293 w 21600"/>
              <a:gd name="T3" fmla="*/ 187 h 21600"/>
              <a:gd name="T4" fmla="*/ 21600 w 21600"/>
              <a:gd name="T5" fmla="*/ 20434 h 21600"/>
            </a:gdLst>
            <a:ahLst/>
            <a:cxnLst>
              <a:cxn ang="0">
                <a:pos x="T0" y="T1"/>
              </a:cxn>
              <a:cxn ang="0">
                <a:pos x="T2" y="T3"/>
              </a:cxn>
              <a:cxn ang="0">
                <a:pos x="T4" y="T5"/>
              </a:cxn>
            </a:cxnLst>
            <a:rect l="0" t="0" r="r" b="b"/>
            <a:pathLst>
              <a:path w="21600" h="21600">
                <a:moveTo>
                  <a:pt x="0" y="21600"/>
                </a:moveTo>
                <a:cubicBezTo>
                  <a:pt x="1879" y="18041"/>
                  <a:pt x="7692" y="374"/>
                  <a:pt x="11293" y="187"/>
                </a:cubicBezTo>
                <a:cubicBezTo>
                  <a:pt x="14895" y="0"/>
                  <a:pt x="19886" y="17063"/>
                  <a:pt x="21600" y="20434"/>
                </a:cubicBezTo>
              </a:path>
            </a:pathLst>
          </a:custGeom>
          <a:noFill/>
          <a:ln w="47625">
            <a:solidFill>
              <a:schemeClr val="tx1"/>
            </a:solidFill>
            <a:rou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44390" name="曲线 625"/>
          <p:cNvSpPr>
            <a:spLocks noChangeArrowheads="1"/>
          </p:cNvSpPr>
          <p:nvPr/>
        </p:nvSpPr>
        <p:spPr bwMode="auto">
          <a:xfrm>
            <a:off x="6602412" y="3551238"/>
            <a:ext cx="933450" cy="1173162"/>
          </a:xfrm>
          <a:custGeom>
            <a:avLst/>
            <a:gdLst>
              <a:gd name="T0" fmla="*/ 0 w 21600"/>
              <a:gd name="T1" fmla="*/ 21600 h 21600"/>
              <a:gd name="T2" fmla="*/ 14597 w 21600"/>
              <a:gd name="T3" fmla="*/ 16376 h 21600"/>
              <a:gd name="T4" fmla="*/ 21600 w 21600"/>
              <a:gd name="T5" fmla="*/ 0 h 21600"/>
            </a:gdLst>
            <a:ahLst/>
            <a:cxnLst>
              <a:cxn ang="0">
                <a:pos x="T0" y="T1"/>
              </a:cxn>
              <a:cxn ang="0">
                <a:pos x="T2" y="T3"/>
              </a:cxn>
              <a:cxn ang="0">
                <a:pos x="T4" y="T5"/>
              </a:cxn>
            </a:cxnLst>
            <a:rect l="0" t="0" r="r" b="b"/>
            <a:pathLst>
              <a:path w="21600" h="21600">
                <a:moveTo>
                  <a:pt x="0" y="21600"/>
                </a:moveTo>
                <a:cubicBezTo>
                  <a:pt x="2432" y="20725"/>
                  <a:pt x="10994" y="19972"/>
                  <a:pt x="14597" y="16376"/>
                </a:cubicBezTo>
                <a:cubicBezTo>
                  <a:pt x="18200" y="12780"/>
                  <a:pt x="20430" y="2733"/>
                  <a:pt x="21600" y="0"/>
                </a:cubicBezTo>
              </a:path>
            </a:pathLst>
          </a:custGeom>
          <a:noFill/>
          <a:ln w="47625">
            <a:solidFill>
              <a:schemeClr val="tx1"/>
            </a:solidFill>
            <a:rou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44391" name="曲线 627"/>
          <p:cNvSpPr>
            <a:spLocks noChangeArrowheads="1"/>
          </p:cNvSpPr>
          <p:nvPr/>
        </p:nvSpPr>
        <p:spPr bwMode="auto">
          <a:xfrm>
            <a:off x="7754939" y="3500438"/>
            <a:ext cx="792163" cy="1223962"/>
          </a:xfrm>
          <a:custGeom>
            <a:avLst/>
            <a:gdLst>
              <a:gd name="T0" fmla="*/ 0 w 21600"/>
              <a:gd name="T1" fmla="*/ 0 h 21600"/>
              <a:gd name="T2" fmla="*/ 6834 w 21600"/>
              <a:gd name="T3" fmla="*/ 17736 h 21600"/>
              <a:gd name="T4" fmla="*/ 21600 w 21600"/>
              <a:gd name="T5" fmla="*/ 21600 h 21600"/>
            </a:gdLst>
            <a:ahLst/>
            <a:cxnLst>
              <a:cxn ang="0">
                <a:pos x="T0" y="T1"/>
              </a:cxn>
              <a:cxn ang="0">
                <a:pos x="T2" y="T3"/>
              </a:cxn>
              <a:cxn ang="0">
                <a:pos x="T4" y="T5"/>
              </a:cxn>
            </a:cxnLst>
            <a:rect l="0" t="0" r="r" b="b"/>
            <a:pathLst>
              <a:path w="21600" h="21600">
                <a:moveTo>
                  <a:pt x="0" y="0"/>
                </a:moveTo>
                <a:cubicBezTo>
                  <a:pt x="1139" y="2952"/>
                  <a:pt x="3242" y="14140"/>
                  <a:pt x="6834" y="17736"/>
                </a:cubicBezTo>
                <a:cubicBezTo>
                  <a:pt x="10427" y="21332"/>
                  <a:pt x="19146" y="20956"/>
                  <a:pt x="21600" y="21600"/>
                </a:cubicBezTo>
              </a:path>
            </a:pathLst>
          </a:custGeom>
          <a:noFill/>
          <a:ln w="47625">
            <a:solidFill>
              <a:schemeClr val="tx1"/>
            </a:solidFill>
            <a:rou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44392" name="曲线 632"/>
          <p:cNvSpPr>
            <a:spLocks noChangeArrowheads="1"/>
          </p:cNvSpPr>
          <p:nvPr/>
        </p:nvSpPr>
        <p:spPr bwMode="auto">
          <a:xfrm>
            <a:off x="7539037" y="2689225"/>
            <a:ext cx="217488" cy="884238"/>
          </a:xfrm>
          <a:custGeom>
            <a:avLst/>
            <a:gdLst>
              <a:gd name="T0" fmla="*/ 0 w 21600"/>
              <a:gd name="T1" fmla="*/ 21600 h 21600"/>
              <a:gd name="T2" fmla="*/ 5966 w 21600"/>
              <a:gd name="T3" fmla="*/ 3325 h 21600"/>
              <a:gd name="T4" fmla="*/ 13405 w 21600"/>
              <a:gd name="T5" fmla="*/ 1616 h 21600"/>
              <a:gd name="T6" fmla="*/ 17900 w 21600"/>
              <a:gd name="T7" fmla="*/ 5613 h 21600"/>
              <a:gd name="T8" fmla="*/ 20128 w 21600"/>
              <a:gd name="T9" fmla="*/ 12477 h 21600"/>
              <a:gd name="T10" fmla="*/ 21600 w 21600"/>
              <a:gd name="T11" fmla="*/ 21020 h 21600"/>
            </a:gdLst>
            <a:ahLst/>
            <a:cxnLst>
              <a:cxn ang="0">
                <a:pos x="T0" y="T1"/>
              </a:cxn>
              <a:cxn ang="0">
                <a:pos x="T2" y="T3"/>
              </a:cxn>
              <a:cxn ang="0">
                <a:pos x="T4" y="T5"/>
              </a:cxn>
              <a:cxn ang="0">
                <a:pos x="T6" y="T7"/>
              </a:cxn>
              <a:cxn ang="0">
                <a:pos x="T8" y="T9"/>
              </a:cxn>
              <a:cxn ang="0">
                <a:pos x="T10" y="T11"/>
              </a:cxn>
            </a:cxnLst>
            <a:rect l="0" t="0" r="r" b="b"/>
            <a:pathLst>
              <a:path w="21600" h="21600">
                <a:moveTo>
                  <a:pt x="0" y="21600"/>
                </a:moveTo>
                <a:cubicBezTo>
                  <a:pt x="994" y="18549"/>
                  <a:pt x="3739" y="6650"/>
                  <a:pt x="5966" y="3325"/>
                </a:cubicBezTo>
                <a:cubicBezTo>
                  <a:pt x="8194" y="0"/>
                  <a:pt x="11416" y="1250"/>
                  <a:pt x="13405" y="1616"/>
                </a:cubicBezTo>
                <a:cubicBezTo>
                  <a:pt x="15394" y="1983"/>
                  <a:pt x="16786" y="3813"/>
                  <a:pt x="17900" y="5613"/>
                </a:cubicBezTo>
                <a:cubicBezTo>
                  <a:pt x="19014" y="7413"/>
                  <a:pt x="19531" y="9915"/>
                  <a:pt x="20128" y="12477"/>
                </a:cubicBezTo>
                <a:cubicBezTo>
                  <a:pt x="20724" y="15040"/>
                  <a:pt x="21361" y="19586"/>
                  <a:pt x="21600" y="21020"/>
                </a:cubicBezTo>
              </a:path>
            </a:pathLst>
          </a:custGeom>
          <a:noFill/>
          <a:ln w="47625">
            <a:solidFill>
              <a:schemeClr val="tx1"/>
            </a:solidFill>
            <a:rou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44393" name="箭头 289"/>
          <p:cNvSpPr>
            <a:spLocks noChangeShapeType="1"/>
          </p:cNvSpPr>
          <p:nvPr/>
        </p:nvSpPr>
        <p:spPr bwMode="auto">
          <a:xfrm>
            <a:off x="3578225" y="4725988"/>
            <a:ext cx="2087562" cy="0"/>
          </a:xfrm>
          <a:prstGeom prst="line">
            <a:avLst/>
          </a:prstGeom>
          <a:noFill/>
          <a:ln w="38100">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44394" name="箭头 289"/>
          <p:cNvSpPr>
            <a:spLocks noChangeShapeType="1"/>
          </p:cNvSpPr>
          <p:nvPr/>
        </p:nvSpPr>
        <p:spPr bwMode="auto">
          <a:xfrm>
            <a:off x="6602414" y="4725988"/>
            <a:ext cx="2232025" cy="0"/>
          </a:xfrm>
          <a:prstGeom prst="line">
            <a:avLst/>
          </a:prstGeom>
          <a:noFill/>
          <a:ln w="38100">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44395" name="箭头 289"/>
          <p:cNvSpPr>
            <a:spLocks noChangeShapeType="1"/>
          </p:cNvSpPr>
          <p:nvPr/>
        </p:nvSpPr>
        <p:spPr bwMode="auto">
          <a:xfrm flipV="1">
            <a:off x="6602412" y="2493965"/>
            <a:ext cx="0" cy="2230437"/>
          </a:xfrm>
          <a:prstGeom prst="line">
            <a:avLst/>
          </a:prstGeom>
          <a:noFill/>
          <a:ln w="38100">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44396" name="文本框 13324"/>
          <p:cNvSpPr txBox="1">
            <a:spLocks noChangeArrowheads="1"/>
          </p:cNvSpPr>
          <p:nvPr/>
        </p:nvSpPr>
        <p:spPr bwMode="auto">
          <a:xfrm>
            <a:off x="7105650" y="2060575"/>
            <a:ext cx="13001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b="1">
                <a:latin typeface="Verdana" panose="020B0604030504040204" pitchFamily="34" charset="0"/>
              </a:rPr>
              <a:t>4</a:t>
            </a:r>
            <a:r>
              <a:rPr lang="en-US" altLang="zh-CN" b="1">
                <a:latin typeface="Verdana" panose="020B0604030504040204" pitchFamily="34" charset="0"/>
              </a:rPr>
              <a:t>2</a:t>
            </a:r>
            <a:r>
              <a:rPr lang="zh-CN" altLang="en-US" b="1">
                <a:latin typeface="Verdana" panose="020B0604030504040204" pitchFamily="34" charset="0"/>
              </a:rPr>
              <a:t>-4</a:t>
            </a:r>
            <a:r>
              <a:rPr lang="en-US" altLang="zh-CN" b="1">
                <a:latin typeface="Verdana" panose="020B0604030504040204" pitchFamily="34" charset="0"/>
              </a:rPr>
              <a:t>4</a:t>
            </a:r>
            <a:endParaRPr lang="en-US" altLang="zh-CN" b="1">
              <a:latin typeface="Verdana" panose="020B0604030504040204" pitchFamily="34" charset="0"/>
            </a:endParaRPr>
          </a:p>
        </p:txBody>
      </p:sp>
      <p:sp>
        <p:nvSpPr>
          <p:cNvPr id="144397" name="日期占位符 1"/>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095A74DA-7D8E-402B-A08B-3DD85272DCB4}" type="datetime1">
              <a:rPr lang="en-US" altLang="en-US" sz="1000">
                <a:latin typeface="Verdana" panose="020B0604030504040204" pitchFamily="34" charset="0"/>
              </a:rPr>
            </a:fld>
            <a:endParaRPr lang="en-US" altLang="en-US" sz="1000">
              <a:latin typeface="Verdana" panose="020B0604030504040204" pitchFamily="34" charset="0"/>
            </a:endParaRPr>
          </a:p>
        </p:txBody>
      </p:sp>
      <p:sp>
        <p:nvSpPr>
          <p:cNvPr id="4110" name="灯片编号占位符 2"/>
          <p:cNvSpPr>
            <a:spLocks noGrp="1" noChangeArrowheads="1"/>
          </p:cNvSpPr>
          <p:nvPr>
            <p:ph type="sldNum" sz="quarter" idx="12"/>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fld id="{29DAFF3A-E2BF-4FBE-A77C-0A11053E4F6E}" type="slidenum">
              <a:rPr lang="zh-CN" altLang="en-US" smtClean="0">
                <a:cs typeface="+mn-ea"/>
              </a:rPr>
            </a:fld>
            <a:endParaRPr lang="zh-CN" altLang="en-US">
              <a:cs typeface="+mn-ea"/>
            </a:endParaRPr>
          </a:p>
        </p:txBody>
      </p:sp>
      <p:sp>
        <p:nvSpPr>
          <p:cNvPr id="144399" name="文本框 1"/>
          <p:cNvSpPr txBox="1">
            <a:spLocks noChangeArrowheads="1"/>
          </p:cNvSpPr>
          <p:nvPr/>
        </p:nvSpPr>
        <p:spPr bwMode="auto">
          <a:xfrm>
            <a:off x="3721100" y="4868865"/>
            <a:ext cx="12239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b="1"/>
              <a:t>分     数</a:t>
            </a:r>
            <a:r>
              <a:rPr lang="zh-CN" altLang="en-US"/>
              <a:t> </a:t>
            </a:r>
            <a:endParaRPr lang="zh-CN" altLang="en-US"/>
          </a:p>
        </p:txBody>
      </p:sp>
      <p:sp>
        <p:nvSpPr>
          <p:cNvPr id="144400" name="文本框 2"/>
          <p:cNvSpPr txBox="1">
            <a:spLocks noChangeArrowheads="1"/>
          </p:cNvSpPr>
          <p:nvPr/>
        </p:nvSpPr>
        <p:spPr bwMode="auto">
          <a:xfrm>
            <a:off x="3073402" y="2924177"/>
            <a:ext cx="3587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b="1"/>
              <a:t>人</a:t>
            </a:r>
            <a:endParaRPr lang="en-US" altLang="zh-CN" b="1"/>
          </a:p>
          <a:p>
            <a:endParaRPr lang="en-US" altLang="zh-CN" b="1"/>
          </a:p>
          <a:p>
            <a:r>
              <a:rPr lang="zh-CN" altLang="en-US" b="1"/>
              <a:t>数</a:t>
            </a:r>
            <a:endParaRPr lang="zh-CN" altLang="en-US" b="1"/>
          </a:p>
        </p:txBody>
      </p:sp>
    </p:spTree>
  </p:cSld>
  <p:clrMapOvr>
    <a:masterClrMapping/>
  </p:clrMapOvr>
  <p:transition>
    <p:fade/>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标题 1"/>
          <p:cNvSpPr>
            <a:spLocks noGrp="1" noChangeArrowheads="1"/>
          </p:cNvSpPr>
          <p:nvPr>
            <p:ph type="title"/>
          </p:nvPr>
        </p:nvSpPr>
        <p:spPr/>
        <p:txBody>
          <a:bodyPr/>
          <a:lstStyle/>
          <a:p>
            <a:r>
              <a:rPr lang="zh-CN" altLang="en-US">
                <a:sym typeface="Arial" panose="020B0604020202020204" pitchFamily="34" charset="0"/>
              </a:rPr>
              <a:t>三、交流：后</a:t>
            </a:r>
            <a:r>
              <a:rPr lang="en-US" altLang="zh-CN">
                <a:sym typeface="Arial" panose="020B0604020202020204" pitchFamily="34" charset="0"/>
              </a:rPr>
              <a:t>45</a:t>
            </a:r>
            <a:r>
              <a:rPr lang="zh-CN" altLang="en-US">
                <a:sym typeface="Arial" panose="020B0604020202020204" pitchFamily="34" charset="0"/>
              </a:rPr>
              <a:t>天怎么备考</a:t>
            </a:r>
            <a:endParaRPr lang="zh-CN" altLang="en-US"/>
          </a:p>
        </p:txBody>
      </p:sp>
      <p:sp>
        <p:nvSpPr>
          <p:cNvPr id="139266" name="内容占位符 2"/>
          <p:cNvSpPr>
            <a:spLocks noGrp="1" noChangeArrowheads="1"/>
          </p:cNvSpPr>
          <p:nvPr>
            <p:ph idx="1"/>
          </p:nvPr>
        </p:nvSpPr>
        <p:spPr>
          <a:xfrm>
            <a:off x="1824037" y="1417640"/>
            <a:ext cx="8388350" cy="4708525"/>
          </a:xfrm>
        </p:spPr>
        <p:txBody>
          <a:bodyPr/>
          <a:lstStyle/>
          <a:p>
            <a:r>
              <a:rPr lang="zh-CN" altLang="en-US"/>
              <a:t>1.一般论述类文本精做</a:t>
            </a:r>
            <a:r>
              <a:rPr lang="en-US" altLang="zh-CN"/>
              <a:t>10</a:t>
            </a:r>
            <a:r>
              <a:rPr lang="zh-CN" altLang="en-US"/>
              <a:t>篇高考题</a:t>
            </a:r>
            <a:endParaRPr lang="zh-CN" altLang="en-US"/>
          </a:p>
          <a:p>
            <a:r>
              <a:rPr lang="en-US" altLang="zh-CN"/>
              <a:t>2.</a:t>
            </a:r>
            <a:r>
              <a:rPr lang="zh-CN" altLang="en-US"/>
              <a:t>阅读要精讲，小说也要练</a:t>
            </a:r>
            <a:endParaRPr lang="zh-CN" altLang="en-US"/>
          </a:p>
          <a:p>
            <a:r>
              <a:rPr lang="en-US" altLang="zh-CN"/>
              <a:t>3.</a:t>
            </a:r>
            <a:r>
              <a:rPr lang="zh-CN" altLang="en-US"/>
              <a:t>主观题和学生一起做评分细则</a:t>
            </a:r>
            <a:endParaRPr lang="zh-CN" altLang="en-US"/>
          </a:p>
          <a:p>
            <a:r>
              <a:rPr lang="en-US" altLang="zh-CN"/>
              <a:t>4.</a:t>
            </a:r>
            <a:r>
              <a:rPr lang="zh-CN" altLang="en-US"/>
              <a:t>凡是讲过的文言文至少读5遍</a:t>
            </a:r>
            <a:endParaRPr lang="zh-CN" altLang="en-US"/>
          </a:p>
          <a:p>
            <a:r>
              <a:rPr lang="en-US" altLang="zh-CN"/>
              <a:t>5.</a:t>
            </a:r>
            <a:r>
              <a:rPr lang="zh-CN" altLang="en-US"/>
              <a:t>讲过的诗词就让学生“翻译”一遍</a:t>
            </a:r>
            <a:endParaRPr lang="zh-CN" altLang="en-US"/>
          </a:p>
          <a:p>
            <a:endParaRPr lang="zh-CN" altLang="en-US"/>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标题 1"/>
          <p:cNvSpPr>
            <a:spLocks noGrp="1" noChangeArrowheads="1"/>
          </p:cNvSpPr>
          <p:nvPr>
            <p:ph type="title"/>
          </p:nvPr>
        </p:nvSpPr>
        <p:spPr/>
        <p:txBody>
          <a:bodyPr/>
          <a:lstStyle/>
          <a:p>
            <a:r>
              <a:rPr lang="zh-CN" altLang="en-US">
                <a:sym typeface="Arial" panose="020B0604020202020204" pitchFamily="34" charset="0"/>
              </a:rPr>
              <a:t>三、交流：后</a:t>
            </a:r>
            <a:r>
              <a:rPr lang="en-US" altLang="zh-CN">
                <a:sym typeface="Arial" panose="020B0604020202020204" pitchFamily="34" charset="0"/>
              </a:rPr>
              <a:t>70</a:t>
            </a:r>
            <a:r>
              <a:rPr lang="zh-CN" altLang="en-US">
                <a:sym typeface="Arial" panose="020B0604020202020204" pitchFamily="34" charset="0"/>
              </a:rPr>
              <a:t>天怎么备考</a:t>
            </a:r>
            <a:endParaRPr lang="zh-CN" altLang="en-US"/>
          </a:p>
        </p:txBody>
      </p:sp>
      <p:sp>
        <p:nvSpPr>
          <p:cNvPr id="140290" name="内容占位符 2"/>
          <p:cNvSpPr>
            <a:spLocks noGrp="1" noChangeArrowheads="1"/>
          </p:cNvSpPr>
          <p:nvPr>
            <p:ph idx="1"/>
          </p:nvPr>
        </p:nvSpPr>
        <p:spPr>
          <a:xfrm>
            <a:off x="1824037" y="1417640"/>
            <a:ext cx="8388350" cy="4708525"/>
          </a:xfrm>
        </p:spPr>
        <p:txBody>
          <a:bodyPr/>
          <a:lstStyle/>
          <a:p>
            <a:r>
              <a:rPr lang="en-US" altLang="zh-CN"/>
              <a:t>6</a:t>
            </a:r>
            <a:r>
              <a:rPr lang="zh-CN" altLang="en-US"/>
              <a:t>.把书写当成和作文一样重要的事来抓</a:t>
            </a:r>
            <a:endParaRPr lang="zh-CN" altLang="en-US"/>
          </a:p>
          <a:p>
            <a:r>
              <a:rPr lang="en-US" altLang="zh-CN"/>
              <a:t>7</a:t>
            </a:r>
            <a:r>
              <a:rPr lang="zh-CN" altLang="en-US"/>
              <a:t>.教师带学生扔试卷，每天扔2-3张。</a:t>
            </a:r>
            <a:endParaRPr lang="zh-CN" altLang="en-US"/>
          </a:p>
          <a:p>
            <a:r>
              <a:rPr lang="en-US" altLang="zh-CN"/>
              <a:t>8</a:t>
            </a:r>
            <a:r>
              <a:rPr lang="zh-CN" altLang="en-US"/>
              <a:t>.讲两节逻辑课，概念、命题、推理、逻辑规则。</a:t>
            </a:r>
            <a:endParaRPr lang="zh-CN" altLang="en-US"/>
          </a:p>
          <a:p>
            <a:r>
              <a:rPr lang="en-US" altLang="zh-CN"/>
              <a:t>9.</a:t>
            </a:r>
            <a:r>
              <a:rPr lang="zh-CN" altLang="en-US"/>
              <a:t>仿写、对联、材料概括、口语交际也要练。</a:t>
            </a:r>
            <a:endParaRPr lang="zh-CN" altLang="en-US"/>
          </a:p>
          <a:p>
            <a:r>
              <a:rPr lang="en-US" altLang="zh-CN"/>
              <a:t>10</a:t>
            </a:r>
            <a:r>
              <a:rPr lang="zh-CN" altLang="en-US"/>
              <a:t>.写作文，也要修改作文，让学生找巅峰体验。（不读范文，或写作式阅读）</a:t>
            </a:r>
            <a:endParaRPr lang="zh-CN" altLang="en-US"/>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笨笨地安排最后</a:t>
            </a:r>
            <a:r>
              <a:rPr lang="en-US" altLang="zh-CN"/>
              <a:t>45</a:t>
            </a:r>
            <a:r>
              <a:rPr lang="zh-CN" altLang="en-US"/>
              <a:t>天</a:t>
            </a:r>
            <a:endParaRPr lang="zh-CN" altLang="en-US"/>
          </a:p>
        </p:txBody>
      </p:sp>
      <p:sp>
        <p:nvSpPr>
          <p:cNvPr id="3" name="内容占位符 2"/>
          <p:cNvSpPr>
            <a:spLocks noGrp="1"/>
          </p:cNvSpPr>
          <p:nvPr>
            <p:ph idx="1"/>
          </p:nvPr>
        </p:nvSpPr>
        <p:spPr/>
        <p:txBody>
          <a:bodyPr>
            <a:normAutofit lnSpcReduction="10000"/>
          </a:bodyPr>
          <a:p>
            <a:pPr marL="0" indent="0">
              <a:buNone/>
            </a:pPr>
            <a:r>
              <a:rPr lang="en-US" altLang="zh-CN"/>
              <a:t>1</a:t>
            </a:r>
            <a:r>
              <a:rPr lang="zh-CN" altLang="en-US"/>
              <a:t>周文言文</a:t>
            </a:r>
            <a:r>
              <a:rPr lang="en-US" altLang="zh-CN"/>
              <a:t>——</a:t>
            </a:r>
            <a:r>
              <a:rPr lang="zh-CN" altLang="en-US"/>
              <a:t>精讲、细读</a:t>
            </a:r>
            <a:endParaRPr lang="zh-CN" altLang="en-US"/>
          </a:p>
          <a:p>
            <a:pPr marL="0" indent="0">
              <a:buNone/>
            </a:pPr>
            <a:r>
              <a:rPr lang="en-US" altLang="zh-CN"/>
              <a:t>1</a:t>
            </a:r>
            <a:r>
              <a:rPr lang="zh-CN" altLang="en-US"/>
              <a:t>周诗歌</a:t>
            </a:r>
            <a:r>
              <a:rPr lang="en-US" altLang="zh-CN"/>
              <a:t>——</a:t>
            </a:r>
            <a:r>
              <a:rPr lang="zh-CN" altLang="en-US"/>
              <a:t>背诵、翻译</a:t>
            </a:r>
            <a:endParaRPr lang="zh-CN" altLang="en-US"/>
          </a:p>
          <a:p>
            <a:pPr marL="0" indent="0">
              <a:buNone/>
            </a:pPr>
            <a:r>
              <a:rPr lang="en-US" altLang="zh-CN"/>
              <a:t>1</a:t>
            </a:r>
            <a:r>
              <a:rPr lang="zh-CN" altLang="en-US"/>
              <a:t>周现代文</a:t>
            </a:r>
            <a:r>
              <a:rPr lang="en-US" altLang="zh-CN"/>
              <a:t>——</a:t>
            </a:r>
            <a:r>
              <a:rPr lang="zh-CN" altLang="en-US"/>
              <a:t>分类、整理</a:t>
            </a:r>
            <a:endParaRPr lang="zh-CN" altLang="en-US"/>
          </a:p>
          <a:p>
            <a:pPr marL="0" indent="0">
              <a:buNone/>
            </a:pPr>
            <a:r>
              <a:rPr lang="en-US" altLang="zh-CN"/>
              <a:t>1</a:t>
            </a:r>
            <a:r>
              <a:rPr lang="zh-CN" altLang="en-US"/>
              <a:t>周语言文字运用</a:t>
            </a:r>
            <a:r>
              <a:rPr lang="en-US" altLang="zh-CN"/>
              <a:t>——</a:t>
            </a:r>
            <a:r>
              <a:rPr lang="zh-CN" altLang="en-US"/>
              <a:t>提纯、圈画、找点</a:t>
            </a:r>
            <a:endParaRPr lang="zh-CN" altLang="en-US"/>
          </a:p>
          <a:p>
            <a:pPr marL="0" indent="0">
              <a:buNone/>
            </a:pPr>
            <a:r>
              <a:rPr lang="en-US" altLang="zh-CN"/>
              <a:t>1</a:t>
            </a:r>
            <a:r>
              <a:rPr lang="zh-CN" altLang="en-US"/>
              <a:t>周精选高考题</a:t>
            </a:r>
            <a:r>
              <a:rPr lang="en-US" altLang="zh-CN"/>
              <a:t>——</a:t>
            </a:r>
            <a:r>
              <a:rPr lang="zh-CN" altLang="en-US"/>
              <a:t>巩固、规则</a:t>
            </a:r>
            <a:endParaRPr lang="zh-CN" altLang="en-US"/>
          </a:p>
          <a:p>
            <a:pPr marL="0" indent="0">
              <a:buNone/>
            </a:pPr>
            <a:r>
              <a:rPr lang="en-US" altLang="zh-CN"/>
              <a:t>1</a:t>
            </a:r>
            <a:r>
              <a:rPr lang="zh-CN" altLang="en-US"/>
              <a:t>周模拟</a:t>
            </a:r>
            <a:r>
              <a:rPr lang="en-US" altLang="zh-CN"/>
              <a:t>——</a:t>
            </a:r>
            <a:r>
              <a:rPr lang="zh-CN" altLang="en-US"/>
              <a:t>手感、时间</a:t>
            </a:r>
            <a:endParaRPr lang="zh-CN" altLang="en-US"/>
          </a:p>
          <a:p>
            <a:pPr marL="0" indent="0">
              <a:buNone/>
            </a:pPr>
            <a:r>
              <a:rPr lang="zh-CN" altLang="en-US"/>
              <a:t>基础每天练</a:t>
            </a:r>
            <a:r>
              <a:rPr lang="en-US" altLang="zh-CN"/>
              <a:t>——</a:t>
            </a:r>
            <a:r>
              <a:rPr lang="zh-CN" altLang="en-US"/>
              <a:t>成语、病句、衔接、对联、逻辑</a:t>
            </a:r>
            <a:endParaRPr lang="zh-CN" altLang="en-US"/>
          </a:p>
          <a:p>
            <a:pPr marL="0" indent="0">
              <a:buNone/>
            </a:pPr>
            <a:r>
              <a:rPr lang="zh-CN" altLang="en-US"/>
              <a:t>作文贯穿始终</a:t>
            </a:r>
            <a:r>
              <a:rPr lang="en-US" altLang="zh-CN"/>
              <a:t>——</a:t>
            </a:r>
            <a:r>
              <a:rPr lang="zh-CN" altLang="en-US"/>
              <a:t>审题、拟题、语言、修改</a:t>
            </a:r>
            <a:endParaRPr lang="zh-CN" altLang="en-US"/>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标题 1"/>
          <p:cNvSpPr>
            <a:spLocks noGrp="1" noChangeArrowheads="1"/>
          </p:cNvSpPr>
          <p:nvPr>
            <p:ph type="title"/>
          </p:nvPr>
        </p:nvSpPr>
        <p:spPr/>
        <p:txBody>
          <a:bodyPr/>
          <a:lstStyle/>
          <a:p>
            <a:r>
              <a:rPr lang="zh-CN" altLang="en-US"/>
              <a:t>谢谢大家！</a:t>
            </a:r>
            <a:endParaRPr lang="zh-CN" altLang="en-US"/>
          </a:p>
        </p:txBody>
      </p:sp>
      <p:sp>
        <p:nvSpPr>
          <p:cNvPr id="147458" name="文本框 1"/>
          <p:cNvSpPr txBox="1">
            <a:spLocks noChangeArrowheads="1"/>
          </p:cNvSpPr>
          <p:nvPr/>
        </p:nvSpPr>
        <p:spPr bwMode="auto">
          <a:xfrm>
            <a:off x="2785745" y="1527175"/>
            <a:ext cx="683895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4000"/>
              <a:t>       </a:t>
            </a:r>
            <a:r>
              <a:rPr lang="zh-CN" altLang="en-US" sz="4000"/>
              <a:t>相关资料见公众号</a:t>
            </a:r>
            <a:endParaRPr lang="zh-CN" altLang="en-US" sz="4000"/>
          </a:p>
        </p:txBody>
      </p:sp>
      <p:pic>
        <p:nvPicPr>
          <p:cNvPr id="147459" name="图片 4"/>
          <p:cNvPicPr>
            <a:picLocks noGrp="1"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a:xfrm>
            <a:off x="4491039" y="2479677"/>
            <a:ext cx="2919413" cy="2974975"/>
          </a:xfr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639375" y="1353645"/>
            <a:ext cx="1837565" cy="1653940"/>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2"/>
          </a:solidFill>
          <a:ln w="25400" cap="flat" cmpd="sng" algn="ctr">
            <a:noFill/>
            <a:prstDash val="solid"/>
          </a:ln>
          <a:effectLst/>
        </p:spPr>
        <p:txBody>
          <a:bodyPr lIns="117163" tIns="58580" rIns="117163" bIns="58580" rtlCol="0" anchor="ctr"/>
          <a:lstStyle/>
          <a:p>
            <a:pPr algn="ctr"/>
            <a:endParaRPr lang="zh-CN" altLang="en-US" sz="2530" b="1" kern="0" dirty="0">
              <a:solidFill>
                <a:sysClr val="window" lastClr="FFFFFF"/>
              </a:solidFill>
              <a:latin typeface="微软雅黑" panose="020B0503020204020204" pitchFamily="34" charset="-122"/>
              <a:ea typeface="微软雅黑" panose="020B0503020204020204" pitchFamily="34" charset="-122"/>
            </a:endParaRPr>
          </a:p>
        </p:txBody>
      </p:sp>
      <p:sp>
        <p:nvSpPr>
          <p:cNvPr id="3" name="椭圆 1"/>
          <p:cNvSpPr/>
          <p:nvPr/>
        </p:nvSpPr>
        <p:spPr>
          <a:xfrm>
            <a:off x="3471365" y="2804030"/>
            <a:ext cx="923151" cy="1653940"/>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chemeClr val="accent3"/>
          </a:solidFill>
          <a:ln w="25400" cap="flat" cmpd="sng" algn="ctr">
            <a:noFill/>
            <a:prstDash val="solid"/>
          </a:ln>
          <a:effectLst/>
        </p:spPr>
        <p:txBody>
          <a:bodyPr lIns="117163" tIns="58580" rIns="117163" bIns="58580" rtlCol="0" anchor="ctr"/>
          <a:lstStyle/>
          <a:p>
            <a:pPr algn="ctr">
              <a:defRPr/>
            </a:pPr>
            <a:endParaRPr lang="zh-CN" altLang="en-US" sz="2400" kern="0" dirty="0">
              <a:solidFill>
                <a:sysClr val="window" lastClr="FFFFFF"/>
              </a:solidFill>
              <a:ea typeface="微软雅黑" panose="020B0503020204020204" pitchFamily="34" charset="-122"/>
            </a:endParaRPr>
          </a:p>
        </p:txBody>
      </p:sp>
      <p:sp>
        <p:nvSpPr>
          <p:cNvPr id="4" name="椭圆 1"/>
          <p:cNvSpPr/>
          <p:nvPr/>
        </p:nvSpPr>
        <p:spPr>
          <a:xfrm rot="5400000">
            <a:off x="3436818" y="4178300"/>
            <a:ext cx="1646112" cy="1846304"/>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4"/>
          </a:solidFill>
          <a:ln w="25400" cap="flat" cmpd="sng" algn="ctr">
            <a:noFill/>
            <a:prstDash val="solid"/>
          </a:ln>
          <a:effectLst/>
        </p:spPr>
        <p:txBody>
          <a:bodyPr lIns="117163" tIns="58580" rIns="117163" bIns="58580" rtlCol="0" anchor="ctr"/>
          <a:lstStyle/>
          <a:p>
            <a:pPr algn="ctr"/>
            <a:endParaRPr lang="zh-CN" altLang="en-US" sz="2530" b="1" kern="0" dirty="0">
              <a:solidFill>
                <a:sysClr val="window" lastClr="FFFFFF"/>
              </a:solidFill>
              <a:latin typeface="微软雅黑" panose="020B0503020204020204" pitchFamily="34" charset="-122"/>
              <a:ea typeface="微软雅黑" panose="020B0503020204020204" pitchFamily="34" charset="-122"/>
            </a:endParaRPr>
          </a:p>
        </p:txBody>
      </p:sp>
      <p:sp>
        <p:nvSpPr>
          <p:cNvPr id="5" name="椭圆 1"/>
          <p:cNvSpPr/>
          <p:nvPr/>
        </p:nvSpPr>
        <p:spPr>
          <a:xfrm rot="10800000">
            <a:off x="1997011" y="1125739"/>
            <a:ext cx="1837565" cy="1653940"/>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1"/>
          </a:solidFill>
          <a:ln w="25400" cap="flat" cmpd="sng" algn="ctr">
            <a:noFill/>
            <a:prstDash val="solid"/>
          </a:ln>
          <a:effectLst/>
        </p:spPr>
        <p:txBody>
          <a:bodyPr lIns="117163" tIns="58580" rIns="117163" bIns="58580" rtlCol="0" anchor="ctr"/>
          <a:lstStyle/>
          <a:p>
            <a:pPr algn="ctr">
              <a:defRPr/>
            </a:pPr>
            <a:endParaRPr lang="zh-CN" altLang="en-US" sz="2400" kern="0" dirty="0">
              <a:solidFill>
                <a:sysClr val="window" lastClr="FFFFFF"/>
              </a:solidFill>
              <a:ea typeface="微软雅黑" panose="020B0503020204020204" pitchFamily="34" charset="-122"/>
            </a:endParaRPr>
          </a:p>
        </p:txBody>
      </p:sp>
      <p:sp>
        <p:nvSpPr>
          <p:cNvPr id="6" name="椭圆 1"/>
          <p:cNvSpPr/>
          <p:nvPr/>
        </p:nvSpPr>
        <p:spPr>
          <a:xfrm rot="6199008">
            <a:off x="2389889" y="3538367"/>
            <a:ext cx="826971" cy="1739488"/>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chemeClr val="accent1"/>
          </a:solidFill>
          <a:ln w="25400" cap="flat" cmpd="sng" algn="ctr">
            <a:noFill/>
            <a:prstDash val="solid"/>
          </a:ln>
          <a:effectLst/>
        </p:spPr>
        <p:txBody>
          <a:bodyPr lIns="117163" tIns="58580" rIns="117163" bIns="58580" rtlCol="0" anchor="ctr"/>
          <a:lstStyle/>
          <a:p>
            <a:pPr algn="ctr">
              <a:defRPr/>
            </a:pPr>
            <a:endParaRPr lang="zh-CN" altLang="en-US" sz="2400" kern="0" dirty="0">
              <a:solidFill>
                <a:sysClr val="window" lastClr="FFFFFF"/>
              </a:solidFill>
              <a:ea typeface="微软雅黑" panose="020B0503020204020204" pitchFamily="34" charset="-122"/>
            </a:endParaRPr>
          </a:p>
        </p:txBody>
      </p:sp>
      <p:sp>
        <p:nvSpPr>
          <p:cNvPr id="7" name="圆角矩形 14"/>
          <p:cNvSpPr/>
          <p:nvPr/>
        </p:nvSpPr>
        <p:spPr>
          <a:xfrm>
            <a:off x="5305994" y="1753706"/>
            <a:ext cx="4415072" cy="647193"/>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chemeClr val="accent2"/>
          </a:solidFill>
          <a:ln w="25400" cap="flat" cmpd="sng" algn="ctr">
            <a:noFill/>
            <a:prstDash val="solid"/>
          </a:ln>
          <a:effectLst/>
        </p:spPr>
        <p:txBody>
          <a:bodyPr lIns="117163" tIns="58580" rIns="117163" bIns="58580" rtlCol="0" anchor="ctr"/>
          <a:lstStyle/>
          <a:p>
            <a:pPr algn="ctr">
              <a:defRPr/>
            </a:pPr>
            <a:r>
              <a:rPr lang="zh-CN" altLang="en-US" sz="2800" b="1" kern="0" dirty="0">
                <a:solidFill>
                  <a:sysClr val="window" lastClr="FFFFFF"/>
                </a:solidFill>
                <a:latin typeface="微软雅黑" panose="020B0503020204020204" pitchFamily="34" charset="-122"/>
                <a:ea typeface="微软雅黑" panose="020B0503020204020204" pitchFamily="34" charset="-122"/>
                <a:sym typeface="+mn-ea"/>
              </a:rPr>
              <a:t>完善试卷设计</a:t>
            </a:r>
            <a:endParaRPr lang="zh-CN" altLang="en-US" sz="2800" b="1" kern="0" dirty="0">
              <a:solidFill>
                <a:sysClr val="window" lastClr="FFFFFF"/>
              </a:solidFill>
              <a:latin typeface="微软雅黑" panose="020B0503020204020204" pitchFamily="34" charset="-122"/>
              <a:ea typeface="微软雅黑" panose="020B0503020204020204" pitchFamily="34" charset="-122"/>
              <a:sym typeface="+mn-ea"/>
            </a:endParaRPr>
          </a:p>
        </p:txBody>
      </p:sp>
      <p:sp>
        <p:nvSpPr>
          <p:cNvPr id="8" name="圆角矩形 14"/>
          <p:cNvSpPr/>
          <p:nvPr/>
        </p:nvSpPr>
        <p:spPr>
          <a:xfrm>
            <a:off x="4936009" y="4560609"/>
            <a:ext cx="4496289" cy="647193"/>
          </a:xfrm>
          <a:custGeom>
            <a:avLst/>
            <a:gdLst>
              <a:gd name="connsiteX0" fmla="*/ 0 w 4033295"/>
              <a:gd name="connsiteY0" fmla="*/ 0 h 648072"/>
              <a:gd name="connsiteX1" fmla="*/ 3709259 w 4033295"/>
              <a:gd name="connsiteY1" fmla="*/ 0 h 648072"/>
              <a:gd name="connsiteX2" fmla="*/ 4033295 w 4033295"/>
              <a:gd name="connsiteY2" fmla="*/ 324036 h 648072"/>
              <a:gd name="connsiteX3" fmla="*/ 3709259 w 4033295"/>
              <a:gd name="connsiteY3" fmla="*/ 648072 h 648072"/>
              <a:gd name="connsiteX4" fmla="*/ 72855 w 4033295"/>
              <a:gd name="connsiteY4" fmla="*/ 648072 h 648072"/>
              <a:gd name="connsiteX5" fmla="*/ 0 w 4033295"/>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chemeClr val="accent4"/>
          </a:solidFill>
          <a:ln w="25400" cap="flat" cmpd="sng" algn="ctr">
            <a:noFill/>
            <a:prstDash val="solid"/>
          </a:ln>
          <a:effectLst/>
        </p:spPr>
        <p:txBody>
          <a:bodyPr lIns="117163" tIns="58580" rIns="117163" bIns="58580" rtlCol="0" anchor="ctr"/>
          <a:lstStyle/>
          <a:p>
            <a:pPr algn="ctr">
              <a:defRPr/>
            </a:pPr>
            <a:r>
              <a:rPr lang="zh-CN" altLang="en-US" sz="2800" b="1" kern="0" dirty="0">
                <a:solidFill>
                  <a:sysClr val="window" lastClr="FFFFFF"/>
                </a:solidFill>
                <a:latin typeface="微软雅黑" panose="020B0503020204020204" pitchFamily="34" charset="-122"/>
                <a:ea typeface="微软雅黑" panose="020B0503020204020204" pitchFamily="34" charset="-122"/>
              </a:rPr>
              <a:t>         </a:t>
            </a:r>
            <a:r>
              <a:rPr lang="zh-CN" altLang="en-US" sz="2800" b="1" kern="0" dirty="0">
                <a:solidFill>
                  <a:sysClr val="window" lastClr="FFFFFF"/>
                </a:solidFill>
                <a:latin typeface="微软雅黑" panose="020B0503020204020204" pitchFamily="34" charset="-122"/>
                <a:ea typeface="微软雅黑" panose="020B0503020204020204" pitchFamily="34" charset="-122"/>
                <a:sym typeface="+mn-ea"/>
              </a:rPr>
              <a:t>体现“关键能力</a:t>
            </a:r>
            <a:r>
              <a:rPr lang="zh-CN" altLang="en-US" sz="2800" dirty="0">
                <a:latin typeface="微软雅黑" panose="020B0503020204020204" pitchFamily="34" charset="-122"/>
                <a:ea typeface="微软雅黑" panose="020B0503020204020204" pitchFamily="34" charset="-122"/>
                <a:sym typeface="+mn-ea"/>
              </a:rPr>
              <a:t>”</a:t>
            </a:r>
            <a:endParaRPr lang="zh-CN" altLang="en-US" sz="2800" b="1" kern="0" dirty="0">
              <a:solidFill>
                <a:sysClr val="window" lastClr="FFFFFF"/>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4235251" y="1776320"/>
            <a:ext cx="675535" cy="938850"/>
          </a:xfrm>
          <a:prstGeom prst="rect">
            <a:avLst/>
          </a:prstGeom>
          <a:noFill/>
        </p:spPr>
        <p:txBody>
          <a:bodyPr wrap="square" lIns="117163" tIns="58580" rIns="117163" bIns="58580" rtlCol="0">
            <a:spAutoFit/>
          </a:bodyPr>
          <a:lstStyle/>
          <a:p>
            <a:pPr>
              <a:defRPr/>
            </a:pPr>
            <a:r>
              <a:rPr lang="en-US" altLang="zh-CN" sz="5330" b="1" kern="0" dirty="0">
                <a:solidFill>
                  <a:schemeClr val="accent2"/>
                </a:solidFill>
                <a:latin typeface="Arial Black" panose="020B0A04020102020204" pitchFamily="34" charset="0"/>
                <a:ea typeface="微软雅黑" panose="020B0503020204020204" pitchFamily="34" charset="-122"/>
              </a:rPr>
              <a:t>A</a:t>
            </a:r>
            <a:endParaRPr lang="zh-CN" altLang="en-US" sz="5330" b="1" kern="0" dirty="0">
              <a:solidFill>
                <a:schemeClr val="accent2"/>
              </a:solidFill>
              <a:latin typeface="Arial Black" panose="020B0A04020102020204" pitchFamily="34" charset="0"/>
              <a:ea typeface="微软雅黑" panose="020B0503020204020204" pitchFamily="34" charset="-122"/>
            </a:endParaRPr>
          </a:p>
        </p:txBody>
      </p:sp>
      <p:sp>
        <p:nvSpPr>
          <p:cNvPr id="10" name="TextBox 9"/>
          <p:cNvSpPr txBox="1"/>
          <p:nvPr/>
        </p:nvSpPr>
        <p:spPr>
          <a:xfrm>
            <a:off x="4074703" y="4717252"/>
            <a:ext cx="675535" cy="938850"/>
          </a:xfrm>
          <a:prstGeom prst="rect">
            <a:avLst/>
          </a:prstGeom>
          <a:noFill/>
        </p:spPr>
        <p:txBody>
          <a:bodyPr wrap="square" lIns="117163" tIns="58580" rIns="117163" bIns="58580" rtlCol="0">
            <a:spAutoFit/>
          </a:bodyPr>
          <a:lstStyle/>
          <a:p>
            <a:pPr>
              <a:defRPr/>
            </a:pPr>
            <a:r>
              <a:rPr lang="en-US" altLang="zh-CN" sz="5330" b="1" kern="0" dirty="0">
                <a:solidFill>
                  <a:schemeClr val="accent4"/>
                </a:solidFill>
                <a:latin typeface="Arial Black" panose="020B0A04020102020204" pitchFamily="34" charset="0"/>
                <a:ea typeface="微软雅黑" panose="020B0503020204020204" pitchFamily="34" charset="-122"/>
              </a:rPr>
              <a:t>B</a:t>
            </a:r>
            <a:endParaRPr lang="zh-CN" altLang="en-US" sz="5330" b="1" kern="0" dirty="0">
              <a:solidFill>
                <a:schemeClr val="accent4"/>
              </a:solidFill>
              <a:latin typeface="Arial Black" panose="020B0A04020102020204" pitchFamily="34" charset="0"/>
              <a:ea typeface="微软雅黑" panose="020B0503020204020204" pitchFamily="34" charset="-122"/>
            </a:endParaRPr>
          </a:p>
        </p:txBody>
      </p:sp>
      <p:grpSp>
        <p:nvGrpSpPr>
          <p:cNvPr id="13" name="组合 12"/>
          <p:cNvGrpSpPr/>
          <p:nvPr/>
        </p:nvGrpSpPr>
        <p:grpSpPr>
          <a:xfrm>
            <a:off x="1088757" y="210409"/>
            <a:ext cx="9954088" cy="338554"/>
            <a:chOff x="827584" y="3537892"/>
            <a:chExt cx="7467870" cy="253915"/>
          </a:xfrm>
          <a:solidFill>
            <a:schemeClr val="accent1"/>
          </a:solidFill>
        </p:grpSpPr>
        <p:cxnSp>
          <p:nvCxnSpPr>
            <p:cNvPr id="15" name="直接连接符 14"/>
            <p:cNvCxnSpPr/>
            <p:nvPr/>
          </p:nvCxnSpPr>
          <p:spPr>
            <a:xfrm>
              <a:off x="5147319" y="3654587"/>
              <a:ext cx="3148135" cy="0"/>
            </a:xfrm>
            <a:prstGeom prst="line">
              <a:avLst/>
            </a:prstGeom>
            <a:grpFill/>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827584" y="3654587"/>
              <a:ext cx="3109892" cy="0"/>
            </a:xfrm>
            <a:prstGeom prst="line">
              <a:avLst/>
            </a:prstGeom>
            <a:grpFill/>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3899233" y="3537892"/>
              <a:ext cx="1651443" cy="253915"/>
            </a:xfrm>
            <a:prstGeom prst="rect">
              <a:avLst/>
            </a:prstGeom>
            <a:grpFill/>
          </p:spPr>
          <p:txBody>
            <a:bodyPr wrap="none">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3.</a:t>
              </a:r>
              <a:r>
                <a:rPr lang="zh-CN" altLang="en-US" sz="1600" b="1" dirty="0">
                  <a:solidFill>
                    <a:schemeClr val="bg1"/>
                  </a:solidFill>
                  <a:latin typeface="微软雅黑" panose="020B0503020204020204" pitchFamily="34" charset="-122"/>
                  <a:ea typeface="微软雅黑" panose="020B0503020204020204" pitchFamily="34" charset="-122"/>
                </a:rPr>
                <a:t>引导教学“一面旗”</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cut/>
      </p:transition>
    </mc:Choice>
    <mc:Fallback>
      <p:transition spd="slow"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250"/>
                                        <p:tgtEl>
                                          <p:spTgt spid="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250"/>
                                        <p:tgtEl>
                                          <p:spTgt spid="2"/>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250"/>
                                        <p:tgtEl>
                                          <p:spTgt spid="3"/>
                                        </p:tgtEl>
                                      </p:cBhvr>
                                    </p:animEffect>
                                  </p:childTnLst>
                                </p:cTn>
                              </p:par>
                            </p:childTnLst>
                          </p:cTn>
                        </p:par>
                        <p:par>
                          <p:cTn id="16" fill="hold">
                            <p:stCondLst>
                              <p:cond delay="1500"/>
                            </p:stCondLst>
                            <p:childTnLst>
                              <p:par>
                                <p:cTn id="17" presetID="21" presetClass="entr" presetSubtype="1"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heel(1)">
                                      <p:cBhvr>
                                        <p:cTn id="19" dur="500"/>
                                        <p:tgtEl>
                                          <p:spTgt spid="4"/>
                                        </p:tgtEl>
                                      </p:cBhvr>
                                    </p:animEffect>
                                  </p:childTnLst>
                                </p:cTn>
                              </p:par>
                              <p:par>
                                <p:cTn id="20" presetID="22" presetClass="entr" presetSubtype="2" fill="hold" grpId="0" nodeType="withEffect">
                                  <p:stCondLst>
                                    <p:cond delay="500"/>
                                  </p:stCondLst>
                                  <p:childTnLst>
                                    <p:set>
                                      <p:cBhvr>
                                        <p:cTn id="21" dur="1" fill="hold">
                                          <p:stCondLst>
                                            <p:cond delay="0"/>
                                          </p:stCondLst>
                                        </p:cTn>
                                        <p:tgtEl>
                                          <p:spTgt spid="6"/>
                                        </p:tgtEl>
                                        <p:attrNameLst>
                                          <p:attrName>style.visibility</p:attrName>
                                        </p:attrNameLst>
                                      </p:cBhvr>
                                      <p:to>
                                        <p:strVal val="visible"/>
                                      </p:to>
                                    </p:set>
                                    <p:animEffect transition="in" filter="wipe(right)">
                                      <p:cBhvr>
                                        <p:cTn id="22" dur="250"/>
                                        <p:tgtEl>
                                          <p:spTgt spid="6"/>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250"/>
                                        <p:tgtEl>
                                          <p:spTgt spid="9"/>
                                        </p:tgtEl>
                                      </p:cBhvr>
                                    </p:animEffect>
                                    <p:anim calcmode="lin" valueType="num">
                                      <p:cBhvr>
                                        <p:cTn id="27" dur="250" fill="hold"/>
                                        <p:tgtEl>
                                          <p:spTgt spid="9"/>
                                        </p:tgtEl>
                                        <p:attrNameLst>
                                          <p:attrName>ppt_x</p:attrName>
                                        </p:attrNameLst>
                                      </p:cBhvr>
                                      <p:tavLst>
                                        <p:tav tm="0">
                                          <p:val>
                                            <p:strVal val="#ppt_x"/>
                                          </p:val>
                                        </p:tav>
                                        <p:tav tm="100000">
                                          <p:val>
                                            <p:strVal val="#ppt_x"/>
                                          </p:val>
                                        </p:tav>
                                      </p:tavLst>
                                    </p:anim>
                                    <p:anim calcmode="lin" valueType="num">
                                      <p:cBhvr>
                                        <p:cTn id="28" dur="250" fill="hold"/>
                                        <p:tgtEl>
                                          <p:spTgt spid="9"/>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250"/>
                                        <p:tgtEl>
                                          <p:spTgt spid="7"/>
                                        </p:tgtEl>
                                      </p:cBhvr>
                                    </p:animEffect>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250"/>
                                        <p:tgtEl>
                                          <p:spTgt spid="10"/>
                                        </p:tgtEl>
                                      </p:cBhvr>
                                    </p:animEffect>
                                    <p:anim calcmode="lin" valueType="num">
                                      <p:cBhvr>
                                        <p:cTn id="37" dur="250" fill="hold"/>
                                        <p:tgtEl>
                                          <p:spTgt spid="10"/>
                                        </p:tgtEl>
                                        <p:attrNameLst>
                                          <p:attrName>ppt_x</p:attrName>
                                        </p:attrNameLst>
                                      </p:cBhvr>
                                      <p:tavLst>
                                        <p:tav tm="0">
                                          <p:val>
                                            <p:strVal val="#ppt_x"/>
                                          </p:val>
                                        </p:tav>
                                        <p:tav tm="100000">
                                          <p:val>
                                            <p:strVal val="#ppt_x"/>
                                          </p:val>
                                        </p:tav>
                                      </p:tavLst>
                                    </p:anim>
                                    <p:anim calcmode="lin" valueType="num">
                                      <p:cBhvr>
                                        <p:cTn id="38" dur="250" fill="hold"/>
                                        <p:tgtEl>
                                          <p:spTgt spid="10"/>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250"/>
                                        <p:tgtEl>
                                          <p:spTgt spid="8"/>
                                        </p:tgtEl>
                                      </p:cBhvr>
                                    </p:animEffect>
                                  </p:childTnLst>
                                </p:cTn>
                              </p:par>
                            </p:childTnLst>
                          </p:cTn>
                        </p:par>
                        <p:par>
                          <p:cTn id="43" fill="hold">
                            <p:stCondLst>
                              <p:cond delay="4000"/>
                            </p:stCondLst>
                            <p:childTnLst>
                              <p:par>
                                <p:cTn id="44" presetID="16" presetClass="entr" presetSubtype="37" fill="hold"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barn(outVertical)">
                                      <p:cBhvr>
                                        <p:cTn id="4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bldLvl="0" animBg="1"/>
      <p:bldP spid="8" grpId="0" animBg="1"/>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179570" y="1325245"/>
            <a:ext cx="7781290" cy="5077460"/>
          </a:xfrm>
          <a:prstGeom prst="rect">
            <a:avLst/>
          </a:prstGeom>
        </p:spPr>
        <p:txBody>
          <a:bodyPr wrap="square">
            <a:spAutoFit/>
          </a:bodyPr>
          <a:lstStyle/>
          <a:p>
            <a:pPr>
              <a:lnSpc>
                <a:spcPct val="150000"/>
              </a:lnSpc>
            </a:pP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试题分值、题型会有微调</a:t>
            </a:r>
            <a:endParaRPr lang="zh-CN" altLang="en-US" sz="2400" dirty="0">
              <a:latin typeface="微软雅黑" panose="020B0503020204020204" pitchFamily="34" charset="-122"/>
              <a:ea typeface="微软雅黑" panose="020B0503020204020204" pitchFamily="34" charset="-122"/>
            </a:endParaRPr>
          </a:p>
          <a:p>
            <a:pPr>
              <a:lnSpc>
                <a:spcPct val="150000"/>
              </a:lnSpc>
            </a:pP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区分度将进一步加大（目标）</a:t>
            </a:r>
            <a:endParaRPr lang="zh-CN" altLang="en-US" sz="2400" dirty="0">
              <a:latin typeface="微软雅黑" panose="020B0503020204020204" pitchFamily="34" charset="-122"/>
              <a:ea typeface="微软雅黑" panose="020B0503020204020204" pitchFamily="34" charset="-122"/>
            </a:endParaRPr>
          </a:p>
          <a:p>
            <a:pPr>
              <a:lnSpc>
                <a:spcPct val="150000"/>
              </a:lnSpc>
            </a:pP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关注文化、逻辑、应用</a:t>
            </a:r>
            <a:endParaRPr lang="zh-CN" altLang="en-US" sz="2400" dirty="0">
              <a:latin typeface="微软雅黑" panose="020B0503020204020204" pitchFamily="34" charset="-122"/>
              <a:ea typeface="微软雅黑" panose="020B0503020204020204" pitchFamily="34" charset="-122"/>
            </a:endParaRPr>
          </a:p>
          <a:p>
            <a:pPr>
              <a:lnSpc>
                <a:spcPct val="150000"/>
              </a:lnSpc>
            </a:pPr>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作文形式不会延续</a:t>
            </a:r>
            <a:endParaRPr lang="zh-CN" altLang="en-US" sz="2400" dirty="0">
              <a:latin typeface="微软雅黑" panose="020B0503020204020204" pitchFamily="34" charset="-122"/>
              <a:ea typeface="微软雅黑" panose="020B0503020204020204" pitchFamily="34" charset="-122"/>
            </a:endParaRPr>
          </a:p>
          <a:p>
            <a:pPr>
              <a:lnSpc>
                <a:spcPct val="150000"/>
              </a:lnSpc>
            </a:pPr>
            <a:r>
              <a:rPr lang="en-US" altLang="zh-CN" sz="2400" dirty="0">
                <a:latin typeface="微软雅黑" panose="020B0503020204020204" pitchFamily="34" charset="-122"/>
                <a:ea typeface="微软雅黑" panose="020B0503020204020204" pitchFamily="34" charset="-122"/>
              </a:rPr>
              <a:t>5.</a:t>
            </a:r>
            <a:r>
              <a:rPr lang="zh-CN" altLang="en-US" sz="2400" dirty="0">
                <a:latin typeface="微软雅黑" panose="020B0503020204020204" pitchFamily="34" charset="-122"/>
                <a:ea typeface="微软雅黑" panose="020B0503020204020204" pitchFamily="34" charset="-122"/>
              </a:rPr>
              <a:t>逻辑题形式可能变化</a:t>
            </a:r>
            <a:endParaRPr lang="zh-CN" altLang="en-US" sz="2400" dirty="0">
              <a:latin typeface="微软雅黑" panose="020B0503020204020204" pitchFamily="34" charset="-122"/>
              <a:ea typeface="微软雅黑" panose="020B0503020204020204" pitchFamily="34" charset="-122"/>
            </a:endParaRPr>
          </a:p>
          <a:p>
            <a:pPr>
              <a:lnSpc>
                <a:spcPct val="150000"/>
              </a:lnSpc>
            </a:pPr>
            <a:r>
              <a:rPr lang="en-US" altLang="zh-CN" sz="2400" dirty="0">
                <a:latin typeface="微软雅黑" panose="020B0503020204020204" pitchFamily="34" charset="-122"/>
                <a:ea typeface="微软雅黑" panose="020B0503020204020204" pitchFamily="34" charset="-122"/>
              </a:rPr>
              <a:t>6.</a:t>
            </a:r>
            <a:r>
              <a:rPr lang="zh-CN" altLang="en-US" sz="2400" dirty="0">
                <a:latin typeface="微软雅黑" panose="020B0503020204020204" pitchFamily="34" charset="-122"/>
                <a:ea typeface="微软雅黑" panose="020B0503020204020204" pitchFamily="34" charset="-122"/>
              </a:rPr>
              <a:t>继续淡化术语、模板，关注能力</a:t>
            </a:r>
            <a:endParaRPr lang="zh-CN" altLang="en-US" sz="2400" dirty="0">
              <a:latin typeface="微软雅黑" panose="020B0503020204020204" pitchFamily="34" charset="-122"/>
              <a:ea typeface="微软雅黑" panose="020B0503020204020204" pitchFamily="34" charset="-122"/>
            </a:endParaRPr>
          </a:p>
          <a:p>
            <a:pPr>
              <a:lnSpc>
                <a:spcPct val="150000"/>
              </a:lnSpc>
            </a:pPr>
            <a:r>
              <a:rPr lang="en-US" altLang="zh-CN" sz="2400" dirty="0">
                <a:latin typeface="微软雅黑" panose="020B0503020204020204" pitchFamily="34" charset="-122"/>
                <a:ea typeface="微软雅黑" panose="020B0503020204020204" pitchFamily="34" charset="-122"/>
              </a:rPr>
              <a:t>7.</a:t>
            </a:r>
            <a:r>
              <a:rPr lang="zh-CN" altLang="en-US" sz="2400" dirty="0">
                <a:latin typeface="微软雅黑" panose="020B0503020204020204" pitchFamily="34" charset="-122"/>
                <a:ea typeface="微软雅黑" panose="020B0503020204020204" pitchFamily="34" charset="-122"/>
              </a:rPr>
              <a:t>答案追求确定性和开放性间的平衡</a:t>
            </a:r>
            <a:endParaRPr lang="zh-CN" altLang="en-US" sz="2400" dirty="0">
              <a:latin typeface="微软雅黑" panose="020B0503020204020204" pitchFamily="34" charset="-122"/>
              <a:ea typeface="微软雅黑" panose="020B0503020204020204" pitchFamily="34" charset="-122"/>
            </a:endParaRPr>
          </a:p>
          <a:p>
            <a:pPr>
              <a:lnSpc>
                <a:spcPct val="150000"/>
              </a:lnSpc>
            </a:pPr>
            <a:r>
              <a:rPr lang="en-US" altLang="zh-CN" sz="2400" dirty="0">
                <a:latin typeface="微软雅黑" panose="020B0503020204020204" pitchFamily="34" charset="-122"/>
                <a:ea typeface="微软雅黑" panose="020B0503020204020204" pitchFamily="34" charset="-122"/>
              </a:rPr>
              <a:t>8.</a:t>
            </a:r>
            <a:r>
              <a:rPr lang="zh-CN" altLang="en-US" sz="2400" dirty="0">
                <a:latin typeface="微软雅黑" panose="020B0503020204020204" pitchFamily="34" charset="-122"/>
                <a:ea typeface="微软雅黑" panose="020B0503020204020204" pitchFamily="34" charset="-122"/>
              </a:rPr>
              <a:t>新课程标准及核心素养会提前渗透</a:t>
            </a:r>
            <a:endParaRPr lang="zh-CN" altLang="en-US" sz="2400" dirty="0">
              <a:latin typeface="微软雅黑" panose="020B0503020204020204" pitchFamily="34" charset="-122"/>
              <a:ea typeface="微软雅黑" panose="020B0503020204020204" pitchFamily="34" charset="-122"/>
            </a:endParaRPr>
          </a:p>
          <a:p>
            <a:pPr>
              <a:lnSpc>
                <a:spcPct val="150000"/>
              </a:lnSpc>
            </a:pPr>
            <a:r>
              <a:rPr lang="en-US" altLang="zh-CN" sz="2400" dirty="0">
                <a:latin typeface="微软雅黑" panose="020B0503020204020204" pitchFamily="34" charset="-122"/>
                <a:ea typeface="微软雅黑" panose="020B0503020204020204" pitchFamily="34" charset="-122"/>
                <a:sym typeface="+mn-ea"/>
              </a:rPr>
              <a:t>9.</a:t>
            </a:r>
            <a:r>
              <a:rPr lang="zh-CN" altLang="en-US" sz="2400" dirty="0">
                <a:latin typeface="微软雅黑" panose="020B0503020204020204" pitchFamily="34" charset="-122"/>
                <a:ea typeface="微软雅黑" panose="020B0503020204020204" pitchFamily="34" charset="-122"/>
                <a:sym typeface="+mn-ea"/>
              </a:rPr>
              <a:t>十九大</a:t>
            </a:r>
            <a:r>
              <a:rPr lang="zh-CN" altLang="zh-CN" sz="2400" dirty="0">
                <a:latin typeface="微软雅黑" panose="020B0503020204020204" pitchFamily="34" charset="-122"/>
                <a:ea typeface="微软雅黑" panose="020B0503020204020204" pitchFamily="34" charset="-122"/>
                <a:sym typeface="+mn-ea"/>
              </a:rPr>
              <a:t>大相关精神在选材中体现</a:t>
            </a:r>
            <a:endParaRPr lang="zh-CN" altLang="zh-CN" sz="2400" dirty="0">
              <a:latin typeface="微软雅黑" panose="020B0503020204020204" pitchFamily="34" charset="-122"/>
              <a:ea typeface="微软雅黑" panose="020B0503020204020204" pitchFamily="34" charset="-122"/>
              <a:sym typeface="+mn-ea"/>
            </a:endParaRPr>
          </a:p>
        </p:txBody>
      </p:sp>
      <p:sp>
        <p:nvSpPr>
          <p:cNvPr id="8" name="矩形 7"/>
          <p:cNvSpPr/>
          <p:nvPr/>
        </p:nvSpPr>
        <p:spPr>
          <a:xfrm>
            <a:off x="5337068" y="400913"/>
            <a:ext cx="1231435" cy="584775"/>
          </a:xfrm>
          <a:prstGeom prst="rect">
            <a:avLst/>
          </a:prstGeom>
          <a:solidFill>
            <a:schemeClr val="accent3"/>
          </a:solidFill>
        </p:spPr>
        <p:txBody>
          <a:bodyPr wrap="square">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 总结</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fallOver"/>
      </p:transition>
    </mc:Choice>
    <mc:Fallback>
      <p:transition spd="slow" advTm="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088757" y="196725"/>
            <a:ext cx="9954088" cy="338554"/>
            <a:chOff x="827584" y="3527629"/>
            <a:chExt cx="7467870" cy="253915"/>
          </a:xfrm>
        </p:grpSpPr>
        <p:cxnSp>
          <p:nvCxnSpPr>
            <p:cNvPr id="21" name="直接连接符 20"/>
            <p:cNvCxnSpPr/>
            <p:nvPr/>
          </p:nvCxnSpPr>
          <p:spPr>
            <a:xfrm>
              <a:off x="5147319" y="3654587"/>
              <a:ext cx="3148135"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827584" y="3654587"/>
              <a:ext cx="3109892"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4023413" y="3527629"/>
              <a:ext cx="1216093" cy="253915"/>
            </a:xfrm>
            <a:prstGeom prst="rect">
              <a:avLst/>
            </a:prstGeom>
            <a:solidFill>
              <a:schemeClr val="accent3"/>
            </a:solidFill>
          </p:spPr>
          <p:txBody>
            <a:bodyPr wrap="none">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语文的核心素养</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aphicFrame>
        <p:nvGraphicFramePr>
          <p:cNvPr id="24" name="表格 23"/>
          <p:cNvGraphicFramePr/>
          <p:nvPr/>
        </p:nvGraphicFramePr>
        <p:xfrm>
          <a:off x="2270445" y="1380618"/>
          <a:ext cx="7777163" cy="4822825"/>
        </p:xfrm>
        <a:graphic>
          <a:graphicData uri="http://schemas.openxmlformats.org/drawingml/2006/table">
            <a:tbl>
              <a:tblPr/>
              <a:tblGrid>
                <a:gridCol w="2100263"/>
                <a:gridCol w="1935162"/>
                <a:gridCol w="1876425"/>
                <a:gridCol w="1865313"/>
              </a:tblGrid>
              <a:tr h="11223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zh-CN" altLang="en-US" sz="3000" dirty="0">
                          <a:solidFill>
                            <a:srgbClr val="002939"/>
                          </a:solidFill>
                          <a:latin typeface="微软雅黑" panose="020B0503020204020204" pitchFamily="34" charset="-122"/>
                          <a:ea typeface="微软雅黑" panose="020B0503020204020204" pitchFamily="34" charset="-122"/>
                        </a:rPr>
                        <a:t>核心素养</a:t>
                      </a:r>
                      <a:endParaRPr lang="zh-CN" altLang="en-US" sz="3000" dirty="0">
                        <a:solidFill>
                          <a:srgbClr val="002939"/>
                        </a:solidFill>
                        <a:latin typeface="微软雅黑" panose="020B0503020204020204" pitchFamily="34" charset="-122"/>
                        <a:ea typeface="微软雅黑" panose="020B0503020204020204" pitchFamily="34" charset="-122"/>
                      </a:endParaRPr>
                    </a:p>
                  </a:txBody>
                  <a:tcPr marL="35717" marR="35717" marT="35717" marB="35717"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chemeClr val="bg1"/>
                    </a:solidFill>
                  </a:tcPr>
                </a:tc>
                <a:tc gridSpan="3">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zh-CN" altLang="en-US" sz="3000" dirty="0">
                          <a:solidFill>
                            <a:srgbClr val="002939"/>
                          </a:solidFill>
                          <a:latin typeface="微软雅黑" panose="020B0503020204020204" pitchFamily="34" charset="-122"/>
                          <a:ea typeface="微软雅黑" panose="020B0503020204020204" pitchFamily="34" charset="-122"/>
                        </a:rPr>
                        <a:t>内涵</a:t>
                      </a:r>
                      <a:endParaRPr lang="zh-CN" altLang="en-US" sz="3000" dirty="0">
                        <a:solidFill>
                          <a:srgbClr val="002939"/>
                        </a:solidFill>
                        <a:latin typeface="微软雅黑" panose="020B0503020204020204" pitchFamily="34" charset="-122"/>
                        <a:ea typeface="微软雅黑" panose="020B0503020204020204" pitchFamily="34" charset="-122"/>
                      </a:endParaRPr>
                    </a:p>
                  </a:txBody>
                  <a:tcPr marL="35717" marR="35717" marT="35717" marB="35717"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chemeClr val="bg1"/>
                    </a:solidFill>
                  </a:tcPr>
                </a:tc>
                <a:tc hMerge="1">
                  <a:tcPr>
                    <a:lnT w="19050" cap="flat" cmpd="sng">
                      <a:solidFill>
                        <a:srgbClr val="290082"/>
                      </a:solidFill>
                      <a:prstDash val="solid"/>
                      <a:miter/>
                      <a:headEnd type="none" w="med" len="med"/>
                      <a:tailEnd type="none" w="med" len="med"/>
                    </a:lnT>
                    <a:lnB w="19050" cap="flat" cmpd="sng">
                      <a:solidFill>
                        <a:srgbClr val="3B00A4"/>
                      </a:solidFill>
                      <a:prstDash val="solid"/>
                      <a:miter/>
                      <a:headEnd type="none" w="med" len="med"/>
                      <a:tailEnd type="none" w="med" len="med"/>
                    </a:lnB>
                  </a:tcPr>
                </a:tc>
                <a:tc hMerge="1">
                  <a:tcPr>
                    <a:lnR w="19050" cap="flat" cmpd="sng">
                      <a:solidFill>
                        <a:srgbClr val="290082"/>
                      </a:solidFill>
                      <a:prstDash val="solid"/>
                      <a:miter/>
                      <a:headEnd type="none" w="med" len="med"/>
                      <a:tailEnd type="none" w="med" len="med"/>
                    </a:lnR>
                    <a:lnT w="19050" cap="flat" cmpd="sng">
                      <a:solidFill>
                        <a:srgbClr val="290082"/>
                      </a:solidFill>
                      <a:prstDash val="solid"/>
                      <a:miter/>
                      <a:headEnd type="none" w="med" len="med"/>
                      <a:tailEnd type="none" w="med" len="med"/>
                    </a:lnT>
                    <a:lnB w="19050" cap="flat" cmpd="sng">
                      <a:solidFill>
                        <a:srgbClr val="3B00A4"/>
                      </a:solidFill>
                      <a:prstDash val="solid"/>
                      <a:miter/>
                      <a:headEnd type="none" w="med" len="med"/>
                      <a:tailEnd type="none" w="med" len="med"/>
                    </a:lnB>
                  </a:tcPr>
                </a:tc>
              </a:tr>
              <a:tr h="9159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defTabSz="457200" eaLnBrk="1" hangingPunct="1">
                        <a:buNone/>
                      </a:pPr>
                      <a:r>
                        <a:rPr lang="zh-CN" altLang="en-US" sz="2100" dirty="0">
                          <a:solidFill>
                            <a:srgbClr val="000000"/>
                          </a:solidFill>
                          <a:latin typeface="微软雅黑" panose="020B0503020204020204" pitchFamily="34" charset="-122"/>
                          <a:ea typeface="微软雅黑" panose="020B0503020204020204" pitchFamily="34" charset="-122"/>
                        </a:rPr>
                        <a:t>语言建构与运用</a:t>
                      </a:r>
                      <a:endParaRPr lang="zh-CN" altLang="en-US" sz="2100" dirty="0">
                        <a:solidFill>
                          <a:srgbClr val="000000"/>
                        </a:solidFill>
                        <a:latin typeface="微软雅黑" panose="020B0503020204020204" pitchFamily="34" charset="-122"/>
                        <a:ea typeface="微软雅黑" panose="020B0503020204020204" pitchFamily="34" charset="-122"/>
                      </a:endParaRPr>
                    </a:p>
                  </a:txBody>
                  <a:tcPr marL="35717" marR="35717" marT="35717" marB="35717"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defTabSz="457200" eaLnBrk="1" hangingPunct="1">
                        <a:buNone/>
                      </a:pPr>
                      <a:r>
                        <a:rPr lang="zh-CN" altLang="en-US" sz="2100" dirty="0">
                          <a:solidFill>
                            <a:srgbClr val="000000"/>
                          </a:solidFill>
                          <a:latin typeface="微软雅黑" panose="020B0503020204020204" pitchFamily="34" charset="-122"/>
                          <a:ea typeface="微软雅黑" panose="020B0503020204020204" pitchFamily="34" charset="-122"/>
                        </a:rPr>
                        <a:t>积累与语感</a:t>
                      </a:r>
                      <a:endParaRPr lang="zh-CN" altLang="en-US" sz="2100" dirty="0">
                        <a:solidFill>
                          <a:srgbClr val="000000"/>
                        </a:solidFill>
                        <a:latin typeface="微软雅黑" panose="020B0503020204020204" pitchFamily="34" charset="-122"/>
                        <a:ea typeface="微软雅黑" panose="020B0503020204020204" pitchFamily="34" charset="-122"/>
                      </a:endParaRPr>
                    </a:p>
                  </a:txBody>
                  <a:tcPr marL="35717" marR="35717" marT="35717" marB="35717"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defTabSz="457200" eaLnBrk="1" hangingPunct="1">
                        <a:buNone/>
                      </a:pPr>
                      <a:r>
                        <a:rPr lang="zh-CN" altLang="en-US" sz="2100" dirty="0">
                          <a:solidFill>
                            <a:srgbClr val="000000"/>
                          </a:solidFill>
                          <a:latin typeface="微软雅黑" panose="020B0503020204020204" pitchFamily="34" charset="-122"/>
                          <a:ea typeface="微软雅黑" panose="020B0503020204020204" pitchFamily="34" charset="-122"/>
                        </a:rPr>
                        <a:t>整合与语理</a:t>
                      </a:r>
                      <a:endParaRPr lang="zh-CN" altLang="en-US" sz="2100" dirty="0">
                        <a:solidFill>
                          <a:srgbClr val="000000"/>
                        </a:solidFill>
                        <a:latin typeface="微软雅黑" panose="020B0503020204020204" pitchFamily="34" charset="-122"/>
                        <a:ea typeface="微软雅黑" panose="020B0503020204020204" pitchFamily="34" charset="-122"/>
                      </a:endParaRPr>
                    </a:p>
                  </a:txBody>
                  <a:tcPr marL="35717" marR="35717" marT="35717" marB="35717"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defTabSz="457200" eaLnBrk="1" hangingPunct="1">
                        <a:buNone/>
                      </a:pPr>
                      <a:r>
                        <a:rPr lang="zh-CN" altLang="en-US" sz="2100" dirty="0">
                          <a:solidFill>
                            <a:srgbClr val="000000"/>
                          </a:solidFill>
                          <a:latin typeface="微软雅黑" panose="020B0503020204020204" pitchFamily="34" charset="-122"/>
                          <a:ea typeface="微软雅黑" panose="020B0503020204020204" pitchFamily="34" charset="-122"/>
                        </a:rPr>
                        <a:t>交流与语境</a:t>
                      </a:r>
                      <a:endParaRPr lang="zh-CN" altLang="en-US" sz="2100" dirty="0">
                        <a:solidFill>
                          <a:srgbClr val="000000"/>
                        </a:solidFill>
                        <a:latin typeface="微软雅黑" panose="020B0503020204020204" pitchFamily="34" charset="-122"/>
                        <a:ea typeface="微软雅黑" panose="020B0503020204020204" pitchFamily="34" charset="-122"/>
                      </a:endParaRPr>
                    </a:p>
                  </a:txBody>
                  <a:tcPr marL="35717" marR="35717" marT="35717" marB="35717"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chemeClr val="bg1"/>
                    </a:solidFill>
                  </a:tcPr>
                </a:tc>
              </a:tr>
              <a:tr h="946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defTabSz="457200" eaLnBrk="1" hangingPunct="1">
                        <a:buNone/>
                      </a:pPr>
                      <a:r>
                        <a:rPr lang="zh-CN" altLang="en-US" sz="2100" dirty="0">
                          <a:solidFill>
                            <a:srgbClr val="000000"/>
                          </a:solidFill>
                          <a:latin typeface="微软雅黑" panose="020B0503020204020204" pitchFamily="34" charset="-122"/>
                          <a:ea typeface="微软雅黑" panose="020B0503020204020204" pitchFamily="34" charset="-122"/>
                        </a:rPr>
                        <a:t>思维发展与提升</a:t>
                      </a:r>
                      <a:endParaRPr lang="zh-CN" altLang="en-US" sz="2100" dirty="0">
                        <a:solidFill>
                          <a:srgbClr val="000000"/>
                        </a:solidFill>
                        <a:latin typeface="微软雅黑" panose="020B0503020204020204" pitchFamily="34" charset="-122"/>
                        <a:ea typeface="微软雅黑" panose="020B0503020204020204" pitchFamily="34" charset="-122"/>
                      </a:endParaRPr>
                    </a:p>
                  </a:txBody>
                  <a:tcPr marL="35717" marR="35717" marT="35717" marB="35717"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defTabSz="457200" eaLnBrk="1" hangingPunct="1">
                        <a:buNone/>
                      </a:pPr>
                      <a:r>
                        <a:rPr lang="zh-CN" altLang="en-US" sz="2100" dirty="0">
                          <a:solidFill>
                            <a:srgbClr val="000000"/>
                          </a:solidFill>
                          <a:latin typeface="微软雅黑" panose="020B0503020204020204" pitchFamily="34" charset="-122"/>
                          <a:ea typeface="微软雅黑" panose="020B0503020204020204" pitchFamily="34" charset="-122"/>
                        </a:rPr>
                        <a:t>直觉与灵感
 联想与想象</a:t>
                      </a:r>
                      <a:endParaRPr lang="zh-CN" altLang="en-US" sz="2100" dirty="0">
                        <a:solidFill>
                          <a:srgbClr val="000000"/>
                        </a:solidFill>
                        <a:latin typeface="微软雅黑" panose="020B0503020204020204" pitchFamily="34" charset="-122"/>
                        <a:ea typeface="微软雅黑" panose="020B0503020204020204" pitchFamily="34" charset="-122"/>
                      </a:endParaRPr>
                    </a:p>
                  </a:txBody>
                  <a:tcPr marL="35717" marR="35717" marT="35717" marB="35717"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defTabSz="457200" eaLnBrk="1" hangingPunct="1">
                        <a:buNone/>
                      </a:pPr>
                      <a:r>
                        <a:rPr lang="zh-CN" altLang="en-US" sz="2100" dirty="0">
                          <a:solidFill>
                            <a:srgbClr val="000000"/>
                          </a:solidFill>
                          <a:latin typeface="微软雅黑" panose="020B0503020204020204" pitchFamily="34" charset="-122"/>
                          <a:ea typeface="微软雅黑" panose="020B0503020204020204" pitchFamily="34" charset="-122"/>
                        </a:rPr>
                        <a:t>实证与推理</a:t>
                      </a:r>
                      <a:endParaRPr lang="zh-CN" altLang="en-US" sz="2100" dirty="0">
                        <a:solidFill>
                          <a:srgbClr val="000000"/>
                        </a:solidFill>
                        <a:latin typeface="微软雅黑" panose="020B0503020204020204" pitchFamily="34" charset="-122"/>
                        <a:ea typeface="微软雅黑" panose="020B0503020204020204" pitchFamily="34" charset="-122"/>
                      </a:endParaRPr>
                    </a:p>
                  </a:txBody>
                  <a:tcPr marL="35717" marR="35717" marT="35717" marB="35717"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defTabSz="457200" eaLnBrk="1" hangingPunct="1">
                        <a:buNone/>
                      </a:pPr>
                      <a:r>
                        <a:rPr lang="zh-CN" altLang="en-US" sz="2100" dirty="0">
                          <a:solidFill>
                            <a:srgbClr val="000000"/>
                          </a:solidFill>
                          <a:latin typeface="微软雅黑" panose="020B0503020204020204" pitchFamily="34" charset="-122"/>
                          <a:ea typeface="微软雅黑" panose="020B0503020204020204" pitchFamily="34" charset="-122"/>
                        </a:rPr>
                        <a:t>批判与发现</a:t>
                      </a:r>
                      <a:endParaRPr lang="zh-CN" altLang="en-US" sz="2100" dirty="0">
                        <a:solidFill>
                          <a:srgbClr val="000000"/>
                        </a:solidFill>
                        <a:latin typeface="微软雅黑" panose="020B0503020204020204" pitchFamily="34" charset="-122"/>
                        <a:ea typeface="微软雅黑" panose="020B0503020204020204" pitchFamily="34" charset="-122"/>
                      </a:endParaRPr>
                    </a:p>
                  </a:txBody>
                  <a:tcPr marL="35717" marR="35717" marT="35717" marB="35717"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chemeClr val="bg1"/>
                    </a:solidFill>
                  </a:tcPr>
                </a:tc>
              </a:tr>
              <a:tr h="97631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defTabSz="457200" eaLnBrk="1" hangingPunct="1">
                        <a:buNone/>
                      </a:pPr>
                      <a:r>
                        <a:rPr lang="zh-CN" altLang="en-US" sz="2100" dirty="0">
                          <a:solidFill>
                            <a:srgbClr val="000000"/>
                          </a:solidFill>
                          <a:latin typeface="微软雅黑" panose="020B0503020204020204" pitchFamily="34" charset="-122"/>
                          <a:ea typeface="微软雅黑" panose="020B0503020204020204" pitchFamily="34" charset="-122"/>
                        </a:rPr>
                        <a:t>审美鉴赏与创造</a:t>
                      </a:r>
                      <a:endParaRPr lang="zh-CN" altLang="en-US" sz="2100" dirty="0">
                        <a:solidFill>
                          <a:srgbClr val="000000"/>
                        </a:solidFill>
                        <a:latin typeface="微软雅黑" panose="020B0503020204020204" pitchFamily="34" charset="-122"/>
                        <a:ea typeface="微软雅黑" panose="020B0503020204020204" pitchFamily="34" charset="-122"/>
                      </a:endParaRPr>
                    </a:p>
                  </a:txBody>
                  <a:tcPr marL="35717" marR="35717" marT="35717" marB="35717"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defTabSz="457200" eaLnBrk="1" hangingPunct="1">
                        <a:buNone/>
                      </a:pPr>
                      <a:r>
                        <a:rPr lang="zh-CN" altLang="en-US" sz="2100" dirty="0">
                          <a:solidFill>
                            <a:srgbClr val="000000"/>
                          </a:solidFill>
                          <a:latin typeface="微软雅黑" panose="020B0503020204020204" pitchFamily="34" charset="-122"/>
                          <a:ea typeface="微软雅黑" panose="020B0503020204020204" pitchFamily="34" charset="-122"/>
                        </a:rPr>
                        <a:t>体验与感悟</a:t>
                      </a:r>
                      <a:endParaRPr lang="zh-CN" altLang="en-US" sz="2100" dirty="0">
                        <a:solidFill>
                          <a:srgbClr val="000000"/>
                        </a:solidFill>
                        <a:latin typeface="微软雅黑" panose="020B0503020204020204" pitchFamily="34" charset="-122"/>
                        <a:ea typeface="微软雅黑" panose="020B0503020204020204" pitchFamily="34" charset="-122"/>
                      </a:endParaRPr>
                    </a:p>
                  </a:txBody>
                  <a:tcPr marL="35717" marR="35717" marT="35717" marB="35717"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defTabSz="457200" eaLnBrk="1" hangingPunct="1">
                        <a:buNone/>
                      </a:pPr>
                      <a:r>
                        <a:rPr lang="zh-CN" altLang="en-US" sz="2100" dirty="0">
                          <a:latin typeface="微软雅黑" panose="020B0503020204020204" pitchFamily="34" charset="-122"/>
                          <a:ea typeface="微软雅黑" panose="020B0503020204020204" pitchFamily="34" charset="-122"/>
                        </a:rPr>
                        <a:t>欣赏与评价</a:t>
                      </a:r>
                      <a:endParaRPr lang="zh-CN" altLang="en-US" sz="2100" dirty="0">
                        <a:latin typeface="微软雅黑" panose="020B0503020204020204" pitchFamily="34" charset="-122"/>
                        <a:ea typeface="微软雅黑" panose="020B0503020204020204" pitchFamily="34" charset="-122"/>
                      </a:endParaRPr>
                    </a:p>
                  </a:txBody>
                  <a:tcPr marL="35717" marR="35717" marT="35717" marB="35717"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defTabSz="457200" eaLnBrk="1" hangingPunct="1">
                        <a:buNone/>
                      </a:pPr>
                      <a:r>
                        <a:rPr lang="zh-CN" altLang="en-US" sz="2100" dirty="0">
                          <a:latin typeface="微软雅黑" panose="020B0503020204020204" pitchFamily="34" charset="-122"/>
                          <a:ea typeface="微软雅黑" panose="020B0503020204020204" pitchFamily="34" charset="-122"/>
                        </a:rPr>
                        <a:t>表现与创新</a:t>
                      </a:r>
                      <a:endParaRPr lang="zh-CN" altLang="en-US" sz="2100" dirty="0">
                        <a:latin typeface="微软雅黑" panose="020B0503020204020204" pitchFamily="34" charset="-122"/>
                        <a:ea typeface="微软雅黑" panose="020B0503020204020204" pitchFamily="34" charset="-122"/>
                      </a:endParaRPr>
                    </a:p>
                  </a:txBody>
                  <a:tcPr marL="35717" marR="35717" marT="35717" marB="35717"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chemeClr val="bg1"/>
                    </a:solidFill>
                  </a:tcPr>
                </a:tc>
              </a:tr>
              <a:tr h="8620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defTabSz="457200" eaLnBrk="1" hangingPunct="1">
                        <a:buNone/>
                      </a:pPr>
                      <a:r>
                        <a:rPr lang="zh-CN" altLang="en-US" sz="2100" dirty="0">
                          <a:solidFill>
                            <a:srgbClr val="000000"/>
                          </a:solidFill>
                          <a:latin typeface="微软雅黑" panose="020B0503020204020204" pitchFamily="34" charset="-122"/>
                          <a:ea typeface="微软雅黑" panose="020B0503020204020204" pitchFamily="34" charset="-122"/>
                        </a:rPr>
                        <a:t>文化传承与理解</a:t>
                      </a:r>
                      <a:endParaRPr lang="zh-CN" altLang="en-US" sz="2100" dirty="0">
                        <a:solidFill>
                          <a:srgbClr val="000000"/>
                        </a:solidFill>
                        <a:latin typeface="微软雅黑" panose="020B0503020204020204" pitchFamily="34" charset="-122"/>
                        <a:ea typeface="微软雅黑" panose="020B0503020204020204" pitchFamily="34" charset="-122"/>
                      </a:endParaRPr>
                    </a:p>
                  </a:txBody>
                  <a:tcPr marL="35717" marR="35717" marT="35717" marB="35717"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defTabSz="457200" eaLnBrk="1" hangingPunct="1">
                        <a:buNone/>
                      </a:pPr>
                      <a:r>
                        <a:rPr lang="zh-CN" altLang="en-US" sz="2100" dirty="0">
                          <a:latin typeface="微软雅黑" panose="020B0503020204020204" pitchFamily="34" charset="-122"/>
                          <a:ea typeface="微软雅黑" panose="020B0503020204020204" pitchFamily="34" charset="-122"/>
                        </a:rPr>
                        <a:t>意识与态度</a:t>
                      </a:r>
                      <a:endParaRPr lang="zh-CN" altLang="en-US" sz="2100" dirty="0">
                        <a:latin typeface="微软雅黑" panose="020B0503020204020204" pitchFamily="34" charset="-122"/>
                        <a:ea typeface="微软雅黑" panose="020B0503020204020204" pitchFamily="34" charset="-122"/>
                      </a:endParaRPr>
                    </a:p>
                  </a:txBody>
                  <a:tcPr marL="35717" marR="35717" marT="35717" marB="35717"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defTabSz="457200" eaLnBrk="1" hangingPunct="1">
                        <a:buNone/>
                      </a:pPr>
                      <a:r>
                        <a:rPr lang="zh-CN" altLang="en-US" sz="2100" dirty="0">
                          <a:latin typeface="微软雅黑" panose="020B0503020204020204" pitchFamily="34" charset="-122"/>
                          <a:ea typeface="微软雅黑" panose="020B0503020204020204" pitchFamily="34" charset="-122"/>
                        </a:rPr>
                        <a:t>选择与继承 
包容与借鉴</a:t>
                      </a:r>
                      <a:endParaRPr lang="zh-CN" altLang="en-US" sz="2100" dirty="0">
                        <a:latin typeface="微软雅黑" panose="020B0503020204020204" pitchFamily="34" charset="-122"/>
                        <a:ea typeface="微软雅黑" panose="020B0503020204020204" pitchFamily="34" charset="-122"/>
                      </a:endParaRPr>
                    </a:p>
                  </a:txBody>
                  <a:tcPr marL="35717" marR="35717" marT="35717" marB="35717"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chemeClr val="bg1"/>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defTabSz="457200" eaLnBrk="1" hangingPunct="1">
                        <a:buNone/>
                      </a:pPr>
                      <a:r>
                        <a:rPr lang="zh-CN" altLang="en-US" sz="2100" dirty="0">
                          <a:latin typeface="微软雅黑" panose="020B0503020204020204" pitchFamily="34" charset="-122"/>
                          <a:ea typeface="微软雅黑" panose="020B0503020204020204" pitchFamily="34" charset="-122"/>
                        </a:rPr>
                        <a:t>关注与参与</a:t>
                      </a:r>
                      <a:endParaRPr lang="zh-CN" altLang="en-US" sz="2100" dirty="0">
                        <a:latin typeface="微软雅黑" panose="020B0503020204020204" pitchFamily="34" charset="-122"/>
                        <a:ea typeface="微软雅黑" panose="020B0503020204020204" pitchFamily="34" charset="-122"/>
                      </a:endParaRPr>
                    </a:p>
                  </a:txBody>
                  <a:tcPr marL="35717" marR="35717" marT="35717" marB="35717"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250" advTm="0">
        <p:cut/>
      </p:transition>
    </mc:Choice>
    <mc:Fallback>
      <p:transition spd="slow"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outVertical)">
                                      <p:cBhvr>
                                        <p:cTn id="7" dur="1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indefinite" fill="hold"/>
                                        <p:tgtEl>
                                          <p:spTgt spid="24"/>
                                        </p:tgtEl>
                                        <p:attrNameLst>
                                          <p:attrName>style.visibility</p:attrName>
                                        </p:attrNameLst>
                                      </p:cBhvr>
                                      <p:to>
                                        <p:strVal val="visible"/>
                                      </p:to>
                                    </p:set>
                                    <p:animEffect transition="in" filter="blinds(vertical)">
                                      <p:cBhvr>
                                        <p:cTn id="12"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组合 70"/>
          <p:cNvGrpSpPr/>
          <p:nvPr/>
        </p:nvGrpSpPr>
        <p:grpSpPr>
          <a:xfrm>
            <a:off x="1088757" y="196726"/>
            <a:ext cx="9953892" cy="337185"/>
            <a:chOff x="827584" y="3527630"/>
            <a:chExt cx="7467723" cy="252888"/>
          </a:xfrm>
        </p:grpSpPr>
        <p:sp>
          <p:nvSpPr>
            <p:cNvPr id="72" name="矩形 71"/>
            <p:cNvSpPr/>
            <p:nvPr/>
          </p:nvSpPr>
          <p:spPr>
            <a:xfrm>
              <a:off x="4184376" y="3527630"/>
              <a:ext cx="442096" cy="252888"/>
            </a:xfrm>
            <a:prstGeom prst="rect">
              <a:avLst/>
            </a:prstGeom>
            <a:solidFill>
              <a:schemeClr val="accent3"/>
            </a:solidFill>
          </p:spPr>
          <p:txBody>
            <a:bodyPr wrap="none">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关注</a:t>
              </a:r>
              <a:endParaRPr lang="zh-CN" altLang="en-US" sz="1600" dirty="0">
                <a:solidFill>
                  <a:schemeClr val="bg1"/>
                </a:solidFill>
                <a:latin typeface="微软雅黑" panose="020B0503020204020204" pitchFamily="34" charset="-122"/>
                <a:ea typeface="微软雅黑" panose="020B0503020204020204" pitchFamily="34" charset="-122"/>
              </a:endParaRPr>
            </a:p>
          </p:txBody>
        </p:sp>
        <p:cxnSp>
          <p:nvCxnSpPr>
            <p:cNvPr id="73" name="直接连接符 72"/>
            <p:cNvCxnSpPr/>
            <p:nvPr/>
          </p:nvCxnSpPr>
          <p:spPr>
            <a:xfrm>
              <a:off x="4909554" y="3629640"/>
              <a:ext cx="3385753" cy="24765"/>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H="1">
              <a:off x="827584" y="3654587"/>
              <a:ext cx="3109892"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3" name="矩形 2"/>
          <p:cNvSpPr/>
          <p:nvPr/>
        </p:nvSpPr>
        <p:spPr>
          <a:xfrm>
            <a:off x="179877" y="1506263"/>
            <a:ext cx="3243580" cy="478155"/>
          </a:xfrm>
          <a:prstGeom prst="rect">
            <a:avLst/>
          </a:prstGeom>
        </p:spPr>
        <p:txBody>
          <a:bodyPr wrap="none">
            <a:spAutoFit/>
          </a:bodyPr>
          <a:lstStyle/>
          <a:p>
            <a:pPr algn="l">
              <a:lnSpc>
                <a:spcPct val="105000"/>
              </a:lnSpc>
              <a:buFontTx/>
              <a:buNone/>
            </a:pPr>
            <a:r>
              <a:rPr lang="zh-CN" altLang="en-US" sz="2400" b="1" i="1" u="sng" dirty="0">
                <a:effectLst>
                  <a:outerShdw blurRad="38100" dist="38100" dir="2700000" algn="tl">
                    <a:srgbClr val="000000">
                      <a:alpha val="43137"/>
                    </a:srgbClr>
                  </a:outerShdw>
                </a:effectLst>
                <a:ea typeface="黑体" panose="02010609060101010101" pitchFamily="49" charset="-122"/>
                <a:sym typeface="+mn-ea"/>
              </a:rPr>
              <a:t>关注几位</a:t>
            </a:r>
            <a:r>
              <a:rPr lang="zh-CN" altLang="en-US" sz="2400" b="1" i="1" u="sng" dirty="0">
                <a:effectLst>
                  <a:outerShdw blurRad="38100" dist="38100" dir="2700000" algn="tl">
                    <a:srgbClr val="000000">
                      <a:alpha val="43137"/>
                    </a:srgbClr>
                  </a:outerShdw>
                </a:effectLst>
                <a:ea typeface="黑体" panose="02010609060101010101" pitchFamily="49" charset="-122"/>
              </a:rPr>
              <a:t>人物的文章：</a:t>
            </a:r>
            <a:endParaRPr lang="zh-CN" altLang="en-US" sz="2400" b="1" i="1" u="sng" dirty="0">
              <a:effectLst>
                <a:outerShdw blurRad="38100" dist="38100" dir="2700000" algn="tl">
                  <a:srgbClr val="000000">
                    <a:alpha val="43137"/>
                  </a:srgbClr>
                </a:outerShdw>
              </a:effectLst>
              <a:ea typeface="黑体" panose="02010609060101010101" pitchFamily="49" charset="-122"/>
            </a:endParaRPr>
          </a:p>
        </p:txBody>
      </p:sp>
      <p:graphicFrame>
        <p:nvGraphicFramePr>
          <p:cNvPr id="7" name="表格 6"/>
          <p:cNvGraphicFramePr>
            <a:graphicFrameLocks noGrp="1"/>
          </p:cNvGraphicFramePr>
          <p:nvPr/>
        </p:nvGraphicFramePr>
        <p:xfrm>
          <a:off x="2185670" y="2611755"/>
          <a:ext cx="7975600" cy="3166110"/>
        </p:xfrm>
        <a:graphic>
          <a:graphicData uri="http://schemas.openxmlformats.org/drawingml/2006/table">
            <a:tbl>
              <a:tblPr firstRow="1" bandRow="1">
                <a:tableStyleId>{5C22544A-7EE6-4342-B048-85BDC9FD1C3A}</a:tableStyleId>
              </a:tblPr>
              <a:tblGrid>
                <a:gridCol w="3987800"/>
                <a:gridCol w="3987800"/>
              </a:tblGrid>
              <a:tr h="452281">
                <a:tc>
                  <a:txBody>
                    <a:bodyPr/>
                    <a:lstStyle/>
                    <a:p>
                      <a:pPr algn="ctr"/>
                      <a:r>
                        <a:rPr lang="zh-CN" altLang="en-US" sz="1800" b="0" dirty="0">
                          <a:solidFill>
                            <a:srgbClr val="FF0000"/>
                          </a:solidFill>
                          <a:latin typeface="微软雅黑" panose="020B0503020204020204" pitchFamily="34" charset="-122"/>
                          <a:ea typeface="微软雅黑" panose="020B0503020204020204" pitchFamily="34" charset="-122"/>
                        </a:rPr>
                        <a:t>姜 钢</a:t>
                      </a:r>
                      <a:r>
                        <a:rPr lang="zh-CN" altLang="en-US" sz="1800" b="0" dirty="0">
                          <a:latin typeface="微软雅黑" panose="020B0503020204020204" pitchFamily="34" charset="-122"/>
                          <a:ea typeface="微软雅黑" panose="020B0503020204020204" pitchFamily="34" charset="-122"/>
                        </a:rPr>
                        <a:t> </a:t>
                      </a:r>
                      <a:endParaRPr lang="zh-CN" altLang="en-US" b="0" dirty="0"/>
                    </a:p>
                  </a:txBody>
                  <a:tcPr anchor="ctr"/>
                </a:tc>
                <a:tc>
                  <a:txBody>
                    <a:bodyPr/>
                    <a:lstStyle/>
                    <a:p>
                      <a:pPr algn="ctr"/>
                      <a:r>
                        <a:rPr lang="zh-CN" altLang="en-US" sz="1800" b="0" dirty="0">
                          <a:latin typeface="微软雅黑" panose="020B0503020204020204" pitchFamily="34" charset="-122"/>
                          <a:ea typeface="微软雅黑" panose="020B0503020204020204" pitchFamily="34" charset="-122"/>
                        </a:rPr>
                        <a:t>教育部考试中心主任</a:t>
                      </a:r>
                      <a:endParaRPr lang="zh-CN" altLang="en-US" b="0" dirty="0"/>
                    </a:p>
                  </a:txBody>
                  <a:tcPr anchor="ctr"/>
                </a:tc>
              </a:tr>
              <a:tr h="452281">
                <a:tc>
                  <a:txBody>
                    <a:bodyPr/>
                    <a:lstStyle/>
                    <a:p>
                      <a:pPr algn="ctr"/>
                      <a:r>
                        <a:rPr lang="zh-CN" altLang="en-US" sz="1800" b="0" dirty="0">
                          <a:latin typeface="微软雅黑" panose="020B0503020204020204" pitchFamily="34" charset="-122"/>
                          <a:ea typeface="微软雅黑" panose="020B0503020204020204" pitchFamily="34" charset="-122"/>
                        </a:rPr>
                        <a:t>高 升 </a:t>
                      </a:r>
                      <a:endParaRPr lang="zh-CN" altLang="en-US" b="0" dirty="0"/>
                    </a:p>
                  </a:txBody>
                  <a:tcPr anchor="ctr"/>
                </a:tc>
                <a:tc>
                  <a:txBody>
                    <a:bodyPr/>
                    <a:lstStyle/>
                    <a:p>
                      <a:pPr algn="ctr"/>
                      <a:r>
                        <a:rPr lang="zh-CN" altLang="en-US" sz="1800" b="0" dirty="0">
                          <a:latin typeface="微软雅黑" panose="020B0503020204020204" pitchFamily="34" charset="-122"/>
                          <a:ea typeface="微软雅黑" panose="020B0503020204020204" pitchFamily="34" charset="-122"/>
                        </a:rPr>
                        <a:t>教育部考试中心副主任</a:t>
                      </a:r>
                      <a:endParaRPr lang="zh-CN" altLang="en-US" b="0" dirty="0"/>
                    </a:p>
                  </a:txBody>
                  <a:tcPr anchor="ctr"/>
                </a:tc>
              </a:tr>
              <a:tr h="452281">
                <a:tc>
                  <a:txBody>
                    <a:bodyPr/>
                    <a:lstStyle/>
                    <a:p>
                      <a:pPr algn="ctr"/>
                      <a:r>
                        <a:rPr lang="zh-CN" altLang="en-US" sz="1800" b="0" dirty="0">
                          <a:solidFill>
                            <a:srgbClr val="FF0000"/>
                          </a:solidFill>
                          <a:latin typeface="微软雅黑" panose="020B0503020204020204" pitchFamily="34" charset="-122"/>
                          <a:ea typeface="微软雅黑" panose="020B0503020204020204" pitchFamily="34" charset="-122"/>
                        </a:rPr>
                        <a:t>张 开</a:t>
                      </a:r>
                      <a:r>
                        <a:rPr lang="zh-CN" altLang="en-US" sz="1800" b="0" dirty="0">
                          <a:latin typeface="微软雅黑" panose="020B0503020204020204" pitchFamily="34" charset="-122"/>
                          <a:ea typeface="微软雅黑" panose="020B0503020204020204" pitchFamily="34" charset="-122"/>
                        </a:rPr>
                        <a:t> </a:t>
                      </a:r>
                      <a:endParaRPr lang="zh-CN" altLang="en-US" b="0" dirty="0"/>
                    </a:p>
                  </a:txBody>
                  <a:tcPr anchor="ctr"/>
                </a:tc>
                <a:tc>
                  <a:txBody>
                    <a:bodyPr/>
                    <a:lstStyle/>
                    <a:p>
                      <a:pPr algn="ctr"/>
                      <a:r>
                        <a:rPr lang="zh-CN" altLang="en-US" sz="1800" b="0" dirty="0">
                          <a:latin typeface="微软雅黑" panose="020B0503020204020204" pitchFamily="34" charset="-122"/>
                          <a:ea typeface="微软雅黑" panose="020B0503020204020204" pitchFamily="34" charset="-122"/>
                        </a:rPr>
                        <a:t>考试中心语文学科命题秘书</a:t>
                      </a:r>
                      <a:endParaRPr lang="zh-CN" altLang="en-US" b="0" dirty="0"/>
                    </a:p>
                  </a:txBody>
                  <a:tcPr anchor="ctr"/>
                </a:tc>
              </a:tr>
              <a:tr h="452120">
                <a:tc>
                  <a:txBody>
                    <a:bodyPr/>
                    <a:lstStyle/>
                    <a:p>
                      <a:pPr algn="ctr"/>
                      <a:r>
                        <a:rPr lang="zh-CN" altLang="en-US" sz="1800" b="0" dirty="0">
                          <a:latin typeface="微软雅黑" panose="020B0503020204020204" pitchFamily="34" charset="-122"/>
                          <a:ea typeface="微软雅黑" panose="020B0503020204020204" pitchFamily="34" charset="-122"/>
                        </a:rPr>
                        <a:t>赵静宇 </a:t>
                      </a:r>
                      <a:endParaRPr lang="zh-CN" altLang="en-US" b="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800" b="0" dirty="0">
                          <a:latin typeface="微软雅黑" panose="020B0503020204020204" pitchFamily="34" charset="-122"/>
                          <a:ea typeface="微软雅黑" panose="020B0503020204020204" pitchFamily="34" charset="-122"/>
                        </a:rPr>
                        <a:t>考试中心语文学科命题秘书</a:t>
                      </a:r>
                      <a:endParaRPr lang="zh-CN" altLang="en-US" sz="1800" b="0" dirty="0">
                        <a:latin typeface="微软雅黑" panose="020B0503020204020204" pitchFamily="34" charset="-122"/>
                        <a:ea typeface="微软雅黑" panose="020B0503020204020204" pitchFamily="34" charset="-122"/>
                      </a:endParaRPr>
                    </a:p>
                  </a:txBody>
                  <a:tcPr anchor="ctr"/>
                </a:tc>
              </a:tr>
              <a:tr h="452281">
                <a:tc>
                  <a:txBody>
                    <a:bodyPr/>
                    <a:lstStyle/>
                    <a:p>
                      <a:pPr algn="ctr"/>
                      <a:r>
                        <a:rPr lang="zh-CN" altLang="en-US" sz="1800" b="0" dirty="0">
                          <a:latin typeface="微软雅黑" panose="020B0503020204020204" pitchFamily="34" charset="-122"/>
                          <a:ea typeface="微软雅黑" panose="020B0503020204020204" pitchFamily="34" charset="-122"/>
                        </a:rPr>
                        <a:t>王兼闻 </a:t>
                      </a:r>
                      <a:endParaRPr lang="zh-CN" altLang="en-US" b="0" dirty="0"/>
                    </a:p>
                  </a:txBody>
                  <a:tcPr anchor="ctr"/>
                </a:tc>
                <a:tc>
                  <a:txBody>
                    <a:bodyPr/>
                    <a:lstStyle/>
                    <a:p>
                      <a:pPr algn="ctr"/>
                      <a:r>
                        <a:rPr lang="zh-CN" altLang="en-US" sz="1800" b="0" dirty="0">
                          <a:latin typeface="微软雅黑" panose="020B0503020204020204" pitchFamily="34" charset="-122"/>
                          <a:ea typeface="微软雅黑" panose="020B0503020204020204" pitchFamily="34" charset="-122"/>
                        </a:rPr>
                        <a:t>考试中心语文学科命题秘书</a:t>
                      </a:r>
                      <a:endParaRPr lang="zh-CN" altLang="en-US" b="0" dirty="0"/>
                    </a:p>
                  </a:txBody>
                  <a:tcPr anchor="ctr"/>
                </a:tc>
              </a:tr>
              <a:tr h="452281">
                <a:tc>
                  <a:txBody>
                    <a:bodyPr/>
                    <a:lstStyle/>
                    <a:p>
                      <a:pPr algn="ctr"/>
                      <a:r>
                        <a:rPr lang="zh-CN" altLang="en-US" sz="1800" b="0" dirty="0">
                          <a:latin typeface="微软雅黑" panose="020B0503020204020204" pitchFamily="34" charset="-122"/>
                          <a:ea typeface="微软雅黑" panose="020B0503020204020204" pitchFamily="34" charset="-122"/>
                        </a:rPr>
                        <a:t>余 闻 </a:t>
                      </a:r>
                      <a:endParaRPr lang="zh-CN" altLang="en-US" b="0" dirty="0"/>
                    </a:p>
                  </a:txBody>
                  <a:tcPr anchor="ctr"/>
                </a:tc>
                <a:tc>
                  <a:txBody>
                    <a:bodyPr/>
                    <a:lstStyle/>
                    <a:p>
                      <a:pPr algn="ctr"/>
                      <a:r>
                        <a:rPr lang="zh-CN" altLang="en-US" sz="1800" b="0" dirty="0">
                          <a:latin typeface="微软雅黑" panose="020B0503020204020204" pitchFamily="34" charset="-122"/>
                          <a:ea typeface="微软雅黑" panose="020B0503020204020204" pitchFamily="34" charset="-122"/>
                        </a:rPr>
                        <a:t>语文高考命题组集体笔名</a:t>
                      </a:r>
                      <a:endParaRPr lang="zh-CN" altLang="en-US" b="0" dirty="0"/>
                    </a:p>
                  </a:txBody>
                  <a:tcPr anchor="ctr"/>
                </a:tc>
              </a:tr>
              <a:tr h="452281">
                <a:tc>
                  <a:txBody>
                    <a:bodyPr/>
                    <a:lstStyle/>
                    <a:p>
                      <a:pPr algn="ctr"/>
                      <a:r>
                        <a:rPr lang="zh-CN" altLang="en-US" sz="1800" b="0" dirty="0">
                          <a:latin typeface="微软雅黑" panose="020B0503020204020204" pitchFamily="34" charset="-122"/>
                          <a:ea typeface="微软雅黑" panose="020B0503020204020204" pitchFamily="34" charset="-122"/>
                        </a:rPr>
                        <a:t>明 一 </a:t>
                      </a:r>
                      <a:endParaRPr lang="zh-CN" altLang="en-US" b="0" dirty="0"/>
                    </a:p>
                  </a:txBody>
                  <a:tcPr anchor="ctr"/>
                </a:tc>
                <a:tc>
                  <a:txBody>
                    <a:bodyPr/>
                    <a:lstStyle/>
                    <a:p>
                      <a:pPr algn="ctr"/>
                      <a:r>
                        <a:rPr lang="zh-CN" altLang="en-US" sz="1800" b="0" dirty="0">
                          <a:latin typeface="微软雅黑" panose="020B0503020204020204" pitchFamily="34" charset="-122"/>
                          <a:ea typeface="微软雅黑" panose="020B0503020204020204" pitchFamily="34" charset="-122"/>
                        </a:rPr>
                        <a:t>命题一处化名</a:t>
                      </a:r>
                      <a:endParaRPr lang="zh-CN" altLang="en-US" b="0" dirty="0"/>
                    </a:p>
                  </a:txBody>
                  <a:tcPr anchor="ctr"/>
                </a:tc>
              </a:tr>
            </a:tbl>
          </a:graphicData>
        </a:graphic>
      </p:graphicFrame>
      <p:pic>
        <p:nvPicPr>
          <p:cNvPr id="2" name="图片 1"/>
          <p:cNvPicPr>
            <a:picLocks noChangeAspect="1"/>
          </p:cNvPicPr>
          <p:nvPr/>
        </p:nvPicPr>
        <p:blipFill>
          <a:blip r:embed="rId1"/>
          <a:stretch>
            <a:fillRect/>
          </a:stretch>
        </p:blipFill>
        <p:spPr>
          <a:xfrm>
            <a:off x="433070" y="2611755"/>
            <a:ext cx="1752600" cy="316611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fallOve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barn(outVertical)">
                                      <p:cBhvr>
                                        <p:cTn id="7" dur="10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Oval 49"/>
          <p:cNvSpPr/>
          <p:nvPr/>
        </p:nvSpPr>
        <p:spPr>
          <a:xfrm>
            <a:off x="1235214" y="3223508"/>
            <a:ext cx="762731" cy="762731"/>
          </a:xfrm>
          <a:prstGeom prst="ellipse">
            <a:avLst/>
          </a:prstGeom>
          <a:solidFill>
            <a:schemeClr val="accent3"/>
          </a:solidFill>
          <a:ln>
            <a:noFill/>
          </a:ln>
        </p:spPr>
        <p:txBody>
          <a:bodyPr anchor="ctr"/>
          <a:lstStyle/>
          <a:p>
            <a:pPr algn="ctr"/>
            <a:endParaRPr sz="2135"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TextBox 3"/>
          <p:cNvSpPr txBox="1"/>
          <p:nvPr/>
        </p:nvSpPr>
        <p:spPr bwMode="auto">
          <a:xfrm>
            <a:off x="2211400" y="2521081"/>
            <a:ext cx="1433085" cy="258597"/>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lnSpcReduction="10000"/>
          </a:bodyPr>
          <a:lstStyle/>
          <a:p>
            <a:pPr>
              <a:buClr>
                <a:prstClr val="white"/>
              </a:buClr>
              <a:defRPr/>
            </a:pPr>
            <a:r>
              <a:rPr lang="zh-CN" altLang="en-US" dirty="0"/>
              <a:t>（一）论述类阅读和答题方法</a:t>
            </a:r>
            <a:endParaRPr lang="zh-CN" altLang="en-US" dirty="0"/>
          </a:p>
        </p:txBody>
      </p:sp>
      <p:sp>
        <p:nvSpPr>
          <p:cNvPr id="37" name="TextBox 6"/>
          <p:cNvSpPr txBox="1"/>
          <p:nvPr/>
        </p:nvSpPr>
        <p:spPr bwMode="auto">
          <a:xfrm>
            <a:off x="2211399" y="3500149"/>
            <a:ext cx="1433085" cy="258597"/>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lnSpcReduction="10000"/>
          </a:bodyPr>
          <a:lstStyle/>
          <a:p>
            <a:pPr>
              <a:buClr>
                <a:prstClr val="white"/>
              </a:buClr>
              <a:defRPr/>
            </a:pPr>
            <a:r>
              <a:rPr lang="zh-CN" altLang="en-US" dirty="0"/>
              <a:t>（三）新闻类阅读的关键之处</a:t>
            </a:r>
            <a:endParaRPr lang="zh-CN" altLang="en-US" dirty="0"/>
          </a:p>
        </p:txBody>
      </p:sp>
      <p:sp>
        <p:nvSpPr>
          <p:cNvPr id="19" name="Oval 34"/>
          <p:cNvSpPr/>
          <p:nvPr/>
        </p:nvSpPr>
        <p:spPr>
          <a:xfrm>
            <a:off x="6722972" y="3223509"/>
            <a:ext cx="762731" cy="762731"/>
          </a:xfrm>
          <a:prstGeom prst="ellipse">
            <a:avLst/>
          </a:prstGeom>
          <a:solidFill>
            <a:schemeClr val="accent4"/>
          </a:solidFill>
          <a:ln>
            <a:noFill/>
          </a:ln>
        </p:spPr>
        <p:txBody>
          <a:bodyPr anchor="ctr"/>
          <a:lstStyle/>
          <a:p>
            <a:pPr algn="ctr"/>
            <a:endParaRPr sz="2135"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Oval 39"/>
          <p:cNvSpPr/>
          <p:nvPr/>
        </p:nvSpPr>
        <p:spPr>
          <a:xfrm>
            <a:off x="6722972" y="2256630"/>
            <a:ext cx="762731" cy="762731"/>
          </a:xfrm>
          <a:prstGeom prst="ellipse">
            <a:avLst/>
          </a:prstGeom>
          <a:solidFill>
            <a:schemeClr val="accent2"/>
          </a:solidFill>
          <a:ln>
            <a:noFill/>
          </a:ln>
        </p:spPr>
        <p:txBody>
          <a:bodyPr anchor="ctr"/>
          <a:lstStyle/>
          <a:p>
            <a:pPr algn="ctr"/>
            <a:endParaRPr sz="2135">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Oval 44"/>
          <p:cNvSpPr/>
          <p:nvPr/>
        </p:nvSpPr>
        <p:spPr>
          <a:xfrm>
            <a:off x="1236352" y="2256630"/>
            <a:ext cx="762731" cy="762731"/>
          </a:xfrm>
          <a:prstGeom prst="ellipse">
            <a:avLst/>
          </a:prstGeom>
          <a:solidFill>
            <a:schemeClr val="accent1"/>
          </a:solidFill>
          <a:ln>
            <a:noFill/>
          </a:ln>
        </p:spPr>
        <p:txBody>
          <a:bodyPr anchor="ctr"/>
          <a:lstStyle/>
          <a:p>
            <a:pPr algn="ctr"/>
            <a:endParaRPr sz="2135">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Oval 49"/>
          <p:cNvSpPr/>
          <p:nvPr/>
        </p:nvSpPr>
        <p:spPr>
          <a:xfrm>
            <a:off x="1235214" y="4282515"/>
            <a:ext cx="762731" cy="762731"/>
          </a:xfrm>
          <a:prstGeom prst="ellipse">
            <a:avLst/>
          </a:prstGeom>
          <a:solidFill>
            <a:schemeClr val="accent3"/>
          </a:solidFill>
          <a:ln>
            <a:noFill/>
          </a:ln>
        </p:spPr>
        <p:txBody>
          <a:bodyPr anchor="ctr"/>
          <a:lstStyle/>
          <a:p>
            <a:pPr algn="ctr"/>
            <a:endParaRPr sz="2135"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Freeform: Shape 51"/>
          <p:cNvSpPr/>
          <p:nvPr/>
        </p:nvSpPr>
        <p:spPr bwMode="auto">
          <a:xfrm>
            <a:off x="6850878" y="2391399"/>
            <a:ext cx="493192" cy="493192"/>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bg1"/>
          </a:solidFill>
          <a:ln>
            <a:noFill/>
          </a:ln>
        </p:spPr>
        <p:txBody>
          <a:bodyPr anchor="ctr"/>
          <a:lstStyle/>
          <a:p>
            <a:pPr algn="ctr"/>
            <a:endParaRPr sz="2135">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Freeform: Shape 52"/>
          <p:cNvSpPr/>
          <p:nvPr/>
        </p:nvSpPr>
        <p:spPr bwMode="auto">
          <a:xfrm>
            <a:off x="1366901" y="3358277"/>
            <a:ext cx="493192" cy="493192"/>
          </a:xfrm>
          <a:custGeom>
            <a:avLst/>
            <a:gdLst>
              <a:gd name="T0" fmla="*/ 187 w 228"/>
              <a:gd name="T1" fmla="*/ 114 h 240"/>
              <a:gd name="T2" fmla="*/ 114 w 228"/>
              <a:gd name="T3" fmla="*/ 40 h 240"/>
              <a:gd name="T4" fmla="*/ 40 w 228"/>
              <a:gd name="T5" fmla="*/ 114 h 240"/>
              <a:gd name="T6" fmla="*/ 68 w 228"/>
              <a:gd name="T7" fmla="*/ 171 h 240"/>
              <a:gd name="T8" fmla="*/ 74 w 228"/>
              <a:gd name="T9" fmla="*/ 173 h 240"/>
              <a:gd name="T10" fmla="*/ 81 w 228"/>
              <a:gd name="T11" fmla="*/ 169 h 240"/>
              <a:gd name="T12" fmla="*/ 79 w 228"/>
              <a:gd name="T13" fmla="*/ 156 h 240"/>
              <a:gd name="T14" fmla="*/ 59 w 228"/>
              <a:gd name="T15" fmla="*/ 114 h 240"/>
              <a:gd name="T16" fmla="*/ 114 w 228"/>
              <a:gd name="T17" fmla="*/ 59 h 240"/>
              <a:gd name="T18" fmla="*/ 169 w 228"/>
              <a:gd name="T19" fmla="*/ 114 h 240"/>
              <a:gd name="T20" fmla="*/ 152 w 228"/>
              <a:gd name="T21" fmla="*/ 153 h 240"/>
              <a:gd name="T22" fmla="*/ 151 w 228"/>
              <a:gd name="T23" fmla="*/ 166 h 240"/>
              <a:gd name="T24" fmla="*/ 165 w 228"/>
              <a:gd name="T25" fmla="*/ 167 h 240"/>
              <a:gd name="T26" fmla="*/ 187 w 228"/>
              <a:gd name="T27" fmla="*/ 114 h 240"/>
              <a:gd name="T28" fmla="*/ 116 w 228"/>
              <a:gd name="T29" fmla="*/ 79 h 240"/>
              <a:gd name="T30" fmla="*/ 81 w 228"/>
              <a:gd name="T31" fmla="*/ 114 h 240"/>
              <a:gd name="T32" fmla="*/ 101 w 228"/>
              <a:gd name="T33" fmla="*/ 144 h 240"/>
              <a:gd name="T34" fmla="*/ 101 w 228"/>
              <a:gd name="T35" fmla="*/ 226 h 240"/>
              <a:gd name="T36" fmla="*/ 115 w 228"/>
              <a:gd name="T37" fmla="*/ 240 h 240"/>
              <a:gd name="T38" fmla="*/ 129 w 228"/>
              <a:gd name="T39" fmla="*/ 226 h 240"/>
              <a:gd name="T40" fmla="*/ 129 w 228"/>
              <a:gd name="T41" fmla="*/ 145 h 240"/>
              <a:gd name="T42" fmla="*/ 150 w 228"/>
              <a:gd name="T43" fmla="*/ 114 h 240"/>
              <a:gd name="T44" fmla="*/ 116 w 228"/>
              <a:gd name="T45" fmla="*/ 79 h 240"/>
              <a:gd name="T46" fmla="*/ 114 w 228"/>
              <a:gd name="T47" fmla="*/ 0 h 240"/>
              <a:gd name="T48" fmla="*/ 0 w 228"/>
              <a:gd name="T49" fmla="*/ 114 h 240"/>
              <a:gd name="T50" fmla="*/ 52 w 228"/>
              <a:gd name="T51" fmla="*/ 209 h 240"/>
              <a:gd name="T52" fmla="*/ 57 w 228"/>
              <a:gd name="T53" fmla="*/ 211 h 240"/>
              <a:gd name="T54" fmla="*/ 65 w 228"/>
              <a:gd name="T55" fmla="*/ 206 h 240"/>
              <a:gd name="T56" fmla="*/ 62 w 228"/>
              <a:gd name="T57" fmla="*/ 193 h 240"/>
              <a:gd name="T58" fmla="*/ 19 w 228"/>
              <a:gd name="T59" fmla="*/ 114 h 240"/>
              <a:gd name="T60" fmla="*/ 114 w 228"/>
              <a:gd name="T61" fmla="*/ 18 h 240"/>
              <a:gd name="T62" fmla="*/ 209 w 228"/>
              <a:gd name="T63" fmla="*/ 114 h 240"/>
              <a:gd name="T64" fmla="*/ 168 w 228"/>
              <a:gd name="T65" fmla="*/ 192 h 240"/>
              <a:gd name="T66" fmla="*/ 165 w 228"/>
              <a:gd name="T67" fmla="*/ 205 h 240"/>
              <a:gd name="T68" fmla="*/ 178 w 228"/>
              <a:gd name="T69" fmla="*/ 208 h 240"/>
              <a:gd name="T70" fmla="*/ 228 w 228"/>
              <a:gd name="T71" fmla="*/ 114 h 240"/>
              <a:gd name="T72" fmla="*/ 114 w 228"/>
              <a:gd name="T7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8" h="240">
                <a:moveTo>
                  <a:pt x="187" y="114"/>
                </a:moveTo>
                <a:cubicBezTo>
                  <a:pt x="187" y="73"/>
                  <a:pt x="154" y="40"/>
                  <a:pt x="114" y="40"/>
                </a:cubicBezTo>
                <a:cubicBezTo>
                  <a:pt x="73" y="40"/>
                  <a:pt x="40" y="73"/>
                  <a:pt x="40" y="114"/>
                </a:cubicBezTo>
                <a:cubicBezTo>
                  <a:pt x="40" y="136"/>
                  <a:pt x="50" y="157"/>
                  <a:pt x="68" y="171"/>
                </a:cubicBezTo>
                <a:cubicBezTo>
                  <a:pt x="69" y="172"/>
                  <a:pt x="71" y="173"/>
                  <a:pt x="74" y="173"/>
                </a:cubicBezTo>
                <a:cubicBezTo>
                  <a:pt x="76" y="173"/>
                  <a:pt x="79" y="171"/>
                  <a:pt x="81" y="169"/>
                </a:cubicBezTo>
                <a:cubicBezTo>
                  <a:pt x="84" y="165"/>
                  <a:pt x="83" y="159"/>
                  <a:pt x="79" y="156"/>
                </a:cubicBezTo>
                <a:cubicBezTo>
                  <a:pt x="67" y="146"/>
                  <a:pt x="59" y="130"/>
                  <a:pt x="59" y="114"/>
                </a:cubicBezTo>
                <a:cubicBezTo>
                  <a:pt x="59" y="83"/>
                  <a:pt x="84" y="59"/>
                  <a:pt x="114" y="59"/>
                </a:cubicBezTo>
                <a:cubicBezTo>
                  <a:pt x="144" y="59"/>
                  <a:pt x="169" y="83"/>
                  <a:pt x="169" y="114"/>
                </a:cubicBezTo>
                <a:cubicBezTo>
                  <a:pt x="169" y="129"/>
                  <a:pt x="163" y="143"/>
                  <a:pt x="152" y="153"/>
                </a:cubicBezTo>
                <a:cubicBezTo>
                  <a:pt x="148" y="157"/>
                  <a:pt x="148" y="163"/>
                  <a:pt x="151" y="166"/>
                </a:cubicBezTo>
                <a:cubicBezTo>
                  <a:pt x="155" y="170"/>
                  <a:pt x="161" y="170"/>
                  <a:pt x="165" y="167"/>
                </a:cubicBezTo>
                <a:cubicBezTo>
                  <a:pt x="179" y="153"/>
                  <a:pt x="187" y="134"/>
                  <a:pt x="187" y="114"/>
                </a:cubicBezTo>
                <a:close/>
                <a:moveTo>
                  <a:pt x="116" y="79"/>
                </a:moveTo>
                <a:cubicBezTo>
                  <a:pt x="97" y="79"/>
                  <a:pt x="81" y="95"/>
                  <a:pt x="81" y="114"/>
                </a:cubicBezTo>
                <a:cubicBezTo>
                  <a:pt x="81" y="127"/>
                  <a:pt x="89" y="139"/>
                  <a:pt x="101" y="144"/>
                </a:cubicBezTo>
                <a:cubicBezTo>
                  <a:pt x="101" y="226"/>
                  <a:pt x="101" y="226"/>
                  <a:pt x="101" y="226"/>
                </a:cubicBezTo>
                <a:cubicBezTo>
                  <a:pt x="101" y="233"/>
                  <a:pt x="107" y="240"/>
                  <a:pt x="115" y="240"/>
                </a:cubicBezTo>
                <a:cubicBezTo>
                  <a:pt x="123" y="240"/>
                  <a:pt x="129" y="233"/>
                  <a:pt x="129" y="226"/>
                </a:cubicBezTo>
                <a:cubicBezTo>
                  <a:pt x="129" y="145"/>
                  <a:pt x="129" y="145"/>
                  <a:pt x="129" y="145"/>
                </a:cubicBezTo>
                <a:cubicBezTo>
                  <a:pt x="141" y="140"/>
                  <a:pt x="150" y="128"/>
                  <a:pt x="150" y="114"/>
                </a:cubicBezTo>
                <a:cubicBezTo>
                  <a:pt x="150" y="95"/>
                  <a:pt x="134" y="79"/>
                  <a:pt x="116" y="79"/>
                </a:cubicBezTo>
                <a:close/>
                <a:moveTo>
                  <a:pt x="114" y="0"/>
                </a:moveTo>
                <a:cubicBezTo>
                  <a:pt x="51" y="0"/>
                  <a:pt x="0" y="51"/>
                  <a:pt x="0" y="114"/>
                </a:cubicBezTo>
                <a:cubicBezTo>
                  <a:pt x="0" y="152"/>
                  <a:pt x="19" y="188"/>
                  <a:pt x="52" y="209"/>
                </a:cubicBezTo>
                <a:cubicBezTo>
                  <a:pt x="54" y="210"/>
                  <a:pt x="55" y="211"/>
                  <a:pt x="57" y="211"/>
                </a:cubicBezTo>
                <a:cubicBezTo>
                  <a:pt x="60" y="211"/>
                  <a:pt x="63" y="209"/>
                  <a:pt x="65" y="206"/>
                </a:cubicBezTo>
                <a:cubicBezTo>
                  <a:pt x="68" y="202"/>
                  <a:pt x="67" y="196"/>
                  <a:pt x="62" y="193"/>
                </a:cubicBezTo>
                <a:cubicBezTo>
                  <a:pt x="35" y="176"/>
                  <a:pt x="19" y="146"/>
                  <a:pt x="19" y="114"/>
                </a:cubicBezTo>
                <a:cubicBezTo>
                  <a:pt x="19" y="61"/>
                  <a:pt x="61" y="18"/>
                  <a:pt x="114" y="18"/>
                </a:cubicBezTo>
                <a:cubicBezTo>
                  <a:pt x="166" y="18"/>
                  <a:pt x="209" y="61"/>
                  <a:pt x="209" y="114"/>
                </a:cubicBezTo>
                <a:cubicBezTo>
                  <a:pt x="209" y="145"/>
                  <a:pt x="194" y="174"/>
                  <a:pt x="168" y="192"/>
                </a:cubicBezTo>
                <a:cubicBezTo>
                  <a:pt x="163" y="195"/>
                  <a:pt x="162" y="201"/>
                  <a:pt x="165" y="205"/>
                </a:cubicBezTo>
                <a:cubicBezTo>
                  <a:pt x="168" y="209"/>
                  <a:pt x="174" y="211"/>
                  <a:pt x="178" y="208"/>
                </a:cubicBezTo>
                <a:cubicBezTo>
                  <a:pt x="209" y="186"/>
                  <a:pt x="228" y="151"/>
                  <a:pt x="228" y="114"/>
                </a:cubicBezTo>
                <a:cubicBezTo>
                  <a:pt x="228" y="51"/>
                  <a:pt x="177" y="0"/>
                  <a:pt x="114" y="0"/>
                </a:cubicBezTo>
                <a:close/>
              </a:path>
            </a:pathLst>
          </a:custGeom>
          <a:solidFill>
            <a:schemeClr val="bg1"/>
          </a:solidFill>
          <a:ln>
            <a:noFill/>
          </a:ln>
        </p:spPr>
        <p:txBody>
          <a:bodyPr anchor="ctr"/>
          <a:lstStyle/>
          <a:p>
            <a:pPr algn="ctr"/>
            <a:endParaRPr sz="2135"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Freeform: Shape 53"/>
          <p:cNvSpPr/>
          <p:nvPr/>
        </p:nvSpPr>
        <p:spPr bwMode="auto">
          <a:xfrm>
            <a:off x="6862306" y="3358277"/>
            <a:ext cx="493192" cy="493192"/>
          </a:xfrm>
          <a:custGeom>
            <a:avLst/>
            <a:gdLst>
              <a:gd name="T0" fmla="*/ 0 w 236"/>
              <a:gd name="T1" fmla="*/ 118 h 236"/>
              <a:gd name="T2" fmla="*/ 236 w 236"/>
              <a:gd name="T3" fmla="*/ 118 h 236"/>
              <a:gd name="T4" fmla="*/ 150 w 236"/>
              <a:gd name="T5" fmla="*/ 168 h 236"/>
              <a:gd name="T6" fmla="*/ 128 w 236"/>
              <a:gd name="T7" fmla="*/ 196 h 236"/>
              <a:gd name="T8" fmla="*/ 125 w 236"/>
              <a:gd name="T9" fmla="*/ 199 h 236"/>
              <a:gd name="T10" fmla="*/ 111 w 236"/>
              <a:gd name="T11" fmla="*/ 198 h 236"/>
              <a:gd name="T12" fmla="*/ 110 w 236"/>
              <a:gd name="T13" fmla="*/ 180 h 236"/>
              <a:gd name="T14" fmla="*/ 90 w 236"/>
              <a:gd name="T15" fmla="*/ 173 h 236"/>
              <a:gd name="T16" fmla="*/ 79 w 236"/>
              <a:gd name="T17" fmla="*/ 166 h 236"/>
              <a:gd name="T18" fmla="*/ 78 w 236"/>
              <a:gd name="T19" fmla="*/ 160 h 236"/>
              <a:gd name="T20" fmla="*/ 89 w 236"/>
              <a:gd name="T21" fmla="*/ 147 h 236"/>
              <a:gd name="T22" fmla="*/ 91 w 236"/>
              <a:gd name="T23" fmla="*/ 148 h 236"/>
              <a:gd name="T24" fmla="*/ 119 w 236"/>
              <a:gd name="T25" fmla="*/ 160 h 236"/>
              <a:gd name="T26" fmla="*/ 137 w 236"/>
              <a:gd name="T27" fmla="*/ 145 h 236"/>
              <a:gd name="T28" fmla="*/ 133 w 236"/>
              <a:gd name="T29" fmla="*/ 137 h 236"/>
              <a:gd name="T30" fmla="*/ 122 w 236"/>
              <a:gd name="T31" fmla="*/ 130 h 236"/>
              <a:gd name="T32" fmla="*/ 109 w 236"/>
              <a:gd name="T33" fmla="*/ 125 h 236"/>
              <a:gd name="T34" fmla="*/ 98 w 236"/>
              <a:gd name="T35" fmla="*/ 120 h 236"/>
              <a:gd name="T36" fmla="*/ 89 w 236"/>
              <a:gd name="T37" fmla="*/ 113 h 236"/>
              <a:gd name="T38" fmla="*/ 82 w 236"/>
              <a:gd name="T39" fmla="*/ 103 h 236"/>
              <a:gd name="T40" fmla="*/ 79 w 236"/>
              <a:gd name="T41" fmla="*/ 90 h 236"/>
              <a:gd name="T42" fmla="*/ 110 w 236"/>
              <a:gd name="T43" fmla="*/ 57 h 236"/>
              <a:gd name="T44" fmla="*/ 111 w 236"/>
              <a:gd name="T45" fmla="*/ 38 h 236"/>
              <a:gd name="T46" fmla="*/ 125 w 236"/>
              <a:gd name="T47" fmla="*/ 37 h 236"/>
              <a:gd name="T48" fmla="*/ 128 w 236"/>
              <a:gd name="T49" fmla="*/ 40 h 236"/>
              <a:gd name="T50" fmla="*/ 137 w 236"/>
              <a:gd name="T51" fmla="*/ 58 h 236"/>
              <a:gd name="T52" fmla="*/ 151 w 236"/>
              <a:gd name="T53" fmla="*/ 65 h 236"/>
              <a:gd name="T54" fmla="*/ 155 w 236"/>
              <a:gd name="T55" fmla="*/ 69 h 236"/>
              <a:gd name="T56" fmla="*/ 149 w 236"/>
              <a:gd name="T57" fmla="*/ 85 h 236"/>
              <a:gd name="T58" fmla="*/ 144 w 236"/>
              <a:gd name="T59" fmla="*/ 86 h 236"/>
              <a:gd name="T60" fmla="*/ 140 w 236"/>
              <a:gd name="T61" fmla="*/ 82 h 236"/>
              <a:gd name="T62" fmla="*/ 128 w 236"/>
              <a:gd name="T63" fmla="*/ 77 h 236"/>
              <a:gd name="T64" fmla="*/ 107 w 236"/>
              <a:gd name="T65" fmla="*/ 80 h 236"/>
              <a:gd name="T66" fmla="*/ 102 w 236"/>
              <a:gd name="T67" fmla="*/ 94 h 236"/>
              <a:gd name="T68" fmla="*/ 108 w 236"/>
              <a:gd name="T69" fmla="*/ 101 h 236"/>
              <a:gd name="T70" fmla="*/ 118 w 236"/>
              <a:gd name="T71" fmla="*/ 106 h 236"/>
              <a:gd name="T72" fmla="*/ 132 w 236"/>
              <a:gd name="T73" fmla="*/ 112 h 236"/>
              <a:gd name="T74" fmla="*/ 145 w 236"/>
              <a:gd name="T75" fmla="*/ 119 h 236"/>
              <a:gd name="T76" fmla="*/ 155 w 236"/>
              <a:gd name="T77" fmla="*/ 129 h 236"/>
              <a:gd name="T78" fmla="*/ 159 w 236"/>
              <a:gd name="T79" fmla="*/ 14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moveTo>
                  <a:pt x="150" y="168"/>
                </a:moveTo>
                <a:cubicBezTo>
                  <a:pt x="145" y="175"/>
                  <a:pt x="137" y="179"/>
                  <a:pt x="128" y="180"/>
                </a:cubicBezTo>
                <a:cubicBezTo>
                  <a:pt x="128" y="196"/>
                  <a:pt x="128" y="196"/>
                  <a:pt x="128" y="196"/>
                </a:cubicBezTo>
                <a:cubicBezTo>
                  <a:pt x="128" y="197"/>
                  <a:pt x="127" y="198"/>
                  <a:pt x="127" y="198"/>
                </a:cubicBezTo>
                <a:cubicBezTo>
                  <a:pt x="126" y="199"/>
                  <a:pt x="126" y="199"/>
                  <a:pt x="125" y="199"/>
                </a:cubicBezTo>
                <a:cubicBezTo>
                  <a:pt x="113" y="199"/>
                  <a:pt x="113" y="199"/>
                  <a:pt x="113" y="199"/>
                </a:cubicBezTo>
                <a:cubicBezTo>
                  <a:pt x="112" y="199"/>
                  <a:pt x="111" y="199"/>
                  <a:pt x="111" y="198"/>
                </a:cubicBezTo>
                <a:cubicBezTo>
                  <a:pt x="110" y="197"/>
                  <a:pt x="110" y="197"/>
                  <a:pt x="110" y="196"/>
                </a:cubicBezTo>
                <a:cubicBezTo>
                  <a:pt x="110" y="180"/>
                  <a:pt x="110" y="180"/>
                  <a:pt x="110" y="180"/>
                </a:cubicBezTo>
                <a:cubicBezTo>
                  <a:pt x="106" y="180"/>
                  <a:pt x="102" y="179"/>
                  <a:pt x="99" y="177"/>
                </a:cubicBezTo>
                <a:cubicBezTo>
                  <a:pt x="95" y="176"/>
                  <a:pt x="92" y="175"/>
                  <a:pt x="90" y="173"/>
                </a:cubicBezTo>
                <a:cubicBezTo>
                  <a:pt x="88" y="172"/>
                  <a:pt x="85" y="171"/>
                  <a:pt x="83" y="169"/>
                </a:cubicBezTo>
                <a:cubicBezTo>
                  <a:pt x="81" y="168"/>
                  <a:pt x="80" y="166"/>
                  <a:pt x="79" y="166"/>
                </a:cubicBezTo>
                <a:cubicBezTo>
                  <a:pt x="79" y="165"/>
                  <a:pt x="78" y="164"/>
                  <a:pt x="78" y="164"/>
                </a:cubicBezTo>
                <a:cubicBezTo>
                  <a:pt x="77" y="163"/>
                  <a:pt x="77" y="162"/>
                  <a:pt x="78" y="160"/>
                </a:cubicBezTo>
                <a:cubicBezTo>
                  <a:pt x="87" y="148"/>
                  <a:pt x="87" y="148"/>
                  <a:pt x="87" y="148"/>
                </a:cubicBezTo>
                <a:cubicBezTo>
                  <a:pt x="87" y="148"/>
                  <a:pt x="88" y="147"/>
                  <a:pt x="89" y="147"/>
                </a:cubicBezTo>
                <a:cubicBezTo>
                  <a:pt x="90" y="147"/>
                  <a:pt x="90" y="147"/>
                  <a:pt x="91" y="148"/>
                </a:cubicBezTo>
                <a:cubicBezTo>
                  <a:pt x="91" y="148"/>
                  <a:pt x="91" y="148"/>
                  <a:pt x="91" y="148"/>
                </a:cubicBezTo>
                <a:cubicBezTo>
                  <a:pt x="98" y="154"/>
                  <a:pt x="105" y="158"/>
                  <a:pt x="112" y="159"/>
                </a:cubicBezTo>
                <a:cubicBezTo>
                  <a:pt x="115" y="160"/>
                  <a:pt x="117" y="160"/>
                  <a:pt x="119" y="160"/>
                </a:cubicBezTo>
                <a:cubicBezTo>
                  <a:pt x="124" y="160"/>
                  <a:pt x="128" y="159"/>
                  <a:pt x="131" y="156"/>
                </a:cubicBezTo>
                <a:cubicBezTo>
                  <a:pt x="135" y="154"/>
                  <a:pt x="137" y="150"/>
                  <a:pt x="137" y="145"/>
                </a:cubicBezTo>
                <a:cubicBezTo>
                  <a:pt x="137" y="144"/>
                  <a:pt x="136" y="142"/>
                  <a:pt x="136" y="140"/>
                </a:cubicBezTo>
                <a:cubicBezTo>
                  <a:pt x="135" y="139"/>
                  <a:pt x="134" y="138"/>
                  <a:pt x="133" y="137"/>
                </a:cubicBezTo>
                <a:cubicBezTo>
                  <a:pt x="132" y="136"/>
                  <a:pt x="130" y="135"/>
                  <a:pt x="127" y="133"/>
                </a:cubicBezTo>
                <a:cubicBezTo>
                  <a:pt x="125" y="132"/>
                  <a:pt x="123" y="131"/>
                  <a:pt x="122" y="130"/>
                </a:cubicBezTo>
                <a:cubicBezTo>
                  <a:pt x="120" y="130"/>
                  <a:pt x="118" y="129"/>
                  <a:pt x="115" y="128"/>
                </a:cubicBezTo>
                <a:cubicBezTo>
                  <a:pt x="112" y="127"/>
                  <a:pt x="110" y="126"/>
                  <a:pt x="109" y="125"/>
                </a:cubicBezTo>
                <a:cubicBezTo>
                  <a:pt x="108" y="125"/>
                  <a:pt x="106" y="124"/>
                  <a:pt x="104" y="123"/>
                </a:cubicBezTo>
                <a:cubicBezTo>
                  <a:pt x="101" y="122"/>
                  <a:pt x="100" y="121"/>
                  <a:pt x="98" y="120"/>
                </a:cubicBezTo>
                <a:cubicBezTo>
                  <a:pt x="97" y="119"/>
                  <a:pt x="95" y="118"/>
                  <a:pt x="93" y="117"/>
                </a:cubicBezTo>
                <a:cubicBezTo>
                  <a:pt x="91" y="116"/>
                  <a:pt x="90" y="114"/>
                  <a:pt x="89" y="113"/>
                </a:cubicBezTo>
                <a:cubicBezTo>
                  <a:pt x="87" y="112"/>
                  <a:pt x="86" y="110"/>
                  <a:pt x="85" y="109"/>
                </a:cubicBezTo>
                <a:cubicBezTo>
                  <a:pt x="83" y="107"/>
                  <a:pt x="82" y="105"/>
                  <a:pt x="82" y="103"/>
                </a:cubicBezTo>
                <a:cubicBezTo>
                  <a:pt x="81" y="102"/>
                  <a:pt x="80" y="100"/>
                  <a:pt x="80" y="97"/>
                </a:cubicBezTo>
                <a:cubicBezTo>
                  <a:pt x="79" y="95"/>
                  <a:pt x="79" y="93"/>
                  <a:pt x="79" y="90"/>
                </a:cubicBezTo>
                <a:cubicBezTo>
                  <a:pt x="79" y="82"/>
                  <a:pt x="82" y="75"/>
                  <a:pt x="88" y="69"/>
                </a:cubicBezTo>
                <a:cubicBezTo>
                  <a:pt x="93" y="62"/>
                  <a:pt x="101" y="58"/>
                  <a:pt x="110" y="57"/>
                </a:cubicBezTo>
                <a:cubicBezTo>
                  <a:pt x="110" y="40"/>
                  <a:pt x="110" y="40"/>
                  <a:pt x="110" y="40"/>
                </a:cubicBezTo>
                <a:cubicBezTo>
                  <a:pt x="110" y="40"/>
                  <a:pt x="110" y="39"/>
                  <a:pt x="111" y="38"/>
                </a:cubicBezTo>
                <a:cubicBezTo>
                  <a:pt x="111" y="38"/>
                  <a:pt x="112" y="37"/>
                  <a:pt x="113" y="37"/>
                </a:cubicBezTo>
                <a:cubicBezTo>
                  <a:pt x="125" y="37"/>
                  <a:pt x="125" y="37"/>
                  <a:pt x="125" y="37"/>
                </a:cubicBezTo>
                <a:cubicBezTo>
                  <a:pt x="126" y="37"/>
                  <a:pt x="126" y="38"/>
                  <a:pt x="127" y="38"/>
                </a:cubicBezTo>
                <a:cubicBezTo>
                  <a:pt x="127" y="39"/>
                  <a:pt x="128" y="39"/>
                  <a:pt x="128" y="40"/>
                </a:cubicBezTo>
                <a:cubicBezTo>
                  <a:pt x="128" y="56"/>
                  <a:pt x="128" y="56"/>
                  <a:pt x="128" y="56"/>
                </a:cubicBezTo>
                <a:cubicBezTo>
                  <a:pt x="131" y="57"/>
                  <a:pt x="134" y="57"/>
                  <a:pt x="137" y="58"/>
                </a:cubicBezTo>
                <a:cubicBezTo>
                  <a:pt x="140" y="59"/>
                  <a:pt x="143" y="60"/>
                  <a:pt x="145" y="61"/>
                </a:cubicBezTo>
                <a:cubicBezTo>
                  <a:pt x="147" y="62"/>
                  <a:pt x="149" y="63"/>
                  <a:pt x="151" y="65"/>
                </a:cubicBezTo>
                <a:cubicBezTo>
                  <a:pt x="152" y="66"/>
                  <a:pt x="153" y="67"/>
                  <a:pt x="154" y="67"/>
                </a:cubicBezTo>
                <a:cubicBezTo>
                  <a:pt x="155" y="68"/>
                  <a:pt x="155" y="68"/>
                  <a:pt x="155" y="69"/>
                </a:cubicBezTo>
                <a:cubicBezTo>
                  <a:pt x="156" y="70"/>
                  <a:pt x="156" y="71"/>
                  <a:pt x="156" y="72"/>
                </a:cubicBezTo>
                <a:cubicBezTo>
                  <a:pt x="149" y="85"/>
                  <a:pt x="149" y="85"/>
                  <a:pt x="149" y="85"/>
                </a:cubicBezTo>
                <a:cubicBezTo>
                  <a:pt x="148" y="86"/>
                  <a:pt x="148" y="86"/>
                  <a:pt x="147" y="87"/>
                </a:cubicBezTo>
                <a:cubicBezTo>
                  <a:pt x="146" y="87"/>
                  <a:pt x="145" y="86"/>
                  <a:pt x="144" y="86"/>
                </a:cubicBezTo>
                <a:cubicBezTo>
                  <a:pt x="144" y="86"/>
                  <a:pt x="144" y="85"/>
                  <a:pt x="143" y="85"/>
                </a:cubicBezTo>
                <a:cubicBezTo>
                  <a:pt x="142" y="84"/>
                  <a:pt x="141" y="83"/>
                  <a:pt x="140" y="82"/>
                </a:cubicBezTo>
                <a:cubicBezTo>
                  <a:pt x="138" y="81"/>
                  <a:pt x="136" y="80"/>
                  <a:pt x="134" y="80"/>
                </a:cubicBezTo>
                <a:cubicBezTo>
                  <a:pt x="133" y="79"/>
                  <a:pt x="130" y="78"/>
                  <a:pt x="128" y="77"/>
                </a:cubicBezTo>
                <a:cubicBezTo>
                  <a:pt x="125" y="77"/>
                  <a:pt x="123" y="76"/>
                  <a:pt x="120" y="76"/>
                </a:cubicBezTo>
                <a:cubicBezTo>
                  <a:pt x="115" y="76"/>
                  <a:pt x="110" y="77"/>
                  <a:pt x="107" y="80"/>
                </a:cubicBezTo>
                <a:cubicBezTo>
                  <a:pt x="103" y="83"/>
                  <a:pt x="101" y="86"/>
                  <a:pt x="101" y="90"/>
                </a:cubicBezTo>
                <a:cubicBezTo>
                  <a:pt x="101" y="92"/>
                  <a:pt x="102" y="93"/>
                  <a:pt x="102" y="94"/>
                </a:cubicBezTo>
                <a:cubicBezTo>
                  <a:pt x="103" y="96"/>
                  <a:pt x="103" y="97"/>
                  <a:pt x="105" y="98"/>
                </a:cubicBezTo>
                <a:cubicBezTo>
                  <a:pt x="106" y="99"/>
                  <a:pt x="107" y="100"/>
                  <a:pt x="108" y="101"/>
                </a:cubicBezTo>
                <a:cubicBezTo>
                  <a:pt x="109" y="102"/>
                  <a:pt x="111" y="103"/>
                  <a:pt x="113" y="104"/>
                </a:cubicBezTo>
                <a:cubicBezTo>
                  <a:pt x="115" y="105"/>
                  <a:pt x="117" y="106"/>
                  <a:pt x="118" y="106"/>
                </a:cubicBezTo>
                <a:cubicBezTo>
                  <a:pt x="120" y="107"/>
                  <a:pt x="122" y="108"/>
                  <a:pt x="125" y="109"/>
                </a:cubicBezTo>
                <a:cubicBezTo>
                  <a:pt x="128" y="110"/>
                  <a:pt x="130" y="111"/>
                  <a:pt x="132" y="112"/>
                </a:cubicBezTo>
                <a:cubicBezTo>
                  <a:pt x="133" y="112"/>
                  <a:pt x="136" y="113"/>
                  <a:pt x="138" y="115"/>
                </a:cubicBezTo>
                <a:cubicBezTo>
                  <a:pt x="141" y="116"/>
                  <a:pt x="143" y="117"/>
                  <a:pt x="145" y="119"/>
                </a:cubicBezTo>
                <a:cubicBezTo>
                  <a:pt x="147" y="120"/>
                  <a:pt x="149" y="121"/>
                  <a:pt x="151" y="123"/>
                </a:cubicBezTo>
                <a:cubicBezTo>
                  <a:pt x="153" y="125"/>
                  <a:pt x="154" y="127"/>
                  <a:pt x="155" y="129"/>
                </a:cubicBezTo>
                <a:cubicBezTo>
                  <a:pt x="156" y="131"/>
                  <a:pt x="157" y="133"/>
                  <a:pt x="158" y="136"/>
                </a:cubicBezTo>
                <a:cubicBezTo>
                  <a:pt x="159" y="138"/>
                  <a:pt x="159" y="141"/>
                  <a:pt x="159" y="144"/>
                </a:cubicBezTo>
                <a:cubicBezTo>
                  <a:pt x="159" y="153"/>
                  <a:pt x="156" y="161"/>
                  <a:pt x="150" y="168"/>
                </a:cubicBezTo>
              </a:path>
            </a:pathLst>
          </a:custGeom>
          <a:solidFill>
            <a:schemeClr val="bg1"/>
          </a:solidFill>
          <a:ln>
            <a:noFill/>
          </a:ln>
        </p:spPr>
        <p:txBody>
          <a:bodyPr anchor="ctr"/>
          <a:lstStyle/>
          <a:p>
            <a:pPr algn="ctr"/>
            <a:endParaRPr sz="2135">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Freeform: Shape 54"/>
          <p:cNvSpPr/>
          <p:nvPr/>
        </p:nvSpPr>
        <p:spPr bwMode="auto">
          <a:xfrm>
            <a:off x="1375742" y="2391399"/>
            <a:ext cx="493192" cy="493192"/>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bg1"/>
          </a:solidFill>
          <a:ln>
            <a:noFill/>
          </a:ln>
        </p:spPr>
        <p:txBody>
          <a:bodyPr anchor="ctr"/>
          <a:lstStyle/>
          <a:p>
            <a:pPr algn="ctr"/>
            <a:endParaRPr sz="2135">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TextBox 9"/>
          <p:cNvSpPr txBox="1"/>
          <p:nvPr/>
        </p:nvSpPr>
        <p:spPr bwMode="auto">
          <a:xfrm>
            <a:off x="7770527" y="2521081"/>
            <a:ext cx="1433085" cy="258597"/>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lnSpcReduction="10000"/>
          </a:bodyPr>
          <a:lstStyle/>
          <a:p>
            <a:pPr>
              <a:buClr>
                <a:prstClr val="white"/>
              </a:buClr>
              <a:defRPr/>
            </a:pPr>
            <a:r>
              <a:rPr lang="zh-CN" altLang="en-US" dirty="0"/>
              <a:t>（二）文学类阅读的思维规范</a:t>
            </a:r>
            <a:endParaRPr lang="zh-CN" altLang="en-US" dirty="0"/>
          </a:p>
        </p:txBody>
      </p:sp>
      <p:sp>
        <p:nvSpPr>
          <p:cNvPr id="32" name="TextBox 12"/>
          <p:cNvSpPr txBox="1"/>
          <p:nvPr/>
        </p:nvSpPr>
        <p:spPr bwMode="auto">
          <a:xfrm>
            <a:off x="7770526" y="3500148"/>
            <a:ext cx="1433085" cy="258597"/>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lnSpcReduction="10000"/>
          </a:bodyPr>
          <a:lstStyle/>
          <a:p>
            <a:pPr>
              <a:buClr>
                <a:prstClr val="white"/>
              </a:buClr>
              <a:defRPr/>
            </a:pPr>
            <a:r>
              <a:rPr lang="zh-CN" altLang="en-US" dirty="0"/>
              <a:t>（四）古诗文及默写注意事项</a:t>
            </a:r>
            <a:endParaRPr lang="zh-CN" altLang="en-US" dirty="0"/>
          </a:p>
        </p:txBody>
      </p:sp>
      <p:grpSp>
        <p:nvGrpSpPr>
          <p:cNvPr id="40" name="组合 39"/>
          <p:cNvGrpSpPr/>
          <p:nvPr/>
        </p:nvGrpSpPr>
        <p:grpSpPr>
          <a:xfrm>
            <a:off x="1088757" y="196726"/>
            <a:ext cx="9954088" cy="338554"/>
            <a:chOff x="827584" y="3527630"/>
            <a:chExt cx="7467870" cy="253915"/>
          </a:xfrm>
        </p:grpSpPr>
        <p:sp>
          <p:nvSpPr>
            <p:cNvPr id="42" name="矩形 41"/>
            <p:cNvSpPr/>
            <p:nvPr/>
          </p:nvSpPr>
          <p:spPr>
            <a:xfrm>
              <a:off x="4184376" y="3527630"/>
              <a:ext cx="754285" cy="253915"/>
            </a:xfrm>
            <a:prstGeom prst="rect">
              <a:avLst/>
            </a:prstGeom>
            <a:solidFill>
              <a:schemeClr val="accent3"/>
            </a:solidFill>
          </p:spPr>
          <p:txBody>
            <a:bodyPr wrap="none">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讲课过程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147319" y="3654587"/>
              <a:ext cx="3148135"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H="1">
              <a:off x="827584" y="3654587"/>
              <a:ext cx="3109892"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7683575" y="4479214"/>
            <a:ext cx="6096000" cy="369332"/>
          </a:xfrm>
          <a:prstGeom prst="rect">
            <a:avLst/>
          </a:prstGeom>
        </p:spPr>
        <p:txBody>
          <a:bodyPr>
            <a:spAutoFit/>
          </a:bodyPr>
          <a:lstStyle/>
          <a:p>
            <a:r>
              <a:rPr lang="zh-CN" altLang="en-US" dirty="0"/>
              <a:t>（六）作文的防守与进攻策略</a:t>
            </a:r>
            <a:endParaRPr lang="zh-CN" altLang="en-US" dirty="0"/>
          </a:p>
        </p:txBody>
      </p:sp>
      <p:sp>
        <p:nvSpPr>
          <p:cNvPr id="45" name="Freeform 186"/>
          <p:cNvSpPr/>
          <p:nvPr/>
        </p:nvSpPr>
        <p:spPr>
          <a:xfrm>
            <a:off x="1474082" y="4484005"/>
            <a:ext cx="323124" cy="359752"/>
          </a:xfrm>
          <a:custGeom>
            <a:avLst/>
            <a:gdLst/>
            <a:ahLst/>
            <a:cxnLst>
              <a:cxn ang="0">
                <a:pos x="420376" y="517066"/>
              </a:cxn>
              <a:cxn ang="0">
                <a:pos x="539966" y="261283"/>
              </a:cxn>
              <a:cxn ang="0">
                <a:pos x="539966" y="261283"/>
              </a:cxn>
              <a:cxn ang="0">
                <a:pos x="539966" y="261283"/>
              </a:cxn>
              <a:cxn ang="0">
                <a:pos x="539966" y="261283"/>
              </a:cxn>
              <a:cxn ang="0">
                <a:pos x="224684" y="261283"/>
              </a:cxn>
              <a:cxn ang="0">
                <a:pos x="340650" y="0"/>
              </a:cxn>
              <a:cxn ang="0">
                <a:pos x="163077" y="0"/>
              </a:cxn>
              <a:cxn ang="0">
                <a:pos x="0" y="352045"/>
              </a:cxn>
              <a:cxn ang="0">
                <a:pos x="0" y="352045"/>
              </a:cxn>
              <a:cxn ang="0">
                <a:pos x="0" y="352045"/>
              </a:cxn>
              <a:cxn ang="0">
                <a:pos x="0" y="352045"/>
              </a:cxn>
              <a:cxn ang="0">
                <a:pos x="315282" y="352045"/>
              </a:cxn>
              <a:cxn ang="0">
                <a:pos x="239179" y="517066"/>
              </a:cxn>
              <a:cxn ang="0">
                <a:pos x="90598" y="517066"/>
              </a:cxn>
              <a:cxn ang="0">
                <a:pos x="228308" y="792101"/>
              </a:cxn>
              <a:cxn ang="0">
                <a:pos x="579829" y="517066"/>
              </a:cxn>
              <a:cxn ang="0">
                <a:pos x="420376" y="517066"/>
              </a:cxn>
            </a:cxnLst>
            <a:rect l="0" t="0" r="0" b="0"/>
            <a:pathLst>
              <a:path w="160" h="288">
                <a:moveTo>
                  <a:pt x="116" y="188"/>
                </a:moveTo>
                <a:cubicBezTo>
                  <a:pt x="149" y="95"/>
                  <a:pt x="149" y="95"/>
                  <a:pt x="149" y="95"/>
                </a:cubicBezTo>
                <a:cubicBezTo>
                  <a:pt x="149" y="95"/>
                  <a:pt x="149" y="95"/>
                  <a:pt x="149" y="95"/>
                </a:cubicBezTo>
                <a:cubicBezTo>
                  <a:pt x="149" y="95"/>
                  <a:pt x="149" y="95"/>
                  <a:pt x="149" y="95"/>
                </a:cubicBezTo>
                <a:cubicBezTo>
                  <a:pt x="149" y="95"/>
                  <a:pt x="149" y="95"/>
                  <a:pt x="149" y="95"/>
                </a:cubicBezTo>
                <a:cubicBezTo>
                  <a:pt x="62" y="95"/>
                  <a:pt x="62" y="95"/>
                  <a:pt x="62" y="95"/>
                </a:cubicBezTo>
                <a:cubicBezTo>
                  <a:pt x="63" y="93"/>
                  <a:pt x="83" y="37"/>
                  <a:pt x="94" y="0"/>
                </a:cubicBezTo>
                <a:cubicBezTo>
                  <a:pt x="45" y="0"/>
                  <a:pt x="45" y="0"/>
                  <a:pt x="45" y="0"/>
                </a:cubicBezTo>
                <a:cubicBezTo>
                  <a:pt x="0" y="128"/>
                  <a:pt x="0" y="128"/>
                  <a:pt x="0" y="128"/>
                </a:cubicBezTo>
                <a:cubicBezTo>
                  <a:pt x="0" y="128"/>
                  <a:pt x="0" y="128"/>
                  <a:pt x="0" y="128"/>
                </a:cubicBezTo>
                <a:cubicBezTo>
                  <a:pt x="0" y="128"/>
                  <a:pt x="0" y="128"/>
                  <a:pt x="0" y="128"/>
                </a:cubicBezTo>
                <a:cubicBezTo>
                  <a:pt x="0" y="128"/>
                  <a:pt x="0" y="128"/>
                  <a:pt x="0" y="128"/>
                </a:cubicBezTo>
                <a:cubicBezTo>
                  <a:pt x="87" y="128"/>
                  <a:pt x="87" y="128"/>
                  <a:pt x="87" y="128"/>
                </a:cubicBezTo>
                <a:cubicBezTo>
                  <a:pt x="87" y="129"/>
                  <a:pt x="76" y="158"/>
                  <a:pt x="66" y="188"/>
                </a:cubicBezTo>
                <a:cubicBezTo>
                  <a:pt x="25" y="188"/>
                  <a:pt x="25" y="188"/>
                  <a:pt x="25" y="188"/>
                </a:cubicBezTo>
                <a:cubicBezTo>
                  <a:pt x="63" y="288"/>
                  <a:pt x="63" y="288"/>
                  <a:pt x="63" y="288"/>
                </a:cubicBezTo>
                <a:cubicBezTo>
                  <a:pt x="160" y="188"/>
                  <a:pt x="160" y="188"/>
                  <a:pt x="160" y="188"/>
                </a:cubicBezTo>
                <a:lnTo>
                  <a:pt x="116" y="188"/>
                </a:lnTo>
                <a:close/>
              </a:path>
            </a:pathLst>
          </a:custGeom>
          <a:solidFill>
            <a:schemeClr val="bg1">
              <a:alpha val="100000"/>
            </a:schemeClr>
          </a:solidFill>
          <a:ln w="9525">
            <a:noFill/>
          </a:ln>
        </p:spPr>
        <p:txBody>
          <a:bodyPr/>
          <a:lstStyle/>
          <a:p>
            <a:endParaRPr lang="zh-CN" altLang="en-US"/>
          </a:p>
        </p:txBody>
      </p:sp>
      <p:sp>
        <p:nvSpPr>
          <p:cNvPr id="47" name="TextBox 6"/>
          <p:cNvSpPr txBox="1"/>
          <p:nvPr/>
        </p:nvSpPr>
        <p:spPr bwMode="auto">
          <a:xfrm>
            <a:off x="2211399" y="4563955"/>
            <a:ext cx="1433085" cy="258597"/>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lnSpcReduction="10000"/>
          </a:bodyPr>
          <a:lstStyle/>
          <a:p>
            <a:r>
              <a:rPr lang="zh-CN" altLang="en-US" dirty="0"/>
              <a:t>（五）语表题答题的提纯之术</a:t>
            </a:r>
            <a:endParaRPr lang="zh-CN" altLang="en-US" dirty="0"/>
          </a:p>
        </p:txBody>
      </p:sp>
      <p:sp>
        <p:nvSpPr>
          <p:cNvPr id="48" name="Oval 34"/>
          <p:cNvSpPr/>
          <p:nvPr/>
        </p:nvSpPr>
        <p:spPr>
          <a:xfrm>
            <a:off x="6722972" y="4274769"/>
            <a:ext cx="762731" cy="762731"/>
          </a:xfrm>
          <a:prstGeom prst="ellipse">
            <a:avLst/>
          </a:prstGeom>
          <a:solidFill>
            <a:schemeClr val="accent4"/>
          </a:solidFill>
          <a:ln>
            <a:noFill/>
          </a:ln>
        </p:spPr>
        <p:txBody>
          <a:bodyPr anchor="ctr"/>
          <a:lstStyle/>
          <a:p>
            <a:pPr algn="ctr"/>
            <a:endParaRPr sz="2135"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Freeform 98"/>
          <p:cNvSpPr>
            <a:spLocks noEditPoints="1"/>
          </p:cNvSpPr>
          <p:nvPr/>
        </p:nvSpPr>
        <p:spPr>
          <a:xfrm>
            <a:off x="6834422" y="4432265"/>
            <a:ext cx="539828" cy="463228"/>
          </a:xfrm>
          <a:custGeom>
            <a:avLst/>
            <a:gdLst/>
            <a:ahLst/>
            <a:cxnLst>
              <a:cxn ang="0">
                <a:pos x="651107" y="90616"/>
              </a:cxn>
              <a:cxn ang="0">
                <a:pos x="651107" y="0"/>
              </a:cxn>
              <a:cxn ang="0">
                <a:pos x="357861" y="88099"/>
              </a:cxn>
              <a:cxn ang="0">
                <a:pos x="64614" y="0"/>
              </a:cxn>
              <a:cxn ang="0">
                <a:pos x="64614" y="90616"/>
              </a:cxn>
              <a:cxn ang="0">
                <a:pos x="0" y="88099"/>
              </a:cxn>
              <a:cxn ang="0">
                <a:pos x="0" y="551245"/>
              </a:cxn>
              <a:cxn ang="0">
                <a:pos x="295732" y="581451"/>
              </a:cxn>
              <a:cxn ang="0">
                <a:pos x="357861" y="614173"/>
              </a:cxn>
              <a:cxn ang="0">
                <a:pos x="419989" y="581451"/>
              </a:cxn>
              <a:cxn ang="0">
                <a:pos x="715721" y="551245"/>
              </a:cxn>
              <a:cxn ang="0">
                <a:pos x="715721" y="88099"/>
              </a:cxn>
              <a:cxn ang="0">
                <a:pos x="651107" y="90616"/>
              </a:cxn>
              <a:cxn ang="0">
                <a:pos x="96921" y="32722"/>
              </a:cxn>
              <a:cxn ang="0">
                <a:pos x="328039" y="103201"/>
              </a:cxn>
              <a:cxn ang="0">
                <a:pos x="335494" y="120821"/>
              </a:cxn>
              <a:cxn ang="0">
                <a:pos x="335494" y="521040"/>
              </a:cxn>
              <a:cxn ang="0">
                <a:pos x="99406" y="473215"/>
              </a:cxn>
              <a:cxn ang="0">
                <a:pos x="96921" y="473215"/>
              </a:cxn>
              <a:cxn ang="0">
                <a:pos x="96921" y="32722"/>
              </a:cxn>
              <a:cxn ang="0">
                <a:pos x="616315" y="32722"/>
              </a:cxn>
              <a:cxn ang="0">
                <a:pos x="616315" y="473215"/>
              </a:cxn>
              <a:cxn ang="0">
                <a:pos x="613830" y="473215"/>
              </a:cxn>
              <a:cxn ang="0">
                <a:pos x="377742" y="521040"/>
              </a:cxn>
              <a:cxn ang="0">
                <a:pos x="377742" y="123338"/>
              </a:cxn>
              <a:cxn ang="0">
                <a:pos x="387682" y="103201"/>
              </a:cxn>
              <a:cxn ang="0">
                <a:pos x="616315" y="32722"/>
              </a:cxn>
            </a:cxnLst>
            <a:rect l="0" t="0" r="0" b="0"/>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chemeClr val="bg1">
              <a:alpha val="100000"/>
            </a:schemeClr>
          </a:solidFill>
          <a:ln w="9525">
            <a:noFill/>
          </a:ln>
        </p:spPr>
        <p:txBody>
          <a:bodyPr/>
          <a:lstStyle/>
          <a:p>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fallOve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anim calcmode="lin" valueType="num">
                                      <p:cBhvr>
                                        <p:cTn id="23" dur="1000" fill="hold"/>
                                        <p:tgtEl>
                                          <p:spTgt spid="22"/>
                                        </p:tgtEl>
                                        <p:attrNameLst>
                                          <p:attrName>ppt_x</p:attrName>
                                        </p:attrNameLst>
                                      </p:cBhvr>
                                      <p:tavLst>
                                        <p:tav tm="0">
                                          <p:val>
                                            <p:strVal val="#ppt_x"/>
                                          </p:val>
                                        </p:tav>
                                        <p:tav tm="100000">
                                          <p:val>
                                            <p:strVal val="#ppt_x"/>
                                          </p:val>
                                        </p:tav>
                                      </p:tavLst>
                                    </p:anim>
                                    <p:anim calcmode="lin" valueType="num">
                                      <p:cBhvr>
                                        <p:cTn id="24" dur="1000" fill="hold"/>
                                        <p:tgtEl>
                                          <p:spTgt spid="2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anim calcmode="lin" valueType="num">
                                      <p:cBhvr>
                                        <p:cTn id="28" dur="1000" fill="hold"/>
                                        <p:tgtEl>
                                          <p:spTgt spid="23"/>
                                        </p:tgtEl>
                                        <p:attrNameLst>
                                          <p:attrName>ppt_x</p:attrName>
                                        </p:attrNameLst>
                                      </p:cBhvr>
                                      <p:tavLst>
                                        <p:tav tm="0">
                                          <p:val>
                                            <p:strVal val="#ppt_x"/>
                                          </p:val>
                                        </p:tav>
                                        <p:tav tm="100000">
                                          <p:val>
                                            <p:strVal val="#ppt_x"/>
                                          </p:val>
                                        </p:tav>
                                      </p:tavLst>
                                    </p:anim>
                                    <p:anim calcmode="lin" valueType="num">
                                      <p:cBhvr>
                                        <p:cTn id="29" dur="1000" fill="hold"/>
                                        <p:tgtEl>
                                          <p:spTgt spid="2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1000"/>
                                        <p:tgtEl>
                                          <p:spTgt spid="24"/>
                                        </p:tgtEl>
                                      </p:cBhvr>
                                    </p:animEffect>
                                    <p:anim calcmode="lin" valueType="num">
                                      <p:cBhvr>
                                        <p:cTn id="33" dur="1000" fill="hold"/>
                                        <p:tgtEl>
                                          <p:spTgt spid="24"/>
                                        </p:tgtEl>
                                        <p:attrNameLst>
                                          <p:attrName>ppt_x</p:attrName>
                                        </p:attrNameLst>
                                      </p:cBhvr>
                                      <p:tavLst>
                                        <p:tav tm="0">
                                          <p:val>
                                            <p:strVal val="#ppt_x"/>
                                          </p:val>
                                        </p:tav>
                                        <p:tav tm="100000">
                                          <p:val>
                                            <p:strVal val="#ppt_x"/>
                                          </p:val>
                                        </p:tav>
                                      </p:tavLst>
                                    </p:anim>
                                    <p:anim calcmode="lin" valueType="num">
                                      <p:cBhvr>
                                        <p:cTn id="34" dur="1000" fill="hold"/>
                                        <p:tgtEl>
                                          <p:spTgt spid="2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1000"/>
                                        <p:tgtEl>
                                          <p:spTgt spid="25"/>
                                        </p:tgtEl>
                                      </p:cBhvr>
                                    </p:animEffect>
                                    <p:anim calcmode="lin" valueType="num">
                                      <p:cBhvr>
                                        <p:cTn id="38" dur="1000" fill="hold"/>
                                        <p:tgtEl>
                                          <p:spTgt spid="25"/>
                                        </p:tgtEl>
                                        <p:attrNameLst>
                                          <p:attrName>ppt_x</p:attrName>
                                        </p:attrNameLst>
                                      </p:cBhvr>
                                      <p:tavLst>
                                        <p:tav tm="0">
                                          <p:val>
                                            <p:strVal val="#ppt_x"/>
                                          </p:val>
                                        </p:tav>
                                        <p:tav tm="100000">
                                          <p:val>
                                            <p:strVal val="#ppt_x"/>
                                          </p:val>
                                        </p:tav>
                                      </p:tavLst>
                                    </p:anim>
                                    <p:anim calcmode="lin" valueType="num">
                                      <p:cBhvr>
                                        <p:cTn id="39" dur="1000" fill="hold"/>
                                        <p:tgtEl>
                                          <p:spTgt spid="2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1000"/>
                                        <p:tgtEl>
                                          <p:spTgt spid="26"/>
                                        </p:tgtEl>
                                      </p:cBhvr>
                                    </p:animEffect>
                                    <p:anim calcmode="lin" valueType="num">
                                      <p:cBhvr>
                                        <p:cTn id="43" dur="1000" fill="hold"/>
                                        <p:tgtEl>
                                          <p:spTgt spid="26"/>
                                        </p:tgtEl>
                                        <p:attrNameLst>
                                          <p:attrName>ppt_x</p:attrName>
                                        </p:attrNameLst>
                                      </p:cBhvr>
                                      <p:tavLst>
                                        <p:tav tm="0">
                                          <p:val>
                                            <p:strVal val="#ppt_x"/>
                                          </p:val>
                                        </p:tav>
                                        <p:tav tm="100000">
                                          <p:val>
                                            <p:strVal val="#ppt_x"/>
                                          </p:val>
                                        </p:tav>
                                      </p:tavLst>
                                    </p:anim>
                                    <p:anim calcmode="lin" valueType="num">
                                      <p:cBhvr>
                                        <p:cTn id="44" dur="1000" fill="hold"/>
                                        <p:tgtEl>
                                          <p:spTgt spid="26"/>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16" presetClass="entr" presetSubtype="37" fill="hold" nodeType="after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barn(outVertical)">
                                      <p:cBhvr>
                                        <p:cTn id="48" dur="1000"/>
                                        <p:tgtEl>
                                          <p:spTgt spid="40"/>
                                        </p:tgtEl>
                                      </p:cBhvr>
                                    </p:animEffect>
                                  </p:childTnLst>
                                </p:cTn>
                              </p:par>
                              <p:par>
                                <p:cTn id="49" presetID="42" presetClass="entr" presetSubtype="0" fill="hold" grpId="0" nodeType="with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1000"/>
                                        <p:tgtEl>
                                          <p:spTgt spid="46"/>
                                        </p:tgtEl>
                                      </p:cBhvr>
                                    </p:animEffect>
                                    <p:anim calcmode="lin" valueType="num">
                                      <p:cBhvr>
                                        <p:cTn id="52" dur="1000" fill="hold"/>
                                        <p:tgtEl>
                                          <p:spTgt spid="46"/>
                                        </p:tgtEl>
                                        <p:attrNameLst>
                                          <p:attrName>ppt_x</p:attrName>
                                        </p:attrNameLst>
                                      </p:cBhvr>
                                      <p:tavLst>
                                        <p:tav tm="0">
                                          <p:val>
                                            <p:strVal val="#ppt_x"/>
                                          </p:val>
                                        </p:tav>
                                        <p:tav tm="100000">
                                          <p:val>
                                            <p:strVal val="#ppt_x"/>
                                          </p:val>
                                        </p:tav>
                                      </p:tavLst>
                                    </p:anim>
                                    <p:anim calcmode="lin" valueType="num">
                                      <p:cBhvr>
                                        <p:cTn id="53" dur="1000" fill="hold"/>
                                        <p:tgtEl>
                                          <p:spTgt spid="4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48"/>
                                        </p:tgtEl>
                                        <p:attrNameLst>
                                          <p:attrName>style.visibility</p:attrName>
                                        </p:attrNameLst>
                                      </p:cBhvr>
                                      <p:to>
                                        <p:strVal val="visible"/>
                                      </p:to>
                                    </p:set>
                                    <p:animEffect transition="in" filter="fade">
                                      <p:cBhvr>
                                        <p:cTn id="56" dur="1000"/>
                                        <p:tgtEl>
                                          <p:spTgt spid="48"/>
                                        </p:tgtEl>
                                      </p:cBhvr>
                                    </p:animEffect>
                                    <p:anim calcmode="lin" valueType="num">
                                      <p:cBhvr>
                                        <p:cTn id="57" dur="1000" fill="hold"/>
                                        <p:tgtEl>
                                          <p:spTgt spid="48"/>
                                        </p:tgtEl>
                                        <p:attrNameLst>
                                          <p:attrName>ppt_x</p:attrName>
                                        </p:attrNameLst>
                                      </p:cBhvr>
                                      <p:tavLst>
                                        <p:tav tm="0">
                                          <p:val>
                                            <p:strVal val="#ppt_x"/>
                                          </p:val>
                                        </p:tav>
                                        <p:tav tm="100000">
                                          <p:val>
                                            <p:strVal val="#ppt_x"/>
                                          </p:val>
                                        </p:tav>
                                      </p:tavLst>
                                    </p:anim>
                                    <p:anim calcmode="lin" valueType="num">
                                      <p:cBhvr>
                                        <p:cTn id="58"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19" grpId="0" animBg="1"/>
      <p:bldP spid="20" grpId="0" animBg="1"/>
      <p:bldP spid="21" grpId="0" animBg="1"/>
      <p:bldP spid="22" grpId="0" animBg="1"/>
      <p:bldP spid="23" grpId="0" animBg="1"/>
      <p:bldP spid="24" grpId="0" animBg="1"/>
      <p:bldP spid="25" grpId="0" animBg="1"/>
      <p:bldP spid="26" grpId="0" animBg="1"/>
      <p:bldP spid="4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组合 73"/>
          <p:cNvGrpSpPr/>
          <p:nvPr/>
        </p:nvGrpSpPr>
        <p:grpSpPr>
          <a:xfrm>
            <a:off x="1088757" y="196725"/>
            <a:ext cx="9954088" cy="338554"/>
            <a:chOff x="827584" y="3527629"/>
            <a:chExt cx="7467870" cy="253915"/>
          </a:xfrm>
        </p:grpSpPr>
        <p:cxnSp>
          <p:nvCxnSpPr>
            <p:cNvPr id="76" name="直接连接符 75"/>
            <p:cNvCxnSpPr/>
            <p:nvPr/>
          </p:nvCxnSpPr>
          <p:spPr>
            <a:xfrm>
              <a:off x="5147319" y="3654587"/>
              <a:ext cx="3148135"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flipH="1">
              <a:off x="827584" y="3654587"/>
              <a:ext cx="3109892"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75" name="矩形 74"/>
            <p:cNvSpPr/>
            <p:nvPr/>
          </p:nvSpPr>
          <p:spPr>
            <a:xfrm>
              <a:off x="3618184" y="3527629"/>
              <a:ext cx="2122871" cy="253915"/>
            </a:xfrm>
            <a:prstGeom prst="rect">
              <a:avLst/>
            </a:prstGeom>
            <a:solidFill>
              <a:schemeClr val="accent3"/>
            </a:solidFill>
          </p:spPr>
          <p:txBody>
            <a:bodyPr wrap="none">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（一）论述类文本阅读   要点</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2" name="矩形 1"/>
          <p:cNvSpPr/>
          <p:nvPr/>
        </p:nvSpPr>
        <p:spPr>
          <a:xfrm>
            <a:off x="2877182" y="1694377"/>
            <a:ext cx="6690804" cy="4769485"/>
          </a:xfrm>
          <a:prstGeom prst="rect">
            <a:avLst/>
          </a:prstGeom>
        </p:spPr>
        <p:txBody>
          <a:bodyPr wrap="square">
            <a:spAutoFit/>
          </a:bodyPr>
          <a:lstStyle/>
          <a:p>
            <a:pPr defTabSz="514350">
              <a:lnSpc>
                <a:spcPct val="200000"/>
              </a:lnSpc>
            </a:pPr>
            <a:r>
              <a:rPr lang="en-US" altLang="zh-CN" sz="3800" b="1" dirty="0">
                <a:latin typeface="华文新魏" panose="02010800040101010101" pitchFamily="2" charset="-122"/>
                <a:ea typeface="华文新魏" panose="02010800040101010101" pitchFamily="2" charset="-122"/>
              </a:rPr>
              <a:t>Ⅰ</a:t>
            </a:r>
            <a:r>
              <a:rPr lang="zh-CN" altLang="zh-CN" sz="3800" b="1" dirty="0">
                <a:latin typeface="华文楷体" panose="02010600040101010101" pitchFamily="2" charset="-122"/>
                <a:ea typeface="华文楷体" panose="02010600040101010101" pitchFamily="2" charset="-122"/>
              </a:rPr>
              <a:t>考试趋势</a:t>
            </a:r>
            <a:r>
              <a:rPr lang="en-US" altLang="zh-CN" sz="3800" b="1" dirty="0">
                <a:latin typeface="华文楷体" panose="02010600040101010101" pitchFamily="2" charset="-122"/>
                <a:ea typeface="华文楷体" panose="02010600040101010101" pitchFamily="2" charset="-122"/>
              </a:rPr>
              <a:t>             </a:t>
            </a:r>
            <a:endParaRPr lang="en-US" altLang="zh-CN" sz="3800" b="1" dirty="0">
              <a:latin typeface="华文楷体" panose="02010600040101010101" pitchFamily="2" charset="-122"/>
              <a:ea typeface="华文楷体" panose="02010600040101010101" pitchFamily="2" charset="-122"/>
            </a:endParaRPr>
          </a:p>
          <a:p>
            <a:pPr defTabSz="514350">
              <a:lnSpc>
                <a:spcPct val="200000"/>
              </a:lnSpc>
            </a:pPr>
            <a:r>
              <a:rPr lang="en-US" altLang="zh-CN" sz="3800" b="1" dirty="0">
                <a:latin typeface="华文新魏" panose="02010800040101010101" pitchFamily="2" charset="-122"/>
                <a:ea typeface="华文新魏" panose="02010800040101010101" pitchFamily="2" charset="-122"/>
                <a:sym typeface="宋体" panose="02010600030101010101" pitchFamily="2" charset="-122"/>
              </a:rPr>
              <a:t>Ⅱ</a:t>
            </a:r>
            <a:r>
              <a:rPr lang="zh-CN" altLang="zh-CN" sz="3800" b="1" dirty="0">
                <a:latin typeface="华文楷体" panose="02010600040101010101" pitchFamily="2" charset="-122"/>
                <a:ea typeface="华文楷体" panose="02010600040101010101" pitchFamily="2" charset="-122"/>
              </a:rPr>
              <a:t>阅读方法</a:t>
            </a:r>
            <a:endParaRPr lang="en-US" altLang="zh-CN" sz="3800" b="1" dirty="0">
              <a:latin typeface="华文楷体" panose="02010600040101010101" pitchFamily="2" charset="-122"/>
              <a:ea typeface="华文楷体" panose="02010600040101010101" pitchFamily="2" charset="-122"/>
            </a:endParaRPr>
          </a:p>
          <a:p>
            <a:pPr defTabSz="514350">
              <a:lnSpc>
                <a:spcPct val="200000"/>
              </a:lnSpc>
            </a:pPr>
            <a:r>
              <a:rPr lang="en-US" altLang="zh-CN" sz="3800" b="1" dirty="0">
                <a:latin typeface="华文新魏" panose="02010800040101010101" pitchFamily="2" charset="-122"/>
                <a:ea typeface="华文新魏" panose="02010800040101010101" pitchFamily="2" charset="-122"/>
                <a:sym typeface="宋体" panose="02010600030101010101" pitchFamily="2" charset="-122"/>
              </a:rPr>
              <a:t>Ⅲ</a:t>
            </a:r>
            <a:r>
              <a:rPr lang="zh-CN" altLang="zh-CN" sz="3800" b="1" dirty="0">
                <a:latin typeface="华文楷体" panose="02010600040101010101" pitchFamily="2" charset="-122"/>
                <a:ea typeface="华文楷体" panose="02010600040101010101" pitchFamily="2" charset="-122"/>
              </a:rPr>
              <a:t>高考考点</a:t>
            </a:r>
            <a:r>
              <a:rPr lang="en-US" altLang="zh-CN" sz="3800" b="1" dirty="0">
                <a:latin typeface="华文楷体" panose="02010600040101010101" pitchFamily="2" charset="-122"/>
                <a:ea typeface="华文楷体" panose="02010600040101010101" pitchFamily="2" charset="-122"/>
              </a:rPr>
              <a:t>             </a:t>
            </a:r>
            <a:endParaRPr lang="en-US" altLang="zh-CN" sz="3800" b="1" dirty="0">
              <a:latin typeface="华文楷体" panose="02010600040101010101" pitchFamily="2" charset="-122"/>
              <a:ea typeface="华文楷体" panose="02010600040101010101" pitchFamily="2" charset="-122"/>
            </a:endParaRPr>
          </a:p>
          <a:p>
            <a:pPr defTabSz="514350">
              <a:lnSpc>
                <a:spcPct val="200000"/>
              </a:lnSpc>
            </a:pPr>
            <a:r>
              <a:rPr lang="en-US" altLang="zh-CN" sz="3800" b="1" dirty="0">
                <a:latin typeface="华文新魏" panose="02010800040101010101" pitchFamily="2" charset="-122"/>
                <a:ea typeface="华文新魏" panose="02010800040101010101" pitchFamily="2" charset="-122"/>
                <a:sym typeface="宋体" panose="02010600030101010101" pitchFamily="2" charset="-122"/>
              </a:rPr>
              <a:t>Ⅳ</a:t>
            </a:r>
            <a:r>
              <a:rPr lang="zh-CN" altLang="zh-CN" sz="3800" b="1" dirty="0">
                <a:latin typeface="华文楷体" panose="02010600040101010101" pitchFamily="2" charset="-122"/>
                <a:ea typeface="华文楷体" panose="02010600040101010101" pitchFamily="2" charset="-122"/>
                <a:sym typeface="宋体" panose="02010600030101010101" pitchFamily="2" charset="-122"/>
              </a:rPr>
              <a:t>注意事项</a:t>
            </a:r>
            <a:endParaRPr lang="zh-CN" altLang="zh-CN" sz="3800" b="1" dirty="0">
              <a:latin typeface="华文楷体" panose="02010600040101010101" pitchFamily="2" charset="-122"/>
              <a:ea typeface="华文楷体" panose="0201060004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fallOve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barn(outVertical)">
                                      <p:cBhvr>
                                        <p:cTn id="7" dur="10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235813" y="356011"/>
            <a:ext cx="1706880" cy="1014730"/>
          </a:xfrm>
          <a:prstGeom prst="rect">
            <a:avLst/>
          </a:prstGeom>
          <a:noFill/>
        </p:spPr>
        <p:txBody>
          <a:bodyPr wrap="none" rtlCol="0">
            <a:spAutoFit/>
          </a:bodyPr>
          <a:lstStyle/>
          <a:p>
            <a:r>
              <a:rPr lang="zh-CN" altLang="en-US" sz="6000" dirty="0">
                <a:solidFill>
                  <a:schemeClr val="accent3"/>
                </a:solidFill>
                <a:latin typeface="站酷快乐体2016修订版" panose="02010600030101010101" pitchFamily="2" charset="-122"/>
                <a:ea typeface="站酷快乐体2016修订版" panose="02010600030101010101" pitchFamily="2" charset="-122"/>
              </a:rPr>
              <a:t>要点</a:t>
            </a:r>
            <a:endParaRPr lang="zh-CN" altLang="en-US" sz="6000" dirty="0">
              <a:solidFill>
                <a:schemeClr val="accent3"/>
              </a:solidFill>
              <a:latin typeface="站酷快乐体2016修订版" panose="02010600030101010101" pitchFamily="2" charset="-122"/>
              <a:ea typeface="站酷快乐体2016修订版" panose="02010600030101010101" pitchFamily="2" charset="-122"/>
            </a:endParaRPr>
          </a:p>
        </p:txBody>
      </p:sp>
      <p:sp>
        <p:nvSpPr>
          <p:cNvPr id="7" name="文本框 6"/>
          <p:cNvSpPr txBox="1"/>
          <p:nvPr/>
        </p:nvSpPr>
        <p:spPr>
          <a:xfrm>
            <a:off x="2269703" y="2203674"/>
            <a:ext cx="3535680" cy="460375"/>
          </a:xfrm>
          <a:prstGeom prst="rect">
            <a:avLst/>
          </a:prstGeom>
          <a:noFill/>
        </p:spPr>
        <p:txBody>
          <a:bodyPr wrap="none" rtlCol="0">
            <a:spAutoFit/>
          </a:bodyPr>
          <a:lstStyle/>
          <a:p>
            <a:r>
              <a:rPr lang="zh-CN" altLang="en-US" sz="2400" dirty="0">
                <a:solidFill>
                  <a:schemeClr val="accent3"/>
                </a:solidFill>
                <a:latin typeface="站酷快乐体2016修订版" panose="02010600030101010101" pitchFamily="2" charset="-122"/>
                <a:ea typeface="站酷快乐体2016修订版" panose="02010600030101010101" pitchFamily="2" charset="-122"/>
              </a:rPr>
              <a:t>一、预测：</a:t>
            </a:r>
            <a:r>
              <a:rPr lang="en-US" altLang="zh-CN" sz="2400" dirty="0">
                <a:solidFill>
                  <a:schemeClr val="accent3"/>
                </a:solidFill>
                <a:latin typeface="站酷快乐体2016修订版" panose="02010600030101010101" pitchFamily="2" charset="-122"/>
                <a:ea typeface="站酷快乐体2016修订版" panose="02010600030101010101" pitchFamily="2" charset="-122"/>
              </a:rPr>
              <a:t>2018</a:t>
            </a:r>
            <a:r>
              <a:rPr lang="zh-CN" altLang="en-US" sz="2400" dirty="0">
                <a:solidFill>
                  <a:schemeClr val="accent3"/>
                </a:solidFill>
                <a:latin typeface="站酷快乐体2016修订版" panose="02010600030101010101" pitchFamily="2" charset="-122"/>
                <a:ea typeface="站酷快乐体2016修订版" panose="02010600030101010101" pitchFamily="2" charset="-122"/>
              </a:rPr>
              <a:t>年怎么考</a:t>
            </a:r>
            <a:endParaRPr lang="zh-CN" altLang="en-US" sz="2400" dirty="0">
              <a:solidFill>
                <a:schemeClr val="accent3"/>
              </a:solidFill>
              <a:latin typeface="站酷快乐体2016修订版" panose="02010600030101010101" pitchFamily="2" charset="-122"/>
              <a:ea typeface="站酷快乐体2016修订版" panose="02010600030101010101" pitchFamily="2" charset="-122"/>
            </a:endParaRPr>
          </a:p>
        </p:txBody>
      </p:sp>
      <p:sp>
        <p:nvSpPr>
          <p:cNvPr id="8" name="文本框 7"/>
          <p:cNvSpPr txBox="1"/>
          <p:nvPr/>
        </p:nvSpPr>
        <p:spPr>
          <a:xfrm>
            <a:off x="2268855" y="3180080"/>
            <a:ext cx="8334375" cy="460375"/>
          </a:xfrm>
          <a:prstGeom prst="rect">
            <a:avLst/>
          </a:prstGeom>
          <a:noFill/>
        </p:spPr>
        <p:txBody>
          <a:bodyPr wrap="square" rtlCol="0">
            <a:spAutoFit/>
          </a:bodyPr>
          <a:lstStyle/>
          <a:p>
            <a:r>
              <a:rPr lang="zh-CN" altLang="en-US" sz="2400" dirty="0">
                <a:solidFill>
                  <a:schemeClr val="accent3"/>
                </a:solidFill>
                <a:latin typeface="站酷快乐体2016修订版" panose="02010600030101010101" pitchFamily="2" charset="-122"/>
                <a:ea typeface="站酷快乐体2016修订版" panose="02010600030101010101" pitchFamily="2" charset="-122"/>
              </a:rPr>
              <a:t>二、策略：几类题怎么突破</a:t>
            </a:r>
            <a:endParaRPr lang="zh-CN" altLang="en-US" sz="2400" dirty="0">
              <a:solidFill>
                <a:schemeClr val="accent3"/>
              </a:solidFill>
              <a:latin typeface="站酷快乐体2016修订版" panose="02010600030101010101" pitchFamily="2" charset="-122"/>
              <a:ea typeface="站酷快乐体2016修订版" panose="02010600030101010101" pitchFamily="2" charset="-122"/>
            </a:endParaRPr>
          </a:p>
        </p:txBody>
      </p:sp>
      <p:sp>
        <p:nvSpPr>
          <p:cNvPr id="9" name="文本框 8"/>
          <p:cNvSpPr txBox="1"/>
          <p:nvPr/>
        </p:nvSpPr>
        <p:spPr>
          <a:xfrm>
            <a:off x="2269703" y="4164028"/>
            <a:ext cx="3840480" cy="460375"/>
          </a:xfrm>
          <a:prstGeom prst="rect">
            <a:avLst/>
          </a:prstGeom>
          <a:noFill/>
        </p:spPr>
        <p:txBody>
          <a:bodyPr wrap="none" rtlCol="0">
            <a:spAutoFit/>
          </a:bodyPr>
          <a:lstStyle/>
          <a:p>
            <a:r>
              <a:rPr lang="zh-CN" altLang="en-US" sz="2400" dirty="0">
                <a:solidFill>
                  <a:schemeClr val="accent3"/>
                </a:solidFill>
                <a:latin typeface="站酷快乐体2016修订版" panose="02010600030101010101" pitchFamily="2" charset="-122"/>
                <a:ea typeface="站酷快乐体2016修订版" panose="02010600030101010101" pitchFamily="2" charset="-122"/>
              </a:rPr>
              <a:t>三、交流：后</a:t>
            </a:r>
            <a:r>
              <a:rPr lang="en-US" altLang="zh-CN" sz="2400" dirty="0">
                <a:solidFill>
                  <a:schemeClr val="accent3"/>
                </a:solidFill>
                <a:latin typeface="站酷快乐体2016修订版" panose="02010600030101010101" pitchFamily="2" charset="-122"/>
                <a:ea typeface="站酷快乐体2016修订版" panose="02010600030101010101" pitchFamily="2" charset="-122"/>
              </a:rPr>
              <a:t>45</a:t>
            </a:r>
            <a:r>
              <a:rPr lang="zh-CN" altLang="en-US" sz="2400" dirty="0">
                <a:solidFill>
                  <a:schemeClr val="accent3"/>
                </a:solidFill>
                <a:latin typeface="站酷快乐体2016修订版" panose="02010600030101010101" pitchFamily="2" charset="-122"/>
                <a:ea typeface="站酷快乐体2016修订版" panose="02010600030101010101" pitchFamily="2" charset="-122"/>
              </a:rPr>
              <a:t>天怎么冲刺</a:t>
            </a:r>
            <a:endParaRPr lang="zh-CN" altLang="en-US" sz="2400" dirty="0">
              <a:solidFill>
                <a:schemeClr val="accent3"/>
              </a:solidFill>
              <a:latin typeface="站酷快乐体2016修订版" panose="02010600030101010101" pitchFamily="2" charset="-122"/>
              <a:ea typeface="站酷快乐体2016修订版"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cut/>
      </p:transition>
    </mc:Choice>
    <mc:Fallback>
      <p:transition spd="slow" advTm="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randombar(horizontal)">
                                      <p:cBhvr>
                                        <p:cTn id="11" dur="500"/>
                                        <p:tgtEl>
                                          <p:spTgt spid="7"/>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horizontal)">
                                      <p:cBhvr>
                                        <p:cTn id="15" dur="500"/>
                                        <p:tgtEl>
                                          <p:spTgt spid="8"/>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randombar(horizontal)">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组合 73"/>
          <p:cNvGrpSpPr/>
          <p:nvPr/>
        </p:nvGrpSpPr>
        <p:grpSpPr>
          <a:xfrm>
            <a:off x="1088757" y="196725"/>
            <a:ext cx="9954088" cy="338554"/>
            <a:chOff x="827584" y="3527629"/>
            <a:chExt cx="7467870" cy="253915"/>
          </a:xfrm>
        </p:grpSpPr>
        <p:cxnSp>
          <p:nvCxnSpPr>
            <p:cNvPr id="76" name="直接连接符 75"/>
            <p:cNvCxnSpPr/>
            <p:nvPr/>
          </p:nvCxnSpPr>
          <p:spPr>
            <a:xfrm>
              <a:off x="5147319" y="3654587"/>
              <a:ext cx="3148135"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flipH="1">
              <a:off x="827584" y="3654587"/>
              <a:ext cx="3109892"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75" name="矩形 74"/>
            <p:cNvSpPr/>
            <p:nvPr/>
          </p:nvSpPr>
          <p:spPr>
            <a:xfrm>
              <a:off x="3618184" y="3527629"/>
              <a:ext cx="2122871" cy="253915"/>
            </a:xfrm>
            <a:prstGeom prst="rect">
              <a:avLst/>
            </a:prstGeom>
            <a:solidFill>
              <a:schemeClr val="accent3"/>
            </a:solidFill>
          </p:spPr>
          <p:txBody>
            <a:bodyPr wrap="none">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（一）论述类文本阅读   要点</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3" name="矩形 2"/>
          <p:cNvSpPr/>
          <p:nvPr/>
        </p:nvSpPr>
        <p:spPr>
          <a:xfrm>
            <a:off x="934175" y="704557"/>
            <a:ext cx="10578088" cy="5955476"/>
          </a:xfrm>
          <a:prstGeom prst="rect">
            <a:avLst/>
          </a:prstGeom>
        </p:spPr>
        <p:txBody>
          <a:bodyPr wrap="square">
            <a:spAutoFit/>
          </a:bodyPr>
          <a:lstStyle/>
          <a:p>
            <a:pPr algn="just">
              <a:lnSpc>
                <a:spcPct val="150000"/>
              </a:lnSpc>
            </a:pPr>
            <a:r>
              <a:rPr lang="en-US" altLang="zh-CN" sz="2000" b="1" dirty="0">
                <a:solidFill>
                  <a:schemeClr val="accent1"/>
                </a:solidFill>
                <a:latin typeface="微软雅黑" panose="020B0503020204020204" pitchFamily="34" charset="-122"/>
                <a:ea typeface="微软雅黑" panose="020B0503020204020204" pitchFamily="34" charset="-122"/>
              </a:rPr>
              <a:t>【</a:t>
            </a:r>
            <a:r>
              <a:rPr lang="zh-CN" altLang="en-US" sz="2000" b="1" dirty="0">
                <a:solidFill>
                  <a:schemeClr val="accent1"/>
                </a:solidFill>
                <a:latin typeface="微软雅黑" panose="020B0503020204020204" pitchFamily="34" charset="-122"/>
                <a:ea typeface="微软雅黑" panose="020B0503020204020204" pitchFamily="34" charset="-122"/>
              </a:rPr>
              <a:t>二</a:t>
            </a:r>
            <a:r>
              <a:rPr lang="en-US" altLang="zh-CN" sz="2000" b="1" dirty="0">
                <a:solidFill>
                  <a:schemeClr val="accent1"/>
                </a:solidFill>
                <a:latin typeface="微软雅黑" panose="020B0503020204020204" pitchFamily="34" charset="-122"/>
                <a:ea typeface="微软雅黑" panose="020B0503020204020204" pitchFamily="34" charset="-122"/>
              </a:rPr>
              <a:t>】</a:t>
            </a:r>
            <a:r>
              <a:rPr lang="zh-CN" altLang="en-US" sz="2000" b="1" dirty="0">
                <a:solidFill>
                  <a:schemeClr val="accent1"/>
                </a:solidFill>
                <a:latin typeface="微软雅黑" panose="020B0503020204020204" pitchFamily="34" charset="-122"/>
                <a:ea typeface="微软雅黑" panose="020B0503020204020204" pitchFamily="34" charset="-122"/>
              </a:rPr>
              <a:t>论述类文本阅读</a:t>
            </a:r>
            <a:endParaRPr lang="en-US" altLang="zh-CN" sz="2000" b="1" dirty="0">
              <a:solidFill>
                <a:schemeClr val="accent1"/>
              </a:solidFill>
              <a:latin typeface="微软雅黑" panose="020B0503020204020204" pitchFamily="34" charset="-122"/>
              <a:ea typeface="微软雅黑" panose="020B0503020204020204" pitchFamily="34" charset="-122"/>
            </a:endParaRPr>
          </a:p>
          <a:p>
            <a:pPr algn="just">
              <a:lnSpc>
                <a:spcPct val="150000"/>
              </a:lnSpc>
            </a:pPr>
            <a:r>
              <a:rPr lang="en-US" altLang="zh-CN" b="1" u="sng" dirty="0">
                <a:latin typeface="微软雅黑" panose="020B0503020204020204" pitchFamily="34" charset="-122"/>
                <a:ea typeface="微软雅黑" panose="020B0503020204020204" pitchFamily="34" charset="-122"/>
              </a:rPr>
              <a:t>【</a:t>
            </a:r>
            <a:r>
              <a:rPr lang="zh-CN" altLang="en-US" b="1" u="sng" dirty="0">
                <a:latin typeface="微软雅黑" panose="020B0503020204020204" pitchFamily="34" charset="-122"/>
                <a:ea typeface="微软雅黑" panose="020B0503020204020204" pitchFamily="34" charset="-122"/>
              </a:rPr>
              <a:t>原大纲</a:t>
            </a:r>
            <a:r>
              <a:rPr lang="en-US" altLang="zh-CN" b="1" u="sng" dirty="0">
                <a:latin typeface="微软雅黑" panose="020B0503020204020204" pitchFamily="34" charset="-122"/>
                <a:ea typeface="微软雅黑" panose="020B0503020204020204" pitchFamily="34" charset="-122"/>
              </a:rPr>
              <a:t>】</a:t>
            </a:r>
            <a:endParaRPr lang="zh-CN" altLang="en-US" b="1" u="sng" dirty="0">
              <a:latin typeface="微软雅黑" panose="020B0503020204020204" pitchFamily="34" charset="-122"/>
              <a:ea typeface="微软雅黑" panose="020B0503020204020204" pitchFamily="34" charset="-122"/>
            </a:endParaRPr>
          </a:p>
          <a:p>
            <a:pPr algn="just">
              <a:lnSpc>
                <a:spcPct val="150000"/>
              </a:lnSpc>
            </a:pPr>
            <a:r>
              <a:rPr lang="zh-CN" altLang="en-US" dirty="0">
                <a:latin typeface="微软雅黑" panose="020B0503020204020204" pitchFamily="34" charset="-122"/>
                <a:ea typeface="微软雅黑" panose="020B0503020204020204" pitchFamily="34" charset="-122"/>
              </a:rPr>
              <a:t>必考内容及相应的能力层级如下：</a:t>
            </a:r>
            <a:endParaRPr lang="en-US" altLang="zh-CN" dirty="0">
              <a:latin typeface="微软雅黑" panose="020B0503020204020204" pitchFamily="34" charset="-122"/>
              <a:ea typeface="微软雅黑" panose="020B0503020204020204" pitchFamily="34" charset="-122"/>
            </a:endParaRPr>
          </a:p>
          <a:p>
            <a:pPr algn="just">
              <a:lnSpc>
                <a:spcPct val="150000"/>
              </a:lnSpc>
            </a:pPr>
            <a:r>
              <a:rPr lang="zh-CN" altLang="en-US" dirty="0">
                <a:latin typeface="微软雅黑" panose="020B0503020204020204" pitchFamily="34" charset="-122"/>
                <a:ea typeface="微软雅黑" panose="020B0503020204020204" pitchFamily="34" charset="-122"/>
              </a:rPr>
              <a:t>（一）现代文阅读</a:t>
            </a:r>
            <a:endParaRPr lang="zh-CN" altLang="en-US" dirty="0">
              <a:latin typeface="微软雅黑" panose="020B0503020204020204" pitchFamily="34" charset="-122"/>
              <a:ea typeface="微软雅黑" panose="020B0503020204020204" pitchFamily="34" charset="-122"/>
            </a:endParaRPr>
          </a:p>
          <a:p>
            <a:pPr algn="just">
              <a:lnSpc>
                <a:spcPct val="150000"/>
              </a:lnSpc>
            </a:pPr>
            <a:r>
              <a:rPr lang="zh-CN" altLang="en-US" dirty="0">
                <a:latin typeface="微软雅黑" panose="020B0503020204020204" pitchFamily="34" charset="-122"/>
                <a:ea typeface="微软雅黑" panose="020B0503020204020204" pitchFamily="34" charset="-122"/>
              </a:rPr>
              <a:t>阅读一般论述类文章。</a:t>
            </a:r>
            <a:endParaRPr lang="zh-CN" altLang="en-US" dirty="0">
              <a:latin typeface="微软雅黑" panose="020B0503020204020204" pitchFamily="34" charset="-122"/>
              <a:ea typeface="微软雅黑" panose="020B0503020204020204" pitchFamily="34" charset="-122"/>
            </a:endParaRPr>
          </a:p>
          <a:p>
            <a:pPr algn="just">
              <a:lnSpc>
                <a:spcPct val="150000"/>
              </a:lnSpc>
            </a:pPr>
            <a:r>
              <a:rPr lang="en-US" altLang="zh-CN" b="1" dirty="0">
                <a:solidFill>
                  <a:schemeClr val="accent1"/>
                </a:solidFill>
                <a:latin typeface="微软雅黑" panose="020B0503020204020204" pitchFamily="34" charset="-122"/>
                <a:ea typeface="微软雅黑" panose="020B0503020204020204" pitchFamily="34" charset="-122"/>
              </a:rPr>
              <a:t>【</a:t>
            </a:r>
            <a:r>
              <a:rPr lang="zh-CN" altLang="en-US" b="1" dirty="0">
                <a:solidFill>
                  <a:schemeClr val="accent1"/>
                </a:solidFill>
                <a:latin typeface="微软雅黑" panose="020B0503020204020204" pitchFamily="34" charset="-122"/>
                <a:ea typeface="微软雅黑" panose="020B0503020204020204" pitchFamily="34" charset="-122"/>
              </a:rPr>
              <a:t>新大纲</a:t>
            </a:r>
            <a:r>
              <a:rPr lang="en-US" altLang="zh-CN" b="1" dirty="0">
                <a:solidFill>
                  <a:schemeClr val="accent1"/>
                </a:solidFill>
                <a:latin typeface="微软雅黑" panose="020B0503020204020204" pitchFamily="34" charset="-122"/>
                <a:ea typeface="微软雅黑" panose="020B0503020204020204" pitchFamily="34" charset="-122"/>
              </a:rPr>
              <a:t>】</a:t>
            </a:r>
            <a:r>
              <a:rPr lang="zh-CN" altLang="en-US" b="1" dirty="0">
                <a:solidFill>
                  <a:schemeClr val="accent1"/>
                </a:solidFill>
                <a:latin typeface="微软雅黑" panose="020B0503020204020204" pitchFamily="34" charset="-122"/>
                <a:ea typeface="微软雅黑" panose="020B0503020204020204" pitchFamily="34" charset="-122"/>
              </a:rPr>
              <a:t>（</a:t>
            </a:r>
            <a:r>
              <a:rPr lang="en-US" altLang="zh-CN" b="1" dirty="0">
                <a:solidFill>
                  <a:schemeClr val="accent1"/>
                </a:solidFill>
                <a:latin typeface="微软雅黑" panose="020B0503020204020204" pitchFamily="34" charset="-122"/>
                <a:ea typeface="微软雅黑" panose="020B0503020204020204" pitchFamily="34" charset="-122"/>
              </a:rPr>
              <a:t>2017</a:t>
            </a:r>
            <a:r>
              <a:rPr lang="zh-CN" altLang="en-US" b="1" dirty="0">
                <a:solidFill>
                  <a:schemeClr val="accent1"/>
                </a:solidFill>
                <a:latin typeface="微软雅黑" panose="020B0503020204020204" pitchFamily="34" charset="-122"/>
                <a:ea typeface="微软雅黑" panose="020B0503020204020204" pitchFamily="34" charset="-122"/>
              </a:rPr>
              <a:t>与</a:t>
            </a:r>
            <a:r>
              <a:rPr lang="en-US" altLang="zh-CN" b="1" dirty="0">
                <a:solidFill>
                  <a:schemeClr val="accent1"/>
                </a:solidFill>
                <a:latin typeface="微软雅黑" panose="020B0503020204020204" pitchFamily="34" charset="-122"/>
                <a:ea typeface="微软雅黑" panose="020B0503020204020204" pitchFamily="34" charset="-122"/>
              </a:rPr>
              <a:t>2018</a:t>
            </a:r>
            <a:r>
              <a:rPr lang="zh-CN" altLang="en-US" b="1" dirty="0">
                <a:solidFill>
                  <a:schemeClr val="accent1"/>
                </a:solidFill>
                <a:latin typeface="微软雅黑" panose="020B0503020204020204" pitchFamily="34" charset="-122"/>
                <a:ea typeface="微软雅黑" panose="020B0503020204020204" pitchFamily="34" charset="-122"/>
              </a:rPr>
              <a:t>年同）</a:t>
            </a:r>
            <a:endParaRPr lang="zh-CN" altLang="en-US" b="1" dirty="0">
              <a:solidFill>
                <a:schemeClr val="accent1"/>
              </a:solidFill>
              <a:latin typeface="微软雅黑" panose="020B0503020204020204" pitchFamily="34" charset="-122"/>
              <a:ea typeface="微软雅黑" panose="020B0503020204020204" pitchFamily="34" charset="-122"/>
            </a:endParaRPr>
          </a:p>
          <a:p>
            <a:pPr algn="just">
              <a:lnSpc>
                <a:spcPct val="150000"/>
              </a:lnSpc>
            </a:pP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一</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论述类文本阅读</a:t>
            </a:r>
            <a:endParaRPr lang="zh-CN" altLang="en-US" dirty="0">
              <a:latin typeface="微软雅黑" panose="020B0503020204020204" pitchFamily="34" charset="-122"/>
              <a:ea typeface="微软雅黑" panose="020B0503020204020204" pitchFamily="34" charset="-122"/>
            </a:endParaRPr>
          </a:p>
          <a:p>
            <a:pPr algn="just">
              <a:lnSpc>
                <a:spcPct val="150000"/>
              </a:lnSpc>
            </a:pPr>
            <a:r>
              <a:rPr lang="zh-CN" altLang="en-US" dirty="0">
                <a:latin typeface="微软雅黑" panose="020B0503020204020204" pitchFamily="34" charset="-122"/>
                <a:ea typeface="微软雅黑" panose="020B0503020204020204" pitchFamily="34" charset="-122"/>
              </a:rPr>
              <a:t>　　阅读中外论述类文本。了解政论文、学术论文、时评、书评等论述类文体的基本特征和主要表达方式。</a:t>
            </a:r>
            <a:r>
              <a:rPr lang="zh-CN" altLang="en-US" b="1" dirty="0">
                <a:solidFill>
                  <a:schemeClr val="accent1"/>
                </a:solidFill>
                <a:latin typeface="微软雅黑" panose="020B0503020204020204" pitchFamily="34" charset="-122"/>
                <a:ea typeface="微软雅黑" panose="020B0503020204020204" pitchFamily="34" charset="-122"/>
              </a:rPr>
              <a:t>阅读论述类文本，应注重文本的说理性和逻辑性，分析文本的论点、论据和论证方法</a:t>
            </a:r>
            <a:r>
              <a:rPr lang="zh-CN" altLang="en-US" dirty="0">
                <a:solidFill>
                  <a:schemeClr val="accent1"/>
                </a:solidFill>
                <a:latin typeface="微软雅黑" panose="020B0503020204020204" pitchFamily="34" charset="-122"/>
                <a:ea typeface="微软雅黑" panose="020B0503020204020204" pitchFamily="34" charset="-122"/>
              </a:rPr>
              <a:t>。</a:t>
            </a:r>
            <a:endParaRPr lang="zh-CN" altLang="en-US" dirty="0">
              <a:solidFill>
                <a:schemeClr val="accent1"/>
              </a:solidFill>
              <a:latin typeface="微软雅黑" panose="020B0503020204020204" pitchFamily="34" charset="-122"/>
              <a:ea typeface="微软雅黑" panose="020B0503020204020204" pitchFamily="34" charset="-122"/>
            </a:endParaRPr>
          </a:p>
          <a:p>
            <a:pPr algn="just">
              <a:lnSpc>
                <a:spcPct val="150000"/>
              </a:lnSpc>
            </a:pPr>
            <a:r>
              <a:rPr lang="en-US" altLang="zh-CN" b="1" dirty="0">
                <a:solidFill>
                  <a:schemeClr val="accent1"/>
                </a:solidFill>
                <a:latin typeface="微软雅黑" panose="020B0503020204020204" pitchFamily="34" charset="-122"/>
                <a:ea typeface="微软雅黑" panose="020B0503020204020204" pitchFamily="34" charset="-122"/>
              </a:rPr>
              <a:t>【</a:t>
            </a:r>
            <a:r>
              <a:rPr lang="zh-CN" altLang="en-US" b="1" dirty="0">
                <a:solidFill>
                  <a:schemeClr val="accent1"/>
                </a:solidFill>
                <a:latin typeface="微软雅黑" panose="020B0503020204020204" pitchFamily="34" charset="-122"/>
                <a:ea typeface="微软雅黑" panose="020B0503020204020204" pitchFamily="34" charset="-122"/>
              </a:rPr>
              <a:t>分析</a:t>
            </a:r>
            <a:r>
              <a:rPr lang="en-US" altLang="zh-CN" b="1" dirty="0">
                <a:solidFill>
                  <a:schemeClr val="accent1"/>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新大纲取消了原有了“必考内容”等表述，去掉了“阅读一般论述类文章”这一宽泛模糊的说明，增补了对于论述类文本的详细考查说明</a:t>
            </a:r>
            <a:r>
              <a:rPr lang="en-US" altLang="zh-CN" dirty="0">
                <a:latin typeface="微软雅黑" panose="020B0503020204020204" pitchFamily="34" charset="-122"/>
                <a:ea typeface="微软雅黑" panose="020B0503020204020204" pitchFamily="34" charset="-122"/>
              </a:rPr>
              <a:t>83</a:t>
            </a:r>
            <a:r>
              <a:rPr lang="zh-CN" altLang="en-US" dirty="0">
                <a:latin typeface="微软雅黑" panose="020B0503020204020204" pitchFamily="34" charset="-122"/>
                <a:ea typeface="微软雅黑" panose="020B0503020204020204" pitchFamily="34" charset="-122"/>
              </a:rPr>
              <a:t>个字。这个变化是为了和之前大纲后面的选考文本的考查说明进行对等。之前的实用类和文学类阅读均有较为详细的考查说明。这一巨大的变化说明了，</a:t>
            </a:r>
            <a:r>
              <a:rPr lang="zh-CN" altLang="en-US" b="1" dirty="0">
                <a:solidFill>
                  <a:schemeClr val="accent1"/>
                </a:solidFill>
                <a:latin typeface="微软雅黑" panose="020B0503020204020204" pitchFamily="34" charset="-122"/>
                <a:ea typeface="微软雅黑" panose="020B0503020204020204" pitchFamily="34" charset="-122"/>
              </a:rPr>
              <a:t>高考命题组对于现代文考查的目的性和功能性有了更加深刻的理解，</a:t>
            </a:r>
            <a:r>
              <a:rPr lang="zh-CN" altLang="en-US" dirty="0">
                <a:latin typeface="微软雅黑" panose="020B0503020204020204" pitchFamily="34" charset="-122"/>
                <a:ea typeface="微软雅黑" panose="020B0503020204020204" pitchFamily="34" charset="-122"/>
              </a:rPr>
              <a:t>也提醒了同学们，需要对“</a:t>
            </a:r>
            <a:r>
              <a:rPr lang="zh-CN" altLang="en-US" b="1" dirty="0">
                <a:solidFill>
                  <a:schemeClr val="accent1"/>
                </a:solidFill>
                <a:latin typeface="微软雅黑" panose="020B0503020204020204" pitchFamily="34" charset="-122"/>
                <a:ea typeface="微软雅黑" panose="020B0503020204020204" pitchFamily="34" charset="-122"/>
              </a:rPr>
              <a:t>政论文、学术论文、时评、书评</a:t>
            </a:r>
            <a:r>
              <a:rPr lang="zh-CN" altLang="en-US" dirty="0">
                <a:latin typeface="微软雅黑" panose="020B0503020204020204" pitchFamily="34" charset="-122"/>
                <a:ea typeface="微软雅黑" panose="020B0503020204020204" pitchFamily="34" charset="-122"/>
              </a:rPr>
              <a:t>”这类准确界定的文体有所准备，备考更有针对性。</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fallOve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barn(outVertical)">
                                      <p:cBhvr>
                                        <p:cTn id="7" dur="10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p:cNvSpPr>
          <p:nvPr>
            <p:ph type="title"/>
          </p:nvPr>
        </p:nvSpPr>
        <p:spPr/>
        <p:txBody>
          <a:bodyPr vert="horz" lIns="81633" tIns="40817" rIns="81633" bIns="40817" rtlCol="0" anchor="ctr">
            <a:normAutofit/>
          </a:bodyPr>
          <a:lstStyle/>
          <a:p>
            <a:r>
              <a:rPr lang="en-US" altLang="zh-CN" b="1" dirty="0">
                <a:solidFill>
                  <a:schemeClr val="tx1"/>
                </a:solidFill>
                <a:latin typeface="华文新魏" panose="02010800040101010101" pitchFamily="2" charset="-122"/>
                <a:ea typeface="华文新魏" panose="02010800040101010101" pitchFamily="2" charset="-122"/>
                <a:cs typeface="+mn-cs"/>
                <a:sym typeface="+mn-ea"/>
              </a:rPr>
              <a:t>Ⅰ</a:t>
            </a:r>
            <a:r>
              <a:rPr lang="zh-CN" altLang="zh-CN" noProof="1">
                <a:latin typeface="黑体" panose="02010609060101010101" pitchFamily="49" charset="-122"/>
                <a:ea typeface="黑体" panose="02010609060101010101" pitchFamily="49" charset="-122"/>
              </a:rPr>
              <a:t>考试趋势：</a:t>
            </a:r>
            <a:endParaRPr lang="zh-CN" altLang="en-US" noProof="1">
              <a:latin typeface="黑体" panose="02010609060101010101" pitchFamily="49" charset="-122"/>
              <a:ea typeface="黑体" panose="02010609060101010101" pitchFamily="49" charset="-122"/>
            </a:endParaRPr>
          </a:p>
        </p:txBody>
      </p:sp>
      <p:sp>
        <p:nvSpPr>
          <p:cNvPr id="16386" name="内容占位符 2"/>
          <p:cNvSpPr>
            <a:spLocks noGrp="1" noChangeArrowheads="1"/>
          </p:cNvSpPr>
          <p:nvPr>
            <p:ph idx="1"/>
          </p:nvPr>
        </p:nvSpPr>
        <p:spPr>
          <a:xfrm>
            <a:off x="2039937" y="1322388"/>
            <a:ext cx="8115300" cy="3668712"/>
          </a:xfrm>
        </p:spPr>
        <p:txBody>
          <a:bodyPr vert="horz" lIns="81633" tIns="40817" rIns="81633" bIns="40817" rtlCol="0">
            <a:normAutofit fontScale="85000"/>
          </a:bodyPr>
          <a:lstStyle/>
          <a:p>
            <a:r>
              <a:rPr lang="en-US" altLang="zh-CN"/>
              <a:t>1.</a:t>
            </a:r>
            <a:r>
              <a:rPr lang="zh-CN" altLang="zh-CN">
                <a:solidFill>
                  <a:srgbClr val="FF0000"/>
                </a:solidFill>
              </a:rPr>
              <a:t>传统文化   </a:t>
            </a:r>
            <a:r>
              <a:rPr lang="zh-CN" altLang="zh-CN"/>
              <a:t>还要提防自然科学</a:t>
            </a:r>
            <a:endParaRPr lang="zh-CN" altLang="zh-CN"/>
          </a:p>
          <a:p>
            <a:r>
              <a:rPr lang="en-US" altLang="zh-CN"/>
              <a:t>2.</a:t>
            </a:r>
            <a:r>
              <a:rPr lang="zh-CN" altLang="zh-CN">
                <a:solidFill>
                  <a:srgbClr val="FF0000"/>
                </a:solidFill>
              </a:rPr>
              <a:t>文本完整   </a:t>
            </a:r>
            <a:r>
              <a:rPr lang="zh-CN" altLang="zh-CN"/>
              <a:t>选本有章有体，相对完整，论述对象明确，缘由套话少于观点分析。（摘编自）</a:t>
            </a:r>
            <a:endParaRPr lang="zh-CN" altLang="zh-CN"/>
          </a:p>
          <a:p>
            <a:r>
              <a:rPr lang="en-US" altLang="zh-CN"/>
              <a:t>3.</a:t>
            </a:r>
            <a:r>
              <a:rPr lang="zh-CN" altLang="zh-CN">
                <a:solidFill>
                  <a:srgbClr val="FF0000"/>
                </a:solidFill>
              </a:rPr>
              <a:t>考点明确   </a:t>
            </a:r>
            <a:r>
              <a:rPr lang="zh-CN" altLang="zh-CN"/>
              <a:t>侧重分析综合，从摘录式到</a:t>
            </a:r>
            <a:r>
              <a:rPr lang="zh-CN" altLang="zh-CN">
                <a:solidFill>
                  <a:srgbClr val="FF0000"/>
                </a:solidFill>
              </a:rPr>
              <a:t>推断式</a:t>
            </a:r>
            <a:r>
              <a:rPr lang="zh-CN" altLang="zh-CN"/>
              <a:t>，信息呈现</a:t>
            </a:r>
            <a:r>
              <a:rPr lang="en-US" altLang="zh-CN"/>
              <a:t>“</a:t>
            </a:r>
            <a:r>
              <a:rPr lang="zh-CN" altLang="zh-CN"/>
              <a:t>碎片化</a:t>
            </a:r>
            <a:r>
              <a:rPr lang="en-US" altLang="zh-CN"/>
              <a:t>”——</a:t>
            </a:r>
            <a:r>
              <a:rPr lang="zh-CN" altLang="en-US"/>
              <a:t>需要全文中找</a:t>
            </a:r>
            <a:r>
              <a:rPr lang="zh-CN" altLang="zh-CN"/>
              <a:t>。</a:t>
            </a:r>
            <a:endParaRPr lang="zh-CN" altLang="zh-CN"/>
          </a:p>
          <a:p>
            <a:r>
              <a:rPr lang="en-US" altLang="zh-CN"/>
              <a:t>4.</a:t>
            </a:r>
            <a:r>
              <a:rPr lang="zh-CN" altLang="zh-CN">
                <a:solidFill>
                  <a:srgbClr val="FF0000"/>
                </a:solidFill>
              </a:rPr>
              <a:t>错点“规范” </a:t>
            </a:r>
            <a:r>
              <a:rPr lang="zh-CN" altLang="zh-CN"/>
              <a:t>不在修饰语、时间等与</a:t>
            </a:r>
            <a:r>
              <a:rPr lang="zh-CN" altLang="zh-CN">
                <a:solidFill>
                  <a:srgbClr val="FF0000"/>
                </a:solidFill>
              </a:rPr>
              <a:t>核心观点</a:t>
            </a:r>
            <a:r>
              <a:rPr lang="zh-CN" altLang="zh-CN"/>
              <a:t>或论述过程无关的细节上纠缠，注重</a:t>
            </a:r>
            <a:r>
              <a:rPr lang="en-US" altLang="zh-CN"/>
              <a:t>“</a:t>
            </a:r>
            <a:r>
              <a:rPr lang="zh-CN" altLang="zh-CN"/>
              <a:t>大逻辑</a:t>
            </a:r>
            <a:r>
              <a:rPr lang="en-US" altLang="zh-CN"/>
              <a:t>”</a:t>
            </a:r>
            <a:r>
              <a:rPr lang="zh-CN" altLang="en-US"/>
              <a:t>，</a:t>
            </a:r>
            <a:r>
              <a:rPr lang="zh-CN" altLang="zh-CN"/>
              <a:t>错误点可表述，正确项有依据</a:t>
            </a:r>
            <a:endParaRPr lang="zh-CN" altLang="zh-CN"/>
          </a:p>
          <a:p>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t>什么叫</a:t>
            </a:r>
            <a:r>
              <a:rPr lang="en-US" altLang="zh-CN"/>
              <a:t>“</a:t>
            </a:r>
            <a:r>
              <a:rPr lang="zh-CN" altLang="en-US"/>
              <a:t>读懂</a:t>
            </a:r>
            <a:r>
              <a:rPr lang="en-US" altLang="zh-CN"/>
              <a:t>”</a:t>
            </a:r>
            <a:endParaRPr lang="en-US" altLang="zh-CN"/>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标题 1"/>
          <p:cNvSpPr>
            <a:spLocks noGrp="1" noChangeArrowheads="1"/>
          </p:cNvSpPr>
          <p:nvPr>
            <p:ph type="title"/>
          </p:nvPr>
        </p:nvSpPr>
        <p:spPr/>
        <p:txBody>
          <a:bodyPr vert="horz" lIns="81633" tIns="40817" rIns="81633" bIns="40817" rtlCol="0" anchor="ctr">
            <a:normAutofit fontScale="90000"/>
          </a:bodyPr>
          <a:lstStyle/>
          <a:p>
            <a:br>
              <a:rPr lang="zh-CN" altLang="zh-CN"/>
            </a:br>
            <a:r>
              <a:rPr lang="zh-CN" altLang="zh-CN">
                <a:latin typeface="华文新魏" panose="02010800040101010101" pitchFamily="2" charset="-122"/>
                <a:ea typeface="华文新魏" panose="02010800040101010101" pitchFamily="2" charset="-122"/>
              </a:rPr>
              <a:t>Ⅱ</a:t>
            </a:r>
            <a:r>
              <a:rPr lang="zh-CN" altLang="zh-CN">
                <a:latin typeface="黑体" panose="02010609060101010101" pitchFamily="49" charset="-122"/>
                <a:ea typeface="黑体" panose="02010609060101010101" pitchFamily="49" charset="-122"/>
              </a:rPr>
              <a:t>阅读方法</a:t>
            </a:r>
            <a:br>
              <a:rPr lang="zh-CN" altLang="zh-CN"/>
            </a:br>
            <a:r>
              <a:rPr lang="zh-CN" altLang="zh-CN"/>
              <a:t>  </a:t>
            </a:r>
            <a:r>
              <a:rPr lang="en-US" altLang="zh-CN"/>
              <a:t>1.</a:t>
            </a:r>
            <a:r>
              <a:rPr lang="zh-CN" altLang="zh-CN"/>
              <a:t>替换——解决概念抽象问题</a:t>
            </a:r>
            <a:br>
              <a:rPr lang="zh-CN" altLang="zh-CN"/>
            </a:br>
            <a:endParaRPr lang="zh-CN" altLang="en-US"/>
          </a:p>
        </p:txBody>
      </p:sp>
      <p:sp>
        <p:nvSpPr>
          <p:cNvPr id="7170" name="内容占位符 2"/>
          <p:cNvSpPr>
            <a:spLocks noGrp="1"/>
          </p:cNvSpPr>
          <p:nvPr>
            <p:ph idx="1"/>
          </p:nvPr>
        </p:nvSpPr>
        <p:spPr>
          <a:xfrm>
            <a:off x="1981202" y="2011363"/>
            <a:ext cx="8231187" cy="3871912"/>
          </a:xfrm>
        </p:spPr>
        <p:txBody>
          <a:bodyPr vert="horz" lIns="81633" tIns="40817" rIns="81633" bIns="40817" rtlCol="0">
            <a:normAutofit/>
          </a:bodyPr>
          <a:lstStyle/>
          <a:p>
            <a:r>
              <a:rPr lang="zh-CN" altLang="zh-CN" sz="2540" noProof="1">
                <a:latin typeface="宋体" panose="02010600030101010101" pitchFamily="2" charset="-122"/>
                <a:ea typeface="黑体" panose="02010609060101010101" pitchFamily="49" charset="-122"/>
              </a:rPr>
              <a:t>如：科技黑箱</a:t>
            </a:r>
            <a:r>
              <a:rPr lang="en-US" altLang="zh-CN" sz="2540" noProof="1">
                <a:latin typeface="Calibri" panose="020F0502020204030204" charset="0"/>
                <a:ea typeface="黑体" panose="02010609060101010101" pitchFamily="49" charset="-122"/>
              </a:rPr>
              <a:t>——</a:t>
            </a:r>
            <a:r>
              <a:rPr lang="zh-CN" altLang="en-US" sz="2540" noProof="1">
                <a:latin typeface="宋体" panose="02010600030101010101" pitchFamily="2" charset="-122"/>
                <a:ea typeface="黑体" panose="02010609060101010101" pitchFamily="49" charset="-122"/>
              </a:rPr>
              <a:t>手机</a:t>
            </a:r>
            <a:endParaRPr lang="zh-CN" altLang="en-US" sz="2540" noProof="1">
              <a:latin typeface="宋体" panose="02010600030101010101" pitchFamily="2" charset="-122"/>
              <a:ea typeface="黑体" panose="02010609060101010101" pitchFamily="49" charset="-122"/>
            </a:endParaRPr>
          </a:p>
          <a:p>
            <a:r>
              <a:rPr lang="zh-CN" altLang="en-US" sz="2540" noProof="1">
                <a:latin typeface="宋体" panose="02010600030101010101" pitchFamily="2" charset="-122"/>
                <a:ea typeface="黑体" panose="02010609060101010101" pitchFamily="49" charset="-122"/>
              </a:rPr>
              <a:t>    通俗历史热</a:t>
            </a:r>
            <a:r>
              <a:rPr lang="en-US" altLang="zh-CN" sz="2540" noProof="1">
                <a:latin typeface="Calibri" panose="020F0502020204030204" charset="0"/>
                <a:ea typeface="黑体" panose="02010609060101010101" pitchFamily="49" charset="-122"/>
              </a:rPr>
              <a:t>——</a:t>
            </a:r>
            <a:r>
              <a:rPr lang="zh-CN" altLang="en-US" sz="2540" noProof="1">
                <a:latin typeface="宋体" panose="02010600030101010101" pitchFamily="2" charset="-122"/>
                <a:ea typeface="黑体" panose="02010609060101010101" pitchFamily="49" charset="-122"/>
              </a:rPr>
              <a:t>百家讲坛</a:t>
            </a:r>
            <a:endParaRPr lang="en-US" altLang="zh-CN" sz="2540" noProof="1">
              <a:latin typeface="宋体" panose="02010600030101010101" pitchFamily="2" charset="-122"/>
              <a:ea typeface="黑体" panose="02010609060101010101" pitchFamily="49" charset="-122"/>
            </a:endParaRPr>
          </a:p>
          <a:p>
            <a:r>
              <a:rPr lang="zh-CN" altLang="en-US" sz="2540" noProof="1">
                <a:latin typeface="宋体" panose="02010600030101010101" pitchFamily="2" charset="-122"/>
                <a:ea typeface="黑体" panose="02010609060101010101" pitchFamily="49" charset="-122"/>
              </a:rPr>
              <a:t>    传统文化的娱乐化传播</a:t>
            </a:r>
            <a:r>
              <a:rPr lang="en-US" altLang="zh-CN" sz="2540" noProof="1">
                <a:latin typeface="Calibri" panose="020F0502020204030204" charset="0"/>
                <a:ea typeface="黑体" panose="02010609060101010101" pitchFamily="49" charset="-122"/>
              </a:rPr>
              <a:t>——</a:t>
            </a:r>
            <a:r>
              <a:rPr lang="zh-CN" altLang="en-US" sz="2540" noProof="1">
                <a:latin typeface="宋体" panose="02010600030101010101" pitchFamily="2" charset="-122"/>
                <a:ea typeface="黑体" panose="02010609060101010101" pitchFamily="49" charset="-122"/>
              </a:rPr>
              <a:t>中国诗词大会</a:t>
            </a:r>
            <a:endParaRPr lang="zh-CN" altLang="en-US" sz="2540" noProof="1">
              <a:latin typeface="宋体" panose="02010600030101010101" pitchFamily="2" charset="-122"/>
              <a:ea typeface="黑体" panose="02010609060101010101" pitchFamily="49" charset="-122"/>
            </a:endParaRPr>
          </a:p>
          <a:p>
            <a:pPr marL="0" indent="0">
              <a:buNone/>
            </a:pPr>
            <a:endParaRPr lang="zh-CN" altLang="en-US" sz="2540" noProof="1">
              <a:latin typeface="宋体" panose="02010600030101010101" pitchFamily="2" charset="-122"/>
              <a:ea typeface="黑体" panose="02010609060101010101" pitchFamily="49" charset="-122"/>
            </a:endParaRPr>
          </a:p>
          <a:p>
            <a:r>
              <a:rPr lang="zh-CN" altLang="en-US" sz="2540" noProof="1"/>
              <a:t>从</a:t>
            </a:r>
            <a:r>
              <a:rPr lang="zh-CN" altLang="en-US" sz="2540" noProof="1">
                <a:solidFill>
                  <a:srgbClr val="FF0000"/>
                </a:solidFill>
              </a:rPr>
              <a:t>空间维度</a:t>
            </a:r>
            <a:r>
              <a:rPr lang="zh-CN" altLang="en-US" sz="2540" noProof="1"/>
              <a:t>看，</a:t>
            </a:r>
            <a:r>
              <a:rPr lang="en-US" altLang="zh-CN" sz="2540" noProof="1"/>
              <a:t>……</a:t>
            </a:r>
            <a:r>
              <a:rPr lang="zh-CN" altLang="en-US" sz="2540" noProof="1"/>
              <a:t>存在气候的</a:t>
            </a:r>
            <a:r>
              <a:rPr lang="zh-CN" altLang="en-US" sz="2540" noProof="1">
                <a:solidFill>
                  <a:srgbClr val="FF0000"/>
                </a:solidFill>
              </a:rPr>
              <a:t>国际公平</a:t>
            </a:r>
            <a:r>
              <a:rPr lang="zh-CN" altLang="en-US" sz="2540" noProof="1"/>
              <a:t>和</a:t>
            </a:r>
            <a:r>
              <a:rPr lang="zh-CN" altLang="en-US" sz="2540" noProof="1">
                <a:solidFill>
                  <a:srgbClr val="FF0000"/>
                </a:solidFill>
              </a:rPr>
              <a:t>国内公平</a:t>
            </a:r>
            <a:r>
              <a:rPr lang="zh-CN" altLang="en-US" sz="2540" noProof="1"/>
              <a:t>问题。</a:t>
            </a:r>
            <a:endParaRPr lang="zh-CN" altLang="en-US" sz="2540" noProof="1"/>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内容占位符 2"/>
          <p:cNvSpPr>
            <a:spLocks noGrp="1" noChangeArrowheads="1"/>
          </p:cNvSpPr>
          <p:nvPr>
            <p:ph idx="1"/>
          </p:nvPr>
        </p:nvSpPr>
        <p:spPr>
          <a:xfrm>
            <a:off x="1765302" y="963613"/>
            <a:ext cx="8447087" cy="4487862"/>
          </a:xfrm>
        </p:spPr>
        <p:txBody>
          <a:bodyPr vert="horz" lIns="81633" tIns="40817" rIns="81633" bIns="40817" rtlCol="0">
            <a:normAutofit fontScale="92500" lnSpcReduction="10000"/>
          </a:bodyPr>
          <a:lstStyle/>
          <a:p>
            <a:r>
              <a:rPr lang="en-US" altLang="zh-CN"/>
              <a:t>        </a:t>
            </a:r>
            <a:r>
              <a:rPr lang="zh-CN" altLang="zh-CN"/>
              <a:t>随着时间的推移和历史的进展，</a:t>
            </a:r>
            <a:r>
              <a:rPr lang="zh-CN" altLang="zh-CN">
                <a:solidFill>
                  <a:srgbClr val="FF0000"/>
                </a:solidFill>
              </a:rPr>
              <a:t>原本</a:t>
            </a:r>
            <a:r>
              <a:rPr lang="zh-CN" altLang="zh-CN"/>
              <a:t>逐步地被认为是具有权威性的、天经地义的、带有信仰性质的东西而为群体所接受，成为凝聚群体的力量，这样，</a:t>
            </a:r>
            <a:r>
              <a:rPr lang="zh-CN" altLang="zh-CN">
                <a:solidFill>
                  <a:srgbClr val="FF0000"/>
                </a:solidFill>
              </a:rPr>
              <a:t>原本</a:t>
            </a:r>
            <a:r>
              <a:rPr lang="zh-CN" altLang="zh-CN"/>
              <a:t>也就逐步地形成为</a:t>
            </a:r>
            <a:r>
              <a:rPr lang="zh-CN" altLang="zh-CN">
                <a:solidFill>
                  <a:srgbClr val="FF0000"/>
                </a:solidFill>
              </a:rPr>
              <a:t>传统</a:t>
            </a:r>
            <a:r>
              <a:rPr lang="zh-CN" altLang="zh-CN"/>
              <a:t>。特别值得注意的是，</a:t>
            </a:r>
            <a:r>
              <a:rPr lang="zh-CN" altLang="zh-CN">
                <a:solidFill>
                  <a:srgbClr val="FF0000"/>
                </a:solidFill>
              </a:rPr>
              <a:t>传统</a:t>
            </a:r>
            <a:r>
              <a:rPr lang="zh-CN" altLang="zh-CN"/>
              <a:t>逐步形成的过程也是一个逐步远离</a:t>
            </a:r>
            <a:r>
              <a:rPr lang="zh-CN" altLang="zh-CN">
                <a:solidFill>
                  <a:srgbClr val="FF0000"/>
                </a:solidFill>
              </a:rPr>
              <a:t>原本</a:t>
            </a:r>
            <a:r>
              <a:rPr lang="zh-CN" altLang="zh-CN"/>
              <a:t>的过程。这里所说的远离，是指原初行动者、受动者和当时的参照系已消失而成为过去。这样，传统在形成过程中就取得了相对独立于</a:t>
            </a:r>
            <a:r>
              <a:rPr lang="zh-CN" altLang="zh-CN">
                <a:solidFill>
                  <a:srgbClr val="FF0000"/>
                </a:solidFill>
              </a:rPr>
              <a:t>原本</a:t>
            </a:r>
            <a:r>
              <a:rPr lang="zh-CN" altLang="zh-CN"/>
              <a:t>所处的参照系以及原初说话人、原初受话人的自主性。</a:t>
            </a:r>
            <a:endParaRPr lang="zh-CN" altLang="zh-CN"/>
          </a:p>
          <a:p>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标题 1"/>
          <p:cNvSpPr>
            <a:spLocks noGrp="1" noChangeArrowheads="1"/>
          </p:cNvSpPr>
          <p:nvPr>
            <p:ph type="title"/>
          </p:nvPr>
        </p:nvSpPr>
        <p:spPr/>
        <p:txBody>
          <a:bodyPr vert="horz" lIns="81633" tIns="40817" rIns="81633" bIns="40817" rtlCol="0" anchor="ctr">
            <a:normAutofit/>
          </a:bodyPr>
          <a:lstStyle/>
          <a:p>
            <a:r>
              <a:rPr lang="en-US" altLang="zh-CN"/>
              <a:t>2.</a:t>
            </a:r>
            <a:r>
              <a:rPr lang="zh-CN" altLang="zh-CN"/>
              <a:t>跳读——确定筛选部位</a:t>
            </a:r>
            <a:endParaRPr lang="zh-CN" altLang="en-US"/>
          </a:p>
        </p:txBody>
      </p:sp>
      <p:sp>
        <p:nvSpPr>
          <p:cNvPr id="19458" name="内容占位符 2"/>
          <p:cNvSpPr>
            <a:spLocks noGrp="1" noChangeArrowheads="1"/>
          </p:cNvSpPr>
          <p:nvPr>
            <p:ph idx="1"/>
          </p:nvPr>
        </p:nvSpPr>
        <p:spPr>
          <a:xfrm>
            <a:off x="1981202" y="1417640"/>
            <a:ext cx="8231187" cy="4594225"/>
          </a:xfrm>
        </p:spPr>
        <p:txBody>
          <a:bodyPr vert="horz" lIns="81633" tIns="40817" rIns="81633" bIns="40817" rtlCol="0">
            <a:normAutofit/>
          </a:bodyPr>
          <a:lstStyle/>
          <a:p>
            <a:pPr>
              <a:buFontTx/>
              <a:buNone/>
            </a:pPr>
            <a:r>
              <a:rPr lang="zh-CN" altLang="zh-CN">
                <a:latin typeface="黑体" panose="02010609060101010101" pitchFamily="49" charset="-122"/>
                <a:ea typeface="黑体" panose="02010609060101010101" pitchFamily="49" charset="-122"/>
              </a:rPr>
              <a:t>全文</a:t>
            </a:r>
            <a:endParaRPr lang="zh-CN" altLang="zh-CN">
              <a:latin typeface="黑体" panose="02010609060101010101" pitchFamily="49" charset="-122"/>
              <a:ea typeface="黑体" panose="02010609060101010101" pitchFamily="49" charset="-122"/>
            </a:endParaRPr>
          </a:p>
          <a:p>
            <a:pPr>
              <a:buFontTx/>
              <a:buNone/>
            </a:pPr>
            <a:r>
              <a:rPr lang="zh-CN" altLang="zh-CN"/>
              <a:t>（</a:t>
            </a:r>
            <a:r>
              <a:rPr lang="en-US" altLang="zh-CN"/>
              <a:t>2014</a:t>
            </a:r>
            <a:r>
              <a:rPr lang="zh-CN" altLang="zh-CN"/>
              <a:t>全国</a:t>
            </a:r>
            <a:r>
              <a:rPr lang="en-US" altLang="zh-CN"/>
              <a:t>2</a:t>
            </a:r>
            <a:r>
              <a:rPr lang="zh-CN" altLang="zh-CN"/>
              <a:t>卷）</a:t>
            </a:r>
            <a:endParaRPr lang="zh-CN" altLang="zh-CN"/>
          </a:p>
          <a:p>
            <a:r>
              <a:rPr lang="zh-CN" altLang="zh-CN">
                <a:solidFill>
                  <a:srgbClr val="FF0000"/>
                </a:solidFill>
              </a:rPr>
              <a:t>周代</a:t>
            </a:r>
            <a:r>
              <a:rPr lang="zh-CN" altLang="zh-CN"/>
              <a:t>，尽管关于食品安全事件的记载不多，</a:t>
            </a:r>
            <a:r>
              <a:rPr lang="en-US" altLang="zh-CN"/>
              <a:t>……</a:t>
            </a:r>
            <a:endParaRPr lang="en-US" altLang="zh-CN"/>
          </a:p>
          <a:p>
            <a:r>
              <a:rPr lang="zh-CN" altLang="zh-CN">
                <a:solidFill>
                  <a:srgbClr val="FF0000"/>
                </a:solidFill>
              </a:rPr>
              <a:t>汉唐时期</a:t>
            </a:r>
            <a:r>
              <a:rPr lang="zh-CN" altLang="zh-CN"/>
              <a:t>，</a:t>
            </a:r>
            <a:r>
              <a:rPr lang="en-US" altLang="zh-CN"/>
              <a:t>……</a:t>
            </a:r>
            <a:endParaRPr lang="en-US" altLang="zh-CN"/>
          </a:p>
          <a:p>
            <a:r>
              <a:rPr lang="zh-CN" altLang="zh-CN">
                <a:solidFill>
                  <a:srgbClr val="FF0000"/>
                </a:solidFill>
              </a:rPr>
              <a:t>宋代</a:t>
            </a:r>
            <a:r>
              <a:rPr lang="zh-CN" altLang="zh-CN"/>
              <a:t>，饮食市场空前繁荣</a:t>
            </a:r>
            <a:r>
              <a:rPr lang="en-US" altLang="zh-CN"/>
              <a:t>……</a:t>
            </a:r>
            <a:endParaRPr lang="en-US" altLang="zh-CN"/>
          </a:p>
          <a:p>
            <a:r>
              <a:rPr lang="zh-CN" altLang="zh-CN">
                <a:solidFill>
                  <a:srgbClr val="FF0000"/>
                </a:solidFill>
              </a:rPr>
              <a:t>上述朝代</a:t>
            </a:r>
            <a:r>
              <a:rPr lang="zh-CN" altLang="zh-CN"/>
              <a:t>对食品流通的安全管理</a:t>
            </a:r>
            <a:r>
              <a:rPr lang="en-US" altLang="zh-CN"/>
              <a:t>……</a:t>
            </a:r>
            <a:endParaRPr lang="en-US" altLang="zh-CN"/>
          </a:p>
          <a:p>
            <a:r>
              <a:rPr lang="en-US" altLang="zh-CN"/>
              <a:t>               </a:t>
            </a:r>
            <a:r>
              <a:rPr lang="zh-CN" altLang="en-US"/>
              <a:t>（</a:t>
            </a:r>
            <a:r>
              <a:rPr lang="en-US" altLang="zh-CN"/>
              <a:t>《</a:t>
            </a:r>
            <a:r>
              <a:rPr lang="zh-CN" altLang="en-US"/>
              <a:t>古代</a:t>
            </a:r>
            <a:r>
              <a:rPr lang="zh-CN" altLang="en-US">
                <a:solidFill>
                  <a:srgbClr val="FF0000"/>
                </a:solidFill>
              </a:rPr>
              <a:t>食品安全监管</a:t>
            </a:r>
            <a:r>
              <a:rPr lang="zh-CN" altLang="en-US"/>
              <a:t>述略</a:t>
            </a:r>
            <a:r>
              <a:rPr lang="en-US" altLang="zh-CN"/>
              <a:t>》</a:t>
            </a:r>
            <a:r>
              <a:rPr lang="zh-CN" altLang="en-US"/>
              <a:t>）</a:t>
            </a:r>
            <a:r>
              <a:rPr lang="en-US" altLang="zh-CN"/>
              <a:t> </a:t>
            </a:r>
            <a:endParaRPr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1"/>
          <p:cNvSpPr>
            <a:spLocks noGrp="1" noChangeArrowheads="1"/>
          </p:cNvSpPr>
          <p:nvPr>
            <p:ph type="title"/>
          </p:nvPr>
        </p:nvSpPr>
        <p:spPr/>
        <p:txBody>
          <a:bodyPr vert="horz" lIns="81633" tIns="40817" rIns="81633" bIns="40817" rtlCol="0" anchor="ctr">
            <a:normAutofit fontScale="90000"/>
          </a:bodyPr>
          <a:lstStyle/>
          <a:p>
            <a:r>
              <a:rPr lang="zh-CN" altLang="zh-CN">
                <a:latin typeface="黑体" panose="02010609060101010101" pitchFamily="49" charset="-122"/>
                <a:ea typeface="黑体" panose="02010609060101010101" pitchFamily="49" charset="-122"/>
              </a:rPr>
              <a:t>段落</a:t>
            </a:r>
            <a:br>
              <a:rPr lang="zh-CN" altLang="zh-CN">
                <a:latin typeface="黑体" panose="02010609060101010101" pitchFamily="49" charset="-122"/>
                <a:ea typeface="黑体" panose="02010609060101010101" pitchFamily="49" charset="-122"/>
              </a:rPr>
            </a:br>
            <a:endParaRPr lang="zh-CN" altLang="zh-CN">
              <a:latin typeface="黑体" panose="02010609060101010101" pitchFamily="49" charset="-122"/>
              <a:ea typeface="黑体" panose="02010609060101010101" pitchFamily="49" charset="-122"/>
            </a:endParaRPr>
          </a:p>
        </p:txBody>
      </p:sp>
      <p:sp>
        <p:nvSpPr>
          <p:cNvPr id="10242" name="内容占位符 2"/>
          <p:cNvSpPr>
            <a:spLocks noGrp="1"/>
          </p:cNvSpPr>
          <p:nvPr>
            <p:ph idx="1"/>
          </p:nvPr>
        </p:nvSpPr>
        <p:spPr/>
        <p:txBody>
          <a:bodyPr vert="horz" lIns="81633" tIns="40817" rIns="81633" bIns="40817" rtlCol="0">
            <a:normAutofit/>
          </a:bodyPr>
          <a:lstStyle/>
          <a:p>
            <a:r>
              <a:rPr lang="zh-CN" altLang="zh-CN" sz="2220" noProof="1"/>
              <a:t>宋代，</a:t>
            </a:r>
            <a:r>
              <a:rPr lang="zh-CN" altLang="zh-CN" sz="2220" noProof="1">
                <a:solidFill>
                  <a:srgbClr val="FF0000"/>
                </a:solidFill>
              </a:rPr>
              <a:t>饮食市场空前繁荣</a:t>
            </a:r>
            <a:r>
              <a:rPr lang="zh-CN" altLang="zh-CN" sz="2220" noProof="1"/>
              <a:t>。孟元老在《东京梦华录》中，追述了北宋都城开封府的城市风貌，并且以大量笔墨写到饮食业的昌盛，书中共提到一百多家店铺以及相关行会。（套话、忽略）商品市场的繁荣，不可避免地带来一些问题，（论题、领起）一些商贩“以物市于人，敝恶之物，饰为新奇；假伪之物，饰为真实。如绢帛之用胶糊，米麦之增温润，肉食之灌以水，药材之易以他物”（《袁氏世范》）。有的不法分子甚至采用鸡塞沙、鹅羊吹气、卖盐杂以灰之类伎俩谋取利润。为了加强对</a:t>
            </a:r>
            <a:r>
              <a:rPr lang="zh-CN" altLang="zh-CN" sz="2220" noProof="1">
                <a:solidFill>
                  <a:srgbClr val="FF0000"/>
                </a:solidFill>
              </a:rPr>
              <a:t>食品掺假、以次充好</a:t>
            </a:r>
            <a:r>
              <a:rPr lang="zh-CN" altLang="zh-CN" sz="2220" noProof="1"/>
              <a:t>现象（总括）的监督和管理，</a:t>
            </a:r>
            <a:r>
              <a:rPr lang="en-US" altLang="zh-CN" sz="2220" b="1" u="sng" noProof="1">
                <a:solidFill>
                  <a:schemeClr val="accent2"/>
                </a:solidFill>
              </a:rPr>
              <a:t>……</a:t>
            </a:r>
            <a:endParaRPr lang="en-US" altLang="zh-CN" sz="2220" b="1" u="sng" noProof="1">
              <a:solidFill>
                <a:schemeClr val="accent2"/>
              </a:solidFill>
            </a:endParaRPr>
          </a:p>
          <a:p>
            <a:r>
              <a:rPr lang="zh-CN" altLang="en-US" sz="2220" b="1" noProof="1">
                <a:solidFill>
                  <a:schemeClr val="accent2"/>
                </a:solidFill>
              </a:rPr>
              <a:t>                            </a:t>
            </a:r>
            <a:r>
              <a:rPr lang="zh-CN" altLang="en-US" sz="6000" b="1" noProof="1">
                <a:solidFill>
                  <a:schemeClr val="accent2"/>
                </a:solidFill>
              </a:rPr>
              <a:t>确认  分层</a:t>
            </a:r>
            <a:endParaRPr lang="zh-CN" altLang="en-US" sz="6000" b="1" noProof="1">
              <a:solidFill>
                <a:schemeClr val="accent2"/>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a:spLocks noGrp="1" noChangeArrowheads="1"/>
          </p:cNvSpPr>
          <p:nvPr>
            <p:ph type="title"/>
          </p:nvPr>
        </p:nvSpPr>
        <p:spPr/>
        <p:txBody>
          <a:bodyPr vert="horz" lIns="81633" tIns="40817" rIns="81633" bIns="40817" rtlCol="0" anchor="ctr">
            <a:normAutofit/>
          </a:bodyPr>
          <a:lstStyle/>
          <a:p>
            <a:r>
              <a:rPr lang="en-US" altLang="zh-CN"/>
              <a:t>3.</a:t>
            </a:r>
            <a:r>
              <a:rPr lang="zh-CN" altLang="zh-CN"/>
              <a:t>圈划  （为什么要圈）</a:t>
            </a:r>
            <a:endParaRPr lang="zh-CN" altLang="en-US"/>
          </a:p>
        </p:txBody>
      </p:sp>
      <p:sp>
        <p:nvSpPr>
          <p:cNvPr id="22530" name="内容占位符 2"/>
          <p:cNvSpPr>
            <a:spLocks noGrp="1" noChangeArrowheads="1"/>
          </p:cNvSpPr>
          <p:nvPr>
            <p:ph idx="1"/>
          </p:nvPr>
        </p:nvSpPr>
        <p:spPr/>
        <p:txBody>
          <a:bodyPr vert="horz" lIns="81633" tIns="40817" rIns="81633" bIns="40817" rtlCol="0">
            <a:normAutofit/>
          </a:bodyPr>
          <a:lstStyle/>
          <a:p>
            <a:r>
              <a:rPr lang="zh-CN" altLang="zh-CN"/>
              <a:t>动笔阅读可以更集中注意</a:t>
            </a:r>
            <a:r>
              <a:rPr lang="en-US" altLang="zh-CN"/>
              <a:t>——</a:t>
            </a:r>
            <a:r>
              <a:rPr lang="zh-CN" altLang="en-US"/>
              <a:t>读得下去</a:t>
            </a:r>
            <a:endParaRPr lang="zh-CN" altLang="en-US"/>
          </a:p>
          <a:p>
            <a:r>
              <a:rPr lang="zh-CN" altLang="zh-CN"/>
              <a:t>圈画标记可以更节省时间</a:t>
            </a:r>
            <a:r>
              <a:rPr lang="en-US" altLang="zh-CN"/>
              <a:t>——</a:t>
            </a:r>
            <a:r>
              <a:rPr lang="zh-CN" altLang="en-US"/>
              <a:t>提高效率</a:t>
            </a:r>
            <a:endParaRPr lang="zh-CN" altLang="en-US"/>
          </a:p>
          <a:p>
            <a:endParaRPr lang="zh-CN" altLang="zh-CN"/>
          </a:p>
          <a:p>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1"/>
          <p:cNvSpPr>
            <a:spLocks noGrp="1" noChangeArrowheads="1"/>
          </p:cNvSpPr>
          <p:nvPr>
            <p:ph type="title"/>
          </p:nvPr>
        </p:nvSpPr>
        <p:spPr/>
        <p:txBody>
          <a:bodyPr vert="horz" lIns="81633" tIns="40817" rIns="81633" bIns="40817" rtlCol="0" anchor="ctr">
            <a:normAutofit/>
          </a:bodyPr>
          <a:lstStyle/>
          <a:p>
            <a:r>
              <a:rPr lang="en-US" altLang="zh-CN"/>
              <a:t>3.</a:t>
            </a:r>
            <a:r>
              <a:rPr lang="zh-CN" altLang="zh-CN"/>
              <a:t>圈划  （划什么）</a:t>
            </a:r>
            <a:endParaRPr lang="zh-CN" altLang="en-US"/>
          </a:p>
        </p:txBody>
      </p:sp>
      <p:sp>
        <p:nvSpPr>
          <p:cNvPr id="23554" name="内容占位符 2"/>
          <p:cNvSpPr>
            <a:spLocks noGrp="1" noChangeArrowheads="1"/>
          </p:cNvSpPr>
          <p:nvPr>
            <p:ph idx="1"/>
          </p:nvPr>
        </p:nvSpPr>
        <p:spPr/>
        <p:txBody>
          <a:bodyPr vert="horz" lIns="81633" tIns="40817" rIns="81633" bIns="40817" rtlCol="0">
            <a:normAutofit/>
          </a:bodyPr>
          <a:lstStyle/>
          <a:p>
            <a:pPr marL="0" indent="0">
              <a:buNone/>
            </a:pPr>
            <a:r>
              <a:rPr lang="en-US" altLang="zh-CN"/>
              <a:t> </a:t>
            </a:r>
            <a:r>
              <a:rPr lang="zh-CN" altLang="zh-CN"/>
              <a:t>每段的中心句（关注段落结构）</a:t>
            </a:r>
            <a:endParaRPr lang="zh-CN" altLang="zh-CN"/>
          </a:p>
          <a:p>
            <a:pPr marL="0" indent="0"/>
            <a:r>
              <a:rPr lang="zh-CN" altLang="zh-CN"/>
              <a:t>重要概念及其解释（文中的意思，如</a:t>
            </a:r>
            <a:r>
              <a:rPr lang="en-US" altLang="zh-CN"/>
              <a:t>“</a:t>
            </a:r>
            <a:r>
              <a:rPr lang="zh-CN" altLang="zh-CN"/>
              <a:t>散文</a:t>
            </a:r>
            <a:r>
              <a:rPr lang="en-US" altLang="zh-CN"/>
              <a:t>”</a:t>
            </a:r>
            <a:r>
              <a:rPr lang="zh-CN" altLang="zh-CN"/>
              <a:t>）</a:t>
            </a:r>
            <a:endParaRPr lang="zh-CN" altLang="zh-CN"/>
          </a:p>
          <a:p>
            <a:pPr marL="0" indent="0"/>
            <a:r>
              <a:rPr lang="zh-CN" altLang="zh-CN"/>
              <a:t>代词。人称代词、指示代词。</a:t>
            </a:r>
            <a:endParaRPr lang="zh-CN" altLang="zh-CN"/>
          </a:p>
          <a:p>
            <a:pPr marL="0" indent="0"/>
            <a:r>
              <a:rPr lang="zh-CN" altLang="zh-CN"/>
              <a:t>关联词（假设  条件  转折  因果</a:t>
            </a:r>
            <a:r>
              <a:rPr lang="en-US" altLang="zh-CN"/>
              <a:t>-</a:t>
            </a:r>
            <a:r>
              <a:rPr lang="zh-CN" altLang="en-US"/>
              <a:t>倒置、强加</a:t>
            </a:r>
            <a:r>
              <a:rPr lang="zh-CN" altLang="zh-CN"/>
              <a:t>）</a:t>
            </a:r>
            <a:endParaRPr lang="zh-CN" altLang="zh-CN"/>
          </a:p>
          <a:p>
            <a:pPr marL="0" indent="0"/>
            <a:r>
              <a:rPr lang="zh-CN" altLang="zh-CN"/>
              <a:t>作者观点句（核心观点）</a:t>
            </a:r>
            <a:endParaRPr lang="zh-CN" altLang="zh-CN"/>
          </a:p>
          <a:p>
            <a:pPr marL="0" indent="0"/>
            <a:endParaRPr lang="zh-CN"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内容占位符 2"/>
          <p:cNvSpPr>
            <a:spLocks noGrp="1"/>
          </p:cNvSpPr>
          <p:nvPr>
            <p:ph idx="1"/>
          </p:nvPr>
        </p:nvSpPr>
        <p:spPr>
          <a:xfrm>
            <a:off x="1535112" y="947740"/>
            <a:ext cx="9088438" cy="4503737"/>
          </a:xfrm>
        </p:spPr>
        <p:txBody>
          <a:bodyPr vert="horz" lIns="81633" tIns="40817" rIns="81633" bIns="40817" rtlCol="0">
            <a:normAutofit lnSpcReduction="10000"/>
          </a:bodyPr>
          <a:lstStyle/>
          <a:p>
            <a:r>
              <a:rPr lang="zh-CN" altLang="zh-CN" sz="2220" noProof="1"/>
              <a:t>下列各项中，其性质不属于</a:t>
            </a:r>
            <a:r>
              <a:rPr lang="zh-CN" altLang="zh-CN" sz="2220" noProof="1">
                <a:solidFill>
                  <a:srgbClr val="FF0000"/>
                </a:solidFill>
              </a:rPr>
              <a:t>原文所论悲剧</a:t>
            </a:r>
            <a:r>
              <a:rPr lang="zh-CN" altLang="zh-CN" sz="2220" noProof="1"/>
              <a:t>的一项是 </a:t>
            </a:r>
            <a:r>
              <a:rPr lang="en-US" altLang="zh-CN" sz="2220" noProof="1"/>
              <a:t>                   </a:t>
            </a:r>
            <a:r>
              <a:rPr lang="zh-CN" altLang="zh-CN" sz="2220" noProof="1"/>
              <a:t>（</a:t>
            </a:r>
            <a:r>
              <a:rPr lang="en-US" altLang="zh-CN" sz="2220" noProof="1"/>
              <a:t>  </a:t>
            </a:r>
            <a:r>
              <a:rPr lang="zh-CN" altLang="zh-CN" sz="2220" noProof="1"/>
              <a:t>）</a:t>
            </a:r>
            <a:endParaRPr lang="zh-CN" altLang="zh-CN" sz="2220" noProof="1"/>
          </a:p>
          <a:p>
            <a:r>
              <a:rPr lang="en-US" altLang="zh-CN" sz="2220" noProof="1"/>
              <a:t>A</a:t>
            </a:r>
            <a:r>
              <a:rPr lang="zh-CN" altLang="zh-CN" sz="2220" noProof="1"/>
              <a:t>．在梁山伯与祝英台的</a:t>
            </a:r>
            <a:r>
              <a:rPr lang="zh-CN" altLang="zh-CN" sz="2220" noProof="1">
                <a:solidFill>
                  <a:srgbClr val="FF0000"/>
                </a:solidFill>
              </a:rPr>
              <a:t>故事</a:t>
            </a:r>
            <a:r>
              <a:rPr lang="zh-CN" altLang="zh-CN" sz="2220" noProof="1"/>
              <a:t>中，祝英台女扮男装外出求学，为追求爱情自由，面对封建势力的巨大压力，拒绝委曲求全，最后触碑殉情，化成蝴蝶。</a:t>
            </a:r>
            <a:endParaRPr lang="zh-CN" altLang="zh-CN" sz="2220" noProof="1"/>
          </a:p>
          <a:p>
            <a:r>
              <a:rPr lang="en-US" altLang="zh-CN" sz="2220" noProof="1"/>
              <a:t>B</a:t>
            </a:r>
            <a:r>
              <a:rPr lang="zh-CN" altLang="zh-CN" sz="2220" noProof="1"/>
              <a:t>．在</a:t>
            </a:r>
            <a:r>
              <a:rPr lang="zh-CN" altLang="zh-CN" sz="2220" noProof="1">
                <a:solidFill>
                  <a:srgbClr val="FF0000"/>
                </a:solidFill>
              </a:rPr>
              <a:t>甲午海战</a:t>
            </a:r>
            <a:r>
              <a:rPr lang="zh-CN" altLang="zh-CN" sz="2220" noProof="1"/>
              <a:t>中，清军致远舰在中弹累累、舰身倾斜、弹药耗尽的情况下，开足马力，冲向日本吉野舰，最后被鱼雷击中，沉人海中，</a:t>
            </a:r>
            <a:r>
              <a:rPr lang="en-US" altLang="zh-CN" sz="2220" noProof="1"/>
              <a:t>200</a:t>
            </a:r>
            <a:r>
              <a:rPr lang="zh-CN" altLang="zh-CN" sz="2220" noProof="1"/>
              <a:t>多名官兵壮烈殉国。</a:t>
            </a:r>
            <a:endParaRPr lang="zh-CN" altLang="zh-CN" sz="2220" noProof="1"/>
          </a:p>
          <a:p>
            <a:r>
              <a:rPr lang="en-US" altLang="zh-CN" sz="2220" noProof="1"/>
              <a:t>C</a:t>
            </a:r>
            <a:r>
              <a:rPr lang="zh-CN" altLang="zh-CN" sz="2220" noProof="1"/>
              <a:t>．在</a:t>
            </a:r>
            <a:r>
              <a:rPr lang="zh-CN" altLang="zh-CN" sz="2220" noProof="1">
                <a:solidFill>
                  <a:srgbClr val="FF0000"/>
                </a:solidFill>
              </a:rPr>
              <a:t>电影</a:t>
            </a:r>
            <a:r>
              <a:rPr lang="zh-CN" altLang="zh-CN" sz="2220" noProof="1"/>
              <a:t>《狼牙山五壮士》中，五位八路军战士为了掩护大部队撤退及当地群众安全转移，阻击了</a:t>
            </a:r>
            <a:r>
              <a:rPr lang="en-US" altLang="zh-CN" sz="2220" noProof="1"/>
              <a:t>3000</a:t>
            </a:r>
            <a:r>
              <a:rPr lang="zh-CN" altLang="zh-CN" sz="2220" noProof="1"/>
              <a:t>多名日寇的多次进攻，弹尽粮绝之后，跳下悬崖。</a:t>
            </a:r>
            <a:endParaRPr lang="zh-CN" altLang="zh-CN" sz="2220" noProof="1"/>
          </a:p>
          <a:p>
            <a:r>
              <a:rPr lang="en-US" altLang="zh-CN" sz="2220" noProof="1"/>
              <a:t>D</a:t>
            </a:r>
            <a:r>
              <a:rPr lang="zh-CN" altLang="zh-CN" sz="2220" noProof="1"/>
              <a:t>．老舍</a:t>
            </a:r>
            <a:r>
              <a:rPr lang="zh-CN" altLang="zh-CN" sz="2220" noProof="1">
                <a:solidFill>
                  <a:srgbClr val="FF0000"/>
                </a:solidFill>
              </a:rPr>
              <a:t>笔下</a:t>
            </a:r>
            <a:r>
              <a:rPr lang="zh-CN" altLang="zh-CN" sz="2220" noProof="1"/>
              <a:t>的祥子，纯朴善良，勤劳能干，有着骆驼般坚韧的精神度的沉重打击之后，沦为自甘堕落的行尸走肉。在饱受旧社会、旧制度的沉重打击之后，沦为自甘堕落的行尸走肉。</a:t>
            </a:r>
            <a:endParaRPr lang="zh-CN" altLang="zh-CN" sz="2220" noProof="1"/>
          </a:p>
          <a:p>
            <a:endParaRPr lang="zh-CN" altLang="en-US" sz="2220" noProof="1"/>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a:t>
            </a:r>
            <a:r>
              <a:rPr lang="zh-CN" altLang="en-US"/>
              <a:t>稳中有变</a:t>
            </a:r>
            <a:r>
              <a:rPr lang="en-US" altLang="zh-CN"/>
              <a:t>”——</a:t>
            </a:r>
            <a:r>
              <a:rPr lang="zh-CN" altLang="en-US"/>
              <a:t>废话背后的问题</a:t>
            </a:r>
            <a:endParaRPr lang="zh-CN" altLang="en-US"/>
          </a:p>
        </p:txBody>
      </p:sp>
      <p:sp>
        <p:nvSpPr>
          <p:cNvPr id="3" name="内容占位符 2"/>
          <p:cNvSpPr>
            <a:spLocks noGrp="1"/>
          </p:cNvSpPr>
          <p:nvPr>
            <p:ph idx="1"/>
          </p:nvPr>
        </p:nvSpPr>
        <p:spPr/>
        <p:txBody>
          <a:bodyPr/>
          <a:p>
            <a:pPr marL="0" indent="0">
              <a:buNone/>
            </a:pPr>
            <a:r>
              <a:rPr lang="zh-CN" altLang="en-US"/>
              <a:t>改革步伐加快，但也不是翻天覆地。</a:t>
            </a:r>
            <a:endParaRPr lang="zh-CN" altLang="en-US"/>
          </a:p>
          <a:p>
            <a:pPr marL="0" indent="0">
              <a:buNone/>
            </a:pPr>
            <a:r>
              <a:rPr lang="zh-CN" altLang="en-US"/>
              <a:t>大海</a:t>
            </a:r>
            <a:r>
              <a:rPr lang="en-US" altLang="zh-CN"/>
              <a:t>——</a:t>
            </a:r>
            <a:r>
              <a:rPr lang="zh-CN" altLang="en-US"/>
              <a:t>波浪</a:t>
            </a:r>
            <a:endParaRPr lang="zh-CN" altLang="en-US"/>
          </a:p>
          <a:p>
            <a:pPr marL="0" indent="0">
              <a:buNone/>
            </a:pPr>
            <a:r>
              <a:rPr lang="zh-CN" altLang="en-US"/>
              <a:t>    意</a:t>
            </a:r>
            <a:r>
              <a:rPr lang="en-US" altLang="zh-CN"/>
              <a:t>——</a:t>
            </a:r>
            <a:r>
              <a:rPr lang="zh-CN" altLang="en-US"/>
              <a:t>形</a:t>
            </a:r>
            <a:endParaRPr lang="zh-CN"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a:spLocks noGrp="1" noChangeArrowheads="1"/>
          </p:cNvSpPr>
          <p:nvPr>
            <p:ph type="title"/>
          </p:nvPr>
        </p:nvSpPr>
        <p:spPr/>
        <p:txBody>
          <a:bodyPr vert="horz" lIns="81633" tIns="40817" rIns="81633" bIns="40817" rtlCol="0" anchor="ctr">
            <a:normAutofit/>
          </a:bodyPr>
          <a:lstStyle/>
          <a:p>
            <a:r>
              <a:rPr lang="zh-CN" altLang="en-US">
                <a:latin typeface="华文新魏" panose="02010800040101010101" pitchFamily="2" charset="-122"/>
                <a:ea typeface="华文新魏" panose="02010800040101010101" pitchFamily="2" charset="-122"/>
              </a:rPr>
              <a:t>Ⅲ</a:t>
            </a:r>
            <a:r>
              <a:rPr lang="zh-CN" altLang="en-US">
                <a:latin typeface="黑体" panose="02010609060101010101" pitchFamily="49" charset="-122"/>
                <a:ea typeface="黑体" panose="02010609060101010101" pitchFamily="49" charset="-122"/>
              </a:rPr>
              <a:t>高考考点</a:t>
            </a:r>
            <a:endParaRPr lang="zh-CN" altLang="en-US"/>
          </a:p>
        </p:txBody>
      </p:sp>
      <p:sp>
        <p:nvSpPr>
          <p:cNvPr id="25602" name="内容占位符 2"/>
          <p:cNvSpPr>
            <a:spLocks noGrp="1" noChangeArrowheads="1"/>
          </p:cNvSpPr>
          <p:nvPr>
            <p:ph idx="1"/>
          </p:nvPr>
        </p:nvSpPr>
        <p:spPr>
          <a:xfrm>
            <a:off x="1858964" y="1419227"/>
            <a:ext cx="8353425" cy="4360863"/>
          </a:xfrm>
        </p:spPr>
        <p:txBody>
          <a:bodyPr vert="horz" lIns="81633" tIns="40817" rIns="81633" bIns="40817" rtlCol="0">
            <a:normAutofit fontScale="92500" lnSpcReduction="20000"/>
          </a:bodyPr>
          <a:lstStyle/>
          <a:p>
            <a:r>
              <a:rPr lang="zh-CN" altLang="en-US"/>
              <a:t>①理解文中重要概念的含义；（</a:t>
            </a:r>
            <a:r>
              <a:rPr lang="en-US" altLang="zh-CN">
                <a:solidFill>
                  <a:srgbClr val="FF0000"/>
                </a:solidFill>
              </a:rPr>
              <a:t>14</a:t>
            </a:r>
            <a:r>
              <a:rPr lang="zh-CN" altLang="en-US">
                <a:solidFill>
                  <a:srgbClr val="FF0000"/>
                </a:solidFill>
              </a:rPr>
              <a:t>年第</a:t>
            </a:r>
            <a:r>
              <a:rPr lang="en-US" altLang="zh-CN">
                <a:solidFill>
                  <a:srgbClr val="FF0000"/>
                </a:solidFill>
              </a:rPr>
              <a:t>1</a:t>
            </a:r>
            <a:r>
              <a:rPr lang="zh-CN" altLang="en-US">
                <a:solidFill>
                  <a:srgbClr val="FF0000"/>
                </a:solidFill>
              </a:rPr>
              <a:t>题</a:t>
            </a:r>
            <a:r>
              <a:rPr lang="zh-CN" altLang="en-US"/>
              <a:t>）</a:t>
            </a:r>
            <a:endParaRPr lang="zh-CN" altLang="en-US"/>
          </a:p>
          <a:p>
            <a:r>
              <a:rPr lang="zh-CN" altLang="en-US"/>
              <a:t>②理解文中重要句子的含意；</a:t>
            </a:r>
            <a:endParaRPr lang="zh-CN" altLang="en-US"/>
          </a:p>
          <a:p>
            <a:r>
              <a:rPr lang="zh-CN" altLang="en-US"/>
              <a:t>③筛选并整合文中的信息；（</a:t>
            </a:r>
            <a:r>
              <a:rPr lang="en-US" altLang="zh-CN">
                <a:solidFill>
                  <a:srgbClr val="FF0000"/>
                </a:solidFill>
              </a:rPr>
              <a:t>16</a:t>
            </a:r>
            <a:r>
              <a:rPr lang="zh-CN" altLang="en-US">
                <a:solidFill>
                  <a:srgbClr val="FF0000"/>
                </a:solidFill>
              </a:rPr>
              <a:t>年</a:t>
            </a:r>
            <a:r>
              <a:rPr lang="en-US" altLang="zh-CN">
                <a:solidFill>
                  <a:srgbClr val="FF0000"/>
                </a:solidFill>
              </a:rPr>
              <a:t>1</a:t>
            </a:r>
            <a:r>
              <a:rPr lang="zh-CN" altLang="en-US">
                <a:solidFill>
                  <a:srgbClr val="FF0000"/>
                </a:solidFill>
              </a:rPr>
              <a:t>、</a:t>
            </a:r>
            <a:r>
              <a:rPr lang="en-US" altLang="zh-CN">
                <a:solidFill>
                  <a:srgbClr val="FF0000"/>
                </a:solidFill>
              </a:rPr>
              <a:t>2</a:t>
            </a:r>
            <a:r>
              <a:rPr lang="zh-CN" altLang="en-US">
                <a:solidFill>
                  <a:srgbClr val="FF0000"/>
                </a:solidFill>
              </a:rPr>
              <a:t>题，</a:t>
            </a:r>
            <a:r>
              <a:rPr lang="en-US" altLang="zh-CN">
                <a:solidFill>
                  <a:srgbClr val="FF0000"/>
                </a:solidFill>
              </a:rPr>
              <a:t>17</a:t>
            </a:r>
            <a:r>
              <a:rPr lang="zh-CN" altLang="en-US">
                <a:solidFill>
                  <a:srgbClr val="FF0000"/>
                </a:solidFill>
              </a:rPr>
              <a:t>年</a:t>
            </a:r>
            <a:r>
              <a:rPr lang="en-US" altLang="zh-CN">
                <a:solidFill>
                  <a:srgbClr val="FF0000"/>
                </a:solidFill>
              </a:rPr>
              <a:t>1</a:t>
            </a:r>
            <a:r>
              <a:rPr lang="zh-CN" altLang="en-US"/>
              <a:t>）</a:t>
            </a:r>
            <a:endParaRPr lang="zh-CN" altLang="en-US"/>
          </a:p>
          <a:p>
            <a:r>
              <a:rPr lang="zh-CN" altLang="en-US"/>
              <a:t>④分析文章结构，归纳内容要点，概括中心意思；</a:t>
            </a:r>
            <a:endParaRPr lang="zh-CN" altLang="en-US"/>
          </a:p>
          <a:p>
            <a:r>
              <a:rPr lang="zh-CN" altLang="en-US"/>
              <a:t>⑤分析论点、论据和论证方法；（</a:t>
            </a:r>
            <a:r>
              <a:rPr lang="en-US" altLang="zh-CN">
                <a:solidFill>
                  <a:srgbClr val="FF0000"/>
                </a:solidFill>
              </a:rPr>
              <a:t>17</a:t>
            </a:r>
            <a:r>
              <a:rPr lang="zh-CN" altLang="en-US">
                <a:solidFill>
                  <a:srgbClr val="FF0000"/>
                </a:solidFill>
              </a:rPr>
              <a:t>年</a:t>
            </a:r>
            <a:r>
              <a:rPr lang="en-US" altLang="zh-CN">
                <a:solidFill>
                  <a:srgbClr val="FF0000"/>
                </a:solidFill>
              </a:rPr>
              <a:t>2</a:t>
            </a:r>
            <a:r>
              <a:rPr lang="zh-CN" altLang="en-US">
                <a:solidFill>
                  <a:srgbClr val="FF0000"/>
                </a:solidFill>
              </a:rPr>
              <a:t>题</a:t>
            </a:r>
            <a:r>
              <a:rPr lang="zh-CN" altLang="en-US"/>
              <a:t>）</a:t>
            </a:r>
            <a:endParaRPr lang="zh-CN" altLang="en-US"/>
          </a:p>
          <a:p>
            <a:r>
              <a:rPr lang="zh-CN" altLang="en-US"/>
              <a:t>⑥分析概括作者在文中的观点态度。</a:t>
            </a:r>
            <a:endParaRPr lang="zh-CN" altLang="en-US"/>
          </a:p>
          <a:p>
            <a:r>
              <a:rPr lang="zh-CN" altLang="en-US"/>
              <a:t>（</a:t>
            </a:r>
            <a:r>
              <a:rPr lang="en-US" altLang="zh-CN">
                <a:solidFill>
                  <a:srgbClr val="FF0000"/>
                </a:solidFill>
              </a:rPr>
              <a:t>14</a:t>
            </a:r>
            <a:r>
              <a:rPr lang="zh-CN" altLang="en-US">
                <a:solidFill>
                  <a:srgbClr val="FF0000"/>
                </a:solidFill>
              </a:rPr>
              <a:t>年</a:t>
            </a:r>
            <a:r>
              <a:rPr lang="en-US" altLang="zh-CN">
                <a:solidFill>
                  <a:srgbClr val="FF0000"/>
                </a:solidFill>
              </a:rPr>
              <a:t>2</a:t>
            </a:r>
            <a:r>
              <a:rPr lang="zh-CN" altLang="en-US">
                <a:solidFill>
                  <a:srgbClr val="FF0000"/>
                </a:solidFill>
              </a:rPr>
              <a:t>、</a:t>
            </a:r>
            <a:r>
              <a:rPr lang="en-US" altLang="zh-CN">
                <a:solidFill>
                  <a:srgbClr val="FF0000"/>
                </a:solidFill>
              </a:rPr>
              <a:t>3</a:t>
            </a:r>
            <a:r>
              <a:rPr lang="zh-CN" altLang="en-US">
                <a:solidFill>
                  <a:srgbClr val="FF0000"/>
                </a:solidFill>
              </a:rPr>
              <a:t>题，</a:t>
            </a:r>
            <a:r>
              <a:rPr lang="en-US" altLang="zh-CN">
                <a:solidFill>
                  <a:srgbClr val="FF0000"/>
                </a:solidFill>
              </a:rPr>
              <a:t>15</a:t>
            </a:r>
            <a:r>
              <a:rPr lang="zh-CN" altLang="en-US">
                <a:solidFill>
                  <a:srgbClr val="FF0000"/>
                </a:solidFill>
              </a:rPr>
              <a:t>年</a:t>
            </a:r>
            <a:r>
              <a:rPr lang="en-US" altLang="zh-CN">
                <a:solidFill>
                  <a:srgbClr val="FF0000"/>
                </a:solidFill>
              </a:rPr>
              <a:t>1</a:t>
            </a:r>
            <a:r>
              <a:rPr lang="zh-CN" altLang="en-US">
                <a:solidFill>
                  <a:srgbClr val="FF0000"/>
                </a:solidFill>
              </a:rPr>
              <a:t>、</a:t>
            </a:r>
            <a:r>
              <a:rPr lang="en-US" altLang="zh-CN">
                <a:solidFill>
                  <a:srgbClr val="FF0000"/>
                </a:solidFill>
              </a:rPr>
              <a:t>2</a:t>
            </a:r>
            <a:r>
              <a:rPr lang="zh-CN" altLang="en-US">
                <a:solidFill>
                  <a:srgbClr val="FF0000"/>
                </a:solidFill>
              </a:rPr>
              <a:t>、</a:t>
            </a:r>
            <a:r>
              <a:rPr lang="en-US" altLang="zh-CN">
                <a:solidFill>
                  <a:srgbClr val="FF0000"/>
                </a:solidFill>
              </a:rPr>
              <a:t>3</a:t>
            </a:r>
            <a:r>
              <a:rPr lang="zh-CN" altLang="en-US">
                <a:solidFill>
                  <a:srgbClr val="FF0000"/>
                </a:solidFill>
              </a:rPr>
              <a:t>题，</a:t>
            </a:r>
            <a:r>
              <a:rPr lang="en-US" altLang="zh-CN">
                <a:solidFill>
                  <a:srgbClr val="FF0000"/>
                </a:solidFill>
              </a:rPr>
              <a:t>16</a:t>
            </a:r>
            <a:r>
              <a:rPr lang="zh-CN" altLang="en-US">
                <a:solidFill>
                  <a:srgbClr val="FF0000"/>
                </a:solidFill>
              </a:rPr>
              <a:t>年</a:t>
            </a:r>
            <a:r>
              <a:rPr lang="en-US" altLang="zh-CN">
                <a:solidFill>
                  <a:srgbClr val="FF0000"/>
                </a:solidFill>
              </a:rPr>
              <a:t>3</a:t>
            </a:r>
            <a:r>
              <a:rPr lang="zh-CN" altLang="en-US">
                <a:solidFill>
                  <a:srgbClr val="FF0000"/>
                </a:solidFill>
              </a:rPr>
              <a:t>题，</a:t>
            </a:r>
            <a:r>
              <a:rPr lang="en-US" altLang="zh-CN">
                <a:solidFill>
                  <a:srgbClr val="FF0000"/>
                </a:solidFill>
              </a:rPr>
              <a:t>17</a:t>
            </a:r>
            <a:r>
              <a:rPr lang="zh-CN" altLang="en-US">
                <a:solidFill>
                  <a:srgbClr val="FF0000"/>
                </a:solidFill>
              </a:rPr>
              <a:t>年</a:t>
            </a:r>
            <a:r>
              <a:rPr lang="en-US" altLang="zh-CN">
                <a:solidFill>
                  <a:srgbClr val="FF0000"/>
                </a:solidFill>
              </a:rPr>
              <a:t>3</a:t>
            </a:r>
            <a:r>
              <a:rPr lang="zh-CN" altLang="en-US"/>
              <a:t>）</a:t>
            </a:r>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内容占位符 2"/>
          <p:cNvSpPr>
            <a:spLocks noGrp="1" noChangeArrowheads="1"/>
          </p:cNvSpPr>
          <p:nvPr>
            <p:ph idx="1"/>
          </p:nvPr>
        </p:nvSpPr>
        <p:spPr>
          <a:xfrm>
            <a:off x="1787525" y="1177925"/>
            <a:ext cx="8424862" cy="4273550"/>
          </a:xfrm>
        </p:spPr>
        <p:txBody>
          <a:bodyPr vert="horz" lIns="81633" tIns="40817" rIns="81633" bIns="40817" rtlCol="0">
            <a:normAutofit/>
          </a:bodyPr>
          <a:lstStyle/>
          <a:p>
            <a:r>
              <a:rPr lang="zh-CN" altLang="en-US"/>
              <a:t>所谓分析概括作者观点态度，常包含推断</a:t>
            </a:r>
            <a:endParaRPr lang="zh-CN" altLang="en-US"/>
          </a:p>
          <a:p>
            <a:endParaRPr lang="zh-CN" altLang="zh-CN"/>
          </a:p>
          <a:p>
            <a:r>
              <a:rPr lang="zh-CN" altLang="zh-CN"/>
              <a:t>对凤鸟的崇拜</a:t>
            </a:r>
            <a:r>
              <a:rPr lang="zh-CN" altLang="zh-CN">
                <a:solidFill>
                  <a:srgbClr val="FF0000"/>
                </a:solidFill>
                <a:latin typeface="楷体" panose="02010609060101010101" pitchFamily="49" charset="-122"/>
                <a:ea typeface="楷体" panose="02010609060101010101" pitchFamily="49" charset="-122"/>
              </a:rPr>
              <a:t>起于商代</a:t>
            </a:r>
            <a:r>
              <a:rPr lang="zh-CN" altLang="zh-CN"/>
              <a:t>，其</a:t>
            </a:r>
            <a:r>
              <a:rPr lang="zh-CN" altLang="zh-CN">
                <a:solidFill>
                  <a:srgbClr val="FF0000"/>
                </a:solidFill>
              </a:rPr>
              <a:t>鼎盛</a:t>
            </a:r>
            <a:r>
              <a:rPr lang="zh-CN" altLang="zh-CN"/>
              <a:t>却在周代。</a:t>
            </a:r>
            <a:endParaRPr lang="en-US" altLang="zh-CN"/>
          </a:p>
          <a:p>
            <a:r>
              <a:rPr lang="en-US" altLang="zh-CN"/>
              <a:t>D</a:t>
            </a:r>
            <a:r>
              <a:rPr lang="zh-CN" altLang="zh-CN"/>
              <a:t>．周人的凤崇拜是</a:t>
            </a:r>
            <a:r>
              <a:rPr lang="zh-CN" altLang="zh-CN">
                <a:solidFill>
                  <a:srgbClr val="FF0000"/>
                </a:solidFill>
                <a:latin typeface="楷体" panose="02010609060101010101" pitchFamily="49" charset="-122"/>
                <a:ea typeface="楷体" panose="02010609060101010101" pitchFamily="49" charset="-122"/>
              </a:rPr>
              <a:t>从</a:t>
            </a:r>
            <a:r>
              <a:rPr lang="zh-CN" altLang="zh-CN">
                <a:solidFill>
                  <a:schemeClr val="accent2"/>
                </a:solidFill>
                <a:latin typeface="楷体" panose="02010609060101010101" pitchFamily="49" charset="-122"/>
                <a:ea typeface="楷体" panose="02010609060101010101" pitchFamily="49" charset="-122"/>
              </a:rPr>
              <a:t>商人</a:t>
            </a:r>
            <a:r>
              <a:rPr lang="zh-CN" altLang="zh-CN">
                <a:solidFill>
                  <a:srgbClr val="FF0000"/>
                </a:solidFill>
                <a:latin typeface="楷体" panose="02010609060101010101" pitchFamily="49" charset="-122"/>
                <a:ea typeface="楷体" panose="02010609060101010101" pitchFamily="49" charset="-122"/>
              </a:rPr>
              <a:t>那里沿袭而来</a:t>
            </a:r>
            <a:r>
              <a:rPr lang="zh-CN" altLang="zh-CN"/>
              <a:t>的，而周人的崇凤热甚至</a:t>
            </a:r>
            <a:r>
              <a:rPr lang="zh-CN" altLang="zh-CN">
                <a:solidFill>
                  <a:srgbClr val="FF0000"/>
                </a:solidFill>
              </a:rPr>
              <a:t>超过</a:t>
            </a:r>
            <a:r>
              <a:rPr lang="zh-CN" altLang="zh-CN"/>
              <a:t>了商人。</a:t>
            </a:r>
            <a:endParaRPr lang="zh-CN" altLang="zh-CN"/>
          </a:p>
          <a:p>
            <a:endParaRPr lang="zh-CN"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1"/>
          <p:cNvSpPr>
            <a:spLocks noGrp="1" noChangeArrowheads="1"/>
          </p:cNvSpPr>
          <p:nvPr>
            <p:ph type="title"/>
          </p:nvPr>
        </p:nvSpPr>
        <p:spPr/>
        <p:txBody>
          <a:bodyPr vert="horz" lIns="81633" tIns="40817" rIns="81633" bIns="40817" rtlCol="0" anchor="ctr">
            <a:normAutofit/>
          </a:bodyPr>
          <a:lstStyle/>
          <a:p>
            <a:r>
              <a:rPr lang="zh-CN" altLang="en-US">
                <a:latin typeface="华文新魏" panose="02010800040101010101" pitchFamily="2" charset="-122"/>
                <a:ea typeface="华文新魏" panose="02010800040101010101" pitchFamily="2" charset="-122"/>
              </a:rPr>
              <a:t>Ⅳ</a:t>
            </a:r>
            <a:r>
              <a:rPr lang="zh-CN" altLang="en-US">
                <a:latin typeface="黑体" panose="02010609060101010101" pitchFamily="49" charset="-122"/>
                <a:ea typeface="黑体" panose="02010609060101010101" pitchFamily="49" charset="-122"/>
              </a:rPr>
              <a:t>注意事项</a:t>
            </a:r>
            <a:endParaRPr lang="zh-CN" altLang="en-US">
              <a:latin typeface="黑体" panose="02010609060101010101" pitchFamily="49" charset="-122"/>
              <a:ea typeface="黑体" panose="02010609060101010101" pitchFamily="49" charset="-122"/>
            </a:endParaRPr>
          </a:p>
        </p:txBody>
      </p:sp>
      <p:sp>
        <p:nvSpPr>
          <p:cNvPr id="28674" name="内容占位符 2"/>
          <p:cNvSpPr>
            <a:spLocks noGrp="1" noChangeArrowheads="1"/>
          </p:cNvSpPr>
          <p:nvPr>
            <p:ph idx="1"/>
          </p:nvPr>
        </p:nvSpPr>
        <p:spPr/>
        <p:txBody>
          <a:bodyPr vert="horz" lIns="81633" tIns="40817" rIns="81633" bIns="40817" rtlCol="0">
            <a:normAutofit/>
          </a:bodyPr>
          <a:lstStyle/>
          <a:p>
            <a:pPr marL="0" indent="0">
              <a:buNone/>
            </a:pPr>
            <a:r>
              <a:rPr lang="en-US" altLang="zh-CN"/>
              <a:t>1.</a:t>
            </a:r>
            <a:r>
              <a:rPr lang="zh-CN" altLang="zh-CN"/>
              <a:t>考核心观点：</a:t>
            </a:r>
            <a:endParaRPr lang="en-US" altLang="zh-CN"/>
          </a:p>
          <a:p>
            <a:pPr marL="0" indent="0"/>
            <a:r>
              <a:rPr lang="zh-CN" altLang="zh-CN"/>
              <a:t>（考题）但是只有再现的想象绝不能创造艺术。（观点）艺术既是创造的，就要用创造的想象。</a:t>
            </a:r>
            <a:endParaRPr lang="zh-CN" altLang="zh-CN"/>
          </a:p>
          <a:p>
            <a:pPr marL="0" indent="0"/>
            <a:r>
              <a:rPr lang="zh-CN" altLang="zh-CN"/>
              <a:t>A. 诗中“奉帚”“金殿”“玉颜”“寒鸦”“日影”“团扇”“徘徊”等，在独立时都不是创造的想象，可见《长信怨》的创作不一定用创造的想象。</a:t>
            </a:r>
            <a:endParaRPr lang="zh-CN" altLang="zh-CN"/>
          </a:p>
          <a:p>
            <a:pPr marL="0" indent="0"/>
            <a:endParaRPr lang="zh-CN" alt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标题 1"/>
          <p:cNvSpPr>
            <a:spLocks noGrp="1" noChangeArrowheads="1"/>
          </p:cNvSpPr>
          <p:nvPr>
            <p:ph type="title"/>
          </p:nvPr>
        </p:nvSpPr>
        <p:spPr/>
        <p:txBody>
          <a:bodyPr vert="horz" lIns="81633" tIns="40817" rIns="81633" bIns="40817" rtlCol="0" anchor="ctr">
            <a:normAutofit/>
          </a:bodyPr>
          <a:lstStyle/>
          <a:p>
            <a:r>
              <a:rPr lang="en-US" altLang="zh-CN"/>
              <a:t>2.</a:t>
            </a:r>
            <a:r>
              <a:rPr lang="zh-CN" altLang="zh-CN"/>
              <a:t>关注指代</a:t>
            </a:r>
            <a:endParaRPr lang="zh-CN" altLang="en-US"/>
          </a:p>
        </p:txBody>
      </p:sp>
      <p:sp>
        <p:nvSpPr>
          <p:cNvPr id="29698" name="内容占位符 2"/>
          <p:cNvSpPr>
            <a:spLocks noGrp="1" noChangeArrowheads="1"/>
          </p:cNvSpPr>
          <p:nvPr>
            <p:ph idx="1"/>
          </p:nvPr>
        </p:nvSpPr>
        <p:spPr/>
        <p:txBody>
          <a:bodyPr vert="horz" lIns="81633" tIns="40817" rIns="81633" bIns="40817" rtlCol="0">
            <a:normAutofit/>
          </a:bodyPr>
          <a:lstStyle/>
          <a:p>
            <a:r>
              <a:rPr lang="zh-CN" altLang="zh-CN"/>
              <a:t>（</a:t>
            </a:r>
            <a:r>
              <a:rPr lang="en-US" altLang="zh-CN"/>
              <a:t>2013</a:t>
            </a:r>
            <a:r>
              <a:rPr lang="zh-CN" altLang="zh-CN"/>
              <a:t>全国</a:t>
            </a:r>
            <a:r>
              <a:rPr lang="en-US" altLang="zh-CN"/>
              <a:t>1</a:t>
            </a:r>
            <a:r>
              <a:rPr lang="zh-CN" altLang="zh-CN"/>
              <a:t>卷）钱穆先生说：“老子伪迹不彰，真相不白，则</a:t>
            </a:r>
            <a:r>
              <a:rPr lang="zh-CN" altLang="zh-CN">
                <a:solidFill>
                  <a:srgbClr val="FF0000"/>
                </a:solidFill>
              </a:rPr>
              <a:t>先秦诸子学术思想</a:t>
            </a:r>
            <a:r>
              <a:rPr lang="zh-CN" altLang="zh-CN"/>
              <a:t>之系统条贯始终不明，</a:t>
            </a:r>
            <a:r>
              <a:rPr lang="zh-CN" altLang="zh-CN">
                <a:solidFill>
                  <a:srgbClr val="FF0000"/>
                </a:solidFill>
              </a:rPr>
              <a:t>其</a:t>
            </a:r>
            <a:r>
              <a:rPr lang="zh-CN" altLang="zh-CN"/>
              <a:t>源流派别终无可言。”</a:t>
            </a:r>
            <a:endParaRPr lang="zh-CN" altLang="zh-CN"/>
          </a:p>
          <a:p>
            <a:r>
              <a:rPr lang="en-US" altLang="zh-CN"/>
              <a:t>B</a:t>
            </a:r>
            <a:r>
              <a:rPr lang="zh-CN" altLang="zh-CN"/>
              <a:t>．钱穆说过：如果老子其人其书的时代不明，那么先秦诸子学术思想的联系和发展就无法弄清，</a:t>
            </a:r>
            <a:r>
              <a:rPr lang="zh-CN" altLang="zh-CN">
                <a:solidFill>
                  <a:srgbClr val="0070C0"/>
                </a:solidFill>
              </a:rPr>
              <a:t>《老子》和道家的源流、派别</a:t>
            </a:r>
            <a:r>
              <a:rPr lang="zh-CN" altLang="zh-CN"/>
              <a:t>也无从谈起。</a:t>
            </a:r>
            <a:endParaRPr lang="zh-CN" altLang="zh-CN"/>
          </a:p>
          <a:p>
            <a:endParaRPr lang="zh-CN"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内容占位符 2"/>
          <p:cNvSpPr>
            <a:spLocks noGrp="1" noChangeArrowheads="1"/>
          </p:cNvSpPr>
          <p:nvPr>
            <p:ph idx="1"/>
          </p:nvPr>
        </p:nvSpPr>
        <p:spPr/>
        <p:txBody>
          <a:bodyPr vert="horz" lIns="81633" tIns="40817" rIns="81633" bIns="40817" rtlCol="0">
            <a:normAutofit/>
          </a:bodyPr>
          <a:lstStyle/>
          <a:p>
            <a:r>
              <a:rPr lang="zh-CN" altLang="zh-CN"/>
              <a:t>真书的书写很方便，所以千姿百态的作品不断涌现，艺术风格多样，出现了各种字体，比如颜体、柳体、欧体、褚体等。在</a:t>
            </a:r>
            <a:r>
              <a:rPr lang="zh-CN" altLang="zh-CN">
                <a:solidFill>
                  <a:srgbClr val="FF0000"/>
                </a:solidFill>
              </a:rPr>
              <a:t>这</a:t>
            </a:r>
            <a:r>
              <a:rPr lang="zh-CN" altLang="zh-CN"/>
              <a:t>以前没有人专门写字并靠书法出名的，就连王羲之也不是专门写字的人，古代也没有</a:t>
            </a:r>
            <a:r>
              <a:rPr lang="en-US" altLang="zh-CN"/>
              <a:t>"</a:t>
            </a:r>
            <a:r>
              <a:rPr lang="zh-CN" altLang="zh-CN"/>
              <a:t>书法家</a:t>
            </a:r>
            <a:r>
              <a:rPr lang="en-US" altLang="zh-CN"/>
              <a:t>"</a:t>
            </a:r>
            <a:r>
              <a:rPr lang="zh-CN" altLang="zh-CN"/>
              <a:t>这个称呼。</a:t>
            </a:r>
            <a:endParaRPr lang="zh-CN" altLang="zh-CN"/>
          </a:p>
          <a:p>
            <a:r>
              <a:rPr lang="en-US" altLang="zh-CN"/>
              <a:t>C.</a:t>
            </a:r>
            <a:r>
              <a:rPr lang="zh-CN" altLang="zh-CN"/>
              <a:t>在古代，起初没有专门写字并且因为书法而出名的人，直到唐朝文人写碑成为风气，欧阳询、颜真卿、柳公权等人由此成为书法家。</a:t>
            </a:r>
            <a:endParaRPr lang="zh-CN" alt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标题 1"/>
          <p:cNvSpPr>
            <a:spLocks noGrp="1" noChangeArrowheads="1"/>
          </p:cNvSpPr>
          <p:nvPr>
            <p:ph type="title"/>
          </p:nvPr>
        </p:nvSpPr>
        <p:spPr/>
        <p:txBody>
          <a:bodyPr vert="horz" lIns="81633" tIns="40817" rIns="81633" bIns="40817" rtlCol="0" anchor="ctr">
            <a:normAutofit/>
          </a:bodyPr>
          <a:lstStyle/>
          <a:p>
            <a:r>
              <a:rPr lang="en-US" altLang="zh-CN"/>
              <a:t>3.</a:t>
            </a:r>
            <a:r>
              <a:rPr lang="zh-CN" altLang="zh-CN"/>
              <a:t>一面对两面（或两面对一面）</a:t>
            </a:r>
            <a:endParaRPr lang="zh-CN" altLang="en-US"/>
          </a:p>
        </p:txBody>
      </p:sp>
      <p:sp>
        <p:nvSpPr>
          <p:cNvPr id="31746" name="内容占位符 2"/>
          <p:cNvSpPr>
            <a:spLocks noGrp="1" noChangeArrowheads="1"/>
          </p:cNvSpPr>
          <p:nvPr>
            <p:ph idx="1"/>
          </p:nvPr>
        </p:nvSpPr>
        <p:spPr/>
        <p:txBody>
          <a:bodyPr vert="horz" lIns="81633" tIns="40817" rIns="81633" bIns="40817" rtlCol="0">
            <a:normAutofit/>
          </a:bodyPr>
          <a:lstStyle/>
          <a:p>
            <a:r>
              <a:rPr lang="zh-CN" altLang="zh-CN"/>
              <a:t>（</a:t>
            </a:r>
            <a:r>
              <a:rPr lang="en-US" altLang="zh-CN"/>
              <a:t>2012</a:t>
            </a:r>
            <a:r>
              <a:rPr lang="zh-CN" altLang="zh-CN"/>
              <a:t>年全国</a:t>
            </a:r>
            <a:r>
              <a:rPr lang="en-US" altLang="zh-CN"/>
              <a:t>1</a:t>
            </a:r>
            <a:r>
              <a:rPr lang="zh-CN" altLang="zh-CN"/>
              <a:t>卷）此外，由于使用者不必从头学起即可操作科技黑箱，于是就可能发生对科技黑箱的滥用。科学技术是一把</a:t>
            </a:r>
            <a:r>
              <a:rPr lang="zh-CN" altLang="zh-CN">
                <a:solidFill>
                  <a:srgbClr val="FF0000"/>
                </a:solidFill>
              </a:rPr>
              <a:t>双刃剑</a:t>
            </a:r>
            <a:r>
              <a:rPr lang="zh-CN" altLang="zh-CN"/>
              <a:t>，科技黑箱无疑会使得双刃剑的哪一刃都变得更为锋利。</a:t>
            </a:r>
            <a:endParaRPr lang="zh-CN" altLang="zh-CN"/>
          </a:p>
          <a:p>
            <a:r>
              <a:rPr lang="en-US" altLang="zh-CN"/>
              <a:t>D. </a:t>
            </a:r>
            <a:r>
              <a:rPr lang="zh-CN" altLang="zh-CN"/>
              <a:t>由于科技黑箱使用简单方便，于是就可能发生滥用的现象，其直接后果就是科技这把双刃剑的哪一刃都变得更加锋利。</a:t>
            </a:r>
            <a:endParaRPr lang="zh-CN" altLang="zh-CN"/>
          </a:p>
          <a:p>
            <a:endParaRPr lang="zh-CN"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标题 1"/>
          <p:cNvSpPr>
            <a:spLocks noGrp="1" noChangeArrowheads="1"/>
          </p:cNvSpPr>
          <p:nvPr>
            <p:ph type="title"/>
          </p:nvPr>
        </p:nvSpPr>
        <p:spPr/>
        <p:txBody>
          <a:bodyPr vert="horz" lIns="81633" tIns="40817" rIns="81633" bIns="40817" rtlCol="0" anchor="ctr">
            <a:normAutofit/>
          </a:bodyPr>
          <a:lstStyle/>
          <a:p>
            <a:r>
              <a:rPr lang="en-US" altLang="zh-CN"/>
              <a:t>4.</a:t>
            </a:r>
            <a:r>
              <a:rPr lang="zh-CN" altLang="zh-CN"/>
              <a:t>表述替换方式：</a:t>
            </a:r>
            <a:endParaRPr lang="zh-CN" altLang="en-US"/>
          </a:p>
        </p:txBody>
      </p:sp>
      <p:sp>
        <p:nvSpPr>
          <p:cNvPr id="32770" name="内容占位符 2"/>
          <p:cNvSpPr>
            <a:spLocks noGrp="1" noChangeArrowheads="1"/>
          </p:cNvSpPr>
          <p:nvPr>
            <p:ph idx="1"/>
          </p:nvPr>
        </p:nvSpPr>
        <p:spPr/>
        <p:txBody>
          <a:bodyPr vert="horz" lIns="81633" tIns="40817" rIns="81633" bIns="40817" rtlCol="0">
            <a:normAutofit/>
          </a:bodyPr>
          <a:lstStyle/>
          <a:p>
            <a:r>
              <a:rPr lang="zh-CN" altLang="zh-CN"/>
              <a:t>常见：</a:t>
            </a:r>
            <a:endParaRPr lang="zh-CN" altLang="zh-CN"/>
          </a:p>
          <a:p>
            <a:r>
              <a:rPr lang="zh-CN" altLang="zh-CN"/>
              <a:t>益起争端——更加引起纷争（</a:t>
            </a:r>
            <a:r>
              <a:rPr lang="zh-CN" altLang="zh-CN">
                <a:solidFill>
                  <a:srgbClr val="FF0000"/>
                </a:solidFill>
              </a:rPr>
              <a:t>简变繁</a:t>
            </a:r>
            <a:r>
              <a:rPr lang="zh-CN" altLang="zh-CN"/>
              <a:t>）</a:t>
            </a:r>
            <a:endParaRPr lang="en-US" altLang="zh-CN"/>
          </a:p>
          <a:p>
            <a:r>
              <a:rPr lang="zh-CN" altLang="zh-CN"/>
              <a:t>使用者不必从头学起即可操作科技黑箱——使用简单方便（</a:t>
            </a:r>
            <a:r>
              <a:rPr lang="zh-CN" altLang="zh-CN">
                <a:solidFill>
                  <a:srgbClr val="FF0000"/>
                </a:solidFill>
              </a:rPr>
              <a:t>繁变简</a:t>
            </a:r>
            <a:r>
              <a:rPr lang="zh-CN" altLang="zh-CN"/>
              <a:t>）</a:t>
            </a:r>
            <a:endParaRPr lang="zh-CN" altLang="zh-CN"/>
          </a:p>
          <a:p>
            <a:r>
              <a:rPr lang="zh-CN" altLang="zh-CN"/>
              <a:t>原文：因为</a:t>
            </a:r>
            <a:r>
              <a:rPr lang="en-US" altLang="zh-CN"/>
              <a:t>A</a:t>
            </a:r>
            <a:r>
              <a:rPr lang="zh-CN" altLang="en-US"/>
              <a:t>，所以</a:t>
            </a:r>
            <a:r>
              <a:rPr lang="en-US" altLang="zh-CN"/>
              <a:t>B</a:t>
            </a:r>
            <a:r>
              <a:rPr lang="zh-CN" altLang="en-US"/>
              <a:t>（</a:t>
            </a:r>
            <a:r>
              <a:rPr lang="zh-CN" altLang="en-US">
                <a:solidFill>
                  <a:srgbClr val="FF0000"/>
                </a:solidFill>
              </a:rPr>
              <a:t>正常因果</a:t>
            </a:r>
            <a:r>
              <a:rPr lang="zh-CN" altLang="en-US"/>
              <a:t>）</a:t>
            </a:r>
            <a:endParaRPr lang="zh-CN" altLang="en-US"/>
          </a:p>
          <a:p>
            <a:r>
              <a:rPr lang="zh-CN" altLang="en-US"/>
              <a:t>选项：之所以</a:t>
            </a:r>
            <a:r>
              <a:rPr lang="en-US" altLang="zh-CN"/>
              <a:t>B</a:t>
            </a:r>
            <a:r>
              <a:rPr lang="zh-CN" altLang="en-US"/>
              <a:t>，因为</a:t>
            </a:r>
            <a:r>
              <a:rPr lang="en-US" altLang="zh-CN"/>
              <a:t>A</a:t>
            </a:r>
            <a:r>
              <a:rPr lang="zh-CN" altLang="en-US"/>
              <a:t>（</a:t>
            </a:r>
            <a:r>
              <a:rPr lang="zh-CN" altLang="en-US">
                <a:solidFill>
                  <a:srgbClr val="FF0000"/>
                </a:solidFill>
              </a:rPr>
              <a:t>倒置因果</a:t>
            </a:r>
            <a:r>
              <a:rPr lang="zh-CN" altLang="en-US"/>
              <a:t>）</a:t>
            </a:r>
            <a:endParaRPr lang="zh-CN" altLang="en-US"/>
          </a:p>
          <a:p>
            <a:endParaRPr lang="zh-CN" alt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
          <p:cNvSpPr>
            <a:spLocks noGrp="1" noChangeArrowheads="1"/>
          </p:cNvSpPr>
          <p:nvPr>
            <p:ph type="title"/>
          </p:nvPr>
        </p:nvSpPr>
        <p:spPr/>
        <p:txBody>
          <a:bodyPr vert="horz" lIns="81633" tIns="40817" rIns="81633" bIns="40817" rtlCol="0" anchor="ctr">
            <a:normAutofit/>
          </a:bodyPr>
          <a:lstStyle/>
          <a:p>
            <a:r>
              <a:rPr lang="zh-CN" altLang="en-US"/>
              <a:t>具体  一般</a:t>
            </a:r>
            <a:endParaRPr lang="zh-CN" altLang="en-US"/>
          </a:p>
        </p:txBody>
      </p:sp>
      <p:sp>
        <p:nvSpPr>
          <p:cNvPr id="33794" name="内容占位符 2"/>
          <p:cNvSpPr>
            <a:spLocks noGrp="1" noChangeArrowheads="1"/>
          </p:cNvSpPr>
          <p:nvPr>
            <p:ph idx="1"/>
          </p:nvPr>
        </p:nvSpPr>
        <p:spPr/>
        <p:txBody>
          <a:bodyPr vert="horz" lIns="81633" tIns="40817" rIns="81633" bIns="40817" rtlCol="0">
            <a:normAutofit/>
          </a:bodyPr>
          <a:lstStyle/>
          <a:p>
            <a:r>
              <a:rPr lang="zh-CN" altLang="zh-CN"/>
              <a:t>（</a:t>
            </a:r>
            <a:r>
              <a:rPr lang="en-US" altLang="zh-CN"/>
              <a:t>2015</a:t>
            </a:r>
            <a:r>
              <a:rPr lang="zh-CN" altLang="zh-CN"/>
              <a:t>全国</a:t>
            </a:r>
            <a:r>
              <a:rPr lang="en-US" altLang="zh-CN"/>
              <a:t>1</a:t>
            </a:r>
            <a:r>
              <a:rPr lang="zh-CN" altLang="zh-CN"/>
              <a:t>卷）“质属于动产担保，它必须转移动产的占有；押属于不动产担保，通常将抵押物的契约交付债权人即可。债务人</a:t>
            </a:r>
            <a:r>
              <a:rPr lang="zh-CN" altLang="zh-CN">
                <a:solidFill>
                  <a:srgbClr val="FF0000"/>
                </a:solidFill>
              </a:rPr>
              <a:t>违约</a:t>
            </a:r>
            <a:r>
              <a:rPr lang="zh-CN" altLang="zh-CN"/>
              <a:t>时，债权人可用变卖价款优先受偿。”</a:t>
            </a:r>
            <a:endParaRPr lang="zh-CN" altLang="zh-CN"/>
          </a:p>
          <a:p>
            <a:r>
              <a:rPr lang="en-US" altLang="zh-CN"/>
              <a:t>C</a:t>
            </a:r>
            <a:r>
              <a:rPr lang="zh-CN" altLang="zh-CN"/>
              <a:t>．在宋代，债务人可以用不动产的契约或动产作为担保，向债权人借贷。在债务人</a:t>
            </a:r>
            <a:r>
              <a:rPr lang="zh-CN" altLang="zh-CN">
                <a:solidFill>
                  <a:srgbClr val="FF0000"/>
                </a:solidFill>
              </a:rPr>
              <a:t>不偿还债务时</a:t>
            </a:r>
            <a:r>
              <a:rPr lang="zh-CN" altLang="zh-CN"/>
              <a:t>，债权人可用变卖价款优先受偿。</a:t>
            </a:r>
            <a:endParaRPr lang="zh-CN" altLang="zh-CN"/>
          </a:p>
          <a:p>
            <a:endParaRPr lang="zh-CN" alt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标题 1"/>
          <p:cNvSpPr>
            <a:spLocks noGrp="1" noChangeArrowheads="1"/>
          </p:cNvSpPr>
          <p:nvPr>
            <p:ph type="title"/>
          </p:nvPr>
        </p:nvSpPr>
        <p:spPr/>
        <p:txBody>
          <a:bodyPr vert="horz" lIns="81633" tIns="40817" rIns="81633" bIns="40817" rtlCol="0" anchor="ctr">
            <a:normAutofit/>
          </a:bodyPr>
          <a:lstStyle/>
          <a:p>
            <a:r>
              <a:rPr lang="zh-CN" altLang="en-US"/>
              <a:t>因果倒置</a:t>
            </a:r>
            <a:endParaRPr lang="zh-CN" altLang="en-US"/>
          </a:p>
        </p:txBody>
      </p:sp>
      <p:sp>
        <p:nvSpPr>
          <p:cNvPr id="3" name="内容占位符 2"/>
          <p:cNvSpPr>
            <a:spLocks noGrp="1"/>
          </p:cNvSpPr>
          <p:nvPr>
            <p:ph idx="1"/>
          </p:nvPr>
        </p:nvSpPr>
        <p:spPr>
          <a:xfrm>
            <a:off x="1593850" y="1724025"/>
            <a:ext cx="9042400" cy="4230688"/>
          </a:xfrm>
        </p:spPr>
        <p:txBody>
          <a:bodyPr/>
          <a:lstStyle/>
          <a:p>
            <a:r>
              <a:rPr lang="zh-CN" altLang="en-US" sz="2220" noProof="1"/>
              <a:t>原文：“</a:t>
            </a:r>
            <a:r>
              <a:rPr lang="zh-CN" altLang="en-US" sz="2220" noProof="1">
                <a:solidFill>
                  <a:srgbClr val="FF0000"/>
                </a:solidFill>
              </a:rPr>
              <a:t>接受者</a:t>
            </a:r>
            <a:r>
              <a:rPr lang="zh-CN" altLang="en-US" sz="2220" noProof="1"/>
              <a:t>作为主体，他</a:t>
            </a:r>
            <a:r>
              <a:rPr lang="zh-CN" altLang="en-US" sz="2220" noProof="1">
                <a:solidFill>
                  <a:srgbClr val="FF0000"/>
                </a:solidFill>
              </a:rPr>
              <a:t>对文本的接受不是被动的</a:t>
            </a:r>
            <a:r>
              <a:rPr lang="zh-CN" altLang="en-US" sz="2220" noProof="1"/>
              <a:t>，海德格尔提出‘前理解’，即理解前的心理文化结构，</a:t>
            </a:r>
            <a:r>
              <a:rPr lang="zh-CN" altLang="en-US" sz="2220" noProof="1">
                <a:solidFill>
                  <a:srgbClr val="FF0000"/>
                </a:solidFill>
              </a:rPr>
              <a:t>这种结构影响着理解</a:t>
            </a:r>
            <a:r>
              <a:rPr lang="zh-CN" altLang="en-US" sz="2220" noProof="1"/>
              <a:t>。理解不可能是文本意义的重现，而只能是文本与‘前理解’的统一，这样，</a:t>
            </a:r>
            <a:r>
              <a:rPr lang="en-US" altLang="zh-CN" sz="2220" noProof="1"/>
              <a:t>……</a:t>
            </a:r>
            <a:r>
              <a:rPr lang="zh-CN" altLang="en-US" sz="2220" noProof="1"/>
              <a:t>文本不可能将接受者完全制约住、规范住，</a:t>
            </a:r>
            <a:r>
              <a:rPr lang="zh-CN" altLang="en-US" sz="2220" noProof="1">
                <a:solidFill>
                  <a:srgbClr val="FF0000"/>
                </a:solidFill>
              </a:rPr>
              <a:t>接受者必然会按照自己的方式去理解作品</a:t>
            </a:r>
            <a:r>
              <a:rPr lang="zh-CN" altLang="en-US" sz="2220" noProof="1"/>
              <a:t>，于是不可避免地就会出现误读或创造。”</a:t>
            </a:r>
            <a:endParaRPr lang="zh-CN" altLang="en-US" sz="2220" noProof="1"/>
          </a:p>
          <a:p>
            <a:r>
              <a:rPr lang="zh-CN" altLang="en-US" sz="2220" noProof="1">
                <a:sym typeface="+mn-ea"/>
              </a:rPr>
              <a:t>2015新课标ǁ卷第2题C选项“‘前理解’是接受者在理解文本以前的心理文化结构，由于接受者对文本的接受不是被动的，所以这种结构会影响接受者对文本的理解。”</a:t>
            </a:r>
            <a:endParaRPr lang="zh-CN" altLang="en-US" sz="2220" noProof="1">
              <a:sym typeface="+mn-ea"/>
            </a:endParaRPr>
          </a:p>
          <a:p>
            <a:pPr marL="0" indent="0">
              <a:buNone/>
            </a:pPr>
            <a:r>
              <a:rPr lang="zh-CN" altLang="en-US" sz="2220" noProof="1">
                <a:latin typeface="黑体" panose="02010609060101010101" pitchFamily="49" charset="-122"/>
                <a:ea typeface="黑体" panose="02010609060101010101" pitchFamily="49" charset="-122"/>
                <a:sym typeface="+mn-ea"/>
              </a:rPr>
              <a:t>转换能力</a:t>
            </a:r>
            <a:r>
              <a:rPr lang="zh-CN" altLang="en-US" sz="2220" noProof="1">
                <a:sym typeface="+mn-ea"/>
              </a:rPr>
              <a:t>：</a:t>
            </a:r>
            <a:endParaRPr lang="zh-CN" altLang="en-US" sz="2220" noProof="1">
              <a:sym typeface="+mn-ea"/>
            </a:endParaRPr>
          </a:p>
          <a:p>
            <a:r>
              <a:rPr lang="zh-CN" altLang="en-US" sz="2220" noProof="1">
                <a:sym typeface="+mn-ea"/>
              </a:rPr>
              <a:t>读者对文本的阅读不可能是被动的，是因为</a:t>
            </a:r>
            <a:r>
              <a:rPr lang="en-US" altLang="zh-CN" sz="2220" noProof="1">
                <a:sym typeface="+mn-ea"/>
              </a:rPr>
              <a:t>“</a:t>
            </a:r>
            <a:r>
              <a:rPr lang="zh-CN" altLang="en-US" sz="2220" noProof="1">
                <a:sym typeface="+mn-ea"/>
              </a:rPr>
              <a:t>前理解</a:t>
            </a:r>
            <a:r>
              <a:rPr lang="en-US" altLang="zh-CN" sz="2220" noProof="1">
                <a:sym typeface="+mn-ea"/>
              </a:rPr>
              <a:t>”</a:t>
            </a:r>
            <a:r>
              <a:rPr lang="zh-CN" altLang="en-US" sz="2220" noProof="1">
                <a:sym typeface="+mn-ea"/>
              </a:rPr>
              <a:t>影响着理解。</a:t>
            </a:r>
            <a:endParaRPr lang="zh-CN" altLang="en-US" sz="2220" noProof="1">
              <a:sym typeface="+mn-ea"/>
            </a:endParaRPr>
          </a:p>
          <a:p>
            <a:endParaRPr lang="zh-CN" altLang="en-US" sz="2220" noProof="1"/>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标题 1"/>
          <p:cNvSpPr>
            <a:spLocks noGrp="1" noChangeArrowheads="1"/>
          </p:cNvSpPr>
          <p:nvPr>
            <p:ph type="title"/>
          </p:nvPr>
        </p:nvSpPr>
        <p:spPr/>
        <p:txBody>
          <a:bodyPr vert="horz" lIns="81633" tIns="40817" rIns="81633" bIns="40817" rtlCol="0" anchor="ctr">
            <a:normAutofit/>
          </a:bodyPr>
          <a:lstStyle/>
          <a:p>
            <a:r>
              <a:rPr lang="en-US" altLang="zh-CN"/>
              <a:t>5.</a:t>
            </a:r>
            <a:r>
              <a:rPr lang="zh-CN" altLang="en-US"/>
              <a:t>不避文言</a:t>
            </a:r>
            <a:endParaRPr lang="zh-CN" altLang="en-US"/>
          </a:p>
        </p:txBody>
      </p:sp>
      <p:sp>
        <p:nvSpPr>
          <p:cNvPr id="36866" name="内容占位符 2"/>
          <p:cNvSpPr>
            <a:spLocks noGrp="1" noChangeArrowheads="1"/>
          </p:cNvSpPr>
          <p:nvPr>
            <p:ph idx="1"/>
          </p:nvPr>
        </p:nvSpPr>
        <p:spPr>
          <a:xfrm>
            <a:off x="1581152" y="1758952"/>
            <a:ext cx="9020175" cy="3692525"/>
          </a:xfrm>
        </p:spPr>
        <p:txBody>
          <a:bodyPr vert="horz" lIns="81633" tIns="40817" rIns="81633" bIns="40817" rtlCol="0">
            <a:normAutofit fontScale="92500" lnSpcReduction="20000"/>
          </a:bodyPr>
          <a:lstStyle/>
          <a:p>
            <a:r>
              <a:rPr lang="zh-CN" altLang="en-US"/>
              <a:t>例如（2014年课标ǁ）第2题C选项说行会“监督从业者的合法经营，同时方便官府向商户、手工业者等</a:t>
            </a:r>
            <a:r>
              <a:rPr lang="zh-CN" altLang="en-US">
                <a:solidFill>
                  <a:srgbClr val="FF0000"/>
                </a:solidFill>
              </a:rPr>
              <a:t>收取费用</a:t>
            </a:r>
            <a:r>
              <a:rPr lang="zh-CN" altLang="en-US"/>
              <a:t>，这也是宋代行会的重要职责。”</a:t>
            </a:r>
            <a:endParaRPr lang="zh-CN" altLang="en-US"/>
          </a:p>
          <a:p>
            <a:r>
              <a:rPr lang="zh-CN" altLang="en-US"/>
              <a:t>原文“为了加强对食品掺假，以次充好现象的监督和管理，宋代规定从业者必须加入行会，而行会必须对商品质量负责。‘市肆谓之行者，因官府</a:t>
            </a:r>
            <a:r>
              <a:rPr lang="zh-CN" altLang="en-US">
                <a:solidFill>
                  <a:srgbClr val="FF0000"/>
                </a:solidFill>
              </a:rPr>
              <a:t>科索</a:t>
            </a:r>
            <a:r>
              <a:rPr lang="zh-CN" altLang="en-US"/>
              <a:t>而得此名，不以其物小大，但合充用者，皆置为行，虽医卜亦有职。’”（“科索”意为“</a:t>
            </a:r>
            <a:r>
              <a:rPr lang="zh-CN" altLang="en-US">
                <a:solidFill>
                  <a:srgbClr val="FF0000"/>
                </a:solidFill>
              </a:rPr>
              <a:t>官吏向民间非法索取财物</a:t>
            </a:r>
            <a:r>
              <a:rPr lang="zh-CN" altLang="en-US"/>
              <a:t>”）</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曾经的</a:t>
            </a:r>
            <a:r>
              <a:rPr lang="en-US" altLang="zh-CN"/>
              <a:t>“</a:t>
            </a:r>
            <a:r>
              <a:rPr lang="zh-CN" altLang="en-US"/>
              <a:t>任务驱动型作文</a:t>
            </a:r>
            <a:r>
              <a:rPr lang="en-US" altLang="zh-CN"/>
              <a:t>”</a:t>
            </a:r>
            <a:endParaRPr lang="en-US" altLang="zh-CN"/>
          </a:p>
        </p:txBody>
      </p:sp>
      <p:sp>
        <p:nvSpPr>
          <p:cNvPr id="3" name="内容占位符 2"/>
          <p:cNvSpPr>
            <a:spLocks noGrp="1"/>
          </p:cNvSpPr>
          <p:nvPr>
            <p:ph idx="1"/>
          </p:nvPr>
        </p:nvSpPr>
        <p:spPr/>
        <p:txBody>
          <a:bodyPr>
            <a:normAutofit fontScale="80000"/>
          </a:bodyPr>
          <a:p>
            <a:pPr marL="0" indent="0">
              <a:buNone/>
            </a:pPr>
            <a:r>
              <a:rPr lang="zh-CN" altLang="en-US"/>
              <a:t>1989年</a:t>
            </a:r>
            <a:endParaRPr lang="zh-CN" altLang="en-US"/>
          </a:p>
          <a:p>
            <a:r>
              <a:rPr lang="zh-CN" altLang="en-US"/>
              <a:t>你的好朋友＊＊是某重点中学高三年级中上水平学生。他对历史特别感兴趣，从高一开始，就立志报考某重点大学历史系。现在毕业在即，班主任李老师动员他报考一般院校，认为这样录取的把握比较大。他父母认为学历史“出路”窄，由于他外语成绩好，所以坚决主张他去报考外经、外贸专业，将来容易找到工作，待遇也比较优厚。</a:t>
            </a:r>
            <a:endParaRPr lang="zh-CN" altLang="en-US"/>
          </a:p>
          <a:p>
            <a:r>
              <a:rPr lang="zh-CN" altLang="en-US"/>
              <a:t>他为此感到困惑和苦恼，给你写了一封信，想听听你的意见。请给他写一封回信。</a:t>
            </a:r>
            <a:endParaRPr lang="zh-CN" altLang="en-US"/>
          </a:p>
          <a:p>
            <a:r>
              <a:rPr lang="zh-CN" altLang="en-US"/>
              <a:t>注意：（1）信中如涉及你的学校或你本人的姓名，一律用＊＊代替。</a:t>
            </a:r>
            <a:endParaRPr lang="zh-CN" altLang="en-US"/>
          </a:p>
          <a:p>
            <a:r>
              <a:rPr lang="zh-CN" altLang="en-US"/>
              <a:t>（2）全文不少于800字。</a:t>
            </a:r>
            <a:endParaRPr lang="zh-CN" alt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标题 1"/>
          <p:cNvSpPr>
            <a:spLocks noGrp="1" noChangeArrowheads="1"/>
          </p:cNvSpPr>
          <p:nvPr>
            <p:ph type="title"/>
          </p:nvPr>
        </p:nvSpPr>
        <p:spPr/>
        <p:txBody>
          <a:bodyPr/>
          <a:lstStyle/>
          <a:p>
            <a:r>
              <a:rPr lang="zh-CN" altLang="en-US"/>
              <a:t>（二）文学类阅读的思维规范</a:t>
            </a:r>
            <a:endParaRPr lang="zh-CN" altLang="en-US"/>
          </a:p>
        </p:txBody>
      </p:sp>
      <p:sp>
        <p:nvSpPr>
          <p:cNvPr id="37890" name="内容占位符 2"/>
          <p:cNvSpPr>
            <a:spLocks noGrp="1" noChangeArrowheads="1"/>
          </p:cNvSpPr>
          <p:nvPr>
            <p:ph idx="1"/>
          </p:nvPr>
        </p:nvSpPr>
        <p:spPr/>
        <p:txBody>
          <a:bodyPr/>
          <a:lstStyle/>
          <a:p>
            <a:pPr marL="0" indent="0">
              <a:buNone/>
            </a:pPr>
            <a:r>
              <a:rPr lang="zh-CN" altLang="en-US">
                <a:latin typeface="华文新魏" panose="02010800040101010101" pitchFamily="2" charset="-122"/>
                <a:ea typeface="华文新魏" panose="02010800040101010101" pitchFamily="2" charset="-122"/>
              </a:rPr>
              <a:t>Ⅰ</a:t>
            </a:r>
            <a:r>
              <a:rPr lang="zh-CN" altLang="en-US"/>
              <a:t>做阅读题的两个过程</a:t>
            </a:r>
            <a:endParaRPr lang="zh-CN" altLang="en-US"/>
          </a:p>
          <a:p>
            <a:pPr marL="0" indent="0">
              <a:buNone/>
            </a:pPr>
            <a:r>
              <a:rPr lang="en-US" altLang="zh-CN">
                <a:latin typeface="华文新魏" panose="02010800040101010101" pitchFamily="2" charset="-122"/>
                <a:ea typeface="华文新魏" panose="02010800040101010101" pitchFamily="2" charset="-122"/>
              </a:rPr>
              <a:t>Ⅱ</a:t>
            </a:r>
            <a:r>
              <a:rPr lang="zh-CN" altLang="en-US"/>
              <a:t>阅读的思维规范</a:t>
            </a:r>
            <a:endParaRPr lang="zh-CN" altLang="en-US"/>
          </a:p>
          <a:p>
            <a:pPr marL="0" indent="0">
              <a:buNone/>
            </a:pPr>
            <a:r>
              <a:rPr lang="en-US" altLang="zh-CN">
                <a:latin typeface="华文新魏" panose="02010800040101010101" pitchFamily="2" charset="-122"/>
                <a:ea typeface="华文新魏" panose="02010800040101010101" pitchFamily="2" charset="-122"/>
              </a:rPr>
              <a:t>Ⅲ</a:t>
            </a:r>
            <a:r>
              <a:rPr lang="zh-CN" altLang="en-US"/>
              <a:t>限制也是导向</a:t>
            </a:r>
            <a:endParaRPr lang="zh-CN" altLang="en-US"/>
          </a:p>
          <a:p>
            <a:pPr marL="0" indent="0">
              <a:buNone/>
            </a:pPr>
            <a:r>
              <a:rPr lang="en-US" altLang="zh-CN">
                <a:latin typeface="华文新魏" panose="02010800040101010101" pitchFamily="2" charset="-122"/>
                <a:ea typeface="华文新魏" panose="02010800040101010101" pitchFamily="2" charset="-122"/>
              </a:rPr>
              <a:t>Ⅳ</a:t>
            </a:r>
            <a:r>
              <a:rPr lang="zh-CN" altLang="en-US"/>
              <a:t>正确审题与规范答题</a:t>
            </a:r>
            <a:endParaRPr lang="zh-CN" altLang="en-US"/>
          </a:p>
          <a:p>
            <a:pPr marL="0" indent="0">
              <a:buNone/>
            </a:pPr>
            <a:r>
              <a:rPr lang="en-US" altLang="zh-CN">
                <a:latin typeface="华文新魏" panose="02010800040101010101" pitchFamily="2" charset="-122"/>
                <a:ea typeface="华文新魏" panose="02010800040101010101" pitchFamily="2" charset="-122"/>
              </a:rPr>
              <a:t>Ⅴ</a:t>
            </a:r>
            <a:r>
              <a:rPr lang="zh-CN" altLang="en-US"/>
              <a:t>散文阅读的核心问题</a:t>
            </a:r>
            <a:endParaRPr lang="zh-CN" alt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矩形 3"/>
          <p:cNvSpPr>
            <a:spLocks noChangeArrowheads="1"/>
          </p:cNvSpPr>
          <p:nvPr/>
        </p:nvSpPr>
        <p:spPr bwMode="auto">
          <a:xfrm>
            <a:off x="1741487" y="-4763"/>
            <a:ext cx="8770938" cy="6924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b="1">
                <a:solidFill>
                  <a:srgbClr val="FF0000"/>
                </a:solidFill>
                <a:latin typeface="Calibri" panose="020F0502020204030204" charset="0"/>
              </a:rPr>
              <a:t>【</a:t>
            </a:r>
            <a:r>
              <a:rPr lang="zh-CN" altLang="en-US" sz="2400" b="1">
                <a:solidFill>
                  <a:srgbClr val="FF0000"/>
                </a:solidFill>
                <a:latin typeface="Calibri" panose="020F0502020204030204" charset="0"/>
              </a:rPr>
              <a:t>三</a:t>
            </a:r>
            <a:r>
              <a:rPr lang="en-US" altLang="zh-CN" sz="2400" b="1">
                <a:solidFill>
                  <a:srgbClr val="FF0000"/>
                </a:solidFill>
                <a:latin typeface="Calibri" panose="020F0502020204030204" charset="0"/>
              </a:rPr>
              <a:t>】</a:t>
            </a:r>
            <a:r>
              <a:rPr lang="zh-CN" altLang="en-US" sz="2400" b="1">
                <a:solidFill>
                  <a:srgbClr val="FF0000"/>
                </a:solidFill>
                <a:latin typeface="Calibri" panose="020F0502020204030204" charset="0"/>
              </a:rPr>
              <a:t>文学类文本阅读</a:t>
            </a:r>
            <a:endParaRPr lang="zh-CN" altLang="en-US" sz="2400" b="1">
              <a:solidFill>
                <a:srgbClr val="FF0000"/>
              </a:solidFill>
              <a:latin typeface="Calibri" panose="020F0502020204030204" charset="0"/>
            </a:endParaRPr>
          </a:p>
          <a:p>
            <a:r>
              <a:rPr lang="en-US" altLang="zh-CN" sz="2000" b="1" u="sng">
                <a:latin typeface="Calibri" panose="020F0502020204030204" charset="0"/>
              </a:rPr>
              <a:t>【</a:t>
            </a:r>
            <a:r>
              <a:rPr lang="zh-CN" altLang="en-US" sz="2000" b="1" u="sng">
                <a:latin typeface="Calibri" panose="020F0502020204030204" charset="0"/>
              </a:rPr>
              <a:t>原大纲</a:t>
            </a:r>
            <a:r>
              <a:rPr lang="en-US" altLang="zh-CN" sz="2000" b="1" u="sng">
                <a:latin typeface="Calibri" panose="020F0502020204030204" charset="0"/>
              </a:rPr>
              <a:t>】</a:t>
            </a:r>
            <a:endParaRPr lang="zh-CN" altLang="en-US" sz="2000" b="1" u="sng">
              <a:latin typeface="Calibri" panose="020F0502020204030204" charset="0"/>
            </a:endParaRPr>
          </a:p>
          <a:p>
            <a:r>
              <a:rPr lang="zh-CN" altLang="en-US" sz="2000" b="1">
                <a:latin typeface="Calibri" panose="020F0502020204030204" charset="0"/>
              </a:rPr>
              <a:t>选考内容及相应的能力层级如下：</a:t>
            </a:r>
            <a:endParaRPr lang="zh-CN" altLang="en-US" sz="2000" b="1">
              <a:latin typeface="Calibri" panose="020F0502020204030204" charset="0"/>
            </a:endParaRPr>
          </a:p>
          <a:p>
            <a:r>
              <a:rPr lang="zh-CN" altLang="en-US" sz="2000" b="1">
                <a:latin typeface="Calibri" panose="020F0502020204030204" charset="0"/>
              </a:rPr>
              <a:t>（一）文学类文本阅读</a:t>
            </a:r>
            <a:endParaRPr lang="zh-CN" altLang="en-US" sz="2000" b="1">
              <a:latin typeface="Calibri" panose="020F0502020204030204" charset="0"/>
            </a:endParaRPr>
          </a:p>
          <a:p>
            <a:r>
              <a:rPr lang="zh-CN" altLang="en-US" sz="2000" b="1">
                <a:latin typeface="Calibri" panose="020F0502020204030204" charset="0"/>
              </a:rPr>
              <a:t>阅读鉴赏中外文学作品。了解小说、散文、诗歌、戏剧等文学体裁的基本特征及主要表现手法。文学作品的阅读鉴赏，注重审美体验。感受形象，品味语言，领悟内涵，分析艺术表现力；理解作品反映的社会生活和情感世界，探索作品蕴涵的民族心理和人文精神。</a:t>
            </a:r>
            <a:endParaRPr lang="zh-CN" altLang="en-US" sz="2000" b="1">
              <a:latin typeface="Calibri" panose="020F0502020204030204" charset="0"/>
            </a:endParaRPr>
          </a:p>
          <a:p>
            <a:r>
              <a:rPr lang="en-US" altLang="zh-CN" sz="2000" b="1">
                <a:solidFill>
                  <a:srgbClr val="FF0000"/>
                </a:solidFill>
                <a:latin typeface="Calibri" panose="020F0502020204030204" charset="0"/>
              </a:rPr>
              <a:t>【</a:t>
            </a:r>
            <a:r>
              <a:rPr lang="zh-CN" altLang="en-US" sz="2000" b="1">
                <a:solidFill>
                  <a:srgbClr val="FF0000"/>
                </a:solidFill>
                <a:latin typeface="Calibri" panose="020F0502020204030204" charset="0"/>
              </a:rPr>
              <a:t>新大纲</a:t>
            </a:r>
            <a:r>
              <a:rPr lang="en-US" altLang="zh-CN" sz="2000" b="1">
                <a:solidFill>
                  <a:srgbClr val="FF0000"/>
                </a:solidFill>
                <a:latin typeface="Calibri" panose="020F0502020204030204" charset="0"/>
              </a:rPr>
              <a:t>】</a:t>
            </a:r>
            <a:r>
              <a:rPr lang="zh-CN" altLang="en-US" sz="2000" b="1">
                <a:solidFill>
                  <a:srgbClr val="FF0000"/>
                </a:solidFill>
                <a:latin typeface="Calibri" panose="020F0502020204030204" charset="0"/>
              </a:rPr>
              <a:t>（</a:t>
            </a:r>
            <a:r>
              <a:rPr lang="en-US" altLang="zh-CN" sz="2000" b="1">
                <a:solidFill>
                  <a:srgbClr val="FF0000"/>
                </a:solidFill>
                <a:latin typeface="Calibri" panose="020F0502020204030204" charset="0"/>
              </a:rPr>
              <a:t>17</a:t>
            </a:r>
            <a:r>
              <a:rPr lang="zh-CN" altLang="en-US" sz="2000" b="1">
                <a:solidFill>
                  <a:srgbClr val="FF0000"/>
                </a:solidFill>
                <a:latin typeface="Calibri" panose="020F0502020204030204" charset="0"/>
              </a:rPr>
              <a:t>与</a:t>
            </a:r>
            <a:r>
              <a:rPr lang="en-US" altLang="zh-CN" sz="2000" b="1">
                <a:solidFill>
                  <a:srgbClr val="FF0000"/>
                </a:solidFill>
                <a:latin typeface="Calibri" panose="020F0502020204030204" charset="0"/>
              </a:rPr>
              <a:t>18</a:t>
            </a:r>
            <a:r>
              <a:rPr lang="zh-CN" altLang="en-US" sz="2000" b="1">
                <a:solidFill>
                  <a:srgbClr val="FF0000"/>
                </a:solidFill>
                <a:latin typeface="Calibri" panose="020F0502020204030204" charset="0"/>
              </a:rPr>
              <a:t>相同）</a:t>
            </a:r>
            <a:endParaRPr lang="zh-CN" altLang="en-US" sz="2000" b="1">
              <a:solidFill>
                <a:srgbClr val="FF0000"/>
              </a:solidFill>
              <a:latin typeface="Calibri" panose="020F0502020204030204" charset="0"/>
            </a:endParaRPr>
          </a:p>
          <a:p>
            <a:r>
              <a:rPr lang="en-US" altLang="zh-CN" sz="2000" b="1">
                <a:latin typeface="Calibri" panose="020F0502020204030204" charset="0"/>
              </a:rPr>
              <a:t>(</a:t>
            </a:r>
            <a:r>
              <a:rPr lang="zh-CN" altLang="en-US" sz="2000" b="1">
                <a:latin typeface="Calibri" panose="020F0502020204030204" charset="0"/>
              </a:rPr>
              <a:t>二</a:t>
            </a:r>
            <a:r>
              <a:rPr lang="en-US" altLang="zh-CN" sz="2000" b="1">
                <a:latin typeface="Calibri" panose="020F0502020204030204" charset="0"/>
              </a:rPr>
              <a:t>)</a:t>
            </a:r>
            <a:r>
              <a:rPr lang="zh-CN" altLang="en-US" sz="2000" b="1">
                <a:latin typeface="Calibri" panose="020F0502020204030204" charset="0"/>
              </a:rPr>
              <a:t>文学类文本阅读</a:t>
            </a:r>
            <a:endParaRPr lang="zh-CN" altLang="en-US" sz="2000" b="1">
              <a:latin typeface="Calibri" panose="020F0502020204030204" charset="0"/>
            </a:endParaRPr>
          </a:p>
          <a:p>
            <a:r>
              <a:rPr lang="zh-CN" altLang="en-US" sz="2000" b="1">
                <a:latin typeface="Calibri" panose="020F0502020204030204" charset="0"/>
              </a:rPr>
              <a:t>阅读和鉴赏中外文学作品。了解小说、散文、诗歌、戏剧等文学体裁的基本特征和主要表现手法。阅读鉴赏文学作品，</a:t>
            </a:r>
            <a:r>
              <a:rPr lang="zh-CN" altLang="en-US" sz="2000" b="1">
                <a:solidFill>
                  <a:srgbClr val="FF0000"/>
                </a:solidFill>
                <a:latin typeface="Calibri" panose="020F0502020204030204" charset="0"/>
              </a:rPr>
              <a:t>应</a:t>
            </a:r>
            <a:r>
              <a:rPr lang="zh-CN" altLang="en-US" sz="2000" b="1">
                <a:latin typeface="Calibri" panose="020F0502020204030204" charset="0"/>
              </a:rPr>
              <a:t>注重</a:t>
            </a:r>
            <a:r>
              <a:rPr lang="zh-CN" altLang="en-US" sz="2000" b="1">
                <a:solidFill>
                  <a:srgbClr val="FF0000"/>
                </a:solidFill>
                <a:latin typeface="Calibri" panose="020F0502020204030204" charset="0"/>
              </a:rPr>
              <a:t>价值判断和</a:t>
            </a:r>
            <a:r>
              <a:rPr lang="zh-CN" altLang="en-US" sz="2000" b="1">
                <a:latin typeface="Calibri" panose="020F0502020204030204" charset="0"/>
              </a:rPr>
              <a:t>审美体验，感受形象，品味语言，领悟内涵，分析艺术表现力，理解作品反映的社会生活和情感世界，探索作品蕴涵的民族心理和人文精神。 </a:t>
            </a:r>
            <a:endParaRPr lang="zh-CN" altLang="en-US" sz="2000" b="1">
              <a:latin typeface="Calibri" panose="020F0502020204030204" charset="0"/>
            </a:endParaRPr>
          </a:p>
          <a:p>
            <a:r>
              <a:rPr lang="en-US" altLang="zh-CN" sz="2000" b="1">
                <a:latin typeface="Calibri" panose="020F0502020204030204" charset="0"/>
              </a:rPr>
              <a:t>1.</a:t>
            </a:r>
            <a:r>
              <a:rPr lang="zh-CN" altLang="en-US" sz="2000" b="1">
                <a:latin typeface="Calibri" panose="020F0502020204030204" charset="0"/>
              </a:rPr>
              <a:t>理解　</a:t>
            </a:r>
            <a:r>
              <a:rPr lang="en-US" altLang="zh-CN" sz="2000" b="1">
                <a:latin typeface="Calibri" panose="020F0502020204030204" charset="0"/>
              </a:rPr>
              <a:t>B⑴ </a:t>
            </a:r>
            <a:r>
              <a:rPr lang="zh-CN" altLang="en-US" sz="2000" b="1">
                <a:latin typeface="Calibri" panose="020F0502020204030204" charset="0"/>
              </a:rPr>
              <a:t>理解文中重要词语的含义⑵理解文中重要句子的含意 </a:t>
            </a:r>
            <a:endParaRPr lang="zh-CN" altLang="en-US" sz="2000" b="1">
              <a:latin typeface="Calibri" panose="020F0502020204030204" charset="0"/>
            </a:endParaRPr>
          </a:p>
          <a:p>
            <a:r>
              <a:rPr lang="en-US" altLang="zh-CN" sz="2000" b="1">
                <a:solidFill>
                  <a:srgbClr val="FF0000"/>
                </a:solidFill>
                <a:latin typeface="Calibri" panose="020F0502020204030204" charset="0"/>
              </a:rPr>
              <a:t>【</a:t>
            </a:r>
            <a:r>
              <a:rPr lang="zh-CN" altLang="en-US" sz="2000" b="1">
                <a:solidFill>
                  <a:srgbClr val="FF0000"/>
                </a:solidFill>
                <a:latin typeface="Calibri" panose="020F0502020204030204" charset="0"/>
              </a:rPr>
              <a:t>分析</a:t>
            </a:r>
            <a:r>
              <a:rPr lang="en-US" altLang="zh-CN" sz="2000" b="1">
                <a:solidFill>
                  <a:srgbClr val="FF0000"/>
                </a:solidFill>
                <a:latin typeface="Calibri" panose="020F0502020204030204" charset="0"/>
              </a:rPr>
              <a:t>】</a:t>
            </a:r>
            <a:r>
              <a:rPr lang="zh-CN" altLang="en-US" sz="2000" b="1">
                <a:latin typeface="Calibri" panose="020F0502020204030204" charset="0"/>
              </a:rPr>
              <a:t>新大纲去掉了原有的“选考”等表述。在考查目标中用语更加规范，使用了“阅读鉴赏</a:t>
            </a:r>
            <a:r>
              <a:rPr lang="en-US" altLang="zh-CN" sz="2000" b="1">
                <a:latin typeface="Calibri" panose="020F0502020204030204" charset="0"/>
              </a:rPr>
              <a:t>XX</a:t>
            </a:r>
            <a:r>
              <a:rPr lang="zh-CN" altLang="en-US" sz="2000" b="1">
                <a:latin typeface="Calibri" panose="020F0502020204030204" charset="0"/>
              </a:rPr>
              <a:t>作品，应注重</a:t>
            </a:r>
            <a:r>
              <a:rPr lang="en-US" altLang="zh-CN" sz="2000" b="1">
                <a:latin typeface="Calibri" panose="020F0502020204030204" charset="0"/>
              </a:rPr>
              <a:t>……”</a:t>
            </a:r>
            <a:r>
              <a:rPr lang="zh-CN" altLang="en-US" sz="2000" b="1">
                <a:latin typeface="Calibri" panose="020F0502020204030204" charset="0"/>
              </a:rPr>
              <a:t>这一表述，和论述类、实用类等同起来。</a:t>
            </a:r>
            <a:endParaRPr lang="zh-CN" altLang="en-US" sz="2000" b="1">
              <a:latin typeface="Calibri" panose="020F0502020204030204" charset="0"/>
            </a:endParaRPr>
          </a:p>
          <a:p>
            <a:r>
              <a:rPr lang="zh-CN" altLang="en-US" sz="2000" b="1">
                <a:solidFill>
                  <a:srgbClr val="FF0000"/>
                </a:solidFill>
                <a:latin typeface="Calibri" panose="020F0502020204030204" charset="0"/>
              </a:rPr>
              <a:t>最重要的是增加了“</a:t>
            </a:r>
            <a:r>
              <a:rPr lang="en-US" altLang="zh-CN" sz="2000" b="1">
                <a:solidFill>
                  <a:srgbClr val="FF0000"/>
                </a:solidFill>
                <a:latin typeface="Calibri" panose="020F0502020204030204" charset="0"/>
              </a:rPr>
              <a:t>1.</a:t>
            </a:r>
            <a:r>
              <a:rPr lang="zh-CN" altLang="en-US" sz="2000" b="1">
                <a:solidFill>
                  <a:srgbClr val="FF0000"/>
                </a:solidFill>
                <a:latin typeface="Calibri" panose="020F0502020204030204" charset="0"/>
              </a:rPr>
              <a:t>理解　</a:t>
            </a:r>
            <a:r>
              <a:rPr lang="en-US" altLang="zh-CN" sz="2000" b="1">
                <a:solidFill>
                  <a:srgbClr val="FF0000"/>
                </a:solidFill>
                <a:latin typeface="Calibri" panose="020F0502020204030204" charset="0"/>
              </a:rPr>
              <a:t>B⑴ </a:t>
            </a:r>
            <a:r>
              <a:rPr lang="zh-CN" altLang="en-US" sz="2000" b="1">
                <a:solidFill>
                  <a:srgbClr val="FF0000"/>
                </a:solidFill>
                <a:latin typeface="Calibri" panose="020F0502020204030204" charset="0"/>
              </a:rPr>
              <a:t>理解文中重要词语的含义⑵ 理解文中重要句子的含意 ”</a:t>
            </a:r>
            <a:r>
              <a:rPr lang="zh-CN" altLang="en-US" sz="2000" b="1">
                <a:latin typeface="Calibri" panose="020F0502020204030204" charset="0"/>
              </a:rPr>
              <a:t>这一之前没有的内容。</a:t>
            </a:r>
            <a:r>
              <a:rPr lang="zh-CN" altLang="en-US" sz="2000" b="1">
                <a:solidFill>
                  <a:srgbClr val="FF0000"/>
                </a:solidFill>
                <a:latin typeface="Calibri" panose="020F0502020204030204" charset="0"/>
              </a:rPr>
              <a:t>这种理解层级的考查方式在选考年代是不存在的，只出现在论述类考查的要求中，</a:t>
            </a:r>
            <a:r>
              <a:rPr lang="zh-CN" altLang="en-US" sz="2000" b="1">
                <a:latin typeface="Calibri" panose="020F0502020204030204" charset="0"/>
              </a:rPr>
              <a:t>但是如今结合 修订题型，并不难理解，这是为文学类文本的选择题出题埋下伏笔，也不排除单独命题可能。</a:t>
            </a:r>
            <a:endParaRPr lang="zh-CN" altLang="en-US" sz="2000" b="1">
              <a:latin typeface="Calibri" panose="020F0502020204030204"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标题 1"/>
          <p:cNvSpPr>
            <a:spLocks noGrp="1" noChangeArrowheads="1"/>
          </p:cNvSpPr>
          <p:nvPr>
            <p:ph type="title"/>
          </p:nvPr>
        </p:nvSpPr>
        <p:spPr/>
        <p:txBody>
          <a:bodyPr/>
          <a:lstStyle/>
          <a:p>
            <a:r>
              <a:rPr lang="zh-CN" altLang="en-US">
                <a:latin typeface="华文新魏" panose="02010800040101010101" pitchFamily="2" charset="-122"/>
                <a:ea typeface="华文新魏" panose="02010800040101010101" pitchFamily="2" charset="-122"/>
              </a:rPr>
              <a:t>Ⅰ</a:t>
            </a:r>
            <a:r>
              <a:rPr lang="zh-CN" altLang="en-US"/>
              <a:t>做阅读题的两个过程</a:t>
            </a:r>
            <a:endParaRPr lang="zh-CN" altLang="en-US"/>
          </a:p>
        </p:txBody>
      </p:sp>
      <p:sp>
        <p:nvSpPr>
          <p:cNvPr id="39938" name="内容占位符 2"/>
          <p:cNvSpPr>
            <a:spLocks noGrp="1" noChangeArrowheads="1"/>
          </p:cNvSpPr>
          <p:nvPr>
            <p:ph idx="1"/>
          </p:nvPr>
        </p:nvSpPr>
        <p:spPr>
          <a:xfrm>
            <a:off x="1746252" y="1600202"/>
            <a:ext cx="8677275" cy="4525963"/>
          </a:xfrm>
        </p:spPr>
        <p:txBody>
          <a:bodyPr/>
          <a:lstStyle/>
          <a:p>
            <a:pPr marL="0" indent="0">
              <a:buNone/>
            </a:pPr>
            <a:r>
              <a:rPr lang="zh-CN" altLang="en-US"/>
              <a:t>正确理解文本的意思</a:t>
            </a:r>
            <a:r>
              <a:rPr lang="en-US" altLang="zh-CN"/>
              <a:t>——</a:t>
            </a:r>
            <a:r>
              <a:rPr lang="zh-CN" altLang="en-US">
                <a:solidFill>
                  <a:schemeClr val="accent2"/>
                </a:solidFill>
              </a:rPr>
              <a:t>读得懂</a:t>
            </a:r>
            <a:r>
              <a:rPr lang="zh-CN" altLang="en-US"/>
              <a:t>（输入）</a:t>
            </a:r>
            <a:endParaRPr lang="zh-CN" altLang="en-US"/>
          </a:p>
          <a:p>
            <a:pPr marL="0" indent="0">
              <a:buNone/>
            </a:pPr>
            <a:r>
              <a:rPr lang="zh-CN" altLang="en-US"/>
              <a:t>准确表达自己的意思</a:t>
            </a:r>
            <a:r>
              <a:rPr lang="en-US" altLang="zh-CN"/>
              <a:t>——</a:t>
            </a:r>
            <a:r>
              <a:rPr lang="zh-CN" altLang="en-US"/>
              <a:t>写得出（输出）</a:t>
            </a:r>
            <a:endParaRPr lang="zh-CN" altLang="en-US"/>
          </a:p>
          <a:p>
            <a:pPr marL="0" indent="0">
              <a:spcBef>
                <a:spcPts val="1800"/>
              </a:spcBef>
              <a:buNone/>
            </a:pPr>
            <a:r>
              <a:rPr lang="en-US" altLang="zh-CN"/>
              <a:t> </a:t>
            </a:r>
            <a:r>
              <a:rPr lang="zh-CN" altLang="en-US"/>
              <a:t>影响理解的因素</a:t>
            </a:r>
            <a:endParaRPr lang="zh-CN" altLang="en-US"/>
          </a:p>
          <a:p>
            <a:pPr marL="0" indent="0">
              <a:spcBef>
                <a:spcPts val="1800"/>
              </a:spcBef>
              <a:buNone/>
            </a:pPr>
            <a:r>
              <a:rPr lang="zh-CN" altLang="en-US"/>
              <a:t>客观：选材（乡村）、作者（中老年）</a:t>
            </a:r>
            <a:endParaRPr lang="zh-CN" altLang="en-US"/>
          </a:p>
          <a:p>
            <a:pPr marL="0" indent="0">
              <a:spcBef>
                <a:spcPts val="1800"/>
              </a:spcBef>
              <a:buNone/>
            </a:pPr>
            <a:r>
              <a:rPr lang="zh-CN" altLang="en-US"/>
              <a:t>主观：经验体验、移情能力、思维方式</a:t>
            </a:r>
            <a:endParaRPr lang="zh-CN" alt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标题 1"/>
          <p:cNvSpPr>
            <a:spLocks noGrp="1" noChangeArrowheads="1"/>
          </p:cNvSpPr>
          <p:nvPr>
            <p:ph type="title"/>
          </p:nvPr>
        </p:nvSpPr>
        <p:spPr/>
        <p:txBody>
          <a:bodyPr/>
          <a:lstStyle/>
          <a:p>
            <a:r>
              <a:rPr lang="zh-CN" altLang="en-US"/>
              <a:t>举例</a:t>
            </a:r>
            <a:endParaRPr lang="zh-CN" altLang="en-US"/>
          </a:p>
        </p:txBody>
      </p:sp>
      <p:sp>
        <p:nvSpPr>
          <p:cNvPr id="40962" name="内容占位符 2"/>
          <p:cNvSpPr>
            <a:spLocks noGrp="1" noChangeArrowheads="1"/>
          </p:cNvSpPr>
          <p:nvPr>
            <p:ph idx="1"/>
          </p:nvPr>
        </p:nvSpPr>
        <p:spPr/>
        <p:txBody>
          <a:bodyPr/>
          <a:lstStyle/>
          <a:p>
            <a:pPr marL="0" indent="0">
              <a:buNone/>
            </a:pPr>
            <a:r>
              <a:rPr lang="en-US" altLang="zh-CN"/>
              <a:t>1.</a:t>
            </a:r>
            <a:r>
              <a:rPr lang="zh-CN" altLang="en-US"/>
              <a:t>王安忆《洗澡》</a:t>
            </a:r>
            <a:endParaRPr lang="zh-CN" altLang="en-US"/>
          </a:p>
          <a:p>
            <a:pPr marL="0" indent="0">
              <a:buNone/>
            </a:pPr>
            <a:r>
              <a:rPr lang="en-US" altLang="zh-CN"/>
              <a:t>2.</a:t>
            </a:r>
            <a:r>
              <a:rPr lang="zh-CN" altLang="en-US"/>
              <a:t>周海亮《老人与兵》</a:t>
            </a:r>
            <a:endParaRPr lang="zh-CN" altLang="en-US"/>
          </a:p>
          <a:p>
            <a:pPr marL="0" indent="0">
              <a:buNone/>
            </a:pPr>
            <a:r>
              <a:rPr lang="zh-CN" altLang="en-US"/>
              <a:t> 半小时以后,老人突然从椅子上栽倒在地。他知道毒性已经发作,很快,他就将离开地狱般的人世间。他本该放过那个兵的,可是他不能。他说服不了自己。他做不到。兵的军装是那般刺目,</a:t>
            </a:r>
            <a:r>
              <a:rPr lang="zh-CN" altLang="en-US">
                <a:solidFill>
                  <a:srgbClr val="0070C0"/>
                </a:solidFill>
              </a:rPr>
              <a:t>纵可原谅他的罪行,也不能饶恕他的衣服</a:t>
            </a:r>
            <a:r>
              <a:rPr lang="zh-CN" altLang="en-US"/>
              <a:t>。 </a:t>
            </a:r>
            <a:endParaRPr lang="zh-CN" alt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内容占位符 2"/>
          <p:cNvSpPr>
            <a:spLocks noGrp="1" noChangeArrowheads="1"/>
          </p:cNvSpPr>
          <p:nvPr>
            <p:ph idx="1"/>
          </p:nvPr>
        </p:nvSpPr>
        <p:spPr>
          <a:xfrm>
            <a:off x="264160" y="113030"/>
            <a:ext cx="10264775" cy="6546850"/>
          </a:xfrm>
        </p:spPr>
        <p:txBody>
          <a:bodyPr>
            <a:normAutofit lnSpcReduction="10000"/>
          </a:bodyPr>
          <a:lstStyle/>
          <a:p>
            <a:pPr marL="0" indent="0">
              <a:buNone/>
            </a:pPr>
            <a:r>
              <a:rPr lang="zh-CN" altLang="en-US" sz="2400"/>
              <a:t>瑞士以清洁著名。日内瓦的电车，就像在油漆店开出来的。瑞士的三等火车，比头等一样整洁。瑞士的家主婆是打扫洗刷有名的。店门前天天早晨要用水冲洗。北欧诸国是如此，而瑞士更甚。苏黎世城居民楼上，早晨就可看见家家主妇在窗口上打小地毡，真是出力地打，打，打。琉森星期日下午全民全家出来散步，男人的汗衫，是那样的洁白晶亮。日内瓦、洛桑等处，虽说法文，却受日耳曼民风所熏染，所以也洁净，又没有苏黎世洁净得可怕。你住久了，还是羡慕法国火车的乌烟瘴气。就有住在洛桑的女人，是我的读者，曾对我表示抗议。</a:t>
            </a:r>
            <a:r>
              <a:rPr lang="zh-CN" altLang="en-US" sz="2400">
                <a:solidFill>
                  <a:srgbClr val="FF0000"/>
                </a:solidFill>
              </a:rPr>
              <a:t>人生何必自寻苦恼，整齐清洁到那样程度？还是自由自在，规矩中带点随便吧。</a:t>
            </a:r>
            <a:endParaRPr lang="zh-CN" altLang="en-US" sz="2400">
              <a:solidFill>
                <a:srgbClr val="FF0000"/>
              </a:solidFill>
            </a:endParaRPr>
          </a:p>
          <a:p>
            <a:pPr marL="0" indent="0">
              <a:buNone/>
            </a:pPr>
            <a:r>
              <a:rPr lang="zh-CN" altLang="en-US" sz="2400"/>
              <a:t>问：洛桑的女读者为什么对“我”表示抗议？        （   ）</a:t>
            </a:r>
            <a:endParaRPr lang="zh-CN" altLang="en-US" sz="2400"/>
          </a:p>
          <a:p>
            <a:pPr marL="0" indent="0">
              <a:buNone/>
            </a:pPr>
            <a:r>
              <a:rPr lang="zh-CN" altLang="en-US" sz="2400"/>
              <a:t>A．因为她认为瑞士过于清洁，没有必要。</a:t>
            </a:r>
            <a:endParaRPr lang="zh-CN" altLang="en-US" sz="2400"/>
          </a:p>
          <a:p>
            <a:pPr marL="0" indent="0">
              <a:buNone/>
            </a:pPr>
            <a:r>
              <a:rPr lang="zh-CN" altLang="en-US" sz="2400"/>
              <a:t>B．因为我认为洛桑没有苏黎世洁净。</a:t>
            </a:r>
            <a:endParaRPr lang="zh-CN" altLang="en-US" sz="2400"/>
          </a:p>
          <a:p>
            <a:pPr marL="0" indent="0">
              <a:buNone/>
            </a:pPr>
            <a:r>
              <a:rPr lang="zh-CN" altLang="en-US" sz="2400"/>
              <a:t>C．因为我过于注重清洁，自寻苦恼。</a:t>
            </a:r>
            <a:endParaRPr lang="zh-CN" altLang="en-US" sz="2400"/>
          </a:p>
          <a:p>
            <a:pPr marL="0" indent="0">
              <a:buNone/>
            </a:pPr>
            <a:r>
              <a:rPr lang="zh-CN" altLang="en-US" sz="2400"/>
              <a:t>D．因为我认为瑞士过于清洁，没有必要。</a:t>
            </a:r>
            <a:endParaRPr lang="zh-CN" altLang="en-US" sz="2400"/>
          </a:p>
          <a:p>
            <a:pPr marL="0" indent="0">
              <a:buNone/>
            </a:pPr>
            <a:r>
              <a:rPr lang="zh-CN" altLang="en-US" sz="2400"/>
              <a:t>E．因为她认为人生还是应该自由自在，规矩中带点随便。</a:t>
            </a:r>
            <a:endParaRPr lang="zh-CN" altLang="en-US" sz="240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ChangeArrowheads="1"/>
          </p:cNvSpPr>
          <p:nvPr>
            <p:ph type="title"/>
          </p:nvPr>
        </p:nvSpPr>
        <p:spPr/>
        <p:txBody>
          <a:bodyPr/>
          <a:lstStyle/>
          <a:p>
            <a:r>
              <a:rPr lang="en-US" altLang="zh-CN">
                <a:latin typeface="华文新魏" panose="02010800040101010101" pitchFamily="2" charset="-122"/>
                <a:ea typeface="华文新魏" panose="02010800040101010101" pitchFamily="2" charset="-122"/>
              </a:rPr>
              <a:t>Ⅱ</a:t>
            </a:r>
            <a:r>
              <a:rPr lang="zh-CN" altLang="en-US"/>
              <a:t>阅读的思维规范</a:t>
            </a:r>
            <a:endParaRPr lang="zh-CN" altLang="en-US"/>
          </a:p>
        </p:txBody>
      </p:sp>
      <p:graphicFrame>
        <p:nvGraphicFramePr>
          <p:cNvPr id="3" name="内容占位符 2"/>
          <p:cNvGraphicFramePr>
            <a:graphicFrameLocks noGrp="1"/>
          </p:cNvGraphicFramePr>
          <p:nvPr>
            <p:ph idx="4294967295"/>
          </p:nvPr>
        </p:nvGraphicFramePr>
        <p:xfrm>
          <a:off x="1982787" y="1600202"/>
          <a:ext cx="8002588" cy="4132263"/>
        </p:xfrm>
        <a:graphic>
          <a:graphicData uri="http://schemas.openxmlformats.org/drawingml/2006/table">
            <a:tbl>
              <a:tblPr firstRow="1" bandRow="1">
                <a:tableStyleId>{5C22544A-7EE6-4342-B048-85BDC9FD1C3A}</a:tableStyleId>
              </a:tblPr>
              <a:tblGrid>
                <a:gridCol w="1600517"/>
                <a:gridCol w="1600517"/>
                <a:gridCol w="2425481"/>
                <a:gridCol w="2376072"/>
              </a:tblGrid>
              <a:tr h="820728">
                <a:tc>
                  <a:txBody>
                    <a:bodyPr/>
                    <a:lstStyle/>
                    <a:p>
                      <a:r>
                        <a:rPr lang="zh-CN" altLang="en-US" sz="3200" dirty="0"/>
                        <a:t>角度</a:t>
                      </a:r>
                      <a:endParaRPr lang="zh-CN" altLang="en-US" sz="3200" dirty="0"/>
                    </a:p>
                  </a:txBody>
                  <a:tcPr marL="91433" marR="91433" marT="45711" marB="45711"/>
                </a:tc>
                <a:tc>
                  <a:txBody>
                    <a:bodyPr/>
                    <a:lstStyle/>
                    <a:p>
                      <a:pPr marL="0" algn="l" defTabSz="914400" rtl="0" eaLnBrk="1" latinLnBrk="0" hangingPunct="1"/>
                      <a:r>
                        <a:rPr lang="zh-CN" altLang="en-US" sz="3200" b="1" kern="1200" dirty="0">
                          <a:solidFill>
                            <a:schemeClr val="lt1"/>
                          </a:solidFill>
                          <a:latin typeface="+mn-lt"/>
                          <a:ea typeface="+mn-ea"/>
                          <a:cs typeface="+mn-cs"/>
                        </a:rPr>
                        <a:t>概括</a:t>
                      </a:r>
                      <a:endParaRPr lang="zh-CN" altLang="en-US" sz="3200" b="1" kern="1200" dirty="0">
                        <a:solidFill>
                          <a:schemeClr val="lt1"/>
                        </a:solidFill>
                        <a:latin typeface="+mn-lt"/>
                        <a:ea typeface="+mn-ea"/>
                        <a:cs typeface="+mn-cs"/>
                      </a:endParaRPr>
                    </a:p>
                  </a:txBody>
                  <a:tcPr marL="91433" marR="91433" marT="45711" marB="45711"/>
                </a:tc>
                <a:tc>
                  <a:txBody>
                    <a:bodyPr/>
                    <a:lstStyle/>
                    <a:p>
                      <a:pPr marL="0" algn="l" defTabSz="914400" rtl="0" eaLnBrk="1" latinLnBrk="0" hangingPunct="1"/>
                      <a:r>
                        <a:rPr lang="zh-CN" altLang="en-US" sz="3200" b="1" kern="1200" dirty="0">
                          <a:solidFill>
                            <a:schemeClr val="lt1"/>
                          </a:solidFill>
                          <a:latin typeface="+mn-lt"/>
                          <a:ea typeface="+mn-ea"/>
                          <a:cs typeface="+mn-cs"/>
                        </a:rPr>
                        <a:t>举例（现象）</a:t>
                      </a:r>
                      <a:endParaRPr lang="zh-CN" altLang="en-US" sz="3200" b="1" kern="1200" dirty="0">
                        <a:solidFill>
                          <a:schemeClr val="lt1"/>
                        </a:solidFill>
                        <a:latin typeface="+mn-lt"/>
                        <a:ea typeface="+mn-ea"/>
                        <a:cs typeface="+mn-cs"/>
                      </a:endParaRPr>
                    </a:p>
                  </a:txBody>
                  <a:tcPr marL="91433" marR="91433" marT="45711" marB="45711"/>
                </a:tc>
                <a:tc>
                  <a:txBody>
                    <a:bodyPr/>
                    <a:lstStyle/>
                    <a:p>
                      <a:pPr marL="0" algn="l" defTabSz="914400" rtl="0" eaLnBrk="1" latinLnBrk="0" hangingPunct="1"/>
                      <a:r>
                        <a:rPr lang="zh-CN" altLang="en-US" sz="3200" b="1" kern="1200" dirty="0">
                          <a:solidFill>
                            <a:schemeClr val="lt1"/>
                          </a:solidFill>
                          <a:latin typeface="+mn-lt"/>
                          <a:ea typeface="+mn-ea"/>
                          <a:cs typeface="+mn-cs"/>
                        </a:rPr>
                        <a:t>表现手法</a:t>
                      </a:r>
                      <a:endParaRPr lang="zh-CN" altLang="en-US" sz="3200" b="1" kern="1200" dirty="0">
                        <a:solidFill>
                          <a:schemeClr val="lt1"/>
                        </a:solidFill>
                        <a:latin typeface="+mn-lt"/>
                        <a:ea typeface="+mn-ea"/>
                        <a:cs typeface="+mn-cs"/>
                      </a:endParaRPr>
                    </a:p>
                  </a:txBody>
                  <a:tcPr marL="91433" marR="91433" marT="45711" marB="45711"/>
                </a:tc>
              </a:tr>
              <a:tr h="820728">
                <a:tc>
                  <a:txBody>
                    <a:bodyPr/>
                    <a:lstStyle/>
                    <a:p>
                      <a:r>
                        <a:rPr lang="zh-CN" altLang="en-US" sz="2800" dirty="0"/>
                        <a:t>外貌</a:t>
                      </a:r>
                      <a:endParaRPr lang="zh-CN" altLang="en-US" sz="2800" dirty="0"/>
                    </a:p>
                  </a:txBody>
                  <a:tcPr marL="91433" marR="91433" marT="45711" marB="45711"/>
                </a:tc>
                <a:tc>
                  <a:txBody>
                    <a:bodyPr/>
                    <a:lstStyle/>
                    <a:p>
                      <a:pPr marL="0" algn="l" defTabSz="914400" rtl="0" eaLnBrk="1" latinLnBrk="0" hangingPunct="1"/>
                      <a:r>
                        <a:rPr lang="zh-CN" altLang="en-US" sz="2800" kern="1200" dirty="0">
                          <a:solidFill>
                            <a:schemeClr val="dk1"/>
                          </a:solidFill>
                          <a:latin typeface="+mn-lt"/>
                          <a:ea typeface="+mn-ea"/>
                          <a:cs typeface="+mn-cs"/>
                        </a:rPr>
                        <a:t>英俊</a:t>
                      </a:r>
                      <a:endParaRPr lang="zh-CN" altLang="en-US" sz="2800" kern="1200" dirty="0">
                        <a:solidFill>
                          <a:schemeClr val="dk1"/>
                        </a:solidFill>
                        <a:latin typeface="+mn-lt"/>
                        <a:ea typeface="+mn-ea"/>
                        <a:cs typeface="+mn-cs"/>
                      </a:endParaRPr>
                    </a:p>
                  </a:txBody>
                  <a:tcPr marL="91433" marR="91433" marT="45711" marB="45711"/>
                </a:tc>
                <a:tc>
                  <a:txBody>
                    <a:bodyPr/>
                    <a:lstStyle/>
                    <a:p>
                      <a:pPr marL="0" algn="l" defTabSz="914400" rtl="0" eaLnBrk="1" latinLnBrk="0" hangingPunct="1"/>
                      <a:r>
                        <a:rPr lang="zh-CN" altLang="en-US" sz="2400" kern="1200" dirty="0">
                          <a:solidFill>
                            <a:schemeClr val="dk1"/>
                          </a:solidFill>
                          <a:latin typeface="+mn-lt"/>
                          <a:ea typeface="+mn-ea"/>
                          <a:cs typeface="+mn-cs"/>
                        </a:rPr>
                        <a:t>眼睛大、鼻梁高</a:t>
                      </a:r>
                      <a:endParaRPr lang="zh-CN" altLang="en-US" sz="2400" kern="1200" dirty="0">
                        <a:solidFill>
                          <a:schemeClr val="dk1"/>
                        </a:solidFill>
                        <a:latin typeface="+mn-lt"/>
                        <a:ea typeface="+mn-ea"/>
                        <a:cs typeface="+mn-cs"/>
                      </a:endParaRPr>
                    </a:p>
                  </a:txBody>
                  <a:tcPr marL="91433" marR="91433" marT="45711" marB="45711"/>
                </a:tc>
                <a:tc>
                  <a:txBody>
                    <a:bodyPr/>
                    <a:lstStyle/>
                    <a:p>
                      <a:r>
                        <a:rPr lang="zh-CN" altLang="en-US" sz="2400" dirty="0"/>
                        <a:t>和鹿晗一样帅</a:t>
                      </a:r>
                      <a:endParaRPr lang="zh-CN" altLang="en-US" sz="2400" dirty="0"/>
                    </a:p>
                  </a:txBody>
                  <a:tcPr marL="91433" marR="91433" marT="45711" marB="45711"/>
                </a:tc>
              </a:tr>
              <a:tr h="820728">
                <a:tc>
                  <a:txBody>
                    <a:bodyPr/>
                    <a:lstStyle/>
                    <a:p>
                      <a:pPr marL="0" algn="l" defTabSz="914400" rtl="0" eaLnBrk="1" latinLnBrk="0" hangingPunct="1"/>
                      <a:r>
                        <a:rPr lang="zh-CN" altLang="en-US" sz="2800" kern="1200" dirty="0">
                          <a:solidFill>
                            <a:schemeClr val="dk1"/>
                          </a:solidFill>
                          <a:latin typeface="+mn-lt"/>
                          <a:ea typeface="+mn-ea"/>
                          <a:cs typeface="+mn-cs"/>
                        </a:rPr>
                        <a:t>品质</a:t>
                      </a:r>
                      <a:endParaRPr lang="zh-CN" altLang="en-US" sz="2800" kern="1200" dirty="0">
                        <a:solidFill>
                          <a:schemeClr val="dk1"/>
                        </a:solidFill>
                        <a:latin typeface="+mn-lt"/>
                        <a:ea typeface="+mn-ea"/>
                        <a:cs typeface="+mn-cs"/>
                      </a:endParaRPr>
                    </a:p>
                  </a:txBody>
                  <a:tcPr marL="91433" marR="91433" marT="45711" marB="45711"/>
                </a:tc>
                <a:tc>
                  <a:txBody>
                    <a:bodyPr/>
                    <a:lstStyle/>
                    <a:p>
                      <a:pPr marL="0" algn="l" defTabSz="914400" rtl="0" eaLnBrk="1" latinLnBrk="0" hangingPunct="1"/>
                      <a:r>
                        <a:rPr lang="zh-CN" altLang="en-US" sz="2800" kern="1200" dirty="0">
                          <a:solidFill>
                            <a:schemeClr val="dk1"/>
                          </a:solidFill>
                          <a:latin typeface="+mn-lt"/>
                          <a:ea typeface="+mn-ea"/>
                          <a:cs typeface="+mn-cs"/>
                        </a:rPr>
                        <a:t>高尚</a:t>
                      </a:r>
                      <a:endParaRPr lang="zh-CN" altLang="en-US" sz="2800" kern="1200" dirty="0">
                        <a:solidFill>
                          <a:schemeClr val="dk1"/>
                        </a:solidFill>
                        <a:latin typeface="+mn-lt"/>
                        <a:ea typeface="+mn-ea"/>
                        <a:cs typeface="+mn-cs"/>
                      </a:endParaRPr>
                    </a:p>
                  </a:txBody>
                  <a:tcPr marL="91433" marR="91433" marT="45711" marB="45711"/>
                </a:tc>
                <a:tc>
                  <a:txBody>
                    <a:bodyPr/>
                    <a:lstStyle/>
                    <a:p>
                      <a:pPr marL="0" algn="l" defTabSz="914400" rtl="0" eaLnBrk="1" latinLnBrk="0" hangingPunct="1"/>
                      <a:r>
                        <a:rPr lang="zh-CN" altLang="en-US" sz="2400" kern="1200" dirty="0">
                          <a:solidFill>
                            <a:schemeClr val="dk1"/>
                          </a:solidFill>
                          <a:latin typeface="+mn-lt"/>
                          <a:ea typeface="+mn-ea"/>
                          <a:cs typeface="+mn-cs"/>
                        </a:rPr>
                        <a:t>曾见义勇为</a:t>
                      </a:r>
                      <a:endParaRPr lang="zh-CN" altLang="en-US" sz="2400" kern="1200" dirty="0">
                        <a:solidFill>
                          <a:schemeClr val="dk1"/>
                        </a:solidFill>
                        <a:latin typeface="+mn-lt"/>
                        <a:ea typeface="+mn-ea"/>
                        <a:cs typeface="+mn-cs"/>
                      </a:endParaRPr>
                    </a:p>
                  </a:txBody>
                  <a:tcPr marL="91433" marR="91433" marT="45711" marB="45711"/>
                </a:tc>
                <a:tc>
                  <a:txBody>
                    <a:bodyPr/>
                    <a:lstStyle/>
                    <a:p>
                      <a:pPr marL="0" algn="l" defTabSz="914400" rtl="0" eaLnBrk="1" latinLnBrk="0" hangingPunct="1"/>
                      <a:r>
                        <a:rPr lang="zh-CN" altLang="en-US" sz="2400" kern="1200" dirty="0">
                          <a:solidFill>
                            <a:schemeClr val="dk1"/>
                          </a:solidFill>
                          <a:latin typeface="+mn-lt"/>
                          <a:ea typeface="+mn-ea"/>
                          <a:cs typeface="+mn-cs"/>
                        </a:rPr>
                        <a:t>人称“当代雷锋”</a:t>
                      </a:r>
                      <a:endParaRPr lang="zh-CN" altLang="en-US" sz="2400" kern="1200" dirty="0">
                        <a:solidFill>
                          <a:schemeClr val="dk1"/>
                        </a:solidFill>
                        <a:latin typeface="+mn-lt"/>
                        <a:ea typeface="+mn-ea"/>
                        <a:cs typeface="+mn-cs"/>
                      </a:endParaRPr>
                    </a:p>
                  </a:txBody>
                  <a:tcPr marL="91433" marR="91433" marT="45711" marB="45711"/>
                </a:tc>
              </a:tr>
              <a:tr h="835039">
                <a:tc>
                  <a:txBody>
                    <a:bodyPr/>
                    <a:lstStyle/>
                    <a:p>
                      <a:pPr marL="0" algn="l" defTabSz="914400" rtl="0" eaLnBrk="1" latinLnBrk="0" hangingPunct="1"/>
                      <a:r>
                        <a:rPr lang="zh-CN" altLang="en-US" sz="2800" kern="1200" dirty="0">
                          <a:solidFill>
                            <a:schemeClr val="dk1"/>
                          </a:solidFill>
                          <a:latin typeface="+mn-lt"/>
                          <a:ea typeface="+mn-ea"/>
                          <a:cs typeface="+mn-cs"/>
                        </a:rPr>
                        <a:t>性格</a:t>
                      </a:r>
                      <a:endParaRPr lang="zh-CN" altLang="en-US" sz="2800" kern="1200" dirty="0">
                        <a:solidFill>
                          <a:schemeClr val="dk1"/>
                        </a:solidFill>
                        <a:latin typeface="+mn-lt"/>
                        <a:ea typeface="+mn-ea"/>
                        <a:cs typeface="+mn-cs"/>
                      </a:endParaRPr>
                    </a:p>
                  </a:txBody>
                  <a:tcPr marL="91433" marR="91433" marT="45711" marB="45711"/>
                </a:tc>
                <a:tc>
                  <a:txBody>
                    <a:bodyPr/>
                    <a:lstStyle/>
                    <a:p>
                      <a:pPr marL="0" algn="l" defTabSz="914400" rtl="0" eaLnBrk="1" latinLnBrk="0" hangingPunct="1"/>
                      <a:r>
                        <a:rPr lang="zh-CN" altLang="en-US" sz="2800" kern="1200" dirty="0">
                          <a:solidFill>
                            <a:schemeClr val="dk1"/>
                          </a:solidFill>
                          <a:latin typeface="+mn-lt"/>
                          <a:ea typeface="+mn-ea"/>
                          <a:cs typeface="+mn-cs"/>
                        </a:rPr>
                        <a:t>豪爽</a:t>
                      </a:r>
                      <a:endParaRPr lang="zh-CN" altLang="en-US" sz="2800" kern="1200" dirty="0">
                        <a:solidFill>
                          <a:schemeClr val="dk1"/>
                        </a:solidFill>
                        <a:latin typeface="+mn-lt"/>
                        <a:ea typeface="+mn-ea"/>
                        <a:cs typeface="+mn-cs"/>
                      </a:endParaRPr>
                    </a:p>
                  </a:txBody>
                  <a:tcPr marL="91433" marR="91433" marT="45711" marB="45711"/>
                </a:tc>
                <a:tc>
                  <a:txBody>
                    <a:bodyPr/>
                    <a:lstStyle/>
                    <a:p>
                      <a:pPr marL="0" algn="l" defTabSz="914400" rtl="0" eaLnBrk="1" latinLnBrk="0" hangingPunct="1"/>
                      <a:r>
                        <a:rPr lang="zh-CN" altLang="en-US" sz="2400" kern="1200" dirty="0">
                          <a:solidFill>
                            <a:schemeClr val="dk1"/>
                          </a:solidFill>
                          <a:latin typeface="+mn-lt"/>
                          <a:ea typeface="+mn-ea"/>
                          <a:cs typeface="+mn-cs"/>
                        </a:rPr>
                        <a:t>擅长陌生场合热场</a:t>
                      </a:r>
                      <a:endParaRPr lang="zh-CN" altLang="en-US" sz="2400" kern="1200" dirty="0">
                        <a:solidFill>
                          <a:schemeClr val="dk1"/>
                        </a:solidFill>
                        <a:latin typeface="+mn-lt"/>
                        <a:ea typeface="+mn-ea"/>
                        <a:cs typeface="+mn-cs"/>
                      </a:endParaRPr>
                    </a:p>
                  </a:txBody>
                  <a:tcPr marL="91433" marR="91433" marT="45711" marB="45711"/>
                </a:tc>
                <a:tc>
                  <a:txBody>
                    <a:bodyPr/>
                    <a:lstStyle/>
                    <a:p>
                      <a:pPr marL="0" algn="l" defTabSz="914400" rtl="0" eaLnBrk="1" latinLnBrk="0" hangingPunct="1"/>
                      <a:r>
                        <a:rPr lang="zh-CN" altLang="en-US" sz="2400" kern="1200" dirty="0">
                          <a:solidFill>
                            <a:schemeClr val="dk1"/>
                          </a:solidFill>
                          <a:latin typeface="+mn-lt"/>
                          <a:ea typeface="+mn-ea"/>
                          <a:cs typeface="+mn-cs"/>
                        </a:rPr>
                        <a:t>羞涩的人见他也会变得开朗</a:t>
                      </a:r>
                      <a:endParaRPr lang="zh-CN" altLang="en-US" sz="2400" kern="1200" dirty="0">
                        <a:solidFill>
                          <a:schemeClr val="dk1"/>
                        </a:solidFill>
                        <a:latin typeface="+mn-lt"/>
                        <a:ea typeface="+mn-ea"/>
                        <a:cs typeface="+mn-cs"/>
                      </a:endParaRPr>
                    </a:p>
                  </a:txBody>
                  <a:tcPr marL="91433" marR="91433" marT="45711" marB="45711"/>
                </a:tc>
              </a:tr>
              <a:tr h="835039">
                <a:tc>
                  <a:txBody>
                    <a:bodyPr/>
                    <a:lstStyle/>
                    <a:p>
                      <a:pPr marL="0" algn="l" defTabSz="914400" rtl="0" eaLnBrk="1" latinLnBrk="0" hangingPunct="1"/>
                      <a:r>
                        <a:rPr lang="zh-CN" altLang="en-US" sz="2800" kern="1200" dirty="0">
                          <a:solidFill>
                            <a:schemeClr val="dk1"/>
                          </a:solidFill>
                          <a:latin typeface="+mn-lt"/>
                          <a:ea typeface="+mn-ea"/>
                          <a:cs typeface="+mn-cs"/>
                        </a:rPr>
                        <a:t>做事</a:t>
                      </a:r>
                      <a:endParaRPr lang="zh-CN" altLang="en-US" sz="2800" kern="1200" dirty="0">
                        <a:solidFill>
                          <a:schemeClr val="dk1"/>
                        </a:solidFill>
                        <a:latin typeface="+mn-lt"/>
                        <a:ea typeface="+mn-ea"/>
                        <a:cs typeface="+mn-cs"/>
                      </a:endParaRPr>
                    </a:p>
                  </a:txBody>
                  <a:tcPr marL="91433" marR="91433" marT="45711" marB="45711"/>
                </a:tc>
                <a:tc>
                  <a:txBody>
                    <a:bodyPr/>
                    <a:lstStyle/>
                    <a:p>
                      <a:pPr marL="0" algn="l" defTabSz="914400" rtl="0" eaLnBrk="1" latinLnBrk="0" hangingPunct="1"/>
                      <a:r>
                        <a:rPr lang="zh-CN" altLang="en-US" sz="2800" kern="1200" dirty="0">
                          <a:solidFill>
                            <a:schemeClr val="dk1"/>
                          </a:solidFill>
                          <a:latin typeface="+mn-lt"/>
                          <a:ea typeface="+mn-ea"/>
                          <a:cs typeface="+mn-cs"/>
                        </a:rPr>
                        <a:t>认真</a:t>
                      </a:r>
                      <a:endParaRPr lang="zh-CN" altLang="en-US" sz="2800" kern="1200" dirty="0">
                        <a:solidFill>
                          <a:schemeClr val="dk1"/>
                        </a:solidFill>
                        <a:latin typeface="+mn-lt"/>
                        <a:ea typeface="+mn-ea"/>
                        <a:cs typeface="+mn-cs"/>
                      </a:endParaRPr>
                    </a:p>
                  </a:txBody>
                  <a:tcPr marL="91433" marR="91433" marT="45711" marB="45711"/>
                </a:tc>
                <a:tc>
                  <a:txBody>
                    <a:bodyPr/>
                    <a:lstStyle/>
                    <a:p>
                      <a:pPr marL="0" algn="l" defTabSz="914400" rtl="0" eaLnBrk="1" latinLnBrk="0" hangingPunct="1"/>
                      <a:r>
                        <a:rPr lang="zh-CN" altLang="en-US" sz="2400" kern="1200" dirty="0">
                          <a:solidFill>
                            <a:schemeClr val="dk1"/>
                          </a:solidFill>
                          <a:latin typeface="+mn-lt"/>
                          <a:ea typeface="+mn-ea"/>
                          <a:cs typeface="+mn-cs"/>
                        </a:rPr>
                        <a:t>作文修改五遍</a:t>
                      </a:r>
                      <a:endParaRPr lang="zh-CN" altLang="en-US" sz="2400" kern="1200" dirty="0">
                        <a:solidFill>
                          <a:schemeClr val="dk1"/>
                        </a:solidFill>
                        <a:latin typeface="+mn-lt"/>
                        <a:ea typeface="+mn-ea"/>
                        <a:cs typeface="+mn-cs"/>
                      </a:endParaRPr>
                    </a:p>
                  </a:txBody>
                  <a:tcPr marL="91433" marR="91433" marT="45711" marB="45711"/>
                </a:tc>
                <a:tc>
                  <a:txBody>
                    <a:bodyPr/>
                    <a:lstStyle/>
                    <a:p>
                      <a:pPr marL="0" algn="l" defTabSz="914400" rtl="0" eaLnBrk="1" latinLnBrk="0" hangingPunct="1"/>
                      <a:r>
                        <a:rPr lang="zh-CN" altLang="en-US" sz="2400" kern="1200" dirty="0">
                          <a:solidFill>
                            <a:schemeClr val="dk1"/>
                          </a:solidFill>
                          <a:latin typeface="+mn-lt"/>
                          <a:ea typeface="+mn-ea"/>
                          <a:cs typeface="+mn-cs"/>
                        </a:rPr>
                        <a:t>一个标点也反复推敲</a:t>
                      </a:r>
                      <a:endParaRPr lang="zh-CN" altLang="en-US" sz="2400" kern="1200" dirty="0">
                        <a:solidFill>
                          <a:schemeClr val="dk1"/>
                        </a:solidFill>
                        <a:latin typeface="+mn-lt"/>
                        <a:ea typeface="+mn-ea"/>
                        <a:cs typeface="+mn-cs"/>
                      </a:endParaRPr>
                    </a:p>
                  </a:txBody>
                  <a:tcPr marL="91433" marR="91433" marT="45711" marB="45711"/>
                </a:tc>
              </a:tr>
            </a:tbl>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文本框 2"/>
          <p:cNvSpPr txBox="1">
            <a:spLocks noChangeArrowheads="1"/>
          </p:cNvSpPr>
          <p:nvPr/>
        </p:nvSpPr>
        <p:spPr bwMode="auto">
          <a:xfrm>
            <a:off x="1970087" y="393700"/>
            <a:ext cx="80962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3200">
                <a:latin typeface="华文宋体" panose="02010600040101010101" pitchFamily="2" charset="-122"/>
                <a:ea typeface="华文宋体" panose="02010600040101010101" pitchFamily="2" charset="-122"/>
              </a:rPr>
              <a:t>答题示例</a:t>
            </a:r>
            <a:endParaRPr lang="zh-CN" altLang="en-US" sz="3200">
              <a:latin typeface="华文宋体" panose="02010600040101010101" pitchFamily="2" charset="-122"/>
              <a:ea typeface="华文宋体" panose="02010600040101010101" pitchFamily="2" charset="-122"/>
            </a:endParaRPr>
          </a:p>
        </p:txBody>
      </p:sp>
      <p:sp>
        <p:nvSpPr>
          <p:cNvPr id="100" name="文本框 99"/>
          <p:cNvSpPr txBox="1"/>
          <p:nvPr/>
        </p:nvSpPr>
        <p:spPr>
          <a:xfrm>
            <a:off x="1839914" y="4029077"/>
            <a:ext cx="8226425" cy="398463"/>
          </a:xfrm>
          <a:prstGeom prst="rect">
            <a:avLst/>
          </a:prstGeom>
          <a:noFill/>
          <a:ln w="9525">
            <a:noFill/>
          </a:ln>
        </p:spPr>
        <p:txBody>
          <a:bodyPr>
            <a:spAutoFit/>
          </a:bodyPr>
          <a:lstStyle/>
          <a:p>
            <a:pPr eaLnBrk="0" hangingPunct="0">
              <a:buFontTx/>
              <a:buNone/>
              <a:defRPr/>
            </a:pPr>
            <a:r>
              <a:rPr lang="en-US" altLang="zh-CN" sz="2000">
                <a:latin typeface="宋体" panose="02010600030101010101" pitchFamily="2" charset="-122"/>
                <a:cs typeface="宋体" panose="02010600030101010101" pitchFamily="2" charset="-122"/>
                <a:sym typeface="+mn-ea"/>
              </a:rPr>
              <a:t>2</a:t>
            </a:r>
            <a:r>
              <a:rPr lang="zh-CN" altLang="en-US" sz="2000">
                <a:latin typeface="宋体" panose="02010600030101010101" pitchFamily="2" charset="-122"/>
                <a:cs typeface="宋体" panose="02010600030101010101" pitchFamily="2" charset="-122"/>
                <a:sym typeface="+mn-ea"/>
              </a:rPr>
              <a:t>．费因曼的成长得益于</a:t>
            </a:r>
            <a:r>
              <a:rPr lang="zh-CN" altLang="en-US" sz="2000">
                <a:solidFill>
                  <a:schemeClr val="accent5">
                    <a:lumMod val="75000"/>
                  </a:schemeClr>
                </a:solidFill>
                <a:latin typeface="宋体" panose="02010600030101010101" pitchFamily="2" charset="-122"/>
                <a:cs typeface="宋体" panose="02010600030101010101" pitchFamily="2" charset="-122"/>
                <a:sym typeface="+mn-ea"/>
              </a:rPr>
              <a:t>哪些</a:t>
            </a:r>
            <a:r>
              <a:rPr lang="zh-CN" altLang="en-US" sz="2000">
                <a:latin typeface="宋体" panose="02010600030101010101" pitchFamily="2" charset="-122"/>
                <a:cs typeface="宋体" panose="02010600030101010101" pitchFamily="2" charset="-122"/>
                <a:sym typeface="+mn-ea"/>
              </a:rPr>
              <a:t>有利的外部因素？请简要说明。</a:t>
            </a:r>
            <a:endParaRPr lang="zh-CN" altLang="en-US" sz="2400">
              <a:sym typeface="+mn-ea"/>
            </a:endParaRPr>
          </a:p>
        </p:txBody>
      </p:sp>
      <p:graphicFrame>
        <p:nvGraphicFramePr>
          <p:cNvPr id="2" name="表格 1"/>
          <p:cNvGraphicFramePr/>
          <p:nvPr/>
        </p:nvGraphicFramePr>
        <p:xfrm>
          <a:off x="1970087" y="4511677"/>
          <a:ext cx="7805738" cy="1895475"/>
        </p:xfrm>
        <a:graphic>
          <a:graphicData uri="http://schemas.openxmlformats.org/drawingml/2006/table">
            <a:tbl>
              <a:tblPr firstRow="1" bandRow="1">
                <a:tableStyleId>{5940675A-B579-460E-94D1-54222C63F5DA}</a:tableStyleId>
              </a:tblPr>
              <a:tblGrid>
                <a:gridCol w="803242"/>
                <a:gridCol w="772129"/>
                <a:gridCol w="1417262"/>
                <a:gridCol w="4813105"/>
              </a:tblGrid>
              <a:tr h="474345">
                <a:tc>
                  <a:txBody>
                    <a:bodyPr/>
                    <a:lstStyle/>
                    <a:p>
                      <a:pPr marL="0" indent="0" algn="l">
                        <a:buNone/>
                      </a:pPr>
                      <a:r>
                        <a:rPr lang="zh-CN" altLang="en-US" sz="1800" b="1">
                          <a:latin typeface="宋体" panose="02010600030101010101" pitchFamily="2" charset="-122"/>
                          <a:ea typeface="宋体" panose="02010600030101010101" pitchFamily="2" charset="-122"/>
                          <a:cs typeface="宋体" panose="02010600030101010101" pitchFamily="2" charset="-122"/>
                        </a:rPr>
                        <a:t>序号</a:t>
                      </a:r>
                      <a:endParaRPr lang="zh-CN" altLang="en-US" sz="1800" b="1">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1">
                          <a:latin typeface="宋体" panose="02010600030101010101" pitchFamily="2" charset="-122"/>
                          <a:ea typeface="宋体" panose="02010600030101010101" pitchFamily="2" charset="-122"/>
                          <a:cs typeface="宋体" panose="02010600030101010101" pitchFamily="2" charset="-122"/>
                        </a:rPr>
                        <a:t>角度</a:t>
                      </a:r>
                      <a:endParaRPr lang="zh-CN" altLang="en-US" sz="1800" b="1">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1">
                          <a:latin typeface="宋体" panose="02010600030101010101" pitchFamily="2" charset="-122"/>
                          <a:ea typeface="宋体" panose="02010600030101010101" pitchFamily="2" charset="-122"/>
                          <a:cs typeface="宋体" panose="02010600030101010101" pitchFamily="2" charset="-122"/>
                        </a:rPr>
                        <a:t>概括</a:t>
                      </a:r>
                      <a:endParaRPr lang="zh-CN" altLang="en-US" sz="1800" b="1">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1">
                          <a:latin typeface="宋体" panose="02010600030101010101" pitchFamily="2" charset="-122"/>
                          <a:ea typeface="宋体" panose="02010600030101010101" pitchFamily="2" charset="-122"/>
                          <a:cs typeface="宋体" panose="02010600030101010101" pitchFamily="2" charset="-122"/>
                        </a:rPr>
                        <a:t>分析（或举例）</a:t>
                      </a:r>
                      <a:endParaRPr lang="zh-CN" altLang="en-US" sz="1800" b="1">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74345">
                <a:tc>
                  <a:txBody>
                    <a:bodyPr/>
                    <a:lstStyle/>
                    <a:p>
                      <a:pPr marL="0" indent="0" algn="l">
                        <a:buNone/>
                      </a:pPr>
                      <a:r>
                        <a:rPr lang="en-US" altLang="zh-CN" sz="1800" b="1">
                          <a:latin typeface="宋体" panose="02010600030101010101" pitchFamily="2" charset="-122"/>
                          <a:ea typeface="宋体" panose="02010600030101010101" pitchFamily="2" charset="-122"/>
                          <a:cs typeface="宋体" panose="02010600030101010101" pitchFamily="2" charset="-122"/>
                        </a:rPr>
                        <a:t> 1.</a:t>
                      </a:r>
                      <a:endParaRPr lang="en-US" altLang="zh-CN" sz="1800" b="1">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1">
                          <a:latin typeface="宋体" panose="02010600030101010101" pitchFamily="2" charset="-122"/>
                          <a:ea typeface="宋体" panose="02010600030101010101" pitchFamily="2" charset="-122"/>
                          <a:cs typeface="宋体" panose="02010600030101010101" pitchFamily="2" charset="-122"/>
                        </a:rPr>
                        <a:t> </a:t>
                      </a:r>
                      <a:r>
                        <a:rPr lang="zh-CN" altLang="en-US" sz="1800" b="1">
                          <a:latin typeface="宋体" panose="02010600030101010101" pitchFamily="2" charset="-122"/>
                          <a:ea typeface="宋体" panose="02010600030101010101" pitchFamily="2" charset="-122"/>
                          <a:cs typeface="宋体" panose="02010600030101010101" pitchFamily="2" charset="-122"/>
                        </a:rPr>
                        <a:t>学校</a:t>
                      </a:r>
                      <a:endParaRPr lang="zh-CN" altLang="en-US" sz="1800" b="1">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1">
                          <a:latin typeface="宋体" panose="02010600030101010101" pitchFamily="2" charset="-122"/>
                          <a:ea typeface="宋体" panose="02010600030101010101" pitchFamily="2" charset="-122"/>
                          <a:cs typeface="宋体" panose="02010600030101010101" pitchFamily="2" charset="-122"/>
                        </a:rPr>
                        <a:t> </a:t>
                      </a:r>
                      <a:r>
                        <a:rPr lang="zh-CN" altLang="en-US" sz="1800" b="1">
                          <a:latin typeface="宋体" panose="02010600030101010101" pitchFamily="2" charset="-122"/>
                          <a:ea typeface="宋体" panose="02010600030101010101" pitchFamily="2" charset="-122"/>
                          <a:cs typeface="宋体" panose="02010600030101010101" pitchFamily="2" charset="-122"/>
                        </a:rPr>
                        <a:t>普林斯顿</a:t>
                      </a:r>
                      <a:endParaRPr lang="zh-CN" altLang="en-US" sz="1800" b="1">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1">
                          <a:latin typeface="宋体" panose="02010600030101010101" pitchFamily="2" charset="-122"/>
                          <a:ea typeface="宋体" panose="02010600030101010101" pitchFamily="2" charset="-122"/>
                          <a:cs typeface="宋体" panose="02010600030101010101" pitchFamily="2" charset="-122"/>
                        </a:rPr>
                        <a:t> </a:t>
                      </a:r>
                      <a:r>
                        <a:rPr lang="zh-CN" altLang="en-US" sz="1800" b="1">
                          <a:latin typeface="宋体" panose="02010600030101010101" pitchFamily="2" charset="-122"/>
                          <a:ea typeface="宋体" panose="02010600030101010101" pitchFamily="2" charset="-122"/>
                          <a:cs typeface="宋体" panose="02010600030101010101" pitchFamily="2" charset="-122"/>
                        </a:rPr>
                        <a:t>实验室给他有很多动手的机会</a:t>
                      </a:r>
                      <a:endParaRPr lang="zh-CN" altLang="en-US" sz="1800" b="1">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73710">
                <a:tc>
                  <a:txBody>
                    <a:bodyPr/>
                    <a:lstStyle/>
                    <a:p>
                      <a:pPr marL="0" indent="0" algn="l">
                        <a:buNone/>
                      </a:pPr>
                      <a:r>
                        <a:rPr lang="en-US" altLang="zh-CN" sz="1800" b="1">
                          <a:latin typeface="宋体" panose="02010600030101010101" pitchFamily="2" charset="-122"/>
                          <a:ea typeface="宋体" panose="02010600030101010101" pitchFamily="2" charset="-122"/>
                          <a:cs typeface="宋体" panose="02010600030101010101" pitchFamily="2" charset="-122"/>
                        </a:rPr>
                        <a:t> 2.</a:t>
                      </a:r>
                      <a:endParaRPr lang="en-US" altLang="zh-CN" sz="1800" b="1">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1">
                          <a:latin typeface="宋体" panose="02010600030101010101" pitchFamily="2" charset="-122"/>
                          <a:ea typeface="宋体" panose="02010600030101010101" pitchFamily="2" charset="-122"/>
                          <a:cs typeface="宋体" panose="02010600030101010101" pitchFamily="2" charset="-122"/>
                        </a:rPr>
                        <a:t> </a:t>
                      </a:r>
                      <a:r>
                        <a:rPr lang="zh-CN" altLang="en-US" sz="1800" b="1">
                          <a:latin typeface="宋体" panose="02010600030101010101" pitchFamily="2" charset="-122"/>
                          <a:ea typeface="宋体" panose="02010600030101010101" pitchFamily="2" charset="-122"/>
                          <a:cs typeface="宋体" panose="02010600030101010101" pitchFamily="2" charset="-122"/>
                        </a:rPr>
                        <a:t>导师</a:t>
                      </a:r>
                      <a:endParaRPr lang="zh-CN" altLang="en-US" sz="1800" b="1">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1">
                          <a:latin typeface="宋体" panose="02010600030101010101" pitchFamily="2" charset="-122"/>
                          <a:ea typeface="宋体" panose="02010600030101010101" pitchFamily="2" charset="-122"/>
                          <a:cs typeface="宋体" panose="02010600030101010101" pitchFamily="2" charset="-122"/>
                        </a:rPr>
                        <a:t> </a:t>
                      </a:r>
                      <a:r>
                        <a:rPr lang="zh-CN" altLang="en-US" sz="1800" b="1">
                          <a:latin typeface="宋体" panose="02010600030101010101" pitchFamily="2" charset="-122"/>
                          <a:ea typeface="宋体" panose="02010600030101010101" pitchFamily="2" charset="-122"/>
                          <a:cs typeface="宋体" panose="02010600030101010101" pitchFamily="2" charset="-122"/>
                        </a:rPr>
                        <a:t>惠勒</a:t>
                      </a:r>
                      <a:endParaRPr lang="zh-CN" altLang="en-US" sz="1800" b="1">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1">
                          <a:latin typeface="宋体" panose="02010600030101010101" pitchFamily="2" charset="-122"/>
                          <a:ea typeface="宋体" panose="02010600030101010101" pitchFamily="2" charset="-122"/>
                          <a:cs typeface="宋体" panose="02010600030101010101" pitchFamily="2" charset="-122"/>
                        </a:rPr>
                        <a:t> </a:t>
                      </a:r>
                      <a:r>
                        <a:rPr lang="zh-CN" altLang="en-US" sz="1800" b="1">
                          <a:latin typeface="宋体" panose="02010600030101010101" pitchFamily="2" charset="-122"/>
                          <a:ea typeface="宋体" panose="02010600030101010101" pitchFamily="2" charset="-122"/>
                          <a:cs typeface="宋体" panose="02010600030101010101" pitchFamily="2" charset="-122"/>
                        </a:rPr>
                        <a:t>得力的指导，并给了他展示的机会</a:t>
                      </a:r>
                      <a:endParaRPr lang="zh-CN" altLang="en-US" sz="1800" b="1">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73075">
                <a:tc>
                  <a:txBody>
                    <a:bodyPr/>
                    <a:lstStyle/>
                    <a:p>
                      <a:pPr marL="0" indent="0" algn="l">
                        <a:buNone/>
                      </a:pPr>
                      <a:r>
                        <a:rPr lang="en-US" altLang="zh-CN" sz="1800" b="1">
                          <a:latin typeface="宋体" panose="02010600030101010101" pitchFamily="2" charset="-122"/>
                          <a:ea typeface="宋体" panose="02010600030101010101" pitchFamily="2" charset="-122"/>
                          <a:cs typeface="宋体" panose="02010600030101010101" pitchFamily="2" charset="-122"/>
                        </a:rPr>
                        <a:t> 3.</a:t>
                      </a:r>
                      <a:endParaRPr lang="en-US" altLang="zh-CN" sz="1800" b="1">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1">
                          <a:latin typeface="宋体" panose="02010600030101010101" pitchFamily="2" charset="-122"/>
                          <a:ea typeface="宋体" panose="02010600030101010101" pitchFamily="2" charset="-122"/>
                          <a:cs typeface="宋体" panose="02010600030101010101" pitchFamily="2" charset="-122"/>
                        </a:rPr>
                        <a:t> </a:t>
                      </a:r>
                      <a:r>
                        <a:rPr lang="zh-CN" altLang="en-US" sz="1800" b="1">
                          <a:latin typeface="宋体" panose="02010600030101010101" pitchFamily="2" charset="-122"/>
                          <a:ea typeface="宋体" panose="02010600030101010101" pitchFamily="2" charset="-122"/>
                          <a:cs typeface="宋体" panose="02010600030101010101" pitchFamily="2" charset="-122"/>
                        </a:rPr>
                        <a:t>团队</a:t>
                      </a:r>
                      <a:endParaRPr lang="zh-CN" altLang="en-US" sz="1800" b="1">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1">
                          <a:latin typeface="宋体" panose="02010600030101010101" pitchFamily="2" charset="-122"/>
                          <a:ea typeface="宋体" panose="02010600030101010101" pitchFamily="2" charset="-122"/>
                          <a:cs typeface="宋体" panose="02010600030101010101" pitchFamily="2" charset="-122"/>
                        </a:rPr>
                        <a:t> </a:t>
                      </a:r>
                      <a:r>
                        <a:rPr lang="zh-CN" altLang="en-US" sz="1800" b="1">
                          <a:latin typeface="宋体" panose="02010600030101010101" pitchFamily="2" charset="-122"/>
                          <a:ea typeface="宋体" panose="02010600030101010101" pitchFamily="2" charset="-122"/>
                          <a:cs typeface="宋体" panose="02010600030101010101" pitchFamily="2" charset="-122"/>
                        </a:rPr>
                        <a:t>曼哈顿</a:t>
                      </a:r>
                      <a:endParaRPr lang="zh-CN" altLang="en-US" sz="1800" b="1">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1">
                          <a:latin typeface="宋体" panose="02010600030101010101" pitchFamily="2" charset="-122"/>
                          <a:ea typeface="宋体" panose="02010600030101010101" pitchFamily="2" charset="-122"/>
                          <a:cs typeface="宋体" panose="02010600030101010101" pitchFamily="2" charset="-122"/>
                        </a:rPr>
                        <a:t>在这个团队里他得以和许多科学的大人物交流</a:t>
                      </a:r>
                      <a:endParaRPr lang="zh-CN" altLang="en-US" sz="1800" b="1">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1525589" y="979490"/>
            <a:ext cx="8920163" cy="460375"/>
          </a:xfrm>
          <a:prstGeom prst="rect">
            <a:avLst/>
          </a:prstGeom>
          <a:noFill/>
          <a:ln w="9525">
            <a:noFill/>
          </a:ln>
        </p:spPr>
        <p:txBody>
          <a:bodyPr>
            <a:spAutoFit/>
          </a:bodyPr>
          <a:lstStyle/>
          <a:p>
            <a:pPr eaLnBrk="0" hangingPunct="0">
              <a:buFontTx/>
              <a:buNone/>
              <a:defRPr/>
            </a:pPr>
            <a:r>
              <a:rPr lang="en-US" altLang="zh-CN" sz="2400" dirty="0">
                <a:latin typeface="宋体" panose="02010600030101010101" pitchFamily="2" charset="-122"/>
                <a:cs typeface="宋体" panose="02010600030101010101" pitchFamily="2" charset="-122"/>
                <a:sym typeface="+mn-ea"/>
              </a:rPr>
              <a:t>1</a:t>
            </a:r>
            <a:r>
              <a:rPr lang="zh-CN" altLang="en-US" sz="2400" dirty="0">
                <a:latin typeface="宋体" panose="02010600030101010101" pitchFamily="2" charset="-122"/>
                <a:cs typeface="宋体" panose="02010600030101010101" pitchFamily="2" charset="-122"/>
                <a:sym typeface="+mn-ea"/>
              </a:rPr>
              <a:t>．</a:t>
            </a:r>
            <a:r>
              <a:rPr lang="zh-CN" altLang="en-US" sz="2000" dirty="0">
                <a:latin typeface="宋体" panose="02010600030101010101" pitchFamily="2" charset="-122"/>
                <a:cs typeface="宋体" panose="02010600030101010101" pitchFamily="2" charset="-122"/>
                <a:sym typeface="+mn-ea"/>
              </a:rPr>
              <a:t>费因曼是一位</a:t>
            </a:r>
            <a:r>
              <a:rPr lang="zh-CN" altLang="en-US" sz="2000" dirty="0">
                <a:solidFill>
                  <a:schemeClr val="accent5">
                    <a:lumMod val="75000"/>
                  </a:schemeClr>
                </a:solidFill>
                <a:latin typeface="宋体" panose="02010600030101010101" pitchFamily="2" charset="-122"/>
                <a:cs typeface="宋体" panose="02010600030101010101" pitchFamily="2" charset="-122"/>
                <a:sym typeface="+mn-ea"/>
              </a:rPr>
              <a:t>怎样</a:t>
            </a:r>
            <a:r>
              <a:rPr lang="zh-CN" altLang="en-US" sz="2000" dirty="0">
                <a:latin typeface="宋体" panose="02010600030101010101" pitchFamily="2" charset="-122"/>
                <a:cs typeface="宋体" panose="02010600030101010101" pitchFamily="2" charset="-122"/>
                <a:sym typeface="+mn-ea"/>
              </a:rPr>
              <a:t>的科学家？请结合文本简要分析。</a:t>
            </a:r>
            <a:endParaRPr lang="zh-CN" altLang="en-US" sz="2400" dirty="0">
              <a:sym typeface="+mn-ea"/>
            </a:endParaRPr>
          </a:p>
        </p:txBody>
      </p:sp>
      <p:graphicFrame>
        <p:nvGraphicFramePr>
          <p:cNvPr id="5" name="表格 4"/>
          <p:cNvGraphicFramePr/>
          <p:nvPr/>
        </p:nvGraphicFramePr>
        <p:xfrm>
          <a:off x="1839914" y="1604965"/>
          <a:ext cx="8355013" cy="2200275"/>
        </p:xfrm>
        <a:graphic>
          <a:graphicData uri="http://schemas.openxmlformats.org/drawingml/2006/table">
            <a:tbl>
              <a:tblPr firstRow="1" bandRow="1">
                <a:tableStyleId>{5940675A-B579-460E-94D1-54222C63F5DA}</a:tableStyleId>
              </a:tblPr>
              <a:tblGrid>
                <a:gridCol w="932180"/>
                <a:gridCol w="819084"/>
                <a:gridCol w="1502988"/>
                <a:gridCol w="5100761"/>
              </a:tblGrid>
              <a:tr h="505617">
                <a:tc>
                  <a:txBody>
                    <a:bodyPr/>
                    <a:lstStyle/>
                    <a:p>
                      <a:pPr marL="0" indent="0" algn="l">
                        <a:buNone/>
                      </a:pPr>
                      <a:r>
                        <a:rPr lang="zh-CN" altLang="en-US" sz="1800" b="1" dirty="0">
                          <a:latin typeface="宋体" panose="02010600030101010101" pitchFamily="2" charset="-122"/>
                          <a:ea typeface="宋体" panose="02010600030101010101" pitchFamily="2" charset="-122"/>
                          <a:cs typeface="宋体" panose="02010600030101010101" pitchFamily="2" charset="-122"/>
                        </a:rPr>
                        <a:t>序号</a:t>
                      </a:r>
                      <a:endParaRPr lang="zh-CN" altLang="en-US" sz="1800" b="1" dirty="0">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1">
                          <a:latin typeface="宋体" panose="02010600030101010101" pitchFamily="2" charset="-122"/>
                          <a:ea typeface="宋体" panose="02010600030101010101" pitchFamily="2" charset="-122"/>
                          <a:cs typeface="宋体" panose="02010600030101010101" pitchFamily="2" charset="-122"/>
                        </a:rPr>
                        <a:t>角度</a:t>
                      </a:r>
                      <a:endParaRPr lang="zh-CN" altLang="en-US" sz="1800" b="1">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1">
                          <a:latin typeface="宋体" panose="02010600030101010101" pitchFamily="2" charset="-122"/>
                          <a:ea typeface="宋体" panose="02010600030101010101" pitchFamily="2" charset="-122"/>
                          <a:cs typeface="宋体" panose="02010600030101010101" pitchFamily="2" charset="-122"/>
                        </a:rPr>
                        <a:t>概括</a:t>
                      </a:r>
                      <a:endParaRPr lang="zh-CN" altLang="en-US" sz="1800" b="1">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1">
                          <a:latin typeface="宋体" panose="02010600030101010101" pitchFamily="2" charset="-122"/>
                          <a:ea typeface="宋体" panose="02010600030101010101" pitchFamily="2" charset="-122"/>
                          <a:cs typeface="宋体" panose="02010600030101010101" pitchFamily="2" charset="-122"/>
                        </a:rPr>
                        <a:t>分析（或举例）</a:t>
                      </a:r>
                      <a:endParaRPr lang="zh-CN" altLang="en-US" sz="1800" b="1">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05617">
                <a:tc>
                  <a:txBody>
                    <a:bodyPr/>
                    <a:lstStyle/>
                    <a:p>
                      <a:pPr marL="0" indent="0" algn="l">
                        <a:buNone/>
                      </a:pPr>
                      <a:r>
                        <a:rPr lang="en-US" altLang="zh-CN" sz="1800" b="1">
                          <a:latin typeface="宋体" panose="02010600030101010101" pitchFamily="2" charset="-122"/>
                          <a:ea typeface="宋体" panose="02010600030101010101" pitchFamily="2" charset="-122"/>
                          <a:cs typeface="宋体" panose="02010600030101010101" pitchFamily="2" charset="-122"/>
                        </a:rPr>
                        <a:t> 1.</a:t>
                      </a:r>
                      <a:endParaRPr lang="en-US" altLang="zh-CN" sz="1800" b="1">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1">
                          <a:latin typeface="宋体" panose="02010600030101010101" pitchFamily="2" charset="-122"/>
                          <a:ea typeface="宋体" panose="02010600030101010101" pitchFamily="2" charset="-122"/>
                          <a:cs typeface="宋体" panose="02010600030101010101" pitchFamily="2" charset="-122"/>
                        </a:rPr>
                        <a:t> </a:t>
                      </a:r>
                      <a:r>
                        <a:rPr lang="zh-CN" altLang="en-US" sz="1800" b="1">
                          <a:latin typeface="宋体" panose="02010600030101010101" pitchFamily="2" charset="-122"/>
                          <a:ea typeface="宋体" panose="02010600030101010101" pitchFamily="2" charset="-122"/>
                          <a:cs typeface="宋体" panose="02010600030101010101" pitchFamily="2" charset="-122"/>
                        </a:rPr>
                        <a:t>个性</a:t>
                      </a:r>
                      <a:endParaRPr lang="zh-CN" altLang="en-US" sz="1800" b="1">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1">
                          <a:latin typeface="宋体" panose="02010600030101010101" pitchFamily="2" charset="-122"/>
                          <a:ea typeface="宋体" panose="02010600030101010101" pitchFamily="2" charset="-122"/>
                          <a:cs typeface="宋体" panose="02010600030101010101" pitchFamily="2" charset="-122"/>
                        </a:rPr>
                        <a:t> </a:t>
                      </a:r>
                      <a:r>
                        <a:rPr lang="zh-CN" altLang="en-US" sz="1800" b="1">
                          <a:latin typeface="宋体" panose="02010600030101010101" pitchFamily="2" charset="-122"/>
                          <a:ea typeface="宋体" panose="02010600030101010101" pitchFamily="2" charset="-122"/>
                          <a:cs typeface="宋体" panose="02010600030101010101" pitchFamily="2" charset="-122"/>
                        </a:rPr>
                        <a:t>率真</a:t>
                      </a:r>
                      <a:endParaRPr lang="zh-CN" altLang="en-US" sz="1800" b="1">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1">
                          <a:latin typeface="宋体" panose="02010600030101010101" pitchFamily="2" charset="-122"/>
                          <a:ea typeface="宋体" panose="02010600030101010101" pitchFamily="2" charset="-122"/>
                          <a:cs typeface="宋体" panose="02010600030101010101" pitchFamily="2" charset="-122"/>
                        </a:rPr>
                        <a:t> </a:t>
                      </a:r>
                      <a:r>
                        <a:rPr lang="zh-CN" altLang="en-US" sz="1800" b="1">
                          <a:latin typeface="宋体" panose="02010600030101010101" pitchFamily="2" charset="-122"/>
                          <a:ea typeface="宋体" panose="02010600030101010101" pitchFamily="2" charset="-122"/>
                          <a:cs typeface="宋体" panose="02010600030101010101" pitchFamily="2" charset="-122"/>
                        </a:rPr>
                        <a:t>不喜欢繁文缛节</a:t>
                      </a:r>
                      <a:endParaRPr lang="zh-CN" altLang="en-US" sz="1800" b="1">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83424">
                <a:tc>
                  <a:txBody>
                    <a:bodyPr/>
                    <a:lstStyle/>
                    <a:p>
                      <a:pPr marL="0" indent="0" algn="l">
                        <a:buNone/>
                      </a:pPr>
                      <a:r>
                        <a:rPr lang="en-US" altLang="zh-CN" sz="1800" b="1">
                          <a:latin typeface="宋体" panose="02010600030101010101" pitchFamily="2" charset="-122"/>
                          <a:ea typeface="宋体" panose="02010600030101010101" pitchFamily="2" charset="-122"/>
                          <a:cs typeface="宋体" panose="02010600030101010101" pitchFamily="2" charset="-122"/>
                        </a:rPr>
                        <a:t> 2.</a:t>
                      </a:r>
                      <a:endParaRPr lang="en-US" altLang="zh-CN" sz="1800" b="1">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1">
                          <a:latin typeface="宋体" panose="02010600030101010101" pitchFamily="2" charset="-122"/>
                          <a:ea typeface="宋体" panose="02010600030101010101" pitchFamily="2" charset="-122"/>
                          <a:cs typeface="宋体" panose="02010600030101010101" pitchFamily="2" charset="-122"/>
                        </a:rPr>
                        <a:t> </a:t>
                      </a:r>
                      <a:r>
                        <a:rPr lang="zh-CN" altLang="en-US" sz="1800" b="1">
                          <a:latin typeface="宋体" panose="02010600030101010101" pitchFamily="2" charset="-122"/>
                          <a:ea typeface="宋体" panose="02010600030101010101" pitchFamily="2" charset="-122"/>
                          <a:cs typeface="宋体" panose="02010600030101010101" pitchFamily="2" charset="-122"/>
                        </a:rPr>
                        <a:t>工作</a:t>
                      </a:r>
                      <a:endParaRPr lang="zh-CN" altLang="en-US" sz="1800" b="1">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1">
                          <a:latin typeface="宋体" panose="02010600030101010101" pitchFamily="2" charset="-122"/>
                          <a:ea typeface="宋体" panose="02010600030101010101" pitchFamily="2" charset="-122"/>
                          <a:cs typeface="宋体" panose="02010600030101010101" pitchFamily="2" charset="-122"/>
                        </a:rPr>
                        <a:t> </a:t>
                      </a:r>
                      <a:r>
                        <a:rPr lang="zh-CN" altLang="en-US" sz="1800" b="1">
                          <a:latin typeface="宋体" panose="02010600030101010101" pitchFamily="2" charset="-122"/>
                          <a:ea typeface="宋体" panose="02010600030101010101" pitchFamily="2" charset="-122"/>
                          <a:cs typeface="宋体" panose="02010600030101010101" pitchFamily="2" charset="-122"/>
                        </a:rPr>
                        <a:t>有创新精神</a:t>
                      </a:r>
                      <a:endParaRPr lang="zh-CN" altLang="en-US" sz="1800" b="1">
                        <a:latin typeface="宋体" panose="02010600030101010101" pitchFamily="2" charset="-122"/>
                        <a:ea typeface="宋体" panose="02010600030101010101" pitchFamily="2" charset="-122"/>
                        <a:cs typeface="宋体" panose="02010600030101010101" pitchFamily="2" charset="-122"/>
                      </a:endParaRPr>
                    </a:p>
                    <a:p>
                      <a:pPr marL="0" indent="0" algn="l">
                        <a:buNone/>
                      </a:pPr>
                      <a:r>
                        <a:rPr lang="zh-CN" altLang="en-US" sz="1800" b="1">
                          <a:latin typeface="宋体" panose="02010600030101010101" pitchFamily="2" charset="-122"/>
                          <a:ea typeface="宋体" panose="02010600030101010101" pitchFamily="2" charset="-122"/>
                          <a:cs typeface="宋体" panose="02010600030101010101" pitchFamily="2" charset="-122"/>
                        </a:rPr>
                        <a:t>敢于挑战</a:t>
                      </a:r>
                      <a:endParaRPr lang="zh-CN" altLang="en-US" sz="1800" b="1">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1" dirty="0">
                          <a:latin typeface="宋体" panose="02010600030101010101" pitchFamily="2" charset="-122"/>
                          <a:ea typeface="宋体" panose="02010600030101010101" pitchFamily="2" charset="-122"/>
                          <a:cs typeface="宋体" panose="02010600030101010101" pitchFamily="2" charset="-122"/>
                        </a:rPr>
                        <a:t> </a:t>
                      </a:r>
                      <a:r>
                        <a:rPr lang="zh-CN" altLang="en-US" sz="1800" b="1" dirty="0">
                          <a:latin typeface="宋体" panose="02010600030101010101" pitchFamily="2" charset="-122"/>
                          <a:ea typeface="宋体" panose="02010600030101010101" pitchFamily="2" charset="-122"/>
                          <a:cs typeface="宋体" panose="02010600030101010101" pitchFamily="2" charset="-122"/>
                        </a:rPr>
                        <a:t>致力于解决老大难问题，敢于和大人物毫无顾虑地争论</a:t>
                      </a:r>
                      <a:endParaRPr lang="zh-CN" altLang="en-US" sz="1800" b="1" dirty="0">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05617">
                <a:tc>
                  <a:txBody>
                    <a:bodyPr/>
                    <a:lstStyle/>
                    <a:p>
                      <a:pPr marL="0" indent="0" algn="l">
                        <a:buNone/>
                      </a:pPr>
                      <a:r>
                        <a:rPr lang="en-US" altLang="zh-CN" sz="1800" b="1">
                          <a:latin typeface="宋体" panose="02010600030101010101" pitchFamily="2" charset="-122"/>
                          <a:ea typeface="宋体" panose="02010600030101010101" pitchFamily="2" charset="-122"/>
                          <a:cs typeface="宋体" panose="02010600030101010101" pitchFamily="2" charset="-122"/>
                        </a:rPr>
                        <a:t> 3.</a:t>
                      </a:r>
                      <a:endParaRPr lang="en-US" altLang="zh-CN" sz="1800" b="1">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1">
                          <a:latin typeface="宋体" panose="02010600030101010101" pitchFamily="2" charset="-122"/>
                          <a:ea typeface="宋体" panose="02010600030101010101" pitchFamily="2" charset="-122"/>
                          <a:cs typeface="宋体" panose="02010600030101010101" pitchFamily="2" charset="-122"/>
                        </a:rPr>
                        <a:t> </a:t>
                      </a:r>
                      <a:r>
                        <a:rPr lang="zh-CN" altLang="en-US" sz="1800" b="1">
                          <a:latin typeface="宋体" panose="02010600030101010101" pitchFamily="2" charset="-122"/>
                          <a:ea typeface="宋体" panose="02010600030101010101" pitchFamily="2" charset="-122"/>
                          <a:cs typeface="宋体" panose="02010600030101010101" pitchFamily="2" charset="-122"/>
                        </a:rPr>
                        <a:t>品质</a:t>
                      </a:r>
                      <a:endParaRPr lang="zh-CN" altLang="en-US" sz="1800" b="1">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altLang="zh-CN" sz="1800" b="1">
                          <a:latin typeface="宋体" panose="02010600030101010101" pitchFamily="2" charset="-122"/>
                          <a:ea typeface="宋体" panose="02010600030101010101" pitchFamily="2" charset="-122"/>
                          <a:cs typeface="宋体" panose="02010600030101010101" pitchFamily="2" charset="-122"/>
                        </a:rPr>
                        <a:t> </a:t>
                      </a:r>
                      <a:r>
                        <a:rPr lang="zh-CN" altLang="en-US" sz="1800" b="1">
                          <a:latin typeface="宋体" panose="02010600030101010101" pitchFamily="2" charset="-122"/>
                          <a:ea typeface="宋体" panose="02010600030101010101" pitchFamily="2" charset="-122"/>
                          <a:cs typeface="宋体" panose="02010600030101010101" pitchFamily="2" charset="-122"/>
                        </a:rPr>
                        <a:t>爱国</a:t>
                      </a:r>
                      <a:endParaRPr lang="zh-CN" altLang="en-US" sz="1800" b="1">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zh-CN" altLang="en-US" sz="1800" b="1" dirty="0">
                          <a:latin typeface="宋体" panose="02010600030101010101" pitchFamily="2" charset="-122"/>
                          <a:ea typeface="宋体" panose="02010600030101010101" pitchFamily="2" charset="-122"/>
                          <a:cs typeface="宋体" panose="02010600030101010101" pitchFamily="2" charset="-122"/>
                        </a:rPr>
                        <a:t>毅然放弃好的工作机会，加入国家需要的团队中</a:t>
                      </a:r>
                      <a:endParaRPr lang="zh-CN" altLang="en-US" sz="1800" b="1" dirty="0">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transition>
    <p:push dir="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标题 1"/>
          <p:cNvSpPr>
            <a:spLocks noGrp="1" noChangeArrowheads="1"/>
          </p:cNvSpPr>
          <p:nvPr>
            <p:ph type="title"/>
          </p:nvPr>
        </p:nvSpPr>
        <p:spPr/>
        <p:txBody>
          <a:bodyPr/>
          <a:lstStyle/>
          <a:p>
            <a:r>
              <a:rPr lang="en-US" altLang="zh-CN">
                <a:latin typeface="华文新魏" panose="02010800040101010101" pitchFamily="2" charset="-122"/>
                <a:ea typeface="华文新魏" panose="02010800040101010101" pitchFamily="2" charset="-122"/>
                <a:sym typeface="宋体" panose="02010600030101010101" pitchFamily="2" charset="-122"/>
              </a:rPr>
              <a:t>Ⅲ</a:t>
            </a:r>
            <a:r>
              <a:rPr lang="zh-CN" altLang="en-US">
                <a:sym typeface="宋体" panose="02010600030101010101" pitchFamily="2" charset="-122"/>
              </a:rPr>
              <a:t>限制也是导向</a:t>
            </a:r>
            <a:endParaRPr lang="zh-CN" altLang="en-US"/>
          </a:p>
        </p:txBody>
      </p:sp>
      <p:pic>
        <p:nvPicPr>
          <p:cNvPr id="47106" name="内容占位符 3"/>
          <p:cNvPicPr>
            <a:picLocks noGrp="1"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a:xfrm>
            <a:off x="2622552" y="1619250"/>
            <a:ext cx="6791325" cy="2019300"/>
          </a:xfrm>
        </p:spPr>
      </p:pic>
      <p:pic>
        <p:nvPicPr>
          <p:cNvPr id="47107"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4137" y="3722688"/>
            <a:ext cx="6789738" cy="234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标题 1"/>
          <p:cNvSpPr>
            <a:spLocks noGrp="1" noChangeArrowheads="1"/>
          </p:cNvSpPr>
          <p:nvPr>
            <p:ph type="title"/>
          </p:nvPr>
        </p:nvSpPr>
        <p:spPr/>
        <p:txBody>
          <a:bodyPr/>
          <a:lstStyle/>
          <a:p>
            <a:r>
              <a:rPr lang="en-US" altLang="zh-CN">
                <a:latin typeface="华文新魏" panose="02010800040101010101" pitchFamily="2" charset="-122"/>
                <a:ea typeface="华文新魏" panose="02010800040101010101" pitchFamily="2" charset="-122"/>
              </a:rPr>
              <a:t>Ⅲ</a:t>
            </a:r>
            <a:r>
              <a:rPr lang="zh-CN" altLang="en-US"/>
              <a:t>限制也是导向</a:t>
            </a:r>
            <a:endParaRPr lang="zh-CN" altLang="en-US"/>
          </a:p>
        </p:txBody>
      </p:sp>
      <p:sp>
        <p:nvSpPr>
          <p:cNvPr id="48130" name="内容占位符 2"/>
          <p:cNvSpPr>
            <a:spLocks noGrp="1" noChangeArrowheads="1"/>
          </p:cNvSpPr>
          <p:nvPr>
            <p:ph idx="1"/>
          </p:nvPr>
        </p:nvSpPr>
        <p:spPr/>
        <p:txBody>
          <a:bodyPr/>
          <a:lstStyle/>
          <a:p>
            <a:pPr marL="0" indent="0">
              <a:buNone/>
            </a:pPr>
            <a:r>
              <a:rPr lang="zh-CN" altLang="en-US">
                <a:solidFill>
                  <a:srgbClr val="FF0000"/>
                </a:solidFill>
              </a:rPr>
              <a:t>开头</a:t>
            </a:r>
            <a:r>
              <a:rPr lang="zh-CN" altLang="en-US"/>
              <a:t>一节的三个</a:t>
            </a:r>
            <a:r>
              <a:rPr lang="zh-CN" altLang="en-US">
                <a:solidFill>
                  <a:srgbClr val="FF0000"/>
                </a:solidFill>
              </a:rPr>
              <a:t>问句</a:t>
            </a:r>
            <a:r>
              <a:rPr lang="zh-CN" altLang="en-US"/>
              <a:t>，</a:t>
            </a:r>
            <a:r>
              <a:rPr lang="zh-CN" altLang="en-US">
                <a:solidFill>
                  <a:srgbClr val="FF0000"/>
                </a:solidFill>
              </a:rPr>
              <a:t>对文章内容的表达</a:t>
            </a:r>
            <a:r>
              <a:rPr lang="zh-CN" altLang="en-US"/>
              <a:t>有什么</a:t>
            </a:r>
            <a:r>
              <a:rPr lang="zh-CN" altLang="en-US">
                <a:solidFill>
                  <a:srgbClr val="FF0000"/>
                </a:solidFill>
              </a:rPr>
              <a:t>作用</a:t>
            </a:r>
            <a:r>
              <a:rPr lang="zh-CN" altLang="en-US"/>
              <a:t>？(5分)  </a:t>
            </a:r>
            <a:endParaRPr lang="zh-CN" altLang="en-US"/>
          </a:p>
          <a:p>
            <a:pPr marL="0" indent="0">
              <a:buNone/>
            </a:pPr>
            <a:r>
              <a:rPr lang="zh-CN" altLang="en-US"/>
              <a:t>______________________________________________________________________</a:t>
            </a:r>
            <a:endParaRPr lang="zh-CN" altLang="en-US"/>
          </a:p>
          <a:p>
            <a:pPr marL="0" indent="0">
              <a:buNone/>
            </a:pPr>
            <a:r>
              <a:rPr lang="zh-CN" altLang="en-US"/>
              <a:t>答案：1.领起全文内容（结构上，扣“开头”）2.表明文章由实到虚的思路（内容上，扣三个句子）3.激发读者的思考（艺术上，扣“问句”）                       </a:t>
            </a:r>
            <a:endParaRPr lang="zh-CN" alt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noChangeArrowheads="1"/>
          </p:cNvSpPr>
          <p:nvPr>
            <p:ph type="title"/>
          </p:nvPr>
        </p:nvSpPr>
        <p:spPr/>
        <p:txBody>
          <a:bodyPr/>
          <a:lstStyle/>
          <a:p>
            <a:r>
              <a:rPr lang="zh-CN" altLang="en-US"/>
              <a:t>主观题审题 </a:t>
            </a:r>
            <a:r>
              <a:rPr lang="zh-CN" altLang="en-US">
                <a:solidFill>
                  <a:srgbClr val="00B050"/>
                </a:solidFill>
                <a:latin typeface="华文行楷" panose="02010800040101010101" pitchFamily="2" charset="-122"/>
                <a:ea typeface="华文行楷" panose="02010800040101010101" pitchFamily="2" charset="-122"/>
              </a:rPr>
              <a:t>形式</a:t>
            </a:r>
            <a:endParaRPr lang="zh-CN" altLang="en-US">
              <a:solidFill>
                <a:srgbClr val="00B050"/>
              </a:solidFill>
              <a:latin typeface="华文行楷" panose="02010800040101010101" pitchFamily="2" charset="-122"/>
              <a:ea typeface="华文行楷" panose="02010800040101010101" pitchFamily="2" charset="-122"/>
            </a:endParaRPr>
          </a:p>
        </p:txBody>
      </p:sp>
      <p:grpSp>
        <p:nvGrpSpPr>
          <p:cNvPr id="50178" name="良师一课"/>
          <p:cNvGrpSpPr/>
          <p:nvPr/>
        </p:nvGrpSpPr>
        <p:grpSpPr bwMode="auto">
          <a:xfrm>
            <a:off x="9088439" y="274640"/>
            <a:ext cx="1262063" cy="796925"/>
            <a:chOff x="0" y="-1"/>
            <a:chExt cx="2616247" cy="1660526"/>
          </a:xfrm>
        </p:grpSpPr>
        <p:sp>
          <p:nvSpPr>
            <p:cNvPr id="123" name="良师一课"/>
            <p:cNvSpPr txBox="1"/>
            <p:nvPr/>
          </p:nvSpPr>
          <p:spPr>
            <a:xfrm>
              <a:off x="217198" y="727720"/>
              <a:ext cx="2181851" cy="628486"/>
            </a:xfrm>
            <a:prstGeom prst="rect">
              <a:avLst/>
            </a:prstGeom>
            <a:noFill/>
            <a:ln>
              <a:noFill/>
            </a:ln>
            <a:effectLst/>
          </p:spPr>
          <p:txBody>
            <a:bodyPr lIns="26788" tIns="26788" rIns="26788" bIns="26788" anchor="ctr">
              <a:spAutoFit/>
            </a:bodyPr>
            <a:lstStyle>
              <a:lvl1pPr algn="l">
                <a:lnSpc>
                  <a:spcPct val="120000"/>
                </a:lnSpc>
                <a:defRPr sz="3600" spc="144">
                  <a:solidFill>
                    <a:srgbClr val="454548"/>
                  </a:solidFill>
                </a:defRPr>
              </a:lvl1pPr>
            </a:lstStyle>
            <a:p>
              <a:pPr>
                <a:defRPr/>
              </a:pPr>
              <a:r>
                <a:rPr sz="1350" noProof="1">
                  <a:sym typeface="+mn-ea"/>
                </a:rPr>
                <a:t>良师一课</a:t>
              </a:r>
              <a:endParaRPr sz="1350" noProof="1">
                <a:sym typeface="+mn-ea"/>
              </a:endParaRPr>
            </a:p>
          </p:txBody>
        </p:sp>
        <p:pic>
          <p:nvPicPr>
            <p:cNvPr id="50180" name="良师一课" descr="良师一课"/>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1"/>
              <a:ext cx="2616247" cy="1660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0181" name="文本框 1"/>
          <p:cNvSpPr txBox="1">
            <a:spLocks noChangeArrowheads="1"/>
          </p:cNvSpPr>
          <p:nvPr/>
        </p:nvSpPr>
        <p:spPr bwMode="auto">
          <a:xfrm>
            <a:off x="2344737" y="1317625"/>
            <a:ext cx="7075488" cy="492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ts val="1800"/>
              </a:spcBef>
            </a:pPr>
            <a:r>
              <a:rPr lang="en-US" altLang="zh-CN" sz="2800"/>
              <a:t>       </a:t>
            </a:r>
            <a:endParaRPr lang="en-US" altLang="zh-CN" sz="2800"/>
          </a:p>
          <a:p>
            <a:pPr>
              <a:spcBef>
                <a:spcPts val="1800"/>
              </a:spcBef>
            </a:pPr>
            <a:r>
              <a:rPr lang="en-US" altLang="zh-CN" sz="2800"/>
              <a:t>这篇小说在情节设置上有</a:t>
            </a:r>
            <a:r>
              <a:rPr lang="en-US" altLang="zh-CN" sz="2800">
                <a:solidFill>
                  <a:srgbClr val="FF0000"/>
                </a:solidFill>
              </a:rPr>
              <a:t>哪些</a:t>
            </a:r>
            <a:r>
              <a:rPr lang="en-US" altLang="zh-CN" sz="2800"/>
              <a:t>巧妙之处？请结合文本简要</a:t>
            </a:r>
            <a:r>
              <a:rPr lang="en-US" altLang="zh-CN" sz="2800">
                <a:solidFill>
                  <a:srgbClr val="FF0000"/>
                </a:solidFill>
              </a:rPr>
              <a:t>分析</a:t>
            </a:r>
            <a:r>
              <a:rPr lang="en-US" altLang="zh-CN" sz="2800"/>
              <a:t>。（6）</a:t>
            </a:r>
            <a:endParaRPr lang="en-US" altLang="zh-CN" sz="2800"/>
          </a:p>
          <a:p>
            <a:pPr>
              <a:spcBef>
                <a:spcPts val="1800"/>
              </a:spcBef>
            </a:pPr>
            <a:r>
              <a:rPr lang="zh-CN" altLang="en-US" sz="2800"/>
              <a:t>答题格式：</a:t>
            </a:r>
            <a:endParaRPr lang="zh-CN" altLang="en-US" sz="2800"/>
          </a:p>
          <a:p>
            <a:pPr>
              <a:spcBef>
                <a:spcPts val="1800"/>
              </a:spcBef>
            </a:pPr>
            <a:r>
              <a:rPr lang="zh-CN" altLang="en-US" sz="2800">
                <a:latin typeface="Calibri" panose="020F0502020204030204" charset="0"/>
              </a:rPr>
              <a:t>①</a:t>
            </a:r>
            <a:r>
              <a:rPr lang="zh-CN" altLang="en-US" sz="2800" u="sng">
                <a:latin typeface="Calibri" panose="020F0502020204030204" charset="0"/>
              </a:rPr>
              <a:t>                            </a:t>
            </a:r>
            <a:r>
              <a:rPr lang="zh-CN" altLang="en-US" sz="2800">
                <a:latin typeface="Calibri" panose="020F0502020204030204" charset="0"/>
              </a:rPr>
              <a:t>，</a:t>
            </a:r>
            <a:r>
              <a:rPr lang="zh-CN" altLang="en-US" sz="2800" u="sng">
                <a:latin typeface="Calibri" panose="020F0502020204030204" charset="0"/>
              </a:rPr>
              <a:t>                            </a:t>
            </a:r>
            <a:r>
              <a:rPr lang="zh-CN" altLang="en-US" sz="2800">
                <a:latin typeface="Calibri" panose="020F0502020204030204" charset="0"/>
              </a:rPr>
              <a:t>；</a:t>
            </a:r>
            <a:endParaRPr lang="zh-CN" altLang="en-US" sz="2800">
              <a:latin typeface="Calibri" panose="020F0502020204030204" charset="0"/>
            </a:endParaRPr>
          </a:p>
          <a:p>
            <a:pPr>
              <a:spcBef>
                <a:spcPts val="1800"/>
              </a:spcBef>
            </a:pPr>
            <a:r>
              <a:rPr lang="zh-CN" altLang="en-US" sz="2800">
                <a:latin typeface="Calibri" panose="020F0502020204030204" charset="0"/>
              </a:rPr>
              <a:t>②</a:t>
            </a:r>
            <a:r>
              <a:rPr lang="zh-CN" altLang="en-US" sz="2800" u="sng">
                <a:latin typeface="Calibri" panose="020F0502020204030204" charset="0"/>
                <a:sym typeface="宋体" panose="02010600030101010101" pitchFamily="2" charset="-122"/>
              </a:rPr>
              <a:t>                           </a:t>
            </a:r>
            <a:r>
              <a:rPr lang="zh-CN" altLang="en-US" sz="2800">
                <a:latin typeface="Calibri" panose="020F0502020204030204" charset="0"/>
                <a:sym typeface="宋体" panose="02010600030101010101" pitchFamily="2" charset="-122"/>
              </a:rPr>
              <a:t> ，</a:t>
            </a:r>
            <a:r>
              <a:rPr lang="zh-CN" altLang="en-US" sz="2800" u="sng">
                <a:latin typeface="Calibri" panose="020F0502020204030204" charset="0"/>
                <a:sym typeface="宋体" panose="02010600030101010101" pitchFamily="2" charset="-122"/>
              </a:rPr>
              <a:t>                            </a:t>
            </a:r>
            <a:r>
              <a:rPr lang="zh-CN" altLang="en-US" sz="2800">
                <a:latin typeface="Calibri" panose="020F0502020204030204" charset="0"/>
                <a:sym typeface="宋体" panose="02010600030101010101" pitchFamily="2" charset="-122"/>
              </a:rPr>
              <a:t>；</a:t>
            </a:r>
            <a:endParaRPr lang="zh-CN" altLang="en-US" sz="2800">
              <a:latin typeface="Calibri" panose="020F0502020204030204" charset="0"/>
            </a:endParaRPr>
          </a:p>
          <a:p>
            <a:pPr>
              <a:spcBef>
                <a:spcPts val="1800"/>
              </a:spcBef>
            </a:pPr>
            <a:r>
              <a:rPr lang="zh-CN" altLang="en-US" sz="2800">
                <a:latin typeface="Calibri" panose="020F0502020204030204" charset="0"/>
              </a:rPr>
              <a:t>③</a:t>
            </a:r>
            <a:r>
              <a:rPr lang="zh-CN" altLang="en-US" sz="2800" u="sng">
                <a:latin typeface="Calibri" panose="020F0502020204030204" charset="0"/>
                <a:sym typeface="宋体" panose="02010600030101010101" pitchFamily="2" charset="-122"/>
              </a:rPr>
              <a:t>                            </a:t>
            </a:r>
            <a:r>
              <a:rPr lang="zh-CN" altLang="en-US" sz="2800">
                <a:latin typeface="Calibri" panose="020F0502020204030204" charset="0"/>
                <a:sym typeface="宋体" panose="02010600030101010101" pitchFamily="2" charset="-122"/>
              </a:rPr>
              <a:t>，</a:t>
            </a:r>
            <a:r>
              <a:rPr lang="zh-CN" altLang="en-US" sz="2800" u="sng">
                <a:latin typeface="Calibri" panose="020F0502020204030204" charset="0"/>
                <a:sym typeface="宋体" panose="02010600030101010101" pitchFamily="2" charset="-122"/>
              </a:rPr>
              <a:t>                            </a:t>
            </a:r>
            <a:r>
              <a:rPr lang="zh-CN" altLang="en-US" sz="2800">
                <a:latin typeface="Calibri" panose="020F0502020204030204" charset="0"/>
                <a:sym typeface="宋体" panose="02010600030101010101" pitchFamily="2" charset="-122"/>
              </a:rPr>
              <a:t>。</a:t>
            </a:r>
            <a:endParaRPr lang="zh-CN" altLang="en-US" sz="2800">
              <a:latin typeface="Calibri" panose="020F0502020204030204" charset="0"/>
            </a:endParaRPr>
          </a:p>
          <a:p>
            <a:pPr>
              <a:spcBef>
                <a:spcPts val="1800"/>
              </a:spcBef>
            </a:pPr>
            <a:endParaRPr lang="zh-CN" altLang="en-US" sz="2800">
              <a:latin typeface="Calibri" panose="020F050202020403020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normAutofit lnSpcReduction="20000"/>
          </a:bodyPr>
          <a:p>
            <a:r>
              <a:rPr lang="zh-CN" altLang="en-US"/>
              <a:t>1993年</a:t>
            </a:r>
            <a:endParaRPr lang="zh-CN" altLang="en-US"/>
          </a:p>
          <a:p>
            <a:r>
              <a:rPr lang="zh-CN" altLang="en-US"/>
              <a:t>高三某班学生小张因病缺课两个月，请同班好友小王帮他补课。后来，小张的学习成绩跟了上来，小张的母亲很感激小王，尽管家里不富裕，但还是托人给小王捎来200元作为报酬，小王很为难，找班主任谈谈自己的想法，班上的同学知道了这件事后，产生了各种议论，在班会上，大家围绕这件事以及与此有关的一些问题各抒己见，展开热烈的讨论。</a:t>
            </a:r>
            <a:endParaRPr lang="zh-CN" altLang="en-US"/>
          </a:p>
          <a:p>
            <a:r>
              <a:rPr lang="zh-CN" altLang="en-US"/>
              <a:t>请你写一篇全面反映这件事和班上同学各种看法的广播稿。题目自拟。</a:t>
            </a:r>
            <a:endParaRPr lang="zh-CN" altLang="en-US"/>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ChangeArrowheads="1"/>
          </p:cNvSpPr>
          <p:nvPr>
            <p:ph type="title"/>
          </p:nvPr>
        </p:nvSpPr>
        <p:spPr/>
        <p:txBody>
          <a:bodyPr/>
          <a:lstStyle/>
          <a:p>
            <a:r>
              <a:rPr lang="zh-CN" altLang="en-US"/>
              <a:t>主观题审题 </a:t>
            </a:r>
            <a:r>
              <a:rPr lang="zh-CN" altLang="en-US">
                <a:solidFill>
                  <a:srgbClr val="00B050"/>
                </a:solidFill>
                <a:latin typeface="华文行楷" panose="02010800040101010101" pitchFamily="2" charset="-122"/>
                <a:ea typeface="华文行楷" panose="02010800040101010101" pitchFamily="2" charset="-122"/>
              </a:rPr>
              <a:t>思维</a:t>
            </a:r>
            <a:endParaRPr lang="zh-CN" altLang="en-US">
              <a:solidFill>
                <a:srgbClr val="00B050"/>
              </a:solidFill>
              <a:latin typeface="华文行楷" panose="02010800040101010101" pitchFamily="2" charset="-122"/>
              <a:ea typeface="华文行楷" panose="02010800040101010101" pitchFamily="2" charset="-122"/>
            </a:endParaRPr>
          </a:p>
        </p:txBody>
      </p:sp>
      <p:grpSp>
        <p:nvGrpSpPr>
          <p:cNvPr id="51202" name="良师一课"/>
          <p:cNvGrpSpPr/>
          <p:nvPr/>
        </p:nvGrpSpPr>
        <p:grpSpPr bwMode="auto">
          <a:xfrm>
            <a:off x="9088439" y="274640"/>
            <a:ext cx="1262063" cy="796925"/>
            <a:chOff x="0" y="-1"/>
            <a:chExt cx="2616247" cy="1660526"/>
          </a:xfrm>
        </p:grpSpPr>
        <p:sp>
          <p:nvSpPr>
            <p:cNvPr id="123" name="良师一课"/>
            <p:cNvSpPr txBox="1"/>
            <p:nvPr/>
          </p:nvSpPr>
          <p:spPr>
            <a:xfrm>
              <a:off x="217198" y="727720"/>
              <a:ext cx="2181851" cy="628486"/>
            </a:xfrm>
            <a:prstGeom prst="rect">
              <a:avLst/>
            </a:prstGeom>
            <a:noFill/>
            <a:ln>
              <a:noFill/>
            </a:ln>
            <a:effectLst/>
          </p:spPr>
          <p:txBody>
            <a:bodyPr lIns="26788" tIns="26788" rIns="26788" bIns="26788" anchor="ctr">
              <a:spAutoFit/>
            </a:bodyPr>
            <a:lstStyle>
              <a:lvl1pPr algn="l">
                <a:lnSpc>
                  <a:spcPct val="120000"/>
                </a:lnSpc>
                <a:defRPr sz="3600" spc="144">
                  <a:solidFill>
                    <a:srgbClr val="454548"/>
                  </a:solidFill>
                </a:defRPr>
              </a:lvl1pPr>
            </a:lstStyle>
            <a:p>
              <a:pPr>
                <a:defRPr/>
              </a:pPr>
              <a:r>
                <a:rPr sz="1350" noProof="1">
                  <a:sym typeface="+mn-ea"/>
                </a:rPr>
                <a:t>良师一课</a:t>
              </a:r>
              <a:endParaRPr sz="1350" noProof="1">
                <a:sym typeface="+mn-ea"/>
              </a:endParaRPr>
            </a:p>
          </p:txBody>
        </p:sp>
        <p:pic>
          <p:nvPicPr>
            <p:cNvPr id="51204" name="良师一课" descr="良师一课"/>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1"/>
              <a:ext cx="2616247" cy="1660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1205" name="文本框 1"/>
          <p:cNvSpPr txBox="1">
            <a:spLocks noChangeArrowheads="1"/>
          </p:cNvSpPr>
          <p:nvPr/>
        </p:nvSpPr>
        <p:spPr bwMode="auto">
          <a:xfrm>
            <a:off x="2344737" y="1330325"/>
            <a:ext cx="7075488" cy="470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ts val="1800"/>
              </a:spcBef>
            </a:pPr>
            <a:r>
              <a:rPr lang="en-US" altLang="zh-CN" sz="2400"/>
              <a:t>       这篇小说在</a:t>
            </a:r>
            <a:r>
              <a:rPr lang="en-US" altLang="zh-CN" sz="2400">
                <a:solidFill>
                  <a:srgbClr val="00B050"/>
                </a:solidFill>
              </a:rPr>
              <a:t>情节设置</a:t>
            </a:r>
            <a:r>
              <a:rPr lang="en-US" altLang="zh-CN" sz="2400"/>
              <a:t>上有哪些</a:t>
            </a:r>
            <a:r>
              <a:rPr lang="en-US" altLang="zh-CN" sz="2400">
                <a:solidFill>
                  <a:srgbClr val="FF0000"/>
                </a:solidFill>
              </a:rPr>
              <a:t>巧妙</a:t>
            </a:r>
            <a:r>
              <a:rPr lang="en-US" altLang="zh-CN" sz="2400"/>
              <a:t>之处？请</a:t>
            </a:r>
            <a:r>
              <a:rPr lang="en-US" altLang="zh-CN" sz="2400">
                <a:solidFill>
                  <a:srgbClr val="0070C0"/>
                </a:solidFill>
              </a:rPr>
              <a:t>结合文本</a:t>
            </a:r>
            <a:r>
              <a:rPr lang="en-US" altLang="zh-CN" sz="2400"/>
              <a:t>简要</a:t>
            </a:r>
            <a:r>
              <a:rPr lang="en-US" altLang="zh-CN" sz="2400">
                <a:solidFill>
                  <a:srgbClr val="FFC000"/>
                </a:solidFill>
              </a:rPr>
              <a:t>分析</a:t>
            </a:r>
            <a:r>
              <a:rPr lang="en-US" altLang="zh-CN" sz="2400"/>
              <a:t>。（6）</a:t>
            </a:r>
            <a:endParaRPr lang="en-US" altLang="zh-CN" sz="2400"/>
          </a:p>
          <a:p>
            <a:pPr>
              <a:spcBef>
                <a:spcPts val="1800"/>
              </a:spcBef>
            </a:pPr>
            <a:r>
              <a:rPr lang="zh-CN" altLang="en-US" sz="2400"/>
              <a:t>答题内容：</a:t>
            </a:r>
            <a:endParaRPr lang="zh-CN" altLang="en-US" sz="2400"/>
          </a:p>
          <a:p>
            <a:pPr>
              <a:spcBef>
                <a:spcPts val="1800"/>
              </a:spcBef>
            </a:pPr>
            <a:r>
              <a:rPr lang="zh-CN" altLang="en-US" sz="2400">
                <a:latin typeface="Calibri" panose="020F0502020204030204" charset="0"/>
              </a:rPr>
              <a:t>①</a:t>
            </a:r>
            <a:r>
              <a:rPr lang="en-US" altLang="zh-CN" sz="2400">
                <a:solidFill>
                  <a:srgbClr val="FF0000"/>
                </a:solidFill>
              </a:rPr>
              <a:t>巧</a:t>
            </a:r>
            <a:r>
              <a:rPr lang="zh-CN" altLang="en-US" sz="2400">
                <a:latin typeface="Calibri" panose="020F0502020204030204" charset="0"/>
              </a:rPr>
              <a:t>设</a:t>
            </a:r>
            <a:r>
              <a:rPr lang="en-US" altLang="zh-CN" sz="2400">
                <a:solidFill>
                  <a:srgbClr val="00B050"/>
                </a:solidFill>
              </a:rPr>
              <a:t>线索</a:t>
            </a:r>
            <a:r>
              <a:rPr lang="zh-CN" altLang="en-US" sz="2400">
                <a:latin typeface="Calibri" panose="020F0502020204030204" charset="0"/>
              </a:rPr>
              <a:t>。</a:t>
            </a:r>
            <a:r>
              <a:rPr lang="en-US" altLang="zh-CN" sz="2400">
                <a:solidFill>
                  <a:srgbClr val="0070C0"/>
                </a:solidFill>
              </a:rPr>
              <a:t>以母女为对方着想的“谎言”为线索，</a:t>
            </a:r>
            <a:r>
              <a:rPr lang="en-US" altLang="zh-CN" sz="2400">
                <a:solidFill>
                  <a:srgbClr val="FFC000"/>
                </a:solidFill>
              </a:rPr>
              <a:t>使小说结构清晰紧凑。</a:t>
            </a:r>
            <a:endParaRPr lang="zh-CN" altLang="en-US" sz="2400">
              <a:latin typeface="Calibri" panose="020F0502020204030204" charset="0"/>
            </a:endParaRPr>
          </a:p>
          <a:p>
            <a:pPr>
              <a:spcBef>
                <a:spcPts val="1800"/>
              </a:spcBef>
            </a:pPr>
            <a:r>
              <a:rPr lang="zh-CN" altLang="en-US" sz="2400">
                <a:latin typeface="Calibri" panose="020F0502020204030204" charset="0"/>
              </a:rPr>
              <a:t>②</a:t>
            </a:r>
            <a:r>
              <a:rPr lang="en-US" altLang="zh-CN" sz="2400">
                <a:solidFill>
                  <a:srgbClr val="00B050"/>
                </a:solidFill>
              </a:rPr>
              <a:t>情节</a:t>
            </a:r>
            <a:r>
              <a:rPr lang="en-US" altLang="zh-CN" sz="2400">
                <a:solidFill>
                  <a:srgbClr val="FF0000"/>
                </a:solidFill>
              </a:rPr>
              <a:t>曲折</a:t>
            </a:r>
            <a:r>
              <a:rPr lang="zh-CN" altLang="en-US" sz="2400">
                <a:latin typeface="Calibri" panose="020F0502020204030204" charset="0"/>
              </a:rPr>
              <a:t>。</a:t>
            </a:r>
            <a:r>
              <a:rPr lang="en-US" altLang="zh-CN" sz="2400">
                <a:solidFill>
                  <a:srgbClr val="0070C0"/>
                </a:solidFill>
              </a:rPr>
              <a:t>后一次的电话总会揭穿前一次的“谎言”，</a:t>
            </a:r>
            <a:r>
              <a:rPr lang="en-US" altLang="zh-CN" sz="2400">
                <a:solidFill>
                  <a:srgbClr val="FFC000"/>
                </a:solidFill>
              </a:rPr>
              <a:t>三起三落，层层推进，出人意料</a:t>
            </a:r>
            <a:r>
              <a:rPr lang="zh-CN" altLang="en-US" sz="2400">
                <a:latin typeface="Calibri" panose="020F0502020204030204" charset="0"/>
              </a:rPr>
              <a:t>。</a:t>
            </a:r>
            <a:endParaRPr lang="zh-CN" altLang="en-US" sz="2400">
              <a:latin typeface="Calibri" panose="020F0502020204030204" charset="0"/>
            </a:endParaRPr>
          </a:p>
          <a:p>
            <a:pPr>
              <a:spcBef>
                <a:spcPts val="1800"/>
              </a:spcBef>
            </a:pPr>
            <a:r>
              <a:rPr lang="zh-CN" altLang="en-US" sz="2400">
                <a:latin typeface="Calibri" panose="020F0502020204030204" charset="0"/>
              </a:rPr>
              <a:t>③</a:t>
            </a:r>
            <a:r>
              <a:rPr lang="en-US" altLang="zh-CN" sz="2400">
                <a:solidFill>
                  <a:srgbClr val="FF0000"/>
                </a:solidFill>
              </a:rPr>
              <a:t>巧</a:t>
            </a:r>
            <a:r>
              <a:rPr lang="zh-CN" altLang="en-US" sz="2400">
                <a:latin typeface="Calibri" panose="020F0502020204030204" charset="0"/>
              </a:rPr>
              <a:t>设</a:t>
            </a:r>
            <a:r>
              <a:rPr lang="en-US" altLang="zh-CN" sz="2400">
                <a:solidFill>
                  <a:srgbClr val="00B050"/>
                </a:solidFill>
              </a:rPr>
              <a:t>伏笔</a:t>
            </a:r>
            <a:r>
              <a:rPr lang="zh-CN" altLang="en-US" sz="2400">
                <a:latin typeface="Calibri" panose="020F0502020204030204" charset="0"/>
              </a:rPr>
              <a:t>。</a:t>
            </a:r>
            <a:r>
              <a:rPr lang="en-US" altLang="zh-CN" sz="2400">
                <a:solidFill>
                  <a:srgbClr val="0070C0"/>
                </a:solidFill>
              </a:rPr>
              <a:t>如第二次电话母亲只听到铃声就断定是自己的电话，还故意按响免提键，</a:t>
            </a:r>
            <a:r>
              <a:rPr lang="en-US" altLang="zh-CN" sz="2400">
                <a:solidFill>
                  <a:srgbClr val="FFC000"/>
                </a:solidFill>
              </a:rPr>
              <a:t>为下文这个电话是母亲安排打来让琳安心埋下伏笔。</a:t>
            </a:r>
            <a:endParaRPr lang="zh-CN" altLang="en-US" sz="2800">
              <a:latin typeface="Calibri" panose="020F0502020204030204"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标题 1"/>
          <p:cNvSpPr>
            <a:spLocks noGrp="1" noChangeArrowheads="1"/>
          </p:cNvSpPr>
          <p:nvPr>
            <p:ph type="title"/>
          </p:nvPr>
        </p:nvSpPr>
        <p:spPr/>
        <p:txBody>
          <a:bodyPr/>
          <a:lstStyle/>
          <a:p>
            <a:r>
              <a:rPr lang="zh-CN" altLang="en-US"/>
              <a:t>散文的核心问题</a:t>
            </a:r>
            <a:endParaRPr lang="zh-CN" altLang="en-US"/>
          </a:p>
        </p:txBody>
      </p:sp>
      <p:sp>
        <p:nvSpPr>
          <p:cNvPr id="52226" name="内容占位符 2"/>
          <p:cNvSpPr>
            <a:spLocks noGrp="1" noChangeArrowheads="1"/>
          </p:cNvSpPr>
          <p:nvPr>
            <p:ph idx="1"/>
          </p:nvPr>
        </p:nvSpPr>
        <p:spPr/>
        <p:txBody>
          <a:bodyPr/>
          <a:lstStyle/>
          <a:p>
            <a:pPr marL="0" indent="0">
              <a:buNone/>
            </a:pPr>
            <a:r>
              <a:rPr lang="zh-CN" altLang="en-US"/>
              <a:t>两只眼看散文：</a:t>
            </a:r>
            <a:endParaRPr lang="zh-CN" altLang="en-US"/>
          </a:p>
          <a:p>
            <a:pPr marL="0" indent="0">
              <a:buNone/>
            </a:pPr>
            <a:r>
              <a:rPr lang="zh-CN" altLang="en-US"/>
              <a:t>句意（写了什么）</a:t>
            </a:r>
            <a:endParaRPr lang="zh-CN" altLang="en-US"/>
          </a:p>
          <a:p>
            <a:pPr marL="0" indent="0">
              <a:buNone/>
            </a:pPr>
            <a:r>
              <a:rPr lang="zh-CN" altLang="en-US"/>
              <a:t>语言（怎么写的）</a:t>
            </a:r>
            <a:endParaRPr lang="zh-CN" altLang="en-US"/>
          </a:p>
          <a:p>
            <a:pPr marL="0" indent="0">
              <a:buNone/>
            </a:pPr>
            <a:endParaRPr lang="zh-CN" alt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标题 1"/>
          <p:cNvSpPr>
            <a:spLocks noGrp="1" noChangeArrowheads="1"/>
          </p:cNvSpPr>
          <p:nvPr>
            <p:ph type="title"/>
          </p:nvPr>
        </p:nvSpPr>
        <p:spPr/>
        <p:txBody>
          <a:bodyPr/>
          <a:lstStyle/>
          <a:p>
            <a:r>
              <a:rPr lang="zh-CN" altLang="en-US"/>
              <a:t>立足创作意图</a:t>
            </a:r>
            <a:endParaRPr lang="zh-CN" altLang="en-US"/>
          </a:p>
        </p:txBody>
      </p:sp>
      <p:sp>
        <p:nvSpPr>
          <p:cNvPr id="29699" name="内容占位符 2"/>
          <p:cNvSpPr>
            <a:spLocks noGrp="1"/>
          </p:cNvSpPr>
          <p:nvPr>
            <p:ph idx="1"/>
          </p:nvPr>
        </p:nvSpPr>
        <p:spPr>
          <a:xfrm>
            <a:off x="1982787" y="1584327"/>
            <a:ext cx="8229600" cy="4797425"/>
          </a:xfrm>
        </p:spPr>
        <p:txBody>
          <a:bodyPr/>
          <a:lstStyle/>
          <a:p>
            <a:pPr marL="0" indent="0">
              <a:buNone/>
            </a:pPr>
            <a:r>
              <a:rPr lang="en-US" altLang="zh-CN" sz="2400" noProof="1">
                <a:latin typeface="楷体" panose="02010609060101010101" pitchFamily="49" charset="-122"/>
                <a:ea typeface="楷体" panose="02010609060101010101" pitchFamily="49" charset="-122"/>
              </a:rPr>
              <a:t>    1982</a:t>
            </a:r>
            <a:r>
              <a:rPr lang="zh-CN" altLang="en-US" sz="2400" noProof="1">
                <a:latin typeface="楷体" panose="02010609060101010101" pitchFamily="49" charset="-122"/>
                <a:ea typeface="楷体" panose="02010609060101010101" pitchFamily="49" charset="-122"/>
              </a:rPr>
              <a:t>年，他（马尔克斯）辗转联系上心仪已久的嘉宝。嘉宝是电影史上的“默片女皇”，他青年时期的偶像，但那时已然是个无人问津的孤独老妪。马尔克斯的造访使她喜出望外，他们促膝长谈。见马尔克斯不断用手揉他的眼睛，嘉宝便戴上老花镜、取来放大镜，为他“诊治”。原来是一根睫毛掉进眼睛里了。</a:t>
            </a:r>
            <a:endParaRPr lang="zh-CN" altLang="en-US" sz="2400" noProof="1">
              <a:latin typeface="楷体" panose="02010609060101010101" pitchFamily="49" charset="-122"/>
              <a:ea typeface="楷体" panose="02010609060101010101" pitchFamily="49" charset="-122"/>
            </a:endParaRPr>
          </a:p>
          <a:p>
            <a:r>
              <a:rPr lang="zh-CN" altLang="en-US" sz="2400" noProof="1">
                <a:latin typeface="楷体" panose="02010609060101010101" pitchFamily="49" charset="-122"/>
                <a:ea typeface="楷体" panose="02010609060101010101" pitchFamily="49" charset="-122"/>
              </a:rPr>
              <a:t>             （ </a:t>
            </a:r>
            <a:r>
              <a:rPr lang="en-US" altLang="zh-CN" sz="2400" noProof="1">
                <a:sym typeface="+mn-ea"/>
              </a:rPr>
              <a:t>《</a:t>
            </a:r>
            <a:r>
              <a:rPr lang="zh-CN" altLang="en-US" sz="2400" noProof="1">
                <a:sym typeface="+mn-ea"/>
              </a:rPr>
              <a:t>马尔克斯：世界上最不孤独的人</a:t>
            </a:r>
            <a:r>
              <a:rPr lang="en-US" altLang="zh-CN" sz="2400" noProof="1">
                <a:sym typeface="+mn-ea"/>
              </a:rPr>
              <a:t>》</a:t>
            </a:r>
            <a:r>
              <a:rPr lang="zh-CN" altLang="en-US" sz="2400" noProof="1">
                <a:latin typeface="楷体" panose="02010609060101010101" pitchFamily="49" charset="-122"/>
                <a:ea typeface="楷体" panose="02010609060101010101" pitchFamily="49" charset="-122"/>
              </a:rPr>
              <a:t>）</a:t>
            </a:r>
            <a:endParaRPr lang="zh-CN" altLang="en-US" sz="2400" noProof="1">
              <a:latin typeface="楷体" panose="02010609060101010101" pitchFamily="49" charset="-122"/>
              <a:ea typeface="楷体" panose="02010609060101010101" pitchFamily="49" charset="-122"/>
            </a:endParaRPr>
          </a:p>
          <a:p>
            <a:pPr marL="0" indent="0">
              <a:buNone/>
            </a:pPr>
            <a:r>
              <a:rPr lang="zh-CN" altLang="en-US" sz="2400" noProof="1"/>
              <a:t>问写这件事是为了表现马尔克斯什么样的特点？</a:t>
            </a:r>
            <a:endParaRPr lang="zh-CN" altLang="en-US" sz="2400" noProof="1"/>
          </a:p>
          <a:p>
            <a:endParaRPr lang="zh-CN" altLang="en-US" noProof="1"/>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标题 1"/>
          <p:cNvSpPr>
            <a:spLocks noGrp="1" noChangeArrowheads="1"/>
          </p:cNvSpPr>
          <p:nvPr>
            <p:ph type="title"/>
          </p:nvPr>
        </p:nvSpPr>
        <p:spPr/>
        <p:txBody>
          <a:bodyPr/>
          <a:lstStyle/>
          <a:p>
            <a:r>
              <a:rPr lang="zh-CN" altLang="en-US"/>
              <a:t>要有作者意识：</a:t>
            </a:r>
            <a:endParaRPr lang="zh-CN" altLang="en-US"/>
          </a:p>
        </p:txBody>
      </p:sp>
      <p:sp>
        <p:nvSpPr>
          <p:cNvPr id="55298" name="内容占位符 2"/>
          <p:cNvSpPr>
            <a:spLocks noGrp="1" noChangeArrowheads="1"/>
          </p:cNvSpPr>
          <p:nvPr>
            <p:ph idx="1"/>
          </p:nvPr>
        </p:nvSpPr>
        <p:spPr>
          <a:xfrm>
            <a:off x="609600" y="1600200"/>
            <a:ext cx="9970135" cy="4526280"/>
          </a:xfrm>
        </p:spPr>
        <p:txBody>
          <a:bodyPr/>
          <a:lstStyle/>
          <a:p>
            <a:r>
              <a:rPr lang="zh-CN" altLang="en-US"/>
              <a:t>我说不好我想不想回去。我说不好是想还是不想，还是无所谓。我说不好我是像那个孩子，还是像那个老人，还是像一个热恋中的情人。</a:t>
            </a:r>
            <a:endParaRPr lang="zh-CN" altLang="en-US"/>
          </a:p>
          <a:p>
            <a:endParaRPr lang="zh-CN" altLang="en-US"/>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标题 1"/>
          <p:cNvSpPr>
            <a:spLocks noGrp="1" noChangeArrowheads="1"/>
          </p:cNvSpPr>
          <p:nvPr>
            <p:ph type="title"/>
          </p:nvPr>
        </p:nvSpPr>
        <p:spPr/>
        <p:txBody>
          <a:bodyPr/>
          <a:lstStyle/>
          <a:p>
            <a:endParaRPr lang="zh-CN" altLang="en-US"/>
          </a:p>
        </p:txBody>
      </p:sp>
      <p:sp>
        <p:nvSpPr>
          <p:cNvPr id="58370" name="内容占位符 2"/>
          <p:cNvSpPr>
            <a:spLocks noGrp="1" noChangeArrowheads="1"/>
          </p:cNvSpPr>
          <p:nvPr>
            <p:ph idx="1"/>
          </p:nvPr>
        </p:nvSpPr>
        <p:spPr/>
        <p:txBody>
          <a:bodyPr/>
          <a:lstStyle/>
          <a:p>
            <a:pPr marL="0" indent="0">
              <a:buNone/>
            </a:pPr>
            <a:r>
              <a:rPr lang="zh-CN" altLang="en-US"/>
              <a:t>句子理解的实质：</a:t>
            </a:r>
            <a:endParaRPr lang="zh-CN" altLang="en-US"/>
          </a:p>
          <a:p>
            <a:pPr marL="0" indent="0">
              <a:buNone/>
            </a:pPr>
            <a:r>
              <a:rPr lang="zh-CN" altLang="en-US"/>
              <a:t>含蓄</a:t>
            </a:r>
            <a:r>
              <a:rPr lang="en-US" altLang="zh-CN"/>
              <a:t>——</a:t>
            </a:r>
            <a:r>
              <a:rPr lang="zh-CN" altLang="en-US"/>
              <a:t>直白</a:t>
            </a:r>
            <a:endParaRPr lang="zh-CN" altLang="en-US"/>
          </a:p>
          <a:p>
            <a:pPr marL="0" indent="0">
              <a:buNone/>
            </a:pPr>
            <a:r>
              <a:rPr lang="zh-CN" altLang="en-US"/>
              <a:t>单一</a:t>
            </a:r>
            <a:r>
              <a:rPr lang="en-US" altLang="zh-CN"/>
              <a:t>——</a:t>
            </a:r>
            <a:r>
              <a:rPr lang="zh-CN" altLang="en-US"/>
              <a:t>丰富</a:t>
            </a:r>
            <a:endParaRPr lang="zh-CN" altLang="en-US"/>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标题 9217"/>
          <p:cNvSpPr>
            <a:spLocks noGrp="1" noChangeArrowheads="1"/>
          </p:cNvSpPr>
          <p:nvPr>
            <p:ph type="title"/>
          </p:nvPr>
        </p:nvSpPr>
        <p:spPr/>
        <p:txBody>
          <a:bodyPr/>
          <a:lstStyle/>
          <a:p>
            <a:endParaRPr lang="zh-CN" altLang="en-US"/>
          </a:p>
        </p:txBody>
      </p:sp>
      <p:sp>
        <p:nvSpPr>
          <p:cNvPr id="56322" name="文本占位符 9218"/>
          <p:cNvSpPr>
            <a:spLocks noGrp="1" noChangeArrowheads="1"/>
          </p:cNvSpPr>
          <p:nvPr>
            <p:ph idx="1"/>
          </p:nvPr>
        </p:nvSpPr>
        <p:spPr/>
        <p:txBody>
          <a:bodyPr/>
          <a:lstStyle/>
          <a:p>
            <a:r>
              <a:rPr lang="zh-CN" altLang="en-US" sz="7200" b="1"/>
              <a:t>扬州的繁华还在，但唐代的风流不再</a:t>
            </a:r>
            <a:r>
              <a:rPr lang="zh-CN" altLang="en-US" sz="7200"/>
              <a:t>。</a:t>
            </a:r>
            <a:endParaRPr lang="zh-CN" altLang="en-US" sz="7200"/>
          </a:p>
          <a:p>
            <a:r>
              <a:rPr lang="zh-CN" altLang="en-US" sz="4800"/>
              <a:t>               《烟花三月下扬州》</a:t>
            </a:r>
            <a:endParaRPr lang="zh-CN" altLang="en-US" sz="480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标题 1"/>
          <p:cNvSpPr>
            <a:spLocks noGrp="1" noChangeArrowheads="1"/>
          </p:cNvSpPr>
          <p:nvPr>
            <p:ph type="title"/>
          </p:nvPr>
        </p:nvSpPr>
        <p:spPr/>
        <p:txBody>
          <a:bodyPr/>
          <a:lstStyle/>
          <a:p>
            <a:endParaRPr lang="zh-CN" altLang="en-US"/>
          </a:p>
        </p:txBody>
      </p:sp>
      <p:sp>
        <p:nvSpPr>
          <p:cNvPr id="59394" name="内容占位符 2"/>
          <p:cNvSpPr>
            <a:spLocks noGrp="1" noChangeArrowheads="1"/>
          </p:cNvSpPr>
          <p:nvPr>
            <p:ph idx="1"/>
          </p:nvPr>
        </p:nvSpPr>
        <p:spPr/>
        <p:txBody>
          <a:bodyPr/>
          <a:lstStyle/>
          <a:p>
            <a:pPr marL="0" indent="0">
              <a:buNone/>
            </a:pPr>
            <a:r>
              <a:rPr lang="zh-CN" altLang="en-US"/>
              <a:t>语言分析的两个层面：</a:t>
            </a:r>
            <a:endParaRPr lang="zh-CN" altLang="en-US"/>
          </a:p>
          <a:p>
            <a:pPr marL="0" indent="0">
              <a:buNone/>
            </a:pPr>
            <a:r>
              <a:rPr lang="zh-CN" altLang="en-US"/>
              <a:t>语言运用（策略）     语言风格（效果） </a:t>
            </a:r>
            <a:endParaRPr lang="zh-CN" altLang="en-US"/>
          </a:p>
          <a:p>
            <a:pPr marL="0" indent="0">
              <a:buNone/>
            </a:pPr>
            <a:r>
              <a:rPr lang="zh-CN" altLang="en-US"/>
              <a:t>修辞 细节描写——生动形象，富有感染力</a:t>
            </a:r>
            <a:endParaRPr lang="zh-CN" altLang="en-US"/>
          </a:p>
          <a:p>
            <a:pPr marL="0" indent="0">
              <a:buNone/>
            </a:pPr>
            <a:r>
              <a:rPr lang="zh-CN" altLang="en-US"/>
              <a:t>多用抒情性意象——优美抒情</a:t>
            </a:r>
            <a:endParaRPr lang="zh-CN" altLang="en-US"/>
          </a:p>
          <a:p>
            <a:pPr marL="0" indent="0">
              <a:buNone/>
            </a:pPr>
            <a:r>
              <a:rPr lang="zh-CN" altLang="en-US"/>
              <a:t>长短句 整散句——典雅、富有韵律</a:t>
            </a:r>
            <a:endParaRPr lang="zh-CN" altLang="en-US"/>
          </a:p>
          <a:p>
            <a:pPr marL="0" indent="0">
              <a:buNone/>
            </a:pPr>
            <a:r>
              <a:rPr lang="zh-CN" altLang="en-US"/>
              <a:t>用语朴素 句子简短——简洁细腻 质朴平实</a:t>
            </a:r>
            <a:endParaRPr lang="zh-CN" altLang="en-US"/>
          </a:p>
          <a:p>
            <a:pPr marL="0" indent="0">
              <a:buNone/>
            </a:pPr>
            <a:r>
              <a:rPr lang="zh-CN" altLang="en-US"/>
              <a:t>文言整散、长短、诗文——书卷气 文学色彩</a:t>
            </a:r>
            <a:endParaRPr lang="zh-CN" altLang="en-US"/>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20065" y="914400"/>
            <a:ext cx="9921240" cy="4526280"/>
          </a:xfrm>
        </p:spPr>
        <p:txBody>
          <a:bodyPr>
            <a:normAutofit fontScale="80000"/>
          </a:bodyPr>
          <a:lstStyle/>
          <a:p>
            <a:pPr marL="342900" marR="0" lvl="0" indent="-342900" algn="l" defTabSz="914400" rtl="0" eaLnBrk="0" fontAlgn="base" latinLnBrk="0" hangingPunct="0">
              <a:lnSpc>
                <a:spcPct val="100000"/>
              </a:lnSpc>
              <a:spcBef>
                <a:spcPct val="20000"/>
              </a:spcBef>
              <a:spcAft>
                <a:spcPct val="0"/>
              </a:spcAft>
              <a:buClrTx/>
              <a:buSzTx/>
              <a:buFontTx/>
              <a:buNone/>
              <a:defRPr/>
            </a:pPr>
            <a:r>
              <a:rPr kumimoji="0" lang="en-US" altLang="zh-CN" sz="2400" b="1" i="0" u="none" strike="noStrike" kern="0" cap="none" spc="0" normalizeH="0" baseline="0" noProof="0" dirty="0" smtClean="0">
                <a:ln>
                  <a:noFill/>
                </a:ln>
                <a:solidFill>
                  <a:schemeClr val="accent2"/>
                </a:solidFill>
                <a:effectLst/>
                <a:uLnTx/>
                <a:uFillTx/>
                <a:latin typeface="+mn-lt"/>
                <a:ea typeface="+mn-ea"/>
                <a:cs typeface="+mn-cs"/>
              </a:rPr>
              <a:t>6</a:t>
            </a:r>
            <a:r>
              <a:rPr kumimoji="0" lang="zh-CN" altLang="zh-CN" sz="2400" b="1" i="0" u="none" strike="noStrike" kern="0" cap="none" spc="0" normalizeH="0" baseline="0" noProof="0" dirty="0" smtClean="0">
                <a:ln>
                  <a:noFill/>
                </a:ln>
                <a:solidFill>
                  <a:schemeClr val="accent2"/>
                </a:solidFill>
                <a:effectLst/>
                <a:uLnTx/>
                <a:uFillTx/>
                <a:latin typeface="+mn-lt"/>
                <a:ea typeface="+mn-ea"/>
                <a:cs typeface="+mn-cs"/>
              </a:rPr>
              <a:t>． 作者交替使用“你”和“我”两个不同的人称，其中蕴涵着怎样的态度？请结合全文进行分析。（</a:t>
            </a:r>
            <a:r>
              <a:rPr kumimoji="0" lang="en-US" altLang="zh-CN" sz="2400" b="1" i="0" u="none" strike="noStrike" kern="0" cap="none" spc="0" normalizeH="0" baseline="0" noProof="0" dirty="0" smtClean="0">
                <a:ln>
                  <a:noFill/>
                </a:ln>
                <a:solidFill>
                  <a:schemeClr val="accent2"/>
                </a:solidFill>
                <a:effectLst/>
                <a:uLnTx/>
                <a:uFillTx/>
                <a:latin typeface="+mn-lt"/>
                <a:ea typeface="+mn-ea"/>
                <a:cs typeface="+mn-cs"/>
              </a:rPr>
              <a:t>6</a:t>
            </a:r>
            <a:r>
              <a:rPr kumimoji="0" lang="zh-CN" altLang="zh-CN" sz="2400" b="1" i="0" u="none" strike="noStrike" kern="0" cap="none" spc="0" normalizeH="0" baseline="0" noProof="0" dirty="0" smtClean="0">
                <a:ln>
                  <a:noFill/>
                </a:ln>
                <a:solidFill>
                  <a:schemeClr val="accent2"/>
                </a:solidFill>
                <a:effectLst/>
                <a:uLnTx/>
                <a:uFillTx/>
                <a:latin typeface="+mn-lt"/>
                <a:ea typeface="+mn-ea"/>
                <a:cs typeface="+mn-cs"/>
              </a:rPr>
              <a:t>分）</a:t>
            </a:r>
            <a:endParaRPr kumimoji="0" lang="zh-CN" altLang="zh-CN" sz="2400" b="1" i="0" u="none" strike="noStrike" kern="0" cap="none" spc="0" normalizeH="0" baseline="0" noProof="0" dirty="0" smtClean="0">
              <a:ln>
                <a:noFill/>
              </a:ln>
              <a:solidFill>
                <a:schemeClr val="accent2"/>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None/>
              <a:defRPr/>
            </a:pPr>
            <a:r>
              <a:rPr kumimoji="0" lang="zh-CN" altLang="en-US" sz="2400" b="0" i="0" u="none" strike="noStrike" kern="0" cap="none" spc="0" normalizeH="0" baseline="0" noProof="0" dirty="0" smtClean="0">
                <a:ln>
                  <a:noFill/>
                </a:ln>
                <a:solidFill>
                  <a:schemeClr val="tx1"/>
                </a:solidFill>
                <a:effectLst/>
                <a:uLnTx/>
                <a:uFillTx/>
                <a:latin typeface="+mn-lt"/>
                <a:ea typeface="+mn-ea"/>
                <a:cs typeface="+mn-cs"/>
              </a:rPr>
              <a:t>　（</a:t>
            </a:r>
            <a:r>
              <a:rPr kumimoji="0" lang="en-US" altLang="zh-CN" sz="2400" b="0" i="0" u="none" strike="noStrike" kern="0" cap="none" spc="0" normalizeH="0" baseline="0" noProof="0" dirty="0" smtClean="0">
                <a:ln>
                  <a:noFill/>
                </a:ln>
                <a:solidFill>
                  <a:schemeClr val="tx1"/>
                </a:solidFill>
                <a:effectLst/>
                <a:uLnTx/>
                <a:uFillTx/>
                <a:latin typeface="+mn-lt"/>
                <a:ea typeface="+mn-ea"/>
                <a:cs typeface="+mn-cs"/>
              </a:rPr>
              <a:t>1</a:t>
            </a:r>
            <a:r>
              <a:rPr kumimoji="0" lang="zh-CN" altLang="en-US" sz="2400" b="0" i="0" u="none" strike="noStrike" kern="0" cap="none" spc="0" normalizeH="0" baseline="0" noProof="0" dirty="0" smtClean="0">
                <a:ln>
                  <a:noFill/>
                </a:ln>
                <a:solidFill>
                  <a:schemeClr val="tx1"/>
                </a:solidFill>
                <a:effectLst/>
                <a:uLnTx/>
                <a:uFillTx/>
                <a:latin typeface="+mn-lt"/>
                <a:ea typeface="+mn-ea"/>
                <a:cs typeface="+mn-cs"/>
              </a:rPr>
              <a:t>）“我”转为“你”，“你”成为自我观察与描写的对象，蕴含着作者冷静、审视的态度。（</a:t>
            </a:r>
            <a:r>
              <a:rPr kumimoji="0" lang="en-US" altLang="zh-CN" sz="2400" b="0" i="0" u="none" strike="noStrike" kern="0" cap="none" spc="0" normalizeH="0" baseline="0" noProof="0" dirty="0" smtClean="0">
                <a:ln>
                  <a:noFill/>
                </a:ln>
                <a:solidFill>
                  <a:schemeClr val="tx1"/>
                </a:solidFill>
                <a:effectLst/>
                <a:uLnTx/>
                <a:uFillTx/>
                <a:latin typeface="+mn-lt"/>
                <a:ea typeface="+mn-ea"/>
                <a:cs typeface="+mn-cs"/>
              </a:rPr>
              <a:t>2</a:t>
            </a:r>
            <a:r>
              <a:rPr kumimoji="0" lang="zh-CN" altLang="en-US" sz="2400" b="0" i="0" u="none" strike="noStrike" kern="0" cap="none" spc="0" normalizeH="0" baseline="0" noProof="0" dirty="0" smtClean="0">
                <a:ln>
                  <a:noFill/>
                </a:ln>
                <a:solidFill>
                  <a:schemeClr val="tx1"/>
                </a:solidFill>
                <a:effectLst/>
                <a:uLnTx/>
                <a:uFillTx/>
                <a:latin typeface="+mn-lt"/>
                <a:ea typeface="+mn-ea"/>
                <a:cs typeface="+mn-cs"/>
              </a:rPr>
              <a:t>））使用“你”的同时又使用“我”，蕴含着作者的自嘲与反思。</a:t>
            </a:r>
            <a:endParaRPr kumimoji="0" lang="en-US" altLang="zh-CN" sz="24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None/>
              <a:defRPr/>
            </a:pPr>
            <a:endParaRPr kumimoji="0" lang="en-US" altLang="zh-CN" sz="24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None/>
              <a:defRPr/>
            </a:pPr>
            <a:r>
              <a:rPr kumimoji="0" lang="zh-CN" altLang="en-US" sz="2400" b="0" i="0" u="none" strike="noStrike" kern="0" cap="none" spc="0" normalizeH="0" baseline="0" noProof="0" dirty="0" smtClean="0">
                <a:ln>
                  <a:noFill/>
                </a:ln>
                <a:solidFill>
                  <a:schemeClr val="tx1"/>
                </a:solidFill>
                <a:effectLst/>
                <a:uLnTx/>
                <a:uFillTx/>
                <a:latin typeface="+mn-lt"/>
                <a:ea typeface="+mn-ea"/>
                <a:cs typeface="+mn-cs"/>
              </a:rPr>
              <a:t> 　 </a:t>
            </a:r>
            <a:r>
              <a:rPr kumimoji="0" lang="zh-CN" altLang="en-US" sz="2400" b="0" i="0" u="none" strike="noStrike" kern="0" cap="none" spc="0" normalizeH="0" baseline="0" noProof="0" dirty="0" smtClean="0">
                <a:ln>
                  <a:noFill/>
                </a:ln>
                <a:solidFill>
                  <a:schemeClr val="accent6"/>
                </a:solidFill>
                <a:effectLst/>
                <a:uLnTx/>
                <a:uFillTx/>
                <a:latin typeface="方正启体简体" pitchFamily="65" charset="-122"/>
                <a:ea typeface="方正启体简体" pitchFamily="65" charset="-122"/>
                <a:cs typeface="+mn-cs"/>
              </a:rPr>
              <a:t>（解析：你、我代表了两种不同的人生视角，观看自己生活的视角和观看他人生活的视角。蕴含着作者的态度：窗里窗外是两个世界，窗外的人无法理解窗内，窗内的人也无法走进窗外，我们只能以一个旁观者的角度对待世界，不要以为自己真正的解了什么而私下满足，“天知道那是罪过”。</a:t>
            </a:r>
            <a:endParaRPr kumimoji="0" lang="en-US" altLang="zh-CN" sz="2400" b="0" i="0" u="none" strike="noStrike" kern="0" cap="none" spc="0" normalizeH="0" baseline="0" noProof="0" dirty="0" smtClean="0">
              <a:ln>
                <a:noFill/>
              </a:ln>
              <a:solidFill>
                <a:schemeClr val="accent6"/>
              </a:solidFill>
              <a:effectLst/>
              <a:uLnTx/>
              <a:uFillTx/>
              <a:latin typeface="方正启体简体" pitchFamily="65" charset="-122"/>
              <a:ea typeface="方正启体简体" pitchFamily="65" charset="-122"/>
              <a:cs typeface="+mn-cs"/>
            </a:endParaRPr>
          </a:p>
          <a:p>
            <a:pPr marL="342900" marR="0" lvl="0" indent="-342900" algn="l" defTabSz="914400" rtl="0" eaLnBrk="0" fontAlgn="base" latinLnBrk="0" hangingPunct="0">
              <a:lnSpc>
                <a:spcPct val="100000"/>
              </a:lnSpc>
              <a:spcBef>
                <a:spcPct val="20000"/>
              </a:spcBef>
              <a:spcAft>
                <a:spcPct val="0"/>
              </a:spcAft>
              <a:buClrTx/>
              <a:buSzTx/>
              <a:buFontTx/>
              <a:buNone/>
              <a:defRPr/>
            </a:pPr>
            <a:r>
              <a:rPr kumimoji="0" lang="en-US" altLang="zh-CN" sz="2400" b="0" i="0" u="none" strike="noStrike" kern="0" cap="none" spc="0" normalizeH="0" baseline="0" noProof="0" dirty="0" smtClean="0">
                <a:ln>
                  <a:noFill/>
                </a:ln>
                <a:solidFill>
                  <a:schemeClr val="accent6"/>
                </a:solidFill>
                <a:effectLst/>
                <a:uLnTx/>
                <a:uFillTx/>
                <a:latin typeface="方正启体简体" pitchFamily="65" charset="-122"/>
                <a:ea typeface="方正启体简体" pitchFamily="65" charset="-122"/>
                <a:cs typeface="+mn-cs"/>
              </a:rPr>
              <a:t>      </a:t>
            </a:r>
            <a:r>
              <a:rPr kumimoji="0" lang="zh-CN" altLang="en-US" sz="2400" b="0" i="0" u="none" strike="noStrike" kern="0" cap="none" spc="0" normalizeH="0" baseline="0" noProof="0" dirty="0" smtClean="0">
                <a:ln>
                  <a:noFill/>
                </a:ln>
                <a:solidFill>
                  <a:schemeClr val="accent6"/>
                </a:solidFill>
                <a:effectLst/>
                <a:uLnTx/>
                <a:uFillTx/>
                <a:latin typeface="方正启体简体" pitchFamily="65" charset="-122"/>
                <a:ea typeface="方正启体简体" pitchFamily="65" charset="-122"/>
                <a:cs typeface="+mn-cs"/>
              </a:rPr>
              <a:t>窗子内外有永远不能消除的隔阂。这多彩的窗外世界并不属于“我”，因为“我”只是一个旁观者！）</a:t>
            </a:r>
            <a:endParaRPr kumimoji="0" lang="zh-CN" altLang="en-US" sz="2400" b="0" i="0" u="none" strike="noStrike" kern="0" cap="none" spc="0" normalizeH="0" baseline="0" noProof="0" dirty="0" smtClean="0">
              <a:ln>
                <a:noFill/>
              </a:ln>
              <a:solidFill>
                <a:schemeClr val="accent6"/>
              </a:solidFill>
              <a:effectLst/>
              <a:uLnTx/>
              <a:uFillTx/>
              <a:latin typeface="方正启体简体" pitchFamily="65" charset="-122"/>
              <a:ea typeface="方正启体简体" pitchFamily="65" charset="-122"/>
              <a:cs typeface="+mn-cs"/>
            </a:endParaRPr>
          </a:p>
          <a:p>
            <a:pPr marL="342900" marR="0" lvl="0" indent="-342900" algn="l" defTabSz="914400" rtl="0" eaLnBrk="0" fontAlgn="base" latinLnBrk="0" hangingPunct="0">
              <a:lnSpc>
                <a:spcPct val="100000"/>
              </a:lnSpc>
              <a:spcBef>
                <a:spcPct val="20000"/>
              </a:spcBef>
              <a:spcAft>
                <a:spcPct val="0"/>
              </a:spcAft>
              <a:buClrTx/>
              <a:buSzTx/>
              <a:buFontTx/>
              <a:buNone/>
              <a:defRPr/>
            </a:pPr>
            <a:endParaRPr kumimoji="0" lang="zh-CN" altLang="en-US" sz="2400" b="0" i="0" u="none" strike="noStrike" kern="0" cap="none" spc="0" normalizeH="0" baseline="0" noProof="0" dirty="0" smtClean="0">
              <a:ln>
                <a:noFill/>
              </a:ln>
              <a:solidFill>
                <a:schemeClr val="accent6"/>
              </a:solidFill>
              <a:effectLst/>
              <a:uLnTx/>
              <a:uFillTx/>
              <a:latin typeface="方正启体简体" pitchFamily="65" charset="-122"/>
              <a:ea typeface="方正启体简体" pitchFamily="65" charset="-122"/>
              <a:cs typeface="+mn-cs"/>
            </a:endParaRPr>
          </a:p>
          <a:p>
            <a:pPr marL="342900" marR="0" lvl="0" indent="-342900" algn="l" defTabSz="914400" rtl="0" eaLnBrk="0" fontAlgn="base" latinLnBrk="0" hangingPunct="0">
              <a:lnSpc>
                <a:spcPct val="100000"/>
              </a:lnSpc>
              <a:spcBef>
                <a:spcPct val="20000"/>
              </a:spcBef>
              <a:spcAft>
                <a:spcPct val="0"/>
              </a:spcAft>
              <a:buClrTx/>
              <a:buSzTx/>
              <a:buFontTx/>
              <a:buChar char="•"/>
              <a:defRPr/>
            </a:pPr>
            <a:r>
              <a:rPr kumimoji="0" lang="zh-CN" altLang="en-US" sz="2400" b="0" i="0" u="none" strike="noStrike" kern="0" cap="none" spc="0" normalizeH="0" baseline="0" noProof="0" dirty="0" smtClean="0">
                <a:ln>
                  <a:noFill/>
                </a:ln>
                <a:solidFill>
                  <a:schemeClr val="tx1"/>
                </a:solidFill>
                <a:effectLst/>
                <a:uLnTx/>
                <a:uFillTx/>
                <a:latin typeface="+mn-lt"/>
                <a:ea typeface="+mn-ea"/>
                <a:cs typeface="+mn-cs"/>
              </a:rPr>
              <a:t>　　</a:t>
            </a:r>
            <a:endParaRPr kumimoji="0" lang="zh-CN" altLang="en-US" sz="2400" b="0" i="0" u="none" strike="noStrike" kern="0" cap="none" spc="0" normalizeH="0" baseline="0" noProof="0" dirty="0">
              <a:ln>
                <a:noFill/>
              </a:ln>
              <a:solidFill>
                <a:schemeClr val="tx1"/>
              </a:solidFill>
              <a:effectLst/>
              <a:uLnTx/>
              <a:uFillTx/>
              <a:latin typeface="+mn-lt"/>
              <a:ea typeface="+mn-ea"/>
              <a:cs typeface="+mn-cs"/>
            </a:endParaRPr>
          </a:p>
        </p:txBody>
      </p:sp>
      <p:sp>
        <p:nvSpPr>
          <p:cNvPr id="4" name="Text Box 2"/>
          <p:cNvSpPr txBox="1">
            <a:spLocks noChangeArrowheads="1"/>
          </p:cNvSpPr>
          <p:nvPr/>
        </p:nvSpPr>
        <p:spPr bwMode="auto">
          <a:xfrm>
            <a:off x="1754188" y="0"/>
            <a:ext cx="8915400" cy="645160"/>
          </a:xfrm>
          <a:prstGeom prst="rect">
            <a:avLst/>
          </a:prstGeom>
          <a:noFill/>
          <a:ln>
            <a:noFill/>
          </a:ln>
          <a:effectLst/>
        </p:spPr>
        <p:txBody>
          <a:bodyPr>
            <a:spAutoFit/>
          </a:bodyPr>
          <a:lstStyle/>
          <a:p>
            <a:pPr marR="0" defTabSz="914400">
              <a:spcBef>
                <a:spcPct val="50000"/>
              </a:spcBef>
              <a:buClrTx/>
              <a:buSzTx/>
              <a:buFontTx/>
              <a:buNone/>
              <a:defRPr/>
            </a:pPr>
            <a:r>
              <a:rPr kumimoji="0" lang="zh-CN" altLang="en-US" sz="3600" kern="1200" cap="none" spc="0" normalizeH="0" baseline="0" noProof="0" dirty="0" smtClean="0">
                <a:solidFill>
                  <a:srgbClr val="FFFF00"/>
                </a:solidFill>
                <a:effectLst>
                  <a:outerShdw blurRad="38100" dist="38100" dir="2700000" algn="tl">
                    <a:srgbClr val="C0C0C0"/>
                  </a:outerShdw>
                </a:effectLst>
                <a:latin typeface="宋体" panose="02010600030101010101" pitchFamily="2" charset="-122"/>
                <a:ea typeface="黑体" panose="02010609060101010101" pitchFamily="49" charset="-122"/>
                <a:cs typeface="+mn-cs"/>
              </a:rPr>
              <a:t>全国</a:t>
            </a:r>
            <a:r>
              <a:rPr kumimoji="0" lang="en-US" altLang="zh-CN" sz="3600" kern="1200" cap="none" spc="0" normalizeH="0" baseline="0" noProof="0" dirty="0" smtClean="0">
                <a:solidFill>
                  <a:srgbClr val="FFFF00"/>
                </a:solidFill>
                <a:effectLst>
                  <a:outerShdw blurRad="38100" dist="38100" dir="2700000" algn="tl">
                    <a:srgbClr val="C0C0C0"/>
                  </a:outerShdw>
                </a:effectLst>
                <a:latin typeface="宋体" panose="02010600030101010101" pitchFamily="2" charset="-122"/>
                <a:ea typeface="黑体" panose="02010609060101010101" pitchFamily="49" charset="-122"/>
                <a:cs typeface="+mn-cs"/>
              </a:rPr>
              <a:t>2</a:t>
            </a:r>
            <a:r>
              <a:rPr kumimoji="0" lang="zh-CN" altLang="en-US" sz="3600" kern="1200" cap="none" spc="0" normalizeH="0" baseline="0" noProof="0" dirty="0" smtClean="0">
                <a:solidFill>
                  <a:srgbClr val="FFFF00"/>
                </a:solidFill>
                <a:effectLst>
                  <a:outerShdw blurRad="38100" dist="38100" dir="2700000" algn="tl">
                    <a:srgbClr val="C0C0C0"/>
                  </a:outerShdw>
                </a:effectLst>
                <a:latin typeface="宋体" panose="02010600030101010101" pitchFamily="2" charset="-122"/>
                <a:ea typeface="黑体" panose="02010609060101010101" pitchFamily="49" charset="-122"/>
                <a:cs typeface="+mn-cs"/>
              </a:rPr>
              <a:t>卷 散文阅读</a:t>
            </a:r>
            <a:r>
              <a:rPr kumimoji="0" lang="en-US" altLang="zh-CN" sz="3600" kern="1200" cap="none" spc="0" normalizeH="0" baseline="0" noProof="0" dirty="0" smtClean="0">
                <a:solidFill>
                  <a:srgbClr val="FFFF00"/>
                </a:solidFill>
                <a:effectLst>
                  <a:outerShdw blurRad="38100" dist="38100" dir="2700000" algn="tl">
                    <a:srgbClr val="C0C0C0"/>
                  </a:outerShdw>
                </a:effectLst>
                <a:latin typeface="宋体" panose="02010600030101010101" pitchFamily="2" charset="-122"/>
                <a:ea typeface="黑体" panose="02010609060101010101" pitchFamily="49" charset="-122"/>
                <a:cs typeface="+mn-cs"/>
              </a:rPr>
              <a:t>《</a:t>
            </a:r>
            <a:r>
              <a:rPr kumimoji="0" lang="zh-CN" altLang="en-US" sz="3600" kern="1200" cap="none" spc="0" normalizeH="0" baseline="0" noProof="0" dirty="0" smtClean="0">
                <a:solidFill>
                  <a:srgbClr val="FFFF00"/>
                </a:solidFill>
                <a:effectLst>
                  <a:outerShdw blurRad="38100" dist="38100" dir="2700000" algn="tl">
                    <a:srgbClr val="C0C0C0"/>
                  </a:outerShdw>
                </a:effectLst>
                <a:latin typeface="宋体" panose="02010600030101010101" pitchFamily="2" charset="-122"/>
                <a:ea typeface="黑体" panose="02010609060101010101" pitchFamily="49" charset="-122"/>
                <a:cs typeface="+mn-cs"/>
              </a:rPr>
              <a:t>窗子以外</a:t>
            </a:r>
            <a:r>
              <a:rPr kumimoji="0" lang="en-US" altLang="zh-CN" sz="3600" kern="1200" cap="none" spc="0" normalizeH="0" baseline="0" noProof="0" dirty="0" smtClean="0">
                <a:solidFill>
                  <a:srgbClr val="FFFF00"/>
                </a:solidFill>
                <a:effectLst>
                  <a:outerShdw blurRad="38100" dist="38100" dir="2700000" algn="tl">
                    <a:srgbClr val="C0C0C0"/>
                  </a:outerShdw>
                </a:effectLst>
                <a:latin typeface="宋体" panose="02010600030101010101" pitchFamily="2" charset="-122"/>
                <a:ea typeface="黑体" panose="02010609060101010101" pitchFamily="49" charset="-122"/>
                <a:cs typeface="+mn-cs"/>
              </a:rPr>
              <a:t>》</a:t>
            </a:r>
            <a:endParaRPr kumimoji="0" lang="zh-CN" altLang="en-US" sz="3600" kern="1200" cap="none" spc="0" normalizeH="0" baseline="0" noProof="0" dirty="0">
              <a:solidFill>
                <a:srgbClr val="FFFF00"/>
              </a:solidFill>
              <a:effectLst>
                <a:outerShdw blurRad="38100" dist="38100" dir="2700000" algn="tl">
                  <a:srgbClr val="C0C0C0"/>
                </a:outerShdw>
              </a:effectLst>
              <a:latin typeface="宋体" panose="02010600030101010101" pitchFamily="2" charset="-122"/>
              <a:ea typeface="黑体" panose="02010609060101010101" pitchFamily="49" charset="-122"/>
              <a:cs typeface="+mn-cs"/>
            </a:endParaRPr>
          </a:p>
        </p:txBody>
      </p:sp>
      <p:sp>
        <p:nvSpPr>
          <p:cNvPr id="5" name="椭圆形标注 4"/>
          <p:cNvSpPr/>
          <p:nvPr/>
        </p:nvSpPr>
        <p:spPr bwMode="auto">
          <a:xfrm>
            <a:off x="4878388" y="3429000"/>
            <a:ext cx="3276600" cy="1600200"/>
          </a:xfrm>
          <a:prstGeom prst="wedgeEllipseCallout">
            <a:avLst>
              <a:gd name="adj1" fmla="val -13752"/>
              <a:gd name="adj2" fmla="val -80784"/>
            </a:avLst>
          </a:prstGeom>
          <a:solidFill>
            <a:srgbClr val="FFFFFF"/>
          </a:solid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宋体" panose="02010600030101010101" pitchFamily="2" charset="-122"/>
                <a:ea typeface="黑体" panose="02010609060101010101" pitchFamily="49" charset="-122"/>
                <a:cs typeface="+mn-cs"/>
              </a:rPr>
              <a:t>   </a:t>
            </a:r>
            <a:r>
              <a:rPr kumimoji="0" lang="zh-CN" altLang="en-US" sz="28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宋体" panose="02010600030101010101" pitchFamily="2" charset="-122"/>
                <a:ea typeface="黑体" panose="02010609060101010101" pitchFamily="49" charset="-122"/>
                <a:cs typeface="+mn-cs"/>
              </a:rPr>
              <a:t>套路失灵</a:t>
            </a:r>
            <a:endParaRPr kumimoji="0" lang="zh-CN" altLang="en-US" sz="28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宋体" panose="02010600030101010101" pitchFamily="2" charset="-122"/>
              <a:ea typeface="黑体" panose="02010609060101010101" pitchFamily="49" charset="-122"/>
              <a:cs typeface="+mn-cs"/>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 name="表格 2"/>
          <p:cNvGraphicFramePr>
            <a:graphicFrameLocks noGrp="1"/>
          </p:cNvGraphicFramePr>
          <p:nvPr/>
        </p:nvGraphicFramePr>
        <p:xfrm>
          <a:off x="1754188" y="914400"/>
          <a:ext cx="8915400" cy="381000"/>
        </p:xfrm>
        <a:graphic>
          <a:graphicData uri="http://schemas.openxmlformats.org/drawingml/2006/table">
            <a:tbl>
              <a:tblPr/>
              <a:tblGrid>
                <a:gridCol w="1013460"/>
                <a:gridCol w="2639695"/>
                <a:gridCol w="2632075"/>
                <a:gridCol w="2630170"/>
              </a:tblGrid>
              <a:tr h="381000">
                <a:tc>
                  <a:txBody>
                    <a:bodyPr/>
                    <a:lstStyle/>
                    <a:p>
                      <a:pPr algn="ctr">
                        <a:spcAft>
                          <a:spcPts val="0"/>
                        </a:spcAft>
                      </a:pPr>
                      <a:endParaRPr lang="zh-CN" sz="900" kern="100" dirty="0">
                        <a:latin typeface="Times New Roman" panose="02020603050405020304"/>
                        <a:ea typeface="宋体" panose="02010600030101010101" pitchFamily="2" charset="-122"/>
                        <a:cs typeface="Times New Roman" panose="02020603050405020304"/>
                      </a:endParaRPr>
                    </a:p>
                  </a:txBody>
                  <a:tcPr marL="60268" marR="60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a:txBody>
                    <a:bodyPr/>
                    <a:lstStyle/>
                    <a:p>
                      <a:pPr algn="ctr">
                        <a:spcAft>
                          <a:spcPts val="0"/>
                        </a:spcAft>
                      </a:pPr>
                      <a:r>
                        <a:rPr lang="zh-CN" sz="2400" b="1" kern="100" dirty="0">
                          <a:solidFill>
                            <a:srgbClr val="FF0000"/>
                          </a:solidFill>
                          <a:latin typeface="Times New Roman" panose="02020603050405020304"/>
                          <a:ea typeface="宋体" panose="02010600030101010101" pitchFamily="2" charset="-122"/>
                          <a:cs typeface="Times New Roman" panose="02020603050405020304"/>
                        </a:rPr>
                        <a:t>Ⅰ卷</a:t>
                      </a:r>
                      <a:endParaRPr lang="zh-CN" sz="2400" kern="100" dirty="0">
                        <a:latin typeface="Times New Roman" panose="02020603050405020304"/>
                        <a:ea typeface="宋体" panose="02010600030101010101" pitchFamily="2" charset="-122"/>
                        <a:cs typeface="Times New Roman" panose="02020603050405020304"/>
                      </a:endParaRPr>
                    </a:p>
                  </a:txBody>
                  <a:tcPr marL="60268" marR="60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400" b="1" kern="100" dirty="0">
                          <a:solidFill>
                            <a:srgbClr val="FF0000"/>
                          </a:solidFill>
                          <a:latin typeface="Times New Roman" panose="02020603050405020304"/>
                          <a:ea typeface="宋体" panose="02010600030101010101" pitchFamily="2" charset="-122"/>
                          <a:cs typeface="Times New Roman" panose="02020603050405020304"/>
                        </a:rPr>
                        <a:t>Ⅱ卷</a:t>
                      </a:r>
                      <a:endParaRPr lang="zh-CN" sz="2400" kern="100" dirty="0">
                        <a:latin typeface="Times New Roman" panose="02020603050405020304"/>
                        <a:ea typeface="宋体" panose="02010600030101010101" pitchFamily="2" charset="-122"/>
                        <a:cs typeface="Times New Roman" panose="02020603050405020304"/>
                      </a:endParaRPr>
                    </a:p>
                  </a:txBody>
                  <a:tcPr marL="60268" marR="60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400" b="1" kern="100" dirty="0">
                          <a:solidFill>
                            <a:srgbClr val="FF0000"/>
                          </a:solidFill>
                          <a:latin typeface="Times New Roman" panose="02020603050405020304"/>
                          <a:ea typeface="宋体" panose="02010600030101010101" pitchFamily="2" charset="-122"/>
                          <a:cs typeface="Times New Roman" panose="02020603050405020304"/>
                        </a:rPr>
                        <a:t>Ⅲ卷</a:t>
                      </a:r>
                      <a:endParaRPr lang="zh-CN" sz="2400" kern="100" dirty="0">
                        <a:latin typeface="Times New Roman" panose="02020603050405020304"/>
                        <a:ea typeface="宋体" panose="02010600030101010101" pitchFamily="2" charset="-122"/>
                        <a:cs typeface="Times New Roman" panose="02020603050405020304"/>
                      </a:endParaRPr>
                    </a:p>
                  </a:txBody>
                  <a:tcPr marL="60268" marR="60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10256" name="表格 10255"/>
          <p:cNvGraphicFramePr/>
          <p:nvPr/>
        </p:nvGraphicFramePr>
        <p:xfrm>
          <a:off x="1677988" y="1447800"/>
          <a:ext cx="8763000" cy="4572000"/>
        </p:xfrm>
        <a:graphic>
          <a:graphicData uri="http://schemas.openxmlformats.org/drawingml/2006/table">
            <a:tbl>
              <a:tblPr/>
              <a:tblGrid>
                <a:gridCol w="455930"/>
                <a:gridCol w="763270"/>
                <a:gridCol w="3395980"/>
                <a:gridCol w="2074545"/>
                <a:gridCol w="2073275"/>
              </a:tblGrid>
              <a:tr h="609600">
                <a:tc rowSpan="4">
                  <a:txBody>
                    <a:bodyPr/>
                    <a:lstStyle>
                      <a:lvl1pPr marL="0" lvl="0" indent="0" algn="l" defTabSz="914400" rtl="0" eaLnBrk="0" fontAlgn="base" latinLnBrk="0" hangingPunct="0">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defRPr>
                      </a:lvl1pPr>
                      <a:lvl2pPr marL="457200" lvl="1"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2pPr>
                      <a:lvl3pPr marL="914400" lvl="2"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3pPr>
                      <a:lvl4pPr marL="1371600" lvl="3"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4pPr>
                      <a:lvl5pPr marL="1828800" lvl="4"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5pPr>
                    </a:lstStyle>
                    <a:p>
                      <a:pPr marL="71755" lvl="0" indent="0" algn="ctr" eaLnBrk="1" hangingPunct="1">
                        <a:buNone/>
                      </a:pPr>
                      <a:r>
                        <a:rPr lang="zh-CN" altLang="x-none" sz="2400" dirty="0">
                          <a:solidFill>
                            <a:srgbClr val="FF0000"/>
                          </a:solidFill>
                          <a:latin typeface="Times New Roman" panose="02020603050405020304" pitchFamily="18" charset="0"/>
                          <a:ea typeface="宋体" panose="02010600030101010101" pitchFamily="2" charset="-122"/>
                        </a:rPr>
                        <a:t>文学类文本阅读</a:t>
                      </a:r>
                      <a:endParaRPr lang="zh-CN" altLang="x-none" sz="2400" b="0" dirty="0">
                        <a:latin typeface="Times New Roman" panose="02020603050405020304" pitchFamily="18" charset="0"/>
                        <a:ea typeface="宋体" panose="02010600030101010101" pitchFamily="2" charset="-122"/>
                      </a:endParaRPr>
                    </a:p>
                  </a:txBody>
                  <a:tcPr marL="48324" marR="48324" marT="0" marB="0" vert="eaVe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defRPr>
                      </a:lvl1pPr>
                      <a:lvl2pPr marL="457200" lvl="1"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2pPr>
                      <a:lvl3pPr marL="914400" lvl="2"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3pPr>
                      <a:lvl4pPr marL="1371600" lvl="3"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4pPr>
                      <a:lvl5pPr marL="1828800" lvl="4"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5pPr>
                    </a:lstStyle>
                    <a:p>
                      <a:pPr lvl="0" algn="ctr" eaLnBrk="1" hangingPunct="1">
                        <a:buNone/>
                      </a:pPr>
                      <a:r>
                        <a:rPr lang="zh-CN" altLang="x-none" dirty="0">
                          <a:solidFill>
                            <a:srgbClr val="FF0000"/>
                          </a:solidFill>
                          <a:latin typeface="Times New Roman" panose="02020603050405020304" pitchFamily="18" charset="0"/>
                          <a:ea typeface="宋体" panose="02010600030101010101" pitchFamily="2" charset="-122"/>
                        </a:rPr>
                        <a:t>选材</a:t>
                      </a:r>
                      <a:endParaRPr lang="zh-CN" altLang="x-none" b="0" dirty="0">
                        <a:latin typeface="Times New Roman" panose="02020603050405020304" pitchFamily="18" charset="0"/>
                        <a:ea typeface="宋体" panose="02010600030101010101" pitchFamily="2" charset="-122"/>
                      </a:endParaRPr>
                    </a:p>
                  </a:txBody>
                  <a:tcPr marL="48324" marR="48324"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defRPr>
                      </a:lvl1pPr>
                      <a:lvl2pPr marL="457200" lvl="1"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2pPr>
                      <a:lvl3pPr marL="914400" lvl="2"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3pPr>
                      <a:lvl4pPr marL="1371600" lvl="3"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4pPr>
                      <a:lvl5pPr marL="1828800" lvl="4"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5pPr>
                    </a:lstStyle>
                    <a:p>
                      <a:pPr lvl="0" algn="just" eaLnBrk="1" hangingPunct="1">
                        <a:buNone/>
                      </a:pPr>
                      <a:r>
                        <a:rPr lang="zh-CN" altLang="x-none" dirty="0">
                          <a:solidFill>
                            <a:srgbClr val="C00000"/>
                          </a:solidFill>
                          <a:latin typeface="Times New Roman" panose="02020603050405020304" pitchFamily="18" charset="0"/>
                          <a:ea typeface="宋体" panose="02010600030101010101" pitchFamily="2" charset="-122"/>
                        </a:rPr>
                        <a:t>小说</a:t>
                      </a:r>
                      <a:r>
                        <a:rPr lang="zh-CN" altLang="x-none" dirty="0">
                          <a:solidFill>
                            <a:srgbClr val="000000"/>
                          </a:solidFill>
                          <a:latin typeface="Times New Roman" panose="02020603050405020304" pitchFamily="18" charset="0"/>
                          <a:ea typeface="宋体" panose="02010600030101010101" pitchFamily="2" charset="-122"/>
                        </a:rPr>
                        <a:t>｜超长天</a:t>
                      </a:r>
                      <a:endParaRPr lang="en-US" altLang="zh-CN" dirty="0">
                        <a:solidFill>
                          <a:srgbClr val="000000"/>
                        </a:solidFill>
                        <a:latin typeface="Times New Roman" panose="02020603050405020304" pitchFamily="18" charset="0"/>
                        <a:ea typeface="宋体" panose="02010600030101010101" pitchFamily="2" charset="-122"/>
                      </a:endParaRPr>
                    </a:p>
                    <a:p>
                      <a:pPr lvl="0" algn="just" eaLnBrk="1" hangingPunct="1">
                        <a:buNone/>
                      </a:pPr>
                      <a:r>
                        <a:rPr lang="en-US" altLang="zh-CN" dirty="0">
                          <a:solidFill>
                            <a:srgbClr val="000000"/>
                          </a:solidFill>
                          <a:latin typeface="Times New Roman" panose="02020603050405020304" pitchFamily="18" charset="0"/>
                          <a:ea typeface="宋体" panose="02010600030101010101" pitchFamily="2" charset="-122"/>
                        </a:rPr>
                        <a:t>      </a:t>
                      </a:r>
                      <a:r>
                        <a:rPr lang="zh-CN" altLang="zh-CN" dirty="0">
                          <a:solidFill>
                            <a:srgbClr val="000000"/>
                          </a:solidFill>
                          <a:latin typeface="Times New Roman" panose="02020603050405020304" pitchFamily="18" charset="0"/>
                          <a:ea typeface="宋体" panose="02010600030101010101" pitchFamily="2" charset="-122"/>
                        </a:rPr>
                        <a:t>《</a:t>
                      </a:r>
                      <a:r>
                        <a:rPr lang="zh-CN" altLang="x-none" dirty="0">
                          <a:solidFill>
                            <a:srgbClr val="000000"/>
                          </a:solidFill>
                          <a:latin typeface="Times New Roman" panose="02020603050405020304" pitchFamily="18" charset="0"/>
                          <a:ea typeface="宋体" panose="02010600030101010101" pitchFamily="2" charset="-122"/>
                        </a:rPr>
                        <a:t>天嚣</a:t>
                      </a:r>
                      <a:r>
                        <a:rPr lang="zh-CN" altLang="zh-CN" dirty="0">
                          <a:solidFill>
                            <a:srgbClr val="000000"/>
                          </a:solidFill>
                          <a:latin typeface="Times New Roman" panose="02020603050405020304" pitchFamily="18" charset="0"/>
                          <a:ea typeface="宋体" panose="02010600030101010101" pitchFamily="2" charset="-122"/>
                        </a:rPr>
                        <a:t>》</a:t>
                      </a:r>
                      <a:endParaRPr lang="zh-CN" altLang="zh-CN" dirty="0">
                        <a:latin typeface="Times New Roman" panose="02020603050405020304" pitchFamily="18" charset="0"/>
                        <a:ea typeface="宋体" panose="02010600030101010101" pitchFamily="2" charset="-122"/>
                      </a:endParaRPr>
                    </a:p>
                  </a:txBody>
                  <a:tcPr marL="48324" marR="48324"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defRPr>
                      </a:lvl1pPr>
                      <a:lvl2pPr marL="457200" lvl="1"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2pPr>
                      <a:lvl3pPr marL="914400" lvl="2"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3pPr>
                      <a:lvl4pPr marL="1371600" lvl="3"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4pPr>
                      <a:lvl5pPr marL="1828800" lvl="4"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5pPr>
                    </a:lstStyle>
                    <a:p>
                      <a:pPr lvl="0" algn="just" eaLnBrk="1" hangingPunct="1">
                        <a:buNone/>
                      </a:pPr>
                      <a:r>
                        <a:rPr lang="zh-CN" altLang="x-none" dirty="0">
                          <a:solidFill>
                            <a:srgbClr val="C00000"/>
                          </a:solidFill>
                          <a:latin typeface="Times New Roman" panose="02020603050405020304" pitchFamily="18" charset="0"/>
                          <a:ea typeface="宋体" panose="02010600030101010101" pitchFamily="2" charset="-122"/>
                        </a:rPr>
                        <a:t>散文</a:t>
                      </a:r>
                      <a:r>
                        <a:rPr lang="zh-CN" altLang="x-none" dirty="0">
                          <a:solidFill>
                            <a:srgbClr val="000000"/>
                          </a:solidFill>
                          <a:latin typeface="Times New Roman" panose="02020603050405020304" pitchFamily="18" charset="0"/>
                          <a:ea typeface="宋体" panose="02010600030101010101" pitchFamily="2" charset="-122"/>
                        </a:rPr>
                        <a:t>｜林徽因</a:t>
                      </a:r>
                      <a:endParaRPr lang="en-US" altLang="zh-CN" dirty="0">
                        <a:solidFill>
                          <a:srgbClr val="000000"/>
                        </a:solidFill>
                        <a:latin typeface="Times New Roman" panose="02020603050405020304" pitchFamily="18" charset="0"/>
                        <a:ea typeface="宋体" panose="02010600030101010101" pitchFamily="2" charset="-122"/>
                      </a:endParaRPr>
                    </a:p>
                    <a:p>
                      <a:pPr lvl="0" algn="just" eaLnBrk="1" hangingPunct="1">
                        <a:buNone/>
                      </a:pPr>
                      <a:r>
                        <a:rPr lang="en-US" altLang="zh-CN" dirty="0">
                          <a:solidFill>
                            <a:srgbClr val="000000"/>
                          </a:solidFill>
                          <a:latin typeface="Times New Roman" panose="02020603050405020304" pitchFamily="18" charset="0"/>
                          <a:ea typeface="宋体" panose="02010600030101010101" pitchFamily="2" charset="-122"/>
                        </a:rPr>
                        <a:t>   </a:t>
                      </a:r>
                      <a:r>
                        <a:rPr lang="zh-CN" altLang="zh-CN" dirty="0">
                          <a:solidFill>
                            <a:srgbClr val="000000"/>
                          </a:solidFill>
                          <a:latin typeface="Times New Roman" panose="02020603050405020304" pitchFamily="18" charset="0"/>
                          <a:ea typeface="宋体" panose="02010600030101010101" pitchFamily="2" charset="-122"/>
                        </a:rPr>
                        <a:t>《</a:t>
                      </a:r>
                      <a:r>
                        <a:rPr lang="zh-CN" altLang="x-none" dirty="0">
                          <a:solidFill>
                            <a:srgbClr val="000000"/>
                          </a:solidFill>
                          <a:latin typeface="Times New Roman" panose="02020603050405020304" pitchFamily="18" charset="0"/>
                          <a:ea typeface="宋体" panose="02010600030101010101" pitchFamily="2" charset="-122"/>
                        </a:rPr>
                        <a:t>窗子以外</a:t>
                      </a:r>
                      <a:r>
                        <a:rPr lang="zh-CN" altLang="zh-CN" dirty="0">
                          <a:solidFill>
                            <a:srgbClr val="000000"/>
                          </a:solidFill>
                          <a:latin typeface="Times New Roman" panose="02020603050405020304" pitchFamily="18" charset="0"/>
                          <a:ea typeface="宋体" panose="02010600030101010101" pitchFamily="2" charset="-122"/>
                        </a:rPr>
                        <a:t>》</a:t>
                      </a:r>
                      <a:endParaRPr lang="zh-CN" altLang="zh-CN" dirty="0">
                        <a:latin typeface="Times New Roman" panose="02020603050405020304" pitchFamily="18" charset="0"/>
                        <a:ea typeface="宋体" panose="02010600030101010101" pitchFamily="2" charset="-122"/>
                      </a:endParaRPr>
                    </a:p>
                  </a:txBody>
                  <a:tcPr marL="48324" marR="48324"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defRPr>
                      </a:lvl1pPr>
                      <a:lvl2pPr marL="457200" lvl="1"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2pPr>
                      <a:lvl3pPr marL="914400" lvl="2"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3pPr>
                      <a:lvl4pPr marL="1371600" lvl="3"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4pPr>
                      <a:lvl5pPr marL="1828800" lvl="4"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5pPr>
                    </a:lstStyle>
                    <a:p>
                      <a:pPr lvl="0" algn="just" eaLnBrk="1" hangingPunct="1">
                        <a:buNone/>
                      </a:pPr>
                      <a:r>
                        <a:rPr lang="zh-CN" altLang="x-none" dirty="0">
                          <a:solidFill>
                            <a:srgbClr val="C00000"/>
                          </a:solidFill>
                          <a:latin typeface="Times New Roman" panose="02020603050405020304" pitchFamily="18" charset="0"/>
                          <a:ea typeface="宋体" panose="02010600030101010101" pitchFamily="2" charset="-122"/>
                        </a:rPr>
                        <a:t>散文</a:t>
                      </a:r>
                      <a:r>
                        <a:rPr lang="zh-CN" altLang="x-none" dirty="0">
                          <a:solidFill>
                            <a:srgbClr val="000000"/>
                          </a:solidFill>
                          <a:latin typeface="Times New Roman" panose="02020603050405020304" pitchFamily="18" charset="0"/>
                          <a:ea typeface="宋体" panose="02010600030101010101" pitchFamily="2" charset="-122"/>
                        </a:rPr>
                        <a:t>｜李娟</a:t>
                      </a:r>
                      <a:r>
                        <a:rPr lang="zh-CN" altLang="zh-CN" dirty="0">
                          <a:solidFill>
                            <a:srgbClr val="000000"/>
                          </a:solidFill>
                          <a:latin typeface="Times New Roman" panose="02020603050405020304" pitchFamily="18" charset="0"/>
                          <a:ea typeface="宋体" panose="02010600030101010101" pitchFamily="2" charset="-122"/>
                        </a:rPr>
                        <a:t>《</a:t>
                      </a:r>
                      <a:r>
                        <a:rPr lang="zh-CN" altLang="x-none" dirty="0">
                          <a:solidFill>
                            <a:srgbClr val="000000"/>
                          </a:solidFill>
                          <a:latin typeface="Times New Roman" panose="02020603050405020304" pitchFamily="18" charset="0"/>
                          <a:ea typeface="宋体" panose="02010600030101010101" pitchFamily="2" charset="-122"/>
                        </a:rPr>
                        <a:t>我们的裁缝店</a:t>
                      </a:r>
                      <a:r>
                        <a:rPr lang="zh-CN" altLang="zh-CN" dirty="0">
                          <a:solidFill>
                            <a:srgbClr val="000000"/>
                          </a:solidFill>
                          <a:latin typeface="Times New Roman" panose="02020603050405020304" pitchFamily="18" charset="0"/>
                          <a:ea typeface="宋体" panose="02010600030101010101" pitchFamily="2" charset="-122"/>
                        </a:rPr>
                        <a:t>》</a:t>
                      </a:r>
                      <a:endParaRPr lang="zh-CN" altLang="zh-CN" dirty="0">
                        <a:latin typeface="Times New Roman" panose="02020603050405020304" pitchFamily="18" charset="0"/>
                        <a:ea typeface="宋体" panose="02010600030101010101" pitchFamily="2" charset="-122"/>
                      </a:endParaRPr>
                    </a:p>
                  </a:txBody>
                  <a:tcPr marL="48324" marR="48324"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0960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lstStyle>
                      <a:lvl1pPr marL="0" lvl="0" indent="0" algn="l" defTabSz="914400" rtl="0" eaLnBrk="0" fontAlgn="base" latinLnBrk="0" hangingPunct="0">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defRPr>
                      </a:lvl1pPr>
                      <a:lvl2pPr marL="457200" lvl="1"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2pPr>
                      <a:lvl3pPr marL="914400" lvl="2"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3pPr>
                      <a:lvl4pPr marL="1371600" lvl="3"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4pPr>
                      <a:lvl5pPr marL="1828800" lvl="4"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5pPr>
                    </a:lstStyle>
                    <a:p>
                      <a:pPr lvl="0" algn="ctr" eaLnBrk="1" hangingPunct="1">
                        <a:buNone/>
                      </a:pPr>
                      <a:r>
                        <a:rPr lang="en-US" altLang="zh-CN" dirty="0">
                          <a:solidFill>
                            <a:srgbClr val="FF0000"/>
                          </a:solidFill>
                          <a:latin typeface="宋体" panose="02010600030101010101" pitchFamily="2" charset="-122"/>
                          <a:ea typeface="宋体" panose="02010600030101010101" pitchFamily="2" charset="-122"/>
                        </a:rPr>
                        <a:t>4</a:t>
                      </a:r>
                      <a:endParaRPr lang="zh-CN" altLang="zh-CN" b="0" dirty="0">
                        <a:latin typeface="Times New Roman" panose="02020603050405020304" pitchFamily="18" charset="0"/>
                        <a:ea typeface="宋体" panose="02010600030101010101" pitchFamily="2" charset="-122"/>
                      </a:endParaRPr>
                    </a:p>
                  </a:txBody>
                  <a:tcPr marL="48324" marR="48324"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3">
                  <a:txBody>
                    <a:bodyPr/>
                    <a:lstStyle>
                      <a:lvl1pPr marL="0" lvl="0" indent="0" algn="l" defTabSz="914400" rtl="0" eaLnBrk="0" fontAlgn="base" latinLnBrk="0" hangingPunct="0">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defRPr>
                      </a:lvl1pPr>
                      <a:lvl2pPr marL="457200" lvl="1"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2pPr>
                      <a:lvl3pPr marL="914400" lvl="2"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3pPr>
                      <a:lvl4pPr marL="1371600" lvl="3"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4pPr>
                      <a:lvl5pPr marL="1828800" lvl="4"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5pPr>
                    </a:lstStyle>
                    <a:p>
                      <a:pPr lvl="0" algn="just" eaLnBrk="1" hangingPunct="1">
                        <a:buNone/>
                      </a:pPr>
                      <a:r>
                        <a:rPr lang="zh-CN" altLang="x-none" b="0" dirty="0">
                          <a:solidFill>
                            <a:srgbClr val="000000"/>
                          </a:solidFill>
                          <a:latin typeface="Times New Roman" panose="02020603050405020304" pitchFamily="18" charset="0"/>
                          <a:ea typeface="宋体" panose="02010600030101010101" pitchFamily="2" charset="-122"/>
                        </a:rPr>
                        <a:t>下列对小说（文本）相关内容和艺术特色的分析鉴赏，不正确的一项是（</a:t>
                      </a:r>
                      <a:r>
                        <a:rPr lang="en-US" altLang="zh-CN" b="0" dirty="0">
                          <a:solidFill>
                            <a:srgbClr val="000000"/>
                          </a:solidFill>
                          <a:latin typeface="Times New Roman" panose="02020603050405020304" pitchFamily="18" charset="0"/>
                          <a:ea typeface="宋体" panose="02010600030101010101" pitchFamily="2" charset="-122"/>
                        </a:rPr>
                        <a:t>3</a:t>
                      </a:r>
                      <a:r>
                        <a:rPr lang="zh-CN" altLang="x-none" b="0" dirty="0">
                          <a:solidFill>
                            <a:srgbClr val="000000"/>
                          </a:solidFill>
                          <a:latin typeface="Times New Roman" panose="02020603050405020304" pitchFamily="18" charset="0"/>
                          <a:ea typeface="宋体" panose="02010600030101010101" pitchFamily="2" charset="-122"/>
                        </a:rPr>
                        <a:t>分）</a:t>
                      </a:r>
                      <a:endParaRPr lang="zh-CN" altLang="x-none" b="0" dirty="0">
                        <a:latin typeface="Times New Roman" panose="02020603050405020304" pitchFamily="18" charset="0"/>
                        <a:ea typeface="宋体" panose="02010600030101010101" pitchFamily="2" charset="-122"/>
                      </a:endParaRPr>
                    </a:p>
                  </a:txBody>
                  <a:tcPr marL="48324" marR="48324"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121920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lstStyle>
                      <a:lvl1pPr marL="0" lvl="0" indent="0" algn="l" defTabSz="914400" rtl="0" eaLnBrk="0" fontAlgn="base" latinLnBrk="0" hangingPunct="0">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defRPr>
                      </a:lvl1pPr>
                      <a:lvl2pPr marL="457200" lvl="1"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2pPr>
                      <a:lvl3pPr marL="914400" lvl="2"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3pPr>
                      <a:lvl4pPr marL="1371600" lvl="3"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4pPr>
                      <a:lvl5pPr marL="1828800" lvl="4"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5pPr>
                    </a:lstStyle>
                    <a:p>
                      <a:pPr lvl="0" algn="ctr" eaLnBrk="1" hangingPunct="1">
                        <a:buNone/>
                      </a:pPr>
                      <a:r>
                        <a:rPr lang="en-US" altLang="zh-CN" dirty="0">
                          <a:solidFill>
                            <a:srgbClr val="FF0000"/>
                          </a:solidFill>
                          <a:latin typeface="宋体" panose="02010600030101010101" pitchFamily="2" charset="-122"/>
                          <a:ea typeface="宋体" panose="02010600030101010101" pitchFamily="2" charset="-122"/>
                        </a:rPr>
                        <a:t>5</a:t>
                      </a:r>
                      <a:endParaRPr lang="zh-CN" altLang="zh-CN" b="0" dirty="0">
                        <a:latin typeface="Times New Roman" panose="02020603050405020304" pitchFamily="18" charset="0"/>
                        <a:ea typeface="宋体" panose="02010600030101010101" pitchFamily="2" charset="-122"/>
                      </a:endParaRPr>
                    </a:p>
                  </a:txBody>
                  <a:tcPr marL="48324" marR="48324"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defRPr>
                      </a:lvl1pPr>
                      <a:lvl2pPr marL="457200" lvl="1"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2pPr>
                      <a:lvl3pPr marL="914400" lvl="2"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3pPr>
                      <a:lvl4pPr marL="1371600" lvl="3"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4pPr>
                      <a:lvl5pPr marL="1828800" lvl="4"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5pPr>
                    </a:lstStyle>
                    <a:p>
                      <a:pPr lvl="0" algn="just" eaLnBrk="1" hangingPunct="1">
                        <a:buNone/>
                      </a:pPr>
                      <a:r>
                        <a:rPr lang="zh-CN" altLang="x-none" b="0" dirty="0">
                          <a:solidFill>
                            <a:srgbClr val="000000"/>
                          </a:solidFill>
                          <a:latin typeface="Times New Roman" panose="02020603050405020304" pitchFamily="18" charset="0"/>
                          <a:ea typeface="宋体" panose="02010600030101010101" pitchFamily="2" charset="-122"/>
                        </a:rPr>
                        <a:t>小说以“渴”为中心谋篇布局，这有什么好处？请简要说明。（</a:t>
                      </a:r>
                      <a:r>
                        <a:rPr lang="en-US" altLang="zh-CN" b="0" dirty="0">
                          <a:solidFill>
                            <a:srgbClr val="000000"/>
                          </a:solidFill>
                          <a:latin typeface="Times New Roman" panose="02020603050405020304" pitchFamily="18" charset="0"/>
                          <a:ea typeface="宋体" panose="02010600030101010101" pitchFamily="2" charset="-122"/>
                        </a:rPr>
                        <a:t>5</a:t>
                      </a:r>
                      <a:r>
                        <a:rPr lang="zh-CN" altLang="x-none" b="0" dirty="0">
                          <a:solidFill>
                            <a:srgbClr val="000000"/>
                          </a:solidFill>
                          <a:latin typeface="Times New Roman" panose="02020603050405020304" pitchFamily="18" charset="0"/>
                          <a:ea typeface="宋体" panose="02010600030101010101" pitchFamily="2" charset="-122"/>
                        </a:rPr>
                        <a:t>分）</a:t>
                      </a:r>
                      <a:endParaRPr lang="zh-CN" altLang="x-none" b="0" dirty="0">
                        <a:latin typeface="Times New Roman" panose="02020603050405020304" pitchFamily="18" charset="0"/>
                        <a:ea typeface="宋体" panose="02010600030101010101" pitchFamily="2" charset="-122"/>
                      </a:endParaRPr>
                    </a:p>
                  </a:txBody>
                  <a:tcPr marL="48324" marR="48324"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defRPr>
                      </a:lvl1pPr>
                      <a:lvl2pPr marL="457200" lvl="1"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2pPr>
                      <a:lvl3pPr marL="914400" lvl="2"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3pPr>
                      <a:lvl4pPr marL="1371600" lvl="3"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4pPr>
                      <a:lvl5pPr marL="1828800" lvl="4"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5pPr>
                    </a:lstStyle>
                    <a:p>
                      <a:pPr lvl="0" algn="just" eaLnBrk="1" hangingPunct="1">
                        <a:buNone/>
                      </a:pPr>
                      <a:r>
                        <a:rPr lang="zh-CN" altLang="x-none" b="0" dirty="0">
                          <a:solidFill>
                            <a:srgbClr val="000000"/>
                          </a:solidFill>
                          <a:latin typeface="Times New Roman" panose="02020603050405020304" pitchFamily="18" charset="0"/>
                          <a:ea typeface="宋体" panose="02010600030101010101" pitchFamily="2" charset="-122"/>
                        </a:rPr>
                        <a:t>结合全文，说明文中“窗子”的含意。（</a:t>
                      </a:r>
                      <a:r>
                        <a:rPr lang="en-US" altLang="zh-CN" b="0" dirty="0">
                          <a:solidFill>
                            <a:srgbClr val="000000"/>
                          </a:solidFill>
                          <a:latin typeface="Times New Roman" panose="02020603050405020304" pitchFamily="18" charset="0"/>
                          <a:ea typeface="宋体" panose="02010600030101010101" pitchFamily="2" charset="-122"/>
                        </a:rPr>
                        <a:t>5</a:t>
                      </a:r>
                      <a:r>
                        <a:rPr lang="zh-CN" altLang="x-none" b="0" dirty="0">
                          <a:solidFill>
                            <a:srgbClr val="000000"/>
                          </a:solidFill>
                          <a:latin typeface="Times New Roman" panose="02020603050405020304" pitchFamily="18" charset="0"/>
                          <a:ea typeface="宋体" panose="02010600030101010101" pitchFamily="2" charset="-122"/>
                        </a:rPr>
                        <a:t>分）</a:t>
                      </a:r>
                      <a:endParaRPr lang="zh-CN" altLang="x-none" b="0" dirty="0">
                        <a:latin typeface="Times New Roman" panose="02020603050405020304" pitchFamily="18" charset="0"/>
                        <a:ea typeface="宋体" panose="02010600030101010101" pitchFamily="2" charset="-122"/>
                      </a:endParaRPr>
                    </a:p>
                  </a:txBody>
                  <a:tcPr marL="48324" marR="48324"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defRPr>
                      </a:lvl1pPr>
                      <a:lvl2pPr marL="457200" lvl="1"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2pPr>
                      <a:lvl3pPr marL="914400" lvl="2"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3pPr>
                      <a:lvl4pPr marL="1371600" lvl="3"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4pPr>
                      <a:lvl5pPr marL="1828800" lvl="4"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5pPr>
                    </a:lstStyle>
                    <a:p>
                      <a:pPr lvl="0" algn="just" eaLnBrk="1" hangingPunct="1">
                        <a:buNone/>
                      </a:pPr>
                      <a:r>
                        <a:rPr lang="zh-CN" altLang="x-none" b="0" dirty="0">
                          <a:solidFill>
                            <a:srgbClr val="000000"/>
                          </a:solidFill>
                          <a:latin typeface="Times New Roman" panose="02020603050405020304" pitchFamily="18" charset="0"/>
                          <a:ea typeface="宋体" panose="02010600030101010101" pitchFamily="2" charset="-122"/>
                        </a:rPr>
                        <a:t>结合上下文，分析文中画横线的句子的含意。（</a:t>
                      </a:r>
                      <a:r>
                        <a:rPr lang="en-US" altLang="zh-CN" b="0" dirty="0">
                          <a:solidFill>
                            <a:srgbClr val="000000"/>
                          </a:solidFill>
                          <a:latin typeface="Times New Roman" panose="02020603050405020304" pitchFamily="18" charset="0"/>
                          <a:ea typeface="宋体" panose="02010600030101010101" pitchFamily="2" charset="-122"/>
                        </a:rPr>
                        <a:t>5</a:t>
                      </a:r>
                      <a:r>
                        <a:rPr lang="zh-CN" altLang="x-none" b="0" dirty="0">
                          <a:solidFill>
                            <a:srgbClr val="000000"/>
                          </a:solidFill>
                          <a:latin typeface="Times New Roman" panose="02020603050405020304" pitchFamily="18" charset="0"/>
                          <a:ea typeface="宋体" panose="02010600030101010101" pitchFamily="2" charset="-122"/>
                        </a:rPr>
                        <a:t>分）</a:t>
                      </a:r>
                      <a:endParaRPr lang="zh-CN" altLang="x-none" b="0" dirty="0">
                        <a:latin typeface="Times New Roman" panose="02020603050405020304" pitchFamily="18" charset="0"/>
                        <a:ea typeface="宋体" panose="02010600030101010101" pitchFamily="2" charset="-122"/>
                      </a:endParaRPr>
                    </a:p>
                  </a:txBody>
                  <a:tcPr marL="48324" marR="48324"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213360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lvl1pPr marL="0" lvl="0" indent="0" algn="l" defTabSz="914400" rtl="0" eaLnBrk="0" fontAlgn="base" latinLnBrk="0" hangingPunct="0">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defRPr>
                      </a:lvl1pPr>
                      <a:lvl2pPr marL="457200" lvl="1"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2pPr>
                      <a:lvl3pPr marL="914400" lvl="2"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3pPr>
                      <a:lvl4pPr marL="1371600" lvl="3"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4pPr>
                      <a:lvl5pPr marL="1828800" lvl="4"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5pPr>
                    </a:lstStyle>
                    <a:p>
                      <a:pPr lvl="0" algn="ctr" eaLnBrk="1" hangingPunct="1">
                        <a:buNone/>
                      </a:pPr>
                      <a:r>
                        <a:rPr lang="en-US" altLang="zh-CN" b="0" dirty="0">
                          <a:solidFill>
                            <a:srgbClr val="000000"/>
                          </a:solidFill>
                          <a:latin typeface="Times New Roman" panose="02020603050405020304" pitchFamily="18" charset="0"/>
                          <a:ea typeface="宋体" panose="02010600030101010101" pitchFamily="2" charset="-122"/>
                        </a:rPr>
                        <a:t>6</a:t>
                      </a:r>
                      <a:endParaRPr lang="zh-CN" altLang="zh-CN" b="0" dirty="0">
                        <a:solidFill>
                          <a:srgbClr val="000000"/>
                        </a:solidFill>
                        <a:latin typeface="Times New Roman" panose="02020603050405020304" pitchFamily="18" charset="0"/>
                        <a:ea typeface="宋体" panose="02010600030101010101" pitchFamily="2" charset="-122"/>
                      </a:endParaRPr>
                    </a:p>
                  </a:txBody>
                  <a:tcPr marL="48324" marR="48324"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defRPr>
                      </a:lvl1pPr>
                      <a:lvl2pPr marL="457200" lvl="1"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2pPr>
                      <a:lvl3pPr marL="914400" lvl="2"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3pPr>
                      <a:lvl4pPr marL="1371600" lvl="3"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4pPr>
                      <a:lvl5pPr marL="1828800" lvl="4"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5pPr>
                    </a:lstStyle>
                    <a:p>
                      <a:pPr lvl="0" algn="just" eaLnBrk="1" hangingPunct="1">
                        <a:buNone/>
                      </a:pPr>
                      <a:r>
                        <a:rPr lang="zh-CN" altLang="x-none" b="0" dirty="0">
                          <a:solidFill>
                            <a:srgbClr val="000000"/>
                          </a:solidFill>
                          <a:latin typeface="Times New Roman" panose="02020603050405020304" pitchFamily="18" charset="0"/>
                          <a:ea typeface="宋体" panose="02010600030101010101" pitchFamily="2" charset="-122"/>
                        </a:rPr>
                        <a:t>小说以一个没有谜底的“美好的谜”结尾，这样处理有怎样的艺术效果？请结合作品进行分析。（</a:t>
                      </a:r>
                      <a:r>
                        <a:rPr lang="en-US" altLang="zh-CN" b="0" dirty="0">
                          <a:solidFill>
                            <a:srgbClr val="000000"/>
                          </a:solidFill>
                          <a:latin typeface="Times New Roman" panose="02020603050405020304" pitchFamily="18" charset="0"/>
                          <a:ea typeface="宋体" panose="02010600030101010101" pitchFamily="2" charset="-122"/>
                        </a:rPr>
                        <a:t>6</a:t>
                      </a:r>
                      <a:r>
                        <a:rPr lang="zh-CN" altLang="x-none" b="0" dirty="0">
                          <a:solidFill>
                            <a:srgbClr val="000000"/>
                          </a:solidFill>
                          <a:latin typeface="Times New Roman" panose="02020603050405020304" pitchFamily="18" charset="0"/>
                          <a:ea typeface="宋体" panose="02010600030101010101" pitchFamily="2" charset="-122"/>
                        </a:rPr>
                        <a:t>分）</a:t>
                      </a:r>
                      <a:endParaRPr lang="zh-CN" altLang="x-none" b="0" dirty="0">
                        <a:solidFill>
                          <a:srgbClr val="000000"/>
                        </a:solidFill>
                        <a:latin typeface="Times New Roman" panose="02020603050405020304" pitchFamily="18" charset="0"/>
                        <a:ea typeface="宋体" panose="02010600030101010101" pitchFamily="2" charset="-122"/>
                      </a:endParaRPr>
                    </a:p>
                  </a:txBody>
                  <a:tcPr marL="48324" marR="48324"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defRPr>
                      </a:lvl1pPr>
                      <a:lvl2pPr marL="457200" lvl="1"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2pPr>
                      <a:lvl3pPr marL="914400" lvl="2"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3pPr>
                      <a:lvl4pPr marL="1371600" lvl="3"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4pPr>
                      <a:lvl5pPr marL="1828800" lvl="4"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5pPr>
                    </a:lstStyle>
                    <a:p>
                      <a:pPr lvl="0" algn="just" eaLnBrk="1" hangingPunct="1">
                        <a:buNone/>
                      </a:pPr>
                      <a:r>
                        <a:rPr lang="zh-CN" altLang="x-none" b="0" dirty="0">
                          <a:solidFill>
                            <a:srgbClr val="000000"/>
                          </a:solidFill>
                          <a:latin typeface="Times New Roman" panose="02020603050405020304" pitchFamily="18" charset="0"/>
                          <a:ea typeface="宋体" panose="02010600030101010101" pitchFamily="2" charset="-122"/>
                        </a:rPr>
                        <a:t>作者交替使用“你”和“我”两个不同的人称，其中蕴涵着怎样的态度？请结合全文进行分析。（</a:t>
                      </a:r>
                      <a:r>
                        <a:rPr lang="en-US" altLang="zh-CN" b="0" dirty="0">
                          <a:solidFill>
                            <a:srgbClr val="000000"/>
                          </a:solidFill>
                          <a:latin typeface="Times New Roman" panose="02020603050405020304" pitchFamily="18" charset="0"/>
                          <a:ea typeface="宋体" panose="02010600030101010101" pitchFamily="2" charset="-122"/>
                        </a:rPr>
                        <a:t>6</a:t>
                      </a:r>
                      <a:r>
                        <a:rPr lang="zh-CN" altLang="x-none" b="0" dirty="0">
                          <a:solidFill>
                            <a:srgbClr val="000000"/>
                          </a:solidFill>
                          <a:latin typeface="Times New Roman" panose="02020603050405020304" pitchFamily="18" charset="0"/>
                          <a:ea typeface="宋体" panose="02010600030101010101" pitchFamily="2" charset="-122"/>
                        </a:rPr>
                        <a:t>分）</a:t>
                      </a:r>
                      <a:endParaRPr lang="zh-CN" altLang="x-none" b="0" dirty="0">
                        <a:solidFill>
                          <a:srgbClr val="000000"/>
                        </a:solidFill>
                        <a:latin typeface="Times New Roman" panose="02020603050405020304" pitchFamily="18" charset="0"/>
                        <a:ea typeface="宋体" panose="02010600030101010101" pitchFamily="2" charset="-122"/>
                      </a:endParaRPr>
                    </a:p>
                  </a:txBody>
                  <a:tcPr marL="48324" marR="48324"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defRPr>
                      </a:lvl1pPr>
                      <a:lvl2pPr marL="457200" lvl="1"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2pPr>
                      <a:lvl3pPr marL="914400" lvl="2"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3pPr>
                      <a:lvl4pPr marL="1371600" lvl="3"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4pPr>
                      <a:lvl5pPr marL="1828800" lvl="4"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5pPr>
                    </a:lstStyle>
                    <a:p>
                      <a:pPr lvl="0" algn="just" eaLnBrk="1" hangingPunct="1">
                        <a:buNone/>
                      </a:pPr>
                      <a:r>
                        <a:rPr lang="zh-CN" altLang="x-none" b="0" dirty="0">
                          <a:solidFill>
                            <a:srgbClr val="000000"/>
                          </a:solidFill>
                          <a:latin typeface="Times New Roman" panose="02020603050405020304" pitchFamily="18" charset="0"/>
                          <a:ea typeface="宋体" panose="02010600030101010101" pitchFamily="2" charset="-122"/>
                        </a:rPr>
                        <a:t>本文的语言充满生活气息，请结合全文对此加以赏析。（</a:t>
                      </a:r>
                      <a:r>
                        <a:rPr lang="en-US" altLang="zh-CN" b="0" dirty="0">
                          <a:solidFill>
                            <a:srgbClr val="000000"/>
                          </a:solidFill>
                          <a:latin typeface="Times New Roman" panose="02020603050405020304" pitchFamily="18" charset="0"/>
                          <a:ea typeface="宋体" panose="02010600030101010101" pitchFamily="2" charset="-122"/>
                        </a:rPr>
                        <a:t>6</a:t>
                      </a:r>
                      <a:r>
                        <a:rPr lang="zh-CN" altLang="x-none" b="0" dirty="0">
                          <a:solidFill>
                            <a:srgbClr val="000000"/>
                          </a:solidFill>
                          <a:latin typeface="Times New Roman" panose="02020603050405020304" pitchFamily="18" charset="0"/>
                          <a:ea typeface="宋体" panose="02010600030101010101" pitchFamily="2" charset="-122"/>
                        </a:rPr>
                        <a:t>分）</a:t>
                      </a:r>
                      <a:endParaRPr lang="zh-CN" altLang="x-none" b="0" dirty="0">
                        <a:solidFill>
                          <a:srgbClr val="000000"/>
                        </a:solidFill>
                        <a:latin typeface="Times New Roman" panose="02020603050405020304" pitchFamily="18" charset="0"/>
                        <a:ea typeface="宋体" panose="02010600030101010101" pitchFamily="2" charset="-122"/>
                      </a:endParaRPr>
                    </a:p>
                  </a:txBody>
                  <a:tcPr marL="48324" marR="48324"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标题 1"/>
          <p:cNvSpPr>
            <a:spLocks noGrp="1" noChangeArrowheads="1"/>
          </p:cNvSpPr>
          <p:nvPr>
            <p:ph type="title"/>
          </p:nvPr>
        </p:nvSpPr>
        <p:spPr/>
        <p:txBody>
          <a:bodyPr/>
          <a:lstStyle/>
          <a:p>
            <a:r>
              <a:rPr lang="zh-CN" altLang="en-US"/>
              <a:t>（三）新闻类阅读的关键之处</a:t>
            </a:r>
            <a:endParaRPr lang="zh-CN" altLang="en-US"/>
          </a:p>
        </p:txBody>
      </p:sp>
      <p:sp>
        <p:nvSpPr>
          <p:cNvPr id="60418" name="内容占位符 2"/>
          <p:cNvSpPr>
            <a:spLocks noGrp="1" noChangeArrowheads="1"/>
          </p:cNvSpPr>
          <p:nvPr>
            <p:ph idx="1"/>
          </p:nvPr>
        </p:nvSpPr>
        <p:spPr/>
        <p:txBody>
          <a:bodyPr/>
          <a:lstStyle/>
          <a:p>
            <a:r>
              <a:rPr lang="en-US" altLang="zh-CN"/>
              <a:t>“</a:t>
            </a:r>
            <a:r>
              <a:rPr lang="zh-CN" altLang="en-US"/>
              <a:t>新闻点</a:t>
            </a:r>
            <a:r>
              <a:rPr lang="en-US" altLang="zh-CN"/>
              <a:t>”</a:t>
            </a:r>
            <a:r>
              <a:rPr lang="zh-CN" altLang="en-US"/>
              <a:t>的确定</a:t>
            </a:r>
            <a:endParaRPr lang="zh-CN" altLang="en-US"/>
          </a:p>
          <a:p>
            <a:r>
              <a:rPr lang="zh-CN" altLang="en-US"/>
              <a:t>            ↓</a:t>
            </a:r>
            <a:endParaRPr lang="zh-CN" altLang="en-US"/>
          </a:p>
          <a:p>
            <a:r>
              <a:rPr lang="zh-CN" altLang="en-US"/>
              <a:t>材料的概括能力</a:t>
            </a: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5954" name="矩形 125953"/>
          <p:cNvSpPr/>
          <p:nvPr/>
        </p:nvSpPr>
        <p:spPr>
          <a:xfrm>
            <a:off x="633730" y="56833"/>
            <a:ext cx="9712325" cy="4769485"/>
          </a:xfrm>
          <a:prstGeom prst="rect">
            <a:avLst/>
          </a:prstGeom>
          <a:noFill/>
          <a:ln w="9525">
            <a:noFill/>
          </a:ln>
        </p:spPr>
        <p:txBody>
          <a:bodyPr wrap="square" anchor="ctr">
            <a:spAutoFit/>
          </a:bodyPr>
          <a:p>
            <a:pPr indent="304800"/>
            <a:r>
              <a:rPr lang="zh-CN" altLang="en-US" sz="4000" dirty="0">
                <a:latin typeface="幼圆" panose="02010509060101010101" charset="-122"/>
                <a:ea typeface="宋体" panose="02010600030101010101" pitchFamily="2" charset="-122"/>
              </a:rPr>
              <a:t>曾经的逻辑推断题：</a:t>
            </a:r>
            <a:endParaRPr lang="zh-CN" altLang="en-US" sz="4000" dirty="0">
              <a:latin typeface="幼圆" panose="02010509060101010101" charset="-122"/>
              <a:ea typeface="宋体" panose="02010600030101010101" pitchFamily="2" charset="-122"/>
            </a:endParaRPr>
          </a:p>
          <a:p>
            <a:pPr indent="304800"/>
            <a:endParaRPr lang="zh-CN" altLang="en-US" sz="4000" dirty="0">
              <a:latin typeface="幼圆" panose="02010509060101010101" charset="-122"/>
              <a:ea typeface="宋体" panose="02010600030101010101" pitchFamily="2" charset="-122"/>
            </a:endParaRPr>
          </a:p>
          <a:p>
            <a:pPr indent="304800"/>
            <a:r>
              <a:rPr lang="zh-CN" altLang="en-US" sz="2800" dirty="0">
                <a:latin typeface="幼圆" panose="02010509060101010101" charset="-122"/>
                <a:ea typeface="宋体" panose="02010600030101010101" pitchFamily="2" charset="-122"/>
              </a:rPr>
              <a:t>（</a:t>
            </a:r>
            <a:r>
              <a:rPr lang="en-US" altLang="zh-CN" sz="2800" dirty="0">
                <a:latin typeface="幼圆" panose="02010509060101010101" charset="-122"/>
                <a:ea typeface="宋体" panose="02010600030101010101" pitchFamily="2" charset="-122"/>
              </a:rPr>
              <a:t>2008</a:t>
            </a:r>
            <a:r>
              <a:rPr lang="zh-CN" altLang="en-US" sz="2800" dirty="0">
                <a:latin typeface="幼圆" panose="02010509060101010101" charset="-122"/>
                <a:ea typeface="宋体" panose="02010600030101010101" pitchFamily="2" charset="-122"/>
              </a:rPr>
              <a:t>年高考语文试题湖南卷</a:t>
            </a:r>
            <a:r>
              <a:rPr lang="zh-CN" altLang="en-US" sz="2800" dirty="0">
                <a:solidFill>
                  <a:srgbClr val="FF0000"/>
                </a:solidFill>
                <a:latin typeface="幼圆" panose="02010509060101010101" charset="-122"/>
                <a:ea typeface="宋体" panose="02010600030101010101" pitchFamily="2" charset="-122"/>
              </a:rPr>
              <a:t>文学作品阅读</a:t>
            </a:r>
            <a:r>
              <a:rPr lang="en-US" altLang="zh-CN" sz="2800" dirty="0">
                <a:latin typeface="幼圆" panose="02010509060101010101" charset="-122"/>
                <a:ea typeface="宋体" panose="02010600030101010101" pitchFamily="2" charset="-122"/>
              </a:rPr>
              <a:t>《</a:t>
            </a:r>
            <a:r>
              <a:rPr lang="zh-CN" altLang="en-US" sz="2800" dirty="0">
                <a:latin typeface="幼圆" panose="02010509060101010101" charset="-122"/>
                <a:ea typeface="宋体" panose="02010600030101010101" pitchFamily="2" charset="-122"/>
              </a:rPr>
              <a:t>谈静</a:t>
            </a:r>
            <a:r>
              <a:rPr lang="en-US" altLang="zh-CN" sz="2800" dirty="0">
                <a:latin typeface="幼圆" panose="02010509060101010101" charset="-122"/>
                <a:ea typeface="宋体" panose="02010600030101010101" pitchFamily="2" charset="-122"/>
              </a:rPr>
              <a:t>》</a:t>
            </a:r>
            <a:r>
              <a:rPr lang="zh-CN" altLang="en-US" sz="2800" dirty="0">
                <a:latin typeface="幼圆" panose="02010509060101010101" charset="-122"/>
                <a:ea typeface="宋体" panose="02010600030101010101" pitchFamily="2" charset="-122"/>
              </a:rPr>
              <a:t>）</a:t>
            </a:r>
            <a:endParaRPr lang="zh-CN" altLang="en-US" sz="2800" dirty="0">
              <a:latin typeface="幼圆" panose="02010509060101010101" charset="-122"/>
              <a:ea typeface="宋体" panose="02010600030101010101" pitchFamily="2" charset="-122"/>
            </a:endParaRPr>
          </a:p>
          <a:p>
            <a:pPr indent="304800"/>
            <a:r>
              <a:rPr lang="zh-CN" altLang="en-US" sz="2800" dirty="0">
                <a:latin typeface="幼圆" panose="02010509060101010101" charset="-122"/>
                <a:ea typeface="宋体" panose="02010600030101010101" pitchFamily="2" charset="-122"/>
              </a:rPr>
              <a:t>  下面是两个推论句，但作者省略了推论的中间环节。请根据上下文的意思，分别补写出句中所省略的内容。（</a:t>
            </a:r>
            <a:r>
              <a:rPr lang="en-US" altLang="zh-CN" sz="2800" dirty="0">
                <a:latin typeface="幼圆" panose="02010509060101010101" charset="-122"/>
                <a:ea typeface="宋体" panose="02010600030101010101" pitchFamily="2" charset="-122"/>
              </a:rPr>
              <a:t>4</a:t>
            </a:r>
            <a:r>
              <a:rPr lang="zh-CN" altLang="en-US" sz="2800" dirty="0">
                <a:latin typeface="幼圆" panose="02010509060101010101" charset="-122"/>
                <a:ea typeface="宋体" panose="02010600030101010101" pitchFamily="2" charset="-122"/>
              </a:rPr>
              <a:t>分）</a:t>
            </a:r>
            <a:endParaRPr lang="zh-CN" altLang="en-US" sz="2800" dirty="0">
              <a:latin typeface="幼圆" panose="02010509060101010101" charset="-122"/>
              <a:ea typeface="宋体" panose="02010600030101010101" pitchFamily="2" charset="-122"/>
            </a:endParaRPr>
          </a:p>
          <a:p>
            <a:pPr indent="304800"/>
            <a:r>
              <a:rPr lang="zh-CN" altLang="en-US" sz="2800" dirty="0">
                <a:latin typeface="幼圆" panose="02010509060101010101" charset="-122"/>
                <a:ea typeface="宋体" panose="02010600030101010101" pitchFamily="2" charset="-122"/>
              </a:rPr>
              <a:t>答：</a:t>
            </a:r>
            <a:r>
              <a:rPr lang="en-US" altLang="zh-CN" sz="2800" dirty="0">
                <a:latin typeface="幼圆" panose="02010509060101010101" charset="-122"/>
                <a:ea typeface="宋体" panose="02010600030101010101" pitchFamily="2" charset="-122"/>
              </a:rPr>
              <a:t>①</a:t>
            </a:r>
            <a:r>
              <a:rPr lang="zh-CN" altLang="en-US" sz="2800" dirty="0">
                <a:latin typeface="幼圆" panose="02010509060101010101" charset="-122"/>
                <a:ea typeface="宋体" panose="02010600030101010101" pitchFamily="2" charset="-122"/>
              </a:rPr>
              <a:t>你的心界愈空灵，</a:t>
            </a:r>
            <a:r>
              <a:rPr lang="zh-CN" altLang="en-US" sz="2800" u="sng" dirty="0">
                <a:latin typeface="幼圆" panose="02010509060101010101" charset="-122"/>
                <a:ea typeface="宋体" panose="02010600030101010101" pitchFamily="2" charset="-122"/>
              </a:rPr>
              <a:t>               </a:t>
            </a:r>
            <a:r>
              <a:rPr lang="zh-CN" altLang="en-US" sz="2800" dirty="0">
                <a:latin typeface="幼圆" panose="02010509060101010101" charset="-122"/>
                <a:ea typeface="宋体" panose="02010600030101010101" pitchFamily="2" charset="-122"/>
              </a:rPr>
              <a:t>，</a:t>
            </a:r>
            <a:endParaRPr lang="zh-CN" altLang="en-US" sz="2800" dirty="0">
              <a:latin typeface="幼圆" panose="02010509060101010101" charset="-122"/>
              <a:ea typeface="宋体" panose="02010600030101010101" pitchFamily="2" charset="-122"/>
            </a:endParaRPr>
          </a:p>
          <a:p>
            <a:pPr indent="304800"/>
            <a:r>
              <a:rPr lang="zh-CN" altLang="en-US" sz="2800" dirty="0">
                <a:latin typeface="幼圆" panose="02010509060101010101" charset="-122"/>
                <a:ea typeface="宋体" panose="02010600030101010101" pitchFamily="2" charset="-122"/>
              </a:rPr>
              <a:t>     你愈不觉得物界沉寂。</a:t>
            </a:r>
            <a:endParaRPr lang="zh-CN" altLang="en-US" sz="2800" dirty="0">
              <a:latin typeface="幼圆" panose="02010509060101010101" charset="-122"/>
              <a:ea typeface="宋体" panose="02010600030101010101" pitchFamily="2" charset="-122"/>
            </a:endParaRPr>
          </a:p>
          <a:p>
            <a:pPr indent="304800"/>
            <a:r>
              <a:rPr lang="zh-CN" altLang="en-US" sz="2800" dirty="0">
                <a:latin typeface="幼圆" panose="02010509060101010101" charset="-122"/>
                <a:ea typeface="宋体" panose="02010600030101010101" pitchFamily="2" charset="-122"/>
              </a:rPr>
              <a:t>    </a:t>
            </a:r>
            <a:r>
              <a:rPr lang="en-US" altLang="zh-CN" sz="2800" dirty="0">
                <a:latin typeface="幼圆" panose="02010509060101010101" charset="-122"/>
                <a:ea typeface="宋体" panose="02010600030101010101" pitchFamily="2" charset="-122"/>
              </a:rPr>
              <a:t>②</a:t>
            </a:r>
            <a:r>
              <a:rPr lang="zh-CN" altLang="en-US" sz="2800" dirty="0">
                <a:latin typeface="幼圆" panose="02010509060101010101" charset="-122"/>
                <a:ea typeface="宋体" panose="02010600030101010101" pitchFamily="2" charset="-122"/>
              </a:rPr>
              <a:t>你的心界愈空灵，</a:t>
            </a:r>
            <a:endParaRPr lang="zh-CN" altLang="en-US" sz="2800" dirty="0">
              <a:latin typeface="幼圆" panose="02010509060101010101" charset="-122"/>
              <a:ea typeface="宋体" panose="02010600030101010101" pitchFamily="2" charset="-122"/>
            </a:endParaRPr>
          </a:p>
          <a:p>
            <a:pPr indent="304800"/>
            <a:r>
              <a:rPr lang="zh-CN" altLang="en-US" sz="2800" dirty="0">
                <a:latin typeface="幼圆" panose="02010509060101010101" charset="-122"/>
                <a:ea typeface="宋体" panose="02010600030101010101" pitchFamily="2" charset="-122"/>
              </a:rPr>
              <a:t>      </a:t>
            </a:r>
            <a:r>
              <a:rPr lang="zh-CN" altLang="en-US" sz="2800" u="sng" dirty="0">
                <a:latin typeface="幼圆" panose="02010509060101010101" charset="-122"/>
                <a:ea typeface="宋体" panose="02010600030101010101" pitchFamily="2" charset="-122"/>
              </a:rPr>
              <a:t>               </a:t>
            </a:r>
            <a:r>
              <a:rPr lang="zh-CN" altLang="en-US" sz="2800" dirty="0">
                <a:latin typeface="幼圆" panose="02010509060101010101" charset="-122"/>
                <a:ea typeface="宋体" panose="02010600030101010101" pitchFamily="2" charset="-122"/>
              </a:rPr>
              <a:t>，</a:t>
            </a:r>
            <a:endParaRPr lang="zh-CN" altLang="en-US" sz="2800" dirty="0">
              <a:latin typeface="幼圆" panose="02010509060101010101" charset="-122"/>
              <a:ea typeface="宋体" panose="02010600030101010101" pitchFamily="2" charset="-122"/>
            </a:endParaRPr>
          </a:p>
          <a:p>
            <a:pPr indent="304800"/>
            <a:r>
              <a:rPr lang="zh-CN" altLang="en-US" sz="2800" dirty="0">
                <a:latin typeface="幼圆" panose="02010509060101010101" charset="-122"/>
                <a:ea typeface="宋体" panose="02010600030101010101" pitchFamily="2" charset="-122"/>
              </a:rPr>
              <a:t>    你也愈不觉得物界喧嘈。  </a:t>
            </a:r>
            <a:endParaRPr lang="zh-CN" altLang="en-US" sz="2800" dirty="0">
              <a:latin typeface="幼圆" panose="02010509060101010101" charset="-122"/>
              <a:ea typeface="宋体" panose="02010600030101010101" pitchFamily="2" charset="-122"/>
            </a:endParaRPr>
          </a:p>
        </p:txBody>
      </p:sp>
      <p:sp>
        <p:nvSpPr>
          <p:cNvPr id="14338" name="文本框 125954"/>
          <p:cNvSpPr txBox="1"/>
          <p:nvPr/>
        </p:nvSpPr>
        <p:spPr>
          <a:xfrm>
            <a:off x="6242051" y="3068638"/>
            <a:ext cx="3259137" cy="275590"/>
          </a:xfrm>
          <a:prstGeom prst="rect">
            <a:avLst/>
          </a:prstGeom>
          <a:noFill/>
          <a:ln w="9525">
            <a:noFill/>
          </a:ln>
        </p:spPr>
        <p:txBody>
          <a:bodyPr anchor="t">
            <a:spAutoFit/>
          </a:bodyPr>
          <a:p>
            <a:endParaRPr lang="zh-CN" sz="1200" dirty="0">
              <a:latin typeface="Arial" panose="020B0604020202020204" pitchFamily="34" charset="0"/>
              <a:ea typeface="宋体" panose="02010600030101010101" pitchFamily="2" charset="-122"/>
            </a:endParaRPr>
          </a:p>
        </p:txBody>
      </p:sp>
      <p:sp>
        <p:nvSpPr>
          <p:cNvPr id="125956" name="文本框 125955"/>
          <p:cNvSpPr txBox="1"/>
          <p:nvPr/>
        </p:nvSpPr>
        <p:spPr>
          <a:xfrm>
            <a:off x="4965700" y="2539365"/>
            <a:ext cx="4661535" cy="521970"/>
          </a:xfrm>
          <a:prstGeom prst="rect">
            <a:avLst/>
          </a:prstGeom>
          <a:noFill/>
          <a:ln w="9525">
            <a:noFill/>
          </a:ln>
        </p:spPr>
        <p:txBody>
          <a:bodyPr wrap="square" anchor="t">
            <a:spAutoFit/>
          </a:bodyPr>
          <a:p>
            <a:r>
              <a:rPr lang="zh-CN" altLang="en-US" sz="2800" b="1" dirty="0">
                <a:solidFill>
                  <a:srgbClr val="CC0000"/>
                </a:solidFill>
                <a:latin typeface="Arial" panose="020B0604020202020204" pitchFamily="34" charset="0"/>
                <a:ea typeface="宋体" panose="02010600030101010101" pitchFamily="2" charset="-122"/>
              </a:rPr>
              <a:t>对物界的感受愈敏锐</a:t>
            </a:r>
            <a:endParaRPr lang="zh-CN" altLang="en-US" sz="2800" b="1" dirty="0">
              <a:solidFill>
                <a:srgbClr val="CC0000"/>
              </a:solidFill>
              <a:latin typeface="Arial" panose="020B0604020202020204" pitchFamily="34" charset="0"/>
              <a:ea typeface="宋体" panose="02010600030101010101" pitchFamily="2" charset="-122"/>
            </a:endParaRPr>
          </a:p>
        </p:txBody>
      </p:sp>
      <p:sp>
        <p:nvSpPr>
          <p:cNvPr id="125957" name="文本框 125956"/>
          <p:cNvSpPr txBox="1"/>
          <p:nvPr/>
        </p:nvSpPr>
        <p:spPr>
          <a:xfrm>
            <a:off x="2174240" y="3853815"/>
            <a:ext cx="8279130" cy="521970"/>
          </a:xfrm>
          <a:prstGeom prst="rect">
            <a:avLst/>
          </a:prstGeom>
          <a:noFill/>
          <a:ln w="9525">
            <a:noFill/>
          </a:ln>
        </p:spPr>
        <p:txBody>
          <a:bodyPr wrap="square" anchor="t">
            <a:spAutoFit/>
          </a:bodyPr>
          <a:p>
            <a:r>
              <a:rPr lang="zh-CN" altLang="en-US" sz="2800" b="1" dirty="0">
                <a:solidFill>
                  <a:srgbClr val="CC0000"/>
                </a:solidFill>
                <a:latin typeface="Arial" panose="020B0604020202020204" pitchFamily="34" charset="0"/>
                <a:ea typeface="宋体" panose="02010600030101010101" pitchFamily="2" charset="-122"/>
              </a:rPr>
              <a:t>物界对心界的影响愈小，心灵愈能领略趣味</a:t>
            </a:r>
            <a:endParaRPr lang="zh-CN" altLang="en-US" sz="2800" b="1" dirty="0">
              <a:solidFill>
                <a:srgbClr val="CC0000"/>
              </a:solidFill>
              <a:latin typeface="Arial" panose="020B0604020202020204" pitchFamily="34" charset="0"/>
              <a:ea typeface="宋体" panose="02010600030101010101" pitchFamily="2" charset="-122"/>
            </a:endParaRPr>
          </a:p>
        </p:txBody>
      </p:sp>
      <p:sp>
        <p:nvSpPr>
          <p:cNvPr id="125958" name="文本框 125957"/>
          <p:cNvSpPr txBox="1"/>
          <p:nvPr/>
        </p:nvSpPr>
        <p:spPr>
          <a:xfrm>
            <a:off x="2281238" y="4797425"/>
            <a:ext cx="7704138" cy="645160"/>
          </a:xfrm>
          <a:prstGeom prst="rect">
            <a:avLst/>
          </a:prstGeom>
          <a:noFill/>
          <a:ln w="9525">
            <a:noFill/>
          </a:ln>
        </p:spPr>
        <p:txBody>
          <a:bodyPr anchor="t">
            <a:spAutoFit/>
          </a:bodyPr>
          <a:p>
            <a:endParaRPr lang="zh-CN" altLang="en-US" sz="3600" b="1" dirty="0">
              <a:solidFill>
                <a:srgbClr val="0066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125954">
                                            <p:txEl>
                                              <p:charRg st="34" end="90"/>
                                            </p:txEl>
                                          </p:spTgt>
                                        </p:tgtEl>
                                        <p:attrNameLst>
                                          <p:attrName>style.visibility</p:attrName>
                                        </p:attrNameLst>
                                      </p:cBhvr>
                                      <p:to>
                                        <p:strVal val="visible"/>
                                      </p:to>
                                    </p:set>
                                    <p:anim calcmode="lin" valueType="num">
                                      <p:cBhvr>
                                        <p:cTn id="7" dur="1000" fill="hold"/>
                                        <p:tgtEl>
                                          <p:spTgt spid="125954">
                                            <p:txEl>
                                              <p:charRg st="34" end="90"/>
                                            </p:txEl>
                                          </p:spTgt>
                                        </p:tgtEl>
                                        <p:attrNameLst>
                                          <p:attrName>ppt_x</p:attrName>
                                        </p:attrNameLst>
                                      </p:cBhvr>
                                      <p:tavLst>
                                        <p:tav tm="0">
                                          <p:val>
                                            <p:strVal val="#ppt_x-.2"/>
                                          </p:val>
                                        </p:tav>
                                        <p:tav tm="100000">
                                          <p:val>
                                            <p:strVal val="#ppt_x"/>
                                          </p:val>
                                        </p:tav>
                                      </p:tavLst>
                                    </p:anim>
                                    <p:anim calcmode="lin" valueType="num">
                                      <p:cBhvr>
                                        <p:cTn id="8" dur="1000" fill="hold"/>
                                        <p:tgtEl>
                                          <p:spTgt spid="125954">
                                            <p:txEl>
                                              <p:charRg st="34" end="9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5954">
                                            <p:txEl>
                                              <p:charRg st="34" end="9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nodeType="clickEffect">
                                  <p:stCondLst>
                                    <p:cond delay="0"/>
                                  </p:stCondLst>
                                  <p:childTnLst>
                                    <p:set>
                                      <p:cBhvr>
                                        <p:cTn id="13" dur="1" fill="hold">
                                          <p:stCondLst>
                                            <p:cond delay="0"/>
                                          </p:stCondLst>
                                        </p:cTn>
                                        <p:tgtEl>
                                          <p:spTgt spid="125954">
                                            <p:txEl>
                                              <p:charRg st="90" end="118"/>
                                            </p:txEl>
                                          </p:spTgt>
                                        </p:tgtEl>
                                        <p:attrNameLst>
                                          <p:attrName>style.visibility</p:attrName>
                                        </p:attrNameLst>
                                      </p:cBhvr>
                                      <p:to>
                                        <p:strVal val="visible"/>
                                      </p:to>
                                    </p:set>
                                    <p:animEffect transition="in" filter="strips(downLeft)">
                                      <p:cBhvr>
                                        <p:cTn id="14" dur="500"/>
                                        <p:tgtEl>
                                          <p:spTgt spid="125954">
                                            <p:txEl>
                                              <p:charRg st="90" end="118"/>
                                            </p:txEl>
                                          </p:spTgt>
                                        </p:tgtEl>
                                      </p:cBhvr>
                                    </p:animEffect>
                                  </p:childTnLst>
                                </p:cTn>
                              </p:par>
                              <p:par>
                                <p:cTn id="15" presetID="18" presetClass="entr" presetSubtype="12" fill="hold" nodeType="withEffect">
                                  <p:stCondLst>
                                    <p:cond delay="0"/>
                                  </p:stCondLst>
                                  <p:childTnLst>
                                    <p:set>
                                      <p:cBhvr>
                                        <p:cTn id="16" dur="1" fill="hold">
                                          <p:stCondLst>
                                            <p:cond delay="0"/>
                                          </p:stCondLst>
                                        </p:cTn>
                                        <p:tgtEl>
                                          <p:spTgt spid="125954">
                                            <p:txEl>
                                              <p:charRg st="118" end="134"/>
                                            </p:txEl>
                                          </p:spTgt>
                                        </p:tgtEl>
                                        <p:attrNameLst>
                                          <p:attrName>style.visibility</p:attrName>
                                        </p:attrNameLst>
                                      </p:cBhvr>
                                      <p:to>
                                        <p:strVal val="visible"/>
                                      </p:to>
                                    </p:set>
                                    <p:animEffect transition="in" filter="strips(downLeft)">
                                      <p:cBhvr>
                                        <p:cTn id="17" dur="500"/>
                                        <p:tgtEl>
                                          <p:spTgt spid="125954">
                                            <p:txEl>
                                              <p:charRg st="118" end="13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25956">
                                            <p:txEl>
                                              <p:charRg st="0" end="10"/>
                                            </p:txEl>
                                          </p:spTgt>
                                        </p:tgtEl>
                                        <p:attrNameLst>
                                          <p:attrName>style.visibility</p:attrName>
                                        </p:attrNameLst>
                                      </p:cBhvr>
                                      <p:to>
                                        <p:strVal val="visible"/>
                                      </p:to>
                                    </p:set>
                                    <p:animEffect transition="in" filter="randombar(horizontal)">
                                      <p:cBhvr>
                                        <p:cTn id="22" dur="500"/>
                                        <p:tgtEl>
                                          <p:spTgt spid="125956">
                                            <p:txEl>
                                              <p:charRg st="0" end="1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9" presetClass="entr" presetSubtype="0" fill="hold" nodeType="clickEffect">
                                  <p:stCondLst>
                                    <p:cond delay="0"/>
                                  </p:stCondLst>
                                  <p:childTnLst>
                                    <p:set>
                                      <p:cBhvr>
                                        <p:cTn id="26" dur="1" fill="hold">
                                          <p:stCondLst>
                                            <p:cond delay="0"/>
                                          </p:stCondLst>
                                        </p:cTn>
                                        <p:tgtEl>
                                          <p:spTgt spid="125954">
                                            <p:txEl>
                                              <p:charRg st="134" end="148"/>
                                            </p:txEl>
                                          </p:spTgt>
                                        </p:tgtEl>
                                        <p:attrNameLst>
                                          <p:attrName>style.visibility</p:attrName>
                                        </p:attrNameLst>
                                      </p:cBhvr>
                                      <p:to>
                                        <p:strVal val="visible"/>
                                      </p:to>
                                    </p:set>
                                    <p:anim calcmode="lin" valueType="num">
                                      <p:cBhvr>
                                        <p:cTn id="27" dur="1000" fill="hold"/>
                                        <p:tgtEl>
                                          <p:spTgt spid="125954">
                                            <p:txEl>
                                              <p:charRg st="134" end="148"/>
                                            </p:txEl>
                                          </p:spTgt>
                                        </p:tgtEl>
                                        <p:attrNameLst>
                                          <p:attrName>ppt_x</p:attrName>
                                        </p:attrNameLst>
                                      </p:cBhvr>
                                      <p:tavLst>
                                        <p:tav tm="0">
                                          <p:val>
                                            <p:strVal val="#ppt_x-.2"/>
                                          </p:val>
                                        </p:tav>
                                        <p:tav tm="100000">
                                          <p:val>
                                            <p:strVal val="#ppt_x"/>
                                          </p:val>
                                        </p:tav>
                                      </p:tavLst>
                                    </p:anim>
                                    <p:anim calcmode="lin" valueType="num">
                                      <p:cBhvr>
                                        <p:cTn id="28" dur="1000" fill="hold"/>
                                        <p:tgtEl>
                                          <p:spTgt spid="125954">
                                            <p:txEl>
                                              <p:charRg st="134" end="148"/>
                                            </p:txEl>
                                          </p:spTgt>
                                        </p:tgtEl>
                                        <p:attrNameLst>
                                          <p:attrName>ppt_y</p:attrName>
                                        </p:attrNameLst>
                                      </p:cBhvr>
                                      <p:tavLst>
                                        <p:tav tm="0">
                                          <p:val>
                                            <p:strVal val="#ppt_y"/>
                                          </p:val>
                                        </p:tav>
                                        <p:tav tm="100000">
                                          <p:val>
                                            <p:strVal val="#ppt_y"/>
                                          </p:val>
                                        </p:tav>
                                      </p:tavLst>
                                    </p:anim>
                                    <p:animEffect transition="in" filter="wipe(right)" prLst="gradientSize: 0.1">
                                      <p:cBhvr>
                                        <p:cTn id="29" dur="1000"/>
                                        <p:tgtEl>
                                          <p:spTgt spid="125954">
                                            <p:txEl>
                                              <p:charRg st="134" end="148"/>
                                            </p:txEl>
                                          </p:spTgt>
                                        </p:tgtEl>
                                      </p:cBhvr>
                                    </p:animEffect>
                                  </p:childTnLst>
                                </p:cTn>
                              </p:par>
                              <p:par>
                                <p:cTn id="30" presetID="29" presetClass="entr" presetSubtype="0" fill="hold" nodeType="withEffect">
                                  <p:stCondLst>
                                    <p:cond delay="0"/>
                                  </p:stCondLst>
                                  <p:childTnLst>
                                    <p:set>
                                      <p:cBhvr>
                                        <p:cTn id="31" dur="1" fill="hold">
                                          <p:stCondLst>
                                            <p:cond delay="0"/>
                                          </p:stCondLst>
                                        </p:cTn>
                                        <p:tgtEl>
                                          <p:spTgt spid="125954">
                                            <p:txEl>
                                              <p:charRg st="148" end="171"/>
                                            </p:txEl>
                                          </p:spTgt>
                                        </p:tgtEl>
                                        <p:attrNameLst>
                                          <p:attrName>style.visibility</p:attrName>
                                        </p:attrNameLst>
                                      </p:cBhvr>
                                      <p:to>
                                        <p:strVal val="visible"/>
                                      </p:to>
                                    </p:set>
                                    <p:anim calcmode="lin" valueType="num">
                                      <p:cBhvr>
                                        <p:cTn id="32" dur="1000" fill="hold"/>
                                        <p:tgtEl>
                                          <p:spTgt spid="125954">
                                            <p:txEl>
                                              <p:charRg st="148" end="171"/>
                                            </p:txEl>
                                          </p:spTgt>
                                        </p:tgtEl>
                                        <p:attrNameLst>
                                          <p:attrName>ppt_x</p:attrName>
                                        </p:attrNameLst>
                                      </p:cBhvr>
                                      <p:tavLst>
                                        <p:tav tm="0">
                                          <p:val>
                                            <p:strVal val="#ppt_x-.2"/>
                                          </p:val>
                                        </p:tav>
                                        <p:tav tm="100000">
                                          <p:val>
                                            <p:strVal val="#ppt_x"/>
                                          </p:val>
                                        </p:tav>
                                      </p:tavLst>
                                    </p:anim>
                                    <p:anim calcmode="lin" valueType="num">
                                      <p:cBhvr>
                                        <p:cTn id="33" dur="1000" fill="hold"/>
                                        <p:tgtEl>
                                          <p:spTgt spid="125954">
                                            <p:txEl>
                                              <p:charRg st="148" end="171"/>
                                            </p:txEl>
                                          </p:spTgt>
                                        </p:tgtEl>
                                        <p:attrNameLst>
                                          <p:attrName>ppt_y</p:attrName>
                                        </p:attrNameLst>
                                      </p:cBhvr>
                                      <p:tavLst>
                                        <p:tav tm="0">
                                          <p:val>
                                            <p:strVal val="#ppt_y"/>
                                          </p:val>
                                        </p:tav>
                                        <p:tav tm="100000">
                                          <p:val>
                                            <p:strVal val="#ppt_y"/>
                                          </p:val>
                                        </p:tav>
                                      </p:tavLst>
                                    </p:anim>
                                    <p:animEffect transition="in" filter="wipe(right)" prLst="gradientSize: 0.1">
                                      <p:cBhvr>
                                        <p:cTn id="34" dur="1000"/>
                                        <p:tgtEl>
                                          <p:spTgt spid="125954">
                                            <p:txEl>
                                              <p:charRg st="148" end="171"/>
                                            </p:txEl>
                                          </p:spTgt>
                                        </p:tgtEl>
                                      </p:cBhvr>
                                    </p:animEffect>
                                  </p:childTnLst>
                                </p:cTn>
                              </p:par>
                              <p:par>
                                <p:cTn id="35" presetID="29" presetClass="entr" presetSubtype="0" fill="hold" nodeType="withEffect">
                                  <p:stCondLst>
                                    <p:cond delay="0"/>
                                  </p:stCondLst>
                                  <p:childTnLst>
                                    <p:set>
                                      <p:cBhvr>
                                        <p:cTn id="36" dur="1" fill="hold">
                                          <p:stCondLst>
                                            <p:cond delay="0"/>
                                          </p:stCondLst>
                                        </p:cTn>
                                        <p:tgtEl>
                                          <p:spTgt spid="125954">
                                            <p:txEl>
                                              <p:charRg st="171" end="189"/>
                                            </p:txEl>
                                          </p:spTgt>
                                        </p:tgtEl>
                                        <p:attrNameLst>
                                          <p:attrName>style.visibility</p:attrName>
                                        </p:attrNameLst>
                                      </p:cBhvr>
                                      <p:to>
                                        <p:strVal val="visible"/>
                                      </p:to>
                                    </p:set>
                                    <p:anim calcmode="lin" valueType="num">
                                      <p:cBhvr>
                                        <p:cTn id="37" dur="1000" fill="hold"/>
                                        <p:tgtEl>
                                          <p:spTgt spid="125954">
                                            <p:txEl>
                                              <p:charRg st="171" end="189"/>
                                            </p:txEl>
                                          </p:spTgt>
                                        </p:tgtEl>
                                        <p:attrNameLst>
                                          <p:attrName>ppt_x</p:attrName>
                                        </p:attrNameLst>
                                      </p:cBhvr>
                                      <p:tavLst>
                                        <p:tav tm="0">
                                          <p:val>
                                            <p:strVal val="#ppt_x-.2"/>
                                          </p:val>
                                        </p:tav>
                                        <p:tav tm="100000">
                                          <p:val>
                                            <p:strVal val="#ppt_x"/>
                                          </p:val>
                                        </p:tav>
                                      </p:tavLst>
                                    </p:anim>
                                    <p:anim calcmode="lin" valueType="num">
                                      <p:cBhvr>
                                        <p:cTn id="38" dur="1000" fill="hold"/>
                                        <p:tgtEl>
                                          <p:spTgt spid="125954">
                                            <p:txEl>
                                              <p:charRg st="171" end="189"/>
                                            </p:txEl>
                                          </p:spTgt>
                                        </p:tgtEl>
                                        <p:attrNameLst>
                                          <p:attrName>ppt_y</p:attrName>
                                        </p:attrNameLst>
                                      </p:cBhvr>
                                      <p:tavLst>
                                        <p:tav tm="0">
                                          <p:val>
                                            <p:strVal val="#ppt_y"/>
                                          </p:val>
                                        </p:tav>
                                        <p:tav tm="100000">
                                          <p:val>
                                            <p:strVal val="#ppt_y"/>
                                          </p:val>
                                        </p:tav>
                                      </p:tavLst>
                                    </p:anim>
                                    <p:animEffect transition="in" filter="wipe(right)" prLst="gradientSize: 0.1">
                                      <p:cBhvr>
                                        <p:cTn id="39" dur="1000"/>
                                        <p:tgtEl>
                                          <p:spTgt spid="125954">
                                            <p:txEl>
                                              <p:charRg st="171" end="189"/>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9" presetClass="entr" presetSubtype="0" fill="hold" nodeType="clickEffect">
                                  <p:stCondLst>
                                    <p:cond delay="0"/>
                                  </p:stCondLst>
                                  <p:childTnLst>
                                    <p:set>
                                      <p:cBhvr>
                                        <p:cTn id="43" dur="1" fill="hold">
                                          <p:stCondLst>
                                            <p:cond delay="0"/>
                                          </p:stCondLst>
                                        </p:cTn>
                                        <p:tgtEl>
                                          <p:spTgt spid="125957">
                                            <p:txEl>
                                              <p:charRg st="0" end="20"/>
                                            </p:txEl>
                                          </p:spTgt>
                                        </p:tgtEl>
                                        <p:attrNameLst>
                                          <p:attrName>style.visibility</p:attrName>
                                        </p:attrNameLst>
                                      </p:cBhvr>
                                      <p:to>
                                        <p:strVal val="visible"/>
                                      </p:to>
                                    </p:set>
                                    <p:anim calcmode="lin" valueType="num">
                                      <p:cBhvr>
                                        <p:cTn id="44" dur="1000" fill="hold"/>
                                        <p:tgtEl>
                                          <p:spTgt spid="125957">
                                            <p:txEl>
                                              <p:charRg st="0" end="20"/>
                                            </p:txEl>
                                          </p:spTgt>
                                        </p:tgtEl>
                                        <p:attrNameLst>
                                          <p:attrName>ppt_x</p:attrName>
                                        </p:attrNameLst>
                                      </p:cBhvr>
                                      <p:tavLst>
                                        <p:tav tm="0">
                                          <p:val>
                                            <p:strVal val="#ppt_x-.2"/>
                                          </p:val>
                                        </p:tav>
                                        <p:tav tm="100000">
                                          <p:val>
                                            <p:strVal val="#ppt_x"/>
                                          </p:val>
                                        </p:tav>
                                      </p:tavLst>
                                    </p:anim>
                                    <p:anim calcmode="lin" valueType="num">
                                      <p:cBhvr>
                                        <p:cTn id="45" dur="1000" fill="hold"/>
                                        <p:tgtEl>
                                          <p:spTgt spid="125957">
                                            <p:txEl>
                                              <p:charRg st="0" end="20"/>
                                            </p:txEl>
                                          </p:spTgt>
                                        </p:tgtEl>
                                        <p:attrNameLst>
                                          <p:attrName>ppt_y</p:attrName>
                                        </p:attrNameLst>
                                      </p:cBhvr>
                                      <p:tavLst>
                                        <p:tav tm="0">
                                          <p:val>
                                            <p:strVal val="#ppt_y"/>
                                          </p:val>
                                        </p:tav>
                                        <p:tav tm="100000">
                                          <p:val>
                                            <p:strVal val="#ppt_y"/>
                                          </p:val>
                                        </p:tav>
                                      </p:tavLst>
                                    </p:anim>
                                    <p:animEffect transition="in" filter="wipe(right)" prLst="gradientSize: 0.1">
                                      <p:cBhvr>
                                        <p:cTn id="46" dur="1000"/>
                                        <p:tgtEl>
                                          <p:spTgt spid="125957">
                                            <p:txEl>
                                              <p:charRg st="0" end="2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标题 1"/>
          <p:cNvSpPr>
            <a:spLocks noGrp="1" noChangeArrowheads="1"/>
          </p:cNvSpPr>
          <p:nvPr>
            <p:ph type="title"/>
          </p:nvPr>
        </p:nvSpPr>
        <p:spPr/>
        <p:txBody>
          <a:bodyPr/>
          <a:lstStyle/>
          <a:p>
            <a:endParaRPr lang="zh-CN" altLang="en-US"/>
          </a:p>
        </p:txBody>
      </p:sp>
      <p:sp>
        <p:nvSpPr>
          <p:cNvPr id="61442" name="内容占位符 2"/>
          <p:cNvSpPr>
            <a:spLocks noGrp="1" noChangeArrowheads="1"/>
          </p:cNvSpPr>
          <p:nvPr>
            <p:ph idx="1"/>
          </p:nvPr>
        </p:nvSpPr>
        <p:spPr>
          <a:xfrm>
            <a:off x="1243965" y="1167130"/>
            <a:ext cx="9179560" cy="4959350"/>
          </a:xfrm>
        </p:spPr>
        <p:txBody>
          <a:bodyPr>
            <a:normAutofit fontScale="82500"/>
          </a:bodyPr>
          <a:lstStyle/>
          <a:p>
            <a:pPr marL="0" indent="0">
              <a:buNone/>
            </a:pPr>
            <a:r>
              <a:rPr lang="zh-CN" altLang="en-US">
                <a:sym typeface="宋体" panose="02010600030101010101" pitchFamily="2" charset="-122"/>
              </a:rPr>
              <a:t>日本占领东北以后，国民党政权依赖美国，宣传美国将出面主持</a:t>
            </a:r>
            <a:r>
              <a:rPr lang="en-US" altLang="zh-CN">
                <a:sym typeface="宋体" panose="02010600030101010101" pitchFamily="2" charset="-122"/>
              </a:rPr>
              <a:t>“</a:t>
            </a:r>
            <a:r>
              <a:rPr lang="zh-CN" altLang="en-US">
                <a:sym typeface="宋体" panose="02010600030101010101" pitchFamily="2" charset="-122"/>
              </a:rPr>
              <a:t>公道</a:t>
            </a:r>
            <a:r>
              <a:rPr lang="en-US" altLang="zh-CN">
                <a:sym typeface="宋体" panose="02010600030101010101" pitchFamily="2" charset="-122"/>
              </a:rPr>
              <a:t>”</a:t>
            </a:r>
            <a:r>
              <a:rPr lang="zh-CN" altLang="en-US">
                <a:sym typeface="宋体" panose="02010600030101010101" pitchFamily="2" charset="-122"/>
              </a:rPr>
              <a:t>，结果还是被人家扔弃了。当宣传正在大吹大擂地进行的时候，鲁迅先生为我们讲了个故事，他说：</a:t>
            </a:r>
            <a:r>
              <a:rPr lang="en-US" altLang="zh-CN">
                <a:sym typeface="宋体" panose="02010600030101010101" pitchFamily="2" charset="-122"/>
              </a:rPr>
              <a:t>“</a:t>
            </a:r>
            <a:r>
              <a:rPr lang="zh-CN" altLang="en-US">
                <a:sym typeface="宋体" panose="02010600030101010101" pitchFamily="2" charset="-122"/>
              </a:rPr>
              <a:t>我们乡下有个阔佬，许多人都想攀附他，甚至以跟他谈过话为荣。一天，一个要饭的奔走告人，说是阔佬和他讲话了。许多人围住他，追问究竟。他说：</a:t>
            </a:r>
            <a:r>
              <a:rPr lang="en-US" altLang="zh-CN">
                <a:sym typeface="宋体" panose="02010600030101010101" pitchFamily="2" charset="-122"/>
              </a:rPr>
              <a:t>‘</a:t>
            </a:r>
            <a:r>
              <a:rPr lang="zh-CN" altLang="en-US">
                <a:sym typeface="宋体" panose="02010600030101010101" pitchFamily="2" charset="-122"/>
              </a:rPr>
              <a:t>我站在门口，阔佬出来啦，他对我说：滚出去！</a:t>
            </a:r>
            <a:r>
              <a:rPr lang="en-US" altLang="zh-CN">
                <a:sym typeface="宋体" panose="02010600030101010101" pitchFamily="2" charset="-122"/>
              </a:rPr>
              <a:t>’”</a:t>
            </a:r>
            <a:r>
              <a:rPr lang="zh-CN" altLang="en-US">
                <a:sym typeface="宋体" panose="02010600030101010101" pitchFamily="2" charset="-122"/>
              </a:rPr>
              <a:t>（唐弢《琐忆》）</a:t>
            </a:r>
            <a:endParaRPr lang="zh-CN" altLang="en-US">
              <a:sym typeface="宋体" panose="02010600030101010101" pitchFamily="2" charset="-122"/>
            </a:endParaRPr>
          </a:p>
          <a:p>
            <a:pPr marL="0" indent="0">
              <a:buNone/>
            </a:pPr>
            <a:r>
              <a:rPr lang="zh-CN" altLang="en-US">
                <a:sym typeface="宋体" panose="02010600030101010101" pitchFamily="2" charset="-122"/>
              </a:rPr>
              <a:t>问：此段的主要内容？              （    ）</a:t>
            </a:r>
            <a:endParaRPr lang="zh-CN" altLang="en-US">
              <a:sym typeface="宋体" panose="02010600030101010101" pitchFamily="2" charset="-122"/>
            </a:endParaRPr>
          </a:p>
          <a:p>
            <a:pPr marL="0" indent="0">
              <a:buNone/>
            </a:pPr>
            <a:r>
              <a:rPr lang="zh-CN" altLang="en-US">
                <a:sym typeface="宋体" panose="02010600030101010101" pitchFamily="2" charset="-122"/>
              </a:rPr>
              <a:t>A.鲁迅先生给大家讲了个故事。  B.人要有自知之明。</a:t>
            </a:r>
            <a:endParaRPr lang="zh-CN" altLang="en-US">
              <a:sym typeface="宋体" panose="02010600030101010101" pitchFamily="2" charset="-122"/>
            </a:endParaRPr>
          </a:p>
          <a:p>
            <a:pPr marL="0" indent="0">
              <a:buNone/>
            </a:pPr>
            <a:r>
              <a:rPr lang="zh-CN" altLang="en-US">
                <a:sym typeface="宋体" panose="02010600030101010101" pitchFamily="2" charset="-122"/>
              </a:rPr>
              <a:t>C.鲁迅对日本人非常痛恨。    D.表现鲁迅的高瞻远瞩。</a:t>
            </a:r>
            <a:endParaRPr lang="zh-CN" altLang="en-US">
              <a:sym typeface="宋体" panose="02010600030101010101" pitchFamily="2" charset="-122"/>
            </a:endParaRPr>
          </a:p>
          <a:p>
            <a:pPr marL="0" indent="0">
              <a:buNone/>
            </a:pPr>
            <a:r>
              <a:rPr lang="zh-CN" altLang="en-US">
                <a:sym typeface="宋体" panose="02010600030101010101" pitchFamily="2" charset="-122"/>
              </a:rPr>
              <a:t>E.鲁迅对国民党依赖美国非常痛恨。</a:t>
            </a:r>
            <a:endParaRPr lang="zh-CN" altLang="en-US">
              <a:sym typeface="宋体" panose="02010600030101010101" pitchFamily="2" charset="-122"/>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标题 1"/>
          <p:cNvSpPr>
            <a:spLocks noGrp="1" noChangeArrowheads="1"/>
          </p:cNvSpPr>
          <p:nvPr>
            <p:ph type="title"/>
          </p:nvPr>
        </p:nvSpPr>
        <p:spPr/>
        <p:txBody>
          <a:bodyPr/>
          <a:lstStyle/>
          <a:p>
            <a:endParaRPr lang="zh-CN" altLang="en-US"/>
          </a:p>
        </p:txBody>
      </p:sp>
      <p:sp>
        <p:nvSpPr>
          <p:cNvPr id="62466" name="内容占位符 2"/>
          <p:cNvSpPr>
            <a:spLocks noGrp="1" noChangeArrowheads="1"/>
          </p:cNvSpPr>
          <p:nvPr>
            <p:ph idx="1"/>
          </p:nvPr>
        </p:nvSpPr>
        <p:spPr>
          <a:xfrm>
            <a:off x="1335405" y="1167130"/>
            <a:ext cx="9088120" cy="4959350"/>
          </a:xfrm>
        </p:spPr>
        <p:txBody>
          <a:bodyPr>
            <a:normAutofit fontScale="92500" lnSpcReduction="20000"/>
          </a:bodyPr>
          <a:lstStyle/>
          <a:p>
            <a:pPr marL="0" indent="0">
              <a:buNone/>
            </a:pPr>
            <a:r>
              <a:rPr lang="zh-CN" altLang="en-US">
                <a:sym typeface="宋体" panose="02010600030101010101" pitchFamily="2" charset="-122"/>
              </a:rPr>
              <a:t>日本占领东北以后，国民党政权依赖美国，宣传美国将出面主持'公道'，结果还是被人家扔弃了。</a:t>
            </a:r>
            <a:r>
              <a:rPr lang="zh-CN" altLang="en-US">
                <a:solidFill>
                  <a:srgbClr val="FF0000"/>
                </a:solidFill>
                <a:sym typeface="宋体" panose="02010600030101010101" pitchFamily="2" charset="-122"/>
              </a:rPr>
              <a:t>当宣传正在大吹大擂地进行的时候，</a:t>
            </a:r>
            <a:r>
              <a:rPr lang="zh-CN" altLang="en-US">
                <a:sym typeface="宋体" panose="02010600030101010101" pitchFamily="2" charset="-122"/>
              </a:rPr>
              <a:t>鲁迅先生为我们讲了个故事，他说：</a:t>
            </a:r>
            <a:r>
              <a:rPr lang="en-US" altLang="zh-CN">
                <a:sym typeface="宋体" panose="02010600030101010101" pitchFamily="2" charset="-122"/>
              </a:rPr>
              <a:t>“</a:t>
            </a:r>
            <a:r>
              <a:rPr lang="zh-CN" altLang="en-US">
                <a:sym typeface="宋体" panose="02010600030101010101" pitchFamily="2" charset="-122"/>
              </a:rPr>
              <a:t>我们乡下有个阔佬，许多人都想攀附他，甚至以跟他谈过话为荣。一天，一个要饭的奔走告人，说是阔佬和他讲话了。许多人围住他，追问究竟。他说：</a:t>
            </a:r>
            <a:r>
              <a:rPr lang="en-US" altLang="zh-CN">
                <a:sym typeface="宋体" panose="02010600030101010101" pitchFamily="2" charset="-122"/>
              </a:rPr>
              <a:t>‘</a:t>
            </a:r>
            <a:r>
              <a:rPr lang="zh-CN" altLang="en-US">
                <a:sym typeface="宋体" panose="02010600030101010101" pitchFamily="2" charset="-122"/>
              </a:rPr>
              <a:t>我站在门口，阔佬出来啦，他对我说：滚出去！</a:t>
            </a:r>
            <a:r>
              <a:rPr lang="en-US" altLang="zh-CN">
                <a:sym typeface="宋体" panose="02010600030101010101" pitchFamily="2" charset="-122"/>
              </a:rPr>
              <a:t>’”</a:t>
            </a:r>
            <a:r>
              <a:rPr lang="zh-CN" altLang="en-US">
                <a:sym typeface="宋体" panose="02010600030101010101" pitchFamily="2" charset="-122"/>
              </a:rPr>
              <a:t>（唐弢《琐忆》）</a:t>
            </a:r>
            <a:endParaRPr lang="zh-CN" altLang="en-US">
              <a:sym typeface="宋体" panose="02010600030101010101" pitchFamily="2" charset="-122"/>
            </a:endParaRPr>
          </a:p>
          <a:p>
            <a:pPr marL="0" indent="0">
              <a:buNone/>
            </a:pPr>
            <a:r>
              <a:rPr lang="zh-CN" altLang="en-US">
                <a:sym typeface="宋体" panose="02010600030101010101" pitchFamily="2" charset="-122"/>
              </a:rPr>
              <a:t>问：此段的主要内容？              （    ）</a:t>
            </a:r>
            <a:endParaRPr lang="zh-CN" altLang="en-US">
              <a:sym typeface="宋体" panose="02010600030101010101" pitchFamily="2" charset="-122"/>
            </a:endParaRPr>
          </a:p>
          <a:p>
            <a:pPr marL="0" indent="0">
              <a:buNone/>
            </a:pPr>
            <a:r>
              <a:rPr lang="zh-CN" altLang="en-US">
                <a:sym typeface="宋体" panose="02010600030101010101" pitchFamily="2" charset="-122"/>
              </a:rPr>
              <a:t>A.鲁迅先生给大家讲了个故事。  B.人要有自知之明。</a:t>
            </a:r>
            <a:endParaRPr lang="zh-CN" altLang="en-US">
              <a:sym typeface="宋体" panose="02010600030101010101" pitchFamily="2" charset="-122"/>
            </a:endParaRPr>
          </a:p>
          <a:p>
            <a:pPr marL="0" indent="0">
              <a:buNone/>
            </a:pPr>
            <a:r>
              <a:rPr lang="zh-CN" altLang="en-US">
                <a:sym typeface="宋体" panose="02010600030101010101" pitchFamily="2" charset="-122"/>
              </a:rPr>
              <a:t>C.鲁迅对日本人非常痛恨。    D.表现鲁迅的高瞻远瞩。E.鲁迅对国民党依赖美国非常痛恨。</a:t>
            </a:r>
            <a:endParaRPr lang="zh-CN" altLang="en-US">
              <a:sym typeface="宋体" panose="02010600030101010101" pitchFamily="2" charset="-122"/>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 name="表格 2"/>
          <p:cNvGraphicFramePr>
            <a:graphicFrameLocks noGrp="1"/>
          </p:cNvGraphicFramePr>
          <p:nvPr/>
        </p:nvGraphicFramePr>
        <p:xfrm>
          <a:off x="1754188" y="914400"/>
          <a:ext cx="8915400" cy="381000"/>
        </p:xfrm>
        <a:graphic>
          <a:graphicData uri="http://schemas.openxmlformats.org/drawingml/2006/table">
            <a:tbl>
              <a:tblPr/>
              <a:tblGrid>
                <a:gridCol w="1013460"/>
                <a:gridCol w="2639695"/>
                <a:gridCol w="2632075"/>
                <a:gridCol w="2630170"/>
              </a:tblGrid>
              <a:tr h="381000">
                <a:tc>
                  <a:txBody>
                    <a:bodyPr/>
                    <a:lstStyle/>
                    <a:p>
                      <a:pPr algn="ctr">
                        <a:spcAft>
                          <a:spcPts val="0"/>
                        </a:spcAft>
                      </a:pPr>
                      <a:endParaRPr lang="zh-CN" sz="900" kern="100" dirty="0">
                        <a:latin typeface="Times New Roman" panose="02020603050405020304"/>
                        <a:ea typeface="宋体" panose="02010600030101010101" pitchFamily="2" charset="-122"/>
                        <a:cs typeface="Times New Roman" panose="02020603050405020304"/>
                      </a:endParaRPr>
                    </a:p>
                  </a:txBody>
                  <a:tcPr marL="60268" marR="60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tcPr>
                </a:tc>
                <a:tc>
                  <a:txBody>
                    <a:bodyPr/>
                    <a:lstStyle/>
                    <a:p>
                      <a:pPr algn="ctr">
                        <a:spcAft>
                          <a:spcPts val="0"/>
                        </a:spcAft>
                      </a:pPr>
                      <a:r>
                        <a:rPr lang="zh-CN" sz="2400" b="1" kern="100" dirty="0">
                          <a:solidFill>
                            <a:srgbClr val="FF0000"/>
                          </a:solidFill>
                          <a:latin typeface="Times New Roman" panose="02020603050405020304"/>
                          <a:ea typeface="宋体" panose="02010600030101010101" pitchFamily="2" charset="-122"/>
                          <a:cs typeface="Times New Roman" panose="02020603050405020304"/>
                        </a:rPr>
                        <a:t>Ⅰ卷</a:t>
                      </a:r>
                      <a:endParaRPr lang="zh-CN" sz="2400" kern="100" dirty="0">
                        <a:latin typeface="Times New Roman" panose="02020603050405020304"/>
                        <a:ea typeface="宋体" panose="02010600030101010101" pitchFamily="2" charset="-122"/>
                        <a:cs typeface="Times New Roman" panose="02020603050405020304"/>
                      </a:endParaRPr>
                    </a:p>
                  </a:txBody>
                  <a:tcPr marL="60268" marR="60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400" b="1" kern="100" dirty="0">
                          <a:solidFill>
                            <a:srgbClr val="FF0000"/>
                          </a:solidFill>
                          <a:latin typeface="Times New Roman" panose="02020603050405020304"/>
                          <a:ea typeface="宋体" panose="02010600030101010101" pitchFamily="2" charset="-122"/>
                          <a:cs typeface="Times New Roman" panose="02020603050405020304"/>
                        </a:rPr>
                        <a:t>Ⅱ卷</a:t>
                      </a:r>
                      <a:endParaRPr lang="zh-CN" sz="2400" kern="100" dirty="0">
                        <a:latin typeface="Times New Roman" panose="02020603050405020304"/>
                        <a:ea typeface="宋体" panose="02010600030101010101" pitchFamily="2" charset="-122"/>
                        <a:cs typeface="Times New Roman" panose="02020603050405020304"/>
                      </a:endParaRPr>
                    </a:p>
                  </a:txBody>
                  <a:tcPr marL="60268" marR="60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400" b="1" kern="100" dirty="0">
                          <a:solidFill>
                            <a:srgbClr val="FF0000"/>
                          </a:solidFill>
                          <a:latin typeface="Times New Roman" panose="02020603050405020304"/>
                          <a:ea typeface="宋体" panose="02010600030101010101" pitchFamily="2" charset="-122"/>
                          <a:cs typeface="Times New Roman" panose="02020603050405020304"/>
                        </a:rPr>
                        <a:t>Ⅲ卷</a:t>
                      </a:r>
                      <a:endParaRPr lang="zh-CN" sz="2400" kern="100" dirty="0">
                        <a:latin typeface="Times New Roman" panose="02020603050405020304"/>
                        <a:ea typeface="宋体" panose="02010600030101010101" pitchFamily="2" charset="-122"/>
                        <a:cs typeface="Times New Roman" panose="02020603050405020304"/>
                      </a:endParaRPr>
                    </a:p>
                  </a:txBody>
                  <a:tcPr marL="60268" marR="6026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13328" name="表格 13327"/>
          <p:cNvGraphicFramePr/>
          <p:nvPr/>
        </p:nvGraphicFramePr>
        <p:xfrm>
          <a:off x="1677988" y="1524000"/>
          <a:ext cx="8763000" cy="4816475"/>
        </p:xfrm>
        <a:graphic>
          <a:graphicData uri="http://schemas.openxmlformats.org/drawingml/2006/table">
            <a:tbl>
              <a:tblPr/>
              <a:tblGrid>
                <a:gridCol w="455930"/>
                <a:gridCol w="915670"/>
                <a:gridCol w="3243580"/>
                <a:gridCol w="2074545"/>
                <a:gridCol w="2073275"/>
              </a:tblGrid>
              <a:tr h="549275">
                <a:tc rowSpan="4">
                  <a:txBody>
                    <a:bodyPr/>
                    <a:lstStyle>
                      <a:lvl1pPr marL="0" lvl="0" indent="0" algn="l" defTabSz="914400" rtl="0" eaLnBrk="0" fontAlgn="base" latinLnBrk="0" hangingPunct="0">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defRPr>
                      </a:lvl1pPr>
                      <a:lvl2pPr marL="457200" lvl="1"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2pPr>
                      <a:lvl3pPr marL="914400" lvl="2"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3pPr>
                      <a:lvl4pPr marL="1371600" lvl="3"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4pPr>
                      <a:lvl5pPr marL="1828800" lvl="4"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5pPr>
                    </a:lstStyle>
                    <a:p>
                      <a:pPr marL="71755" lvl="0" indent="0" algn="ctr" eaLnBrk="1" hangingPunct="1">
                        <a:buNone/>
                      </a:pPr>
                      <a:r>
                        <a:rPr lang="zh-CN" altLang="x-none" sz="2800" dirty="0">
                          <a:solidFill>
                            <a:srgbClr val="FF0000"/>
                          </a:solidFill>
                          <a:latin typeface="Times New Roman" panose="02020603050405020304" pitchFamily="18" charset="0"/>
                          <a:ea typeface="宋体" panose="02010600030101010101" pitchFamily="2" charset="-122"/>
                        </a:rPr>
                        <a:t>实用类文本阅读</a:t>
                      </a:r>
                      <a:endParaRPr lang="zh-CN" altLang="x-none" sz="2800" b="0" dirty="0">
                        <a:latin typeface="Times New Roman" panose="02020603050405020304" pitchFamily="18" charset="0"/>
                        <a:ea typeface="宋体" panose="02010600030101010101" pitchFamily="2" charset="-122"/>
                      </a:endParaRPr>
                    </a:p>
                  </a:txBody>
                  <a:tcPr marL="48324" marR="48324" marT="0" marB="0" vert="eaVe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defRPr>
                      </a:lvl1pPr>
                      <a:lvl2pPr marL="457200" lvl="1"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2pPr>
                      <a:lvl3pPr marL="914400" lvl="2"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3pPr>
                      <a:lvl4pPr marL="1371600" lvl="3"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4pPr>
                      <a:lvl5pPr marL="1828800" lvl="4"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5pPr>
                    </a:lstStyle>
                    <a:p>
                      <a:pPr lvl="0" algn="ctr" eaLnBrk="1" hangingPunct="1">
                        <a:buNone/>
                      </a:pPr>
                      <a:r>
                        <a:rPr lang="zh-CN" altLang="x-none" sz="1800" dirty="0">
                          <a:solidFill>
                            <a:srgbClr val="000000"/>
                          </a:solidFill>
                          <a:latin typeface="Times New Roman" panose="02020603050405020304" pitchFamily="18" charset="0"/>
                          <a:ea typeface="宋体" panose="02010600030101010101" pitchFamily="2" charset="-122"/>
                        </a:rPr>
                        <a:t>选材</a:t>
                      </a:r>
                      <a:endParaRPr lang="zh-CN" altLang="x-none" sz="1800" dirty="0">
                        <a:solidFill>
                          <a:srgbClr val="000000"/>
                        </a:solidFill>
                        <a:latin typeface="Times New Roman" panose="02020603050405020304" pitchFamily="18" charset="0"/>
                        <a:ea typeface="宋体" panose="02010600030101010101" pitchFamily="2" charset="-122"/>
                      </a:endParaRPr>
                    </a:p>
                  </a:txBody>
                  <a:tcPr marL="48324" marR="48324"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defRPr>
                      </a:lvl1pPr>
                      <a:lvl2pPr marL="457200" lvl="1"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2pPr>
                      <a:lvl3pPr marL="914400" lvl="2"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3pPr>
                      <a:lvl4pPr marL="1371600" lvl="3"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4pPr>
                      <a:lvl5pPr marL="1828800" lvl="4"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5pPr>
                    </a:lstStyle>
                    <a:p>
                      <a:pPr lvl="0" algn="just" eaLnBrk="1" hangingPunct="1">
                        <a:buNone/>
                      </a:pPr>
                      <a:r>
                        <a:rPr lang="zh-CN" altLang="x-none" sz="1800" dirty="0">
                          <a:solidFill>
                            <a:srgbClr val="000000"/>
                          </a:solidFill>
                          <a:latin typeface="Times New Roman" panose="02020603050405020304" pitchFamily="18" charset="0"/>
                          <a:ea typeface="宋体" panose="02010600030101010101" pitchFamily="2" charset="-122"/>
                        </a:rPr>
                        <a:t>中国纪录片频道运营与纪录片产业发展</a:t>
                      </a:r>
                      <a:endParaRPr lang="zh-CN" altLang="x-none" sz="1800" dirty="0">
                        <a:solidFill>
                          <a:srgbClr val="000000"/>
                        </a:solidFill>
                        <a:latin typeface="Times New Roman" panose="02020603050405020304" pitchFamily="18" charset="0"/>
                        <a:ea typeface="宋体" panose="02010600030101010101" pitchFamily="2" charset="-122"/>
                      </a:endParaRPr>
                    </a:p>
                  </a:txBody>
                  <a:tcPr marL="48324" marR="48324"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defRPr>
                      </a:lvl1pPr>
                      <a:lvl2pPr marL="457200" lvl="1"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2pPr>
                      <a:lvl3pPr marL="914400" lvl="2"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3pPr>
                      <a:lvl4pPr marL="1371600" lvl="3"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4pPr>
                      <a:lvl5pPr marL="1828800" lvl="4"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5pPr>
                    </a:lstStyle>
                    <a:p>
                      <a:pPr lvl="0" algn="just" eaLnBrk="1" hangingPunct="1">
                        <a:buNone/>
                      </a:pPr>
                      <a:r>
                        <a:rPr lang="zh-CN" altLang="x-none" sz="1800" dirty="0">
                          <a:solidFill>
                            <a:srgbClr val="000000"/>
                          </a:solidFill>
                          <a:latin typeface="Times New Roman" panose="02020603050405020304" pitchFamily="18" charset="0"/>
                          <a:ea typeface="宋体" panose="02010600030101010101" pitchFamily="2" charset="-122"/>
                        </a:rPr>
                        <a:t>垃圾分类认知与实践的调查</a:t>
                      </a:r>
                      <a:endParaRPr lang="zh-CN" altLang="x-none" sz="1800" dirty="0">
                        <a:solidFill>
                          <a:srgbClr val="000000"/>
                        </a:solidFill>
                        <a:latin typeface="Times New Roman" panose="02020603050405020304" pitchFamily="18" charset="0"/>
                        <a:ea typeface="宋体" panose="02010600030101010101" pitchFamily="2" charset="-122"/>
                      </a:endParaRPr>
                    </a:p>
                  </a:txBody>
                  <a:tcPr marL="48324" marR="48324"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defRPr>
                      </a:lvl1pPr>
                      <a:lvl2pPr marL="457200" lvl="1"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2pPr>
                      <a:lvl3pPr marL="914400" lvl="2"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3pPr>
                      <a:lvl4pPr marL="1371600" lvl="3"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4pPr>
                      <a:lvl5pPr marL="1828800" lvl="4"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5pPr>
                    </a:lstStyle>
                    <a:p>
                      <a:pPr lvl="0" algn="just" eaLnBrk="1" hangingPunct="1">
                        <a:buNone/>
                      </a:pPr>
                      <a:r>
                        <a:rPr lang="zh-CN" altLang="x-none" sz="1800" dirty="0">
                          <a:solidFill>
                            <a:srgbClr val="000000"/>
                          </a:solidFill>
                          <a:latin typeface="Times New Roman" panose="02020603050405020304" pitchFamily="18" charset="0"/>
                          <a:ea typeface="宋体" panose="02010600030101010101" pitchFamily="2" charset="-122"/>
                        </a:rPr>
                        <a:t>中国博物馆事业发展报告</a:t>
                      </a:r>
                      <a:endParaRPr lang="zh-CN" altLang="x-none" sz="1800" dirty="0">
                        <a:solidFill>
                          <a:srgbClr val="000000"/>
                        </a:solidFill>
                        <a:latin typeface="Times New Roman" panose="02020603050405020304" pitchFamily="18" charset="0"/>
                        <a:ea typeface="宋体" panose="02010600030101010101" pitchFamily="2" charset="-122"/>
                      </a:endParaRPr>
                    </a:p>
                  </a:txBody>
                  <a:tcPr marL="48324" marR="48324"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52400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lstStyle>
                      <a:lvl1pPr marL="0" lvl="0" indent="0" algn="l" defTabSz="914400" rtl="0" eaLnBrk="0" fontAlgn="base" latinLnBrk="0" hangingPunct="0">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defRPr>
                      </a:lvl1pPr>
                      <a:lvl2pPr marL="457200" lvl="1"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2pPr>
                      <a:lvl3pPr marL="914400" lvl="2"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3pPr>
                      <a:lvl4pPr marL="1371600" lvl="3"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4pPr>
                      <a:lvl5pPr marL="1828800" lvl="4"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5pPr>
                    </a:lstStyle>
                    <a:p>
                      <a:pPr lvl="0" algn="ctr" eaLnBrk="1" hangingPunct="1">
                        <a:buNone/>
                      </a:pPr>
                      <a:r>
                        <a:rPr lang="en-US" altLang="zh-CN" sz="1800" b="0" dirty="0">
                          <a:solidFill>
                            <a:srgbClr val="000000"/>
                          </a:solidFill>
                          <a:latin typeface="Times New Roman" panose="02020603050405020304" pitchFamily="18" charset="0"/>
                          <a:ea typeface="宋体" panose="02010600030101010101" pitchFamily="2" charset="-122"/>
                        </a:rPr>
                        <a:t>7</a:t>
                      </a:r>
                      <a:endParaRPr lang="zh-CN" altLang="zh-CN" sz="1800" b="0" dirty="0">
                        <a:solidFill>
                          <a:srgbClr val="000000"/>
                        </a:solidFill>
                        <a:latin typeface="Times New Roman" panose="02020603050405020304" pitchFamily="18" charset="0"/>
                        <a:ea typeface="宋体" panose="02010600030101010101" pitchFamily="2" charset="-122"/>
                      </a:endParaRPr>
                    </a:p>
                  </a:txBody>
                  <a:tcPr marL="48324" marR="48324"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defRPr>
                      </a:lvl1pPr>
                      <a:lvl2pPr marL="457200" lvl="1"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2pPr>
                      <a:lvl3pPr marL="914400" lvl="2"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3pPr>
                      <a:lvl4pPr marL="1371600" lvl="3"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4pPr>
                      <a:lvl5pPr marL="1828800" lvl="4"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5pPr>
                    </a:lstStyle>
                    <a:p>
                      <a:pPr lvl="0" algn="just" eaLnBrk="1" hangingPunct="1">
                        <a:buNone/>
                      </a:pPr>
                      <a:r>
                        <a:rPr lang="zh-CN" altLang="x-none" b="0" dirty="0">
                          <a:solidFill>
                            <a:srgbClr val="000000"/>
                          </a:solidFill>
                          <a:latin typeface="Times New Roman" panose="02020603050405020304" pitchFamily="18" charset="0"/>
                          <a:ea typeface="宋体" panose="02010600030101010101" pitchFamily="2" charset="-122"/>
                        </a:rPr>
                        <a:t>下列对材料相关内容的梳理，不正确的一项是（</a:t>
                      </a:r>
                      <a:r>
                        <a:rPr lang="en-US" altLang="zh-CN" b="0" dirty="0">
                          <a:solidFill>
                            <a:srgbClr val="000000"/>
                          </a:solidFill>
                          <a:latin typeface="Times New Roman" panose="02020603050405020304" pitchFamily="18" charset="0"/>
                          <a:ea typeface="宋体" panose="02010600030101010101" pitchFamily="2" charset="-122"/>
                        </a:rPr>
                        <a:t>3</a:t>
                      </a:r>
                      <a:r>
                        <a:rPr lang="zh-CN" altLang="x-none" b="0" dirty="0">
                          <a:solidFill>
                            <a:srgbClr val="000000"/>
                          </a:solidFill>
                          <a:latin typeface="Times New Roman" panose="02020603050405020304" pitchFamily="18" charset="0"/>
                          <a:ea typeface="宋体" panose="02010600030101010101" pitchFamily="2" charset="-122"/>
                        </a:rPr>
                        <a:t>分）</a:t>
                      </a:r>
                      <a:endParaRPr lang="zh-CN" altLang="x-none" b="0" dirty="0">
                        <a:solidFill>
                          <a:srgbClr val="000000"/>
                        </a:solidFill>
                        <a:latin typeface="Times New Roman" panose="02020603050405020304" pitchFamily="18" charset="0"/>
                        <a:ea typeface="宋体" panose="02010600030101010101" pitchFamily="2" charset="-122"/>
                      </a:endParaRPr>
                    </a:p>
                  </a:txBody>
                  <a:tcPr marL="48324" marR="48324"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defRPr>
                      </a:lvl1pPr>
                      <a:lvl2pPr marL="457200" lvl="1"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2pPr>
                      <a:lvl3pPr marL="914400" lvl="2"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3pPr>
                      <a:lvl4pPr marL="1371600" lvl="3"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4pPr>
                      <a:lvl5pPr marL="1828800" lvl="4"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5pPr>
                    </a:lstStyle>
                    <a:p>
                      <a:pPr lvl="0" algn="just" eaLnBrk="1" hangingPunct="1">
                        <a:buNone/>
                      </a:pPr>
                      <a:r>
                        <a:rPr lang="zh-CN" altLang="x-none" b="0" dirty="0">
                          <a:solidFill>
                            <a:srgbClr val="000000"/>
                          </a:solidFill>
                          <a:latin typeface="Times New Roman" panose="02020603050405020304" pitchFamily="18" charset="0"/>
                          <a:ea typeface="宋体" panose="02010600030101010101" pitchFamily="2" charset="-122"/>
                        </a:rPr>
                        <a:t>下列关于民众对垃圾分类认知与实践相关情况的理解，不正确的一项是（</a:t>
                      </a:r>
                      <a:r>
                        <a:rPr lang="en-US" altLang="zh-CN" b="0" dirty="0">
                          <a:solidFill>
                            <a:srgbClr val="000000"/>
                          </a:solidFill>
                          <a:latin typeface="Times New Roman" panose="02020603050405020304" pitchFamily="18" charset="0"/>
                          <a:ea typeface="宋体" panose="02010600030101010101" pitchFamily="2" charset="-122"/>
                        </a:rPr>
                        <a:t>3</a:t>
                      </a:r>
                      <a:r>
                        <a:rPr lang="zh-CN" altLang="x-none" b="0" dirty="0">
                          <a:solidFill>
                            <a:srgbClr val="000000"/>
                          </a:solidFill>
                          <a:latin typeface="Times New Roman" panose="02020603050405020304" pitchFamily="18" charset="0"/>
                          <a:ea typeface="宋体" panose="02010600030101010101" pitchFamily="2" charset="-122"/>
                        </a:rPr>
                        <a:t>分）</a:t>
                      </a:r>
                      <a:endParaRPr lang="zh-CN" altLang="x-none" b="0" dirty="0">
                        <a:solidFill>
                          <a:srgbClr val="000000"/>
                        </a:solidFill>
                        <a:latin typeface="Times New Roman" panose="02020603050405020304" pitchFamily="18" charset="0"/>
                        <a:ea typeface="宋体" panose="02010600030101010101" pitchFamily="2" charset="-122"/>
                      </a:endParaRPr>
                    </a:p>
                  </a:txBody>
                  <a:tcPr marL="48324" marR="48324"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defRPr>
                      </a:lvl1pPr>
                      <a:lvl2pPr marL="457200" lvl="1"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2pPr>
                      <a:lvl3pPr marL="914400" lvl="2"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3pPr>
                      <a:lvl4pPr marL="1371600" lvl="3"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4pPr>
                      <a:lvl5pPr marL="1828800" lvl="4"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5pPr>
                    </a:lstStyle>
                    <a:p>
                      <a:pPr lvl="0" algn="just" eaLnBrk="1" hangingPunct="1">
                        <a:buNone/>
                      </a:pPr>
                      <a:r>
                        <a:rPr lang="zh-CN" altLang="x-none" b="0" dirty="0">
                          <a:solidFill>
                            <a:srgbClr val="000000"/>
                          </a:solidFill>
                          <a:latin typeface="Times New Roman" panose="02020603050405020304" pitchFamily="18" charset="0"/>
                          <a:ea typeface="宋体" panose="02010600030101010101" pitchFamily="2" charset="-122"/>
                        </a:rPr>
                        <a:t>下列对材料二相关内容的理解，不正确的一项是（</a:t>
                      </a:r>
                      <a:r>
                        <a:rPr lang="en-US" altLang="zh-CN" b="0" dirty="0">
                          <a:solidFill>
                            <a:srgbClr val="000000"/>
                          </a:solidFill>
                          <a:latin typeface="Times New Roman" panose="02020603050405020304" pitchFamily="18" charset="0"/>
                          <a:ea typeface="宋体" panose="02010600030101010101" pitchFamily="2" charset="-122"/>
                        </a:rPr>
                        <a:t>3</a:t>
                      </a:r>
                      <a:r>
                        <a:rPr lang="zh-CN" altLang="x-none" b="0" dirty="0">
                          <a:solidFill>
                            <a:srgbClr val="000000"/>
                          </a:solidFill>
                          <a:latin typeface="Times New Roman" panose="02020603050405020304" pitchFamily="18" charset="0"/>
                          <a:ea typeface="宋体" panose="02010600030101010101" pitchFamily="2" charset="-122"/>
                        </a:rPr>
                        <a:t>分）</a:t>
                      </a:r>
                      <a:endParaRPr lang="zh-CN" altLang="x-none" b="0" dirty="0">
                        <a:solidFill>
                          <a:srgbClr val="000000"/>
                        </a:solidFill>
                        <a:latin typeface="Times New Roman" panose="02020603050405020304" pitchFamily="18" charset="0"/>
                        <a:ea typeface="宋体" panose="02010600030101010101" pitchFamily="2" charset="-122"/>
                      </a:endParaRPr>
                    </a:p>
                  </a:txBody>
                  <a:tcPr marL="48324" marR="48324"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1920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tcPr>
                </a:tc>
                <a:tc>
                  <a:txBody>
                    <a:bodyPr/>
                    <a:lstStyle>
                      <a:lvl1pPr marL="0" lvl="0" indent="0" algn="l" defTabSz="914400" rtl="0" eaLnBrk="0" fontAlgn="base" latinLnBrk="0" hangingPunct="0">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defRPr>
                      </a:lvl1pPr>
                      <a:lvl2pPr marL="457200" lvl="1"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2pPr>
                      <a:lvl3pPr marL="914400" lvl="2"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3pPr>
                      <a:lvl4pPr marL="1371600" lvl="3"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4pPr>
                      <a:lvl5pPr marL="1828800" lvl="4"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5pPr>
                    </a:lstStyle>
                    <a:p>
                      <a:pPr lvl="0" algn="ctr" eaLnBrk="1" hangingPunct="1">
                        <a:buNone/>
                      </a:pPr>
                      <a:r>
                        <a:rPr lang="en-US" altLang="zh-CN" sz="1800" b="0" dirty="0">
                          <a:solidFill>
                            <a:srgbClr val="000000"/>
                          </a:solidFill>
                          <a:latin typeface="Times New Roman" panose="02020603050405020304" pitchFamily="18" charset="0"/>
                          <a:ea typeface="宋体" panose="02010600030101010101" pitchFamily="2" charset="-122"/>
                        </a:rPr>
                        <a:t>8</a:t>
                      </a:r>
                      <a:endParaRPr lang="zh-CN" altLang="zh-CN" sz="1800" b="0" dirty="0">
                        <a:solidFill>
                          <a:srgbClr val="000000"/>
                        </a:solidFill>
                        <a:latin typeface="Times New Roman" panose="02020603050405020304" pitchFamily="18" charset="0"/>
                        <a:ea typeface="宋体" panose="02010600030101010101" pitchFamily="2" charset="-122"/>
                      </a:endParaRPr>
                    </a:p>
                  </a:txBody>
                  <a:tcPr marL="48324" marR="48324"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defRPr>
                      </a:lvl1pPr>
                      <a:lvl2pPr marL="457200" lvl="1"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2pPr>
                      <a:lvl3pPr marL="914400" lvl="2"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3pPr>
                      <a:lvl4pPr marL="1371600" lvl="3"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4pPr>
                      <a:lvl5pPr marL="1828800" lvl="4"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5pPr>
                    </a:lstStyle>
                    <a:p>
                      <a:pPr lvl="0" algn="just" eaLnBrk="1" hangingPunct="1">
                        <a:buNone/>
                      </a:pPr>
                      <a:r>
                        <a:rPr lang="zh-CN" altLang="x-none" b="0" dirty="0">
                          <a:solidFill>
                            <a:srgbClr val="000000"/>
                          </a:solidFill>
                          <a:latin typeface="Times New Roman" panose="02020603050405020304" pitchFamily="18" charset="0"/>
                          <a:ea typeface="宋体" panose="02010600030101010101" pitchFamily="2" charset="-122"/>
                        </a:rPr>
                        <a:t>下列对材料相关内容的概括和分析，正确的两项是（</a:t>
                      </a:r>
                      <a:r>
                        <a:rPr lang="en-US" altLang="zh-CN" b="0" dirty="0">
                          <a:solidFill>
                            <a:srgbClr val="000000"/>
                          </a:solidFill>
                          <a:latin typeface="Times New Roman" panose="02020603050405020304" pitchFamily="18" charset="0"/>
                          <a:ea typeface="宋体" panose="02010600030101010101" pitchFamily="2" charset="-122"/>
                        </a:rPr>
                        <a:t>5</a:t>
                      </a:r>
                      <a:r>
                        <a:rPr lang="zh-CN" altLang="x-none" b="0" dirty="0">
                          <a:solidFill>
                            <a:srgbClr val="000000"/>
                          </a:solidFill>
                          <a:latin typeface="Times New Roman" panose="02020603050405020304" pitchFamily="18" charset="0"/>
                          <a:ea typeface="宋体" panose="02010600030101010101" pitchFamily="2" charset="-122"/>
                        </a:rPr>
                        <a:t>分）</a:t>
                      </a:r>
                      <a:endParaRPr lang="zh-CN" altLang="x-none" b="0" dirty="0">
                        <a:solidFill>
                          <a:srgbClr val="000000"/>
                        </a:solidFill>
                        <a:latin typeface="Times New Roman" panose="02020603050405020304" pitchFamily="18" charset="0"/>
                        <a:ea typeface="宋体" panose="02010600030101010101" pitchFamily="2" charset="-122"/>
                      </a:endParaRPr>
                    </a:p>
                  </a:txBody>
                  <a:tcPr marL="48324" marR="48324"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defRPr>
                      </a:lvl1pPr>
                      <a:lvl2pPr marL="457200" lvl="1"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2pPr>
                      <a:lvl3pPr marL="914400" lvl="2"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3pPr>
                      <a:lvl4pPr marL="1371600" lvl="3"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4pPr>
                      <a:lvl5pPr marL="1828800" lvl="4"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5pPr>
                    </a:lstStyle>
                    <a:p>
                      <a:pPr lvl="0" algn="just" eaLnBrk="1" hangingPunct="1">
                        <a:buNone/>
                      </a:pPr>
                      <a:r>
                        <a:rPr lang="zh-CN" altLang="x-none" b="0" dirty="0">
                          <a:solidFill>
                            <a:srgbClr val="000000"/>
                          </a:solidFill>
                          <a:latin typeface="Times New Roman" panose="02020603050405020304" pitchFamily="18" charset="0"/>
                          <a:ea typeface="宋体" panose="02010600030101010101" pitchFamily="2" charset="-122"/>
                        </a:rPr>
                        <a:t>下列对材料相关内容的分析和评价，正确的两项是（</a:t>
                      </a:r>
                      <a:r>
                        <a:rPr lang="en-US" altLang="zh-CN" b="0" dirty="0">
                          <a:solidFill>
                            <a:srgbClr val="000000"/>
                          </a:solidFill>
                          <a:latin typeface="Times New Roman" panose="02020603050405020304" pitchFamily="18" charset="0"/>
                          <a:ea typeface="宋体" panose="02010600030101010101" pitchFamily="2" charset="-122"/>
                        </a:rPr>
                        <a:t>5</a:t>
                      </a:r>
                      <a:r>
                        <a:rPr lang="zh-CN" altLang="x-none" b="0" dirty="0">
                          <a:solidFill>
                            <a:srgbClr val="000000"/>
                          </a:solidFill>
                          <a:latin typeface="Times New Roman" panose="02020603050405020304" pitchFamily="18" charset="0"/>
                          <a:ea typeface="宋体" panose="02010600030101010101" pitchFamily="2" charset="-122"/>
                        </a:rPr>
                        <a:t>分）</a:t>
                      </a:r>
                      <a:endParaRPr lang="zh-CN" altLang="x-none" b="0" dirty="0">
                        <a:solidFill>
                          <a:srgbClr val="000000"/>
                        </a:solidFill>
                        <a:latin typeface="Times New Roman" panose="02020603050405020304" pitchFamily="18" charset="0"/>
                        <a:ea typeface="宋体" panose="02010600030101010101" pitchFamily="2" charset="-122"/>
                      </a:endParaRPr>
                    </a:p>
                  </a:txBody>
                  <a:tcPr marL="48324" marR="48324"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defRPr>
                      </a:lvl1pPr>
                      <a:lvl2pPr marL="457200" lvl="1"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2pPr>
                      <a:lvl3pPr marL="914400" lvl="2"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3pPr>
                      <a:lvl4pPr marL="1371600" lvl="3"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4pPr>
                      <a:lvl5pPr marL="1828800" lvl="4"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5pPr>
                    </a:lstStyle>
                    <a:p>
                      <a:pPr lvl="0" algn="just" eaLnBrk="1" hangingPunct="1">
                        <a:buNone/>
                      </a:pPr>
                      <a:r>
                        <a:rPr lang="zh-CN" altLang="x-none" b="0" dirty="0">
                          <a:solidFill>
                            <a:srgbClr val="000000"/>
                          </a:solidFill>
                          <a:latin typeface="Times New Roman" panose="02020603050405020304" pitchFamily="18" charset="0"/>
                          <a:ea typeface="宋体" panose="02010600030101010101" pitchFamily="2" charset="-122"/>
                        </a:rPr>
                        <a:t>下列对材料的相关内容的概括和分析，正确的两项是（</a:t>
                      </a:r>
                      <a:r>
                        <a:rPr lang="en-US" altLang="zh-CN" b="0" dirty="0">
                          <a:solidFill>
                            <a:srgbClr val="000000"/>
                          </a:solidFill>
                          <a:latin typeface="Times New Roman" panose="02020603050405020304" pitchFamily="18" charset="0"/>
                          <a:ea typeface="宋体" panose="02010600030101010101" pitchFamily="2" charset="-122"/>
                        </a:rPr>
                        <a:t>5</a:t>
                      </a:r>
                      <a:r>
                        <a:rPr lang="zh-CN" altLang="x-none" b="0" dirty="0">
                          <a:solidFill>
                            <a:srgbClr val="000000"/>
                          </a:solidFill>
                          <a:latin typeface="Times New Roman" panose="02020603050405020304" pitchFamily="18" charset="0"/>
                          <a:ea typeface="宋体" panose="02010600030101010101" pitchFamily="2" charset="-122"/>
                        </a:rPr>
                        <a:t>分）</a:t>
                      </a:r>
                      <a:endParaRPr lang="zh-CN" altLang="x-none" b="0" dirty="0">
                        <a:solidFill>
                          <a:srgbClr val="000000"/>
                        </a:solidFill>
                        <a:latin typeface="Times New Roman" panose="02020603050405020304" pitchFamily="18" charset="0"/>
                        <a:ea typeface="宋体" panose="02010600030101010101" pitchFamily="2" charset="-122"/>
                      </a:endParaRPr>
                    </a:p>
                  </a:txBody>
                  <a:tcPr marL="48324" marR="48324"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524000">
                <a:tc vMerge="1">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lvl1pPr marL="0" lvl="0" indent="0" algn="l" defTabSz="914400" rtl="0" eaLnBrk="0" fontAlgn="base" latinLnBrk="0" hangingPunct="0">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defRPr>
                      </a:lvl1pPr>
                      <a:lvl2pPr marL="457200" lvl="1"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2pPr>
                      <a:lvl3pPr marL="914400" lvl="2"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3pPr>
                      <a:lvl4pPr marL="1371600" lvl="3"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4pPr>
                      <a:lvl5pPr marL="1828800" lvl="4"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5pPr>
                    </a:lstStyle>
                    <a:p>
                      <a:pPr lvl="0" algn="ctr" eaLnBrk="1" hangingPunct="1">
                        <a:buNone/>
                      </a:pPr>
                      <a:r>
                        <a:rPr lang="en-US" altLang="zh-CN" sz="1800" b="0" dirty="0">
                          <a:solidFill>
                            <a:srgbClr val="000000"/>
                          </a:solidFill>
                          <a:latin typeface="Times New Roman" panose="02020603050405020304" pitchFamily="18" charset="0"/>
                          <a:ea typeface="宋体" panose="02010600030101010101" pitchFamily="2" charset="-122"/>
                        </a:rPr>
                        <a:t>9</a:t>
                      </a:r>
                      <a:endParaRPr lang="zh-CN" altLang="zh-CN" sz="1800" b="0" dirty="0">
                        <a:solidFill>
                          <a:srgbClr val="000000"/>
                        </a:solidFill>
                        <a:latin typeface="Times New Roman" panose="02020603050405020304" pitchFamily="18" charset="0"/>
                        <a:ea typeface="宋体" panose="02010600030101010101" pitchFamily="2" charset="-122"/>
                      </a:endParaRPr>
                    </a:p>
                  </a:txBody>
                  <a:tcPr marL="48324" marR="48324" marT="0"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defRPr>
                      </a:lvl1pPr>
                      <a:lvl2pPr marL="457200" lvl="1"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2pPr>
                      <a:lvl3pPr marL="914400" lvl="2"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3pPr>
                      <a:lvl4pPr marL="1371600" lvl="3"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4pPr>
                      <a:lvl5pPr marL="1828800" lvl="4"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5pPr>
                    </a:lstStyle>
                    <a:p>
                      <a:pPr lvl="0" algn="just" eaLnBrk="1" hangingPunct="1">
                        <a:buNone/>
                      </a:pPr>
                      <a:r>
                        <a:rPr lang="zh-CN" altLang="x-none" b="0" dirty="0">
                          <a:solidFill>
                            <a:srgbClr val="FF0000"/>
                          </a:solidFill>
                          <a:latin typeface="Times New Roman" panose="02020603050405020304" pitchFamily="18" charset="0"/>
                          <a:ea typeface="宋体" panose="02010600030101010101" pitchFamily="2" charset="-122"/>
                        </a:rPr>
                        <a:t>根据上述材料</a:t>
                      </a:r>
                      <a:r>
                        <a:rPr lang="zh-CN" altLang="x-none" b="0" dirty="0">
                          <a:solidFill>
                            <a:srgbClr val="000000"/>
                          </a:solidFill>
                          <a:latin typeface="Times New Roman" panose="02020603050405020304" pitchFamily="18" charset="0"/>
                          <a:ea typeface="宋体" panose="02010600030101010101" pitchFamily="2" charset="-122"/>
                        </a:rPr>
                        <a:t>，概括说明中央电视台纪录频道开播初期与美国国家地理频道在制播运营模式方面的不同。（</a:t>
                      </a:r>
                      <a:r>
                        <a:rPr lang="en-US" altLang="zh-CN" b="0" dirty="0">
                          <a:solidFill>
                            <a:srgbClr val="000000"/>
                          </a:solidFill>
                          <a:latin typeface="Times New Roman" panose="02020603050405020304" pitchFamily="18" charset="0"/>
                          <a:ea typeface="宋体" panose="02010600030101010101" pitchFamily="2" charset="-122"/>
                        </a:rPr>
                        <a:t>4</a:t>
                      </a:r>
                      <a:r>
                        <a:rPr lang="zh-CN" altLang="x-none" b="0" dirty="0">
                          <a:solidFill>
                            <a:srgbClr val="000000"/>
                          </a:solidFill>
                          <a:latin typeface="Times New Roman" panose="02020603050405020304" pitchFamily="18" charset="0"/>
                          <a:ea typeface="宋体" panose="02010600030101010101" pitchFamily="2" charset="-122"/>
                        </a:rPr>
                        <a:t>分）</a:t>
                      </a:r>
                      <a:endParaRPr lang="zh-CN" altLang="x-none" b="0" dirty="0">
                        <a:solidFill>
                          <a:srgbClr val="000000"/>
                        </a:solidFill>
                        <a:latin typeface="Times New Roman" panose="02020603050405020304" pitchFamily="18" charset="0"/>
                        <a:ea typeface="宋体" panose="02010600030101010101" pitchFamily="2" charset="-122"/>
                      </a:endParaRPr>
                    </a:p>
                  </a:txBody>
                  <a:tcPr marL="48324" marR="48324"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defRPr>
                      </a:lvl1pPr>
                      <a:lvl2pPr marL="457200" lvl="1"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2pPr>
                      <a:lvl3pPr marL="914400" lvl="2"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3pPr>
                      <a:lvl4pPr marL="1371600" lvl="3"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4pPr>
                      <a:lvl5pPr marL="1828800" lvl="4"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5pPr>
                    </a:lstStyle>
                    <a:p>
                      <a:pPr lvl="0" algn="just" eaLnBrk="1" hangingPunct="1">
                        <a:buNone/>
                      </a:pPr>
                      <a:r>
                        <a:rPr lang="zh-CN" altLang="x-none" b="0" dirty="0">
                          <a:solidFill>
                            <a:srgbClr val="000000"/>
                          </a:solidFill>
                          <a:latin typeface="Times New Roman" panose="02020603050405020304" pitchFamily="18" charset="0"/>
                          <a:ea typeface="宋体" panose="02010600030101010101" pitchFamily="2" charset="-122"/>
                        </a:rPr>
                        <a:t>怎样才能有效推进我国的生活垃圾分类？请</a:t>
                      </a:r>
                      <a:r>
                        <a:rPr lang="zh-CN" altLang="x-none" b="0" dirty="0">
                          <a:solidFill>
                            <a:srgbClr val="FF0000"/>
                          </a:solidFill>
                          <a:latin typeface="Times New Roman" panose="02020603050405020304" pitchFamily="18" charset="0"/>
                          <a:ea typeface="宋体" panose="02010600030101010101" pitchFamily="2" charset="-122"/>
                        </a:rPr>
                        <a:t>结合材料</a:t>
                      </a:r>
                      <a:r>
                        <a:rPr lang="zh-CN" altLang="x-none" b="0" dirty="0">
                          <a:solidFill>
                            <a:srgbClr val="000000"/>
                          </a:solidFill>
                          <a:latin typeface="Times New Roman" panose="02020603050405020304" pitchFamily="18" charset="0"/>
                          <a:ea typeface="宋体" panose="02010600030101010101" pitchFamily="2" charset="-122"/>
                        </a:rPr>
                        <a:t>简要概括。（</a:t>
                      </a:r>
                      <a:r>
                        <a:rPr lang="en-US" altLang="zh-CN" b="0" dirty="0">
                          <a:solidFill>
                            <a:srgbClr val="000000"/>
                          </a:solidFill>
                          <a:latin typeface="Times New Roman" panose="02020603050405020304" pitchFamily="18" charset="0"/>
                          <a:ea typeface="宋体" panose="02010600030101010101" pitchFamily="2" charset="-122"/>
                        </a:rPr>
                        <a:t>4</a:t>
                      </a:r>
                      <a:r>
                        <a:rPr lang="zh-CN" altLang="x-none" b="0" dirty="0">
                          <a:solidFill>
                            <a:srgbClr val="000000"/>
                          </a:solidFill>
                          <a:latin typeface="Times New Roman" panose="02020603050405020304" pitchFamily="18" charset="0"/>
                          <a:ea typeface="宋体" panose="02010600030101010101" pitchFamily="2" charset="-122"/>
                        </a:rPr>
                        <a:t>分）</a:t>
                      </a:r>
                      <a:endParaRPr lang="zh-CN" altLang="x-none" b="0" dirty="0">
                        <a:solidFill>
                          <a:srgbClr val="000000"/>
                        </a:solidFill>
                        <a:latin typeface="Times New Roman" panose="02020603050405020304" pitchFamily="18" charset="0"/>
                        <a:ea typeface="宋体" panose="02010600030101010101" pitchFamily="2" charset="-122"/>
                      </a:endParaRPr>
                    </a:p>
                  </a:txBody>
                  <a:tcPr marL="48324" marR="48324"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defRPr>
                      </a:lvl1pPr>
                      <a:lvl2pPr marL="457200" lvl="1"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2pPr>
                      <a:lvl3pPr marL="914400" lvl="2"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3pPr>
                      <a:lvl4pPr marL="1371600" lvl="3"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4pPr>
                      <a:lvl5pPr marL="1828800" lvl="4" indent="0" algn="l" defTabSz="914400" rtl="0" eaLnBrk="1" fontAlgn="base" latinLnBrk="0" hangingPunct="1">
                        <a:lnSpc>
                          <a:spcPct val="100000"/>
                        </a:lnSpc>
                        <a:spcBef>
                          <a:spcPct val="0"/>
                        </a:spcBef>
                        <a:spcAft>
                          <a:spcPct val="0"/>
                        </a:spcAft>
                        <a:buNone/>
                        <a:defRPr sz="2000" b="1" i="0" u="none" kern="1200" baseline="0">
                          <a:solidFill>
                            <a:schemeClr val="tx1"/>
                          </a:solidFill>
                          <a:latin typeface="宋体" panose="02010600030101010101" pitchFamily="2" charset="-122"/>
                          <a:ea typeface="黑体" panose="02010609060101010101" pitchFamily="49" charset="-122"/>
                          <a:cs typeface="+mn-cs"/>
                        </a:defRPr>
                      </a:lvl5pPr>
                    </a:lstStyle>
                    <a:p>
                      <a:pPr lvl="0" algn="just" eaLnBrk="1" hangingPunct="1">
                        <a:buNone/>
                      </a:pPr>
                      <a:r>
                        <a:rPr lang="zh-CN" altLang="x-none" b="0" dirty="0">
                          <a:solidFill>
                            <a:srgbClr val="FF0000"/>
                          </a:solidFill>
                          <a:latin typeface="Times New Roman" panose="02020603050405020304" pitchFamily="18" charset="0"/>
                          <a:ea typeface="宋体" panose="02010600030101010101" pitchFamily="2" charset="-122"/>
                        </a:rPr>
                        <a:t>根据上述材料</a:t>
                      </a:r>
                      <a:r>
                        <a:rPr lang="zh-CN" altLang="x-none" b="0" dirty="0">
                          <a:solidFill>
                            <a:srgbClr val="000000"/>
                          </a:solidFill>
                          <a:latin typeface="Times New Roman" panose="02020603050405020304" pitchFamily="18" charset="0"/>
                          <a:ea typeface="宋体" panose="02010600030101010101" pitchFamily="2" charset="-122"/>
                        </a:rPr>
                        <a:t>，概括说明博物馆在科研方面的作用。（</a:t>
                      </a:r>
                      <a:r>
                        <a:rPr lang="en-US" altLang="zh-CN" b="0" dirty="0">
                          <a:solidFill>
                            <a:srgbClr val="000000"/>
                          </a:solidFill>
                          <a:latin typeface="Times New Roman" panose="02020603050405020304" pitchFamily="18" charset="0"/>
                          <a:ea typeface="宋体" panose="02010600030101010101" pitchFamily="2" charset="-122"/>
                        </a:rPr>
                        <a:t>4</a:t>
                      </a:r>
                      <a:r>
                        <a:rPr lang="zh-CN" altLang="x-none" b="0" dirty="0">
                          <a:solidFill>
                            <a:srgbClr val="000000"/>
                          </a:solidFill>
                          <a:latin typeface="Times New Roman" panose="02020603050405020304" pitchFamily="18" charset="0"/>
                          <a:ea typeface="宋体" panose="02010600030101010101" pitchFamily="2" charset="-122"/>
                        </a:rPr>
                        <a:t>分）</a:t>
                      </a:r>
                      <a:endParaRPr lang="zh-CN" altLang="x-none" b="0" dirty="0">
                        <a:solidFill>
                          <a:srgbClr val="000000"/>
                        </a:solidFill>
                        <a:latin typeface="Times New Roman" panose="02020603050405020304" pitchFamily="18" charset="0"/>
                        <a:ea typeface="宋体" panose="02010600030101010101" pitchFamily="2" charset="-122"/>
                      </a:endParaRPr>
                    </a:p>
                  </a:txBody>
                  <a:tcPr marL="48324" marR="48324"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17677" y="192090"/>
            <a:ext cx="8815387" cy="6588125"/>
          </a:xfrm>
        </p:spPr>
        <p:txBody>
          <a:bodyPr/>
          <a:lstStyle/>
          <a:p>
            <a:pPr marL="0" indent="0">
              <a:buNone/>
            </a:pPr>
            <a:r>
              <a:rPr lang="zh-CN" altLang="en-US" sz="2400" b="1" noProof="1"/>
              <a:t>材料一</a:t>
            </a:r>
            <a:r>
              <a:rPr lang="zh-CN" altLang="en-US" sz="2400" noProof="1"/>
              <a:t>：</a:t>
            </a:r>
            <a:endParaRPr lang="zh-CN" altLang="en-US" sz="2400" noProof="1"/>
          </a:p>
          <a:p>
            <a:r>
              <a:rPr lang="zh-CN" altLang="en-US" sz="2400" noProof="1"/>
              <a:t>中国外交部发言人当天表示，“中方</a:t>
            </a:r>
            <a:r>
              <a:rPr lang="en-US" altLang="zh-CN" sz="2400" noProof="1"/>
              <a:t>……</a:t>
            </a:r>
            <a:r>
              <a:rPr lang="zh-CN" altLang="en-US" sz="2400" noProof="1"/>
              <a:t>”</a:t>
            </a:r>
            <a:endParaRPr lang="zh-CN" altLang="en-US" sz="2400" noProof="1"/>
          </a:p>
          <a:p>
            <a:r>
              <a:rPr lang="zh-CN" altLang="en-US" sz="2400" noProof="1"/>
              <a:t>同日，新华社发文直接剑指乐天集团</a:t>
            </a:r>
            <a:r>
              <a:rPr lang="en-US" altLang="zh-CN" sz="2400" noProof="1"/>
              <a:t>……</a:t>
            </a:r>
            <a:endParaRPr lang="en-US" altLang="zh-CN" sz="2400" noProof="1"/>
          </a:p>
          <a:p>
            <a:pPr marL="0" indent="0">
              <a:buNone/>
            </a:pPr>
            <a:r>
              <a:rPr lang="zh-CN" altLang="en-US" sz="2400" b="1" noProof="1">
                <a:sym typeface="+mn-ea"/>
              </a:rPr>
              <a:t>材料二</a:t>
            </a:r>
            <a:r>
              <a:rPr lang="zh-CN" altLang="en-US" sz="2400" noProof="1">
                <a:sym typeface="+mn-ea"/>
              </a:rPr>
              <a:t>：</a:t>
            </a:r>
            <a:endParaRPr lang="zh-CN" altLang="en-US" sz="2400" noProof="1"/>
          </a:p>
          <a:p>
            <a:pPr marL="0" indent="0">
              <a:buNone/>
            </a:pPr>
            <a:r>
              <a:rPr lang="zh-CN" altLang="en-US" sz="2400" noProof="1">
                <a:sym typeface="+mn-ea"/>
              </a:rPr>
              <a:t>1日，北京丰台区的一家乐天玛特内，基本看不到什么顾客</a:t>
            </a:r>
            <a:r>
              <a:rPr lang="en-US" altLang="zh-CN" sz="2400" noProof="1">
                <a:sym typeface="+mn-ea"/>
              </a:rPr>
              <a:t>……</a:t>
            </a:r>
            <a:r>
              <a:rPr lang="zh-CN" altLang="en-US" sz="2400" noProof="1">
                <a:sym typeface="+mn-ea"/>
              </a:rPr>
              <a:t>位于沈阳市区的乐天百货</a:t>
            </a:r>
            <a:r>
              <a:rPr lang="en-US" altLang="zh-CN" sz="2400" noProof="1">
                <a:sym typeface="+mn-ea"/>
              </a:rPr>
              <a:t>……</a:t>
            </a:r>
            <a:r>
              <a:rPr lang="zh-CN" altLang="en-US" sz="2400" noProof="1">
                <a:sym typeface="+mn-ea"/>
              </a:rPr>
              <a:t>顾客十分稀少。卫龙食品宣布，今后不再与乐天合作，</a:t>
            </a:r>
            <a:r>
              <a:rPr lang="en-US" altLang="zh-CN" sz="2400" noProof="1">
                <a:sym typeface="+mn-ea"/>
              </a:rPr>
              <a:t>……</a:t>
            </a:r>
            <a:r>
              <a:rPr lang="zh-CN" altLang="en-US" sz="2400" noProof="1">
                <a:sym typeface="+mn-ea"/>
              </a:rPr>
              <a:t>在江苏徐州，</a:t>
            </a:r>
            <a:r>
              <a:rPr lang="en-US" altLang="zh-CN" sz="2400" noProof="1">
                <a:sym typeface="+mn-ea"/>
              </a:rPr>
              <a:t>……</a:t>
            </a:r>
            <a:r>
              <a:rPr lang="zh-CN" altLang="en-US" sz="2400" noProof="1">
                <a:sym typeface="+mn-ea"/>
              </a:rPr>
              <a:t>据报道，</a:t>
            </a:r>
            <a:r>
              <a:rPr lang="en-US" altLang="zh-CN" sz="2400" noProof="1">
                <a:sym typeface="+mn-ea"/>
              </a:rPr>
              <a:t>……</a:t>
            </a:r>
            <a:r>
              <a:rPr lang="zh-CN" altLang="en-US" sz="2400" noProof="1">
                <a:sym typeface="+mn-ea"/>
              </a:rPr>
              <a:t>中国游客集体抵制济州游</a:t>
            </a:r>
            <a:r>
              <a:rPr lang="en-US" altLang="zh-CN" sz="2400" noProof="1">
                <a:sym typeface="+mn-ea"/>
              </a:rPr>
              <a:t>……</a:t>
            </a:r>
            <a:r>
              <a:rPr lang="zh-CN" altLang="en-US" sz="2400" noProof="1">
                <a:sym typeface="+mn-ea"/>
              </a:rPr>
              <a:t>。</a:t>
            </a:r>
            <a:endParaRPr lang="zh-CN" altLang="en-US" sz="2400" noProof="1">
              <a:sym typeface="+mn-ea"/>
            </a:endParaRPr>
          </a:p>
          <a:p>
            <a:pPr marL="0" indent="0">
              <a:buNone/>
            </a:pPr>
            <a:r>
              <a:rPr lang="zh-CN" altLang="en-US" sz="2400" b="1" noProof="1">
                <a:sym typeface="+mn-ea"/>
              </a:rPr>
              <a:t>材料三</a:t>
            </a:r>
            <a:r>
              <a:rPr lang="zh-CN" altLang="en-US" sz="2400" noProof="1">
                <a:sym typeface="+mn-ea"/>
              </a:rPr>
              <a:t>：</a:t>
            </a:r>
            <a:endParaRPr lang="zh-CN" altLang="en-US" sz="2400" noProof="1"/>
          </a:p>
          <a:p>
            <a:pPr marL="0" indent="0">
              <a:buNone/>
            </a:pPr>
            <a:r>
              <a:rPr lang="zh-CN" altLang="en-US" sz="2400" noProof="1">
                <a:sym typeface="+mn-ea"/>
              </a:rPr>
              <a:t>近来网上传言：乐天集团会长辛东彬</a:t>
            </a:r>
            <a:r>
              <a:rPr lang="en-US" altLang="zh-CN" sz="2400" noProof="1">
                <a:sym typeface="+mn-ea"/>
              </a:rPr>
              <a:t>……</a:t>
            </a:r>
            <a:r>
              <a:rPr lang="zh-CN" altLang="en-US" sz="2400" noProof="1">
                <a:sym typeface="+mn-ea"/>
              </a:rPr>
              <a:t>面露笑容说：“</a:t>
            </a:r>
            <a:r>
              <a:rPr lang="en-US" altLang="zh-CN" sz="2400" noProof="1">
                <a:sym typeface="+mn-ea"/>
              </a:rPr>
              <a:t>……</a:t>
            </a:r>
            <a:r>
              <a:rPr lang="zh-CN" altLang="en-US" sz="2400" noProof="1">
                <a:sym typeface="+mn-ea"/>
              </a:rPr>
              <a:t>”网曝某女主播</a:t>
            </a:r>
            <a:r>
              <a:rPr lang="en-US" altLang="zh-CN" sz="2400" noProof="1">
                <a:sym typeface="+mn-ea"/>
              </a:rPr>
              <a:t>……</a:t>
            </a:r>
            <a:r>
              <a:rPr lang="zh-CN" altLang="en-US" sz="2400" noProof="1">
                <a:sym typeface="+mn-ea"/>
              </a:rPr>
              <a:t>现场直播毁坏商品，</a:t>
            </a:r>
            <a:r>
              <a:rPr lang="en-US" altLang="zh-CN" sz="2400" noProof="1">
                <a:sym typeface="+mn-ea"/>
              </a:rPr>
              <a:t>……</a:t>
            </a:r>
            <a:endParaRPr lang="en-US" altLang="zh-CN" sz="2400" noProof="1">
              <a:sym typeface="+mn-ea"/>
            </a:endParaRPr>
          </a:p>
          <a:p>
            <a:pPr marL="0" indent="0">
              <a:buNone/>
            </a:pPr>
            <a:r>
              <a:rPr lang="zh-CN" altLang="en-US" sz="2400" b="1" noProof="1">
                <a:sym typeface="+mn-ea"/>
              </a:rPr>
              <a:t>材料四</a:t>
            </a:r>
            <a:r>
              <a:rPr lang="zh-CN" altLang="en-US" sz="2400" noProof="1">
                <a:sym typeface="+mn-ea"/>
              </a:rPr>
              <a:t>：</a:t>
            </a:r>
            <a:endParaRPr lang="zh-CN" altLang="en-US" sz="2400" noProof="1"/>
          </a:p>
          <a:p>
            <a:pPr marL="0" indent="0">
              <a:buNone/>
            </a:pPr>
            <a:r>
              <a:rPr lang="zh-CN" altLang="en-US" sz="2400" noProof="1">
                <a:sym typeface="+mn-ea"/>
              </a:rPr>
              <a:t>3月10日，候选人文在寅表示，“在当前政治形势下部署萨德并不合适，</a:t>
            </a:r>
            <a:r>
              <a:rPr lang="en-US" altLang="zh-CN" sz="2400" noProof="1">
                <a:sym typeface="+mn-ea"/>
              </a:rPr>
              <a:t>……</a:t>
            </a:r>
            <a:r>
              <a:rPr lang="zh-CN" altLang="en-US" sz="2400" noProof="1">
                <a:sym typeface="+mn-ea"/>
              </a:rPr>
              <a:t>”李在明明确表示，如果他当选，将宣布撤销</a:t>
            </a:r>
            <a:r>
              <a:rPr lang="en-US" altLang="zh-CN" sz="2400" noProof="1">
                <a:sym typeface="+mn-ea"/>
              </a:rPr>
              <a:t>……</a:t>
            </a:r>
            <a:r>
              <a:rPr lang="zh-CN" altLang="en-US" sz="2400" noProof="1">
                <a:sym typeface="+mn-ea"/>
              </a:rPr>
              <a:t>。</a:t>
            </a:r>
            <a:endParaRPr lang="zh-CN" altLang="en-US" sz="2400" noProof="1"/>
          </a:p>
          <a:p>
            <a:pPr marL="0" indent="0">
              <a:buNone/>
            </a:pPr>
            <a:r>
              <a:rPr lang="zh-CN" altLang="en-US" sz="2400" noProof="1">
                <a:sym typeface="+mn-ea"/>
              </a:rPr>
              <a:t>近8000名居民</a:t>
            </a:r>
            <a:r>
              <a:rPr lang="en-US" altLang="zh-CN" sz="2400" noProof="1">
                <a:sym typeface="+mn-ea"/>
              </a:rPr>
              <a:t>……</a:t>
            </a:r>
            <a:r>
              <a:rPr lang="zh-CN" altLang="en-US" sz="2400" noProof="1">
                <a:sym typeface="+mn-ea"/>
              </a:rPr>
              <a:t>举行“撤回‘萨德’、追求和平誓师会”</a:t>
            </a:r>
            <a:r>
              <a:rPr lang="en-US" altLang="zh-CN" sz="2400" noProof="1">
                <a:sym typeface="+mn-ea"/>
              </a:rPr>
              <a:t>……</a:t>
            </a:r>
            <a:endParaRPr lang="en-US" altLang="zh-CN" sz="2400" noProof="1"/>
          </a:p>
          <a:p>
            <a:pPr marL="0" indent="0">
              <a:buNone/>
            </a:pPr>
            <a:endParaRPr lang="en-US" altLang="zh-CN" sz="2400" noProof="1"/>
          </a:p>
          <a:p>
            <a:pPr marL="0" indent="0">
              <a:buNone/>
            </a:pPr>
            <a:endParaRPr lang="zh-CN" altLang="en-US" noProof="1"/>
          </a:p>
          <a:p>
            <a:endParaRPr lang="en-US" altLang="zh-CN" noProof="1"/>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标题 1"/>
          <p:cNvSpPr>
            <a:spLocks noGrp="1" noChangeArrowheads="1"/>
          </p:cNvSpPr>
          <p:nvPr>
            <p:ph type="ctrTitle"/>
          </p:nvPr>
        </p:nvSpPr>
        <p:spPr/>
        <p:txBody>
          <a:bodyPr>
            <a:normAutofit/>
          </a:bodyPr>
          <a:lstStyle/>
          <a:p>
            <a:r>
              <a:rPr lang="zh-CN" altLang="en-US"/>
              <a:t>（四）古诗文及默写注意事项</a:t>
            </a:r>
            <a:br>
              <a:rPr lang="zh-CN" altLang="en-US"/>
            </a:br>
            <a:endParaRPr lang="zh-CN" altLang="en-US" b="1">
              <a:solidFill>
                <a:srgbClr val="404040"/>
              </a:solidFill>
            </a:endParaRPr>
          </a:p>
        </p:txBody>
      </p:sp>
      <p:sp>
        <p:nvSpPr>
          <p:cNvPr id="64514" name="副标题 2"/>
          <p:cNvSpPr>
            <a:spLocks noGrp="1" noChangeArrowheads="1"/>
          </p:cNvSpPr>
          <p:nvPr>
            <p:ph type="subTitle" idx="1"/>
          </p:nvPr>
        </p:nvSpPr>
        <p:spPr/>
        <p:txBody>
          <a:bodyPr/>
          <a:lstStyle/>
          <a:p>
            <a:endParaRPr lang="en-US" altLang="zh-CN" sz="2700"/>
          </a:p>
          <a:p>
            <a:r>
              <a:rPr lang="en-US" altLang="zh-CN" sz="2700"/>
              <a:t>        </a:t>
            </a:r>
            <a:endParaRPr lang="zh-CN" altLang="en-US" sz="270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内容占位符 2"/>
          <p:cNvSpPr>
            <a:spLocks noGrp="1" noChangeArrowheads="1"/>
          </p:cNvSpPr>
          <p:nvPr>
            <p:ph idx="4294967295"/>
          </p:nvPr>
        </p:nvSpPr>
        <p:spPr>
          <a:xfrm>
            <a:off x="1728787" y="1901827"/>
            <a:ext cx="8483600" cy="3394075"/>
          </a:xfrm>
        </p:spPr>
        <p:txBody>
          <a:bodyPr/>
          <a:lstStyle/>
          <a:p>
            <a:r>
              <a:rPr lang="en-US" altLang="zh-CN" sz="3300"/>
              <a:t>1.</a:t>
            </a:r>
            <a:r>
              <a:rPr lang="zh-CN" altLang="en-US" sz="3300"/>
              <a:t>文本选择注重人物公正廉洁、忠君爱国、敬友孝亲、正义耿直等品性。有变化可能。</a:t>
            </a:r>
            <a:endParaRPr lang="zh-CN" altLang="en-US" sz="3300"/>
          </a:p>
          <a:p>
            <a:r>
              <a:rPr lang="en-US" altLang="zh-CN" sz="3300"/>
              <a:t>2.</a:t>
            </a:r>
            <a:r>
              <a:rPr lang="zh-CN" altLang="en-US" sz="3300"/>
              <a:t>考点分布稳定，变化可能性小。</a:t>
            </a:r>
            <a:endParaRPr lang="zh-CN" altLang="en-US" sz="3300"/>
          </a:p>
          <a:p>
            <a:r>
              <a:rPr lang="en-US" altLang="zh-CN" sz="3300"/>
              <a:t>3.</a:t>
            </a:r>
            <a:r>
              <a:rPr lang="zh-CN" altLang="en-US" sz="3300"/>
              <a:t>翻译中重视句子通顺。</a:t>
            </a:r>
            <a:endParaRPr lang="zh-CN" altLang="en-US" sz="3300"/>
          </a:p>
        </p:txBody>
      </p:sp>
      <p:sp>
        <p:nvSpPr>
          <p:cNvPr id="65538" name="标题 1"/>
          <p:cNvSpPr>
            <a:spLocks noGrp="1" noChangeArrowheads="1"/>
          </p:cNvSpPr>
          <p:nvPr>
            <p:ph type="title"/>
          </p:nvPr>
        </p:nvSpPr>
        <p:spPr>
          <a:xfrm>
            <a:off x="1982787" y="1123950"/>
            <a:ext cx="8229600" cy="706438"/>
          </a:xfrm>
        </p:spPr>
        <p:txBody>
          <a:bodyPr>
            <a:normAutofit fontScale="90000"/>
          </a:bodyPr>
          <a:lstStyle/>
          <a:p>
            <a:br>
              <a:rPr lang="en-US" altLang="zh-CN" sz="3000" b="1"/>
            </a:br>
            <a:r>
              <a:rPr lang="zh-CN" altLang="en-US" sz="3000" b="1"/>
              <a:t>文言文复习注意点</a:t>
            </a:r>
            <a:br>
              <a:rPr lang="zh-CN" altLang="en-US" sz="3000" b="1"/>
            </a:br>
            <a:endParaRPr lang="zh-CN" altLang="en-US" sz="30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79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79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79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标题 1"/>
          <p:cNvSpPr>
            <a:spLocks noGrp="1" noChangeArrowheads="1"/>
          </p:cNvSpPr>
          <p:nvPr>
            <p:ph type="title"/>
          </p:nvPr>
        </p:nvSpPr>
        <p:spPr>
          <a:xfrm>
            <a:off x="1525587" y="857250"/>
            <a:ext cx="9144000" cy="960438"/>
          </a:xfrm>
        </p:spPr>
        <p:txBody>
          <a:bodyPr/>
          <a:lstStyle/>
          <a:p>
            <a:r>
              <a:rPr lang="en-US" altLang="zh-CN"/>
              <a:t>2015~2017</a:t>
            </a:r>
            <a:r>
              <a:rPr lang="zh-CN" altLang="en-US"/>
              <a:t>高考文言文真题</a:t>
            </a:r>
            <a:endParaRPr lang="zh-CN" altLang="en-US"/>
          </a:p>
        </p:txBody>
      </p:sp>
      <p:graphicFrame>
        <p:nvGraphicFramePr>
          <p:cNvPr id="4" name="内容占位符 3"/>
          <p:cNvGraphicFramePr>
            <a:graphicFrameLocks noGrp="1"/>
          </p:cNvGraphicFramePr>
          <p:nvPr>
            <p:ph sz="quarter" idx="4294967295"/>
          </p:nvPr>
        </p:nvGraphicFramePr>
        <p:xfrm>
          <a:off x="1525587" y="1890715"/>
          <a:ext cx="9144000" cy="4098925"/>
        </p:xfrm>
        <a:graphic>
          <a:graphicData uri="http://schemas.openxmlformats.org/drawingml/2006/table">
            <a:tbl>
              <a:tblPr firstRow="1" firstCol="1" bandRow="1">
                <a:tableStyleId>{5C22544A-7EE6-4342-B048-85BDC9FD1C3A}</a:tableStyleId>
              </a:tblPr>
              <a:tblGrid>
                <a:gridCol w="900430"/>
                <a:gridCol w="1671320"/>
                <a:gridCol w="1671955"/>
                <a:gridCol w="1536700"/>
                <a:gridCol w="1331595"/>
                <a:gridCol w="2032000"/>
              </a:tblGrid>
              <a:tr h="913271">
                <a:tc>
                  <a:txBody>
                    <a:bodyPr/>
                    <a:lstStyle/>
                    <a:p>
                      <a:pPr algn="just">
                        <a:spcAft>
                          <a:spcPts val="0"/>
                        </a:spcAft>
                      </a:pPr>
                      <a:r>
                        <a:rPr lang="zh-CN" sz="1500" kern="100" dirty="0">
                          <a:effectLst/>
                        </a:rPr>
                        <a:t>年份</a:t>
                      </a:r>
                      <a:r>
                        <a:rPr lang="en-US" sz="1500" kern="100" dirty="0">
                          <a:effectLst/>
                        </a:rPr>
                        <a:t>/</a:t>
                      </a:r>
                      <a:r>
                        <a:rPr lang="zh-CN" sz="1500" kern="100" dirty="0">
                          <a:effectLst/>
                        </a:rPr>
                        <a:t>试卷</a:t>
                      </a:r>
                      <a:endParaRPr lang="zh-CN" sz="15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500" kern="100" dirty="0">
                          <a:effectLst/>
                        </a:rPr>
                        <a:t>课标卷一</a:t>
                      </a:r>
                      <a:endParaRPr lang="zh-CN" sz="15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500" kern="100">
                          <a:effectLst/>
                        </a:rPr>
                        <a:t>课标卷二</a:t>
                      </a:r>
                      <a:endParaRPr lang="zh-CN" sz="15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500" kern="100">
                          <a:effectLst/>
                        </a:rPr>
                        <a:t>课标卷三</a:t>
                      </a:r>
                      <a:endParaRPr lang="zh-CN" sz="15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500" kern="100">
                          <a:effectLst/>
                        </a:rPr>
                        <a:t>天津卷</a:t>
                      </a:r>
                      <a:endParaRPr lang="zh-CN" sz="15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500" kern="100">
                          <a:effectLst/>
                        </a:rPr>
                        <a:t>山东卷</a:t>
                      </a:r>
                      <a:endParaRPr lang="zh-CN" sz="15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r>
              <a:tr h="1111422">
                <a:tc>
                  <a:txBody>
                    <a:bodyPr/>
                    <a:lstStyle/>
                    <a:p>
                      <a:pPr algn="just">
                        <a:spcAft>
                          <a:spcPts val="0"/>
                        </a:spcAft>
                      </a:pPr>
                      <a:r>
                        <a:rPr lang="en-US" sz="1500" kern="100">
                          <a:effectLst/>
                        </a:rPr>
                        <a:t>2015</a:t>
                      </a:r>
                      <a:endParaRPr lang="zh-CN" sz="15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500" kern="100" dirty="0">
                          <a:effectLst/>
                        </a:rPr>
                        <a:t>《宋史·孙傅传》</a:t>
                      </a:r>
                      <a:endParaRPr lang="zh-CN" sz="15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500" kern="100">
                          <a:effectLst/>
                        </a:rPr>
                        <a:t>《北史·来护儿传》</a:t>
                      </a:r>
                      <a:endParaRPr lang="zh-CN" sz="15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en-US" sz="1500" kern="100">
                          <a:effectLst/>
                        </a:rPr>
                        <a:t> </a:t>
                      </a:r>
                      <a:endParaRPr lang="zh-CN" sz="15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500" kern="100">
                          <a:effectLst/>
                        </a:rPr>
                        <a:t>《论衡·儒增》</a:t>
                      </a:r>
                      <a:endParaRPr lang="zh-CN" sz="15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en-US" sz="1500" kern="100">
                          <a:effectLst/>
                        </a:rPr>
                        <a:t> </a:t>
                      </a:r>
                      <a:endParaRPr lang="zh-CN" sz="15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r>
              <a:tr h="950742">
                <a:tc>
                  <a:txBody>
                    <a:bodyPr/>
                    <a:lstStyle/>
                    <a:p>
                      <a:pPr algn="just">
                        <a:spcAft>
                          <a:spcPts val="0"/>
                        </a:spcAft>
                      </a:pPr>
                      <a:r>
                        <a:rPr lang="en-US" sz="1500" kern="100">
                          <a:effectLst/>
                        </a:rPr>
                        <a:t>2016</a:t>
                      </a:r>
                      <a:endParaRPr lang="zh-CN" sz="15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500" kern="100">
                          <a:effectLst/>
                        </a:rPr>
                        <a:t>《宋史</a:t>
                      </a:r>
                      <a:r>
                        <a:rPr lang="en-US" sz="1500" kern="100">
                          <a:effectLst/>
                        </a:rPr>
                        <a:t>·</a:t>
                      </a:r>
                      <a:r>
                        <a:rPr lang="zh-CN" sz="1500" kern="100">
                          <a:effectLst/>
                        </a:rPr>
                        <a:t>曾公亮传》</a:t>
                      </a:r>
                      <a:endParaRPr lang="zh-CN" sz="15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500" kern="100">
                          <a:effectLst/>
                        </a:rPr>
                        <a:t>《明史·陈登云传》</a:t>
                      </a:r>
                      <a:endParaRPr lang="zh-CN" sz="15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500" kern="100">
                          <a:effectLst/>
                        </a:rPr>
                        <a:t>《明史·傅珪传》</a:t>
                      </a:r>
                      <a:endParaRPr lang="zh-CN" sz="15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500" kern="100">
                          <a:effectLst/>
                        </a:rPr>
                        <a:t>《李台州传》</a:t>
                      </a:r>
                      <a:endParaRPr lang="zh-CN" sz="1500" kern="100">
                        <a:effectLst/>
                      </a:endParaRPr>
                    </a:p>
                    <a:p>
                      <a:pPr algn="just">
                        <a:spcAft>
                          <a:spcPts val="0"/>
                        </a:spcAft>
                      </a:pPr>
                      <a:r>
                        <a:rPr lang="en-US" sz="1500" kern="100">
                          <a:effectLst/>
                        </a:rPr>
                        <a:t>[</a:t>
                      </a:r>
                      <a:r>
                        <a:rPr lang="zh-CN" sz="1500" kern="100">
                          <a:effectLst/>
                        </a:rPr>
                        <a:t>宋</a:t>
                      </a:r>
                      <a:r>
                        <a:rPr lang="en-US" sz="1500" kern="100">
                          <a:effectLst/>
                        </a:rPr>
                        <a:t>]</a:t>
                      </a:r>
                      <a:r>
                        <a:rPr lang="zh-CN" sz="1500" kern="100">
                          <a:effectLst/>
                        </a:rPr>
                        <a:t>杨万里</a:t>
                      </a:r>
                      <a:endParaRPr lang="zh-CN" sz="15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500" kern="100">
                          <a:effectLst/>
                        </a:rPr>
                        <a:t>《晏子春秋》</a:t>
                      </a:r>
                      <a:endParaRPr lang="zh-CN" sz="15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r>
              <a:tr h="1123489">
                <a:tc>
                  <a:txBody>
                    <a:bodyPr/>
                    <a:lstStyle/>
                    <a:p>
                      <a:pPr algn="just">
                        <a:spcAft>
                          <a:spcPts val="0"/>
                        </a:spcAft>
                      </a:pPr>
                      <a:r>
                        <a:rPr lang="en-US" sz="1500" kern="100">
                          <a:effectLst/>
                        </a:rPr>
                        <a:t>2017</a:t>
                      </a:r>
                      <a:endParaRPr lang="zh-CN" sz="15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500" kern="100" dirty="0">
                          <a:effectLst/>
                        </a:rPr>
                        <a:t>《宋书·谢弘微传》</a:t>
                      </a:r>
                      <a:endParaRPr lang="zh-CN" sz="15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500" kern="100" dirty="0">
                          <a:effectLst/>
                        </a:rPr>
                        <a:t>《后汉书·赵憙传》</a:t>
                      </a:r>
                      <a:endParaRPr lang="zh-CN" sz="15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500" kern="100" dirty="0">
                          <a:effectLst/>
                        </a:rPr>
                        <a:t>《宋史·许将传》</a:t>
                      </a:r>
                      <a:endParaRPr lang="zh-CN" sz="15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500" kern="100" dirty="0">
                          <a:effectLst/>
                        </a:rPr>
                        <a:t>王充《论衡·自纪篇》</a:t>
                      </a:r>
                      <a:endParaRPr lang="zh-CN" sz="15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500" b="1" kern="100" dirty="0">
                          <a:effectLst/>
                        </a:rPr>
                        <a:t>《陈书·列传第二</a:t>
                      </a:r>
                      <a:r>
                        <a:rPr lang="zh-CN" sz="1500" kern="100" dirty="0">
                          <a:effectLst/>
                        </a:rPr>
                        <a:t>十六》</a:t>
                      </a:r>
                      <a:endParaRPr lang="zh-CN" sz="15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r>
            </a:tbl>
          </a:graphicData>
        </a:graphic>
      </p:graphicFrame>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标题 1"/>
          <p:cNvSpPr>
            <a:spLocks noGrp="1" noChangeArrowheads="1"/>
          </p:cNvSpPr>
          <p:nvPr>
            <p:ph type="title"/>
          </p:nvPr>
        </p:nvSpPr>
        <p:spPr>
          <a:xfrm>
            <a:off x="1525587" y="857250"/>
            <a:ext cx="9144000" cy="992188"/>
          </a:xfrm>
        </p:spPr>
        <p:txBody>
          <a:bodyPr/>
          <a:lstStyle/>
          <a:p>
            <a:r>
              <a:rPr lang="en-US" altLang="zh-CN"/>
              <a:t>2015~2017</a:t>
            </a:r>
            <a:r>
              <a:rPr lang="zh-CN" altLang="en-US"/>
              <a:t>高考文言文真题</a:t>
            </a:r>
            <a:endParaRPr lang="zh-CN" altLang="en-US"/>
          </a:p>
        </p:txBody>
      </p:sp>
      <p:graphicFrame>
        <p:nvGraphicFramePr>
          <p:cNvPr id="4" name="内容占位符 3"/>
          <p:cNvGraphicFramePr>
            <a:graphicFrameLocks noGrp="1"/>
          </p:cNvGraphicFramePr>
          <p:nvPr>
            <p:ph sz="quarter" idx="4294967295"/>
          </p:nvPr>
        </p:nvGraphicFramePr>
        <p:xfrm>
          <a:off x="1525587" y="2070100"/>
          <a:ext cx="9144000" cy="3930650"/>
        </p:xfrm>
        <a:graphic>
          <a:graphicData uri="http://schemas.openxmlformats.org/drawingml/2006/table">
            <a:tbl>
              <a:tblPr firstRow="1" firstCol="1" bandRow="1">
                <a:tableStyleId>{5C22544A-7EE6-4342-B048-85BDC9FD1C3A}</a:tableStyleId>
              </a:tblPr>
              <a:tblGrid>
                <a:gridCol w="900430"/>
                <a:gridCol w="1671320"/>
                <a:gridCol w="1671955"/>
                <a:gridCol w="1717675"/>
                <a:gridCol w="1150620"/>
                <a:gridCol w="2032000"/>
              </a:tblGrid>
              <a:tr h="873901">
                <a:tc>
                  <a:txBody>
                    <a:bodyPr/>
                    <a:lstStyle/>
                    <a:p>
                      <a:pPr algn="just">
                        <a:spcAft>
                          <a:spcPts val="0"/>
                        </a:spcAft>
                      </a:pPr>
                      <a:r>
                        <a:rPr lang="zh-CN" sz="1800" kern="100">
                          <a:effectLst/>
                        </a:rPr>
                        <a:t>年份</a:t>
                      </a:r>
                      <a:r>
                        <a:rPr lang="en-US" sz="1800" kern="100">
                          <a:effectLst/>
                        </a:rPr>
                        <a:t>/</a:t>
                      </a:r>
                      <a:r>
                        <a:rPr lang="zh-CN" sz="1800" kern="100">
                          <a:effectLst/>
                        </a:rPr>
                        <a:t>试卷</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800" kern="100">
                          <a:effectLst/>
                        </a:rPr>
                        <a:t>江苏卷</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800" kern="100">
                          <a:effectLst/>
                        </a:rPr>
                        <a:t>北京卷</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800" kern="100">
                          <a:effectLst/>
                        </a:rPr>
                        <a:t>浙江卷</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en-US" sz="18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en-US" sz="18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r>
              <a:tr h="1063162">
                <a:tc>
                  <a:txBody>
                    <a:bodyPr/>
                    <a:lstStyle/>
                    <a:p>
                      <a:pPr algn="just">
                        <a:spcAft>
                          <a:spcPts val="0"/>
                        </a:spcAft>
                      </a:pPr>
                      <a:r>
                        <a:rPr lang="en-US" sz="1800" kern="100">
                          <a:effectLst/>
                        </a:rPr>
                        <a:t>2015</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en-US" sz="1800" kern="100">
                          <a:effectLst/>
                        </a:rPr>
                        <a:t> </a:t>
                      </a:r>
                      <a:endParaRPr lang="zh-CN" sz="1800" kern="100">
                        <a:effectLst/>
                      </a:endParaRPr>
                    </a:p>
                    <a:p>
                      <a:pPr algn="just">
                        <a:spcAft>
                          <a:spcPts val="0"/>
                        </a:spcAft>
                      </a:pPr>
                      <a:r>
                        <a:rPr lang="zh-CN" sz="1800" kern="100">
                          <a:effectLst/>
                        </a:rPr>
                        <a:t>《张耒集》</a:t>
                      </a:r>
                      <a:endParaRPr lang="zh-CN" sz="1800" kern="100">
                        <a:effectLst/>
                      </a:endParaRPr>
                    </a:p>
                    <a:p>
                      <a:pPr algn="just">
                        <a:spcAft>
                          <a:spcPts val="0"/>
                        </a:spcAft>
                      </a:pPr>
                      <a:r>
                        <a:rPr lang="en-US" sz="18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800" kern="100">
                          <a:effectLst/>
                        </a:rPr>
                        <a:t>《吕氏春秋·去私》</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800" kern="100">
                          <a:effectLst/>
                        </a:rPr>
                        <a:t>《太平州学记》</a:t>
                      </a:r>
                      <a:endParaRPr lang="zh-CN" sz="1800" kern="100">
                        <a:effectLst/>
                      </a:endParaRPr>
                    </a:p>
                    <a:p>
                      <a:pPr algn="just">
                        <a:spcAft>
                          <a:spcPts val="0"/>
                        </a:spcAft>
                      </a:pPr>
                      <a:r>
                        <a:rPr lang="zh-CN" sz="1800" kern="100">
                          <a:effectLst/>
                        </a:rPr>
                        <a:t>宋 张孝祥</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en-US" sz="18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en-US" sz="18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r>
              <a:tr h="918993">
                <a:tc>
                  <a:txBody>
                    <a:bodyPr/>
                    <a:lstStyle/>
                    <a:p>
                      <a:pPr algn="just">
                        <a:spcAft>
                          <a:spcPts val="0"/>
                        </a:spcAft>
                      </a:pPr>
                      <a:r>
                        <a:rPr lang="en-US" sz="1800" kern="100">
                          <a:effectLst/>
                        </a:rPr>
                        <a:t>2016</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800" kern="100">
                          <a:effectLst/>
                        </a:rPr>
                        <a:t>张岱《家传》</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800" kern="100">
                          <a:effectLst/>
                        </a:rPr>
                        <a:t>《管子·轻重》</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800" kern="100">
                          <a:effectLst/>
                        </a:rPr>
                        <a:t>《琅嬛福地记》</a:t>
                      </a:r>
                      <a:endParaRPr lang="zh-CN" sz="1800" kern="100">
                        <a:effectLst/>
                      </a:endParaRPr>
                    </a:p>
                    <a:p>
                      <a:pPr algn="just">
                        <a:spcAft>
                          <a:spcPts val="0"/>
                        </a:spcAft>
                      </a:pPr>
                      <a:r>
                        <a:rPr lang="en-US" sz="1800" kern="100">
                          <a:effectLst/>
                        </a:rPr>
                        <a:t>[</a:t>
                      </a:r>
                      <a:r>
                        <a:rPr lang="zh-CN" sz="1800" kern="100">
                          <a:effectLst/>
                        </a:rPr>
                        <a:t>明</a:t>
                      </a:r>
                      <a:r>
                        <a:rPr lang="en-US" sz="1800" kern="100">
                          <a:effectLst/>
                        </a:rPr>
                        <a:t>]</a:t>
                      </a:r>
                      <a:r>
                        <a:rPr lang="zh-CN" sz="1800" kern="100">
                          <a:effectLst/>
                        </a:rPr>
                        <a:t>张岱</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en-US" sz="18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en-US" sz="18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r>
              <a:tr h="1074594">
                <a:tc>
                  <a:txBody>
                    <a:bodyPr/>
                    <a:lstStyle/>
                    <a:p>
                      <a:pPr algn="just">
                        <a:spcAft>
                          <a:spcPts val="0"/>
                        </a:spcAft>
                      </a:pPr>
                      <a:r>
                        <a:rPr lang="en-US" sz="1800" kern="100">
                          <a:effectLst/>
                        </a:rPr>
                        <a:t>2017</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800" kern="100" dirty="0">
                          <a:effectLst/>
                        </a:rPr>
                        <a:t>《王文简公文集》</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800" kern="100">
                          <a:effectLst/>
                        </a:rPr>
                        <a:t>宋·苏轼《东坡志林》）</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800" kern="100">
                          <a:effectLst/>
                        </a:rPr>
                        <a:t>《樊川文集》</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en-US" sz="18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en-US" sz="1800" kern="100" dirty="0">
                          <a:effectLst/>
                        </a:rPr>
                        <a:t> </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r>
            </a:tbl>
          </a:graphicData>
        </a:graphic>
      </p:graphicFrame>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标题 1"/>
          <p:cNvSpPr>
            <a:spLocks noGrp="1" noChangeArrowheads="1"/>
          </p:cNvSpPr>
          <p:nvPr>
            <p:ph type="title"/>
          </p:nvPr>
        </p:nvSpPr>
        <p:spPr>
          <a:xfrm>
            <a:off x="2211387" y="1320802"/>
            <a:ext cx="7772400" cy="728663"/>
          </a:xfrm>
        </p:spPr>
        <p:txBody>
          <a:bodyPr>
            <a:normAutofit fontScale="90000"/>
          </a:bodyPr>
          <a:lstStyle/>
          <a:p>
            <a:r>
              <a:rPr lang="en-US" altLang="zh-CN"/>
              <a:t>2017</a:t>
            </a:r>
            <a:r>
              <a:rPr lang="zh-CN" altLang="en-US"/>
              <a:t>高考文言文选材归类</a:t>
            </a:r>
            <a:endParaRPr lang="zh-CN" altLang="en-US"/>
          </a:p>
        </p:txBody>
      </p:sp>
      <p:graphicFrame>
        <p:nvGraphicFramePr>
          <p:cNvPr id="4" name="内容占位符 3"/>
          <p:cNvGraphicFramePr>
            <a:graphicFrameLocks noGrp="1"/>
          </p:cNvGraphicFramePr>
          <p:nvPr>
            <p:ph sz="quarter" idx="4294967295"/>
          </p:nvPr>
        </p:nvGraphicFramePr>
        <p:xfrm>
          <a:off x="1525587" y="1944690"/>
          <a:ext cx="9144000" cy="4105275"/>
        </p:xfrm>
        <a:graphic>
          <a:graphicData uri="http://schemas.openxmlformats.org/drawingml/2006/table">
            <a:tbl>
              <a:tblPr firstRow="1" firstCol="1" bandRow="1">
                <a:tableStyleId>{5C22544A-7EE6-4342-B048-85BDC9FD1C3A}</a:tableStyleId>
              </a:tblPr>
              <a:tblGrid>
                <a:gridCol w="1273810"/>
                <a:gridCol w="1727835"/>
                <a:gridCol w="1698625"/>
                <a:gridCol w="4443730"/>
              </a:tblGrid>
              <a:tr h="274320">
                <a:tc>
                  <a:txBody>
                    <a:bodyPr/>
                    <a:lstStyle/>
                    <a:p>
                      <a:pPr algn="just">
                        <a:spcAft>
                          <a:spcPts val="0"/>
                        </a:spcAft>
                      </a:pPr>
                      <a:r>
                        <a:rPr lang="zh-CN" sz="1800" kern="100">
                          <a:effectLst/>
                        </a:rPr>
                        <a:t>真题卷</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800" kern="100">
                          <a:effectLst/>
                        </a:rPr>
                        <a:t>目录</a:t>
                      </a:r>
                      <a:r>
                        <a:rPr lang="en-US" sz="1800" kern="100">
                          <a:effectLst/>
                        </a:rPr>
                        <a:t>/</a:t>
                      </a:r>
                      <a:r>
                        <a:rPr lang="zh-CN" sz="1800" kern="100">
                          <a:effectLst/>
                        </a:rPr>
                        <a:t>内容</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800" kern="100">
                          <a:effectLst/>
                        </a:rPr>
                        <a:t>传主</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800" kern="100">
                          <a:effectLst/>
                        </a:rPr>
                        <a:t>传主品质</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r>
              <a:tr h="657860">
                <a:tc>
                  <a:txBody>
                    <a:bodyPr/>
                    <a:lstStyle/>
                    <a:p>
                      <a:pPr algn="just">
                        <a:spcAft>
                          <a:spcPts val="0"/>
                        </a:spcAft>
                      </a:pPr>
                      <a:r>
                        <a:rPr lang="zh-CN" sz="1800" kern="100">
                          <a:effectLst/>
                        </a:rPr>
                        <a:t>课标卷一</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800" kern="100">
                          <a:effectLst/>
                        </a:rPr>
                        <a:t>《宋书·谢弘微传》</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800" kern="100">
                          <a:effectLst/>
                        </a:rPr>
                        <a:t>谢弘微</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800" kern="100">
                          <a:effectLst/>
                        </a:rPr>
                        <a:t>道德高尚的士族名流代表</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r>
              <a:tr h="554990">
                <a:tc>
                  <a:txBody>
                    <a:bodyPr/>
                    <a:lstStyle/>
                    <a:p>
                      <a:pPr algn="just">
                        <a:spcAft>
                          <a:spcPts val="0"/>
                        </a:spcAft>
                      </a:pPr>
                      <a:r>
                        <a:rPr lang="zh-CN" sz="1800" kern="100">
                          <a:effectLst/>
                        </a:rPr>
                        <a:t>课标卷二</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800" kern="100">
                          <a:effectLst/>
                        </a:rPr>
                        <a:t>《后汉书·赵憙传》</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800" kern="100">
                          <a:effectLst/>
                        </a:rPr>
                        <a:t>赵憙</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800" kern="100">
                          <a:effectLst/>
                        </a:rPr>
                        <a:t>公正重义</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r>
              <a:tr h="702310">
                <a:tc>
                  <a:txBody>
                    <a:bodyPr/>
                    <a:lstStyle/>
                    <a:p>
                      <a:pPr algn="just">
                        <a:spcAft>
                          <a:spcPts val="0"/>
                        </a:spcAft>
                      </a:pPr>
                      <a:r>
                        <a:rPr lang="zh-CN" sz="1800" kern="100">
                          <a:effectLst/>
                        </a:rPr>
                        <a:t>课标卷三</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800" kern="100">
                          <a:effectLst/>
                        </a:rPr>
                        <a:t>《宋史·许将传》</a:t>
                      </a:r>
                      <a:endParaRPr lang="zh-CN" sz="1800" kern="100">
                        <a:effectLst/>
                      </a:endParaRPr>
                    </a:p>
                    <a:p>
                      <a:pPr algn="just">
                        <a:spcAft>
                          <a:spcPts val="0"/>
                        </a:spcAft>
                      </a:pPr>
                      <a:r>
                        <a:rPr lang="en-US" sz="18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800" kern="100">
                          <a:effectLst/>
                        </a:rPr>
                        <a:t>许将</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800" kern="100" dirty="0">
                          <a:effectLst/>
                        </a:rPr>
                        <a:t>文武双全、廉洁奉公</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r>
              <a:tr h="658495">
                <a:tc>
                  <a:txBody>
                    <a:bodyPr/>
                    <a:lstStyle/>
                    <a:p>
                      <a:pPr algn="just">
                        <a:spcAft>
                          <a:spcPts val="0"/>
                        </a:spcAft>
                      </a:pPr>
                      <a:r>
                        <a:rPr lang="zh-CN" sz="1800" kern="100">
                          <a:effectLst/>
                        </a:rPr>
                        <a:t>天津卷</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800" kern="100">
                          <a:effectLst/>
                        </a:rPr>
                        <a:t>王充《论衡·自纪篇》</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800" kern="100">
                          <a:effectLst/>
                        </a:rPr>
                        <a:t>王充</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800" kern="100">
                          <a:effectLst/>
                        </a:rPr>
                        <a:t>博学奇儒</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r>
              <a:tr h="554355">
                <a:tc>
                  <a:txBody>
                    <a:bodyPr/>
                    <a:lstStyle/>
                    <a:p>
                      <a:pPr algn="just">
                        <a:spcAft>
                          <a:spcPts val="0"/>
                        </a:spcAft>
                      </a:pPr>
                      <a:r>
                        <a:rPr lang="zh-CN" sz="1800" kern="100">
                          <a:effectLst/>
                        </a:rPr>
                        <a:t>山东卷</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800" kern="100">
                          <a:effectLst/>
                        </a:rPr>
                        <a:t>《陈书·列传第二十六》</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800" kern="100">
                          <a:effectLst/>
                        </a:rPr>
                        <a:t>谢贞</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800" kern="100">
                          <a:effectLst/>
                        </a:rPr>
                        <a:t>至情至孝</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r>
              <a:tr h="702945">
                <a:tc>
                  <a:txBody>
                    <a:bodyPr/>
                    <a:lstStyle/>
                    <a:p>
                      <a:pPr algn="just">
                        <a:spcAft>
                          <a:spcPts val="0"/>
                        </a:spcAft>
                      </a:pPr>
                      <a:r>
                        <a:rPr lang="zh-CN" sz="1800" kern="100">
                          <a:effectLst/>
                        </a:rPr>
                        <a:t>江苏卷</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800" kern="100">
                          <a:effectLst/>
                        </a:rPr>
                        <a:t>《王文简公文集》</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800" kern="100">
                          <a:effectLst/>
                        </a:rPr>
                        <a:t>汪容甫</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c>
                  <a:txBody>
                    <a:bodyPr/>
                    <a:lstStyle/>
                    <a:p>
                      <a:pPr algn="just">
                        <a:spcAft>
                          <a:spcPts val="0"/>
                        </a:spcAft>
                      </a:pPr>
                      <a:r>
                        <a:rPr lang="zh-CN" sz="1800" kern="100" dirty="0">
                          <a:effectLst/>
                        </a:rPr>
                        <a:t>汪中为人，对朋友无私帮助，对母亲至孝，是清代考据文人中少见的至情至性的人物。</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1435" marR="51435" marT="0" marB="0"/>
                </a:tc>
              </a:tr>
            </a:tbl>
          </a:graphicData>
        </a:graphic>
      </p:graphicFrame>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文本框 1"/>
          <p:cNvSpPr txBox="1">
            <a:spLocks noChangeArrowheads="1"/>
          </p:cNvSpPr>
          <p:nvPr/>
        </p:nvSpPr>
        <p:spPr bwMode="auto">
          <a:xfrm>
            <a:off x="1738314" y="1001715"/>
            <a:ext cx="4646613"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100" b="1"/>
              <a:t>针对性策略</a:t>
            </a:r>
            <a:endParaRPr lang="zh-CN" altLang="en-US" sz="2100" b="1"/>
          </a:p>
        </p:txBody>
      </p:sp>
      <p:sp>
        <p:nvSpPr>
          <p:cNvPr id="69634" name="文本框 2"/>
          <p:cNvSpPr txBox="1">
            <a:spLocks noChangeArrowheads="1"/>
          </p:cNvSpPr>
          <p:nvPr/>
        </p:nvSpPr>
        <p:spPr bwMode="auto">
          <a:xfrm>
            <a:off x="3944939" y="1023940"/>
            <a:ext cx="6473825"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100"/>
              <a:t>文本选择注重人物公正、廉洁的趋势。</a:t>
            </a:r>
            <a:endParaRPr lang="zh-CN" altLang="en-US" sz="2100"/>
          </a:p>
        </p:txBody>
      </p:sp>
      <p:cxnSp>
        <p:nvCxnSpPr>
          <p:cNvPr id="4" name="直接箭头连接符 3"/>
          <p:cNvCxnSpPr/>
          <p:nvPr/>
        </p:nvCxnSpPr>
        <p:spPr>
          <a:xfrm flipH="1">
            <a:off x="3217862" y="1398588"/>
            <a:ext cx="4281488" cy="842962"/>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sp>
        <p:nvSpPr>
          <p:cNvPr id="5" name="文本框 4"/>
          <p:cNvSpPr txBox="1">
            <a:spLocks noChangeArrowheads="1"/>
          </p:cNvSpPr>
          <p:nvPr/>
        </p:nvSpPr>
        <p:spPr bwMode="auto">
          <a:xfrm>
            <a:off x="1931987" y="2230440"/>
            <a:ext cx="3189288"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100"/>
              <a:t>积累一些有关人物品性端正的词语</a:t>
            </a:r>
            <a:endParaRPr lang="zh-CN" altLang="en-US" sz="2100"/>
          </a:p>
        </p:txBody>
      </p:sp>
      <p:sp>
        <p:nvSpPr>
          <p:cNvPr id="6" name="文本框 5"/>
          <p:cNvSpPr txBox="1">
            <a:spLocks noChangeArrowheads="1"/>
          </p:cNvSpPr>
          <p:nvPr/>
        </p:nvSpPr>
        <p:spPr bwMode="auto">
          <a:xfrm>
            <a:off x="1905000" y="3180080"/>
            <a:ext cx="330771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400"/>
              <a:t>骨鲠  刚毅   端逸  严峻</a:t>
            </a:r>
            <a:endParaRPr lang="zh-CN" altLang="en-US" sz="2400"/>
          </a:p>
        </p:txBody>
      </p:sp>
      <p:cxnSp>
        <p:nvCxnSpPr>
          <p:cNvPr id="7" name="直接箭头连接符 6"/>
          <p:cNvCxnSpPr/>
          <p:nvPr/>
        </p:nvCxnSpPr>
        <p:spPr>
          <a:xfrm>
            <a:off x="7499350" y="1408113"/>
            <a:ext cx="254000" cy="779462"/>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sp>
        <p:nvSpPr>
          <p:cNvPr id="8" name="文本框 7"/>
          <p:cNvSpPr txBox="1">
            <a:spLocks noChangeArrowheads="1"/>
          </p:cNvSpPr>
          <p:nvPr/>
        </p:nvSpPr>
        <p:spPr bwMode="auto">
          <a:xfrm>
            <a:off x="5957887" y="2262188"/>
            <a:ext cx="4243388"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100"/>
              <a:t>积累和惩治官吏和救济百姓有关的词语</a:t>
            </a:r>
            <a:endParaRPr lang="zh-CN" altLang="en-US" sz="2100"/>
          </a:p>
        </p:txBody>
      </p:sp>
      <p:sp>
        <p:nvSpPr>
          <p:cNvPr id="33800" name="文本框 8"/>
          <p:cNvSpPr txBox="1">
            <a:spLocks noChangeArrowheads="1"/>
          </p:cNvSpPr>
          <p:nvPr/>
        </p:nvSpPr>
        <p:spPr bwMode="auto">
          <a:xfrm>
            <a:off x="5930902" y="3251202"/>
            <a:ext cx="4270375"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r>
              <a:rPr lang="zh-CN" altLang="en-US" sz="2700"/>
              <a:t>粜  籴  常平仓  周 济      </a:t>
            </a:r>
            <a:endParaRPr lang="zh-CN" altLang="en-US" sz="27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38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3380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clrChange>
              <a:clrFrom>
                <a:srgbClr val="FFFFFF">
                  <a:alpha val="100000"/>
                </a:srgbClr>
              </a:clrFrom>
              <a:clrTo>
                <a:srgbClr val="FFFFFF">
                  <a:alpha val="100000"/>
                  <a:alpha val="0"/>
                </a:srgbClr>
              </a:clrTo>
            </a:clrChange>
          </a:blip>
          <a:srcRect l="-8560" r="8759"/>
          <a:stretch>
            <a:fillRect/>
          </a:stretch>
        </p:blipFill>
        <p:spPr>
          <a:xfrm>
            <a:off x="-1290002" y="498475"/>
            <a:ext cx="8614410" cy="6227445"/>
          </a:xfrm>
          <a:prstGeom prst="rect">
            <a:avLst/>
          </a:prstGeom>
        </p:spPr>
      </p:pic>
      <p:sp>
        <p:nvSpPr>
          <p:cNvPr id="5" name="文本框 4"/>
          <p:cNvSpPr txBox="1"/>
          <p:nvPr/>
        </p:nvSpPr>
        <p:spPr>
          <a:xfrm>
            <a:off x="7583170" y="1743075"/>
            <a:ext cx="2988945" cy="3046095"/>
          </a:xfrm>
          <a:prstGeom prst="rect">
            <a:avLst/>
          </a:prstGeom>
          <a:noFill/>
        </p:spPr>
        <p:txBody>
          <a:bodyPr wrap="square" rtlCol="0" anchor="t">
            <a:spAutoFit/>
          </a:bodyPr>
          <a:p>
            <a:r>
              <a:rPr lang="zh-CN" altLang="en-US" sz="3200" b="1">
                <a:sym typeface="+mn-ea"/>
              </a:rPr>
              <a:t>“</a:t>
            </a:r>
            <a:r>
              <a:rPr lang="zh-CN" altLang="en-US" sz="3200" b="1">
                <a:solidFill>
                  <a:srgbClr val="FF0000"/>
                </a:solidFill>
                <a:sym typeface="+mn-ea"/>
              </a:rPr>
              <a:t>立德树人、服务选拔、导向教学</a:t>
            </a:r>
            <a:r>
              <a:rPr lang="zh-CN" altLang="en-US" sz="3200" b="1">
                <a:sym typeface="+mn-ea"/>
              </a:rPr>
              <a:t>”是核心立场，它回答的是“</a:t>
            </a:r>
            <a:r>
              <a:rPr lang="zh-CN" altLang="en-US" sz="3200" b="1">
                <a:solidFill>
                  <a:srgbClr val="FF0000"/>
                </a:solidFill>
                <a:sym typeface="+mn-ea"/>
              </a:rPr>
              <a:t>为什么考</a:t>
            </a:r>
            <a:r>
              <a:rPr lang="zh-CN" altLang="en-US" sz="3200" b="1">
                <a:sym typeface="+mn-ea"/>
              </a:rPr>
              <a:t>”的问题；</a:t>
            </a:r>
            <a:endParaRPr lang="zh-CN" altLang="en-US" sz="3200" b="1">
              <a:sym typeface="+mn-ea"/>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4294967295"/>
          </p:nvPr>
        </p:nvSpPr>
        <p:spPr>
          <a:xfrm>
            <a:off x="1525587" y="1665881"/>
            <a:ext cx="9144000" cy="4202985"/>
          </a:xfrm>
        </p:spPr>
        <p:txBody>
          <a:bodyPr>
            <a:noAutofit/>
          </a:bodyPr>
          <a:lstStyle/>
          <a:p>
            <a:r>
              <a:rPr lang="zh-CN" altLang="en-US" noProof="1"/>
              <a:t>   （</a:t>
            </a:r>
            <a:r>
              <a:rPr lang="zh-CN" altLang="en-US" b="1" noProof="1"/>
              <a:t>课标卷一</a:t>
            </a:r>
            <a:r>
              <a:rPr lang="zh-CN" altLang="en-US" noProof="1"/>
              <a:t>） </a:t>
            </a:r>
            <a:r>
              <a:rPr lang="zh-CN" altLang="en-US" sz="1800" noProof="1"/>
              <a:t>谢弘微，陈郡阳夏人也。童幼时</a:t>
            </a:r>
            <a:r>
              <a:rPr lang="zh-CN" altLang="en-US" sz="1800" noProof="1">
                <a:highlight>
                  <a:srgbClr val="FFFF00"/>
                </a:highlight>
              </a:rPr>
              <a:t>精神端审时然后言</a:t>
            </a:r>
            <a:r>
              <a:rPr lang="zh-CN" altLang="en-US" sz="1800" noProof="1"/>
              <a:t>所继叔父混名知人见而异之谓思目此儿</a:t>
            </a:r>
            <a:r>
              <a:rPr lang="zh-CN" altLang="en-US" sz="1800" noProof="1">
                <a:highlight>
                  <a:srgbClr val="FFFF00"/>
                </a:highlight>
              </a:rPr>
              <a:t>深中夙敏</a:t>
            </a:r>
            <a:r>
              <a:rPr lang="zh-CN" altLang="en-US" sz="1800" noProof="1"/>
              <a:t>方成佳器有子如此足矣。弘微家素贫俭，而所继丰泰，唯受书数千卷，遣财禄秩，一不关豫。混</a:t>
            </a:r>
            <a:r>
              <a:rPr lang="zh-CN" altLang="en-US" sz="1800" noProof="1">
                <a:highlight>
                  <a:srgbClr val="FFFF00"/>
                </a:highlight>
              </a:rPr>
              <a:t>风格高峻</a:t>
            </a:r>
            <a:r>
              <a:rPr lang="zh-CN" altLang="en-US" sz="1800" noProof="1"/>
              <a:t>，少所交纳，唯与族子灵运、瞻、翟、弘微并以文义赏会。尝共宴处，居在乌衣巷，故谓之乌衣之游。义熙八年，混以刘毅党见诛，妻晋陵公主以混家事委以弘微。弘微经纪生业，事若在公，一钱尺帛出入，皆有文簿。高祖受命，晋陵公主降为东乡君。自混亡，至是九载，而室宇修整，仓廪充盈，门徒业使，不异平日。田畴垦辟，有加于旧。中外姻亲，道俗义旧，入门莫不叹息，或为之涕流，感弘微之义也。</a:t>
            </a:r>
            <a:r>
              <a:rPr lang="zh-CN" altLang="en-US" sz="1800" noProof="1">
                <a:highlight>
                  <a:srgbClr val="FFFF00"/>
                </a:highlight>
              </a:rPr>
              <a:t>性严正</a:t>
            </a:r>
            <a:r>
              <a:rPr lang="zh-CN" altLang="en-US" sz="1800" noProof="1"/>
              <a:t>，</a:t>
            </a:r>
            <a:r>
              <a:rPr lang="zh-CN" altLang="en-US" sz="1800" noProof="1">
                <a:highlight>
                  <a:srgbClr val="FFFF00"/>
                </a:highlight>
              </a:rPr>
              <a:t>举止必循礼度</a:t>
            </a:r>
            <a:r>
              <a:rPr lang="zh-CN" altLang="en-US" sz="1800" noProof="1"/>
              <a:t>。事继亲之党，恭谨过常。太祖镇江陵，弘微为文学。母忧去职，居丧以孝称，服阕逾年，菜蔬不改。兄曜历御史中丞，元嘉四年卒。弘微蔬食积时，哀戚过礼，服虽除，犹不啖鱼肉。弘微少孤，事兄如父，兄弟友穆之至，举世莫及也。弘微口不言人短长，而曜好臧否人物，曜每言论，弘微常以它语乱之。</a:t>
            </a:r>
            <a:endParaRPr lang="zh-CN" altLang="en-US" sz="1800" noProof="1"/>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标题 1"/>
          <p:cNvSpPr>
            <a:spLocks noGrp="1" noChangeArrowheads="1"/>
          </p:cNvSpPr>
          <p:nvPr>
            <p:ph type="title"/>
          </p:nvPr>
        </p:nvSpPr>
        <p:spPr>
          <a:xfrm>
            <a:off x="2211387" y="1320802"/>
            <a:ext cx="7772400" cy="760413"/>
          </a:xfrm>
        </p:spPr>
        <p:txBody>
          <a:bodyPr>
            <a:normAutofit fontScale="90000"/>
          </a:bodyPr>
          <a:lstStyle/>
          <a:p>
            <a:r>
              <a:rPr lang="en-US" altLang="zh-CN"/>
              <a:t>2017</a:t>
            </a:r>
            <a:r>
              <a:rPr lang="zh-CN" altLang="en-US"/>
              <a:t>高考文言文</a:t>
            </a:r>
            <a:r>
              <a:rPr lang="en-US" altLang="zh-CN"/>
              <a:t>-</a:t>
            </a:r>
            <a:r>
              <a:rPr lang="zh-CN" altLang="en-US"/>
              <a:t>断句</a:t>
            </a:r>
            <a:endParaRPr lang="zh-CN" altLang="en-US"/>
          </a:p>
        </p:txBody>
      </p:sp>
      <p:sp>
        <p:nvSpPr>
          <p:cNvPr id="3" name="内容占位符 2"/>
          <p:cNvSpPr>
            <a:spLocks noGrp="1"/>
          </p:cNvSpPr>
          <p:nvPr>
            <p:ph sz="quarter" idx="4294967295"/>
          </p:nvPr>
        </p:nvSpPr>
        <p:spPr>
          <a:xfrm>
            <a:off x="1525589" y="1922878"/>
            <a:ext cx="9063109" cy="3967088"/>
          </a:xfrm>
        </p:spPr>
        <p:txBody>
          <a:bodyPr>
            <a:normAutofit fontScale="65000" lnSpcReduction="20000"/>
          </a:bodyPr>
          <a:lstStyle/>
          <a:p>
            <a:r>
              <a:rPr lang="zh-CN" altLang="en-US" noProof="1"/>
              <a:t>（</a:t>
            </a:r>
            <a:r>
              <a:rPr lang="zh-CN" altLang="en-US" b="1" noProof="1"/>
              <a:t>课标卷</a:t>
            </a:r>
            <a:r>
              <a:rPr lang="zh-CN" altLang="en-US" noProof="1"/>
              <a:t>一）</a:t>
            </a:r>
            <a:r>
              <a:rPr lang="en-US" altLang="zh-CN" noProof="1"/>
              <a:t>10</a:t>
            </a:r>
            <a:r>
              <a:rPr lang="zh-CN" altLang="en-US" noProof="1"/>
              <a:t>．下列对文中画波浪线部分的断句，正确的一项是（</a:t>
            </a:r>
            <a:r>
              <a:rPr lang="en-US" altLang="zh-CN" noProof="1"/>
              <a:t>3</a:t>
            </a:r>
            <a:r>
              <a:rPr lang="zh-CN" altLang="en-US" noProof="1"/>
              <a:t>分）</a:t>
            </a:r>
            <a:endParaRPr lang="zh-CN" altLang="en-US" noProof="1"/>
          </a:p>
          <a:p>
            <a:r>
              <a:rPr lang="en-US" altLang="zh-CN" noProof="1">
                <a:solidFill>
                  <a:srgbClr val="FF0000"/>
                </a:solidFill>
              </a:rPr>
              <a:t>D</a:t>
            </a:r>
            <a:r>
              <a:rPr lang="zh-CN" altLang="en-US" noProof="1">
                <a:solidFill>
                  <a:srgbClr val="FF0000"/>
                </a:solidFill>
              </a:rPr>
              <a:t>．</a:t>
            </a:r>
            <a:r>
              <a:rPr lang="zh-CN" altLang="en-US" noProof="1"/>
              <a:t>童幼</a:t>
            </a:r>
            <a:r>
              <a:rPr lang="zh-CN" altLang="en-US" noProof="1">
                <a:highlight>
                  <a:srgbClr val="FFFF00"/>
                </a:highlight>
              </a:rPr>
              <a:t>时</a:t>
            </a:r>
            <a:r>
              <a:rPr lang="en-US" altLang="zh-CN" noProof="1"/>
              <a:t>/</a:t>
            </a:r>
            <a:r>
              <a:rPr lang="zh-CN" altLang="en-US" noProof="1"/>
              <a:t>精神端审</a:t>
            </a:r>
            <a:r>
              <a:rPr lang="en-US" altLang="zh-CN" noProof="1"/>
              <a:t>/</a:t>
            </a:r>
            <a:r>
              <a:rPr lang="zh-CN" altLang="en-US" noProof="1">
                <a:highlight>
                  <a:srgbClr val="FFFF00"/>
                </a:highlight>
              </a:rPr>
              <a:t>时然后言</a:t>
            </a:r>
            <a:r>
              <a:rPr lang="en-US" altLang="zh-CN" noProof="1"/>
              <a:t>/</a:t>
            </a:r>
            <a:r>
              <a:rPr lang="zh-CN" altLang="en-US" noProof="1">
                <a:highlight>
                  <a:srgbClr val="00FF00"/>
                </a:highlight>
              </a:rPr>
              <a:t>所继叔父</a:t>
            </a:r>
            <a:r>
              <a:rPr lang="zh-CN" altLang="en-US" noProof="1"/>
              <a:t>混名知人</a:t>
            </a:r>
            <a:r>
              <a:rPr lang="en-US" altLang="zh-CN" noProof="1"/>
              <a:t>/</a:t>
            </a:r>
            <a:r>
              <a:rPr lang="zh-CN" altLang="en-US" noProof="1"/>
              <a:t>见而异</a:t>
            </a:r>
            <a:r>
              <a:rPr lang="zh-CN" altLang="en-US" noProof="1">
                <a:highlight>
                  <a:srgbClr val="FFFF00"/>
                </a:highlight>
              </a:rPr>
              <a:t>之</a:t>
            </a:r>
            <a:r>
              <a:rPr lang="en-US" altLang="zh-CN" noProof="1"/>
              <a:t>/</a:t>
            </a:r>
            <a:r>
              <a:rPr lang="zh-CN" altLang="en-US" noProof="1"/>
              <a:t>谓思曰</a:t>
            </a:r>
            <a:r>
              <a:rPr lang="en-US" altLang="zh-CN" noProof="1"/>
              <a:t>/</a:t>
            </a:r>
            <a:r>
              <a:rPr lang="zh-CN" altLang="en-US" noProof="1"/>
              <a:t>此儿深中夙敏</a:t>
            </a:r>
            <a:r>
              <a:rPr lang="en-US" altLang="zh-CN" noProof="1"/>
              <a:t>/</a:t>
            </a:r>
            <a:r>
              <a:rPr lang="zh-CN" altLang="en-US" noProof="1">
                <a:highlight>
                  <a:srgbClr val="FFFF00"/>
                </a:highlight>
              </a:rPr>
              <a:t>方</a:t>
            </a:r>
            <a:r>
              <a:rPr lang="zh-CN" altLang="en-US" noProof="1"/>
              <a:t>成</a:t>
            </a:r>
            <a:r>
              <a:rPr lang="zh-CN" altLang="en-US" noProof="1">
                <a:highlight>
                  <a:srgbClr val="00FF00"/>
                </a:highlight>
              </a:rPr>
              <a:t>佳器</a:t>
            </a:r>
            <a:r>
              <a:rPr lang="en-US" altLang="zh-CN" noProof="1"/>
              <a:t>/</a:t>
            </a:r>
            <a:r>
              <a:rPr lang="zh-CN" altLang="en-US" noProof="1"/>
              <a:t>有子</a:t>
            </a:r>
            <a:r>
              <a:rPr lang="zh-CN" altLang="en-US" noProof="1">
                <a:highlight>
                  <a:srgbClr val="FFFF00"/>
                </a:highlight>
              </a:rPr>
              <a:t>如此</a:t>
            </a:r>
            <a:r>
              <a:rPr lang="en-US" altLang="zh-CN" noProof="1"/>
              <a:t>/</a:t>
            </a:r>
            <a:r>
              <a:rPr lang="zh-CN" altLang="en-US" noProof="1"/>
              <a:t>足</a:t>
            </a:r>
            <a:r>
              <a:rPr lang="zh-CN" altLang="en-US" noProof="1">
                <a:highlight>
                  <a:srgbClr val="FFFF00"/>
                </a:highlight>
              </a:rPr>
              <a:t>矣</a:t>
            </a:r>
            <a:r>
              <a:rPr lang="en-US" altLang="zh-CN" noProof="1"/>
              <a:t>/</a:t>
            </a:r>
            <a:endParaRPr lang="en-US" altLang="zh-CN" noProof="1"/>
          </a:p>
          <a:p>
            <a:r>
              <a:rPr lang="zh-CN" altLang="en-US" noProof="1"/>
              <a:t>（</a:t>
            </a:r>
            <a:r>
              <a:rPr lang="zh-CN" altLang="en-US" b="1" noProof="1"/>
              <a:t>课标卷二</a:t>
            </a:r>
            <a:r>
              <a:rPr lang="zh-CN" altLang="en-US" noProof="1"/>
              <a:t>）</a:t>
            </a:r>
            <a:r>
              <a:rPr lang="en-US" altLang="zh-CN" noProof="1"/>
              <a:t>10</a:t>
            </a:r>
            <a:r>
              <a:rPr lang="zh-CN" altLang="en-US" noProof="1"/>
              <a:t>．下列对文中画波浪线部分的断句，正确的一项是（</a:t>
            </a:r>
            <a:r>
              <a:rPr lang="en-US" altLang="zh-CN" noProof="1"/>
              <a:t>3</a:t>
            </a:r>
            <a:r>
              <a:rPr lang="zh-CN" altLang="en-US" noProof="1"/>
              <a:t>分） </a:t>
            </a:r>
            <a:endParaRPr lang="en-US" altLang="zh-CN" noProof="1"/>
          </a:p>
          <a:p>
            <a:r>
              <a:rPr lang="en-US" altLang="zh-CN" noProof="1">
                <a:solidFill>
                  <a:srgbClr val="FF0000"/>
                </a:solidFill>
              </a:rPr>
              <a:t>A</a:t>
            </a:r>
            <a:r>
              <a:rPr lang="zh-CN" altLang="en-US" noProof="1"/>
              <a:t>．更始</a:t>
            </a:r>
            <a:r>
              <a:rPr lang="zh-CN" altLang="en-US" noProof="1">
                <a:highlight>
                  <a:srgbClr val="FF0000"/>
                </a:highlight>
              </a:rPr>
              <a:t>即位</a:t>
            </a:r>
            <a:r>
              <a:rPr lang="en-US" altLang="zh-CN" noProof="1"/>
              <a:t>/</a:t>
            </a:r>
            <a:r>
              <a:rPr lang="zh-CN" altLang="en-US" noProof="1">
                <a:highlight>
                  <a:srgbClr val="00FF00"/>
                </a:highlight>
              </a:rPr>
              <a:t>舞阴大姓李氏</a:t>
            </a:r>
            <a:r>
              <a:rPr lang="zh-CN" altLang="en-US" noProof="1">
                <a:highlight>
                  <a:srgbClr val="FF0000"/>
                </a:highlight>
              </a:rPr>
              <a:t>拥城不下</a:t>
            </a:r>
            <a:r>
              <a:rPr lang="en-US" altLang="zh-CN" noProof="1"/>
              <a:t>/</a:t>
            </a:r>
            <a:r>
              <a:rPr lang="zh-CN" altLang="en-US" noProof="1"/>
              <a:t>更始遣</a:t>
            </a:r>
            <a:r>
              <a:rPr lang="zh-CN" altLang="en-US" noProof="1">
                <a:highlight>
                  <a:srgbClr val="00FF00"/>
                </a:highlight>
              </a:rPr>
              <a:t>柱天将军李宝</a:t>
            </a:r>
            <a:r>
              <a:rPr lang="zh-CN" altLang="en-US" noProof="1"/>
              <a:t>降</a:t>
            </a:r>
            <a:r>
              <a:rPr lang="zh-CN" altLang="en-US" noProof="1">
                <a:highlight>
                  <a:srgbClr val="FFFF00"/>
                </a:highlight>
              </a:rPr>
              <a:t>之</a:t>
            </a:r>
            <a:r>
              <a:rPr lang="en-US" altLang="zh-CN" noProof="1"/>
              <a:t>/</a:t>
            </a:r>
            <a:r>
              <a:rPr lang="zh-CN" altLang="en-US" noProof="1"/>
              <a:t>不肯</a:t>
            </a:r>
            <a:r>
              <a:rPr lang="en-US" altLang="zh-CN" noProof="1"/>
              <a:t>/</a:t>
            </a:r>
            <a:r>
              <a:rPr lang="zh-CN" altLang="en-US" noProof="1"/>
              <a:t>云</a:t>
            </a:r>
            <a:r>
              <a:rPr lang="en-US" altLang="zh-CN" noProof="1"/>
              <a:t>/</a:t>
            </a:r>
            <a:r>
              <a:rPr lang="zh-CN" altLang="en-US" noProof="1">
                <a:highlight>
                  <a:srgbClr val="00FF00"/>
                </a:highlight>
              </a:rPr>
              <a:t>闻宛之赵氏</a:t>
            </a:r>
            <a:r>
              <a:rPr lang="zh-CN" altLang="en-US" noProof="1"/>
              <a:t>有孤孙熹</a:t>
            </a:r>
            <a:r>
              <a:rPr lang="en-US" altLang="zh-CN" noProof="1"/>
              <a:t>/</a:t>
            </a:r>
            <a:r>
              <a:rPr lang="zh-CN" altLang="en-US" noProof="1"/>
              <a:t>信义著名</a:t>
            </a:r>
            <a:r>
              <a:rPr lang="en-US" altLang="zh-CN" noProof="1"/>
              <a:t>/</a:t>
            </a:r>
            <a:r>
              <a:rPr lang="zh-CN" altLang="en-US" noProof="1"/>
              <a:t>愿得降</a:t>
            </a:r>
            <a:r>
              <a:rPr lang="zh-CN" altLang="en-US" noProof="1">
                <a:highlight>
                  <a:srgbClr val="FFFF00"/>
                </a:highlight>
              </a:rPr>
              <a:t>之</a:t>
            </a:r>
            <a:r>
              <a:rPr lang="en-US" altLang="zh-CN" noProof="1"/>
              <a:t>/</a:t>
            </a:r>
            <a:endParaRPr lang="en-US" altLang="zh-CN" noProof="1"/>
          </a:p>
          <a:p>
            <a:r>
              <a:rPr lang="zh-CN" altLang="en-US" noProof="1"/>
              <a:t>（</a:t>
            </a:r>
            <a:r>
              <a:rPr lang="zh-CN" altLang="en-US" b="1" noProof="1"/>
              <a:t>课标卷三</a:t>
            </a:r>
            <a:r>
              <a:rPr lang="zh-CN" altLang="en-US" noProof="1"/>
              <a:t>）</a:t>
            </a:r>
            <a:r>
              <a:rPr lang="en-US" altLang="zh-CN" noProof="1"/>
              <a:t>10</a:t>
            </a:r>
            <a:r>
              <a:rPr lang="zh-CN" altLang="en-US" noProof="1"/>
              <a:t>．下列对文中画浪线部分的断句，正确的一项是（</a:t>
            </a:r>
            <a:r>
              <a:rPr lang="en-US" altLang="zh-CN" noProof="1"/>
              <a:t>3</a:t>
            </a:r>
            <a:r>
              <a:rPr lang="zh-CN" altLang="en-US" noProof="1"/>
              <a:t>分）</a:t>
            </a:r>
            <a:endParaRPr lang="en-US" altLang="zh-CN" noProof="1"/>
          </a:p>
          <a:p>
            <a:r>
              <a:rPr lang="en-US" altLang="zh-CN" noProof="1">
                <a:solidFill>
                  <a:srgbClr val="FF0000"/>
                </a:solidFill>
              </a:rPr>
              <a:t>D</a:t>
            </a:r>
            <a:r>
              <a:rPr lang="zh-CN" altLang="en-US" noProof="1"/>
              <a:t>．</a:t>
            </a:r>
            <a:r>
              <a:rPr lang="zh-CN" altLang="en-US" noProof="1">
                <a:highlight>
                  <a:srgbClr val="FFFF00"/>
                </a:highlight>
              </a:rPr>
              <a:t>初</a:t>
            </a:r>
            <a:r>
              <a:rPr lang="en-US" altLang="zh-CN" noProof="1"/>
              <a:t>/</a:t>
            </a:r>
            <a:r>
              <a:rPr lang="zh-CN" altLang="en-US" noProof="1">
                <a:highlight>
                  <a:srgbClr val="FF0000"/>
                </a:highlight>
              </a:rPr>
              <a:t>选人</a:t>
            </a:r>
            <a:r>
              <a:rPr lang="zh-CN" altLang="en-US" noProof="1"/>
              <a:t>调拟</a:t>
            </a:r>
            <a:r>
              <a:rPr lang="en-US" altLang="zh-CN" noProof="1"/>
              <a:t>/</a:t>
            </a:r>
            <a:r>
              <a:rPr lang="zh-CN" altLang="en-US" noProof="1">
                <a:highlight>
                  <a:srgbClr val="FFFF00"/>
                </a:highlight>
              </a:rPr>
              <a:t>先</a:t>
            </a:r>
            <a:r>
              <a:rPr lang="zh-CN" altLang="en-US" noProof="1"/>
              <a:t>南曹</a:t>
            </a:r>
            <a:r>
              <a:rPr lang="en-US" altLang="zh-CN" noProof="1"/>
              <a:t>/</a:t>
            </a:r>
            <a:r>
              <a:rPr lang="zh-CN" altLang="en-US" noProof="1">
                <a:highlight>
                  <a:srgbClr val="FFFF00"/>
                </a:highlight>
              </a:rPr>
              <a:t>次</a:t>
            </a:r>
            <a:r>
              <a:rPr lang="zh-CN" altLang="en-US" noProof="1"/>
              <a:t>考功</a:t>
            </a:r>
            <a:r>
              <a:rPr lang="en-US" altLang="zh-CN" noProof="1"/>
              <a:t>/</a:t>
            </a:r>
            <a:r>
              <a:rPr lang="zh-CN" altLang="en-US" noProof="1"/>
              <a:t>综核</a:t>
            </a:r>
            <a:r>
              <a:rPr lang="zh-CN" altLang="en-US" noProof="1">
                <a:highlight>
                  <a:srgbClr val="FF0000"/>
                </a:highlight>
              </a:rPr>
              <a:t>无法</a:t>
            </a:r>
            <a:r>
              <a:rPr lang="en-US" altLang="zh-CN" noProof="1"/>
              <a:t>/</a:t>
            </a:r>
            <a:r>
              <a:rPr lang="zh-CN" altLang="en-US" noProof="1"/>
              <a:t>吏得缘文为奸</a:t>
            </a:r>
            <a:r>
              <a:rPr lang="en-US" altLang="zh-CN" noProof="1"/>
              <a:t>/</a:t>
            </a:r>
            <a:r>
              <a:rPr lang="zh-CN" altLang="en-US" noProof="1">
                <a:highlight>
                  <a:srgbClr val="00FF00"/>
                </a:highlight>
              </a:rPr>
              <a:t>选者</a:t>
            </a:r>
            <a:r>
              <a:rPr lang="zh-CN" altLang="en-US" noProof="1"/>
              <a:t>又不得诉</a:t>
            </a:r>
            <a:r>
              <a:rPr lang="zh-CN" altLang="en-US" noProof="1">
                <a:highlight>
                  <a:srgbClr val="00FF00"/>
                </a:highlight>
              </a:rPr>
              <a:t>长吏</a:t>
            </a:r>
            <a:r>
              <a:rPr lang="en-US" altLang="zh-CN" noProof="1"/>
              <a:t>/</a:t>
            </a:r>
            <a:r>
              <a:rPr lang="zh-CN" altLang="en-US" noProof="1">
                <a:highlight>
                  <a:srgbClr val="FFFF00"/>
                </a:highlight>
              </a:rPr>
              <a:t>将</a:t>
            </a:r>
            <a:r>
              <a:rPr lang="zh-CN" altLang="en-US" noProof="1"/>
              <a:t>奏罢南曹</a:t>
            </a:r>
            <a:r>
              <a:rPr lang="en-US" altLang="zh-CN" noProof="1"/>
              <a:t>/</a:t>
            </a:r>
            <a:r>
              <a:rPr lang="zh-CN" altLang="en-US" noProof="1"/>
              <a:t>辟公舍以待来诉</a:t>
            </a:r>
            <a:r>
              <a:rPr lang="zh-CN" altLang="en-US" noProof="1">
                <a:highlight>
                  <a:srgbClr val="FFFF00"/>
                </a:highlight>
              </a:rPr>
              <a:t>者</a:t>
            </a:r>
            <a:r>
              <a:rPr lang="en-US" altLang="zh-CN" noProof="1"/>
              <a:t>/</a:t>
            </a:r>
            <a:r>
              <a:rPr lang="zh-CN" altLang="en-US" noProof="1"/>
              <a:t>士无留难</a:t>
            </a:r>
            <a:r>
              <a:rPr lang="en-US" altLang="zh-CN" noProof="1"/>
              <a:t>/</a:t>
            </a:r>
            <a:endParaRPr lang="en-US" altLang="zh-CN" noProof="1"/>
          </a:p>
          <a:p>
            <a:r>
              <a:rPr lang="zh-CN" altLang="en-US" noProof="1"/>
              <a:t>（</a:t>
            </a:r>
            <a:r>
              <a:rPr lang="zh-CN" altLang="en-US" b="1" noProof="1"/>
              <a:t>山东卷</a:t>
            </a:r>
            <a:r>
              <a:rPr lang="zh-CN" altLang="en-US" noProof="1"/>
              <a:t>）</a:t>
            </a:r>
            <a:r>
              <a:rPr lang="en-US" altLang="zh-CN" noProof="1"/>
              <a:t>11</a:t>
            </a:r>
            <a:r>
              <a:rPr lang="zh-CN" altLang="en-US" noProof="1"/>
              <a:t>．下列对稳重画波浪线部分的断句，正确的一项是</a:t>
            </a:r>
            <a:endParaRPr lang="en-US" altLang="zh-CN" noProof="1"/>
          </a:p>
          <a:p>
            <a:r>
              <a:rPr lang="en-US" altLang="zh-CN" noProof="1">
                <a:solidFill>
                  <a:srgbClr val="FF0000"/>
                </a:solidFill>
              </a:rPr>
              <a:t>B</a:t>
            </a:r>
            <a:r>
              <a:rPr lang="zh-CN" altLang="en-US" noProof="1"/>
              <a:t>．父蔺</a:t>
            </a:r>
            <a:r>
              <a:rPr lang="zh-CN" altLang="en-US" noProof="1">
                <a:highlight>
                  <a:srgbClr val="FF0000"/>
                </a:highlight>
              </a:rPr>
              <a:t>居</a:t>
            </a:r>
            <a:r>
              <a:rPr lang="zh-CN" altLang="en-US" noProof="1"/>
              <a:t>母阮氏</a:t>
            </a:r>
            <a:r>
              <a:rPr lang="zh-CN" altLang="en-US" noProof="1">
                <a:highlight>
                  <a:srgbClr val="FF0000"/>
                </a:highlight>
              </a:rPr>
              <a:t>忧</a:t>
            </a:r>
            <a:r>
              <a:rPr lang="en-US" altLang="zh-CN" noProof="1"/>
              <a:t>/</a:t>
            </a:r>
            <a:r>
              <a:rPr lang="zh-CN" altLang="en-US" noProof="1"/>
              <a:t>不食泣血而卒</a:t>
            </a:r>
            <a:r>
              <a:rPr lang="en-US" altLang="zh-CN" noProof="1"/>
              <a:t>/</a:t>
            </a:r>
            <a:r>
              <a:rPr lang="zh-CN" altLang="en-US" noProof="1">
                <a:highlight>
                  <a:srgbClr val="00FF00"/>
                </a:highlight>
              </a:rPr>
              <a:t>家人宾客</a:t>
            </a:r>
            <a:r>
              <a:rPr lang="zh-CN" altLang="en-US" noProof="1"/>
              <a:t>惧贞</a:t>
            </a:r>
            <a:r>
              <a:rPr lang="zh-CN" altLang="en-US" noProof="1">
                <a:highlight>
                  <a:srgbClr val="FFFF00"/>
                </a:highlight>
              </a:rPr>
              <a:t>复然</a:t>
            </a:r>
            <a:r>
              <a:rPr lang="en-US" altLang="zh-CN" noProof="1"/>
              <a:t>/</a:t>
            </a:r>
            <a:r>
              <a:rPr lang="zh-CN" altLang="en-US" noProof="1">
                <a:highlight>
                  <a:srgbClr val="FF0000"/>
                </a:highlight>
              </a:rPr>
              <a:t>从父</a:t>
            </a:r>
            <a:r>
              <a:rPr lang="zh-CN" altLang="en-US" noProof="1"/>
              <a:t>洽</a:t>
            </a:r>
            <a:r>
              <a:rPr lang="en-US" altLang="zh-CN" noProof="1"/>
              <a:t>/</a:t>
            </a:r>
            <a:r>
              <a:rPr lang="zh-CN" altLang="en-US" noProof="1">
                <a:highlight>
                  <a:srgbClr val="00FF00"/>
                </a:highlight>
              </a:rPr>
              <a:t>族兄暠</a:t>
            </a:r>
            <a:r>
              <a:rPr lang="zh-CN" altLang="en-US" noProof="1"/>
              <a:t>乃共往</a:t>
            </a:r>
            <a:r>
              <a:rPr lang="zh-CN" altLang="en-US" noProof="1">
                <a:highlight>
                  <a:srgbClr val="00FF00"/>
                </a:highlight>
              </a:rPr>
              <a:t>华严寺</a:t>
            </a:r>
            <a:r>
              <a:rPr lang="en-US" altLang="zh-CN" noProof="1"/>
              <a:t>/</a:t>
            </a:r>
            <a:r>
              <a:rPr lang="zh-CN" altLang="en-US" noProof="1"/>
              <a:t>请</a:t>
            </a:r>
            <a:r>
              <a:rPr lang="zh-CN" altLang="en-US" noProof="1">
                <a:highlight>
                  <a:srgbClr val="00FF00"/>
                </a:highlight>
              </a:rPr>
              <a:t>长爪禅师</a:t>
            </a:r>
            <a:r>
              <a:rPr lang="zh-CN" altLang="en-US" noProof="1"/>
              <a:t>为贞说法</a:t>
            </a:r>
            <a:endParaRPr lang="en-US" altLang="zh-CN" noProof="1"/>
          </a:p>
          <a:p>
            <a:endParaRPr lang="en-US" altLang="zh-CN" noProof="1"/>
          </a:p>
          <a:p>
            <a:endParaRPr lang="zh-CN" altLang="en-US" noProof="1"/>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标题 1"/>
          <p:cNvSpPr>
            <a:spLocks noGrp="1" noChangeArrowheads="1"/>
          </p:cNvSpPr>
          <p:nvPr>
            <p:ph type="title"/>
          </p:nvPr>
        </p:nvSpPr>
        <p:spPr>
          <a:xfrm>
            <a:off x="2211387" y="1320802"/>
            <a:ext cx="7772400" cy="619125"/>
          </a:xfrm>
        </p:spPr>
        <p:txBody>
          <a:bodyPr>
            <a:normAutofit fontScale="90000"/>
          </a:bodyPr>
          <a:lstStyle/>
          <a:p>
            <a:r>
              <a:rPr lang="zh-CN" altLang="en-US">
                <a:solidFill>
                  <a:srgbClr val="FF0000"/>
                </a:solidFill>
              </a:rPr>
              <a:t>备考</a:t>
            </a:r>
            <a:endParaRPr lang="zh-CN" altLang="en-US">
              <a:solidFill>
                <a:srgbClr val="FF0000"/>
              </a:solidFill>
            </a:endParaRPr>
          </a:p>
        </p:txBody>
      </p:sp>
      <p:sp>
        <p:nvSpPr>
          <p:cNvPr id="3" name="内容占位符 2"/>
          <p:cNvSpPr>
            <a:spLocks noGrp="1"/>
          </p:cNvSpPr>
          <p:nvPr>
            <p:ph sz="quarter" idx="4294967295"/>
          </p:nvPr>
        </p:nvSpPr>
        <p:spPr>
          <a:xfrm>
            <a:off x="1677989" y="1940560"/>
            <a:ext cx="8825229" cy="4060190"/>
          </a:xfrm>
        </p:spPr>
        <p:txBody>
          <a:bodyPr>
            <a:normAutofit fontScale="77500" lnSpcReduction="20000"/>
          </a:bodyPr>
          <a:lstStyle/>
          <a:p>
            <a:r>
              <a:rPr lang="zh-CN" altLang="en-US" noProof="1">
                <a:highlight>
                  <a:srgbClr val="FFFF00"/>
                </a:highlight>
                <a:sym typeface="+mn-ea"/>
              </a:rPr>
              <a:t>动词</a:t>
            </a:r>
            <a:r>
              <a:rPr lang="zh-CN" altLang="en-US" noProof="1">
                <a:highlight>
                  <a:srgbClr val="FFFF00"/>
                </a:highlight>
              </a:rPr>
              <a:t>切入</a:t>
            </a:r>
            <a:endParaRPr lang="zh-CN" altLang="en-US" noProof="1">
              <a:highlight>
                <a:srgbClr val="FFFF00"/>
              </a:highlight>
            </a:endParaRPr>
          </a:p>
          <a:p>
            <a:r>
              <a:rPr lang="zh-CN" altLang="en-US" noProof="1">
                <a:highlight>
                  <a:srgbClr val="FFFF00"/>
                </a:highlight>
              </a:rPr>
              <a:t>短句意识</a:t>
            </a:r>
            <a:endParaRPr lang="zh-CN" altLang="en-US" noProof="1">
              <a:highlight>
                <a:srgbClr val="FFFF00"/>
              </a:highlight>
            </a:endParaRPr>
          </a:p>
          <a:p>
            <a:r>
              <a:rPr lang="zh-CN" altLang="en-US" noProof="1">
                <a:highlight>
                  <a:srgbClr val="FFFF00"/>
                </a:highlight>
              </a:rPr>
              <a:t>利用对称</a:t>
            </a:r>
            <a:endParaRPr lang="zh-CN" altLang="en-US" noProof="1">
              <a:highlight>
                <a:srgbClr val="FFFF00"/>
              </a:highlight>
            </a:endParaRPr>
          </a:p>
          <a:p>
            <a:r>
              <a:rPr noProof="1">
                <a:solidFill>
                  <a:srgbClr val="FF0000"/>
                </a:solidFill>
              </a:rPr>
              <a:t>.用“/”给文中画波浪线的部分断句。（3分）</a:t>
            </a:r>
            <a:endParaRPr noProof="1">
              <a:solidFill>
                <a:srgbClr val="FF0000"/>
              </a:solidFill>
            </a:endParaRPr>
          </a:p>
          <a:p>
            <a:r>
              <a:rPr noProof="1">
                <a:solidFill>
                  <a:srgbClr val="FF0000"/>
                </a:solidFill>
              </a:rPr>
              <a:t>仆 自</a:t>
            </a:r>
            <a:r>
              <a:rPr noProof="1">
                <a:solidFill>
                  <a:schemeClr val="accent1"/>
                </a:solidFill>
              </a:rPr>
              <a:t> </a:t>
            </a:r>
            <a:r>
              <a:rPr noProof="1">
                <a:solidFill>
                  <a:srgbClr val="0070C0"/>
                </a:solidFill>
              </a:rPr>
              <a:t>知</a:t>
            </a:r>
            <a:r>
              <a:rPr noProof="1">
                <a:solidFill>
                  <a:srgbClr val="FF0000"/>
                </a:solidFill>
              </a:rPr>
              <a:t> 顽 滞 不 能 苦 心 </a:t>
            </a:r>
            <a:r>
              <a:rPr noProof="1">
                <a:solidFill>
                  <a:srgbClr val="0070C0"/>
                </a:solidFill>
              </a:rPr>
              <a:t>为 学 </a:t>
            </a:r>
            <a:r>
              <a:rPr noProof="1">
                <a:solidFill>
                  <a:srgbClr val="FF0000"/>
                </a:solidFill>
              </a:rPr>
              <a:t>假 使 能 </a:t>
            </a:r>
            <a:r>
              <a:rPr noProof="1">
                <a:solidFill>
                  <a:srgbClr val="0070C0"/>
                </a:solidFill>
              </a:rPr>
              <a:t>学 </a:t>
            </a:r>
            <a:r>
              <a:rPr noProof="1">
                <a:solidFill>
                  <a:srgbClr val="FF0000"/>
                </a:solidFill>
              </a:rPr>
              <a:t>之 亦 不 能 </a:t>
            </a:r>
            <a:r>
              <a:rPr noProof="1">
                <a:solidFill>
                  <a:srgbClr val="0070C0"/>
                </a:solidFill>
              </a:rPr>
              <a:t>出</a:t>
            </a:r>
            <a:r>
              <a:rPr noProof="1">
                <a:solidFill>
                  <a:schemeClr val="accent1"/>
                </a:solidFill>
              </a:rPr>
              <a:t> </a:t>
            </a:r>
            <a:r>
              <a:rPr noProof="1">
                <a:solidFill>
                  <a:srgbClr val="FF0000"/>
                </a:solidFill>
              </a:rPr>
              <a:t>而 </a:t>
            </a:r>
            <a:r>
              <a:rPr noProof="1">
                <a:solidFill>
                  <a:srgbClr val="0070C0"/>
                </a:solidFill>
              </a:rPr>
              <a:t>施 </a:t>
            </a:r>
            <a:r>
              <a:rPr noProof="1">
                <a:solidFill>
                  <a:srgbClr val="FF0000"/>
                </a:solidFill>
              </a:rPr>
              <a:t>之恳 恳 欲</a:t>
            </a:r>
            <a:r>
              <a:rPr noProof="1">
                <a:solidFill>
                  <a:srgbClr val="0070C0"/>
                </a:solidFill>
              </a:rPr>
              <a:t>成</a:t>
            </a:r>
            <a:r>
              <a:rPr noProof="1">
                <a:solidFill>
                  <a:srgbClr val="FF0000"/>
                </a:solidFill>
              </a:rPr>
              <a:t>足 下 之 美异 日 既 </a:t>
            </a:r>
            <a:r>
              <a:rPr noProof="1">
                <a:solidFill>
                  <a:srgbClr val="0070C0"/>
                </a:solidFill>
              </a:rPr>
              <a:t>受 足 下 之 教 </a:t>
            </a:r>
            <a:r>
              <a:rPr noProof="1">
                <a:solidFill>
                  <a:srgbClr val="FF0000"/>
                </a:solidFill>
              </a:rPr>
              <a:t>于 一 官 一 局 而 </a:t>
            </a:r>
            <a:r>
              <a:rPr noProof="1">
                <a:solidFill>
                  <a:srgbClr val="0070C0"/>
                </a:solidFill>
              </a:rPr>
              <a:t>无 过 失 </a:t>
            </a:r>
            <a:r>
              <a:rPr noProof="1">
                <a:solidFill>
                  <a:srgbClr val="FF0000"/>
                </a:solidFill>
              </a:rPr>
              <a:t>而 已</a:t>
            </a:r>
            <a:endParaRPr noProof="1">
              <a:solidFill>
                <a:srgbClr val="FF0000"/>
              </a:solidFill>
            </a:endParaRPr>
          </a:p>
          <a:p>
            <a:r>
              <a:rPr noProof="1">
                <a:solidFill>
                  <a:srgbClr val="FF0000"/>
                </a:solidFill>
              </a:rPr>
              <a:t>我自知自己愚妄固执，不能苦心研究学问，即使能够研究学习，也不能拿出来实施它。我诚恳地想成全你的美好愿望，等将来接受你的教导后，在一个官署任职时能够没有过失罢了。</a:t>
            </a:r>
            <a:endParaRPr noProof="1">
              <a:solidFill>
                <a:srgbClr val="FF0000"/>
              </a:solidFill>
            </a:endParaRPr>
          </a:p>
          <a:p>
            <a:endParaRPr noProof="1">
              <a:solidFill>
                <a:srgbClr val="FF0000"/>
              </a:solidFill>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图片 1" descr="Screenshot_20170818-075507_看图王"/>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57630" y="1127125"/>
            <a:ext cx="8698865" cy="487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a:xfrm>
            <a:off x="1088759" y="196730"/>
            <a:ext cx="9954086" cy="338554"/>
            <a:chOff x="827586" y="3527633"/>
            <a:chExt cx="7467868" cy="253915"/>
          </a:xfrm>
        </p:grpSpPr>
        <p:sp>
          <p:nvSpPr>
            <p:cNvPr id="51" name="矩形 50"/>
            <p:cNvSpPr/>
            <p:nvPr/>
          </p:nvSpPr>
          <p:spPr>
            <a:xfrm>
              <a:off x="3609918" y="3527633"/>
              <a:ext cx="1950896" cy="253915"/>
            </a:xfrm>
            <a:prstGeom prst="rect">
              <a:avLst/>
            </a:prstGeom>
            <a:solidFill>
              <a:schemeClr val="accent3"/>
            </a:solidFill>
          </p:spPr>
          <p:txBody>
            <a:bodyPr wrap="none">
              <a:spAutoFit/>
            </a:bodyPr>
            <a:lstStyle/>
            <a:p>
              <a:r>
                <a:rPr lang="en-US" altLang="zh-CN" sz="1600" dirty="0">
                  <a:solidFill>
                    <a:schemeClr val="bg1"/>
                  </a:solidFill>
                  <a:cs typeface="+mn-ea"/>
                  <a:sym typeface="+mn-lt"/>
                </a:rPr>
                <a:t>2016</a:t>
              </a:r>
              <a:r>
                <a:rPr lang="zh-CN" altLang="en-US" sz="1600" dirty="0">
                  <a:solidFill>
                    <a:schemeClr val="bg1"/>
                  </a:solidFill>
                  <a:cs typeface="+mn-ea"/>
                  <a:sym typeface="+mn-lt"/>
                </a:rPr>
                <a:t>高考文言文</a:t>
              </a:r>
              <a:r>
                <a:rPr lang="en-US" altLang="zh-CN" sz="1600" dirty="0">
                  <a:solidFill>
                    <a:schemeClr val="bg1"/>
                  </a:solidFill>
                  <a:cs typeface="+mn-ea"/>
                  <a:sym typeface="+mn-lt"/>
                </a:rPr>
                <a:t>-</a:t>
              </a:r>
              <a:r>
                <a:rPr lang="zh-CN" altLang="en-US" sz="1600" dirty="0">
                  <a:solidFill>
                    <a:schemeClr val="bg1"/>
                  </a:solidFill>
                  <a:cs typeface="+mn-ea"/>
                  <a:sym typeface="+mn-lt"/>
                </a:rPr>
                <a:t>文化常识</a:t>
              </a:r>
              <a:endParaRPr lang="zh-CN" altLang="en-US" sz="1600" dirty="0">
                <a:solidFill>
                  <a:schemeClr val="bg1"/>
                </a:solidFill>
                <a:cs typeface="+mn-ea"/>
                <a:sym typeface="+mn-lt"/>
              </a:endParaRPr>
            </a:p>
          </p:txBody>
        </p:sp>
        <p:cxnSp>
          <p:nvCxnSpPr>
            <p:cNvPr id="52" name="直接连接符 51"/>
            <p:cNvCxnSpPr>
              <a:stCxn id="51" idx="3"/>
            </p:cNvCxnSpPr>
            <p:nvPr/>
          </p:nvCxnSpPr>
          <p:spPr>
            <a:xfrm flipV="1">
              <a:off x="5560814" y="3654588"/>
              <a:ext cx="2734640" cy="4"/>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1"/>
            </p:cNvCxnSpPr>
            <p:nvPr/>
          </p:nvCxnSpPr>
          <p:spPr>
            <a:xfrm flipH="1" flipV="1">
              <a:off x="827586" y="3654588"/>
              <a:ext cx="2782332" cy="4"/>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1690428" y="1343608"/>
            <a:ext cx="1642188" cy="597154"/>
            <a:chOff x="1688841" y="1343608"/>
            <a:chExt cx="1642188" cy="597154"/>
          </a:xfrm>
        </p:grpSpPr>
        <p:sp>
          <p:nvSpPr>
            <p:cNvPr id="11" name="矩形 10"/>
            <p:cNvSpPr/>
            <p:nvPr/>
          </p:nvSpPr>
          <p:spPr>
            <a:xfrm>
              <a:off x="1688841" y="1343608"/>
              <a:ext cx="1642188" cy="5971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p:cNvSpPr txBox="1"/>
            <p:nvPr/>
          </p:nvSpPr>
          <p:spPr>
            <a:xfrm>
              <a:off x="1688841" y="1442130"/>
              <a:ext cx="1586205" cy="400110"/>
            </a:xfrm>
            <a:prstGeom prst="rect">
              <a:avLst/>
            </a:prstGeom>
            <a:noFill/>
          </p:spPr>
          <p:txBody>
            <a:bodyPr wrap="square" rtlCol="0">
              <a:spAutoFit/>
            </a:bodyPr>
            <a:lstStyle/>
            <a:p>
              <a:r>
                <a:rPr lang="zh-CN" altLang="en-US" sz="2000" b="1" noProof="1">
                  <a:solidFill>
                    <a:schemeClr val="bg1"/>
                  </a:solidFill>
                  <a:cs typeface="+mn-ea"/>
                  <a:sym typeface="+mn-lt"/>
                </a:rPr>
                <a:t>（课标卷一）</a:t>
              </a:r>
              <a:endParaRPr lang="zh-CN" altLang="en-US" sz="2000" dirty="0">
                <a:solidFill>
                  <a:schemeClr val="bg1"/>
                </a:solidFill>
                <a:cs typeface="+mn-ea"/>
                <a:sym typeface="+mn-lt"/>
              </a:endParaRPr>
            </a:p>
          </p:txBody>
        </p:sp>
      </p:grpSp>
      <p:sp>
        <p:nvSpPr>
          <p:cNvPr id="17" name="文本框 16"/>
          <p:cNvSpPr txBox="1"/>
          <p:nvPr/>
        </p:nvSpPr>
        <p:spPr>
          <a:xfrm>
            <a:off x="3407261" y="1343609"/>
            <a:ext cx="6568750" cy="1169551"/>
          </a:xfrm>
          <a:prstGeom prst="rect">
            <a:avLst/>
          </a:prstGeom>
          <a:noFill/>
        </p:spPr>
        <p:txBody>
          <a:bodyPr wrap="square" rtlCol="0">
            <a:spAutoFit/>
          </a:bodyPr>
          <a:lstStyle/>
          <a:p>
            <a:pPr>
              <a:lnSpc>
                <a:spcPct val="130000"/>
              </a:lnSpc>
              <a:defRPr/>
            </a:pPr>
            <a:r>
              <a:rPr lang="zh-CN" altLang="en-US" sz="2000" noProof="1">
                <a:cs typeface="+mn-ea"/>
                <a:sym typeface="+mn-lt"/>
              </a:rPr>
              <a:t>下列对文中加点词语的相关内容的解说，不正确的一项是  </a:t>
            </a:r>
            <a:r>
              <a:rPr lang="en-US" altLang="zh-CN" sz="2000" noProof="1">
                <a:cs typeface="+mn-ea"/>
                <a:sym typeface="+mn-lt"/>
              </a:rPr>
              <a:t>             </a:t>
            </a:r>
            <a:endParaRPr lang="en-US" altLang="zh-CN" sz="2000" noProof="1">
              <a:cs typeface="+mn-ea"/>
              <a:sym typeface="+mn-lt"/>
            </a:endParaRPr>
          </a:p>
          <a:p>
            <a:pPr>
              <a:lnSpc>
                <a:spcPct val="130000"/>
              </a:lnSpc>
              <a:defRPr/>
            </a:pPr>
            <a:r>
              <a:rPr lang="en-US" altLang="zh-CN" sz="2000" noProof="1">
                <a:cs typeface="+mn-ea"/>
                <a:sym typeface="+mn-lt"/>
              </a:rPr>
              <a:t>                 A.</a:t>
            </a:r>
            <a:r>
              <a:rPr lang="zh-CN" altLang="en-US" sz="2000" noProof="1">
                <a:cs typeface="+mn-ea"/>
                <a:sym typeface="+mn-lt"/>
              </a:rPr>
              <a:t>首相    </a:t>
            </a:r>
            <a:r>
              <a:rPr lang="en-US" altLang="zh-CN" sz="2000" noProof="1">
                <a:cs typeface="+mn-ea"/>
                <a:sym typeface="+mn-lt"/>
              </a:rPr>
              <a:t>B.</a:t>
            </a:r>
            <a:r>
              <a:rPr lang="zh-CN" altLang="en-US" sz="2000" noProof="1">
                <a:cs typeface="+mn-ea"/>
                <a:sym typeface="+mn-lt"/>
              </a:rPr>
              <a:t>建储   </a:t>
            </a:r>
            <a:r>
              <a:rPr lang="en-US" altLang="zh-CN" sz="2000" noProof="1">
                <a:cs typeface="+mn-ea"/>
                <a:sym typeface="+mn-lt"/>
              </a:rPr>
              <a:t>C.</a:t>
            </a:r>
            <a:r>
              <a:rPr lang="zh-CN" altLang="en-US" sz="2000" noProof="1">
                <a:cs typeface="+mn-ea"/>
                <a:sym typeface="+mn-lt"/>
              </a:rPr>
              <a:t> 有司    </a:t>
            </a:r>
            <a:r>
              <a:rPr lang="en-US" altLang="zh-CN" sz="2000" noProof="1">
                <a:cs typeface="+mn-ea"/>
                <a:sym typeface="+mn-lt"/>
              </a:rPr>
              <a:t>D.</a:t>
            </a:r>
            <a:r>
              <a:rPr lang="zh-CN" altLang="en-US" sz="2000" noProof="1">
                <a:cs typeface="+mn-ea"/>
                <a:sym typeface="+mn-lt"/>
              </a:rPr>
              <a:t>契丹</a:t>
            </a:r>
            <a:endParaRPr lang="en-US" altLang="zh-CN" sz="2000" noProof="1">
              <a:cs typeface="+mn-ea"/>
              <a:sym typeface="+mn-lt"/>
            </a:endParaRPr>
          </a:p>
          <a:p>
            <a:endParaRPr lang="zh-CN" altLang="en-US" dirty="0">
              <a:cs typeface="+mn-ea"/>
              <a:sym typeface="+mn-lt"/>
            </a:endParaRPr>
          </a:p>
        </p:txBody>
      </p:sp>
      <p:grpSp>
        <p:nvGrpSpPr>
          <p:cNvPr id="54" name="组合 53"/>
          <p:cNvGrpSpPr/>
          <p:nvPr/>
        </p:nvGrpSpPr>
        <p:grpSpPr>
          <a:xfrm>
            <a:off x="1690428" y="2976236"/>
            <a:ext cx="1642188" cy="597154"/>
            <a:chOff x="1688841" y="1343608"/>
            <a:chExt cx="1642188" cy="597154"/>
          </a:xfrm>
        </p:grpSpPr>
        <p:sp>
          <p:nvSpPr>
            <p:cNvPr id="55" name="矩形 54"/>
            <p:cNvSpPr/>
            <p:nvPr/>
          </p:nvSpPr>
          <p:spPr>
            <a:xfrm>
              <a:off x="1688841" y="1343608"/>
              <a:ext cx="1642188" cy="5971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文本框 55"/>
            <p:cNvSpPr txBox="1"/>
            <p:nvPr/>
          </p:nvSpPr>
          <p:spPr>
            <a:xfrm>
              <a:off x="1688841" y="1442130"/>
              <a:ext cx="1586205" cy="400110"/>
            </a:xfrm>
            <a:prstGeom prst="rect">
              <a:avLst/>
            </a:prstGeom>
            <a:noFill/>
          </p:spPr>
          <p:txBody>
            <a:bodyPr wrap="square" rtlCol="0">
              <a:spAutoFit/>
            </a:bodyPr>
            <a:lstStyle/>
            <a:p>
              <a:r>
                <a:rPr lang="zh-CN" altLang="en-US" sz="2000" b="1" noProof="1">
                  <a:solidFill>
                    <a:schemeClr val="bg1"/>
                  </a:solidFill>
                  <a:cs typeface="+mn-ea"/>
                  <a:sym typeface="+mn-lt"/>
                </a:rPr>
                <a:t>（课标卷二）</a:t>
              </a:r>
              <a:endParaRPr lang="zh-CN" altLang="en-US" sz="2000" dirty="0">
                <a:solidFill>
                  <a:schemeClr val="bg1"/>
                </a:solidFill>
                <a:cs typeface="+mn-ea"/>
                <a:sym typeface="+mn-lt"/>
              </a:endParaRPr>
            </a:p>
          </p:txBody>
        </p:sp>
      </p:grpSp>
      <p:sp>
        <p:nvSpPr>
          <p:cNvPr id="19" name="矩形 18"/>
          <p:cNvSpPr/>
          <p:nvPr/>
        </p:nvSpPr>
        <p:spPr>
          <a:xfrm>
            <a:off x="3407262" y="2961591"/>
            <a:ext cx="6665167" cy="892552"/>
          </a:xfrm>
          <a:prstGeom prst="rect">
            <a:avLst/>
          </a:prstGeom>
        </p:spPr>
        <p:txBody>
          <a:bodyPr wrap="square">
            <a:spAutoFit/>
          </a:bodyPr>
          <a:lstStyle/>
          <a:p>
            <a:pPr>
              <a:lnSpc>
                <a:spcPct val="130000"/>
              </a:lnSpc>
              <a:defRPr/>
            </a:pPr>
            <a:r>
              <a:rPr lang="zh-CN" altLang="en-US" sz="2000" noProof="1">
                <a:cs typeface="+mn-ea"/>
                <a:sym typeface="+mn-lt"/>
              </a:rPr>
              <a:t>下列对文中加点词语的相关内容的解说，不正确的一项是</a:t>
            </a:r>
            <a:endParaRPr lang="en-US" altLang="zh-CN" sz="2000" noProof="1">
              <a:cs typeface="+mn-ea"/>
              <a:sym typeface="+mn-lt"/>
            </a:endParaRPr>
          </a:p>
          <a:p>
            <a:pPr>
              <a:lnSpc>
                <a:spcPct val="130000"/>
              </a:lnSpc>
              <a:defRPr/>
            </a:pPr>
            <a:r>
              <a:rPr lang="en-US" altLang="zh-CN" sz="2000" noProof="1">
                <a:cs typeface="+mn-ea"/>
                <a:sym typeface="+mn-lt"/>
              </a:rPr>
              <a:t>                 A.</a:t>
            </a:r>
            <a:r>
              <a:rPr lang="zh-CN" altLang="en-US" sz="2000" noProof="1">
                <a:cs typeface="+mn-ea"/>
                <a:sym typeface="+mn-lt"/>
              </a:rPr>
              <a:t>中宫    </a:t>
            </a:r>
            <a:r>
              <a:rPr lang="en-US" altLang="zh-CN" sz="2000" noProof="1">
                <a:cs typeface="+mn-ea"/>
                <a:sym typeface="+mn-lt"/>
              </a:rPr>
              <a:t>B.</a:t>
            </a:r>
            <a:r>
              <a:rPr lang="zh-CN" altLang="en-US" sz="2000" noProof="1">
                <a:cs typeface="+mn-ea"/>
                <a:sym typeface="+mn-lt"/>
              </a:rPr>
              <a:t>陛下    </a:t>
            </a:r>
            <a:r>
              <a:rPr lang="en-US" altLang="zh-CN" sz="2000" noProof="1">
                <a:cs typeface="+mn-ea"/>
                <a:sym typeface="+mn-lt"/>
              </a:rPr>
              <a:t>C.</a:t>
            </a:r>
            <a:r>
              <a:rPr lang="zh-CN" altLang="en-US" sz="2000" noProof="1">
                <a:cs typeface="+mn-ea"/>
                <a:sym typeface="+mn-lt"/>
              </a:rPr>
              <a:t>吏部    </a:t>
            </a:r>
            <a:r>
              <a:rPr lang="en-US" altLang="zh-CN" sz="2000" noProof="1">
                <a:cs typeface="+mn-ea"/>
                <a:sym typeface="+mn-lt"/>
              </a:rPr>
              <a:t>D.</a:t>
            </a:r>
            <a:r>
              <a:rPr lang="zh-CN" altLang="en-US" sz="2000" noProof="1">
                <a:cs typeface="+mn-ea"/>
                <a:sym typeface="+mn-lt"/>
              </a:rPr>
              <a:t>移疾</a:t>
            </a:r>
            <a:endParaRPr lang="en-US" altLang="zh-CN" sz="2000" noProof="1">
              <a:cs typeface="+mn-ea"/>
              <a:sym typeface="+mn-lt"/>
            </a:endParaRPr>
          </a:p>
        </p:txBody>
      </p:sp>
      <p:grpSp>
        <p:nvGrpSpPr>
          <p:cNvPr id="57" name="组合 56"/>
          <p:cNvGrpSpPr/>
          <p:nvPr/>
        </p:nvGrpSpPr>
        <p:grpSpPr>
          <a:xfrm>
            <a:off x="1690428" y="4593823"/>
            <a:ext cx="1642188" cy="597154"/>
            <a:chOff x="1688841" y="1343608"/>
            <a:chExt cx="1642188" cy="597154"/>
          </a:xfrm>
        </p:grpSpPr>
        <p:sp>
          <p:nvSpPr>
            <p:cNvPr id="58" name="矩形 57"/>
            <p:cNvSpPr/>
            <p:nvPr/>
          </p:nvSpPr>
          <p:spPr>
            <a:xfrm>
              <a:off x="1688841" y="1343608"/>
              <a:ext cx="1642188" cy="5971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文本框 58"/>
            <p:cNvSpPr txBox="1"/>
            <p:nvPr/>
          </p:nvSpPr>
          <p:spPr>
            <a:xfrm>
              <a:off x="1688841" y="1442130"/>
              <a:ext cx="1586205" cy="400110"/>
            </a:xfrm>
            <a:prstGeom prst="rect">
              <a:avLst/>
            </a:prstGeom>
            <a:noFill/>
          </p:spPr>
          <p:txBody>
            <a:bodyPr wrap="square" rtlCol="0">
              <a:spAutoFit/>
            </a:bodyPr>
            <a:lstStyle/>
            <a:p>
              <a:r>
                <a:rPr lang="zh-CN" altLang="en-US" sz="2000" b="1" noProof="1">
                  <a:solidFill>
                    <a:schemeClr val="bg1"/>
                  </a:solidFill>
                  <a:cs typeface="+mn-ea"/>
                  <a:sym typeface="+mn-lt"/>
                </a:rPr>
                <a:t>（课标卷二）</a:t>
              </a:r>
              <a:endParaRPr lang="zh-CN" altLang="en-US" sz="2000" dirty="0">
                <a:solidFill>
                  <a:schemeClr val="bg1"/>
                </a:solidFill>
                <a:cs typeface="+mn-ea"/>
                <a:sym typeface="+mn-lt"/>
              </a:endParaRPr>
            </a:p>
          </p:txBody>
        </p:sp>
      </p:grpSp>
      <p:sp>
        <p:nvSpPr>
          <p:cNvPr id="20" name="矩形 19"/>
          <p:cNvSpPr/>
          <p:nvPr/>
        </p:nvSpPr>
        <p:spPr>
          <a:xfrm>
            <a:off x="3407260" y="4605398"/>
            <a:ext cx="6999968" cy="892552"/>
          </a:xfrm>
          <a:prstGeom prst="rect">
            <a:avLst/>
          </a:prstGeom>
        </p:spPr>
        <p:txBody>
          <a:bodyPr wrap="square">
            <a:spAutoFit/>
          </a:bodyPr>
          <a:lstStyle/>
          <a:p>
            <a:pPr>
              <a:lnSpc>
                <a:spcPct val="130000"/>
              </a:lnSpc>
              <a:defRPr/>
            </a:pPr>
            <a:r>
              <a:rPr lang="zh-CN" altLang="en-US" sz="2000" noProof="1">
                <a:cs typeface="+mn-ea"/>
                <a:sym typeface="+mn-lt"/>
              </a:rPr>
              <a:t>下列对文中加点词语的相关内容的解说，不正确的一项是</a:t>
            </a:r>
            <a:endParaRPr lang="en-US" altLang="zh-CN" sz="2000" noProof="1">
              <a:cs typeface="+mn-ea"/>
              <a:sym typeface="+mn-lt"/>
            </a:endParaRPr>
          </a:p>
          <a:p>
            <a:pPr>
              <a:lnSpc>
                <a:spcPct val="130000"/>
              </a:lnSpc>
              <a:defRPr/>
            </a:pPr>
            <a:r>
              <a:rPr lang="en-US" altLang="zh-CN" sz="2000" noProof="1">
                <a:cs typeface="+mn-ea"/>
                <a:sym typeface="+mn-lt"/>
              </a:rPr>
              <a:t>                 A.</a:t>
            </a:r>
            <a:r>
              <a:rPr lang="zh-CN" altLang="en-US" sz="2000" noProof="1">
                <a:cs typeface="+mn-ea"/>
                <a:sym typeface="+mn-lt"/>
              </a:rPr>
              <a:t>礼部    </a:t>
            </a:r>
            <a:r>
              <a:rPr lang="en-US" altLang="zh-CN" sz="2000" noProof="1">
                <a:cs typeface="+mn-ea"/>
                <a:sym typeface="+mn-lt"/>
              </a:rPr>
              <a:t>B.</a:t>
            </a:r>
            <a:r>
              <a:rPr lang="zh-CN" altLang="en-US" sz="2000" noProof="1">
                <a:cs typeface="+mn-ea"/>
                <a:sym typeface="+mn-lt"/>
              </a:rPr>
              <a:t>教坊司    </a:t>
            </a:r>
            <a:r>
              <a:rPr lang="en-US" altLang="zh-CN" sz="2000" noProof="1">
                <a:cs typeface="+mn-ea"/>
                <a:sym typeface="+mn-lt"/>
              </a:rPr>
              <a:t>C.</a:t>
            </a:r>
            <a:r>
              <a:rPr lang="zh-CN" altLang="en-US" sz="2000" noProof="1">
                <a:cs typeface="+mn-ea"/>
                <a:sym typeface="+mn-lt"/>
              </a:rPr>
              <a:t>致仕    </a:t>
            </a:r>
            <a:r>
              <a:rPr lang="en-US" altLang="zh-CN" sz="2000" noProof="1">
                <a:cs typeface="+mn-ea"/>
                <a:sym typeface="+mn-lt"/>
              </a:rPr>
              <a:t>D.</a:t>
            </a:r>
            <a:r>
              <a:rPr lang="zh-CN" altLang="en-US" sz="2000" noProof="1">
                <a:cs typeface="+mn-ea"/>
                <a:sym typeface="+mn-lt"/>
              </a:rPr>
              <a:t>两京</a:t>
            </a:r>
            <a:endParaRPr lang="zh-CN" altLang="en-US" sz="2000" noProof="1">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fallOve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barn(outVertical)">
                                      <p:cBhvr>
                                        <p:cTn id="7" dur="1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587" y="1825558"/>
            <a:ext cx="4224759" cy="41432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1588" y="865469"/>
            <a:ext cx="4224759" cy="4143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p:cNvGrpSpPr/>
          <p:nvPr/>
        </p:nvGrpSpPr>
        <p:grpSpPr>
          <a:xfrm>
            <a:off x="1088759" y="196731"/>
            <a:ext cx="9954086" cy="338554"/>
            <a:chOff x="827586" y="3527634"/>
            <a:chExt cx="7467868" cy="253915"/>
          </a:xfrm>
        </p:grpSpPr>
        <p:sp>
          <p:nvSpPr>
            <p:cNvPr id="5" name="矩形 4"/>
            <p:cNvSpPr/>
            <p:nvPr/>
          </p:nvSpPr>
          <p:spPr>
            <a:xfrm>
              <a:off x="4131256" y="3527634"/>
              <a:ext cx="908221" cy="253915"/>
            </a:xfrm>
            <a:prstGeom prst="rect">
              <a:avLst/>
            </a:prstGeom>
            <a:solidFill>
              <a:schemeClr val="accent3"/>
            </a:solidFill>
          </p:spPr>
          <p:txBody>
            <a:bodyPr wrap="none">
              <a:spAutoFit/>
            </a:bodyPr>
            <a:lstStyle/>
            <a:p>
              <a:r>
                <a:rPr lang="zh-CN" altLang="en-US" sz="1600" dirty="0">
                  <a:solidFill>
                    <a:schemeClr val="bg1"/>
                  </a:solidFill>
                  <a:cs typeface="+mn-ea"/>
                  <a:sym typeface="+mn-lt"/>
                </a:rPr>
                <a:t>针对性策略</a:t>
              </a:r>
              <a:endParaRPr lang="zh-CN" altLang="en-US" sz="1600" dirty="0">
                <a:solidFill>
                  <a:schemeClr val="bg1"/>
                </a:solidFill>
                <a:cs typeface="+mn-ea"/>
                <a:sym typeface="+mn-lt"/>
              </a:endParaRPr>
            </a:p>
          </p:txBody>
        </p:sp>
        <p:cxnSp>
          <p:nvCxnSpPr>
            <p:cNvPr id="6" name="直接连接符 5"/>
            <p:cNvCxnSpPr>
              <a:stCxn id="5" idx="3"/>
            </p:cNvCxnSpPr>
            <p:nvPr/>
          </p:nvCxnSpPr>
          <p:spPr>
            <a:xfrm flipV="1">
              <a:off x="5039477" y="3654589"/>
              <a:ext cx="3255977" cy="2"/>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5" idx="1"/>
            </p:cNvCxnSpPr>
            <p:nvPr/>
          </p:nvCxnSpPr>
          <p:spPr>
            <a:xfrm flipH="1" flipV="1">
              <a:off x="827586" y="3654589"/>
              <a:ext cx="3303670" cy="2"/>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8" name="文本框 1"/>
          <p:cNvSpPr txBox="1">
            <a:spLocks noChangeArrowheads="1"/>
          </p:cNvSpPr>
          <p:nvPr/>
        </p:nvSpPr>
        <p:spPr bwMode="auto">
          <a:xfrm>
            <a:off x="165762" y="865470"/>
            <a:ext cx="4060584"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100" dirty="0">
                <a:solidFill>
                  <a:schemeClr val="bg1"/>
                </a:solidFill>
                <a:latin typeface="+mn-lt"/>
                <a:ea typeface="+mn-ea"/>
                <a:cs typeface="+mn-ea"/>
                <a:sym typeface="+mn-lt"/>
              </a:rPr>
              <a:t>考点分布稳定，</a:t>
            </a:r>
            <a:r>
              <a:rPr lang="zh-CN" altLang="en-US" sz="2100" u="sng" dirty="0">
                <a:solidFill>
                  <a:schemeClr val="bg1"/>
                </a:solidFill>
                <a:latin typeface="+mn-lt"/>
                <a:ea typeface="+mn-ea"/>
                <a:cs typeface="+mn-ea"/>
                <a:sym typeface="+mn-lt"/>
              </a:rPr>
              <a:t>变化可能性不大</a:t>
            </a:r>
            <a:r>
              <a:rPr lang="zh-CN" altLang="en-US" sz="2100" dirty="0">
                <a:solidFill>
                  <a:schemeClr val="bg1"/>
                </a:solidFill>
                <a:latin typeface="+mn-lt"/>
                <a:ea typeface="+mn-ea"/>
                <a:cs typeface="+mn-ea"/>
                <a:sym typeface="+mn-lt"/>
              </a:rPr>
              <a:t>。</a:t>
            </a:r>
            <a:endParaRPr lang="zh-CN" altLang="en-US" sz="2100" dirty="0">
              <a:solidFill>
                <a:schemeClr val="bg1"/>
              </a:solidFill>
              <a:latin typeface="+mn-lt"/>
              <a:ea typeface="+mn-ea"/>
              <a:cs typeface="+mn-ea"/>
              <a:sym typeface="+mn-lt"/>
            </a:endParaRPr>
          </a:p>
        </p:txBody>
      </p:sp>
      <p:sp>
        <p:nvSpPr>
          <p:cNvPr id="10" name="文本框 9"/>
          <p:cNvSpPr txBox="1">
            <a:spLocks noChangeArrowheads="1"/>
          </p:cNvSpPr>
          <p:nvPr/>
        </p:nvSpPr>
        <p:spPr bwMode="auto">
          <a:xfrm>
            <a:off x="363970" y="1825548"/>
            <a:ext cx="5853112"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100" dirty="0">
                <a:solidFill>
                  <a:schemeClr val="bg1"/>
                </a:solidFill>
                <a:latin typeface="+mn-lt"/>
                <a:ea typeface="+mn-ea"/>
                <a:cs typeface="+mn-ea"/>
                <a:sym typeface="+mn-lt"/>
              </a:rPr>
              <a:t>巩固课本中出现的文化常识</a:t>
            </a:r>
            <a:endParaRPr lang="zh-CN" altLang="en-US" sz="2100" dirty="0">
              <a:solidFill>
                <a:schemeClr val="bg1"/>
              </a:solidFill>
              <a:latin typeface="+mn-lt"/>
              <a:ea typeface="+mn-ea"/>
              <a:cs typeface="+mn-ea"/>
              <a:sym typeface="+mn-lt"/>
            </a:endParaRPr>
          </a:p>
        </p:txBody>
      </p:sp>
      <p:sp>
        <p:nvSpPr>
          <p:cNvPr id="14" name="箭头: 右弧形 13"/>
          <p:cNvSpPr/>
          <p:nvPr/>
        </p:nvSpPr>
        <p:spPr>
          <a:xfrm>
            <a:off x="4390520" y="970237"/>
            <a:ext cx="731520" cy="121615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5" name="矩形 14"/>
          <p:cNvSpPr/>
          <p:nvPr/>
        </p:nvSpPr>
        <p:spPr>
          <a:xfrm>
            <a:off x="165762" y="2785629"/>
            <a:ext cx="5102306" cy="3453253"/>
          </a:xfrm>
          <a:prstGeom prst="rect">
            <a:avLst/>
          </a:prstGeom>
        </p:spPr>
        <p:txBody>
          <a:bodyPr wrap="square">
            <a:spAutoFit/>
          </a:bodyPr>
          <a:lstStyle/>
          <a:p>
            <a:pPr>
              <a:lnSpc>
                <a:spcPct val="130000"/>
              </a:lnSpc>
            </a:pPr>
            <a:r>
              <a:rPr lang="en-US" altLang="zh-CN" sz="2800" b="1" spc="300" dirty="0">
                <a:solidFill>
                  <a:schemeClr val="bg2">
                    <a:lumMod val="25000"/>
                  </a:schemeClr>
                </a:solidFill>
                <a:cs typeface="+mn-ea"/>
                <a:sym typeface="+mn-lt"/>
              </a:rPr>
              <a:t>2016</a:t>
            </a:r>
            <a:r>
              <a:rPr lang="zh-CN" altLang="en-US" sz="2800" b="1" spc="300" dirty="0">
                <a:solidFill>
                  <a:schemeClr val="bg2">
                    <a:lumMod val="25000"/>
                  </a:schemeClr>
                </a:solidFill>
                <a:cs typeface="+mn-ea"/>
                <a:sym typeface="+mn-lt"/>
              </a:rPr>
              <a:t>年全国卷</a:t>
            </a:r>
            <a:r>
              <a:rPr lang="en-US" altLang="zh-CN" sz="2800" b="1" spc="300" dirty="0">
                <a:solidFill>
                  <a:schemeClr val="bg2">
                    <a:lumMod val="25000"/>
                  </a:schemeClr>
                </a:solidFill>
                <a:cs typeface="+mn-ea"/>
                <a:sym typeface="+mn-lt"/>
              </a:rPr>
              <a:t>1   </a:t>
            </a:r>
            <a:endParaRPr lang="en-US" altLang="zh-CN" sz="2800" b="1" spc="300" dirty="0">
              <a:solidFill>
                <a:schemeClr val="bg2">
                  <a:lumMod val="25000"/>
                </a:schemeClr>
              </a:solidFill>
              <a:cs typeface="+mn-ea"/>
              <a:sym typeface="+mn-lt"/>
            </a:endParaRPr>
          </a:p>
          <a:p>
            <a:pPr>
              <a:lnSpc>
                <a:spcPct val="130000"/>
              </a:lnSpc>
            </a:pPr>
            <a:r>
              <a:rPr lang="en-US" altLang="zh-CN" sz="2800" spc="300" dirty="0">
                <a:cs typeface="+mn-ea"/>
                <a:sym typeface="+mn-lt"/>
              </a:rPr>
              <a:t>C. 古代朝廷中分职设官，各有专司，所以可用“</a:t>
            </a:r>
            <a:r>
              <a:rPr lang="en-US" altLang="zh-CN" sz="2800" spc="300" dirty="0">
                <a:solidFill>
                  <a:srgbClr val="0070C0"/>
                </a:solidFill>
                <a:cs typeface="+mn-ea"/>
                <a:sym typeface="+mn-lt"/>
              </a:rPr>
              <a:t>有司</a:t>
            </a:r>
            <a:r>
              <a:rPr lang="en-US" altLang="zh-CN" sz="2800" spc="300" dirty="0">
                <a:cs typeface="+mn-ea"/>
                <a:sym typeface="+mn-lt"/>
              </a:rPr>
              <a:t>”来指称朝廷中的各级官员</a:t>
            </a:r>
            <a:r>
              <a:rPr lang="zh-CN" altLang="en-US" sz="2800" spc="300" dirty="0">
                <a:cs typeface="+mn-ea"/>
                <a:sym typeface="+mn-lt"/>
              </a:rPr>
              <a:t>。（</a:t>
            </a:r>
            <a:r>
              <a:rPr lang="en-US" altLang="zh-CN" sz="2800" spc="300" dirty="0">
                <a:solidFill>
                  <a:srgbClr val="0070C0"/>
                </a:solidFill>
                <a:cs typeface="+mn-ea"/>
                <a:sym typeface="+mn-lt"/>
              </a:rPr>
              <a:t>《出师表》《廉颇蔺相如列传》</a:t>
            </a:r>
            <a:r>
              <a:rPr lang="zh-CN" altLang="en-US" sz="2800" spc="300" dirty="0">
                <a:cs typeface="+mn-ea"/>
                <a:sym typeface="+mn-lt"/>
              </a:rPr>
              <a:t>）</a:t>
            </a:r>
            <a:endParaRPr lang="zh-CN" altLang="en-US" sz="2800" spc="300" dirty="0">
              <a:cs typeface="+mn-ea"/>
              <a:sym typeface="+mn-lt"/>
            </a:endParaRPr>
          </a:p>
        </p:txBody>
      </p:sp>
      <p:sp>
        <p:nvSpPr>
          <p:cNvPr id="16" name="矩形 15"/>
          <p:cNvSpPr/>
          <p:nvPr/>
        </p:nvSpPr>
        <p:spPr>
          <a:xfrm>
            <a:off x="7409386" y="2619428"/>
            <a:ext cx="4144027" cy="3785652"/>
          </a:xfrm>
          <a:prstGeom prst="rect">
            <a:avLst/>
          </a:prstGeom>
        </p:spPr>
        <p:txBody>
          <a:bodyPr wrap="square">
            <a:spAutoFit/>
          </a:bodyPr>
          <a:lstStyle/>
          <a:p>
            <a:r>
              <a:rPr lang="en-US" altLang="zh-CN" sz="2400" dirty="0">
                <a:cs typeface="+mn-ea"/>
                <a:sym typeface="+mn-lt"/>
              </a:rPr>
              <a:t>2016</a:t>
            </a:r>
            <a:r>
              <a:rPr lang="zh-CN" altLang="en-US" sz="2400" dirty="0">
                <a:cs typeface="+mn-ea"/>
                <a:sym typeface="+mn-lt"/>
              </a:rPr>
              <a:t>年全国卷</a:t>
            </a:r>
            <a:r>
              <a:rPr lang="en-US" altLang="zh-CN" sz="2400" dirty="0">
                <a:cs typeface="+mn-ea"/>
                <a:sym typeface="+mn-lt"/>
              </a:rPr>
              <a:t>2  </a:t>
            </a:r>
            <a:endParaRPr lang="en-US" altLang="zh-CN" sz="2400" dirty="0">
              <a:cs typeface="+mn-ea"/>
              <a:sym typeface="+mn-lt"/>
            </a:endParaRPr>
          </a:p>
          <a:p>
            <a:r>
              <a:rPr lang="en-US" altLang="zh-CN" sz="2400" dirty="0">
                <a:cs typeface="+mn-ea"/>
                <a:sym typeface="+mn-lt"/>
              </a:rPr>
              <a:t>B.</a:t>
            </a:r>
            <a:r>
              <a:rPr lang="zh-CN" altLang="en-US" sz="2400" dirty="0">
                <a:cs typeface="+mn-ea"/>
                <a:sym typeface="+mn-lt"/>
              </a:rPr>
              <a:t>吏部是全国古代六部之一，掌管文官任免、考核、升降、调动等，长官为吏部尚书。</a:t>
            </a:r>
            <a:endParaRPr lang="zh-CN" altLang="en-US" sz="2400" dirty="0">
              <a:cs typeface="+mn-ea"/>
              <a:sym typeface="+mn-lt"/>
            </a:endParaRPr>
          </a:p>
          <a:p>
            <a:r>
              <a:rPr lang="en-US" altLang="zh-CN" sz="2400" dirty="0">
                <a:cs typeface="+mn-ea"/>
                <a:sym typeface="+mn-lt"/>
              </a:rPr>
              <a:t>2016</a:t>
            </a:r>
            <a:r>
              <a:rPr lang="zh-CN" altLang="en-US" sz="2400" dirty="0">
                <a:cs typeface="+mn-ea"/>
                <a:sym typeface="+mn-lt"/>
              </a:rPr>
              <a:t>年全国卷</a:t>
            </a:r>
            <a:r>
              <a:rPr lang="en-US" altLang="zh-CN" sz="2400" dirty="0">
                <a:cs typeface="+mn-ea"/>
                <a:sym typeface="+mn-lt"/>
              </a:rPr>
              <a:t>3  </a:t>
            </a:r>
            <a:endParaRPr lang="en-US" altLang="zh-CN" sz="2400" dirty="0">
              <a:cs typeface="+mn-ea"/>
              <a:sym typeface="+mn-lt"/>
            </a:endParaRPr>
          </a:p>
          <a:p>
            <a:r>
              <a:rPr lang="en-US" altLang="zh-CN" sz="2400" dirty="0">
                <a:cs typeface="+mn-ea"/>
                <a:sym typeface="+mn-lt"/>
              </a:rPr>
              <a:t>A．礼部为六部之一，掌管礼仪、祭祀、土地、户挤等职事，部长官称为礼部尚书。</a:t>
            </a:r>
            <a:r>
              <a:rPr lang="zh-CN" altLang="en-US" sz="2400" dirty="0">
                <a:cs typeface="+mn-ea"/>
                <a:sym typeface="+mn-lt"/>
              </a:rPr>
              <a:t>（</a:t>
            </a:r>
            <a:r>
              <a:rPr lang="en-US" altLang="zh-CN" sz="2400" dirty="0" err="1">
                <a:solidFill>
                  <a:srgbClr val="0070C0"/>
                </a:solidFill>
                <a:cs typeface="+mn-ea"/>
                <a:sym typeface="+mn-lt"/>
              </a:rPr>
              <a:t>选修教材《狱中杂记》课下注释</a:t>
            </a:r>
            <a:r>
              <a:rPr lang="zh-CN" altLang="en-US" sz="2400" dirty="0">
                <a:cs typeface="+mn-ea"/>
                <a:sym typeface="+mn-lt"/>
              </a:rPr>
              <a:t>） </a:t>
            </a:r>
            <a:endParaRPr lang="zh-CN" altLang="en-US" sz="2400" dirty="0">
              <a:cs typeface="+mn-ea"/>
              <a:sym typeface="+mn-lt"/>
            </a:endParaRPr>
          </a:p>
        </p:txBody>
      </p:sp>
      <p:sp>
        <p:nvSpPr>
          <p:cNvPr id="17" name="文本框 16"/>
          <p:cNvSpPr txBox="1">
            <a:spLocks noChangeArrowheads="1"/>
          </p:cNvSpPr>
          <p:nvPr/>
        </p:nvSpPr>
        <p:spPr bwMode="auto">
          <a:xfrm>
            <a:off x="6286532" y="1779511"/>
            <a:ext cx="7612062"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700" b="1" dirty="0">
                <a:latin typeface="+mn-lt"/>
                <a:ea typeface="+mn-ea"/>
                <a:cs typeface="+mn-ea"/>
                <a:sym typeface="+mn-lt"/>
              </a:rPr>
              <a:t>           </a:t>
            </a:r>
            <a:r>
              <a:rPr lang="zh-CN" altLang="en-US" sz="2700" b="1" dirty="0">
                <a:latin typeface="+mn-lt"/>
                <a:ea typeface="+mn-ea"/>
                <a:cs typeface="+mn-ea"/>
                <a:sym typeface="+mn-lt"/>
              </a:rPr>
              <a:t>语文课本知识体现</a:t>
            </a:r>
            <a:endParaRPr lang="zh-CN" altLang="en-US" sz="2700" b="1" dirty="0">
              <a:latin typeface="+mn-lt"/>
              <a:ea typeface="+mn-ea"/>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7"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88761" y="196735"/>
            <a:ext cx="9954084" cy="338554"/>
            <a:chOff x="827588" y="3527637"/>
            <a:chExt cx="7467866" cy="253915"/>
          </a:xfrm>
        </p:grpSpPr>
        <p:sp>
          <p:nvSpPr>
            <p:cNvPr id="5" name="矩形 4"/>
            <p:cNvSpPr/>
            <p:nvPr/>
          </p:nvSpPr>
          <p:spPr>
            <a:xfrm>
              <a:off x="3900352" y="3527637"/>
              <a:ext cx="1370028" cy="253915"/>
            </a:xfrm>
            <a:prstGeom prst="rect">
              <a:avLst/>
            </a:prstGeom>
            <a:solidFill>
              <a:schemeClr val="accent3"/>
            </a:solidFill>
          </p:spPr>
          <p:txBody>
            <a:bodyPr wrap="none">
              <a:spAutoFit/>
            </a:bodyPr>
            <a:lstStyle/>
            <a:p>
              <a:r>
                <a:rPr lang="zh-CN" altLang="en-US" sz="1600" dirty="0">
                  <a:solidFill>
                    <a:schemeClr val="bg1"/>
                  </a:solidFill>
                  <a:cs typeface="+mn-ea"/>
                  <a:sym typeface="+mn-lt"/>
                </a:rPr>
                <a:t>古代文化常识范围</a:t>
              </a:r>
              <a:endParaRPr lang="zh-CN" altLang="en-US" sz="1600" dirty="0">
                <a:solidFill>
                  <a:schemeClr val="bg1"/>
                </a:solidFill>
                <a:cs typeface="+mn-ea"/>
                <a:sym typeface="+mn-lt"/>
              </a:endParaRPr>
            </a:p>
          </p:txBody>
        </p:sp>
        <p:cxnSp>
          <p:nvCxnSpPr>
            <p:cNvPr id="6" name="直接连接符 5"/>
            <p:cNvCxnSpPr>
              <a:stCxn id="5" idx="3"/>
            </p:cNvCxnSpPr>
            <p:nvPr/>
          </p:nvCxnSpPr>
          <p:spPr>
            <a:xfrm flipV="1">
              <a:off x="5270380" y="3654591"/>
              <a:ext cx="3025074" cy="4"/>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5" idx="1"/>
            </p:cNvCxnSpPr>
            <p:nvPr/>
          </p:nvCxnSpPr>
          <p:spPr>
            <a:xfrm flipH="1" flipV="1">
              <a:off x="827588" y="3654591"/>
              <a:ext cx="3072764" cy="4"/>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616976" y="983848"/>
            <a:ext cx="10961225" cy="59009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文本框 12"/>
          <p:cNvSpPr txBox="1"/>
          <p:nvPr/>
        </p:nvSpPr>
        <p:spPr>
          <a:xfrm>
            <a:off x="3714550" y="1076448"/>
            <a:ext cx="4766072" cy="677108"/>
          </a:xfrm>
          <a:prstGeom prst="rect">
            <a:avLst/>
          </a:prstGeom>
          <a:noFill/>
        </p:spPr>
        <p:txBody>
          <a:bodyPr wrap="square" rtlCol="0">
            <a:spAutoFit/>
          </a:bodyPr>
          <a:lstStyle/>
          <a:p>
            <a:r>
              <a:rPr lang="zh-CN" altLang="en-US" sz="2000" noProof="1">
                <a:solidFill>
                  <a:schemeClr val="bg1"/>
                </a:solidFill>
                <a:cs typeface="+mn-ea"/>
                <a:sym typeface="+mn-lt"/>
              </a:rPr>
              <a:t>特别关注高中语文教材中出现的文化常识</a:t>
            </a:r>
            <a:endParaRPr lang="zh-CN" altLang="en-US" sz="2000" noProof="1">
              <a:solidFill>
                <a:schemeClr val="bg1"/>
              </a:solidFill>
              <a:cs typeface="+mn-ea"/>
              <a:sym typeface="+mn-lt"/>
            </a:endParaRPr>
          </a:p>
          <a:p>
            <a:endParaRPr lang="zh-CN" altLang="en-US" dirty="0">
              <a:cs typeface="+mn-ea"/>
              <a:sym typeface="+mn-lt"/>
            </a:endParaRPr>
          </a:p>
        </p:txBody>
      </p:sp>
      <p:sp>
        <p:nvSpPr>
          <p:cNvPr id="15" name="左大括号 14"/>
          <p:cNvSpPr/>
          <p:nvPr/>
        </p:nvSpPr>
        <p:spPr>
          <a:xfrm rot="5400000">
            <a:off x="5760099" y="-3310686"/>
            <a:ext cx="590094" cy="10625559"/>
          </a:xfrm>
          <a:prstGeom prst="leftBrace">
            <a:avLst>
              <a:gd name="adj1" fmla="val 59664"/>
              <a:gd name="adj2" fmla="val 4927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6" name="左大括号 15"/>
          <p:cNvSpPr/>
          <p:nvPr/>
        </p:nvSpPr>
        <p:spPr>
          <a:xfrm rot="5400000">
            <a:off x="5771675" y="-2303690"/>
            <a:ext cx="590094" cy="8611567"/>
          </a:xfrm>
          <a:prstGeom prst="leftBrace">
            <a:avLst>
              <a:gd name="adj1" fmla="val 59664"/>
              <a:gd name="adj2" fmla="val 4927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7" name="左大括号 16"/>
          <p:cNvSpPr/>
          <p:nvPr/>
        </p:nvSpPr>
        <p:spPr>
          <a:xfrm rot="5400000">
            <a:off x="5794824" y="-1312347"/>
            <a:ext cx="590094" cy="6620722"/>
          </a:xfrm>
          <a:prstGeom prst="leftBrace">
            <a:avLst>
              <a:gd name="adj1" fmla="val 59664"/>
              <a:gd name="adj2" fmla="val 4927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8" name="左大括号 17"/>
          <p:cNvSpPr/>
          <p:nvPr/>
        </p:nvSpPr>
        <p:spPr>
          <a:xfrm rot="5400000">
            <a:off x="5800612" y="-292068"/>
            <a:ext cx="590094" cy="4572003"/>
          </a:xfrm>
          <a:prstGeom prst="leftBrace">
            <a:avLst>
              <a:gd name="adj1" fmla="val 59664"/>
              <a:gd name="adj2" fmla="val 4927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22" name="文本框 21"/>
          <p:cNvSpPr txBox="1"/>
          <p:nvPr/>
        </p:nvSpPr>
        <p:spPr>
          <a:xfrm>
            <a:off x="511534" y="2430246"/>
            <a:ext cx="461665" cy="1088459"/>
          </a:xfrm>
          <a:prstGeom prst="rect">
            <a:avLst/>
          </a:prstGeom>
          <a:solidFill>
            <a:schemeClr val="accent6">
              <a:lumMod val="75000"/>
              <a:lumOff val="25000"/>
            </a:schemeClr>
          </a:solidFill>
        </p:spPr>
        <p:txBody>
          <a:bodyPr vert="eaVert" wrap="square" rtlCol="0">
            <a:spAutoFit/>
          </a:bodyPr>
          <a:lstStyle/>
          <a:p>
            <a:r>
              <a:rPr lang="zh-CN" altLang="en-US" dirty="0">
                <a:solidFill>
                  <a:schemeClr val="bg1"/>
                </a:solidFill>
                <a:cs typeface="+mn-ea"/>
                <a:sym typeface="+mn-lt"/>
              </a:rPr>
              <a:t>人的称谓</a:t>
            </a:r>
            <a:endParaRPr lang="zh-CN" altLang="en-US" dirty="0">
              <a:solidFill>
                <a:schemeClr val="bg1"/>
              </a:solidFill>
              <a:cs typeface="+mn-ea"/>
              <a:sym typeface="+mn-lt"/>
            </a:endParaRPr>
          </a:p>
        </p:txBody>
      </p:sp>
      <p:sp>
        <p:nvSpPr>
          <p:cNvPr id="23" name="文本框 22"/>
          <p:cNvSpPr txBox="1"/>
          <p:nvPr/>
        </p:nvSpPr>
        <p:spPr>
          <a:xfrm>
            <a:off x="1530106" y="2431737"/>
            <a:ext cx="461665" cy="1088459"/>
          </a:xfrm>
          <a:prstGeom prst="rect">
            <a:avLst/>
          </a:prstGeom>
          <a:solidFill>
            <a:schemeClr val="accent6">
              <a:lumMod val="75000"/>
              <a:lumOff val="25000"/>
            </a:schemeClr>
          </a:solidFill>
        </p:spPr>
        <p:txBody>
          <a:bodyPr vert="eaVert" wrap="square" rtlCol="0">
            <a:spAutoFit/>
          </a:bodyPr>
          <a:lstStyle/>
          <a:p>
            <a:r>
              <a:rPr lang="zh-CN" altLang="en-US" dirty="0">
                <a:solidFill>
                  <a:schemeClr val="bg1"/>
                </a:solidFill>
                <a:cs typeface="+mn-ea"/>
                <a:sym typeface="+mn-lt"/>
              </a:rPr>
              <a:t>古代职官</a:t>
            </a:r>
            <a:endParaRPr lang="zh-CN" altLang="en-US" dirty="0">
              <a:solidFill>
                <a:schemeClr val="bg1"/>
              </a:solidFill>
              <a:cs typeface="+mn-ea"/>
              <a:sym typeface="+mn-lt"/>
            </a:endParaRPr>
          </a:p>
        </p:txBody>
      </p:sp>
      <p:sp>
        <p:nvSpPr>
          <p:cNvPr id="24" name="文本框 23"/>
          <p:cNvSpPr txBox="1"/>
          <p:nvPr/>
        </p:nvSpPr>
        <p:spPr>
          <a:xfrm>
            <a:off x="2548678" y="2430246"/>
            <a:ext cx="461665" cy="1088459"/>
          </a:xfrm>
          <a:prstGeom prst="rect">
            <a:avLst/>
          </a:prstGeom>
          <a:solidFill>
            <a:schemeClr val="accent6">
              <a:lumMod val="75000"/>
              <a:lumOff val="25000"/>
            </a:schemeClr>
          </a:solidFill>
        </p:spPr>
        <p:txBody>
          <a:bodyPr vert="eaVert" wrap="square" rtlCol="0">
            <a:spAutoFit/>
          </a:bodyPr>
          <a:lstStyle/>
          <a:p>
            <a:r>
              <a:rPr lang="zh-CN" altLang="en-US" dirty="0">
                <a:solidFill>
                  <a:schemeClr val="bg1"/>
                </a:solidFill>
                <a:cs typeface="+mn-ea"/>
                <a:sym typeface="+mn-lt"/>
              </a:rPr>
              <a:t>天文历法</a:t>
            </a:r>
            <a:endParaRPr lang="zh-CN" altLang="en-US" dirty="0">
              <a:solidFill>
                <a:schemeClr val="bg1"/>
              </a:solidFill>
              <a:cs typeface="+mn-ea"/>
              <a:sym typeface="+mn-lt"/>
            </a:endParaRPr>
          </a:p>
        </p:txBody>
      </p:sp>
      <p:sp>
        <p:nvSpPr>
          <p:cNvPr id="25" name="文本框 24"/>
          <p:cNvSpPr txBox="1"/>
          <p:nvPr/>
        </p:nvSpPr>
        <p:spPr>
          <a:xfrm>
            <a:off x="3567250" y="2433222"/>
            <a:ext cx="461665" cy="1088459"/>
          </a:xfrm>
          <a:prstGeom prst="rect">
            <a:avLst/>
          </a:prstGeom>
          <a:solidFill>
            <a:schemeClr val="accent6">
              <a:lumMod val="75000"/>
              <a:lumOff val="25000"/>
            </a:schemeClr>
          </a:solidFill>
        </p:spPr>
        <p:txBody>
          <a:bodyPr vert="eaVert" wrap="square" rtlCol="0">
            <a:spAutoFit/>
          </a:bodyPr>
          <a:lstStyle/>
          <a:p>
            <a:r>
              <a:rPr lang="zh-CN" altLang="en-US" dirty="0">
                <a:solidFill>
                  <a:schemeClr val="bg1"/>
                </a:solidFill>
                <a:cs typeface="+mn-ea"/>
                <a:sym typeface="+mn-lt"/>
              </a:rPr>
              <a:t>古代地理</a:t>
            </a:r>
            <a:endParaRPr lang="zh-CN" altLang="en-US" dirty="0">
              <a:solidFill>
                <a:schemeClr val="bg1"/>
              </a:solidFill>
              <a:cs typeface="+mn-ea"/>
              <a:sym typeface="+mn-lt"/>
            </a:endParaRPr>
          </a:p>
        </p:txBody>
      </p:sp>
      <p:sp>
        <p:nvSpPr>
          <p:cNvPr id="26" name="文本框 25"/>
          <p:cNvSpPr txBox="1"/>
          <p:nvPr/>
        </p:nvSpPr>
        <p:spPr>
          <a:xfrm>
            <a:off x="11137094" y="2369483"/>
            <a:ext cx="461665" cy="1088459"/>
          </a:xfrm>
          <a:prstGeom prst="rect">
            <a:avLst/>
          </a:prstGeom>
          <a:solidFill>
            <a:schemeClr val="accent6">
              <a:lumMod val="75000"/>
              <a:lumOff val="25000"/>
            </a:schemeClr>
          </a:solidFill>
        </p:spPr>
        <p:txBody>
          <a:bodyPr vert="eaVert" wrap="square" rtlCol="0">
            <a:spAutoFit/>
          </a:bodyPr>
          <a:lstStyle/>
          <a:p>
            <a:r>
              <a:rPr lang="zh-CN" altLang="en-US" dirty="0">
                <a:solidFill>
                  <a:schemeClr val="bg1"/>
                </a:solidFill>
                <a:cs typeface="+mn-ea"/>
                <a:sym typeface="+mn-lt"/>
              </a:rPr>
              <a:t>音乐文娱</a:t>
            </a:r>
            <a:endParaRPr lang="zh-CN" altLang="en-US" dirty="0">
              <a:solidFill>
                <a:schemeClr val="bg1"/>
              </a:solidFill>
              <a:cs typeface="+mn-ea"/>
              <a:sym typeface="+mn-lt"/>
            </a:endParaRPr>
          </a:p>
        </p:txBody>
      </p:sp>
      <p:sp>
        <p:nvSpPr>
          <p:cNvPr id="27" name="文本框 26"/>
          <p:cNvSpPr txBox="1"/>
          <p:nvPr/>
        </p:nvSpPr>
        <p:spPr>
          <a:xfrm>
            <a:off x="10177059" y="2369483"/>
            <a:ext cx="461665" cy="1088459"/>
          </a:xfrm>
          <a:prstGeom prst="rect">
            <a:avLst/>
          </a:prstGeom>
          <a:solidFill>
            <a:schemeClr val="accent6">
              <a:lumMod val="75000"/>
              <a:lumOff val="25000"/>
            </a:schemeClr>
          </a:solidFill>
        </p:spPr>
        <p:txBody>
          <a:bodyPr vert="eaVert" wrap="square" rtlCol="0">
            <a:spAutoFit/>
          </a:bodyPr>
          <a:lstStyle/>
          <a:p>
            <a:r>
              <a:rPr lang="zh-CN" altLang="en-US" dirty="0">
                <a:solidFill>
                  <a:schemeClr val="bg1"/>
                </a:solidFill>
                <a:cs typeface="+mn-ea"/>
                <a:sym typeface="+mn-lt"/>
              </a:rPr>
              <a:t>饮食器用</a:t>
            </a:r>
            <a:endParaRPr lang="zh-CN" altLang="en-US" dirty="0">
              <a:solidFill>
                <a:schemeClr val="bg1"/>
              </a:solidFill>
              <a:cs typeface="+mn-ea"/>
              <a:sym typeface="+mn-lt"/>
            </a:endParaRPr>
          </a:p>
        </p:txBody>
      </p:sp>
      <p:sp>
        <p:nvSpPr>
          <p:cNvPr id="28" name="文本框 27"/>
          <p:cNvSpPr txBox="1"/>
          <p:nvPr/>
        </p:nvSpPr>
        <p:spPr>
          <a:xfrm>
            <a:off x="9163944" y="2369483"/>
            <a:ext cx="461665" cy="1088459"/>
          </a:xfrm>
          <a:prstGeom prst="rect">
            <a:avLst/>
          </a:prstGeom>
          <a:solidFill>
            <a:schemeClr val="accent6">
              <a:lumMod val="75000"/>
              <a:lumOff val="25000"/>
            </a:schemeClr>
          </a:solidFill>
        </p:spPr>
        <p:txBody>
          <a:bodyPr vert="eaVert" wrap="square" rtlCol="0">
            <a:spAutoFit/>
          </a:bodyPr>
          <a:lstStyle/>
          <a:p>
            <a:r>
              <a:rPr lang="zh-CN" altLang="en-US" dirty="0">
                <a:solidFill>
                  <a:schemeClr val="bg1"/>
                </a:solidFill>
                <a:cs typeface="+mn-ea"/>
                <a:sym typeface="+mn-lt"/>
              </a:rPr>
              <a:t>风俗礼仪</a:t>
            </a:r>
            <a:endParaRPr lang="zh-CN" altLang="en-US" dirty="0">
              <a:solidFill>
                <a:schemeClr val="bg1"/>
              </a:solidFill>
              <a:cs typeface="+mn-ea"/>
              <a:sym typeface="+mn-lt"/>
            </a:endParaRPr>
          </a:p>
        </p:txBody>
      </p:sp>
      <p:sp>
        <p:nvSpPr>
          <p:cNvPr id="29" name="文本框 28"/>
          <p:cNvSpPr txBox="1"/>
          <p:nvPr/>
        </p:nvSpPr>
        <p:spPr>
          <a:xfrm>
            <a:off x="8150829" y="2369483"/>
            <a:ext cx="461665" cy="1088459"/>
          </a:xfrm>
          <a:prstGeom prst="rect">
            <a:avLst/>
          </a:prstGeom>
          <a:solidFill>
            <a:schemeClr val="accent6">
              <a:lumMod val="75000"/>
              <a:lumOff val="25000"/>
            </a:schemeClr>
          </a:solidFill>
        </p:spPr>
        <p:txBody>
          <a:bodyPr vert="eaVert" wrap="square" rtlCol="0">
            <a:spAutoFit/>
          </a:bodyPr>
          <a:lstStyle/>
          <a:p>
            <a:r>
              <a:rPr lang="zh-CN" altLang="en-US" dirty="0">
                <a:solidFill>
                  <a:schemeClr val="bg1"/>
                </a:solidFill>
                <a:cs typeface="+mn-ea"/>
                <a:sym typeface="+mn-lt"/>
              </a:rPr>
              <a:t>科举制度</a:t>
            </a:r>
            <a:endParaRPr lang="zh-CN" altLang="en-US" dirty="0">
              <a:solidFill>
                <a:schemeClr val="bg1"/>
              </a:solidFill>
              <a:cs typeface="+mn-ea"/>
              <a:sym typeface="+mn-lt"/>
            </a:endParaRPr>
          </a:p>
        </p:txBody>
      </p:sp>
      <p:sp>
        <p:nvSpPr>
          <p:cNvPr id="30" name="文本框 29"/>
          <p:cNvSpPr txBox="1">
            <a:spLocks noChangeArrowheads="1"/>
          </p:cNvSpPr>
          <p:nvPr/>
        </p:nvSpPr>
        <p:spPr bwMode="auto">
          <a:xfrm>
            <a:off x="661585" y="3914633"/>
            <a:ext cx="269543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b="1" dirty="0">
                <a:solidFill>
                  <a:srgbClr val="C00000"/>
                </a:solidFill>
                <a:latin typeface="+mn-lt"/>
                <a:ea typeface="+mn-ea"/>
                <a:cs typeface="+mn-ea"/>
                <a:sym typeface="+mn-lt"/>
              </a:rPr>
              <a:t>未考过的重要知识</a:t>
            </a:r>
            <a:endParaRPr lang="zh-CN" altLang="en-US" sz="2400" b="1" dirty="0">
              <a:solidFill>
                <a:srgbClr val="C00000"/>
              </a:solidFill>
              <a:latin typeface="+mn-lt"/>
              <a:ea typeface="+mn-ea"/>
              <a:cs typeface="+mn-ea"/>
              <a:sym typeface="+mn-lt"/>
            </a:endParaRPr>
          </a:p>
        </p:txBody>
      </p:sp>
      <p:sp>
        <p:nvSpPr>
          <p:cNvPr id="31" name="矩形 30"/>
          <p:cNvSpPr/>
          <p:nvPr/>
        </p:nvSpPr>
        <p:spPr>
          <a:xfrm>
            <a:off x="661586" y="4695426"/>
            <a:ext cx="5153975" cy="400110"/>
          </a:xfrm>
          <a:prstGeom prst="rect">
            <a:avLst/>
          </a:prstGeom>
        </p:spPr>
        <p:txBody>
          <a:bodyPr wrap="none">
            <a:spAutoFit/>
          </a:bodyPr>
          <a:lstStyle/>
          <a:p>
            <a:r>
              <a:rPr lang="zh-CN" altLang="en-US" sz="2000" dirty="0">
                <a:cs typeface="+mn-ea"/>
                <a:sym typeface="+mn-lt"/>
              </a:rPr>
              <a:t>监督审判祭祀部门：大理寺  御史台   太常寺</a:t>
            </a:r>
            <a:endParaRPr lang="zh-CN" altLang="en-US" sz="2000" dirty="0">
              <a:cs typeface="+mn-ea"/>
              <a:sym typeface="+mn-lt"/>
            </a:endParaRPr>
          </a:p>
        </p:txBody>
      </p:sp>
      <p:sp>
        <p:nvSpPr>
          <p:cNvPr id="32" name="矩形 31"/>
          <p:cNvSpPr/>
          <p:nvPr/>
        </p:nvSpPr>
        <p:spPr>
          <a:xfrm>
            <a:off x="661585" y="5592388"/>
            <a:ext cx="5513048" cy="400110"/>
          </a:xfrm>
          <a:prstGeom prst="rect">
            <a:avLst/>
          </a:prstGeom>
        </p:spPr>
        <p:txBody>
          <a:bodyPr wrap="none">
            <a:spAutoFit/>
          </a:bodyPr>
          <a:lstStyle/>
          <a:p>
            <a:r>
              <a:rPr lang="zh-CN" altLang="en-US" sz="2000" dirty="0">
                <a:cs typeface="+mn-ea"/>
                <a:sym typeface="+mn-lt"/>
              </a:rPr>
              <a:t>和守孝有关知识</a:t>
            </a:r>
            <a:r>
              <a:rPr lang="en-US" altLang="zh-CN" sz="2000" dirty="0">
                <a:cs typeface="+mn-ea"/>
                <a:sym typeface="+mn-lt"/>
              </a:rPr>
              <a:t>:</a:t>
            </a:r>
            <a:r>
              <a:rPr lang="zh-CN" altLang="en-US" sz="2000" dirty="0">
                <a:cs typeface="+mn-ea"/>
                <a:sym typeface="+mn-lt"/>
              </a:rPr>
              <a:t>丁忧  服阙 </a:t>
            </a:r>
            <a:r>
              <a:rPr lang="en-US" altLang="zh-CN" sz="2000" dirty="0">
                <a:cs typeface="+mn-ea"/>
                <a:sym typeface="+mn-lt"/>
              </a:rPr>
              <a:t>(</a:t>
            </a:r>
            <a:r>
              <a:rPr lang="zh-CN" altLang="en-US" sz="2000" dirty="0">
                <a:cs typeface="+mn-ea"/>
                <a:sym typeface="+mn-lt"/>
              </a:rPr>
              <a:t>服除）夺情 期 功  </a:t>
            </a:r>
            <a:endParaRPr lang="zh-CN" altLang="en-US" sz="2000" dirty="0">
              <a:cs typeface="+mn-ea"/>
              <a:sym typeface="+mn-lt"/>
            </a:endParaRPr>
          </a:p>
        </p:txBody>
      </p:sp>
      <p:sp>
        <p:nvSpPr>
          <p:cNvPr id="33" name="矩形 32"/>
          <p:cNvSpPr/>
          <p:nvPr/>
        </p:nvSpPr>
        <p:spPr>
          <a:xfrm>
            <a:off x="6837682" y="3913343"/>
            <a:ext cx="35702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buFont typeface="Arial" panose="020B0604020202020204" pitchFamily="34" charset="0"/>
            </a:pPr>
            <a:r>
              <a:rPr lang="zh-CN" altLang="en-US" sz="2400" b="1" dirty="0">
                <a:solidFill>
                  <a:srgbClr val="C00000"/>
                </a:solidFill>
                <a:cs typeface="+mn-ea"/>
                <a:sym typeface="+mn-lt"/>
              </a:rPr>
              <a:t>已考过知识点相关知识：</a:t>
            </a:r>
            <a:endParaRPr lang="zh-CN" altLang="en-US" sz="2400" b="1" dirty="0">
              <a:solidFill>
                <a:srgbClr val="C00000"/>
              </a:solidFill>
              <a:cs typeface="+mn-ea"/>
              <a:sym typeface="+mn-lt"/>
            </a:endParaRPr>
          </a:p>
        </p:txBody>
      </p:sp>
      <p:sp>
        <p:nvSpPr>
          <p:cNvPr id="34" name="矩形 33"/>
          <p:cNvSpPr/>
          <p:nvPr/>
        </p:nvSpPr>
        <p:spPr>
          <a:xfrm>
            <a:off x="6838346" y="4726204"/>
            <a:ext cx="4429418" cy="369332"/>
          </a:xfrm>
          <a:prstGeom prst="rect">
            <a:avLst/>
          </a:prstGeom>
        </p:spPr>
        <p:txBody>
          <a:bodyPr wrap="none">
            <a:spAutoFit/>
          </a:bodyPr>
          <a:lstStyle/>
          <a:p>
            <a:r>
              <a:rPr lang="zh-CN" altLang="en-US" dirty="0">
                <a:cs typeface="+mn-ea"/>
                <a:sym typeface="+mn-lt"/>
              </a:rPr>
              <a:t>年号  释褐  一些特殊地理位置  东宫 宗庙 </a:t>
            </a:r>
            <a:endParaRPr lang="zh-CN" altLang="en-US" dirty="0">
              <a:cs typeface="+mn-ea"/>
              <a:sym typeface="+mn-lt"/>
            </a:endParaRPr>
          </a:p>
        </p:txBody>
      </p:sp>
      <p:sp>
        <p:nvSpPr>
          <p:cNvPr id="35" name="矩形 34"/>
          <p:cNvSpPr/>
          <p:nvPr/>
        </p:nvSpPr>
        <p:spPr>
          <a:xfrm>
            <a:off x="6829784" y="5273938"/>
            <a:ext cx="4498347" cy="369332"/>
          </a:xfrm>
          <a:prstGeom prst="rect">
            <a:avLst/>
          </a:prstGeom>
        </p:spPr>
        <p:txBody>
          <a:bodyPr wrap="none">
            <a:spAutoFit/>
          </a:bodyPr>
          <a:lstStyle/>
          <a:p>
            <a:r>
              <a:rPr lang="zh-CN" altLang="en-US" dirty="0">
                <a:cs typeface="+mn-ea"/>
                <a:sym typeface="+mn-lt"/>
              </a:rPr>
              <a:t>古代节日文化：上元   七巧    端午  重阳等</a:t>
            </a:r>
            <a:endParaRPr lang="zh-CN" altLang="en-US" dirty="0">
              <a:cs typeface="+mn-ea"/>
              <a:sym typeface="+mn-lt"/>
            </a:endParaRPr>
          </a:p>
        </p:txBody>
      </p:sp>
      <p:sp>
        <p:nvSpPr>
          <p:cNvPr id="36" name="矩形 35"/>
          <p:cNvSpPr/>
          <p:nvPr/>
        </p:nvSpPr>
        <p:spPr>
          <a:xfrm>
            <a:off x="6852934" y="5806542"/>
            <a:ext cx="4190571" cy="369332"/>
          </a:xfrm>
          <a:prstGeom prst="rect">
            <a:avLst/>
          </a:prstGeom>
        </p:spPr>
        <p:txBody>
          <a:bodyPr wrap="none">
            <a:spAutoFit/>
          </a:bodyPr>
          <a:lstStyle/>
          <a:p>
            <a:r>
              <a:rPr lang="zh-CN" altLang="en-US" dirty="0">
                <a:cs typeface="+mn-ea"/>
                <a:sym typeface="+mn-lt"/>
              </a:rPr>
              <a:t>和古代礼节有关知识：再拜   作揖  叩首</a:t>
            </a:r>
            <a:endParaRPr lang="zh-CN" altLang="en-US" dirty="0">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499858" y="173587"/>
            <a:ext cx="3303161" cy="830997"/>
          </a:xfrm>
          <a:prstGeom prst="rect">
            <a:avLst/>
          </a:prstGeom>
          <a:solidFill>
            <a:schemeClr val="accent3"/>
          </a:solidFill>
        </p:spPr>
        <p:txBody>
          <a:bodyPr wrap="square">
            <a:spAutoFit/>
          </a:bodyPr>
          <a:lstStyle/>
          <a:p>
            <a:pPr algn="ctr"/>
            <a:r>
              <a:rPr lang="zh-CN" altLang="en-US" sz="2400" dirty="0">
                <a:solidFill>
                  <a:schemeClr val="bg1"/>
                </a:solidFill>
                <a:cs typeface="+mn-ea"/>
                <a:sym typeface="+mn-lt"/>
              </a:rPr>
              <a:t>   扫描收听：</a:t>
            </a:r>
            <a:endParaRPr lang="en-US" altLang="zh-CN" sz="2400" dirty="0">
              <a:solidFill>
                <a:schemeClr val="bg1"/>
              </a:solidFill>
              <a:cs typeface="+mn-ea"/>
              <a:sym typeface="+mn-lt"/>
            </a:endParaRPr>
          </a:p>
          <a:p>
            <a:pPr algn="ctr"/>
            <a:r>
              <a:rPr lang="zh-CN" altLang="en-US" sz="2400" dirty="0">
                <a:solidFill>
                  <a:schemeClr val="bg1"/>
                </a:solidFill>
                <a:cs typeface="+mn-ea"/>
                <a:sym typeface="+mn-lt"/>
              </a:rPr>
              <a:t>  两节文化常识微课</a:t>
            </a:r>
            <a:endParaRPr lang="zh-CN" altLang="en-US" sz="2400" dirty="0">
              <a:solidFill>
                <a:schemeClr val="bg1"/>
              </a:solidFill>
              <a:cs typeface="+mn-ea"/>
              <a:sym typeface="+mn-lt"/>
            </a:endParaRPr>
          </a:p>
        </p:txBody>
      </p:sp>
      <p:cxnSp>
        <p:nvCxnSpPr>
          <p:cNvPr id="6" name="直接连接符 5"/>
          <p:cNvCxnSpPr>
            <a:stCxn id="5" idx="3"/>
          </p:cNvCxnSpPr>
          <p:nvPr/>
        </p:nvCxnSpPr>
        <p:spPr>
          <a:xfrm>
            <a:off x="7803019" y="589085"/>
            <a:ext cx="3449161"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5" idx="1"/>
          </p:cNvCxnSpPr>
          <p:nvPr/>
        </p:nvCxnSpPr>
        <p:spPr>
          <a:xfrm flipH="1">
            <a:off x="1159057" y="589085"/>
            <a:ext cx="3340800"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2362505" y="1828802"/>
            <a:ext cx="2508060" cy="624987"/>
            <a:chOff x="2827869" y="1932972"/>
            <a:chExt cx="2508060" cy="624987"/>
          </a:xfrm>
        </p:grpSpPr>
        <p:sp>
          <p:nvSpPr>
            <p:cNvPr id="23" name="矩形 22"/>
            <p:cNvSpPr/>
            <p:nvPr/>
          </p:nvSpPr>
          <p:spPr>
            <a:xfrm>
              <a:off x="2827869" y="1932972"/>
              <a:ext cx="2508060" cy="624987"/>
            </a:xfrm>
            <a:prstGeom prst="rect">
              <a:avLst/>
            </a:prstGeom>
            <a:solidFill>
              <a:schemeClr val="accent2">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矩形 21"/>
            <p:cNvSpPr/>
            <p:nvPr/>
          </p:nvSpPr>
          <p:spPr>
            <a:xfrm>
              <a:off x="3066236" y="2054842"/>
              <a:ext cx="2031325" cy="369332"/>
            </a:xfrm>
            <a:prstGeom prst="rect">
              <a:avLst/>
            </a:prstGeom>
          </p:spPr>
          <p:txBody>
            <a:bodyPr wrap="none">
              <a:spAutoFit/>
            </a:bodyPr>
            <a:lstStyle/>
            <a:p>
              <a:r>
                <a:rPr lang="zh-CN" altLang="en-US" dirty="0">
                  <a:solidFill>
                    <a:schemeClr val="bg1"/>
                  </a:solidFill>
                  <a:cs typeface="+mn-ea"/>
                  <a:sym typeface="+mn-lt"/>
                </a:rPr>
                <a:t>中国古代节日礼俗</a:t>
              </a:r>
              <a:endParaRPr lang="zh-CN" altLang="en-US" dirty="0">
                <a:solidFill>
                  <a:schemeClr val="bg1"/>
                </a:solidFill>
                <a:cs typeface="+mn-ea"/>
                <a:sym typeface="+mn-lt"/>
              </a:endParaRPr>
            </a:p>
          </p:txBody>
        </p:sp>
      </p:grpSp>
      <p:pic>
        <p:nvPicPr>
          <p:cNvPr id="25" name="图片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362506" y="3278006"/>
            <a:ext cx="2570163"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 name="组合 26"/>
          <p:cNvGrpSpPr/>
          <p:nvPr/>
        </p:nvGrpSpPr>
        <p:grpSpPr>
          <a:xfrm>
            <a:off x="7850834" y="1828802"/>
            <a:ext cx="2508060" cy="624987"/>
            <a:chOff x="2827869" y="1932972"/>
            <a:chExt cx="2508060" cy="624987"/>
          </a:xfrm>
        </p:grpSpPr>
        <p:sp>
          <p:nvSpPr>
            <p:cNvPr id="28" name="矩形 27"/>
            <p:cNvSpPr/>
            <p:nvPr/>
          </p:nvSpPr>
          <p:spPr>
            <a:xfrm>
              <a:off x="2827869" y="1932972"/>
              <a:ext cx="2508060" cy="624987"/>
            </a:xfrm>
            <a:prstGeom prst="rect">
              <a:avLst/>
            </a:prstGeom>
            <a:solidFill>
              <a:schemeClr val="accent2">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矩形 28"/>
            <p:cNvSpPr/>
            <p:nvPr/>
          </p:nvSpPr>
          <p:spPr>
            <a:xfrm>
              <a:off x="3066236" y="2054842"/>
              <a:ext cx="2031325" cy="369332"/>
            </a:xfrm>
            <a:prstGeom prst="rect">
              <a:avLst/>
            </a:prstGeom>
          </p:spPr>
          <p:txBody>
            <a:bodyPr wrap="none">
              <a:spAutoFit/>
            </a:bodyPr>
            <a:lstStyle/>
            <a:p>
              <a:r>
                <a:rPr lang="zh-CN" altLang="en-US" dirty="0">
                  <a:solidFill>
                    <a:schemeClr val="bg1"/>
                  </a:solidFill>
                  <a:cs typeface="+mn-ea"/>
                  <a:sym typeface="+mn-lt"/>
                </a:rPr>
                <a:t>中国古代结婚礼俗</a:t>
              </a:r>
              <a:endParaRPr lang="zh-CN" altLang="en-US" dirty="0">
                <a:solidFill>
                  <a:schemeClr val="bg1"/>
                </a:solidFill>
                <a:cs typeface="+mn-ea"/>
                <a:sym typeface="+mn-lt"/>
              </a:endParaRPr>
            </a:p>
          </p:txBody>
        </p:sp>
      </p:grpSp>
      <p:pic>
        <p:nvPicPr>
          <p:cNvPr id="30" name="内容占位符 3"/>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7803020" y="3278007"/>
            <a:ext cx="2555875" cy="2497137"/>
          </a:xfrm>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88763" y="196739"/>
            <a:ext cx="9954083" cy="338554"/>
            <a:chOff x="827589" y="3527640"/>
            <a:chExt cx="7467865" cy="253915"/>
          </a:xfrm>
        </p:grpSpPr>
        <p:sp>
          <p:nvSpPr>
            <p:cNvPr id="5" name="矩形 4"/>
            <p:cNvSpPr/>
            <p:nvPr/>
          </p:nvSpPr>
          <p:spPr>
            <a:xfrm>
              <a:off x="3609919" y="3527640"/>
              <a:ext cx="1950896" cy="253915"/>
            </a:xfrm>
            <a:prstGeom prst="rect">
              <a:avLst/>
            </a:prstGeom>
            <a:solidFill>
              <a:schemeClr val="accent3"/>
            </a:solidFill>
          </p:spPr>
          <p:txBody>
            <a:bodyPr wrap="none">
              <a:spAutoFit/>
            </a:bodyPr>
            <a:lstStyle/>
            <a:p>
              <a:r>
                <a:rPr lang="en-US" altLang="zh-CN" sz="1600" dirty="0">
                  <a:solidFill>
                    <a:schemeClr val="bg1"/>
                  </a:solidFill>
                  <a:cs typeface="+mn-ea"/>
                  <a:sym typeface="+mn-lt"/>
                </a:rPr>
                <a:t>2017</a:t>
              </a:r>
              <a:r>
                <a:rPr lang="zh-CN" altLang="en-US" sz="1600" dirty="0">
                  <a:solidFill>
                    <a:schemeClr val="bg1"/>
                  </a:solidFill>
                  <a:cs typeface="+mn-ea"/>
                  <a:sym typeface="+mn-lt"/>
                </a:rPr>
                <a:t>高考文言文</a:t>
              </a:r>
              <a:r>
                <a:rPr lang="en-US" altLang="zh-CN" sz="1600" dirty="0">
                  <a:solidFill>
                    <a:schemeClr val="bg1"/>
                  </a:solidFill>
                  <a:cs typeface="+mn-ea"/>
                  <a:sym typeface="+mn-lt"/>
                </a:rPr>
                <a:t>-</a:t>
              </a:r>
              <a:r>
                <a:rPr lang="zh-CN" altLang="en-US" sz="1600" dirty="0">
                  <a:solidFill>
                    <a:schemeClr val="bg1"/>
                  </a:solidFill>
                  <a:cs typeface="+mn-ea"/>
                  <a:sym typeface="+mn-lt"/>
                </a:rPr>
                <a:t>文意理解</a:t>
              </a:r>
              <a:endParaRPr lang="zh-CN" altLang="en-US" sz="1600" dirty="0">
                <a:solidFill>
                  <a:schemeClr val="bg1"/>
                </a:solidFill>
                <a:cs typeface="+mn-ea"/>
                <a:sym typeface="+mn-lt"/>
              </a:endParaRPr>
            </a:p>
          </p:txBody>
        </p:sp>
        <p:cxnSp>
          <p:nvCxnSpPr>
            <p:cNvPr id="6" name="直接连接符 5"/>
            <p:cNvCxnSpPr>
              <a:stCxn id="5" idx="3"/>
            </p:cNvCxnSpPr>
            <p:nvPr/>
          </p:nvCxnSpPr>
          <p:spPr>
            <a:xfrm flipV="1">
              <a:off x="5560815" y="3654592"/>
              <a:ext cx="2734639" cy="5"/>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5" idx="1"/>
            </p:cNvCxnSpPr>
            <p:nvPr/>
          </p:nvCxnSpPr>
          <p:spPr>
            <a:xfrm flipH="1" flipV="1">
              <a:off x="827589" y="3654592"/>
              <a:ext cx="2782330" cy="5"/>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551190" y="1276106"/>
            <a:ext cx="6743687" cy="369332"/>
          </a:xfrm>
          <a:prstGeom prst="rect">
            <a:avLst/>
          </a:prstGeom>
        </p:spPr>
        <p:txBody>
          <a:bodyPr wrap="square">
            <a:spAutoFit/>
          </a:bodyPr>
          <a:lstStyle/>
          <a:p>
            <a:pPr>
              <a:defRPr/>
            </a:pPr>
            <a:r>
              <a:rPr lang="en-US" altLang="zh-CN" noProof="1">
                <a:cs typeface="+mn-ea"/>
                <a:sym typeface="+mn-lt"/>
              </a:rPr>
              <a:t> 12</a:t>
            </a:r>
            <a:r>
              <a:rPr lang="zh-CN" altLang="en-US" noProof="1">
                <a:cs typeface="+mn-ea"/>
                <a:sym typeface="+mn-lt"/>
              </a:rPr>
              <a:t>．下列对原文有关内容的概括和分析，不正确的一项是（</a:t>
            </a:r>
            <a:r>
              <a:rPr lang="en-US" altLang="zh-CN" noProof="1">
                <a:cs typeface="+mn-ea"/>
                <a:sym typeface="+mn-lt"/>
              </a:rPr>
              <a:t>3</a:t>
            </a:r>
            <a:r>
              <a:rPr lang="zh-CN" altLang="en-US" noProof="1">
                <a:cs typeface="+mn-ea"/>
                <a:sym typeface="+mn-lt"/>
              </a:rPr>
              <a:t>分）</a:t>
            </a:r>
            <a:endParaRPr lang="en-US" altLang="zh-CN" noProof="1">
              <a:cs typeface="+mn-ea"/>
              <a:sym typeface="+mn-lt"/>
            </a:endParaRPr>
          </a:p>
        </p:txBody>
      </p:sp>
      <p:sp>
        <p:nvSpPr>
          <p:cNvPr id="2" name="矩形 1"/>
          <p:cNvSpPr/>
          <p:nvPr/>
        </p:nvSpPr>
        <p:spPr>
          <a:xfrm>
            <a:off x="3124314" y="1800369"/>
            <a:ext cx="6166687" cy="923330"/>
          </a:xfrm>
          <a:prstGeom prst="rect">
            <a:avLst/>
          </a:prstGeom>
        </p:spPr>
        <p:txBody>
          <a:bodyPr wrap="square">
            <a:spAutoFit/>
          </a:bodyPr>
          <a:lstStyle/>
          <a:p>
            <a:pPr>
              <a:defRPr/>
            </a:pPr>
            <a:r>
              <a:rPr lang="en-US" altLang="zh-CN" noProof="1">
                <a:cs typeface="+mn-ea"/>
                <a:sym typeface="+mn-lt"/>
              </a:rPr>
              <a:t>B</a:t>
            </a:r>
            <a:r>
              <a:rPr lang="zh-CN" altLang="en-US" noProof="1">
                <a:cs typeface="+mn-ea"/>
                <a:sym typeface="+mn-lt"/>
              </a:rPr>
              <a:t>．</a:t>
            </a:r>
            <a:r>
              <a:rPr lang="zh-CN" altLang="en-US" noProof="1">
                <a:highlight>
                  <a:srgbClr val="FFFF00"/>
                </a:highlight>
                <a:cs typeface="+mn-ea"/>
                <a:sym typeface="+mn-lt"/>
              </a:rPr>
              <a:t>弘微简言服众，此举受到重视</a:t>
            </a:r>
            <a:r>
              <a:rPr lang="zh-CN" altLang="en-US" noProof="1">
                <a:cs typeface="+mn-ea"/>
                <a:sym typeface="+mn-lt"/>
              </a:rPr>
              <a:t>，他参与集会，常与子弟们诗文唱和，住在乌衣巷，称为乌衣之游；又</a:t>
            </a:r>
            <a:r>
              <a:rPr lang="zh-CN" altLang="en-US" noProof="1">
                <a:solidFill>
                  <a:srgbClr val="FF0000"/>
                </a:solidFill>
                <a:cs typeface="+mn-ea"/>
                <a:sym typeface="+mn-lt"/>
              </a:rPr>
              <a:t>极有文才口才</a:t>
            </a:r>
            <a:r>
              <a:rPr lang="zh-CN" altLang="en-US" noProof="1">
                <a:cs typeface="+mn-ea"/>
                <a:sym typeface="+mn-lt"/>
              </a:rPr>
              <a:t>，受到叔父谢混赏识，称为微子。 </a:t>
            </a:r>
            <a:endParaRPr lang="en-US" altLang="zh-CN" noProof="1">
              <a:cs typeface="+mn-ea"/>
              <a:sym typeface="+mn-lt"/>
            </a:endParaRPr>
          </a:p>
        </p:txBody>
      </p:sp>
      <p:grpSp>
        <p:nvGrpSpPr>
          <p:cNvPr id="10" name="组合 9"/>
          <p:cNvGrpSpPr/>
          <p:nvPr/>
        </p:nvGrpSpPr>
        <p:grpSpPr>
          <a:xfrm>
            <a:off x="1587" y="1276106"/>
            <a:ext cx="1828800" cy="369332"/>
            <a:chOff x="0" y="1276106"/>
            <a:chExt cx="1828800" cy="369332"/>
          </a:xfrm>
        </p:grpSpPr>
        <p:sp>
          <p:nvSpPr>
            <p:cNvPr id="3" name="矩形 2"/>
            <p:cNvSpPr/>
            <p:nvPr/>
          </p:nvSpPr>
          <p:spPr>
            <a:xfrm>
              <a:off x="0" y="1276106"/>
              <a:ext cx="1828800" cy="3660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文本框 7"/>
            <p:cNvSpPr txBox="1"/>
            <p:nvPr/>
          </p:nvSpPr>
          <p:spPr>
            <a:xfrm>
              <a:off x="382713" y="1276106"/>
              <a:ext cx="1408923" cy="369332"/>
            </a:xfrm>
            <a:prstGeom prst="rect">
              <a:avLst/>
            </a:prstGeom>
            <a:noFill/>
          </p:spPr>
          <p:txBody>
            <a:bodyPr wrap="square" rtlCol="0">
              <a:spAutoFit/>
            </a:bodyPr>
            <a:lstStyle/>
            <a:p>
              <a:r>
                <a:rPr lang="zh-CN" altLang="en-US" noProof="1">
                  <a:solidFill>
                    <a:schemeClr val="bg1"/>
                  </a:solidFill>
                  <a:cs typeface="+mn-ea"/>
                  <a:sym typeface="+mn-lt"/>
                </a:rPr>
                <a:t>（</a:t>
              </a:r>
              <a:r>
                <a:rPr lang="zh-CN" altLang="en-US" b="1" noProof="1">
                  <a:solidFill>
                    <a:schemeClr val="bg1"/>
                  </a:solidFill>
                  <a:cs typeface="+mn-ea"/>
                  <a:sym typeface="+mn-lt"/>
                </a:rPr>
                <a:t>课标卷一</a:t>
              </a:r>
              <a:r>
                <a:rPr lang="zh-CN" altLang="en-US" noProof="1">
                  <a:solidFill>
                    <a:schemeClr val="bg1"/>
                  </a:solidFill>
                  <a:cs typeface="+mn-ea"/>
                  <a:sym typeface="+mn-lt"/>
                </a:rPr>
                <a:t>）</a:t>
              </a:r>
              <a:endParaRPr lang="zh-CN" altLang="en-US" dirty="0">
                <a:cs typeface="+mn-ea"/>
                <a:sym typeface="+mn-lt"/>
              </a:endParaRPr>
            </a:p>
          </p:txBody>
        </p:sp>
      </p:grpSp>
      <p:grpSp>
        <p:nvGrpSpPr>
          <p:cNvPr id="11" name="组合 10"/>
          <p:cNvGrpSpPr/>
          <p:nvPr/>
        </p:nvGrpSpPr>
        <p:grpSpPr>
          <a:xfrm>
            <a:off x="1587" y="2936416"/>
            <a:ext cx="1828800" cy="369332"/>
            <a:chOff x="0" y="1276106"/>
            <a:chExt cx="1828800" cy="369332"/>
          </a:xfrm>
        </p:grpSpPr>
        <p:sp>
          <p:nvSpPr>
            <p:cNvPr id="12" name="矩形 11"/>
            <p:cNvSpPr/>
            <p:nvPr/>
          </p:nvSpPr>
          <p:spPr>
            <a:xfrm>
              <a:off x="0" y="1276106"/>
              <a:ext cx="1828800" cy="3660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文本框 12"/>
            <p:cNvSpPr txBox="1"/>
            <p:nvPr/>
          </p:nvSpPr>
          <p:spPr>
            <a:xfrm>
              <a:off x="382713" y="1276106"/>
              <a:ext cx="1408923" cy="369332"/>
            </a:xfrm>
            <a:prstGeom prst="rect">
              <a:avLst/>
            </a:prstGeom>
            <a:noFill/>
          </p:spPr>
          <p:txBody>
            <a:bodyPr wrap="square" rtlCol="0">
              <a:spAutoFit/>
            </a:bodyPr>
            <a:lstStyle/>
            <a:p>
              <a:r>
                <a:rPr lang="zh-CN" altLang="en-US" noProof="1">
                  <a:solidFill>
                    <a:schemeClr val="bg1"/>
                  </a:solidFill>
                  <a:cs typeface="+mn-ea"/>
                  <a:sym typeface="+mn-lt"/>
                </a:rPr>
                <a:t>（</a:t>
              </a:r>
              <a:r>
                <a:rPr lang="zh-CN" altLang="en-US" b="1" noProof="1">
                  <a:solidFill>
                    <a:schemeClr val="bg1"/>
                  </a:solidFill>
                  <a:cs typeface="+mn-ea"/>
                  <a:sym typeface="+mn-lt"/>
                </a:rPr>
                <a:t>课标卷二</a:t>
              </a:r>
              <a:r>
                <a:rPr lang="zh-CN" altLang="en-US" noProof="1">
                  <a:solidFill>
                    <a:schemeClr val="bg1"/>
                  </a:solidFill>
                  <a:cs typeface="+mn-ea"/>
                  <a:sym typeface="+mn-lt"/>
                </a:rPr>
                <a:t>）</a:t>
              </a:r>
              <a:endParaRPr lang="zh-CN" altLang="en-US" dirty="0">
                <a:cs typeface="+mn-ea"/>
                <a:sym typeface="+mn-lt"/>
              </a:endParaRPr>
            </a:p>
          </p:txBody>
        </p:sp>
      </p:grpSp>
      <p:sp>
        <p:nvSpPr>
          <p:cNvPr id="14" name="矩形 13"/>
          <p:cNvSpPr/>
          <p:nvPr/>
        </p:nvSpPr>
        <p:spPr>
          <a:xfrm>
            <a:off x="2625834" y="2908423"/>
            <a:ext cx="6958292" cy="369332"/>
          </a:xfrm>
          <a:prstGeom prst="rect">
            <a:avLst/>
          </a:prstGeom>
        </p:spPr>
        <p:txBody>
          <a:bodyPr wrap="square">
            <a:spAutoFit/>
          </a:bodyPr>
          <a:lstStyle/>
          <a:p>
            <a:r>
              <a:rPr lang="en-US" altLang="zh-CN" noProof="1">
                <a:cs typeface="+mn-ea"/>
                <a:sym typeface="+mn-lt"/>
              </a:rPr>
              <a:t>12</a:t>
            </a:r>
            <a:r>
              <a:rPr lang="zh-CN" altLang="en-US" noProof="1">
                <a:cs typeface="+mn-ea"/>
                <a:sym typeface="+mn-lt"/>
              </a:rPr>
              <a:t>．下列对原文有关内容的概括和分析，不正确的一项是（</a:t>
            </a:r>
            <a:r>
              <a:rPr lang="en-US" altLang="zh-CN" noProof="1">
                <a:cs typeface="+mn-ea"/>
                <a:sym typeface="+mn-lt"/>
              </a:rPr>
              <a:t>3</a:t>
            </a:r>
            <a:r>
              <a:rPr lang="zh-CN" altLang="en-US" noProof="1">
                <a:cs typeface="+mn-ea"/>
                <a:sym typeface="+mn-lt"/>
              </a:rPr>
              <a:t>分）</a:t>
            </a:r>
            <a:endParaRPr lang="zh-CN" altLang="en-US" dirty="0">
              <a:cs typeface="+mn-ea"/>
              <a:sym typeface="+mn-lt"/>
            </a:endParaRPr>
          </a:p>
        </p:txBody>
      </p:sp>
      <p:sp>
        <p:nvSpPr>
          <p:cNvPr id="15" name="矩形 14"/>
          <p:cNvSpPr/>
          <p:nvPr/>
        </p:nvSpPr>
        <p:spPr>
          <a:xfrm>
            <a:off x="3124314" y="3562192"/>
            <a:ext cx="6166686" cy="923330"/>
          </a:xfrm>
          <a:prstGeom prst="rect">
            <a:avLst/>
          </a:prstGeom>
        </p:spPr>
        <p:txBody>
          <a:bodyPr wrap="square">
            <a:spAutoFit/>
          </a:bodyPr>
          <a:lstStyle/>
          <a:p>
            <a:pPr>
              <a:defRPr/>
            </a:pPr>
            <a:r>
              <a:rPr lang="en-US" altLang="zh-CN" noProof="1">
                <a:cs typeface="+mn-ea"/>
                <a:sym typeface="+mn-lt"/>
              </a:rPr>
              <a:t>C</a:t>
            </a:r>
            <a:r>
              <a:rPr lang="zh-CN" altLang="en-US" noProof="1">
                <a:cs typeface="+mn-ea"/>
                <a:sym typeface="+mn-lt"/>
              </a:rPr>
              <a:t>．</a:t>
            </a:r>
            <a:r>
              <a:rPr lang="zh-CN" altLang="en-US" noProof="1">
                <a:highlight>
                  <a:srgbClr val="FFFF00"/>
                </a:highlight>
                <a:cs typeface="+mn-ea"/>
                <a:sym typeface="+mn-lt"/>
              </a:rPr>
              <a:t>赵熹制止祸患，大力推崇义行</a:t>
            </a:r>
            <a:r>
              <a:rPr lang="zh-CN" altLang="en-US" noProof="1">
                <a:cs typeface="+mn-ea"/>
                <a:sym typeface="+mn-lt"/>
              </a:rPr>
              <a:t>。他担任平原太守时，诛杀盗贼首领，但对待余党却能区别处理，</a:t>
            </a:r>
            <a:r>
              <a:rPr lang="zh-CN" altLang="en-US" noProof="1">
                <a:solidFill>
                  <a:srgbClr val="FF0000"/>
                </a:solidFill>
                <a:cs typeface="+mn-ea"/>
                <a:sym typeface="+mn-lt"/>
              </a:rPr>
              <a:t>只是将他们迁往异地</a:t>
            </a:r>
            <a:r>
              <a:rPr lang="zh-CN" altLang="en-US" noProof="1">
                <a:cs typeface="+mn-ea"/>
                <a:sym typeface="+mn-lt"/>
              </a:rPr>
              <a:t>，</a:t>
            </a:r>
            <a:r>
              <a:rPr lang="zh-CN" altLang="en-US" noProof="1">
                <a:solidFill>
                  <a:srgbClr val="FF0000"/>
                </a:solidFill>
                <a:cs typeface="+mn-ea"/>
                <a:sym typeface="+mn-lt"/>
              </a:rPr>
              <a:t>并教导他们应该弃恶从善</a:t>
            </a:r>
            <a:r>
              <a:rPr lang="zh-CN" altLang="en-US" noProof="1">
                <a:cs typeface="+mn-ea"/>
                <a:sym typeface="+mn-lt"/>
              </a:rPr>
              <a:t>。</a:t>
            </a:r>
            <a:endParaRPr lang="en-US" altLang="zh-CN" noProof="1">
              <a:cs typeface="+mn-ea"/>
              <a:sym typeface="+mn-lt"/>
            </a:endParaRPr>
          </a:p>
        </p:txBody>
      </p:sp>
      <p:grpSp>
        <p:nvGrpSpPr>
          <p:cNvPr id="16" name="组合 15"/>
          <p:cNvGrpSpPr/>
          <p:nvPr/>
        </p:nvGrpSpPr>
        <p:grpSpPr>
          <a:xfrm>
            <a:off x="1587" y="4796313"/>
            <a:ext cx="1828800" cy="369332"/>
            <a:chOff x="0" y="1276106"/>
            <a:chExt cx="1828800" cy="369332"/>
          </a:xfrm>
        </p:grpSpPr>
        <p:sp>
          <p:nvSpPr>
            <p:cNvPr id="17" name="矩形 16"/>
            <p:cNvSpPr/>
            <p:nvPr/>
          </p:nvSpPr>
          <p:spPr>
            <a:xfrm>
              <a:off x="0" y="1276106"/>
              <a:ext cx="1828800" cy="3660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文本框 17"/>
            <p:cNvSpPr txBox="1"/>
            <p:nvPr/>
          </p:nvSpPr>
          <p:spPr>
            <a:xfrm>
              <a:off x="382713" y="1276106"/>
              <a:ext cx="1408923" cy="369332"/>
            </a:xfrm>
            <a:prstGeom prst="rect">
              <a:avLst/>
            </a:prstGeom>
            <a:noFill/>
          </p:spPr>
          <p:txBody>
            <a:bodyPr wrap="square" rtlCol="0">
              <a:spAutoFit/>
            </a:bodyPr>
            <a:lstStyle/>
            <a:p>
              <a:r>
                <a:rPr lang="zh-CN" altLang="en-US" noProof="1">
                  <a:solidFill>
                    <a:schemeClr val="bg1"/>
                  </a:solidFill>
                  <a:cs typeface="+mn-ea"/>
                  <a:sym typeface="+mn-lt"/>
                </a:rPr>
                <a:t>（</a:t>
              </a:r>
              <a:r>
                <a:rPr lang="zh-CN" altLang="en-US" b="1" noProof="1">
                  <a:solidFill>
                    <a:schemeClr val="bg1"/>
                  </a:solidFill>
                  <a:cs typeface="+mn-ea"/>
                  <a:sym typeface="+mn-lt"/>
                </a:rPr>
                <a:t>课标卷三</a:t>
              </a:r>
              <a:r>
                <a:rPr lang="zh-CN" altLang="en-US" noProof="1">
                  <a:solidFill>
                    <a:schemeClr val="bg1"/>
                  </a:solidFill>
                  <a:cs typeface="+mn-ea"/>
                  <a:sym typeface="+mn-lt"/>
                </a:rPr>
                <a:t>）</a:t>
              </a:r>
              <a:endParaRPr lang="zh-CN" altLang="en-US" dirty="0">
                <a:cs typeface="+mn-ea"/>
                <a:sym typeface="+mn-lt"/>
              </a:endParaRPr>
            </a:p>
          </p:txBody>
        </p:sp>
      </p:grpSp>
      <p:sp>
        <p:nvSpPr>
          <p:cNvPr id="19" name="矩形 18"/>
          <p:cNvSpPr/>
          <p:nvPr/>
        </p:nvSpPr>
        <p:spPr>
          <a:xfrm>
            <a:off x="2625834" y="4805484"/>
            <a:ext cx="6958291" cy="369332"/>
          </a:xfrm>
          <a:prstGeom prst="rect">
            <a:avLst/>
          </a:prstGeom>
        </p:spPr>
        <p:txBody>
          <a:bodyPr wrap="square">
            <a:spAutoFit/>
          </a:bodyPr>
          <a:lstStyle/>
          <a:p>
            <a:pPr>
              <a:defRPr/>
            </a:pPr>
            <a:r>
              <a:rPr lang="en-US" altLang="zh-CN" noProof="1">
                <a:cs typeface="+mn-ea"/>
                <a:sym typeface="+mn-lt"/>
              </a:rPr>
              <a:t>12</a:t>
            </a:r>
            <a:r>
              <a:rPr lang="zh-CN" altLang="en-US" noProof="1">
                <a:cs typeface="+mn-ea"/>
                <a:sym typeface="+mn-lt"/>
              </a:rPr>
              <a:t>．下列对原文有关内容的概括和分析，不正确的一项是（</a:t>
            </a:r>
            <a:r>
              <a:rPr lang="en-US" altLang="zh-CN" noProof="1">
                <a:cs typeface="+mn-ea"/>
                <a:sym typeface="+mn-lt"/>
              </a:rPr>
              <a:t>3</a:t>
            </a:r>
            <a:r>
              <a:rPr lang="zh-CN" altLang="en-US" noProof="1">
                <a:cs typeface="+mn-ea"/>
                <a:sym typeface="+mn-lt"/>
              </a:rPr>
              <a:t>分）</a:t>
            </a:r>
            <a:endParaRPr lang="en-US" altLang="zh-CN" noProof="1">
              <a:cs typeface="+mn-ea"/>
              <a:sym typeface="+mn-lt"/>
            </a:endParaRPr>
          </a:p>
        </p:txBody>
      </p:sp>
      <p:sp>
        <p:nvSpPr>
          <p:cNvPr id="20" name="矩形 19"/>
          <p:cNvSpPr/>
          <p:nvPr/>
        </p:nvSpPr>
        <p:spPr>
          <a:xfrm>
            <a:off x="3195001" y="5526444"/>
            <a:ext cx="6174322" cy="923330"/>
          </a:xfrm>
          <a:prstGeom prst="rect">
            <a:avLst/>
          </a:prstGeom>
        </p:spPr>
        <p:txBody>
          <a:bodyPr wrap="square">
            <a:spAutoFit/>
          </a:bodyPr>
          <a:lstStyle/>
          <a:p>
            <a:pPr>
              <a:defRPr/>
            </a:pPr>
            <a:r>
              <a:rPr lang="en-US" altLang="zh-CN" noProof="1">
                <a:cs typeface="+mn-ea"/>
                <a:sym typeface="+mn-lt"/>
              </a:rPr>
              <a:t>A</a:t>
            </a:r>
            <a:r>
              <a:rPr lang="zh-CN" altLang="en-US" noProof="1">
                <a:cs typeface="+mn-ea"/>
                <a:sym typeface="+mn-lt"/>
              </a:rPr>
              <a:t>．</a:t>
            </a:r>
            <a:r>
              <a:rPr lang="zh-CN" altLang="en-US" noProof="1">
                <a:highlight>
                  <a:srgbClr val="FFFF00"/>
                </a:highlight>
                <a:cs typeface="+mn-ea"/>
                <a:sym typeface="+mn-lt"/>
              </a:rPr>
              <a:t>许将初至北境，尽灭契丹威风</a:t>
            </a:r>
            <a:r>
              <a:rPr lang="zh-CN" altLang="en-US" noProof="1">
                <a:cs typeface="+mn-ea"/>
                <a:sym typeface="+mn-lt"/>
              </a:rPr>
              <a:t>。他入仕不久，取代岁聘使前往代州，契丹想要宋朝割让代州，蓄意挑衅。他坚决予以反击，</a:t>
            </a:r>
            <a:r>
              <a:rPr lang="zh-CN" altLang="en-US" noProof="1">
                <a:solidFill>
                  <a:srgbClr val="FF0000"/>
                </a:solidFill>
                <a:cs typeface="+mn-ea"/>
                <a:sym typeface="+mn-lt"/>
              </a:rPr>
              <a:t>使对方未占得便宜而返回</a:t>
            </a:r>
            <a:r>
              <a:rPr lang="zh-CN" altLang="en-US" noProof="1">
                <a:cs typeface="+mn-ea"/>
                <a:sym typeface="+mn-lt"/>
              </a:rPr>
              <a:t>。</a:t>
            </a:r>
            <a:endParaRPr lang="zh-CN" altLang="en-US" noProof="1">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88763" y="196743"/>
            <a:ext cx="9954082" cy="338554"/>
            <a:chOff x="827590" y="3527643"/>
            <a:chExt cx="7467864" cy="253915"/>
          </a:xfrm>
        </p:grpSpPr>
        <p:sp>
          <p:nvSpPr>
            <p:cNvPr id="5" name="矩形 4"/>
            <p:cNvSpPr/>
            <p:nvPr/>
          </p:nvSpPr>
          <p:spPr>
            <a:xfrm>
              <a:off x="3900353" y="3527643"/>
              <a:ext cx="1370028" cy="253915"/>
            </a:xfrm>
            <a:prstGeom prst="rect">
              <a:avLst/>
            </a:prstGeom>
            <a:solidFill>
              <a:schemeClr val="accent3"/>
            </a:solidFill>
          </p:spPr>
          <p:txBody>
            <a:bodyPr wrap="none">
              <a:spAutoFit/>
            </a:bodyPr>
            <a:lstStyle/>
            <a:p>
              <a:r>
                <a:rPr lang="zh-CN" altLang="en-US" sz="1600" dirty="0">
                  <a:solidFill>
                    <a:schemeClr val="bg1"/>
                  </a:solidFill>
                  <a:cs typeface="+mn-ea"/>
                  <a:sym typeface="+mn-lt"/>
                </a:rPr>
                <a:t>影响文本理解因素</a:t>
              </a:r>
              <a:endParaRPr lang="zh-CN" altLang="en-US" sz="1600" dirty="0">
                <a:solidFill>
                  <a:schemeClr val="bg1"/>
                </a:solidFill>
                <a:cs typeface="+mn-ea"/>
                <a:sym typeface="+mn-lt"/>
              </a:endParaRPr>
            </a:p>
          </p:txBody>
        </p:sp>
        <p:cxnSp>
          <p:nvCxnSpPr>
            <p:cNvPr id="6" name="直接连接符 5"/>
            <p:cNvCxnSpPr>
              <a:stCxn id="5" idx="3"/>
            </p:cNvCxnSpPr>
            <p:nvPr/>
          </p:nvCxnSpPr>
          <p:spPr>
            <a:xfrm flipV="1">
              <a:off x="5270381" y="3654594"/>
              <a:ext cx="3025073" cy="7"/>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5" idx="1"/>
            </p:cNvCxnSpPr>
            <p:nvPr/>
          </p:nvCxnSpPr>
          <p:spPr>
            <a:xfrm flipH="1" flipV="1">
              <a:off x="827590" y="3654594"/>
              <a:ext cx="3072763" cy="7"/>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588" y="1390262"/>
            <a:ext cx="2612571" cy="7277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1009293" y="1520892"/>
            <a:ext cx="2192694" cy="461665"/>
          </a:xfrm>
          <a:prstGeom prst="rect">
            <a:avLst/>
          </a:prstGeom>
          <a:noFill/>
        </p:spPr>
        <p:txBody>
          <a:bodyPr wrap="square" rtlCol="0">
            <a:spAutoFit/>
          </a:bodyPr>
          <a:lstStyle/>
          <a:p>
            <a:r>
              <a:rPr lang="zh-CN" altLang="en-US" sz="2400" b="1" dirty="0">
                <a:solidFill>
                  <a:schemeClr val="bg1"/>
                </a:solidFill>
                <a:cs typeface="+mn-ea"/>
                <a:sym typeface="+mn-lt"/>
              </a:rPr>
              <a:t>背景知识</a:t>
            </a:r>
            <a:r>
              <a:rPr lang="zh-CN" altLang="en-US" sz="2400" dirty="0">
                <a:solidFill>
                  <a:schemeClr val="bg1"/>
                </a:solidFill>
                <a:cs typeface="+mn-ea"/>
                <a:sym typeface="+mn-lt"/>
              </a:rPr>
              <a:t>：</a:t>
            </a:r>
            <a:endParaRPr lang="zh-CN" altLang="en-US" sz="2400" dirty="0">
              <a:solidFill>
                <a:schemeClr val="bg1"/>
              </a:solidFill>
              <a:cs typeface="+mn-ea"/>
              <a:sym typeface="+mn-lt"/>
            </a:endParaRPr>
          </a:p>
        </p:txBody>
      </p:sp>
      <p:grpSp>
        <p:nvGrpSpPr>
          <p:cNvPr id="12" name="组合 11"/>
          <p:cNvGrpSpPr/>
          <p:nvPr/>
        </p:nvGrpSpPr>
        <p:grpSpPr>
          <a:xfrm>
            <a:off x="2765254" y="2605473"/>
            <a:ext cx="7625689" cy="923330"/>
            <a:chOff x="3220866" y="1961575"/>
            <a:chExt cx="7625689" cy="923330"/>
          </a:xfrm>
        </p:grpSpPr>
        <p:sp>
          <p:nvSpPr>
            <p:cNvPr id="10" name="矩形 9"/>
            <p:cNvSpPr/>
            <p:nvPr/>
          </p:nvSpPr>
          <p:spPr>
            <a:xfrm>
              <a:off x="3220866" y="1961575"/>
              <a:ext cx="1651551" cy="923330"/>
            </a:xfrm>
            <a:prstGeom prst="rect">
              <a:avLst/>
            </a:prstGeom>
          </p:spPr>
          <p:txBody>
            <a:bodyPr wrap="square">
              <a:spAutoFit/>
            </a:bodyPr>
            <a:lstStyle/>
            <a:p>
              <a:r>
                <a:rPr lang="zh-CN" altLang="en-US" sz="5400" dirty="0">
                  <a:cs typeface="+mn-ea"/>
                  <a:sym typeface="+mn-lt"/>
                </a:rPr>
                <a:t>原文：</a:t>
              </a:r>
              <a:endParaRPr lang="zh-CN" altLang="en-US" sz="2400" dirty="0">
                <a:cs typeface="+mn-ea"/>
                <a:sym typeface="+mn-lt"/>
              </a:endParaRPr>
            </a:p>
          </p:txBody>
        </p:sp>
        <p:sp>
          <p:nvSpPr>
            <p:cNvPr id="11" name="矩形 10"/>
            <p:cNvSpPr/>
            <p:nvPr/>
          </p:nvSpPr>
          <p:spPr>
            <a:xfrm>
              <a:off x="4891079" y="2385916"/>
              <a:ext cx="5955476" cy="369332"/>
            </a:xfrm>
            <a:prstGeom prst="rect">
              <a:avLst/>
            </a:prstGeom>
          </p:spPr>
          <p:txBody>
            <a:bodyPr wrap="none">
              <a:spAutoFit/>
            </a:bodyPr>
            <a:lstStyle/>
            <a:p>
              <a:r>
                <a:rPr lang="zh-CN" altLang="en-US" dirty="0">
                  <a:cs typeface="+mn-ea"/>
                  <a:sym typeface="+mn-lt"/>
                </a:rPr>
                <a:t>大丈夫岂得苟贪财物，以害及身命，</a:t>
              </a:r>
              <a:r>
                <a:rPr lang="zh-CN" altLang="en-US" dirty="0">
                  <a:solidFill>
                    <a:srgbClr val="0070C0"/>
                  </a:solidFill>
                  <a:cs typeface="+mn-ea"/>
                  <a:sym typeface="+mn-lt"/>
                </a:rPr>
                <a:t>使子孙每怀愧耻耶</a:t>
              </a:r>
              <a:r>
                <a:rPr lang="zh-CN" altLang="en-US" dirty="0">
                  <a:cs typeface="+mn-ea"/>
                  <a:sym typeface="+mn-lt"/>
                </a:rPr>
                <a:t>？</a:t>
              </a:r>
              <a:endParaRPr lang="zh-CN" altLang="en-US" dirty="0">
                <a:cs typeface="+mn-ea"/>
                <a:sym typeface="+mn-lt"/>
              </a:endParaRPr>
            </a:p>
          </p:txBody>
        </p:sp>
      </p:grpSp>
      <p:sp>
        <p:nvSpPr>
          <p:cNvPr id="13" name="矩形 12"/>
          <p:cNvSpPr/>
          <p:nvPr/>
        </p:nvSpPr>
        <p:spPr>
          <a:xfrm>
            <a:off x="2729769" y="4301209"/>
            <a:ext cx="1877437" cy="923330"/>
          </a:xfrm>
          <a:prstGeom prst="rect">
            <a:avLst/>
          </a:prstGeom>
        </p:spPr>
        <p:txBody>
          <a:bodyPr wrap="square">
            <a:spAutoFit/>
          </a:bodyPr>
          <a:lstStyle/>
          <a:p>
            <a:r>
              <a:rPr lang="zh-CN" altLang="en-US" sz="5400" dirty="0">
                <a:cs typeface="+mn-ea"/>
                <a:sym typeface="+mn-lt"/>
              </a:rPr>
              <a:t>选项：</a:t>
            </a:r>
            <a:endParaRPr lang="zh-CN" altLang="en-US" sz="5400" dirty="0">
              <a:cs typeface="+mn-ea"/>
              <a:sym typeface="+mn-lt"/>
            </a:endParaRPr>
          </a:p>
        </p:txBody>
      </p:sp>
      <p:sp>
        <p:nvSpPr>
          <p:cNvPr id="14" name="矩形 13"/>
          <p:cNvSpPr/>
          <p:nvPr/>
        </p:nvSpPr>
        <p:spPr>
          <a:xfrm>
            <a:off x="4498942" y="4508295"/>
            <a:ext cx="6096000" cy="646331"/>
          </a:xfrm>
          <a:prstGeom prst="rect">
            <a:avLst/>
          </a:prstGeom>
        </p:spPr>
        <p:txBody>
          <a:bodyPr>
            <a:spAutoFit/>
          </a:bodyPr>
          <a:lstStyle/>
          <a:p>
            <a:r>
              <a:rPr lang="zh-CN" altLang="en-US" dirty="0">
                <a:cs typeface="+mn-ea"/>
                <a:sym typeface="+mn-lt"/>
              </a:rPr>
              <a:t>为主为臣的，如果能做到“小心奉法，常畏天地”，不仅能使百姓安宁，自身常获欢乐，</a:t>
            </a:r>
            <a:r>
              <a:rPr lang="zh-CN" altLang="en-US" dirty="0">
                <a:solidFill>
                  <a:srgbClr val="0070C0"/>
                </a:solidFill>
                <a:cs typeface="+mn-ea"/>
                <a:sym typeface="+mn-lt"/>
              </a:rPr>
              <a:t>还能使子孙后代感到荣耀</a:t>
            </a:r>
            <a:r>
              <a:rPr lang="zh-CN" altLang="en-US" dirty="0">
                <a:cs typeface="+mn-ea"/>
                <a:sym typeface="+mn-lt"/>
              </a:rPr>
              <a:t>。</a:t>
            </a:r>
            <a:endParaRPr lang="zh-CN" altLang="en-US" dirty="0">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455612" y="970915"/>
            <a:ext cx="7537450" cy="5648325"/>
          </a:xfrm>
          <a:prstGeom prst="rect">
            <a:avLst/>
          </a:prstGeom>
        </p:spPr>
      </p:pic>
      <p:sp>
        <p:nvSpPr>
          <p:cNvPr id="2" name="文本框 1"/>
          <p:cNvSpPr txBox="1"/>
          <p:nvPr/>
        </p:nvSpPr>
        <p:spPr>
          <a:xfrm>
            <a:off x="6694805" y="2085975"/>
            <a:ext cx="3392805" cy="3046095"/>
          </a:xfrm>
          <a:prstGeom prst="rect">
            <a:avLst/>
          </a:prstGeom>
          <a:noFill/>
        </p:spPr>
        <p:txBody>
          <a:bodyPr wrap="square" rtlCol="0" anchor="t">
            <a:spAutoFit/>
          </a:bodyPr>
          <a:p>
            <a:r>
              <a:rPr lang="zh-CN" altLang="en-US" sz="3200" b="1">
                <a:sym typeface="+mn-ea"/>
              </a:rPr>
              <a:t>“</a:t>
            </a:r>
            <a:r>
              <a:rPr lang="zh-CN" altLang="en-US" sz="3200" b="1">
                <a:solidFill>
                  <a:srgbClr val="FF0000"/>
                </a:solidFill>
                <a:sym typeface="+mn-ea"/>
              </a:rPr>
              <a:t>必备知识、关键能力、学科素养、核心价值</a:t>
            </a:r>
            <a:r>
              <a:rPr lang="zh-CN" altLang="en-US" sz="3200" b="1">
                <a:sym typeface="+mn-ea"/>
              </a:rPr>
              <a:t>”，即四层考查目标，它回答的是“</a:t>
            </a:r>
            <a:r>
              <a:rPr lang="zh-CN" altLang="en-US" sz="3200" b="1">
                <a:solidFill>
                  <a:srgbClr val="FF0000"/>
                </a:solidFill>
                <a:sym typeface="+mn-ea"/>
              </a:rPr>
              <a:t>考什么</a:t>
            </a:r>
            <a:r>
              <a:rPr lang="zh-CN" altLang="en-US" sz="3200" b="1">
                <a:sym typeface="+mn-ea"/>
              </a:rPr>
              <a:t>”的问题；</a:t>
            </a:r>
            <a:endParaRPr lang="zh-CN" altLang="en-US" sz="3200" b="1">
              <a:sym typeface="+mn-ea"/>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88763" y="196740"/>
            <a:ext cx="9954082" cy="338554"/>
            <a:chOff x="827590" y="3527641"/>
            <a:chExt cx="7467864" cy="253915"/>
          </a:xfrm>
        </p:grpSpPr>
        <p:sp>
          <p:nvSpPr>
            <p:cNvPr id="5" name="矩形 4"/>
            <p:cNvSpPr/>
            <p:nvPr/>
          </p:nvSpPr>
          <p:spPr>
            <a:xfrm>
              <a:off x="4131256" y="3527641"/>
              <a:ext cx="908221" cy="253915"/>
            </a:xfrm>
            <a:prstGeom prst="rect">
              <a:avLst/>
            </a:prstGeom>
            <a:solidFill>
              <a:schemeClr val="accent3"/>
            </a:solidFill>
          </p:spPr>
          <p:txBody>
            <a:bodyPr wrap="none">
              <a:spAutoFit/>
            </a:bodyPr>
            <a:lstStyle/>
            <a:p>
              <a:r>
                <a:rPr lang="zh-CN" altLang="en-US" sz="1600" dirty="0">
                  <a:solidFill>
                    <a:schemeClr val="bg1"/>
                  </a:solidFill>
                  <a:cs typeface="+mn-ea"/>
                  <a:sym typeface="+mn-lt"/>
                </a:rPr>
                <a:t>信息碎片化</a:t>
              </a:r>
              <a:endParaRPr lang="zh-CN" altLang="en-US" sz="1600" dirty="0">
                <a:solidFill>
                  <a:schemeClr val="bg1"/>
                </a:solidFill>
                <a:cs typeface="+mn-ea"/>
                <a:sym typeface="+mn-lt"/>
              </a:endParaRPr>
            </a:p>
          </p:txBody>
        </p:sp>
        <p:cxnSp>
          <p:nvCxnSpPr>
            <p:cNvPr id="6" name="直接连接符 5"/>
            <p:cNvCxnSpPr>
              <a:stCxn id="5" idx="3"/>
            </p:cNvCxnSpPr>
            <p:nvPr/>
          </p:nvCxnSpPr>
          <p:spPr>
            <a:xfrm flipV="1">
              <a:off x="5039477" y="3654596"/>
              <a:ext cx="3255977" cy="3"/>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5" idx="1"/>
            </p:cNvCxnSpPr>
            <p:nvPr/>
          </p:nvCxnSpPr>
          <p:spPr>
            <a:xfrm flipH="1" flipV="1">
              <a:off x="827590" y="3654596"/>
              <a:ext cx="3303666" cy="3"/>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1312545" y="1526540"/>
            <a:ext cx="9660890" cy="4407535"/>
            <a:chOff x="1377820" y="1800809"/>
            <a:chExt cx="9461241" cy="3497227"/>
          </a:xfrm>
        </p:grpSpPr>
        <p:sp>
          <p:nvSpPr>
            <p:cNvPr id="9" name="矩形 8"/>
            <p:cNvSpPr/>
            <p:nvPr/>
          </p:nvSpPr>
          <p:spPr>
            <a:xfrm>
              <a:off x="1377820" y="1800809"/>
              <a:ext cx="9461241" cy="3228363"/>
            </a:xfrm>
            <a:prstGeom prst="rect">
              <a:avLst/>
            </a:prstGeom>
            <a:ln>
              <a:noFill/>
            </a:ln>
            <a:effectLst>
              <a:outerShdw blurRad="50800" dist="38100" dir="2700000" sx="102000" sy="102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矩形 7"/>
            <p:cNvSpPr/>
            <p:nvPr/>
          </p:nvSpPr>
          <p:spPr>
            <a:xfrm>
              <a:off x="1510895" y="1800809"/>
              <a:ext cx="9204333" cy="3497227"/>
            </a:xfrm>
            <a:prstGeom prst="rect">
              <a:avLst/>
            </a:prstGeom>
          </p:spPr>
          <p:txBody>
            <a:bodyPr wrap="square">
              <a:spAutoFit/>
            </a:bodyPr>
            <a:lstStyle/>
            <a:p>
              <a:pPr algn="just">
                <a:lnSpc>
                  <a:spcPct val="130000"/>
                </a:lnSpc>
              </a:pPr>
              <a:r>
                <a:rPr lang="zh-CN" altLang="en-US" sz="2400" dirty="0">
                  <a:solidFill>
                    <a:schemeClr val="bg1"/>
                  </a:solidFill>
                  <a:cs typeface="+mn-ea"/>
                  <a:sym typeface="+mn-lt"/>
                </a:rPr>
                <a:t>来护儿，</a:t>
              </a:r>
              <a:r>
                <a:rPr lang="zh-CN" altLang="en-US" sz="2400" dirty="0">
                  <a:solidFill>
                    <a:srgbClr val="FF0000"/>
                  </a:solidFill>
                  <a:cs typeface="+mn-ea"/>
                  <a:sym typeface="+mn-lt"/>
                </a:rPr>
                <a:t>未识</a:t>
              </a:r>
              <a:r>
                <a:rPr lang="zh-CN" altLang="en-US" sz="2400" dirty="0">
                  <a:solidFill>
                    <a:schemeClr val="bg1"/>
                  </a:solidFill>
                  <a:cs typeface="+mn-ea"/>
                  <a:sym typeface="+mn-lt"/>
                </a:rPr>
                <a:t>而孤，养于吴氏。</a:t>
              </a:r>
              <a:r>
                <a:rPr lang="en-US" altLang="zh-CN" sz="2400" dirty="0">
                  <a:solidFill>
                    <a:schemeClr val="bg1"/>
                  </a:solidFill>
                  <a:cs typeface="+mn-ea"/>
                  <a:sym typeface="+mn-lt"/>
                </a:rPr>
                <a:t>……</a:t>
              </a:r>
              <a:r>
                <a:rPr lang="zh-CN" altLang="en-US" sz="2400" dirty="0">
                  <a:solidFill>
                    <a:srgbClr val="FF0000"/>
                  </a:solidFill>
                  <a:cs typeface="+mn-ea"/>
                  <a:sym typeface="+mn-lt"/>
                </a:rPr>
                <a:t>幼</a:t>
              </a:r>
              <a:r>
                <a:rPr lang="zh-CN" altLang="en-US" sz="2400" dirty="0">
                  <a:solidFill>
                    <a:schemeClr val="bg1"/>
                  </a:solidFill>
                  <a:cs typeface="+mn-ea"/>
                  <a:sym typeface="+mn-lt"/>
                </a:rPr>
                <a:t>而卓荦，初读《诗》，舍书叹曰：“大丈夫在世，会为国灭贼以取功名！”</a:t>
              </a:r>
              <a:r>
                <a:rPr lang="zh-CN" altLang="en-US" sz="2400" dirty="0">
                  <a:solidFill>
                    <a:srgbClr val="FF0000"/>
                  </a:solidFill>
                  <a:cs typeface="+mn-ea"/>
                  <a:sym typeface="+mn-lt"/>
                </a:rPr>
                <a:t>及长</a:t>
              </a:r>
              <a:r>
                <a:rPr lang="zh-CN" altLang="en-US" sz="2400" dirty="0">
                  <a:solidFill>
                    <a:schemeClr val="bg1"/>
                  </a:solidFill>
                  <a:cs typeface="+mn-ea"/>
                  <a:sym typeface="+mn-lt"/>
                </a:rPr>
                <a:t>，雄略秀出，志气英远。</a:t>
              </a:r>
              <a:r>
                <a:rPr lang="zh-CN" altLang="en-US" sz="2400" dirty="0">
                  <a:solidFill>
                    <a:srgbClr val="FF0000"/>
                  </a:solidFill>
                  <a:cs typeface="+mn-ea"/>
                  <a:sym typeface="+mn-lt"/>
                </a:rPr>
                <a:t>会 周 师 定 淮 南</a:t>
              </a:r>
              <a:r>
                <a:rPr lang="zh-CN" altLang="en-US" sz="2400" dirty="0">
                  <a:solidFill>
                    <a:schemeClr val="bg1"/>
                  </a:solidFill>
                  <a:cs typeface="+mn-ea"/>
                  <a:sym typeface="+mn-lt"/>
                </a:rPr>
                <a:t> ……赏物一千段。</a:t>
              </a:r>
              <a:r>
                <a:rPr lang="zh-CN" altLang="en-US" sz="2400" dirty="0">
                  <a:solidFill>
                    <a:srgbClr val="FF0000"/>
                  </a:solidFill>
                  <a:cs typeface="+mn-ea"/>
                  <a:sym typeface="+mn-lt"/>
                </a:rPr>
                <a:t>仁寿初</a:t>
              </a:r>
              <a:r>
                <a:rPr lang="zh-CN" altLang="en-US" sz="2400" dirty="0">
                  <a:solidFill>
                    <a:schemeClr val="bg1"/>
                  </a:solidFill>
                  <a:cs typeface="+mn-ea"/>
                  <a:sym typeface="+mn-lt"/>
                </a:rPr>
                <a:t>，迁瀛州刺史，以善政闻，频见劳勉。</a:t>
              </a:r>
              <a:r>
                <a:rPr lang="zh-CN" altLang="en-US" sz="2400" dirty="0">
                  <a:solidFill>
                    <a:srgbClr val="FF0000"/>
                  </a:solidFill>
                  <a:cs typeface="+mn-ea"/>
                  <a:sym typeface="+mn-lt"/>
                </a:rPr>
                <a:t>炀帝嗣位</a:t>
              </a:r>
              <a:r>
                <a:rPr lang="zh-CN" altLang="en-US" sz="2400" dirty="0">
                  <a:solidFill>
                    <a:schemeClr val="bg1"/>
                  </a:solidFill>
                  <a:cs typeface="+mn-ea"/>
                  <a:sym typeface="+mn-lt"/>
                </a:rPr>
                <a:t>，被追入朝，百姓攀恋，累日不能出境，诣阙上书致请者，前后数百人。</a:t>
              </a:r>
              <a:r>
                <a:rPr lang="zh-CN" altLang="en-US" sz="2400" dirty="0">
                  <a:solidFill>
                    <a:srgbClr val="FF0000"/>
                  </a:solidFill>
                  <a:cs typeface="+mn-ea"/>
                  <a:sym typeface="+mn-lt"/>
                </a:rPr>
                <a:t>大业六年</a:t>
              </a:r>
              <a:r>
                <a:rPr lang="zh-CN" altLang="en-US" sz="2400" dirty="0">
                  <a:solidFill>
                    <a:schemeClr val="bg1"/>
                  </a:solidFill>
                  <a:cs typeface="+mn-ea"/>
                  <a:sym typeface="+mn-lt"/>
                </a:rPr>
                <a:t>，车驾幸江都，仍令三品已上并集其宅，酣饮尽日，朝野荣之。</a:t>
              </a:r>
              <a:r>
                <a:rPr lang="zh-CN" altLang="en-US" sz="2400" dirty="0">
                  <a:solidFill>
                    <a:srgbClr val="FF0000"/>
                  </a:solidFill>
                  <a:cs typeface="+mn-ea"/>
                  <a:sym typeface="+mn-lt"/>
                </a:rPr>
                <a:t>十二年</a:t>
              </a:r>
              <a:r>
                <a:rPr lang="zh-CN" altLang="en-US" sz="2400" dirty="0">
                  <a:solidFill>
                    <a:schemeClr val="bg1"/>
                  </a:solidFill>
                  <a:cs typeface="+mn-ea"/>
                  <a:sym typeface="+mn-lt"/>
                </a:rPr>
                <a:t>，驾幸江都，护儿谏曰：……</a:t>
              </a:r>
              <a:r>
                <a:rPr lang="zh-CN" altLang="en-US" sz="2400" dirty="0">
                  <a:solidFill>
                    <a:srgbClr val="FF0000"/>
                  </a:solidFill>
                  <a:cs typeface="+mn-ea"/>
                  <a:sym typeface="+mn-lt"/>
                </a:rPr>
                <a:t>及宇文化及构逆</a:t>
              </a:r>
              <a:r>
                <a:rPr lang="zh-CN" altLang="en-US" sz="2400" dirty="0">
                  <a:solidFill>
                    <a:schemeClr val="bg1"/>
                  </a:solidFill>
                  <a:cs typeface="+mn-ea"/>
                  <a:sym typeface="+mn-lt"/>
                </a:rPr>
                <a:t>，深忌之。</a:t>
              </a:r>
              <a:r>
                <a:rPr lang="en-US" altLang="zh-CN" sz="2400" dirty="0">
                  <a:solidFill>
                    <a:schemeClr val="bg1"/>
                  </a:solidFill>
                  <a:cs typeface="+mn-ea"/>
                  <a:sym typeface="+mn-lt"/>
                </a:rPr>
                <a:t>……</a:t>
              </a:r>
              <a:r>
                <a:rPr lang="zh-CN" altLang="en-US" sz="2400" dirty="0">
                  <a:solidFill>
                    <a:srgbClr val="FF0000"/>
                  </a:solidFill>
                  <a:cs typeface="+mn-ea"/>
                  <a:sym typeface="+mn-lt"/>
                </a:rPr>
                <a:t>护儿重然诺</a:t>
              </a:r>
              <a:r>
                <a:rPr lang="zh-CN" altLang="en-US" sz="2400" dirty="0">
                  <a:solidFill>
                    <a:schemeClr val="bg1"/>
                  </a:solidFill>
                  <a:cs typeface="+mn-ea"/>
                  <a:sym typeface="+mn-lt"/>
                </a:rPr>
                <a:t>，敦交契，廉于财利，不事产业。</a:t>
              </a:r>
              <a:r>
                <a:rPr lang="zh-CN" altLang="en-US" sz="2400" dirty="0">
                  <a:solidFill>
                    <a:srgbClr val="FF0000"/>
                  </a:solidFill>
                  <a:cs typeface="+mn-ea"/>
                  <a:sym typeface="+mn-lt"/>
                </a:rPr>
                <a:t>至于行军用兵</a:t>
              </a:r>
              <a:r>
                <a:rPr lang="zh-CN" altLang="en-US" sz="2400" dirty="0">
                  <a:solidFill>
                    <a:schemeClr val="bg1"/>
                  </a:solidFill>
                  <a:cs typeface="+mn-ea"/>
                  <a:sym typeface="+mn-lt"/>
                </a:rPr>
                <a:t>，特多谋算，每览兵法，曰：……（节选自《北史·来护儿传》）</a:t>
              </a:r>
              <a:endParaRPr lang="zh-CN" altLang="en-US" sz="2400" dirty="0">
                <a:solidFill>
                  <a:schemeClr val="bg1"/>
                </a:solidFill>
                <a:cs typeface="+mn-ea"/>
                <a:sym typeface="+mn-lt"/>
              </a:endParaRPr>
            </a:p>
          </p:txBody>
        </p:sp>
      </p:grpSp>
      <p:cxnSp>
        <p:nvCxnSpPr>
          <p:cNvPr id="11" name="直接连接符 10"/>
          <p:cNvCxnSpPr/>
          <p:nvPr/>
        </p:nvCxnSpPr>
        <p:spPr>
          <a:xfrm>
            <a:off x="951755" y="6342906"/>
            <a:ext cx="10451841" cy="0"/>
          </a:xfrm>
          <a:prstGeom prst="line">
            <a:avLst/>
          </a:prstGeom>
          <a:ln w="19050"/>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120548" y="557505"/>
            <a:ext cx="9954081" cy="2"/>
            <a:chOff x="827591" y="3654596"/>
            <a:chExt cx="7467863" cy="2"/>
          </a:xfrm>
        </p:grpSpPr>
        <p:cxnSp>
          <p:nvCxnSpPr>
            <p:cNvPr id="6" name="直接连接符 5"/>
            <p:cNvCxnSpPr/>
            <p:nvPr/>
          </p:nvCxnSpPr>
          <p:spPr>
            <a:xfrm flipV="1">
              <a:off x="4808574" y="3654596"/>
              <a:ext cx="3486880" cy="2"/>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827591" y="3654596"/>
              <a:ext cx="3980983"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1588" y="1160080"/>
            <a:ext cx="2005013" cy="942843"/>
            <a:chOff x="0" y="1323975"/>
            <a:chExt cx="2005013" cy="942843"/>
          </a:xfrm>
        </p:grpSpPr>
        <p:sp>
          <p:nvSpPr>
            <p:cNvPr id="8" name="矩形 7"/>
            <p:cNvSpPr/>
            <p:nvPr/>
          </p:nvSpPr>
          <p:spPr>
            <a:xfrm>
              <a:off x="0" y="1323975"/>
              <a:ext cx="1885950" cy="94284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576263" y="1410675"/>
              <a:ext cx="1428750" cy="769441"/>
            </a:xfrm>
            <a:prstGeom prst="rect">
              <a:avLst/>
            </a:prstGeom>
            <a:noFill/>
          </p:spPr>
          <p:txBody>
            <a:bodyPr wrap="square" rtlCol="0">
              <a:spAutoFit/>
            </a:bodyPr>
            <a:lstStyle/>
            <a:p>
              <a:r>
                <a:rPr lang="zh-CN" altLang="en-US" sz="4400" dirty="0">
                  <a:solidFill>
                    <a:schemeClr val="bg1"/>
                  </a:solidFill>
                  <a:cs typeface="+mn-ea"/>
                  <a:sym typeface="+mn-lt"/>
                </a:rPr>
                <a:t>原文</a:t>
              </a:r>
              <a:endParaRPr lang="zh-CN" altLang="en-US" sz="4400" dirty="0">
                <a:solidFill>
                  <a:schemeClr val="bg1"/>
                </a:solidFill>
                <a:cs typeface="+mn-ea"/>
                <a:sym typeface="+mn-lt"/>
              </a:endParaRPr>
            </a:p>
          </p:txBody>
        </p:sp>
      </p:grpSp>
      <p:sp>
        <p:nvSpPr>
          <p:cNvPr id="11" name="矩形 10"/>
          <p:cNvSpPr/>
          <p:nvPr/>
        </p:nvSpPr>
        <p:spPr>
          <a:xfrm>
            <a:off x="2230437" y="2149414"/>
            <a:ext cx="8739416" cy="830997"/>
          </a:xfrm>
          <a:prstGeom prst="rect">
            <a:avLst/>
          </a:prstGeom>
        </p:spPr>
        <p:txBody>
          <a:bodyPr wrap="square">
            <a:spAutoFit/>
          </a:bodyPr>
          <a:lstStyle/>
          <a:p>
            <a:r>
              <a:rPr lang="zh-CN" altLang="en-US" sz="2400" noProof="1">
                <a:cs typeface="+mn-ea"/>
                <a:sym typeface="+mn-lt"/>
              </a:rPr>
              <a:t>古人云：“鸟栖于林，犹恐其不高，复巢于木末；鱼藏于水，犹恐其不深，复穴于窟下。然而为人所获者，</a:t>
            </a:r>
            <a:r>
              <a:rPr lang="zh-CN" altLang="en-US" sz="2400" noProof="1">
                <a:solidFill>
                  <a:srgbClr val="0070C0"/>
                </a:solidFill>
                <a:cs typeface="+mn-ea"/>
                <a:sym typeface="+mn-lt"/>
              </a:rPr>
              <a:t>皆由贪饵故也</a:t>
            </a:r>
            <a:r>
              <a:rPr lang="zh-CN" altLang="en-US" sz="2400" noProof="1">
                <a:cs typeface="+mn-ea"/>
                <a:sym typeface="+mn-lt"/>
              </a:rPr>
              <a:t>。”</a:t>
            </a:r>
            <a:endParaRPr lang="zh-CN" altLang="en-US" sz="2400" dirty="0">
              <a:cs typeface="+mn-ea"/>
              <a:sym typeface="+mn-lt"/>
            </a:endParaRPr>
          </a:p>
        </p:txBody>
      </p:sp>
      <p:grpSp>
        <p:nvGrpSpPr>
          <p:cNvPr id="13" name="组合 12"/>
          <p:cNvGrpSpPr/>
          <p:nvPr/>
        </p:nvGrpSpPr>
        <p:grpSpPr>
          <a:xfrm>
            <a:off x="1588" y="3541337"/>
            <a:ext cx="2005013" cy="942843"/>
            <a:chOff x="0" y="1323975"/>
            <a:chExt cx="2005013" cy="942843"/>
          </a:xfrm>
        </p:grpSpPr>
        <p:sp>
          <p:nvSpPr>
            <p:cNvPr id="14" name="矩形 13"/>
            <p:cNvSpPr/>
            <p:nvPr/>
          </p:nvSpPr>
          <p:spPr>
            <a:xfrm>
              <a:off x="0" y="1323975"/>
              <a:ext cx="1885950" cy="94284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 name="文本框 14"/>
            <p:cNvSpPr txBox="1"/>
            <p:nvPr/>
          </p:nvSpPr>
          <p:spPr>
            <a:xfrm>
              <a:off x="576263" y="1410675"/>
              <a:ext cx="1428750" cy="769441"/>
            </a:xfrm>
            <a:prstGeom prst="rect">
              <a:avLst/>
            </a:prstGeom>
            <a:noFill/>
          </p:spPr>
          <p:txBody>
            <a:bodyPr wrap="square" rtlCol="0">
              <a:spAutoFit/>
            </a:bodyPr>
            <a:lstStyle/>
            <a:p>
              <a:r>
                <a:rPr lang="zh-CN" altLang="en-US" sz="4400" dirty="0">
                  <a:solidFill>
                    <a:schemeClr val="bg1"/>
                  </a:solidFill>
                  <a:cs typeface="+mn-ea"/>
                  <a:sym typeface="+mn-lt"/>
                </a:rPr>
                <a:t>选项</a:t>
              </a:r>
              <a:endParaRPr lang="zh-CN" altLang="en-US" sz="4400" dirty="0">
                <a:solidFill>
                  <a:schemeClr val="bg1"/>
                </a:solidFill>
                <a:cs typeface="+mn-ea"/>
                <a:sym typeface="+mn-lt"/>
              </a:endParaRPr>
            </a:p>
          </p:txBody>
        </p:sp>
      </p:grpSp>
      <p:sp>
        <p:nvSpPr>
          <p:cNvPr id="16" name="矩形 15"/>
          <p:cNvSpPr/>
          <p:nvPr/>
        </p:nvSpPr>
        <p:spPr>
          <a:xfrm>
            <a:off x="2230438" y="4572317"/>
            <a:ext cx="8844191" cy="1200329"/>
          </a:xfrm>
          <a:prstGeom prst="rect">
            <a:avLst/>
          </a:prstGeom>
        </p:spPr>
        <p:txBody>
          <a:bodyPr wrap="square">
            <a:spAutoFit/>
          </a:bodyPr>
          <a:lstStyle/>
          <a:p>
            <a:r>
              <a:rPr lang="zh-CN" altLang="en-US" sz="2400" noProof="1">
                <a:cs typeface="+mn-ea"/>
                <a:sym typeface="+mn-lt"/>
              </a:rPr>
              <a:t>文章最后以</a:t>
            </a:r>
            <a:r>
              <a:rPr lang="zh-CN" altLang="en-US" sz="2400" noProof="1">
                <a:solidFill>
                  <a:srgbClr val="FF0000"/>
                </a:solidFill>
                <a:cs typeface="+mn-ea"/>
                <a:sym typeface="+mn-lt"/>
              </a:rPr>
              <a:t>鸟贪高、鱼贪深</a:t>
            </a:r>
            <a:r>
              <a:rPr lang="zh-CN" altLang="en-US" sz="2400" noProof="1">
                <a:cs typeface="+mn-ea"/>
                <a:sym typeface="+mn-lt"/>
              </a:rPr>
              <a:t>而被获为警戒，要求“居高位，食厚禄”的官员们做到“履忠正，蹈公清”，这样才能避免灾害、长保富贵。</a:t>
            </a:r>
            <a:endParaRPr lang="zh-CN" altLang="en-US" sz="2400" noProof="1">
              <a:cs typeface="+mn-ea"/>
              <a:sym typeface="+mn-lt"/>
            </a:endParaRPr>
          </a:p>
        </p:txBody>
      </p:sp>
      <p:grpSp>
        <p:nvGrpSpPr>
          <p:cNvPr id="17" name="组合 16"/>
          <p:cNvGrpSpPr/>
          <p:nvPr/>
        </p:nvGrpSpPr>
        <p:grpSpPr>
          <a:xfrm>
            <a:off x="1120548" y="6316279"/>
            <a:ext cx="9954081" cy="2"/>
            <a:chOff x="827591" y="3654596"/>
            <a:chExt cx="7467863" cy="2"/>
          </a:xfrm>
        </p:grpSpPr>
        <p:cxnSp>
          <p:nvCxnSpPr>
            <p:cNvPr id="18" name="直接连接符 17"/>
            <p:cNvCxnSpPr/>
            <p:nvPr/>
          </p:nvCxnSpPr>
          <p:spPr>
            <a:xfrm flipV="1">
              <a:off x="4808574" y="3654596"/>
              <a:ext cx="3486880" cy="2"/>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827591" y="3654596"/>
              <a:ext cx="3980983"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1000"/>
                                        <p:tgtEl>
                                          <p:spTgt spid="4"/>
                                        </p:tgtEl>
                                      </p:cBhvr>
                                    </p:animEffect>
                                  </p:childTnLst>
                                </p:cTn>
                              </p:par>
                            </p:childTnLst>
                          </p:cTn>
                        </p:par>
                        <p:par>
                          <p:cTn id="8" fill="hold">
                            <p:stCondLst>
                              <p:cond delay="1000"/>
                            </p:stCondLst>
                            <p:childTnLst>
                              <p:par>
                                <p:cTn id="9" presetID="16" presetClass="entr" presetSubtype="37"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barn(outVertical)">
                                      <p:cBhvr>
                                        <p:cTn id="11"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088759" y="196730"/>
            <a:ext cx="9954086" cy="338554"/>
            <a:chOff x="827586" y="3527633"/>
            <a:chExt cx="7467868" cy="253915"/>
          </a:xfrm>
        </p:grpSpPr>
        <p:sp>
          <p:nvSpPr>
            <p:cNvPr id="21" name="矩形 20"/>
            <p:cNvSpPr/>
            <p:nvPr/>
          </p:nvSpPr>
          <p:spPr>
            <a:xfrm>
              <a:off x="3642990" y="3527633"/>
              <a:ext cx="1884751" cy="253915"/>
            </a:xfrm>
            <a:prstGeom prst="rect">
              <a:avLst/>
            </a:prstGeom>
            <a:solidFill>
              <a:schemeClr val="accent3"/>
            </a:solidFill>
          </p:spPr>
          <p:txBody>
            <a:bodyPr wrap="none">
              <a:spAutoFit/>
            </a:bodyPr>
            <a:lstStyle/>
            <a:p>
              <a:r>
                <a:rPr lang="en-US" altLang="zh-CN" sz="1600" dirty="0">
                  <a:solidFill>
                    <a:schemeClr val="bg1"/>
                  </a:solidFill>
                  <a:cs typeface="+mn-ea"/>
                  <a:sym typeface="+mn-lt"/>
                </a:rPr>
                <a:t>2017</a:t>
              </a:r>
              <a:r>
                <a:rPr lang="zh-CN" altLang="en-US" sz="1600" dirty="0">
                  <a:solidFill>
                    <a:schemeClr val="bg1"/>
                  </a:solidFill>
                  <a:cs typeface="+mn-ea"/>
                  <a:sym typeface="+mn-lt"/>
                </a:rPr>
                <a:t>高考文言文阅卷分析</a:t>
              </a:r>
              <a:endParaRPr lang="zh-CN" altLang="en-US" sz="1600" dirty="0">
                <a:solidFill>
                  <a:schemeClr val="bg1"/>
                </a:solidFill>
                <a:cs typeface="+mn-ea"/>
                <a:sym typeface="+mn-lt"/>
              </a:endParaRPr>
            </a:p>
          </p:txBody>
        </p:sp>
        <p:cxnSp>
          <p:nvCxnSpPr>
            <p:cNvPr id="22" name="直接连接符 21"/>
            <p:cNvCxnSpPr>
              <a:stCxn id="21" idx="3"/>
            </p:cNvCxnSpPr>
            <p:nvPr/>
          </p:nvCxnSpPr>
          <p:spPr>
            <a:xfrm flipV="1">
              <a:off x="5527741" y="3654588"/>
              <a:ext cx="2767713" cy="4"/>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21" idx="1"/>
            </p:cNvCxnSpPr>
            <p:nvPr/>
          </p:nvCxnSpPr>
          <p:spPr>
            <a:xfrm flipH="1" flipV="1">
              <a:off x="827586" y="3654588"/>
              <a:ext cx="2815404" cy="4"/>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1436946" y="1925966"/>
            <a:ext cx="9321280" cy="2891790"/>
          </a:xfrm>
          <a:prstGeom prst="rect">
            <a:avLst/>
          </a:prstGeom>
        </p:spPr>
        <p:txBody>
          <a:bodyPr wrap="square">
            <a:spAutoFit/>
          </a:bodyPr>
          <a:lstStyle/>
          <a:p>
            <a:pPr algn="just">
              <a:lnSpc>
                <a:spcPct val="130000"/>
              </a:lnSpc>
            </a:pPr>
            <a:r>
              <a:rPr lang="zh-CN" altLang="en-US" sz="2000" spc="300" dirty="0">
                <a:cs typeface="+mn-ea"/>
                <a:sym typeface="+mn-lt"/>
              </a:rPr>
              <a:t>（</a:t>
            </a:r>
            <a:r>
              <a:rPr lang="en-US" altLang="zh-CN" sz="2000" spc="300" dirty="0">
                <a:cs typeface="+mn-ea"/>
                <a:sym typeface="+mn-lt"/>
              </a:rPr>
              <a:t>1</a:t>
            </a:r>
            <a:r>
              <a:rPr lang="zh-CN" altLang="en-US" sz="2000" spc="300" dirty="0">
                <a:cs typeface="+mn-ea"/>
                <a:sym typeface="+mn-lt"/>
              </a:rPr>
              <a:t>）性严正，举止必</a:t>
            </a:r>
            <a:r>
              <a:rPr lang="zh-CN" altLang="en-US" sz="2000" spc="300" dirty="0">
                <a:solidFill>
                  <a:srgbClr val="FF0000"/>
                </a:solidFill>
                <a:cs typeface="+mn-ea"/>
                <a:sym typeface="+mn-lt"/>
              </a:rPr>
              <a:t>循</a:t>
            </a:r>
            <a:r>
              <a:rPr lang="zh-CN" altLang="en-US" sz="2000" spc="300" dirty="0">
                <a:cs typeface="+mn-ea"/>
                <a:sym typeface="+mn-lt"/>
              </a:rPr>
              <a:t>礼度，事继亲之</a:t>
            </a:r>
            <a:r>
              <a:rPr lang="zh-CN" altLang="en-US" sz="2000" spc="300" dirty="0">
                <a:solidFill>
                  <a:srgbClr val="FF0000"/>
                </a:solidFill>
                <a:cs typeface="+mn-ea"/>
                <a:sym typeface="+mn-lt"/>
              </a:rPr>
              <a:t>党</a:t>
            </a:r>
            <a:r>
              <a:rPr lang="zh-CN" altLang="en-US" sz="2000" spc="300" dirty="0">
                <a:cs typeface="+mn-ea"/>
                <a:sym typeface="+mn-lt"/>
              </a:rPr>
              <a:t>，恭谨过常。（</a:t>
            </a:r>
            <a:r>
              <a:rPr lang="en-US" altLang="zh-CN" sz="2000" spc="300" dirty="0">
                <a:cs typeface="+mn-ea"/>
                <a:sym typeface="+mn-lt"/>
              </a:rPr>
              <a:t>5</a:t>
            </a:r>
            <a:r>
              <a:rPr lang="zh-CN" altLang="en-US" sz="2000" spc="300" dirty="0">
                <a:cs typeface="+mn-ea"/>
                <a:sym typeface="+mn-lt"/>
              </a:rPr>
              <a:t>分）</a:t>
            </a:r>
            <a:endParaRPr lang="zh-CN" altLang="en-US" sz="2000" spc="300" dirty="0">
              <a:cs typeface="+mn-ea"/>
              <a:sym typeface="+mn-lt"/>
            </a:endParaRPr>
          </a:p>
          <a:p>
            <a:pPr algn="just">
              <a:lnSpc>
                <a:spcPct val="130000"/>
              </a:lnSpc>
            </a:pPr>
            <a:r>
              <a:rPr lang="zh-CN" altLang="en-US" sz="2000" spc="300" dirty="0">
                <a:solidFill>
                  <a:srgbClr val="0070C0"/>
                </a:solidFill>
                <a:cs typeface="+mn-ea"/>
                <a:sym typeface="+mn-lt"/>
              </a:rPr>
              <a:t>品性严肃正直，行为坚持遵守礼制法度，事俸过继家的亲族，恭敬谨慎过于常礼。</a:t>
            </a:r>
            <a:endParaRPr lang="zh-CN" altLang="en-US" sz="2000" spc="300" dirty="0">
              <a:solidFill>
                <a:srgbClr val="0070C0"/>
              </a:solidFill>
              <a:cs typeface="+mn-ea"/>
              <a:sym typeface="+mn-lt"/>
            </a:endParaRPr>
          </a:p>
          <a:p>
            <a:pPr algn="just">
              <a:lnSpc>
                <a:spcPct val="130000"/>
              </a:lnSpc>
            </a:pPr>
            <a:r>
              <a:rPr lang="zh-CN" altLang="en-US" sz="2000" spc="300" dirty="0">
                <a:cs typeface="+mn-ea"/>
                <a:sym typeface="+mn-lt"/>
              </a:rPr>
              <a:t>第（1）小题均分3.38。就关键词来说，“循”字译得较好，“党”字译错情况较多，多译成“党羽、党派”等；就句意而言，主要问题出在后两句上，“事继亲之党”中的“事”翻译不好，或者对“过常”的理解不对，有部分学生译成“过平常日子”“如平常一样”等。</a:t>
            </a:r>
            <a:endParaRPr lang="zh-CN" altLang="en-US" sz="2000" spc="300" dirty="0">
              <a:cs typeface="+mn-ea"/>
              <a:sym typeface="+mn-lt"/>
            </a:endParaRPr>
          </a:p>
        </p:txBody>
      </p:sp>
      <p:grpSp>
        <p:nvGrpSpPr>
          <p:cNvPr id="7" name="组合 6"/>
          <p:cNvGrpSpPr/>
          <p:nvPr/>
        </p:nvGrpSpPr>
        <p:grpSpPr>
          <a:xfrm>
            <a:off x="1088759" y="6379025"/>
            <a:ext cx="9954086" cy="1"/>
            <a:chOff x="827586" y="3654589"/>
            <a:chExt cx="7467868" cy="1"/>
          </a:xfrm>
        </p:grpSpPr>
        <p:cxnSp>
          <p:nvCxnSpPr>
            <p:cNvPr id="9" name="直接连接符 8"/>
            <p:cNvCxnSpPr/>
            <p:nvPr/>
          </p:nvCxnSpPr>
          <p:spPr>
            <a:xfrm flipV="1">
              <a:off x="5373805" y="3654589"/>
              <a:ext cx="2921649" cy="1"/>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827586" y="3654589"/>
              <a:ext cx="4700155" cy="1"/>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fallOve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outVertical)">
                                      <p:cBhvr>
                                        <p:cTn id="7" dur="1000"/>
                                        <p:tgtEl>
                                          <p:spTgt spid="20"/>
                                        </p:tgtEl>
                                      </p:cBhvr>
                                    </p:animEffect>
                                  </p:childTnLst>
                                </p:cTn>
                              </p:par>
                            </p:childTnLst>
                          </p:cTn>
                        </p:par>
                        <p:par>
                          <p:cTn id="8" fill="hold">
                            <p:stCondLst>
                              <p:cond delay="1000"/>
                            </p:stCondLst>
                            <p:childTnLst>
                              <p:par>
                                <p:cTn id="9" presetID="16" presetClass="entr" presetSubtype="37"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outVertical)">
                                      <p:cBhvr>
                                        <p:cTn id="1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088759" y="196730"/>
            <a:ext cx="9954086" cy="338554"/>
            <a:chOff x="827586" y="3527633"/>
            <a:chExt cx="7467868" cy="253915"/>
          </a:xfrm>
        </p:grpSpPr>
        <p:sp>
          <p:nvSpPr>
            <p:cNvPr id="20" name="矩形 19"/>
            <p:cNvSpPr/>
            <p:nvPr/>
          </p:nvSpPr>
          <p:spPr>
            <a:xfrm>
              <a:off x="3642990" y="3527633"/>
              <a:ext cx="1884751" cy="253915"/>
            </a:xfrm>
            <a:prstGeom prst="rect">
              <a:avLst/>
            </a:prstGeom>
            <a:solidFill>
              <a:schemeClr val="accent3"/>
            </a:solidFill>
          </p:spPr>
          <p:txBody>
            <a:bodyPr wrap="none">
              <a:spAutoFit/>
            </a:bodyPr>
            <a:lstStyle/>
            <a:p>
              <a:r>
                <a:rPr lang="en-US" altLang="zh-CN" sz="1600" dirty="0">
                  <a:solidFill>
                    <a:schemeClr val="bg1"/>
                  </a:solidFill>
                  <a:cs typeface="+mn-ea"/>
                  <a:sym typeface="+mn-lt"/>
                </a:rPr>
                <a:t>2017</a:t>
              </a:r>
              <a:r>
                <a:rPr lang="zh-CN" altLang="en-US" sz="1600" dirty="0">
                  <a:solidFill>
                    <a:schemeClr val="bg1"/>
                  </a:solidFill>
                  <a:cs typeface="+mn-ea"/>
                  <a:sym typeface="+mn-lt"/>
                </a:rPr>
                <a:t>高考文言文阅卷分析</a:t>
              </a:r>
              <a:endParaRPr lang="zh-CN" altLang="en-US" sz="1600" dirty="0">
                <a:solidFill>
                  <a:schemeClr val="bg1"/>
                </a:solidFill>
                <a:cs typeface="+mn-ea"/>
                <a:sym typeface="+mn-lt"/>
              </a:endParaRPr>
            </a:p>
          </p:txBody>
        </p:sp>
        <p:cxnSp>
          <p:nvCxnSpPr>
            <p:cNvPr id="21" name="直接连接符 20"/>
            <p:cNvCxnSpPr>
              <a:stCxn id="20" idx="3"/>
            </p:cNvCxnSpPr>
            <p:nvPr/>
          </p:nvCxnSpPr>
          <p:spPr>
            <a:xfrm flipV="1">
              <a:off x="5527741" y="3654588"/>
              <a:ext cx="2767713" cy="4"/>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20" idx="1"/>
            </p:cNvCxnSpPr>
            <p:nvPr/>
          </p:nvCxnSpPr>
          <p:spPr>
            <a:xfrm flipH="1" flipV="1">
              <a:off x="827586" y="3654588"/>
              <a:ext cx="2815404" cy="4"/>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1376297" y="1951671"/>
            <a:ext cx="9442579" cy="3293209"/>
          </a:xfrm>
          <a:prstGeom prst="rect">
            <a:avLst/>
          </a:prstGeom>
        </p:spPr>
        <p:txBody>
          <a:bodyPr wrap="square">
            <a:spAutoFit/>
          </a:bodyPr>
          <a:lstStyle/>
          <a:p>
            <a:pPr algn="just">
              <a:lnSpc>
                <a:spcPct val="130000"/>
              </a:lnSpc>
            </a:pPr>
            <a:r>
              <a:rPr lang="zh-CN" altLang="en-US" sz="2000" spc="300" dirty="0">
                <a:cs typeface="+mn-ea"/>
                <a:sym typeface="+mn-lt"/>
              </a:rPr>
              <a:t>（</a:t>
            </a:r>
            <a:r>
              <a:rPr lang="en-US" altLang="zh-CN" sz="2000" spc="300" dirty="0">
                <a:cs typeface="+mn-ea"/>
                <a:sym typeface="+mn-lt"/>
              </a:rPr>
              <a:t>2</a:t>
            </a:r>
            <a:r>
              <a:rPr lang="zh-CN" altLang="en-US" sz="2000" spc="300" dirty="0">
                <a:cs typeface="+mn-ea"/>
                <a:sym typeface="+mn-lt"/>
              </a:rPr>
              <a:t>）而曜好</a:t>
            </a:r>
            <a:r>
              <a:rPr lang="zh-CN" altLang="en-US" sz="2000" spc="300" dirty="0">
                <a:solidFill>
                  <a:srgbClr val="FF0000"/>
                </a:solidFill>
                <a:cs typeface="+mn-ea"/>
                <a:sym typeface="+mn-lt"/>
              </a:rPr>
              <a:t>臧否</a:t>
            </a:r>
            <a:r>
              <a:rPr lang="zh-CN" altLang="en-US" sz="2000" spc="300" dirty="0">
                <a:cs typeface="+mn-ea"/>
                <a:sym typeface="+mn-lt"/>
              </a:rPr>
              <a:t>人物，曜每言论，弘微常以它语</a:t>
            </a:r>
            <a:r>
              <a:rPr lang="zh-CN" altLang="en-US" sz="2000" spc="300" dirty="0">
                <a:solidFill>
                  <a:srgbClr val="FF0000"/>
                </a:solidFill>
                <a:cs typeface="+mn-ea"/>
                <a:sym typeface="+mn-lt"/>
              </a:rPr>
              <a:t>乱</a:t>
            </a:r>
            <a:r>
              <a:rPr lang="zh-CN" altLang="en-US" sz="2000" spc="300" dirty="0">
                <a:cs typeface="+mn-ea"/>
                <a:sym typeface="+mn-lt"/>
              </a:rPr>
              <a:t>之。（</a:t>
            </a:r>
            <a:r>
              <a:rPr lang="en-US" altLang="zh-CN" sz="2000" spc="300" dirty="0">
                <a:cs typeface="+mn-ea"/>
                <a:sym typeface="+mn-lt"/>
              </a:rPr>
              <a:t>5</a:t>
            </a:r>
            <a:r>
              <a:rPr lang="zh-CN" altLang="en-US" sz="2000" spc="300" dirty="0">
                <a:cs typeface="+mn-ea"/>
                <a:sym typeface="+mn-lt"/>
              </a:rPr>
              <a:t>分）</a:t>
            </a:r>
            <a:endParaRPr lang="en-US" altLang="zh-CN" sz="2000" spc="300" dirty="0">
              <a:cs typeface="+mn-ea"/>
              <a:sym typeface="+mn-lt"/>
            </a:endParaRPr>
          </a:p>
          <a:p>
            <a:pPr algn="just">
              <a:lnSpc>
                <a:spcPct val="130000"/>
              </a:lnSpc>
            </a:pPr>
            <a:r>
              <a:rPr lang="zh-CN" altLang="en-US" sz="2000" spc="300" dirty="0">
                <a:solidFill>
                  <a:srgbClr val="0070C0"/>
                </a:solidFill>
                <a:cs typeface="+mn-ea"/>
                <a:sym typeface="+mn-lt"/>
              </a:rPr>
              <a:t>而谢曜喜爱褒贬人物，谢曜每每发表议论，谢弘微常说其他的事岔开话头。</a:t>
            </a:r>
            <a:endParaRPr lang="zh-CN" altLang="en-US" sz="2000" spc="300" dirty="0">
              <a:solidFill>
                <a:srgbClr val="0070C0"/>
              </a:solidFill>
              <a:cs typeface="+mn-ea"/>
              <a:sym typeface="+mn-lt"/>
            </a:endParaRPr>
          </a:p>
          <a:p>
            <a:pPr algn="just">
              <a:lnSpc>
                <a:spcPct val="130000"/>
              </a:lnSpc>
            </a:pPr>
            <a:r>
              <a:rPr lang="zh-CN" altLang="en-US" sz="2000" spc="300" dirty="0">
                <a:cs typeface="+mn-ea"/>
                <a:sym typeface="+mn-lt"/>
              </a:rPr>
              <a:t>第（2）小题均分3.54.“臧否”出现于初中《出师表》中，根据句境，意思有所不同，不难推断，写出“褒贬”的不太多，写成“评论”“批评”“说人坏话”的较多；“乱”字学生理解较好，能准确表达为“岔开话题”的较少，多数译为“打断”“扰乱”等。此题句意较之第一题好一些。</a:t>
            </a:r>
            <a:endParaRPr lang="zh-CN" altLang="en-US" sz="2000" spc="300" dirty="0">
              <a:cs typeface="+mn-ea"/>
              <a:sym typeface="+mn-lt"/>
            </a:endParaRPr>
          </a:p>
        </p:txBody>
      </p:sp>
      <p:grpSp>
        <p:nvGrpSpPr>
          <p:cNvPr id="56" name="组合 55"/>
          <p:cNvGrpSpPr/>
          <p:nvPr/>
        </p:nvGrpSpPr>
        <p:grpSpPr>
          <a:xfrm>
            <a:off x="1120543" y="6491992"/>
            <a:ext cx="9954086" cy="5"/>
            <a:chOff x="827586" y="3654588"/>
            <a:chExt cx="7467868" cy="4"/>
          </a:xfrm>
        </p:grpSpPr>
        <p:cxnSp>
          <p:nvCxnSpPr>
            <p:cNvPr id="58" name="直接连接符 57"/>
            <p:cNvCxnSpPr/>
            <p:nvPr/>
          </p:nvCxnSpPr>
          <p:spPr>
            <a:xfrm flipV="1">
              <a:off x="5527741" y="3654588"/>
              <a:ext cx="2767713" cy="4"/>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H="1">
              <a:off x="827586" y="3654588"/>
              <a:ext cx="4700155" cy="1"/>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fallOve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outVertical)">
                                      <p:cBhvr>
                                        <p:cTn id="7" dur="1000"/>
                                        <p:tgtEl>
                                          <p:spTgt spid="19"/>
                                        </p:tgtEl>
                                      </p:cBhvr>
                                    </p:animEffect>
                                  </p:childTnLst>
                                </p:cTn>
                              </p:par>
                            </p:childTnLst>
                          </p:cTn>
                        </p:par>
                        <p:par>
                          <p:cTn id="8" fill="hold">
                            <p:stCondLst>
                              <p:cond delay="1000"/>
                            </p:stCondLst>
                            <p:childTnLst>
                              <p:par>
                                <p:cTn id="9" presetID="16" presetClass="entr" presetSubtype="37" fill="hold"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barn(outVertical)">
                                      <p:cBhvr>
                                        <p:cTn id="11" dur="1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588" y="1073020"/>
            <a:ext cx="2360645" cy="62514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 name="组合 1"/>
          <p:cNvGrpSpPr/>
          <p:nvPr/>
        </p:nvGrpSpPr>
        <p:grpSpPr>
          <a:xfrm>
            <a:off x="1088759" y="196730"/>
            <a:ext cx="9954086" cy="338554"/>
            <a:chOff x="827586" y="3527633"/>
            <a:chExt cx="7467868" cy="253915"/>
          </a:xfrm>
        </p:grpSpPr>
        <p:sp>
          <p:nvSpPr>
            <p:cNvPr id="3" name="矩形 2"/>
            <p:cNvSpPr/>
            <p:nvPr/>
          </p:nvSpPr>
          <p:spPr>
            <a:xfrm>
              <a:off x="3642990" y="3527633"/>
              <a:ext cx="1884751" cy="253915"/>
            </a:xfrm>
            <a:prstGeom prst="rect">
              <a:avLst/>
            </a:prstGeom>
            <a:solidFill>
              <a:schemeClr val="accent3"/>
            </a:solidFill>
          </p:spPr>
          <p:txBody>
            <a:bodyPr wrap="none">
              <a:spAutoFit/>
            </a:bodyPr>
            <a:lstStyle/>
            <a:p>
              <a:r>
                <a:rPr lang="en-US" altLang="zh-CN" sz="1600" dirty="0">
                  <a:solidFill>
                    <a:schemeClr val="bg1"/>
                  </a:solidFill>
                  <a:cs typeface="+mn-ea"/>
                  <a:sym typeface="+mn-lt"/>
                </a:rPr>
                <a:t>2017</a:t>
              </a:r>
              <a:r>
                <a:rPr lang="zh-CN" altLang="en-US" sz="1600" dirty="0">
                  <a:solidFill>
                    <a:schemeClr val="bg1"/>
                  </a:solidFill>
                  <a:cs typeface="+mn-ea"/>
                  <a:sym typeface="+mn-lt"/>
                </a:rPr>
                <a:t>高考文言文阅卷分析</a:t>
              </a:r>
              <a:endParaRPr lang="zh-CN" altLang="en-US" sz="1600" dirty="0">
                <a:solidFill>
                  <a:schemeClr val="bg1"/>
                </a:solidFill>
                <a:cs typeface="+mn-ea"/>
                <a:sym typeface="+mn-lt"/>
              </a:endParaRPr>
            </a:p>
          </p:txBody>
        </p:sp>
        <p:cxnSp>
          <p:nvCxnSpPr>
            <p:cNvPr id="4" name="直接连接符 3"/>
            <p:cNvCxnSpPr>
              <a:stCxn id="3" idx="3"/>
            </p:cNvCxnSpPr>
            <p:nvPr/>
          </p:nvCxnSpPr>
          <p:spPr>
            <a:xfrm flipV="1">
              <a:off x="5527741" y="3654588"/>
              <a:ext cx="2767713" cy="4"/>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5" name="直接连接符 4"/>
            <p:cNvCxnSpPr>
              <a:stCxn id="3" idx="1"/>
            </p:cNvCxnSpPr>
            <p:nvPr/>
          </p:nvCxnSpPr>
          <p:spPr>
            <a:xfrm flipH="1" flipV="1">
              <a:off x="827586" y="3654588"/>
              <a:ext cx="2815404" cy="4"/>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1120543" y="6491992"/>
            <a:ext cx="9954086" cy="5"/>
            <a:chOff x="827586" y="3654588"/>
            <a:chExt cx="7467868" cy="4"/>
          </a:xfrm>
        </p:grpSpPr>
        <p:cxnSp>
          <p:nvCxnSpPr>
            <p:cNvPr id="7" name="直接连接符 6"/>
            <p:cNvCxnSpPr/>
            <p:nvPr/>
          </p:nvCxnSpPr>
          <p:spPr>
            <a:xfrm flipV="1">
              <a:off x="5527741" y="3654588"/>
              <a:ext cx="2767713" cy="4"/>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827586" y="3654588"/>
              <a:ext cx="4700155" cy="1"/>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919095" y="1200785"/>
            <a:ext cx="6141085" cy="1753235"/>
          </a:xfrm>
          <a:prstGeom prst="rect">
            <a:avLst/>
          </a:prstGeom>
        </p:spPr>
        <p:txBody>
          <a:bodyPr wrap="square">
            <a:spAutoFit/>
          </a:bodyPr>
          <a:lstStyle/>
          <a:p>
            <a:pPr>
              <a:defRPr/>
            </a:pPr>
            <a:r>
              <a:rPr lang="zh-CN" altLang="en-US" spc="300" noProof="1">
                <a:cs typeface="+mn-ea"/>
                <a:sym typeface="+mn-lt"/>
              </a:rPr>
              <a:t>（1）现代汉语语感有待增加，译句本身词性误用、语法不通的现象较多；</a:t>
            </a:r>
            <a:endParaRPr lang="zh-CN" altLang="en-US" spc="300" noProof="1">
              <a:cs typeface="+mn-ea"/>
              <a:sym typeface="+mn-lt"/>
            </a:endParaRPr>
          </a:p>
          <a:p>
            <a:pPr>
              <a:defRPr/>
            </a:pPr>
            <a:r>
              <a:rPr lang="zh-CN" altLang="en-US" spc="300" noProof="1">
                <a:cs typeface="+mn-ea"/>
                <a:sym typeface="+mn-lt"/>
              </a:rPr>
              <a:t>（2）很多学生生硬地直译，有词无句，理不出上下文的逻辑与人物关系；</a:t>
            </a:r>
            <a:endParaRPr lang="zh-CN" altLang="en-US" spc="300" noProof="1">
              <a:cs typeface="+mn-ea"/>
              <a:sym typeface="+mn-lt"/>
            </a:endParaRPr>
          </a:p>
          <a:p>
            <a:pPr>
              <a:defRPr/>
            </a:pPr>
            <a:r>
              <a:rPr lang="zh-CN" altLang="en-US" spc="300" noProof="1">
                <a:cs typeface="+mn-ea"/>
                <a:sym typeface="+mn-lt"/>
              </a:rPr>
              <a:t>（3）粗心大意，丢三落四，漏字错字，书面潦草随意。</a:t>
            </a:r>
            <a:endParaRPr lang="zh-CN" altLang="en-US" spc="300" noProof="1">
              <a:cs typeface="+mn-ea"/>
              <a:sym typeface="+mn-lt"/>
            </a:endParaRPr>
          </a:p>
        </p:txBody>
      </p:sp>
      <p:sp>
        <p:nvSpPr>
          <p:cNvPr id="10" name="矩形 9"/>
          <p:cNvSpPr/>
          <p:nvPr/>
        </p:nvSpPr>
        <p:spPr>
          <a:xfrm>
            <a:off x="1088759" y="1200927"/>
            <a:ext cx="1338828" cy="369332"/>
          </a:xfrm>
          <a:prstGeom prst="rect">
            <a:avLst/>
          </a:prstGeom>
        </p:spPr>
        <p:txBody>
          <a:bodyPr wrap="none">
            <a:spAutoFit/>
          </a:bodyPr>
          <a:lstStyle/>
          <a:p>
            <a:pPr>
              <a:defRPr/>
            </a:pPr>
            <a:r>
              <a:rPr lang="zh-CN" altLang="en-US" b="1" noProof="1">
                <a:solidFill>
                  <a:schemeClr val="bg1"/>
                </a:solidFill>
                <a:cs typeface="+mn-ea"/>
                <a:sym typeface="+mn-lt"/>
              </a:rPr>
              <a:t>存在问题：</a:t>
            </a:r>
            <a:endParaRPr lang="zh-CN" altLang="en-US" b="1" noProof="1">
              <a:solidFill>
                <a:schemeClr val="bg1"/>
              </a:solidFill>
              <a:cs typeface="+mn-ea"/>
              <a:sym typeface="+mn-lt"/>
            </a:endParaRPr>
          </a:p>
        </p:txBody>
      </p:sp>
      <p:grpSp>
        <p:nvGrpSpPr>
          <p:cNvPr id="15" name="组合 14"/>
          <p:cNvGrpSpPr/>
          <p:nvPr/>
        </p:nvGrpSpPr>
        <p:grpSpPr>
          <a:xfrm>
            <a:off x="6137" y="3627284"/>
            <a:ext cx="2421450" cy="625146"/>
            <a:chOff x="0" y="3246650"/>
            <a:chExt cx="2421450" cy="625146"/>
          </a:xfrm>
        </p:grpSpPr>
        <p:sp>
          <p:nvSpPr>
            <p:cNvPr id="14" name="矩形 13"/>
            <p:cNvSpPr/>
            <p:nvPr/>
          </p:nvSpPr>
          <p:spPr>
            <a:xfrm>
              <a:off x="0" y="3246650"/>
              <a:ext cx="2360645" cy="62514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1020104" y="3374557"/>
              <a:ext cx="1401346" cy="369332"/>
            </a:xfrm>
            <a:prstGeom prst="rect">
              <a:avLst/>
            </a:prstGeom>
          </p:spPr>
          <p:txBody>
            <a:bodyPr wrap="none">
              <a:spAutoFit/>
            </a:bodyPr>
            <a:lstStyle/>
            <a:p>
              <a:pPr>
                <a:defRPr/>
              </a:pPr>
              <a:r>
                <a:rPr lang="zh-CN" altLang="en-US" noProof="1">
                  <a:cs typeface="+mn-ea"/>
                  <a:sym typeface="+mn-lt"/>
                </a:rPr>
                <a:t> </a:t>
              </a:r>
              <a:r>
                <a:rPr lang="zh-CN" altLang="en-US" b="1" noProof="1">
                  <a:solidFill>
                    <a:schemeClr val="bg1"/>
                  </a:solidFill>
                  <a:cs typeface="+mn-ea"/>
                  <a:sym typeface="+mn-lt"/>
                </a:rPr>
                <a:t>备考建议：</a:t>
              </a:r>
              <a:endParaRPr lang="zh-CN" altLang="en-US" b="1" noProof="1">
                <a:solidFill>
                  <a:schemeClr val="bg1"/>
                </a:solidFill>
                <a:cs typeface="+mn-ea"/>
                <a:sym typeface="+mn-lt"/>
              </a:endParaRPr>
            </a:p>
          </p:txBody>
        </p:sp>
      </p:grpSp>
      <p:sp>
        <p:nvSpPr>
          <p:cNvPr id="12" name="矩形 11"/>
          <p:cNvSpPr/>
          <p:nvPr/>
        </p:nvSpPr>
        <p:spPr>
          <a:xfrm>
            <a:off x="3101975" y="3756025"/>
            <a:ext cx="6096000" cy="1476375"/>
          </a:xfrm>
          <a:prstGeom prst="rect">
            <a:avLst/>
          </a:prstGeom>
        </p:spPr>
        <p:txBody>
          <a:bodyPr wrap="square">
            <a:spAutoFit/>
          </a:bodyPr>
          <a:lstStyle/>
          <a:p>
            <a:pPr>
              <a:defRPr/>
            </a:pPr>
            <a:r>
              <a:rPr lang="zh-CN" altLang="en-US" spc="300" noProof="1">
                <a:cs typeface="+mn-ea"/>
                <a:sym typeface="+mn-lt"/>
              </a:rPr>
              <a:t>一方面，学生文言文词汇量小、文言常识欠缺，应增加</a:t>
            </a:r>
            <a:r>
              <a:rPr lang="zh-CN" altLang="en-US" spc="300" noProof="1">
                <a:solidFill>
                  <a:srgbClr val="0070C0"/>
                </a:solidFill>
                <a:cs typeface="+mn-ea"/>
                <a:sym typeface="+mn-lt"/>
              </a:rPr>
              <a:t>文言文阅读量</a:t>
            </a:r>
            <a:r>
              <a:rPr lang="zh-CN" altLang="en-US" spc="300" noProof="1">
                <a:cs typeface="+mn-ea"/>
                <a:sym typeface="+mn-lt"/>
              </a:rPr>
              <a:t>；（注重练，更要注重读；注重阅读，也要注重朗读）</a:t>
            </a:r>
            <a:endParaRPr lang="zh-CN" altLang="en-US" spc="300" noProof="1">
              <a:cs typeface="+mn-ea"/>
              <a:sym typeface="+mn-lt"/>
            </a:endParaRPr>
          </a:p>
          <a:p>
            <a:pPr>
              <a:defRPr/>
            </a:pPr>
            <a:r>
              <a:rPr lang="zh-CN" altLang="en-US" spc="300" noProof="1">
                <a:cs typeface="+mn-ea"/>
                <a:sym typeface="+mn-lt"/>
              </a:rPr>
              <a:t>另一方面，平时文言翻译训练应</a:t>
            </a:r>
            <a:r>
              <a:rPr lang="zh-CN" altLang="en-US" spc="300" noProof="1">
                <a:solidFill>
                  <a:srgbClr val="0070C0"/>
                </a:solidFill>
                <a:cs typeface="+mn-ea"/>
                <a:sym typeface="+mn-lt"/>
              </a:rPr>
              <a:t>强化语境意识</a:t>
            </a:r>
            <a:r>
              <a:rPr lang="zh-CN" altLang="en-US" spc="300" noProof="1">
                <a:cs typeface="+mn-ea"/>
                <a:sym typeface="+mn-lt"/>
              </a:rPr>
              <a:t>，以求理清逻辑关系。</a:t>
            </a:r>
            <a:endParaRPr lang="zh-CN" altLang="en-US" spc="300" noProof="1">
              <a:cs typeface="+mn-ea"/>
              <a:sym typeface="+mn-lt"/>
            </a:endParaRPr>
          </a:p>
        </p:txBody>
      </p:sp>
      <p:sp>
        <p:nvSpPr>
          <p:cNvPr id="16" name="矩形 15"/>
          <p:cNvSpPr/>
          <p:nvPr/>
        </p:nvSpPr>
        <p:spPr>
          <a:xfrm>
            <a:off x="10960111" y="970095"/>
            <a:ext cx="1415772" cy="461665"/>
          </a:xfrm>
          <a:prstGeom prst="rect">
            <a:avLst/>
          </a:prstGeom>
        </p:spPr>
        <p:txBody>
          <a:bodyPr wrap="none">
            <a:spAutoFit/>
          </a:bodyPr>
          <a:lstStyle/>
          <a:p>
            <a:r>
              <a:rPr lang="zh-CN" altLang="en-US" sz="2400" noProof="1">
                <a:solidFill>
                  <a:srgbClr val="FF0000"/>
                </a:solidFill>
                <a:cs typeface="+mn-ea"/>
                <a:sym typeface="+mn-lt"/>
              </a:rPr>
              <a:t>打草稿！</a:t>
            </a:r>
            <a:endParaRPr lang="zh-CN" altLang="en-US" sz="2400" dirty="0">
              <a:cs typeface="+mn-ea"/>
              <a:sym typeface="+mn-lt"/>
            </a:endParaRPr>
          </a:p>
        </p:txBody>
      </p:sp>
      <p:sp>
        <p:nvSpPr>
          <p:cNvPr id="17" name="箭头: 左弧形 16"/>
          <p:cNvSpPr/>
          <p:nvPr/>
        </p:nvSpPr>
        <p:spPr>
          <a:xfrm rot="5400000">
            <a:off x="11797498" y="236338"/>
            <a:ext cx="461665" cy="900160"/>
          </a:xfrm>
          <a:prstGeom prst="curvedRightArrow">
            <a:avLst>
              <a:gd name="adj1" fmla="val 22362"/>
              <a:gd name="adj2" fmla="val 50887"/>
              <a:gd name="adj3" fmla="val 39456"/>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1000"/>
                                        <p:tgtEl>
                                          <p:spTgt spid="2"/>
                                        </p:tgtEl>
                                      </p:cBhvr>
                                    </p:animEffect>
                                  </p:childTnLst>
                                </p:cTn>
                              </p:par>
                            </p:childTnLst>
                          </p:cTn>
                        </p:par>
                        <p:par>
                          <p:cTn id="8" fill="hold">
                            <p:stCondLst>
                              <p:cond delay="1000"/>
                            </p:stCondLst>
                            <p:childTnLst>
                              <p:par>
                                <p:cTn id="9" presetID="16" presetClass="entr" presetSubtype="37"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outVertical)">
                                      <p:cBhvr>
                                        <p:cTn id="1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88759" y="196734"/>
            <a:ext cx="9954086" cy="338554"/>
            <a:chOff x="827586" y="3527636"/>
            <a:chExt cx="7467868" cy="253915"/>
          </a:xfrm>
        </p:grpSpPr>
        <p:sp>
          <p:nvSpPr>
            <p:cNvPr id="3" name="矩形 2"/>
            <p:cNvSpPr/>
            <p:nvPr/>
          </p:nvSpPr>
          <p:spPr>
            <a:xfrm>
              <a:off x="3823385" y="3527636"/>
              <a:ext cx="1523964" cy="253915"/>
            </a:xfrm>
            <a:prstGeom prst="rect">
              <a:avLst/>
            </a:prstGeom>
            <a:solidFill>
              <a:schemeClr val="accent3"/>
            </a:solidFill>
          </p:spPr>
          <p:txBody>
            <a:bodyPr wrap="none">
              <a:spAutoFit/>
            </a:bodyPr>
            <a:lstStyle/>
            <a:p>
              <a:r>
                <a:rPr lang="zh-CN" altLang="en-US" sz="1600" dirty="0">
                  <a:solidFill>
                    <a:schemeClr val="bg1"/>
                  </a:solidFill>
                  <a:cs typeface="+mn-ea"/>
                  <a:sym typeface="+mn-lt"/>
                </a:rPr>
                <a:t>诗歌考查的三个层面</a:t>
              </a:r>
              <a:endParaRPr lang="zh-CN" altLang="en-US" sz="1600" dirty="0">
                <a:solidFill>
                  <a:schemeClr val="bg1"/>
                </a:solidFill>
                <a:cs typeface="+mn-ea"/>
                <a:sym typeface="+mn-lt"/>
              </a:endParaRPr>
            </a:p>
          </p:txBody>
        </p:sp>
        <p:cxnSp>
          <p:nvCxnSpPr>
            <p:cNvPr id="4" name="直接连接符 3"/>
            <p:cNvCxnSpPr>
              <a:stCxn id="3" idx="3"/>
            </p:cNvCxnSpPr>
            <p:nvPr/>
          </p:nvCxnSpPr>
          <p:spPr>
            <a:xfrm flipV="1">
              <a:off x="5347349" y="3654590"/>
              <a:ext cx="2948105" cy="4"/>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5" name="直接连接符 4"/>
            <p:cNvCxnSpPr>
              <a:stCxn id="3" idx="1"/>
            </p:cNvCxnSpPr>
            <p:nvPr/>
          </p:nvCxnSpPr>
          <p:spPr>
            <a:xfrm flipH="1" flipV="1">
              <a:off x="827586" y="3654590"/>
              <a:ext cx="2995799" cy="4"/>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1287658" y="1894114"/>
            <a:ext cx="9619861" cy="3116330"/>
            <a:chOff x="1838131" y="1894114"/>
            <a:chExt cx="9619861" cy="3116330"/>
          </a:xfrm>
        </p:grpSpPr>
        <p:grpSp>
          <p:nvGrpSpPr>
            <p:cNvPr id="16" name="组合 15"/>
            <p:cNvGrpSpPr/>
            <p:nvPr/>
          </p:nvGrpSpPr>
          <p:grpSpPr>
            <a:xfrm>
              <a:off x="1838131" y="1894114"/>
              <a:ext cx="2304661" cy="3116330"/>
              <a:chOff x="1838131" y="1894114"/>
              <a:chExt cx="2304661" cy="3116330"/>
            </a:xfrm>
          </p:grpSpPr>
          <p:sp>
            <p:nvSpPr>
              <p:cNvPr id="6" name="矩形 5"/>
              <p:cNvSpPr/>
              <p:nvPr/>
            </p:nvSpPr>
            <p:spPr>
              <a:xfrm>
                <a:off x="1838131" y="1894114"/>
                <a:ext cx="2304661" cy="31163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6"/>
              <p:cNvSpPr txBox="1"/>
              <p:nvPr/>
            </p:nvSpPr>
            <p:spPr>
              <a:xfrm>
                <a:off x="2519266" y="2635622"/>
                <a:ext cx="1539551" cy="523220"/>
              </a:xfrm>
              <a:prstGeom prst="rect">
                <a:avLst/>
              </a:prstGeom>
              <a:noFill/>
            </p:spPr>
            <p:txBody>
              <a:bodyPr wrap="square" rtlCol="0">
                <a:spAutoFit/>
              </a:bodyPr>
              <a:lstStyle/>
              <a:p>
                <a:r>
                  <a:rPr lang="zh-CN" altLang="en-US" sz="2800" dirty="0">
                    <a:solidFill>
                      <a:schemeClr val="bg1"/>
                    </a:solidFill>
                    <a:cs typeface="+mn-ea"/>
                    <a:sym typeface="+mn-lt"/>
                  </a:rPr>
                  <a:t>识记</a:t>
                </a:r>
                <a:endParaRPr lang="zh-CN" altLang="en-US" sz="2800" dirty="0">
                  <a:solidFill>
                    <a:schemeClr val="bg1"/>
                  </a:solidFill>
                  <a:cs typeface="+mn-ea"/>
                  <a:sym typeface="+mn-lt"/>
                </a:endParaRPr>
              </a:p>
            </p:txBody>
          </p:sp>
          <p:sp>
            <p:nvSpPr>
              <p:cNvPr id="8" name="文本框 7"/>
              <p:cNvSpPr txBox="1"/>
              <p:nvPr/>
            </p:nvSpPr>
            <p:spPr>
              <a:xfrm>
                <a:off x="2185677" y="3823033"/>
                <a:ext cx="1796156" cy="523220"/>
              </a:xfrm>
              <a:prstGeom prst="rect">
                <a:avLst/>
              </a:prstGeom>
              <a:noFill/>
            </p:spPr>
            <p:txBody>
              <a:bodyPr wrap="square" rtlCol="0">
                <a:spAutoFit/>
              </a:bodyPr>
              <a:lstStyle/>
              <a:p>
                <a:r>
                  <a:rPr lang="zh-CN" altLang="en-US" sz="2800" dirty="0">
                    <a:solidFill>
                      <a:srgbClr val="FFFF00"/>
                    </a:solidFill>
                    <a:cs typeface="+mn-ea"/>
                    <a:sym typeface="+mn-lt"/>
                  </a:rPr>
                  <a:t>文体知识</a:t>
                </a:r>
                <a:endParaRPr lang="zh-CN" altLang="en-US" sz="2800" dirty="0">
                  <a:solidFill>
                    <a:srgbClr val="FFFF00"/>
                  </a:solidFill>
                  <a:cs typeface="+mn-ea"/>
                  <a:sym typeface="+mn-lt"/>
                </a:endParaRPr>
              </a:p>
            </p:txBody>
          </p:sp>
        </p:grpSp>
        <p:grpSp>
          <p:nvGrpSpPr>
            <p:cNvPr id="17" name="组合 16"/>
            <p:cNvGrpSpPr/>
            <p:nvPr/>
          </p:nvGrpSpPr>
          <p:grpSpPr>
            <a:xfrm>
              <a:off x="5495731" y="1894114"/>
              <a:ext cx="2304661" cy="3116330"/>
              <a:chOff x="1838131" y="1894114"/>
              <a:chExt cx="2304661" cy="3116330"/>
            </a:xfrm>
          </p:grpSpPr>
          <p:sp>
            <p:nvSpPr>
              <p:cNvPr id="18" name="矩形 17"/>
              <p:cNvSpPr/>
              <p:nvPr/>
            </p:nvSpPr>
            <p:spPr>
              <a:xfrm>
                <a:off x="1838131" y="1894114"/>
                <a:ext cx="2304661" cy="311633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文本框 18"/>
              <p:cNvSpPr txBox="1"/>
              <p:nvPr/>
            </p:nvSpPr>
            <p:spPr>
              <a:xfrm>
                <a:off x="2519266" y="2635622"/>
                <a:ext cx="1539551" cy="523220"/>
              </a:xfrm>
              <a:prstGeom prst="rect">
                <a:avLst/>
              </a:prstGeom>
              <a:noFill/>
            </p:spPr>
            <p:txBody>
              <a:bodyPr wrap="square" rtlCol="0">
                <a:spAutoFit/>
              </a:bodyPr>
              <a:lstStyle/>
              <a:p>
                <a:r>
                  <a:rPr lang="zh-CN" altLang="en-US" sz="2800" dirty="0">
                    <a:solidFill>
                      <a:schemeClr val="bg1"/>
                    </a:solidFill>
                    <a:cs typeface="+mn-ea"/>
                    <a:sym typeface="+mn-lt"/>
                  </a:rPr>
                  <a:t>理解</a:t>
                </a:r>
                <a:endParaRPr lang="zh-CN" altLang="en-US" sz="2800" dirty="0">
                  <a:solidFill>
                    <a:schemeClr val="bg1"/>
                  </a:solidFill>
                  <a:cs typeface="+mn-ea"/>
                  <a:sym typeface="+mn-lt"/>
                </a:endParaRPr>
              </a:p>
            </p:txBody>
          </p:sp>
          <p:sp>
            <p:nvSpPr>
              <p:cNvPr id="20" name="文本框 19"/>
              <p:cNvSpPr txBox="1"/>
              <p:nvPr/>
            </p:nvSpPr>
            <p:spPr>
              <a:xfrm>
                <a:off x="2185677" y="3823033"/>
                <a:ext cx="1796156" cy="523220"/>
              </a:xfrm>
              <a:prstGeom prst="rect">
                <a:avLst/>
              </a:prstGeom>
              <a:noFill/>
            </p:spPr>
            <p:txBody>
              <a:bodyPr wrap="square" rtlCol="0">
                <a:spAutoFit/>
              </a:bodyPr>
              <a:lstStyle/>
              <a:p>
                <a:r>
                  <a:rPr lang="zh-CN" altLang="en-US" sz="2800" dirty="0">
                    <a:solidFill>
                      <a:srgbClr val="FFFF00"/>
                    </a:solidFill>
                    <a:cs typeface="+mn-ea"/>
                    <a:sym typeface="+mn-lt"/>
                  </a:rPr>
                  <a:t>四个因素</a:t>
                </a:r>
                <a:endParaRPr lang="zh-CN" altLang="en-US" sz="2800" dirty="0">
                  <a:solidFill>
                    <a:srgbClr val="FFFF00"/>
                  </a:solidFill>
                  <a:cs typeface="+mn-ea"/>
                  <a:sym typeface="+mn-lt"/>
                </a:endParaRPr>
              </a:p>
            </p:txBody>
          </p:sp>
        </p:grpSp>
        <p:grpSp>
          <p:nvGrpSpPr>
            <p:cNvPr id="21" name="组合 20"/>
            <p:cNvGrpSpPr/>
            <p:nvPr/>
          </p:nvGrpSpPr>
          <p:grpSpPr>
            <a:xfrm>
              <a:off x="9153331" y="1894114"/>
              <a:ext cx="2304661" cy="3116330"/>
              <a:chOff x="1838131" y="1894114"/>
              <a:chExt cx="2304661" cy="3116330"/>
            </a:xfrm>
          </p:grpSpPr>
          <p:sp>
            <p:nvSpPr>
              <p:cNvPr id="22" name="矩形 21"/>
              <p:cNvSpPr/>
              <p:nvPr/>
            </p:nvSpPr>
            <p:spPr>
              <a:xfrm>
                <a:off x="1838131" y="1894114"/>
                <a:ext cx="2304661" cy="311633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文本框 22"/>
              <p:cNvSpPr txBox="1"/>
              <p:nvPr/>
            </p:nvSpPr>
            <p:spPr>
              <a:xfrm>
                <a:off x="2519266" y="2635622"/>
                <a:ext cx="1539551" cy="523220"/>
              </a:xfrm>
              <a:prstGeom prst="rect">
                <a:avLst/>
              </a:prstGeom>
              <a:noFill/>
            </p:spPr>
            <p:txBody>
              <a:bodyPr wrap="square" rtlCol="0">
                <a:spAutoFit/>
              </a:bodyPr>
              <a:lstStyle/>
              <a:p>
                <a:r>
                  <a:rPr lang="zh-CN" altLang="en-US" sz="2800" dirty="0">
                    <a:solidFill>
                      <a:schemeClr val="bg1"/>
                    </a:solidFill>
                    <a:cs typeface="+mn-ea"/>
                    <a:sym typeface="+mn-lt"/>
                  </a:rPr>
                  <a:t>感受</a:t>
                </a:r>
                <a:endParaRPr lang="zh-CN" altLang="en-US" sz="2800" dirty="0">
                  <a:solidFill>
                    <a:schemeClr val="bg1"/>
                  </a:solidFill>
                  <a:cs typeface="+mn-ea"/>
                  <a:sym typeface="+mn-lt"/>
                </a:endParaRPr>
              </a:p>
            </p:txBody>
          </p:sp>
          <p:sp>
            <p:nvSpPr>
              <p:cNvPr id="24" name="文本框 23"/>
              <p:cNvSpPr txBox="1"/>
              <p:nvPr/>
            </p:nvSpPr>
            <p:spPr>
              <a:xfrm>
                <a:off x="2185677" y="3823033"/>
                <a:ext cx="1796156" cy="523220"/>
              </a:xfrm>
              <a:prstGeom prst="rect">
                <a:avLst/>
              </a:prstGeom>
              <a:noFill/>
            </p:spPr>
            <p:txBody>
              <a:bodyPr wrap="square" rtlCol="0">
                <a:spAutoFit/>
              </a:bodyPr>
              <a:lstStyle/>
              <a:p>
                <a:r>
                  <a:rPr lang="zh-CN" altLang="en-US" sz="2800" dirty="0">
                    <a:solidFill>
                      <a:srgbClr val="FFFF00"/>
                    </a:solidFill>
                    <a:cs typeface="+mn-ea"/>
                    <a:sym typeface="+mn-lt"/>
                  </a:rPr>
                  <a:t>具体指出</a:t>
                </a:r>
                <a:endParaRPr lang="zh-CN" altLang="en-US" sz="2800" dirty="0">
                  <a:solidFill>
                    <a:srgbClr val="FFFF00"/>
                  </a:solidFill>
                  <a:cs typeface="+mn-ea"/>
                  <a:sym typeface="+mn-lt"/>
                </a:endParaRPr>
              </a:p>
            </p:txBody>
          </p:sp>
        </p:grpSp>
      </p:grpSp>
      <p:grpSp>
        <p:nvGrpSpPr>
          <p:cNvPr id="30" name="组合 29"/>
          <p:cNvGrpSpPr/>
          <p:nvPr/>
        </p:nvGrpSpPr>
        <p:grpSpPr>
          <a:xfrm>
            <a:off x="1120543" y="6491992"/>
            <a:ext cx="9954086" cy="5"/>
            <a:chOff x="827586" y="3654588"/>
            <a:chExt cx="7467868" cy="4"/>
          </a:xfrm>
        </p:grpSpPr>
        <p:cxnSp>
          <p:nvCxnSpPr>
            <p:cNvPr id="31" name="直接连接符 30"/>
            <p:cNvCxnSpPr/>
            <p:nvPr/>
          </p:nvCxnSpPr>
          <p:spPr>
            <a:xfrm flipV="1">
              <a:off x="5527741" y="3654588"/>
              <a:ext cx="2767713" cy="4"/>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827586" y="3654588"/>
              <a:ext cx="4700155" cy="1"/>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1000"/>
                                        <p:tgtEl>
                                          <p:spTgt spid="2"/>
                                        </p:tgtEl>
                                      </p:cBhvr>
                                    </p:animEffect>
                                  </p:childTnLst>
                                </p:cTn>
                              </p:par>
                            </p:childTnLst>
                          </p:cTn>
                        </p:par>
                        <p:par>
                          <p:cTn id="8" fill="hold">
                            <p:stCondLst>
                              <p:cond delay="1000"/>
                            </p:stCondLst>
                            <p:childTnLst>
                              <p:par>
                                <p:cTn id="9" presetID="16" presetClass="entr" presetSubtype="37"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barn(outVertical)">
                                      <p:cBhvr>
                                        <p:cTn id="11"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88761" y="196738"/>
            <a:ext cx="9954084" cy="338554"/>
            <a:chOff x="827588" y="3527639"/>
            <a:chExt cx="7467866" cy="253915"/>
          </a:xfrm>
        </p:grpSpPr>
        <p:sp>
          <p:nvSpPr>
            <p:cNvPr id="3" name="矩形 2"/>
            <p:cNvSpPr/>
            <p:nvPr/>
          </p:nvSpPr>
          <p:spPr>
            <a:xfrm>
              <a:off x="3669448" y="3527639"/>
              <a:ext cx="1831836" cy="253915"/>
            </a:xfrm>
            <a:prstGeom prst="rect">
              <a:avLst/>
            </a:prstGeom>
            <a:solidFill>
              <a:schemeClr val="accent3"/>
            </a:solidFill>
          </p:spPr>
          <p:txBody>
            <a:bodyPr wrap="none">
              <a:spAutoFit/>
            </a:bodyPr>
            <a:lstStyle/>
            <a:p>
              <a:r>
                <a:rPr lang="zh-CN" altLang="en-US" sz="1600" dirty="0">
                  <a:solidFill>
                    <a:schemeClr val="bg1"/>
                  </a:solidFill>
                  <a:cs typeface="+mn-ea"/>
                  <a:sym typeface="+mn-lt"/>
                </a:rPr>
                <a:t>学生为什么读不懂古诗词</a:t>
              </a:r>
              <a:endParaRPr lang="zh-CN" altLang="en-US" sz="1600" dirty="0">
                <a:solidFill>
                  <a:schemeClr val="bg1"/>
                </a:solidFill>
                <a:cs typeface="+mn-ea"/>
                <a:sym typeface="+mn-lt"/>
              </a:endParaRPr>
            </a:p>
          </p:txBody>
        </p:sp>
        <p:cxnSp>
          <p:nvCxnSpPr>
            <p:cNvPr id="4" name="直接连接符 3"/>
            <p:cNvCxnSpPr>
              <a:stCxn id="3" idx="3"/>
            </p:cNvCxnSpPr>
            <p:nvPr/>
          </p:nvCxnSpPr>
          <p:spPr>
            <a:xfrm flipV="1">
              <a:off x="5501284" y="3654591"/>
              <a:ext cx="2794170" cy="5"/>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5" name="直接连接符 4"/>
            <p:cNvCxnSpPr>
              <a:stCxn id="3" idx="1"/>
            </p:cNvCxnSpPr>
            <p:nvPr/>
          </p:nvCxnSpPr>
          <p:spPr>
            <a:xfrm flipH="1" flipV="1">
              <a:off x="827588" y="3654591"/>
              <a:ext cx="2841860" cy="5"/>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6" name="卷形: 垂直 5"/>
          <p:cNvSpPr/>
          <p:nvPr/>
        </p:nvSpPr>
        <p:spPr>
          <a:xfrm>
            <a:off x="1215705" y="2146042"/>
            <a:ext cx="2062066" cy="2509935"/>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卷形: 垂直 6"/>
          <p:cNvSpPr/>
          <p:nvPr/>
        </p:nvSpPr>
        <p:spPr>
          <a:xfrm>
            <a:off x="3743164" y="2146043"/>
            <a:ext cx="2062066" cy="2509935"/>
          </a:xfrm>
          <a:prstGeom prst="verticalScroll">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cs typeface="+mn-ea"/>
                <a:sym typeface="+mn-lt"/>
              </a:rPr>
              <a:t>不熟悉文化约定</a:t>
            </a:r>
            <a:endParaRPr lang="zh-CN" altLang="en-US">
              <a:cs typeface="+mn-ea"/>
              <a:sym typeface="+mn-lt"/>
            </a:endParaRPr>
          </a:p>
        </p:txBody>
      </p:sp>
      <p:sp>
        <p:nvSpPr>
          <p:cNvPr id="8" name="卷形: 垂直 7"/>
          <p:cNvSpPr/>
          <p:nvPr/>
        </p:nvSpPr>
        <p:spPr>
          <a:xfrm>
            <a:off x="6270623" y="2146042"/>
            <a:ext cx="2062066" cy="2509935"/>
          </a:xfrm>
          <a:prstGeom prst="verticalScroll">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缺少联想想象能力</a:t>
            </a:r>
            <a:endParaRPr lang="zh-CN" altLang="en-US" dirty="0">
              <a:cs typeface="+mn-ea"/>
              <a:sym typeface="+mn-lt"/>
            </a:endParaRPr>
          </a:p>
        </p:txBody>
      </p:sp>
      <p:sp>
        <p:nvSpPr>
          <p:cNvPr id="9" name="卷形: 垂直 8"/>
          <p:cNvSpPr/>
          <p:nvPr/>
        </p:nvSpPr>
        <p:spPr>
          <a:xfrm>
            <a:off x="8798082" y="2146043"/>
            <a:ext cx="2062066" cy="2509935"/>
          </a:xfrm>
          <a:prstGeom prst="verticalScroll">
            <a:avLst/>
          </a:prstGeom>
          <a:solidFill>
            <a:schemeClr val="accent4">
              <a:lumMod val="50000"/>
              <a:lumOff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cs typeface="+mn-ea"/>
                <a:sym typeface="+mn-lt"/>
              </a:rPr>
              <a:t>诗歌语言、韵律常识欠缺</a:t>
            </a:r>
            <a:endParaRPr lang="zh-CN" altLang="en-US">
              <a:cs typeface="+mn-ea"/>
              <a:sym typeface="+mn-lt"/>
            </a:endParaRPr>
          </a:p>
        </p:txBody>
      </p:sp>
      <p:grpSp>
        <p:nvGrpSpPr>
          <p:cNvPr id="15" name="组合 14"/>
          <p:cNvGrpSpPr/>
          <p:nvPr/>
        </p:nvGrpSpPr>
        <p:grpSpPr>
          <a:xfrm>
            <a:off x="1690999" y="3135093"/>
            <a:ext cx="1212979" cy="721459"/>
            <a:chOff x="1689411" y="3237728"/>
            <a:chExt cx="1212979" cy="721459"/>
          </a:xfrm>
        </p:grpSpPr>
        <p:sp>
          <p:nvSpPr>
            <p:cNvPr id="10" name="文本框 9"/>
            <p:cNvSpPr txBox="1"/>
            <p:nvPr/>
          </p:nvSpPr>
          <p:spPr>
            <a:xfrm>
              <a:off x="1689411" y="3237728"/>
              <a:ext cx="1212979" cy="400110"/>
            </a:xfrm>
            <a:prstGeom prst="rect">
              <a:avLst/>
            </a:prstGeom>
            <a:noFill/>
          </p:spPr>
          <p:txBody>
            <a:bodyPr wrap="square" rtlCol="0">
              <a:spAutoFit/>
            </a:bodyPr>
            <a:lstStyle/>
            <a:p>
              <a:r>
                <a:rPr lang="zh-CN" altLang="en-US" sz="2000" dirty="0">
                  <a:solidFill>
                    <a:schemeClr val="bg1"/>
                  </a:solidFill>
                  <a:cs typeface="+mn-ea"/>
                  <a:sym typeface="+mn-lt"/>
                </a:rPr>
                <a:t>语境缺失</a:t>
              </a:r>
              <a:endParaRPr lang="zh-CN" altLang="en-US" sz="2000" dirty="0">
                <a:solidFill>
                  <a:schemeClr val="bg1"/>
                </a:solidFill>
                <a:cs typeface="+mn-ea"/>
                <a:sym typeface="+mn-lt"/>
              </a:endParaRPr>
            </a:p>
          </p:txBody>
        </p:sp>
        <p:sp>
          <p:nvSpPr>
            <p:cNvPr id="11" name="文本框 10"/>
            <p:cNvSpPr txBox="1"/>
            <p:nvPr/>
          </p:nvSpPr>
          <p:spPr>
            <a:xfrm>
              <a:off x="1689411" y="3559077"/>
              <a:ext cx="1212979" cy="400110"/>
            </a:xfrm>
            <a:prstGeom prst="rect">
              <a:avLst/>
            </a:prstGeom>
            <a:noFill/>
          </p:spPr>
          <p:txBody>
            <a:bodyPr wrap="square" rtlCol="0">
              <a:spAutoFit/>
            </a:bodyPr>
            <a:lstStyle/>
            <a:p>
              <a:r>
                <a:rPr lang="zh-CN" altLang="en-US" sz="2000" dirty="0">
                  <a:solidFill>
                    <a:schemeClr val="bg1"/>
                  </a:solidFill>
                  <a:cs typeface="+mn-ea"/>
                  <a:sym typeface="+mn-lt"/>
                </a:rPr>
                <a:t>阅读量少</a:t>
              </a:r>
              <a:endParaRPr lang="zh-CN" altLang="en-US" sz="2000" dirty="0">
                <a:solidFill>
                  <a:schemeClr val="bg1"/>
                </a:solidFill>
                <a:cs typeface="+mn-ea"/>
                <a:sym typeface="+mn-lt"/>
              </a:endParaRPr>
            </a:p>
          </p:txBody>
        </p:sp>
      </p:grpSp>
      <p:grpSp>
        <p:nvGrpSpPr>
          <p:cNvPr id="12" name="组合 11"/>
          <p:cNvGrpSpPr/>
          <p:nvPr/>
        </p:nvGrpSpPr>
        <p:grpSpPr>
          <a:xfrm>
            <a:off x="1120543" y="6491992"/>
            <a:ext cx="9954086" cy="5"/>
            <a:chOff x="827586" y="3654588"/>
            <a:chExt cx="7467868" cy="4"/>
          </a:xfrm>
        </p:grpSpPr>
        <p:cxnSp>
          <p:nvCxnSpPr>
            <p:cNvPr id="13" name="直接连接符 12"/>
            <p:cNvCxnSpPr/>
            <p:nvPr/>
          </p:nvCxnSpPr>
          <p:spPr>
            <a:xfrm flipV="1">
              <a:off x="5527741" y="3654588"/>
              <a:ext cx="2767713" cy="4"/>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827586" y="3654588"/>
              <a:ext cx="4700155" cy="1"/>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1000"/>
                                        <p:tgtEl>
                                          <p:spTgt spid="2"/>
                                        </p:tgtEl>
                                      </p:cBhvr>
                                    </p:animEffect>
                                  </p:childTnLst>
                                </p:cTn>
                              </p:par>
                            </p:childTnLst>
                          </p:cTn>
                        </p:par>
                        <p:par>
                          <p:cTn id="8" fill="hold">
                            <p:stCondLst>
                              <p:cond delay="1000"/>
                            </p:stCondLst>
                            <p:childTnLst>
                              <p:par>
                                <p:cTn id="9" presetID="16" presetClass="entr" presetSubtype="37"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outVertical)">
                                      <p:cBhvr>
                                        <p:cTn id="11"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88761" y="196742"/>
            <a:ext cx="9954084" cy="338554"/>
            <a:chOff x="827588" y="3527642"/>
            <a:chExt cx="7467866" cy="253915"/>
          </a:xfrm>
        </p:grpSpPr>
        <p:sp>
          <p:nvSpPr>
            <p:cNvPr id="3" name="矩形 2"/>
            <p:cNvSpPr/>
            <p:nvPr/>
          </p:nvSpPr>
          <p:spPr>
            <a:xfrm>
              <a:off x="3361577" y="3527642"/>
              <a:ext cx="2447579" cy="253915"/>
            </a:xfrm>
            <a:prstGeom prst="rect">
              <a:avLst/>
            </a:prstGeom>
            <a:solidFill>
              <a:schemeClr val="accent3"/>
            </a:solidFill>
          </p:spPr>
          <p:txBody>
            <a:bodyPr wrap="none">
              <a:spAutoFit/>
            </a:bodyPr>
            <a:lstStyle/>
            <a:p>
              <a:r>
                <a:rPr lang="zh-CN" altLang="en-US" sz="1600" dirty="0">
                  <a:solidFill>
                    <a:schemeClr val="bg1"/>
                  </a:solidFill>
                  <a:cs typeface="+mn-ea"/>
                  <a:sym typeface="+mn-lt"/>
                </a:rPr>
                <a:t>了解古诗词“取意不取实”的特点</a:t>
              </a:r>
              <a:endParaRPr lang="zh-CN" altLang="en-US" sz="1600" dirty="0">
                <a:solidFill>
                  <a:schemeClr val="bg1"/>
                </a:solidFill>
                <a:cs typeface="+mn-ea"/>
                <a:sym typeface="+mn-lt"/>
              </a:endParaRPr>
            </a:p>
          </p:txBody>
        </p:sp>
        <p:cxnSp>
          <p:nvCxnSpPr>
            <p:cNvPr id="4" name="直接连接符 3"/>
            <p:cNvCxnSpPr>
              <a:stCxn id="3" idx="3"/>
            </p:cNvCxnSpPr>
            <p:nvPr/>
          </p:nvCxnSpPr>
          <p:spPr>
            <a:xfrm flipV="1">
              <a:off x="5809156" y="3654593"/>
              <a:ext cx="2486298" cy="7"/>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5" name="直接连接符 4"/>
            <p:cNvCxnSpPr>
              <a:stCxn id="3" idx="1"/>
            </p:cNvCxnSpPr>
            <p:nvPr/>
          </p:nvCxnSpPr>
          <p:spPr>
            <a:xfrm flipH="1" flipV="1">
              <a:off x="827588" y="3654593"/>
              <a:ext cx="2533989" cy="7"/>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1120543" y="6491992"/>
            <a:ext cx="9954086" cy="5"/>
            <a:chOff x="827586" y="3654588"/>
            <a:chExt cx="7467868" cy="4"/>
          </a:xfrm>
        </p:grpSpPr>
        <p:cxnSp>
          <p:nvCxnSpPr>
            <p:cNvPr id="7" name="直接连接符 6"/>
            <p:cNvCxnSpPr/>
            <p:nvPr/>
          </p:nvCxnSpPr>
          <p:spPr>
            <a:xfrm flipV="1">
              <a:off x="5527741" y="3654588"/>
              <a:ext cx="2767713" cy="4"/>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827586" y="3654588"/>
              <a:ext cx="4700155" cy="1"/>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652447" y="2176300"/>
            <a:ext cx="6890281" cy="2492990"/>
          </a:xfrm>
          <a:prstGeom prst="rect">
            <a:avLst/>
          </a:prstGeom>
        </p:spPr>
        <p:txBody>
          <a:bodyPr wrap="square">
            <a:spAutoFit/>
          </a:bodyPr>
          <a:lstStyle/>
          <a:p>
            <a:pPr algn="just">
              <a:lnSpc>
                <a:spcPct val="130000"/>
              </a:lnSpc>
              <a:defRPr/>
            </a:pPr>
            <a:r>
              <a:rPr lang="zh-CN" altLang="zh-CN" sz="2000" spc="300" noProof="1">
                <a:cs typeface="+mn-ea"/>
                <a:sym typeface="+mn-lt"/>
              </a:rPr>
              <a:t>李清照《声声慢》，</a:t>
            </a:r>
            <a:endParaRPr lang="en-US" altLang="zh-CN" sz="2000" spc="300" noProof="1">
              <a:cs typeface="+mn-ea"/>
              <a:sym typeface="+mn-lt"/>
            </a:endParaRPr>
          </a:p>
          <a:p>
            <a:pPr algn="just">
              <a:lnSpc>
                <a:spcPct val="130000"/>
              </a:lnSpc>
              <a:defRPr/>
            </a:pPr>
            <a:r>
              <a:rPr lang="zh-CN" altLang="zh-CN" sz="2000" spc="300" noProof="1">
                <a:cs typeface="+mn-ea"/>
                <a:sym typeface="+mn-lt"/>
              </a:rPr>
              <a:t>李煜：独自莫凭栏，无限江山，别时容易见时难</a:t>
            </a:r>
            <a:r>
              <a:rPr lang="en-US" altLang="zh-CN" sz="2000" spc="300" noProof="1">
                <a:cs typeface="+mn-ea"/>
                <a:sym typeface="+mn-lt"/>
              </a:rPr>
              <a:t>     </a:t>
            </a:r>
            <a:endParaRPr lang="en-US" altLang="zh-CN" sz="2000" spc="300" noProof="1">
              <a:cs typeface="+mn-ea"/>
              <a:sym typeface="+mn-lt"/>
            </a:endParaRPr>
          </a:p>
          <a:p>
            <a:pPr algn="just">
              <a:lnSpc>
                <a:spcPct val="130000"/>
              </a:lnSpc>
              <a:defRPr/>
            </a:pPr>
            <a:r>
              <a:rPr lang="zh-CN" altLang="zh-CN" sz="2000" spc="300" noProof="1">
                <a:cs typeface="+mn-ea"/>
                <a:sym typeface="+mn-lt"/>
              </a:rPr>
              <a:t>岳飞：怒发冲冠，凭栏处。</a:t>
            </a:r>
            <a:endParaRPr lang="zh-CN" altLang="zh-CN" sz="2000" spc="300" noProof="1">
              <a:cs typeface="+mn-ea"/>
              <a:sym typeface="+mn-lt"/>
            </a:endParaRPr>
          </a:p>
          <a:p>
            <a:pPr algn="just">
              <a:lnSpc>
                <a:spcPct val="130000"/>
              </a:lnSpc>
              <a:defRPr/>
            </a:pPr>
            <a:r>
              <a:rPr lang="zh-CN" altLang="zh-CN" sz="2000" spc="300" noProof="1">
                <a:cs typeface="+mn-ea"/>
                <a:sym typeface="+mn-lt"/>
              </a:rPr>
              <a:t>辛弃疾：休去倚危栏，斜阳正在烟柳断肠处。</a:t>
            </a:r>
            <a:r>
              <a:rPr lang="en-US" altLang="zh-CN" sz="2000" spc="300" noProof="1">
                <a:cs typeface="+mn-ea"/>
                <a:sym typeface="+mn-lt"/>
              </a:rPr>
              <a:t>       </a:t>
            </a:r>
            <a:endParaRPr lang="en-US" altLang="zh-CN" sz="2000" spc="300" noProof="1">
              <a:cs typeface="+mn-ea"/>
              <a:sym typeface="+mn-lt"/>
            </a:endParaRPr>
          </a:p>
          <a:p>
            <a:pPr algn="just">
              <a:lnSpc>
                <a:spcPct val="130000"/>
              </a:lnSpc>
              <a:defRPr/>
            </a:pPr>
            <a:r>
              <a:rPr lang="zh-CN" altLang="zh-CN" sz="2000" spc="300" noProof="1">
                <a:cs typeface="+mn-ea"/>
                <a:sym typeface="+mn-lt"/>
              </a:rPr>
              <a:t>杜甫：戎马关山北，凭轩涕泗流。</a:t>
            </a:r>
            <a:endParaRPr lang="zh-CN" altLang="zh-CN" sz="2000" spc="300" noProof="1">
              <a:cs typeface="+mn-ea"/>
              <a:sym typeface="+mn-lt"/>
            </a:endParaRPr>
          </a:p>
          <a:p>
            <a:pPr algn="just">
              <a:lnSpc>
                <a:spcPct val="130000"/>
              </a:lnSpc>
              <a:defRPr/>
            </a:pPr>
            <a:r>
              <a:rPr lang="zh-CN" altLang="zh-CN" sz="2000" spc="300" noProof="1">
                <a:cs typeface="+mn-ea"/>
                <a:sym typeface="+mn-lt"/>
              </a:rPr>
              <a:t>范仲淹：明月楼高休独倚。酒入愁肠，化作相思泪。</a:t>
            </a:r>
            <a:endParaRPr lang="zh-CN" altLang="zh-CN" sz="2000" spc="300" noProof="1">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1000"/>
                                        <p:tgtEl>
                                          <p:spTgt spid="2"/>
                                        </p:tgtEl>
                                      </p:cBhvr>
                                    </p:animEffect>
                                  </p:childTnLst>
                                </p:cTn>
                              </p:par>
                            </p:childTnLst>
                          </p:cTn>
                        </p:par>
                        <p:par>
                          <p:cTn id="8" fill="hold">
                            <p:stCondLst>
                              <p:cond delay="1000"/>
                            </p:stCondLst>
                            <p:childTnLst>
                              <p:par>
                                <p:cTn id="9" presetID="16" presetClass="entr" presetSubtype="37"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outVertical)">
                                      <p:cBhvr>
                                        <p:cTn id="1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567227" y="2106379"/>
            <a:ext cx="4994988" cy="2613023"/>
          </a:xfrm>
          <a:prstGeom prst="rect">
            <a:avLst/>
          </a:prstGeom>
        </p:spPr>
        <p:txBody>
          <a:bodyPr wrap="square">
            <a:spAutoFit/>
          </a:bodyPr>
          <a:lstStyle/>
          <a:p>
            <a:pPr>
              <a:lnSpc>
                <a:spcPct val="130000"/>
              </a:lnSpc>
              <a:defRPr/>
            </a:pPr>
            <a:r>
              <a:rPr lang="zh-CN" altLang="zh-CN" spc="300" noProof="1"/>
              <a:t>当诗人不归家，天地万物都配合得很好：</a:t>
            </a:r>
            <a:endParaRPr lang="en-US" altLang="zh-CN" spc="300" noProof="1"/>
          </a:p>
          <a:p>
            <a:pPr>
              <a:lnSpc>
                <a:spcPct val="130000"/>
              </a:lnSpc>
              <a:defRPr/>
            </a:pPr>
            <a:r>
              <a:rPr lang="zh-CN" altLang="zh-CN" spc="300" noProof="1"/>
              <a:t>抬头见月，低头落花，</a:t>
            </a:r>
            <a:endParaRPr lang="en-US" altLang="zh-CN" spc="300" noProof="1"/>
          </a:p>
          <a:p>
            <a:pPr>
              <a:lnSpc>
                <a:spcPct val="130000"/>
              </a:lnSpc>
              <a:defRPr/>
            </a:pPr>
            <a:r>
              <a:rPr lang="zh-CN" altLang="zh-CN" spc="300" noProof="1"/>
              <a:t>长亭有归鸦，西楼柳发芽，</a:t>
            </a:r>
            <a:endParaRPr lang="en-US" altLang="zh-CN" spc="300" noProof="1"/>
          </a:p>
          <a:p>
            <a:pPr>
              <a:lnSpc>
                <a:spcPct val="130000"/>
              </a:lnSpc>
              <a:defRPr/>
            </a:pPr>
            <a:r>
              <a:rPr lang="zh-CN" altLang="zh-CN" spc="300" noProof="1"/>
              <a:t>雨点一阵阵，笛声催白发，</a:t>
            </a:r>
            <a:endParaRPr lang="en-US" altLang="zh-CN" spc="300" noProof="1"/>
          </a:p>
          <a:p>
            <a:pPr>
              <a:lnSpc>
                <a:spcPct val="130000"/>
              </a:lnSpc>
              <a:defRPr/>
            </a:pPr>
            <a:r>
              <a:rPr lang="zh-CN" altLang="zh-CN" spc="300" noProof="1"/>
              <a:t>鸿雁不传书，长安有雪花，</a:t>
            </a:r>
            <a:endParaRPr lang="en-US" altLang="zh-CN" spc="300" noProof="1"/>
          </a:p>
          <a:p>
            <a:pPr>
              <a:lnSpc>
                <a:spcPct val="130000"/>
              </a:lnSpc>
              <a:defRPr/>
            </a:pPr>
            <a:r>
              <a:rPr lang="zh-CN" altLang="zh-CN" spc="300" noProof="1"/>
              <a:t>水边有横舟，驿站无车马，</a:t>
            </a:r>
            <a:endParaRPr lang="en-US" altLang="zh-CN" spc="300" noProof="1"/>
          </a:p>
          <a:p>
            <a:pPr>
              <a:lnSpc>
                <a:spcPct val="130000"/>
              </a:lnSpc>
              <a:defRPr/>
            </a:pPr>
            <a:r>
              <a:rPr lang="zh-CN" altLang="zh-CN" spc="300" noProof="1"/>
              <a:t>西风浮云遮望眼，泪水和梦哗啦啦。</a:t>
            </a:r>
            <a:endParaRPr lang="zh-CN" altLang="en-US" spc="300" noProof="1"/>
          </a:p>
        </p:txBody>
      </p:sp>
      <p:grpSp>
        <p:nvGrpSpPr>
          <p:cNvPr id="3" name="组合 2"/>
          <p:cNvGrpSpPr/>
          <p:nvPr/>
        </p:nvGrpSpPr>
        <p:grpSpPr>
          <a:xfrm>
            <a:off x="1120543" y="6491992"/>
            <a:ext cx="9954086" cy="5"/>
            <a:chOff x="827586" y="3654588"/>
            <a:chExt cx="7467868" cy="4"/>
          </a:xfrm>
        </p:grpSpPr>
        <p:cxnSp>
          <p:nvCxnSpPr>
            <p:cNvPr id="4" name="直接连接符 3"/>
            <p:cNvCxnSpPr/>
            <p:nvPr/>
          </p:nvCxnSpPr>
          <p:spPr>
            <a:xfrm flipV="1">
              <a:off x="5527741" y="3654588"/>
              <a:ext cx="2767713" cy="4"/>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827586" y="3654588"/>
              <a:ext cx="4700155" cy="1"/>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1120543" y="333788"/>
            <a:ext cx="9954086" cy="5"/>
            <a:chOff x="827586" y="3654588"/>
            <a:chExt cx="7467868" cy="4"/>
          </a:xfrm>
        </p:grpSpPr>
        <p:cxnSp>
          <p:nvCxnSpPr>
            <p:cNvPr id="7" name="直接连接符 6"/>
            <p:cNvCxnSpPr/>
            <p:nvPr/>
          </p:nvCxnSpPr>
          <p:spPr>
            <a:xfrm flipV="1">
              <a:off x="5527741" y="3654588"/>
              <a:ext cx="2767713" cy="4"/>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827586" y="3654588"/>
              <a:ext cx="4700155" cy="1"/>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490326" y="802434"/>
            <a:ext cx="3694147" cy="424542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1000"/>
                                        <p:tgtEl>
                                          <p:spTgt spid="3"/>
                                        </p:tgtEl>
                                      </p:cBhvr>
                                    </p:animEffect>
                                  </p:childTnLst>
                                </p:cTn>
                              </p:par>
                            </p:childTnLst>
                          </p:cTn>
                        </p:par>
                        <p:par>
                          <p:cTn id="8" fill="hold">
                            <p:stCondLst>
                              <p:cond delay="1000"/>
                            </p:stCondLst>
                            <p:childTnLst>
                              <p:par>
                                <p:cTn id="9" presetID="16" presetClass="entr" presetSubtype="37"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outVertical)">
                                      <p:cBhvr>
                                        <p:cTn id="1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88761" y="196742"/>
            <a:ext cx="9954084" cy="338554"/>
            <a:chOff x="827588" y="3527642"/>
            <a:chExt cx="7467866" cy="253915"/>
          </a:xfrm>
        </p:grpSpPr>
        <p:sp>
          <p:nvSpPr>
            <p:cNvPr id="3" name="矩形 2"/>
            <p:cNvSpPr/>
            <p:nvPr/>
          </p:nvSpPr>
          <p:spPr>
            <a:xfrm>
              <a:off x="3823385" y="3527642"/>
              <a:ext cx="1523964" cy="253915"/>
            </a:xfrm>
            <a:prstGeom prst="rect">
              <a:avLst/>
            </a:prstGeom>
            <a:solidFill>
              <a:schemeClr val="accent3"/>
            </a:solidFill>
          </p:spPr>
          <p:txBody>
            <a:bodyPr wrap="none">
              <a:spAutoFit/>
            </a:bodyPr>
            <a:lstStyle/>
            <a:p>
              <a:r>
                <a:rPr lang="zh-CN" altLang="en-US" sz="1600" dirty="0">
                  <a:solidFill>
                    <a:schemeClr val="bg1"/>
                  </a:solidFill>
                  <a:cs typeface="+mn-ea"/>
                  <a:sym typeface="+mn-lt"/>
                </a:rPr>
                <a:t>没有想象就没有诗歌</a:t>
              </a:r>
              <a:endParaRPr lang="zh-CN" altLang="en-US" sz="1600" dirty="0">
                <a:solidFill>
                  <a:schemeClr val="bg1"/>
                </a:solidFill>
                <a:cs typeface="+mn-ea"/>
                <a:sym typeface="+mn-lt"/>
              </a:endParaRPr>
            </a:p>
          </p:txBody>
        </p:sp>
        <p:cxnSp>
          <p:nvCxnSpPr>
            <p:cNvPr id="4" name="直接连接符 3"/>
            <p:cNvCxnSpPr>
              <a:stCxn id="3" idx="3"/>
            </p:cNvCxnSpPr>
            <p:nvPr/>
          </p:nvCxnSpPr>
          <p:spPr>
            <a:xfrm flipV="1">
              <a:off x="5347349" y="3654593"/>
              <a:ext cx="2948105" cy="7"/>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5" name="直接连接符 4"/>
            <p:cNvCxnSpPr>
              <a:stCxn id="3" idx="1"/>
            </p:cNvCxnSpPr>
            <p:nvPr/>
          </p:nvCxnSpPr>
          <p:spPr>
            <a:xfrm flipH="1" flipV="1">
              <a:off x="827588" y="3654593"/>
              <a:ext cx="2995797" cy="7"/>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1120543" y="6491992"/>
            <a:ext cx="9954086" cy="5"/>
            <a:chOff x="827586" y="3654588"/>
            <a:chExt cx="7467868" cy="4"/>
          </a:xfrm>
        </p:grpSpPr>
        <p:cxnSp>
          <p:nvCxnSpPr>
            <p:cNvPr id="7" name="直接连接符 6"/>
            <p:cNvCxnSpPr/>
            <p:nvPr/>
          </p:nvCxnSpPr>
          <p:spPr>
            <a:xfrm flipV="1">
              <a:off x="5527741" y="3654588"/>
              <a:ext cx="2767713" cy="4"/>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827586" y="3654588"/>
              <a:ext cx="4700155" cy="1"/>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7113250" y="2690437"/>
            <a:ext cx="6096000" cy="1754326"/>
          </a:xfrm>
          <a:prstGeom prst="rect">
            <a:avLst/>
          </a:prstGeom>
        </p:spPr>
        <p:txBody>
          <a:bodyPr>
            <a:spAutoFit/>
          </a:bodyPr>
          <a:lstStyle/>
          <a:p>
            <a:pPr>
              <a:lnSpc>
                <a:spcPct val="150000"/>
              </a:lnSpc>
              <a:defRPr/>
            </a:pPr>
            <a:r>
              <a:rPr lang="zh-CN" altLang="zh-CN" noProof="1"/>
              <a:t>枯藤老树昏鸦</a:t>
            </a:r>
            <a:endParaRPr lang="zh-CN" altLang="zh-CN" noProof="1"/>
          </a:p>
          <a:p>
            <a:pPr>
              <a:lnSpc>
                <a:spcPct val="150000"/>
              </a:lnSpc>
              <a:defRPr/>
            </a:pPr>
            <a:r>
              <a:rPr lang="zh-CN" altLang="zh-CN" noProof="1"/>
              <a:t>胡琴琵琶与羌笛</a:t>
            </a:r>
            <a:endParaRPr lang="zh-CN" altLang="zh-CN" noProof="1"/>
          </a:p>
          <a:p>
            <a:pPr>
              <a:lnSpc>
                <a:spcPct val="150000"/>
              </a:lnSpc>
              <a:defRPr/>
            </a:pPr>
            <a:r>
              <a:rPr lang="zh-CN" altLang="zh-CN" noProof="1"/>
              <a:t>孤帆远影碧空尽，惟见长江天际流</a:t>
            </a:r>
            <a:endParaRPr lang="zh-CN" altLang="zh-CN" noProof="1"/>
          </a:p>
          <a:p>
            <a:pPr>
              <a:lnSpc>
                <a:spcPct val="150000"/>
              </a:lnSpc>
              <a:defRPr/>
            </a:pPr>
            <a:r>
              <a:rPr lang="zh-CN" altLang="zh-CN" noProof="1"/>
              <a:t>山回路转不见君，雪上空留马行处 </a:t>
            </a:r>
            <a:r>
              <a:rPr lang="en-US" altLang="zh-CN" noProof="1"/>
              <a:t>        </a:t>
            </a:r>
            <a:endParaRPr lang="zh-CN" altLang="en-US" noProof="1"/>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953308" y="1003710"/>
            <a:ext cx="3024337" cy="501986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1000"/>
                                        <p:tgtEl>
                                          <p:spTgt spid="2"/>
                                        </p:tgtEl>
                                      </p:cBhvr>
                                    </p:animEffect>
                                  </p:childTnLst>
                                </p:cTn>
                              </p:par>
                            </p:childTnLst>
                          </p:cTn>
                        </p:par>
                        <p:par>
                          <p:cTn id="8" fill="hold">
                            <p:stCondLst>
                              <p:cond delay="1000"/>
                            </p:stCondLst>
                            <p:childTnLst>
                              <p:par>
                                <p:cTn id="9" presetID="16" presetClass="entr" presetSubtype="37"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outVertical)">
                                      <p:cBhvr>
                                        <p:cTn id="1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clrChange>
              <a:clrFrom>
                <a:srgbClr val="FFFFFF">
                  <a:alpha val="100000"/>
                </a:srgbClr>
              </a:clrFrom>
              <a:clrTo>
                <a:srgbClr val="FFFFFF">
                  <a:alpha val="100000"/>
                  <a:alpha val="0"/>
                </a:srgbClr>
              </a:clrTo>
            </a:clrChange>
          </a:blip>
          <a:srcRect l="5848" t="-1301" r="9942" b="1301"/>
          <a:stretch>
            <a:fillRect/>
          </a:stretch>
        </p:blipFill>
        <p:spPr>
          <a:xfrm>
            <a:off x="-96202" y="894080"/>
            <a:ext cx="6583045" cy="5857875"/>
          </a:xfrm>
          <a:prstGeom prst="rect">
            <a:avLst/>
          </a:prstGeom>
        </p:spPr>
      </p:pic>
      <p:sp>
        <p:nvSpPr>
          <p:cNvPr id="2" name="文本框 1"/>
          <p:cNvSpPr txBox="1"/>
          <p:nvPr/>
        </p:nvSpPr>
        <p:spPr>
          <a:xfrm>
            <a:off x="6487160" y="2416175"/>
            <a:ext cx="3669030" cy="2553335"/>
          </a:xfrm>
          <a:prstGeom prst="rect">
            <a:avLst/>
          </a:prstGeom>
          <a:noFill/>
        </p:spPr>
        <p:txBody>
          <a:bodyPr wrap="square" rtlCol="0" anchor="t">
            <a:spAutoFit/>
          </a:bodyPr>
          <a:p>
            <a:pPr marL="0" indent="0">
              <a:buNone/>
            </a:pPr>
            <a:r>
              <a:rPr lang="zh-CN" altLang="en-US" sz="3200" b="1">
                <a:sym typeface="+mn-ea"/>
              </a:rPr>
              <a:t>“</a:t>
            </a:r>
            <a:r>
              <a:rPr lang="zh-CN" altLang="en-US" sz="3200" b="1">
                <a:solidFill>
                  <a:srgbClr val="FF0000"/>
                </a:solidFill>
                <a:sym typeface="+mn-ea"/>
              </a:rPr>
              <a:t>基础性、综合性、应用性、创新性</a:t>
            </a:r>
            <a:r>
              <a:rPr lang="zh-CN" altLang="en-US" sz="3200" b="1">
                <a:sym typeface="+mn-ea"/>
              </a:rPr>
              <a:t>”，即四个方面的考查要求，它回答的是“</a:t>
            </a:r>
            <a:r>
              <a:rPr lang="zh-CN" altLang="en-US" sz="3200" b="1">
                <a:solidFill>
                  <a:srgbClr val="FF0000"/>
                </a:solidFill>
                <a:sym typeface="+mn-ea"/>
              </a:rPr>
              <a:t>怎么考</a:t>
            </a:r>
            <a:r>
              <a:rPr lang="zh-CN" altLang="en-US" sz="3200" b="1">
                <a:sym typeface="+mn-ea"/>
              </a:rPr>
              <a:t>”的问题。</a:t>
            </a:r>
            <a:endParaRPr lang="zh-CN" altLang="en-US" sz="3200" b="1">
              <a:sym typeface="+mn-ea"/>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87" y="0"/>
            <a:ext cx="12192000" cy="6858000"/>
          </a:xfrm>
          <a:prstGeom prst="rect">
            <a:avLst/>
          </a:prstGeom>
        </p:spPr>
      </p:pic>
      <p:sp>
        <p:nvSpPr>
          <p:cNvPr id="4" name="矩形 3"/>
          <p:cNvSpPr/>
          <p:nvPr/>
        </p:nvSpPr>
        <p:spPr>
          <a:xfrm>
            <a:off x="3049587" y="2128227"/>
            <a:ext cx="6096000" cy="2677656"/>
          </a:xfrm>
          <a:prstGeom prst="rect">
            <a:avLst/>
          </a:prstGeom>
        </p:spPr>
        <p:txBody>
          <a:bodyPr>
            <a:spAutoFit/>
            <a:scene3d>
              <a:camera prst="orthographicFront"/>
              <a:lightRig rig="threePt" dir="t"/>
            </a:scene3d>
          </a:bodyPr>
          <a:lstStyle/>
          <a:p>
            <a:pPr algn="ctr">
              <a:lnSpc>
                <a:spcPct val="150000"/>
              </a:lnSpc>
              <a:defRPr/>
            </a:pPr>
            <a:r>
              <a:rPr lang="zh-CN" altLang="zh-CN" sz="2800" noProof="1">
                <a:solidFill>
                  <a:schemeClr val="tx1"/>
                </a:solidFill>
                <a:effectLst>
                  <a:outerShdw blurRad="38100" dist="19050" dir="2700000" algn="tl" rotWithShape="0">
                    <a:schemeClr val="dk1">
                      <a:alpha val="40000"/>
                    </a:schemeClr>
                  </a:outerShdw>
                </a:effectLst>
              </a:rPr>
              <a:t>寻隐者不遇</a:t>
            </a:r>
            <a:endParaRPr lang="zh-CN" altLang="zh-CN" sz="2800" noProof="1">
              <a:solidFill>
                <a:schemeClr val="tx1"/>
              </a:solidFill>
              <a:effectLst>
                <a:outerShdw blurRad="38100" dist="19050" dir="2700000" algn="tl" rotWithShape="0">
                  <a:schemeClr val="dk1">
                    <a:alpha val="40000"/>
                  </a:schemeClr>
                </a:outerShdw>
              </a:effectLst>
            </a:endParaRPr>
          </a:p>
          <a:p>
            <a:pPr algn="ctr">
              <a:lnSpc>
                <a:spcPct val="150000"/>
              </a:lnSpc>
              <a:defRPr/>
            </a:pPr>
            <a:r>
              <a:rPr lang="zh-CN" altLang="zh-CN" sz="2800" noProof="1">
                <a:solidFill>
                  <a:schemeClr val="tx1"/>
                </a:solidFill>
                <a:effectLst>
                  <a:outerShdw blurRad="38100" dist="19050" dir="2700000" algn="tl" rotWithShape="0">
                    <a:schemeClr val="dk1">
                      <a:alpha val="40000"/>
                    </a:schemeClr>
                  </a:outerShdw>
                </a:effectLst>
              </a:rPr>
              <a:t>贾岛</a:t>
            </a:r>
            <a:endParaRPr lang="zh-CN" altLang="zh-CN" sz="2800" noProof="1">
              <a:solidFill>
                <a:schemeClr val="tx1"/>
              </a:solidFill>
              <a:effectLst>
                <a:outerShdw blurRad="38100" dist="19050" dir="2700000" algn="tl" rotWithShape="0">
                  <a:schemeClr val="dk1">
                    <a:alpha val="40000"/>
                  </a:schemeClr>
                </a:outerShdw>
              </a:effectLst>
            </a:endParaRPr>
          </a:p>
          <a:p>
            <a:pPr algn="ctr">
              <a:lnSpc>
                <a:spcPct val="150000"/>
              </a:lnSpc>
              <a:defRPr/>
            </a:pPr>
            <a:r>
              <a:rPr lang="zh-CN" altLang="zh-CN" sz="2800" noProof="1">
                <a:solidFill>
                  <a:schemeClr val="tx1"/>
                </a:solidFill>
                <a:effectLst>
                  <a:outerShdw blurRad="38100" dist="19050" dir="2700000" algn="tl" rotWithShape="0">
                    <a:schemeClr val="dk1">
                      <a:alpha val="40000"/>
                    </a:schemeClr>
                  </a:outerShdw>
                </a:effectLst>
              </a:rPr>
              <a:t>松下问童子，言师采药去。</a:t>
            </a:r>
            <a:endParaRPr lang="zh-CN" altLang="zh-CN" sz="2800" noProof="1">
              <a:solidFill>
                <a:schemeClr val="tx1"/>
              </a:solidFill>
              <a:effectLst>
                <a:outerShdw blurRad="38100" dist="19050" dir="2700000" algn="tl" rotWithShape="0">
                  <a:schemeClr val="dk1">
                    <a:alpha val="40000"/>
                  </a:schemeClr>
                </a:outerShdw>
              </a:effectLst>
            </a:endParaRPr>
          </a:p>
          <a:p>
            <a:pPr algn="ctr">
              <a:lnSpc>
                <a:spcPct val="150000"/>
              </a:lnSpc>
              <a:defRPr/>
            </a:pPr>
            <a:r>
              <a:rPr lang="zh-CN" altLang="zh-CN" sz="2800" noProof="1">
                <a:solidFill>
                  <a:schemeClr val="tx1"/>
                </a:solidFill>
                <a:effectLst>
                  <a:outerShdw blurRad="38100" dist="19050" dir="2700000" algn="tl" rotWithShape="0">
                    <a:schemeClr val="dk1">
                      <a:alpha val="40000"/>
                    </a:schemeClr>
                  </a:outerShdw>
                </a:effectLst>
              </a:rPr>
              <a:t>只在此山中，云深不知处</a:t>
            </a:r>
            <a:r>
              <a:rPr lang="zh-CN" altLang="zh-CN" noProof="1">
                <a:solidFill>
                  <a:schemeClr val="tx1"/>
                </a:solidFill>
                <a:effectLst>
                  <a:outerShdw blurRad="38100" dist="19050" dir="2700000" algn="tl" rotWithShape="0">
                    <a:schemeClr val="dk1">
                      <a:alpha val="40000"/>
                    </a:schemeClr>
                  </a:outerShdw>
                </a:effectLst>
              </a:rPr>
              <a:t>。</a:t>
            </a:r>
            <a:endParaRPr lang="zh-CN" altLang="zh-CN" noProof="1">
              <a:solidFill>
                <a:schemeClr val="tx1"/>
              </a:solidFill>
              <a:effectLst>
                <a:outerShdw blurRad="38100" dist="19050" dir="2700000" algn="tl" rotWithShape="0">
                  <a:schemeClr val="dk1">
                    <a:alpha val="40000"/>
                  </a:schemeClr>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88761" y="196746"/>
            <a:ext cx="9954084" cy="338554"/>
            <a:chOff x="827588" y="3527645"/>
            <a:chExt cx="7467866" cy="253915"/>
          </a:xfrm>
        </p:grpSpPr>
        <p:sp>
          <p:nvSpPr>
            <p:cNvPr id="3" name="矩形 2"/>
            <p:cNvSpPr/>
            <p:nvPr/>
          </p:nvSpPr>
          <p:spPr>
            <a:xfrm>
              <a:off x="3823385" y="3527645"/>
              <a:ext cx="1523964" cy="253915"/>
            </a:xfrm>
            <a:prstGeom prst="rect">
              <a:avLst/>
            </a:prstGeom>
            <a:solidFill>
              <a:schemeClr val="accent3"/>
            </a:solidFill>
          </p:spPr>
          <p:txBody>
            <a:bodyPr wrap="none">
              <a:spAutoFit/>
            </a:bodyPr>
            <a:lstStyle/>
            <a:p>
              <a:r>
                <a:rPr lang="zh-CN" altLang="en-US" sz="1600" dirty="0">
                  <a:solidFill>
                    <a:schemeClr val="bg1"/>
                  </a:solidFill>
                  <a:cs typeface="+mn-ea"/>
                  <a:sym typeface="+mn-lt"/>
                </a:rPr>
                <a:t>文人心理和文化常识</a:t>
              </a:r>
              <a:endParaRPr lang="zh-CN" altLang="en-US" sz="1600" dirty="0">
                <a:solidFill>
                  <a:schemeClr val="bg1"/>
                </a:solidFill>
                <a:cs typeface="+mn-ea"/>
                <a:sym typeface="+mn-lt"/>
              </a:endParaRPr>
            </a:p>
          </p:txBody>
        </p:sp>
        <p:cxnSp>
          <p:nvCxnSpPr>
            <p:cNvPr id="4" name="直接连接符 3"/>
            <p:cNvCxnSpPr>
              <a:stCxn id="3" idx="3"/>
            </p:cNvCxnSpPr>
            <p:nvPr/>
          </p:nvCxnSpPr>
          <p:spPr>
            <a:xfrm flipV="1">
              <a:off x="5347349" y="3654594"/>
              <a:ext cx="2948105" cy="9"/>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5" name="直接连接符 4"/>
            <p:cNvCxnSpPr>
              <a:stCxn id="3" idx="1"/>
            </p:cNvCxnSpPr>
            <p:nvPr/>
          </p:nvCxnSpPr>
          <p:spPr>
            <a:xfrm flipH="1" flipV="1">
              <a:off x="827588" y="3654594"/>
              <a:ext cx="2995797" cy="9"/>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1310098" y="1240971"/>
            <a:ext cx="2407298" cy="44761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893938" y="1240971"/>
            <a:ext cx="2407298" cy="44761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477778" y="1240971"/>
            <a:ext cx="2407298" cy="44761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599347" y="1268965"/>
            <a:ext cx="2108719" cy="646331"/>
          </a:xfrm>
          <a:prstGeom prst="rect">
            <a:avLst/>
          </a:prstGeom>
          <a:noFill/>
        </p:spPr>
        <p:txBody>
          <a:bodyPr wrap="square" rtlCol="0">
            <a:spAutoFit/>
          </a:bodyPr>
          <a:lstStyle/>
          <a:p>
            <a:r>
              <a:rPr lang="zh-CN" altLang="zh-CN" dirty="0">
                <a:solidFill>
                  <a:schemeClr val="bg1"/>
                </a:solidFill>
              </a:rPr>
              <a:t>穷酸与清高并存</a:t>
            </a:r>
            <a:endParaRPr lang="en-US" altLang="zh-CN" dirty="0">
              <a:solidFill>
                <a:schemeClr val="bg1"/>
              </a:solidFill>
            </a:endParaRPr>
          </a:p>
          <a:p>
            <a:endParaRPr lang="zh-CN" altLang="en-US" dirty="0"/>
          </a:p>
        </p:txBody>
      </p:sp>
      <p:sp>
        <p:nvSpPr>
          <p:cNvPr id="10" name="文本框 9"/>
          <p:cNvSpPr txBox="1"/>
          <p:nvPr/>
        </p:nvSpPr>
        <p:spPr>
          <a:xfrm>
            <a:off x="5217402" y="1268965"/>
            <a:ext cx="1810139" cy="646331"/>
          </a:xfrm>
          <a:prstGeom prst="rect">
            <a:avLst/>
          </a:prstGeom>
          <a:noFill/>
        </p:spPr>
        <p:txBody>
          <a:bodyPr wrap="square" rtlCol="0">
            <a:spAutoFit/>
          </a:bodyPr>
          <a:lstStyle/>
          <a:p>
            <a:r>
              <a:rPr lang="zh-CN" altLang="en-US" dirty="0">
                <a:solidFill>
                  <a:schemeClr val="bg1"/>
                </a:solidFill>
              </a:rPr>
              <a:t>可怜与可爱一体</a:t>
            </a:r>
            <a:endParaRPr lang="zh-CN" altLang="en-US" dirty="0">
              <a:solidFill>
                <a:schemeClr val="bg1"/>
              </a:solidFill>
            </a:endParaRPr>
          </a:p>
          <a:p>
            <a:endParaRPr lang="zh-CN" altLang="en-US" dirty="0"/>
          </a:p>
        </p:txBody>
      </p:sp>
      <p:sp>
        <p:nvSpPr>
          <p:cNvPr id="11" name="文本框 10"/>
          <p:cNvSpPr txBox="1"/>
          <p:nvPr/>
        </p:nvSpPr>
        <p:spPr>
          <a:xfrm>
            <a:off x="8810573" y="1268965"/>
            <a:ext cx="1810139" cy="646331"/>
          </a:xfrm>
          <a:prstGeom prst="rect">
            <a:avLst/>
          </a:prstGeom>
          <a:noFill/>
        </p:spPr>
        <p:txBody>
          <a:bodyPr wrap="square" rtlCol="0">
            <a:spAutoFit/>
          </a:bodyPr>
          <a:lstStyle/>
          <a:p>
            <a:r>
              <a:rPr lang="zh-CN" altLang="zh-CN" dirty="0">
                <a:solidFill>
                  <a:schemeClr val="bg1"/>
                </a:solidFill>
              </a:rPr>
              <a:t>自恋与自卑交替</a:t>
            </a:r>
            <a:endParaRPr lang="zh-CN" altLang="zh-CN" dirty="0">
              <a:solidFill>
                <a:schemeClr val="bg1"/>
              </a:solidFill>
            </a:endParaRPr>
          </a:p>
          <a:p>
            <a:endParaRPr lang="zh-CN" altLang="en-US" dirty="0"/>
          </a:p>
        </p:txBody>
      </p:sp>
      <p:sp>
        <p:nvSpPr>
          <p:cNvPr id="13" name="矩形 12"/>
          <p:cNvSpPr/>
          <p:nvPr/>
        </p:nvSpPr>
        <p:spPr>
          <a:xfrm>
            <a:off x="2205606" y="2951267"/>
            <a:ext cx="800219" cy="461665"/>
          </a:xfrm>
          <a:prstGeom prst="rect">
            <a:avLst/>
          </a:prstGeom>
          <a:solidFill>
            <a:srgbClr val="C00000"/>
          </a:solidFill>
        </p:spPr>
        <p:txBody>
          <a:bodyPr wrap="none">
            <a:spAutoFit/>
          </a:bodyPr>
          <a:lstStyle/>
          <a:p>
            <a:pPr algn="dist"/>
            <a:r>
              <a:rPr lang="zh-CN" altLang="zh-CN" sz="2400" dirty="0">
                <a:solidFill>
                  <a:schemeClr val="bg1"/>
                </a:solidFill>
              </a:rPr>
              <a:t>驿站</a:t>
            </a:r>
            <a:endParaRPr lang="zh-CN" altLang="en-US" sz="2400" dirty="0">
              <a:solidFill>
                <a:schemeClr val="bg1"/>
              </a:solidFill>
            </a:endParaRPr>
          </a:p>
        </p:txBody>
      </p:sp>
      <p:sp>
        <p:nvSpPr>
          <p:cNvPr id="14" name="矩形 13"/>
          <p:cNvSpPr/>
          <p:nvPr/>
        </p:nvSpPr>
        <p:spPr>
          <a:xfrm>
            <a:off x="3902296" y="2953607"/>
            <a:ext cx="800219" cy="461665"/>
          </a:xfrm>
          <a:prstGeom prst="rect">
            <a:avLst/>
          </a:prstGeom>
          <a:solidFill>
            <a:srgbClr val="C00000"/>
          </a:solidFill>
        </p:spPr>
        <p:txBody>
          <a:bodyPr wrap="none">
            <a:spAutoFit/>
          </a:bodyPr>
          <a:lstStyle/>
          <a:p>
            <a:pPr algn="dist"/>
            <a:r>
              <a:rPr lang="zh-CN" altLang="en-US" sz="2400" dirty="0">
                <a:solidFill>
                  <a:schemeClr val="bg1"/>
                </a:solidFill>
              </a:rPr>
              <a:t>登高</a:t>
            </a:r>
            <a:endParaRPr lang="zh-CN" altLang="en-US" sz="2400" dirty="0">
              <a:solidFill>
                <a:schemeClr val="bg1"/>
              </a:solidFill>
            </a:endParaRPr>
          </a:p>
        </p:txBody>
      </p:sp>
      <p:sp>
        <p:nvSpPr>
          <p:cNvPr id="15" name="矩形 14"/>
          <p:cNvSpPr/>
          <p:nvPr/>
        </p:nvSpPr>
        <p:spPr>
          <a:xfrm>
            <a:off x="5626978" y="2951267"/>
            <a:ext cx="800219" cy="461665"/>
          </a:xfrm>
          <a:prstGeom prst="rect">
            <a:avLst/>
          </a:prstGeom>
          <a:solidFill>
            <a:srgbClr val="C00000"/>
          </a:solidFill>
        </p:spPr>
        <p:txBody>
          <a:bodyPr wrap="none">
            <a:spAutoFit/>
          </a:bodyPr>
          <a:lstStyle/>
          <a:p>
            <a:pPr algn="dist"/>
            <a:r>
              <a:rPr lang="zh-CN" altLang="en-US" sz="2400" dirty="0">
                <a:solidFill>
                  <a:schemeClr val="bg1"/>
                </a:solidFill>
              </a:rPr>
              <a:t>冬至</a:t>
            </a:r>
            <a:endParaRPr lang="zh-CN" altLang="en-US" sz="2400" dirty="0">
              <a:solidFill>
                <a:schemeClr val="bg1"/>
              </a:solidFill>
            </a:endParaRPr>
          </a:p>
        </p:txBody>
      </p:sp>
      <p:sp>
        <p:nvSpPr>
          <p:cNvPr id="16" name="矩形 15"/>
          <p:cNvSpPr/>
          <p:nvPr/>
        </p:nvSpPr>
        <p:spPr>
          <a:xfrm>
            <a:off x="7295676" y="2932868"/>
            <a:ext cx="800219" cy="461665"/>
          </a:xfrm>
          <a:prstGeom prst="rect">
            <a:avLst/>
          </a:prstGeom>
          <a:solidFill>
            <a:srgbClr val="C00000"/>
          </a:solidFill>
        </p:spPr>
        <p:txBody>
          <a:bodyPr wrap="none">
            <a:spAutoFit/>
          </a:bodyPr>
          <a:lstStyle/>
          <a:p>
            <a:pPr algn="dist"/>
            <a:r>
              <a:rPr lang="zh-CN" altLang="en-US" sz="2400" dirty="0">
                <a:solidFill>
                  <a:schemeClr val="bg1"/>
                </a:solidFill>
              </a:rPr>
              <a:t>黄花</a:t>
            </a:r>
            <a:endParaRPr lang="zh-CN" altLang="en-US" sz="2400" dirty="0">
              <a:solidFill>
                <a:schemeClr val="bg1"/>
              </a:solidFill>
            </a:endParaRPr>
          </a:p>
        </p:txBody>
      </p:sp>
      <p:sp>
        <p:nvSpPr>
          <p:cNvPr id="17" name="矩形 16"/>
          <p:cNvSpPr/>
          <p:nvPr/>
        </p:nvSpPr>
        <p:spPr>
          <a:xfrm>
            <a:off x="8992367" y="2931335"/>
            <a:ext cx="800219" cy="461665"/>
          </a:xfrm>
          <a:prstGeom prst="rect">
            <a:avLst/>
          </a:prstGeom>
          <a:solidFill>
            <a:srgbClr val="C00000"/>
          </a:solidFill>
        </p:spPr>
        <p:txBody>
          <a:bodyPr wrap="none">
            <a:spAutoFit/>
          </a:bodyPr>
          <a:lstStyle/>
          <a:p>
            <a:pPr algn="dist"/>
            <a:r>
              <a:rPr lang="zh-CN" altLang="en-US" sz="2400" dirty="0">
                <a:solidFill>
                  <a:schemeClr val="bg1"/>
                </a:solidFill>
              </a:rPr>
              <a:t>浮云</a:t>
            </a:r>
            <a:endParaRPr lang="zh-CN" altLang="en-US" sz="2400" dirty="0">
              <a:solidFill>
                <a:schemeClr val="bg1"/>
              </a:solidFill>
            </a:endParaRPr>
          </a:p>
        </p:txBody>
      </p:sp>
      <p:sp>
        <p:nvSpPr>
          <p:cNvPr id="18" name="矩形 17"/>
          <p:cNvSpPr/>
          <p:nvPr/>
        </p:nvSpPr>
        <p:spPr>
          <a:xfrm>
            <a:off x="2282550" y="5065338"/>
            <a:ext cx="800219" cy="461665"/>
          </a:xfrm>
          <a:prstGeom prst="rect">
            <a:avLst/>
          </a:prstGeom>
          <a:solidFill>
            <a:srgbClr val="C00000"/>
          </a:solidFill>
        </p:spPr>
        <p:txBody>
          <a:bodyPr wrap="none">
            <a:spAutoFit/>
          </a:bodyPr>
          <a:lstStyle/>
          <a:p>
            <a:r>
              <a:rPr lang="zh-CN" altLang="en-US" sz="2400" dirty="0">
                <a:solidFill>
                  <a:schemeClr val="bg1"/>
                </a:solidFill>
              </a:rPr>
              <a:t>白头</a:t>
            </a:r>
            <a:endParaRPr lang="zh-CN" altLang="en-US" sz="2400" dirty="0">
              <a:solidFill>
                <a:schemeClr val="bg1"/>
              </a:solidFill>
            </a:endParaRPr>
          </a:p>
        </p:txBody>
      </p:sp>
      <p:sp>
        <p:nvSpPr>
          <p:cNvPr id="19" name="矩形 18"/>
          <p:cNvSpPr/>
          <p:nvPr/>
        </p:nvSpPr>
        <p:spPr>
          <a:xfrm>
            <a:off x="5658137" y="5065338"/>
            <a:ext cx="800219" cy="461665"/>
          </a:xfrm>
          <a:prstGeom prst="rect">
            <a:avLst/>
          </a:prstGeom>
          <a:solidFill>
            <a:srgbClr val="C00000"/>
          </a:solidFill>
        </p:spPr>
        <p:txBody>
          <a:bodyPr wrap="none">
            <a:spAutoFit/>
          </a:bodyPr>
          <a:lstStyle/>
          <a:p>
            <a:r>
              <a:rPr lang="zh-CN" altLang="en-US" sz="2400" dirty="0">
                <a:solidFill>
                  <a:schemeClr val="bg1"/>
                </a:solidFill>
              </a:rPr>
              <a:t>渺然</a:t>
            </a:r>
            <a:endParaRPr lang="zh-CN" altLang="en-US" sz="2400" dirty="0">
              <a:solidFill>
                <a:schemeClr val="bg1"/>
              </a:solidFill>
            </a:endParaRPr>
          </a:p>
        </p:txBody>
      </p:sp>
      <p:sp>
        <p:nvSpPr>
          <p:cNvPr id="20" name="矩形 19"/>
          <p:cNvSpPr/>
          <p:nvPr/>
        </p:nvSpPr>
        <p:spPr>
          <a:xfrm>
            <a:off x="3970344" y="5065338"/>
            <a:ext cx="800219" cy="461665"/>
          </a:xfrm>
          <a:prstGeom prst="rect">
            <a:avLst/>
          </a:prstGeom>
          <a:solidFill>
            <a:srgbClr val="C00000"/>
          </a:solidFill>
        </p:spPr>
        <p:txBody>
          <a:bodyPr wrap="none">
            <a:spAutoFit/>
          </a:bodyPr>
          <a:lstStyle/>
          <a:p>
            <a:r>
              <a:rPr lang="zh-CN" altLang="en-US" sz="2400" dirty="0">
                <a:solidFill>
                  <a:schemeClr val="bg1"/>
                </a:solidFill>
              </a:rPr>
              <a:t>醴泉</a:t>
            </a:r>
            <a:endParaRPr lang="zh-CN" altLang="en-US" sz="2400" dirty="0">
              <a:solidFill>
                <a:schemeClr val="bg1"/>
              </a:solidFill>
            </a:endParaRPr>
          </a:p>
        </p:txBody>
      </p:sp>
      <p:sp>
        <p:nvSpPr>
          <p:cNvPr id="21" name="矩形 20"/>
          <p:cNvSpPr/>
          <p:nvPr/>
        </p:nvSpPr>
        <p:spPr>
          <a:xfrm>
            <a:off x="7345930" y="5065338"/>
            <a:ext cx="800219" cy="461665"/>
          </a:xfrm>
          <a:prstGeom prst="rect">
            <a:avLst/>
          </a:prstGeom>
          <a:solidFill>
            <a:srgbClr val="C00000"/>
          </a:solidFill>
        </p:spPr>
        <p:txBody>
          <a:bodyPr wrap="none">
            <a:spAutoFit/>
          </a:bodyPr>
          <a:lstStyle/>
          <a:p>
            <a:r>
              <a:rPr lang="zh-CN" altLang="en-US" sz="2400" dirty="0">
                <a:solidFill>
                  <a:schemeClr val="bg1"/>
                </a:solidFill>
              </a:rPr>
              <a:t>洛阳</a:t>
            </a:r>
            <a:endParaRPr lang="zh-CN" altLang="en-US" sz="2400" dirty="0">
              <a:solidFill>
                <a:schemeClr val="bg1"/>
              </a:solidFill>
            </a:endParaRPr>
          </a:p>
        </p:txBody>
      </p:sp>
      <p:sp>
        <p:nvSpPr>
          <p:cNvPr id="24" name="矩形 23"/>
          <p:cNvSpPr/>
          <p:nvPr/>
        </p:nvSpPr>
        <p:spPr>
          <a:xfrm>
            <a:off x="9033723" y="5065338"/>
            <a:ext cx="800219" cy="461665"/>
          </a:xfrm>
          <a:prstGeom prst="rect">
            <a:avLst/>
          </a:prstGeom>
          <a:solidFill>
            <a:srgbClr val="C00000"/>
          </a:solidFill>
        </p:spPr>
        <p:txBody>
          <a:bodyPr wrap="none">
            <a:spAutoFit/>
          </a:bodyPr>
          <a:lstStyle/>
          <a:p>
            <a:r>
              <a:rPr lang="zh-CN" altLang="en-US" sz="2400" dirty="0">
                <a:solidFill>
                  <a:schemeClr val="bg1"/>
                </a:solidFill>
              </a:rPr>
              <a:t>长安</a:t>
            </a:r>
            <a:endParaRPr lang="zh-CN" altLang="en-US" sz="2400" dirty="0">
              <a:solidFill>
                <a:schemeClr val="bg1"/>
              </a:solidFill>
            </a:endParaRPr>
          </a:p>
        </p:txBody>
      </p:sp>
      <p:grpSp>
        <p:nvGrpSpPr>
          <p:cNvPr id="25" name="组合 24"/>
          <p:cNvGrpSpPr/>
          <p:nvPr/>
        </p:nvGrpSpPr>
        <p:grpSpPr>
          <a:xfrm>
            <a:off x="1120543" y="6491992"/>
            <a:ext cx="9954086" cy="5"/>
            <a:chOff x="827586" y="3654588"/>
            <a:chExt cx="7467868" cy="4"/>
          </a:xfrm>
        </p:grpSpPr>
        <p:cxnSp>
          <p:nvCxnSpPr>
            <p:cNvPr id="26" name="直接连接符 25"/>
            <p:cNvCxnSpPr/>
            <p:nvPr/>
          </p:nvCxnSpPr>
          <p:spPr>
            <a:xfrm flipV="1">
              <a:off x="5527741" y="3654588"/>
              <a:ext cx="2767713" cy="4"/>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827586" y="3654588"/>
              <a:ext cx="4700155" cy="1"/>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1000"/>
                                        <p:tgtEl>
                                          <p:spTgt spid="2"/>
                                        </p:tgtEl>
                                      </p:cBhvr>
                                    </p:animEffect>
                                  </p:childTnLst>
                                </p:cTn>
                              </p:par>
                            </p:childTnLst>
                          </p:cTn>
                        </p:par>
                        <p:par>
                          <p:cTn id="8" fill="hold">
                            <p:stCondLst>
                              <p:cond delay="1000"/>
                            </p:stCondLst>
                            <p:childTnLst>
                              <p:par>
                                <p:cTn id="9" presetID="16" presetClass="entr" presetSubtype="37"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barn(outVertical)">
                                      <p:cBhvr>
                                        <p:cTn id="11"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21530" y="1591734"/>
            <a:ext cx="8752114" cy="4367510"/>
          </a:xfrm>
          <a:prstGeom prst="rect">
            <a:avLst/>
          </a:prstGeom>
        </p:spPr>
      </p:pic>
      <p:grpSp>
        <p:nvGrpSpPr>
          <p:cNvPr id="2" name="组合 1"/>
          <p:cNvGrpSpPr/>
          <p:nvPr/>
        </p:nvGrpSpPr>
        <p:grpSpPr>
          <a:xfrm>
            <a:off x="1088761" y="196750"/>
            <a:ext cx="9954084" cy="338554"/>
            <a:chOff x="827588" y="3527648"/>
            <a:chExt cx="7467866" cy="253915"/>
          </a:xfrm>
        </p:grpSpPr>
        <p:sp>
          <p:nvSpPr>
            <p:cNvPr id="3" name="矩形 2"/>
            <p:cNvSpPr/>
            <p:nvPr/>
          </p:nvSpPr>
          <p:spPr>
            <a:xfrm>
              <a:off x="3900353" y="3527648"/>
              <a:ext cx="1370028" cy="253915"/>
            </a:xfrm>
            <a:prstGeom prst="rect">
              <a:avLst/>
            </a:prstGeom>
            <a:solidFill>
              <a:schemeClr val="accent3"/>
            </a:solidFill>
          </p:spPr>
          <p:txBody>
            <a:bodyPr wrap="none">
              <a:spAutoFit/>
            </a:bodyPr>
            <a:lstStyle/>
            <a:p>
              <a:r>
                <a:rPr lang="zh-CN" altLang="en-US" sz="1600" dirty="0">
                  <a:solidFill>
                    <a:schemeClr val="bg1"/>
                  </a:solidFill>
                  <a:cs typeface="+mn-ea"/>
                  <a:sym typeface="+mn-lt"/>
                </a:rPr>
                <a:t>语序、语言、韵律</a:t>
              </a:r>
              <a:endParaRPr lang="zh-CN" altLang="en-US" sz="1600" dirty="0">
                <a:solidFill>
                  <a:schemeClr val="bg1"/>
                </a:solidFill>
                <a:cs typeface="+mn-ea"/>
                <a:sym typeface="+mn-lt"/>
              </a:endParaRPr>
            </a:p>
          </p:txBody>
        </p:sp>
        <p:cxnSp>
          <p:nvCxnSpPr>
            <p:cNvPr id="4" name="直接连接符 3"/>
            <p:cNvCxnSpPr>
              <a:stCxn id="3" idx="3"/>
            </p:cNvCxnSpPr>
            <p:nvPr/>
          </p:nvCxnSpPr>
          <p:spPr>
            <a:xfrm flipV="1">
              <a:off x="5270382" y="3654595"/>
              <a:ext cx="3025072" cy="1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5" name="直接连接符 4"/>
            <p:cNvCxnSpPr>
              <a:stCxn id="3" idx="1"/>
            </p:cNvCxnSpPr>
            <p:nvPr/>
          </p:nvCxnSpPr>
          <p:spPr>
            <a:xfrm flipH="1" flipV="1">
              <a:off x="827588" y="3654595"/>
              <a:ext cx="3072765" cy="1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3242310" y="2829560"/>
            <a:ext cx="6482080" cy="1198880"/>
          </a:xfrm>
          <a:prstGeom prst="rect">
            <a:avLst/>
          </a:prstGeom>
        </p:spPr>
        <p:txBody>
          <a:bodyPr wrap="square">
            <a:spAutoFit/>
          </a:bodyPr>
          <a:lstStyle/>
          <a:p>
            <a:pPr>
              <a:lnSpc>
                <a:spcPct val="150000"/>
              </a:lnSpc>
            </a:pPr>
            <a:r>
              <a:rPr lang="zh-CN" altLang="zh-CN" sz="2400">
                <a:solidFill>
                  <a:schemeClr val="bg1"/>
                </a:solidFill>
              </a:rPr>
              <a:t>“柳色春山映，梨花夕鸟藏”</a:t>
            </a:r>
            <a:endParaRPr lang="zh-CN" altLang="zh-CN" sz="2400">
              <a:solidFill>
                <a:schemeClr val="bg1"/>
              </a:solidFill>
            </a:endParaRPr>
          </a:p>
          <a:p>
            <a:pPr>
              <a:lnSpc>
                <a:spcPct val="150000"/>
              </a:lnSpc>
            </a:pPr>
            <a:r>
              <a:rPr lang="en-US" altLang="zh-CN" sz="2400">
                <a:solidFill>
                  <a:schemeClr val="bg1"/>
                </a:solidFill>
              </a:rPr>
              <a:t>“</a:t>
            </a:r>
            <a:r>
              <a:rPr lang="zh-CN" altLang="zh-CN" sz="2400">
                <a:solidFill>
                  <a:schemeClr val="bg1"/>
                </a:solidFill>
              </a:rPr>
              <a:t>看渊明、风流酷似，卧龙诸葛。</a:t>
            </a:r>
            <a:r>
              <a:rPr lang="en-US" altLang="zh-CN" sz="2400">
                <a:solidFill>
                  <a:schemeClr val="bg1"/>
                </a:solidFill>
              </a:rPr>
              <a:t>”</a:t>
            </a:r>
            <a:endParaRPr lang="en-US" altLang="zh-CN" sz="240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a:sym typeface="+mn-ea"/>
              </a:rPr>
              <a:t>朗读 和  </a:t>
            </a:r>
            <a:r>
              <a:rPr lang="en-US" altLang="zh-CN">
                <a:sym typeface="+mn-ea"/>
              </a:rPr>
              <a:t>“</a:t>
            </a:r>
            <a:r>
              <a:rPr lang="zh-CN" altLang="en-US">
                <a:sym typeface="+mn-ea"/>
              </a:rPr>
              <a:t>翻译</a:t>
            </a:r>
            <a:r>
              <a:rPr lang="en-US" altLang="zh-CN">
                <a:sym typeface="+mn-ea"/>
              </a:rPr>
              <a:t>”</a:t>
            </a:r>
            <a:br>
              <a:rPr lang="en-US" altLang="zh-CN"/>
            </a:br>
            <a:endParaRPr lang="zh-CN" altLang="en-US"/>
          </a:p>
        </p:txBody>
      </p:sp>
      <p:sp>
        <p:nvSpPr>
          <p:cNvPr id="3" name="文本框 2"/>
          <p:cNvSpPr txBox="1"/>
          <p:nvPr/>
        </p:nvSpPr>
        <p:spPr>
          <a:xfrm>
            <a:off x="1021715" y="1490980"/>
            <a:ext cx="9535795" cy="5231130"/>
          </a:xfrm>
          <a:prstGeom prst="rect">
            <a:avLst/>
          </a:prstGeom>
          <a:noFill/>
        </p:spPr>
        <p:txBody>
          <a:bodyPr wrap="square" rtlCol="0">
            <a:spAutoFit/>
          </a:bodyPr>
          <a:p>
            <a:pPr marL="0" indent="0" eaLnBrk="1" fontAlgn="auto" hangingPunct="1">
              <a:spcBef>
                <a:spcPts val="0"/>
              </a:spcBef>
              <a:buNone/>
            </a:pPr>
            <a:r>
              <a:rPr lang="en-US" altLang="zh-CN" sz="2800" dirty="0" smtClean="0">
                <a:latin typeface="华文楷体" panose="02010600040101010101" pitchFamily="2" charset="-122"/>
                <a:ea typeface="华文楷体" panose="02010600040101010101" pitchFamily="2" charset="-122"/>
                <a:sym typeface="+mn-ea"/>
              </a:rPr>
              <a:t>编集拙诗，成十一五卷，因题卷末，戏赠元九、李二十①</a:t>
            </a:r>
            <a:endParaRPr lang="en-US" altLang="zh-CN" sz="2800" dirty="0" smtClean="0">
              <a:solidFill>
                <a:schemeClr val="tx1"/>
              </a:solidFill>
              <a:latin typeface="华文楷体" panose="02010600040101010101" pitchFamily="2" charset="-122"/>
              <a:ea typeface="华文楷体" panose="02010600040101010101" pitchFamily="2" charset="-122"/>
            </a:endParaRPr>
          </a:p>
          <a:p>
            <a:pPr marL="0" indent="0" eaLnBrk="1" fontAlgn="auto" hangingPunct="1">
              <a:spcBef>
                <a:spcPts val="0"/>
              </a:spcBef>
              <a:buNone/>
            </a:pPr>
            <a:r>
              <a:rPr lang="en-US" altLang="zh-CN" sz="2800" dirty="0" smtClean="0">
                <a:latin typeface="华文楷体" panose="02010600040101010101" pitchFamily="2" charset="-122"/>
                <a:ea typeface="华文楷体" panose="02010600040101010101" pitchFamily="2" charset="-122"/>
                <a:sym typeface="+mn-ea"/>
              </a:rPr>
              <a:t>                                                    白居易</a:t>
            </a:r>
            <a:endParaRPr lang="en-US" altLang="zh-CN" sz="2800" dirty="0" smtClean="0">
              <a:solidFill>
                <a:schemeClr val="tx1"/>
              </a:solidFill>
              <a:latin typeface="华文楷体" panose="02010600040101010101" pitchFamily="2" charset="-122"/>
              <a:ea typeface="华文楷体" panose="02010600040101010101" pitchFamily="2" charset="-122"/>
            </a:endParaRPr>
          </a:p>
          <a:p>
            <a:pPr marL="0" indent="0" eaLnBrk="1" fontAlgn="auto" hangingPunct="1">
              <a:spcBef>
                <a:spcPts val="0"/>
              </a:spcBef>
              <a:buNone/>
            </a:pPr>
            <a:r>
              <a:rPr lang="zh-CN" altLang="en-US" sz="2800" dirty="0">
                <a:latin typeface="华文楷体" panose="02010600040101010101" pitchFamily="2" charset="-122"/>
                <a:ea typeface="华文楷体" panose="02010600040101010101" pitchFamily="2" charset="-122"/>
                <a:sym typeface="+mn-ea"/>
              </a:rPr>
              <a:t>一篇长恨有风情②，十首秦吟近正声③。</a:t>
            </a:r>
            <a:endParaRPr lang="zh-CN" altLang="en-US" sz="2800" dirty="0">
              <a:solidFill>
                <a:schemeClr val="tx1"/>
              </a:solidFill>
              <a:latin typeface="华文楷体" panose="02010600040101010101" pitchFamily="2" charset="-122"/>
              <a:ea typeface="华文楷体" panose="02010600040101010101" pitchFamily="2" charset="-122"/>
            </a:endParaRPr>
          </a:p>
          <a:p>
            <a:pPr marL="0" indent="0" eaLnBrk="1" fontAlgn="auto" hangingPunct="1">
              <a:spcBef>
                <a:spcPts val="0"/>
              </a:spcBef>
              <a:buNone/>
            </a:pPr>
            <a:r>
              <a:rPr lang="zh-CN" altLang="en-US" sz="2800" dirty="0">
                <a:latin typeface="华文楷体" panose="02010600040101010101" pitchFamily="2" charset="-122"/>
                <a:ea typeface="华文楷体" panose="02010600040101010101" pitchFamily="2" charset="-122"/>
                <a:sym typeface="+mn-ea"/>
              </a:rPr>
              <a:t>每被老元偷格律，苦教短李伏歌行④。</a:t>
            </a:r>
            <a:endParaRPr lang="zh-CN" altLang="en-US" sz="2800" dirty="0">
              <a:solidFill>
                <a:schemeClr val="tx1"/>
              </a:solidFill>
              <a:latin typeface="华文楷体" panose="02010600040101010101" pitchFamily="2" charset="-122"/>
              <a:ea typeface="华文楷体" panose="02010600040101010101" pitchFamily="2" charset="-122"/>
            </a:endParaRPr>
          </a:p>
          <a:p>
            <a:pPr marL="0" indent="0" eaLnBrk="1" fontAlgn="auto" hangingPunct="1">
              <a:spcBef>
                <a:spcPts val="0"/>
              </a:spcBef>
              <a:buNone/>
            </a:pPr>
            <a:r>
              <a:rPr lang="zh-CN" altLang="en-US" sz="2800" dirty="0">
                <a:latin typeface="华文楷体" panose="02010600040101010101" pitchFamily="2" charset="-122"/>
                <a:ea typeface="华文楷体" panose="02010600040101010101" pitchFamily="2" charset="-122"/>
                <a:sym typeface="+mn-ea"/>
              </a:rPr>
              <a:t>世间富贵应无</a:t>
            </a:r>
            <a:r>
              <a:rPr lang="zh-CN" altLang="en-US" sz="2800" dirty="0">
                <a:solidFill>
                  <a:srgbClr val="0070C0"/>
                </a:solidFill>
                <a:latin typeface="华文楷体" panose="02010600040101010101" pitchFamily="2" charset="-122"/>
                <a:ea typeface="华文楷体" panose="02010600040101010101" pitchFamily="2" charset="-122"/>
                <a:sym typeface="+mn-ea"/>
              </a:rPr>
              <a:t>分</a:t>
            </a:r>
            <a:r>
              <a:rPr lang="zh-CN" altLang="en-US" sz="2800" dirty="0">
                <a:latin typeface="华文楷体" panose="02010600040101010101" pitchFamily="2" charset="-122"/>
                <a:ea typeface="华文楷体" panose="02010600040101010101" pitchFamily="2" charset="-122"/>
                <a:sym typeface="+mn-ea"/>
              </a:rPr>
              <a:t>，身后文章合有名。</a:t>
            </a:r>
            <a:endParaRPr lang="zh-CN" altLang="en-US" sz="2800" dirty="0">
              <a:solidFill>
                <a:schemeClr val="tx1"/>
              </a:solidFill>
              <a:latin typeface="华文楷体" panose="02010600040101010101" pitchFamily="2" charset="-122"/>
              <a:ea typeface="华文楷体" panose="02010600040101010101" pitchFamily="2" charset="-122"/>
            </a:endParaRPr>
          </a:p>
          <a:p>
            <a:pPr marL="0" indent="0" eaLnBrk="1" fontAlgn="auto" hangingPunct="1">
              <a:spcBef>
                <a:spcPts val="0"/>
              </a:spcBef>
              <a:buNone/>
            </a:pPr>
            <a:r>
              <a:rPr lang="zh-CN" altLang="en-US" sz="2800" dirty="0">
                <a:latin typeface="华文楷体" panose="02010600040101010101" pitchFamily="2" charset="-122"/>
                <a:ea typeface="华文楷体" panose="02010600040101010101" pitchFamily="2" charset="-122"/>
                <a:sym typeface="+mn-ea"/>
              </a:rPr>
              <a:t>莫怪气粗言语大，新排十五卷诗成。</a:t>
            </a:r>
            <a:endParaRPr lang="zh-CN" altLang="en-US" sz="2800" dirty="0">
              <a:solidFill>
                <a:schemeClr val="tx1"/>
              </a:solidFill>
              <a:latin typeface="华文楷体" panose="02010600040101010101" pitchFamily="2" charset="-122"/>
              <a:ea typeface="华文楷体" panose="02010600040101010101" pitchFamily="2" charset="-122"/>
            </a:endParaRPr>
          </a:p>
          <a:p>
            <a:pPr marL="0" indent="0" eaLnBrk="1" fontAlgn="auto" hangingPunct="1">
              <a:spcBef>
                <a:spcPts val="0"/>
              </a:spcBef>
              <a:buNone/>
            </a:pPr>
            <a:r>
              <a:rPr lang="zh-CN" altLang="en-US" sz="2800" dirty="0">
                <a:latin typeface="华文楷体" panose="02010600040101010101" pitchFamily="2" charset="-122"/>
                <a:ea typeface="华文楷体" panose="02010600040101010101" pitchFamily="2" charset="-122"/>
                <a:sym typeface="+mn-ea"/>
              </a:rPr>
              <a:t>【注】①元九、李二十：分指作者的朋友元稹、李绅，即诗中的“老元”“短李”。李绅身材矮小，时称“短李”。②长恨：指作者的长诗《长恨歌》。③秦吟：指作者的讽喻组诗《秦中吟》。正声：雅正的诗篇。④伏：服气。</a:t>
            </a:r>
            <a:endParaRPr lang="zh-CN" altLang="en-US" sz="2800" dirty="0">
              <a:solidFill>
                <a:schemeClr val="tx1"/>
              </a:solidFill>
              <a:latin typeface="华文楷体" panose="02010600040101010101" pitchFamily="2" charset="-122"/>
              <a:ea typeface="华文楷体" panose="02010600040101010101" pitchFamily="2" charset="-122"/>
            </a:endParaRPr>
          </a:p>
          <a:p>
            <a:endParaRPr lang="en-US" altLang="zh-CN" sz="5400"/>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40080" y="775335"/>
            <a:ext cx="10922635" cy="5631180"/>
          </a:xfrm>
          <a:prstGeom prst="rect">
            <a:avLst/>
          </a:prstGeom>
          <a:noFill/>
        </p:spPr>
        <p:txBody>
          <a:bodyPr wrap="square" rtlCol="0">
            <a:spAutoFit/>
          </a:bodyPr>
          <a:p>
            <a:pPr marL="0" indent="0" eaLnBrk="1" fontAlgn="auto" hangingPunct="1">
              <a:spcBef>
                <a:spcPts val="0"/>
              </a:spcBef>
              <a:buNone/>
            </a:pPr>
            <a:r>
              <a:rPr lang="en-US" altLang="zh-CN" dirty="0" smtClean="0">
                <a:latin typeface="华文楷体" panose="02010600040101010101" pitchFamily="2" charset="-122"/>
                <a:ea typeface="华文楷体" panose="02010600040101010101" pitchFamily="2" charset="-122"/>
                <a:sym typeface="+mn-ea"/>
              </a:rPr>
              <a:t>             </a:t>
            </a:r>
            <a:r>
              <a:rPr lang="en-US" altLang="zh-CN" sz="2400" dirty="0" smtClean="0">
                <a:latin typeface="华文楷体" panose="02010600040101010101" pitchFamily="2" charset="-122"/>
                <a:ea typeface="华文楷体" panose="02010600040101010101" pitchFamily="2" charset="-122"/>
                <a:sym typeface="+mn-ea"/>
              </a:rPr>
              <a:t>礼部贡院</a:t>
            </a:r>
            <a:r>
              <a:rPr lang="en-US" altLang="zh-CN" sz="2400" dirty="0" smtClean="0">
                <a:solidFill>
                  <a:srgbClr val="0070C0"/>
                </a:solidFill>
                <a:latin typeface="华文楷体" panose="02010600040101010101" pitchFamily="2" charset="-122"/>
                <a:ea typeface="华文楷体" panose="02010600040101010101" pitchFamily="2" charset="-122"/>
                <a:sym typeface="+mn-ea"/>
              </a:rPr>
              <a:t>阅</a:t>
            </a:r>
            <a:r>
              <a:rPr lang="en-US" altLang="zh-CN" sz="2400" dirty="0" smtClean="0">
                <a:latin typeface="华文楷体" panose="02010600040101010101" pitchFamily="2" charset="-122"/>
                <a:ea typeface="华文楷体" panose="02010600040101010101" pitchFamily="2" charset="-122"/>
                <a:sym typeface="+mn-ea"/>
              </a:rPr>
              <a:t>进士就试    </a:t>
            </a:r>
            <a:endParaRPr lang="en-US" altLang="zh-CN" sz="2400" dirty="0" smtClean="0">
              <a:solidFill>
                <a:schemeClr val="tx1"/>
              </a:solidFill>
              <a:latin typeface="华文楷体" panose="02010600040101010101" pitchFamily="2" charset="-122"/>
              <a:ea typeface="华文楷体" panose="02010600040101010101" pitchFamily="2" charset="-122"/>
            </a:endParaRPr>
          </a:p>
          <a:p>
            <a:pPr marL="0" indent="0" eaLnBrk="1" fontAlgn="auto" hangingPunct="1">
              <a:spcBef>
                <a:spcPts val="0"/>
              </a:spcBef>
              <a:buNone/>
            </a:pPr>
            <a:r>
              <a:rPr lang="en-US" altLang="zh-CN" sz="2400" dirty="0" smtClean="0">
                <a:latin typeface="华文楷体" panose="02010600040101010101" pitchFamily="2" charset="-122"/>
                <a:ea typeface="华文楷体" panose="02010600040101010101" pitchFamily="2" charset="-122"/>
                <a:sym typeface="+mn-ea"/>
              </a:rPr>
              <a:t>                                            欧阳修</a:t>
            </a:r>
            <a:endParaRPr lang="en-US" altLang="zh-CN" sz="2400" dirty="0" smtClean="0">
              <a:solidFill>
                <a:schemeClr val="tx1"/>
              </a:solidFill>
              <a:latin typeface="华文楷体" panose="02010600040101010101" pitchFamily="2" charset="-122"/>
              <a:ea typeface="华文楷体" panose="02010600040101010101" pitchFamily="2" charset="-122"/>
            </a:endParaRPr>
          </a:p>
          <a:p>
            <a:pPr marL="0" indent="0" eaLnBrk="1" fontAlgn="auto" hangingPunct="1">
              <a:spcBef>
                <a:spcPts val="0"/>
              </a:spcBef>
              <a:buNone/>
            </a:pPr>
            <a:r>
              <a:rPr lang="en-US" altLang="zh-CN" sz="2400" dirty="0" smtClean="0">
                <a:latin typeface="华文楷体" panose="02010600040101010101" pitchFamily="2" charset="-122"/>
                <a:ea typeface="华文楷体" panose="02010600040101010101" pitchFamily="2" charset="-122"/>
                <a:sym typeface="+mn-ea"/>
              </a:rPr>
              <a:t>紫案焚香暖吹轻，广庭清晓席群英。</a:t>
            </a:r>
            <a:endParaRPr lang="en-US" altLang="zh-CN" sz="2400" dirty="0" smtClean="0">
              <a:solidFill>
                <a:schemeClr val="tx1"/>
              </a:solidFill>
              <a:latin typeface="华文楷体" panose="02010600040101010101" pitchFamily="2" charset="-122"/>
              <a:ea typeface="华文楷体" panose="02010600040101010101" pitchFamily="2" charset="-122"/>
            </a:endParaRPr>
          </a:p>
          <a:p>
            <a:pPr marL="0" indent="0" eaLnBrk="1" fontAlgn="auto" hangingPunct="1">
              <a:spcBef>
                <a:spcPts val="0"/>
              </a:spcBef>
              <a:buNone/>
            </a:pPr>
            <a:r>
              <a:rPr lang="en-US" altLang="zh-CN" sz="2400" dirty="0" smtClean="0">
                <a:latin typeface="华文楷体" panose="02010600040101010101" pitchFamily="2" charset="-122"/>
                <a:ea typeface="华文楷体" panose="02010600040101010101" pitchFamily="2" charset="-122"/>
                <a:sym typeface="+mn-ea"/>
              </a:rPr>
              <a:t>无哗战士衔枚勇，</a:t>
            </a:r>
            <a:r>
              <a:rPr lang="en-US" altLang="zh-CN" sz="2400" dirty="0" smtClean="0">
                <a:solidFill>
                  <a:srgbClr val="0070C0"/>
                </a:solidFill>
                <a:latin typeface="华文楷体" panose="02010600040101010101" pitchFamily="2" charset="-122"/>
                <a:ea typeface="华文楷体" panose="02010600040101010101" pitchFamily="2" charset="-122"/>
                <a:sym typeface="+mn-ea"/>
              </a:rPr>
              <a:t>下笔春蚕食叶声。</a:t>
            </a:r>
            <a:endParaRPr lang="en-US" altLang="zh-CN" sz="2400" dirty="0" smtClean="0">
              <a:solidFill>
                <a:srgbClr val="0070C0"/>
              </a:solidFill>
              <a:latin typeface="华文楷体" panose="02010600040101010101" pitchFamily="2" charset="-122"/>
              <a:ea typeface="华文楷体" panose="02010600040101010101" pitchFamily="2" charset="-122"/>
              <a:sym typeface="+mn-ea"/>
            </a:endParaRPr>
          </a:p>
          <a:p>
            <a:pPr marL="0" indent="0" eaLnBrk="1" fontAlgn="auto" hangingPunct="1">
              <a:spcBef>
                <a:spcPts val="0"/>
              </a:spcBef>
              <a:buNone/>
            </a:pPr>
            <a:r>
              <a:rPr lang="en-US" altLang="zh-CN" sz="2400" dirty="0" smtClean="0">
                <a:latin typeface="华文楷体" panose="02010600040101010101" pitchFamily="2" charset="-122"/>
                <a:ea typeface="华文楷体" panose="02010600040101010101" pitchFamily="2" charset="-122"/>
                <a:sym typeface="+mn-ea"/>
              </a:rPr>
              <a:t>乡里献贤先德行，朝廷列爵待公卿。</a:t>
            </a:r>
            <a:endParaRPr lang="en-US" altLang="zh-CN" sz="2400" dirty="0" smtClean="0">
              <a:solidFill>
                <a:schemeClr val="tx1"/>
              </a:solidFill>
              <a:latin typeface="华文楷体" panose="02010600040101010101" pitchFamily="2" charset="-122"/>
              <a:ea typeface="华文楷体" panose="02010600040101010101" pitchFamily="2" charset="-122"/>
            </a:endParaRPr>
          </a:p>
          <a:p>
            <a:pPr marL="0" indent="0" eaLnBrk="1" fontAlgn="auto" hangingPunct="1">
              <a:spcBef>
                <a:spcPts val="0"/>
              </a:spcBef>
              <a:buNone/>
            </a:pPr>
            <a:r>
              <a:rPr lang="en-US" altLang="zh-CN" sz="2400" dirty="0" smtClean="0">
                <a:solidFill>
                  <a:srgbClr val="0070C0"/>
                </a:solidFill>
                <a:latin typeface="华文楷体" panose="02010600040101010101" pitchFamily="2" charset="-122"/>
                <a:ea typeface="华文楷体" panose="02010600040101010101" pitchFamily="2" charset="-122"/>
                <a:sym typeface="+mn-ea"/>
              </a:rPr>
              <a:t>自惭衰病心神耗，赖有群公鉴裁精。</a:t>
            </a:r>
            <a:endParaRPr lang="en-US" altLang="zh-CN" sz="2400" dirty="0" smtClean="0">
              <a:solidFill>
                <a:srgbClr val="0070C0"/>
              </a:solidFill>
              <a:latin typeface="华文楷体" panose="02010600040101010101" pitchFamily="2" charset="-122"/>
              <a:ea typeface="华文楷体" panose="02010600040101010101" pitchFamily="2" charset="-122"/>
              <a:sym typeface="+mn-ea"/>
            </a:endParaRPr>
          </a:p>
          <a:p>
            <a:pPr marL="0" indent="0" eaLnBrk="1" fontAlgn="auto" hangingPunct="1">
              <a:spcBef>
                <a:spcPts val="0"/>
              </a:spcBef>
              <a:buNone/>
            </a:pPr>
            <a:r>
              <a:rPr lang="en-US" altLang="zh-CN" sz="2400" dirty="0" smtClean="0">
                <a:latin typeface="华文楷体" panose="02010600040101010101" pitchFamily="2" charset="-122"/>
                <a:ea typeface="华文楷体" panose="02010600040101010101" pitchFamily="2" charset="-122"/>
                <a:sym typeface="+mn-ea"/>
              </a:rPr>
              <a:t>14．下列对这首诗的赏析，不恰当的两项是（5分）</a:t>
            </a:r>
            <a:endParaRPr lang="en-US" altLang="zh-CN" sz="2400" dirty="0" smtClean="0">
              <a:solidFill>
                <a:schemeClr val="tx1"/>
              </a:solidFill>
              <a:latin typeface="华文楷体" panose="02010600040101010101" pitchFamily="2" charset="-122"/>
              <a:ea typeface="华文楷体" panose="02010600040101010101" pitchFamily="2" charset="-122"/>
            </a:endParaRPr>
          </a:p>
          <a:p>
            <a:pPr marL="0" indent="0" eaLnBrk="1" fontAlgn="auto" hangingPunct="1">
              <a:spcBef>
                <a:spcPts val="0"/>
              </a:spcBef>
              <a:buNone/>
            </a:pPr>
            <a:r>
              <a:rPr lang="en-US" altLang="zh-CN" sz="2400" dirty="0" smtClean="0">
                <a:latin typeface="华文楷体" panose="02010600040101010101" pitchFamily="2" charset="-122"/>
                <a:ea typeface="华文楷体" panose="02010600040101010101" pitchFamily="2" charset="-122"/>
                <a:sym typeface="+mn-ea"/>
              </a:rPr>
              <a:t>       A．诗的第一句写出了考场肃穆而又怡人的环境，衬托出作者的喜悦心情。</a:t>
            </a:r>
            <a:endParaRPr lang="en-US" altLang="zh-CN" sz="2400" dirty="0" smtClean="0">
              <a:solidFill>
                <a:schemeClr val="tx1"/>
              </a:solidFill>
              <a:latin typeface="华文楷体" panose="02010600040101010101" pitchFamily="2" charset="-122"/>
              <a:ea typeface="华文楷体" panose="02010600040101010101" pitchFamily="2" charset="-122"/>
            </a:endParaRPr>
          </a:p>
          <a:p>
            <a:pPr marL="0" indent="0" eaLnBrk="1" fontAlgn="auto" hangingPunct="1">
              <a:spcBef>
                <a:spcPts val="0"/>
              </a:spcBef>
              <a:buNone/>
            </a:pPr>
            <a:r>
              <a:rPr lang="en-US" altLang="zh-CN" sz="2400" dirty="0" smtClean="0">
                <a:latin typeface="华文楷体" panose="02010600040101010101" pitchFamily="2" charset="-122"/>
                <a:ea typeface="华文楷体" panose="02010600040101010101" pitchFamily="2" charset="-122"/>
                <a:sym typeface="+mn-ea"/>
              </a:rPr>
              <a:t>        B．第三句重点在表现考生们奋勇争先、一往无前，所以把他们比作战士。</a:t>
            </a:r>
            <a:endParaRPr lang="en-US" altLang="zh-CN" sz="2400" dirty="0" smtClean="0">
              <a:solidFill>
                <a:schemeClr val="tx1"/>
              </a:solidFill>
              <a:latin typeface="华文楷体" panose="02010600040101010101" pitchFamily="2" charset="-122"/>
              <a:ea typeface="华文楷体" panose="02010600040101010101" pitchFamily="2" charset="-122"/>
            </a:endParaRPr>
          </a:p>
          <a:p>
            <a:pPr marL="0" indent="0" eaLnBrk="1" fontAlgn="auto" hangingPunct="1">
              <a:spcBef>
                <a:spcPts val="0"/>
              </a:spcBef>
              <a:buNone/>
            </a:pPr>
            <a:r>
              <a:rPr lang="en-US" altLang="zh-CN" sz="2400" dirty="0" smtClean="0">
                <a:latin typeface="华文楷体" panose="02010600040101010101" pitchFamily="2" charset="-122"/>
                <a:ea typeface="华文楷体" panose="02010600040101010101" pitchFamily="2" charset="-122"/>
                <a:sym typeface="+mn-ea"/>
              </a:rPr>
              <a:t>       C．参加礼部考试的考生都由各地选送而来，道德品行是选送的首要依据。</a:t>
            </a:r>
            <a:endParaRPr lang="en-US" altLang="zh-CN" sz="2400" dirty="0" smtClean="0">
              <a:solidFill>
                <a:schemeClr val="tx1"/>
              </a:solidFill>
              <a:latin typeface="华文楷体" panose="02010600040101010101" pitchFamily="2" charset="-122"/>
              <a:ea typeface="华文楷体" panose="02010600040101010101" pitchFamily="2" charset="-122"/>
            </a:endParaRPr>
          </a:p>
          <a:p>
            <a:pPr marL="0" indent="0" eaLnBrk="1" fontAlgn="auto" hangingPunct="1">
              <a:spcBef>
                <a:spcPts val="0"/>
              </a:spcBef>
              <a:buNone/>
            </a:pPr>
            <a:r>
              <a:rPr lang="en-US" altLang="zh-CN" sz="2400" dirty="0" smtClean="0">
                <a:latin typeface="华文楷体" panose="02010600040101010101" pitchFamily="2" charset="-122"/>
                <a:ea typeface="华文楷体" panose="02010600040101010101" pitchFamily="2" charset="-122"/>
                <a:sym typeface="+mn-ea"/>
              </a:rPr>
              <a:t>       D．朝廷对考生寄予了殷切的期望，希望他们能够成长为国家的栋梁之才。</a:t>
            </a:r>
            <a:endParaRPr lang="en-US" altLang="zh-CN" sz="2400" dirty="0" smtClean="0">
              <a:solidFill>
                <a:schemeClr val="tx1"/>
              </a:solidFill>
              <a:latin typeface="华文楷体" panose="02010600040101010101" pitchFamily="2" charset="-122"/>
              <a:ea typeface="华文楷体" panose="02010600040101010101" pitchFamily="2" charset="-122"/>
            </a:endParaRPr>
          </a:p>
          <a:p>
            <a:pPr marL="0" indent="0" eaLnBrk="1" fontAlgn="auto" hangingPunct="1">
              <a:spcBef>
                <a:spcPts val="0"/>
              </a:spcBef>
              <a:buNone/>
            </a:pPr>
            <a:r>
              <a:rPr lang="en-US" altLang="zh-CN" sz="2400" dirty="0" smtClean="0">
                <a:latin typeface="华文楷体" panose="02010600040101010101" pitchFamily="2" charset="-122"/>
                <a:ea typeface="华文楷体" panose="02010600040101010101" pitchFamily="2" charset="-122"/>
                <a:sym typeface="+mn-ea"/>
              </a:rPr>
              <a:t>       E．作者承认自己体弱多病的事实，表示选材工作要依靠其他考官来完成。</a:t>
            </a:r>
            <a:endParaRPr lang="en-US" altLang="zh-CN" sz="2400" dirty="0" smtClean="0">
              <a:solidFill>
                <a:schemeClr val="tx1"/>
              </a:solidFill>
              <a:latin typeface="华文楷体" panose="02010600040101010101" pitchFamily="2" charset="-122"/>
              <a:ea typeface="华文楷体" panose="02010600040101010101" pitchFamily="2" charset="-122"/>
            </a:endParaRPr>
          </a:p>
          <a:p>
            <a:pPr marL="0" indent="0" eaLnBrk="1" fontAlgn="auto" hangingPunct="1">
              <a:spcBef>
                <a:spcPts val="0"/>
              </a:spcBef>
              <a:buNone/>
            </a:pPr>
            <a:r>
              <a:rPr lang="en-US" altLang="zh-CN" sz="2400" dirty="0" smtClean="0">
                <a:latin typeface="华文楷体" panose="02010600040101010101" pitchFamily="2" charset="-122"/>
                <a:ea typeface="华文楷体" panose="02010600040101010101" pitchFamily="2" charset="-122"/>
                <a:sym typeface="+mn-ea"/>
              </a:rPr>
              <a:t>15．本诗的第四句“下笔春蚕食叶声”广受后世称道，请赏析这一句的精妙之处。（6分）</a:t>
            </a:r>
            <a:endParaRPr lang="zh-CN" altLang="en-US" sz="2400" dirty="0">
              <a:solidFill>
                <a:schemeClr val="tx1"/>
              </a:solidFill>
              <a:latin typeface="华文楷体" panose="02010600040101010101" pitchFamily="2" charset="-122"/>
              <a:ea typeface="华文楷体" panose="02010600040101010101" pitchFamily="2" charset="-122"/>
            </a:endParaRPr>
          </a:p>
          <a:p>
            <a:endParaRPr lang="zh-CN" altLang="en-US" sz="2400"/>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2017</a:t>
            </a:r>
            <a:r>
              <a:rPr lang="zh-CN" altLang="en-US"/>
              <a:t>年阅卷分析</a:t>
            </a:r>
            <a:endParaRPr lang="zh-CN" altLang="en-US"/>
          </a:p>
        </p:txBody>
      </p:sp>
      <p:sp>
        <p:nvSpPr>
          <p:cNvPr id="3" name="文本框 2"/>
          <p:cNvSpPr txBox="1"/>
          <p:nvPr/>
        </p:nvSpPr>
        <p:spPr>
          <a:xfrm>
            <a:off x="1523365" y="1691005"/>
            <a:ext cx="9363075" cy="4615815"/>
          </a:xfrm>
          <a:prstGeom prst="rect">
            <a:avLst/>
          </a:prstGeom>
          <a:noFill/>
        </p:spPr>
        <p:txBody>
          <a:bodyPr wrap="square" rtlCol="0">
            <a:spAutoFit/>
          </a:bodyPr>
          <a:p>
            <a:pPr fontAlgn="auto">
              <a:lnSpc>
                <a:spcPct val="150000"/>
              </a:lnSpc>
            </a:pPr>
            <a:r>
              <a:rPr lang="zh-CN" altLang="en-US" sz="2800"/>
              <a:t>该题均分3.51。答题问题主要体现在三个方面：</a:t>
            </a:r>
            <a:endParaRPr lang="zh-CN" altLang="en-US" sz="2800"/>
          </a:p>
          <a:p>
            <a:pPr fontAlgn="auto">
              <a:lnSpc>
                <a:spcPct val="150000"/>
              </a:lnSpc>
            </a:pPr>
            <a:r>
              <a:rPr lang="zh-CN" altLang="en-US" sz="2800"/>
              <a:t>（1）未能正确理解句子，把“春蚕”视为实写，或者思维定势，把“春蚕”视为“老师”；</a:t>
            </a:r>
            <a:endParaRPr lang="zh-CN" altLang="en-US" sz="2800"/>
          </a:p>
          <a:p>
            <a:pPr fontAlgn="auto">
              <a:lnSpc>
                <a:spcPct val="150000"/>
              </a:lnSpc>
            </a:pPr>
            <a:r>
              <a:rPr lang="zh-CN" altLang="en-US" sz="2800"/>
              <a:t>（2）大量罗列术语，写出各种修辞或表现手法，充满套话，未能落实到句子中；</a:t>
            </a:r>
            <a:endParaRPr lang="zh-CN" altLang="en-US" sz="2800"/>
          </a:p>
          <a:p>
            <a:pPr fontAlgn="auto">
              <a:lnSpc>
                <a:spcPct val="150000"/>
              </a:lnSpc>
            </a:pPr>
            <a:r>
              <a:rPr lang="zh-CN" altLang="en-US" sz="2800"/>
              <a:t>（3）情感理解有误，此种情况大多与误把欧阳修当考生有关，情感主体错位。</a:t>
            </a:r>
            <a:endParaRPr lang="zh-CN" altLang="en-US" sz="2800"/>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7" name="标题 1"/>
          <p:cNvSpPr>
            <a:spLocks noGrp="1"/>
          </p:cNvSpPr>
          <p:nvPr>
            <p:ph type="title"/>
          </p:nvPr>
        </p:nvSpPr>
        <p:spPr/>
        <p:txBody>
          <a:bodyPr anchor="ctr"/>
          <a:p>
            <a:r>
              <a:rPr lang="zh-CN" altLang="en-US"/>
              <a:t>关于名句默写</a:t>
            </a:r>
            <a:endParaRPr lang="zh-CN" altLang="en-US"/>
          </a:p>
        </p:txBody>
      </p:sp>
      <p:sp>
        <p:nvSpPr>
          <p:cNvPr id="3" name="内容占位符 2"/>
          <p:cNvSpPr>
            <a:spLocks noGrp="1"/>
          </p:cNvSpPr>
          <p:nvPr>
            <p:ph idx="1"/>
          </p:nvPr>
        </p:nvSpPr>
        <p:spPr>
          <a:xfrm>
            <a:off x="1760538" y="1947863"/>
            <a:ext cx="8280400" cy="3533775"/>
          </a:xfrm>
        </p:spPr>
        <p:txBody>
          <a:bodyPr>
            <a:normAutofit fontScale="57500"/>
          </a:bodyPr>
          <a:lstStyle/>
          <a:p>
            <a:pPr fontAlgn="base"/>
            <a:r>
              <a:rPr lang="zh-CN" altLang="en-US" strike="noStrike" noProof="1"/>
              <a:t>（一）</a:t>
            </a:r>
            <a:endParaRPr lang="zh-CN" altLang="en-US" strike="noStrike" noProof="1"/>
          </a:p>
          <a:p>
            <a:pPr fontAlgn="base"/>
            <a:r>
              <a:rPr lang="zh-CN" altLang="en-US" strike="noStrike" noProof="1"/>
              <a:t>1.《庄子·逍遥游》指出，“</a:t>
            </a:r>
            <a:r>
              <a:rPr lang="zh-CN" altLang="en-US" u="sng" strike="noStrike" noProof="1"/>
              <a:t>                      </a:t>
            </a:r>
            <a:r>
              <a:rPr lang="zh-CN" altLang="en-US" strike="noStrike" noProof="1"/>
              <a:t>，</a:t>
            </a:r>
            <a:r>
              <a:rPr lang="zh-CN" altLang="en-US" u="sng" strike="noStrike" noProof="1"/>
              <a:t>                      </a:t>
            </a:r>
            <a:r>
              <a:rPr lang="zh-CN" altLang="en-US" strike="noStrike" noProof="1"/>
              <a:t>”，就像倒在堂前洼地的一杯水，无法浮起一个杯子一样。</a:t>
            </a:r>
            <a:endParaRPr lang="zh-CN" altLang="en-US" strike="noStrike" noProof="1"/>
          </a:p>
          <a:p>
            <a:pPr fontAlgn="base"/>
            <a:r>
              <a:rPr lang="zh-CN" altLang="en-US" strike="noStrike" noProof="1"/>
              <a:t>   2.《荀子·劝学》指出，蚯蚓虽然身体柔弱，却能“</a:t>
            </a:r>
            <a:r>
              <a:rPr lang="zh-CN" altLang="en-US" u="sng" strike="noStrike" noProof="1"/>
              <a:t>　           </a:t>
            </a:r>
            <a:r>
              <a:rPr lang="zh-CN" altLang="en-US" strike="noStrike" noProof="1"/>
              <a:t>，</a:t>
            </a:r>
            <a:r>
              <a:rPr lang="zh-CN" altLang="en-US" u="sng" strike="noStrike" noProof="1"/>
              <a:t>　            </a:t>
            </a:r>
            <a:r>
              <a:rPr lang="zh-CN" altLang="en-US" strike="noStrike" noProof="1"/>
              <a:t>”，是用心专一的缘故。</a:t>
            </a:r>
            <a:endParaRPr lang="zh-CN" altLang="en-US" strike="noStrike" noProof="1"/>
          </a:p>
          <a:p>
            <a:pPr fontAlgn="base"/>
            <a:r>
              <a:rPr lang="zh-CN" altLang="en-US" strike="noStrike" noProof="1"/>
              <a:t>  3.在《出师表》开头，诸葛亮向后主指出，先帝刘备过早去世，“</a:t>
            </a:r>
            <a:r>
              <a:rPr lang="zh-CN" altLang="en-US" u="sng" strike="noStrike" noProof="1"/>
              <a:t>　　              　</a:t>
            </a:r>
            <a:r>
              <a:rPr lang="zh-CN" altLang="en-US" strike="noStrike" noProof="1"/>
              <a:t>，</a:t>
            </a:r>
            <a:r>
              <a:rPr lang="zh-CN" altLang="en-US" u="sng" strike="noStrike" noProof="1"/>
              <a:t>　　              　</a:t>
            </a:r>
            <a:r>
              <a:rPr lang="zh-CN" altLang="en-US" strike="noStrike" noProof="1"/>
              <a:t>”，正是危急存亡之时。</a:t>
            </a:r>
            <a:endParaRPr lang="zh-CN" altLang="en-US" strike="noStrike" noProof="1"/>
          </a:p>
          <a:p>
            <a:pPr fontAlgn="base"/>
            <a:r>
              <a:rPr lang="zh-CN" altLang="en-US" strike="noStrike" noProof="1"/>
              <a:t>    4.苏轼在《水调歌头·明月几时有》中指出“</a:t>
            </a:r>
            <a:r>
              <a:rPr lang="zh-CN" altLang="en-US" u="sng" strike="noStrike" noProof="1"/>
              <a:t>           </a:t>
            </a:r>
            <a:r>
              <a:rPr lang="zh-CN" altLang="en-US" strike="noStrike" noProof="1"/>
              <a:t>，</a:t>
            </a:r>
            <a:r>
              <a:rPr lang="zh-CN" altLang="en-US" u="sng" strike="noStrike" noProof="1"/>
              <a:t>            </a:t>
            </a:r>
            <a:r>
              <a:rPr lang="zh-CN" altLang="en-US" strike="noStrike" noProof="1"/>
              <a:t>”，这种事自古以来难以周全。</a:t>
            </a:r>
            <a:endParaRPr lang="zh-CN" altLang="en-US" strike="noStrike" noProof="1"/>
          </a:p>
          <a:p>
            <a:pPr fontAlgn="base"/>
            <a:r>
              <a:rPr lang="zh-CN" altLang="en-US" strike="noStrike" noProof="1"/>
              <a:t>                                   </a:t>
            </a:r>
            <a:r>
              <a:rPr lang="zh-CN" altLang="en-US" sz="3300" b="1" strike="noStrike" noProof="1">
                <a:solidFill>
                  <a:srgbClr val="0070C0"/>
                </a:solidFill>
              </a:rPr>
              <a:t>提示语境</a:t>
            </a:r>
            <a:endParaRPr lang="zh-CN" altLang="en-US" sz="3300" b="1" strike="noStrike" noProof="1">
              <a:solidFill>
                <a:srgbClr val="0070C0"/>
              </a:solidFill>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928814" y="1036640"/>
            <a:ext cx="8416925" cy="4389437"/>
          </a:xfrm>
        </p:spPr>
        <p:txBody>
          <a:bodyPr>
            <a:normAutofit fontScale="77500" lnSpcReduction="20000"/>
          </a:bodyPr>
          <a:lstStyle/>
          <a:p>
            <a:r>
              <a:rPr lang="zh-CN" altLang="en-US" noProof="1"/>
              <a:t>（一）</a:t>
            </a:r>
            <a:endParaRPr lang="zh-CN" altLang="en-US" noProof="1"/>
          </a:p>
          <a:p>
            <a:r>
              <a:rPr lang="zh-CN" altLang="en-US" noProof="1"/>
              <a:t>1.《庄子·逍遥游》指出，“</a:t>
            </a:r>
            <a:r>
              <a:rPr lang="zh-CN" altLang="en-US" u="sng" noProof="1">
                <a:solidFill>
                  <a:srgbClr val="FF0000"/>
                </a:solidFill>
              </a:rPr>
              <a:t>且夫水之积也不厚</a:t>
            </a:r>
            <a:r>
              <a:rPr lang="zh-CN" altLang="en-US" noProof="1">
                <a:solidFill>
                  <a:srgbClr val="FF0000"/>
                </a:solidFill>
              </a:rPr>
              <a:t>，</a:t>
            </a:r>
            <a:r>
              <a:rPr lang="zh-CN" altLang="en-US" u="sng" noProof="1">
                <a:solidFill>
                  <a:srgbClr val="FF0000"/>
                </a:solidFill>
              </a:rPr>
              <a:t>则其负大舟也无力 </a:t>
            </a:r>
            <a:r>
              <a:rPr lang="zh-CN" altLang="en-US" noProof="1"/>
              <a:t>”，就像倒在堂前洼地的一杯水，无法浮起一个杯子一样。</a:t>
            </a:r>
            <a:endParaRPr lang="zh-CN" altLang="en-US" noProof="1"/>
          </a:p>
          <a:p>
            <a:r>
              <a:rPr lang="zh-CN" altLang="en-US" noProof="1"/>
              <a:t> 2.《荀子·劝学》指出，蚯蚓虽然身体柔弱，却能“</a:t>
            </a:r>
            <a:r>
              <a:rPr lang="zh-CN" altLang="en-US" u="sng" noProof="1">
                <a:solidFill>
                  <a:srgbClr val="FF0000"/>
                </a:solidFill>
              </a:rPr>
              <a:t>上食埃土，　下饮黄泉</a:t>
            </a:r>
            <a:r>
              <a:rPr lang="zh-CN" altLang="en-US" noProof="1"/>
              <a:t>”，是用心专一的缘故。</a:t>
            </a:r>
            <a:endParaRPr lang="zh-CN" altLang="en-US" noProof="1"/>
          </a:p>
          <a:p>
            <a:pPr marL="0" indent="0">
              <a:buNone/>
            </a:pPr>
            <a:r>
              <a:rPr lang="zh-CN" altLang="en-US" noProof="1"/>
              <a:t>      3.在《出师表》开头，诸葛亮向后主指出，先帝刘备过早去世，“</a:t>
            </a:r>
            <a:r>
              <a:rPr lang="zh-CN" altLang="en-US" u="sng" noProof="1">
                <a:solidFill>
                  <a:srgbClr val="FF0000"/>
                </a:solidFill>
              </a:rPr>
              <a:t>今天下三分  ， 益州疲弊</a:t>
            </a:r>
            <a:r>
              <a:rPr lang="zh-CN" altLang="en-US" u="sng" noProof="1"/>
              <a:t> </a:t>
            </a:r>
            <a:r>
              <a:rPr lang="zh-CN" altLang="en-US" noProof="1"/>
              <a:t>”，正是危急存亡之时。</a:t>
            </a:r>
            <a:endParaRPr lang="zh-CN" altLang="en-US" noProof="1"/>
          </a:p>
          <a:p>
            <a:r>
              <a:rPr lang="zh-CN" altLang="en-US" noProof="1"/>
              <a:t>    4.苏轼在《水调歌头·明月几时有》中指出“</a:t>
            </a:r>
            <a:r>
              <a:rPr lang="zh-CN" altLang="en-US" u="sng" noProof="1">
                <a:solidFill>
                  <a:srgbClr val="FF0000"/>
                </a:solidFill>
              </a:rPr>
              <a:t> 人有悲欢离合  ，  </a:t>
            </a:r>
            <a:r>
              <a:rPr lang="zh-CN" altLang="en-US" u="sng" noProof="1">
                <a:solidFill>
                  <a:srgbClr val="FF0000"/>
                </a:solidFill>
                <a:sym typeface="+mn-ea"/>
              </a:rPr>
              <a:t>月有阴晴圆缺</a:t>
            </a:r>
            <a:r>
              <a:rPr lang="zh-CN" altLang="en-US" u="sng" noProof="1">
                <a:solidFill>
                  <a:srgbClr val="FF0000"/>
                </a:solidFill>
              </a:rPr>
              <a:t>  </a:t>
            </a:r>
            <a:r>
              <a:rPr lang="zh-CN" altLang="en-US" noProof="1"/>
              <a:t>”，这种事自古以来难以周全。</a:t>
            </a:r>
            <a:endParaRPr lang="zh-CN" altLang="en-US" noProof="1"/>
          </a:p>
          <a:p>
            <a:r>
              <a:rPr lang="zh-CN" altLang="en-US" noProof="1"/>
              <a:t>                                   </a:t>
            </a:r>
            <a:endParaRPr lang="zh-CN" altLang="en-US" sz="3300" b="1" noProof="1">
              <a:solidFill>
                <a:srgbClr val="0070C0"/>
              </a:solidFill>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内容占位符 2"/>
          <p:cNvSpPr>
            <a:spLocks noGrp="1" noChangeArrowheads="1"/>
          </p:cNvSpPr>
          <p:nvPr>
            <p:ph idx="1"/>
          </p:nvPr>
        </p:nvSpPr>
        <p:spPr>
          <a:xfrm>
            <a:off x="1736725" y="1131890"/>
            <a:ext cx="8704262" cy="4319587"/>
          </a:xfrm>
        </p:spPr>
        <p:txBody>
          <a:bodyPr/>
          <a:lstStyle/>
          <a:p>
            <a:r>
              <a:rPr lang="zh-CN" altLang="en-US" sz="2100"/>
              <a:t>（二）</a:t>
            </a:r>
            <a:endParaRPr lang="zh-CN" altLang="en-US" sz="2100"/>
          </a:p>
          <a:p>
            <a:pPr>
              <a:lnSpc>
                <a:spcPct val="150000"/>
              </a:lnSpc>
              <a:spcBef>
                <a:spcPct val="0"/>
              </a:spcBef>
            </a:pPr>
            <a:r>
              <a:rPr lang="zh-CN" altLang="en-US" sz="2100"/>
              <a:t>5.苏轼《念奴娇（大江东去）》中“ </a:t>
            </a:r>
            <a:r>
              <a:rPr lang="zh-CN" altLang="en-US" sz="2100" u="sng"/>
              <a:t>          </a:t>
            </a:r>
            <a:r>
              <a:rPr lang="zh-CN" altLang="en-US" sz="2100"/>
              <a:t> ，</a:t>
            </a:r>
            <a:r>
              <a:rPr lang="zh-CN" altLang="en-US" sz="2100" u="sng"/>
              <a:t>          </a:t>
            </a:r>
            <a:r>
              <a:rPr lang="zh-CN" altLang="en-US" sz="2100"/>
              <a:t>  ”两句，收束了对赤壁雄奇景物的描写，引起后面对历史的缅怀。</a:t>
            </a:r>
            <a:endParaRPr lang="zh-CN" altLang="en-US" sz="2100"/>
          </a:p>
          <a:p>
            <a:pPr>
              <a:lnSpc>
                <a:spcPct val="150000"/>
              </a:lnSpc>
              <a:spcBef>
                <a:spcPct val="0"/>
              </a:spcBef>
            </a:pPr>
            <a:r>
              <a:rPr lang="zh-CN" altLang="en-US" sz="2100"/>
              <a:t>6.李白《蜀道难》中“</a:t>
            </a:r>
            <a:r>
              <a:rPr lang="zh-CN" altLang="en-US" sz="2100" u="sng"/>
              <a:t>             </a:t>
            </a:r>
            <a:r>
              <a:rPr lang="zh-CN" altLang="en-US" sz="2100"/>
              <a:t> ，</a:t>
            </a:r>
            <a:r>
              <a:rPr lang="zh-CN" altLang="en-US" sz="2100" u="sng"/>
              <a:t>              </a:t>
            </a:r>
            <a:r>
              <a:rPr lang="zh-CN" altLang="en-US" sz="2100"/>
              <a:t>”两句，以感叹的方式收束对蜀道凶险的描写，转入后文对人事的关注。</a:t>
            </a:r>
            <a:endParaRPr lang="zh-CN" altLang="en-US" sz="2100"/>
          </a:p>
          <a:p>
            <a:pPr marL="0" indent="0">
              <a:lnSpc>
                <a:spcPct val="150000"/>
              </a:lnSpc>
              <a:spcBef>
                <a:spcPct val="0"/>
              </a:spcBef>
              <a:buNone/>
            </a:pPr>
            <a:r>
              <a:rPr lang="zh-CN" altLang="en-US" sz="2100"/>
              <a:t>     7.李煜《虞美人》下阕以“</a:t>
            </a:r>
            <a:r>
              <a:rPr lang="zh-CN" altLang="en-US" sz="2100" u="sng"/>
              <a:t>      </a:t>
            </a:r>
            <a:r>
              <a:rPr lang="zh-CN" altLang="en-US" sz="2100"/>
              <a:t>，</a:t>
            </a:r>
            <a:r>
              <a:rPr lang="zh-CN" altLang="en-US" sz="2100" u="sng"/>
              <a:t>     </a:t>
            </a:r>
            <a:r>
              <a:rPr lang="zh-CN" altLang="en-US" sz="2100"/>
              <a:t>”承接上文，表达了物是人非之意。 </a:t>
            </a:r>
            <a:endParaRPr lang="zh-CN" altLang="en-US" sz="2100"/>
          </a:p>
          <a:p>
            <a:pPr>
              <a:lnSpc>
                <a:spcPct val="150000"/>
              </a:lnSpc>
              <a:spcBef>
                <a:spcPct val="0"/>
              </a:spcBef>
            </a:pPr>
            <a:r>
              <a:rPr lang="zh-CN" altLang="en-US"/>
              <a:t>                                 </a:t>
            </a:r>
            <a:r>
              <a:rPr lang="zh-CN" altLang="en-US" sz="3600" b="1">
                <a:solidFill>
                  <a:srgbClr val="0070C0"/>
                </a:solidFill>
              </a:rPr>
              <a:t>交待结构</a:t>
            </a:r>
            <a:endParaRPr lang="zh-CN" altLang="en-US" sz="3600" b="1">
              <a:solidFill>
                <a:srgbClr val="0070C0"/>
              </a:solidFill>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858962" y="1052513"/>
            <a:ext cx="8529638" cy="4398962"/>
          </a:xfrm>
        </p:spPr>
        <p:txBody>
          <a:bodyPr>
            <a:normAutofit fontScale="67500" lnSpcReduction="20000"/>
          </a:bodyPr>
          <a:lstStyle/>
          <a:p>
            <a:r>
              <a:rPr lang="zh-CN" altLang="en-US" sz="3000" noProof="1"/>
              <a:t>（二）</a:t>
            </a:r>
            <a:endParaRPr lang="zh-CN" altLang="en-US" sz="3000" noProof="1"/>
          </a:p>
          <a:p>
            <a:pPr>
              <a:lnSpc>
                <a:spcPct val="150000"/>
              </a:lnSpc>
              <a:spcBef>
                <a:spcPts val="0"/>
              </a:spcBef>
            </a:pPr>
            <a:r>
              <a:rPr lang="zh-CN" altLang="en-US" sz="3000" noProof="1"/>
              <a:t>5.苏轼《念奴娇（大江东去）》中“ </a:t>
            </a:r>
            <a:r>
              <a:rPr lang="zh-CN" altLang="en-US" sz="3000" u="sng" noProof="1"/>
              <a:t>   </a:t>
            </a:r>
            <a:r>
              <a:rPr lang="zh-CN" altLang="en-US" sz="3000" u="sng" noProof="1">
                <a:solidFill>
                  <a:srgbClr val="FF0000"/>
                </a:solidFill>
              </a:rPr>
              <a:t>江山如画 </a:t>
            </a:r>
            <a:r>
              <a:rPr lang="zh-CN" altLang="en-US" sz="3000" noProof="1">
                <a:solidFill>
                  <a:srgbClr val="FF0000"/>
                </a:solidFill>
              </a:rPr>
              <a:t> ，</a:t>
            </a:r>
            <a:r>
              <a:rPr lang="zh-CN" altLang="en-US" sz="3000" u="sng" noProof="1">
                <a:solidFill>
                  <a:srgbClr val="FF0000"/>
                </a:solidFill>
              </a:rPr>
              <a:t>   一时多少豪杰</a:t>
            </a:r>
            <a:r>
              <a:rPr lang="zh-CN" altLang="en-US" sz="3000" noProof="1">
                <a:solidFill>
                  <a:srgbClr val="FF0000"/>
                </a:solidFill>
              </a:rPr>
              <a:t> </a:t>
            </a:r>
            <a:r>
              <a:rPr lang="zh-CN" altLang="en-US" sz="3000" noProof="1"/>
              <a:t> ”两句，收束了对赤壁雄奇景物的描写，引起后面对历史的缅怀。</a:t>
            </a:r>
            <a:endParaRPr lang="zh-CN" altLang="en-US" sz="3000" noProof="1"/>
          </a:p>
          <a:p>
            <a:pPr>
              <a:lnSpc>
                <a:spcPct val="150000"/>
              </a:lnSpc>
              <a:spcBef>
                <a:spcPts val="0"/>
              </a:spcBef>
            </a:pPr>
            <a:r>
              <a:rPr lang="zh-CN" altLang="en-US" sz="3000" noProof="1"/>
              <a:t>6.李白《蜀道难》中“</a:t>
            </a:r>
            <a:r>
              <a:rPr lang="zh-CN" altLang="en-US" sz="3000" u="sng" noProof="1"/>
              <a:t>   </a:t>
            </a:r>
            <a:r>
              <a:rPr lang="zh-CN" altLang="en-US" sz="3000" u="sng" noProof="1">
                <a:solidFill>
                  <a:srgbClr val="FF0000"/>
                </a:solidFill>
              </a:rPr>
              <a:t>其险也如此</a:t>
            </a:r>
            <a:r>
              <a:rPr lang="zh-CN" altLang="en-US" sz="3000" noProof="1">
                <a:solidFill>
                  <a:srgbClr val="FF0000"/>
                </a:solidFill>
              </a:rPr>
              <a:t>，</a:t>
            </a:r>
            <a:r>
              <a:rPr lang="zh-CN" altLang="en-US" sz="3000" u="sng" noProof="1">
                <a:solidFill>
                  <a:srgbClr val="FF0000"/>
                </a:solidFill>
              </a:rPr>
              <a:t>嗟尔远道之人胡为乎来哉?  </a:t>
            </a:r>
            <a:r>
              <a:rPr lang="zh-CN" altLang="en-US" sz="3000" noProof="1"/>
              <a:t>”两句，以感叹的方式收束对蜀道凶险的描写，转入后文对人事的关注。</a:t>
            </a:r>
            <a:endParaRPr lang="zh-CN" altLang="en-US" sz="3000" noProof="1"/>
          </a:p>
          <a:p>
            <a:pPr>
              <a:lnSpc>
                <a:spcPct val="150000"/>
              </a:lnSpc>
              <a:spcBef>
                <a:spcPts val="0"/>
              </a:spcBef>
            </a:pPr>
            <a:r>
              <a:rPr lang="zh-CN" altLang="en-US" sz="3000" noProof="1"/>
              <a:t>    7.李煜《虞美人》下阕以“</a:t>
            </a:r>
            <a:r>
              <a:rPr lang="zh-CN" altLang="en-US" sz="3000" u="sng" noProof="1"/>
              <a:t>  </a:t>
            </a:r>
            <a:r>
              <a:rPr lang="zh-CN" altLang="en-US" sz="3000" u="sng" noProof="1">
                <a:solidFill>
                  <a:srgbClr val="FF0000"/>
                </a:solidFill>
              </a:rPr>
              <a:t>小楼昨夜又东风</a:t>
            </a:r>
            <a:r>
              <a:rPr lang="zh-CN" altLang="en-US" sz="3000" noProof="1">
                <a:solidFill>
                  <a:srgbClr val="FF0000"/>
                </a:solidFill>
              </a:rPr>
              <a:t>，</a:t>
            </a:r>
            <a:r>
              <a:rPr lang="zh-CN" altLang="en-US" sz="3000" u="sng" noProof="1">
                <a:solidFill>
                  <a:srgbClr val="FF0000"/>
                </a:solidFill>
              </a:rPr>
              <a:t> 故国不堪回首月明中</a:t>
            </a:r>
            <a:r>
              <a:rPr lang="zh-CN" altLang="en-US" sz="3000" noProof="1"/>
              <a:t>”承接上文，表达了物是人非之意。 </a:t>
            </a:r>
            <a:endParaRPr lang="zh-CN" altLang="en-US" sz="3000" noProof="1"/>
          </a:p>
          <a:p>
            <a:pPr>
              <a:lnSpc>
                <a:spcPct val="150000"/>
              </a:lnSpc>
              <a:spcBef>
                <a:spcPts val="0"/>
              </a:spcBef>
            </a:pPr>
            <a:r>
              <a:rPr lang="zh-CN" altLang="en-US" noProof="1"/>
              <a:t>                                 </a:t>
            </a:r>
            <a:r>
              <a:rPr lang="zh-CN" altLang="en-US" sz="3600" b="1" noProof="1">
                <a:solidFill>
                  <a:srgbClr val="0070C0"/>
                </a:solidFill>
              </a:rPr>
              <a:t>交待结构</a:t>
            </a:r>
            <a:endParaRPr lang="zh-CN" altLang="en-US" sz="3600" b="1" noProof="1">
              <a:solidFill>
                <a:srgbClr val="0070C0"/>
              </a:solidFill>
            </a:endParaRPr>
          </a:p>
        </p:txBody>
      </p:sp>
    </p:spTree>
  </p:cSld>
  <p:clrMapOvr>
    <a:masterClrMapping/>
  </p:clrMapOvr>
</p:sld>
</file>

<file path=ppt/tags/tag1.xml><?xml version="1.0" encoding="utf-8"?>
<p:tagLst xmlns:p="http://schemas.openxmlformats.org/presentationml/2006/main">
  <p:tag name="KSO_WM_TEMPLATE_CATEGORY" val="custom"/>
  <p:tag name="KSO_WM_TEMPLATE_INDEX" val="168"/>
</p:tagLst>
</file>

<file path=ppt/tags/tag2.xml><?xml version="1.0" encoding="utf-8"?>
<p:tagLst xmlns:p="http://schemas.openxmlformats.org/presentationml/2006/main">
  <p:tag name="KSO_WM_TEMPLATE_CATEGORY" val="custom"/>
  <p:tag name="KSO_WM_TEMPLATE_INDEX" val="16001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20677</Words>
  <Application>WPS 演示</Application>
  <PresentationFormat>自定义</PresentationFormat>
  <Paragraphs>1481</Paragraphs>
  <Slides>137</Slides>
  <Notes>7</Notes>
  <HiddenSlides>0</HiddenSlides>
  <MMClips>0</MMClips>
  <ScaleCrop>false</ScaleCrop>
  <HeadingPairs>
    <vt:vector size="6" baseType="variant">
      <vt:variant>
        <vt:lpstr>已用的字体</vt:lpstr>
      </vt:variant>
      <vt:variant>
        <vt:i4>32</vt:i4>
      </vt:variant>
      <vt:variant>
        <vt:lpstr>主题</vt:lpstr>
      </vt:variant>
      <vt:variant>
        <vt:i4>1</vt:i4>
      </vt:variant>
      <vt:variant>
        <vt:lpstr>幻灯片标题</vt:lpstr>
      </vt:variant>
      <vt:variant>
        <vt:i4>137</vt:i4>
      </vt:variant>
    </vt:vector>
  </HeadingPairs>
  <TitlesOfParts>
    <vt:vector size="170" baseType="lpstr">
      <vt:lpstr>Arial</vt:lpstr>
      <vt:lpstr>宋体</vt:lpstr>
      <vt:lpstr>Wingdings</vt:lpstr>
      <vt:lpstr>Lato Regular</vt:lpstr>
      <vt:lpstr>Lato Hairline</vt:lpstr>
      <vt:lpstr>Lato Light</vt:lpstr>
      <vt:lpstr>站酷快乐体2016修订版</vt:lpstr>
      <vt:lpstr>黑体</vt:lpstr>
      <vt:lpstr>幼圆</vt:lpstr>
      <vt:lpstr>微软雅黑</vt:lpstr>
      <vt:lpstr>Open Sans</vt:lpstr>
      <vt:lpstr>Open Sans</vt:lpstr>
      <vt:lpstr>Arial Unicode MS</vt:lpstr>
      <vt:lpstr>Calibri</vt:lpstr>
      <vt:lpstr>Arial Black</vt:lpstr>
      <vt:lpstr>华文新魏</vt:lpstr>
      <vt:lpstr>华文楷体</vt:lpstr>
      <vt:lpstr>楷体</vt:lpstr>
      <vt:lpstr>华文宋体</vt:lpstr>
      <vt:lpstr>华文行楷</vt:lpstr>
      <vt:lpstr>方正启体简体</vt:lpstr>
      <vt:lpstr>Times New Roman</vt:lpstr>
      <vt:lpstr>Times New Roman</vt:lpstr>
      <vt:lpstr>等线</vt:lpstr>
      <vt:lpstr>楷体_GB2312</vt:lpstr>
      <vt:lpstr>华文琥珀</vt:lpstr>
      <vt:lpstr>华文彩云</vt:lpstr>
      <vt:lpstr>方正姚体</vt:lpstr>
      <vt:lpstr>Aharoni</vt:lpstr>
      <vt:lpstr>方正舒体</vt:lpstr>
      <vt:lpstr>Verdana</vt:lpstr>
      <vt:lpstr>Segoe Print</vt:lpstr>
      <vt:lpstr>Office 主题​​</vt:lpstr>
      <vt:lpstr>PowerPoint 演示文稿</vt:lpstr>
      <vt:lpstr>PowerPoint 演示文稿</vt:lpstr>
      <vt:lpstr>“稳中有变”——废话背后的问题</vt:lpstr>
      <vt:lpstr>曾经的“任务驱动型作文”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Ⅰ考试趋势：</vt:lpstr>
      <vt:lpstr>什么叫“读懂”</vt:lpstr>
      <vt:lpstr> Ⅱ阅读方法   1.替换——解决概念抽象问题 </vt:lpstr>
      <vt:lpstr>PowerPoint 演示文稿</vt:lpstr>
      <vt:lpstr>2.跳读——确定筛选部位</vt:lpstr>
      <vt:lpstr>段落 </vt:lpstr>
      <vt:lpstr>3.圈划  （为什么要圈）</vt:lpstr>
      <vt:lpstr>3.圈划  （划什么）</vt:lpstr>
      <vt:lpstr>PowerPoint 演示文稿</vt:lpstr>
      <vt:lpstr>Ⅲ高考考点</vt:lpstr>
      <vt:lpstr>PowerPoint 演示文稿</vt:lpstr>
      <vt:lpstr>Ⅳ注意事项</vt:lpstr>
      <vt:lpstr>2.关注指代</vt:lpstr>
      <vt:lpstr>PowerPoint 演示文稿</vt:lpstr>
      <vt:lpstr>3.一面对两面（或两面对一面）</vt:lpstr>
      <vt:lpstr>4.表述替换方式：</vt:lpstr>
      <vt:lpstr>具体  一般</vt:lpstr>
      <vt:lpstr>因果倒置</vt:lpstr>
      <vt:lpstr>5.不避文言</vt:lpstr>
      <vt:lpstr>（二）文学类阅读的思维规范</vt:lpstr>
      <vt:lpstr>PowerPoint 演示文稿</vt:lpstr>
      <vt:lpstr>Ⅰ做阅读题的两个过程</vt:lpstr>
      <vt:lpstr>举例</vt:lpstr>
      <vt:lpstr>PowerPoint 演示文稿</vt:lpstr>
      <vt:lpstr>Ⅱ阅读的思维规范</vt:lpstr>
      <vt:lpstr>PowerPoint 演示文稿</vt:lpstr>
      <vt:lpstr>Ⅲ限制也是导向</vt:lpstr>
      <vt:lpstr>Ⅲ限制也是导向</vt:lpstr>
      <vt:lpstr>主观题审题 形式</vt:lpstr>
      <vt:lpstr>主观题审题 思维</vt:lpstr>
      <vt:lpstr>散文的核心问题</vt:lpstr>
      <vt:lpstr>立足创作意图</vt:lpstr>
      <vt:lpstr>要有作者意识：</vt:lpstr>
      <vt:lpstr>PowerPoint 演示文稿</vt:lpstr>
      <vt:lpstr>PowerPoint 演示文稿</vt:lpstr>
      <vt:lpstr>PowerPoint 演示文稿</vt:lpstr>
      <vt:lpstr>PowerPoint 演示文稿</vt:lpstr>
      <vt:lpstr>PowerPoint 演示文稿</vt:lpstr>
      <vt:lpstr>（三）新闻类阅读的关键之处</vt:lpstr>
      <vt:lpstr>PowerPoint 演示文稿</vt:lpstr>
      <vt:lpstr>PowerPoint 演示文稿</vt:lpstr>
      <vt:lpstr>PowerPoint 演示文稿</vt:lpstr>
      <vt:lpstr>PowerPoint 演示文稿</vt:lpstr>
      <vt:lpstr>（四）古诗文及默写注意事项 </vt:lpstr>
      <vt:lpstr> 文言文复习注意点 </vt:lpstr>
      <vt:lpstr>2015~2017高考文言文真题</vt:lpstr>
      <vt:lpstr>2015~2017高考文言文真题</vt:lpstr>
      <vt:lpstr>2017高考文言文选材归类</vt:lpstr>
      <vt:lpstr>PowerPoint 演示文稿</vt:lpstr>
      <vt:lpstr>PowerPoint 演示文稿</vt:lpstr>
      <vt:lpstr>2017高考文言文-断句</vt:lpstr>
      <vt:lpstr>备考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朗读 和  “翻译” </vt:lpstr>
      <vt:lpstr>PowerPoint 演示文稿</vt:lpstr>
      <vt:lpstr>2017年阅卷分析</vt:lpstr>
      <vt:lpstr>关于名句默写</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（五）语表题答题的提纯之术</vt:lpstr>
      <vt:lpstr>PowerPoint 演示文稿</vt:lpstr>
      <vt:lpstr>PowerPoint 演示文稿</vt:lpstr>
      <vt:lpstr>PowerPoint 演示文稿</vt:lpstr>
      <vt:lpstr>衔接补写题</vt:lpstr>
      <vt:lpstr>程序化</vt:lpstr>
      <vt:lpstr>关注叙述对象</vt:lpstr>
      <vt:lpstr>（六）作文的防守与进攻策略</vt:lpstr>
      <vt:lpstr>作文碎念：</vt:lpstr>
      <vt:lpstr>1.作文变化趋势</vt:lpstr>
      <vt:lpstr>PowerPoint 演示文稿</vt:lpstr>
      <vt:lpstr>PowerPoint 演示文稿</vt:lpstr>
      <vt:lpstr>PowerPoint 演示文稿</vt:lpstr>
      <vt:lpstr>PowerPoint 演示文稿</vt:lpstr>
      <vt:lpstr>PowerPoint 演示文稿</vt:lpstr>
      <vt:lpstr>3.拟题</vt:lpstr>
      <vt:lpstr>PowerPoint 演示文稿</vt:lpstr>
      <vt:lpstr>4.结构</vt:lpstr>
      <vt:lpstr>PowerPoint 演示文稿</vt:lpstr>
      <vt:lpstr>5.素材</vt:lpstr>
      <vt:lpstr>PowerPoint 演示文稿</vt:lpstr>
      <vt:lpstr>PowerPoint 演示文稿</vt:lpstr>
      <vt:lpstr>示例</vt:lpstr>
      <vt:lpstr>PowerPoint 演示文稿</vt:lpstr>
      <vt:lpstr>7.论证</vt:lpstr>
      <vt:lpstr>8.考场书写的标准</vt:lpstr>
      <vt:lpstr>PowerPoint 演示文稿</vt:lpstr>
      <vt:lpstr>三、交流：后45天怎么备考</vt:lpstr>
      <vt:lpstr>三、交流：后70天怎么备考</vt:lpstr>
      <vt:lpstr>笨笨地安排最后45天</vt:lpstr>
      <vt:lpstr>谢谢大家！</vt:lpstr>
    </vt:vector>
  </TitlesOfParts>
  <Company>http://www.deepbbs.org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春风化雨</dc:creator>
  <cp:lastModifiedBy>Administrator</cp:lastModifiedBy>
  <cp:revision>74</cp:revision>
  <dcterms:created xsi:type="dcterms:W3CDTF">2015-12-19T06:40:00Z</dcterms:created>
  <dcterms:modified xsi:type="dcterms:W3CDTF">2018-04-14T02:07:19Z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2052-10.1.0.7023</vt:lpwstr>
  </property>
</Properties>
</file>