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803" r:id="rId3"/>
    <p:sldId id="2041" r:id="rId4"/>
    <p:sldId id="258" r:id="rId5"/>
    <p:sldId id="293" r:id="rId6"/>
    <p:sldId id="804" r:id="rId7"/>
    <p:sldId id="260" r:id="rId8"/>
    <p:sldId id="261" r:id="rId9"/>
    <p:sldId id="267" r:id="rId10"/>
    <p:sldId id="807" r:id="rId11"/>
    <p:sldId id="2042" r:id="rId12"/>
    <p:sldId id="2043" r:id="rId13"/>
    <p:sldId id="289" r:id="rId14"/>
    <p:sldId id="276" r:id="rId15"/>
    <p:sldId id="299" r:id="rId16"/>
    <p:sldId id="300" r:id="rId17"/>
    <p:sldId id="305" r:id="rId18"/>
    <p:sldId id="306" r:id="rId19"/>
    <p:sldId id="2045" r:id="rId20"/>
    <p:sldId id="2044" r:id="rId21"/>
    <p:sldId id="2046" r:id="rId22"/>
    <p:sldId id="2047" r:id="rId23"/>
    <p:sldId id="2048" r:id="rId24"/>
    <p:sldId id="2049" r:id="rId25"/>
    <p:sldId id="2050" r:id="rId26"/>
    <p:sldId id="2051" r:id="rId27"/>
    <p:sldId id="312" r:id="rId28"/>
    <p:sldId id="317" r:id="rId29"/>
    <p:sldId id="545" r:id="rId30"/>
    <p:sldId id="2003" r:id="rId31"/>
    <p:sldId id="475" r:id="rId32"/>
    <p:sldId id="265" r:id="rId33"/>
  </p:sldIdLst>
  <p:sldSz cx="12192000" cy="6858000"/>
  <p:notesSz cx="7104063" cy="10234613"/>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58" autoAdjust="0"/>
    <p:restoredTop sz="95298"/>
  </p:normalViewPr>
  <p:slideViewPr>
    <p:cSldViewPr snapToGrid="0">
      <p:cViewPr varScale="1">
        <p:scale>
          <a:sx n="69" d="100"/>
          <a:sy n="69" d="100"/>
        </p:scale>
        <p:origin x="216" y="9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tags" Target="tags/tag1.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2021/2/18</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extLst>
      <p:ext uri="{BB962C8B-B14F-4D97-AF65-F5344CB8AC3E}">
        <p14:creationId xmlns:p14="http://schemas.microsoft.com/office/powerpoint/2010/main" val="302556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2213768018"/>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31</a:t>
            </a:fld>
            <a:endParaRPr kumimoji="1" lang="zh-CN" altLang="en-US"/>
          </a:p>
        </p:txBody>
      </p:sp>
    </p:spTree>
    <p:extLst>
      <p:ext uri="{BB962C8B-B14F-4D97-AF65-F5344CB8AC3E}">
        <p14:creationId xmlns:p14="http://schemas.microsoft.com/office/powerpoint/2010/main" val="425893111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media/image1.pn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2021/2/18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a:extLst>
              <a:ext uri="{FF2B5EF4-FFF2-40B4-BE49-F238E27FC236}">
                <a16:creationId xmlns:a16="http://schemas.microsoft.com/office/drawing/2014/main" id="{D6F24C50-3A6E-214B-8C61-24BB5BDC471A}"/>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9.png" /><Relationship Id="rId4"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85507" y="625712"/>
            <a:ext cx="10420985" cy="5013039"/>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单元导读</a:t>
            </a:r>
            <a:r>
              <a:rPr lang="en-US" altLang="zh-CN" sz="2400" b="1">
                <a:solidFill>
                  <a:schemeClr val="bg1"/>
                </a:solidFill>
                <a:latin typeface="Microsoft YaHei" panose="020b0503020204020204" pitchFamily="34" charset="-122"/>
                <a:ea typeface="Microsoft YaHei" panose="020b0503020204020204" pitchFamily="34" charset="-122"/>
              </a:rPr>
              <a:t>】</a:t>
            </a:r>
          </a:p>
          <a:p>
            <a:pPr indent="457200">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本单元所选三篇戏剧作品，通过剧中人物的悲情遭遇，表现了不同时代、不同民族的剧作家对社会现实的理解，寄托着他们对人生的深切关怀。阅读这些作品，有助于我们更深刻地理解社会人生。</a:t>
            </a:r>
          </a:p>
          <a:p>
            <a:pPr indent="457200">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学习本单元，通过阅读鉴赏、编排演出等活动深入理解戏剧作品，把握其悲剧意蕴，激发心中的良知与悲悯情怀。要初步认识传统戏曲和现代戏剧的基本特征；欣赏剧作家设计冲突、安排情节、塑造人物的艺术手法，体会戏剧语言的动作性和个性化；还要理解悲剧作品的风格特征，欣赏作者的独特艺术创造。</a:t>
            </a:r>
          </a:p>
        </p:txBody>
      </p:sp>
    </p:spTree>
    <p:extLst>
      <p:ext uri="{BB962C8B-B14F-4D97-AF65-F5344CB8AC3E}">
        <p14:creationId xmlns:p14="http://schemas.microsoft.com/office/powerpoint/2010/main" val="642764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940300" y="2000806"/>
            <a:ext cx="6215616" cy="3731214"/>
          </a:xfrm>
          <a:prstGeom prst="rect">
            <a:avLst/>
          </a:prstGeom>
          <a:noFill/>
        </p:spPr>
        <p:txBody>
          <a:bodyPr wrap="square" rtlCol="0">
            <a:spAutoFit/>
          </a:bodyPr>
          <a:lstStyle/>
          <a:p>
            <a:pPr indent="457200">
              <a:lnSpc>
                <a:spcPct val="150000"/>
              </a:lnSpc>
            </a:pPr>
            <a:r>
              <a:rPr lang="zh-CN" altLang="en-US" sz="2000">
                <a:solidFill>
                  <a:schemeClr val="bg2">
                    <a:lumMod val="25000"/>
                  </a:schemeClr>
                </a:solidFill>
                <a:latin typeface="Microsoft YaHei" panose="020b0503020204020204" pitchFamily="34" charset="-122"/>
                <a:ea typeface="Microsoft YaHei" panose="020b0503020204020204" pitchFamily="34" charset="-122"/>
              </a:rPr>
              <a:t>楔子部分的情节：书生窦天章因连本带利欠蔡婆四十两银子被迫把七岁的女儿抵给她做童养媳，然后进京赶考去了。（序幕）</a:t>
            </a:r>
          </a:p>
          <a:p>
            <a:pPr indent="457200">
              <a:lnSpc>
                <a:spcPct val="150000"/>
              </a:lnSpc>
            </a:pPr>
            <a:r>
              <a:rPr lang="zh-CN" altLang="en-US" sz="2000">
                <a:solidFill>
                  <a:schemeClr val="bg2">
                    <a:lumMod val="25000"/>
                  </a:schemeClr>
                </a:solidFill>
                <a:latin typeface="Microsoft YaHei" panose="020b0503020204020204" pitchFamily="34" charset="-122"/>
                <a:ea typeface="Microsoft YaHei" panose="020b0503020204020204" pitchFamily="34" charset="-122"/>
              </a:rPr>
              <a:t>    第一折的情节：庸医赛卢医欠蔡婆十两银子，心生歹意要勒死蔡婆却被张驴儿父子俩撞破，张驴儿乘机逼蔡婆婆媳俩分别嫁给他们父子俩，蔡婆无奈之下答应了，回家后遭到生性刚烈的窦娥的责骂与反对，只好先让张驴儿父子在家中住下。（开端）</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6D34DAAF-51DA-D441-97FF-B4C531C8F157}"/>
              </a:ext>
            </a:extLst>
          </p:cNvPr>
          <p:cNvSpPr txBox="1"/>
          <p:nvPr/>
        </p:nvSpPr>
        <p:spPr>
          <a:xfrm>
            <a:off x="5961197" y="794735"/>
            <a:ext cx="437378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a:t>
            </a:r>
            <a:r>
              <a:rPr lang="en-US" altLang="zh-CN" sz="2800" b="1">
                <a:solidFill>
                  <a:schemeClr val="bg1">
                    <a:lumMod val="50000"/>
                  </a:schemeClr>
                </a:solidFill>
                <a:latin typeface="Microsoft YaHei" panose="020b0503020204020204" pitchFamily="34" charset="-122"/>
                <a:ea typeface="Microsoft YaHei" panose="020b0503020204020204" pitchFamily="34" charset="-122"/>
              </a:rPr>
              <a:t>《</a:t>
            </a:r>
            <a:r>
              <a:rPr lang="zh-CN" altLang="en-US" sz="2800" b="1">
                <a:solidFill>
                  <a:schemeClr val="bg1">
                    <a:lumMod val="50000"/>
                  </a:schemeClr>
                </a:solidFill>
                <a:latin typeface="Microsoft YaHei" panose="020b0503020204020204" pitchFamily="34" charset="-122"/>
                <a:ea typeface="Microsoft YaHei" panose="020b0503020204020204" pitchFamily="34" charset="-122"/>
              </a:rPr>
              <a:t>窦娥冤</a:t>
            </a:r>
            <a:r>
              <a:rPr lang="en-US" altLang="zh-CN" sz="2800" b="1">
                <a:solidFill>
                  <a:schemeClr val="bg1">
                    <a:lumMod val="50000"/>
                  </a:schemeClr>
                </a:solidFill>
                <a:latin typeface="Microsoft YaHei" panose="020b0503020204020204" pitchFamily="34" charset="-122"/>
                <a:ea typeface="Microsoft YaHei" panose="020b0503020204020204" pitchFamily="34" charset="-122"/>
              </a:rPr>
              <a:t>》</a:t>
            </a:r>
            <a:r>
              <a:rPr lang="zh-CN" altLang="en-US" sz="2800" b="1">
                <a:solidFill>
                  <a:schemeClr val="bg1">
                    <a:lumMod val="50000"/>
                  </a:schemeClr>
                </a:solidFill>
                <a:latin typeface="Microsoft YaHei" panose="020b0503020204020204" pitchFamily="34" charset="-122"/>
                <a:ea typeface="Microsoft YaHei" panose="020b0503020204020204" pitchFamily="34" charset="-122"/>
              </a:rPr>
              <a:t>故事梗概 </a:t>
            </a:r>
          </a:p>
        </p:txBody>
      </p:sp>
      <p:pic>
        <p:nvPicPr>
          <p:cNvPr id="4" name="图片 3">
            <a:extLst>
              <a:ext uri="{FF2B5EF4-FFF2-40B4-BE49-F238E27FC236}">
                <a16:creationId xmlns:a16="http://schemas.microsoft.com/office/drawing/2014/main" id="{CF8E0B93-7EF2-BA4C-BBBE-F4C4839CD3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824" y="2033463"/>
            <a:ext cx="4319282" cy="293081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524436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84201" y="1930648"/>
            <a:ext cx="11110432" cy="3731214"/>
          </a:xfrm>
          <a:prstGeom prst="rect">
            <a:avLst/>
          </a:prstGeom>
          <a:noFill/>
        </p:spPr>
        <p:txBody>
          <a:bodyPr wrap="square" rtlCol="0">
            <a:spAutoFit/>
          </a:bodyPr>
          <a:lstStyle/>
          <a:p>
            <a:pPr indent="457200">
              <a:lnSpc>
                <a:spcPct val="150000"/>
              </a:lnSpc>
            </a:pPr>
            <a:r>
              <a:rPr lang="zh-CN" altLang="en-US" sz="2000">
                <a:solidFill>
                  <a:schemeClr val="bg2">
                    <a:lumMod val="25000"/>
                  </a:schemeClr>
                </a:solidFill>
                <a:latin typeface="Microsoft YaHei" panose="020b0503020204020204" pitchFamily="34" charset="-122"/>
                <a:ea typeface="Microsoft YaHei" panose="020b0503020204020204" pitchFamily="34" charset="-122"/>
              </a:rPr>
              <a:t>第二折的情节：张驴儿为达目的心生恶意，找赛卢医讨了毒药欲毒死蔡婆，阴差阳错被他父亲喝了，张驴儿顺势栽赃窦娥，逼她私了，嫁与自己为妻，被刚烈的窦娥断然拒绝，于是，两人对簿公堂，却不料碰上桃杌这个昏官，偏听张驴儿一面之词，窦娥为保蔡婆被屈打成招判了死刑。（发展）</a:t>
            </a:r>
            <a:endParaRPr lang="en-US" altLang="zh-CN" sz="2000">
              <a:solidFill>
                <a:schemeClr val="bg2">
                  <a:lumMod val="25000"/>
                </a:schemeClr>
              </a:solidFill>
              <a:latin typeface="Microsoft YaHei" panose="020b0503020204020204" pitchFamily="34" charset="-122"/>
              <a:ea typeface="Microsoft YaHei" panose="020b0503020204020204" pitchFamily="34" charset="-122"/>
            </a:endParaRPr>
          </a:p>
          <a:p>
            <a:pPr indent="457200">
              <a:lnSpc>
                <a:spcPct val="150000"/>
              </a:lnSpc>
            </a:pPr>
            <a:r>
              <a:rPr lang="zh-CN" altLang="en-US" sz="2000">
                <a:solidFill>
                  <a:schemeClr val="bg2">
                    <a:lumMod val="25000"/>
                  </a:schemeClr>
                </a:solidFill>
                <a:latin typeface="Microsoft YaHei" panose="020b0503020204020204" pitchFamily="34" charset="-122"/>
                <a:ea typeface="Microsoft YaHei" panose="020b0503020204020204" pitchFamily="34" charset="-122"/>
              </a:rPr>
              <a:t>第三折的情节：在被押往法场的路上，窦娥激愤之下指天骂地，并在行刑前许下三桩誓愿</a:t>
            </a:r>
            <a:r>
              <a:rPr lang="en-US" altLang="zh-CN" sz="2000">
                <a:solidFill>
                  <a:schemeClr val="bg2">
                    <a:lumMod val="25000"/>
                  </a:schemeClr>
                </a:solidFill>
                <a:latin typeface="Microsoft YaHei" panose="020b0503020204020204" pitchFamily="34" charset="-122"/>
                <a:ea typeface="Microsoft YaHei" panose="020b0503020204020204" pitchFamily="34" charset="-122"/>
              </a:rPr>
              <a:t>——</a:t>
            </a:r>
            <a:r>
              <a:rPr lang="zh-CN" altLang="en-US" sz="2000">
                <a:solidFill>
                  <a:schemeClr val="bg2">
                    <a:lumMod val="25000"/>
                  </a:schemeClr>
                </a:solidFill>
                <a:latin typeface="Microsoft YaHei" panose="020b0503020204020204" pitchFamily="34" charset="-122"/>
                <a:ea typeface="Microsoft YaHei" panose="020b0503020204020204" pitchFamily="34" charset="-122"/>
              </a:rPr>
              <a:t>血飞白练、六月飞雪、亢旱三年，以示冤屈，窦娥死后誓愿一一应验。（高潮）</a:t>
            </a:r>
          </a:p>
          <a:p>
            <a:pPr indent="457200">
              <a:lnSpc>
                <a:spcPct val="150000"/>
              </a:lnSpc>
            </a:pPr>
            <a:r>
              <a:rPr lang="zh-CN" altLang="en-US" sz="2000">
                <a:solidFill>
                  <a:schemeClr val="bg2">
                    <a:lumMod val="25000"/>
                  </a:schemeClr>
                </a:solidFill>
                <a:latin typeface="Microsoft YaHei" panose="020b0503020204020204" pitchFamily="34" charset="-122"/>
                <a:ea typeface="Microsoft YaHei" panose="020b0503020204020204" pitchFamily="34" charset="-122"/>
              </a:rPr>
              <a:t>第四折的情节：窦天章考取进士，官至肃政廉访使，到山阴考察吏治。窦娥的鬼魂向她父亲诉冤，窦天章查明事实，为窦娥昭雪了冤案。（结局）</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6D34DAAF-51DA-D441-97FF-B4C531C8F157}"/>
              </a:ext>
            </a:extLst>
          </p:cNvPr>
          <p:cNvSpPr txBox="1"/>
          <p:nvPr/>
        </p:nvSpPr>
        <p:spPr>
          <a:xfrm>
            <a:off x="4399097" y="734473"/>
            <a:ext cx="437378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a:t>
            </a:r>
            <a:r>
              <a:rPr lang="en-US" altLang="zh-CN" sz="2800" b="1">
                <a:solidFill>
                  <a:schemeClr val="bg1">
                    <a:lumMod val="50000"/>
                  </a:schemeClr>
                </a:solidFill>
                <a:latin typeface="Microsoft YaHei" panose="020b0503020204020204" pitchFamily="34" charset="-122"/>
                <a:ea typeface="Microsoft YaHei" panose="020b0503020204020204" pitchFamily="34" charset="-122"/>
              </a:rPr>
              <a:t>《</a:t>
            </a:r>
            <a:r>
              <a:rPr lang="zh-CN" altLang="en-US" sz="2800" b="1">
                <a:solidFill>
                  <a:schemeClr val="bg1">
                    <a:lumMod val="50000"/>
                  </a:schemeClr>
                </a:solidFill>
                <a:latin typeface="Microsoft YaHei" panose="020b0503020204020204" pitchFamily="34" charset="-122"/>
                <a:ea typeface="Microsoft YaHei" panose="020b0503020204020204" pitchFamily="34" charset="-122"/>
              </a:rPr>
              <a:t>窦娥冤</a:t>
            </a:r>
            <a:r>
              <a:rPr lang="en-US" altLang="zh-CN" sz="2800" b="1">
                <a:solidFill>
                  <a:schemeClr val="bg1">
                    <a:lumMod val="50000"/>
                  </a:schemeClr>
                </a:solidFill>
                <a:latin typeface="Microsoft YaHei" panose="020b0503020204020204" pitchFamily="34" charset="-122"/>
                <a:ea typeface="Microsoft YaHei" panose="020b0503020204020204" pitchFamily="34" charset="-122"/>
              </a:rPr>
              <a:t>》</a:t>
            </a:r>
            <a:r>
              <a:rPr lang="zh-CN" altLang="en-US" sz="2800" b="1">
                <a:solidFill>
                  <a:schemeClr val="bg1">
                    <a:lumMod val="50000"/>
                  </a:schemeClr>
                </a:solidFill>
                <a:latin typeface="Microsoft YaHei" panose="020b0503020204020204" pitchFamily="34" charset="-122"/>
                <a:ea typeface="Microsoft YaHei" panose="020b0503020204020204" pitchFamily="34" charset="-122"/>
              </a:rPr>
              <a:t>故事梗概 </a:t>
            </a:r>
          </a:p>
        </p:txBody>
      </p:sp>
    </p:spTree>
    <p:extLst>
      <p:ext uri="{BB962C8B-B14F-4D97-AF65-F5344CB8AC3E}">
        <p14:creationId xmlns:p14="http://schemas.microsoft.com/office/powerpoint/2010/main" val="23234137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306820"/>
            <a:chOff x="448" y="424"/>
            <a:chExt cx="18304" cy="9932"/>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2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写作背景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3771900" y="275590"/>
            <a:ext cx="9245048" cy="810899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817150" y="1718568"/>
            <a:ext cx="6773334" cy="4654544"/>
          </a:xfrm>
          <a:prstGeom prst="rect">
            <a:avLst/>
          </a:prstGeom>
          <a:noFill/>
          <a:effectLst/>
        </p:spPr>
        <p:txBody>
          <a:bodyPr wrap="square" rtlCol="0">
            <a:spAutoFit/>
          </a:bodyPr>
          <a:lstStyle/>
          <a:p>
            <a:pPr>
              <a:lnSpc>
                <a:spcPct val="150000"/>
              </a:lnSpc>
            </a:pPr>
            <a:r>
              <a:rPr lang="zh-CN" altLang="en-US" sz="2000" b="1">
                <a:latin typeface="Microsoft YaHei" panose="020b0503020204020204" pitchFamily="34" charset="-122"/>
                <a:ea typeface="Microsoft YaHei" panose="020b0503020204020204" pitchFamily="34" charset="-122"/>
                <a:sym typeface="+mn-ea"/>
              </a:rPr>
              <a:t>      故事发生在元朝，元代统治者是蒙古贵族和官僚，被统治者是劳苦大众。元统治者不仅对劳动者残酷盘剥，而且实行民族分化政策，以利于巩固其统治地位。他们将全国人口分为四等：蒙古人、色目人、汉人和南人。</a:t>
            </a:r>
            <a:r>
              <a:rPr lang="zh-CN" altLang="en-US" sz="2000" b="1">
                <a:solidFill>
                  <a:srgbClr val="C00000"/>
                </a:solidFill>
                <a:latin typeface="Microsoft YaHei" panose="020b0503020204020204" pitchFamily="34" charset="-122"/>
                <a:ea typeface="Microsoft YaHei" panose="020b0503020204020204" pitchFamily="34" charset="-122"/>
                <a:sym typeface="+mn-ea"/>
              </a:rPr>
              <a:t>统治者和地主阶级紧密勾结，共同压迫各族人民。在残酷的阶级压迫和民族压迫下，各族劳动人民过着悲惨的日子。</a:t>
            </a:r>
            <a:r>
              <a:rPr lang="zh-CN" altLang="en-US" sz="2000" b="1">
                <a:latin typeface="Microsoft YaHei" panose="020b0503020204020204" pitchFamily="34" charset="-122"/>
                <a:ea typeface="Microsoft YaHei" panose="020b0503020204020204" pitchFamily="34" charset="-122"/>
                <a:sym typeface="+mn-ea"/>
              </a:rPr>
              <a:t>贪污横行，冤案不计其数。元世祖死后，他的孙子铁穆耳即位，就是元成宗。元成宗时期，贪赃枉法的情况越来越严重。有一次，查出有贪污行为的官吏一万八千多人，冤案五千多件。</a:t>
            </a:r>
            <a:r>
              <a:rPr lang="en-US" altLang="zh-CN" sz="2000" b="1">
                <a:latin typeface="Microsoft YaHei" panose="020b0503020204020204" pitchFamily="34" charset="-122"/>
                <a:ea typeface="Microsoft YaHei" panose="020b0503020204020204" pitchFamily="34" charset="-122"/>
                <a:sym typeface="+mn-ea"/>
              </a:rPr>
              <a:t>《</a:t>
            </a:r>
            <a:r>
              <a:rPr lang="zh-CN" altLang="en-US" sz="2000" b="1">
                <a:latin typeface="Microsoft YaHei" panose="020b0503020204020204" pitchFamily="34" charset="-122"/>
                <a:ea typeface="Microsoft YaHei" panose="020b0503020204020204" pitchFamily="34" charset="-122"/>
                <a:sym typeface="+mn-ea"/>
              </a:rPr>
              <a:t>窦娥冤</a:t>
            </a:r>
            <a:r>
              <a:rPr lang="en-US" altLang="zh-CN" sz="2000" b="1">
                <a:latin typeface="Microsoft YaHei" panose="020b0503020204020204" pitchFamily="34" charset="-122"/>
                <a:ea typeface="Microsoft YaHei" panose="020b0503020204020204" pitchFamily="34" charset="-122"/>
                <a:sym typeface="+mn-ea"/>
              </a:rPr>
              <a:t>》</a:t>
            </a:r>
            <a:r>
              <a:rPr lang="zh-CN" altLang="en-US" sz="2000" b="1">
                <a:latin typeface="Microsoft YaHei" panose="020b0503020204020204" pitchFamily="34" charset="-122"/>
                <a:ea typeface="Microsoft YaHei" panose="020b0503020204020204" pitchFamily="34" charset="-122"/>
                <a:sym typeface="+mn-ea"/>
              </a:rPr>
              <a:t>的冤案就发生在这样一种社会背景下。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id="{BB0B13A2-7723-1441-96E7-6DF92B897931}"/>
              </a:ext>
            </a:extLst>
          </p:cNvPr>
          <p:cNvSpPr txBox="1"/>
          <p:nvPr/>
        </p:nvSpPr>
        <p:spPr>
          <a:xfrm>
            <a:off x="4326720" y="1697228"/>
            <a:ext cx="7426586" cy="2427716"/>
          </a:xfrm>
          <a:prstGeom prst="rect">
            <a:avLst/>
          </a:prstGeom>
          <a:noFill/>
        </p:spPr>
        <p:txBody>
          <a:bodyPr wrap="square" rtlCol="0">
            <a:spAutoFit/>
          </a:bodyPr>
          <a:lstStyle/>
          <a:p>
            <a:pPr algn="ctr">
              <a:lnSpc>
                <a:spcPct val="150000"/>
              </a:lnSpc>
            </a:pP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窦娥冤（节选）</a:t>
            </a:r>
            <a:r>
              <a:rPr lang="en-US" altLang="zh-CN" sz="3200" b="1">
                <a:latin typeface="Microsoft YaHei" panose="020b0503020204020204" pitchFamily="34" charset="-122"/>
                <a:ea typeface="Microsoft YaHei" panose="020b0503020204020204" pitchFamily="34" charset="-122"/>
              </a:rPr>
              <a:t>》</a:t>
            </a: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①窦娥，</a:t>
            </a:r>
            <a:r>
              <a:rPr lang="zh-CN" altLang="en-US" sz="2400">
                <a:latin typeface="Microsoft YaHei" panose="020b0503020204020204" pitchFamily="34" charset="-122"/>
                <a:ea typeface="Microsoft YaHei" panose="020b0503020204020204" pitchFamily="34" charset="-122"/>
              </a:rPr>
              <a:t>主人公，一个出身于社会下层，具有强烈反抗性格的青年寡妇。</a:t>
            </a: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②冤，</a:t>
            </a:r>
            <a:r>
              <a:rPr lang="zh-CN" altLang="en-US" sz="2400">
                <a:latin typeface="Microsoft YaHei" panose="020b0503020204020204" pitchFamily="34" charset="-122"/>
                <a:ea typeface="Microsoft YaHei" panose="020b0503020204020204" pitchFamily="34" charset="-122"/>
              </a:rPr>
              <a:t>冤屈、受冤。</a:t>
            </a:r>
          </a:p>
        </p:txBody>
      </p:sp>
    </p:spTree>
    <p:extLst>
      <p:ext uri="{BB962C8B-B14F-4D97-AF65-F5344CB8AC3E}">
        <p14:creationId xmlns:p14="http://schemas.microsoft.com/office/powerpoint/2010/main" val="30542807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1"/>
      <p:bldP spid="26" grpId="0"/>
      <p:bldP spid="9"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第二部分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初读课文</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2743993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410114" y="1318404"/>
            <a:ext cx="7619589" cy="2797048"/>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预习检查</a:t>
            </a:r>
            <a:endPar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埋怨（</a:t>
            </a:r>
            <a:r>
              <a:rPr lang="en-US" altLang="zh-CN" sz="2400" b="1" err="1">
                <a:solidFill>
                  <a:srgbClr val="C00000"/>
                </a:solidFill>
                <a:latin typeface="Microsoft YaHei" panose="020b0503020204020204" pitchFamily="34" charset="-122"/>
                <a:ea typeface="Microsoft YaHei" panose="020b0503020204020204" pitchFamily="34" charset="-122"/>
              </a:rPr>
              <a:t>mán</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连累（</a:t>
            </a:r>
            <a:r>
              <a:rPr lang="en-US" altLang="zh-CN" sz="2400" b="1" err="1">
                <a:solidFill>
                  <a:srgbClr val="C00000"/>
                </a:solidFill>
                <a:latin typeface="Microsoft YaHei" panose="020b0503020204020204" pitchFamily="34" charset="-122"/>
                <a:ea typeface="Microsoft YaHei" panose="020b0503020204020204" pitchFamily="34" charset="-122"/>
              </a:rPr>
              <a:t>lěi</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提防（</a:t>
            </a:r>
            <a:r>
              <a:rPr lang="en-US" altLang="zh-CN" sz="2400" b="1" err="1">
                <a:solidFill>
                  <a:srgbClr val="C00000"/>
                </a:solidFill>
                <a:latin typeface="Microsoft YaHei" panose="020b0503020204020204" pitchFamily="34" charset="-122"/>
                <a:ea typeface="Microsoft YaHei" panose="020b0503020204020204" pitchFamily="34" charset="-122"/>
              </a:rPr>
              <a:t>dī</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盗跖（</a:t>
            </a:r>
            <a:r>
              <a:rPr lang="en-US" altLang="zh-CN" sz="2400" b="1" err="1">
                <a:solidFill>
                  <a:srgbClr val="C00000"/>
                </a:solidFill>
                <a:latin typeface="Microsoft YaHei" panose="020b0503020204020204" pitchFamily="34" charset="-122"/>
                <a:ea typeface="Microsoft YaHei" panose="020b0503020204020204" pitchFamily="34" charset="-122"/>
              </a:rPr>
              <a:t>zhí</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刽子手（</a:t>
            </a:r>
            <a:r>
              <a:rPr lang="en-US" altLang="zh-CN" sz="2400" b="1" err="1">
                <a:solidFill>
                  <a:srgbClr val="C00000"/>
                </a:solidFill>
                <a:latin typeface="Microsoft YaHei" panose="020b0503020204020204" pitchFamily="34" charset="-122"/>
                <a:ea typeface="Microsoft YaHei" panose="020b0503020204020204" pitchFamily="34" charset="-122"/>
              </a:rPr>
              <a:t>ɡuì</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尸骸（</a:t>
            </a:r>
            <a:r>
              <a:rPr lang="en-US" altLang="zh-CN" sz="2400" b="1" err="1">
                <a:solidFill>
                  <a:srgbClr val="C00000"/>
                </a:solidFill>
                <a:latin typeface="Microsoft YaHei" panose="020b0503020204020204" pitchFamily="34" charset="-122"/>
                <a:ea typeface="Microsoft YaHei" panose="020b0503020204020204" pitchFamily="34" charset="-122"/>
              </a:rPr>
              <a:t>hái</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错勘</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kān</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嗟怨</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jiē</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愆</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qiān</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瀽</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jiǎn</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0687A058-A391-F844-AA84-5F511AA725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817" y="1125225"/>
            <a:ext cx="3250534" cy="390504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429450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第三部分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文本研读</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0229704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279900" y="1541398"/>
            <a:ext cx="7594600"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把握戏剧情节，感知作品主题</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窦娥是被昏官屈判死罪的，她为何在</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滚绣球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中指责天地鬼神？</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窦娥起初受到神权思想的影响，相信“青天大老爷”能主持正义，赏善罚恶。在残酷的现实面前，她才觉醒过来，她猛烈地指责天地鬼神不分清浊、混淆是非，致使恶人横行、良善衔冤。窦娥对神权的大胆谴责，实质上是对封建统治的强烈控诉和根本否定。她那似岩浆迸射、如山洪决堤般的愤激之词，反映了她的觉醒意识和反抗精神，也折射出当时广大人民的反抗精神。</a:t>
            </a:r>
          </a:p>
        </p:txBody>
      </p:sp>
      <p:pic>
        <p:nvPicPr>
          <p:cNvPr id="5" name="图片 4">
            <a:extLst>
              <a:ext uri="{FF2B5EF4-FFF2-40B4-BE49-F238E27FC236}">
                <a16:creationId xmlns:a16="http://schemas.microsoft.com/office/drawing/2014/main" id="{BBB36BE9-F8EE-4841-8291-121B276113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181" y="2062461"/>
            <a:ext cx="3492167" cy="23695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7601839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279900" y="1541398"/>
            <a:ext cx="7594600"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把握戏剧情节，感知作品主题</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窦娥临死前反复叮嘱婆婆要祭奠她，是出于怎样的思想感情？</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体现出窦娥难以舍别婆婆，表现了她对婆婆的挂念。②窦娥安排婆婆做这些事，是让婆婆有所寄托，以免婆婆孤独痛苦或生轻生之念。③可以增强悲剧气氛，白发人送黑发人，白发人祭奠黑发人，更加突出了社会的黑暗。</a:t>
            </a:r>
          </a:p>
        </p:txBody>
      </p:sp>
      <p:pic>
        <p:nvPicPr>
          <p:cNvPr id="5" name="图片 4">
            <a:extLst>
              <a:ext uri="{FF2B5EF4-FFF2-40B4-BE49-F238E27FC236}">
                <a16:creationId xmlns:a16="http://schemas.microsoft.com/office/drawing/2014/main" id="{446BA672-7FAE-6548-81D4-1BB7A37B42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181" y="2062461"/>
            <a:ext cx="3492167" cy="23695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6656338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95300" y="1169610"/>
            <a:ext cx="11404600"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把握戏剧情节，感知作品主题</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窦娥临刑前发的三桩誓愿分别表现了窦娥什么样的愿望？这三桩誓愿的顺序可以颠倒吗？如何理解这三桩誓愿的应验？</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①第一桩“血溅白练”，是希望在场的人能够立刻了解她的冤情；第二桩“六月飞雪”，让白雪覆盖她纯洁的躯体，以表明她的清白；第三桩“亢旱三年”，是为了证明自己的冤屈，希望上天惩治邪恶。</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②这三桩誓愿，一愿比一愿深刻，一愿比一愿强烈，层层深入，不可颠倒。这充分揭露了当时社会官吏昏聩、吏制腐败、人民蒙受奇冤呼告无门的社会现实，表现了女主人公至死不屈的斗争精神。</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③窦娥的三桩誓愿的应验采用了浪漫主义手法。这样写既能证明窦娥实在是有冤，又能增强悲剧气氛。从观众来看，符合一般民众善恶有报的心理，既反映了人民伸张正义、惩治邪恶的愿望，引起观众更为强烈的共鸣，又表现了作者鲜明的爱憎之情。</a:t>
            </a:r>
          </a:p>
        </p:txBody>
      </p:sp>
    </p:spTree>
    <p:extLst>
      <p:ext uri="{BB962C8B-B14F-4D97-AF65-F5344CB8AC3E}">
        <p14:creationId xmlns:p14="http://schemas.microsoft.com/office/powerpoint/2010/main" val="30137131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
                                            <p:txEl>
                                              <p:pRg st="3" end="3"/>
                                            </p:txEl>
                                          </p:spTgt>
                                        </p:tgtEl>
                                        <p:attrNameLst>
                                          <p:attrName>style.visibility</p:attrName>
                                        </p:attrNameLst>
                                      </p:cBhvr>
                                      <p:to>
                                        <p:strVal val="visible"/>
                                      </p:to>
                                    </p:set>
                                    <p:animEffect transition="in" filter="dissolve">
                                      <p:cBhvr>
                                        <p:cTn id="10" dur="500"/>
                                        <p:tgtEl>
                                          <p:spTgt spid="10">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0">
                                            <p:txEl>
                                              <p:pRg st="4" end="4"/>
                                            </p:txEl>
                                          </p:spTgt>
                                        </p:tgtEl>
                                        <p:attrNameLst>
                                          <p:attrName>style.visibility</p:attrName>
                                        </p:attrNameLst>
                                      </p:cBhvr>
                                      <p:to>
                                        <p:strVal val="visible"/>
                                      </p:to>
                                    </p:set>
                                    <p:animEffect transition="in" filter="dissolve">
                                      <p:cBhvr>
                                        <p:cTn id="13"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85507" y="1400412"/>
            <a:ext cx="10420985" cy="3351046"/>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文本解读</a:t>
            </a:r>
            <a:r>
              <a:rPr lang="en-US" altLang="zh-CN" sz="2400" b="1">
                <a:solidFill>
                  <a:schemeClr val="bg1"/>
                </a:solidFill>
                <a:latin typeface="Microsoft YaHei" panose="020b0503020204020204" pitchFamily="34" charset="-122"/>
                <a:ea typeface="Microsoft YaHei" panose="020b0503020204020204" pitchFamily="34" charset="-122"/>
              </a:rPr>
              <a:t>】</a:t>
            </a:r>
          </a:p>
          <a:p>
            <a:pPr indent="457200">
              <a:lnSpc>
                <a:spcPct val="150000"/>
              </a:lnSpc>
            </a:pP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窦娥冤</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属于元杂剧中的“本色派”作品，说白凝练而又生动流畅，唱词优美而又节奏鲜明，深刻地展示了人物的内心世界。要反复诵读，欣赏作品极富表现力的语言。其中，窦娥悲惨的命运令人同情，造成她悲剧的原因引人深思。阅读本文时要注意体会剧作家在窦娥这个人物身上寄托的思想感情，思考她指斥天地、痛发誓愿的反抗有什么样的意义和价值。</a:t>
            </a:r>
          </a:p>
        </p:txBody>
      </p:sp>
    </p:spTree>
    <p:extLst>
      <p:ext uri="{BB962C8B-B14F-4D97-AF65-F5344CB8AC3E}">
        <p14:creationId xmlns:p14="http://schemas.microsoft.com/office/powerpoint/2010/main" val="16450410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279900" y="1541398"/>
            <a:ext cx="7594600"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把握戏剧情节，感知作品主题</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窦娥在</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滚绣球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一曲中指斥天地鬼神，却又在最后要通过感动天地来显示冤情，怎样理解这一矛盾？</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在窦娥的诉说中，“怨天”和依赖于“天”的情感始终交织在一起，这种矛盾实质上反映了作者世界观的矛盾。一方面，他通过窦娥指斥天地鬼神，批判了封建统治者，表达了变革现实的愿望；另一方面，作为封建社会的一个文人，他虽关心人民疾苦，却又不能从根本上找到救民于水火之中、变革现实的道路，最终还是要借助“天”来为窦娥洗雪冤情。</a:t>
            </a:r>
          </a:p>
        </p:txBody>
      </p:sp>
      <p:pic>
        <p:nvPicPr>
          <p:cNvPr id="5" name="图片 4">
            <a:extLst>
              <a:ext uri="{FF2B5EF4-FFF2-40B4-BE49-F238E27FC236}">
                <a16:creationId xmlns:a16="http://schemas.microsoft.com/office/drawing/2014/main" id="{0CD9D581-62E4-0241-A9E4-CF8A0663B2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181" y="2062461"/>
            <a:ext cx="3492167" cy="23695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1943184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330200" y="741298"/>
            <a:ext cx="11531600" cy="586038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赏析人物形象</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窦娥”是我国古代文学中一个光辉的艺术形象，结合整个故事来看，她具有怎样的性格特征？</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明确   窦娥基本的性格特征是</a:t>
            </a:r>
            <a:r>
              <a:rPr lang="zh-CN" altLang="en-US" b="1">
                <a:solidFill>
                  <a:srgbClr val="C00000"/>
                </a:solidFill>
                <a:latin typeface="Microsoft YaHei" panose="020b0503020204020204" pitchFamily="34" charset="-122"/>
                <a:ea typeface="Microsoft YaHei" panose="020b0503020204020204" pitchFamily="34" charset="-122"/>
              </a:rPr>
              <a:t>善良、安分守己、有主见、刚强</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，她的</a:t>
            </a:r>
            <a:r>
              <a:rPr lang="zh-CN" altLang="en-US" b="1">
                <a:solidFill>
                  <a:srgbClr val="C00000"/>
                </a:solidFill>
                <a:latin typeface="Microsoft YaHei" panose="020b0503020204020204" pitchFamily="34" charset="-122"/>
                <a:ea typeface="Microsoft YaHei" panose="020b0503020204020204" pitchFamily="34" charset="-122"/>
              </a:rPr>
              <a:t>反抗精神</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是在外界迫害下被激发出来并且迅速高涨的，是人物性格合理的发展。</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①善良，安分守己：</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窦娥自己身世凄苦，年轻守寡，还要侍养婆婆；在公堂上受审时，她虽遭受严刑逼供，却不肯屈招，可是，一听说要对婆婆动刑，她不忍心婆婆受苦，于是招认是自己药死了“公公”；在被押赴法场的路上，她央求刽子手绕过前街从后街走，因为她不愿让婆婆看见了伤心。这些足以说明她是一个善良、安分的劳动妇女。</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②有主见，刚强：</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张驴儿父子要与蔡婆、窦娥成亲，窦娥坚决不从；张驴儿的父亲被药死后，张驴儿对窦娥进行要挟，她毫不畏惧，情愿和张驴儿对簿公堂；在公堂上受审时，她遭受严刑逼供也不肯屈招，仍辩白自己的冤屈。这些足以说明她是一个有主见、刚强的劳动妇女。</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③具有反抗精神：</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前往法场受刑时，她埋怨天地，质疑天地，责骂天地。在封建社会里，“天地”包含有王法、官府、天理、公道等意思，表面上看，窦娥是在斥骂天地，实际上是窦娥对一整套用以维护人心、统治百姓的封建秩序的怀疑和斥骂。临刑前，她发下三桩誓愿，为的是向世人申明自己的冤屈，这正是她反抗精神的体现。</a:t>
            </a:r>
          </a:p>
        </p:txBody>
      </p:sp>
    </p:spTree>
    <p:extLst>
      <p:ext uri="{BB962C8B-B14F-4D97-AF65-F5344CB8AC3E}">
        <p14:creationId xmlns:p14="http://schemas.microsoft.com/office/powerpoint/2010/main" val="16258439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
                                            <p:txEl>
                                              <p:pRg st="3" end="3"/>
                                            </p:txEl>
                                          </p:spTgt>
                                        </p:tgtEl>
                                        <p:attrNameLst>
                                          <p:attrName>style.visibility</p:attrName>
                                        </p:attrNameLst>
                                      </p:cBhvr>
                                      <p:to>
                                        <p:strVal val="visible"/>
                                      </p:to>
                                    </p:set>
                                    <p:animEffect transition="in" filter="dissolve">
                                      <p:cBhvr>
                                        <p:cTn id="10" dur="500"/>
                                        <p:tgtEl>
                                          <p:spTgt spid="10">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0">
                                            <p:txEl>
                                              <p:pRg st="4" end="4"/>
                                            </p:txEl>
                                          </p:spTgt>
                                        </p:tgtEl>
                                        <p:attrNameLst>
                                          <p:attrName>style.visibility</p:attrName>
                                        </p:attrNameLst>
                                      </p:cBhvr>
                                      <p:to>
                                        <p:strVal val="visible"/>
                                      </p:to>
                                    </p:set>
                                    <p:animEffect transition="in" filter="dissolve">
                                      <p:cBhvr>
                                        <p:cTn id="13" dur="500"/>
                                        <p:tgtEl>
                                          <p:spTgt spid="10">
                                            <p:txEl>
                                              <p:pRg st="4" end="4"/>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0">
                                            <p:txEl>
                                              <p:pRg st="5" end="5"/>
                                            </p:txEl>
                                          </p:spTgt>
                                        </p:tgtEl>
                                        <p:attrNameLst>
                                          <p:attrName>style.visibility</p:attrName>
                                        </p:attrNameLst>
                                      </p:cBhvr>
                                      <p:to>
                                        <p:strVal val="visible"/>
                                      </p:to>
                                    </p:set>
                                    <p:animEffect transition="in" filter="dissolve">
                                      <p:cBhvr>
                                        <p:cTn id="16"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279900" y="1541398"/>
            <a:ext cx="7594600"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赏析曲词之美</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滚绣球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这支曲子的各句依次写了什么内容？其中窦娥的情绪变化过程是怎样的？</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①窦娥先前认为世间自有鬼神主持公道，但悲惨的遭遇让她不禁对天地鬼神产生了怀疑，而后她愤怒地揭露了社会的不公、阶级的对立，对天地鬼神大胆地彻底否定。</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②情绪变化过程：对传统观念怀疑质问</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揭露黑暗</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彻底否定</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一声悲泣。</a:t>
            </a:r>
          </a:p>
        </p:txBody>
      </p:sp>
      <p:pic>
        <p:nvPicPr>
          <p:cNvPr id="5" name="图片 4">
            <a:extLst>
              <a:ext uri="{FF2B5EF4-FFF2-40B4-BE49-F238E27FC236}">
                <a16:creationId xmlns:a16="http://schemas.microsoft.com/office/drawing/2014/main" id="{65DFEC6B-D5BD-C246-A348-B91CEB7C9B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181" y="2062461"/>
            <a:ext cx="3492167" cy="23695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1016782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checkerboard(across)">
                                      <p:cBhvr>
                                        <p:cTn id="7" dur="500"/>
                                        <p:tgtEl>
                                          <p:spTgt spid="10">
                                            <p:txEl>
                                              <p:pRg st="2" end="2"/>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10">
                                            <p:txEl>
                                              <p:pRg st="3" end="3"/>
                                            </p:txEl>
                                          </p:spTgt>
                                        </p:tgtEl>
                                        <p:attrNameLst>
                                          <p:attrName>style.visibility</p:attrName>
                                        </p:attrNameLst>
                                      </p:cBhvr>
                                      <p:to>
                                        <p:strVal val="visible"/>
                                      </p:to>
                                    </p:set>
                                    <p:animEffect transition="in" filter="checkerboard(across)">
                                      <p:cBhvr>
                                        <p:cTn id="10"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279900" y="1541398"/>
            <a:ext cx="7594600"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赏析曲词之美</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这支曲子主要运用了哪些修辞手法？有何表达作用？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①这支曲子主要运用了呼告、对偶、对比等修辞手法。</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②这些修辞手法使窦娥的斥骂天地高亢激越、酣畅淋漓，这实际上暗含着主人公对黑白不分、是非颠倒的黑暗社会的强烈不满和满腔怨恨。</a:t>
            </a:r>
          </a:p>
        </p:txBody>
      </p:sp>
      <p:pic>
        <p:nvPicPr>
          <p:cNvPr id="5" name="图片 4">
            <a:extLst>
              <a:ext uri="{FF2B5EF4-FFF2-40B4-BE49-F238E27FC236}">
                <a16:creationId xmlns:a16="http://schemas.microsoft.com/office/drawing/2014/main" id="{E6D960E6-64A8-5843-966A-A00CFF212A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181" y="2062461"/>
            <a:ext cx="3492167" cy="23695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5884510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
                                            <p:txEl>
                                              <p:pRg st="3" end="3"/>
                                            </p:txEl>
                                          </p:spTgt>
                                        </p:tgtEl>
                                        <p:attrNameLst>
                                          <p:attrName>style.visibility</p:attrName>
                                        </p:attrNameLst>
                                      </p:cBhvr>
                                      <p:to>
                                        <p:strVal val="visible"/>
                                      </p:to>
                                    </p:set>
                                    <p:animEffect transition="in" filter="dissolve">
                                      <p:cBhvr>
                                        <p:cTn id="10"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279900" y="1541398"/>
            <a:ext cx="7594600"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窦娥冤</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中有两句唱词的内容不一样。在</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古名家杂剧</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本：“地也，你不分好歹难为地；天也，我今日负屈衔冤哀告天！”在</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元曲选</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本：“地也，你不分好歹何为地？天也，你错勘贤愚枉做天！”你认为哪句更好？请谈谈你的看法。</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古名家杂剧</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本第一句唱词用的是陈述语气，远不如</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元曲选</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本用“何为地”这种质问语气强烈；</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古名家杂剧</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本第二句是对天的哀告祈求，而</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元曲选</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本第二句则是对天的面对面的指责和否定。总之，相比而言，</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元曲选</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本突出了窦娥不屈服于恶势力的反抗精神，既使人物形象显得更加高大，也使作品的主题得到了丰富和深化。这些，正是</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古名家杂剧</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本的不足之处。</a:t>
            </a:r>
          </a:p>
        </p:txBody>
      </p:sp>
      <p:pic>
        <p:nvPicPr>
          <p:cNvPr id="5" name="图片 4">
            <a:extLst>
              <a:ext uri="{FF2B5EF4-FFF2-40B4-BE49-F238E27FC236}">
                <a16:creationId xmlns:a16="http://schemas.microsoft.com/office/drawing/2014/main" id="{C6B4A454-812B-BF40-82D3-D68C01DE8A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181" y="2062461"/>
            <a:ext cx="3492167" cy="23695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718356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dissolve">
                                      <p:cBhvr>
                                        <p:cTn id="7"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355600" y="1486460"/>
            <a:ext cx="11480800"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对比阅读</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000">
                <a:solidFill>
                  <a:schemeClr val="tx1">
                    <a:lumMod val="65000"/>
                    <a:lumOff val="35000"/>
                  </a:schemeClr>
                </a:solidFill>
                <a:latin typeface="KaiTi" panose="02010609060101010101" pitchFamily="49" charset="-122"/>
                <a:ea typeface="KaiTi" panose="02010609060101010101" pitchFamily="49" charset="-122"/>
              </a:rPr>
              <a:t>东海有孝妇，少寡，亡子，养姑甚谨，姑欲嫁之，终不肯。姑谓邻人曰：“孝妇事我勤苦，哀其亡子守寡。我老，久累丁壮，奈何？”其后姑自经死，姑女告吏：“妇杀我母。”吏捕孝妇，孝妇辞不杀姑。吏验治，孝妇自诬服。具狱上府，于公以为此妇养姑十余年，以孝闻，必不杀也。太守不听，于公争之，弗能得，乃抱其具狱，哭于府上，因辞疾去。太守竟论杀孝妇。郡中枯旱三年。</a:t>
            </a:r>
          </a:p>
          <a:p>
            <a:pPr algn="r">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（节选自</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汉书</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于定国传</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，有删改）</a:t>
            </a:r>
          </a:p>
          <a:p>
            <a:pPr>
              <a:lnSpc>
                <a:spcPct val="150000"/>
              </a:lnSpc>
            </a:pP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问题：试简要分析</a:t>
            </a:r>
            <a:r>
              <a:rPr lang="en-US" altLang="zh-CN" sz="20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汉书</a:t>
            </a:r>
            <a:r>
              <a:rPr lang="en-US" altLang="zh-CN" sz="20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中的“东海孝妇”和</a:t>
            </a:r>
            <a:r>
              <a:rPr lang="en-US" altLang="zh-CN" sz="20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窦娥冤</a:t>
            </a:r>
            <a:r>
              <a:rPr lang="en-US" altLang="zh-CN" sz="20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中的“窦娥”这两个人物形象有何区别。</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汉书</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中的“东海孝妇”逆来顺受，缺乏反抗精神；而</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窦娥冤</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中的“窦娥”敢于反抗，不畏强权。</a:t>
            </a:r>
          </a:p>
        </p:txBody>
      </p:sp>
    </p:spTree>
    <p:extLst>
      <p:ext uri="{BB962C8B-B14F-4D97-AF65-F5344CB8AC3E}">
        <p14:creationId xmlns:p14="http://schemas.microsoft.com/office/powerpoint/2010/main" val="29968669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4" end="4"/>
                                            </p:txEl>
                                          </p:spTgt>
                                        </p:tgtEl>
                                        <p:attrNameLst>
                                          <p:attrName>style.visibility</p:attrName>
                                        </p:attrNameLst>
                                      </p:cBhvr>
                                      <p:to>
                                        <p:strVal val="visible"/>
                                      </p:to>
                                    </p:set>
                                    <p:animEffect transition="in" filter="dissolve">
                                      <p:cBhvr>
                                        <p:cTn id="7"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367004" y="2171700"/>
            <a:ext cx="11457992" cy="1135054"/>
          </a:xfrm>
          <a:prstGeom prst="rect">
            <a:avLst/>
          </a:prstGeom>
          <a:solidFill>
            <a:schemeClr val="bg1"/>
          </a:solidFill>
          <a:effectLst/>
        </p:spPr>
        <p:txBody>
          <a:bodyPr wrap="square" rtlCol="0">
            <a:spAutoFit/>
          </a:bodyPr>
          <a:lstStyle/>
          <a:p>
            <a:pPr indent="457200">
              <a:lnSpc>
                <a:spcPct val="150000"/>
              </a:lnSpc>
            </a:pPr>
            <a:r>
              <a:rPr lang="zh-CN" altLang="en-US" sz="2400">
                <a:latin typeface="Microsoft YaHei" panose="020b0503020204020204" pitchFamily="34" charset="-122"/>
                <a:ea typeface="Microsoft YaHei" panose="020b0503020204020204" pitchFamily="34" charset="-122"/>
                <a:sym typeface="+mn-ea"/>
              </a:rPr>
              <a:t>这出戏展示了下层人民任人宰割，有苦无处诉的悲惨处境，控诉了贪官草菅人命的黑暗现实，生动刻画出窦娥这个女性形象。</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831012" y="920332"/>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a:extLst>
              <a:ext uri="{FF2B5EF4-FFF2-40B4-BE49-F238E27FC236}">
                <a16:creationId xmlns:a16="http://schemas.microsoft.com/office/drawing/2014/main" id="{AE49E50E-3182-2C46-BF4E-7849D203FC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16941"/>
            <a:ext cx="12191999" cy="244105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1129634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第四部分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拓展阅读</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2893180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1110529"/>
            <a:ext cx="11495359" cy="5116209"/>
          </a:xfrm>
          <a:prstGeom prst="rect">
            <a:avLst/>
          </a:prstGeom>
          <a:noFill/>
        </p:spPr>
        <p:txBody>
          <a:bodyPr wrap="square" rtlCol="0">
            <a:spAutoFit/>
          </a:bodyPr>
          <a:lstStyle/>
          <a:p>
            <a:pPr indent="457200"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关汉卿不朽</a:t>
            </a:r>
          </a:p>
          <a:p>
            <a:pPr indent="457200"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夏 衍</a:t>
            </a:r>
          </a:p>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关汉卿不是哲人和圣贤，在当时，“医”和“儒”的地位是很低的。看来，他只不过是一个地位不高的小知识分子。元明时代的文献里，关于关汉卿生平的记述，大部分都值得怀疑。“金元间解元”之说显然是不可信的，王国维证明了他不可能在元朝“得解”，郑振铎同志指出了“解元”两字只不过是“对读书人的通称”；“官太医院尹”，金元两代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百官志</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中，“太医院”下都没有“尹”这个职位，即使有，也可以肯定只不过是一个“小吏”而已；“大金优谏关卿在”的话，不过是想象之谈；至于有人引用他所作的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不伏老</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南吕</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一枝花</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套中的描写，来证明他是一个十足的风流浪子。我看这也是很片面的推断，姑不论词中的描写不一定是自然主义的自述，即使是吧，在那个黑暗时代，这样“自述”一番，何尝不可以解释为故作佯狂，以冲淡他的政治色彩。王国维在</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宋元戏曲考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中说：“元初名臣中有作小令套数者；唯杂剧之作者，大抵布衣；否则为省掾令史之属。”</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23427517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1329591"/>
            <a:ext cx="11495359" cy="4192879"/>
          </a:xfrm>
          <a:prstGeom prst="rect">
            <a:avLst/>
          </a:prstGeom>
          <a:noFill/>
        </p:spPr>
        <p:txBody>
          <a:bodyPr wrap="square" rtlCol="0">
            <a:spAutoFit/>
          </a:bodyPr>
          <a:lstStyle/>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关汉卿没有在元朝做过大官，他混迹在市井与作场勾栏之间，偶倡优而不辞，与受作践的下层人民有着深切的联系。由于他身受和目击到人民群众的痛苦，他不能“袖手旁观那些被雨淋泥溅的人”而“缄口不言”，于是他就干犯“被裂为齑粉”的危险，用戏曲作为武器，和猛兽集团进行了勇敢的斗争。王国维用“一空依傍，自铸伟词”这两句话形容关汉卿，我觉得是恰当的。他所说的“一空依傍”，也许还可以从两个方面来解释，一是政治上、社会上无所倚傍；二是在创作上他突破了古典文学的规范，用人民群众的口头语言，给中国文学吹进了清新的空气。“自铸伟词”这句话，出自刘勰</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文心雕龙</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中的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辨骚</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，可见王国维是以关汉卿和屈原并举的。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辨骚</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中所说的“朗丽以哀志”，“绮靡以伤情”，“故能气往轹古，辞来切今，惊彩绝艳，难与并能”，我觉得关汉卿也是可以当之无愧的。</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2118803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t="-9000" b="-9000"/>
          </a:stretch>
        </a:blipFill>
        <a:effectLst/>
      </p:bgPr>
    </p:bg>
    <p:spTree>
      <p:nvGrpSpPr>
        <p:cNvPr id="1" name=""/>
        <p:cNvGrpSpPr/>
        <p:nvPr/>
      </p:nvGrpSpPr>
      <p:grpSpPr>
        <a:xfrm>
          <a:off x="0" y="0"/>
          <a:ext cx="0" cy="0"/>
        </a:xfrm>
      </p:grpSpPr>
      <p:sp>
        <p:nvSpPr>
          <p:cNvPr id="5" name="矩形 4">
            <a:extLst>
              <a:ext uri="{FF2B5EF4-FFF2-40B4-BE49-F238E27FC236}">
                <a16:creationId xmlns:a16="http://schemas.microsoft.com/office/drawing/2014/main" id="{DC9BCA0A-B255-3344-BF45-5891E826B207}"/>
              </a:ext>
            </a:extLst>
          </p:cNvPr>
          <p:cNvSpPr/>
          <p:nvPr/>
        </p:nvSpPr>
        <p:spPr>
          <a:xfrm>
            <a:off x="498765" y="1864426"/>
            <a:ext cx="7253164"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Microsoft YaHei" panose="020b0503020204020204" pitchFamily="34" charset="-122"/>
                <a:ea typeface="Microsoft YaHei" panose="020b0503020204020204" pitchFamily="34" charset="-122"/>
                <a:sym typeface="+mn-ea"/>
              </a:rPr>
              <a:t>部编版高中语文必修下册</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第二单元</a:t>
            </a:r>
            <a:endParaRPr lang="en-US" altLang="zh-CN" sz="1400">
              <a:solidFill>
                <a:schemeClr val="bg1"/>
              </a:solidFill>
              <a:latin typeface="Microsoft YaHei" panose="020b0503020204020204" pitchFamily="34" charset="-122"/>
              <a:ea typeface="Microsoft YaHei" panose="020b0503020204020204" pitchFamily="34" charset="-122"/>
              <a:sym typeface="+mn-ea"/>
            </a:endParaRPr>
          </a:p>
        </p:txBody>
      </p:sp>
      <p:sp>
        <p:nvSpPr>
          <p:cNvPr id="85" name="文本框 84"/>
          <p:cNvSpPr txBox="1"/>
          <p:nvPr/>
        </p:nvSpPr>
        <p:spPr>
          <a:xfrm>
            <a:off x="1436723" y="2997077"/>
            <a:ext cx="5377248"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a:t>
            </a:r>
            <a:r>
              <a:rPr lang="en-US" altLang="zh-CN" sz="3200" b="1">
                <a:solidFill>
                  <a:schemeClr val="bg1"/>
                </a:solidFill>
                <a:latin typeface="Microsoft YaHei" panose="020b0503020204020204" pitchFamily="34" charset="-122"/>
                <a:ea typeface="Microsoft YaHei" panose="020b0503020204020204" pitchFamily="34" charset="-122"/>
              </a:rPr>
              <a:t>4</a:t>
            </a:r>
            <a:r>
              <a:rPr lang="zh-CN" altLang="en-US" sz="3200" b="1">
                <a:solidFill>
                  <a:schemeClr val="bg1"/>
                </a:solidFill>
                <a:latin typeface="Microsoft YaHei" panose="020b0503020204020204" pitchFamily="34" charset="-122"/>
                <a:ea typeface="Microsoft YaHei" panose="020b0503020204020204" pitchFamily="34" charset="-122"/>
              </a:rPr>
              <a:t>课     </a:t>
            </a:r>
            <a:r>
              <a:rPr lang="en-US" altLang="zh-CN" sz="3200" b="1">
                <a:solidFill>
                  <a:schemeClr val="bg1"/>
                </a:solidFill>
                <a:latin typeface="Microsoft YaHei" panose="020b0503020204020204" pitchFamily="34" charset="-122"/>
                <a:ea typeface="Microsoft YaHei" panose="020b0503020204020204" pitchFamily="34" charset="-122"/>
              </a:rPr>
              <a:t>《</a:t>
            </a:r>
            <a:r>
              <a:rPr lang="zh-CN" altLang="en-US" sz="3200" b="1">
                <a:solidFill>
                  <a:schemeClr val="bg1"/>
                </a:solidFill>
                <a:latin typeface="Microsoft YaHei" panose="020b0503020204020204" pitchFamily="34" charset="-122"/>
                <a:ea typeface="Microsoft YaHei" panose="020b0503020204020204" pitchFamily="34" charset="-122"/>
              </a:rPr>
              <a:t>窦娥冤（节选）</a:t>
            </a:r>
            <a:r>
              <a:rPr lang="en-US" altLang="zh-CN" sz="3200" b="1">
                <a:solidFill>
                  <a:schemeClr val="bg1"/>
                </a:solidFill>
                <a:latin typeface="Microsoft YaHei" panose="020b0503020204020204" pitchFamily="34" charset="-122"/>
                <a:ea typeface="Microsoft YaHei" panose="020b0503020204020204" pitchFamily="34" charset="-122"/>
              </a:rPr>
              <a:t>》</a:t>
            </a:r>
          </a:p>
        </p:txBody>
      </p:sp>
      <p:grpSp>
        <p:nvGrpSpPr>
          <p:cNvPr id="4" name="组合 3"/>
          <p:cNvGrpSpPr/>
          <p:nvPr/>
        </p:nvGrpSpPr>
        <p:grpSpPr>
          <a:xfrm>
            <a:off x="623455" y="3599953"/>
            <a:ext cx="6459665" cy="417830"/>
            <a:chOff x="2055" y="8307"/>
            <a:chExt cx="7309" cy="658"/>
          </a:xfrm>
        </p:grpSpPr>
        <p:cxnSp>
          <p:nvCxnSpPr>
            <p:cNvPr id="2" name="直接连接符 1"/>
            <p:cNvCxnSpPr/>
            <p:nvPr/>
          </p:nvCxnSpPr>
          <p:spPr>
            <a:xfrm>
              <a:off x="2055" y="8307"/>
              <a:ext cx="730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a:extLst>
              <a:ext uri="{FF2B5EF4-FFF2-40B4-BE49-F238E27FC236}">
                <a16:creationId xmlns:a16="http://schemas.microsoft.com/office/drawing/2014/main" id="{DE831D7A-14D5-E447-B3ED-2C540A31F5ED}"/>
              </a:ext>
            </a:extLst>
          </p:cNvPr>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57457" y="337607"/>
            <a:ext cx="2181278" cy="581057"/>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latin typeface="Microsoft YaHei" panose="020b0503020204020204" pitchFamily="34" charset="-122"/>
                <a:ea typeface="Microsoft YaHei" panose="020b0503020204020204" pitchFamily="34" charset="-122"/>
              </a:rPr>
              <a:t>素材积累</a:t>
            </a:r>
            <a:endParaRPr lang="zh-CN" altLang="en-US" sz="2400">
              <a:solidFill>
                <a:srgbClr val="C00000"/>
              </a:solidFill>
              <a:latin typeface="Microsoft YaHei" panose="020b0503020204020204" pitchFamily="34" charset="-122"/>
              <a:ea typeface="Microsoft YaHei" panose="020b0503020204020204" pitchFamily="34" charset="-122"/>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a:extLst>
              <a:ext uri="{FF2B5EF4-FFF2-40B4-BE49-F238E27FC236}">
                <a16:creationId xmlns:a16="http://schemas.microsoft.com/office/drawing/2014/main" id="{A5C10E09-F908-5840-978F-0E93DB28C899}"/>
              </a:ext>
            </a:extLst>
          </p:cNvPr>
          <p:cNvSpPr txBox="1"/>
          <p:nvPr/>
        </p:nvSpPr>
        <p:spPr>
          <a:xfrm>
            <a:off x="518172" y="918664"/>
            <a:ext cx="11155656" cy="5078313"/>
          </a:xfrm>
          <a:prstGeom prst="rect">
            <a:avLst/>
          </a:prstGeom>
          <a:noFill/>
        </p:spPr>
        <p:txBody>
          <a:bodyPr wrap="square" rtlCol="0">
            <a:spAutoFit/>
          </a:bodyPr>
          <a:lstStyle/>
          <a:p>
            <a:pPr algn="ctr" fontAlgn="ctr">
              <a:lnSpc>
                <a:spcPct val="150000"/>
              </a:lnSpc>
            </a:pPr>
            <a:r>
              <a:rPr lang="zh-CN" altLang="en-US" sz="2400" b="1">
                <a:latin typeface="Microsoft YaHei" panose="020b0503020204020204" pitchFamily="34" charset="-122"/>
                <a:ea typeface="Microsoft YaHei" panose="020b0503020204020204" pitchFamily="34" charset="-122"/>
              </a:rPr>
              <a:t>关汉卿名句</a:t>
            </a:r>
          </a:p>
          <a:p>
            <a:pPr lvl="1" fontAlgn="ctr">
              <a:lnSpc>
                <a:spcPct val="150000"/>
              </a:lnSpc>
            </a:pPr>
            <a:r>
              <a:rPr lang="en-US" altLang="zh-CN" sz="2400">
                <a:latin typeface="Microsoft YaHei" panose="020b0503020204020204" pitchFamily="34" charset="-122"/>
                <a:ea typeface="Microsoft YaHei" panose="020b0503020204020204" pitchFamily="34" charset="-122"/>
              </a:rPr>
              <a:t>1.</a:t>
            </a:r>
            <a:r>
              <a:rPr lang="zh-CN" altLang="en-US" sz="2400">
                <a:latin typeface="Microsoft YaHei" panose="020b0503020204020204" pitchFamily="34" charset="-122"/>
                <a:ea typeface="Microsoft YaHei" panose="020b0503020204020204" pitchFamily="34" charset="-122"/>
              </a:rPr>
              <a:t>总有相思泪痕，索把拳头温。</a:t>
            </a:r>
          </a:p>
          <a:p>
            <a:pPr lvl="1" fontAlgn="ctr">
              <a:lnSpc>
                <a:spcPct val="150000"/>
              </a:lnSpc>
            </a:pPr>
            <a:r>
              <a:rPr lang="en-US" altLang="zh-CN" sz="2400">
                <a:latin typeface="Microsoft YaHei" panose="020b0503020204020204" pitchFamily="34" charset="-122"/>
                <a:ea typeface="Microsoft YaHei" panose="020b0503020204020204" pitchFamily="34" charset="-122"/>
              </a:rPr>
              <a:t>2.</a:t>
            </a:r>
            <a:r>
              <a:rPr lang="zh-CN" altLang="en-US" sz="2400">
                <a:latin typeface="Microsoft YaHei" panose="020b0503020204020204" pitchFamily="34" charset="-122"/>
                <a:ea typeface="Microsoft YaHei" panose="020b0503020204020204" pitchFamily="34" charset="-122"/>
              </a:rPr>
              <a:t>船到江心补漏迟。</a:t>
            </a:r>
          </a:p>
          <a:p>
            <a:pPr lvl="1" fontAlgn="ctr">
              <a:lnSpc>
                <a:spcPct val="150000"/>
              </a:lnSpc>
            </a:pPr>
            <a:r>
              <a:rPr lang="en-US" altLang="zh-CN" sz="2400">
                <a:latin typeface="Microsoft YaHei" panose="020b0503020204020204" pitchFamily="34" charset="-122"/>
                <a:ea typeface="Microsoft YaHei" panose="020b0503020204020204" pitchFamily="34" charset="-122"/>
              </a:rPr>
              <a:t>3.</a:t>
            </a:r>
            <a:r>
              <a:rPr lang="zh-CN" altLang="en-US" sz="2400">
                <a:latin typeface="Microsoft YaHei" panose="020b0503020204020204" pitchFamily="34" charset="-122"/>
                <a:ea typeface="Microsoft YaHei" panose="020b0503020204020204" pitchFamily="34" charset="-122"/>
              </a:rPr>
              <a:t>花有重开的，人无再少年。</a:t>
            </a:r>
          </a:p>
          <a:p>
            <a:pPr lvl="1" fontAlgn="ctr">
              <a:lnSpc>
                <a:spcPct val="150000"/>
              </a:lnSpc>
            </a:pPr>
            <a:r>
              <a:rPr lang="en-US" altLang="zh-CN" sz="2400">
                <a:latin typeface="Microsoft YaHei" panose="020b0503020204020204" pitchFamily="34" charset="-122"/>
                <a:ea typeface="Microsoft YaHei" panose="020b0503020204020204" pitchFamily="34" charset="-122"/>
              </a:rPr>
              <a:t>4.</a:t>
            </a:r>
            <a:r>
              <a:rPr lang="zh-CN" altLang="en-US" sz="2400">
                <a:latin typeface="Microsoft YaHei" panose="020b0503020204020204" pitchFamily="34" charset="-122"/>
                <a:ea typeface="Microsoft YaHei" panose="020b0503020204020204" pitchFamily="34" charset="-122"/>
              </a:rPr>
              <a:t>一人拼命，万夫难当。</a:t>
            </a:r>
          </a:p>
          <a:p>
            <a:pPr lvl="1" fontAlgn="ctr">
              <a:lnSpc>
                <a:spcPct val="150000"/>
              </a:lnSpc>
            </a:pPr>
            <a:r>
              <a:rPr lang="en-US" altLang="zh-CN" sz="2400">
                <a:latin typeface="Microsoft YaHei" panose="020b0503020204020204" pitchFamily="34" charset="-122"/>
                <a:ea typeface="Microsoft YaHei" panose="020b0503020204020204" pitchFamily="34" charset="-122"/>
              </a:rPr>
              <a:t>5.</a:t>
            </a:r>
            <a:r>
              <a:rPr lang="zh-CN" altLang="en-US" sz="2400">
                <a:latin typeface="Microsoft YaHei" panose="020b0503020204020204" pitchFamily="34" charset="-122"/>
                <a:ea typeface="Microsoft YaHei" panose="020b0503020204020204" pitchFamily="34" charset="-122"/>
              </a:rPr>
              <a:t>儿孙自有儿孙福，莫为儿孙作远忧。</a:t>
            </a:r>
          </a:p>
          <a:p>
            <a:pPr lvl="1" fontAlgn="ctr">
              <a:lnSpc>
                <a:spcPct val="150000"/>
              </a:lnSpc>
            </a:pPr>
            <a:r>
              <a:rPr lang="en-US" altLang="zh-CN" sz="2400">
                <a:latin typeface="Microsoft YaHei" panose="020b0503020204020204" pitchFamily="34" charset="-122"/>
                <a:ea typeface="Microsoft YaHei" panose="020b0503020204020204" pitchFamily="34" charset="-122"/>
              </a:rPr>
              <a:t>6.</a:t>
            </a:r>
            <a:r>
              <a:rPr lang="zh-CN" altLang="en-US" sz="2400">
                <a:latin typeface="Microsoft YaHei" panose="020b0503020204020204" pitchFamily="34" charset="-122"/>
                <a:ea typeface="Microsoft YaHei" panose="020b0503020204020204" pitchFamily="34" charset="-122"/>
              </a:rPr>
              <a:t>花有重开日，人无再少年。</a:t>
            </a:r>
          </a:p>
          <a:p>
            <a:pPr lvl="1" fontAlgn="ctr">
              <a:lnSpc>
                <a:spcPct val="150000"/>
              </a:lnSpc>
            </a:pPr>
            <a:r>
              <a:rPr lang="en-US" altLang="zh-CN" sz="2400">
                <a:latin typeface="Microsoft YaHei" panose="020b0503020204020204" pitchFamily="34" charset="-122"/>
                <a:ea typeface="Microsoft YaHei" panose="020b0503020204020204" pitchFamily="34" charset="-122"/>
              </a:rPr>
              <a:t>7.</a:t>
            </a:r>
            <a:r>
              <a:rPr lang="zh-CN" altLang="en-US" sz="2400">
                <a:latin typeface="Microsoft YaHei" panose="020b0503020204020204" pitchFamily="34" charset="-122"/>
                <a:ea typeface="Microsoft YaHei" panose="020b0503020204020204" pitchFamily="34" charset="-122"/>
              </a:rPr>
              <a:t>着意栽花花不发，无意插柳柳成阴。</a:t>
            </a:r>
          </a:p>
          <a:p>
            <a:pPr lvl="1" fontAlgn="ctr">
              <a:lnSpc>
                <a:spcPct val="150000"/>
              </a:lnSpc>
            </a:pPr>
            <a:r>
              <a:rPr lang="en-US" altLang="zh-CN" sz="2400">
                <a:latin typeface="Microsoft YaHei" panose="020b0503020204020204" pitchFamily="34" charset="-122"/>
                <a:ea typeface="Microsoft YaHei" panose="020b0503020204020204" pitchFamily="34" charset="-122"/>
              </a:rPr>
              <a:t>8.</a:t>
            </a:r>
            <a:r>
              <a:rPr lang="zh-CN" altLang="en-US" sz="2400">
                <a:latin typeface="Microsoft YaHei" panose="020b0503020204020204" pitchFamily="34" charset="-122"/>
                <a:ea typeface="Microsoft YaHei" panose="020b0503020204020204" pitchFamily="34" charset="-122"/>
              </a:rPr>
              <a:t>衙门自古向南开，就中无个不冤哉。</a:t>
            </a:r>
          </a:p>
        </p:txBody>
      </p:sp>
    </p:spTree>
    <p:extLst>
      <p:ext uri="{BB962C8B-B14F-4D97-AF65-F5344CB8AC3E}">
        <p14:creationId xmlns:p14="http://schemas.microsoft.com/office/powerpoint/2010/main" val="27987792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9000" b="-9000"/>
          </a:stretch>
        </a:blipFill>
        <a:effectLst/>
      </p:bgPr>
    </p:bg>
    <p:spTree>
      <p:nvGrpSpPr>
        <p:cNvPr id="1" name=""/>
        <p:cNvGrpSpPr/>
        <p:nvPr/>
      </p:nvGrpSpPr>
      <p:grpSpPr>
        <a:xfrm>
          <a:off x="0" y="0"/>
          <a:ext cx="0" cy="0"/>
        </a:xfrm>
      </p:grpSpPr>
      <p:sp>
        <p:nvSpPr>
          <p:cNvPr id="21" name="矩形 20"/>
          <p:cNvSpPr/>
          <p:nvPr/>
        </p:nvSpPr>
        <p:spPr>
          <a:xfrm>
            <a:off x="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45509" y="133596"/>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4" name="New picture" hidden="1"/>
          <p:cNvPicPr/>
          <p:nvPr/>
        </p:nvPicPr>
        <p:blipFill>
          <a:blip r:embed="rId3"/>
          <a:stretch>
            <a:fillRect/>
          </a:stretch>
        </p:blipFill>
        <p:spPr>
          <a:xfrm>
            <a:off x="12433300" y="11442700"/>
            <a:ext cx="381000" cy="4572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64238" y="1902603"/>
            <a:ext cx="6473197" cy="2807885"/>
          </a:xfrm>
          <a:prstGeom prst="rect">
            <a:avLst/>
          </a:prstGeom>
          <a:noFill/>
        </p:spPr>
        <p:txBody>
          <a:bodyPr wrap="square" rtlCol="0">
            <a:spAutoFit/>
          </a:bodyPr>
          <a:lstStyle/>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鲁迅说：“悲剧是把有价值的东西毁灭给人看。”</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祝福</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展示了一位勤劳、善良的女性祥林嫂被毁灭的过程，显示了封建礼教的罪恶。“列之于世界大悲剧之中亦无愧色”的古典悲剧精品</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窦娥冤</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则展示了一位精神高尚的善良女性窦娥被毁灭的过程。有价值而被毁灭是令人痛苦的，那窦娥究竟犯了何法要被毁灭呢？</a:t>
            </a:r>
          </a:p>
        </p:txBody>
      </p:sp>
      <p:sp>
        <p:nvSpPr>
          <p:cNvPr id="82" name="文本框 81"/>
          <p:cNvSpPr txBox="1"/>
          <p:nvPr/>
        </p:nvSpPr>
        <p:spPr>
          <a:xfrm>
            <a:off x="1891930" y="401960"/>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092" y="1827822"/>
            <a:ext cx="3743846" cy="280788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3719285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059290" y="2389483"/>
            <a:ext cx="10073420" cy="1422890"/>
          </a:xfrm>
          <a:prstGeom prst="rect">
            <a:avLst/>
          </a:prstGeom>
          <a:noFill/>
        </p:spPr>
        <p:txBody>
          <a:bodyPr wrap="square" rtlCol="0">
            <a:spAutoFit/>
          </a:bodyPr>
          <a:lstStyle/>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了解关汉卿及其文学成就，了解元杂剧的结构及其特有的舞台语言。</a:t>
            </a:r>
          </a:p>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把握主要戏剧情节，感知作品主题。</a:t>
            </a:r>
          </a:p>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赏析窦娥的人物形象，赏析曲词之美。</a:t>
            </a:r>
          </a:p>
        </p:txBody>
      </p:sp>
      <p:sp>
        <p:nvSpPr>
          <p:cNvPr id="82" name="文本框 81"/>
          <p:cNvSpPr txBox="1"/>
          <p:nvPr/>
        </p:nvSpPr>
        <p:spPr>
          <a:xfrm>
            <a:off x="5052595" y="1537523"/>
            <a:ext cx="2055141" cy="584775"/>
          </a:xfrm>
          <a:prstGeom prst="rect">
            <a:avLst/>
          </a:prstGeom>
          <a:noFill/>
          <a:effectLst/>
        </p:spPr>
        <p:txBody>
          <a:bodyPr wrap="square" rtlCol="0">
            <a:spAutoFit/>
          </a:bodyPr>
          <a:lstStyle/>
          <a:p>
            <a:pPr algn="l"/>
            <a:r>
              <a:rPr lang="zh-CN" altLang="en-US" sz="3200" b="1">
                <a:latin typeface="Microsoft YaHei" panose="020b0503020204020204" pitchFamily="34" charset="-122"/>
                <a:ea typeface="Microsoft YaHei" panose="020b0503020204020204" pitchFamily="34" charset="-122"/>
                <a:sym typeface="+mn-ea"/>
              </a:rPr>
              <a:t>素养目标</a:t>
            </a:r>
            <a:endParaRPr lang="en-US" altLang="zh-CN" sz="24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0345276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拓展阅读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第一部分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solidFill>
                  <a:schemeClr val="tx1"/>
                </a:solidFill>
                <a:latin typeface="Microsoft YaHei" panose="020b0503020204020204" pitchFamily="34" charset="-122"/>
                <a:ea typeface="Microsoft YaHei" panose="020b0503020204020204" pitchFamily="34" charset="-122"/>
                <a:sym typeface="+mn-ea"/>
              </a:rPr>
              <a:t>知人论世</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420145" y="1208801"/>
            <a:ext cx="7296978" cy="4654544"/>
          </a:xfrm>
          <a:prstGeom prst="rect">
            <a:avLst/>
          </a:prstGeom>
          <a:noFill/>
        </p:spPr>
        <p:txBody>
          <a:bodyPr wrap="square" rtlCol="0">
            <a:spAutoFit/>
          </a:bodyPr>
          <a:lstStyle/>
          <a:p>
            <a:pPr indent="457200">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关汉卿</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约</a:t>
            </a:r>
            <a:r>
              <a:rPr lang="en-US" altLang="zh-CN" sz="2000" b="1">
                <a:solidFill>
                  <a:srgbClr val="C00000"/>
                </a:solidFill>
                <a:latin typeface="Microsoft YaHei" panose="020b0503020204020204" pitchFamily="34" charset="-122"/>
                <a:ea typeface="Microsoft YaHei" panose="020b0503020204020204" pitchFamily="34" charset="-122"/>
              </a:rPr>
              <a:t>1230—</a:t>
            </a:r>
            <a:r>
              <a:rPr lang="zh-CN" altLang="en-US" sz="2000" b="1">
                <a:solidFill>
                  <a:srgbClr val="C00000"/>
                </a:solidFill>
                <a:latin typeface="Microsoft YaHei" panose="020b0503020204020204" pitchFamily="34" charset="-122"/>
                <a:ea typeface="Microsoft YaHei" panose="020b0503020204020204" pitchFamily="34" charset="-122"/>
              </a:rPr>
              <a:t>约</a:t>
            </a:r>
            <a:r>
              <a:rPr lang="en-US" altLang="zh-CN" sz="2000" b="1">
                <a:solidFill>
                  <a:srgbClr val="C00000"/>
                </a:solidFill>
                <a:latin typeface="Microsoft YaHei" panose="020b0503020204020204" pitchFamily="34" charset="-122"/>
                <a:ea typeface="Microsoft YaHei" panose="020b0503020204020204" pitchFamily="34" charset="-122"/>
              </a:rPr>
              <a:t>1300)</a:t>
            </a:r>
            <a:r>
              <a:rPr lang="zh-CN" altLang="en-US" sz="2000" b="1">
                <a:solidFill>
                  <a:srgbClr val="C00000"/>
                </a:solidFill>
                <a:latin typeface="Microsoft YaHei" panose="020b0503020204020204" pitchFamily="34" charset="-122"/>
                <a:ea typeface="Microsoft YaHei" panose="020b0503020204020204" pitchFamily="34" charset="-122"/>
              </a:rPr>
              <a:t>，号已斋叟，大都</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今北京</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人，元代戏曲作家。与马致远、郑光祖、白朴并称为“元曲四大家”，并位于“元曲四大家”之首。</a:t>
            </a:r>
            <a:r>
              <a:rPr lang="zh-CN" altLang="en-US" sz="2000">
                <a:latin typeface="Microsoft YaHei" panose="020b0503020204020204" pitchFamily="34" charset="-122"/>
                <a:ea typeface="Microsoft YaHei" panose="020b0503020204020204" pitchFamily="34" charset="-122"/>
              </a:rPr>
              <a:t>他曾毫无惭色地自称：“我是个普天下的郎君领袖，盖世界浪子班头。”</a:t>
            </a:r>
          </a:p>
          <a:p>
            <a:pPr indent="457200">
              <a:lnSpc>
                <a:spcPct val="150000"/>
              </a:lnSpc>
            </a:pPr>
            <a:r>
              <a:rPr lang="zh-CN" altLang="en-US" sz="2000">
                <a:latin typeface="Microsoft YaHei" panose="020b0503020204020204" pitchFamily="34" charset="-122"/>
                <a:ea typeface="Microsoft YaHei" panose="020b0503020204020204" pitchFamily="34" charset="-122"/>
              </a:rPr>
              <a:t>关汉卿一生创作杂剧</a:t>
            </a:r>
            <a:r>
              <a:rPr lang="en-US" altLang="zh-CN" sz="2000">
                <a:latin typeface="Microsoft YaHei" panose="020b0503020204020204" pitchFamily="34" charset="-122"/>
                <a:ea typeface="Microsoft YaHei" panose="020b0503020204020204" pitchFamily="34" charset="-122"/>
              </a:rPr>
              <a:t>60</a:t>
            </a:r>
            <a:r>
              <a:rPr lang="zh-CN" altLang="en-US" sz="2000">
                <a:latin typeface="Microsoft YaHei" panose="020b0503020204020204" pitchFamily="34" charset="-122"/>
                <a:ea typeface="Microsoft YaHei" panose="020b0503020204020204" pitchFamily="34" charset="-122"/>
              </a:rPr>
              <a:t>多种，但大都佚失，现仅存</a:t>
            </a:r>
            <a:r>
              <a:rPr lang="en-US" altLang="zh-CN" sz="2000">
                <a:latin typeface="Microsoft YaHei" panose="020b0503020204020204" pitchFamily="34" charset="-122"/>
                <a:ea typeface="Microsoft YaHei" panose="020b0503020204020204" pitchFamily="34" charset="-122"/>
              </a:rPr>
              <a:t>18</a:t>
            </a:r>
            <a:r>
              <a:rPr lang="zh-CN" altLang="en-US" sz="2000">
                <a:latin typeface="Microsoft YaHei" panose="020b0503020204020204" pitchFamily="34" charset="-122"/>
                <a:ea typeface="Microsoft YaHei" panose="020b0503020204020204" pitchFamily="34" charset="-122"/>
              </a:rPr>
              <a:t>种。代表作有</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窦娥冤</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救风尘</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望江亭</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拜月亭</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调风月</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单刀会</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等。其中，</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窦娥冤</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是我国“四大古典悲剧”之一</a:t>
            </a:r>
            <a:r>
              <a:rPr lang="zh-CN" altLang="en-US" sz="2000">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关汉卿被誉为“曲家圣人”</a:t>
            </a:r>
            <a:r>
              <a:rPr lang="zh-CN" altLang="en-US" sz="2000">
                <a:latin typeface="Microsoft YaHei" panose="020b0503020204020204" pitchFamily="34" charset="-122"/>
                <a:ea typeface="Microsoft YaHei" panose="020b0503020204020204" pitchFamily="34" charset="-122"/>
              </a:rPr>
              <a:t>，简称“曲圣”。此外，在世界文学艺术史上，</a:t>
            </a:r>
            <a:r>
              <a:rPr lang="zh-CN" altLang="en-US" sz="2000" b="1">
                <a:solidFill>
                  <a:srgbClr val="C00000"/>
                </a:solidFill>
                <a:latin typeface="Microsoft YaHei" panose="020b0503020204020204" pitchFamily="34" charset="-122"/>
                <a:ea typeface="Microsoft YaHei" panose="020b0503020204020204" pitchFamily="34" charset="-122"/>
              </a:rPr>
              <a:t>享有“中国的莎士比亚”之称</a:t>
            </a:r>
            <a:r>
              <a:rPr lang="zh-CN" altLang="en-US" sz="2000">
                <a:latin typeface="Microsoft YaHei" panose="020b0503020204020204" pitchFamily="34" charset="-122"/>
                <a:ea typeface="Microsoft YaHei" panose="020b0503020204020204" pitchFamily="34" charset="-122"/>
              </a:rPr>
              <a:t>；</a:t>
            </a:r>
            <a:r>
              <a:rPr lang="en-US" altLang="zh-CN" sz="2000">
                <a:latin typeface="Microsoft YaHei" panose="020b0503020204020204" pitchFamily="34" charset="-122"/>
                <a:ea typeface="Microsoft YaHei" panose="020b0503020204020204" pitchFamily="34" charset="-122"/>
              </a:rPr>
              <a:t>1958</a:t>
            </a:r>
            <a:r>
              <a:rPr lang="zh-CN" altLang="en-US" sz="2000">
                <a:latin typeface="Microsoft YaHei" panose="020b0503020204020204" pitchFamily="34" charset="-122"/>
                <a:ea typeface="Microsoft YaHei" panose="020b0503020204020204" pitchFamily="34" charset="-122"/>
              </a:rPr>
              <a:t>年还被誉为</a:t>
            </a:r>
            <a:r>
              <a:rPr lang="zh-CN" altLang="en-US" sz="2000" b="1">
                <a:solidFill>
                  <a:srgbClr val="C00000"/>
                </a:solidFill>
                <a:latin typeface="Microsoft YaHei" panose="020b0503020204020204" pitchFamily="34" charset="-122"/>
                <a:ea typeface="Microsoft YaHei" panose="020b0503020204020204" pitchFamily="34" charset="-122"/>
              </a:rPr>
              <a:t>“世界十大文化名人”之一</a:t>
            </a:r>
            <a:r>
              <a:rPr lang="zh-CN" altLang="en-US" sz="2000">
                <a:latin typeface="Microsoft YaHei" panose="020b0503020204020204" pitchFamily="34" charset="-122"/>
                <a:ea typeface="Microsoft YaHei" panose="020b0503020204020204" pitchFamily="34" charset="-122"/>
              </a:rPr>
              <a:t>。</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6D34DAAF-51DA-D441-97FF-B4C531C8F157}"/>
              </a:ext>
            </a:extLst>
          </p:cNvPr>
          <p:cNvSpPr txBox="1"/>
          <p:nvPr/>
        </p:nvSpPr>
        <p:spPr>
          <a:xfrm>
            <a:off x="1674164" y="664345"/>
            <a:ext cx="2105356"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了解关汉卿</a:t>
            </a:r>
          </a:p>
        </p:txBody>
      </p:sp>
      <p:pic>
        <p:nvPicPr>
          <p:cNvPr id="3" name="图片 2">
            <a:extLst>
              <a:ext uri="{FF2B5EF4-FFF2-40B4-BE49-F238E27FC236}">
                <a16:creationId xmlns:a16="http://schemas.microsoft.com/office/drawing/2014/main" id="{36EC9A71-7A8F-1047-928F-D77D894B74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17" y="1700058"/>
            <a:ext cx="3356447" cy="375466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901701" y="1930648"/>
            <a:ext cx="10792932" cy="3905043"/>
          </a:xfrm>
          <a:prstGeom prst="rect">
            <a:avLst/>
          </a:prstGeom>
          <a:noFill/>
        </p:spPr>
        <p:txBody>
          <a:bodyPr wrap="square" rtlCol="0">
            <a:spAutoFit/>
          </a:bodyPr>
          <a:lstStyle/>
          <a:p>
            <a:pPr indent="457200">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元杂剧一般是一本四折演一个完整的故事</a:t>
            </a:r>
            <a:r>
              <a:rPr lang="zh-CN" altLang="en-US" sz="2400">
                <a:solidFill>
                  <a:schemeClr val="bg2">
                    <a:lumMod val="25000"/>
                  </a:schemeClr>
                </a:solidFill>
                <a:latin typeface="Microsoft YaHei" panose="020b0503020204020204" pitchFamily="34" charset="-122"/>
                <a:ea typeface="Microsoft YaHei" panose="020b0503020204020204" pitchFamily="34" charset="-122"/>
              </a:rPr>
              <a:t>，个别的有五折、六折或多本连演。</a:t>
            </a:r>
          </a:p>
          <a:p>
            <a:pPr indent="457200">
              <a:lnSpc>
                <a:spcPct val="150000"/>
              </a:lnSpc>
            </a:pPr>
            <a:r>
              <a:rPr lang="zh-CN" altLang="en-US" sz="2400">
                <a:solidFill>
                  <a:schemeClr val="bg2">
                    <a:lumMod val="25000"/>
                  </a:schemeClr>
                </a:solidFill>
                <a:latin typeface="Microsoft YaHei" panose="020b0503020204020204" pitchFamily="34" charset="-122"/>
                <a:ea typeface="Microsoft YaHei" panose="020b0503020204020204" pitchFamily="34" charset="-122"/>
              </a:rPr>
              <a:t>折是音乐组织的单元，也是故事情节发展的自然段落，它不受时间、地点的限制，每一折大都包括较多的场次，类似于现代戏剧的“幕”。有的杂剧还有“楔子”，通常在第一折之前，起交代作用，相当于现代戏剧的序幕，用来说明情节、介绍人物。</a:t>
            </a:r>
          </a:p>
          <a:p>
            <a:pPr indent="457200">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杂剧每折限用同一宫调的曲牌组成一套曲子。演出时一本四折都由正末或正旦独唱，分别称为“末本戏”或“旦本戏”。</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6D34DAAF-51DA-D441-97FF-B4C531C8F157}"/>
              </a:ext>
            </a:extLst>
          </p:cNvPr>
          <p:cNvSpPr txBox="1"/>
          <p:nvPr/>
        </p:nvSpPr>
        <p:spPr>
          <a:xfrm>
            <a:off x="5059497" y="769203"/>
            <a:ext cx="3191193"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了解元杂剧 </a:t>
            </a:r>
          </a:p>
        </p:txBody>
      </p:sp>
    </p:spTree>
    <p:extLst>
      <p:ext uri="{BB962C8B-B14F-4D97-AF65-F5344CB8AC3E}">
        <p14:creationId xmlns:p14="http://schemas.microsoft.com/office/powerpoint/2010/main" val="22715969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117</Paragraphs>
  <Slides>31</Slides>
  <Notes>2</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31</vt:i4>
      </vt:variant>
    </vt:vector>
  </HeadingPairs>
  <TitlesOfParts>
    <vt:vector baseType="lpstr" size="42">
      <vt:lpstr>Arial</vt:lpstr>
      <vt:lpstr>Calibri Light</vt:lpstr>
      <vt:lpstr>Calibri</vt:lpstr>
      <vt:lpstr>等线 Light</vt:lpstr>
      <vt:lpstr>等线</vt:lpstr>
      <vt:lpstr>Microsoft YaHei</vt:lpstr>
      <vt:lpstr>宋体</vt:lpstr>
      <vt:lpstr>Wingdings</vt:lpstr>
      <vt:lpstr>MComic PRC Medium</vt:lpstr>
      <vt:lpstr>KaiTi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2021-02-23T11:32:49.143</cp:lastPrinted>
  <dcterms:created xsi:type="dcterms:W3CDTF">2021-02-23T11:32:49Z</dcterms:created>
  <dcterms:modified xsi:type="dcterms:W3CDTF">2021-02-25T04:50:30Z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