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1" r:id="rId2"/>
    <p:sldMasterId id="2147483694" r:id="rId3"/>
    <p:sldMasterId id="2147483717" r:id="rId4"/>
  </p:sldMasterIdLst>
  <p:notesMasterIdLst>
    <p:notesMasterId r:id="rId46"/>
  </p:notesMasterIdLst>
  <p:sldIdLst>
    <p:sldId id="273" r:id="rId5"/>
    <p:sldId id="402" r:id="rId6"/>
    <p:sldId id="274" r:id="rId7"/>
    <p:sldId id="276" r:id="rId8"/>
    <p:sldId id="278" r:id="rId9"/>
    <p:sldId id="286" r:id="rId10"/>
    <p:sldId id="287" r:id="rId11"/>
    <p:sldId id="289" r:id="rId12"/>
    <p:sldId id="292" r:id="rId13"/>
    <p:sldId id="294" r:id="rId14"/>
    <p:sldId id="301" r:id="rId15"/>
    <p:sldId id="304" r:id="rId16"/>
    <p:sldId id="305" r:id="rId17"/>
    <p:sldId id="345" r:id="rId18"/>
    <p:sldId id="307" r:id="rId19"/>
    <p:sldId id="346" r:id="rId20"/>
    <p:sldId id="347" r:id="rId21"/>
    <p:sldId id="485" r:id="rId22"/>
    <p:sldId id="484" r:id="rId23"/>
    <p:sldId id="348" r:id="rId24"/>
    <p:sldId id="483" r:id="rId25"/>
    <p:sldId id="379" r:id="rId26"/>
    <p:sldId id="453" r:id="rId27"/>
    <p:sldId id="322" r:id="rId28"/>
    <p:sldId id="452" r:id="rId29"/>
    <p:sldId id="403" r:id="rId30"/>
    <p:sldId id="325" r:id="rId31"/>
    <p:sldId id="327" r:id="rId32"/>
    <p:sldId id="331" r:id="rId33"/>
    <p:sldId id="332" r:id="rId34"/>
    <p:sldId id="334" r:id="rId35"/>
    <p:sldId id="335" r:id="rId36"/>
    <p:sldId id="336" r:id="rId37"/>
    <p:sldId id="337" r:id="rId38"/>
    <p:sldId id="478" r:id="rId39"/>
    <p:sldId id="479" r:id="rId40"/>
    <p:sldId id="480" r:id="rId41"/>
    <p:sldId id="481" r:id="rId42"/>
    <p:sldId id="482" r:id="rId43"/>
    <p:sldId id="349" r:id="rId44"/>
    <p:sldId id="344" r:id="rId45"/>
  </p:sldIdLst>
  <p:sldSz cx="9144000" cy="6858000" type="screen4x3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218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F835B1F-0F50-4FC7-AF53-4F0C2C801EA1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843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46AD28-4E88-4674-91A0-3F06C907588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8264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 sz="quarter" idx="1"/>
          </p:nvPr>
        </p:nvSpPr>
        <p:spPr>
          <a:xfrm>
            <a:off x="661988" y="3932238"/>
            <a:ext cx="5295900" cy="321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22531" name="页脚占位符 1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r>
              <a:rPr lang="zh-CN" altLang="en-US" sz="1200"/>
              <a:t>状元成才路</a:t>
            </a:r>
          </a:p>
        </p:txBody>
      </p:sp>
      <p:sp>
        <p:nvSpPr>
          <p:cNvPr id="22532" name="页眉占位符 2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sz="1200"/>
              <a:t>状元成才路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24579" name="页脚占位符 1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r>
              <a:rPr lang="zh-CN" altLang="en-US" sz="1200"/>
              <a:t>状元成才路</a:t>
            </a:r>
          </a:p>
        </p:txBody>
      </p:sp>
      <p:sp>
        <p:nvSpPr>
          <p:cNvPr id="24580" name="页眉占位符 2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sz="1200"/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699" name="页脚占位符 1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9700" name="页眉占位符 2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  <p:sldLayoutId id="2147483716" r:id="rId2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47D5AA-6FDC-4091-8779-24B412F26A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2021-3-10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FA0A00-E5BA-4C16-83E0-42C31FA76F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" descr="C:\Users\zhaoqingju\Desktop\201307130211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5" y="1979613"/>
            <a:ext cx="8429625" cy="4732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15364"/>
          <p:cNvSpPr/>
          <p:nvPr/>
        </p:nvSpPr>
        <p:spPr>
          <a:xfrm>
            <a:off x="1463675" y="571500"/>
            <a:ext cx="6567488" cy="1843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时间的脚印</a:t>
            </a:r>
          </a:p>
        </p:txBody>
      </p:sp>
      <p:sp>
        <p:nvSpPr>
          <p:cNvPr id="10" name="副标题 2"/>
          <p:cNvSpPr txBox="1"/>
          <p:nvPr/>
        </p:nvSpPr>
        <p:spPr bwMode="auto">
          <a:xfrm>
            <a:off x="3492500" y="2781300"/>
            <a:ext cx="2506663" cy="70961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5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cs typeface="+mn-cs"/>
              </a:rPr>
              <a:t>陶世龙</a:t>
            </a: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F:\人教版教师之家\8.时间的基脚印\图片\2015111616383561875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052513"/>
            <a:ext cx="7564438" cy="516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"/>
          <p:cNvPicPr>
            <a:picLocks noChangeAspect="1"/>
          </p:cNvPicPr>
          <p:nvPr/>
        </p:nvPicPr>
        <p:blipFill>
          <a:blip r:embed="rId3"/>
          <a:srcRect t="10281"/>
          <a:stretch>
            <a:fillRect/>
          </a:stretch>
        </p:blipFill>
        <p:spPr>
          <a:xfrm>
            <a:off x="1042988" y="1700213"/>
            <a:ext cx="7058025" cy="3983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4244975" y="1681163"/>
            <a:ext cx="517525" cy="2070100"/>
          </a:xfrm>
        </p:spPr>
        <p:txBody>
          <a:bodyPr vert="horz" wrap="square" lIns="68580" tIns="34290" rIns="68580" bIns="34290" numCol="1" anchor="ctr" anchorCtr="0" compatLnSpc="1"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263CC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岩石的毁灭</a:t>
            </a:r>
          </a:p>
        </p:txBody>
      </p:sp>
      <p:pic>
        <p:nvPicPr>
          <p:cNvPr id="30722" name="Picture 2" descr="C:\Users\zhaoqingju\Desktop\岩石-70734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2" y="1268413"/>
            <a:ext cx="3844925" cy="289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 descr="C:\Users\zhaoqingju\Desktop\medi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363" y="1268413"/>
            <a:ext cx="3951287" cy="292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2563" y="4162425"/>
            <a:ext cx="4097337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Box 3"/>
          <p:cNvSpPr txBox="1"/>
          <p:nvPr/>
        </p:nvSpPr>
        <p:spPr>
          <a:xfrm>
            <a:off x="119063" y="1331913"/>
            <a:ext cx="2455862" cy="50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水、空气破坏</a:t>
            </a:r>
          </a:p>
        </p:txBody>
      </p:sp>
      <p:sp>
        <p:nvSpPr>
          <p:cNvPr id="32775" name="TextBox 7"/>
          <p:cNvSpPr txBox="1"/>
          <p:nvPr/>
        </p:nvSpPr>
        <p:spPr>
          <a:xfrm>
            <a:off x="7031038" y="1331913"/>
            <a:ext cx="1820862" cy="50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风沙破坏</a:t>
            </a:r>
          </a:p>
        </p:txBody>
      </p:sp>
      <p:sp>
        <p:nvSpPr>
          <p:cNvPr id="32776" name="TextBox 8"/>
          <p:cNvSpPr txBox="1"/>
          <p:nvPr/>
        </p:nvSpPr>
        <p:spPr>
          <a:xfrm>
            <a:off x="363538" y="5024438"/>
            <a:ext cx="1639887" cy="50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人为破坏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  <p:bldP spid="327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/>
          </p:cNvPicPr>
          <p:nvPr/>
        </p:nvPicPr>
        <p:blipFill>
          <a:blip r:embed="rId2"/>
          <a:srcRect l="5310" r="4665" b="311"/>
          <a:stretch>
            <a:fillRect/>
          </a:stretch>
        </p:blipFill>
        <p:spPr>
          <a:xfrm>
            <a:off x="900113" y="1989138"/>
            <a:ext cx="7040562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1333500" y="1035050"/>
            <a:ext cx="2624138" cy="857250"/>
          </a:xfrm>
        </p:spPr>
        <p:txBody>
          <a:bodyPr vert="horz" wrap="square" lIns="68580" tIns="34290" rIns="68580" bIns="34290" anchor="ctr"/>
          <a:lstStyle/>
          <a:p>
            <a:pPr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岩石的新生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32770" name="文本占位符 4098"/>
          <p:cNvSpPr>
            <a:spLocks noGrp="1"/>
          </p:cNvSpPr>
          <p:nvPr>
            <p:ph idx="1"/>
          </p:nvPr>
        </p:nvSpPr>
        <p:spPr>
          <a:xfrm>
            <a:off x="0" y="588963"/>
            <a:ext cx="9144000" cy="6269037"/>
          </a:xfrm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001A19"/>
                </a:solidFill>
              </a:rPr>
              <a:t>         </a:t>
            </a:r>
            <a:r>
              <a:rPr lang="zh-CN" altLang="en-US" sz="4000" b="1">
                <a:solidFill>
                  <a:srgbClr val="001A19"/>
                </a:solidFill>
              </a:rPr>
              <a:t>１、积累生字词语及与作者相关的文学常识。</a:t>
            </a:r>
          </a:p>
          <a:p>
            <a:pPr>
              <a:buNone/>
            </a:pPr>
            <a:r>
              <a:rPr lang="zh-CN" altLang="en-US" sz="4000" b="1">
                <a:solidFill>
                  <a:srgbClr val="001A19"/>
                </a:solidFill>
              </a:rPr>
              <a:t>      ２、明确说明对象，理清文章思路。</a:t>
            </a:r>
          </a:p>
          <a:p>
            <a:pPr>
              <a:buNone/>
            </a:pPr>
            <a:r>
              <a:rPr lang="zh-CN" altLang="en-US" sz="4000" b="1">
                <a:solidFill>
                  <a:srgbClr val="001A19"/>
                </a:solidFill>
              </a:rPr>
              <a:t>      ３、掌握说明顺序中的逻辑顺序，体会本文生动有趣的语言。</a:t>
            </a:r>
          </a:p>
          <a:p>
            <a:pPr>
              <a:buNone/>
            </a:pPr>
            <a:r>
              <a:rPr lang="zh-CN" altLang="en-US" sz="4000" b="1">
                <a:solidFill>
                  <a:srgbClr val="001A19"/>
                </a:solidFill>
              </a:rPr>
              <a:t>      ４、认识岩石记录时间的功能，培养探索意识和科学精神。</a:t>
            </a:r>
          </a:p>
        </p:txBody>
      </p:sp>
    </p:spTree>
  </p:cSld>
  <p:clrMapOvr>
    <a:masterClrMapping/>
  </p:clrMapOvr>
  <p:transition spd="med"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内容占位符 103426"/>
          <p:cNvSpPr>
            <a:spLocks noGrp="1" noRot="1"/>
          </p:cNvSpPr>
          <p:nvPr>
            <p:ph idx="1"/>
          </p:nvPr>
        </p:nvSpPr>
        <p:spPr>
          <a:xfrm>
            <a:off x="85725" y="1389063"/>
            <a:ext cx="5534025" cy="4481512"/>
          </a:xfrm>
        </p:spPr>
        <p:txBody>
          <a:bodyPr vert="horz" wrap="square" lIns="91440" tIns="45720" rIns="91440" bIns="45720" anchor="t"/>
          <a:lstStyle/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陶世龙，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1929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年生，四川安岳人，地质学家、科普作家。他写了许多普及地质矿物等知识的文章。其科普作品部分结集</a:t>
            </a:r>
          </a:p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揭开大地的秘密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地球的画像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</a:p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间的脚印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出版，参</a:t>
            </a:r>
          </a:p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与编写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科普创作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marL="0" indent="0" latinLnBrk="1">
              <a:lnSpc>
                <a:spcPts val="3765"/>
              </a:lnSpc>
              <a:spcBef>
                <a:spcPct val="0"/>
              </a:spcBef>
              <a:buNone/>
            </a:pP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科普创作概论</a:t>
            </a:r>
            <a:r>
              <a:rPr lang="en-US" altLang="zh-CN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>
                <a:solidFill>
                  <a:srgbClr val="2C4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</p:txBody>
      </p:sp>
      <p:pic>
        <p:nvPicPr>
          <p:cNvPr id="3379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825" y="850900"/>
            <a:ext cx="3325813" cy="366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23553" descr="C:\WINDOWS\Desktop\文件夹\教育\时间的脚印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450" y="3103563"/>
            <a:ext cx="2322513" cy="2824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-12700" y="499110"/>
            <a:ext cx="8229600" cy="114300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一、字词积累</a:t>
            </a:r>
            <a:br>
              <a:rPr lang="zh-CN" altLang="en-US" sz="4000" b="1">
                <a:solidFill>
                  <a:srgbClr val="FF0000"/>
                </a:solidFill>
              </a:rPr>
            </a:b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-12700" y="619125"/>
            <a:ext cx="9131300" cy="6213475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           </a:t>
            </a:r>
          </a:p>
          <a:p>
            <a:pPr marL="0" indent="0">
              <a:buNone/>
            </a:pPr>
            <a:r>
              <a:rPr lang="en-US" altLang="zh-CN" sz="4000" b="1"/>
              <a:t>  </a:t>
            </a:r>
            <a:r>
              <a:rPr lang="zh-CN" altLang="en-US" sz="3600" b="1"/>
              <a:t>掸</a:t>
            </a:r>
            <a:r>
              <a:rPr lang="zh-CN" altLang="en-US" sz="3600" b="1">
                <a:solidFill>
                  <a:srgbClr val="FF0000"/>
                </a:solidFill>
              </a:rPr>
              <a:t>dǎn</a:t>
            </a:r>
            <a:r>
              <a:rPr lang="zh-CN" altLang="en-US" sz="3600" b="1"/>
              <a:t>用鸡毛或布条绑成的除尘用具。</a:t>
            </a:r>
          </a:p>
          <a:p>
            <a:pPr marL="0" indent="0">
              <a:buNone/>
            </a:pPr>
            <a:r>
              <a:rPr lang="zh-CN" altLang="en-US" sz="3600" b="1"/>
              <a:t>  踪迹</a:t>
            </a:r>
            <a:r>
              <a:rPr lang="zh-CN" altLang="en-US" sz="3600" b="1">
                <a:solidFill>
                  <a:srgbClr val="FF0000"/>
                </a:solidFill>
              </a:rPr>
              <a:t>zōng    jì</a:t>
            </a:r>
            <a:r>
              <a:rPr lang="zh-CN" altLang="en-US" sz="3600" b="1"/>
              <a:t>行动所留下可察觉的形迹。</a:t>
            </a:r>
          </a:p>
          <a:p>
            <a:pPr marL="0" indent="0">
              <a:buNone/>
            </a:pPr>
            <a:r>
              <a:rPr lang="zh-CN" altLang="en-US" sz="3600" b="1"/>
              <a:t> 装置</a:t>
            </a:r>
            <a:r>
              <a:rPr lang="zh-CN" altLang="en-US" sz="3600" b="1">
                <a:solidFill>
                  <a:srgbClr val="FF0000"/>
                </a:solidFill>
              </a:rPr>
              <a:t>zhuāng    zhì</a:t>
            </a:r>
            <a:r>
              <a:rPr lang="zh-CN" altLang="en-US" sz="3600" b="1"/>
              <a:t>各机器、仪器或其它设备中结构较复杂并具有某种独立功用的物件。</a:t>
            </a:r>
          </a:p>
          <a:p>
            <a:pPr marL="0" indent="0">
              <a:buNone/>
            </a:pPr>
            <a:r>
              <a:rPr lang="zh-CN" altLang="en-US" sz="3600" b="1"/>
              <a:t> 烘烤</a:t>
            </a:r>
            <a:r>
              <a:rPr lang="zh-CN" altLang="en-US" sz="3600" b="1">
                <a:solidFill>
                  <a:srgbClr val="FF0000"/>
                </a:solidFill>
              </a:rPr>
              <a:t>hōng    kǎo</a:t>
            </a:r>
            <a:r>
              <a:rPr lang="zh-CN" altLang="en-US" sz="3600" b="1"/>
              <a:t>用火燥物。</a:t>
            </a:r>
          </a:p>
          <a:p>
            <a:pPr marL="0" indent="0">
              <a:buNone/>
            </a:pPr>
            <a:r>
              <a:rPr lang="zh-CN" altLang="en-US" sz="3600" b="1"/>
              <a:t>腐蚀</a:t>
            </a:r>
            <a:r>
              <a:rPr lang="zh-CN" altLang="en-US" sz="3600" b="1">
                <a:solidFill>
                  <a:srgbClr val="FF0000"/>
                </a:solidFill>
              </a:rPr>
              <a:t>fǔ shí</a:t>
            </a:r>
            <a:r>
              <a:rPr lang="zh-CN" altLang="en-US" sz="3600" b="1"/>
              <a:t>指物质因化学作用而逐渐消损破坏。引申指腐烂、消失、侵蚀。</a:t>
            </a:r>
          </a:p>
          <a:p>
            <a:pPr marL="0" indent="0">
              <a:buNone/>
            </a:pPr>
            <a:endParaRPr lang="zh-CN" altLang="en-US" sz="3600" b="1"/>
          </a:p>
        </p:txBody>
      </p:sp>
    </p:spTree>
  </p:cSld>
  <p:clrMapOvr>
    <a:masterClrMapping/>
  </p:clrMapOvr>
  <p:transition spd="med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-52387" y="-34925"/>
            <a:ext cx="9223375" cy="6945313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3600" b="1"/>
              <a:t>                </a:t>
            </a:r>
            <a:r>
              <a:rPr lang="zh-CN" altLang="en-US" sz="3600" b="1"/>
              <a:t>沙砾</a:t>
            </a:r>
            <a:r>
              <a:rPr lang="zh-CN" altLang="en-US" sz="3600" b="1">
                <a:solidFill>
                  <a:srgbClr val="FF0000"/>
                </a:solidFill>
              </a:rPr>
              <a:t>shā    lì</a:t>
            </a:r>
            <a:r>
              <a:rPr lang="zh-CN" altLang="en-US" sz="3600" b="1"/>
              <a:t>沙子和碎石。</a:t>
            </a:r>
          </a:p>
          <a:p>
            <a:pPr marL="0" indent="0">
              <a:buNone/>
            </a:pPr>
            <a:r>
              <a:rPr lang="zh-CN" altLang="en-US" sz="3600" b="1"/>
              <a:t>               山麓</a:t>
            </a:r>
            <a:r>
              <a:rPr lang="zh-CN" altLang="en-US" sz="3600" b="1">
                <a:solidFill>
                  <a:srgbClr val="FF0000"/>
                </a:solidFill>
              </a:rPr>
              <a:t>shān  lù</a:t>
            </a:r>
            <a:r>
              <a:rPr lang="zh-CN" altLang="en-US" sz="3600" b="1"/>
              <a:t>山脚。</a:t>
            </a:r>
          </a:p>
          <a:p>
            <a:pPr marL="0" indent="0">
              <a:buNone/>
            </a:pPr>
            <a:r>
              <a:rPr lang="zh-CN" altLang="en-US" sz="3600" b="1"/>
              <a:t>沟壑</a:t>
            </a:r>
            <a:r>
              <a:rPr lang="zh-CN" altLang="en-US" sz="3600" b="1">
                <a:solidFill>
                  <a:srgbClr val="FF0000"/>
                </a:solidFill>
              </a:rPr>
              <a:t>gōu    hè</a:t>
            </a:r>
            <a:r>
              <a:rPr lang="zh-CN" altLang="en-US" sz="3600" b="1"/>
              <a:t>山沟。</a:t>
            </a:r>
          </a:p>
          <a:p>
            <a:pPr marL="0" indent="0">
              <a:buNone/>
            </a:pPr>
            <a:r>
              <a:rPr lang="zh-CN" altLang="en-US" sz="3600" b="1"/>
              <a:t>龟裂</a:t>
            </a:r>
            <a:r>
              <a:rPr lang="zh-CN" altLang="en-US" sz="3600" b="1">
                <a:solidFill>
                  <a:srgbClr val="FF0000"/>
                </a:solidFill>
              </a:rPr>
              <a:t>jūn     l</a:t>
            </a:r>
            <a:r>
              <a:rPr lang="en-US" altLang="zh-CN" sz="3600" b="1">
                <a:solidFill>
                  <a:srgbClr val="FF0000"/>
                </a:solidFill>
              </a:rPr>
              <a:t>i</a:t>
            </a:r>
            <a:r>
              <a:rPr lang="zh-CN" altLang="en-US" sz="3600" b="1">
                <a:solidFill>
                  <a:srgbClr val="FF0000"/>
                </a:solidFill>
              </a:rPr>
              <a:t>è</a:t>
            </a:r>
            <a:r>
              <a:rPr lang="zh-CN" altLang="en-US" sz="3600" b="1"/>
              <a:t>裂开密密麻麻的缝隙。</a:t>
            </a:r>
          </a:p>
          <a:p>
            <a:pPr marL="0" indent="0">
              <a:buNone/>
            </a:pPr>
            <a:r>
              <a:rPr lang="zh-CN" altLang="en-US" sz="3600" b="1"/>
              <a:t>帷幕</a:t>
            </a:r>
            <a:r>
              <a:rPr lang="zh-CN" altLang="en-US" sz="3600" b="1">
                <a:solidFill>
                  <a:srgbClr val="FF0000"/>
                </a:solidFill>
              </a:rPr>
              <a:t>wéi    mù</a:t>
            </a:r>
            <a:r>
              <a:rPr lang="zh-CN" altLang="en-US" sz="3600" b="1"/>
              <a:t>悬挂起来用于遮挡的大块布、绸、丝绒等。</a:t>
            </a:r>
          </a:p>
          <a:p>
            <a:pPr marL="0" indent="0">
              <a:buNone/>
            </a:pPr>
            <a:r>
              <a:rPr lang="zh-CN" altLang="en-US" sz="3600" b="1"/>
              <a:t>海枯石烂</a:t>
            </a:r>
            <a:r>
              <a:rPr lang="zh-CN" altLang="en-US" sz="3600" b="1">
                <a:solidFill>
                  <a:srgbClr val="FF0000"/>
                </a:solidFill>
              </a:rPr>
              <a:t>hǎi kū shí làn</a:t>
            </a:r>
            <a:r>
              <a:rPr lang="zh-CN" altLang="en-US" sz="3600" b="1"/>
              <a:t>枯:干涸。烂:腐烂。海水干涸、石头腐烂。形容历史久远，万物已变。用于盟誓，反衬意志坚定，永远不变。</a:t>
            </a:r>
          </a:p>
        </p:txBody>
      </p:sp>
    </p:spTree>
  </p:cSld>
  <p:clrMapOvr>
    <a:masterClrMapping/>
  </p:clrMapOvr>
  <p:transition spd="med"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1、泛读课文，初步感知文意。</a:t>
            </a:r>
          </a:p>
          <a:p>
            <a:r>
              <a:rPr lang="zh-CN" altLang="en-US"/>
              <a:t>2、勾画段落的中心句，单独成段的单句，尤其是过渡句。</a:t>
            </a:r>
          </a:p>
          <a:p>
            <a:r>
              <a:rPr lang="zh-CN" altLang="en-US"/>
              <a:t>3、概括段落层次，用思维导图理清文章结构。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8315"/>
            <a:ext cx="8229600" cy="929640"/>
          </a:xfrm>
        </p:spPr>
        <p:txBody>
          <a:bodyPr/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  <a:sym typeface="+mn-ea"/>
              </a:rPr>
              <a:t>单独成段的单句有：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1016635"/>
            <a:ext cx="8399145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（1段）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时间一年一年地过去。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（5段）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岩石是怎样记下时间的呢？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（7段）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真的有“海枯石烂”的时候。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（11段）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水和空气还能够进入岩石内部的孔隙中造成破坏。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（13段）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地面上和地下的生物，也没有放弃对岩石的破坏。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（18段）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经过长期的重压和胶结，那些碎石和泥沙重新形成了新的岩石。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（22段）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岩石保存了远比上面所说的多得多的历史痕迹。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（24段）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从“死”的石头上，我们看到了地壳的活动。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（27段）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化石是历史的证人，它帮助我们认识地球历史的发展过程。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内容占位符 1"/>
          <p:cNvSpPr>
            <a:spLocks noGrp="1"/>
          </p:cNvSpPr>
          <p:nvPr>
            <p:ph idx="1"/>
          </p:nvPr>
        </p:nvSpPr>
        <p:spPr>
          <a:xfrm>
            <a:off x="1360488" y="1995488"/>
            <a:ext cx="6800850" cy="2865438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0" fontAlgn="auto" latinLnBrk="0" hangingPunct="0">
              <a:lnSpc>
                <a:spcPts val="435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“时间的脚印”运用</a:t>
            </a:r>
            <a:r>
              <a:rPr kumimoji="0" lang="zh-CN" altLang="zh-CN" sz="3000" b="1" i="0" u="heavy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mn-lt"/>
                <a:ea typeface="黑体" panose="02010609060101010101" pitchFamily="49" charset="-122"/>
                <a:cs typeface="+mn-cs"/>
              </a:rPr>
              <a:t>拟人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的手法，将无形的时间流逝有形化，说明了时间在世间留下了踪迹。</a:t>
            </a:r>
            <a:r>
              <a:rPr kumimoji="0" lang="zh-CN" altLang="zh-CN" sz="3000" b="1" i="0" u="heavy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mn-lt"/>
                <a:ea typeface="黑体" panose="02010609060101010101" pitchFamily="49" charset="-122"/>
                <a:cs typeface="+mn-cs"/>
              </a:rPr>
              <a:t>题目生动形象，能够引起读者的阅读兴趣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，激发读者的</a:t>
            </a:r>
            <a:r>
              <a:rPr kumimoji="0" lang="zh-CN" altLang="zh-CN" sz="3000" b="1" i="0" u="heavy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mn-lt"/>
                <a:ea typeface="黑体" panose="02010609060101010101" pitchFamily="49" charset="-122"/>
                <a:cs typeface="+mn-cs"/>
              </a:rPr>
              <a:t>探究欲望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16386" name="文本框 2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题目解说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1028"/>
          <p:cNvSpPr>
            <a:spLocks noGrp="1"/>
          </p:cNvSpPr>
          <p:nvPr>
            <p:ph idx="1"/>
          </p:nvPr>
        </p:nvSpPr>
        <p:spPr>
          <a:xfrm>
            <a:off x="381000" y="1328738"/>
            <a:ext cx="8382000" cy="4611687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本文的层次结构</a:t>
            </a:r>
            <a:r>
              <a:rPr lang="en-US" altLang="zh-CN" b="1">
                <a:solidFill>
                  <a:srgbClr val="0000CC"/>
                </a:solidFill>
                <a:ea typeface="楷体_GB2312" pitchFamily="49" charset="-122"/>
              </a:rPr>
              <a:t>            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</a:t>
            </a:r>
          </a:p>
        </p:txBody>
      </p:sp>
      <p:pic>
        <p:nvPicPr>
          <p:cNvPr id="3686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2788"/>
            <a:ext cx="7912100" cy="4395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未命名文件(3)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0"/>
            <a:ext cx="9143365" cy="6956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08370" y="3470275"/>
            <a:ext cx="27933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由现象到本质的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逻辑顺序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3313" y="2159000"/>
            <a:ext cx="57245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、破坏岩石的因素有哪些？</a:t>
            </a:r>
          </a:p>
        </p:txBody>
      </p:sp>
      <p:sp>
        <p:nvSpPr>
          <p:cNvPr id="37890" name="文本框 3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37891" name="矩形 4"/>
          <p:cNvSpPr/>
          <p:nvPr/>
        </p:nvSpPr>
        <p:spPr>
          <a:xfrm>
            <a:off x="1152525" y="2816225"/>
            <a:ext cx="6122988" cy="917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225"/>
              </a:lnSpc>
            </a:pP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、你能根据书上的有关内容概述       石烂到新生的过程吗？</a:t>
            </a:r>
          </a:p>
        </p:txBody>
      </p:sp>
      <p:sp>
        <p:nvSpPr>
          <p:cNvPr id="37892" name="矩形 5"/>
          <p:cNvSpPr/>
          <p:nvPr/>
        </p:nvSpPr>
        <p:spPr>
          <a:xfrm>
            <a:off x="1152525" y="4119563"/>
            <a:ext cx="5819775" cy="554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、岩石保存了哪些历史的痕迹？</a:t>
            </a:r>
          </a:p>
        </p:txBody>
      </p:sp>
      <p:sp>
        <p:nvSpPr>
          <p:cNvPr id="37893" name="矩形 5"/>
          <p:cNvSpPr/>
          <p:nvPr/>
        </p:nvSpPr>
        <p:spPr>
          <a:xfrm>
            <a:off x="550863" y="4916488"/>
            <a:ext cx="7197725" cy="50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ts val="3225"/>
              </a:lnSpc>
            </a:pP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读懂岩石记录有什么重大意义？</a:t>
            </a:r>
          </a:p>
        </p:txBody>
      </p:sp>
      <p:sp>
        <p:nvSpPr>
          <p:cNvPr id="37894" name="矩形 4"/>
          <p:cNvSpPr/>
          <p:nvPr/>
        </p:nvSpPr>
        <p:spPr>
          <a:xfrm>
            <a:off x="1562100" y="1230313"/>
            <a:ext cx="5648325" cy="690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5-29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4"/>
          <p:cNvSpPr/>
          <p:nvPr/>
        </p:nvSpPr>
        <p:spPr>
          <a:xfrm>
            <a:off x="1903413" y="1208088"/>
            <a:ext cx="5648325" cy="692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7-14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  <p:sp>
        <p:nvSpPr>
          <p:cNvPr id="38914" name="文本框 6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2" name="矩形 1"/>
          <p:cNvSpPr/>
          <p:nvPr/>
        </p:nvSpPr>
        <p:spPr>
          <a:xfrm>
            <a:off x="1827213" y="2230438"/>
            <a:ext cx="57245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、破坏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岩石的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因素有哪些？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3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39938" name="Rectangle 5"/>
          <p:cNvSpPr/>
          <p:nvPr/>
        </p:nvSpPr>
        <p:spPr>
          <a:xfrm>
            <a:off x="960438" y="2690813"/>
            <a:ext cx="7269162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炎热的阳光，严寒，霜、雪、风、雨，空气、水和水中的酸类，生物、人类的活动等。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8138" y="1901825"/>
            <a:ext cx="57245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、破坏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岩石的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因素有哪些？</a:t>
            </a:r>
          </a:p>
        </p:txBody>
      </p:sp>
      <p:sp>
        <p:nvSpPr>
          <p:cNvPr id="39940" name="矩形 4"/>
          <p:cNvSpPr/>
          <p:nvPr/>
        </p:nvSpPr>
        <p:spPr>
          <a:xfrm>
            <a:off x="1903413" y="1208088"/>
            <a:ext cx="5648325" cy="692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7-14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4041775" y="2078038"/>
            <a:ext cx="828675" cy="52228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岩石</a:t>
            </a: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2471738" y="2765425"/>
            <a:ext cx="1062038" cy="56991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5100A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053013" y="2749550"/>
            <a:ext cx="1733550" cy="59213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5100A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</a:t>
            </a: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3924300" y="5127625"/>
            <a:ext cx="1120775" cy="5683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新岩石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auto">
          <a:xfrm>
            <a:off x="3897313" y="3543300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5100A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2266950" y="4010025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5100A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4756150" y="4303713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5100A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</a:t>
            </a: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H="1">
            <a:off x="3343275" y="2325688"/>
            <a:ext cx="628650" cy="38100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3756025" y="2987675"/>
            <a:ext cx="1068388" cy="130175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H="1">
            <a:off x="5140325" y="3387725"/>
            <a:ext cx="490538" cy="22701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Line 25"/>
          <p:cNvSpPr>
            <a:spLocks noChangeShapeType="1"/>
          </p:cNvSpPr>
          <p:nvPr/>
        </p:nvSpPr>
        <p:spPr bwMode="auto">
          <a:xfrm>
            <a:off x="4027488" y="4370388"/>
            <a:ext cx="563563" cy="11906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972" name="矩形 4"/>
          <p:cNvSpPr/>
          <p:nvPr/>
        </p:nvSpPr>
        <p:spPr>
          <a:xfrm>
            <a:off x="1736725" y="906463"/>
            <a:ext cx="6122988" cy="917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225"/>
              </a:lnSpc>
            </a:pP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、你能根据书上的有关内容概述石烂到新生的过程吗？</a:t>
            </a:r>
          </a:p>
        </p:txBody>
      </p:sp>
      <p:sp>
        <p:nvSpPr>
          <p:cNvPr id="40973" name="文本框 6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117" name="Line 23"/>
          <p:cNvSpPr>
            <a:spLocks noChangeShapeType="1"/>
          </p:cNvSpPr>
          <p:nvPr/>
        </p:nvSpPr>
        <p:spPr bwMode="auto">
          <a:xfrm flipH="1">
            <a:off x="3725863" y="3948113"/>
            <a:ext cx="492125" cy="22701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975" name="矩形 4"/>
          <p:cNvSpPr/>
          <p:nvPr/>
        </p:nvSpPr>
        <p:spPr>
          <a:xfrm>
            <a:off x="1747838" y="365125"/>
            <a:ext cx="5648325" cy="690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9-18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4041775" y="2078038"/>
            <a:ext cx="828675" cy="52228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岩石</a:t>
            </a: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2471738" y="2765425"/>
            <a:ext cx="1062038" cy="56991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小石子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053013" y="2749550"/>
            <a:ext cx="1733550" cy="59213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沙砾、泥土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3924300" y="5127625"/>
            <a:ext cx="1120775" cy="5683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新岩石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auto">
          <a:xfrm>
            <a:off x="3897313" y="3543300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沉淀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2266950" y="4010025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重压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4756150" y="4303713"/>
            <a:ext cx="1600200" cy="533400"/>
          </a:xfrm>
          <a:prstGeom prst="flowChartDecis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胶结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5100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H="1">
            <a:off x="3343275" y="2325688"/>
            <a:ext cx="628650" cy="381000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3756025" y="2987675"/>
            <a:ext cx="1068388" cy="130175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H="1">
            <a:off x="5140325" y="3387725"/>
            <a:ext cx="490538" cy="22701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Line 25"/>
          <p:cNvSpPr>
            <a:spLocks noChangeShapeType="1"/>
          </p:cNvSpPr>
          <p:nvPr/>
        </p:nvSpPr>
        <p:spPr bwMode="auto">
          <a:xfrm>
            <a:off x="4027488" y="4370388"/>
            <a:ext cx="563563" cy="11906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996" name="矩形 4"/>
          <p:cNvSpPr/>
          <p:nvPr/>
        </p:nvSpPr>
        <p:spPr>
          <a:xfrm>
            <a:off x="1736725" y="906463"/>
            <a:ext cx="6122988" cy="917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225"/>
              </a:lnSpc>
            </a:pP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、你能根据书上的有关内容概述石烂到新生的过程吗？</a:t>
            </a:r>
          </a:p>
        </p:txBody>
      </p:sp>
      <p:sp>
        <p:nvSpPr>
          <p:cNvPr id="41997" name="文本框 6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117" name="Line 23"/>
          <p:cNvSpPr>
            <a:spLocks noChangeShapeType="1"/>
          </p:cNvSpPr>
          <p:nvPr/>
        </p:nvSpPr>
        <p:spPr bwMode="auto">
          <a:xfrm flipH="1">
            <a:off x="3725863" y="3948113"/>
            <a:ext cx="492125" cy="227013"/>
          </a:xfrm>
          <a:prstGeom prst="line">
            <a:avLst/>
          </a:prstGeom>
          <a:ln w="19050">
            <a:tailEnd type="triangl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999" name="矩形 4"/>
          <p:cNvSpPr/>
          <p:nvPr/>
        </p:nvSpPr>
        <p:spPr>
          <a:xfrm>
            <a:off x="1747838" y="365125"/>
            <a:ext cx="5648325" cy="690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9-18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68513" y="2238375"/>
            <a:ext cx="4822825" cy="355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①地壳的活动；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②气候的变化；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③古代生物的状况；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④地球历史的发展过程；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⑤自然界转瞬即逝的活动。</a:t>
            </a:r>
          </a:p>
        </p:txBody>
      </p:sp>
      <p:sp>
        <p:nvSpPr>
          <p:cNvPr id="43010" name="文本框 3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43011" name="矩形 5"/>
          <p:cNvSpPr/>
          <p:nvPr/>
        </p:nvSpPr>
        <p:spPr>
          <a:xfrm>
            <a:off x="1631950" y="1555750"/>
            <a:ext cx="581977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、岩石保存了哪些历史的痕迹？</a:t>
            </a:r>
          </a:p>
        </p:txBody>
      </p:sp>
      <p:sp>
        <p:nvSpPr>
          <p:cNvPr id="43012" name="矩形 1"/>
          <p:cNvSpPr/>
          <p:nvPr/>
        </p:nvSpPr>
        <p:spPr>
          <a:xfrm>
            <a:off x="1660525" y="815975"/>
            <a:ext cx="5638800" cy="1293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22-29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12875" y="2771775"/>
            <a:ext cx="3902075" cy="355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不仅可以增加知识，而且可以探寻地下“宝藏”，更有无穷的大自然奥妙存在。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4" name="文本框 3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958" y="2688323"/>
            <a:ext cx="2583404" cy="2728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4036" name="矩形 5"/>
          <p:cNvSpPr/>
          <p:nvPr/>
        </p:nvSpPr>
        <p:spPr>
          <a:xfrm>
            <a:off x="1208088" y="1871663"/>
            <a:ext cx="7197725" cy="50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ts val="3225"/>
              </a:lnSpc>
            </a:pP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读懂岩石记录有什么重大意义？</a:t>
            </a:r>
          </a:p>
        </p:txBody>
      </p:sp>
      <p:sp>
        <p:nvSpPr>
          <p:cNvPr id="44037" name="矩形 4"/>
          <p:cNvSpPr/>
          <p:nvPr/>
        </p:nvSpPr>
        <p:spPr>
          <a:xfrm>
            <a:off x="1987550" y="1012825"/>
            <a:ext cx="5640388" cy="692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自由读最后一段，思考：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4"/>
          <p:cNvSpPr/>
          <p:nvPr/>
        </p:nvSpPr>
        <p:spPr>
          <a:xfrm>
            <a:off x="564515" y="1452880"/>
            <a:ext cx="8115935" cy="899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 eaLnBrk="0" hangingPunct="0">
              <a:lnSpc>
                <a:spcPts val="3150"/>
              </a:lnSpc>
              <a:spcBef>
                <a:spcPts val="375"/>
              </a:spcBef>
              <a:buClr>
                <a:srgbClr val="1D41D5"/>
              </a:buClr>
              <a:buFont typeface="Wingdings" panose="05000000000000000000" pitchFamily="2" charset="2"/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1、举例子：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本文所举实例均为典型举例，即举出典型的有代表性的事例来说明事理，从文中找出来体会其作用。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Rectangle 4"/>
          <p:cNvSpPr/>
          <p:nvPr/>
        </p:nvSpPr>
        <p:spPr>
          <a:xfrm>
            <a:off x="565150" y="2779713"/>
            <a:ext cx="184308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段：</a:t>
            </a:r>
          </a:p>
        </p:txBody>
      </p:sp>
      <p:sp>
        <p:nvSpPr>
          <p:cNvPr id="45060" name="文本框 7"/>
          <p:cNvSpPr txBox="1"/>
          <p:nvPr/>
        </p:nvSpPr>
        <p:spPr>
          <a:xfrm>
            <a:off x="565150" y="708978"/>
            <a:ext cx="43948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三、分析说明方法及作用</a:t>
            </a:r>
          </a:p>
        </p:txBody>
      </p:sp>
      <p:sp>
        <p:nvSpPr>
          <p:cNvPr id="57" name="矩形 56"/>
          <p:cNvSpPr/>
          <p:nvPr/>
        </p:nvSpPr>
        <p:spPr>
          <a:xfrm>
            <a:off x="2000250" y="4521200"/>
            <a:ext cx="6917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</a:rPr>
              <a:t>举北京故宫铜壶滴漏的计时装置的事例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，说明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铜壶滴漏用水滴记录时间，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为下文引导人们思考岩石记录时间的方式作铺垫。</a:t>
            </a:r>
          </a:p>
        </p:txBody>
      </p:sp>
      <p:sp>
        <p:nvSpPr>
          <p:cNvPr id="58" name="Rectangle 4"/>
          <p:cNvSpPr/>
          <p:nvPr/>
        </p:nvSpPr>
        <p:spPr>
          <a:xfrm>
            <a:off x="1976755" y="2755900"/>
            <a:ext cx="694118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</a:rPr>
              <a:t>举钟表、日历等事例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说明人们记录时间踪迹的方法有很多，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意在以人们生活中常见的事物起笔，引起人们关注大自然记录时间踪迹的方法。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9" name="Rectangle 4"/>
          <p:cNvSpPr/>
          <p:nvPr/>
        </p:nvSpPr>
        <p:spPr>
          <a:xfrm>
            <a:off x="565150" y="4481513"/>
            <a:ext cx="184308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75" y="1027113"/>
            <a:ext cx="7307263" cy="554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Rectangle 6"/>
          <p:cNvSpPr>
            <a:spLocks noGrp="1"/>
          </p:cNvSpPr>
          <p:nvPr/>
        </p:nvSpPr>
        <p:spPr>
          <a:xfrm>
            <a:off x="909638" y="858838"/>
            <a:ext cx="7324725" cy="8715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2865"/>
              </a:lnSpc>
            </a:pPr>
            <a:r>
              <a:rPr lang="en-US" altLang="zh-CN" sz="2700" b="1">
                <a:solidFill>
                  <a:srgbClr val="2C44D6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            </a:t>
            </a:r>
            <a:r>
              <a:rPr lang="zh-CN" altLang="en-US" sz="2700" b="1">
                <a:solidFill>
                  <a:srgbClr val="2C44D6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时间是物质存在的客观形式，无处不在。人们是怎样记录时间的？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136208" y="739140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段：</a:t>
            </a:r>
          </a:p>
        </p:txBody>
      </p:sp>
      <p:sp>
        <p:nvSpPr>
          <p:cNvPr id="57" name="矩形 56"/>
          <p:cNvSpPr/>
          <p:nvPr/>
        </p:nvSpPr>
        <p:spPr>
          <a:xfrm>
            <a:off x="1819275" y="2287270"/>
            <a:ext cx="697738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  <a:sym typeface="+mn-ea"/>
              </a:rPr>
              <a:t>举了我国洞庭湖面积逐渐缩小，黄河下游的水面比地面还高两个例子，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具体有力地说明了泥沙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“填充着湖泊，垫高了河床”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是泥沙沉淀的后果。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8" name="Rectangle 4"/>
          <p:cNvSpPr/>
          <p:nvPr/>
        </p:nvSpPr>
        <p:spPr>
          <a:xfrm>
            <a:off x="1819275" y="610870"/>
            <a:ext cx="71678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</a:rPr>
              <a:t>举建筑兰新铁路时，人们炸掉山头的事例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，具体地说明了人对岩石的破坏作用之大。另外将人对岩石的破坏速度与地质作用的速度进行比较，突出了人对岩石的破坏速读之快。</a:t>
            </a:r>
          </a:p>
        </p:txBody>
      </p:sp>
      <p:sp>
        <p:nvSpPr>
          <p:cNvPr id="59" name="Rectangle 4"/>
          <p:cNvSpPr/>
          <p:nvPr/>
        </p:nvSpPr>
        <p:spPr>
          <a:xfrm>
            <a:off x="136208" y="2623820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16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段：</a:t>
            </a:r>
          </a:p>
        </p:txBody>
      </p:sp>
      <p:sp>
        <p:nvSpPr>
          <p:cNvPr id="2" name="矩形 1"/>
          <p:cNvSpPr/>
          <p:nvPr/>
        </p:nvSpPr>
        <p:spPr>
          <a:xfrm>
            <a:off x="1819275" y="3561715"/>
            <a:ext cx="6978015" cy="1983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  <a:sym typeface="+mn-ea"/>
              </a:rPr>
              <a:t>举蒙古高原发生了风暴之后，北京的居民便忙着掸去身上的尘土的事例，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具体有力地说明了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越是笨重的石块越跑不远，越是轻小的沙砾越能旅行到遥远的地方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1882775" y="5388610"/>
            <a:ext cx="6851015" cy="87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</a:rPr>
              <a:t>举长毛象、琥珀等化石的事例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说明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古代生物的状况在岩石中有着丰富的记录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4458" y="5388610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26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段：</a:t>
            </a:r>
          </a:p>
        </p:txBody>
      </p:sp>
      <p:sp>
        <p:nvSpPr>
          <p:cNvPr id="6" name="Rectangle 4"/>
          <p:cNvSpPr/>
          <p:nvPr/>
        </p:nvSpPr>
        <p:spPr>
          <a:xfrm>
            <a:off x="136208" y="3802380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16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59" grpId="0"/>
      <p:bldP spid="2" grpId="0"/>
      <p:bldP spid="3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482600" y="1914525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段  </a:t>
            </a:r>
          </a:p>
        </p:txBody>
      </p:sp>
      <p:sp>
        <p:nvSpPr>
          <p:cNvPr id="57" name="矩形 56"/>
          <p:cNvSpPr/>
          <p:nvPr/>
        </p:nvSpPr>
        <p:spPr>
          <a:xfrm>
            <a:off x="2058988" y="4224338"/>
            <a:ext cx="66802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</a:rPr>
              <a:t>举“寒武纪”以前形成的古老陆块内藏有许多铁矿</a:t>
            </a:r>
            <a:r>
              <a:rPr lang="en-US" altLang="zh-CN" sz="2400" b="1">
                <a:solidFill>
                  <a:schemeClr val="tx2"/>
                </a:solidFill>
                <a:latin typeface="+mj-ea"/>
                <a:ea typeface="+mj-ea"/>
                <a:cs typeface="+mj-ea"/>
              </a:rPr>
              <a:t>;“</a:t>
            </a:r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</a:rPr>
              <a:t>石炭纪”时期又造成了许多煤矿。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说明读懂岩石的记录,“不仅使我们增加知识,而且有助于我们去找寻地下的宝藏”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</a:p>
        </p:txBody>
      </p:sp>
      <p:sp>
        <p:nvSpPr>
          <p:cNvPr id="58" name="Rectangle 4"/>
          <p:cNvSpPr/>
          <p:nvPr/>
        </p:nvSpPr>
        <p:spPr>
          <a:xfrm>
            <a:off x="2058988" y="1900238"/>
            <a:ext cx="69945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  <a:cs typeface="+mj-ea"/>
              </a:rPr>
              <a:t>分别列举了三叶虫化石（寒武纪）、高大树木的化石（石炭纪）、长着长长的毛的“象”和“犀牛”（第四纪冰河时期）的例子，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说明“化石是历史的证人，它帮助我们认识地球历史的发展过程”。</a:t>
            </a:r>
          </a:p>
        </p:txBody>
      </p:sp>
      <p:sp>
        <p:nvSpPr>
          <p:cNvPr id="59" name="Rectangle 4"/>
          <p:cNvSpPr/>
          <p:nvPr/>
        </p:nvSpPr>
        <p:spPr>
          <a:xfrm>
            <a:off x="703263" y="4224338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/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31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5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4"/>
          <p:cNvSpPr/>
          <p:nvPr/>
        </p:nvSpPr>
        <p:spPr>
          <a:xfrm>
            <a:off x="622300" y="1652905"/>
            <a:ext cx="8409305" cy="864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 eaLnBrk="0" hangingPunct="0">
              <a:lnSpc>
                <a:spcPts val="3015"/>
              </a:lnSpc>
              <a:spcBef>
                <a:spcPts val="375"/>
              </a:spcBef>
            </a:pPr>
            <a:r>
              <a:rPr lang="en-US" altLang="zh-CN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、特别是刮风沙的时候，就像砂轮在有力地转动，岩石被磨损得光溜溜的，造成了许多奇形怪状的石头。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（第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10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段）</a:t>
            </a:r>
          </a:p>
        </p:txBody>
      </p:sp>
      <p:sp>
        <p:nvSpPr>
          <p:cNvPr id="57" name="矩形 56"/>
          <p:cNvSpPr/>
          <p:nvPr/>
        </p:nvSpPr>
        <p:spPr>
          <a:xfrm>
            <a:off x="881063" y="2674938"/>
            <a:ext cx="7442200" cy="864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ts val="3015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运用打比方的说明方法，生动形象地说明了风沙对岩石破坏作用之大。</a:t>
            </a:r>
          </a:p>
        </p:txBody>
      </p:sp>
      <p:sp>
        <p:nvSpPr>
          <p:cNvPr id="3" name="矩形 2"/>
          <p:cNvSpPr/>
          <p:nvPr/>
        </p:nvSpPr>
        <p:spPr>
          <a:xfrm>
            <a:off x="803275" y="3697605"/>
            <a:ext cx="8006715" cy="1250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 eaLnBrk="0" hangingPunct="0">
              <a:lnSpc>
                <a:spcPts val="3015"/>
              </a:lnSpc>
              <a:spcBef>
                <a:spcPts val="375"/>
              </a:spcBef>
            </a:pPr>
            <a:r>
              <a:rPr lang="en-US" altLang="zh-CN" sz="2400" b="1">
                <a:solidFill>
                  <a:srgbClr val="1D41D5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1D41D5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如果大量的水结成了冰，形成冰河，它缓慢地移动着，破坏作用就更大了，就好像一柄铁扫帚从地上扫过，刨刮着所遇到的一些石头。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（第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12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段）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 b="1">
                <a:solidFill>
                  <a:srgbClr val="1D41D5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8" name="矩形 57"/>
          <p:cNvSpPr/>
          <p:nvPr/>
        </p:nvSpPr>
        <p:spPr>
          <a:xfrm>
            <a:off x="847725" y="4964113"/>
            <a:ext cx="7475538" cy="864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ts val="3015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运用打比方的说明方法，生动形象地说明了冰河对岩石具有极大的破坏作用。</a:t>
            </a:r>
          </a:p>
        </p:txBody>
      </p:sp>
      <p:sp>
        <p:nvSpPr>
          <p:cNvPr id="49158" name="文本框 3"/>
          <p:cNvSpPr txBox="1"/>
          <p:nvPr/>
        </p:nvSpPr>
        <p:spPr>
          <a:xfrm>
            <a:off x="516255" y="893763"/>
            <a:ext cx="19272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、打比方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3" grpId="0"/>
      <p:bldP spid="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4"/>
          <p:cNvSpPr/>
          <p:nvPr/>
        </p:nvSpPr>
        <p:spPr>
          <a:xfrm>
            <a:off x="847725" y="1652588"/>
            <a:ext cx="7593013" cy="864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015"/>
              </a:lnSpc>
              <a:spcBef>
                <a:spcPts val="375"/>
              </a:spcBef>
            </a:pPr>
            <a:r>
              <a:rPr lang="en-US" altLang="zh-CN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根据计算，大约3000到10000年的时间，可以形成一米厚的岩石。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（第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19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段）</a:t>
            </a:r>
          </a:p>
        </p:txBody>
      </p:sp>
      <p:sp>
        <p:nvSpPr>
          <p:cNvPr id="57" name="矩形 56"/>
          <p:cNvSpPr/>
          <p:nvPr/>
        </p:nvSpPr>
        <p:spPr>
          <a:xfrm>
            <a:off x="1139825" y="2589213"/>
            <a:ext cx="6680200" cy="1250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ts val="3015"/>
              </a:lnSpc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列数字，用概数准确地说明了形成一米厚的岩石需要的时间，使读者对岩石的形成速度有个大致的概念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941388" y="4383088"/>
            <a:ext cx="7594600" cy="1250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015"/>
              </a:lnSpc>
              <a:spcBef>
                <a:spcPts val="375"/>
              </a:spcBef>
            </a:pPr>
            <a:r>
              <a:rPr lang="zh-CN" altLang="en-US" sz="27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另外，在说明岩石遭受各方面的“攻击”时，说明岩石保存了更多的历史痕迹时，都采用了</a:t>
            </a:r>
            <a:r>
              <a:rPr lang="zh-CN" altLang="en-US" sz="27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分类别</a:t>
            </a:r>
            <a:r>
              <a:rPr lang="zh-CN" altLang="en-US" sz="27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的说明方法，使文章条理清晰，层次分明。</a:t>
            </a:r>
            <a:r>
              <a:rPr lang="zh-CN" altLang="en-US" sz="27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2700" b="1">
                <a:solidFill>
                  <a:srgbClr val="1D41D5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</a:t>
            </a:r>
          </a:p>
        </p:txBody>
      </p:sp>
      <p:sp>
        <p:nvSpPr>
          <p:cNvPr id="50181" name="文本框 3"/>
          <p:cNvSpPr txBox="1"/>
          <p:nvPr/>
        </p:nvSpPr>
        <p:spPr>
          <a:xfrm>
            <a:off x="459105" y="894398"/>
            <a:ext cx="19272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、列数字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47"/>
          <p:cNvSpPr txBox="1">
            <a:spLocks noChangeArrowheads="1"/>
          </p:cNvSpPr>
          <p:nvPr/>
        </p:nvSpPr>
        <p:spPr bwMode="auto">
          <a:xfrm rot="1029897">
            <a:off x="1308100" y="4127500"/>
            <a:ext cx="423863" cy="1508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75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1202" name="矩形 4"/>
          <p:cNvSpPr/>
          <p:nvPr/>
        </p:nvSpPr>
        <p:spPr>
          <a:xfrm>
            <a:off x="947738" y="1504950"/>
            <a:ext cx="7115175" cy="862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685800" eaLnBrk="0" hangingPunct="0">
              <a:lnSpc>
                <a:spcPts val="3015"/>
              </a:lnSpc>
              <a:spcBef>
                <a:spcPts val="375"/>
              </a:spcBef>
            </a:pPr>
            <a:r>
              <a:rPr lang="en-US" altLang="zh-CN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本文的语言既准确严密又生动有趣。请同学们就此思考、讨论，结合语句进行分析。</a:t>
            </a:r>
          </a:p>
        </p:txBody>
      </p:sp>
      <p:sp>
        <p:nvSpPr>
          <p:cNvPr id="51203" name="文本框 1"/>
          <p:cNvSpPr txBox="1"/>
          <p:nvPr/>
        </p:nvSpPr>
        <p:spPr>
          <a:xfrm>
            <a:off x="2670175" y="950913"/>
            <a:ext cx="2480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四、品味语言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4955" y="1738948"/>
            <a:ext cx="859472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如：“根据计算，</a:t>
            </a:r>
            <a:r>
              <a:rPr lang="zh-CN" altLang="en-US" sz="2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年的时间，可以形成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米厚的岩石”。</a:t>
            </a:r>
          </a:p>
        </p:txBody>
      </p:sp>
      <p:sp>
        <p:nvSpPr>
          <p:cNvPr id="8" name="矩形 7"/>
          <p:cNvSpPr/>
          <p:nvPr/>
        </p:nvSpPr>
        <p:spPr>
          <a:xfrm>
            <a:off x="274320" y="3119120"/>
            <a:ext cx="8594725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  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黑体" panose="02010609060101010101" pitchFamily="49" charset="-122"/>
                <a:sym typeface="+mn-ea"/>
              </a:rPr>
              <a:t>“根据计算”说明有依据。</a:t>
            </a:r>
            <a:r>
              <a:rPr lang="zh-CN" altLang="en-US" sz="2600" b="1">
                <a:latin typeface="宋体" panose="02010600030101010101" pitchFamily="2" charset="-122"/>
              </a:rPr>
              <a:t>“大约”表示大概、差不多的意思，说明人类读懂岩石的年龄是推测出来的，这体现作者严谨的科学态度，也体现说明文语言的准确、严密性。</a:t>
            </a:r>
          </a:p>
          <a:p>
            <a:pPr eaLnBrk="1" hangingPunct="1"/>
            <a:endParaRPr lang="zh-CN" altLang="en-US" sz="26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2150" y="355600"/>
            <a:ext cx="75685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说明文以向人们传授知识为主，所以，说明文的语言必须准确、严密。请同学们找出几个例子加以说明。</a:t>
            </a:r>
            <a:endParaRPr lang="zh-CN" altLang="en-US" sz="2800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938" y="2001520"/>
            <a:ext cx="8602662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、不要认为岩石是坚固不坏的，它无时无刻不经受着从各方面来的“攻击”：炎热的阳光烘烤着它，严寒的霜雪冷冻着它，风吹着它，雨打着它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4" name="矩形 3"/>
          <p:cNvSpPr/>
          <p:nvPr/>
        </p:nvSpPr>
        <p:spPr>
          <a:xfrm>
            <a:off x="270828" y="3476625"/>
            <a:ext cx="8602662" cy="2091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  作者用拟人的手法，将“炎热的阳光”“严寒的霜雪”以及风雨等对岩石的破坏说成是“攻击”，仿佛是有意识的行为，这样就强化了它们与岩石的敌对性，形象地说明了岩石“无时无刻不经受着”磨难。同时把“岩石”的被动和无奈表现得令人同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5815" y="617855"/>
            <a:ext cx="77527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．为了增强文章的趣味性、可读性，在准确的前提下，说明文的语言也力求生动、形象。本文就多处运用了拟人、比喻等修辞手法。</a:t>
            </a:r>
            <a:endParaRPr lang="zh-CN" altLang="en-US" sz="2800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0193" y="1446530"/>
            <a:ext cx="860266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狂风吹来了，洪水冲来了，冰河爬来了，碎石、沙砾、泥土被它们带着，开始了旅行。</a:t>
            </a:r>
          </a:p>
        </p:txBody>
      </p:sp>
      <p:sp>
        <p:nvSpPr>
          <p:cNvPr id="4" name="矩形 3"/>
          <p:cNvSpPr/>
          <p:nvPr/>
        </p:nvSpPr>
        <p:spPr>
          <a:xfrm>
            <a:off x="270510" y="3050540"/>
            <a:ext cx="887349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  三个并列短句构成排比句，生动地描绘了“狂风”“洪水”“冰河”等几种自然力的气势。“冲来了”“爬来了”也是一种拟人化的表述，增强了“洪水”“冰河”的动感和目的性，表现了它们势不可挡的威力。</a:t>
            </a:r>
          </a:p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   排比、拟人手法加上极富特点的动词的巧妙运用，把“狂风”“洪水”“冰河”来的情状表现得惟妙惟肖。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4390" y="668655"/>
            <a:ext cx="6729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（二）体会说明文语言的生动性、形象性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243" y="906145"/>
            <a:ext cx="860266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越是笨重的石块越跑不远，越是轻小的沙砾越能旅行到遥远的地方。</a:t>
            </a:r>
          </a:p>
        </p:txBody>
      </p:sp>
      <p:sp>
        <p:nvSpPr>
          <p:cNvPr id="4" name="矩形 3"/>
          <p:cNvSpPr/>
          <p:nvPr/>
        </p:nvSpPr>
        <p:spPr>
          <a:xfrm>
            <a:off x="162560" y="2196465"/>
            <a:ext cx="88734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作者用拟人的手法，写出笨重的石块想跑也跑不动，只能留在附近；而小沙砾却能随心所欲的走向很远的地方，生动、形象的语言，大大增强了文章的趣味性、可读性。</a:t>
            </a:r>
          </a:p>
        </p:txBody>
      </p:sp>
      <p:sp>
        <p:nvSpPr>
          <p:cNvPr id="5" name="矩形 4"/>
          <p:cNvSpPr/>
          <p:nvPr/>
        </p:nvSpPr>
        <p:spPr>
          <a:xfrm>
            <a:off x="162243" y="3835400"/>
            <a:ext cx="860266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岩石在最初生成的时候，像书页一样平卧着，一层层地叠在一起，最早形成的“躺”在最下面。</a:t>
            </a:r>
          </a:p>
        </p:txBody>
      </p:sp>
      <p:sp>
        <p:nvSpPr>
          <p:cNvPr id="6" name="矩形 5"/>
          <p:cNvSpPr/>
          <p:nvPr/>
        </p:nvSpPr>
        <p:spPr>
          <a:xfrm>
            <a:off x="162560" y="5041265"/>
            <a:ext cx="88734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用“躺”字形容岩层的生成状态，化动为静，准确而又形象地说明了岩石形成的过程。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1210" y="384175"/>
            <a:ext cx="6729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（二）体会说明文语言的生动性、形象性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243" y="1105535"/>
            <a:ext cx="860266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特别是刮风沙的时候，就像砂轮在有力地转动，岩石被磨损得光溜溜的，造成了许多奇形怪状的石头。</a:t>
            </a:r>
          </a:p>
        </p:txBody>
      </p:sp>
      <p:sp>
        <p:nvSpPr>
          <p:cNvPr id="4" name="矩形 3"/>
          <p:cNvSpPr/>
          <p:nvPr/>
        </p:nvSpPr>
        <p:spPr>
          <a:xfrm>
            <a:off x="162560" y="2313940"/>
            <a:ext cx="88734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运用打比方的说明方法，生动形象地表现了风沙等自然力对岩石的侵蚀。</a:t>
            </a:r>
          </a:p>
        </p:txBody>
      </p:sp>
      <p:sp>
        <p:nvSpPr>
          <p:cNvPr id="5" name="矩形 4"/>
          <p:cNvSpPr/>
          <p:nvPr/>
        </p:nvSpPr>
        <p:spPr>
          <a:xfrm>
            <a:off x="162243" y="3522345"/>
            <a:ext cx="8602662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如果大量的水结成冰，形成冰河，它缓慢地移动着，破坏作用就更大了，就好像一柄铁扫帚从地上扫过，</a:t>
            </a:r>
            <a:r>
              <a:rPr sz="2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刨刮</a:t>
            </a:r>
            <a:r>
              <a:rPr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着所遇到的一些石头。</a:t>
            </a:r>
          </a:p>
        </p:txBody>
      </p:sp>
      <p:sp>
        <p:nvSpPr>
          <p:cNvPr id="6" name="矩形 5"/>
          <p:cNvSpPr/>
          <p:nvPr/>
        </p:nvSpPr>
        <p:spPr>
          <a:xfrm>
            <a:off x="162560" y="5041265"/>
            <a:ext cx="88734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  运用打比方的说明方法，</a:t>
            </a:r>
            <a:r>
              <a:rPr lang="en-US" altLang="zh-CN" sz="2600" b="1">
                <a:latin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</a:rPr>
              <a:t>刨刮</a:t>
            </a:r>
            <a:r>
              <a:rPr lang="en-US" altLang="zh-CN" sz="2600" b="1">
                <a:latin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</a:rPr>
              <a:t>一词生动地体现了冰河对岩石的巨大破坏作用。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1210" y="384175"/>
            <a:ext cx="6729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（二）体会说明文语言的生动性、形象性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9" descr="s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125" y="881063"/>
            <a:ext cx="4729163" cy="508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Picture 5" descr="259c2e1d84d7f865e071bb90b1bd37f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25" y="881063"/>
            <a:ext cx="3824288" cy="508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7"/>
          <p:cNvSpPr txBox="1"/>
          <p:nvPr/>
        </p:nvSpPr>
        <p:spPr>
          <a:xfrm>
            <a:off x="733425" y="1095375"/>
            <a:ext cx="212407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  <a:buSzTx/>
            </a:pPr>
            <a:r>
              <a:rPr lang="zh-CN" altLang="en-US" sz="3600" b="1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铜壶滴漏</a:t>
            </a:r>
          </a:p>
        </p:txBody>
      </p:sp>
      <p:sp>
        <p:nvSpPr>
          <p:cNvPr id="3" name="Text Box 7"/>
          <p:cNvSpPr txBox="1"/>
          <p:nvPr/>
        </p:nvSpPr>
        <p:spPr>
          <a:xfrm>
            <a:off x="7853363" y="1095375"/>
            <a:ext cx="108267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  <a:buSzTx/>
            </a:pPr>
            <a:r>
              <a:rPr lang="zh-CN" altLang="en-US" sz="3600" b="1">
                <a:solidFill>
                  <a:srgbClr val="1D41D5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沙漏</a:t>
            </a:r>
          </a:p>
        </p:txBody>
      </p:sp>
      <p:pic>
        <p:nvPicPr>
          <p:cNvPr id="819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1400" y="12446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457200" y="39688"/>
            <a:ext cx="8229600" cy="803275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五、主题思想</a:t>
            </a:r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12700" y="931863"/>
            <a:ext cx="9093200" cy="5913437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本文运用准确、严密的说明语言，生动而形象地说明了岩石可以记录时间以及怎样记录时间，最后阐明了读懂岩石记录时间对人类的重要意义。</a:t>
            </a:r>
          </a:p>
        </p:txBody>
      </p:sp>
      <p:pic>
        <p:nvPicPr>
          <p:cNvPr id="53251" name="Picture 3" descr="春暖花开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3559175"/>
            <a:ext cx="9144000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50" y="5254625"/>
            <a:ext cx="10287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713" y="5930900"/>
            <a:ext cx="10287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4872038"/>
            <a:ext cx="10287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6" descr="小蜜蜂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563" y="5616575"/>
            <a:ext cx="682625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Picture 6" descr="小蜜蜂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575" y="5002213"/>
            <a:ext cx="682625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7" name="Picture 6" descr="小蜜蜂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5325" y="5616575"/>
            <a:ext cx="682625" cy="78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 txBox="1"/>
          <p:nvPr/>
        </p:nvSpPr>
        <p:spPr>
          <a:xfrm>
            <a:off x="7938" y="922338"/>
            <a:ext cx="1728787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55298" name="文本框 7"/>
          <p:cNvSpPr txBox="1"/>
          <p:nvPr/>
        </p:nvSpPr>
        <p:spPr>
          <a:xfrm>
            <a:off x="2198688" y="1366838"/>
            <a:ext cx="4435475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人们对时间感受的名言：</a:t>
            </a:r>
            <a:endParaRPr lang="zh-CN" altLang="en-US" sz="3000" b="1">
              <a:solidFill>
                <a:srgbClr val="1D41D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03325" y="2225675"/>
            <a:ext cx="7574915" cy="3334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少壮不努力，老大徒伤悲。</a:t>
            </a:r>
          </a:p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一寸光阴一寸金，寸金难买寸光阴。</a:t>
            </a:r>
          </a:p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放弃时间的人，时间也放弃他。</a:t>
            </a:r>
          </a:p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时间就像海绵里的水，只要愿挤，总还是有的。</a:t>
            </a:r>
          </a:p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莫等闲，白了少年头，空悲切！</a:t>
            </a:r>
          </a:p>
          <a:p>
            <a:pPr algn="just" eaLnBrk="0" hangingPunct="0">
              <a:lnSpc>
                <a:spcPts val="4215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逝者如斯夫，不舍昼夜。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 r="-21" b="9331"/>
          <a:stretch>
            <a:fillRect/>
          </a:stretch>
        </p:blipFill>
        <p:spPr>
          <a:xfrm>
            <a:off x="539750" y="1628775"/>
            <a:ext cx="8299450" cy="470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6"/>
          <p:cNvSpPr>
            <a:spLocks noGrp="1"/>
          </p:cNvSpPr>
          <p:nvPr/>
        </p:nvSpPr>
        <p:spPr>
          <a:xfrm>
            <a:off x="1503363" y="2779713"/>
            <a:ext cx="6580187" cy="601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r>
              <a:rPr lang="zh-CN" altLang="en-US" sz="3000" b="1">
                <a:solidFill>
                  <a:srgbClr val="FFFF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你还在哪些物质中看到了时间的脚印？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esignrf1784879"/>
          <p:cNvPicPr>
            <a:picLocks noChangeAspect="1"/>
          </p:cNvPicPr>
          <p:nvPr/>
        </p:nvPicPr>
        <p:blipFill>
          <a:blip r:embed="rId3"/>
          <a:srcRect t="29167"/>
          <a:stretch>
            <a:fillRect/>
          </a:stretch>
        </p:blipFill>
        <p:spPr>
          <a:xfrm>
            <a:off x="5505450" y="1143000"/>
            <a:ext cx="3694113" cy="523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3" y="1196975"/>
            <a:ext cx="5475287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1341438"/>
            <a:ext cx="7375525" cy="460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文本占位符 91139"/>
          <p:cNvPicPr>
            <a:picLocks noGrp="1" noChangeAspect="1"/>
          </p:cNvPicPr>
          <p:nvPr>
            <p:ph idx="1"/>
          </p:nvPr>
        </p:nvPicPr>
        <p:blipFill>
          <a:blip r:embed="rId2"/>
          <a:srcRect l="464" b="7397"/>
          <a:stretch>
            <a:fillRect/>
          </a:stretch>
        </p:blipFill>
        <p:spPr>
          <a:xfrm>
            <a:off x="4859338" y="1414463"/>
            <a:ext cx="4186237" cy="4778375"/>
          </a:xfrm>
        </p:spPr>
      </p:pic>
      <p:sp>
        <p:nvSpPr>
          <p:cNvPr id="25602" name="标题 91137"/>
          <p:cNvSpPr>
            <a:spLocks noGrp="1" noRot="1"/>
          </p:cNvSpPr>
          <p:nvPr>
            <p:ph type="title"/>
          </p:nvPr>
        </p:nvSpPr>
        <p:spPr>
          <a:xfrm>
            <a:off x="4273550" y="2598738"/>
            <a:ext cx="968375" cy="1023937"/>
          </a:xfrm>
        </p:spPr>
        <p:txBody>
          <a:bodyPr vert="horz" wrap="square" lIns="91440" tIns="45720" rIns="91440" bIns="45720" anchor="ctr"/>
          <a:lstStyle/>
          <a:p>
            <a:pPr>
              <a:buNone/>
            </a:pPr>
            <a:r>
              <a:rPr lang="zh-CN" altLang="en-US" b="1">
                <a:solidFill>
                  <a:srgbClr val="2C44D6"/>
                </a:solidFill>
                <a:ea typeface="黑体" panose="02010609060101010101" pitchFamily="49" charset="-122"/>
              </a:rPr>
              <a:t>琥</a:t>
            </a:r>
            <a:br>
              <a:rPr lang="zh-CN" altLang="en-US" b="1">
                <a:solidFill>
                  <a:srgbClr val="2C44D6"/>
                </a:solidFill>
                <a:ea typeface="黑体" panose="02010609060101010101" pitchFamily="49" charset="-122"/>
              </a:rPr>
            </a:br>
            <a:r>
              <a:rPr lang="zh-CN" altLang="en-US" b="1">
                <a:solidFill>
                  <a:srgbClr val="2C44D6"/>
                </a:solidFill>
                <a:ea typeface="黑体" panose="02010609060101010101" pitchFamily="49" charset="-122"/>
              </a:rPr>
              <a:t>珀</a:t>
            </a:r>
          </a:p>
        </p:txBody>
      </p:sp>
      <p:pic>
        <p:nvPicPr>
          <p:cNvPr id="25603" name="Picture 2" descr="F:\人教版教师之家\8.时间的基脚印\图片\2014043005274227045217.jpg"/>
          <p:cNvPicPr>
            <a:picLocks noChangeAspect="1"/>
          </p:cNvPicPr>
          <p:nvPr/>
        </p:nvPicPr>
        <p:blipFill>
          <a:blip r:embed="rId3"/>
          <a:srcRect t="2695" r="-124" b="10880"/>
          <a:stretch>
            <a:fillRect/>
          </a:stretch>
        </p:blipFill>
        <p:spPr>
          <a:xfrm>
            <a:off x="107950" y="1412875"/>
            <a:ext cx="4265613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64380cd7912397dd38ed7f7a5982b2b7d0a287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1438"/>
            <a:ext cx="5284788" cy="369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标题 1"/>
          <p:cNvSpPr txBox="1"/>
          <p:nvPr/>
        </p:nvSpPr>
        <p:spPr>
          <a:xfrm>
            <a:off x="1204913" y="5226050"/>
            <a:ext cx="2876550" cy="6270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r>
              <a:rPr lang="zh-CN" altLang="en-US" sz="3000" b="1">
                <a:solidFill>
                  <a:srgbClr val="263CC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三叶虫化石</a:t>
            </a:r>
          </a:p>
        </p:txBody>
      </p:sp>
      <p:pic>
        <p:nvPicPr>
          <p:cNvPr id="26627" name="图片 5" descr="11.jpg"/>
          <p:cNvPicPr>
            <a:picLocks noChangeAspect="1"/>
          </p:cNvPicPr>
          <p:nvPr/>
        </p:nvPicPr>
        <p:blipFill>
          <a:blip r:embed="rId3"/>
          <a:srcRect b="6636"/>
          <a:stretch>
            <a:fillRect/>
          </a:stretch>
        </p:blipFill>
        <p:spPr>
          <a:xfrm>
            <a:off x="5284788" y="693738"/>
            <a:ext cx="3870325" cy="5287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28,&quot;width&quot;:6689}"/>
  <p:tag name="REFSHAPE" val="129736678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2239</Words>
  <Application>Microsoft Office PowerPoint</Application>
  <PresentationFormat>全屏显示(4:3)</PresentationFormat>
  <Paragraphs>172</Paragraphs>
  <Slides>41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Office 主题​​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琥 珀</vt:lpstr>
      <vt:lpstr>PowerPoint 演示文稿</vt:lpstr>
      <vt:lpstr>PowerPoint 演示文稿</vt:lpstr>
      <vt:lpstr>PowerPoint 演示文稿</vt:lpstr>
      <vt:lpstr>岩石的毁灭</vt:lpstr>
      <vt:lpstr>岩石的新生</vt:lpstr>
      <vt:lpstr>学习目标</vt:lpstr>
      <vt:lpstr>PowerPoint 演示文稿</vt:lpstr>
      <vt:lpstr>一、字词积累 </vt:lpstr>
      <vt:lpstr> </vt:lpstr>
      <vt:lpstr>二、整体感知</vt:lpstr>
      <vt:lpstr>单独成段的单句有：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五、主题思想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2021-03-06T15:45:33Z</cp:lastPrinted>
  <dcterms:created xsi:type="dcterms:W3CDTF">2021-03-06T15:45:33Z</dcterms:created>
  <dcterms:modified xsi:type="dcterms:W3CDTF">2021-03-10T05:58:25Z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