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6858000" type="screen4x3"/>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512"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CA8702-BFF1-4EC1-ACAF-0F7C6C4F718C}" type="datetimeFigureOut">
              <a:rPr lang="zh-CN" altLang="en-US" smtClean="0"/>
              <a:t>2021/3/2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B013FB-A5EF-47DB-9AC2-838A5FBB794A}" type="slidenum">
              <a:rPr lang="zh-CN" altLang="en-US" smtClean="0"/>
              <a:t>‹#›</a:t>
            </a:fld>
            <a:endParaRPr lang="zh-CN" altLang="en-US"/>
          </a:p>
        </p:txBody>
      </p:sp>
    </p:spTree>
    <p:extLst>
      <p:ext uri="{BB962C8B-B14F-4D97-AF65-F5344CB8AC3E}">
        <p14:creationId xmlns:p14="http://schemas.microsoft.com/office/powerpoint/2010/main" val="310748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eaLnBrk="1" hangingPunct="1"/>
            <a:fld id="{C625CB47-201E-4897-A450-0464DF7CE0FA}" type="slidenum">
              <a:rPr lang="zh-CN" altLang="en-US" sz="1200" smtClean="0">
                <a:solidFill>
                  <a:srgbClr val="000000"/>
                </a:solidFill>
              </a:rPr>
              <a:pPr eaLnBrk="1" hangingPunct="1"/>
              <a:t>12</a:t>
            </a:fld>
            <a:endParaRPr lang="zh-CN" altLang="en-US" sz="1200"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eaLnBrk="1" hangingPunct="1"/>
            <a:fld id="{436D1C50-BA42-4453-AB10-6AA5047E7856}" type="slidenum">
              <a:rPr lang="zh-CN" altLang="en-US" sz="1200" smtClean="0">
                <a:solidFill>
                  <a:srgbClr val="000000"/>
                </a:solidFill>
              </a:rPr>
              <a:pPr eaLnBrk="1" hangingPunct="1"/>
              <a:t>13</a:t>
            </a:fld>
            <a:endParaRPr lang="zh-CN" altLang="en-US" sz="1200" smtClean="0">
              <a:solidFill>
                <a:srgbClr val="000000"/>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2021/3/2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5" name="内容占位符 2"/>
          <p:cNvSpPr txBox="1">
            <a:spLocks noChangeArrowheads="1"/>
          </p:cNvSpPr>
          <p:nvPr/>
        </p:nvSpPr>
        <p:spPr bwMode="auto">
          <a:xfrm>
            <a:off x="571500" y="1857375"/>
            <a:ext cx="7500938"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a:spcBef>
                <a:spcPct val="20000"/>
              </a:spcBef>
              <a:buClr>
                <a:schemeClr val="folHlink"/>
              </a:buClr>
              <a:buSzPct val="60000"/>
              <a:buFont typeface="Wingdings" pitchFamily="2" charset="2"/>
              <a:buChar char="n"/>
            </a:pPr>
            <a:endParaRPr lang="zh-CN" altLang="en-US" sz="2800" b="1">
              <a:solidFill>
                <a:srgbClr val="002060"/>
              </a:solidFill>
              <a:latin typeface="黑体" pitchFamily="49" charset="-122"/>
              <a:ea typeface="黑体" pitchFamily="49" charset="-122"/>
            </a:endParaRPr>
          </a:p>
        </p:txBody>
      </p:sp>
      <p:pic>
        <p:nvPicPr>
          <p:cNvPr id="3077" name="图片 1"/>
          <p:cNvPicPr>
            <a:picLocks noChangeAspect="1" noChangeArrowheads="1"/>
          </p:cNvPicPr>
          <p:nvPr/>
        </p:nvPicPr>
        <p:blipFill>
          <a:blip r:embed="rId2">
            <a:extLst>
              <a:ext uri="{28A0092B-C50C-407E-A947-70E740481C1C}">
                <a14:useLocalDpi xmlns:a14="http://schemas.microsoft.com/office/drawing/2010/main" val="0"/>
              </a:ext>
            </a:extLst>
          </a:blip>
          <a:srcRect b="8363"/>
          <a:stretch>
            <a:fillRect/>
          </a:stretch>
        </p:blipFill>
        <p:spPr bwMode="auto">
          <a:xfrm>
            <a:off x="4694312" y="2367081"/>
            <a:ext cx="4372546" cy="426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图片 3"/>
          <p:cNvPicPr>
            <a:picLocks noChangeAspect="1" noChangeArrowheads="1"/>
          </p:cNvPicPr>
          <p:nvPr/>
        </p:nvPicPr>
        <p:blipFill>
          <a:blip r:embed="rId3">
            <a:extLst>
              <a:ext uri="{28A0092B-C50C-407E-A947-70E740481C1C}">
                <a14:useLocalDpi xmlns:a14="http://schemas.microsoft.com/office/drawing/2010/main" val="0"/>
              </a:ext>
            </a:extLst>
          </a:blip>
          <a:srcRect b="4507"/>
          <a:stretch>
            <a:fillRect/>
          </a:stretch>
        </p:blipFill>
        <p:spPr bwMode="auto">
          <a:xfrm>
            <a:off x="107504" y="116632"/>
            <a:ext cx="5330519" cy="4505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5350930"/>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文本框 1"/>
          <p:cNvSpPr txBox="1">
            <a:spLocks noChangeArrowheads="1"/>
          </p:cNvSpPr>
          <p:nvPr/>
        </p:nvSpPr>
        <p:spPr bwMode="auto">
          <a:xfrm>
            <a:off x="468313" y="632461"/>
            <a:ext cx="75600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200" b="1">
                <a:solidFill>
                  <a:srgbClr val="C00000"/>
                </a:solidFill>
              </a:rPr>
              <a:t>四、整体把握（理清文章理清思路）</a:t>
            </a:r>
          </a:p>
        </p:txBody>
      </p:sp>
      <p:sp>
        <p:nvSpPr>
          <p:cNvPr id="11267" name="文本框 2"/>
          <p:cNvSpPr txBox="1">
            <a:spLocks noChangeArrowheads="1"/>
          </p:cNvSpPr>
          <p:nvPr/>
        </p:nvSpPr>
        <p:spPr bwMode="auto">
          <a:xfrm>
            <a:off x="468313" y="1652588"/>
            <a:ext cx="82804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3200">
                <a:solidFill>
                  <a:srgbClr val="003399"/>
                </a:solidFill>
                <a:latin typeface="黑体" pitchFamily="49" charset="-122"/>
                <a:ea typeface="黑体" pitchFamily="49" charset="-122"/>
              </a:rPr>
              <a:t>1.</a:t>
            </a:r>
            <a:r>
              <a:rPr lang="zh-CN" altLang="zh-CN" sz="3200">
                <a:solidFill>
                  <a:srgbClr val="003399"/>
                </a:solidFill>
                <a:latin typeface="黑体" pitchFamily="49" charset="-122"/>
                <a:ea typeface="黑体" pitchFamily="49" charset="-122"/>
              </a:rPr>
              <a:t>请大家默读全文，结合文章里的小标题，想一想：这篇文章主要写了哪些内容？</a:t>
            </a:r>
          </a:p>
          <a:p>
            <a:endParaRPr lang="zh-CN" altLang="en-US"/>
          </a:p>
        </p:txBody>
      </p:sp>
      <p:sp>
        <p:nvSpPr>
          <p:cNvPr id="11268" name="文本框 3"/>
          <p:cNvSpPr txBox="1">
            <a:spLocks noChangeArrowheads="1"/>
          </p:cNvSpPr>
          <p:nvPr/>
        </p:nvSpPr>
        <p:spPr bwMode="auto">
          <a:xfrm>
            <a:off x="468313" y="2852738"/>
            <a:ext cx="8064500"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2800"/>
              <a:t>结合小标题，我们可以了解到，这篇文章主要介绍了以下内容：</a:t>
            </a:r>
          </a:p>
          <a:p>
            <a:r>
              <a:rPr lang="zh-CN" altLang="zh-CN" sz="2800" b="1">
                <a:solidFill>
                  <a:srgbClr val="C00000"/>
                </a:solidFill>
              </a:rPr>
              <a:t>①屠呦呦和自己的团队是如何发现青蒿素的抗疟功效的</a:t>
            </a:r>
          </a:p>
          <a:p>
            <a:r>
              <a:rPr lang="zh-CN" altLang="zh-CN" sz="2800" b="1">
                <a:solidFill>
                  <a:srgbClr val="C00000"/>
                </a:solidFill>
              </a:rPr>
              <a:t>②屠呦呦和自己的团队是如何把青蒿素从分子变成药物的</a:t>
            </a:r>
          </a:p>
          <a:p>
            <a:r>
              <a:rPr lang="zh-CN" altLang="zh-CN" sz="2800" b="1">
                <a:solidFill>
                  <a:srgbClr val="C00000"/>
                </a:solidFill>
              </a:rPr>
              <a:t>③青蒿素的发现是如何影响世界的</a:t>
            </a:r>
          </a:p>
          <a:p>
            <a:r>
              <a:rPr lang="zh-CN" altLang="zh-CN" sz="2800" b="1">
                <a:solidFill>
                  <a:srgbClr val="C00000"/>
                </a:solidFill>
              </a:rPr>
              <a:t>④关于青蒿素的发展与超越</a:t>
            </a:r>
          </a:p>
          <a:p>
            <a:r>
              <a:rPr lang="zh-CN" altLang="zh-CN" sz="2800" b="1">
                <a:solidFill>
                  <a:srgbClr val="C00000"/>
                </a:solidFill>
              </a:rPr>
              <a:t>⑤中医药学的贡献</a:t>
            </a:r>
          </a:p>
          <a:p>
            <a:endParaRPr lang="zh-CN" altLang="en-US"/>
          </a:p>
        </p:txBody>
      </p:sp>
    </p:spTree>
    <p:extLst>
      <p:ext uri="{BB962C8B-B14F-4D97-AF65-F5344CB8AC3E}">
        <p14:creationId xmlns:p14="http://schemas.microsoft.com/office/powerpoint/2010/main" val="1679252553"/>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文本框 1"/>
          <p:cNvSpPr txBox="1">
            <a:spLocks noChangeArrowheads="1"/>
          </p:cNvSpPr>
          <p:nvPr/>
        </p:nvSpPr>
        <p:spPr bwMode="auto">
          <a:xfrm>
            <a:off x="683568" y="836613"/>
            <a:ext cx="77768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200" b="1">
                <a:solidFill>
                  <a:srgbClr val="C00000"/>
                </a:solidFill>
                <a:latin typeface="黑体" pitchFamily="49" charset="-122"/>
                <a:ea typeface="黑体" pitchFamily="49" charset="-122"/>
              </a:rPr>
              <a:t>本文在结构上有什么特点？试简要分析。</a:t>
            </a:r>
            <a:endParaRPr lang="zh-CN" altLang="en-US" sz="3200" b="1">
              <a:solidFill>
                <a:srgbClr val="C00000"/>
              </a:solidFill>
              <a:latin typeface="黑体" pitchFamily="49" charset="-122"/>
              <a:ea typeface="黑体" pitchFamily="49" charset="-122"/>
            </a:endParaRPr>
          </a:p>
        </p:txBody>
      </p:sp>
      <p:sp>
        <p:nvSpPr>
          <p:cNvPr id="12291" name="文本框 2"/>
          <p:cNvSpPr txBox="1">
            <a:spLocks noChangeArrowheads="1"/>
          </p:cNvSpPr>
          <p:nvPr/>
        </p:nvSpPr>
        <p:spPr bwMode="auto">
          <a:xfrm>
            <a:off x="323528" y="1772816"/>
            <a:ext cx="8245003"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2800" b="1">
                <a:latin typeface="黑体" pitchFamily="49" charset="-122"/>
                <a:ea typeface="黑体" pitchFamily="49" charset="-122"/>
              </a:rPr>
              <a:t>① 用小标题领起各部分内容，简明概括。</a:t>
            </a:r>
          </a:p>
          <a:p>
            <a:r>
              <a:rPr lang="en-US" altLang="zh-CN" sz="2000" b="1"/>
              <a:t>      </a:t>
            </a:r>
            <a:r>
              <a:rPr lang="zh-CN" altLang="zh-CN" sz="2000" b="1"/>
              <a:t>本文用五个小标题提纲挈领概括了青蒿素从发现到制成药物经过的不同阶段，介绍了中医药学对人类作出的贡献。让读者一目了然。</a:t>
            </a:r>
          </a:p>
          <a:p>
            <a:r>
              <a:rPr lang="zh-CN" altLang="zh-CN" sz="2800" b="1">
                <a:latin typeface="黑体" pitchFamily="49" charset="-122"/>
                <a:ea typeface="黑体" pitchFamily="49" charset="-122"/>
              </a:rPr>
              <a:t>② 采用了“总—分—总”、由一般到特殊再到一般的顺序行文，过渡自然，条理清晰。</a:t>
            </a:r>
          </a:p>
          <a:p>
            <a:r>
              <a:rPr lang="en-US" altLang="zh-CN" sz="2800" b="1"/>
              <a:t>    </a:t>
            </a:r>
            <a:r>
              <a:rPr lang="zh-CN" altLang="zh-CN" sz="2000" b="1"/>
              <a:t>第二部分总写发现、提取青蒿素的经过，第三、四、五部分具体写研究工作的过程，第六部分总括中医药学的贡献，结构严谨。</a:t>
            </a:r>
          </a:p>
          <a:p>
            <a:r>
              <a:rPr lang="en-US" altLang="zh-CN" sz="2800" b="1"/>
              <a:t>     </a:t>
            </a:r>
            <a:r>
              <a:rPr lang="zh-CN" altLang="zh-CN" b="1"/>
              <a:t>先写青蒿素的研究普及，再写对双氢青蒿素的认识以及它们的联合应用，这是一个由一般到特殊的过程，符合对事物的认知规律。前五部分写青蒿素的贡献，最后一部分写中医药学的贡献，这是由个别到一般的过程，顺理成章，升华了文章内容。</a:t>
            </a:r>
          </a:p>
          <a:p>
            <a:endParaRPr lang="zh-CN" altLang="en-US"/>
          </a:p>
        </p:txBody>
      </p:sp>
    </p:spTree>
    <p:extLst>
      <p:ext uri="{BB962C8B-B14F-4D97-AF65-F5344CB8AC3E}">
        <p14:creationId xmlns:p14="http://schemas.microsoft.com/office/powerpoint/2010/main" val="1068309922"/>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表格 2"/>
          <p:cNvGraphicFramePr>
            <a:graphicFrameLocks noGrp="1"/>
          </p:cNvGraphicFramePr>
          <p:nvPr/>
        </p:nvGraphicFramePr>
        <p:xfrm>
          <a:off x="466725" y="677863"/>
          <a:ext cx="8372475" cy="5619749"/>
        </p:xfrm>
        <a:graphic>
          <a:graphicData uri="http://schemas.openxmlformats.org/drawingml/2006/table">
            <a:tbl>
              <a:tblPr/>
              <a:tblGrid>
                <a:gridCol w="2049463"/>
                <a:gridCol w="6323012"/>
              </a:tblGrid>
              <a:tr h="594427">
                <a:tc>
                  <a:txBody>
                    <a:bodyPr vert="horz" wrap="square"/>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课文构成</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主要内容</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9172">
                <a:tc>
                  <a:txBody>
                    <a:bodyPr vert="horz" wrap="square"/>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引言</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endParaRPr kumimoji="0" lang="en-US"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p>
                      <a:pPr marL="71438" marR="0" lvl="0" indent="0" algn="l" defTabSz="914400" rtl="0" eaLnBrk="1" fontAlgn="base" latinLnBrk="0" hangingPunct="1">
                        <a:lnSpc>
                          <a:spcPct val="150000"/>
                        </a:lnSpc>
                        <a:spcBef>
                          <a:spcPct val="0"/>
                        </a:spcBef>
                        <a:spcAft>
                          <a:spcPct val="0"/>
                        </a:spcAft>
                        <a:buClrTx/>
                        <a:buSzTx/>
                        <a:buFontTx/>
                        <a:buNone/>
                      </a:pPr>
                      <a:endParaRPr kumimoji="0" lang="en-US"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9172">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发现青蒿素的抗疟疗效</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endParaRPr kumimoji="0" lang="en-US"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p>
                      <a:pPr marL="71438" marR="0" lvl="0" indent="0" algn="l" defTabSz="914400" rtl="0" eaLnBrk="1" fontAlgn="base" latinLnBrk="0" hangingPunct="1">
                        <a:lnSpc>
                          <a:spcPct val="150000"/>
                        </a:lnSpc>
                        <a:spcBef>
                          <a:spcPct val="0"/>
                        </a:spcBef>
                        <a:spcAft>
                          <a:spcPct val="0"/>
                        </a:spcAft>
                        <a:buClrTx/>
                        <a:buSzTx/>
                        <a:buFontTx/>
                        <a:buNone/>
                      </a:pPr>
                      <a:endParaRPr kumimoji="0" lang="zh-CN"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83281">
                <a:tc>
                  <a:txBody>
                    <a:bodyPr vert="horz" wrap="square"/>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从分子到药物</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endParaRPr kumimoji="0" lang="en-US"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p>
                      <a:pPr marL="71438" marR="0" lvl="0" indent="0" algn="l" defTabSz="914400" rtl="0" eaLnBrk="1" fontAlgn="base" latinLnBrk="0" hangingPunct="1">
                        <a:lnSpc>
                          <a:spcPct val="150000"/>
                        </a:lnSpc>
                        <a:spcBef>
                          <a:spcPct val="0"/>
                        </a:spcBef>
                        <a:spcAft>
                          <a:spcPct val="0"/>
                        </a:spcAft>
                        <a:buClrTx/>
                        <a:buSzTx/>
                        <a:buFontTx/>
                        <a:buNone/>
                      </a:pPr>
                      <a:endParaRPr kumimoji="0" lang="en-US"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p>
                      <a:pPr marL="71438" marR="0" lvl="0" indent="0" algn="l" defTabSz="914400" rtl="0" eaLnBrk="1" fontAlgn="base" latinLnBrk="0" hangingPunct="1">
                        <a:lnSpc>
                          <a:spcPct val="150000"/>
                        </a:lnSpc>
                        <a:spcBef>
                          <a:spcPct val="0"/>
                        </a:spcBef>
                        <a:spcAft>
                          <a:spcPct val="0"/>
                        </a:spcAft>
                        <a:buClrTx/>
                        <a:buSzTx/>
                        <a:buFontTx/>
                        <a:buNone/>
                      </a:pPr>
                      <a:endParaRPr kumimoji="0" lang="en-US"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3697">
                <a:tc>
                  <a:txBody>
                    <a:bodyPr vert="horz" wrap="square"/>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影响世界</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1" fontAlgn="base" latinLnBrk="0" hangingPunct="1">
                        <a:lnSpc>
                          <a:spcPct val="150000"/>
                        </a:lnSpc>
                        <a:spcBef>
                          <a:spcPct val="0"/>
                        </a:spcBef>
                        <a:spcAft>
                          <a:spcPct val="0"/>
                        </a:spcAft>
                        <a:buClrTx/>
                        <a:buSzTx/>
                        <a:buFontTx/>
                        <a:buNone/>
                      </a:pPr>
                      <a:endParaRPr kumimoji="0" lang="zh-CN"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 name="矩形 4"/>
          <p:cNvSpPr>
            <a:spLocks noChangeArrowheads="1"/>
          </p:cNvSpPr>
          <p:nvPr/>
        </p:nvSpPr>
        <p:spPr bwMode="auto">
          <a:xfrm>
            <a:off x="2573338" y="1244600"/>
            <a:ext cx="6211887"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0" tIns="38400" rIns="76800" bIns="38400">
            <a:spAutoFit/>
          </a:bodyPr>
          <a:lstStyle/>
          <a:p>
            <a:pPr marL="60325" defTabSz="766763">
              <a:lnSpc>
                <a:spcPct val="150000"/>
              </a:lnSpc>
            </a:pPr>
            <a:r>
              <a:rPr lang="zh-CN" altLang="en-US" sz="2200">
                <a:solidFill>
                  <a:srgbClr val="C00000"/>
                </a:solidFill>
                <a:latin typeface="Times New Roman" panose="02020603050405020304" pitchFamily="18" charset="0"/>
                <a:ea typeface="微软雅黑" pitchFamily="34" charset="-122"/>
                <a:cs typeface="Times New Roman" panose="02020603050405020304" pitchFamily="18" charset="0"/>
              </a:rPr>
              <a:t>发表获奖感言，简要概述发现、提取青蒿素的经过并对中医药的未来进行了展望</a:t>
            </a:r>
            <a:endParaRPr lang="zh-CN" altLang="en-US" sz="2200">
              <a:solidFill>
                <a:srgbClr val="C00000"/>
              </a:solidFill>
              <a:latin typeface="宋体" panose="02010600030101010101" pitchFamily="2" charset="-122"/>
              <a:ea typeface="微软雅黑" pitchFamily="34" charset="-122"/>
              <a:cs typeface="Courier New" panose="02070309020205020404" pitchFamily="49" charset="0"/>
            </a:endParaRPr>
          </a:p>
        </p:txBody>
      </p:sp>
      <p:sp>
        <p:nvSpPr>
          <p:cNvPr id="7" name="矩形 6"/>
          <p:cNvSpPr>
            <a:spLocks noChangeArrowheads="1"/>
          </p:cNvSpPr>
          <p:nvPr/>
        </p:nvSpPr>
        <p:spPr bwMode="auto">
          <a:xfrm>
            <a:off x="2573338" y="2395538"/>
            <a:ext cx="6211887"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0" tIns="38400" rIns="76800" bIns="38400">
            <a:spAutoFit/>
          </a:bodyPr>
          <a:lstStyle/>
          <a:p>
            <a:pPr marL="60325" defTabSz="766763">
              <a:lnSpc>
                <a:spcPct val="150000"/>
              </a:lnSpc>
            </a:pPr>
            <a:r>
              <a:rPr lang="zh-CN" altLang="en-US" sz="2200">
                <a:solidFill>
                  <a:srgbClr val="C00000"/>
                </a:solidFill>
                <a:latin typeface="Times New Roman" panose="02020603050405020304" pitchFamily="18" charset="0"/>
                <a:ea typeface="微软雅黑" pitchFamily="34" charset="-122"/>
                <a:cs typeface="Times New Roman" panose="02020603050405020304" pitchFamily="18" charset="0"/>
              </a:rPr>
              <a:t>具体介绍发现青蒿素的背景、过程，以及青蒿素研究取得的初步成果</a:t>
            </a:r>
            <a:endParaRPr lang="zh-CN" altLang="en-US" sz="2200">
              <a:solidFill>
                <a:srgbClr val="C00000"/>
              </a:solidFill>
              <a:latin typeface="宋体" panose="02010600030101010101" pitchFamily="2" charset="-122"/>
              <a:ea typeface="微软雅黑" pitchFamily="34" charset="-122"/>
              <a:cs typeface="Courier New" panose="02070309020205020404" pitchFamily="49" charset="0"/>
            </a:endParaRPr>
          </a:p>
        </p:txBody>
      </p:sp>
      <p:sp>
        <p:nvSpPr>
          <p:cNvPr id="8" name="矩形 7"/>
          <p:cNvSpPr>
            <a:spLocks noChangeArrowheads="1"/>
          </p:cNvSpPr>
          <p:nvPr/>
        </p:nvSpPr>
        <p:spPr bwMode="auto">
          <a:xfrm>
            <a:off x="2574925" y="3541713"/>
            <a:ext cx="62118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0" tIns="38400" rIns="76800" bIns="38400">
            <a:spAutoFit/>
          </a:bodyPr>
          <a:lstStyle/>
          <a:p>
            <a:pPr marL="60325" defTabSz="766763">
              <a:lnSpc>
                <a:spcPct val="150000"/>
              </a:lnSpc>
            </a:pPr>
            <a:r>
              <a:rPr lang="zh-CN" altLang="en-US" sz="2200">
                <a:solidFill>
                  <a:srgbClr val="C00000"/>
                </a:solidFill>
                <a:latin typeface="Times New Roman" panose="02020603050405020304" pitchFamily="18" charset="0"/>
                <a:ea typeface="微软雅黑" pitchFamily="34" charset="-122"/>
                <a:cs typeface="Times New Roman" panose="02020603050405020304" pitchFamily="18" charset="0"/>
              </a:rPr>
              <a:t>经过亲身尝试、临床治疗、正式命名、寻找优质青蒿、药物生产、试用青蒿素胶囊，最终打开了开发新抗疟药物的大门</a:t>
            </a:r>
            <a:endParaRPr lang="zh-CN" altLang="en-US" sz="2200">
              <a:solidFill>
                <a:srgbClr val="C00000"/>
              </a:solidFill>
              <a:latin typeface="宋体" panose="02010600030101010101" pitchFamily="2" charset="-122"/>
              <a:ea typeface="微软雅黑" pitchFamily="34" charset="-122"/>
              <a:cs typeface="Courier New" panose="02070309020205020404" pitchFamily="49" charset="0"/>
            </a:endParaRPr>
          </a:p>
        </p:txBody>
      </p:sp>
      <p:sp>
        <p:nvSpPr>
          <p:cNvPr id="9" name="矩形 8"/>
          <p:cNvSpPr/>
          <p:nvPr/>
        </p:nvSpPr>
        <p:spPr>
          <a:xfrm>
            <a:off x="2549525" y="5527675"/>
            <a:ext cx="6397625" cy="755650"/>
          </a:xfrm>
          <a:prstGeom prst="rect">
            <a:avLst/>
          </a:prstGeom>
        </p:spPr>
        <p:txBody>
          <a:bodyPr lIns="76800" tIns="38400" rIns="76800" bIns="38400">
            <a:spAutoFit/>
          </a:bodyPr>
          <a:lstStyle/>
          <a:p>
            <a:pPr>
              <a:defRPr/>
            </a:pPr>
            <a:r>
              <a:rPr lang="zh-CN" altLang="en-US" sz="2200" kern="100">
                <a:solidFill>
                  <a:srgbClr val="C00000"/>
                </a:solidFill>
                <a:latin typeface="Times New Roman" panose="02020603050405020304" pitchFamily="18" charset="0"/>
                <a:ea typeface="微软雅黑" pitchFamily="34" charset="-122"/>
                <a:cs typeface="Times New Roman" panose="02020603050405020304" pitchFamily="18" charset="0"/>
              </a:rPr>
              <a:t>确定青蒿素分子的立体结构，在国内、国际引起热烈反响</a:t>
            </a:r>
            <a:endParaRPr lang="en-US" altLang="zh-CN" sz="2200" kern="100">
              <a:solidFill>
                <a:srgbClr val="C00000"/>
              </a:solidFill>
              <a:latin typeface="Times New Roman" panose="02020603050405020304" pitchFamily="18" charset="0"/>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val="32498696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628650" y="1412875"/>
          <a:ext cx="7994650" cy="3349625"/>
        </p:xfrm>
        <a:graphic>
          <a:graphicData uri="http://schemas.openxmlformats.org/drawingml/2006/table">
            <a:tbl>
              <a:tblPr/>
              <a:tblGrid>
                <a:gridCol w="1296988"/>
                <a:gridCol w="6697662"/>
              </a:tblGrid>
              <a:tr h="1295400">
                <a:tc>
                  <a:txBody>
                    <a:bodyPr vert="horz" wrap="square"/>
                    <a:lstStyle/>
                    <a:p>
                      <a:pPr marL="0" marR="0" lvl="0" indent="0" algn="ctr"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发展与超越</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endParaRPr kumimoji="0" lang="zh-CN"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54225">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r>
                        <a:rPr kumimoji="0" lang="zh-CN" sz="2600" b="0" i="0" u="none" strike="noStrike" cap="none" normalizeH="0" baseline="0" smtClean="0">
                          <a:ln>
                            <a:noFill/>
                          </a:ln>
                          <a:solidFill>
                            <a:schemeClr val="tx1"/>
                          </a:solidFill>
                          <a:effectLst/>
                          <a:latin typeface="Times New Roman" panose="02020603050405020304" pitchFamily="18" charset="0"/>
                          <a:ea typeface="微软雅黑" pitchFamily="34" charset="-122"/>
                          <a:cs typeface="Times New Roman" panose="02020603050405020304" pitchFamily="18" charset="0"/>
                        </a:rPr>
                        <a:t>中医药学的贡献</a:t>
                      </a:r>
                      <a:endParaRPr kumimoji="0" lang="zh-CN" sz="2600" b="0" i="0" u="none" strike="noStrike" cap="none" normalizeH="0" baseline="0" smtClean="0">
                        <a:ln>
                          <a:noFill/>
                        </a:ln>
                        <a:solidFill>
                          <a:schemeClr val="tx1"/>
                        </a:solidFill>
                        <a:effectLst/>
                        <a:latin typeface="宋体" panose="02010600030101010101" pitchFamily="2" charset="-122"/>
                        <a:ea typeface="微软雅黑" pitchFamily="34"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vert="horz" wrap="square"/>
                    <a:lstStyle/>
                    <a:p>
                      <a:pPr marL="71438" marR="0" lvl="0" indent="0" algn="l" defTabSz="914400" rtl="0" eaLnBrk="1" fontAlgn="base" latinLnBrk="0" hangingPunct="1">
                        <a:lnSpc>
                          <a:spcPct val="150000"/>
                        </a:lnSpc>
                        <a:spcBef>
                          <a:spcPct val="0"/>
                        </a:spcBef>
                        <a:spcAft>
                          <a:spcPct val="0"/>
                        </a:spcAft>
                        <a:buClrTx/>
                        <a:buSzTx/>
                        <a:buFontTx/>
                        <a:buNone/>
                      </a:pPr>
                      <a:endParaRPr kumimoji="0" lang="zh-CN" altLang="zh-CN" sz="2600" b="0" i="0" u="none" strike="noStrike" cap="none" normalizeH="0" baseline="0" smtClean="0">
                        <a:ln>
                          <a:noFill/>
                        </a:ln>
                        <a:solidFill>
                          <a:schemeClr val="tx1"/>
                        </a:solidFill>
                        <a:effectLst/>
                        <a:latin typeface="宋体" panose="02010600030101010101" pitchFamily="2" charset="-122"/>
                        <a:ea typeface="宋体" pitchFamily="2" charset="-122"/>
                        <a:cs typeface="Courier New" panose="02070309020205020404" pitchFamily="49" charset="0"/>
                      </a:endParaRPr>
                    </a:p>
                  </a:txBody>
                  <a:tcPr marL="12558" marR="1255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 name="矩形 4"/>
          <p:cNvSpPr/>
          <p:nvPr/>
        </p:nvSpPr>
        <p:spPr>
          <a:xfrm>
            <a:off x="2039938" y="1408113"/>
            <a:ext cx="6259512" cy="1093787"/>
          </a:xfrm>
          <a:prstGeom prst="rect">
            <a:avLst/>
          </a:prstGeom>
        </p:spPr>
        <p:txBody>
          <a:bodyPr lIns="76800" tIns="38400" rIns="76800" bIns="38400">
            <a:spAutoFit/>
          </a:bodyPr>
          <a:lstStyle/>
          <a:p>
            <a:pPr>
              <a:lnSpc>
                <a:spcPct val="150000"/>
              </a:lnSpc>
              <a:defRPr/>
            </a:pPr>
            <a:r>
              <a:rPr lang="zh-CN" altLang="en-US" sz="2200" kern="100">
                <a:solidFill>
                  <a:srgbClr val="C00000"/>
                </a:solidFill>
                <a:latin typeface="Times New Roman" panose="02020603050405020304" pitchFamily="18" charset="0"/>
                <a:ea typeface="微软雅黑" pitchFamily="34" charset="-122"/>
                <a:cs typeface="Times New Roman" panose="02020603050405020304" pitchFamily="18" charset="0"/>
              </a:rPr>
              <a:t>随着研究的深入，将青蒿素衍生物双氢青蒿素发展成新药物，青蒿素联合疗法在世界广泛应用</a:t>
            </a:r>
            <a:endParaRPr lang="zh-CN" altLang="en-US">
              <a:solidFill>
                <a:srgbClr val="C00000"/>
              </a:solidFill>
            </a:endParaRPr>
          </a:p>
        </p:txBody>
      </p:sp>
      <p:sp>
        <p:nvSpPr>
          <p:cNvPr id="6" name="矩形 5"/>
          <p:cNvSpPr/>
          <p:nvPr/>
        </p:nvSpPr>
        <p:spPr>
          <a:xfrm>
            <a:off x="2039938" y="2781300"/>
            <a:ext cx="6259512" cy="1600200"/>
          </a:xfrm>
          <a:prstGeom prst="rect">
            <a:avLst/>
          </a:prstGeom>
        </p:spPr>
        <p:txBody>
          <a:bodyPr lIns="76800" tIns="38400" rIns="76800" bIns="38400">
            <a:spAutoFit/>
          </a:bodyPr>
          <a:lstStyle/>
          <a:p>
            <a:pPr>
              <a:lnSpc>
                <a:spcPct val="150000"/>
              </a:lnSpc>
              <a:defRPr/>
            </a:pPr>
            <a:r>
              <a:rPr lang="zh-CN" altLang="en-US" sz="2200" kern="100">
                <a:solidFill>
                  <a:srgbClr val="C00000"/>
                </a:solidFill>
                <a:latin typeface="Times New Roman" panose="02020603050405020304" pitchFamily="18" charset="0"/>
                <a:ea typeface="微软雅黑" pitchFamily="34" charset="-122"/>
                <a:cs typeface="Times New Roman" panose="02020603050405020304" pitchFamily="18" charset="0"/>
              </a:rPr>
              <a:t>复方用药、辨证施治疗法和有效方药的积累对中华民族的繁衍昌盛作出了积极贡献，并对中医药的美好前景充满希望</a:t>
            </a:r>
            <a:endParaRPr lang="zh-CN" altLang="en-US">
              <a:solidFill>
                <a:srgbClr val="C00000"/>
              </a:solidFill>
            </a:endParaRPr>
          </a:p>
        </p:txBody>
      </p:sp>
    </p:spTree>
    <p:extLst>
      <p:ext uri="{BB962C8B-B14F-4D97-AF65-F5344CB8AC3E}">
        <p14:creationId xmlns:p14="http://schemas.microsoft.com/office/powerpoint/2010/main" val="22544819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3" name="内容占位符 2"/>
          <p:cNvSpPr txBox="1">
            <a:spLocks noChangeArrowheads="1"/>
          </p:cNvSpPr>
          <p:nvPr/>
        </p:nvSpPr>
        <p:spPr bwMode="auto">
          <a:xfrm>
            <a:off x="571500" y="1857375"/>
            <a:ext cx="7500938"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a:spcBef>
                <a:spcPct val="20000"/>
              </a:spcBef>
              <a:buClr>
                <a:schemeClr val="folHlink"/>
              </a:buClr>
              <a:buSzPct val="60000"/>
              <a:buFont typeface="Wingdings" pitchFamily="2" charset="2"/>
              <a:buChar char="n"/>
            </a:pPr>
            <a:endParaRPr lang="zh-CN" altLang="en-US" sz="2800" b="1">
              <a:solidFill>
                <a:srgbClr val="002060"/>
              </a:solidFill>
              <a:latin typeface="黑体" pitchFamily="49" charset="-122"/>
              <a:ea typeface="黑体" pitchFamily="49" charset="-122"/>
            </a:endParaRPr>
          </a:p>
        </p:txBody>
      </p:sp>
      <p:sp>
        <p:nvSpPr>
          <p:cNvPr id="15365" name="文本框 3"/>
          <p:cNvSpPr txBox="1">
            <a:spLocks noChangeArrowheads="1"/>
          </p:cNvSpPr>
          <p:nvPr/>
        </p:nvSpPr>
        <p:spPr bwMode="auto">
          <a:xfrm>
            <a:off x="1409700" y="993775"/>
            <a:ext cx="77041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en-US" sz="3600" b="1">
                <a:solidFill>
                  <a:srgbClr val="FF0000"/>
                </a:solidFill>
                <a:latin typeface="华文琥珀" pitchFamily="2" charset="-122"/>
                <a:ea typeface="华文琥珀" pitchFamily="2" charset="-122"/>
              </a:rPr>
              <a:t>全文结构图：</a:t>
            </a:r>
          </a:p>
        </p:txBody>
      </p:sp>
      <p:pic>
        <p:nvPicPr>
          <p:cNvPr id="15366"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1500" y="2205038"/>
            <a:ext cx="7961313"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1014884"/>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矩形 1"/>
          <p:cNvSpPr>
            <a:spLocks noChangeArrowheads="1"/>
          </p:cNvSpPr>
          <p:nvPr/>
        </p:nvSpPr>
        <p:spPr bwMode="auto">
          <a:xfrm>
            <a:off x="308328" y="1196752"/>
            <a:ext cx="8640960" cy="468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20000"/>
              </a:spcBef>
              <a:buClr>
                <a:schemeClr val="folHlink"/>
              </a:buClr>
              <a:buSzPct val="60000"/>
              <a:buFont typeface="Wingdings" pitchFamily="2" charset="2"/>
              <a:buChar char="n"/>
            </a:pPr>
            <a:r>
              <a:rPr lang="zh-CN" altLang="zh-CN" sz="2400" b="1">
                <a:latin typeface="黑体" pitchFamily="49" charset="-122"/>
                <a:ea typeface="黑体" pitchFamily="49" charset="-122"/>
              </a:rPr>
              <a:t>引言部分：</a:t>
            </a:r>
          </a:p>
          <a:p>
            <a:pPr eaLnBrk="0" hangingPunct="0">
              <a:spcBef>
                <a:spcPct val="20000"/>
              </a:spcBef>
              <a:buClr>
                <a:schemeClr val="folHlink"/>
              </a:buClr>
              <a:buSzPct val="60000"/>
              <a:buFont typeface="Wingdings" pitchFamily="2" charset="2"/>
              <a:buChar char="n"/>
            </a:pPr>
            <a:r>
              <a:rPr lang="en-US" altLang="zh-CN" sz="2400" b="1">
                <a:latin typeface="黑体" pitchFamily="49" charset="-122"/>
                <a:ea typeface="黑体" pitchFamily="49" charset="-122"/>
              </a:rPr>
              <a:t>1.</a:t>
            </a:r>
            <a:r>
              <a:rPr lang="zh-CN" altLang="zh-CN" sz="2400" b="1">
                <a:latin typeface="黑体" pitchFamily="49" charset="-122"/>
                <a:ea typeface="黑体" pitchFamily="49" charset="-122"/>
              </a:rPr>
              <a:t>哪些因素促成屠呦呦发现并提取出青蒿素？</a:t>
            </a:r>
          </a:p>
          <a:p>
            <a:pPr eaLnBrk="0" hangingPunct="0">
              <a:spcBef>
                <a:spcPct val="20000"/>
              </a:spcBef>
              <a:buClr>
                <a:schemeClr val="folHlink"/>
              </a:buClr>
              <a:buSzPct val="60000"/>
              <a:buFont typeface="Wingdings" pitchFamily="2" charset="2"/>
              <a:buChar char="n"/>
            </a:pPr>
            <a:r>
              <a:rPr lang="zh-CN" altLang="zh-CN" sz="2400"/>
              <a:t>① 自己热衷于中草药研究。</a:t>
            </a:r>
          </a:p>
          <a:p>
            <a:pPr eaLnBrk="0" hangingPunct="0">
              <a:spcBef>
                <a:spcPct val="20000"/>
              </a:spcBef>
              <a:buClr>
                <a:schemeClr val="folHlink"/>
              </a:buClr>
              <a:buSzPct val="60000"/>
              <a:buFont typeface="Wingdings" pitchFamily="2" charset="2"/>
              <a:buChar char="n"/>
            </a:pPr>
            <a:r>
              <a:rPr lang="zh-CN" altLang="zh-CN" sz="2400"/>
              <a:t>② 领悟了有关人体和宇宙的中国传统哲学思想。</a:t>
            </a:r>
          </a:p>
          <a:p>
            <a:pPr eaLnBrk="0" hangingPunct="0">
              <a:spcBef>
                <a:spcPct val="20000"/>
              </a:spcBef>
              <a:buClr>
                <a:schemeClr val="folHlink"/>
              </a:buClr>
              <a:buSzPct val="60000"/>
              <a:buFont typeface="Wingdings" pitchFamily="2" charset="2"/>
              <a:buChar char="n"/>
            </a:pPr>
            <a:r>
              <a:rPr lang="zh-CN" altLang="zh-CN" sz="2400"/>
              <a:t>③ 运用现代科学和技术，继承和发扬中国传统医药学的精髓。</a:t>
            </a:r>
          </a:p>
          <a:p>
            <a:pPr eaLnBrk="0" hangingPunct="0">
              <a:spcBef>
                <a:spcPct val="20000"/>
              </a:spcBef>
              <a:buClr>
                <a:schemeClr val="folHlink"/>
              </a:buClr>
              <a:buSzPct val="60000"/>
              <a:buFont typeface="Wingdings" pitchFamily="2" charset="2"/>
              <a:buChar char="n"/>
            </a:pPr>
            <a:r>
              <a:rPr lang="en-US" altLang="zh-CN" sz="2400" b="1">
                <a:latin typeface="黑体" pitchFamily="49" charset="-122"/>
                <a:ea typeface="黑体" pitchFamily="49" charset="-122"/>
              </a:rPr>
              <a:t>2.</a:t>
            </a:r>
            <a:r>
              <a:rPr lang="zh-CN" altLang="zh-CN" sz="2400" b="1">
                <a:latin typeface="黑体" pitchFamily="49" charset="-122"/>
                <a:ea typeface="黑体" pitchFamily="49" charset="-122"/>
              </a:rPr>
              <a:t>为什么先写研究工作的背景而不直接写研究工作的过程？</a:t>
            </a:r>
          </a:p>
          <a:p>
            <a:pPr eaLnBrk="0" hangingPunct="0">
              <a:spcBef>
                <a:spcPct val="20000"/>
              </a:spcBef>
              <a:buClr>
                <a:schemeClr val="folHlink"/>
              </a:buClr>
              <a:buSzPct val="60000"/>
              <a:buFont typeface="Wingdings" pitchFamily="2" charset="2"/>
              <a:buChar char="n"/>
            </a:pPr>
            <a:r>
              <a:rPr lang="zh-CN" altLang="zh-CN" sz="2400"/>
              <a:t>① 写疟疾重新肆虐，突出研究工作的使命感。</a:t>
            </a:r>
          </a:p>
          <a:p>
            <a:pPr eaLnBrk="0" hangingPunct="0">
              <a:spcBef>
                <a:spcPct val="20000"/>
              </a:spcBef>
              <a:buClr>
                <a:schemeClr val="folHlink"/>
              </a:buClr>
              <a:buSzPct val="60000"/>
              <a:buFont typeface="Wingdings" pitchFamily="2" charset="2"/>
              <a:buChar char="n"/>
            </a:pPr>
            <a:r>
              <a:rPr lang="zh-CN" altLang="zh-CN" sz="2400"/>
              <a:t>② 写“</a:t>
            </a:r>
            <a:r>
              <a:rPr lang="en-US" altLang="zh-CN" sz="2400"/>
              <a:t>523 </a:t>
            </a:r>
            <a:r>
              <a:rPr lang="zh-CN" altLang="zh-CN" sz="2400"/>
              <a:t>项目”和中医研究院的任命，突出了国家规划和院所领导的作用。</a:t>
            </a:r>
          </a:p>
          <a:p>
            <a:pPr eaLnBrk="0" hangingPunct="0">
              <a:spcBef>
                <a:spcPct val="20000"/>
              </a:spcBef>
              <a:buClr>
                <a:schemeClr val="folHlink"/>
              </a:buClr>
              <a:buSzPct val="60000"/>
              <a:buFont typeface="Wingdings" pitchFamily="2" charset="2"/>
              <a:buChar char="n"/>
            </a:pPr>
            <a:r>
              <a:rPr lang="zh-CN" altLang="zh-CN" sz="2400"/>
              <a:t>③ 强调团队的作用，不独自贪功，客观公正。</a:t>
            </a:r>
          </a:p>
          <a:p>
            <a:r>
              <a:rPr lang="en-US" altLang="zh-CN" sz="2000" b="1">
                <a:solidFill>
                  <a:srgbClr val="002060"/>
                </a:solidFill>
                <a:latin typeface="黑体" pitchFamily="49" charset="-122"/>
                <a:ea typeface="黑体" pitchFamily="49" charset="-122"/>
              </a:rPr>
              <a:t> </a:t>
            </a:r>
            <a:endParaRPr lang="zh-CN" altLang="en-US" sz="2000" b="1">
              <a:solidFill>
                <a:srgbClr val="002060"/>
              </a:solidFill>
              <a:latin typeface="黑体" pitchFamily="49" charset="-122"/>
              <a:ea typeface="黑体" pitchFamily="49" charset="-122"/>
            </a:endParaRPr>
          </a:p>
        </p:txBody>
      </p:sp>
      <p:sp>
        <p:nvSpPr>
          <p:cNvPr id="16387" name="文本框 1"/>
          <p:cNvSpPr txBox="1">
            <a:spLocks noChangeArrowheads="1"/>
          </p:cNvSpPr>
          <p:nvPr/>
        </p:nvSpPr>
        <p:spPr bwMode="auto">
          <a:xfrm>
            <a:off x="358984" y="240347"/>
            <a:ext cx="79574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en-US" sz="3600" b="1" smtClean="0">
                <a:latin typeface="华文琥珀" pitchFamily="2" charset="-122"/>
                <a:ea typeface="华文琥珀" pitchFamily="2" charset="-122"/>
              </a:rPr>
              <a:t>五、</a:t>
            </a:r>
            <a:r>
              <a:rPr lang="zh-CN" altLang="zh-CN" sz="3600" b="1" smtClean="0">
                <a:latin typeface="华文琥珀" pitchFamily="2" charset="-122"/>
                <a:ea typeface="华文琥珀" pitchFamily="2" charset="-122"/>
              </a:rPr>
              <a:t>研</a:t>
            </a:r>
            <a:r>
              <a:rPr lang="zh-CN" altLang="zh-CN" sz="3600" b="1">
                <a:latin typeface="华文琥珀" pitchFamily="2" charset="-122"/>
                <a:ea typeface="华文琥珀" pitchFamily="2" charset="-122"/>
              </a:rPr>
              <a:t>读课文（具体分析文章内容）</a:t>
            </a:r>
            <a:endParaRPr lang="zh-CN" altLang="en-US" sz="3600" b="1">
              <a:latin typeface="华文琥珀" pitchFamily="2" charset="-122"/>
              <a:ea typeface="华文琥珀" pitchFamily="2" charset="-122"/>
            </a:endParaRPr>
          </a:p>
        </p:txBody>
      </p:sp>
    </p:spTree>
    <p:extLst>
      <p:ext uri="{BB962C8B-B14F-4D97-AF65-F5344CB8AC3E}">
        <p14:creationId xmlns:p14="http://schemas.microsoft.com/office/powerpoint/2010/main" val="3533260244"/>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文本框 1"/>
          <p:cNvSpPr txBox="1">
            <a:spLocks noChangeArrowheads="1"/>
          </p:cNvSpPr>
          <p:nvPr/>
        </p:nvSpPr>
        <p:spPr bwMode="auto">
          <a:xfrm>
            <a:off x="468313" y="1628800"/>
            <a:ext cx="813613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2800" b="1">
                <a:latin typeface="黑体" pitchFamily="49" charset="-122"/>
                <a:ea typeface="黑体" pitchFamily="49" charset="-122"/>
              </a:rPr>
              <a:t>3.</a:t>
            </a:r>
            <a:r>
              <a:rPr lang="zh-CN" altLang="zh-CN" sz="2800" b="1">
                <a:latin typeface="黑体" pitchFamily="49" charset="-122"/>
                <a:ea typeface="黑体" pitchFamily="49" charset="-122"/>
              </a:rPr>
              <a:t>把引用的内容“又方，青蒿一握，以水二升渍，绞取汁，尽服之。”删掉好不好？</a:t>
            </a:r>
          </a:p>
          <a:p>
            <a:r>
              <a:rPr lang="zh-CN" altLang="zh-CN" sz="2800" b="1">
                <a:latin typeface="黑体" pitchFamily="49" charset="-122"/>
                <a:ea typeface="黑体" pitchFamily="49" charset="-122"/>
              </a:rPr>
              <a:t>不好。</a:t>
            </a:r>
          </a:p>
          <a:p>
            <a:r>
              <a:rPr lang="zh-CN" altLang="zh-CN" sz="2800" b="1">
                <a:latin typeface="黑体" pitchFamily="49" charset="-122"/>
                <a:ea typeface="黑体" pitchFamily="49" charset="-122"/>
              </a:rPr>
              <a:t>① 通过引文，读者可以更直观地领悟“渍”“绞”等古方要领对研究工作带来的启发，更形象地反映传统医书的价值。</a:t>
            </a:r>
          </a:p>
          <a:p>
            <a:r>
              <a:rPr lang="zh-CN" altLang="zh-CN" sz="2800" b="1">
                <a:latin typeface="黑体" pitchFamily="49" charset="-122"/>
                <a:ea typeface="黑体" pitchFamily="49" charset="-122"/>
              </a:rPr>
              <a:t>② 省去引文，表面上看似简洁，实则使语言干瘪不生动，损减了文章的说服力。</a:t>
            </a:r>
          </a:p>
        </p:txBody>
      </p:sp>
      <p:sp>
        <p:nvSpPr>
          <p:cNvPr id="17411" name="文本框 2"/>
          <p:cNvSpPr txBox="1">
            <a:spLocks noChangeArrowheads="1"/>
          </p:cNvSpPr>
          <p:nvPr/>
        </p:nvSpPr>
        <p:spPr bwMode="auto">
          <a:xfrm>
            <a:off x="899592" y="406401"/>
            <a:ext cx="2519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600">
                <a:latin typeface="华文琥珀" pitchFamily="2" charset="-122"/>
                <a:ea typeface="华文琥珀" pitchFamily="2" charset="-122"/>
              </a:rPr>
              <a:t>第一部分</a:t>
            </a:r>
          </a:p>
        </p:txBody>
      </p:sp>
    </p:spTree>
    <p:extLst>
      <p:ext uri="{BB962C8B-B14F-4D97-AF65-F5344CB8AC3E}">
        <p14:creationId xmlns:p14="http://schemas.microsoft.com/office/powerpoint/2010/main" val="2346671734"/>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文本框 1"/>
          <p:cNvSpPr txBox="1">
            <a:spLocks noChangeArrowheads="1"/>
          </p:cNvSpPr>
          <p:nvPr/>
        </p:nvSpPr>
        <p:spPr bwMode="auto">
          <a:xfrm>
            <a:off x="611188" y="1628800"/>
            <a:ext cx="7705725"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3600" b="1">
                <a:latin typeface="黑体" pitchFamily="49" charset="-122"/>
                <a:ea typeface="黑体" pitchFamily="49" charset="-122"/>
              </a:rPr>
              <a:t>4.</a:t>
            </a:r>
            <a:r>
              <a:rPr lang="zh-CN" altLang="zh-CN" sz="3600" b="1">
                <a:latin typeface="黑体" pitchFamily="49" charset="-122"/>
                <a:ea typeface="黑体" pitchFamily="49" charset="-122"/>
              </a:rPr>
              <a:t>发现青蒿素的初期经历了怎样的过程？</a:t>
            </a:r>
          </a:p>
          <a:p>
            <a:r>
              <a:rPr lang="zh-CN" altLang="zh-CN" sz="3600" b="1">
                <a:latin typeface="黑体" pitchFamily="49" charset="-122"/>
                <a:ea typeface="黑体" pitchFamily="49" charset="-122"/>
              </a:rPr>
              <a:t>① 研究者做志愿者，尝试提取物。</a:t>
            </a:r>
          </a:p>
          <a:p>
            <a:r>
              <a:rPr lang="zh-CN" altLang="zh-CN" sz="3600" b="1">
                <a:latin typeface="黑体" pitchFamily="49" charset="-122"/>
                <a:ea typeface="黑体" pitchFamily="49" charset="-122"/>
              </a:rPr>
              <a:t>② 在海南对病人进行临床治疗。</a:t>
            </a:r>
          </a:p>
          <a:p>
            <a:r>
              <a:rPr lang="zh-CN" altLang="zh-CN" sz="3600" b="1">
                <a:latin typeface="黑体" pitchFamily="49" charset="-122"/>
                <a:ea typeface="黑体" pitchFamily="49" charset="-122"/>
              </a:rPr>
              <a:t>③ 分离提纯抗疟的有效成分</a:t>
            </a:r>
            <a:r>
              <a:rPr lang="zh-CN" altLang="zh-CN" sz="3600"/>
              <a:t>。。</a:t>
            </a:r>
          </a:p>
          <a:p>
            <a:endParaRPr lang="zh-CN" altLang="en-US" sz="2800"/>
          </a:p>
        </p:txBody>
      </p:sp>
      <p:sp>
        <p:nvSpPr>
          <p:cNvPr id="18435" name="文本框 2"/>
          <p:cNvSpPr txBox="1">
            <a:spLocks noChangeArrowheads="1"/>
          </p:cNvSpPr>
          <p:nvPr/>
        </p:nvSpPr>
        <p:spPr bwMode="auto">
          <a:xfrm>
            <a:off x="827584" y="400050"/>
            <a:ext cx="33131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600" b="1">
                <a:latin typeface="华文琥珀" pitchFamily="2" charset="-122"/>
                <a:ea typeface="华文琥珀" pitchFamily="2" charset="-122"/>
              </a:rPr>
              <a:t>第二部分</a:t>
            </a:r>
          </a:p>
          <a:p>
            <a:endParaRPr lang="zh-CN" altLang="en-US"/>
          </a:p>
        </p:txBody>
      </p:sp>
    </p:spTree>
    <p:extLst>
      <p:ext uri="{BB962C8B-B14F-4D97-AF65-F5344CB8AC3E}">
        <p14:creationId xmlns:p14="http://schemas.microsoft.com/office/powerpoint/2010/main" val="3849150414"/>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文本框 1"/>
          <p:cNvSpPr txBox="1">
            <a:spLocks noChangeArrowheads="1"/>
          </p:cNvSpPr>
          <p:nvPr/>
        </p:nvSpPr>
        <p:spPr bwMode="auto">
          <a:xfrm>
            <a:off x="656437" y="1560513"/>
            <a:ext cx="7991475"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3200" b="1">
                <a:latin typeface="黑体" pitchFamily="49" charset="-122"/>
                <a:ea typeface="黑体" pitchFamily="49" charset="-122"/>
              </a:rPr>
              <a:t>5.</a:t>
            </a:r>
            <a:r>
              <a:rPr lang="zh-CN" altLang="zh-CN" sz="3200" b="1">
                <a:latin typeface="黑体" pitchFamily="49" charset="-122"/>
                <a:ea typeface="黑体" pitchFamily="49" charset="-122"/>
              </a:rPr>
              <a:t>作者为什么把“几个报告”和自己的报告并提？</a:t>
            </a:r>
          </a:p>
          <a:p>
            <a:r>
              <a:rPr lang="zh-CN" altLang="zh-CN" sz="3200" b="1">
                <a:latin typeface="黑体" pitchFamily="49" charset="-122"/>
                <a:ea typeface="黑体" pitchFamily="49" charset="-122"/>
              </a:rPr>
              <a:t>明确：</a:t>
            </a:r>
          </a:p>
          <a:p>
            <a:r>
              <a:rPr lang="en-US" altLang="zh-CN" sz="3200" b="1">
                <a:latin typeface="黑体" pitchFamily="49" charset="-122"/>
                <a:ea typeface="黑体" pitchFamily="49" charset="-122"/>
              </a:rPr>
              <a:t>    </a:t>
            </a:r>
            <a:r>
              <a:rPr lang="zh-CN" altLang="zh-CN" sz="3200" b="1">
                <a:latin typeface="黑体" pitchFamily="49" charset="-122"/>
                <a:ea typeface="黑体" pitchFamily="49" charset="-122"/>
              </a:rPr>
              <a:t>谈及对传播青蒿素的贡献时，肯定其他报告引起的“热烈反响”，不片面强调题为《青蒿素的化学研究》的报告，反映了作者谦虚严谨的治学态度和实事求是的科学精神。</a:t>
            </a:r>
          </a:p>
          <a:p>
            <a:endParaRPr lang="zh-CN" altLang="en-US"/>
          </a:p>
        </p:txBody>
      </p:sp>
      <p:sp>
        <p:nvSpPr>
          <p:cNvPr id="19459" name="文本框 2"/>
          <p:cNvSpPr txBox="1">
            <a:spLocks noChangeArrowheads="1"/>
          </p:cNvSpPr>
          <p:nvPr/>
        </p:nvSpPr>
        <p:spPr bwMode="auto">
          <a:xfrm>
            <a:off x="899592" y="544513"/>
            <a:ext cx="28082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600">
                <a:latin typeface="华文琥珀" pitchFamily="2" charset="-122"/>
                <a:ea typeface="华文琥珀" pitchFamily="2" charset="-122"/>
              </a:rPr>
              <a:t>第三部分</a:t>
            </a:r>
          </a:p>
          <a:p>
            <a:endParaRPr lang="zh-CN" altLang="en-US"/>
          </a:p>
        </p:txBody>
      </p:sp>
    </p:spTree>
    <p:extLst>
      <p:ext uri="{BB962C8B-B14F-4D97-AF65-F5344CB8AC3E}">
        <p14:creationId xmlns:p14="http://schemas.microsoft.com/office/powerpoint/2010/main" val="2559219723"/>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文本框 1"/>
          <p:cNvSpPr txBox="1">
            <a:spLocks noChangeArrowheads="1"/>
          </p:cNvSpPr>
          <p:nvPr/>
        </p:nvSpPr>
        <p:spPr bwMode="auto">
          <a:xfrm>
            <a:off x="323528" y="1052736"/>
            <a:ext cx="8135937"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3200" b="1">
                <a:latin typeface="黑体" pitchFamily="49" charset="-122"/>
                <a:ea typeface="黑体" pitchFamily="49" charset="-122"/>
              </a:rPr>
              <a:t>6.</a:t>
            </a:r>
            <a:r>
              <a:rPr lang="zh-CN" altLang="zh-CN" sz="3200" b="1">
                <a:latin typeface="黑体" pitchFamily="49" charset="-122"/>
                <a:ea typeface="黑体" pitchFamily="49" charset="-122"/>
              </a:rPr>
              <a:t>青蒿素的“发展和超越”具体指的是什么？双氢青蒿素有哪些优势？</a:t>
            </a:r>
          </a:p>
          <a:p>
            <a:r>
              <a:rPr lang="en-US" altLang="zh-CN" sz="3200" b="1">
                <a:latin typeface="黑体" pitchFamily="49" charset="-122"/>
                <a:ea typeface="黑体" pitchFamily="49" charset="-122"/>
              </a:rPr>
              <a:t>    </a:t>
            </a:r>
            <a:r>
              <a:rPr lang="zh-CN" altLang="zh-CN" sz="3200" b="1">
                <a:latin typeface="黑体" pitchFamily="49" charset="-122"/>
                <a:ea typeface="黑体" pitchFamily="49" charset="-122"/>
              </a:rPr>
              <a:t>将双氢青蒿素发展成新的药物。</a:t>
            </a:r>
            <a:r>
              <a:rPr lang="en-US" altLang="zh-CN" sz="3200" b="1">
                <a:latin typeface="黑体" pitchFamily="49" charset="-122"/>
                <a:ea typeface="黑体" pitchFamily="49" charset="-122"/>
              </a:rPr>
              <a:t>2002</a:t>
            </a:r>
            <a:r>
              <a:rPr lang="zh-CN" altLang="zh-CN" sz="3200" b="1">
                <a:latin typeface="黑体" pitchFamily="49" charset="-122"/>
                <a:ea typeface="黑体" pitchFamily="49" charset="-122"/>
              </a:rPr>
              <a:t>年世卫组织推荐使用青蒿素作为一线药物治疗疟疾。</a:t>
            </a:r>
          </a:p>
          <a:p>
            <a:r>
              <a:rPr lang="zh-CN" altLang="zh-CN" sz="3200" b="1">
                <a:latin typeface="黑体" pitchFamily="49" charset="-122"/>
                <a:ea typeface="黑体" pitchFamily="49" charset="-122"/>
              </a:rPr>
              <a:t>① 双氢青蒿素比青蒿素的效果大大提高。</a:t>
            </a:r>
          </a:p>
          <a:p>
            <a:r>
              <a:rPr lang="zh-CN" altLang="zh-CN" sz="3200" b="1">
                <a:latin typeface="黑体" pitchFamily="49" charset="-122"/>
                <a:ea typeface="黑体" pitchFamily="49" charset="-122"/>
              </a:rPr>
              <a:t>② 双氢青蒿素治疗的病人，复发率很低。</a:t>
            </a:r>
          </a:p>
          <a:p>
            <a:r>
              <a:rPr lang="zh-CN" altLang="zh-CN" sz="3200" b="1">
                <a:latin typeface="黑体" pitchFamily="49" charset="-122"/>
                <a:ea typeface="黑体" pitchFamily="49" charset="-122"/>
              </a:rPr>
              <a:t>③ 在分子中引入羟基，也给发展新的青蒿素衍生物创造了更多的机会。</a:t>
            </a:r>
          </a:p>
          <a:p>
            <a:r>
              <a:rPr lang="zh-CN" altLang="zh-CN" sz="3200" b="1">
                <a:latin typeface="黑体" pitchFamily="49" charset="-122"/>
                <a:ea typeface="黑体" pitchFamily="49" charset="-122"/>
              </a:rPr>
              <a:t>④ 可尝试用青蒿素和双氢青蒿素治疗其他疾病。</a:t>
            </a:r>
          </a:p>
          <a:p>
            <a:endParaRPr lang="zh-CN" altLang="en-US" sz="3200" b="1">
              <a:latin typeface="黑体" pitchFamily="49" charset="-122"/>
              <a:ea typeface="黑体" pitchFamily="49" charset="-122"/>
            </a:endParaRPr>
          </a:p>
        </p:txBody>
      </p:sp>
      <p:sp>
        <p:nvSpPr>
          <p:cNvPr id="20483" name="文本框 2"/>
          <p:cNvSpPr txBox="1">
            <a:spLocks noChangeArrowheads="1"/>
          </p:cNvSpPr>
          <p:nvPr/>
        </p:nvSpPr>
        <p:spPr bwMode="auto">
          <a:xfrm>
            <a:off x="683568" y="260648"/>
            <a:ext cx="31686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600" b="1">
                <a:latin typeface="华文琥珀" pitchFamily="2" charset="-122"/>
                <a:ea typeface="华文琥珀" pitchFamily="2" charset="-122"/>
              </a:rPr>
              <a:t>第四部分</a:t>
            </a:r>
            <a:endParaRPr lang="zh-CN" altLang="zh-CN"/>
          </a:p>
          <a:p>
            <a:endParaRPr lang="zh-CN" altLang="en-US"/>
          </a:p>
        </p:txBody>
      </p:sp>
    </p:spTree>
    <p:extLst>
      <p:ext uri="{BB962C8B-B14F-4D97-AF65-F5344CB8AC3E}">
        <p14:creationId xmlns:p14="http://schemas.microsoft.com/office/powerpoint/2010/main" val="373915219"/>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3"/>
          <p:cNvSpPr txBox="1">
            <a:spLocks noChangeArrowheads="1"/>
          </p:cNvSpPr>
          <p:nvPr/>
        </p:nvSpPr>
        <p:spPr bwMode="auto">
          <a:xfrm>
            <a:off x="1452545" y="2132856"/>
            <a:ext cx="6457950" cy="157003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algn="ctr" eaLnBrk="1" hangingPunct="1"/>
            <a:r>
              <a:rPr lang="en-US" altLang="zh-CN" sz="4800" smtClean="0">
                <a:solidFill>
                  <a:srgbClr val="FF0000"/>
                </a:solidFill>
                <a:latin typeface="华文隶书" pitchFamily="2" charset="-122"/>
                <a:ea typeface="华文隶书" pitchFamily="2" charset="-122"/>
              </a:rPr>
              <a:t>7</a:t>
            </a:r>
            <a:r>
              <a:rPr lang="zh-CN" altLang="en-US" sz="4800" smtClean="0">
                <a:solidFill>
                  <a:srgbClr val="FF0000"/>
                </a:solidFill>
                <a:latin typeface="华文隶书" pitchFamily="2" charset="-122"/>
                <a:ea typeface="华文隶书" pitchFamily="2" charset="-122"/>
              </a:rPr>
              <a:t>、</a:t>
            </a:r>
            <a:r>
              <a:rPr lang="en-US" altLang="zh-CN" sz="4800" smtClean="0">
                <a:solidFill>
                  <a:srgbClr val="FF0000"/>
                </a:solidFill>
                <a:latin typeface="华文隶书" pitchFamily="2" charset="-122"/>
                <a:ea typeface="华文隶书" pitchFamily="2" charset="-122"/>
              </a:rPr>
              <a:t>《</a:t>
            </a:r>
            <a:r>
              <a:rPr lang="zh-CN" altLang="en-US" sz="4800">
                <a:solidFill>
                  <a:srgbClr val="FF0000"/>
                </a:solidFill>
                <a:latin typeface="华文隶书" pitchFamily="2" charset="-122"/>
                <a:ea typeface="华文隶书" pitchFamily="2" charset="-122"/>
              </a:rPr>
              <a:t>青蒿素，人类征服疾病的一小步</a:t>
            </a:r>
            <a:r>
              <a:rPr lang="en-US" altLang="zh-CN" sz="4800">
                <a:solidFill>
                  <a:srgbClr val="FF0000"/>
                </a:solidFill>
                <a:latin typeface="华文隶书" pitchFamily="2" charset="-122"/>
                <a:ea typeface="华文隶书" pitchFamily="2" charset="-122"/>
              </a:rPr>
              <a:t>》</a:t>
            </a:r>
            <a:endParaRPr lang="zh-CN" altLang="en-US" sz="4800">
              <a:solidFill>
                <a:srgbClr val="FF0000"/>
              </a:solidFill>
              <a:latin typeface="华文隶书" pitchFamily="2" charset="-122"/>
              <a:ea typeface="华文隶书" pitchFamily="2" charset="-122"/>
            </a:endParaRPr>
          </a:p>
        </p:txBody>
      </p:sp>
      <p:sp>
        <p:nvSpPr>
          <p:cNvPr id="3" name="TextBox 2"/>
          <p:cNvSpPr txBox="1"/>
          <p:nvPr/>
        </p:nvSpPr>
        <p:spPr>
          <a:xfrm>
            <a:off x="1259632" y="692696"/>
            <a:ext cx="7056784" cy="707886"/>
          </a:xfrm>
          <a:prstGeom prst="rect">
            <a:avLst/>
          </a:prstGeom>
          <a:noFill/>
        </p:spPr>
        <p:txBody>
          <a:bodyPr wrap="square" rtlCol="0">
            <a:spAutoFit/>
          </a:bodyPr>
          <a:lstStyle/>
          <a:p>
            <a:r>
              <a:rPr lang="zh-CN" altLang="en-US" sz="4000" b="1" smtClean="0">
                <a:latin typeface="华文隶书" pitchFamily="2" charset="-122"/>
                <a:ea typeface="华文隶书" pitchFamily="2" charset="-122"/>
              </a:rPr>
              <a:t>部编教材高一下册第三单元</a:t>
            </a:r>
            <a:endParaRPr lang="zh-CN" altLang="en-US" sz="4000" b="1" smtClean="0">
              <a:latin typeface="华文隶书" pitchFamily="2" charset="-122"/>
              <a:ea typeface="华文隶书" pitchFamily="2" charset="-122"/>
            </a:endParaRPr>
          </a:p>
        </p:txBody>
      </p:sp>
      <p:sp>
        <p:nvSpPr>
          <p:cNvPr id="4" name="TextBox 3"/>
          <p:cNvSpPr txBox="1"/>
          <p:nvPr/>
        </p:nvSpPr>
        <p:spPr>
          <a:xfrm>
            <a:off x="6948264" y="5877272"/>
            <a:ext cx="1368152" cy="369332"/>
          </a:xfrm>
          <a:prstGeom prst="rect">
            <a:avLst/>
          </a:prstGeom>
          <a:noFill/>
        </p:spPr>
        <p:txBody>
          <a:bodyPr wrap="square" rtlCol="0">
            <a:spAutoFit/>
          </a:bodyPr>
          <a:lstStyle/>
          <a:p>
            <a:r>
              <a:rPr lang="en-US" altLang="zh-CN" smtClean="0"/>
              <a:t>20210304</a:t>
            </a:r>
            <a:endParaRPr lang="zh-CN" altLang="en-US"/>
          </a:p>
        </p:txBody>
      </p:sp>
    </p:spTree>
    <p:extLst>
      <p:ext uri="{BB962C8B-B14F-4D97-AF65-F5344CB8AC3E}">
        <p14:creationId xmlns:p14="http://schemas.microsoft.com/office/powerpoint/2010/main" val="1556728603"/>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7" name="内容占位符 2"/>
          <p:cNvSpPr txBox="1">
            <a:spLocks noChangeArrowheads="1"/>
          </p:cNvSpPr>
          <p:nvPr/>
        </p:nvSpPr>
        <p:spPr bwMode="auto">
          <a:xfrm>
            <a:off x="107950" y="1857375"/>
            <a:ext cx="8856663"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a:spcBef>
                <a:spcPct val="20000"/>
              </a:spcBef>
              <a:buClr>
                <a:schemeClr val="folHlink"/>
              </a:buClr>
              <a:buSzPct val="60000"/>
            </a:pPr>
            <a:endParaRPr lang="zh-CN" altLang="en-US" sz="2800" b="1">
              <a:solidFill>
                <a:srgbClr val="002060"/>
              </a:solidFill>
              <a:latin typeface="黑体" pitchFamily="49" charset="-122"/>
              <a:ea typeface="黑体" pitchFamily="49" charset="-122"/>
            </a:endParaRPr>
          </a:p>
        </p:txBody>
      </p:sp>
      <p:sp>
        <p:nvSpPr>
          <p:cNvPr id="21508" name="TextBox 3"/>
          <p:cNvSpPr txBox="1">
            <a:spLocks noChangeArrowheads="1"/>
          </p:cNvSpPr>
          <p:nvPr/>
        </p:nvSpPr>
        <p:spPr bwMode="auto">
          <a:xfrm>
            <a:off x="575469" y="188640"/>
            <a:ext cx="2376487" cy="646113"/>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a:spcBef>
                <a:spcPct val="20000"/>
              </a:spcBef>
              <a:buClr>
                <a:schemeClr val="folHlink"/>
              </a:buClr>
              <a:buSzPct val="60000"/>
            </a:pPr>
            <a:r>
              <a:rPr lang="zh-CN" altLang="zh-CN" sz="3600">
                <a:latin typeface="华文琥珀" pitchFamily="2" charset="-122"/>
                <a:ea typeface="华文琥珀" pitchFamily="2" charset="-122"/>
              </a:rPr>
              <a:t>第五部分</a:t>
            </a:r>
          </a:p>
        </p:txBody>
      </p:sp>
      <p:sp>
        <p:nvSpPr>
          <p:cNvPr id="21509" name="文本框 1"/>
          <p:cNvSpPr txBox="1">
            <a:spLocks noChangeArrowheads="1"/>
          </p:cNvSpPr>
          <p:nvPr/>
        </p:nvSpPr>
        <p:spPr bwMode="auto">
          <a:xfrm>
            <a:off x="323528" y="1124744"/>
            <a:ext cx="8496944"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2800">
                <a:latin typeface="黑体" pitchFamily="49" charset="-122"/>
                <a:ea typeface="黑体" pitchFamily="49" charset="-122"/>
              </a:rPr>
              <a:t>7.</a:t>
            </a:r>
            <a:r>
              <a:rPr lang="zh-CN" altLang="zh-CN" sz="2800">
                <a:latin typeface="黑体" pitchFamily="49" charset="-122"/>
                <a:ea typeface="黑体" pitchFamily="49" charset="-122"/>
              </a:rPr>
              <a:t>结合文章内容谈谈</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“青蒿素的发现</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则是中医药学赠予人类的瑰宝。”为什么</a:t>
            </a:r>
            <a:r>
              <a:rPr lang="en-US" altLang="zh-CN" sz="2800">
                <a:latin typeface="黑体" pitchFamily="49" charset="-122"/>
                <a:ea typeface="黑体" pitchFamily="49" charset="-122"/>
              </a:rPr>
              <a:t>?</a:t>
            </a:r>
            <a:endParaRPr lang="zh-CN" altLang="zh-CN" sz="2800">
              <a:latin typeface="黑体" pitchFamily="49" charset="-122"/>
              <a:ea typeface="黑体" pitchFamily="49" charset="-122"/>
            </a:endParaRPr>
          </a:p>
          <a:p>
            <a:r>
              <a:rPr lang="zh-CN" altLang="zh-CN" sz="2800">
                <a:latin typeface="黑体" pitchFamily="49" charset="-122"/>
                <a:ea typeface="黑体" pitchFamily="49" charset="-122"/>
              </a:rPr>
              <a:t>提示</a:t>
            </a:r>
            <a:r>
              <a:rPr lang="en-US" altLang="zh-CN" sz="2800">
                <a:latin typeface="黑体" pitchFamily="49" charset="-122"/>
                <a:ea typeface="黑体" pitchFamily="49" charset="-122"/>
              </a:rPr>
              <a:t>:</a:t>
            </a:r>
            <a:endParaRPr lang="zh-CN" altLang="zh-CN" sz="2800">
              <a:latin typeface="黑体" pitchFamily="49" charset="-122"/>
              <a:ea typeface="黑体" pitchFamily="49" charset="-122"/>
            </a:endParaRPr>
          </a:p>
          <a:p>
            <a:r>
              <a:rPr lang="zh-CN" altLang="zh-CN" sz="2800">
                <a:latin typeface="黑体" pitchFamily="49" charset="-122"/>
                <a:ea typeface="黑体" pitchFamily="49" charset="-122"/>
              </a:rPr>
              <a:t>①疟疾威胁人类健康长达数千年</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青蒿素联合疗法在世界广泛应用</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这一疗法极大减轻了疟疾的症状</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拯救了许多人的生命</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特别是非洲孩子们的生命。</a:t>
            </a:r>
          </a:p>
          <a:p>
            <a:r>
              <a:rPr lang="zh-CN" altLang="zh-CN" sz="2800">
                <a:latin typeface="黑体" pitchFamily="49" charset="-122"/>
                <a:ea typeface="黑体" pitchFamily="49" charset="-122"/>
              </a:rPr>
              <a:t>②青蒿素与以往的抗疟药物相比</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在化学结构和作用特点上有明显的差异</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用双氢青蒿素治疗的病人复发率很低</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而且</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在分子中引入羟基</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也给发展新的青蒿素衍生物创造了更多的机会。</a:t>
            </a:r>
          </a:p>
          <a:p>
            <a:r>
              <a:rPr lang="zh-CN" altLang="zh-CN" sz="2800">
                <a:latin typeface="黑体" pitchFamily="49" charset="-122"/>
                <a:ea typeface="黑体" pitchFamily="49" charset="-122"/>
              </a:rPr>
              <a:t>③青蒿素的发现是人类征服疾病进程中的一小步</a:t>
            </a:r>
            <a:r>
              <a:rPr lang="en-US" altLang="zh-CN" sz="2800">
                <a:latin typeface="黑体" pitchFamily="49" charset="-122"/>
                <a:ea typeface="黑体" pitchFamily="49" charset="-122"/>
              </a:rPr>
              <a:t>,</a:t>
            </a:r>
            <a:r>
              <a:rPr lang="zh-CN" altLang="zh-CN" sz="2800">
                <a:latin typeface="黑体" pitchFamily="49" charset="-122"/>
                <a:ea typeface="黑体" pitchFamily="49" charset="-122"/>
              </a:rPr>
              <a:t>基于青蒿素的联合疗法</a:t>
            </a:r>
            <a:r>
              <a:rPr lang="en-US" altLang="zh-CN" sz="2800">
                <a:latin typeface="黑体" pitchFamily="49" charset="-122"/>
                <a:ea typeface="黑体" pitchFamily="49" charset="-122"/>
              </a:rPr>
              <a:t>(ACT)</a:t>
            </a:r>
            <a:r>
              <a:rPr lang="zh-CN" altLang="zh-CN" sz="2800">
                <a:latin typeface="黑体" pitchFamily="49" charset="-122"/>
                <a:ea typeface="黑体" pitchFamily="49" charset="-122"/>
              </a:rPr>
              <a:t>已成为世界卫生组织推荐的一线抗疟方案。</a:t>
            </a:r>
          </a:p>
        </p:txBody>
      </p:sp>
    </p:spTree>
    <p:extLst>
      <p:ext uri="{BB962C8B-B14F-4D97-AF65-F5344CB8AC3E}">
        <p14:creationId xmlns:p14="http://schemas.microsoft.com/office/powerpoint/2010/main" val="4062921484"/>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矩形 1"/>
          <p:cNvSpPr>
            <a:spLocks noChangeArrowheads="1"/>
          </p:cNvSpPr>
          <p:nvPr/>
        </p:nvSpPr>
        <p:spPr bwMode="auto">
          <a:xfrm>
            <a:off x="251520" y="1482725"/>
            <a:ext cx="8424863"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800" b="1">
                <a:latin typeface="黑体" pitchFamily="49" charset="-122"/>
                <a:ea typeface="黑体" pitchFamily="49" charset="-122"/>
              </a:rPr>
              <a:t>8.</a:t>
            </a:r>
            <a:r>
              <a:rPr lang="zh-CN" altLang="zh-CN" sz="2800" b="1">
                <a:latin typeface="黑体" pitchFamily="49" charset="-122"/>
                <a:ea typeface="黑体" pitchFamily="49" charset="-122"/>
              </a:rPr>
              <a:t>屠呦呦为什么会这么推崇中医以及传统医学呢？请大家仔细阅读文章，到文章里找一找依据。</a:t>
            </a:r>
          </a:p>
          <a:p>
            <a:pPr eaLnBrk="0" hangingPunct="0"/>
            <a:r>
              <a:rPr lang="zh-CN" altLang="zh-CN" sz="2800" b="1">
                <a:latin typeface="黑体" pitchFamily="49" charset="-122"/>
                <a:ea typeface="黑体" pitchFamily="49" charset="-122"/>
              </a:rPr>
              <a:t>明确：</a:t>
            </a:r>
          </a:p>
          <a:p>
            <a:pPr eaLnBrk="0" hangingPunct="0"/>
            <a:r>
              <a:rPr lang="zh-CN" altLang="zh-CN" sz="2800" b="1">
                <a:latin typeface="黑体" pitchFamily="49" charset="-122"/>
                <a:ea typeface="黑体" pitchFamily="49" charset="-122"/>
              </a:rPr>
              <a:t>①青蒿素属于中医药。</a:t>
            </a:r>
          </a:p>
          <a:p>
            <a:pPr eaLnBrk="0" hangingPunct="0"/>
            <a:r>
              <a:rPr lang="zh-CN" altLang="zh-CN" sz="2800" b="1">
                <a:latin typeface="黑体" pitchFamily="49" charset="-122"/>
                <a:ea typeface="黑体" pitchFamily="49" charset="-122"/>
              </a:rPr>
              <a:t>②作者发现青蒿素的过程中，查阅了大量的文献，其中尤以中国传统文献《肘后备急方》对她的帮助最大。</a:t>
            </a:r>
          </a:p>
          <a:p>
            <a:pPr eaLnBrk="0" hangingPunct="0"/>
            <a:r>
              <a:rPr lang="zh-CN" altLang="zh-CN" sz="2800" b="1">
                <a:latin typeface="黑体" pitchFamily="49" charset="-122"/>
                <a:ea typeface="黑体" pitchFamily="49" charset="-122"/>
              </a:rPr>
              <a:t>③青蒿素不是中医药智慧的唯一果实（白血病、老年性精神障碍、心血管疾病的治疗及生物药理学等都受益于中医药）。</a:t>
            </a:r>
          </a:p>
          <a:p>
            <a:pPr eaLnBrk="0" hangingPunct="0"/>
            <a:endParaRPr lang="zh-CN" altLang="en-US" b="1">
              <a:latin typeface="黑体" pitchFamily="49" charset="-122"/>
              <a:ea typeface="黑体" pitchFamily="49" charset="-122"/>
            </a:endParaRPr>
          </a:p>
          <a:p>
            <a:pPr eaLnBrk="0" hangingPunct="0"/>
            <a:endParaRPr lang="zh-CN" altLang="en-US">
              <a:latin typeface="华文隶书" pitchFamily="2" charset="-122"/>
              <a:ea typeface="华文隶书" pitchFamily="2" charset="-122"/>
            </a:endParaRPr>
          </a:p>
        </p:txBody>
      </p:sp>
      <p:sp>
        <p:nvSpPr>
          <p:cNvPr id="22531" name="文本框 2"/>
          <p:cNvSpPr txBox="1">
            <a:spLocks noChangeArrowheads="1"/>
          </p:cNvSpPr>
          <p:nvPr/>
        </p:nvSpPr>
        <p:spPr bwMode="auto">
          <a:xfrm>
            <a:off x="899592" y="404664"/>
            <a:ext cx="43195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en-US" sz="3600" b="1">
                <a:latin typeface="华文琥珀" pitchFamily="2" charset="-122"/>
                <a:ea typeface="华文琥珀" pitchFamily="2" charset="-122"/>
              </a:rPr>
              <a:t>第五部分</a:t>
            </a:r>
          </a:p>
        </p:txBody>
      </p:sp>
    </p:spTree>
    <p:extLst>
      <p:ext uri="{BB962C8B-B14F-4D97-AF65-F5344CB8AC3E}">
        <p14:creationId xmlns:p14="http://schemas.microsoft.com/office/powerpoint/2010/main" val="1781342748"/>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框 1"/>
          <p:cNvSpPr txBox="1">
            <a:spLocks noChangeArrowheads="1"/>
          </p:cNvSpPr>
          <p:nvPr/>
        </p:nvSpPr>
        <p:spPr bwMode="auto">
          <a:xfrm>
            <a:off x="250825" y="2060575"/>
            <a:ext cx="8785225"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2800" b="1"/>
              <a:t>提示：文章的哪一段，最能呼应这个标题？</a:t>
            </a:r>
          </a:p>
          <a:p>
            <a:r>
              <a:rPr lang="en-US" altLang="zh-CN" sz="2800" b="1">
                <a:latin typeface="黑体" pitchFamily="49" charset="-122"/>
                <a:ea typeface="黑体" pitchFamily="49" charset="-122"/>
              </a:rPr>
              <a:t>    </a:t>
            </a:r>
            <a:r>
              <a:rPr lang="zh-CN" altLang="zh-CN" sz="2800" b="1">
                <a:latin typeface="黑体" pitchFamily="49" charset="-122"/>
                <a:ea typeface="黑体" pitchFamily="49" charset="-122"/>
              </a:rPr>
              <a:t>明确：文章的最后一段：这里所举中医药对人类健康的贡献，不过沧海一粟。我的梦想是：在同威胁人类健康与生命的疾病的斗争中，中医药学进一步发挥威力，为维护世界人民的健康与福祉作出新贡献！</a:t>
            </a:r>
          </a:p>
          <a:p>
            <a:r>
              <a:rPr lang="zh-CN" altLang="zh-CN" sz="2800" b="1">
                <a:latin typeface="黑体" pitchFamily="49" charset="-122"/>
                <a:ea typeface="黑体" pitchFamily="49" charset="-122"/>
              </a:rPr>
              <a:t>“青蒿素：人类征服疾病的一小步”，以两个并列的名词或名词短语作为标题，将青蒿素的发现置于人类征服疾病的宏大背景中，揭示出青蒿素发现的重大意义。“一小步”将青蒿素对人类作出的巨大贡献进行了客观定位，既满含民族自豪感，又对人类征服疾病的艰巨历程进行了理性判断。</a:t>
            </a:r>
          </a:p>
          <a:p>
            <a:endParaRPr lang="zh-CN" altLang="en-US" sz="2800"/>
          </a:p>
        </p:txBody>
      </p:sp>
      <p:sp>
        <p:nvSpPr>
          <p:cNvPr id="23555" name="文本框 2"/>
          <p:cNvSpPr txBox="1">
            <a:spLocks noChangeArrowheads="1"/>
          </p:cNvSpPr>
          <p:nvPr/>
        </p:nvSpPr>
        <p:spPr bwMode="auto">
          <a:xfrm>
            <a:off x="250825" y="188913"/>
            <a:ext cx="8785225"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2800">
                <a:latin typeface="华文琥珀" pitchFamily="2" charset="-122"/>
                <a:ea typeface="华文琥珀" pitchFamily="2" charset="-122"/>
              </a:rPr>
              <a:t>9.</a:t>
            </a:r>
            <a:r>
              <a:rPr lang="zh-CN" altLang="zh-CN" sz="2800">
                <a:latin typeface="华文琥珀" pitchFamily="2" charset="-122"/>
                <a:ea typeface="华文琥珀" pitchFamily="2" charset="-122"/>
              </a:rPr>
              <a:t>这一次，在对抗新冠肺炎的过程中，中医疗法又一次发挥了强大的功效，看来中医药学真的是人类的精神宝库。那么，我们如何理解文章的标题：“青蒿素，人类征服疾病的一小步”呢？</a:t>
            </a:r>
          </a:p>
          <a:p>
            <a:endParaRPr lang="zh-CN" altLang="en-US"/>
          </a:p>
        </p:txBody>
      </p:sp>
    </p:spTree>
    <p:extLst>
      <p:ext uri="{BB962C8B-B14F-4D97-AF65-F5344CB8AC3E}">
        <p14:creationId xmlns:p14="http://schemas.microsoft.com/office/powerpoint/2010/main" val="1296164889"/>
      </p:ext>
    </p:ext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文本框 1"/>
          <p:cNvSpPr txBox="1">
            <a:spLocks noChangeArrowheads="1"/>
          </p:cNvSpPr>
          <p:nvPr/>
        </p:nvSpPr>
        <p:spPr bwMode="auto">
          <a:xfrm>
            <a:off x="179388" y="2060575"/>
            <a:ext cx="856932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sz="4000" b="1">
                <a:latin typeface="华文隶书" pitchFamily="2" charset="-122"/>
                <a:ea typeface="华文隶书" pitchFamily="2" charset="-122"/>
              </a:rPr>
              <a:t>        </a:t>
            </a:r>
            <a:r>
              <a:rPr lang="zh-CN" altLang="zh-CN" sz="4000" b="1">
                <a:latin typeface="华文隶书" pitchFamily="2" charset="-122"/>
                <a:ea typeface="华文隶书" pitchFamily="2" charset="-122"/>
              </a:rPr>
              <a:t>本文通过对青蒿素的发现、临床实验和实际应用的叙写，表现了屠呦呦及其团队勇于探索、坚持目标、不畏艰难的科研精神，同时也反映了传统中医精华在现代技术条件下，必将得到有效利用，造福全人类。</a:t>
            </a:r>
          </a:p>
          <a:p>
            <a:endParaRPr lang="zh-CN" altLang="en-US"/>
          </a:p>
        </p:txBody>
      </p:sp>
      <p:sp>
        <p:nvSpPr>
          <p:cNvPr id="24579" name="文本框 2"/>
          <p:cNvSpPr txBox="1">
            <a:spLocks noChangeArrowheads="1"/>
          </p:cNvSpPr>
          <p:nvPr/>
        </p:nvSpPr>
        <p:spPr bwMode="auto">
          <a:xfrm>
            <a:off x="1476375" y="908050"/>
            <a:ext cx="3600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en-US" sz="3600" b="1" smtClean="0">
                <a:solidFill>
                  <a:srgbClr val="FF0000"/>
                </a:solidFill>
                <a:latin typeface="华文琥珀" pitchFamily="2" charset="-122"/>
                <a:ea typeface="华文琥珀" pitchFamily="2" charset="-122"/>
              </a:rPr>
              <a:t>六、</a:t>
            </a:r>
            <a:r>
              <a:rPr lang="zh-CN" altLang="zh-CN" sz="3600" b="1" smtClean="0">
                <a:solidFill>
                  <a:srgbClr val="FF0000"/>
                </a:solidFill>
                <a:latin typeface="华文琥珀" pitchFamily="2" charset="-122"/>
                <a:ea typeface="华文琥珀" pitchFamily="2" charset="-122"/>
              </a:rPr>
              <a:t>主</a:t>
            </a:r>
            <a:r>
              <a:rPr lang="zh-CN" altLang="zh-CN" sz="3600" b="1">
                <a:solidFill>
                  <a:srgbClr val="FF0000"/>
                </a:solidFill>
                <a:latin typeface="华文琥珀" pitchFamily="2" charset="-122"/>
                <a:ea typeface="华文琥珀" pitchFamily="2" charset="-122"/>
              </a:rPr>
              <a:t>题总结</a:t>
            </a:r>
          </a:p>
          <a:p>
            <a:endParaRPr lang="zh-CN" altLang="en-US"/>
          </a:p>
        </p:txBody>
      </p:sp>
    </p:spTree>
    <p:extLst>
      <p:ext uri="{BB962C8B-B14F-4D97-AF65-F5344CB8AC3E}">
        <p14:creationId xmlns:p14="http://schemas.microsoft.com/office/powerpoint/2010/main" val="931469342"/>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文本框 1"/>
          <p:cNvSpPr txBox="1">
            <a:spLocks noChangeArrowheads="1"/>
          </p:cNvSpPr>
          <p:nvPr/>
        </p:nvSpPr>
        <p:spPr bwMode="auto">
          <a:xfrm>
            <a:off x="250825" y="1347788"/>
            <a:ext cx="8642350" cy="551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a:latin typeface="黑体" pitchFamily="49" charset="-122"/>
                <a:ea typeface="黑体" pitchFamily="49" charset="-122"/>
              </a:rPr>
              <a:t>屠呦呦和她的团队为什么能发现青蒿素，并一步一步影响全世界呢？请大家带着这个问题再一次通读全文。</a:t>
            </a:r>
          </a:p>
          <a:p>
            <a:r>
              <a:rPr lang="zh-CN" altLang="zh-CN">
                <a:latin typeface="黑体" pitchFamily="49" charset="-122"/>
                <a:ea typeface="黑体" pitchFamily="49" charset="-122"/>
              </a:rPr>
              <a:t>明确：</a:t>
            </a:r>
          </a:p>
          <a:p>
            <a:r>
              <a:rPr lang="en-US" altLang="zh-CN"/>
              <a:t>1.</a:t>
            </a:r>
            <a:r>
              <a:rPr lang="zh-CN" altLang="zh-CN"/>
              <a:t>大量地试验，从成百上千种方药中提取了上百中提取物；</a:t>
            </a:r>
          </a:p>
          <a:p>
            <a:r>
              <a:rPr lang="en-US" altLang="zh-CN"/>
              <a:t>2.</a:t>
            </a:r>
            <a:r>
              <a:rPr lang="zh-CN" altLang="zh-CN"/>
              <a:t>大量地阅读文献，具备深厚的学术支撑；</a:t>
            </a:r>
          </a:p>
          <a:p>
            <a:r>
              <a:rPr lang="en-US" altLang="zh-CN"/>
              <a:t>3.</a:t>
            </a:r>
            <a:r>
              <a:rPr lang="zh-CN" altLang="zh-CN"/>
              <a:t>献身精神：新药的临床试验难以开展，屠呦呦和自己的团队自己做志愿者；</a:t>
            </a:r>
          </a:p>
          <a:p>
            <a:r>
              <a:rPr lang="en-US" altLang="zh-CN"/>
              <a:t>4.</a:t>
            </a:r>
            <a:r>
              <a:rPr lang="zh-CN" altLang="zh-CN"/>
              <a:t>严谨的科学态度；</a:t>
            </a:r>
          </a:p>
          <a:p>
            <a:r>
              <a:rPr lang="en-US" altLang="zh-CN"/>
              <a:t>5.</a:t>
            </a:r>
            <a:r>
              <a:rPr lang="zh-CN" altLang="zh-CN"/>
              <a:t>其他科研单位的协作；</a:t>
            </a:r>
          </a:p>
          <a:p>
            <a:r>
              <a:rPr lang="en-US" altLang="zh-CN"/>
              <a:t>6.</a:t>
            </a:r>
            <a:r>
              <a:rPr lang="zh-CN" altLang="zh-CN"/>
              <a:t>国际交流与合作。</a:t>
            </a:r>
          </a:p>
          <a:p>
            <a:r>
              <a:rPr lang="zh-CN" altLang="zh-CN"/>
              <a:t>……</a:t>
            </a:r>
          </a:p>
          <a:p>
            <a:r>
              <a:rPr lang="zh-CN" altLang="zh-CN"/>
              <a:t>通过青蒿素的发现，你们受到什么启发？</a:t>
            </a:r>
          </a:p>
          <a:p>
            <a:r>
              <a:rPr lang="zh-CN" altLang="zh-CN"/>
              <a:t>生各抒己见，言之成理即可。</a:t>
            </a:r>
          </a:p>
          <a:p>
            <a:endParaRPr lang="zh-CN" altLang="en-US" sz="4000" b="1">
              <a:latin typeface="华文隶书" pitchFamily="2" charset="-122"/>
              <a:ea typeface="华文隶书" pitchFamily="2" charset="-122"/>
            </a:endParaRPr>
          </a:p>
        </p:txBody>
      </p:sp>
      <p:sp>
        <p:nvSpPr>
          <p:cNvPr id="25603" name="文本框 2"/>
          <p:cNvSpPr txBox="1">
            <a:spLocks noChangeArrowheads="1"/>
          </p:cNvSpPr>
          <p:nvPr/>
        </p:nvSpPr>
        <p:spPr bwMode="auto">
          <a:xfrm>
            <a:off x="467544" y="340608"/>
            <a:ext cx="7129462"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en-US" sz="3600" b="1" smtClean="0">
                <a:solidFill>
                  <a:srgbClr val="C00000"/>
                </a:solidFill>
                <a:latin typeface="华文琥珀" pitchFamily="2" charset="-122"/>
                <a:ea typeface="华文琥珀" pitchFamily="2" charset="-122"/>
              </a:rPr>
              <a:t>主</a:t>
            </a:r>
            <a:r>
              <a:rPr lang="zh-CN" altLang="en-US" sz="3600" b="1">
                <a:solidFill>
                  <a:srgbClr val="C00000"/>
                </a:solidFill>
                <a:latin typeface="华文琥珀" pitchFamily="2" charset="-122"/>
                <a:ea typeface="华文琥珀" pitchFamily="2" charset="-122"/>
              </a:rPr>
              <a:t>题拓展</a:t>
            </a:r>
            <a:r>
              <a:rPr lang="zh-CN" altLang="zh-CN" sz="3600" b="1">
                <a:solidFill>
                  <a:srgbClr val="C00000"/>
                </a:solidFill>
                <a:latin typeface="华文琥珀" pitchFamily="2" charset="-122"/>
                <a:ea typeface="华文琥珀" pitchFamily="2" charset="-122"/>
              </a:rPr>
              <a:t>（</a:t>
            </a:r>
            <a:r>
              <a:rPr lang="zh-CN" altLang="zh-CN" sz="3600" b="1">
                <a:solidFill>
                  <a:srgbClr val="C00000"/>
                </a:solidFill>
                <a:latin typeface="黑体" pitchFamily="49" charset="-122"/>
                <a:ea typeface="黑体" pitchFamily="49" charset="-122"/>
              </a:rPr>
              <a:t>体会并学习</a:t>
            </a:r>
            <a:r>
              <a:rPr lang="zh-CN" altLang="zh-CN" sz="3600" b="1">
                <a:solidFill>
                  <a:srgbClr val="003399"/>
                </a:solidFill>
                <a:latin typeface="黑体" pitchFamily="49" charset="-122"/>
                <a:ea typeface="黑体" pitchFamily="49" charset="-122"/>
              </a:rPr>
              <a:t>科学精神</a:t>
            </a:r>
            <a:r>
              <a:rPr lang="zh-CN" altLang="zh-CN" sz="3600" b="1">
                <a:solidFill>
                  <a:srgbClr val="C00000"/>
                </a:solidFill>
                <a:latin typeface="华文琥珀" pitchFamily="2" charset="-122"/>
                <a:ea typeface="华文琥珀" pitchFamily="2" charset="-122"/>
              </a:rPr>
              <a:t>）</a:t>
            </a:r>
            <a:endParaRPr lang="zh-CN" altLang="zh-CN" sz="3600">
              <a:solidFill>
                <a:srgbClr val="C00000"/>
              </a:solidFill>
              <a:latin typeface="华文琥珀" pitchFamily="2" charset="-122"/>
              <a:ea typeface="华文琥珀" pitchFamily="2" charset="-122"/>
            </a:endParaRPr>
          </a:p>
          <a:p>
            <a:endParaRPr lang="zh-CN" altLang="en-US" sz="4000" b="1">
              <a:solidFill>
                <a:srgbClr val="FF33CC"/>
              </a:solidFill>
              <a:latin typeface="华文隶书" pitchFamily="2" charset="-122"/>
              <a:ea typeface="华文隶书" pitchFamily="2" charset="-122"/>
            </a:endParaRPr>
          </a:p>
        </p:txBody>
      </p:sp>
    </p:spTree>
    <p:extLst>
      <p:ext uri="{BB962C8B-B14F-4D97-AF65-F5344CB8AC3E}">
        <p14:creationId xmlns:p14="http://schemas.microsoft.com/office/powerpoint/2010/main" val="2344743322"/>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文本框 1"/>
          <p:cNvSpPr txBox="1">
            <a:spLocks noChangeArrowheads="1"/>
          </p:cNvSpPr>
          <p:nvPr/>
        </p:nvSpPr>
        <p:spPr bwMode="auto">
          <a:xfrm>
            <a:off x="490449" y="2564904"/>
            <a:ext cx="8207375"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2800"/>
              <a:t>提示</a:t>
            </a:r>
            <a:r>
              <a:rPr lang="en-US" altLang="zh-CN" sz="2800"/>
              <a:t>:</a:t>
            </a:r>
            <a:r>
              <a:rPr lang="zh-CN" altLang="zh-CN" sz="2800">
                <a:latin typeface="华文隶书" pitchFamily="2" charset="-122"/>
                <a:ea typeface="华文隶书" pitchFamily="2" charset="-122"/>
              </a:rPr>
              <a:t>①从演讲主题的角度来看，演讲稿的开头部分首先表达了感谢之意</a:t>
            </a:r>
            <a:r>
              <a:rPr lang="en-US" altLang="zh-CN" sz="2800">
                <a:latin typeface="华文隶书" pitchFamily="2" charset="-122"/>
                <a:ea typeface="华文隶书" pitchFamily="2" charset="-122"/>
              </a:rPr>
              <a:t>,</a:t>
            </a:r>
            <a:r>
              <a:rPr lang="zh-CN" altLang="zh-CN" sz="2800">
                <a:latin typeface="华文隶书" pitchFamily="2" charset="-122"/>
                <a:ea typeface="华文隶书" pitchFamily="2" charset="-122"/>
              </a:rPr>
              <a:t>并概括了青蒿素发现的重大意义；演讲稿的主体分别从“发现青蒿素的抗疟疗效”“从分子到药物”“影响世界”“发展与超越”四个方面</a:t>
            </a:r>
            <a:r>
              <a:rPr lang="en-US" altLang="zh-CN" sz="2800">
                <a:latin typeface="华文隶书" pitchFamily="2" charset="-122"/>
                <a:ea typeface="华文隶书" pitchFamily="2" charset="-122"/>
              </a:rPr>
              <a:t>,</a:t>
            </a:r>
            <a:r>
              <a:rPr lang="zh-CN" altLang="zh-CN" sz="2800">
                <a:latin typeface="华文隶书" pitchFamily="2" charset="-122"/>
                <a:ea typeface="华文隶书" pitchFamily="2" charset="-122"/>
              </a:rPr>
              <a:t>以时间为纵线来介绍发现、提取以及研发青蒿素的过程与经历。演讲稿的结尾以“中国药学的贡献”为题总结全文</a:t>
            </a:r>
            <a:r>
              <a:rPr lang="en-US" altLang="zh-CN" sz="2800">
                <a:latin typeface="华文隶书" pitchFamily="2" charset="-122"/>
                <a:ea typeface="华文隶书" pitchFamily="2" charset="-122"/>
              </a:rPr>
              <a:t>,</a:t>
            </a:r>
            <a:r>
              <a:rPr lang="zh-CN" altLang="zh-CN" sz="2800">
                <a:latin typeface="华文隶书" pitchFamily="2" charset="-122"/>
                <a:ea typeface="华文隶书" pitchFamily="2" charset="-122"/>
              </a:rPr>
              <a:t>突出了中医药学为维护世界人民的健康与福祉而做出的新贡献，主题鲜明突出。</a:t>
            </a:r>
          </a:p>
          <a:p>
            <a:endParaRPr lang="zh-CN" altLang="en-US" sz="4400" b="1">
              <a:latin typeface="华文隶书" pitchFamily="2" charset="-122"/>
              <a:ea typeface="华文隶书" pitchFamily="2" charset="-122"/>
            </a:endParaRPr>
          </a:p>
        </p:txBody>
      </p:sp>
      <p:sp>
        <p:nvSpPr>
          <p:cNvPr id="26627" name="文本框 2"/>
          <p:cNvSpPr txBox="1">
            <a:spLocks noChangeArrowheads="1"/>
          </p:cNvSpPr>
          <p:nvPr/>
        </p:nvSpPr>
        <p:spPr bwMode="auto">
          <a:xfrm>
            <a:off x="899592" y="277018"/>
            <a:ext cx="31686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600" b="1">
                <a:latin typeface="华文琥珀" pitchFamily="2" charset="-122"/>
                <a:ea typeface="华文琥珀" pitchFamily="2" charset="-122"/>
              </a:rPr>
              <a:t>七、写法探究</a:t>
            </a:r>
            <a:endParaRPr lang="zh-CN" altLang="zh-CN" sz="3600">
              <a:latin typeface="华文琥珀" pitchFamily="2" charset="-122"/>
              <a:ea typeface="华文琥珀" pitchFamily="2" charset="-122"/>
            </a:endParaRPr>
          </a:p>
          <a:p>
            <a:endParaRPr lang="zh-CN" altLang="en-US" sz="4000" b="1">
              <a:latin typeface="华文隶书" pitchFamily="2" charset="-122"/>
              <a:ea typeface="华文隶书" pitchFamily="2" charset="-122"/>
            </a:endParaRPr>
          </a:p>
        </p:txBody>
      </p:sp>
      <p:sp>
        <p:nvSpPr>
          <p:cNvPr id="26628" name="文本框 3"/>
          <p:cNvSpPr txBox="1">
            <a:spLocks noChangeArrowheads="1"/>
          </p:cNvSpPr>
          <p:nvPr/>
        </p:nvSpPr>
        <p:spPr bwMode="auto">
          <a:xfrm>
            <a:off x="477913" y="1196752"/>
            <a:ext cx="8135937"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200">
                <a:latin typeface="黑体" pitchFamily="49" charset="-122"/>
                <a:ea typeface="黑体" pitchFamily="49" charset="-122"/>
              </a:rPr>
              <a:t>本文是一篇演讲稿</a:t>
            </a:r>
            <a:r>
              <a:rPr lang="en-US" altLang="zh-CN" sz="3200">
                <a:latin typeface="黑体" pitchFamily="49" charset="-122"/>
                <a:ea typeface="黑体" pitchFamily="49" charset="-122"/>
              </a:rPr>
              <a:t>,</a:t>
            </a:r>
            <a:r>
              <a:rPr lang="zh-CN" altLang="zh-CN" sz="3200">
                <a:latin typeface="黑体" pitchFamily="49" charset="-122"/>
                <a:ea typeface="黑体" pitchFamily="49" charset="-122"/>
              </a:rPr>
              <a:t>作者是如何根据演讲主题与听众情况来选择材料的</a:t>
            </a:r>
            <a:r>
              <a:rPr lang="en-US" altLang="zh-CN" sz="3200">
                <a:latin typeface="黑体" pitchFamily="49" charset="-122"/>
                <a:ea typeface="黑体" pitchFamily="49" charset="-122"/>
              </a:rPr>
              <a:t>?</a:t>
            </a:r>
            <a:endParaRPr lang="zh-CN" altLang="zh-CN" sz="3200">
              <a:latin typeface="黑体" pitchFamily="49" charset="-122"/>
              <a:ea typeface="黑体" pitchFamily="49" charset="-122"/>
            </a:endParaRPr>
          </a:p>
        </p:txBody>
      </p:sp>
    </p:spTree>
    <p:extLst>
      <p:ext uri="{BB962C8B-B14F-4D97-AF65-F5344CB8AC3E}">
        <p14:creationId xmlns:p14="http://schemas.microsoft.com/office/powerpoint/2010/main" val="986710393"/>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文本框 1"/>
          <p:cNvSpPr txBox="1">
            <a:spLocks noChangeArrowheads="1"/>
          </p:cNvSpPr>
          <p:nvPr/>
        </p:nvSpPr>
        <p:spPr bwMode="auto">
          <a:xfrm>
            <a:off x="251520" y="476672"/>
            <a:ext cx="8496300" cy="624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zh-CN" sz="3200">
                <a:latin typeface="华文隶书" pitchFamily="2" charset="-122"/>
                <a:ea typeface="华文隶书" pitchFamily="2" charset="-122"/>
              </a:rPr>
              <a:t>②从听众的角度来看</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作者演讲所面对的听众大都是专业人士</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因此演讲稿里面选用了很多专业术语</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如“熔点”“无色晶体——</a:t>
            </a:r>
            <a:r>
              <a:rPr lang="en-US" altLang="zh-CN" sz="3200">
                <a:latin typeface="华文隶书" pitchFamily="2" charset="-122"/>
                <a:ea typeface="华文隶书" pitchFamily="2" charset="-122"/>
              </a:rPr>
              <a:t>C15H22O5</a:t>
            </a:r>
            <a:r>
              <a:rPr lang="zh-CN" altLang="zh-CN" sz="3200">
                <a:latin typeface="华文隶书" pitchFamily="2" charset="-122"/>
                <a:ea typeface="华文隶书" pitchFamily="2" charset="-122"/>
              </a:rPr>
              <a:t>”“羟基”“衍生物”“芍药苷”等。</a:t>
            </a:r>
          </a:p>
          <a:p>
            <a:r>
              <a:rPr lang="en-US" altLang="zh-CN" sz="3200">
                <a:latin typeface="华文隶书" pitchFamily="2" charset="-122"/>
                <a:ea typeface="华文隶书" pitchFamily="2" charset="-122"/>
              </a:rPr>
              <a:t> </a:t>
            </a:r>
            <a:r>
              <a:rPr lang="zh-CN" altLang="zh-CN" sz="3200">
                <a:latin typeface="华文隶书" pitchFamily="2" charset="-122"/>
                <a:ea typeface="华文隶书" pitchFamily="2" charset="-122"/>
              </a:rPr>
              <a:t>但是在保证科学性与严谨性的同时</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作者还善于运用具有浓厚文学色彩的语言</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如“青蒿素的发现是人类征服疾病进程中的一小步”“疟疾重新开始肆虐”“这里所举中医药对人类健康的贡献</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不过沧海一粟”等等</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把抽象深奥的科学道理表达得深入浅出、通俗易懂</a:t>
            </a:r>
            <a:r>
              <a:rPr lang="en-US" altLang="zh-CN" sz="3200">
                <a:latin typeface="华文隶书" pitchFamily="2" charset="-122"/>
                <a:ea typeface="华文隶书" pitchFamily="2" charset="-122"/>
              </a:rPr>
              <a:t>,</a:t>
            </a:r>
            <a:r>
              <a:rPr lang="zh-CN" altLang="zh-CN" sz="3200">
                <a:latin typeface="华文隶书" pitchFamily="2" charset="-122"/>
                <a:ea typeface="华文隶书" pitchFamily="2" charset="-122"/>
              </a:rPr>
              <a:t>给听众留下了深刻的印象。</a:t>
            </a:r>
          </a:p>
          <a:p>
            <a:endParaRPr lang="zh-CN" altLang="en-US" sz="4800" b="1">
              <a:latin typeface="华文隶书" pitchFamily="2" charset="-122"/>
              <a:ea typeface="华文隶书" pitchFamily="2" charset="-122"/>
            </a:endParaRPr>
          </a:p>
        </p:txBody>
      </p:sp>
    </p:spTree>
    <p:extLst>
      <p:ext uri="{BB962C8B-B14F-4D97-AF65-F5344CB8AC3E}">
        <p14:creationId xmlns:p14="http://schemas.microsoft.com/office/powerpoint/2010/main" val="3642306199"/>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文本框 1"/>
          <p:cNvSpPr txBox="1">
            <a:spLocks noChangeArrowheads="1"/>
          </p:cNvSpPr>
          <p:nvPr/>
        </p:nvSpPr>
        <p:spPr bwMode="auto">
          <a:xfrm>
            <a:off x="468313" y="2349500"/>
            <a:ext cx="78486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en-US" altLang="zh-CN" b="1"/>
              <a:t>1.</a:t>
            </a:r>
            <a:r>
              <a:rPr lang="zh-CN" altLang="zh-CN" b="1"/>
              <a:t>思考题</a:t>
            </a:r>
          </a:p>
          <a:p>
            <a:r>
              <a:rPr lang="zh-CN" altLang="zh-CN" b="1"/>
              <a:t>有人说，本文对青蒿素治病救人的具体描写太少，影响了文章的生动性和吸引力，你是否同意这种观点？请说明理由。</a:t>
            </a:r>
          </a:p>
          <a:p>
            <a:r>
              <a:rPr lang="en-US" altLang="zh-CN" b="1"/>
              <a:t>2.</a:t>
            </a:r>
            <a:r>
              <a:rPr lang="zh-CN" altLang="zh-CN" b="1"/>
              <a:t>完成本课同步测试。</a:t>
            </a:r>
          </a:p>
          <a:p>
            <a:endParaRPr lang="zh-CN" altLang="en-US" sz="4000" b="1">
              <a:latin typeface="华文隶书" pitchFamily="2" charset="-122"/>
              <a:ea typeface="华文隶书" pitchFamily="2" charset="-122"/>
            </a:endParaRPr>
          </a:p>
        </p:txBody>
      </p:sp>
      <p:sp>
        <p:nvSpPr>
          <p:cNvPr id="28675" name="矩形 2"/>
          <p:cNvSpPr>
            <a:spLocks noChangeArrowheads="1"/>
          </p:cNvSpPr>
          <p:nvPr/>
        </p:nvSpPr>
        <p:spPr bwMode="auto">
          <a:xfrm>
            <a:off x="1619250" y="1125538"/>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3600" b="1" smtClean="0">
                <a:latin typeface="华文琥珀" pitchFamily="2" charset="-122"/>
                <a:ea typeface="华文琥珀" pitchFamily="2" charset="-122"/>
              </a:rPr>
              <a:t>八、</a:t>
            </a:r>
            <a:r>
              <a:rPr lang="zh-CN" altLang="zh-CN" sz="3600" b="1" smtClean="0">
                <a:latin typeface="华文琥珀" pitchFamily="2" charset="-122"/>
                <a:ea typeface="华文琥珀" pitchFamily="2" charset="-122"/>
              </a:rPr>
              <a:t>布</a:t>
            </a:r>
            <a:r>
              <a:rPr lang="zh-CN" altLang="zh-CN" sz="3600" b="1">
                <a:latin typeface="华文琥珀" pitchFamily="2" charset="-122"/>
                <a:ea typeface="华文琥珀" pitchFamily="2" charset="-122"/>
              </a:rPr>
              <a:t>置作业</a:t>
            </a:r>
            <a:endParaRPr lang="zh-CN" altLang="zh-CN" sz="3600">
              <a:latin typeface="华文琥珀" pitchFamily="2" charset="-122"/>
              <a:ea typeface="华文琥珀" pitchFamily="2" charset="-122"/>
            </a:endParaRPr>
          </a:p>
        </p:txBody>
      </p:sp>
      <p:pic>
        <p:nvPicPr>
          <p:cNvPr id="28676" name="New picture"/>
          <p:cNvPicPr/>
          <p:nvPr/>
        </p:nvPicPr>
        <p:blipFill>
          <a:blip r:embed="rId2"/>
          <a:stretch>
            <a:fillRect/>
          </a:stretch>
        </p:blipFill>
        <p:spPr>
          <a:xfrm>
            <a:off x="10985500" y="12306300"/>
            <a:ext cx="355600" cy="266700"/>
          </a:xfrm>
          <a:prstGeom prst="cube">
            <a:avLst/>
          </a:prstGeom>
        </p:spPr>
      </p:pic>
    </p:spTree>
    <p:extLst>
      <p:ext uri="{BB962C8B-B14F-4D97-AF65-F5344CB8AC3E}">
        <p14:creationId xmlns:p14="http://schemas.microsoft.com/office/powerpoint/2010/main" val="2044409181"/>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矩形 4"/>
          <p:cNvSpPr>
            <a:spLocks noChangeArrowheads="1"/>
          </p:cNvSpPr>
          <p:nvPr/>
        </p:nvSpPr>
        <p:spPr bwMode="auto">
          <a:xfrm>
            <a:off x="539552" y="1628800"/>
            <a:ext cx="8352928" cy="2873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382" tIns="51190" rIns="102382" bIns="51190">
            <a:spAutoFit/>
          </a:bodyPr>
          <a:lstStyle/>
          <a:p>
            <a:r>
              <a:rPr lang="en-US" altLang="zh-CN" sz="3600"/>
              <a:t>1</a:t>
            </a:r>
            <a:r>
              <a:rPr lang="zh-CN" altLang="zh-CN" sz="3600" smtClean="0"/>
              <a:t>、了</a:t>
            </a:r>
            <a:r>
              <a:rPr lang="zh-CN" altLang="zh-CN" sz="3600"/>
              <a:t>解文本的大致内容，把握文本的结构脉络。</a:t>
            </a:r>
          </a:p>
          <a:p>
            <a:r>
              <a:rPr lang="en-US" altLang="zh-CN" sz="3600"/>
              <a:t>2</a:t>
            </a:r>
            <a:r>
              <a:rPr lang="zh-CN" altLang="zh-CN" sz="3600"/>
              <a:t>、赏析语段，学习语段写作的逻辑关系。</a:t>
            </a:r>
          </a:p>
          <a:p>
            <a:r>
              <a:rPr lang="en-US" altLang="zh-CN" sz="3600"/>
              <a:t>3</a:t>
            </a:r>
            <a:r>
              <a:rPr lang="zh-CN" altLang="zh-CN" sz="3600"/>
              <a:t>、深入理解作者在科学领域的探究精神，学习他们为人类造福的奉献精神。</a:t>
            </a:r>
          </a:p>
        </p:txBody>
      </p:sp>
      <p:sp>
        <p:nvSpPr>
          <p:cNvPr id="9" name="矩形 8"/>
          <p:cNvSpPr/>
          <p:nvPr/>
        </p:nvSpPr>
        <p:spPr>
          <a:xfrm>
            <a:off x="395536" y="1465263"/>
            <a:ext cx="8496944" cy="5059362"/>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76800" tIns="38400" rIns="76800" bIns="38400" anchor="ctr"/>
          <a:lstStyle/>
          <a:p>
            <a:pPr algn="ctr">
              <a:defRPr/>
            </a:pPr>
            <a:endParaRPr lang="zh-CN" altLang="en-US">
              <a:solidFill>
                <a:prstClr val="white"/>
              </a:solidFill>
            </a:endParaRPr>
          </a:p>
        </p:txBody>
      </p:sp>
      <p:sp>
        <p:nvSpPr>
          <p:cNvPr id="4100" name="矩形 10"/>
          <p:cNvSpPr>
            <a:spLocks noChangeArrowheads="1"/>
          </p:cNvSpPr>
          <p:nvPr/>
        </p:nvSpPr>
        <p:spPr bwMode="auto">
          <a:xfrm>
            <a:off x="947738" y="789152"/>
            <a:ext cx="2616150" cy="569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800" tIns="38400" rIns="76800" bIns="38400">
            <a:spAutoFit/>
          </a:bodyPr>
          <a:lstStyle/>
          <a:p>
            <a:r>
              <a:rPr lang="zh-CN" altLang="en-US" sz="3200" b="1" smtClean="0">
                <a:solidFill>
                  <a:srgbClr val="000000"/>
                </a:solidFill>
                <a:latin typeface="Impact" pitchFamily="34" charset="0"/>
                <a:ea typeface="微软雅黑" pitchFamily="34" charset="-122"/>
                <a:cs typeface="宋体" pitchFamily="2" charset="-122"/>
              </a:rPr>
              <a:t>一、学</a:t>
            </a:r>
            <a:r>
              <a:rPr lang="zh-CN" altLang="en-US" sz="3200" b="1">
                <a:solidFill>
                  <a:srgbClr val="000000"/>
                </a:solidFill>
                <a:latin typeface="Impact" pitchFamily="34" charset="0"/>
                <a:ea typeface="微软雅黑" pitchFamily="34" charset="-122"/>
                <a:cs typeface="宋体" pitchFamily="2" charset="-122"/>
              </a:rPr>
              <a:t>习目标</a:t>
            </a:r>
            <a:endParaRPr lang="en-US" altLang="zh-CN" sz="3200" b="1">
              <a:solidFill>
                <a:srgbClr val="000000"/>
              </a:solidFill>
              <a:latin typeface="Impact" pitchFamily="34" charset="0"/>
              <a:ea typeface="微软雅黑" pitchFamily="34" charset="-122"/>
              <a:cs typeface="宋体" pitchFamily="2" charset="-122"/>
            </a:endParaRPr>
          </a:p>
        </p:txBody>
      </p:sp>
    </p:spTree>
    <p:extLst>
      <p:ext uri="{BB962C8B-B14F-4D97-AF65-F5344CB8AC3E}">
        <p14:creationId xmlns:p14="http://schemas.microsoft.com/office/powerpoint/2010/main" val="2188067649"/>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文本框 2"/>
          <p:cNvSpPr txBox="1">
            <a:spLocks noChangeArrowheads="1"/>
          </p:cNvSpPr>
          <p:nvPr/>
        </p:nvSpPr>
        <p:spPr bwMode="auto">
          <a:xfrm>
            <a:off x="388720" y="261619"/>
            <a:ext cx="46815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r>
              <a:rPr lang="zh-CN" altLang="en-US" sz="3600" smtClean="0">
                <a:latin typeface="华文琥珀" pitchFamily="2" charset="-122"/>
                <a:ea typeface="华文琥珀" pitchFamily="2" charset="-122"/>
              </a:rPr>
              <a:t>二、关于作者</a:t>
            </a:r>
            <a:endParaRPr lang="zh-CN" altLang="en-US" sz="3600">
              <a:latin typeface="华文琥珀" pitchFamily="2" charset="-122"/>
              <a:ea typeface="华文琥珀" pitchFamily="2" charset="-122"/>
            </a:endParaRPr>
          </a:p>
        </p:txBody>
      </p:sp>
      <p:sp>
        <p:nvSpPr>
          <p:cNvPr id="2" name="矩形 1"/>
          <p:cNvSpPr/>
          <p:nvPr/>
        </p:nvSpPr>
        <p:spPr>
          <a:xfrm>
            <a:off x="179512" y="907732"/>
            <a:ext cx="8778160" cy="5632311"/>
          </a:xfrm>
          <a:prstGeom prst="rect">
            <a:avLst/>
          </a:prstGeom>
        </p:spPr>
        <p:txBody>
          <a:bodyPr wrap="square">
            <a:spAutoFit/>
          </a:bodyPr>
          <a:lstStyle/>
          <a:p>
            <a:pPr indent="266700" algn="just" eaLnBrk="0" hangingPunct="0">
              <a:lnSpc>
                <a:spcPct val="150000"/>
              </a:lnSpc>
              <a:spcAft>
                <a:spcPct val="0"/>
              </a:spcAft>
              <a:defRPr/>
            </a:pPr>
            <a:r>
              <a:rPr kumimoji="1" lang="zh-CN" altLang="en-US" sz="2400" b="1" kern="100" smtClean="0">
                <a:latin typeface="Times New Roman" panose="02020603050405020304" pitchFamily="18" charset="0"/>
              </a:rPr>
              <a:t>（</a:t>
            </a:r>
            <a:r>
              <a:rPr kumimoji="1" lang="en-US" altLang="zh-CN" sz="2400" b="1" kern="100" smtClean="0">
                <a:latin typeface="Times New Roman" panose="02020603050405020304" pitchFamily="18" charset="0"/>
              </a:rPr>
              <a:t>1</a:t>
            </a:r>
            <a:r>
              <a:rPr kumimoji="1" lang="zh-CN" altLang="en-US" sz="2400" b="1" kern="100" smtClean="0">
                <a:latin typeface="Times New Roman" panose="02020603050405020304" pitchFamily="18" charset="0"/>
              </a:rPr>
              <a:t>）</a:t>
            </a:r>
            <a:r>
              <a:rPr kumimoji="1" lang="zh-CN" altLang="zh-CN" sz="2400" b="1" kern="100" smtClean="0">
                <a:latin typeface="Times New Roman" panose="02020603050405020304" pitchFamily="18" charset="0"/>
              </a:rPr>
              <a:t>屠</a:t>
            </a:r>
            <a:r>
              <a:rPr kumimoji="1" lang="zh-CN" altLang="zh-CN" sz="2400" b="1" kern="100">
                <a:latin typeface="Times New Roman" panose="02020603050405020304" pitchFamily="18" charset="0"/>
              </a:rPr>
              <a:t>呦呦，女，药学家，中国中医科学院终身研究员兼首席研究员，国家最高科学技术奖获得者，诺贝尔生理学或医学奖获得者。于</a:t>
            </a:r>
            <a:r>
              <a:rPr kumimoji="1" lang="en-US" altLang="zh-CN" sz="2400" b="1" kern="100">
                <a:latin typeface="Times New Roman" panose="02020603050405020304" pitchFamily="18" charset="0"/>
              </a:rPr>
              <a:t>1930 </a:t>
            </a:r>
            <a:r>
              <a:rPr kumimoji="1" lang="zh-CN" altLang="zh-CN" sz="2400" b="1" kern="100">
                <a:latin typeface="Times New Roman" panose="02020603050405020304" pitchFamily="18" charset="0"/>
              </a:rPr>
              <a:t>年生于浙江宁波，其名字取自《诗经·小雅》中的诗句：“呦呦鹿鸣，食野之苹。”</a:t>
            </a:r>
            <a:r>
              <a:rPr kumimoji="1" lang="en-US" altLang="zh-CN" sz="2400" b="1" kern="100">
                <a:latin typeface="Times New Roman" panose="02020603050405020304" pitchFamily="18" charset="0"/>
              </a:rPr>
              <a:t>1951</a:t>
            </a:r>
            <a:r>
              <a:rPr kumimoji="1" lang="zh-CN" altLang="zh-CN" sz="2400" b="1" kern="100">
                <a:latin typeface="Times New Roman" panose="02020603050405020304" pitchFamily="18" charset="0"/>
              </a:rPr>
              <a:t>入北京大学医学院药学系学习，毕业后一直在中国中医研究院工作。屠呦呦多年从事中药和中西药结合研究，突出贡献是开创性地从中草药中分离出青蒿素应用于疟疾治疗。</a:t>
            </a:r>
            <a:r>
              <a:rPr kumimoji="1" lang="en-US" altLang="zh-CN" sz="2400" b="1" kern="100">
                <a:latin typeface="Times New Roman" panose="02020603050405020304" pitchFamily="18" charset="0"/>
              </a:rPr>
              <a:t>2015</a:t>
            </a:r>
            <a:r>
              <a:rPr kumimoji="1" lang="zh-CN" altLang="zh-CN" sz="2400" b="1" kern="100">
                <a:latin typeface="Times New Roman" panose="02020603050405020304" pitchFamily="18" charset="0"/>
              </a:rPr>
              <a:t>年，屠呦呦获得诺贝尔生理学或医学奖。她是首个获得诺贝尔科学奖项的中国科学家。</a:t>
            </a:r>
            <a:r>
              <a:rPr kumimoji="1" lang="en-US" altLang="zh-CN" sz="2400" b="1" kern="100">
                <a:latin typeface="Times New Roman" panose="02020603050405020304" pitchFamily="18" charset="0"/>
              </a:rPr>
              <a:t>2017</a:t>
            </a:r>
            <a:r>
              <a:rPr kumimoji="1" lang="zh-CN" altLang="zh-CN" sz="2400" b="1" kern="100">
                <a:latin typeface="Times New Roman" panose="02020603050405020304" pitchFamily="18" charset="0"/>
              </a:rPr>
              <a:t>年，屠呦呦获得</a:t>
            </a:r>
            <a:r>
              <a:rPr kumimoji="1" lang="en-US" altLang="zh-CN" sz="2400" b="1" kern="100">
                <a:latin typeface="Times New Roman" panose="02020603050405020304" pitchFamily="18" charset="0"/>
              </a:rPr>
              <a:t>2016</a:t>
            </a:r>
            <a:r>
              <a:rPr kumimoji="1" lang="zh-CN" altLang="zh-CN" sz="2400" b="1" kern="100">
                <a:latin typeface="Times New Roman" panose="02020603050405020304" pitchFamily="18" charset="0"/>
              </a:rPr>
              <a:t>年度国家最高科学技术奖。</a:t>
            </a:r>
            <a:r>
              <a:rPr kumimoji="1" lang="en-US" altLang="zh-CN" sz="2400" b="1" kern="100">
                <a:latin typeface="Times New Roman" panose="02020603050405020304" pitchFamily="18" charset="0"/>
              </a:rPr>
              <a:t>2018</a:t>
            </a:r>
            <a:r>
              <a:rPr kumimoji="1" lang="zh-CN" altLang="zh-CN" sz="2400" b="1" kern="100">
                <a:latin typeface="Times New Roman" panose="02020603050405020304" pitchFamily="18" charset="0"/>
              </a:rPr>
              <a:t>年，党中央、国务院授予屠呦呦“改革先锋”称号，颁授“改革先锋”奖章。</a:t>
            </a:r>
          </a:p>
        </p:txBody>
      </p:sp>
    </p:spTree>
    <p:extLst>
      <p:ext uri="{BB962C8B-B14F-4D97-AF65-F5344CB8AC3E}">
        <p14:creationId xmlns:p14="http://schemas.microsoft.com/office/powerpoint/2010/main" val="3565309438"/>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20452" y="337750"/>
            <a:ext cx="8474075" cy="6540858"/>
          </a:xfrm>
          <a:prstGeom prst="rect">
            <a:avLst/>
          </a:prstGeom>
        </p:spPr>
        <p:txBody>
          <a:bodyPr lIns="76800" tIns="38400" rIns="76800" bIns="38400">
            <a:spAutoFit/>
          </a:bodyPr>
          <a:lstStyle/>
          <a:p>
            <a:pPr algn="just">
              <a:lnSpc>
                <a:spcPct val="150000"/>
              </a:lnSpc>
              <a:spcAft>
                <a:spcPct val="0"/>
              </a:spcAft>
              <a:defRPr/>
            </a:pPr>
            <a:r>
              <a:rPr lang="en-US" altLang="zh-CN" sz="2800" kern="100">
                <a:latin typeface="Times New Roman" panose="02020603050405020304" pitchFamily="18" charset="0"/>
                <a:ea typeface="微软雅黑" pitchFamily="34" charset="-122"/>
                <a:cs typeface="Courier New" panose="02070309020205020404" pitchFamily="49" charset="0"/>
              </a:rPr>
              <a:t>(2)</a:t>
            </a:r>
            <a:r>
              <a:rPr lang="zh-CN" altLang="zh-CN" sz="2800" kern="100">
                <a:latin typeface="Times New Roman" panose="02020603050405020304" pitchFamily="18" charset="0"/>
                <a:ea typeface="微软雅黑" pitchFamily="34" charset="-122"/>
                <a:cs typeface="Times New Roman" panose="02020603050405020304" pitchFamily="18" charset="0"/>
              </a:rPr>
              <a:t>对屠呦呦的评价</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defRPr/>
            </a:pPr>
            <a:r>
              <a:rPr lang="en-US" altLang="zh-CN" sz="2800" kern="100">
                <a:latin typeface="宋体" panose="02010600030101010101" pitchFamily="2" charset="-122"/>
                <a:ea typeface="微软雅黑" pitchFamily="34" charset="-122"/>
                <a:cs typeface="Times New Roman" panose="02020603050405020304" pitchFamily="18" charset="0"/>
              </a:rPr>
              <a:t>①</a:t>
            </a:r>
            <a:r>
              <a:rPr lang="zh-CN" altLang="zh-CN" sz="2800" kern="100">
                <a:latin typeface="Times New Roman" panose="02020603050405020304" pitchFamily="18" charset="0"/>
                <a:ea typeface="微软雅黑" pitchFamily="34" charset="-122"/>
                <a:cs typeface="Times New Roman" panose="02020603050405020304" pitchFamily="18" charset="0"/>
              </a:rPr>
              <a:t>以屠呦呦研究员为代表的一代代中医人才，辛勤耕耘，屡建功勋，为发展中医药事业、造福人类健康作出了重要贡献。</a:t>
            </a:r>
            <a:r>
              <a:rPr lang="en-US" altLang="zh-CN" sz="2800" kern="100">
                <a:latin typeface="Times New Roman" panose="02020603050405020304" pitchFamily="18" charset="0"/>
                <a:cs typeface="Courier New" panose="02070309020205020404" pitchFamily="49" charset="0"/>
              </a:rPr>
              <a:t>——</a:t>
            </a:r>
            <a:r>
              <a:rPr lang="zh-CN" altLang="zh-CN" sz="2800" kern="100">
                <a:latin typeface="Times New Roman" panose="02020603050405020304" pitchFamily="18" charset="0"/>
                <a:cs typeface="Times New Roman" panose="02020603050405020304" pitchFamily="18" charset="0"/>
              </a:rPr>
              <a:t>习近平</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defRPr/>
            </a:pPr>
            <a:r>
              <a:rPr lang="en-US" altLang="zh-CN" sz="2800" kern="100">
                <a:latin typeface="宋体" panose="02010600030101010101" pitchFamily="2" charset="-122"/>
                <a:ea typeface="微软雅黑" pitchFamily="34" charset="-122"/>
                <a:cs typeface="Times New Roman" panose="02020603050405020304" pitchFamily="18" charset="0"/>
              </a:rPr>
              <a:t>②</a:t>
            </a:r>
            <a:r>
              <a:rPr lang="zh-CN" altLang="zh-CN" sz="2800" kern="100">
                <a:latin typeface="Times New Roman" panose="02020603050405020304" pitchFamily="18" charset="0"/>
                <a:ea typeface="微软雅黑" pitchFamily="34" charset="-122"/>
                <a:cs typeface="Times New Roman" panose="02020603050405020304" pitchFamily="18" charset="0"/>
              </a:rPr>
              <a:t>以屠呦呦为代表的杰出科研人员不仅是中医药界的骄傲，而且是整个科技界的骄傲。</a:t>
            </a:r>
            <a:r>
              <a:rPr lang="en-US" altLang="zh-CN" sz="2800" kern="100">
                <a:latin typeface="Times New Roman" panose="02020603050405020304" pitchFamily="18" charset="0"/>
                <a:cs typeface="Courier New" panose="02070309020205020404" pitchFamily="49" charset="0"/>
              </a:rPr>
              <a:t>——</a:t>
            </a:r>
            <a:r>
              <a:rPr lang="zh-CN" altLang="zh-CN" sz="2800" kern="100">
                <a:latin typeface="Times New Roman" panose="02020603050405020304" pitchFamily="18" charset="0"/>
                <a:cs typeface="Times New Roman" panose="02020603050405020304" pitchFamily="18" charset="0"/>
              </a:rPr>
              <a:t>李克强</a:t>
            </a:r>
            <a:r>
              <a:rPr lang="en-US" altLang="zh-CN" sz="2800" kern="100">
                <a:latin typeface="Times New Roman" panose="02020603050405020304" pitchFamily="18" charset="0"/>
                <a:ea typeface="微软雅黑" pitchFamily="34" charset="-122"/>
                <a:cs typeface="Courier New" panose="02070309020205020404" pitchFamily="49" charset="0"/>
              </a:rPr>
              <a:t> </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defRPr/>
            </a:pPr>
            <a:r>
              <a:rPr lang="en-US" altLang="zh-CN" sz="2800" kern="100">
                <a:latin typeface="宋体" panose="02010600030101010101" pitchFamily="2" charset="-122"/>
                <a:ea typeface="微软雅黑" pitchFamily="34" charset="-122"/>
                <a:cs typeface="Times New Roman" panose="02020603050405020304" pitchFamily="18" charset="0"/>
              </a:rPr>
              <a:t>③</a:t>
            </a:r>
            <a:r>
              <a:rPr lang="zh-CN" altLang="zh-CN" sz="2800" kern="100">
                <a:latin typeface="Times New Roman" panose="02020603050405020304" pitchFamily="18" charset="0"/>
                <a:ea typeface="微软雅黑" pitchFamily="34" charset="-122"/>
                <a:cs typeface="Times New Roman" panose="02020603050405020304" pitchFamily="18" charset="0"/>
              </a:rPr>
              <a:t>屠呦呦的研发对人类的生命健康贡献突出。她的研究跟所有其他科研成果都不同，为科研人员打开了一扇崭新的窗户。</a:t>
            </a:r>
            <a:endParaRPr lang="en-US" altLang="zh-CN" sz="2800" kern="100">
              <a:latin typeface="Times New Roman" panose="02020603050405020304" pitchFamily="18" charset="0"/>
              <a:ea typeface="微软雅黑" pitchFamily="34" charset="-122"/>
              <a:cs typeface="Times New Roman" panose="02020603050405020304" pitchFamily="18" charset="0"/>
            </a:endParaRPr>
          </a:p>
          <a:p>
            <a:pPr algn="r">
              <a:lnSpc>
                <a:spcPct val="150000"/>
              </a:lnSpc>
              <a:spcAft>
                <a:spcPct val="0"/>
              </a:spcAft>
              <a:defRPr/>
            </a:pPr>
            <a:r>
              <a:rPr lang="en-US" altLang="zh-CN" sz="2800" kern="100">
                <a:latin typeface="Times New Roman" panose="02020603050405020304" pitchFamily="18" charset="0"/>
                <a:cs typeface="Courier New" panose="02070309020205020404" pitchFamily="49" charset="0"/>
              </a:rPr>
              <a:t>——</a:t>
            </a:r>
            <a:r>
              <a:rPr lang="zh-CN" altLang="zh-CN" sz="2800" kern="100">
                <a:latin typeface="Times New Roman" panose="02020603050405020304" pitchFamily="18" charset="0"/>
                <a:cs typeface="Times New Roman" panose="02020603050405020304" pitchFamily="18" charset="0"/>
              </a:rPr>
              <a:t>诺贝尔生理学或医学奖评委让</a:t>
            </a:r>
            <a:r>
              <a:rPr lang="en-US" altLang="zh-CN" sz="2800" kern="100">
                <a:latin typeface="Times New Roman" panose="02020603050405020304" pitchFamily="18" charset="0"/>
                <a:cs typeface="Courier New" panose="02070309020205020404" pitchFamily="49" charset="0"/>
              </a:rPr>
              <a:t>·</a:t>
            </a:r>
            <a:r>
              <a:rPr lang="zh-CN" altLang="zh-CN" sz="2800" kern="100">
                <a:latin typeface="Times New Roman" panose="02020603050405020304" pitchFamily="18" charset="0"/>
                <a:cs typeface="Times New Roman" panose="02020603050405020304" pitchFamily="18" charset="0"/>
              </a:rPr>
              <a:t>安德森</a:t>
            </a:r>
            <a:endParaRPr lang="zh-CN" altLang="zh-CN" sz="105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4358646"/>
      </p:ext>
    </p:extLst>
  </p:cSld>
  <p:clrMapOvr>
    <a:masterClrMapping/>
  </p:clrMapOvr>
  <p:transition spd="slow"/>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4042" y="476672"/>
            <a:ext cx="8286750" cy="4570482"/>
          </a:xfrm>
          <a:prstGeom prst="rect">
            <a:avLst/>
          </a:prstGeom>
        </p:spPr>
        <p:txBody>
          <a:bodyPr>
            <a:spAutoFit/>
          </a:bodyPr>
          <a:lstStyle/>
          <a:p>
            <a:pPr algn="just">
              <a:lnSpc>
                <a:spcPct val="150000"/>
              </a:lnSpc>
              <a:spcAft>
                <a:spcPct val="0"/>
              </a:spcAft>
              <a:defRPr/>
            </a:pPr>
            <a:r>
              <a:rPr lang="zh-CN" altLang="en-US" sz="2600" b="1" kern="100" smtClean="0">
                <a:latin typeface="微软雅黑" panose="020b0503020204020204" pitchFamily="34" charset="-122"/>
                <a:ea typeface="微软雅黑" pitchFamily="34" charset="-122"/>
                <a:cs typeface="Courier New" panose="02070309020205020404" pitchFamily="49" charset="0"/>
              </a:rPr>
              <a:t>三、</a:t>
            </a:r>
            <a:r>
              <a:rPr lang="zh-CN" altLang="zh-CN" sz="2600" b="1" kern="100" smtClean="0">
                <a:latin typeface="微软雅黑" panose="020b0503020204020204" pitchFamily="34" charset="-122"/>
                <a:ea typeface="微软雅黑" pitchFamily="34" charset="-122"/>
                <a:cs typeface="Courier New" panose="02070309020205020404" pitchFamily="49" charset="0"/>
              </a:rPr>
              <a:t>相</a:t>
            </a:r>
            <a:r>
              <a:rPr lang="zh-CN" altLang="zh-CN" sz="2600" b="1" kern="100">
                <a:latin typeface="微软雅黑" panose="020b0503020204020204" pitchFamily="34" charset="-122"/>
                <a:ea typeface="微软雅黑" pitchFamily="34" charset="-122"/>
                <a:cs typeface="Courier New" panose="02070309020205020404" pitchFamily="49" charset="0"/>
              </a:rPr>
              <a:t>关背景</a:t>
            </a:r>
          </a:p>
          <a:p>
            <a:pPr algn="just">
              <a:lnSpc>
                <a:spcPct val="150000"/>
              </a:lnSpc>
              <a:spcAft>
                <a:spcPct val="0"/>
              </a:spcAft>
              <a:defRPr/>
            </a:pPr>
            <a:r>
              <a:rPr lang="en-US" altLang="zh-CN" sz="2800" kern="100" smtClean="0">
                <a:latin typeface="Times New Roman" panose="02020603050405020304" pitchFamily="18" charset="0"/>
                <a:ea typeface="微软雅黑" pitchFamily="34" charset="-122"/>
                <a:cs typeface="Courier New" panose="02070309020205020404" pitchFamily="49" charset="0"/>
              </a:rPr>
              <a:t>1</a:t>
            </a:r>
            <a:r>
              <a:rPr lang="zh-CN" altLang="en-US" sz="2800" kern="100" smtClean="0">
                <a:latin typeface="Times New Roman" panose="02020603050405020304" pitchFamily="18" charset="0"/>
                <a:ea typeface="微软雅黑" pitchFamily="34" charset="-122"/>
                <a:cs typeface="Courier New" panose="02070309020205020404" pitchFamily="49" charset="0"/>
              </a:rPr>
              <a:t>、</a:t>
            </a:r>
            <a:r>
              <a:rPr lang="en-US" altLang="zh-CN" sz="2800" kern="100" smtClean="0">
                <a:latin typeface="Times New Roman" panose="02020603050405020304" pitchFamily="18" charset="0"/>
                <a:ea typeface="微软雅黑" pitchFamily="34" charset="-122"/>
                <a:cs typeface="Courier New" panose="02070309020205020404" pitchFamily="49" charset="0"/>
              </a:rPr>
              <a:t>1969</a:t>
            </a:r>
            <a:r>
              <a:rPr lang="zh-CN" altLang="zh-CN" sz="2800" kern="100">
                <a:latin typeface="Times New Roman" panose="02020603050405020304" pitchFamily="18" charset="0"/>
                <a:ea typeface="微软雅黑" pitchFamily="34" charset="-122"/>
                <a:cs typeface="Times New Roman" panose="02020603050405020304" pitchFamily="18" charset="0"/>
              </a:rPr>
              <a:t>年</a:t>
            </a:r>
            <a:r>
              <a:rPr lang="en-US" altLang="zh-CN" sz="2800" kern="100">
                <a:latin typeface="Times New Roman" panose="02020603050405020304" pitchFamily="18" charset="0"/>
                <a:ea typeface="微软雅黑" pitchFamily="34" charset="-122"/>
                <a:cs typeface="Courier New" panose="02070309020205020404" pitchFamily="49" charset="0"/>
              </a:rPr>
              <a:t>1</a:t>
            </a:r>
            <a:r>
              <a:rPr lang="zh-CN" altLang="zh-CN" sz="2800" kern="100">
                <a:latin typeface="Times New Roman" panose="02020603050405020304" pitchFamily="18" charset="0"/>
                <a:ea typeface="微软雅黑" pitchFamily="34" charset="-122"/>
                <a:cs typeface="Times New Roman" panose="02020603050405020304" pitchFamily="18" charset="0"/>
              </a:rPr>
              <a:t>月</a:t>
            </a:r>
            <a:r>
              <a:rPr lang="en-US" altLang="zh-CN" sz="2800" kern="100">
                <a:latin typeface="Times New Roman" panose="02020603050405020304" pitchFamily="18" charset="0"/>
                <a:ea typeface="微软雅黑" pitchFamily="34" charset="-122"/>
                <a:cs typeface="Courier New" panose="02070309020205020404" pitchFamily="49" charset="0"/>
              </a:rPr>
              <a:t>21</a:t>
            </a:r>
            <a:r>
              <a:rPr lang="zh-CN" altLang="zh-CN" sz="2800" kern="100">
                <a:latin typeface="Times New Roman" panose="02020603050405020304" pitchFamily="18" charset="0"/>
                <a:ea typeface="微软雅黑" pitchFamily="34" charset="-122"/>
                <a:cs typeface="Times New Roman" panose="02020603050405020304" pitchFamily="18" charset="0"/>
              </a:rPr>
              <a:t>日，</a:t>
            </a:r>
            <a:r>
              <a:rPr lang="en-US" altLang="zh-CN" sz="2800" kern="100">
                <a:latin typeface="Times New Roman" panose="02020603050405020304" pitchFamily="18" charset="0"/>
                <a:ea typeface="微软雅黑" pitchFamily="34" charset="-122"/>
                <a:cs typeface="Courier New" panose="02070309020205020404" pitchFamily="49" charset="0"/>
              </a:rPr>
              <a:t>39</a:t>
            </a:r>
            <a:r>
              <a:rPr lang="zh-CN" altLang="zh-CN" sz="2800" kern="100">
                <a:latin typeface="Times New Roman" panose="02020603050405020304" pitchFamily="18" charset="0"/>
                <a:ea typeface="微软雅黑" pitchFamily="34" charset="-122"/>
                <a:cs typeface="Times New Roman" panose="02020603050405020304" pitchFamily="18" charset="0"/>
              </a:rPr>
              <a:t>岁的屠呦呦被委以参与寻找</a:t>
            </a:r>
            <a:r>
              <a:rPr lang="en-US" altLang="zh-CN" sz="2800" kern="100">
                <a:latin typeface="宋体" panose="02010600030101010101" pitchFamily="2" charset="-122"/>
                <a:ea typeface="微软雅黑" pitchFamily="34" charset="-122"/>
                <a:cs typeface="Times New Roman" panose="02020603050405020304" pitchFamily="18" charset="0"/>
              </a:rPr>
              <a:t>“</a:t>
            </a:r>
            <a:r>
              <a:rPr lang="zh-CN" altLang="zh-CN" sz="2800" kern="100">
                <a:latin typeface="Times New Roman" panose="02020603050405020304" pitchFamily="18" charset="0"/>
                <a:ea typeface="微软雅黑" pitchFamily="34" charset="-122"/>
                <a:cs typeface="Times New Roman" panose="02020603050405020304" pitchFamily="18" charset="0"/>
              </a:rPr>
              <a:t>救命药</a:t>
            </a:r>
            <a:r>
              <a:rPr lang="en-US" altLang="zh-CN" sz="2800" kern="100">
                <a:latin typeface="宋体" panose="02010600030101010101" pitchFamily="2" charset="-122"/>
                <a:ea typeface="微软雅黑" pitchFamily="34" charset="-122"/>
                <a:cs typeface="Times New Roman" panose="02020603050405020304" pitchFamily="18" charset="0"/>
              </a:rPr>
              <a:t>”</a:t>
            </a:r>
            <a:r>
              <a:rPr lang="zh-CN" altLang="zh-CN" sz="2800" kern="100">
                <a:latin typeface="Times New Roman" panose="02020603050405020304" pitchFamily="18" charset="0"/>
                <a:ea typeface="微软雅黑" pitchFamily="34" charset="-122"/>
                <a:cs typeface="Times New Roman" panose="02020603050405020304" pitchFamily="18" charset="0"/>
              </a:rPr>
              <a:t>课题的重任后，就与同事一起开始了一场与时间的赛跑，他们制定了一张以日为单位的密密麻麻的时间表，翻阅古籍，寻找药方，然后是没日没夜地实验、研究，经过无数次的屡战屡败和屡败屡战，最终取得了青蒿素的重大发现。</a:t>
            </a:r>
            <a:endParaRPr lang="zh-CN" altLang="zh-CN" sz="11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89900870"/>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TextBox 1"/>
          <p:cNvSpPr txBox="1">
            <a:spLocks noChangeArrowheads="1"/>
          </p:cNvSpPr>
          <p:nvPr/>
        </p:nvSpPr>
        <p:spPr bwMode="auto">
          <a:xfrm>
            <a:off x="224488" y="188640"/>
            <a:ext cx="8784976"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eaLnBrk="1" hangingPunct="1"/>
            <a:r>
              <a:rPr lang="en-US" altLang="zh-CN" sz="3200" smtClean="0"/>
              <a:t>2</a:t>
            </a:r>
            <a:r>
              <a:rPr lang="zh-CN" altLang="en-US" sz="3200" smtClean="0"/>
              <a:t>、</a:t>
            </a:r>
            <a:r>
              <a:rPr lang="zh-CN" altLang="zh-CN" sz="3200" smtClean="0"/>
              <a:t>青蒿素</a:t>
            </a:r>
            <a:endParaRPr lang="zh-CN" altLang="zh-CN" sz="3200"/>
          </a:p>
          <a:p>
            <a:pPr eaLnBrk="1" hangingPunct="1"/>
            <a:r>
              <a:rPr lang="en-US" altLang="zh-CN" sz="3200" smtClean="0"/>
              <a:t>    </a:t>
            </a:r>
            <a:r>
              <a:rPr lang="zh-CN" altLang="zh-CN" sz="3200" smtClean="0"/>
              <a:t>青</a:t>
            </a:r>
            <a:r>
              <a:rPr lang="zh-CN" altLang="zh-CN" sz="3200"/>
              <a:t>蒿素是从植物黄花蒿茎叶中提取的有过氧基团的倍半萜内酯药物。其对鼠疟原虫红内期超微结构的影响</a:t>
            </a:r>
            <a:r>
              <a:rPr lang="en-US" altLang="zh-CN" sz="3200"/>
              <a:t>,</a:t>
            </a:r>
            <a:r>
              <a:rPr lang="zh-CN" altLang="zh-CN" sz="3200"/>
              <a:t>主要是疟原虫膜系结构的改变</a:t>
            </a:r>
            <a:r>
              <a:rPr lang="en-US" altLang="zh-CN" sz="3200"/>
              <a:t>,</a:t>
            </a:r>
            <a:r>
              <a:rPr lang="zh-CN" altLang="zh-CN" sz="3200"/>
              <a:t>该药首先作用于食物泡膜、表膜、线粒体</a:t>
            </a:r>
            <a:r>
              <a:rPr lang="en-US" altLang="zh-CN" sz="3200"/>
              <a:t>,</a:t>
            </a:r>
            <a:r>
              <a:rPr lang="zh-CN" altLang="zh-CN" sz="3200"/>
              <a:t>其次作用于核膜、内质网</a:t>
            </a:r>
            <a:r>
              <a:rPr lang="en-US" altLang="zh-CN" sz="3200"/>
              <a:t>,</a:t>
            </a:r>
            <a:r>
              <a:rPr lang="zh-CN" altLang="zh-CN" sz="3200"/>
              <a:t>此外对核内染色质也有一定的影响。青蒿素的作用方式主要是干扰表膜</a:t>
            </a:r>
            <a:r>
              <a:rPr lang="en-US" altLang="zh-CN" sz="3200"/>
              <a:t>—</a:t>
            </a:r>
            <a:r>
              <a:rPr lang="zh-CN" altLang="zh-CN" sz="3200"/>
              <a:t>线粒体的功能。可能是青蒿素作用于食物泡膜</a:t>
            </a:r>
            <a:r>
              <a:rPr lang="en-US" altLang="zh-CN" sz="3200"/>
              <a:t>,</a:t>
            </a:r>
            <a:r>
              <a:rPr lang="zh-CN" altLang="zh-CN" sz="3200"/>
              <a:t>从而阻断了营养摄取的最早阶段</a:t>
            </a:r>
            <a:r>
              <a:rPr lang="en-US" altLang="zh-CN" sz="3200"/>
              <a:t>,</a:t>
            </a:r>
            <a:r>
              <a:rPr lang="zh-CN" altLang="zh-CN" sz="3200"/>
              <a:t>使疟原虫较快出现氨基酸饥饿</a:t>
            </a:r>
            <a:r>
              <a:rPr lang="en-US" altLang="zh-CN" sz="3200"/>
              <a:t>,</a:t>
            </a:r>
            <a:r>
              <a:rPr lang="zh-CN" altLang="zh-CN" sz="3200"/>
              <a:t>迅速形成自噬泡</a:t>
            </a:r>
            <a:r>
              <a:rPr lang="en-US" altLang="zh-CN" sz="3200"/>
              <a:t>,</a:t>
            </a:r>
            <a:r>
              <a:rPr lang="zh-CN" altLang="zh-CN" sz="3200"/>
              <a:t>并不断排出虫体外</a:t>
            </a:r>
            <a:r>
              <a:rPr lang="en-US" altLang="zh-CN" sz="3200"/>
              <a:t>,</a:t>
            </a:r>
            <a:r>
              <a:rPr lang="zh-CN" altLang="zh-CN" sz="3200"/>
              <a:t>使疟原虫损失大量胞浆而死亡。体外培养的恶性疟原虫对异亮氨酸的摄入情况也显示其起始作用方式可能是抑制原虫蛋白合成。</a:t>
            </a:r>
          </a:p>
        </p:txBody>
      </p:sp>
    </p:spTree>
    <p:extLst>
      <p:ext uri="{BB962C8B-B14F-4D97-AF65-F5344CB8AC3E}">
        <p14:creationId xmlns:p14="http://schemas.microsoft.com/office/powerpoint/2010/main" val="4015295399"/>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Box 1"/>
          <p:cNvSpPr txBox="1">
            <a:spLocks noChangeArrowheads="1"/>
          </p:cNvSpPr>
          <p:nvPr/>
        </p:nvSpPr>
        <p:spPr bwMode="auto">
          <a:xfrm>
            <a:off x="323850" y="333375"/>
            <a:ext cx="8640763" cy="698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eaLnBrk="1" hangingPunct="1"/>
            <a:r>
              <a:rPr lang="zh-CN" altLang="zh-CN" sz="2800"/>
              <a:t>青蒿素主要是从青蒿中直接提取得到</a:t>
            </a:r>
            <a:r>
              <a:rPr lang="en-US" altLang="zh-CN" sz="2800"/>
              <a:t>,</a:t>
            </a:r>
            <a:r>
              <a:rPr lang="zh-CN" altLang="zh-CN" sz="2800"/>
              <a:t>或提取青蒿中含量较高的青蒿酸</a:t>
            </a:r>
            <a:r>
              <a:rPr lang="en-US" altLang="zh-CN" sz="2800"/>
              <a:t>,</a:t>
            </a:r>
            <a:r>
              <a:rPr lang="zh-CN" altLang="zh-CN" sz="2800"/>
              <a:t>然后半合成得到。青蒿素除青蒿外</a:t>
            </a:r>
            <a:r>
              <a:rPr lang="en-US" altLang="zh-CN" sz="2800"/>
              <a:t>,</a:t>
            </a:r>
            <a:r>
              <a:rPr lang="zh-CN" altLang="zh-CN" sz="2800"/>
              <a:t>尚未发现含有青蒿素的其他天然植物资源。青蒿虽然是世界广布品种</a:t>
            </a:r>
            <a:r>
              <a:rPr lang="en-US" altLang="zh-CN" sz="2800"/>
              <a:t>,</a:t>
            </a:r>
            <a:r>
              <a:rPr lang="zh-CN" altLang="zh-CN" sz="2800"/>
              <a:t>但青蒿素含量随产地不同差异极大。</a:t>
            </a:r>
          </a:p>
          <a:p>
            <a:pPr eaLnBrk="1" hangingPunct="1"/>
            <a:r>
              <a:rPr lang="zh-CN" altLang="zh-CN" sz="2800"/>
              <a:t>据迄今的研究结果</a:t>
            </a:r>
            <a:r>
              <a:rPr lang="en-US" altLang="zh-CN" sz="2800"/>
              <a:t>,</a:t>
            </a:r>
            <a:r>
              <a:rPr lang="zh-CN" altLang="zh-CN" sz="2800"/>
              <a:t>除中国重庆东部、福建、广西、海南部分地区外</a:t>
            </a:r>
            <a:r>
              <a:rPr lang="en-US" altLang="zh-CN" sz="2800"/>
              <a:t>,</a:t>
            </a:r>
            <a:r>
              <a:rPr lang="zh-CN" altLang="zh-CN" sz="2800"/>
              <a:t>世界绝大多数地区生产的青蒿中的青蒿素含量都很低</a:t>
            </a:r>
            <a:r>
              <a:rPr lang="en-US" altLang="zh-CN" sz="2800"/>
              <a:t>,</a:t>
            </a:r>
            <a:r>
              <a:rPr lang="zh-CN" altLang="zh-CN" sz="2800"/>
              <a:t>无利用价值。</a:t>
            </a:r>
          </a:p>
          <a:p>
            <a:pPr eaLnBrk="1" hangingPunct="1"/>
            <a:r>
              <a:rPr lang="en-US" altLang="zh-CN" sz="2800" smtClean="0"/>
              <a:t>      </a:t>
            </a:r>
            <a:r>
              <a:rPr lang="zh-CN" altLang="zh-CN" sz="2800" smtClean="0"/>
              <a:t>据</a:t>
            </a:r>
            <a:r>
              <a:rPr lang="zh-CN" altLang="zh-CN" sz="2800"/>
              <a:t>国家有关部门调查</a:t>
            </a:r>
            <a:r>
              <a:rPr lang="en-US" altLang="zh-CN" sz="2800"/>
              <a:t>,</a:t>
            </a:r>
            <a:r>
              <a:rPr lang="zh-CN" altLang="zh-CN" sz="2800"/>
              <a:t>在全球范围内</a:t>
            </a:r>
            <a:r>
              <a:rPr lang="en-US" altLang="zh-CN" sz="2800"/>
              <a:t>,</a:t>
            </a:r>
            <a:r>
              <a:rPr lang="zh-CN" altLang="zh-CN" sz="2800"/>
              <a:t>只有中国重庆酉阳地区武陵山脉生长的青蒿才具有工业提炼价值。酉阳是世界上最主要的青蒿生产基地</a:t>
            </a:r>
            <a:r>
              <a:rPr lang="en-US" altLang="zh-CN" sz="2800"/>
              <a:t>,</a:t>
            </a:r>
            <a:r>
              <a:rPr lang="zh-CN" altLang="zh-CN" sz="2800"/>
              <a:t>其青蒿生产种植技术已通过了国家</a:t>
            </a:r>
            <a:r>
              <a:rPr lang="en-US" altLang="zh-CN" sz="2800"/>
              <a:t>GAP</a:t>
            </a:r>
            <a:r>
              <a:rPr lang="zh-CN" altLang="zh-CN" sz="2800"/>
              <a:t>认证</a:t>
            </a:r>
            <a:r>
              <a:rPr lang="en-US" altLang="zh-CN" sz="2800"/>
              <a:t>,</a:t>
            </a:r>
            <a:r>
              <a:rPr lang="zh-CN" altLang="zh-CN" sz="2800"/>
              <a:t>享有</a:t>
            </a:r>
            <a:r>
              <a:rPr lang="en-US" altLang="zh-CN" sz="2800"/>
              <a:t>“</a:t>
            </a:r>
            <a:r>
              <a:rPr lang="zh-CN" altLang="zh-CN" sz="2800"/>
              <a:t>世界青蒿之乡</a:t>
            </a:r>
            <a:r>
              <a:rPr lang="en-US" altLang="zh-CN" sz="2800"/>
              <a:t>”</a:t>
            </a:r>
            <a:r>
              <a:rPr lang="zh-CN" altLang="zh-CN" sz="2800"/>
              <a:t>的美誉</a:t>
            </a:r>
            <a:r>
              <a:rPr lang="en-US" altLang="zh-CN" sz="2800"/>
              <a:t>,</a:t>
            </a:r>
            <a:r>
              <a:rPr lang="zh-CN" altLang="zh-CN" sz="2800"/>
              <a:t>全球有</a:t>
            </a:r>
            <a:r>
              <a:rPr lang="en-US" altLang="zh-CN" sz="2800"/>
              <a:t>80%</a:t>
            </a:r>
            <a:r>
              <a:rPr lang="zh-CN" altLang="zh-CN" sz="2800"/>
              <a:t>的原料青蒿产自酉阳。对这种独有的药物资源</a:t>
            </a:r>
            <a:r>
              <a:rPr lang="en-US" altLang="zh-CN" sz="2800"/>
              <a:t>,</a:t>
            </a:r>
            <a:r>
              <a:rPr lang="zh-CN" altLang="zh-CN" sz="2800"/>
              <a:t>国家有关部委从</a:t>
            </a:r>
            <a:r>
              <a:rPr lang="en-US" altLang="zh-CN" sz="2800"/>
              <a:t>20</a:t>
            </a:r>
            <a:r>
              <a:rPr lang="zh-CN" altLang="zh-CN" sz="2800"/>
              <a:t>世纪</a:t>
            </a:r>
            <a:r>
              <a:rPr lang="en-US" altLang="zh-CN" sz="2800"/>
              <a:t>80</a:t>
            </a:r>
            <a:r>
              <a:rPr lang="zh-CN" altLang="zh-CN" sz="2800"/>
              <a:t>年代开始就明文规定对青蒿素的原植物</a:t>
            </a:r>
            <a:r>
              <a:rPr lang="en-US" altLang="zh-CN" sz="2800"/>
              <a:t>(</a:t>
            </a:r>
            <a:r>
              <a:rPr lang="zh-CN" altLang="zh-CN" sz="2800"/>
              <a:t>青蒿</a:t>
            </a:r>
            <a:r>
              <a:rPr lang="en-US" altLang="zh-CN" sz="2800"/>
              <a:t>)</a:t>
            </a:r>
            <a:r>
              <a:rPr lang="zh-CN" altLang="zh-CN" sz="2800"/>
              <a:t>、种子、干鲜全草及青蒿素原料药一律禁止出口。</a:t>
            </a:r>
            <a:endParaRPr lang="zh-CN" altLang="en-US" sz="2800" b="1">
              <a:solidFill>
                <a:srgbClr val="FF33CC"/>
              </a:solidFill>
              <a:latin typeface="华文隶书" pitchFamily="2" charset="-122"/>
              <a:ea typeface="华文隶书" pitchFamily="2" charset="-122"/>
            </a:endParaRPr>
          </a:p>
          <a:p>
            <a:pPr eaLnBrk="1" hangingPunct="1"/>
            <a:endParaRPr lang="zh-CN" altLang="en-US" sz="2800" b="1">
              <a:solidFill>
                <a:srgbClr val="FF33CC"/>
              </a:solidFill>
              <a:latin typeface="华文隶书" pitchFamily="2" charset="-122"/>
              <a:ea typeface="华文隶书" pitchFamily="2" charset="-122"/>
            </a:endParaRPr>
          </a:p>
        </p:txBody>
      </p:sp>
    </p:spTree>
    <p:extLst>
      <p:ext uri="{BB962C8B-B14F-4D97-AF65-F5344CB8AC3E}">
        <p14:creationId xmlns:p14="http://schemas.microsoft.com/office/powerpoint/2010/main" val="1727329811"/>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3" name="内容占位符 2"/>
          <p:cNvSpPr txBox="1">
            <a:spLocks noChangeArrowheads="1"/>
          </p:cNvSpPr>
          <p:nvPr/>
        </p:nvSpPr>
        <p:spPr bwMode="auto">
          <a:xfrm>
            <a:off x="539749" y="476672"/>
            <a:ext cx="8208963"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Tahoma" pitchFamily="34" charset="0"/>
                <a:ea typeface="宋体" pitchFamily="2" charset="-122"/>
              </a:defRPr>
            </a:lvl1pPr>
            <a:lvl2pPr marL="742950" indent="-285750" eaLnBrk="0" hangingPunct="0">
              <a:defRPr sz="2400">
                <a:solidFill>
                  <a:schemeClr val="tx1"/>
                </a:solidFill>
                <a:latin typeface="Tahoma" pitchFamily="34" charset="0"/>
                <a:ea typeface="宋体" pitchFamily="2" charset="-122"/>
              </a:defRPr>
            </a:lvl2pPr>
            <a:lvl3pPr marL="1143000" indent="-228600" eaLnBrk="0" hangingPunct="0">
              <a:defRPr sz="2400">
                <a:solidFill>
                  <a:schemeClr val="tx1"/>
                </a:solidFill>
                <a:latin typeface="Tahoma" pitchFamily="34" charset="0"/>
                <a:ea typeface="宋体" pitchFamily="2" charset="-122"/>
              </a:defRPr>
            </a:lvl3pPr>
            <a:lvl4pPr marL="1600200" indent="-228600" eaLnBrk="0" hangingPunct="0">
              <a:defRPr sz="2400">
                <a:solidFill>
                  <a:schemeClr val="tx1"/>
                </a:solidFill>
                <a:latin typeface="Tahoma" pitchFamily="34" charset="0"/>
                <a:ea typeface="宋体" pitchFamily="2" charset="-122"/>
              </a:defRPr>
            </a:lvl4pPr>
            <a:lvl5pPr marL="2057400" indent="-228600" eaLnBrk="0" hangingPunct="0">
              <a:defRPr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sz="2400">
                <a:solidFill>
                  <a:schemeClr val="tx1"/>
                </a:solidFill>
                <a:latin typeface="Tahoma" pitchFamily="34" charset="0"/>
                <a:ea typeface="宋体" pitchFamily="2" charset="-122"/>
              </a:defRPr>
            </a:lvl9pPr>
          </a:lstStyle>
          <a:p>
            <a:pPr marL="0" indent="0">
              <a:spcBef>
                <a:spcPct val="20000"/>
              </a:spcBef>
              <a:buClr>
                <a:schemeClr val="folHlink"/>
              </a:buClr>
              <a:buSzPct val="60000"/>
            </a:pPr>
            <a:r>
              <a:rPr lang="en-US" altLang="zh-CN" sz="3200" smtClean="0">
                <a:latin typeface="黑体" pitchFamily="49" charset="-122"/>
                <a:ea typeface="黑体" pitchFamily="49" charset="-122"/>
              </a:rPr>
              <a:t>3</a:t>
            </a:r>
            <a:r>
              <a:rPr lang="zh-CN" altLang="en-US" sz="3200" smtClean="0">
                <a:latin typeface="黑体" pitchFamily="49" charset="-122"/>
                <a:ea typeface="黑体" pitchFamily="49" charset="-122"/>
              </a:rPr>
              <a:t>、</a:t>
            </a:r>
            <a:r>
              <a:rPr lang="zh-CN" altLang="zh-CN">
                <a:latin typeface="黑体" pitchFamily="49" charset="-122"/>
                <a:ea typeface="黑体" pitchFamily="49" charset="-122"/>
              </a:rPr>
              <a:t>屠呦呦是在什么时候什么情况下写的这篇文章呢？</a:t>
            </a:r>
          </a:p>
        </p:txBody>
      </p:sp>
      <p:sp>
        <p:nvSpPr>
          <p:cNvPr id="5124" name="TextBox 3"/>
          <p:cNvSpPr txBox="1">
            <a:spLocks noChangeArrowheads="1"/>
          </p:cNvSpPr>
          <p:nvPr/>
        </p:nvSpPr>
        <p:spPr bwMode="auto">
          <a:xfrm>
            <a:off x="539750" y="1268760"/>
            <a:ext cx="7848674" cy="1384995"/>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folHlink"/>
              </a:buClr>
              <a:buSzPct val="60000"/>
              <a:buFont typeface="Wingdings" pitchFamily="2" charset="2"/>
              <a:buChar char="n"/>
              <a:defRPr kumimoji="1"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kumimoji="1"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kumimoji="1"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kumimoji="1"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kumimoji="1"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kumimoji="1" sz="2000">
                <a:solidFill>
                  <a:schemeClr val="tx1"/>
                </a:solidFill>
                <a:latin typeface="Tahoma" pitchFamily="34" charset="0"/>
                <a:ea typeface="宋体" pitchFamily="2" charset="-122"/>
              </a:defRPr>
            </a:lvl9pPr>
          </a:lstStyle>
          <a:p>
            <a:pPr>
              <a:spcBef>
                <a:spcPct val="0"/>
              </a:spcBef>
              <a:buClrTx/>
              <a:buSzTx/>
              <a:buFontTx/>
              <a:buNone/>
              <a:defRPr/>
            </a:pPr>
            <a:r>
              <a:rPr lang="zh-CN" altLang="zh-CN" sz="2800" b="1" smtClean="0">
                <a:solidFill>
                  <a:srgbClr val="003399"/>
                </a:solidFill>
                <a:latin typeface="+mn-ea"/>
                <a:ea typeface="+mn-ea"/>
              </a:rPr>
              <a:t>这篇文章是根据屠呦呦</a:t>
            </a:r>
            <a:r>
              <a:rPr lang="en-US" altLang="zh-CN" sz="2800" b="1" smtClean="0">
                <a:solidFill>
                  <a:srgbClr val="003399"/>
                </a:solidFill>
                <a:latin typeface="+mn-ea"/>
                <a:ea typeface="+mn-ea"/>
              </a:rPr>
              <a:t>2011</a:t>
            </a:r>
            <a:r>
              <a:rPr lang="zh-CN" altLang="zh-CN" sz="2800" b="1" smtClean="0">
                <a:solidFill>
                  <a:srgbClr val="003399"/>
                </a:solidFill>
                <a:latin typeface="+mn-ea"/>
                <a:ea typeface="+mn-ea"/>
              </a:rPr>
              <a:t>年接受</a:t>
            </a:r>
            <a:r>
              <a:rPr lang="zh-CN" altLang="zh-CN" sz="2800" b="1" smtClean="0">
                <a:solidFill>
                  <a:srgbClr val="C00000"/>
                </a:solidFill>
                <a:latin typeface="+mn-ea"/>
                <a:ea typeface="+mn-ea"/>
              </a:rPr>
              <a:t>拉斯科奖</a:t>
            </a:r>
            <a:r>
              <a:rPr lang="zh-CN" altLang="zh-CN" sz="2800" b="1" smtClean="0">
                <a:solidFill>
                  <a:srgbClr val="003399"/>
                </a:solidFill>
                <a:latin typeface="+mn-ea"/>
                <a:ea typeface="+mn-ea"/>
              </a:rPr>
              <a:t>时的演讲以及同年发表于《自然医学》杂志的论文编写而成的。</a:t>
            </a:r>
            <a:endParaRPr lang="zh-CN" altLang="en-US" sz="2800" b="1" smtClean="0">
              <a:solidFill>
                <a:srgbClr val="003399"/>
              </a:solidFill>
              <a:latin typeface="+mn-ea"/>
              <a:ea typeface="+mn-ea"/>
            </a:endParaRPr>
          </a:p>
        </p:txBody>
      </p:sp>
      <p:sp>
        <p:nvSpPr>
          <p:cNvPr id="2" name="矩形 1"/>
          <p:cNvSpPr/>
          <p:nvPr/>
        </p:nvSpPr>
        <p:spPr>
          <a:xfrm>
            <a:off x="539751" y="2781300"/>
            <a:ext cx="8064500" cy="3970318"/>
          </a:xfrm>
          <a:prstGeom prst="rect">
            <a:avLst/>
          </a:prstGeom>
        </p:spPr>
        <p:txBody>
          <a:bodyPr wrap="square">
            <a:spAutoFit/>
          </a:bodyPr>
          <a:lstStyle/>
          <a:p>
            <a:pPr indent="266700" algn="just" eaLnBrk="0" hangingPunct="0">
              <a:lnSpc>
                <a:spcPct val="150000"/>
              </a:lnSpc>
              <a:spcAft>
                <a:spcPct val="0"/>
              </a:spcAft>
              <a:defRPr/>
            </a:pPr>
            <a:r>
              <a:rPr kumimoji="1" lang="zh-CN" altLang="zh-CN" sz="2400" b="1" kern="100">
                <a:solidFill>
                  <a:srgbClr val="003399"/>
                </a:solidFill>
                <a:latin typeface="Times New Roman" panose="02020603050405020304" pitchFamily="18" charset="0"/>
              </a:rPr>
              <a:t>拉斯</a:t>
            </a:r>
            <a:r>
              <a:rPr kumimoji="1" lang="zh-CN" altLang="en-US" sz="2400" b="1" kern="100">
                <a:solidFill>
                  <a:srgbClr val="003399"/>
                </a:solidFill>
                <a:latin typeface="Times New Roman" panose="02020603050405020304" pitchFamily="18" charset="0"/>
              </a:rPr>
              <a:t>科</a:t>
            </a:r>
            <a:r>
              <a:rPr kumimoji="1" lang="zh-CN" altLang="zh-CN" sz="2400" b="1" kern="100">
                <a:solidFill>
                  <a:srgbClr val="003399"/>
                </a:solidFill>
                <a:latin typeface="Times New Roman" panose="02020603050405020304" pitchFamily="18" charset="0"/>
              </a:rPr>
              <a:t>医学奖</a:t>
            </a:r>
            <a:r>
              <a:rPr kumimoji="1" lang="zh-CN" altLang="zh-CN" sz="2400" kern="100">
                <a:latin typeface="Times New Roman" panose="02020603050405020304" pitchFamily="18" charset="0"/>
              </a:rPr>
              <a:t>是美国最具声望的生物医学奖项，也是医学界仅次于诺贝尔奖的一项大奖，其得奖者通常会在随后的一年得到诺贝尔奖，该奖项在医学界又素有“诺贝尔奖风向标”之称。该奖项于</a:t>
            </a:r>
            <a:r>
              <a:rPr kumimoji="1" lang="en-US" altLang="zh-CN" sz="2400" kern="100">
                <a:latin typeface="Times New Roman" panose="02020603050405020304" pitchFamily="18" charset="0"/>
              </a:rPr>
              <a:t>1946</a:t>
            </a:r>
            <a:r>
              <a:rPr kumimoji="1" lang="zh-CN" altLang="zh-CN" sz="2400" kern="100">
                <a:latin typeface="Times New Roman" panose="02020603050405020304" pitchFamily="18" charset="0"/>
              </a:rPr>
              <a:t>年</a:t>
            </a:r>
            <a:r>
              <a:rPr kumimoji="1" lang="en-US" altLang="zh-CN" sz="2400" kern="100">
                <a:latin typeface="Times New Roman" panose="02020603050405020304" pitchFamily="18" charset="0"/>
              </a:rPr>
              <a:t>,</a:t>
            </a:r>
            <a:r>
              <a:rPr kumimoji="1" lang="zh-CN" altLang="zh-CN" sz="2400" kern="100">
                <a:latin typeface="Times New Roman" panose="02020603050405020304" pitchFamily="18" charset="0"/>
              </a:rPr>
              <a:t>由被誉为“现代广告之父”的美国著名广告经理人、慈善家阿尔伯特·拉斯克</a:t>
            </a:r>
            <a:r>
              <a:rPr kumimoji="1" lang="en-US" altLang="zh-CN" sz="2400" kern="100">
                <a:latin typeface="Times New Roman" panose="02020603050405020304" pitchFamily="18" charset="0"/>
              </a:rPr>
              <a:t>(Albert Lasker)</a:t>
            </a:r>
            <a:r>
              <a:rPr kumimoji="1" lang="zh-CN" altLang="zh-CN" sz="2400" kern="100">
                <a:latin typeface="Times New Roman" panose="02020603050405020304" pitchFamily="18" charset="0"/>
              </a:rPr>
              <a:t>及其夫人共同创立</a:t>
            </a:r>
            <a:r>
              <a:rPr kumimoji="1" lang="en-US" altLang="zh-CN" sz="2400" kern="100">
                <a:latin typeface="Times New Roman" panose="02020603050405020304" pitchFamily="18" charset="0"/>
              </a:rPr>
              <a:t>,</a:t>
            </a:r>
            <a:r>
              <a:rPr kumimoji="1" lang="zh-CN" altLang="zh-CN" sz="2400" kern="100">
                <a:latin typeface="Times New Roman" panose="02020603050405020304" pitchFamily="18" charset="0"/>
              </a:rPr>
              <a:t>旨在表彰在医学领域做出突出贡献的科学家、医生和公共服务人员。</a:t>
            </a:r>
          </a:p>
        </p:txBody>
      </p:sp>
    </p:spTree>
    <p:extLst>
      <p:ext uri="{BB962C8B-B14F-4D97-AF65-F5344CB8AC3E}">
        <p14:creationId xmlns:p14="http://schemas.microsoft.com/office/powerpoint/2010/main" val="4215032042"/>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116</Paragraphs>
  <Slides>27</Slides>
  <Notes>2</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27</vt:i4>
      </vt:variant>
    </vt:vector>
  </HeadingPairs>
  <TitlesOfParts>
    <vt:vector baseType="lpstr" size="40">
      <vt:lpstr>Arial</vt:lpstr>
      <vt:lpstr>Calibri</vt:lpstr>
      <vt:lpstr>Tahoma</vt:lpstr>
      <vt:lpstr>宋体</vt:lpstr>
      <vt:lpstr>Wingdings</vt:lpstr>
      <vt:lpstr>黑体</vt:lpstr>
      <vt:lpstr>华文隶书</vt:lpstr>
      <vt:lpstr>Impact</vt:lpstr>
      <vt:lpstr>微软雅黑</vt:lpstr>
      <vt:lpstr>华文琥珀</vt:lpstr>
      <vt:lpstr>Times New Roman</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2021-03-03T18:47:58.435</cp:lastPrinted>
  <dcterms:created xsi:type="dcterms:W3CDTF">2021-03-03T18:47:58Z</dcterms:created>
  <dcterms:modified xsi:type="dcterms:W3CDTF">2021-03-03T10:47:59Z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