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3" r:id="rId3"/>
    <p:sldId id="257" r:id="rId4"/>
    <p:sldId id="258" r:id="rId5"/>
    <p:sldId id="259" r:id="rId6"/>
    <p:sldId id="260" r:id="rId7"/>
    <p:sldId id="276" r:id="rId8"/>
    <p:sldId id="274" r:id="rId9"/>
    <p:sldId id="277" r:id="rId10"/>
    <p:sldId id="278" r:id="rId11"/>
    <p:sldId id="279" r:id="rId12"/>
    <p:sldId id="280" r:id="rId13"/>
    <p:sldId id="281" r:id="rId14"/>
    <p:sldId id="282" r:id="rId15"/>
    <p:sldId id="283" r:id="rId16"/>
    <p:sldId id="284" r:id="rId17"/>
    <p:sldId id="285" r:id="rId18"/>
    <p:sldId id="286" r:id="rId19"/>
    <p:sldId id="287" r:id="rId20"/>
    <p:sldId id="275" r:id="rId21"/>
    <p:sldId id="290" r:id="rId22"/>
    <p:sldId id="291" r:id="rId23"/>
    <p:sldId id="289" r:id="rId24"/>
    <p:sldId id="308" r:id="rId25"/>
    <p:sldId id="293" r:id="rId26"/>
    <p:sldId id="294" r:id="rId27"/>
    <p:sldId id="295" r:id="rId28"/>
    <p:sldId id="296" r:id="rId29"/>
    <p:sldId id="297" r:id="rId30"/>
    <p:sldId id="300" r:id="rId31"/>
    <p:sldId id="301" r:id="rId32"/>
    <p:sldId id="302" r:id="rId33"/>
    <p:sldId id="303" r:id="rId34"/>
    <p:sldId id="305" r:id="rId35"/>
    <p:sldId id="306" r:id="rId36"/>
    <p:sldId id="304" r:id="rId37"/>
    <p:sldId id="307" r:id="rId38"/>
    <p:sldId id="309" r:id="rId39"/>
    <p:sldId id="312" r:id="rId40"/>
    <p:sldId id="315" r:id="rId41"/>
    <p:sldId id="313" r:id="rId42"/>
    <p:sldId id="314" r:id="rId43"/>
    <p:sldId id="311" r:id="rId44"/>
    <p:sldId id="316" r:id="rId45"/>
    <p:sldId id="318" r:id="rId46"/>
    <p:sldId id="319" r:id="rId47"/>
    <p:sldId id="320" r:id="rId48"/>
    <p:sldId id="317" r:id="rId49"/>
    <p:sldId id="321" r:id="rId50"/>
  </p:sldIdLst>
  <p:sldSz cx="12204700" cy="6858000"/>
  <p:notesSz cx="12204700" cy="6858000"/>
  <p:custDataLst>
    <p:tags r:id="rId51"/>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tags" Target="tags/tag227.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tags" Target="../tags/tag91.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slideMaster" Target="../slideMasters/slideMaster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1.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image" Target="../media/image2.png"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0.xml" /><Relationship Id="rId10" Type="http://schemas.openxmlformats.org/officeDocument/2006/relationships/tags" Target="../tags/tag119.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31.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image" Target="../media/image2.png" /><Relationship Id="rId11" Type="http://schemas.openxmlformats.org/officeDocument/2006/relationships/slideMaster" Target="../slideMasters/slideMaster1.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image" Target="../media/image2.png"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1.xml" /><Relationship Id="rId10" Type="http://schemas.openxmlformats.org/officeDocument/2006/relationships/image" Target="../media/image2.png" /><Relationship Id="rId11" Type="http://schemas.openxmlformats.org/officeDocument/2006/relationships/slideMaster" Target="../slideMasters/slideMaster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0.xml" /><Relationship Id="rId10" Type="http://schemas.openxmlformats.org/officeDocument/2006/relationships/tags" Target="../tags/tag27.xml" /><Relationship Id="rId11" Type="http://schemas.openxmlformats.org/officeDocument/2006/relationships/image" Target="../media/image5.png" /><Relationship Id="rId12"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21.xml" /><Relationship Id="rId4" Type="http://schemas.openxmlformats.org/officeDocument/2006/relationships/image" Target="../media/image4.png"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8.xml" /><Relationship Id="rId10" Type="http://schemas.openxmlformats.org/officeDocument/2006/relationships/tags" Target="../tags/tag37.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8.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tags" Target="../tags/tag49.xml" /><Relationship Id="rId13" Type="http://schemas.openxmlformats.org/officeDocument/2006/relationships/image" Target="../media/image2.png" /><Relationship Id="rId14" Type="http://schemas.openxmlformats.org/officeDocument/2006/relationships/slideMaster" Target="../slideMasters/slideMaster1.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0.xml" /><Relationship Id="rId10" Type="http://schemas.openxmlformats.org/officeDocument/2006/relationships/slideMaster" Target="../slideMasters/slideMaster1.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tags" Target="../tags/tag57.xml" /><Relationship Id="rId9" Type="http://schemas.openxmlformats.org/officeDocument/2006/relationships/image" Target="../media/image2.png"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1.xml" /><Relationship Id="rId10" Type="http://schemas.openxmlformats.org/officeDocument/2006/relationships/tags" Target="../tags/tag70.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17" name="图片 16"/>
          <p:cNvPicPr>
            <a:picLocks noChangeAspect="1"/>
          </p:cNvPicPr>
          <p:nvPr>
            <p:custDataLst>
              <p:tags r:id="rId2"/>
            </p:custDataLst>
          </p:nvPr>
        </p:nvPicPr>
        <p:blipFill>
          <a:blip r:embed="rId1"/>
          <a:stretch>
            <a:fillRect/>
          </a:stretch>
        </p:blipFill>
        <p:spPr>
          <a:xfrm>
            <a:off x="0" y="0"/>
            <a:ext cx="12204700" cy="6857239"/>
          </a:xfrm>
          <a:prstGeom prst="rect">
            <a:avLst/>
          </a:prstGeom>
        </p:spPr>
      </p:pic>
      <p:sp>
        <p:nvSpPr>
          <p:cNvPr id="7" name="标题 1"/>
          <p:cNvSpPr>
            <a:spLocks noGrp="1"/>
          </p:cNvSpPr>
          <p:nvPr>
            <p:ph type="ctrTitle" hasCustomPrompt="1"/>
            <p:custDataLst>
              <p:tags r:id="rId3"/>
            </p:custDataLst>
          </p:nvPr>
        </p:nvSpPr>
        <p:spPr>
          <a:xfrm>
            <a:off x="8521123" y="1112011"/>
            <a:ext cx="1309437" cy="5175250"/>
          </a:xfrm>
        </p:spPr>
        <p:txBody>
          <a:bodyPr vert="eaVert" lIns="90000" tIns="46800" rIns="90000" bIns="46800" anchor="ctr" anchorCtr="0">
            <a:normAutofit/>
          </a:bodyPr>
          <a:lstStyle>
            <a:lvl1pPr algn="dist">
              <a:defRPr sz="5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8" name="副标题 2"/>
          <p:cNvSpPr>
            <a:spLocks noGrp="1"/>
          </p:cNvSpPr>
          <p:nvPr>
            <p:ph type="subTitle" idx="1" hasCustomPrompt="1"/>
            <p:custDataLst>
              <p:tags r:id="rId4"/>
            </p:custDataLst>
          </p:nvPr>
        </p:nvSpPr>
        <p:spPr>
          <a:xfrm>
            <a:off x="9915076" y="2959861"/>
            <a:ext cx="611477" cy="3327399"/>
          </a:xfrm>
        </p:spPr>
        <p:txBody>
          <a:bodyPr vert="eaVert" lIns="90000" tIns="46800" rIns="90000" bIns="46800" anchor="b" anchorCtr="0">
            <a:normAutofit/>
          </a:bodyPr>
          <a:lstStyle>
            <a:lvl1pPr marL="342900" indent="-342900" algn="r">
              <a:buFont typeface="Arial" panose="020b0604020202020204" pitchFamily="34" charset="0"/>
              <a:buChar char="•"/>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9" name="日期占位符 3"/>
          <p:cNvSpPr>
            <a:spLocks noGrp="1"/>
          </p:cNvSpPr>
          <p:nvPr>
            <p:ph type="dt" sz="half" idx="10"/>
            <p:custDataLst>
              <p:tags r:id="rId5"/>
            </p:custDataLst>
          </p:nvPr>
        </p:nvSpPr>
        <p:spPr>
          <a:xfrm>
            <a:off x="839073" y="6356350"/>
            <a:ext cx="2746058" cy="365125"/>
          </a:xfrm>
        </p:spPr>
        <p:txBody>
          <a:bodyPr/>
          <a:lstStyle>
            <a:defPPr/>
            <a:lvl1pPr>
              <a:defRPr baseline="0">
                <a:solidFill>
                  <a:schemeClr val="tx1">
                    <a:lumMod val="85000"/>
                    <a:lumOff val="15000"/>
                  </a:schemeClr>
                </a:solidFill>
                <a:latin typeface="Arial" panose="020b0604020202020204" pitchFamily="34" charset="0"/>
              </a:defRPr>
            </a:lvl1pPr>
          </a:lstStyle>
          <a:p>
            <a:pPr/>
            <a:fld id="{D997B5FA-0921-464F-AAE1-844C04324D75}" type="datetimeFigureOut">
              <a:rPr lang="zh-CN" altLang="en-US" smtClean="0"/>
              <a:pPr/>
              <a:t/>
            </a:fld>
            <a:endParaRPr lang="zh-CN" altLang="en-US"/>
          </a:p>
        </p:txBody>
      </p:sp>
      <p:sp>
        <p:nvSpPr>
          <p:cNvPr id="10" name="页脚占位符 4"/>
          <p:cNvSpPr>
            <a:spLocks noGrp="1"/>
          </p:cNvSpPr>
          <p:nvPr>
            <p:ph type="ftr" sz="quarter" idx="11"/>
            <p:custDataLst>
              <p:tags r:id="rId6"/>
            </p:custDataLst>
          </p:nvPr>
        </p:nvSpPr>
        <p:spPr>
          <a:xfrm>
            <a:off x="4042807" y="6356350"/>
            <a:ext cx="4119086" cy="365125"/>
          </a:xfrm>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11" name="灯片编号占位符 5"/>
          <p:cNvSpPr>
            <a:spLocks noGrp="1"/>
          </p:cNvSpPr>
          <p:nvPr>
            <p:ph type="sldNum" sz="quarter" idx="12"/>
            <p:custDataLst>
              <p:tags r:id="rId7"/>
            </p:custDataLst>
          </p:nvPr>
        </p:nvSpPr>
        <p:spPr>
          <a:xfrm>
            <a:off x="8619569" y="6356350"/>
            <a:ext cx="2746058" cy="365125"/>
          </a:xfrm>
        </p:spPr>
        <p:txBody>
          <a:bodyPr/>
          <a:lstStyle>
            <a:defPPr/>
            <a:lvl1pPr>
              <a:defRPr baseline="0">
                <a:solidFill>
                  <a:schemeClr val="tx1">
                    <a:lumMod val="85000"/>
                    <a:lumOff val="15000"/>
                  </a:schemeClr>
                </a:solidFill>
                <a:latin typeface="Arial" panose="020b0604020202020204" pitchFamily="34" charset="0"/>
              </a:defRPr>
            </a:lvl1pPr>
          </a:lstStyle>
          <a:p>
            <a:pPr/>
            <a:fld id="{565CE74E-AB26-4998-AD42-012C4C1AD076}" type="slidenum">
              <a:rPr lang="zh-CN" altLang="en-US" smtClean="0"/>
              <a:pPr/>
              <a:t/>
            </a:fld>
            <a:endParaRPr lang="zh-CN" altLang="en-US"/>
          </a:p>
        </p:txBody>
      </p:sp>
      <p:grpSp>
        <p:nvGrpSpPr>
          <p:cNvPr id="15" name="组合 14"/>
          <p:cNvGrpSpPr/>
          <p:nvPr>
            <p:custDataLst>
              <p:tags r:id="rId8"/>
            </p:custDataLst>
          </p:nvPr>
        </p:nvGrpSpPr>
        <p:grpSpPr>
          <a:xfrm>
            <a:off x="11131008" y="364118"/>
            <a:ext cx="774375" cy="391049"/>
            <a:chOff x="831851" y="1143000"/>
            <a:chExt cx="2768600" cy="1262063"/>
          </a:xfrm>
          <a:solidFill>
            <a:schemeClr val="accent1"/>
          </a:solidFill>
        </p:grpSpPr>
        <p:sp>
          <p:nvSpPr>
            <p:cNvPr id="18"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itchFamily="34" charset="0"/>
              </a:endParaRPr>
            </a:p>
          </p:txBody>
        </p:sp>
        <p:sp>
          <p:nvSpPr>
            <p:cNvPr id="20"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11">
            <a:lum/>
          </a:blip>
          <a:stretch>
            <a:fillRect/>
          </a:stretch>
        </a:blip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293105" y="141035"/>
            <a:ext cx="11803652" cy="6412765"/>
            <a:chOff x="292800" y="141035"/>
            <a:chExt cx="11791369" cy="6412765"/>
          </a:xfrm>
        </p:grpSpPr>
        <p:sp>
          <p:nvSpPr>
            <p:cNvPr id="15" name="矩形 14"/>
            <p:cNvSpPr/>
            <p:nvPr userDrawn="1">
              <p:custDataLst>
                <p:tags r:id="rId2"/>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6" name="组合 15"/>
            <p:cNvGrpSpPr/>
            <p:nvPr userDrawn="1">
              <p:custDataLst>
                <p:tags r:id="rId3"/>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grpSp>
      <p:sp>
        <p:nvSpPr>
          <p:cNvPr id="3" name="日期占位符 2"/>
          <p:cNvSpPr>
            <a:spLocks noGrp="1"/>
          </p:cNvSpPr>
          <p:nvPr>
            <p:ph type="dt" sz="half" idx="10"/>
            <p:custDataLst>
              <p:tags r:id="rId7"/>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5" name="灯片编号占位符 4"/>
          <p:cNvSpPr>
            <a:spLocks noGrp="1"/>
          </p:cNvSpPr>
          <p:nvPr>
            <p:ph type="sldNum" sz="quarter" idx="12"/>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10"/>
            </p:custDataLst>
          </p:nvPr>
        </p:nvSpPr>
        <p:spPr>
          <a:xfrm>
            <a:off x="670628" y="952508"/>
            <a:ext cx="10863541" cy="5388907"/>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13" name="图片 12"/>
          <p:cNvPicPr>
            <a:picLocks noChangeAspect="1"/>
          </p:cNvPicPr>
          <p:nvPr>
            <p:custDataLst>
              <p:tags r:id="rId2"/>
            </p:custDataLst>
          </p:nvPr>
        </p:nvPicPr>
        <p:blipFill>
          <a:blip r:embed="rId1"/>
          <a:stretch>
            <a:fillRect/>
          </a:stretch>
        </p:blipFill>
        <p:spPr>
          <a:xfrm>
            <a:off x="0" y="380"/>
            <a:ext cx="12204700" cy="6857239"/>
          </a:xfrm>
          <a:prstGeom prst="rect">
            <a:avLst/>
          </a:prstGeom>
        </p:spPr>
      </p:pic>
      <p:grpSp>
        <p:nvGrpSpPr>
          <p:cNvPr id="8" name="组合 7"/>
          <p:cNvGrpSpPr/>
          <p:nvPr>
            <p:custDataLst>
              <p:tags r:id="rId3"/>
            </p:custDataLst>
          </p:nvPr>
        </p:nvGrpSpPr>
        <p:grpSpPr>
          <a:xfrm flipH="1">
            <a:off x="8116819" y="2732826"/>
            <a:ext cx="941117" cy="475251"/>
            <a:chOff x="831851" y="1143000"/>
            <a:chExt cx="2768600" cy="1262063"/>
          </a:xfrm>
          <a:solidFill>
            <a:schemeClr val="accent1"/>
          </a:solidFill>
        </p:grpSpPr>
        <p:sp>
          <p:nvSpPr>
            <p:cNvPr id="9"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7"/>
            </p:custDataLst>
          </p:nvPr>
        </p:nvSpPr>
        <p:spPr>
          <a:xfrm>
            <a:off x="6102350" y="2565400"/>
            <a:ext cx="5446801" cy="1746828"/>
          </a:xfrm>
        </p:spPr>
        <p:txBody>
          <a:bodyPr anchor="b" anchorCtr="0">
            <a:normAutofit/>
          </a:bodyPr>
          <a:lstStyle>
            <a:lvl1pPr algn="r">
              <a:defRPr sz="72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日期占位符 2"/>
          <p:cNvSpPr>
            <a:spLocks noGrp="1"/>
          </p:cNvSpPr>
          <p:nvPr>
            <p:ph type="dt" sz="half" idx="10"/>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5" name="灯片编号占位符 4"/>
          <p:cNvSpPr>
            <a:spLocks noGrp="1"/>
          </p:cNvSpPr>
          <p:nvPr>
            <p:ph type="sldNum" sz="quarter" idx="12"/>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
        <p:nvSpPr>
          <p:cNvPr id="14" name="文本占位符 13"/>
          <p:cNvSpPr>
            <a:spLocks noGrp="1"/>
          </p:cNvSpPr>
          <p:nvPr>
            <p:ph type="body" sz="quarter" idx="13" hasCustomPrompt="1"/>
            <p:custDataLst>
              <p:tags r:id="rId11"/>
            </p:custDataLst>
          </p:nvPr>
        </p:nvSpPr>
        <p:spPr>
          <a:xfrm>
            <a:off x="6107889" y="4454902"/>
            <a:ext cx="5441262" cy="1636713"/>
          </a:xfrm>
        </p:spPr>
        <p:txBody>
          <a:bodyPr/>
          <a:lstStyle>
            <a:defPPr/>
            <a:lvl1pPr marL="0" indent="0" algn="r">
              <a:buNone/>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9">
            <a:lum/>
          </a:blip>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11238952" y="243228"/>
            <a:ext cx="774375" cy="391049"/>
            <a:chOff x="831851" y="1143000"/>
            <a:chExt cx="2768600" cy="1262063"/>
          </a:xfrm>
          <a:solidFill>
            <a:schemeClr val="accent1"/>
          </a:solidFill>
        </p:grpSpPr>
        <p:sp>
          <p:nvSpPr>
            <p:cNvPr id="9"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7"/>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8"/>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11">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3040" y="304165"/>
            <a:ext cx="11618620" cy="624967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2" name="组合 11"/>
          <p:cNvGrpSpPr/>
          <p:nvPr>
            <p:custDataLst>
              <p:tags r:id="rId2"/>
            </p:custDataLst>
          </p:nvPr>
        </p:nvGrpSpPr>
        <p:grpSpPr>
          <a:xfrm>
            <a:off x="11322402" y="140970"/>
            <a:ext cx="774236" cy="391160"/>
            <a:chOff x="831851" y="1143000"/>
            <a:chExt cx="2768600" cy="1262063"/>
          </a:xfrm>
          <a:solidFill>
            <a:schemeClr val="accent1"/>
          </a:solidFill>
        </p:grpSpPr>
        <p:sp>
          <p:nvSpPr>
            <p:cNvPr id="13"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4"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5"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6"/>
            </p:custDataLst>
          </p:nvPr>
        </p:nvSpPr>
        <p:spPr>
          <a:xfrm>
            <a:off x="1282935" y="1249200"/>
            <a:ext cx="9636428" cy="723600"/>
          </a:xfrm>
        </p:spPr>
        <p:txBody>
          <a:bodyPr anchor="ctr"/>
          <a:lstStyle>
            <a:defPPr/>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2447" y="2163600"/>
            <a:ext cx="9636628" cy="34452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9"/>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dpi="0" rotWithShape="1">
          <a:blip r:embed="rId12">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12713" y="0"/>
            <a:ext cx="4828484"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lstStyle>
          <a:p>
            <a:pPr lvl="0" algn="ctr"/>
            <a:endParaRPr lang="en-US" altLang="zh-CN" baseline="0">
              <a:solidFill>
                <a:schemeClr val="tx1">
                  <a:lumMod val="85000"/>
                  <a:lumOff val="15000"/>
                </a:schemeClr>
              </a:solidFill>
              <a:latin typeface="Arial" pitchFamily="34" charset="0"/>
              <a:ea typeface="隶书" pitchFamily="49" charset="-122"/>
              <a:sym typeface="+mn-ea"/>
            </a:endParaRPr>
          </a:p>
        </p:txBody>
      </p:sp>
      <p:sp>
        <p:nvSpPr>
          <p:cNvPr id="2" name="标题 1"/>
          <p:cNvSpPr>
            <a:spLocks noGrp="1"/>
          </p:cNvSpPr>
          <p:nvPr>
            <p:ph type="title" hasCustomPrompt="1"/>
            <p:custDataLst>
              <p:tags r:id="rId2"/>
            </p:custDataLst>
          </p:nvPr>
        </p:nvSpPr>
        <p:spPr>
          <a:xfrm>
            <a:off x="583808" y="770400"/>
            <a:ext cx="3964125" cy="882000"/>
          </a:xfrm>
        </p:spPr>
        <p:txBody>
          <a:bodyPr anchor="ctr"/>
          <a:lstStyle>
            <a:defPPr/>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
        <p:nvSpPr>
          <p:cNvPr id="7" name="文本占位符 6"/>
          <p:cNvSpPr>
            <a:spLocks noGrp="1"/>
          </p:cNvSpPr>
          <p:nvPr>
            <p:ph type="body" sz="quarter" idx="13"/>
            <p:custDataLst>
              <p:tags r:id="rId6"/>
            </p:custDataLst>
          </p:nvPr>
        </p:nvSpPr>
        <p:spPr>
          <a:xfrm>
            <a:off x="587411" y="1764000"/>
            <a:ext cx="3960521" cy="40932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6514" y="769938"/>
            <a:ext cx="6486750" cy="5087937"/>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3" name="组合 12"/>
          <p:cNvGrpSpPr/>
          <p:nvPr>
            <p:custDataLst>
              <p:tags r:id="rId8"/>
            </p:custDataLst>
          </p:nvPr>
        </p:nvGrpSpPr>
        <p:grpSpPr>
          <a:xfrm>
            <a:off x="196620" y="140740"/>
            <a:ext cx="774375"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dpi="0" rotWithShape="1">
          <a:blip r:embed="rId12">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2047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12638" y="781200"/>
            <a:ext cx="10987834" cy="626400"/>
          </a:xfrm>
        </p:spPr>
        <p:txBody>
          <a:bodyPr anchor="ctr"/>
          <a:lstStyle>
            <a:defPPr/>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
        <p:nvSpPr>
          <p:cNvPr id="7" name="文本占位符 6"/>
          <p:cNvSpPr>
            <a:spLocks noGrp="1"/>
          </p:cNvSpPr>
          <p:nvPr>
            <p:ph type="body" sz="quarter" idx="13"/>
            <p:custDataLst>
              <p:tags r:id="rId6"/>
            </p:custDataLst>
          </p:nvPr>
        </p:nvSpPr>
        <p:spPr>
          <a:xfrm>
            <a:off x="612638" y="1659600"/>
            <a:ext cx="10987408" cy="828000"/>
          </a:xfrm>
        </p:spPr>
        <p:txBody>
          <a:bodyPr/>
          <a:lstStyle>
            <a:defPPr/>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3413" y="2808000"/>
            <a:ext cx="10977023" cy="34308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4" name="组合 13"/>
          <p:cNvGrpSpPr/>
          <p:nvPr>
            <p:custDataLst>
              <p:tags r:id="rId8"/>
            </p:custDataLst>
          </p:nvPr>
        </p:nvGrpSpPr>
        <p:grpSpPr>
          <a:xfrm>
            <a:off x="11322382" y="141035"/>
            <a:ext cx="774375" cy="391049"/>
            <a:chOff x="831851" y="1143000"/>
            <a:chExt cx="2768600" cy="1262063"/>
          </a:xfrm>
          <a:solidFill>
            <a:schemeClr val="accent1"/>
          </a:solidFill>
        </p:grpSpPr>
        <p:sp>
          <p:nvSpPr>
            <p:cNvPr id="15"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dpi="0" rotWithShape="1">
          <a:blip r:embed="rId12">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0" y="5029201"/>
            <a:ext cx="122047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05430" y="669600"/>
            <a:ext cx="10987834" cy="565200"/>
          </a:xfrm>
        </p:spPr>
        <p:txBody>
          <a:bodyPr anchor="ctr"/>
          <a:lstStyle>
            <a:defPPr/>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6"/>
            </p:custDataLst>
          </p:nvPr>
        </p:nvSpPr>
        <p:spPr>
          <a:xfrm>
            <a:off x="605467" y="1681200"/>
            <a:ext cx="11002249" cy="32112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619" y="5180400"/>
            <a:ext cx="11013060" cy="10116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13" name="组合 12"/>
          <p:cNvGrpSpPr/>
          <p:nvPr>
            <p:custDataLst>
              <p:tags r:id="rId8"/>
            </p:custDataLst>
          </p:nvPr>
        </p:nvGrpSpPr>
        <p:grpSpPr>
          <a:xfrm>
            <a:off x="11322382" y="141035"/>
            <a:ext cx="774375"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dpi="0" rotWithShape="1">
          <a:blip r:embed="rId10">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2047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580204" y="237600"/>
            <a:ext cx="11049098" cy="441964"/>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6"/>
            </p:custDataLst>
          </p:nvPr>
        </p:nvSpPr>
        <p:spPr>
          <a:xfrm>
            <a:off x="580204" y="1663200"/>
            <a:ext cx="5347965" cy="28944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8903" y="1663200"/>
            <a:ext cx="5373191" cy="28944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996" y="4816800"/>
            <a:ext cx="5347965" cy="7812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9714" y="4813200"/>
            <a:ext cx="5373191" cy="781200"/>
          </a:xfrm>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7">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204700" cy="4939553"/>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4386" y="1339200"/>
            <a:ext cx="9153525" cy="2386800"/>
          </a:xfrm>
        </p:spPr>
        <p:txBody>
          <a:bodyPr lIns="90000" tIns="46800" rIns="90000" bIns="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a:fld id="{49AE70B2-8BF9-45C0-BB95-33D1B9D3A854}" type="slidenum">
              <a:rPr lang="zh-CN" altLang="en-US" smtClean="0"/>
              <a:pPr/>
              <a:t/>
            </a:fld>
            <a:endParaRPr lang="zh-CN" altLang="en-US"/>
          </a:p>
        </p:txBody>
      </p:sp>
      <p:sp>
        <p:nvSpPr>
          <p:cNvPr id="7" name="文本占位符 6"/>
          <p:cNvSpPr>
            <a:spLocks noGrp="1"/>
          </p:cNvSpPr>
          <p:nvPr>
            <p:ph type="body" sz="quarter" idx="13"/>
            <p:custDataLst>
              <p:tags r:id="rId6"/>
            </p:custDataLst>
          </p:nvPr>
        </p:nvSpPr>
        <p:spPr>
          <a:xfrm>
            <a:off x="1523999" y="3862800"/>
            <a:ext cx="9153525" cy="1656000"/>
          </a:xfrm>
        </p:spPr>
        <p:txBody>
          <a:bodyPr lIns="90000" tIns="0" rIns="90000" bIns="46800"/>
          <a:lstStyle>
            <a:defPPr/>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10">
            <a:lum/>
          </a:blip>
          <a:stretch>
            <a:fillRect/>
          </a:stretch>
        </a:blip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11322382" y="141035"/>
            <a:ext cx="774375" cy="391049"/>
            <a:chOff x="831851" y="1143000"/>
            <a:chExt cx="2768600" cy="1262063"/>
          </a:xfrm>
          <a:solidFill>
            <a:schemeClr val="accent1"/>
          </a:solidFill>
        </p:grpSpPr>
        <p:sp>
          <p:nvSpPr>
            <p:cNvPr id="10"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endParaRPr lang="zh-CN" altLang="en-US" baseline="0">
                <a:solidFill>
                  <a:schemeClr val="tx1">
                    <a:lumMod val="85000"/>
                    <a:lumOff val="15000"/>
                  </a:schemeClr>
                </a:solidFill>
                <a:latin typeface="Arial" panose="020b0604020202020204" pitchFamily="34" charset="0"/>
              </a:endParaRPr>
            </a:p>
          </p:txBody>
        </p:sp>
        <p:sp>
          <p:nvSpPr>
            <p:cNvPr id="11"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endParaRPr lang="zh-CN" altLang="en-US" baseline="0">
                <a:solidFill>
                  <a:schemeClr val="tx1">
                    <a:lumMod val="85000"/>
                    <a:lumOff val="15000"/>
                  </a:schemeClr>
                </a:solidFill>
                <a:latin typeface="Arial" panose="020b0604020202020204" pitchFamily="34" charset="0"/>
              </a:endParaRPr>
            </a:p>
          </p:txBody>
        </p:sp>
        <p:sp>
          <p:nvSpPr>
            <p:cNvPr id="12"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6"/>
            </p:custDataLst>
          </p:nvPr>
        </p:nvSpPr>
        <p:spPr>
          <a:xfrm>
            <a:off x="670580" y="952508"/>
            <a:ext cx="10863541"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6" name="灯片编号占位符 5"/>
          <p:cNvSpPr>
            <a:spLocks noGrp="1"/>
          </p:cNvSpPr>
          <p:nvPr>
            <p:ph type="sldNum" sz="quarter" idx="12"/>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11">
            <a:lum/>
          </a:blip>
          <a:stretch>
            <a:fillRect/>
          </a:stretch>
        </a:blipFill>
        <a:effectLst/>
      </p:bgPr>
    </p:bg>
    <p:spTree>
      <p:nvGrpSpPr>
        <p:cNvPr id="1" name=""/>
        <p:cNvGrpSpPr/>
        <p:nvPr/>
      </p:nvGrpSpPr>
      <p:grpSpPr>
        <a:xfrm>
          <a:off x="0" y="0"/>
          <a:ext cx="0" cy="0"/>
        </a:xfrm>
      </p:grpSpPr>
      <p:grpSp>
        <p:nvGrpSpPr>
          <p:cNvPr id="7" name="组合 6"/>
          <p:cNvGrpSpPr/>
          <p:nvPr>
            <p:custDataLst>
              <p:tags r:id="rId1"/>
            </p:custDataLst>
          </p:nvPr>
        </p:nvGrpSpPr>
        <p:grpSpPr>
          <a:xfrm>
            <a:off x="5368911" y="1356853"/>
            <a:ext cx="1698989" cy="3217058"/>
            <a:chOff x="5363324" y="1356853"/>
            <a:chExt cx="1697221" cy="3217058"/>
          </a:xfrm>
        </p:grpSpPr>
        <p:pic>
          <p:nvPicPr>
            <p:cNvPr id="8" name="图片 7"/>
            <p:cNvPicPr>
              <a:picLocks noChangeAspect="1"/>
            </p:cNvPicPr>
            <p:nvPr>
              <p:custDataLst>
                <p:tags r:id="rId3"/>
              </p:custDataLst>
            </p:nvPr>
          </p:nvPicPr>
          <p:blipFill>
            <a:blip r:embed="rId2"/>
            <a:stretch>
              <a:fillRect/>
            </a:stretch>
          </p:blipFill>
          <p:spPr>
            <a:xfrm>
              <a:off x="5363324" y="1356853"/>
              <a:ext cx="1673852" cy="3217058"/>
            </a:xfrm>
            <a:prstGeom prst="rect">
              <a:avLst/>
            </a:prstGeom>
          </p:spPr>
        </p:pic>
        <p:pic>
          <p:nvPicPr>
            <p:cNvPr id="9" name="图片 8"/>
            <p:cNvPicPr>
              <a:picLocks noChangeAspect="1"/>
            </p:cNvPicPr>
            <p:nvPr>
              <p:custDataLst>
                <p:tags r:id="rId5"/>
              </p:custDataLst>
            </p:nvPr>
          </p:nvPicPr>
          <p:blipFill>
            <a:blip r:embed="rId4"/>
            <a:stretch>
              <a:fillRect/>
            </a:stretch>
          </p:blipFill>
          <p:spPr>
            <a:xfrm>
              <a:off x="6614211" y="3210819"/>
              <a:ext cx="446334" cy="855536"/>
            </a:xfrm>
            <a:prstGeom prst="rect">
              <a:avLst/>
            </a:prstGeom>
          </p:spPr>
        </p:pic>
      </p:grpSp>
      <p:sp>
        <p:nvSpPr>
          <p:cNvPr id="2" name="标题 1"/>
          <p:cNvSpPr>
            <a:spLocks noGrp="1"/>
          </p:cNvSpPr>
          <p:nvPr>
            <p:ph type="title"/>
            <p:custDataLst>
              <p:tags r:id="rId6"/>
            </p:custDataLst>
          </p:nvPr>
        </p:nvSpPr>
        <p:spPr>
          <a:xfrm>
            <a:off x="832717" y="4062846"/>
            <a:ext cx="10526554" cy="1424420"/>
          </a:xfrm>
        </p:spPr>
        <p:txBody>
          <a:bodyPr anchor="b">
            <a:normAutofit/>
          </a:bodyPr>
          <a:lstStyle>
            <a:lvl1pPr algn="ctr">
              <a:defRPr sz="4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7"/>
            </p:custDataLst>
          </p:nvPr>
        </p:nvSpPr>
        <p:spPr>
          <a:xfrm>
            <a:off x="832717" y="5531839"/>
            <a:ext cx="10526554" cy="661144"/>
          </a:xfrm>
        </p:spPr>
        <p:txBody>
          <a:bodyPr>
            <a:normAutofit/>
          </a:bodyPr>
          <a:lstStyle>
            <a:lvl1pPr marL="0" indent="0" algn="ctr">
              <a:buNone/>
              <a:defRPr sz="18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6" name="灯片编号占位符 5"/>
          <p:cNvSpPr>
            <a:spLocks noGrp="1"/>
          </p:cNvSpPr>
          <p:nvPr>
            <p:ph type="sldNum" sz="quarter" idx="12"/>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11">
            <a:lum/>
          </a:blip>
          <a:stretch>
            <a:fillRect/>
          </a:stretch>
        </a:blipFill>
        <a:effectLst/>
      </p:bgPr>
    </p:bg>
    <p:spTree>
      <p:nvGrpSpPr>
        <p:cNvPr id="1" name=""/>
        <p:cNvGrpSpPr/>
        <p:nvPr/>
      </p:nvGrpSpPr>
      <p:grpSpPr>
        <a:xfrm>
          <a:off x="0" y="0"/>
          <a:ext cx="0" cy="0"/>
        </a:xfrm>
      </p:grpSpPr>
      <p:grpSp>
        <p:nvGrpSpPr>
          <p:cNvPr id="14" name="组合 13"/>
          <p:cNvGrpSpPr/>
          <p:nvPr>
            <p:custDataLst>
              <p:tags r:id="rId1"/>
            </p:custDataLst>
          </p:nvPr>
        </p:nvGrpSpPr>
        <p:grpSpPr>
          <a:xfrm>
            <a:off x="11322382" y="141035"/>
            <a:ext cx="774375" cy="391049"/>
            <a:chOff x="831851" y="1143000"/>
            <a:chExt cx="2768600" cy="1262063"/>
          </a:xfrm>
          <a:solidFill>
            <a:schemeClr val="accent1"/>
          </a:solidFill>
        </p:grpSpPr>
        <p:sp>
          <p:nvSpPr>
            <p:cNvPr id="15"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rgbClr val="E6DD96"/>
                </a:solidFill>
                <a:latin typeface="Arial" pitchFamily="34" charset="0"/>
              </a:endParaRPr>
            </a:p>
          </p:txBody>
        </p:sp>
        <p:sp>
          <p:nvSpPr>
            <p:cNvPr id="16"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rgbClr val="E6DD96"/>
                </a:solidFill>
                <a:latin typeface="Arial" panose="020b0604020202020204" pitchFamily="34" charset="0"/>
              </a:endParaRPr>
            </a:p>
          </p:txBody>
        </p:sp>
        <p:sp>
          <p:nvSpPr>
            <p:cNvPr id="17"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rgbClr val="E6DD96"/>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70628" y="952508"/>
            <a:ext cx="5288745"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45376" y="952508"/>
            <a:ext cx="5288745"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a:lstStyle>
            <a:defPPr/>
            <a:lvl1pPr>
              <a:defRPr baseline="0">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6" name="页脚占位符 5"/>
          <p:cNvSpPr>
            <a:spLocks noGrp="1"/>
          </p:cNvSpPr>
          <p:nvPr>
            <p:ph type="ftr" sz="quarter" idx="11"/>
            <p:custDataLst>
              <p:tags r:id="rId9"/>
            </p:custDataLst>
          </p:nvPr>
        </p:nvSpPr>
        <p:spPr/>
        <p:txBody>
          <a:bodyPr/>
          <a:lstStyle>
            <a:defPPr/>
            <a:lvl1pPr>
              <a:defRPr baseline="0">
                <a:latin typeface="Arial" panose="020b0604020202020204" pitchFamily="34" charset="0"/>
              </a:defRPr>
            </a:lvl1pPr>
          </a:lstStyle>
          <a:p>
            <a:pPr/>
            <a:endParaRPr lang="zh-CN" altLang="en-US"/>
          </a:p>
        </p:txBody>
      </p:sp>
      <p:sp>
        <p:nvSpPr>
          <p:cNvPr id="7" name="灯片编号占位符 6"/>
          <p:cNvSpPr>
            <a:spLocks noGrp="1"/>
          </p:cNvSpPr>
          <p:nvPr>
            <p:ph type="sldNum" sz="quarter" idx="12"/>
            <p:custDataLst>
              <p:tags r:id="rId10"/>
            </p:custDataLst>
          </p:nvPr>
        </p:nvSpPr>
        <p:spPr/>
        <p:txBody>
          <a:bodyPr/>
          <a:lstStyle>
            <a:defPPr/>
            <a:lvl1pPr>
              <a:defRPr baseline="0">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13">
            <a:lum/>
          </a:blip>
          <a:stretch>
            <a:fillRect/>
          </a:stretch>
        </a:blipFill>
        <a:effectLst/>
      </p:bgPr>
    </p:bg>
    <p:spTree>
      <p:nvGrpSpPr>
        <p:cNvPr id="1" name=""/>
        <p:cNvGrpSpPr/>
        <p:nvPr/>
      </p:nvGrpSpPr>
      <p:grpSpPr>
        <a:xfrm>
          <a:off x="0" y="0"/>
          <a:ext cx="0" cy="0"/>
        </a:xfrm>
      </p:grpSpPr>
      <p:grpSp>
        <p:nvGrpSpPr>
          <p:cNvPr id="16" name="组合 15"/>
          <p:cNvGrpSpPr/>
          <p:nvPr>
            <p:custDataLst>
              <p:tags r:id="rId1"/>
            </p:custDataLst>
          </p:nvPr>
        </p:nvGrpSpPr>
        <p:grpSpPr>
          <a:xfrm>
            <a:off x="11322382" y="141035"/>
            <a:ext cx="774375" cy="391049"/>
            <a:chOff x="831851" y="1143000"/>
            <a:chExt cx="2768600" cy="1262063"/>
          </a:xfrm>
          <a:solidFill>
            <a:schemeClr val="accent1"/>
          </a:solidFill>
        </p:grpSpPr>
        <p:sp>
          <p:nvSpPr>
            <p:cNvPr id="17"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1600" tIns="38100" rIns="76200" bIns="38100" rtlCol="0" anchor="t" anchorCtr="0">
            <a:noAutofit/>
          </a:bodyPr>
          <a:lstStyle>
            <a:defPPr/>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70628" y="952508"/>
            <a:ext cx="5288745" cy="381003"/>
          </a:xfrm>
        </p:spPr>
        <p:txBody>
          <a:bodyPr lIns="101600" tIns="38100" rIns="76200" bIns="38100" anchor="t" anchorCtr="0">
            <a:noAutofit/>
          </a:bodyPr>
          <a:lstStyle>
            <a:defPPr/>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7"/>
            </p:custDataLst>
          </p:nvPr>
        </p:nvSpPr>
        <p:spPr>
          <a:xfrm>
            <a:off x="670623" y="1406525"/>
            <a:ext cx="5288703" cy="4934752"/>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8"/>
            </p:custDataLst>
          </p:nvPr>
        </p:nvSpPr>
        <p:spPr>
          <a:xfrm>
            <a:off x="6242246" y="952508"/>
            <a:ext cx="5288745" cy="381003"/>
          </a:xfrm>
        </p:spPr>
        <p:txBody>
          <a:bodyPr vert="horz" lIns="101600" tIns="38100" rIns="76200" bIns="38100" rtlCol="0" anchor="t" anchorCtr="0">
            <a:noAutofit/>
          </a:bodyPr>
          <a:lstStyle>
            <a:defPPr/>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42246" y="1406525"/>
            <a:ext cx="5288745" cy="4934752"/>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8" name="页脚占位符 7"/>
          <p:cNvSpPr>
            <a:spLocks noGrp="1"/>
          </p:cNvSpPr>
          <p:nvPr>
            <p:ph type="ftr" sz="quarter" idx="11"/>
            <p:custDataLst>
              <p:tags r:id="rId11"/>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9" name="灯片编号占位符 8"/>
          <p:cNvSpPr>
            <a:spLocks noGrp="1"/>
          </p:cNvSpPr>
          <p:nvPr>
            <p:ph type="sldNum" sz="quarter" idx="12"/>
            <p:custDataLst>
              <p:tags r:id="rId12"/>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9">
            <a:lum/>
          </a:blip>
          <a:stretch>
            <a:fillRect/>
          </a:stretch>
        </a:blipFill>
        <a:effectLst/>
      </p:bgPr>
    </p:bg>
    <p:spTree>
      <p:nvGrpSpPr>
        <p:cNvPr id="1" name=""/>
        <p:cNvGrpSpPr/>
        <p:nvPr/>
      </p:nvGrpSpPr>
      <p:grpSpPr>
        <a:xfrm>
          <a:off x="0" y="0"/>
          <a:ext cx="0" cy="0"/>
        </a:xfrm>
      </p:grpSpPr>
      <p:grpSp>
        <p:nvGrpSpPr>
          <p:cNvPr id="12" name="组合 11"/>
          <p:cNvGrpSpPr/>
          <p:nvPr>
            <p:custDataLst>
              <p:tags r:id="rId1"/>
            </p:custDataLst>
          </p:nvPr>
        </p:nvGrpSpPr>
        <p:grpSpPr>
          <a:xfrm>
            <a:off x="11322382" y="141035"/>
            <a:ext cx="774375" cy="391049"/>
            <a:chOff x="831851" y="1143000"/>
            <a:chExt cx="2768600" cy="1262063"/>
          </a:xfrm>
          <a:solidFill>
            <a:schemeClr val="accent1"/>
          </a:solidFill>
        </p:grpSpPr>
        <p:sp>
          <p:nvSpPr>
            <p:cNvPr id="13"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7"/>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5" name="灯片编号占位符 4"/>
          <p:cNvSpPr>
            <a:spLocks noGrp="1"/>
          </p:cNvSpPr>
          <p:nvPr>
            <p:ph type="sldNum" sz="quarter" idx="12"/>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defPPr/>
            <a:lvl1pPr>
              <a:defRPr baseline="0">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2"/>
            </p:custDataLst>
          </p:nvPr>
        </p:nvSpPr>
        <p:spPr/>
        <p:txBody>
          <a:bodyPr/>
          <a:lstStyle>
            <a:defPPr/>
            <a:lvl1pPr>
              <a:defRPr baseline="0">
                <a:latin typeface="Arial" panose="020b0604020202020204" pitchFamily="34" charset="0"/>
              </a:defRPr>
            </a:lvl1pPr>
          </a:lstStyle>
          <a:p>
            <a:pPr/>
            <a:endParaRPr lang="zh-CN" altLang="en-US"/>
          </a:p>
        </p:txBody>
      </p:sp>
      <p:sp>
        <p:nvSpPr>
          <p:cNvPr id="4" name="灯片编号占位符 3"/>
          <p:cNvSpPr>
            <a:spLocks noGrp="1"/>
          </p:cNvSpPr>
          <p:nvPr>
            <p:ph type="sldNum" sz="quarter" idx="12"/>
            <p:custDataLst>
              <p:tags r:id="rId3"/>
            </p:custDataLst>
          </p:nvPr>
        </p:nvSpPr>
        <p:spPr/>
        <p:txBody>
          <a:bodyPr/>
          <a:lstStyle>
            <a:defPPr/>
            <a:lvl1pPr>
              <a:defRPr baseline="0">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11">
            <a:lum/>
          </a:blip>
          <a:stretch>
            <a:fillRect/>
          </a:stretch>
        </a:blipFill>
        <a:effectLst/>
      </p:bgPr>
    </p:bg>
    <p:spTree>
      <p:nvGrpSpPr>
        <p:cNvPr id="1" name=""/>
        <p:cNvGrpSpPr/>
        <p:nvPr/>
      </p:nvGrpSpPr>
      <p:grpSpPr>
        <a:xfrm>
          <a:off x="0" y="0"/>
          <a:ext cx="0" cy="0"/>
        </a:xfrm>
      </p:grpSpPr>
      <p:grpSp>
        <p:nvGrpSpPr>
          <p:cNvPr id="18" name="组合 17"/>
          <p:cNvGrpSpPr/>
          <p:nvPr>
            <p:custDataLst>
              <p:tags r:id="rId1"/>
            </p:custDataLst>
          </p:nvPr>
        </p:nvGrpSpPr>
        <p:grpSpPr>
          <a:xfrm>
            <a:off x="11322382" y="141035"/>
            <a:ext cx="774375" cy="391049"/>
            <a:chOff x="831851" y="1143000"/>
            <a:chExt cx="2768600" cy="1262063"/>
          </a:xfrm>
          <a:solidFill>
            <a:schemeClr val="accent1"/>
          </a:solidFill>
        </p:grpSpPr>
        <p:sp>
          <p:nvSpPr>
            <p:cNvPr id="19"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628" y="443234"/>
            <a:ext cx="10863541"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6"/>
            </p:custDataLst>
          </p:nvPr>
        </p:nvSpPr>
        <p:spPr>
          <a:xfrm>
            <a:off x="670628" y="952508"/>
            <a:ext cx="5288745"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45424" y="952508"/>
            <a:ext cx="5288745"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9EFD9D74-47D9-4702-A33C-335B63B48DBF}" type="datetimeFigureOut">
              <a:rPr lang="zh-CN" altLang="en-US" smtClean="0"/>
              <a:pPr/>
              <a:t/>
            </a:fld>
            <a:endParaRPr lang="zh-CN" altLang="en-US"/>
          </a:p>
        </p:txBody>
      </p:sp>
      <p:sp>
        <p:nvSpPr>
          <p:cNvPr id="6" name="页脚占位符 5"/>
          <p:cNvSpPr>
            <a:spLocks noGrp="1"/>
          </p:cNvSpPr>
          <p:nvPr>
            <p:ph type="ftr" sz="quarter" idx="11"/>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7" name="灯片编号占位符 6"/>
          <p:cNvSpPr>
            <a:spLocks noGrp="1"/>
          </p:cNvSpPr>
          <p:nvPr>
            <p:ph type="sldNum" sz="quarter" idx="12"/>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FABC47A4-756D-490B-A52F-7D9E2C9FC05F}" type="slidenum">
              <a:rPr lang="zh-CN" altLang="en-US" smtClean="0"/>
              <a:pPr/>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12">
            <a:lum/>
          </a:blip>
          <a:stretch>
            <a:fillRect/>
          </a:stretch>
        </a:blip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293105" y="141035"/>
            <a:ext cx="11803652" cy="6412765"/>
            <a:chOff x="292800" y="141035"/>
            <a:chExt cx="11791369" cy="6412765"/>
          </a:xfrm>
        </p:grpSpPr>
        <p:sp>
          <p:nvSpPr>
            <p:cNvPr id="14" name="矩形 13"/>
            <p:cNvSpPr/>
            <p:nvPr userDrawn="1">
              <p:custDataLst>
                <p:tags r:id="rId2"/>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aseline="0">
                <a:solidFill>
                  <a:schemeClr val="tx1">
                    <a:lumMod val="85000"/>
                    <a:lumOff val="15000"/>
                  </a:schemeClr>
                </a:solidFill>
                <a:latin typeface="Arial" pitchFamily="34" charset="0"/>
                <a:ea typeface="隶书" pitchFamily="49" charset="-122"/>
              </a:endParaRPr>
            </a:p>
          </p:txBody>
        </p:sp>
        <p:grpSp>
          <p:nvGrpSpPr>
            <p:cNvPr id="15" name="组合 14"/>
            <p:cNvGrpSpPr/>
            <p:nvPr userDrawn="1">
              <p:custDataLst>
                <p:tags r:id="rId3"/>
              </p:custDataLst>
            </p:nvPr>
          </p:nvGrpSpPr>
          <p:grpSpPr>
            <a:xfrm>
              <a:off x="11310600" y="141035"/>
              <a:ext cx="773569" cy="391049"/>
              <a:chOff x="831851" y="1143000"/>
              <a:chExt cx="2768600" cy="1262063"/>
            </a:xfrm>
            <a:solidFill>
              <a:schemeClr val="accent1"/>
            </a:solidFill>
          </p:grpSpPr>
          <p:sp>
            <p:nvSpPr>
              <p:cNvPr id="16"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7"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defPPr/>
              </a:lstStyle>
              <a:p>
                <a:pPr/>
                <a:endParaRPr lang="zh-CN" altLang="en-US" baseline="0">
                  <a:solidFill>
                    <a:schemeClr val="tx1">
                      <a:lumMod val="85000"/>
                      <a:lumOff val="15000"/>
                    </a:schemeClr>
                  </a:solidFill>
                  <a:latin typeface="Arial" panose="020b0604020202020204" pitchFamily="34" charset="0"/>
                </a:endParaRPr>
              </a:p>
            </p:txBody>
          </p:sp>
        </p:grpSp>
      </p:grpSp>
      <p:sp>
        <p:nvSpPr>
          <p:cNvPr id="2" name="竖排标题 1"/>
          <p:cNvSpPr>
            <a:spLocks noGrp="1"/>
          </p:cNvSpPr>
          <p:nvPr>
            <p:ph type="title" orient="vert"/>
            <p:custDataLst>
              <p:tags r:id="rId7"/>
            </p:custDataLst>
          </p:nvPr>
        </p:nvSpPr>
        <p:spPr>
          <a:xfrm>
            <a:off x="10582147" y="952508"/>
            <a:ext cx="951975" cy="5388907"/>
          </a:xfrm>
        </p:spPr>
        <p:txBody>
          <a:bodyPr vert="eaVert" lIns="101600" tIns="38100" rIns="76200" bIns="38100" rtlCol="0" anchor="ctr" anchorCtr="0">
            <a:noAutofit/>
          </a:bodyPr>
          <a:lstStyle>
            <a:defPPr/>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70623" y="952500"/>
            <a:ext cx="9838339" cy="5388907"/>
          </a:xfrm>
        </p:spPr>
        <p:txBody>
          <a:bodyPr vert="eaVert"/>
          <a:lstStyle>
            <a:defPPr/>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10"/>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endParaRPr lang="zh-CN" altLang="en-US"/>
          </a:p>
        </p:txBody>
      </p:sp>
      <p:sp>
        <p:nvSpPr>
          <p:cNvPr id="6" name="灯片编号占位符 5"/>
          <p:cNvSpPr>
            <a:spLocks noGrp="1"/>
          </p:cNvSpPr>
          <p:nvPr>
            <p:ph type="sldNum" sz="quarter" idx="12"/>
            <p:custDataLst>
              <p:tags r:id="rId11"/>
            </p:custDataLst>
          </p:nvPr>
        </p:nvSpPr>
        <p:spPr/>
        <p:txBody>
          <a:bodyPr/>
          <a:lstStyle>
            <a:defPPr/>
            <a:lvl1pPr>
              <a:defRPr baseline="0">
                <a:solidFill>
                  <a:schemeClr val="tx1">
                    <a:lumMod val="85000"/>
                    <a:lumOff val="15000"/>
                  </a:schemeClr>
                </a:solidFill>
                <a:latin typeface="Arial" panose="020b0604020202020204" pitchFamily="34" charset="0"/>
              </a:defRPr>
            </a:lvl1pPr>
          </a:lstStyle>
          <a:p>
            <a:pPr/>
            <a:fld id="{49AE70B2-8BF9-45C0-BB95-33D1B9D3A854}"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68.xml" /><Relationship Id="rId2" Type="http://schemas.openxmlformats.org/officeDocument/2006/relationships/slideLayout" Target="../slideLayouts/slideLayout2.xml" /><Relationship Id="rId20" Type="http://schemas.openxmlformats.org/officeDocument/2006/relationships/tags" Target="../tags/tag169.xml" /><Relationship Id="rId21" Type="http://schemas.openxmlformats.org/officeDocument/2006/relationships/tags" Target="../tags/tag170.xml" /><Relationship Id="rId22" Type="http://schemas.openxmlformats.org/officeDocument/2006/relationships/tags" Target="../tags/tag171.xml" /><Relationship Id="rId23" Type="http://schemas.openxmlformats.org/officeDocument/2006/relationships/tags" Target="../tags/tag172.xml" /><Relationship Id="rId24" Type="http://schemas.openxmlformats.org/officeDocument/2006/relationships/tags" Target="../tags/tag173.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70580" y="443230"/>
            <a:ext cx="10863541" cy="441964"/>
          </a:xfrm>
          <a:prstGeom prst="rect">
            <a:avLst/>
          </a:prstGeom>
        </p:spPr>
        <p:txBody>
          <a:bodyPr vert="horz" lIns="100800" tIns="39600" rIns="75600" bIns="39600" rtlCol="0" anchor="t" anchorCtr="0">
            <a:noAutofit/>
          </a:bodyPr>
          <a:lstStyle>
            <a:defPPr/>
          </a:lstStyle>
          <a:p>
            <a:pPr/>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70580" y="952508"/>
            <a:ext cx="10863541" cy="5388907"/>
          </a:xfrm>
          <a:prstGeom prst="rect">
            <a:avLst/>
          </a:prstGeom>
        </p:spPr>
        <p:txBody>
          <a:bodyPr vert="horz" lIns="100800" tIns="0" rIns="82800" bIns="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80658" y="6349833"/>
            <a:ext cx="2702813"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
            </a:fld>
            <a:endParaRPr lang="zh-CN" altLang="en-US"/>
          </a:p>
        </p:txBody>
      </p:sp>
      <p:sp>
        <p:nvSpPr>
          <p:cNvPr id="5" name="页脚占位符 4"/>
          <p:cNvSpPr>
            <a:spLocks noGrp="1"/>
          </p:cNvSpPr>
          <p:nvPr>
            <p:ph type="ftr" sz="quarter" idx="3"/>
            <p:custDataLst>
              <p:tags r:id="rId22"/>
            </p:custDataLst>
          </p:nvPr>
        </p:nvSpPr>
        <p:spPr>
          <a:xfrm>
            <a:off x="4120287" y="6349833"/>
            <a:ext cx="3964125"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9569" y="6349833"/>
            <a:ext cx="2702813"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17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3.png" /><Relationship Id="rId4" Type="http://schemas.openxmlformats.org/officeDocument/2006/relationships/tags" Target="../tags/tag185.xml" /><Relationship Id="rId5" Type="http://schemas.openxmlformats.org/officeDocument/2006/relationships/tags" Target="../tags/tag18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8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9.xml" /><Relationship Id="rId3" Type="http://schemas.openxmlformats.org/officeDocument/2006/relationships/image" Target="../media/image14.jpeg" /><Relationship Id="rId4" Type="http://schemas.openxmlformats.org/officeDocument/2006/relationships/tags" Target="../tags/tag19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9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9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4.png" /><Relationship Id="rId4" Type="http://schemas.openxmlformats.org/officeDocument/2006/relationships/tags" Target="../tags/tag19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9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19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17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tags" Target="../tags/tag20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png" /><Relationship Id="rId3" Type="http://schemas.openxmlformats.org/officeDocument/2006/relationships/tags" Target="../tags/tag20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17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0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0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0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1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21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1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1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2" Type="http://schemas.openxmlformats.org/officeDocument/2006/relationships/image" Target="../media/image8.jpeg" /><Relationship Id="rId3" Type="http://schemas.openxmlformats.org/officeDocument/2006/relationships/image" Target="../media/image9.jpeg" /><Relationship Id="rId4" Type="http://schemas.openxmlformats.org/officeDocument/2006/relationships/image" Target="../media/image10.jpeg" /><Relationship Id="rId5" Type="http://schemas.openxmlformats.org/officeDocument/2006/relationships/image" Target="../media/image11.jpeg" /><Relationship Id="rId6" Type="http://schemas.openxmlformats.org/officeDocument/2006/relationships/tags" Target="../tags/tag177.xml" /><Relationship Id="rId7" Type="http://schemas.openxmlformats.org/officeDocument/2006/relationships/image" Target="../media/image12.png" /><Relationship Id="rId8" Type="http://schemas.openxmlformats.org/officeDocument/2006/relationships/image" Target="../media/image13.jpeg" /><Relationship Id="rId9" Type="http://schemas.openxmlformats.org/officeDocument/2006/relationships/image" Target="../media/image1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7.png" /><Relationship Id="rId4" Type="http://schemas.openxmlformats.org/officeDocument/2006/relationships/tags" Target="../tags/tag21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8.png" /><Relationship Id="rId4" Type="http://schemas.openxmlformats.org/officeDocument/2006/relationships/tags" Target="../tags/tag21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1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2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2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2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2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22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9.png" /><Relationship Id="rId4" Type="http://schemas.openxmlformats.org/officeDocument/2006/relationships/tags" Target="../tags/tag2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 Id="rId6" Type="http://schemas.openxmlformats.org/officeDocument/2006/relationships/image" Target="../media/image19.png" /><Relationship Id="rId7" Type="http://schemas.openxmlformats.org/officeDocument/2006/relationships/image" Target="../media/image20.png" /><Relationship Id="rId8" Type="http://schemas.openxmlformats.org/officeDocument/2006/relationships/image" Target="../media/image14.jpeg" /><Relationship Id="rId9" Type="http://schemas.openxmlformats.org/officeDocument/2006/relationships/tags" Target="../tags/tag17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tags" Target="../tags/tag18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8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tags" Target="../tags/tag18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22.png" /><Relationship Id="rId4" Type="http://schemas.openxmlformats.org/officeDocument/2006/relationships/tags" Target="../tags/tag183.xml" /><Relationship Id="rId5" Type="http://schemas.openxmlformats.org/officeDocument/2006/relationships/tags" Target="../tags/tag18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object 3"/>
          <p:cNvSpPr txBox="1">
            <a:spLocks noGrp="1"/>
          </p:cNvSpPr>
          <p:nvPr>
            <p:ph type="ctrTitle"/>
          </p:nvPr>
        </p:nvSpPr>
        <p:spPr>
          <a:xfrm>
            <a:off x="-302260" y="1710690"/>
            <a:ext cx="11814175" cy="1859280"/>
          </a:xfrm>
          <a:prstGeom prst="rect">
            <a:avLst/>
          </a:prstGeom>
        </p:spPr>
        <p:txBody>
          <a:bodyPr vert="horz" wrap="square" lIns="0" tIns="12700" rIns="0" bIns="0" rtlCol="0">
            <a:spAutoFit/>
          </a:bodyPr>
          <a:lstStyle>
            <a:defPPr/>
          </a:lstStyle>
          <a:p>
            <a:pPr marL="2595880">
              <a:lnSpc>
                <a:spcPct val="100000"/>
              </a:lnSpc>
              <a:spcBef>
                <a:spcPts val="100"/>
              </a:spcBef>
            </a:pPr>
            <a:r>
              <a:rPr lang="zh-CN" altLang="en-US" sz="6000" spc="5"/>
              <a:t>《</a:t>
            </a:r>
            <a:r>
              <a:rPr lang="zh-CN" sz="6000" spc="5"/>
              <a:t>乡土中国》</a:t>
            </a:r>
            <a:r>
              <a:rPr sz="6000" spc="15">
                <a:sym typeface="+mn-ea"/>
              </a:rPr>
              <a:t>整</a:t>
            </a:r>
            <a:r>
              <a:rPr sz="6000">
                <a:sym typeface="+mn-ea"/>
              </a:rPr>
              <a:t>本书阅</a:t>
            </a:r>
            <a:r>
              <a:rPr sz="6000" spc="15">
                <a:sym typeface="+mn-ea"/>
              </a:rPr>
              <a:t>读          </a:t>
            </a:r>
            <a:br>
              <a:rPr sz="6000" spc="15">
                <a:sym typeface="+mn-ea"/>
              </a:rPr>
            </a:br>
            <a:r>
              <a:rPr sz="6000" spc="15">
                <a:sym typeface="+mn-ea"/>
              </a:rPr>
              <a:t>                      </a:t>
            </a:r>
            <a:r>
              <a:rPr sz="4400" b="0" spc="15">
                <a:sym typeface="+mn-ea"/>
              </a:rPr>
              <a:t>教学设计（一）</a:t>
            </a:r>
            <a:endParaRPr lang="zh-CN" sz="4400" b="0" spc="15">
              <a:sym typeface="+mn-ea"/>
            </a:endParaRPr>
          </a:p>
        </p:txBody>
      </p:sp>
      <p:sp>
        <p:nvSpPr>
          <p:cNvPr id="4" name="object 4"/>
          <p:cNvSpPr/>
          <p:nvPr/>
        </p:nvSpPr>
        <p:spPr>
          <a:xfrm>
            <a:off x="0" y="3786251"/>
            <a:ext cx="12202668" cy="3071746"/>
          </a:xfrm>
          <a:prstGeom prst="rect">
            <a:avLst/>
          </a:prstGeom>
          <a:blipFill>
            <a:blip r:embed="rId2"/>
            <a:stretch>
              <a:fillRect/>
            </a:stretch>
          </a:blipFill>
        </p:spPr>
        <p:txBody>
          <a:bodyPr wrap="square" lIns="0" tIns="0" rIns="0" bIns="0" rtlCol="0"/>
          <a:lstStyle>
            <a:defPPr/>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Autofit/>
          </a:bodyPr>
          <a:lstStyle>
            <a:defPPr/>
          </a:lstStyle>
          <a:p>
            <a:pPr/>
            <a:r>
              <a:rPr lang="zh-CN" altLang="en-US" sz="3600"/>
              <a:t>课时规划</a:t>
            </a:r>
            <a:endParaRPr lang="zh-CN" altLang="en-US" sz="3600"/>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3" name="图片 2"/>
          <p:cNvPicPr>
            <a:picLocks noChangeAspect="1"/>
          </p:cNvPicPr>
          <p:nvPr>
            <p:custDataLst>
              <p:tags r:id="rId4"/>
            </p:custDataLst>
          </p:nvPr>
        </p:nvPicPr>
        <p:blipFill>
          <a:blip r:embed="rId3"/>
          <a:stretch>
            <a:fillRect/>
          </a:stretch>
        </p:blipFill>
        <p:spPr>
          <a:xfrm>
            <a:off x="663575" y="1842770"/>
            <a:ext cx="10877550" cy="3171825"/>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784495" y="1980573"/>
            <a:ext cx="10863541" cy="5388907"/>
          </a:xfrm>
        </p:spPr>
        <p:txBody>
          <a:bodyPr/>
          <a:lstStyle>
            <a:defPPr/>
          </a:lstStyle>
          <a:p>
            <a:pPr marL="0" indent="0">
              <a:buNone/>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三.阅读体会</a:t>
            </a:r>
            <a:endParaRPr lang="zh-CN" altLang="en-US" sz="7200" b="1">
              <a:solidFill>
                <a:srgbClr val="FF0000"/>
              </a:solidFill>
              <a:latin typeface="叶根友毛笔行书2.0版"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000">
                <a:solidFill>
                  <a:srgbClr val="1F2DA8"/>
                </a:solidFill>
                <a:latin typeface="微软雅黑" panose="020b0503020204020204" charset="-122"/>
                <a:ea typeface="微软雅黑"/>
                <a:cs typeface="楷体" panose="02010609060101010101" charset="-122"/>
                <a:sym typeface="+mn-ea"/>
              </a:rPr>
              <a:t>1.交流体会“序言”“后记”的阅读体会</a:t>
            </a:r>
            <a:endParaRPr lang="zh-CN" altLang="en-US" sz="4000">
              <a:solidFill>
                <a:srgbClr val="1F2DA8"/>
              </a:solidFill>
              <a:latin typeface="微软雅黑" panose="020b0503020204020204" charset="-122"/>
              <a:ea typeface="微软雅黑" charset="-122"/>
              <a:cs typeface="楷体" panose="02010609060101010101" charset="-122"/>
              <a:sym typeface="+mn-ea"/>
            </a:endParaRPr>
          </a:p>
        </p:txBody>
      </p:sp>
      <p:sp>
        <p:nvSpPr>
          <p:cNvPr id="3" name="内容占位符 2"/>
          <p:cNvSpPr>
            <a:spLocks noGrp="1"/>
          </p:cNvSpPr>
          <p:nvPr>
            <p:ph idx="1"/>
          </p:nvPr>
        </p:nvSpPr>
        <p:spPr>
          <a:xfrm>
            <a:off x="758845" y="1239528"/>
            <a:ext cx="10863541" cy="5388907"/>
          </a:xfrm>
        </p:spPr>
        <p:txBody>
          <a:bodyPr/>
          <a:lstStyle>
            <a:defPPr/>
          </a:lstStyle>
          <a:p>
            <a:pPr/>
            <a:r>
              <a:rPr lang="zh-CN" altLang="en-US" sz="3600" b="1">
                <a:latin typeface="Calibri" panose="020f0502020204030204" charset="0"/>
                <a:ea typeface="楷体" panose="02010609060101010101" charset="-122"/>
                <a:cs typeface="楷体" panose="02010609060101010101" charset="-122"/>
              </a:rPr>
              <a:t>①</a:t>
            </a:r>
            <a:r>
              <a:rPr lang="zh-CN" altLang="en-US" sz="3600" b="1">
                <a:latin typeface="楷体" panose="02010609060101010101" charset="-122"/>
                <a:ea typeface="楷体" panose="02010609060101010101" charset="-122"/>
                <a:cs typeface="楷体" panose="02010609060101010101" charset="-122"/>
              </a:rPr>
              <a:t>借助《序言》，体会费孝通写作《乡土中国》的目的和学术体会。 </a:t>
            </a:r>
            <a:endParaRPr lang="zh-CN" altLang="en-US" sz="3600" b="1">
              <a:latin typeface="楷体" panose="02010609060101010101" charset="-122"/>
              <a:ea typeface="楷体" panose="02010609060101010101" charset="-122"/>
              <a:cs typeface="楷体" panose="02010609060101010101" charset="-122"/>
            </a:endParaRPr>
          </a:p>
          <a:p>
            <a:pPr/>
            <a:r>
              <a:rPr lang="zh-CN" altLang="en-US" sz="3600" b="1">
                <a:latin typeface="Calibri" panose="020f0502020204030204" charset="0"/>
                <a:ea typeface="楷体" panose="02010609060101010101" charset="-122"/>
                <a:cs typeface="楷体" panose="02010609060101010101" charset="-122"/>
              </a:rPr>
              <a:t>②</a:t>
            </a:r>
            <a:r>
              <a:rPr lang="zh-CN" altLang="en-US" sz="3600" b="1">
                <a:latin typeface="楷体" panose="02010609060101010101" charset="-122"/>
                <a:ea typeface="楷体" panose="02010609060101010101" charset="-122"/>
                <a:cs typeface="楷体" panose="02010609060101010101" charset="-122"/>
              </a:rPr>
              <a:t>讨论社会学这门学科基本情况和学科特点。 </a:t>
            </a:r>
            <a:endParaRPr lang="zh-CN" altLang="en-US" sz="3600" b="1">
              <a:latin typeface="楷体" panose="02010609060101010101" charset="-122"/>
              <a:ea typeface="楷体" panose="02010609060101010101" charset="-122"/>
              <a:cs typeface="楷体" panose="02010609060101010101" charset="-122"/>
            </a:endParaRPr>
          </a:p>
          <a:p>
            <a:pPr/>
            <a:r>
              <a:rPr lang="zh-CN" altLang="en-US" sz="3600" b="1">
                <a:latin typeface="Calibri" panose="020f0502020204030204" charset="0"/>
                <a:ea typeface="楷体" panose="02010609060101010101" charset="-122"/>
                <a:cs typeface="楷体" panose="02010609060101010101" charset="-122"/>
              </a:rPr>
              <a:t>③</a:t>
            </a:r>
            <a:r>
              <a:rPr lang="zh-CN" altLang="en-US" sz="3600" b="1">
                <a:latin typeface="楷体" panose="02010609060101010101" charset="-122"/>
                <a:ea typeface="楷体" panose="02010609060101010101" charset="-122"/>
                <a:cs typeface="楷体" panose="02010609060101010101" charset="-122"/>
              </a:rPr>
              <a:t>讨论费孝通夫妇瑶山调查悲惨经历的启示</a:t>
            </a:r>
            <a:endParaRPr lang="zh-CN" altLang="en-US" sz="36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1" end="1"/>
                                            </p:txEl>
                                          </p:spTgt>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8"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000">
                <a:solidFill>
                  <a:srgbClr val="1F2DA8"/>
                </a:solidFill>
                <a:latin typeface="微软雅黑" panose="020b0503020204020204" charset="-122"/>
                <a:ea typeface="微软雅黑"/>
                <a:cs typeface="楷体" panose="02010609060101010101" charset="-122"/>
                <a:sym typeface="+mn-ea"/>
              </a:rPr>
              <a:t>2.以“乡土本色”一篇为例谈谈自己的阅读体会</a:t>
            </a:r>
            <a:endParaRPr sz="4000">
              <a:solidFill>
                <a:srgbClr val="1F2DA8"/>
              </a:solidFill>
              <a:latin typeface="微软雅黑" panose="020b0503020204020204" charset="-122"/>
              <a:ea typeface="微软雅黑" charset="-122"/>
              <a:cs typeface="楷体" panose="02010609060101010101" charset="-122"/>
              <a:sym typeface="+mn-ea"/>
            </a:endParaRPr>
          </a:p>
        </p:txBody>
      </p:sp>
      <p:graphicFrame>
        <p:nvGraphicFramePr>
          <p:cNvPr id="5" name="内容占位符 4"/>
          <p:cNvGraphicFramePr>
            <a:graphicFrameLocks noGrp="1"/>
          </p:cNvGraphicFramePr>
          <p:nvPr>
            <p:ph idx="1"/>
            <p:custDataLst>
              <p:tags r:id="rId2"/>
            </p:custDataLst>
          </p:nvPr>
        </p:nvGraphicFramePr>
        <p:xfrm>
          <a:off x="758825" y="1239520"/>
          <a:ext cx="10864850" cy="4241165"/>
        </p:xfrm>
        <a:graphic>
          <a:graphicData uri="http://schemas.openxmlformats.org/drawingml/2006/table">
            <a:tbl>
              <a:tblPr firstRow="1" bandRow="1">
                <a:tableStyleId>{5C22544A-7EE6-4342-B048-85BDC9FD1C3A}</a:tableStyleId>
              </a:tblPr>
              <a:tblGrid>
                <a:gridCol w="1481455"/>
                <a:gridCol w="2933700"/>
                <a:gridCol w="2103755"/>
                <a:gridCol w="2172970"/>
                <a:gridCol w="2172970"/>
              </a:tblGrid>
              <a:tr h="744220">
                <a:tc>
                  <a:txBody>
                    <a:bodyPr vert="horz" wrap="square"/>
                    <a:lstStyle>
                      <a:defPPr/>
                    </a:lstStyle>
                    <a:p>
                      <a:pPr algn="ctr">
                        <a:buNone/>
                      </a:pPr>
                      <a:r>
                        <a:rPr lang="zh-CN" altLang="en-US" sz="2400">
                          <a:solidFill>
                            <a:schemeClr val="tx1"/>
                          </a:solidFill>
                        </a:rPr>
                        <a:t>篇名    </a:t>
                      </a:r>
                      <a:endParaRPr lang="zh-CN" altLang="en-US" sz="2400">
                        <a:solidFill>
                          <a:schemeClr val="tx1"/>
                        </a:solidFill>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ctr">
                        <a:buNone/>
                      </a:pPr>
                      <a:r>
                        <a:rPr lang="zh-CN" altLang="en-US" sz="2400">
                          <a:solidFill>
                            <a:schemeClr val="tx1"/>
                          </a:solidFill>
                          <a:sym typeface="+mn-ea"/>
                        </a:rPr>
                        <a:t>核心观点</a:t>
                      </a:r>
                      <a:endParaRPr lang="zh-CN" altLang="en-US" sz="2400">
                        <a:solidFill>
                          <a:schemeClr val="tx1"/>
                        </a:solidFill>
                        <a:sym typeface="+mn-ea"/>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ctr">
                        <a:buNone/>
                      </a:pPr>
                      <a:r>
                        <a:rPr lang="zh-CN" altLang="en-US" sz="2400">
                          <a:solidFill>
                            <a:schemeClr val="tx1"/>
                          </a:solidFill>
                          <a:sym typeface="+mn-ea"/>
                        </a:rPr>
                        <a:t>关键概念</a:t>
                      </a:r>
                      <a:endParaRPr lang="zh-CN" altLang="en-US" sz="2400">
                        <a:solidFill>
                          <a:schemeClr val="tx1"/>
                        </a:solidFill>
                        <a:sym typeface="+mn-ea"/>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ctr">
                        <a:buNone/>
                      </a:pPr>
                      <a:r>
                        <a:rPr lang="zh-CN" altLang="en-US" sz="2400">
                          <a:solidFill>
                            <a:schemeClr val="tx1"/>
                          </a:solidFill>
                          <a:sym typeface="+mn-ea"/>
                        </a:rPr>
                        <a:t>主要材料</a:t>
                      </a:r>
                      <a:endParaRPr lang="zh-CN" altLang="en-US" sz="2400">
                        <a:solidFill>
                          <a:schemeClr val="tx1"/>
                        </a:solidFill>
                        <a:sym typeface="+mn-ea"/>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ctr">
                        <a:buNone/>
                      </a:pPr>
                      <a:r>
                        <a:rPr lang="zh-CN" altLang="en-US" sz="2400">
                          <a:solidFill>
                            <a:schemeClr val="tx1"/>
                          </a:solidFill>
                          <a:sym typeface="+mn-ea"/>
                        </a:rPr>
                        <a:t>论证思路    </a:t>
                      </a:r>
                      <a:endParaRPr lang="zh-CN" altLang="en-US" sz="2400">
                        <a:solidFill>
                          <a:schemeClr val="tx1"/>
                        </a:solidFill>
                        <a:sym typeface="+mn-ea"/>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r>
              <a:tr h="3496945">
                <a:tc>
                  <a:txBody>
                    <a:bodyPr vert="horz" wrap="square"/>
                    <a:lstStyle>
                      <a:defPPr/>
                    </a:lstStyle>
                    <a:p>
                      <a:pPr algn="l">
                        <a:buNone/>
                      </a:pPr>
                      <a:r>
                        <a:rPr lang="zh-CN" altLang="en-US" sz="2200" b="1">
                          <a:solidFill>
                            <a:srgbClr val="404040"/>
                          </a:solidFill>
                          <a:latin typeface="楷体" panose="02010609060101010101" charset="-122"/>
                          <a:ea typeface="楷体" panose="02010609060101010101" charset="-122"/>
                        </a:rPr>
                        <a:t>乡土本色</a:t>
                      </a:r>
                      <a:endParaRPr lang="zh-CN" altLang="en-US" sz="2200" b="1">
                        <a:solidFill>
                          <a:srgbClr val="404040"/>
                        </a:solidFill>
                        <a:latin typeface="楷体" panose="02010609060101010101" charset="-122"/>
                        <a:ea typeface="楷体" panose="02010609060101010101" charset="-122"/>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1.乡土社会的本色是土气,由此产生了生于斯、死于斯的熟悉的社会模式 </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2.以农为生的人，世代定居是常态，迁移是变态。 </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3.我们的民族和泥土分不开，既有光荣，也受束缚。</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有机的团结（ 礼俗社会）；机械的团结（法理社会）</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美 国 朋 友 的</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话 ； 史 禄 国</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先 生 的 话 ；</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电 影 里 的 风</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俗 ； 西 洋 商</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cs typeface="楷体" panose="02010609060101010101" charset="-122"/>
                        </a:rPr>
                        <a:t>人的故事</a:t>
                      </a:r>
                      <a:endParaRPr lang="zh-CN" altLang="en-US" sz="2200" b="1">
                        <a:solidFill>
                          <a:srgbClr val="404040"/>
                        </a:solidFill>
                        <a:latin typeface="楷体" panose="02010609060101010101" charset="-122"/>
                        <a:ea typeface="楷体" panose="02010609060101010101" charset="-122"/>
                        <a:cs typeface="楷体" panose="02010609060101010101" charset="-122"/>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defPPr/>
                    </a:lstStyle>
                    <a:p>
                      <a:pPr algn="l">
                        <a:buNone/>
                      </a:pPr>
                      <a:r>
                        <a:rPr lang="zh-CN" altLang="en-US" sz="2200" b="1">
                          <a:solidFill>
                            <a:srgbClr val="404040"/>
                          </a:solidFill>
                          <a:latin typeface="楷体" panose="02010609060101010101" charset="-122"/>
                          <a:ea typeface="楷体" panose="02010609060101010101" charset="-122"/>
                        </a:rPr>
                        <a:t>先概述中国社会</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乡土特色，再从</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不同角度列举事</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实论证中国人靠</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土地谋生，而后</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分析由此带来的</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聚村而居的社区</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特色，最后讨论</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熟人社会的规矩</a:t>
                      </a:r>
                      <a:endParaRPr lang="zh-CN" altLang="en-US" sz="2200" b="1">
                        <a:solidFill>
                          <a:srgbClr val="404040"/>
                        </a:solidFill>
                        <a:latin typeface="楷体" panose="02010609060101010101" charset="-122"/>
                        <a:ea typeface="楷体" panose="02010609060101010101" charset="-122"/>
                      </a:endParaRPr>
                    </a:p>
                    <a:p>
                      <a:pPr algn="l">
                        <a:buNone/>
                      </a:pPr>
                      <a:r>
                        <a:rPr lang="zh-CN" altLang="en-US" sz="2200" b="1">
                          <a:solidFill>
                            <a:srgbClr val="404040"/>
                          </a:solidFill>
                          <a:latin typeface="楷体" panose="02010609060101010101" charset="-122"/>
                          <a:ea typeface="楷体" panose="02010609060101010101" charset="-122"/>
                        </a:rPr>
                        <a:t>与信任。</a:t>
                      </a:r>
                      <a:endParaRPr lang="zh-CN" altLang="en-US" sz="2200" b="1">
                        <a:solidFill>
                          <a:srgbClr val="404040"/>
                        </a:solidFill>
                        <a:latin typeface="楷体" panose="02010609060101010101" charset="-122"/>
                        <a:ea typeface="楷体" panose="02010609060101010101" charset="-122"/>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r>
            </a:tbl>
          </a:graphicData>
        </a:graphic>
      </p:graphicFrame>
      <p:sp>
        <p:nvSpPr>
          <p:cNvPr id="12" name="object 12"/>
          <p:cNvSpPr/>
          <p:nvPr/>
        </p:nvSpPr>
        <p:spPr>
          <a:xfrm>
            <a:off x="83820" y="316230"/>
            <a:ext cx="675005" cy="695960"/>
          </a:xfrm>
          <a:prstGeom prst="rect">
            <a:avLst/>
          </a:prstGeom>
          <a:blipFill>
            <a:blip r:embed="rId3"/>
            <a:stretch>
              <a:fillRect/>
            </a:stretch>
          </a:blipFill>
        </p:spPr>
        <p:txBody>
          <a:bodyPr wrap="square" lIns="0" tIns="0" rIns="0" bIns="0" rtlCol="0"/>
          <a:lstStyle>
            <a:defPPr/>
          </a:lstStyle>
          <a:p>
            <a:p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1252875" y="1614813"/>
            <a:ext cx="10863541" cy="5388907"/>
          </a:xfrm>
        </p:spPr>
        <p:txBody>
          <a:bodyPr/>
          <a:lstStyle>
            <a:defPPr/>
          </a:lstStyle>
          <a:p>
            <a:pPr marL="0" indent="0">
              <a:buNone/>
            </a:pPr>
            <a:r>
              <a:rPr lang="zh-CN" altLang="en-US" sz="60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四、学习任务单及思维导图</a:t>
            </a:r>
            <a:endParaRPr lang="zh-CN" altLang="en-US" sz="6000" b="1">
              <a:solidFill>
                <a:srgbClr val="FF0000"/>
              </a:solidFill>
              <a:latin typeface="叶根友毛笔行书2.0版"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000">
                <a:solidFill>
                  <a:srgbClr val="1F2DA8"/>
                </a:solidFill>
                <a:latin typeface="微软雅黑" panose="020b0503020204020204" charset="-122"/>
                <a:ea typeface="微软雅黑"/>
                <a:cs typeface="楷体" panose="02010609060101010101" charset="-122"/>
                <a:sym typeface="+mn-ea"/>
              </a:rPr>
              <a:t>1.学习任务单的设计说明</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758845" y="1239528"/>
            <a:ext cx="10863541" cy="5388907"/>
          </a:xfrm>
        </p:spPr>
        <p:txBody>
          <a:bodyPr/>
          <a:lstStyle>
            <a:defPPr/>
          </a:lstStyle>
          <a:p>
            <a:pPr/>
            <a:r>
              <a:rPr lang="zh-CN" altLang="en-US" sz="3600" b="1">
                <a:latin typeface="Calibri" panose="020f0502020204030204" charset="0"/>
                <a:ea typeface="楷体" panose="02010609060101010101" charset="-122"/>
                <a:cs typeface="楷体" panose="02010609060101010101" charset="-122"/>
              </a:rPr>
              <a:t>①</a:t>
            </a:r>
            <a:r>
              <a:rPr lang="zh-CN" altLang="en-US" sz="3600" b="1">
                <a:latin typeface="楷体" panose="02010609060101010101" charset="-122"/>
                <a:ea typeface="楷体" panose="02010609060101010101" charset="-122"/>
                <a:cs typeface="楷体" panose="02010609060101010101" charset="-122"/>
              </a:rPr>
              <a:t>介绍关键概念 </a:t>
            </a:r>
            <a:endParaRPr lang="zh-CN" altLang="en-US" sz="3600" b="1">
              <a:latin typeface="楷体" panose="02010609060101010101" charset="-122"/>
              <a:ea typeface="楷体" panose="02010609060101010101" charset="-122"/>
              <a:cs typeface="楷体" panose="02010609060101010101" charset="-122"/>
            </a:endParaRPr>
          </a:p>
          <a:p>
            <a:pPr/>
            <a:r>
              <a:rPr lang="zh-CN" altLang="en-US" sz="3600" b="1">
                <a:latin typeface="Calibri" panose="020f0502020204030204" charset="0"/>
                <a:ea typeface="楷体" panose="02010609060101010101" charset="-122"/>
                <a:cs typeface="楷体" panose="02010609060101010101" charset="-122"/>
              </a:rPr>
              <a:t>②</a:t>
            </a:r>
            <a:r>
              <a:rPr lang="zh-CN" altLang="en-US" sz="3600" b="1">
                <a:latin typeface="楷体" panose="02010609060101010101" charset="-122"/>
                <a:ea typeface="楷体" panose="02010609060101010101" charset="-122"/>
                <a:cs typeface="楷体" panose="02010609060101010101" charset="-122"/>
              </a:rPr>
              <a:t>如何概括核心观点。 </a:t>
            </a:r>
            <a:endParaRPr lang="zh-CN" altLang="en-US" sz="3600" b="1">
              <a:latin typeface="楷体" panose="02010609060101010101" charset="-122"/>
              <a:ea typeface="楷体" panose="02010609060101010101" charset="-122"/>
              <a:cs typeface="楷体" panose="02010609060101010101" charset="-122"/>
            </a:endParaRPr>
          </a:p>
          <a:p>
            <a:pPr/>
            <a:r>
              <a:rPr lang="zh-CN" altLang="en-US" sz="3600" b="1">
                <a:latin typeface="Calibri" panose="020f0502020204030204" charset="0"/>
                <a:ea typeface="楷体" panose="02010609060101010101" charset="-122"/>
                <a:cs typeface="楷体" panose="02010609060101010101" charset="-122"/>
              </a:rPr>
              <a:t>③</a:t>
            </a:r>
            <a:r>
              <a:rPr lang="zh-CN" altLang="en-US" sz="3600" b="1">
                <a:latin typeface="楷体" panose="02010609060101010101" charset="-122"/>
                <a:ea typeface="楷体" panose="02010609060101010101" charset="-122"/>
                <a:cs typeface="楷体" panose="02010609060101010101" charset="-122"/>
              </a:rPr>
              <a:t>分析论证思路</a:t>
            </a:r>
            <a:endParaRPr lang="zh-CN" altLang="en-US" sz="36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1" end="1"/>
                                            </p:txEl>
                                          </p:spTgt>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8"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000">
                <a:solidFill>
                  <a:srgbClr val="1F2DA8"/>
                </a:solidFill>
                <a:latin typeface="微软雅黑" panose="020b0503020204020204" charset="-122"/>
                <a:ea typeface="微软雅黑"/>
                <a:cs typeface="楷体" panose="02010609060101010101" charset="-122"/>
                <a:sym typeface="+mn-ea"/>
              </a:rPr>
              <a:t>2.</a:t>
            </a:r>
            <a:r>
              <a:rPr sz="4000">
                <a:solidFill>
                  <a:srgbClr val="1F2DA8"/>
                </a:solidFill>
                <a:latin typeface="微软雅黑" panose="020b0503020204020204" charset="-122"/>
                <a:ea typeface="微软雅黑"/>
                <a:cs typeface="楷体" panose="02010609060101010101" charset="-122"/>
              </a:rPr>
              <a:t>如何利用思维导图来做读书笔记？</a:t>
            </a:r>
            <a:endParaRPr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758845" y="1239528"/>
            <a:ext cx="10863541" cy="5388907"/>
          </a:xfrm>
        </p:spPr>
        <p:txBody>
          <a:bodyPr>
            <a:normAutofit fontScale="80000"/>
          </a:bodyPr>
          <a:lstStyle>
            <a:defPPr/>
          </a:lstStyle>
          <a:p>
            <a:r>
              <a:rPr lang="zh-CN" altLang="en-US" sz="4000" b="1">
                <a:latin typeface="楷体" panose="02010609060101010101" charset="-122"/>
                <a:ea typeface="楷体" panose="02010609060101010101" charset="-122"/>
                <a:cs typeface="楷体" panose="02010609060101010101" charset="-122"/>
              </a:rPr>
              <a:t>快速浏览、翻阅全书或者整篇文章，对其内容的组织得出一个初步的印象。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抓住全书的核心观点，区别全书各部分的主次关系，弄清全书各要素间的内在联系。 将核心要素处理为中央图标，用不同颜色的线条将其他部分内容串联起来。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再总览一下全书或整篇文章，看看各章节标题、关键概念、核心观点是不是都已经列入思维导图，它们的相互关系是不是需要修订。</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000">
                <a:solidFill>
                  <a:srgbClr val="1F2DA8"/>
                </a:solidFill>
                <a:latin typeface="微软雅黑" panose="020b0503020204020204" charset="-122"/>
                <a:ea typeface="微软雅黑"/>
                <a:cs typeface="楷体" panose="02010609060101010101" charset="-122"/>
              </a:rPr>
              <a:t>示例：《乡土中国》目录图</a:t>
            </a:r>
            <a:endParaRPr sz="4000">
              <a:solidFill>
                <a:srgbClr val="1F2DA8"/>
              </a:solidFill>
              <a:latin typeface="微软雅黑" panose="020b0503020204020204" charset="-122"/>
              <a:ea typeface="微软雅黑"/>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5" name="内容占位符 4"/>
          <p:cNvPicPr>
            <a:picLocks noChangeAspect="1"/>
          </p:cNvPicPr>
          <p:nvPr>
            <p:ph idx="1"/>
          </p:nvPr>
        </p:nvPicPr>
        <p:blipFill>
          <a:blip r:embed="rId3"/>
          <a:stretch>
            <a:fillRect/>
          </a:stretch>
        </p:blipFill>
        <p:spPr>
          <a:xfrm>
            <a:off x="758825" y="1202690"/>
            <a:ext cx="10144125" cy="4867275"/>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sz="4400">
                <a:solidFill>
                  <a:srgbClr val="1F2DA8"/>
                </a:solidFill>
                <a:latin typeface="微软雅黑" panose="020b0503020204020204" charset="-122"/>
                <a:ea typeface="微软雅黑"/>
                <a:cs typeface="楷体" panose="02010609060101010101" charset="-122"/>
                <a:sym typeface="+mn-ea"/>
              </a:rPr>
              <a:t>作业</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lstStyle>
            <a:defPPr/>
          </a:lstStyle>
          <a:p>
            <a:pPr/>
            <a:r>
              <a:rPr lang="zh-CN" altLang="en-US" sz="4000" b="1">
                <a:latin typeface="楷体" panose="02010609060101010101" charset="-122"/>
                <a:ea typeface="楷体" panose="02010609060101010101" charset="-122"/>
                <a:cs typeface="楷体" panose="02010609060101010101" charset="-122"/>
              </a:rPr>
              <a:t>预习第一至三章，完成相关学习任务单</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defPPr/>
          </a:lstStyle>
          <a:p>
            <a:pPr/>
          </a:p>
        </p:txBody>
      </p:sp>
      <p:sp>
        <p:nvSpPr>
          <p:cNvPr id="5" name="文本框 4"/>
          <p:cNvSpPr txBox="1"/>
          <p:nvPr/>
        </p:nvSpPr>
        <p:spPr>
          <a:xfrm>
            <a:off x="1519555" y="481965"/>
            <a:ext cx="9542145" cy="3012440"/>
          </a:xfrm>
          <a:prstGeom prst="rect">
            <a:avLst/>
          </a:prstGeom>
          <a:noFill/>
        </p:spPr>
        <p:txBody>
          <a:bodyPr wrap="square" rtlCol="0" anchor="t">
            <a:spAutoFit/>
          </a:bodyPr>
          <a:lstStyle>
            <a:defPPr/>
          </a:lstStyle>
          <a:p>
            <a:pPr>
              <a:lnSpc>
                <a:spcPct val="150000"/>
              </a:lnSpc>
              <a:spcBef>
                <a:spcPts val="100"/>
              </a:spcBef>
            </a:pPr>
            <a:r>
              <a:rPr lang="en-US" altLang="zh-CN" sz="5400" b="1" spc="5">
                <a:solidFill>
                  <a:srgbClr val="FF0000"/>
                </a:solidFill>
                <a:latin typeface="微软雅黑" panose="020b0503020204020204" charset="-122"/>
                <a:ea typeface="微软雅黑"/>
                <a:sym typeface="+mn-ea"/>
              </a:rPr>
              <a:t>        </a:t>
            </a:r>
            <a:r>
              <a:rPr lang="en-US" altLang="zh-CN" sz="5400" b="1" spc="5">
                <a:solidFill>
                  <a:schemeClr val="tx1"/>
                </a:solidFill>
                <a:latin typeface="微软雅黑" panose="020b0503020204020204" charset="-122"/>
                <a:ea typeface="微软雅黑"/>
                <a:sym typeface="+mn-ea"/>
              </a:rPr>
              <a:t>       </a:t>
            </a:r>
            <a:r>
              <a:rPr lang="zh-CN" sz="5400" b="1" spc="5">
                <a:solidFill>
                  <a:schemeClr val="tx1"/>
                </a:solidFill>
                <a:latin typeface="微软雅黑" panose="020b0503020204020204" charset="-122"/>
                <a:ea typeface="微软雅黑"/>
                <a:sym typeface="+mn-ea"/>
              </a:rPr>
              <a:t>第二课</a:t>
            </a:r>
            <a:endParaRPr lang="zh-CN" sz="5400" b="1" spc="5">
              <a:solidFill>
                <a:srgbClr val="FF0000"/>
              </a:solidFill>
              <a:latin typeface="微软雅黑" panose="020b0503020204020204" charset="-122"/>
              <a:ea typeface="微软雅黑"/>
              <a:sym typeface="+mn-ea"/>
            </a:endParaRPr>
          </a:p>
          <a:p>
            <a:pPr>
              <a:lnSpc>
                <a:spcPct val="150000"/>
              </a:lnSpc>
              <a:spcBef>
                <a:spcPts val="100"/>
              </a:spcBef>
            </a:pPr>
            <a:r>
              <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rPr>
              <a:t>乡土本色与文字下乡</a:t>
            </a:r>
            <a:endParaRPr lang="zh-CN" altLang="en-US" sz="7200" b="1" spc="150">
              <a:solidFill>
                <a:srgbClr val="FF0000"/>
              </a:solidFill>
              <a:uFillTx/>
              <a:latin typeface="叶根友毛笔行书2.0版" charset="-122"/>
              <a:ea typeface="叶根友毛笔行书2.0版" panose="02010601030101010101" charset="-122"/>
              <a:cs typeface="叶根友毛笔行书2.0版" panose="02010601030101010101" charset="-122"/>
              <a:sym typeface="+mn-ea"/>
            </a:endParaRPr>
          </a:p>
        </p:txBody>
      </p:sp>
      <p:sp>
        <p:nvSpPr>
          <p:cNvPr id="2" name="文本框 1"/>
          <p:cNvSpPr txBox="1"/>
          <p:nvPr/>
        </p:nvSpPr>
        <p:spPr>
          <a:xfrm>
            <a:off x="4872355" y="4189095"/>
            <a:ext cx="6690995" cy="521970"/>
          </a:xfrm>
          <a:prstGeom prst="rect">
            <a:avLst/>
          </a:prstGeom>
          <a:noFill/>
        </p:spPr>
        <p:txBody>
          <a:bodyPr wrap="square" rtlCol="0" anchor="t">
            <a:spAutoFit/>
          </a:bodyPr>
          <a:lstStyle>
            <a:defPPr/>
          </a:lstStyle>
          <a:p>
            <a:pPr/>
            <a:r>
              <a:rPr lang="zh-CN" altLang="en-US" sz="2800"/>
              <a:t>——《乡土中国》一至三章阅读活动设计</a:t>
            </a: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defPPr/>
          </a:lstStyle>
          <a:p>
            <a:pPr/>
          </a:p>
        </p:txBody>
      </p:sp>
      <p:sp>
        <p:nvSpPr>
          <p:cNvPr id="5" name="文本框 4"/>
          <p:cNvSpPr txBox="1"/>
          <p:nvPr/>
        </p:nvSpPr>
        <p:spPr>
          <a:xfrm>
            <a:off x="1518285" y="647700"/>
            <a:ext cx="9542145" cy="2735580"/>
          </a:xfrm>
          <a:prstGeom prst="rect">
            <a:avLst/>
          </a:prstGeom>
          <a:noFill/>
        </p:spPr>
        <p:txBody>
          <a:bodyPr wrap="square" rtlCol="0" anchor="t">
            <a:spAutoFit/>
          </a:bodyPr>
          <a:lstStyle>
            <a:defPPr/>
          </a:lstStyle>
          <a:p>
            <a:pPr>
              <a:lnSpc>
                <a:spcPct val="150000"/>
              </a:lnSpc>
              <a:spcBef>
                <a:spcPts val="100"/>
              </a:spcBef>
            </a:pPr>
            <a:r>
              <a:rPr lang="en-US" altLang="zh-CN" sz="5400" b="1" spc="5">
                <a:solidFill>
                  <a:srgbClr val="FF0000"/>
                </a:solidFill>
                <a:latin typeface="微软雅黑" panose="020b0503020204020204" charset="-122"/>
                <a:ea typeface="微软雅黑"/>
                <a:sym typeface="+mn-ea"/>
              </a:rPr>
              <a:t>             </a:t>
            </a:r>
            <a:r>
              <a:rPr lang="zh-CN" sz="5400" b="1" spc="5">
                <a:solidFill>
                  <a:schemeClr val="tx1"/>
                </a:solidFill>
                <a:latin typeface="微软雅黑" panose="020b0503020204020204" charset="-122"/>
                <a:ea typeface="微软雅黑"/>
                <a:sym typeface="+mn-ea"/>
              </a:rPr>
              <a:t>第一课</a:t>
            </a:r>
            <a:endParaRPr lang="zh-CN" sz="5400" b="1" spc="5">
              <a:solidFill>
                <a:srgbClr val="FF0000"/>
              </a:solidFill>
              <a:latin typeface="微软雅黑" panose="020b0503020204020204" charset="-122"/>
              <a:ea typeface="微软雅黑" charset="-122"/>
              <a:sym typeface="+mn-ea"/>
            </a:endParaRPr>
          </a:p>
          <a:p>
            <a:pPr>
              <a:lnSpc>
                <a:spcPct val="150000"/>
              </a:lnSpc>
              <a:spcBef>
                <a:spcPts val="100"/>
              </a:spcBef>
            </a:pPr>
            <a:r>
              <a:rPr lang="zh-CN" altLang="en-US" sz="60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rPr>
              <a:t> 走进大师，读书有法</a:t>
            </a:r>
            <a:endParaRPr lang="zh-CN" altLang="en-US" sz="6000" b="1" spc="150">
              <a:solidFill>
                <a:srgbClr val="FF0000"/>
              </a:solidFill>
              <a:uFillTx/>
              <a:latin typeface="叶根友毛笔行书2.0版" charset="-122"/>
              <a:ea typeface="叶根友毛笔行书2.0版" panose="02010601030101010101" charset="-122"/>
              <a:cs typeface="叶根友毛笔行书2.0版" panose="02010601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95340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一.导入</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1254145" y="974733"/>
            <a:ext cx="10863541" cy="5388907"/>
          </a:xfrm>
        </p:spPr>
        <p:txBody>
          <a:bodyPr>
            <a:normAutofit fontScale="70000"/>
          </a:bodyPr>
          <a:lstStyle>
            <a:defPPr/>
          </a:lstStyle>
          <a:p>
            <a:r>
              <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rPr>
              <a:t>读进去（读懂）：</a:t>
            </a:r>
            <a:endParaRPr lang="zh-CN" altLang="en-US" sz="7200" b="1">
              <a:solidFill>
                <a:srgbClr val="FF0000"/>
              </a:solidFill>
              <a:latin typeface="宋体" pitchFamily="2" charset="-122"/>
              <a:ea typeface="宋体" pitchFamily="2" charset="-122"/>
              <a:cs typeface="宋体" panose="02010600030101010101" pitchFamily="2" charset="-122"/>
            </a:endParaRPr>
          </a:p>
          <a:p>
            <a:r>
              <a:rPr lang="zh-CN" altLang="en-US" sz="6300" b="1">
                <a:solidFill>
                  <a:schemeClr val="tx1"/>
                </a:solidFill>
                <a:latin typeface="楷体" panose="02010609060101010101" charset="-122"/>
                <a:ea typeface="楷体" panose="02010609060101010101" charset="-122"/>
                <a:cs typeface="楷体" panose="02010609060101010101" charset="-122"/>
              </a:rPr>
              <a:t>①梳理各章内容（主旨、层意、概念） </a:t>
            </a:r>
            <a:endParaRPr lang="zh-CN" altLang="en-US" sz="6300" b="1">
              <a:solidFill>
                <a:schemeClr val="tx1"/>
              </a:solidFill>
              <a:latin typeface="楷体" panose="02010609060101010101" charset="-122"/>
              <a:ea typeface="楷体" panose="02010609060101010101" charset="-122"/>
              <a:cs typeface="楷体" panose="02010609060101010101" charset="-122"/>
            </a:endParaRPr>
          </a:p>
          <a:p>
            <a:r>
              <a:rPr lang="zh-CN" altLang="en-US" sz="6300" b="1">
                <a:solidFill>
                  <a:schemeClr val="tx1"/>
                </a:solidFill>
                <a:latin typeface="楷体" panose="02010609060101010101" charset="-122"/>
                <a:ea typeface="楷体" panose="02010609060101010101" charset="-122"/>
                <a:cs typeface="楷体" panose="02010609060101010101" charset="-122"/>
              </a:rPr>
              <a:t>②理清各章关联 </a:t>
            </a:r>
            <a:endParaRPr lang="zh-CN" altLang="en-US" sz="6300" b="1">
              <a:solidFill>
                <a:schemeClr val="tx1"/>
              </a:solidFill>
              <a:latin typeface="楷体" panose="02010609060101010101" charset="-122"/>
              <a:ea typeface="楷体" panose="02010609060101010101" charset="-122"/>
              <a:cs typeface="楷体" panose="02010609060101010101" charset="-122"/>
            </a:endParaRPr>
          </a:p>
          <a:p>
            <a:r>
              <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rPr>
              <a:t>读出来（审视）：</a:t>
            </a:r>
            <a:endPar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6300" b="1">
                <a:solidFill>
                  <a:schemeClr val="tx1"/>
                </a:solidFill>
                <a:latin typeface="楷体" panose="02010609060101010101" charset="-122"/>
                <a:ea typeface="楷体" panose="02010609060101010101" charset="-122"/>
                <a:cs typeface="宋体" panose="02010600030101010101" pitchFamily="2" charset="-122"/>
              </a:rPr>
              <a:t>不同观点，对话碰撞，形成独立判断</a:t>
            </a:r>
            <a:endParaRPr lang="zh-CN" altLang="en-US" sz="6300" b="1">
              <a:solidFill>
                <a:schemeClr val="tx1"/>
              </a:solidFill>
              <a:latin typeface="楷体" panose="02010609060101010101" charset="-122"/>
              <a:ea typeface="楷体" panose="02010609060101010101" charset="-122"/>
              <a:cs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3"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1" end="1"/>
                                            </p:txEl>
                                          </p:spTgt>
                                        </p:tgtEl>
                                        <p:attrNameLst>
                                          <p:attrName>fill.type</p:attrName>
                                        </p:attrNameLst>
                                      </p:cBhvr>
                                      <p:to>
                                        <p:strVal val="solid"/>
                                      </p:to>
                                    </p:set>
                                  </p:childTnLst>
                                </p:cTn>
                              </p:par>
                              <p:par>
                                <p:cTn id="16" presetID="27" presetClass="entr" presetSubtype="0" fill="hold" nodeType="withEffect">
                                  <p:stCondLst>
                                    <p:cond delay="0"/>
                                  </p:stCondLst>
                                  <p:iterate type="lt">
                                    <p:tmPct val="50000"/>
                                  </p:iterate>
                                  <p:childTnLst>
                                    <p:set>
                                      <p:cBhvr>
                                        <p:cTn id="17"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8"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2" end="2"/>
                                            </p:txEl>
                                          </p:spTgt>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1"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95340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二.梳理文本</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1.学生展示成果（略）</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p:txBody>
          <a:bodyPr/>
          <a:lstStyle>
            <a:defPPr/>
          </a:lstStyle>
          <a:p>
            <a:pP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sz="4000">
                <a:solidFill>
                  <a:srgbClr val="1F2DA8"/>
                </a:solidFill>
                <a:latin typeface="微软雅黑" panose="020b0503020204020204" charset="-122"/>
                <a:ea typeface="微软雅黑"/>
                <a:cs typeface="楷体" panose="02010609060101010101" charset="-122"/>
                <a:sym typeface="+mn-ea"/>
              </a:rPr>
              <a:t>2.学习任务单（表一）示例</a:t>
            </a:r>
            <a:endParaRPr lang="zh-CN" altLang="en-US" sz="4000">
              <a:solidFill>
                <a:srgbClr val="1F2DA8"/>
              </a:solidFill>
              <a:latin typeface="微软雅黑" panose="020b0503020204020204" charset="-122"/>
              <a:ea typeface="微软雅黑"/>
              <a:cs typeface="楷体" panose="02010609060101010101" charset="-122"/>
            </a:endParaRPr>
          </a:p>
        </p:txBody>
      </p:sp>
      <p:pic>
        <p:nvPicPr>
          <p:cNvPr id="11" name="内容占位符 10"/>
          <p:cNvPicPr>
            <a:picLocks noChangeAspect="1"/>
          </p:cNvPicPr>
          <p:nvPr>
            <p:ph idx="1"/>
          </p:nvPr>
        </p:nvPicPr>
        <p:blipFill>
          <a:blip r:embed="rId2"/>
          <a:stretch>
            <a:fillRect/>
          </a:stretch>
        </p:blipFill>
        <p:spPr>
          <a:xfrm>
            <a:off x="1877695" y="1250950"/>
            <a:ext cx="8448675" cy="479107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80" y="462919"/>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3.各章内容要点</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591840" y="1469398"/>
            <a:ext cx="10863541" cy="5388907"/>
          </a:xfrm>
        </p:spPr>
        <p:txBody>
          <a:bodyPr>
            <a:noAutofit/>
          </a:bodyPr>
          <a:lstStyle>
            <a:defPPr/>
          </a:lstStyle>
          <a:p>
            <a:pPr/>
            <a:r>
              <a:rPr lang="zh-CN" altLang="en-US" sz="3200" b="1">
                <a:latin typeface="楷体" panose="02010609060101010101" charset="-122"/>
                <a:ea typeface="楷体" panose="02010609060101010101" charset="-122"/>
                <a:cs typeface="楷体" panose="02010609060101010101" charset="-122"/>
              </a:rPr>
              <a:t>第一章，乡土社会的性质（不流动、聚村而居、村与村之间孤立隔膜、熟人社会）</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第二章，从空间格局角度，论述乡土社会不需要文字。 </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第三章，从时间格局角度，论述乡土社会不需要文字。</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27" presetClass="entr" presetSubtype="0" fill="hold" nodeType="withEffect">
                                  <p:stCondLst>
                                    <p:cond delay="0"/>
                                  </p:stCondLst>
                                  <p:iterate type="lt">
                                    <p:tmPct val="50000"/>
                                  </p:iterate>
                                  <p:childTnLst>
                                    <p:set>
                                      <p:cBhvr>
                                        <p:cTn id="17"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8"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1" end="1"/>
                                            </p:txEl>
                                          </p:spTgt>
                                        </p:tgtEl>
                                        <p:attrNameLst>
                                          <p:attrName>fill.type</p:attrName>
                                        </p:attrNameLst>
                                      </p:cBhvr>
                                      <p:to>
                                        <p:strVal val="solid"/>
                                      </p:to>
                                    </p:set>
                                  </p:childTnLst>
                                </p:cTn>
                              </p:par>
                              <p:par>
                                <p:cTn id="21" presetID="27" presetClass="entr" presetSubtype="0" fill="hold" nodeType="withEffect">
                                  <p:stCondLst>
                                    <p:cond delay="0"/>
                                  </p:stCondLst>
                                  <p:iterate type="lt">
                                    <p:tmPct val="50000"/>
                                  </p:iterate>
                                  <p:childTnLst>
                                    <p:set>
                                      <p:cBhvr>
                                        <p:cTn id="22"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3"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4.梳理各章内在关联</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1273175" y="1469390"/>
            <a:ext cx="9826625" cy="5388610"/>
          </a:xfrm>
        </p:spPr>
        <p:txBody>
          <a:bodyPr/>
          <a:lstStyle>
            <a:defPPr/>
          </a:lstStyle>
          <a:p>
            <a:pPr marL="0" indent="0">
              <a:buNone/>
            </a:pPr>
            <a:r>
              <a:rPr lang="zh-CN" altLang="en-US" sz="3200">
                <a:latin typeface="楷体" panose="02010609060101010101" charset="-122"/>
                <a:ea typeface="楷体" panose="02010609060101010101" charset="-122"/>
                <a:cs typeface="楷体" panose="02010609060101010101" charset="-122"/>
              </a:rPr>
              <a:t>第一章是第二、三两章的基石，第一章讨论了乡土社会的性质特点，是第二、三章的理论基础；</a:t>
            </a:r>
            <a:endParaRPr lang="zh-CN" altLang="en-US" sz="3200">
              <a:latin typeface="楷体" panose="02010609060101010101" charset="-122"/>
              <a:ea typeface="楷体" panose="02010609060101010101" charset="-122"/>
              <a:cs typeface="楷体" panose="02010609060101010101" charset="-122"/>
            </a:endParaRPr>
          </a:p>
          <a:p>
            <a:pPr marL="0" indent="0">
              <a:buNone/>
            </a:pPr>
            <a:r>
              <a:rPr lang="zh-CN" altLang="en-US" sz="3200">
                <a:latin typeface="楷体" panose="02010609060101010101" charset="-122"/>
                <a:ea typeface="楷体" panose="02010609060101010101" charset="-122"/>
                <a:cs typeface="楷体" panose="02010609060101010101" charset="-122"/>
              </a:rPr>
              <a:t>第二、三两章之间的关系是并列关系，分别从空间角度和时间角度论证了“没有用字来帮助他们在社会中生活的需要”这一结论；</a:t>
            </a:r>
            <a:endParaRPr lang="zh-CN" altLang="en-US" sz="3200">
              <a:latin typeface="楷体" panose="02010609060101010101" charset="-122"/>
              <a:ea typeface="楷体" panose="02010609060101010101" charset="-122"/>
              <a:cs typeface="楷体" panose="02010609060101010101" charset="-122"/>
            </a:endParaRPr>
          </a:p>
          <a:p>
            <a:pPr marL="0" indent="0">
              <a:buNone/>
            </a:pPr>
            <a:r>
              <a:rPr lang="zh-CN" altLang="en-US" sz="3200">
                <a:latin typeface="楷体" panose="02010609060101010101" charset="-122"/>
                <a:ea typeface="楷体" panose="02010609060101010101" charset="-122"/>
                <a:cs typeface="楷体" panose="02010609060101010101" charset="-122"/>
              </a:rPr>
              <a:t>三章内容整体上构成总分关系。</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1" end="1"/>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2"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80" y="182884"/>
            <a:ext cx="10863541" cy="441964"/>
          </a:xfrm>
        </p:spPr>
        <p:txBody>
          <a:bodyPr>
            <a:normAutofit fontScale="90000"/>
          </a:bodyPr>
          <a:lstStyle>
            <a:defPPr/>
          </a:lstStyle>
          <a:p>
            <a:r>
              <a:rPr lang="zh-CN" altLang="en-US" sz="4000">
                <a:solidFill>
                  <a:srgbClr val="1F2DA8"/>
                </a:solidFill>
                <a:latin typeface="微软雅黑" panose="020b0503020204020204" charset="-122"/>
                <a:ea typeface="微软雅黑"/>
                <a:cs typeface="楷体" panose="02010609060101010101" charset="-122"/>
              </a:rPr>
              <a:t>5.学习任务单（表一）示例</a:t>
            </a:r>
            <a:endParaRPr lang="zh-CN" altLang="en-US" sz="4000">
              <a:solidFill>
                <a:srgbClr val="1F2DA8"/>
              </a:solidFill>
              <a:latin typeface="微软雅黑" panose="020b0503020204020204" charset="-122"/>
              <a:ea typeface="微软雅黑"/>
              <a:cs typeface="楷体" panose="02010609060101010101" charset="-122"/>
            </a:endParaRPr>
          </a:p>
        </p:txBody>
      </p:sp>
      <p:pic>
        <p:nvPicPr>
          <p:cNvPr id="4" name="内容占位符 3"/>
          <p:cNvPicPr>
            <a:picLocks noChangeAspect="1"/>
          </p:cNvPicPr>
          <p:nvPr>
            <p:ph idx="1"/>
          </p:nvPr>
        </p:nvPicPr>
        <p:blipFill>
          <a:blip r:embed="rId2"/>
          <a:stretch>
            <a:fillRect/>
          </a:stretch>
        </p:blipFill>
        <p:spPr>
          <a:xfrm>
            <a:off x="670560" y="1113155"/>
            <a:ext cx="10863580" cy="506603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0860" y="83824"/>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6.讨论乡土社会“生于斯、长于斯”安土重迁的特色及其深远影响。</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3941445" y="1416685"/>
            <a:ext cx="7691755" cy="4578350"/>
          </a:xfrm>
        </p:spPr>
        <p:txBody>
          <a:bodyPr/>
          <a:lstStyle>
            <a:defPPr/>
          </a:lstStyle>
          <a:p>
            <a:pPr/>
            <a:r>
              <a:rPr lang="zh-CN" altLang="en-US" sz="2800" b="1">
                <a:latin typeface="楷体" panose="02010609060101010101" charset="-122"/>
                <a:ea typeface="楷体" panose="02010609060101010101" charset="-122"/>
              </a:rPr>
              <a:t>农耕文明，让百姓无法脱离土地而生存；聚村而居，生活和工作都有其便利性；在与土地、自然打交道的过程中产生的熟悉而亲密的感觉；日日与土地打交道，视野封闭，缺少闯荡的勇气与决心。</a:t>
            </a:r>
            <a:endParaRPr lang="zh-CN" altLang="en-US" sz="2800" b="1">
              <a:latin typeface="楷体" panose="02010609060101010101" charset="-122"/>
              <a:ea typeface="楷体" panose="02010609060101010101" charset="-122"/>
            </a:endParaRPr>
          </a:p>
        </p:txBody>
      </p:sp>
      <p:sp>
        <p:nvSpPr>
          <p:cNvPr id="4" name="文本框 3"/>
          <p:cNvSpPr txBox="1"/>
          <p:nvPr/>
        </p:nvSpPr>
        <p:spPr>
          <a:xfrm>
            <a:off x="4293870" y="4587875"/>
            <a:ext cx="7615555" cy="1383665"/>
          </a:xfrm>
          <a:prstGeom prst="rect">
            <a:avLst/>
          </a:prstGeom>
          <a:noFill/>
        </p:spPr>
        <p:txBody>
          <a:bodyPr wrap="square" rtlCol="0" anchor="t">
            <a:spAutoFit/>
          </a:bodyPr>
          <a:lstStyle>
            <a:defPPr/>
          </a:lstStyle>
          <a:p>
            <a:pPr/>
            <a:r>
              <a:rPr lang="zh-CN" altLang="en-US" sz="2800" b="1" spc="150">
                <a:solidFill>
                  <a:schemeClr val="tx1">
                    <a:lumMod val="85000"/>
                    <a:lumOff val="15000"/>
                  </a:schemeClr>
                </a:solidFill>
                <a:uFillTx/>
                <a:latin typeface="楷体" panose="02010609060101010101" charset="-122"/>
                <a:ea typeface="楷体" panose="02010609060101010101" charset="-122"/>
              </a:rPr>
              <a:t>“乡土本色”决定了乡土社会人们的交际圈是封闭狭窄的熟人社会，其社会结构也由此特色而造成。</a:t>
            </a:r>
            <a:endParaRPr lang="zh-CN" altLang="en-US" sz="2800" b="1" spc="150">
              <a:solidFill>
                <a:schemeClr val="tx1">
                  <a:lumMod val="85000"/>
                  <a:lumOff val="15000"/>
                </a:schemeClr>
              </a:solidFill>
              <a:uFillTx/>
              <a:latin typeface="楷体" panose="02010609060101010101" charset="-122"/>
              <a:ea typeface="楷体" panose="02010609060101010101" charset="-122"/>
            </a:endParaRPr>
          </a:p>
        </p:txBody>
      </p:sp>
      <p:sp>
        <p:nvSpPr>
          <p:cNvPr id="5" name="文本框 4"/>
          <p:cNvSpPr txBox="1"/>
          <p:nvPr/>
        </p:nvSpPr>
        <p:spPr>
          <a:xfrm>
            <a:off x="1847850" y="1723390"/>
            <a:ext cx="770890" cy="1445260"/>
          </a:xfrm>
          <a:prstGeom prst="rect">
            <a:avLst/>
          </a:prstGeom>
          <a:noFill/>
        </p:spPr>
        <p:txBody>
          <a:bodyPr wrap="square" rtlCol="0" anchor="t">
            <a:spAutoFit/>
          </a:bodyPr>
          <a:lstStyle>
            <a:defPPr/>
          </a:lstStyle>
          <a:p>
            <a:pPr/>
            <a:r>
              <a:rPr lang="zh-CN" altLang="en-US" sz="4400">
                <a:solidFill>
                  <a:srgbClr val="FF0000"/>
                </a:solidFill>
                <a:latin typeface="叶根友毛笔行书2.0版" panose="02010601030101010101" charset="-122"/>
                <a:ea typeface="叶根友毛笔行书2.0版" panose="02010601030101010101" charset="-122"/>
              </a:rPr>
              <a:t>原</a:t>
            </a:r>
            <a:endParaRPr lang="zh-CN" altLang="en-US" sz="4400">
              <a:solidFill>
                <a:srgbClr val="FF0000"/>
              </a:solidFill>
              <a:latin typeface="叶根友毛笔行书2.0版" charset="-122"/>
              <a:ea typeface="叶根友毛笔行书2.0版" panose="02010601030101010101" charset="-122"/>
            </a:endParaRPr>
          </a:p>
          <a:p>
            <a:pPr/>
            <a:r>
              <a:rPr lang="zh-CN" altLang="en-US" sz="4400">
                <a:solidFill>
                  <a:srgbClr val="FF0000"/>
                </a:solidFill>
                <a:latin typeface="叶根友毛笔行书2.0版" panose="02010601030101010101" charset="-122"/>
                <a:ea typeface="叶根友毛笔行书2.0版" panose="02010601030101010101" charset="-122"/>
              </a:rPr>
              <a:t>因</a:t>
            </a:r>
            <a:endParaRPr lang="zh-CN" altLang="en-US" sz="4400">
              <a:solidFill>
                <a:srgbClr val="FF0000"/>
              </a:solidFill>
              <a:latin typeface="叶根友毛笔行书2.0版" panose="02010601030101010101" charset="-122"/>
              <a:ea typeface="叶根友毛笔行书2.0版" panose="02010601030101010101" charset="-122"/>
            </a:endParaRPr>
          </a:p>
        </p:txBody>
      </p:sp>
      <p:sp>
        <p:nvSpPr>
          <p:cNvPr id="6" name="文本框 5"/>
          <p:cNvSpPr txBox="1"/>
          <p:nvPr/>
        </p:nvSpPr>
        <p:spPr>
          <a:xfrm>
            <a:off x="1976120" y="4450715"/>
            <a:ext cx="2540000" cy="645160"/>
          </a:xfrm>
          <a:prstGeom prst="rect">
            <a:avLst/>
          </a:prstGeom>
          <a:noFill/>
        </p:spPr>
        <p:txBody>
          <a:bodyPr wrap="square" rtlCol="0" anchor="t">
            <a:spAutoFit/>
          </a:bodyPr>
          <a:lstStyle>
            <a:defPPr/>
          </a:lstStyle>
          <a:p>
            <a:pPr/>
            <a:r>
              <a:rPr lang="zh-CN" altLang="en-US" sz="4400">
                <a:solidFill>
                  <a:srgbClr val="FF0000"/>
                </a:solidFill>
                <a:latin typeface="叶根友毛笔行书2.0版" panose="02010601030101010101" charset="-122"/>
                <a:ea typeface="叶根友毛笔行书2.0版" panose="02010601030101010101" charset="-122"/>
              </a:rPr>
              <a:t>影</a:t>
            </a:r>
            <a:endParaRPr lang="zh-CN" altLang="en-US" sz="4400">
              <a:solidFill>
                <a:srgbClr val="FF0000"/>
              </a:solidFill>
              <a:latin typeface="叶根友毛笔行书2.0版" panose="02010601030101010101" charset="-122"/>
              <a:ea typeface="叶根友毛笔行书2.0版" panose="02010601030101010101" charset="-122"/>
            </a:endParaRPr>
          </a:p>
          <a:p>
            <a:pPr/>
            <a:r>
              <a:rPr lang="zh-CN" altLang="en-US" sz="4400">
                <a:solidFill>
                  <a:srgbClr val="FF0000"/>
                </a:solidFill>
                <a:latin typeface="叶根友毛笔行书2.0版" panose="02010601030101010101" charset="-122"/>
                <a:ea typeface="叶根友毛笔行书2.0版" panose="02010601030101010101" charset="-122"/>
              </a:rPr>
              <a:t>响</a:t>
            </a:r>
            <a:endParaRPr lang="zh-CN" altLang="en-US" sz="4400">
              <a:solidFill>
                <a:srgbClr val="FF0000"/>
              </a:solidFill>
              <a:latin typeface="叶根友毛笔行书2.0版" panose="02010601030101010101" charset="-122"/>
              <a:ea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6"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0" end="0"/>
                                            </p:txEl>
                                          </p:spTgt>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4"/>
                                        </p:tgtEl>
                                        <p:attrNameLst>
                                          <p:attrName>style.visibility</p:attrName>
                                        </p:attrNameLst>
                                      </p:cBhvr>
                                      <p:to>
                                        <p:strVal val="visible"/>
                                      </p:to>
                                    </p:set>
                                    <p:anim calcmode="discrete" valueType="clr">
                                      <p:cBhvr override="childStyle">
                                        <p:cTn id="33"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4"/>
                                        </p:tgtEl>
                                        <p:attrNameLst>
                                          <p:attrName>fillcolor</p:attrName>
                                        </p:attrNameLst>
                                      </p:cBhvr>
                                      <p:tavLst>
                                        <p:tav tm="0">
                                          <p:val>
                                            <p:clrVal>
                                              <a:schemeClr val="accent2"/>
                                            </p:clrVal>
                                          </p:val>
                                        </p:tav>
                                        <p:tav tm="50000">
                                          <p:val>
                                            <p:clrVal>
                                              <a:schemeClr val="hlink"/>
                                            </p:clrVal>
                                          </p:val>
                                        </p:tav>
                                      </p:tavLst>
                                    </p:anim>
                                    <p:set>
                                      <p:cBhvr>
                                        <p:cTn id="35"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3" grpId="0" build="p"/>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04408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三.思辨探究</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2449195" y="2004695"/>
            <a:ext cx="7465695" cy="1120140"/>
          </a:xfrm>
          <a:prstGeom prst="rect">
            <a:avLst/>
          </a:prstGeom>
        </p:spPr>
        <p:txBody>
          <a:bodyPr vert="horz" wrap="square" lIns="0" tIns="12700" rIns="0" bIns="0" rtlCol="0">
            <a:spAutoFit/>
          </a:bodyPr>
          <a:lstStyle>
            <a:defPPr/>
          </a:lstStyle>
          <a:p>
            <a:pPr marL="12700">
              <a:lnSpc>
                <a:spcPct val="100000"/>
              </a:lnSpc>
              <a:spcBef>
                <a:spcPts val="100"/>
              </a:spcBef>
            </a:pPr>
            <a:r>
              <a:rPr lang="zh-CN" altLang="en-US" sz="7200" spc="15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一、走进大师</a:t>
            </a:r>
            <a:endParaRPr lang="zh-CN" altLang="en-US" sz="7200" spc="150">
              <a:solidFill>
                <a:srgbClr val="FF0000"/>
              </a:solidFill>
              <a:latin typeface="叶根友毛笔行书2.0版" charset="-122"/>
              <a:ea typeface="叶根友毛笔行书2.0版" panose="02010601030101010101" charset="-122"/>
              <a:cs typeface="叶根友毛笔行书2.0版" panose="02010601030101010101" charset="-122"/>
            </a:endParaRPr>
          </a:p>
        </p:txBody>
      </p:sp>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陈心想观点</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normAutofit/>
          </a:bodyPr>
          <a:lstStyle>
            <a:defPPr/>
          </a:lstStyle>
          <a:p>
            <a:r>
              <a:rPr lang="zh-CN" altLang="en-US" sz="4000" b="1">
                <a:latin typeface="楷体" panose="02010609060101010101" charset="-122"/>
                <a:ea typeface="楷体" panose="02010609060101010101" charset="-122"/>
                <a:cs typeface="楷体" panose="02010609060101010101" charset="-122"/>
              </a:rPr>
              <a:t>陈心想认为，费孝通的观点过于片面简单，乡土社会是需要文字的。文字在身份地位的确认、实用、增加生活趣味等处都很有用处，阻碍文字下乡的因素在于乡村的穷困和缺乏教授文字的人才。</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郑也夫的观点</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227330" y="1012190"/>
            <a:ext cx="11978005" cy="5967730"/>
          </a:xfrm>
        </p:spPr>
        <p:txBody>
          <a:bodyPr>
            <a:noAutofit/>
          </a:bodyPr>
          <a:lstStyle>
            <a:defPPr/>
          </a:lstStyle>
          <a:p>
            <a:pPr/>
            <a:r>
              <a:rPr lang="zh-CN" altLang="en-US" sz="3200" b="1">
                <a:latin typeface="Calibri" panose="020f0502020204030204" charset="0"/>
                <a:ea typeface="楷体" panose="02010609060101010101" charset="-122"/>
                <a:cs typeface="楷体" panose="02010609060101010101" charset="-122"/>
              </a:rPr>
              <a:t>①</a:t>
            </a:r>
            <a:r>
              <a:rPr lang="zh-CN" altLang="en-US" sz="3200" b="1">
                <a:latin typeface="楷体" panose="02010609060101010101" charset="-122"/>
                <a:ea typeface="楷体" panose="02010609060101010101" charset="-122"/>
                <a:cs typeface="楷体" panose="02010609060101010101" charset="-122"/>
              </a:rPr>
              <a:t>陈心想说“费孝通是外来者，对乡村人了解不够”言重了；</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Calibri" panose="020f0502020204030204" charset="0"/>
                <a:ea typeface="楷体" panose="02010609060101010101" charset="-122"/>
                <a:cs typeface="楷体" panose="02010609060101010101" charset="-122"/>
              </a:rPr>
              <a:t>②</a:t>
            </a:r>
            <a:r>
              <a:rPr lang="zh-CN" altLang="en-US" sz="3200" b="1">
                <a:latin typeface="楷体" panose="02010609060101010101" charset="-122"/>
                <a:ea typeface="楷体" panose="02010609060101010101" charset="-122"/>
                <a:cs typeface="楷体" panose="02010609060101010101" charset="-122"/>
              </a:rPr>
              <a:t>费孝通以一个小时空的特征概括无年代区分的乡土中国，忽视了历史，不合理；</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Calibri" panose="020f0502020204030204" charset="0"/>
                <a:ea typeface="楷体" panose="02010609060101010101" charset="-122"/>
                <a:cs typeface="楷体" panose="02010609060101010101" charset="-122"/>
              </a:rPr>
              <a:t>③</a:t>
            </a:r>
            <a:r>
              <a:rPr lang="zh-CN" altLang="en-US" sz="3200" b="1">
                <a:latin typeface="楷体" panose="02010609060101010101" charset="-122"/>
                <a:ea typeface="楷体" panose="02010609060101010101" charset="-122"/>
                <a:cs typeface="楷体" panose="02010609060101010101" charset="-122"/>
              </a:rPr>
              <a:t>费孝通忽略历史事实的原因可能受其门派—“功能学派的影响，只从功能角度考虑，而不看历史的演化；</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④陈心想提出从“需求与供应”的角度讨论，有一定进步，但也仅从自己的经验出发，有偏颇。郑也夫部分反对陈心想的观点，而更深入地反对费孝通的观点。</a:t>
            </a:r>
            <a:endParaRPr lang="zh-CN" altLang="en-US" sz="32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0"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3">
                                            <p:txEl>
                                              <p:pRg st="1" end="1"/>
                                            </p:txEl>
                                          </p:spTgt>
                                        </p:tgtEl>
                                        <p:attrNameLst>
                                          <p:attrName>fill.type</p:attrName>
                                        </p:attrNameLst>
                                      </p:cBhvr>
                                      <p:to>
                                        <p:strVal val="solid"/>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2" end="2"/>
                                            </p:txEl>
                                          </p:spTgt>
                                        </p:tgtEl>
                                        <p:attrNameLst>
                                          <p:attrName>fill.type</p:attrName>
                                        </p:attrNameLst>
                                      </p:cBhvr>
                                      <p:to>
                                        <p:strVal val="solid"/>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4"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思考：关于乡土社会是否需要文字，请形成自己的判断</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1193185" y="1675138"/>
            <a:ext cx="10863541" cy="5388907"/>
          </a:xfrm>
        </p:spPr>
        <p:txBody>
          <a:bodyPr/>
          <a:lstStyle>
            <a:defPPr/>
          </a:lstStyle>
          <a:p>
            <a:pPr/>
            <a:r>
              <a:rPr lang="zh-CN" altLang="en-US" sz="3200" b="1">
                <a:latin typeface="楷体" panose="02010609060101010101" charset="-122"/>
                <a:ea typeface="楷体" panose="02010609060101010101" charset="-122"/>
                <a:cs typeface="楷体" panose="02010609060101010101" charset="-122"/>
              </a:rPr>
              <a:t>（1）首先要明确三人的观点和理由，三位学者各有自己的角度。</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（2）评述可以从三人理由的漏洞出发也可以从自己的阅读或生活经验出发。</a:t>
            </a:r>
            <a:endParaRPr lang="zh-CN" altLang="en-US" sz="3200" b="1">
              <a:latin typeface="楷体" panose="02010609060101010101" charset="-122"/>
              <a:ea typeface="楷体" panose="02010609060101010101" charset="-122"/>
              <a:cs typeface="楷体" panose="02010609060101010101" charset="-122"/>
            </a:endParaRPr>
          </a:p>
          <a:p>
            <a:pP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不求达成一致看法，但求申明自己的观点和理由。</a:t>
            </a:r>
            <a:endParaRPr lang="zh-CN" altLang="en-US" sz="32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
        <p:nvSpPr>
          <p:cNvPr id="4" name="文本框 3"/>
          <p:cNvSpPr txBox="1"/>
          <p:nvPr/>
        </p:nvSpPr>
        <p:spPr>
          <a:xfrm>
            <a:off x="306070" y="2197735"/>
            <a:ext cx="781685" cy="2061210"/>
          </a:xfrm>
          <a:prstGeom prst="rect">
            <a:avLst/>
          </a:prstGeom>
          <a:noFill/>
        </p:spPr>
        <p:txBody>
          <a:bodyPr wrap="square" rtlCol="0" anchor="t">
            <a:spAutoFit/>
          </a:bodyPr>
          <a:lstStyle>
            <a:defPPr/>
          </a:lstStyle>
          <a:p>
            <a:pPr/>
            <a:r>
              <a:rPr lang="zh-CN" altLang="en-US" sz="3200"/>
              <a:t>思</a:t>
            </a:r>
            <a:endParaRPr lang="zh-CN" altLang="en-US" sz="3200"/>
          </a:p>
          <a:p>
            <a:pPr/>
            <a:r>
              <a:rPr lang="zh-CN" altLang="en-US" sz="3200"/>
              <a:t>考</a:t>
            </a:r>
            <a:endParaRPr lang="zh-CN" altLang="en-US" sz="3200"/>
          </a:p>
          <a:p>
            <a:pPr/>
            <a:r>
              <a:rPr lang="zh-CN" altLang="en-US" sz="3200"/>
              <a:t>提</a:t>
            </a:r>
            <a:endParaRPr lang="zh-CN" altLang="en-US" sz="3200"/>
          </a:p>
          <a:p>
            <a:pPr/>
            <a:r>
              <a:rPr lang="zh-CN" altLang="en-US" sz="3200"/>
              <a:t>示</a:t>
            </a:r>
            <a:endParaRPr lang="zh-CN" altLang="en-US" sz="32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1" end="1"/>
                                            </p:txEl>
                                          </p:spTgt>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3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1" end="1"/>
                                            </p:txEl>
                                          </p:spTgt>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0"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作业</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lstStyle>
            <a:defPPr/>
          </a:lstStyle>
          <a:p>
            <a:pPr/>
            <a:r>
              <a:rPr lang="zh-CN" altLang="en-US" sz="4000" b="1">
                <a:latin typeface="楷体" panose="02010609060101010101" charset="-122"/>
                <a:ea typeface="楷体" panose="02010609060101010101" charset="-122"/>
                <a:cs typeface="楷体" panose="02010609060101010101" charset="-122"/>
              </a:rPr>
              <a:t>预习第四、五章，完成相关学习任务单。</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defPPr/>
          </a:lstStyle>
          <a:p>
            <a:pPr/>
          </a:p>
        </p:txBody>
      </p:sp>
      <p:sp>
        <p:nvSpPr>
          <p:cNvPr id="5" name="文本框 4"/>
          <p:cNvSpPr txBox="1"/>
          <p:nvPr/>
        </p:nvSpPr>
        <p:spPr>
          <a:xfrm>
            <a:off x="1509395" y="648335"/>
            <a:ext cx="9542145" cy="3012440"/>
          </a:xfrm>
          <a:prstGeom prst="rect">
            <a:avLst/>
          </a:prstGeom>
          <a:noFill/>
        </p:spPr>
        <p:txBody>
          <a:bodyPr wrap="square" rtlCol="0" anchor="t">
            <a:spAutoFit/>
          </a:bodyPr>
          <a:lstStyle>
            <a:defPPr/>
          </a:lstStyle>
          <a:p>
            <a:pPr>
              <a:lnSpc>
                <a:spcPct val="150000"/>
              </a:lnSpc>
              <a:spcBef>
                <a:spcPts val="100"/>
              </a:spcBef>
            </a:pPr>
            <a:r>
              <a:rPr lang="en-US" altLang="zh-CN" sz="5400" b="1" spc="5">
                <a:latin typeface="微软雅黑" panose="020b0503020204020204" charset="-122"/>
                <a:ea typeface="微软雅黑"/>
                <a:sym typeface="+mn-ea"/>
              </a:rPr>
              <a:t>                 </a:t>
            </a:r>
            <a:r>
              <a:rPr lang="zh-CN" sz="5400" b="1" spc="5">
                <a:latin typeface="微软雅黑" panose="020b0503020204020204" charset="-122"/>
                <a:ea typeface="微软雅黑"/>
                <a:sym typeface="+mn-ea"/>
              </a:rPr>
              <a:t>第三课</a:t>
            </a:r>
            <a:endParaRPr lang="zh-CN" sz="5400" b="1" spc="5">
              <a:solidFill>
                <a:srgbClr val="FF0000"/>
              </a:solidFill>
              <a:latin typeface="微软雅黑" panose="020b0503020204020204" charset="-122"/>
              <a:ea typeface="微软雅黑"/>
              <a:sym typeface="+mn-ea"/>
            </a:endParaRPr>
          </a:p>
          <a:p>
            <a:pPr>
              <a:lnSpc>
                <a:spcPct val="150000"/>
              </a:lnSpc>
              <a:spcBef>
                <a:spcPts val="100"/>
              </a:spcBef>
            </a:pPr>
            <a:r>
              <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rPr>
              <a:t>差序格局与私人道德</a:t>
            </a:r>
            <a:endPar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endParaRPr>
          </a:p>
        </p:txBody>
      </p:sp>
      <p:sp>
        <p:nvSpPr>
          <p:cNvPr id="2" name="文本框 1"/>
          <p:cNvSpPr txBox="1"/>
          <p:nvPr/>
        </p:nvSpPr>
        <p:spPr>
          <a:xfrm>
            <a:off x="3509010" y="4265930"/>
            <a:ext cx="8054340" cy="521970"/>
          </a:xfrm>
          <a:prstGeom prst="rect">
            <a:avLst/>
          </a:prstGeom>
          <a:noFill/>
        </p:spPr>
        <p:txBody>
          <a:bodyPr wrap="square" rtlCol="0" anchor="t">
            <a:spAutoFit/>
          </a:bodyPr>
          <a:lstStyle>
            <a:defPPr/>
          </a:lstStyle>
          <a:p>
            <a:pPr/>
            <a:r>
              <a:rPr lang="zh-CN" altLang="en-US" sz="2800"/>
              <a:t>———《乡土中国》第四、五章阅读活动设计</a:t>
            </a: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95340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一.导入</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866775" y="233045"/>
            <a:ext cx="10863580" cy="6049645"/>
          </a:xfrm>
        </p:spPr>
        <p:txBody>
          <a:bodyPr>
            <a:normAutofit fontScale="90000"/>
          </a:bodyPr>
          <a:lstStyle>
            <a:defPPr/>
          </a:lstStyle>
          <a:p>
            <a:r>
              <a:rPr lang="zh-CN" altLang="en-US" sz="4000" b="1">
                <a:latin typeface="楷体" panose="02010609060101010101" charset="-122"/>
                <a:ea typeface="楷体" panose="02010609060101010101" charset="-122"/>
                <a:cs typeface="楷体" panose="02010609060101010101" charset="-122"/>
              </a:rPr>
              <a:t>下面这些俗语反映了中国人怎样的心态？</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①各人自扫门前雪，莫管他人瓦上霜。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②一个和尚有水喝，三个和尚没水喝。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③事不关己，高高挂起。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spc="200">
                <a:solidFill>
                  <a:srgbClr val="1F2DA8"/>
                </a:solidFill>
                <a:latin typeface="微软雅黑" panose="020b0503020204020204" charset="-122"/>
                <a:ea typeface="微软雅黑"/>
                <a:cs typeface="楷体" panose="02010609060101010101" charset="-122"/>
              </a:rPr>
              <a:t>思考：</a:t>
            </a:r>
            <a:endParaRPr lang="zh-CN" altLang="en-US" sz="4000" b="1" spc="200">
              <a:solidFill>
                <a:srgbClr val="1F2DA8"/>
              </a:solidFill>
              <a:latin typeface="微软雅黑" panose="020b0503020204020204" charset="-122"/>
              <a:ea typeface="微软雅黑"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 对这种现象，费孝通先生是进行道德批判还是进</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 行学理分析？</a:t>
            </a:r>
            <a:endParaRPr lang="zh-CN" altLang="en-US" sz="40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across)">
                                      <p:cBhvr>
                                        <p:cTn id="21" dur="500"/>
                                        <p:tgtEl>
                                          <p:spTgt spid="3">
                                            <p:txEl>
                                              <p:pRg st="4" end="4"/>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heckerboard(across)">
                                      <p:cBhvr>
                                        <p:cTn id="24" dur="500"/>
                                        <p:tgtEl>
                                          <p:spTgt spid="3">
                                            <p:txEl>
                                              <p:pRg st="5" end="5"/>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heckerboard(across)">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95340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二.梳理文本</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1.学生展示成果（略）</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p:txBody>
          <a:bodyPr/>
          <a:lstStyle>
            <a:defPPr/>
          </a:lstStyle>
          <a:p>
            <a:pPr/>
            <a:endParaRPr lang="zh-CN" altLang="en-US"/>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84179"/>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2.梳理各章内容要点，分析两章内在关联</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83185" y="1327785"/>
            <a:ext cx="12121515" cy="5388610"/>
          </a:xfrm>
        </p:spPr>
        <p:txBody>
          <a:bodyPr>
            <a:noAutofit/>
          </a:bodyPr>
          <a:lstStyle>
            <a:defPPr/>
          </a:lstStyle>
          <a:p>
            <a:pPr/>
            <a:r>
              <a:rPr lang="zh-CN" altLang="en-US" sz="2600" b="1">
                <a:latin typeface="楷体" panose="02010609060101010101" charset="-122"/>
                <a:ea typeface="楷体" panose="02010609060101010101" charset="-122"/>
                <a:cs typeface="楷体" panose="02010609060101010101" charset="-122"/>
              </a:rPr>
              <a:t>第四章主要内容是以西洋社会的“团体格局”为对照，分析中国乡土社会“差序格局” 的特点：以“己”为中心向外推伸的差序格局，群己、人己界限可伸可缩；以“己”为中心的差序格局实则是自我主义。</a:t>
            </a:r>
            <a:endParaRPr lang="zh-CN" altLang="en-US" sz="2600" b="1">
              <a:latin typeface="楷体" panose="02010609060101010101" charset="-122"/>
              <a:ea typeface="楷体" panose="02010609060101010101" charset="-122"/>
              <a:cs typeface="楷体" panose="02010609060101010101" charset="-122"/>
            </a:endParaRPr>
          </a:p>
          <a:p>
            <a:pPr/>
            <a:r>
              <a:rPr lang="zh-CN" altLang="en-US" sz="2600" b="1">
                <a:latin typeface="楷体" panose="02010609060101010101" charset="-122"/>
                <a:ea typeface="楷体" panose="02010609060101010101" charset="-122"/>
                <a:cs typeface="楷体" panose="02010609060101010101" charset="-122"/>
              </a:rPr>
              <a:t> 第五章主要内容是差序格局下的道德特点。仍然以西洋社会为对照，指出差序格局下，没有笼统性的道德观念，道德体系的出发点是“克己复礼”，最基本的是从亲属角度考虑的“孝悌”和从朋友角度考虑的“忠信”，并根据所施对象与自己的关系而加以不同程度上的伸缩。与团体格局下的道德体系想比，个人之间，没有人人平等的兼爱精神；个人与团体之间，往往先私后公。 </a:t>
            </a:r>
            <a:endParaRPr lang="zh-CN" altLang="en-US" sz="2600" b="1">
              <a:latin typeface="楷体" panose="02010609060101010101" charset="-122"/>
              <a:ea typeface="楷体" panose="02010609060101010101" charset="-122"/>
              <a:cs typeface="楷体" panose="02010609060101010101" charset="-122"/>
            </a:endParaRPr>
          </a:p>
          <a:p>
            <a:pPr/>
            <a:r>
              <a:rPr lang="zh-CN" altLang="en-US" sz="2600" b="1">
                <a:latin typeface="楷体" panose="02010609060101010101" charset="-122"/>
                <a:ea typeface="楷体" panose="02010609060101010101" charset="-122"/>
                <a:cs typeface="楷体" panose="02010609060101010101" charset="-122"/>
              </a:rPr>
              <a:t>第五章谈道德是第四章社会结构的衍生，道德建立在社会结构的基础之上。</a:t>
            </a:r>
            <a:endParaRPr lang="zh-CN" altLang="en-US" sz="26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19"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2">
                                            <p:txEl>
                                              <p:pRg st="1" end="1"/>
                                            </p:txEl>
                                          </p:spTgt>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2">
                                            <p:txEl>
                                              <p:pRg st="2" end="2"/>
                                            </p:txEl>
                                          </p:spTgt>
                                        </p:tgtEl>
                                        <p:attrNameLst>
                                          <p:attrName>style.visibility</p:attrName>
                                        </p:attrNameLst>
                                      </p:cBhvr>
                                      <p:to>
                                        <p:strVal val="visible"/>
                                      </p:to>
                                    </p:set>
                                    <p:anim calcmode="discrete" valueType="clr">
                                      <p:cBhvr override="childStyle">
                                        <p:cTn id="26" dur="80"/>
                                        <p:tgtEl>
                                          <p:spTgt spid="1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2">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1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object 2"/>
          <p:cNvSpPr/>
          <p:nvPr/>
        </p:nvSpPr>
        <p:spPr>
          <a:xfrm>
            <a:off x="323850" y="3795648"/>
            <a:ext cx="1754505" cy="635"/>
          </a:xfrm>
          <a:custGeom>
            <a:rect l="l" t="t" r="r" b="b"/>
            <a:pathLst>
              <a:path w="1754505" h="635">
                <a:moveTo>
                  <a:pt x="0" y="0"/>
                </a:moveTo>
                <a:lnTo>
                  <a:pt x="1754251" y="126"/>
                </a:lnTo>
              </a:path>
            </a:pathLst>
          </a:custGeom>
          <a:ln w="6350">
            <a:solidFill>
              <a:srgbClr val="404040"/>
            </a:solidFill>
          </a:ln>
        </p:spPr>
        <p:txBody>
          <a:bodyPr wrap="square" lIns="0" tIns="0" rIns="0" bIns="0" rtlCol="0"/>
          <a:lstStyle>
            <a:defPPr/>
          </a:lstStyle>
          <a:p>
            <a:pPr/>
          </a:p>
        </p:txBody>
      </p:sp>
      <p:sp>
        <p:nvSpPr>
          <p:cNvPr id="3" name="object 3"/>
          <p:cNvSpPr txBox="1">
            <a:spLocks noGrp="1"/>
          </p:cNvSpPr>
          <p:nvPr>
            <p:ph type="title"/>
          </p:nvPr>
        </p:nvSpPr>
        <p:spPr>
          <a:xfrm>
            <a:off x="666115" y="345440"/>
            <a:ext cx="9225915" cy="442595"/>
          </a:xfrm>
          <a:prstGeom prst="rect">
            <a:avLst/>
          </a:prstGeom>
        </p:spPr>
        <p:txBody>
          <a:bodyPr vert="horz" wrap="square" lIns="0" tIns="12065" rIns="0" bIns="0" rtlCol="0">
            <a:spAutoFit/>
          </a:bodyPr>
          <a:lstStyle>
            <a:defPPr/>
          </a:lstStyle>
          <a:p>
            <a:pPr algn="l">
              <a:lnSpc>
                <a:spcPct val="100000"/>
              </a:lnSpc>
              <a:spcBef>
                <a:spcPts val="95"/>
              </a:spcBef>
              <a:buClrTx/>
              <a:buSzTx/>
              <a:buFontTx/>
            </a:pPr>
            <a:r>
              <a:rPr sz="4000">
                <a:solidFill>
                  <a:srgbClr val="1F2DA8"/>
                </a:solidFill>
                <a:latin typeface="微软雅黑" panose="020b0503020204020204" charset="-122"/>
                <a:ea typeface="微软雅黑"/>
                <a:cs typeface="楷体" panose="02010609060101010101" charset="-122"/>
              </a:rPr>
              <a:t>猜读图片，了解费孝通的学术成就与社会贡献</a:t>
            </a:r>
            <a:endParaRPr sz="4000">
              <a:solidFill>
                <a:srgbClr val="1F2DA8"/>
              </a:solidFill>
              <a:latin typeface="微软雅黑" panose="020b0503020204020204" charset="-122"/>
              <a:ea typeface="微软雅黑" charset="-122"/>
              <a:cs typeface="楷体" panose="02010609060101010101" charset="-122"/>
            </a:endParaRPr>
          </a:p>
        </p:txBody>
      </p:sp>
      <p:sp>
        <p:nvSpPr>
          <p:cNvPr id="4" name="object 4"/>
          <p:cNvSpPr/>
          <p:nvPr/>
        </p:nvSpPr>
        <p:spPr>
          <a:xfrm>
            <a:off x="219075" y="1065275"/>
            <a:ext cx="1984375" cy="2360549"/>
          </a:xfrm>
          <a:prstGeom prst="rect">
            <a:avLst/>
          </a:prstGeom>
          <a:blipFill>
            <a:blip r:embed="rId2"/>
            <a:stretch>
              <a:fillRect/>
            </a:stretch>
          </a:blipFill>
        </p:spPr>
        <p:txBody>
          <a:bodyPr wrap="square" lIns="0" tIns="0" rIns="0" bIns="0" rtlCol="0"/>
          <a:lstStyle>
            <a:defPPr/>
          </a:lstStyle>
          <a:p>
            <a:pPr/>
          </a:p>
        </p:txBody>
      </p:sp>
      <p:sp>
        <p:nvSpPr>
          <p:cNvPr id="5" name="object 5"/>
          <p:cNvSpPr/>
          <p:nvPr/>
        </p:nvSpPr>
        <p:spPr>
          <a:xfrm>
            <a:off x="2551176" y="3810000"/>
            <a:ext cx="1830705" cy="0"/>
          </a:xfrm>
          <a:custGeom>
            <a:rect l="l" t="t" r="r" b="b"/>
            <a:pathLst>
              <a:path w="1830704">
                <a:moveTo>
                  <a:pt x="0" y="0"/>
                </a:moveTo>
                <a:lnTo>
                  <a:pt x="1830324" y="0"/>
                </a:lnTo>
              </a:path>
            </a:pathLst>
          </a:custGeom>
          <a:ln w="6350">
            <a:solidFill>
              <a:srgbClr val="404040"/>
            </a:solidFill>
          </a:ln>
        </p:spPr>
        <p:txBody>
          <a:bodyPr wrap="square" lIns="0" tIns="0" rIns="0" bIns="0" rtlCol="0"/>
          <a:lstStyle>
            <a:defPPr/>
          </a:lstStyle>
          <a:p>
            <a:pPr/>
          </a:p>
        </p:txBody>
      </p:sp>
      <p:sp>
        <p:nvSpPr>
          <p:cNvPr id="6" name="object 6"/>
          <p:cNvSpPr/>
          <p:nvPr/>
        </p:nvSpPr>
        <p:spPr>
          <a:xfrm>
            <a:off x="4945126" y="3810000"/>
            <a:ext cx="1913255" cy="0"/>
          </a:xfrm>
          <a:custGeom>
            <a:rect l="l" t="t" r="r" b="b"/>
            <a:pathLst>
              <a:path w="1913254">
                <a:moveTo>
                  <a:pt x="0" y="0"/>
                </a:moveTo>
                <a:lnTo>
                  <a:pt x="1912874" y="0"/>
                </a:lnTo>
              </a:path>
            </a:pathLst>
          </a:custGeom>
          <a:ln w="6350">
            <a:solidFill>
              <a:srgbClr val="404040"/>
            </a:solidFill>
          </a:ln>
        </p:spPr>
        <p:txBody>
          <a:bodyPr wrap="square" lIns="0" tIns="0" rIns="0" bIns="0" rtlCol="0"/>
          <a:lstStyle>
            <a:defPPr/>
          </a:lstStyle>
          <a:p>
            <a:pPr/>
          </a:p>
        </p:txBody>
      </p:sp>
      <p:sp>
        <p:nvSpPr>
          <p:cNvPr id="7" name="object 7"/>
          <p:cNvSpPr/>
          <p:nvPr/>
        </p:nvSpPr>
        <p:spPr>
          <a:xfrm>
            <a:off x="7427976" y="3821176"/>
            <a:ext cx="2051050" cy="0"/>
          </a:xfrm>
          <a:custGeom>
            <a:rect l="l" t="t" r="r" b="b"/>
            <a:pathLst>
              <a:path w="2051050">
                <a:moveTo>
                  <a:pt x="0" y="0"/>
                </a:moveTo>
                <a:lnTo>
                  <a:pt x="2051050" y="0"/>
                </a:lnTo>
              </a:path>
            </a:pathLst>
          </a:custGeom>
          <a:ln w="6350">
            <a:solidFill>
              <a:srgbClr val="404040"/>
            </a:solidFill>
          </a:ln>
        </p:spPr>
        <p:txBody>
          <a:bodyPr wrap="square" lIns="0" tIns="0" rIns="0" bIns="0" rtlCol="0"/>
          <a:lstStyle>
            <a:defPPr/>
          </a:lstStyle>
          <a:p>
            <a:pPr/>
          </a:p>
        </p:txBody>
      </p:sp>
      <p:sp>
        <p:nvSpPr>
          <p:cNvPr id="8" name="object 8"/>
          <p:cNvSpPr/>
          <p:nvPr/>
        </p:nvSpPr>
        <p:spPr>
          <a:xfrm>
            <a:off x="9810750" y="1058924"/>
            <a:ext cx="2392045" cy="5799455"/>
          </a:xfrm>
          <a:custGeom>
            <a:rect l="l" t="t" r="r" b="b"/>
            <a:pathLst>
              <a:path w="2392045" h="5799455">
                <a:moveTo>
                  <a:pt x="2391917" y="0"/>
                </a:moveTo>
                <a:lnTo>
                  <a:pt x="0" y="0"/>
                </a:lnTo>
                <a:lnTo>
                  <a:pt x="0" y="5799072"/>
                </a:lnTo>
              </a:path>
            </a:pathLst>
          </a:custGeom>
          <a:ln w="12700">
            <a:solidFill>
              <a:srgbClr val="528399"/>
            </a:solidFill>
          </a:ln>
        </p:spPr>
        <p:txBody>
          <a:bodyPr wrap="square" lIns="0" tIns="0" rIns="0" bIns="0" rtlCol="0"/>
          <a:lstStyle>
            <a:defPPr/>
          </a:lstStyle>
          <a:p>
            <a:pPr/>
          </a:p>
        </p:txBody>
      </p:sp>
      <p:sp>
        <p:nvSpPr>
          <p:cNvPr id="9" name="object 9"/>
          <p:cNvSpPr/>
          <p:nvPr/>
        </p:nvSpPr>
        <p:spPr>
          <a:xfrm>
            <a:off x="10028301" y="3832225"/>
            <a:ext cx="1887855" cy="0"/>
          </a:xfrm>
          <a:custGeom>
            <a:rect l="l" t="t" r="r" b="b"/>
            <a:pathLst>
              <a:path w="1887854">
                <a:moveTo>
                  <a:pt x="0" y="0"/>
                </a:moveTo>
                <a:lnTo>
                  <a:pt x="1887474" y="0"/>
                </a:lnTo>
              </a:path>
            </a:pathLst>
          </a:custGeom>
          <a:ln w="6350">
            <a:solidFill>
              <a:srgbClr val="404040"/>
            </a:solidFill>
          </a:ln>
        </p:spPr>
        <p:txBody>
          <a:bodyPr wrap="square" lIns="0" tIns="0" rIns="0" bIns="0" rtlCol="0"/>
          <a:lstStyle>
            <a:defPPr/>
          </a:lstStyle>
          <a:p>
            <a:pPr/>
          </a:p>
        </p:txBody>
      </p:sp>
      <p:sp>
        <p:nvSpPr>
          <p:cNvPr id="10" name="object 10"/>
          <p:cNvSpPr/>
          <p:nvPr/>
        </p:nvSpPr>
        <p:spPr>
          <a:xfrm>
            <a:off x="2395601" y="1092200"/>
            <a:ext cx="2181225" cy="2305050"/>
          </a:xfrm>
          <a:prstGeom prst="rect">
            <a:avLst/>
          </a:prstGeom>
          <a:blipFill>
            <a:blip r:embed="rId3"/>
            <a:stretch>
              <a:fillRect/>
            </a:stretch>
          </a:blipFill>
        </p:spPr>
        <p:txBody>
          <a:bodyPr wrap="square" lIns="0" tIns="0" rIns="0" bIns="0" rtlCol="0"/>
          <a:lstStyle>
            <a:defPPr/>
          </a:lstStyle>
          <a:p>
            <a:pPr/>
          </a:p>
        </p:txBody>
      </p:sp>
      <p:sp>
        <p:nvSpPr>
          <p:cNvPr id="11" name="object 11"/>
          <p:cNvSpPr/>
          <p:nvPr/>
        </p:nvSpPr>
        <p:spPr>
          <a:xfrm>
            <a:off x="5000625" y="1069847"/>
            <a:ext cx="1866900" cy="2290826"/>
          </a:xfrm>
          <a:prstGeom prst="rect">
            <a:avLst/>
          </a:prstGeom>
          <a:blipFill>
            <a:blip r:embed="rId4"/>
            <a:stretch>
              <a:fillRect/>
            </a:stretch>
          </a:blipFill>
        </p:spPr>
        <p:txBody>
          <a:bodyPr wrap="square" lIns="0" tIns="0" rIns="0" bIns="0" rtlCol="0"/>
          <a:lstStyle>
            <a:defPPr/>
          </a:lstStyle>
          <a:p>
            <a:pPr/>
          </a:p>
        </p:txBody>
      </p:sp>
      <p:sp>
        <p:nvSpPr>
          <p:cNvPr id="12" name="object 12"/>
          <p:cNvSpPr/>
          <p:nvPr/>
        </p:nvSpPr>
        <p:spPr>
          <a:xfrm>
            <a:off x="7369175" y="1082675"/>
            <a:ext cx="2184400" cy="2305050"/>
          </a:xfrm>
          <a:prstGeom prst="rect">
            <a:avLst/>
          </a:prstGeom>
          <a:blipFill>
            <a:blip r:embed="rId5"/>
            <a:stretch>
              <a:fillRect/>
            </a:stretch>
          </a:blipFill>
        </p:spPr>
        <p:txBody>
          <a:bodyPr wrap="square" lIns="0" tIns="0" rIns="0" bIns="0" rtlCol="0"/>
          <a:lstStyle>
            <a:defPPr/>
          </a:lstStyle>
          <a:p>
            <a:pPr/>
          </a:p>
        </p:txBody>
      </p:sp>
      <p:graphicFrame>
        <p:nvGraphicFramePr>
          <p:cNvPr id="13" name="object 13"/>
          <p:cNvGraphicFramePr>
            <a:graphicFrameLocks noGrp="1"/>
          </p:cNvGraphicFramePr>
          <p:nvPr>
            <p:custDataLst>
              <p:tags r:id="rId6"/>
            </p:custDataLst>
          </p:nvPr>
        </p:nvGraphicFramePr>
        <p:xfrm>
          <a:off x="2333625" y="1058924"/>
          <a:ext cx="9643110" cy="5538814"/>
        </p:xfrm>
        <a:graphic>
          <a:graphicData uri="http://schemas.openxmlformats.org/drawingml/2006/table">
            <a:tbl>
              <a:tblPr firstRow="1" bandRow="1">
                <a:tableStyleId>{2D5ABB26-0587-4C30-8999-92F81FD0307C}</a:tableStyleId>
              </a:tblPr>
              <a:tblGrid>
                <a:gridCol w="2252980"/>
                <a:gridCol w="132080"/>
                <a:gridCol w="2354580"/>
                <a:gridCol w="114300"/>
                <a:gridCol w="2522220"/>
                <a:gridCol w="95250"/>
                <a:gridCol w="2171700"/>
              </a:tblGrid>
              <a:tr h="3219359">
                <a:tc>
                  <a:txBody>
                    <a:bodyPr vert="horz" wrap="square"/>
                    <a:lstStyle>
                      <a:defPPr/>
                    </a:lstStyle>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spcBef>
                          <a:spcPts val="50"/>
                        </a:spcBef>
                      </a:pPr>
                      <a:endParaRPr sz="2200">
                        <a:latin typeface="Times New Roman" panose="02020603050405020304"/>
                        <a:cs typeface="Times New Roman" panose="02020603050405020304"/>
                      </a:endParaRPr>
                    </a:p>
                    <a:p>
                      <a:pPr marL="834390">
                        <a:lnSpc>
                          <a:spcPct val="100000"/>
                        </a:lnSpc>
                      </a:pPr>
                      <a:r>
                        <a:rPr sz="1800">
                          <a:latin typeface="楷体" panose="02010609060101010101" charset="-122"/>
                          <a:cs typeface="楷体" panose="02010609060101010101" charset="-122"/>
                        </a:rPr>
                        <a:t>梁思成</a:t>
                      </a:r>
                      <a:endParaRPr sz="1800">
                        <a:latin typeface="楷体" panose="02010609060101010101" charset="-122"/>
                        <a:cs typeface="楷体" panose="02010609060101010101" charset="-122"/>
                      </a:endParaRPr>
                    </a:p>
                    <a:p>
                      <a:pPr marL="349885">
                        <a:lnSpc>
                          <a:spcPct val="100000"/>
                        </a:lnSpc>
                        <a:spcBef>
                          <a:spcPts val="925"/>
                        </a:spcBef>
                      </a:pPr>
                      <a:r>
                        <a:rPr sz="1800">
                          <a:latin typeface="楷体" panose="02010609060101010101" charset="-122"/>
                          <a:cs typeface="楷体" panose="02010609060101010101" charset="-122"/>
                        </a:rPr>
                        <a:t>（1901-1972）</a:t>
                      </a:r>
                      <a:endParaRPr sz="1800">
                        <a:latin typeface="楷体" panose="02010609060101010101" charset="-122"/>
                        <a:cs typeface="楷体" panose="02010609060101010101" charset="-122"/>
                      </a:endParaRPr>
                    </a:p>
                  </a:txBody>
                  <a:tcPr marL="0" marR="0" marT="0" marB="0">
                    <a:lnL w="12700">
                      <a:solidFill>
                        <a:srgbClr val="528399"/>
                      </a:solidFill>
                      <a:prstDash val="solid"/>
                    </a:lnL>
                    <a:lnR w="12700">
                      <a:solidFill>
                        <a:srgbClr val="528399"/>
                      </a:solidFill>
                      <a:prstDash val="solid"/>
                    </a:lnR>
                    <a:lnT w="12700">
                      <a:solidFill>
                        <a:srgbClr val="528399"/>
                      </a:solidFill>
                      <a:prstDash val="solid"/>
                    </a:lnT>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spcBef>
                          <a:spcPts val="50"/>
                        </a:spcBef>
                      </a:pPr>
                      <a:endParaRPr sz="2200">
                        <a:latin typeface="Times New Roman"/>
                        <a:cs typeface="Times New Roman"/>
                      </a:endParaRPr>
                    </a:p>
                    <a:p>
                      <a:pPr marL="887730">
                        <a:lnSpc>
                          <a:spcPct val="100000"/>
                        </a:lnSpc>
                      </a:pPr>
                      <a:r>
                        <a:rPr sz="1800">
                          <a:latin typeface="楷体" panose="02010609060101010101" charset="-122"/>
                          <a:cs typeface="楷体" panose="02010609060101010101" charset="-122"/>
                        </a:rPr>
                        <a:t>钱钟书</a:t>
                      </a:r>
                      <a:endParaRPr sz="1800">
                        <a:latin typeface="楷体" panose="02010609060101010101" charset="-122"/>
                        <a:cs typeface="楷体" panose="02010609060101010101" charset="-122"/>
                      </a:endParaRPr>
                    </a:p>
                    <a:p>
                      <a:pPr marL="454025">
                        <a:lnSpc>
                          <a:spcPct val="100000"/>
                        </a:lnSpc>
                        <a:spcBef>
                          <a:spcPts val="990"/>
                        </a:spcBef>
                      </a:pPr>
                      <a:r>
                        <a:rPr sz="1800">
                          <a:latin typeface="楷体" panose="02010609060101010101" charset="-122"/>
                          <a:cs typeface="楷体" panose="02010609060101010101" charset="-122"/>
                        </a:rPr>
                        <a:t>（1910-1998）</a:t>
                      </a:r>
                      <a:endParaRPr sz="1800">
                        <a:latin typeface="楷体" panose="02010609060101010101" charset="-122"/>
                        <a:cs typeface="楷体" panose="02010609060101010101" charset="-122"/>
                      </a:endParaRPr>
                    </a:p>
                  </a:txBody>
                  <a:tcPr marL="0" marR="0" marT="0" marB="0">
                    <a:lnL w="12700">
                      <a:solidFill>
                        <a:srgbClr val="528399"/>
                      </a:solidFill>
                      <a:prstDash val="solid"/>
                    </a:lnL>
                    <a:lnR w="12700">
                      <a:solidFill>
                        <a:srgbClr val="528399"/>
                      </a:solidFill>
                      <a:prstDash val="solid"/>
                    </a:lnR>
                    <a:lnT w="12700">
                      <a:solidFill>
                        <a:srgbClr val="528399"/>
                      </a:solidFill>
                      <a:prstDash val="solid"/>
                    </a:lnT>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spcBef>
                          <a:spcPts val="5"/>
                        </a:spcBef>
                      </a:pPr>
                      <a:endParaRPr sz="2250">
                        <a:latin typeface="Times New Roman" panose="02020603050405020304"/>
                        <a:cs typeface="Times New Roman" panose="02020603050405020304"/>
                      </a:endParaRPr>
                    </a:p>
                    <a:p>
                      <a:pPr marL="113665" algn="ctr">
                        <a:lnSpc>
                          <a:spcPct val="100000"/>
                        </a:lnSpc>
                      </a:pPr>
                      <a:r>
                        <a:rPr sz="1800">
                          <a:latin typeface="楷体" panose="02010609060101010101" charset="-122"/>
                          <a:cs typeface="楷体" panose="02010609060101010101" charset="-122"/>
                        </a:rPr>
                        <a:t>费孝通</a:t>
                      </a:r>
                      <a:endParaRPr sz="1800">
                        <a:latin typeface="楷体" panose="02010609060101010101" charset="-122"/>
                        <a:cs typeface="楷体" panose="02010609060101010101" charset="-122"/>
                      </a:endParaRPr>
                    </a:p>
                    <a:p>
                      <a:pPr marL="447675">
                        <a:lnSpc>
                          <a:spcPct val="100000"/>
                        </a:lnSpc>
                        <a:spcBef>
                          <a:spcPts val="1140"/>
                        </a:spcBef>
                      </a:pPr>
                      <a:r>
                        <a:rPr sz="1800">
                          <a:latin typeface="楷体" panose="02010609060101010101" charset="-122"/>
                          <a:cs typeface="楷体" panose="02010609060101010101" charset="-122"/>
                        </a:rPr>
                        <a:t>（1910-2005）</a:t>
                      </a:r>
                      <a:endParaRPr sz="1800">
                        <a:latin typeface="楷体" panose="02010609060101010101" charset="-122"/>
                        <a:cs typeface="楷体" panose="02010609060101010101" charset="-122"/>
                      </a:endParaRPr>
                    </a:p>
                  </a:txBody>
                  <a:tcPr marL="0" marR="0" marT="0" marB="0">
                    <a:lnL w="12700">
                      <a:solidFill>
                        <a:srgbClr val="528399"/>
                      </a:solidFill>
                      <a:prstDash val="solid"/>
                    </a:lnL>
                    <a:lnR w="12700">
                      <a:solidFill>
                        <a:srgbClr val="528399"/>
                      </a:solidFill>
                      <a:prstDash val="solid"/>
                    </a:lnR>
                    <a:lnT w="12700">
                      <a:solidFill>
                        <a:srgbClr val="528399"/>
                      </a:solidFill>
                      <a:prstDash val="solid"/>
                    </a:lnT>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tcPr>
                </a:tc>
                <a:tc>
                  <a:txBody>
                    <a:bodyPr vert="horz" wrap="square"/>
                    <a:lstStyle>
                      <a:defPPr/>
                    </a:lstStyle>
                    <a:p>
                      <a:pPr>
                        <a:lnSpc>
                          <a:spcPct val="100000"/>
                        </a:lnSpc>
                      </a:pPr>
                      <a:endParaRPr sz="1800">
                        <a:latin typeface="Times New Roman"/>
                        <a:cs typeface="Times New Roman"/>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spcBef>
                          <a:spcPts val="5"/>
                        </a:spcBef>
                      </a:pPr>
                      <a:endParaRPr sz="2250">
                        <a:latin typeface="Times New Roman"/>
                        <a:cs typeface="Times New Roman"/>
                      </a:endParaRPr>
                    </a:p>
                    <a:p>
                      <a:pPr marL="257175" algn="ctr">
                        <a:lnSpc>
                          <a:spcPct val="100000"/>
                        </a:lnSpc>
                      </a:pPr>
                      <a:r>
                        <a:rPr sz="1800">
                          <a:latin typeface="楷体" panose="02010609060101010101" charset="-122"/>
                          <a:cs typeface="楷体" panose="02010609060101010101" charset="-122"/>
                        </a:rPr>
                        <a:t>季羡林</a:t>
                      </a:r>
                      <a:endParaRPr sz="1800">
                        <a:latin typeface="楷体" panose="02010609060101010101" charset="-122"/>
                        <a:cs typeface="楷体" panose="02010609060101010101" charset="-122"/>
                      </a:endParaRPr>
                    </a:p>
                    <a:p>
                      <a:pPr marL="257810" algn="ctr">
                        <a:lnSpc>
                          <a:spcPct val="100000"/>
                        </a:lnSpc>
                        <a:spcBef>
                          <a:spcPts val="1055"/>
                        </a:spcBef>
                      </a:pPr>
                      <a:r>
                        <a:rPr sz="1800">
                          <a:latin typeface="楷体" panose="02010609060101010101" charset="-122"/>
                          <a:cs typeface="楷体" panose="02010609060101010101" charset="-122"/>
                        </a:rPr>
                        <a:t>（1911—2009）</a:t>
                      </a:r>
                      <a:endParaRPr sz="1800">
                        <a:latin typeface="楷体" panose="02010609060101010101" charset="-122"/>
                        <a:cs typeface="楷体" panose="02010609060101010101" charset="-122"/>
                      </a:endParaRPr>
                    </a:p>
                  </a:txBody>
                  <a:tcPr marL="0" marR="0" marT="0" marB="0"/>
                </a:tc>
              </a:tr>
              <a:tr h="1881118">
                <a:tc>
                  <a:txBody>
                    <a:bodyPr vert="horz" wrap="square"/>
                    <a:lstStyle>
                      <a:defPPr/>
                    </a:lstStyle>
                    <a:p>
                      <a:pPr marL="45085">
                        <a:lnSpc>
                          <a:spcPct val="100000"/>
                        </a:lnSpc>
                        <a:spcBef>
                          <a:spcPts val="865"/>
                        </a:spcBef>
                      </a:pPr>
                      <a:r>
                        <a:rPr sz="1600" spc="-5">
                          <a:solidFill>
                            <a:srgbClr val="585858"/>
                          </a:solidFill>
                          <a:latin typeface="宋体" panose="02010600030101010101" pitchFamily="2" charset="-122"/>
                          <a:cs typeface="宋体" panose="02010600030101010101" pitchFamily="2" charset="-122"/>
                        </a:rPr>
                        <a:t>建筑学家 </a:t>
                      </a:r>
                      <a:endParaRPr sz="1600">
                        <a:latin typeface="宋体" panose="02010600030101010101" pitchFamily="2" charset="-122"/>
                        <a:cs typeface="宋体" panose="02010600030101010101" pitchFamily="2" charset="-122"/>
                      </a:endParaRPr>
                    </a:p>
                    <a:p>
                      <a:pPr marL="45085" marR="374650" algn="just">
                        <a:lnSpc>
                          <a:spcPct val="150000"/>
                        </a:lnSpc>
                      </a:pPr>
                      <a:r>
                        <a:rPr sz="1600">
                          <a:solidFill>
                            <a:srgbClr val="585858"/>
                          </a:solidFill>
                          <a:latin typeface="宋体" panose="02010600030101010101" pitchFamily="2" charset="-122"/>
                          <a:cs typeface="宋体" panose="02010600030101010101" pitchFamily="2" charset="-122"/>
                        </a:rPr>
                        <a:t>著作：《清式营造则 例》，建筑作品：人 民英雄纪念碑、“鉴 </a:t>
                      </a:r>
                      <a:r>
                        <a:rPr sz="1600" spc="-5">
                          <a:solidFill>
                            <a:srgbClr val="585858"/>
                          </a:solidFill>
                          <a:latin typeface="宋体" panose="02010600030101010101" pitchFamily="2" charset="-122"/>
                          <a:cs typeface="宋体" panose="02010600030101010101" pitchFamily="2" charset="-122"/>
                        </a:rPr>
                        <a:t>真和尚纪念堂”等 </a:t>
                      </a:r>
                      <a:endParaRPr sz="1600">
                        <a:latin typeface="宋体" panose="02010600030101010101" pitchFamily="2" charset="-122"/>
                        <a:cs typeface="宋体" panose="02010600030101010101" pitchFamily="2" charset="-122"/>
                      </a:endParaRPr>
                    </a:p>
                  </a:txBody>
                  <a:tcPr marL="0" marR="0" marT="109855"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tcPr>
                </a:tc>
                <a:tc>
                  <a:txBody>
                    <a:bodyPr vert="horz" wrap="square"/>
                    <a:lstStyle>
                      <a:defPPr/>
                    </a:lstStyle>
                    <a:p>
                      <a:pPr marL="161290">
                        <a:lnSpc>
                          <a:spcPct val="100000"/>
                        </a:lnSpc>
                        <a:spcBef>
                          <a:spcPts val="430"/>
                        </a:spcBef>
                      </a:pPr>
                      <a:r>
                        <a:rPr sz="1600" spc="-5">
                          <a:solidFill>
                            <a:srgbClr val="585858"/>
                          </a:solidFill>
                          <a:latin typeface="宋体" panose="02010600030101010101" pitchFamily="2" charset="-122"/>
                          <a:cs typeface="宋体" panose="02010600030101010101" pitchFamily="2" charset="-122"/>
                        </a:rPr>
                        <a:t>作家，文学研究家著作</a:t>
                      </a:r>
                      <a:endParaRPr sz="1600">
                        <a:latin typeface="宋体" panose="02010600030101010101" pitchFamily="2" charset="-122"/>
                        <a:cs typeface="宋体" panose="02010600030101010101" pitchFamily="2" charset="-122"/>
                      </a:endParaRPr>
                    </a:p>
                    <a:p>
                      <a:pPr marL="161290" marR="157480">
                        <a:lnSpc>
                          <a:spcPct val="150000"/>
                        </a:lnSpc>
                      </a:pPr>
                      <a:r>
                        <a:rPr sz="1600">
                          <a:solidFill>
                            <a:srgbClr val="585858"/>
                          </a:solidFill>
                          <a:latin typeface="宋体" panose="02010600030101010101" pitchFamily="2" charset="-122"/>
                          <a:cs typeface="宋体" panose="02010600030101010101" pitchFamily="2" charset="-122"/>
                        </a:rPr>
                        <a:t>《围城》《谈艺录》《 </a:t>
                      </a:r>
                      <a:r>
                        <a:rPr sz="1600" spc="-5">
                          <a:solidFill>
                            <a:srgbClr val="585858"/>
                          </a:solidFill>
                          <a:latin typeface="宋体" panose="02010600030101010101" pitchFamily="2" charset="-122"/>
                          <a:cs typeface="宋体" panose="02010600030101010101" pitchFamily="2" charset="-122"/>
                        </a:rPr>
                        <a:t>锥篇》</a:t>
                      </a:r>
                      <a:r>
                        <a:rPr sz="1600" spc="-5">
                          <a:latin typeface="宋体" panose="02010600030101010101" pitchFamily="2" charset="-122"/>
                          <a:cs typeface="宋体" panose="02010600030101010101" pitchFamily="2" charset="-122"/>
                        </a:rPr>
                        <a:t> </a:t>
                      </a:r>
                      <a:endParaRPr sz="1600">
                        <a:latin typeface="宋体" panose="02010600030101010101" pitchFamily="2" charset="-122"/>
                        <a:cs typeface="宋体" panose="02010600030101010101" pitchFamily="2" charset="-122"/>
                      </a:endParaRPr>
                    </a:p>
                  </a:txBody>
                  <a:tcPr marL="0" marR="0" marT="5461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spcBef>
                          <a:spcPts val="430"/>
                        </a:spcBef>
                      </a:pPr>
                      <a:r>
                        <a:rPr sz="1600">
                          <a:solidFill>
                            <a:srgbClr val="585858"/>
                          </a:solidFill>
                          <a:latin typeface="宋体" panose="02010600030101010101" pitchFamily="2" charset="-122"/>
                          <a:cs typeface="宋体" panose="02010600030101010101" pitchFamily="2" charset="-122"/>
                        </a:rPr>
                        <a:t>：</a:t>
                      </a:r>
                      <a:endParaRPr sz="1600">
                        <a:latin typeface="宋体" panose="02010600030101010101" pitchFamily="2" charset="-122"/>
                        <a:cs typeface="宋体" panose="02010600030101010101" pitchFamily="2" charset="-122"/>
                      </a:endParaRPr>
                    </a:p>
                    <a:p>
                      <a:pPr>
                        <a:lnSpc>
                          <a:spcPct val="100000"/>
                        </a:lnSpc>
                        <a:spcBef>
                          <a:spcPts val="960"/>
                        </a:spcBef>
                      </a:pPr>
                      <a:r>
                        <a:rPr sz="1600">
                          <a:solidFill>
                            <a:srgbClr val="585858"/>
                          </a:solidFill>
                          <a:latin typeface="宋体" panose="02010600030101010101" pitchFamily="2" charset="-122"/>
                          <a:cs typeface="宋体" panose="02010600030101010101" pitchFamily="2" charset="-122"/>
                        </a:rPr>
                        <a:t>管</a:t>
                      </a:r>
                      <a:endParaRPr sz="1600">
                        <a:latin typeface="宋体" panose="02010600030101010101" pitchFamily="2" charset="-122"/>
                        <a:cs typeface="宋体" panose="02010600030101010101" pitchFamily="2" charset="-122"/>
                      </a:endParaRPr>
                    </a:p>
                  </a:txBody>
                  <a:tcPr marL="0" marR="0" marT="54610" marB="0">
                    <a:lnL w="12700">
                      <a:solidFill>
                        <a:srgbClr val="528399"/>
                      </a:solidFill>
                      <a:prstDash val="solid"/>
                    </a:lnL>
                    <a:lnR w="12700">
                      <a:solidFill>
                        <a:srgbClr val="528399"/>
                      </a:solidFill>
                      <a:prstDash val="solid"/>
                    </a:lnR>
                  </a:tcPr>
                </a:tc>
                <a:tc>
                  <a:txBody>
                    <a:bodyPr vert="horz" wrap="square"/>
                    <a:lstStyle>
                      <a:defPPr/>
                    </a:lstStyle>
                    <a:p>
                      <a:pPr marL="201295">
                        <a:lnSpc>
                          <a:spcPct val="100000"/>
                        </a:lnSpc>
                        <a:spcBef>
                          <a:spcPts val="700"/>
                        </a:spcBef>
                      </a:pPr>
                      <a:r>
                        <a:rPr sz="1600" spc="-5">
                          <a:solidFill>
                            <a:srgbClr val="585858"/>
                          </a:solidFill>
                          <a:latin typeface="宋体" panose="02010600030101010101" pitchFamily="2" charset="-122"/>
                          <a:cs typeface="宋体" panose="02010600030101010101" pitchFamily="2" charset="-122"/>
                        </a:rPr>
                        <a:t>社会学家、人类学家、</a:t>
                      </a:r>
                      <a:endParaRPr sz="1600">
                        <a:latin typeface="宋体" panose="02010600030101010101" pitchFamily="2" charset="-122"/>
                        <a:cs typeface="宋体" panose="02010600030101010101" pitchFamily="2" charset="-122"/>
                      </a:endParaRPr>
                    </a:p>
                    <a:p>
                      <a:pPr marL="201295">
                        <a:lnSpc>
                          <a:spcPct val="100000"/>
                        </a:lnSpc>
                        <a:spcBef>
                          <a:spcPts val="960"/>
                        </a:spcBef>
                      </a:pPr>
                      <a:r>
                        <a:rPr sz="1600" spc="-5">
                          <a:solidFill>
                            <a:srgbClr val="585858"/>
                          </a:solidFill>
                          <a:latin typeface="宋体" panose="02010600030101010101" pitchFamily="2" charset="-122"/>
                          <a:cs typeface="宋体" panose="02010600030101010101" pitchFamily="2" charset="-122"/>
                        </a:rPr>
                        <a:t>民族学家 </a:t>
                      </a:r>
                      <a:endParaRPr sz="1600">
                        <a:latin typeface="宋体" panose="02010600030101010101" pitchFamily="2" charset="-122"/>
                        <a:cs typeface="宋体" panose="02010600030101010101" pitchFamily="2" charset="-122"/>
                      </a:endParaRPr>
                    </a:p>
                    <a:p>
                      <a:pPr marL="201295">
                        <a:lnSpc>
                          <a:spcPct val="100000"/>
                        </a:lnSpc>
                        <a:spcBef>
                          <a:spcPts val="965"/>
                        </a:spcBef>
                      </a:pPr>
                      <a:r>
                        <a:rPr sz="1600" spc="-5">
                          <a:solidFill>
                            <a:srgbClr val="585858"/>
                          </a:solidFill>
                          <a:latin typeface="宋体" panose="02010600030101010101" pitchFamily="2" charset="-122"/>
                          <a:cs typeface="宋体" panose="02010600030101010101" pitchFamily="2" charset="-122"/>
                        </a:rPr>
                        <a:t>著作：《江村经济》</a:t>
                      </a:r>
                      <a:endParaRPr sz="1600">
                        <a:latin typeface="宋体" panose="02010600030101010101" pitchFamily="2" charset="-122"/>
                        <a:cs typeface="宋体" panose="02010600030101010101" pitchFamily="2" charset="-122"/>
                      </a:endParaRPr>
                    </a:p>
                    <a:p>
                      <a:pPr marL="201295" marR="285750">
                        <a:lnSpc>
                          <a:spcPct val="150000"/>
                        </a:lnSpc>
                      </a:pPr>
                      <a:r>
                        <a:rPr sz="1600">
                          <a:solidFill>
                            <a:srgbClr val="585858"/>
                          </a:solidFill>
                          <a:latin typeface="宋体" panose="02010600030101010101" pitchFamily="2" charset="-122"/>
                          <a:cs typeface="宋体" panose="02010600030101010101" pitchFamily="2" charset="-122"/>
                        </a:rPr>
                        <a:t>《乡土中国》《生育制 </a:t>
                      </a:r>
                      <a:r>
                        <a:rPr sz="1600" spc="-5">
                          <a:solidFill>
                            <a:srgbClr val="585858"/>
                          </a:solidFill>
                          <a:latin typeface="宋体" panose="02010600030101010101" pitchFamily="2" charset="-122"/>
                          <a:cs typeface="宋体" panose="02010600030101010101" pitchFamily="2" charset="-122"/>
                        </a:rPr>
                        <a:t>度》等</a:t>
                      </a:r>
                      <a:r>
                        <a:rPr sz="1600" spc="-5">
                          <a:latin typeface="宋体" panose="02010600030101010101" pitchFamily="2" charset="-122"/>
                          <a:cs typeface="宋体" panose="02010600030101010101" pitchFamily="2" charset="-122"/>
                        </a:rPr>
                        <a:t> </a:t>
                      </a:r>
                      <a:endParaRPr sz="1600">
                        <a:latin typeface="宋体" panose="02010600030101010101" pitchFamily="2" charset="-122"/>
                        <a:cs typeface="宋体" panose="02010600030101010101" pitchFamily="2" charset="-122"/>
                      </a:endParaRPr>
                    </a:p>
                  </a:txBody>
                  <a:tcPr marL="0" marR="0" marT="8890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tcPr>
                </a:tc>
                <a:tc>
                  <a:txBody>
                    <a:bodyPr vert="horz" wrap="square"/>
                    <a:lstStyle>
                      <a:defPPr/>
                    </a:lstStyle>
                    <a:p>
                      <a:pPr marL="109855">
                        <a:lnSpc>
                          <a:spcPct val="100000"/>
                        </a:lnSpc>
                        <a:spcBef>
                          <a:spcPts val="775"/>
                        </a:spcBef>
                      </a:pPr>
                      <a:r>
                        <a:rPr sz="1600" spc="-5">
                          <a:solidFill>
                            <a:srgbClr val="585858"/>
                          </a:solidFill>
                          <a:latin typeface="宋体" panose="02010600030101010101" pitchFamily="2" charset="-122"/>
                          <a:cs typeface="宋体" panose="02010600030101010101" pitchFamily="2" charset="-122"/>
                        </a:rPr>
                        <a:t>语言学家 </a:t>
                      </a:r>
                      <a:endParaRPr sz="1600">
                        <a:latin typeface="宋体" panose="02010600030101010101" pitchFamily="2" charset="-122"/>
                        <a:cs typeface="宋体" panose="02010600030101010101" pitchFamily="2" charset="-122"/>
                      </a:endParaRPr>
                    </a:p>
                    <a:p>
                      <a:pPr marL="109855" marR="24130">
                        <a:lnSpc>
                          <a:spcPct val="150000"/>
                        </a:lnSpc>
                        <a:spcBef>
                          <a:spcPts val="5"/>
                        </a:spcBef>
                      </a:pPr>
                      <a:r>
                        <a:rPr sz="1600" spc="-5">
                          <a:solidFill>
                            <a:srgbClr val="585858"/>
                          </a:solidFill>
                          <a:latin typeface="宋体" panose="02010600030101010101" pitchFamily="2" charset="-122"/>
                          <a:cs typeface="宋体" panose="02010600030101010101" pitchFamily="2" charset="-122"/>
                        </a:rPr>
                        <a:t>著作：《东方文化研 </a:t>
                      </a:r>
                      <a:r>
                        <a:rPr sz="1600">
                          <a:solidFill>
                            <a:srgbClr val="585858"/>
                          </a:solidFill>
                          <a:latin typeface="宋体" panose="02010600030101010101" pitchFamily="2" charset="-122"/>
                          <a:cs typeface="宋体" panose="02010600030101010101" pitchFamily="2" charset="-122"/>
                        </a:rPr>
                        <a:t>究》、</a:t>
                      </a:r>
                      <a:r>
                        <a:rPr sz="1600" spc="10">
                          <a:solidFill>
                            <a:srgbClr val="585858"/>
                          </a:solidFill>
                          <a:latin typeface="宋体" panose="02010600030101010101" pitchFamily="2" charset="-122"/>
                          <a:cs typeface="宋体" panose="02010600030101010101" pitchFamily="2" charset="-122"/>
                        </a:rPr>
                        <a:t>《</a:t>
                      </a:r>
                      <a:r>
                        <a:rPr sz="1600">
                          <a:solidFill>
                            <a:srgbClr val="585858"/>
                          </a:solidFill>
                          <a:latin typeface="宋体" panose="02010600030101010101" pitchFamily="2" charset="-122"/>
                          <a:cs typeface="宋体" panose="02010600030101010101" pitchFamily="2" charset="-122"/>
                        </a:rPr>
                        <a:t>印度</a:t>
                      </a:r>
                      <a:r>
                        <a:rPr sz="1600" spc="10">
                          <a:solidFill>
                            <a:srgbClr val="585858"/>
                          </a:solidFill>
                          <a:latin typeface="宋体" panose="02010600030101010101" pitchFamily="2" charset="-122"/>
                          <a:cs typeface="宋体" panose="02010600030101010101" pitchFamily="2" charset="-122"/>
                        </a:rPr>
                        <a:t>简</a:t>
                      </a:r>
                      <a:r>
                        <a:rPr sz="1600">
                          <a:solidFill>
                            <a:srgbClr val="585858"/>
                          </a:solidFill>
                          <a:latin typeface="宋体" panose="02010600030101010101" pitchFamily="2" charset="-122"/>
                          <a:cs typeface="宋体" panose="02010600030101010101" pitchFamily="2" charset="-122"/>
                        </a:rPr>
                        <a:t>史》、</a:t>
                      </a:r>
                      <a:endParaRPr sz="1600">
                        <a:latin typeface="宋体" panose="02010600030101010101" pitchFamily="2" charset="-122"/>
                        <a:cs typeface="宋体" panose="02010600030101010101" pitchFamily="2" charset="-122"/>
                      </a:endParaRPr>
                    </a:p>
                    <a:p>
                      <a:pPr marL="109855" marR="230505">
                        <a:lnSpc>
                          <a:spcPts val="2880"/>
                        </a:lnSpc>
                        <a:spcBef>
                          <a:spcPts val="255"/>
                        </a:spcBef>
                      </a:pPr>
                      <a:r>
                        <a:rPr sz="1600">
                          <a:solidFill>
                            <a:srgbClr val="585858"/>
                          </a:solidFill>
                          <a:latin typeface="宋体" panose="02010600030101010101" pitchFamily="2" charset="-122"/>
                          <a:cs typeface="宋体" panose="02010600030101010101" pitchFamily="2" charset="-122"/>
                        </a:rPr>
                        <a:t>《原始佛教的语言问 题》、《牛棚杂忆》</a:t>
                      </a:r>
                      <a:endParaRPr sz="1600">
                        <a:latin typeface="宋体" panose="02010600030101010101" pitchFamily="2" charset="-122"/>
                        <a:cs typeface="宋体" panose="02010600030101010101" pitchFamily="2" charset="-122"/>
                      </a:endParaRPr>
                    </a:p>
                  </a:txBody>
                  <a:tcPr marL="0" marR="0" marT="98425" marB="0"/>
                </a:tc>
              </a:tr>
              <a:tr h="431896">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lnB w="12700">
                      <a:solidFill>
                        <a:srgbClr val="528399"/>
                      </a:solidFill>
                      <a:prstDash val="solid"/>
                    </a:lnB>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lnB w="12700">
                      <a:solidFill>
                        <a:srgbClr val="528399"/>
                      </a:solidFill>
                      <a:prstDash val="solid"/>
                    </a:lnB>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tcPr>
                </a:tc>
                <a:tc>
                  <a:txBody>
                    <a:bodyPr vert="horz" wrap="square"/>
                    <a:lstStyle>
                      <a:defPPr/>
                    </a:lstStyle>
                    <a:p>
                      <a:pPr>
                        <a:lnSpc>
                          <a:spcPct val="100000"/>
                        </a:lnSpc>
                      </a:pPr>
                      <a:endParaRPr sz="1700">
                        <a:latin typeface="Times New Roman" panose="02020603050405020304"/>
                        <a:cs typeface="Times New Roman" panose="02020603050405020304"/>
                      </a:endParaRPr>
                    </a:p>
                  </a:txBody>
                  <a:tcPr marL="0" marR="0" marT="0" marB="0">
                    <a:lnL w="12700">
                      <a:solidFill>
                        <a:srgbClr val="528399"/>
                      </a:solidFill>
                      <a:prstDash val="solid"/>
                    </a:lnL>
                    <a:lnR w="12700">
                      <a:solidFill>
                        <a:srgbClr val="528399"/>
                      </a:solidFill>
                      <a:prstDash val="solid"/>
                    </a:lnR>
                    <a:lnB w="12700">
                      <a:solidFill>
                        <a:srgbClr val="528399"/>
                      </a:solidFill>
                      <a:prstDash val="solid"/>
                    </a:lnB>
                  </a:tcPr>
                </a:tc>
                <a:tc>
                  <a:txBody>
                    <a:bodyPr vert="horz" wrap="square"/>
                    <a:lstStyle>
                      <a:defPPr/>
                    </a:lstStyle>
                    <a:p>
                      <a:pPr>
                        <a:lnSpc>
                          <a:spcPct val="100000"/>
                        </a:lnSpc>
                      </a:pPr>
                      <a:endParaRPr sz="1700">
                        <a:latin typeface="Times New Roman"/>
                        <a:cs typeface="Times New Roman"/>
                      </a:endParaRPr>
                    </a:p>
                  </a:txBody>
                  <a:tcPr marL="0" marR="0" marT="0" marB="0">
                    <a:lnL w="12700">
                      <a:solidFill>
                        <a:srgbClr val="528399"/>
                      </a:solidFill>
                      <a:prstDash val="solid"/>
                    </a:lnL>
                  </a:tcPr>
                </a:tc>
                <a:tc>
                  <a:txBody>
                    <a:bodyPr vert="horz" wrap="square"/>
                    <a:lstStyle>
                      <a:defPPr/>
                    </a:lstStyle>
                    <a:p>
                      <a:pPr marL="109855">
                        <a:lnSpc>
                          <a:spcPct val="100000"/>
                        </a:lnSpc>
                        <a:spcBef>
                          <a:spcPts val="370"/>
                        </a:spcBef>
                      </a:pPr>
                      <a:r>
                        <a:rPr sz="1600" spc="-5">
                          <a:solidFill>
                            <a:srgbClr val="585858"/>
                          </a:solidFill>
                          <a:latin typeface="宋体" panose="02010600030101010101" pitchFamily="2" charset="-122"/>
                          <a:cs typeface="宋体" panose="02010600030101010101" pitchFamily="2" charset="-122"/>
                        </a:rPr>
                        <a:t>等</a:t>
                      </a:r>
                      <a:r>
                        <a:rPr sz="1600" spc="-5">
                          <a:latin typeface="宋体" panose="02010600030101010101" pitchFamily="2" charset="-122"/>
                          <a:cs typeface="宋体" panose="02010600030101010101" pitchFamily="2" charset="-122"/>
                        </a:rPr>
                        <a:t> </a:t>
                      </a:r>
                      <a:endParaRPr sz="1600">
                        <a:latin typeface="宋体" pitchFamily="2" charset="-122"/>
                        <a:cs typeface="宋体" panose="02010600030101010101" pitchFamily="2" charset="-122"/>
                      </a:endParaRPr>
                    </a:p>
                  </a:txBody>
                  <a:tcPr marL="0" marR="0" marT="46990" marB="0"/>
                </a:tc>
              </a:tr>
            </a:tbl>
          </a:graphicData>
        </a:graphic>
      </p:graphicFrame>
      <p:sp>
        <p:nvSpPr>
          <p:cNvPr id="14" name="object 14"/>
          <p:cNvSpPr txBox="1"/>
          <p:nvPr/>
        </p:nvSpPr>
        <p:spPr>
          <a:xfrm>
            <a:off x="82550" y="1036700"/>
            <a:ext cx="2159000" cy="5542280"/>
          </a:xfrm>
          <a:prstGeom prst="rect">
            <a:avLst/>
          </a:prstGeom>
          <a:ln w="12700">
            <a:solidFill>
              <a:srgbClr val="528399"/>
            </a:solidFill>
          </a:ln>
        </p:spPr>
        <p:txBody>
          <a:bodyPr vert="horz" wrap="square" lIns="0" tIns="0" rIns="0" bIns="0" rtlCol="0">
            <a:spAutoFit/>
          </a:bodyPr>
          <a:lstStyle>
            <a:defPPr/>
          </a:lstStyle>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pPr>
            <a:endParaRPr sz="1800">
              <a:latin typeface="Times New Roman" panose="02020603050405020304"/>
              <a:cs typeface="Times New Roman" panose="02020603050405020304"/>
            </a:endParaRPr>
          </a:p>
          <a:p>
            <a:pPr>
              <a:lnSpc>
                <a:spcPct val="100000"/>
              </a:lnSpc>
              <a:spcBef>
                <a:spcPts val="50"/>
              </a:spcBef>
            </a:pPr>
            <a:endParaRPr sz="2200">
              <a:latin typeface="Times New Roman" panose="02020603050405020304"/>
              <a:cs typeface="Times New Roman" panose="02020603050405020304"/>
            </a:endParaRPr>
          </a:p>
          <a:p>
            <a:pPr marL="785495">
              <a:lnSpc>
                <a:spcPct val="100000"/>
              </a:lnSpc>
            </a:pPr>
            <a:r>
              <a:rPr sz="1800">
                <a:latin typeface="楷体" panose="02010609060101010101" charset="-122"/>
                <a:cs typeface="楷体" panose="02010609060101010101" charset="-122"/>
              </a:rPr>
              <a:t>吴文藻</a:t>
            </a:r>
            <a:endParaRPr sz="1800">
              <a:latin typeface="楷体" panose="02010609060101010101" charset="-122"/>
              <a:cs typeface="楷体" panose="02010609060101010101" charset="-122"/>
            </a:endParaRPr>
          </a:p>
          <a:p>
            <a:pPr marL="332740">
              <a:lnSpc>
                <a:spcPct val="100000"/>
              </a:lnSpc>
              <a:spcBef>
                <a:spcPts val="990"/>
              </a:spcBef>
            </a:pPr>
            <a:r>
              <a:rPr sz="1800" spc="-5">
                <a:latin typeface="楷体" panose="02010609060101010101" charset="-122"/>
                <a:cs typeface="楷体" panose="02010609060101010101" charset="-122"/>
              </a:rPr>
              <a:t>（1901-1985）</a:t>
            </a:r>
            <a:endParaRPr sz="1800">
              <a:latin typeface="楷体" panose="02010609060101010101" charset="-122"/>
              <a:cs typeface="楷体" panose="02010609060101010101" charset="-122"/>
            </a:endParaRPr>
          </a:p>
          <a:p>
            <a:pPr>
              <a:lnSpc>
                <a:spcPct val="100000"/>
              </a:lnSpc>
              <a:spcBef>
                <a:spcPts val="30"/>
              </a:spcBef>
            </a:pPr>
            <a:endParaRPr sz="1400">
              <a:latin typeface="Times New Roman"/>
              <a:cs typeface="Times New Roman"/>
            </a:endParaRPr>
          </a:p>
          <a:p>
            <a:pPr marL="92710">
              <a:lnSpc>
                <a:spcPct val="100000"/>
              </a:lnSpc>
            </a:pPr>
            <a:r>
              <a:rPr sz="1600" spc="-5">
                <a:solidFill>
                  <a:srgbClr val="585858"/>
                </a:solidFill>
                <a:latin typeface="宋体" panose="02010600030101010101" pitchFamily="2" charset="-122"/>
                <a:cs typeface="宋体" panose="02010600030101010101" pitchFamily="2" charset="-122"/>
              </a:rPr>
              <a:t>社 会 学</a:t>
            </a:r>
            <a:r>
              <a:rPr sz="1600" spc="-61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家</a:t>
            </a:r>
            <a:r>
              <a:rPr sz="1600" spc="-20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 </a:t>
            </a:r>
            <a:endParaRPr sz="1600">
              <a:latin typeface="宋体" panose="02010600030101010101" pitchFamily="2" charset="-122"/>
              <a:cs typeface="宋体" panose="02010600030101010101" pitchFamily="2" charset="-122"/>
            </a:endParaRPr>
          </a:p>
          <a:p>
            <a:pPr marL="92710" marR="181610">
              <a:lnSpc>
                <a:spcPct val="150000"/>
              </a:lnSpc>
            </a:pPr>
            <a:r>
              <a:rPr sz="1600" spc="-5">
                <a:solidFill>
                  <a:srgbClr val="585858"/>
                </a:solidFill>
                <a:latin typeface="宋体" panose="02010600030101010101" pitchFamily="2" charset="-122"/>
                <a:cs typeface="宋体" panose="02010600030101010101" pitchFamily="2" charset="-122"/>
              </a:rPr>
              <a:t>著</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作</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社</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会</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科 学</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与</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社</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会</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政</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治</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a:t>
            </a:r>
            <a:endParaRPr sz="1600">
              <a:latin typeface="宋体" panose="02010600030101010101" pitchFamily="2" charset="-122"/>
              <a:cs typeface="宋体" panose="02010600030101010101" pitchFamily="2" charset="-122"/>
            </a:endParaRPr>
          </a:p>
          <a:p>
            <a:pPr marL="92710">
              <a:lnSpc>
                <a:spcPct val="100000"/>
              </a:lnSpc>
              <a:spcBef>
                <a:spcPts val="965"/>
              </a:spcBef>
            </a:pPr>
            <a:r>
              <a:rPr sz="1600" spc="-5">
                <a:solidFill>
                  <a:srgbClr val="585858"/>
                </a:solidFill>
                <a:latin typeface="宋体" panose="02010600030101010101" pitchFamily="2" charset="-122"/>
                <a:cs typeface="宋体" panose="02010600030101010101" pitchFamily="2" charset="-122"/>
              </a:rPr>
              <a:t>《</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中</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国</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少</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数</a:t>
            </a:r>
            <a:r>
              <a:rPr sz="1600" spc="-215">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民</a:t>
            </a:r>
            <a:r>
              <a:rPr sz="1600" spc="-22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族</a:t>
            </a:r>
            <a:endParaRPr sz="1600">
              <a:latin typeface="宋体" panose="02010600030101010101" pitchFamily="2" charset="-122"/>
              <a:cs typeface="宋体" panose="02010600030101010101" pitchFamily="2" charset="-122"/>
            </a:endParaRPr>
          </a:p>
          <a:p>
            <a:pPr marL="92710">
              <a:lnSpc>
                <a:spcPct val="100000"/>
              </a:lnSpc>
              <a:spcBef>
                <a:spcPts val="960"/>
              </a:spcBef>
            </a:pPr>
            <a:r>
              <a:rPr sz="1600" spc="-5">
                <a:solidFill>
                  <a:srgbClr val="585858"/>
                </a:solidFill>
                <a:latin typeface="宋体" panose="02010600030101010101" pitchFamily="2" charset="-122"/>
                <a:cs typeface="宋体" panose="02010600030101010101" pitchFamily="2" charset="-122"/>
              </a:rPr>
              <a:t>情 况 》</a:t>
            </a:r>
            <a:r>
              <a:rPr sz="1600" spc="-610">
                <a:solidFill>
                  <a:srgbClr val="585858"/>
                </a:solidFill>
                <a:latin typeface="宋体" panose="02010600030101010101" pitchFamily="2" charset="-122"/>
                <a:cs typeface="宋体" panose="02010600030101010101" pitchFamily="2" charset="-122"/>
              </a:rPr>
              <a:t> </a:t>
            </a:r>
            <a:r>
              <a:rPr sz="1600" spc="-5">
                <a:solidFill>
                  <a:srgbClr val="585858"/>
                </a:solidFill>
                <a:latin typeface="宋体" panose="02010600030101010101" pitchFamily="2" charset="-122"/>
                <a:cs typeface="宋体" panose="02010600030101010101" pitchFamily="2" charset="-122"/>
              </a:rPr>
              <a:t>等</a:t>
            </a:r>
            <a:r>
              <a:rPr sz="1600" spc="-200">
                <a:solidFill>
                  <a:srgbClr val="585858"/>
                </a:solidFill>
                <a:latin typeface="宋体" panose="02010600030101010101" pitchFamily="2" charset="-122"/>
                <a:cs typeface="宋体" panose="02010600030101010101" pitchFamily="2" charset="-122"/>
              </a:rPr>
              <a:t> </a:t>
            </a:r>
            <a:r>
              <a:rPr sz="1600" spc="-5">
                <a:latin typeface="宋体" panose="02010600030101010101" pitchFamily="2" charset="-122"/>
                <a:cs typeface="宋体" panose="02010600030101010101" pitchFamily="2" charset="-122"/>
              </a:rPr>
              <a:t> </a:t>
            </a:r>
            <a:endParaRPr sz="1600">
              <a:latin typeface="宋体" panose="02010600030101010101" pitchFamily="2" charset="-122"/>
              <a:cs typeface="宋体" panose="02010600030101010101" pitchFamily="2" charset="-122"/>
            </a:endParaRPr>
          </a:p>
        </p:txBody>
      </p:sp>
      <p:sp>
        <p:nvSpPr>
          <p:cNvPr id="15" name="object 15"/>
          <p:cNvSpPr/>
          <p:nvPr/>
        </p:nvSpPr>
        <p:spPr>
          <a:xfrm>
            <a:off x="9891648" y="0"/>
            <a:ext cx="2279650" cy="4154424"/>
          </a:xfrm>
          <a:prstGeom prst="rect">
            <a:avLst/>
          </a:prstGeom>
          <a:blipFill>
            <a:blip r:embed="rId7"/>
            <a:stretch>
              <a:fillRect/>
            </a:stretch>
          </a:blipFill>
        </p:spPr>
        <p:txBody>
          <a:bodyPr wrap="square" lIns="0" tIns="0" rIns="0" bIns="0" rtlCol="0"/>
          <a:lstStyle>
            <a:defPPr/>
          </a:lstStyle>
          <a:p>
            <a:pPr/>
          </a:p>
        </p:txBody>
      </p:sp>
      <p:sp>
        <p:nvSpPr>
          <p:cNvPr id="16" name="object 16"/>
          <p:cNvSpPr/>
          <p:nvPr/>
        </p:nvSpPr>
        <p:spPr>
          <a:xfrm>
            <a:off x="9991725" y="1079372"/>
            <a:ext cx="1905000" cy="2341626"/>
          </a:xfrm>
          <a:prstGeom prst="rect">
            <a:avLst/>
          </a:prstGeom>
          <a:blipFill>
            <a:blip r:embed="rId8"/>
            <a:stretch>
              <a:fillRect/>
            </a:stretch>
          </a:blipFill>
        </p:spPr>
        <p:txBody>
          <a:bodyPr wrap="square" lIns="0" tIns="0" rIns="0" bIns="0" rtlCol="0"/>
          <a:lstStyle>
            <a:defPPr/>
          </a:lstStyle>
          <a:p>
            <a:pPr/>
          </a:p>
        </p:txBody>
      </p:sp>
      <p:sp>
        <p:nvSpPr>
          <p:cNvPr id="17" name="object 17"/>
          <p:cNvSpPr/>
          <p:nvPr/>
        </p:nvSpPr>
        <p:spPr>
          <a:xfrm>
            <a:off x="242887" y="357250"/>
            <a:ext cx="428625" cy="428625"/>
          </a:xfrm>
          <a:prstGeom prst="rect">
            <a:avLst/>
          </a:prstGeom>
          <a:blipFill>
            <a:blip r:embed="rId9"/>
            <a:stretch>
              <a:fillRect/>
            </a:stretch>
          </a:blipFill>
        </p:spPr>
        <p:txBody>
          <a:bodyPr wrap="square" lIns="0" tIns="0" rIns="0" bIns="0" rtlCol="0"/>
          <a:lstStyle>
            <a:defPPr/>
          </a:lstStyle>
          <a:p>
            <a:p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en-US" altLang="zh-CN" sz="4000">
                <a:solidFill>
                  <a:srgbClr val="1F2DA8"/>
                </a:solidFill>
                <a:latin typeface="微软雅黑" panose="020b0503020204020204" charset="-122"/>
                <a:ea typeface="微软雅黑"/>
                <a:cs typeface="楷体" panose="02010609060101010101" charset="-122"/>
                <a:sym typeface="+mn-ea"/>
              </a:rPr>
              <a:t>3</a:t>
            </a:r>
            <a:r>
              <a:rPr sz="4000">
                <a:solidFill>
                  <a:srgbClr val="1F2DA8"/>
                </a:solidFill>
                <a:latin typeface="微软雅黑" panose="020b0503020204020204" charset="-122"/>
                <a:ea typeface="微软雅黑"/>
                <a:cs typeface="楷体" panose="02010609060101010101" charset="-122"/>
                <a:sym typeface="+mn-ea"/>
              </a:rPr>
              <a:t>.学习任务单（表一）示例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5" name="内容占位符 4"/>
          <p:cNvPicPr>
            <a:picLocks noChangeAspect="1"/>
          </p:cNvPicPr>
          <p:nvPr>
            <p:ph idx="1"/>
          </p:nvPr>
        </p:nvPicPr>
        <p:blipFill>
          <a:blip r:embed="rId3"/>
          <a:stretch>
            <a:fillRect/>
          </a:stretch>
        </p:blipFill>
        <p:spPr>
          <a:xfrm>
            <a:off x="670560" y="1655445"/>
            <a:ext cx="10863580" cy="39814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855" y="316234"/>
            <a:ext cx="10863541" cy="441964"/>
          </a:xfrm>
        </p:spPr>
        <p:txBody>
          <a:bodyPr>
            <a:noAutofit/>
          </a:bodyPr>
          <a:lstStyle>
            <a:defPPr/>
          </a:lstStyle>
          <a:p>
            <a:pPr/>
            <a:r>
              <a:rPr lang="en-US" altLang="zh-CN" sz="4000">
                <a:solidFill>
                  <a:srgbClr val="1F2DA8"/>
                </a:solidFill>
                <a:latin typeface="微软雅黑" panose="020b0503020204020204" charset="-122"/>
                <a:ea typeface="微软雅黑"/>
                <a:cs typeface="楷体" panose="02010609060101010101" charset="-122"/>
              </a:rPr>
              <a:t>4</a:t>
            </a:r>
            <a:r>
              <a:rPr lang="zh-CN" altLang="en-US" sz="4000">
                <a:solidFill>
                  <a:srgbClr val="1F2DA8"/>
                </a:solidFill>
                <a:latin typeface="微软雅黑" panose="020b0503020204020204" charset="-122"/>
                <a:ea typeface="微软雅黑"/>
                <a:cs typeface="楷体" panose="02010609060101010101" charset="-122"/>
              </a:rPr>
              <a:t>.学习任务单（表二）示例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4" name="内容占位符 3"/>
          <p:cNvPicPr>
            <a:picLocks noChangeAspect="1"/>
          </p:cNvPicPr>
          <p:nvPr>
            <p:ph idx="1"/>
          </p:nvPr>
        </p:nvPicPr>
        <p:blipFill>
          <a:blip r:embed="rId3"/>
          <a:stretch>
            <a:fillRect/>
          </a:stretch>
        </p:blipFill>
        <p:spPr>
          <a:xfrm>
            <a:off x="1953895" y="1331595"/>
            <a:ext cx="8296275" cy="46291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20" y="316234"/>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5.关键概念阐释</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p:txBody>
          <a:bodyPr>
            <a:normAutofit lnSpcReduction="10000"/>
          </a:bodyPr>
          <a:lstStyle>
            <a:defPPr/>
          </a:lstStyle>
          <a:p>
            <a:pPr marL="0" indent="0">
              <a:buNone/>
            </a:pPr>
            <a:r>
              <a:rPr lang="zh-CN" altLang="en-US" sz="2800"/>
              <a:t>“差序格局”是《乡土中国》中重要概念， 请对此概念下一个定义。</a:t>
            </a:r>
            <a:endParaRPr lang="zh-CN" altLang="en-US" sz="2800"/>
          </a:p>
          <a:p>
            <a:r>
              <a:rPr lang="zh-CN" altLang="en-US" sz="2800" b="1">
                <a:latin typeface="楷体" panose="02010609060101010101" charset="-122"/>
                <a:ea typeface="楷体" panose="02010609060101010101" charset="-122"/>
                <a:cs typeface="楷体" panose="02010609060101010101" charset="-122"/>
              </a:rPr>
              <a:t>提示：（1）不能用原文的比喻代替概念阐释；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（2）界定概念的外延——适用范围， 概念的内涵——本质属性；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（3）分析与相近或相反概念的关系。</a:t>
            </a:r>
            <a:endParaRPr lang="zh-CN" altLang="en-US" sz="2800" b="1">
              <a:latin typeface="楷体" panose="02010609060101010101" charset="-122"/>
              <a:ea typeface="楷体" panose="02010609060101010101" charset="-122"/>
              <a:cs typeface="楷体" panose="02010609060101010101" charset="-122"/>
            </a:endParaRPr>
          </a:p>
          <a:p>
            <a:r>
              <a:rPr lang="zh-CN" altLang="en-US" sz="3200"/>
              <a:t> 差序格局是中国乡土社会以宗法群体为本位，以自己为中心，以亲属、地缘等关系为主轴的亲疏有别的人际关系格局。</a:t>
            </a:r>
            <a:endParaRPr lang="zh-CN" altLang="en-US" sz="3200"/>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19"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2">
                                            <p:txEl>
                                              <p:pRg st="1" end="1"/>
                                            </p:txEl>
                                          </p:spTgt>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2">
                                            <p:txEl>
                                              <p:pRg st="2" end="2"/>
                                            </p:txEl>
                                          </p:spTgt>
                                        </p:tgtEl>
                                        <p:attrNameLst>
                                          <p:attrName>style.visibility</p:attrName>
                                        </p:attrNameLst>
                                      </p:cBhvr>
                                      <p:to>
                                        <p:strVal val="visible"/>
                                      </p:to>
                                    </p:set>
                                    <p:anim calcmode="discrete" valueType="clr">
                                      <p:cBhvr override="childStyle">
                                        <p:cTn id="26" dur="80"/>
                                        <p:tgtEl>
                                          <p:spTgt spid="1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2">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12">
                                            <p:txEl>
                                              <p:pRg st="2" end="2"/>
                                            </p:txEl>
                                          </p:spTgt>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2">
                                            <p:txEl>
                                              <p:pRg st="3" end="3"/>
                                            </p:txEl>
                                          </p:spTgt>
                                        </p:tgtEl>
                                        <p:attrNameLst>
                                          <p:attrName>style.visibility</p:attrName>
                                        </p:attrNameLst>
                                      </p:cBhvr>
                                      <p:to>
                                        <p:strVal val="visible"/>
                                      </p:to>
                                    </p:set>
                                    <p:anim calcmode="discrete" valueType="clr">
                                      <p:cBhvr override="childStyle">
                                        <p:cTn id="33" dur="80"/>
                                        <p:tgtEl>
                                          <p:spTgt spid="1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2">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12">
                                            <p:txEl>
                                              <p:pRg st="3" end="3"/>
                                            </p:txEl>
                                          </p:spTgt>
                                        </p:tgtEl>
                                        <p:attrNameLst>
                                          <p:attrName>fill.type</p:attrName>
                                        </p:attrNameLst>
                                      </p:cBhvr>
                                      <p:to>
                                        <p:strVal val="solid"/>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12">
                                            <p:txEl>
                                              <p:pRg st="4" end="4"/>
                                            </p:txEl>
                                          </p:spTgt>
                                        </p:tgtEl>
                                        <p:attrNameLst>
                                          <p:attrName>style.visibility</p:attrName>
                                        </p:attrNameLst>
                                      </p:cBhvr>
                                      <p:to>
                                        <p:strVal val="visible"/>
                                      </p:to>
                                    </p:set>
                                    <p:anim calcmode="discrete" valueType="clr">
                                      <p:cBhvr override="childStyle">
                                        <p:cTn id="40" dur="80"/>
                                        <p:tgtEl>
                                          <p:spTgt spid="1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2">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12">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6.关注材料运用，理解论证方法</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917595" y="2030103"/>
            <a:ext cx="10863541" cy="5388907"/>
          </a:xfrm>
        </p:spPr>
        <p:txBody>
          <a:bodyPr/>
          <a:lstStyle>
            <a:defPPr/>
          </a:lstStyle>
          <a:p>
            <a:pPr/>
            <a:r>
              <a:rPr lang="zh-CN" altLang="en-US" sz="3200" b="1">
                <a:latin typeface="楷体" panose="02010609060101010101" charset="-122"/>
                <a:ea typeface="楷体" panose="02010609060101010101" charset="-122"/>
                <a:cs typeface="楷体" panose="02010609060101010101" charset="-122"/>
              </a:rPr>
              <a:t>作者怎样使“差序格局”这个抽象的学术概念 变得形象生动？</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选用生活中常见的事物和现象来对它进行譬喻，借用相对概念进行比较。</a:t>
            </a:r>
            <a:endParaRPr lang="zh-CN" altLang="en-US" sz="32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19"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a:xfrm>
            <a:off x="2044085" y="1469398"/>
            <a:ext cx="10863541" cy="5388907"/>
          </a:xfrm>
        </p:spPr>
        <p:txBody>
          <a:bodyPr/>
          <a:lstStyle>
            <a:defPPr/>
          </a:lstStyle>
          <a:p>
            <a:pPr/>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三.思辨探究</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1.概括苏力文章观点</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381760" y="1831340"/>
            <a:ext cx="10152380" cy="4509770"/>
          </a:xfrm>
        </p:spPr>
        <p:txBody>
          <a:bodyPr/>
          <a:lstStyle>
            <a:defPPr/>
          </a:lstStyle>
          <a:p>
            <a:pPr/>
            <a:r>
              <a:rPr lang="zh-CN" altLang="en-US" sz="3200" b="1">
                <a:latin typeface="楷体" panose="02010609060101010101" charset="-122"/>
                <a:ea typeface="楷体" panose="02010609060101010101" charset="-122"/>
              </a:rPr>
              <a:t>苏力认为，以差序格局描述中国乡土社会格局，不成立，因为这是人类社会普遍特点；差序化不仅是人类生物本能所致，而且也是地缘的选择；并且历代思想家努力克服也无法消除；从历史角度考察，公共职业道德的出现弱化了差序化，这说明差序化应当不是中西区别的标准而是古今区别的标准。</a:t>
            </a:r>
            <a:endParaRPr lang="zh-CN" altLang="en-US" sz="32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84179"/>
            <a:ext cx="10863541" cy="441964"/>
          </a:xfrm>
        </p:spPr>
        <p:txBody>
          <a:bodyPr>
            <a:noAutofit/>
          </a:bodyPr>
          <a:lstStyle>
            <a:defPPr/>
          </a:lstStyle>
          <a:p>
            <a:pPr/>
            <a:r>
              <a:rPr lang="en-US" altLang="zh-CN" sz="4000">
                <a:solidFill>
                  <a:srgbClr val="1F2DA8"/>
                </a:solidFill>
                <a:latin typeface="微软雅黑" panose="020b0503020204020204" charset="-122"/>
                <a:ea typeface="微软雅黑"/>
                <a:cs typeface="楷体" panose="02010609060101010101" charset="-122"/>
              </a:rPr>
              <a:t>2</a:t>
            </a:r>
            <a:r>
              <a:rPr lang="zh-CN" altLang="en-US" sz="4000">
                <a:solidFill>
                  <a:srgbClr val="1F2DA8"/>
                </a:solidFill>
                <a:latin typeface="微软雅黑" panose="020b0503020204020204" charset="-122"/>
                <a:ea typeface="微软雅黑"/>
                <a:cs typeface="楷体" panose="02010609060101010101" charset="-122"/>
              </a:rPr>
              <a:t>.概括陈心想文章观点</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232535" y="1980565"/>
            <a:ext cx="9540240" cy="4133850"/>
          </a:xfrm>
        </p:spPr>
        <p:txBody>
          <a:bodyPr/>
          <a:lstStyle>
            <a:defPPr/>
          </a:lstStyle>
          <a:p>
            <a:pPr/>
            <a:r>
              <a:rPr lang="zh-CN" altLang="en-US" sz="3600" b="1">
                <a:latin typeface="楷体" panose="02010609060101010101" charset="-122"/>
                <a:ea typeface="楷体" panose="02010609060101010101" charset="-122"/>
                <a:cs typeface="楷体" panose="02010609060101010101" charset="-122"/>
              </a:rPr>
              <a:t>陈心想认为，差序格局概念对研究东西方社会关系有价值；该概念属“理想类型”概念，是为分析方便而提出，不必苛责。</a:t>
            </a:r>
            <a:endParaRPr lang="zh-CN" altLang="en-US" sz="36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3600">
                <a:solidFill>
                  <a:srgbClr val="1F2DA8"/>
                </a:solidFill>
                <a:latin typeface="微软雅黑" panose="020b0503020204020204" charset="-122"/>
                <a:ea typeface="微软雅黑"/>
                <a:cs typeface="楷体" panose="02010609060101010101" charset="-122"/>
              </a:rPr>
              <a:t>思考：对于“差序格局”这个概念，苏力与陈心想明显对立，你更认同哪位的观点？</a:t>
            </a:r>
            <a:endParaRPr lang="zh-CN" altLang="en-US" sz="3600">
              <a:solidFill>
                <a:srgbClr val="1F2DA8"/>
              </a:solidFill>
              <a:latin typeface="微软雅黑" panose="020b0503020204020204" charset="-122"/>
              <a:ea typeface="微软雅黑" charset="-122"/>
              <a:cs typeface="楷体" panose="02010609060101010101" charset="-122"/>
            </a:endParaRPr>
          </a:p>
        </p:txBody>
      </p:sp>
      <p:sp>
        <p:nvSpPr>
          <p:cNvPr id="12" name="内容占位符 11"/>
          <p:cNvSpPr/>
          <p:nvPr>
            <p:ph idx="1"/>
          </p:nvPr>
        </p:nvSpPr>
        <p:spPr>
          <a:xfrm>
            <a:off x="848380" y="2158373"/>
            <a:ext cx="10863541" cy="5388907"/>
          </a:xfrm>
        </p:spPr>
        <p:txBody>
          <a:bodyPr/>
          <a:lstStyle>
            <a:defPPr/>
          </a:lstStyle>
          <a:p>
            <a:pPr marL="0" indent="0">
              <a:buNone/>
            </a:pPr>
            <a:r>
              <a:rPr lang="zh-CN" altLang="en-US" sz="3200" b="1">
                <a:latin typeface="楷体" panose="02010609060101010101" charset="-122"/>
                <a:ea typeface="楷体" panose="02010609060101010101" charset="-122"/>
              </a:rPr>
              <a:t>示例：更认同陈心想的观点。差序格局状况固然中西都存在，但是因为中国长期处于农耕社会，至本书写作时大部分农民没有走出乡土社会，而西方城市化、工业化较早，走出乡土的农民较多，转型较早，因而差序格局在中国更为普遍；并且为了探讨方便，因而没有细致区分中西的差异，是可以理解的。</a:t>
            </a:r>
            <a:endParaRPr lang="zh-CN" altLang="en-US" sz="32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思考：对于“差序格局”这个概念，苏力与陈心想明显对立，你更认同哪位的观点？</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462935" y="2672088"/>
            <a:ext cx="10863541" cy="5388907"/>
          </a:xfrm>
        </p:spPr>
        <p:txBody>
          <a:bodyPr/>
          <a:lstStyle>
            <a:defPPr/>
          </a:lstStyle>
          <a:p>
            <a:pPr/>
            <a:r>
              <a:rPr lang="zh-CN" altLang="en-US" sz="3200" b="1">
                <a:latin typeface="楷体" panose="02010609060101010101" charset="-122"/>
                <a:ea typeface="楷体" panose="02010609060101010101" charset="-122"/>
                <a:cs typeface="楷体" panose="02010609060101010101" charset="-122"/>
              </a:rPr>
              <a:t>示例：更认同苏力的观点。苏力从生物学、地缘关系分析，例二 从人类的本性出发，说明中西相似，都有差序化想象；又从历史发展角度分析，指出两类社会都有转型变化。只是到近代，西方转型更彻底而已。</a:t>
            </a:r>
            <a:endParaRPr lang="zh-CN" altLang="en-US" sz="32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作业</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lstStyle>
            <a:defPPr/>
          </a:lstStyle>
          <a:p>
            <a:pPr/>
            <a:r>
              <a:rPr lang="zh-CN" altLang="en-US" sz="4000" b="1">
                <a:latin typeface="楷体" panose="02010609060101010101" charset="-122"/>
                <a:ea typeface="楷体" panose="02010609060101010101" charset="-122"/>
                <a:cs typeface="楷体" panose="02010609060101010101" charset="-122"/>
              </a:rPr>
              <a:t>预习第六、七章，完成相关学习任务单。</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13" name="New picture" hidden="1"/>
          <p:cNvPicPr/>
          <p:nvPr/>
        </p:nvPicPr>
        <p:blipFill>
          <a:blip r:embed="rId3"/>
          <a:stretch>
            <a:fillRect/>
          </a:stretch>
        </p:blipFill>
        <p:spPr>
          <a:xfrm>
            <a:off x="10858500" y="11633200"/>
            <a:ext cx="406400" cy="3175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p:nvPr/>
        </p:nvSpPr>
        <p:spPr>
          <a:xfrm>
            <a:off x="666115" y="345440"/>
            <a:ext cx="7704455" cy="627380"/>
          </a:xfrm>
          <a:prstGeom prst="rect">
            <a:avLst/>
          </a:prstGeom>
        </p:spPr>
        <p:txBody>
          <a:bodyPr vert="horz" wrap="square" lIns="0" tIns="12065" rIns="0" bIns="0" rtlCol="0">
            <a:spAutoFit/>
          </a:bodyPr>
          <a:lstStyle>
            <a:defPPr/>
          </a:lstStyle>
          <a:p>
            <a:pPr algn="l">
              <a:lnSpc>
                <a:spcPct val="100000"/>
              </a:lnSpc>
              <a:spcBef>
                <a:spcPts val="95"/>
              </a:spcBef>
              <a:buClrTx/>
              <a:buSzTx/>
              <a:buFontTx/>
            </a:pPr>
            <a:r>
              <a:rPr lang="zh-CN" altLang="en-US" sz="4000" b="1" spc="200">
                <a:solidFill>
                  <a:srgbClr val="1F2DA8"/>
                </a:solidFill>
                <a:uFillTx/>
                <a:latin typeface="微软雅黑" panose="020b0503020204020204" charset="-122"/>
                <a:ea typeface="微软雅黑"/>
                <a:cs typeface="楷体" panose="02010609060101010101" charset="-122"/>
              </a:rPr>
              <a:t>请列举费孝通的成就与贡献</a:t>
            </a:r>
            <a:endParaRPr lang="zh-CN" altLang="en-US" sz="4000" b="1" spc="200">
              <a:solidFill>
                <a:srgbClr val="1F2DA8"/>
              </a:solidFill>
              <a:uFillTx/>
              <a:latin typeface="微软雅黑" panose="020b0503020204020204" charset="-122"/>
              <a:ea typeface="微软雅黑" charset="-122"/>
              <a:cs typeface="楷体" panose="02010609060101010101" charset="-122"/>
            </a:endParaRPr>
          </a:p>
        </p:txBody>
      </p:sp>
      <p:sp>
        <p:nvSpPr>
          <p:cNvPr id="3" name="object 3"/>
          <p:cNvSpPr/>
          <p:nvPr/>
        </p:nvSpPr>
        <p:spPr>
          <a:xfrm>
            <a:off x="215900" y="1581150"/>
            <a:ext cx="580322" cy="682371"/>
          </a:xfrm>
          <a:prstGeom prst="rect">
            <a:avLst/>
          </a:prstGeom>
          <a:blipFill>
            <a:blip r:embed="rId2"/>
            <a:stretch>
              <a:fillRect/>
            </a:stretch>
          </a:blipFill>
        </p:spPr>
        <p:txBody>
          <a:bodyPr wrap="square" lIns="0" tIns="0" rIns="0" bIns="0" rtlCol="0"/>
          <a:lstStyle>
            <a:defPPr/>
          </a:lstStyle>
          <a:p>
            <a:pPr/>
          </a:p>
        </p:txBody>
      </p:sp>
      <p:sp>
        <p:nvSpPr>
          <p:cNvPr id="4" name="object 4"/>
          <p:cNvSpPr txBox="1">
            <a:spLocks noGrp="1"/>
          </p:cNvSpPr>
          <p:nvPr>
            <p:ph type="title"/>
          </p:nvPr>
        </p:nvSpPr>
        <p:spPr>
          <a:xfrm>
            <a:off x="850265" y="1663065"/>
            <a:ext cx="2585720" cy="566420"/>
          </a:xfrm>
          <a:prstGeom prst="rect">
            <a:avLst/>
          </a:prstGeom>
        </p:spPr>
        <p:txBody>
          <a:bodyPr vert="horz" wrap="square" lIns="0" tIns="12700" rIns="0" bIns="0" rtlCol="0">
            <a:spAutoFit/>
          </a:bodyPr>
          <a:lstStyle>
            <a:defPPr/>
          </a:lstStyle>
          <a:p>
            <a:pPr marL="12700">
              <a:lnSpc>
                <a:spcPct val="100000"/>
              </a:lnSpc>
              <a:spcBef>
                <a:spcPts val="100"/>
              </a:spcBef>
            </a:pPr>
            <a:r>
              <a:rPr sz="3600" b="0">
                <a:latin typeface="PMingLiU" panose="02020500000000000000" charset="-120"/>
                <a:cs typeface="PMingLiU" panose="02020500000000000000" charset="-120"/>
              </a:rPr>
              <a:t>学术成就</a:t>
            </a:r>
            <a:endParaRPr sz="3600">
              <a:latin typeface="PMingLiU" panose="02020500000000000000" charset="-120"/>
              <a:cs typeface="PMingLiU" panose="02020500000000000000" charset="-120"/>
            </a:endParaRPr>
          </a:p>
        </p:txBody>
      </p:sp>
      <p:sp>
        <p:nvSpPr>
          <p:cNvPr id="5" name="object 5"/>
          <p:cNvSpPr/>
          <p:nvPr/>
        </p:nvSpPr>
        <p:spPr>
          <a:xfrm>
            <a:off x="215900" y="2962275"/>
            <a:ext cx="580322" cy="682370"/>
          </a:xfrm>
          <a:prstGeom prst="rect">
            <a:avLst/>
          </a:prstGeom>
          <a:blipFill>
            <a:blip r:embed="rId2"/>
            <a:stretch>
              <a:fillRect/>
            </a:stretch>
          </a:blipFill>
        </p:spPr>
        <p:txBody>
          <a:bodyPr wrap="square" lIns="0" tIns="0" rIns="0" bIns="0" rtlCol="0"/>
          <a:lstStyle>
            <a:defPPr/>
          </a:lstStyle>
          <a:p>
            <a:pPr/>
          </a:p>
        </p:txBody>
      </p:sp>
      <p:sp>
        <p:nvSpPr>
          <p:cNvPr id="6" name="object 6"/>
          <p:cNvSpPr/>
          <p:nvPr/>
        </p:nvSpPr>
        <p:spPr>
          <a:xfrm>
            <a:off x="215900" y="4338573"/>
            <a:ext cx="625919" cy="682370"/>
          </a:xfrm>
          <a:prstGeom prst="rect">
            <a:avLst/>
          </a:prstGeom>
          <a:blipFill>
            <a:blip r:embed="rId3"/>
            <a:stretch>
              <a:fillRect/>
            </a:stretch>
          </a:blipFill>
        </p:spPr>
        <p:txBody>
          <a:bodyPr wrap="square" lIns="0" tIns="0" rIns="0" bIns="0" rtlCol="0"/>
          <a:lstStyle>
            <a:defPPr/>
          </a:lstStyle>
          <a:p>
            <a:pPr/>
          </a:p>
        </p:txBody>
      </p:sp>
      <p:sp>
        <p:nvSpPr>
          <p:cNvPr id="7" name="object 7"/>
          <p:cNvSpPr txBox="1"/>
          <p:nvPr/>
        </p:nvSpPr>
        <p:spPr>
          <a:xfrm>
            <a:off x="850493" y="3044393"/>
            <a:ext cx="1854200" cy="1951355"/>
          </a:xfrm>
          <a:prstGeom prst="rect">
            <a:avLst/>
          </a:prstGeom>
        </p:spPr>
        <p:txBody>
          <a:bodyPr vert="horz" wrap="square" lIns="0" tIns="12700" rIns="0" bIns="0" rtlCol="0">
            <a:spAutoFit/>
          </a:bodyPr>
          <a:lstStyle>
            <a:defPPr/>
          </a:lstStyle>
          <a:p>
            <a:pPr marL="12700">
              <a:lnSpc>
                <a:spcPct val="100000"/>
              </a:lnSpc>
              <a:spcBef>
                <a:spcPts val="100"/>
              </a:spcBef>
            </a:pPr>
            <a:r>
              <a:rPr sz="3600" spc="-5">
                <a:latin typeface="PMingLiU" panose="02020500000000000000" charset="-120"/>
                <a:cs typeface="PMingLiU" panose="02020500000000000000" charset="-120"/>
              </a:rPr>
              <a:t>社会贡献</a:t>
            </a:r>
            <a:endParaRPr sz="3600">
              <a:latin typeface="PMingLiU" panose="02020500000000000000" charset="-120"/>
              <a:cs typeface="PMingLiU" panose="02020500000000000000" charset="-120"/>
            </a:endParaRPr>
          </a:p>
          <a:p>
            <a:pPr>
              <a:lnSpc>
                <a:spcPct val="100000"/>
              </a:lnSpc>
              <a:spcBef>
                <a:spcPts val="20"/>
              </a:spcBef>
            </a:pPr>
            <a:endParaRPr sz="5650">
              <a:latin typeface="Times New Roman"/>
              <a:cs typeface="Times New Roman"/>
            </a:endParaRPr>
          </a:p>
          <a:p>
            <a:pPr marL="12700">
              <a:lnSpc>
                <a:spcPct val="100000"/>
              </a:lnSpc>
              <a:spcBef>
                <a:spcPts val="5"/>
              </a:spcBef>
            </a:pPr>
            <a:r>
              <a:rPr sz="3600">
                <a:latin typeface="PMingLiU" panose="02020500000000000000" charset="-120"/>
                <a:cs typeface="PMingLiU" panose="02020500000000000000" charset="-120"/>
              </a:rPr>
              <a:t>文化贡献</a:t>
            </a:r>
            <a:endParaRPr sz="3600">
              <a:latin typeface="PMingLiU" panose="02020500000000000000" charset="-120"/>
              <a:cs typeface="PMingLiU" panose="02020500000000000000" charset="-120"/>
            </a:endParaRPr>
          </a:p>
        </p:txBody>
      </p:sp>
      <p:sp>
        <p:nvSpPr>
          <p:cNvPr id="8" name="object 8"/>
          <p:cNvSpPr/>
          <p:nvPr/>
        </p:nvSpPr>
        <p:spPr>
          <a:xfrm>
            <a:off x="6921500" y="3695700"/>
            <a:ext cx="3568700" cy="2387600"/>
          </a:xfrm>
          <a:prstGeom prst="rect">
            <a:avLst/>
          </a:prstGeom>
          <a:blipFill>
            <a:blip r:embed="rId4"/>
            <a:stretch>
              <a:fillRect/>
            </a:stretch>
          </a:blipFill>
        </p:spPr>
        <p:txBody>
          <a:bodyPr wrap="square" lIns="0" tIns="0" rIns="0" bIns="0" rtlCol="0"/>
          <a:lstStyle>
            <a:defPPr/>
          </a:lstStyle>
          <a:p>
            <a:pPr/>
          </a:p>
        </p:txBody>
      </p:sp>
      <p:sp>
        <p:nvSpPr>
          <p:cNvPr id="9" name="object 9"/>
          <p:cNvSpPr/>
          <p:nvPr/>
        </p:nvSpPr>
        <p:spPr>
          <a:xfrm>
            <a:off x="6933709" y="952012"/>
            <a:ext cx="3619990" cy="2375387"/>
          </a:xfrm>
          <a:prstGeom prst="rect">
            <a:avLst/>
          </a:prstGeom>
          <a:blipFill>
            <a:blip r:embed="rId5"/>
            <a:stretch>
              <a:fillRect/>
            </a:stretch>
          </a:blipFill>
        </p:spPr>
        <p:txBody>
          <a:bodyPr wrap="square" lIns="0" tIns="0" rIns="0" bIns="0" rtlCol="0"/>
          <a:lstStyle>
            <a:defPPr/>
          </a:lstStyle>
          <a:p>
            <a:pPr/>
          </a:p>
        </p:txBody>
      </p:sp>
      <p:sp>
        <p:nvSpPr>
          <p:cNvPr id="10" name="object 10"/>
          <p:cNvSpPr/>
          <p:nvPr/>
        </p:nvSpPr>
        <p:spPr>
          <a:xfrm>
            <a:off x="3263403" y="901204"/>
            <a:ext cx="3264396" cy="2489695"/>
          </a:xfrm>
          <a:prstGeom prst="rect">
            <a:avLst/>
          </a:prstGeom>
          <a:blipFill>
            <a:blip r:embed="rId6"/>
            <a:stretch>
              <a:fillRect/>
            </a:stretch>
          </a:blipFill>
        </p:spPr>
        <p:txBody>
          <a:bodyPr wrap="square" lIns="0" tIns="0" rIns="0" bIns="0" rtlCol="0"/>
          <a:lstStyle>
            <a:defPPr/>
          </a:lstStyle>
          <a:p>
            <a:pPr/>
          </a:p>
        </p:txBody>
      </p:sp>
      <p:sp>
        <p:nvSpPr>
          <p:cNvPr id="11" name="object 11"/>
          <p:cNvSpPr/>
          <p:nvPr/>
        </p:nvSpPr>
        <p:spPr>
          <a:xfrm>
            <a:off x="3175000" y="3810000"/>
            <a:ext cx="3251200" cy="2171700"/>
          </a:xfrm>
          <a:prstGeom prst="rect">
            <a:avLst/>
          </a:prstGeom>
          <a:blipFill>
            <a:blip r:embed="rId7"/>
            <a:stretch>
              <a:fillRect/>
            </a:stretch>
          </a:blipFill>
        </p:spPr>
        <p:txBody>
          <a:bodyPr wrap="square" lIns="0" tIns="0" rIns="0" bIns="0" rtlCol="0"/>
          <a:lstStyle>
            <a:defPPr/>
          </a:lstStyle>
          <a:p>
            <a:pPr/>
          </a:p>
        </p:txBody>
      </p:sp>
      <p:sp>
        <p:nvSpPr>
          <p:cNvPr id="12" name="object 12"/>
          <p:cNvSpPr/>
          <p:nvPr/>
        </p:nvSpPr>
        <p:spPr>
          <a:xfrm>
            <a:off x="242887" y="357250"/>
            <a:ext cx="428625" cy="428625"/>
          </a:xfrm>
          <a:prstGeom prst="rect">
            <a:avLst/>
          </a:prstGeom>
          <a:blipFill>
            <a:blip r:embed="rId8"/>
            <a:stretch>
              <a:fillRect/>
            </a:stretch>
          </a:blipFill>
        </p:spPr>
        <p:txBody>
          <a:bodyPr wrap="square" lIns="0" tIns="0" rIns="0" bIns="0" rtlCol="0"/>
          <a:lstStyle>
            <a:defPPr/>
          </a:lstStyle>
          <a:p>
            <a:p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2528570" y="3074035"/>
            <a:ext cx="6644640" cy="1243330"/>
          </a:xfrm>
          <a:prstGeom prst="rect">
            <a:avLst/>
          </a:prstGeom>
        </p:spPr>
        <p:txBody>
          <a:bodyPr vert="horz" wrap="square" lIns="0" tIns="12700" rIns="0" bIns="0" rtlCol="0">
            <a:spAutoFit/>
          </a:bodyPr>
          <a:lstStyle>
            <a:defPPr/>
          </a:lstStyle>
          <a:p>
            <a:pPr marL="12700">
              <a:lnSpc>
                <a:spcPct val="100000"/>
              </a:lnSpc>
              <a:spcBef>
                <a:spcPts val="100"/>
              </a:spcBef>
            </a:pPr>
            <a:r>
              <a:rPr lang="zh-CN" altLang="en-US" sz="6000" spc="15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二、阅读方法</a:t>
            </a:r>
            <a:endParaRPr lang="zh-CN" altLang="en-US" sz="6000" spc="150">
              <a:solidFill>
                <a:srgbClr val="FF0000"/>
              </a:solidFill>
              <a:latin typeface="叶根友毛笔行书2.0版" charset="-122"/>
              <a:ea typeface="叶根友毛笔行书2.0版" panose="02010601030101010101" charset="-122"/>
              <a:cs typeface="叶根友毛笔行书2.0版" panose="02010601030101010101" charset="-122"/>
            </a:endParaRPr>
          </a:p>
        </p:txBody>
      </p:sp>
      <p:sp>
        <p:nvSpPr>
          <p:cNvPr id="3" name="object 3"/>
          <p:cNvSpPr/>
          <p:nvPr/>
        </p:nvSpPr>
        <p:spPr>
          <a:xfrm>
            <a:off x="3095751" y="3244786"/>
            <a:ext cx="1908048" cy="1204912"/>
          </a:xfrm>
          <a:prstGeom prst="rect">
            <a:avLst/>
          </a:prstGeom>
          <a:blipFill>
            <a:blip r:embed="rId2"/>
            <a:stretch>
              <a:fillRect/>
            </a:stretch>
          </a:blipFill>
        </p:spPr>
        <p:txBody>
          <a:bodyPr wrap="square" lIns="0" tIns="0" rIns="0" bIns="0" rtlCol="0"/>
          <a:lstStyle>
            <a:defPPr/>
          </a:lstStyle>
          <a:p>
            <a:pPr/>
          </a:p>
        </p:txBody>
      </p:sp>
      <p:sp>
        <p:nvSpPr>
          <p:cNvPr id="4" name="object 4"/>
          <p:cNvSpPr/>
          <p:nvPr/>
        </p:nvSpPr>
        <p:spPr>
          <a:xfrm>
            <a:off x="6921500" y="3494151"/>
            <a:ext cx="3027172" cy="1911350"/>
          </a:xfrm>
          <a:prstGeom prst="rect">
            <a:avLst/>
          </a:prstGeom>
          <a:blipFill>
            <a:blip r:embed="rId3"/>
            <a:stretch>
              <a:fillRect/>
            </a:stretch>
          </a:blipFill>
        </p:spPr>
        <p:txBody>
          <a:bodyPr wrap="square" lIns="0" tIns="0" rIns="0" bIns="0" rtlCol="0"/>
          <a:lstStyle>
            <a:defPPr/>
          </a:lstStyle>
          <a:p>
            <a:p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p:nvPr/>
        </p:nvSpPr>
        <p:spPr>
          <a:xfrm>
            <a:off x="2665730" y="2691130"/>
            <a:ext cx="9047480" cy="627380"/>
          </a:xfrm>
          <a:prstGeom prst="rect">
            <a:avLst/>
          </a:prstGeom>
        </p:spPr>
        <p:txBody>
          <a:bodyPr vert="horz" wrap="square" lIns="0" tIns="12065" rIns="0" bIns="0" rtlCol="0">
            <a:spAutoFit/>
          </a:bodyPr>
          <a:lstStyle>
            <a:defPPr/>
          </a:lstStyle>
          <a:p>
            <a:pPr marL="12700">
              <a:lnSpc>
                <a:spcPct val="100000"/>
              </a:lnSpc>
              <a:spcBef>
                <a:spcPts val="95"/>
              </a:spcBef>
            </a:pPr>
            <a:r>
              <a:rPr sz="4000" b="1">
                <a:latin typeface="微软雅黑" panose="020b0503020204020204" charset="-122"/>
                <a:cs typeface="微软雅黑" panose="020b0503020204020204" charset="-122"/>
              </a:rPr>
              <a:t>1.介绍粗读的方法，检验粗读的成效</a:t>
            </a:r>
            <a:endParaRPr sz="4000" b="1">
              <a:latin typeface="微软雅黑" panose="020b0503020204020204" charset="-122"/>
              <a:cs typeface="微软雅黑" panose="020b0503020204020204" charset="-122"/>
            </a:endParaRPr>
          </a:p>
        </p:txBody>
      </p:sp>
      <p:sp>
        <p:nvSpPr>
          <p:cNvPr id="12" name="object 12"/>
          <p:cNvSpPr/>
          <p:nvPr/>
        </p:nvSpPr>
        <p:spPr>
          <a:xfrm>
            <a:off x="1776730" y="270510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defPPr/>
          </a:lstStyle>
          <a:p>
            <a:pPr algn="l">
              <a:buClrTx/>
              <a:buSzTx/>
              <a:buFontTx/>
            </a:pPr>
            <a:r>
              <a:rPr lang="zh-CN" altLang="en-US" sz="4000">
                <a:solidFill>
                  <a:srgbClr val="1F2DA8"/>
                </a:solidFill>
                <a:latin typeface="微软雅黑" panose="020b0503020204020204" charset="-122"/>
                <a:ea typeface="微软雅黑"/>
                <a:cs typeface="楷体" panose="02010609060101010101" charset="-122"/>
              </a:rPr>
              <a:t>2.整本书“五步阅读法”</a:t>
            </a:r>
            <a:endParaRPr lang="zh-CN" altLang="en-US" sz="4000">
              <a:solidFill>
                <a:srgbClr val="1F2DA8"/>
              </a:solidFill>
              <a:latin typeface="微软雅黑" panose="020b0503020204020204" charset="-122"/>
              <a:ea typeface="微软雅黑" charset="-122"/>
              <a:cs typeface="楷体" panose="02010609060101010101" charset="-122"/>
            </a:endParaRPr>
          </a:p>
        </p:txBody>
      </p:sp>
      <p:sp>
        <p:nvSpPr>
          <p:cNvPr id="3" name="内容占位符 2"/>
          <p:cNvSpPr>
            <a:spLocks noGrp="1"/>
          </p:cNvSpPr>
          <p:nvPr>
            <p:ph idx="1"/>
          </p:nvPr>
        </p:nvSpPr>
        <p:spPr>
          <a:xfrm>
            <a:off x="758845" y="1239528"/>
            <a:ext cx="10863541" cy="5388907"/>
          </a:xfrm>
        </p:spPr>
        <p:txBody>
          <a:bodyPr/>
          <a:lstStyle>
            <a:defPPr/>
          </a:lstStyle>
          <a:p>
            <a:pPr/>
            <a:r>
              <a:rPr lang="zh-CN" altLang="en-US" sz="3200" b="1">
                <a:latin typeface="楷体" panose="02010609060101010101" charset="-122"/>
                <a:ea typeface="楷体" panose="02010609060101010101" charset="-122"/>
                <a:cs typeface="楷体" panose="02010609060101010101" charset="-122"/>
              </a:rPr>
              <a:t>01.浏览目录,大致了解书的结构</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02.粗读,粗读每一章的核心概念和主要观点 </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03.细读,逐字逐句,借助批注的方式记录自己的心得体悟 </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04.研读,对在阅读中发现的问题进行反复阅读和思考 </a:t>
            </a:r>
            <a:endParaRPr lang="zh-CN" altLang="en-US" sz="3200" b="1">
              <a:latin typeface="楷体" panose="02010609060101010101" charset="-122"/>
              <a:ea typeface="楷体" panose="02010609060101010101" charset="-122"/>
              <a:cs typeface="楷体" panose="02010609060101010101" charset="-122"/>
            </a:endParaRPr>
          </a:p>
          <a:p>
            <a:pPr/>
            <a:r>
              <a:rPr lang="zh-CN" altLang="en-US" sz="3200" b="1">
                <a:latin typeface="楷体" panose="02010609060101010101" charset="-122"/>
                <a:ea typeface="楷体" panose="02010609060101010101" charset="-122"/>
                <a:cs typeface="楷体" panose="02010609060101010101" charset="-122"/>
              </a:rPr>
              <a:t>05.重读,每次会有不同的感悟</a:t>
            </a:r>
            <a:endParaRPr lang="zh-CN" altLang="en-US" sz="32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0"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Autofit/>
          </a:bodyPr>
          <a:lstStyle>
            <a:defPPr/>
          </a:lstStyle>
          <a:p>
            <a:pPr/>
            <a:r>
              <a:rPr lang="zh-CN" altLang="en-US" sz="4000">
                <a:solidFill>
                  <a:srgbClr val="1F2DA8"/>
                </a:solidFill>
                <a:latin typeface="微软雅黑" panose="020b0503020204020204" charset="-122"/>
                <a:ea typeface="微软雅黑"/>
                <a:cs typeface="楷体" panose="02010609060101010101" charset="-122"/>
              </a:rPr>
              <a:t>《乡土中国》整本书阅读的意义与价值</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defPPr/>
          </a:lstStyle>
          <a:p>
            <a:pPr/>
          </a:p>
        </p:txBody>
      </p:sp>
      <p:pic>
        <p:nvPicPr>
          <p:cNvPr id="4" name="图片 3"/>
          <p:cNvPicPr>
            <a:picLocks noChangeAspect="1"/>
          </p:cNvPicPr>
          <p:nvPr>
            <p:custDataLst>
              <p:tags r:id="rId4"/>
            </p:custDataLst>
          </p:nvPr>
        </p:nvPicPr>
        <p:blipFill>
          <a:blip r:embed="rId3"/>
          <a:stretch>
            <a:fillRect/>
          </a:stretch>
        </p:blipFill>
        <p:spPr>
          <a:xfrm>
            <a:off x="889635" y="1420495"/>
            <a:ext cx="10108565" cy="4565015"/>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Lst>
</file>

<file path=ppt/tags/tag1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1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2"/>
  <p:tag name="KSO_WM_UNIT_INDEX" val="12"/>
  <p:tag name="KSO_WM_UNIT_LAYERLEVEL" val="1"/>
  <p:tag name="KSO_WM_UNIT_TYPE" val="i"/>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3"/>
  <p:tag name="KSO_WM_UNIT_INDEX" val="13"/>
  <p:tag name="KSO_WM_UNIT_LAYERLEVEL" val="1"/>
  <p:tag name="KSO_WM_UNIT_TYPE" val="i"/>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4"/>
  <p:tag name="KSO_WM_UNIT_INDEX" val="14"/>
  <p:tag name="KSO_WM_UNIT_LAYERLEVEL" val="1"/>
  <p:tag name="KSO_WM_UNIT_TYPE" val="i"/>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2"/>
  <p:tag name="KSO_WM_UNIT_INDEX" val="12"/>
  <p:tag name="KSO_WM_UNIT_LAYERLEVEL" val="1"/>
  <p:tag name="KSO_WM_UNIT_TYPE" val="i"/>
</p:tagLst>
</file>

<file path=ppt/tags/tag1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2"/>
  <p:tag name="KSO_WM_UNIT_INDEX" val="12"/>
  <p:tag name="KSO_WM_UNIT_LAYERLEVEL" val="1"/>
  <p:tag name="KSO_WM_UNIT_TYPE" val="i"/>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3"/>
  <p:tag name="KSO_WM_UNIT_INDEX" val="13"/>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3"/>
  <p:tag name="KSO_WM_UNIT_INDEX" val="13"/>
  <p:tag name="KSO_WM_UNIT_LAYERLEVEL" val="1"/>
  <p:tag name="KSO_WM_UNIT_TYPE" val="i"/>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4"/>
  <p:tag name="KSO_WM_UNIT_INDEX" val="14"/>
  <p:tag name="KSO_WM_UNIT_LAYERLEVEL" val="1"/>
  <p:tag name="KSO_WM_UNIT_TYPE" val="i"/>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2"/>
  <p:tag name="KSO_WM_UNIT_INDEX" val="12"/>
  <p:tag name="KSO_WM_UNIT_LAYERLEVEL" val="1"/>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4"/>
  <p:tag name="KSO_WM_UNIT_INDEX" val="14"/>
  <p:tag name="KSO_WM_UNIT_LAYERLEVEL" val="1"/>
  <p:tag name="KSO_WM_UNIT_TYPE" val="i"/>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3"/>
  <p:tag name="KSO_WM_UNIT_INDEX" val="13"/>
  <p:tag name="KSO_WM_UNIT_LAYERLEVEL" val="1"/>
  <p:tag name="KSO_WM_UNIT_TYPE" val="i"/>
</p:tagLst>
</file>

<file path=ppt/tags/tag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4"/>
  <p:tag name="KSO_WM_UNIT_INDEX" val="14"/>
  <p:tag name="KSO_WM_UNIT_LAYERLEVEL" val="1"/>
  <p:tag name="KSO_WM_UNIT_TYPE" val="i"/>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2"/>
  <p:tag name="KSO_WM_UNIT_INDEX" val="12"/>
  <p:tag name="KSO_WM_UNIT_LAYERLEVEL" val="1"/>
  <p:tag name="KSO_WM_UNIT_TYPE" val="i"/>
</p:tagLst>
</file>

<file path=ppt/tags/tag1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3"/>
  <p:tag name="KSO_WM_UNIT_INDEX" val="13"/>
  <p:tag name="KSO_WM_UNIT_LAYERLEVEL" val="1"/>
  <p:tag name="KSO_WM_UNIT_TYPE" val="i"/>
</p:tagLst>
</file>

<file path=ppt/tags/tag15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4"/>
  <p:tag name="KSO_WM_UNIT_INDEX" val="14"/>
  <p:tag name="KSO_WM_UNIT_LAYERLEVEL" val="1"/>
  <p:tag name="KSO_WM_UNIT_TYPE" val="i"/>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COMBINE_RELATE_SLIDE_ID" val="background20180913_1"/>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0"/>
</p:tagLst>
</file>

<file path=ppt/tags/tag174.xml><?xml version="1.0" encoding="utf-8"?>
<p:tagLst xmlns:p="http://schemas.openxmlformats.org/presentationml/2006/main">
  <p:tag name="KSO_WM_TEMPLATE_CATEGORY" val="custom"/>
  <p:tag name="KSO_WM_TEMPLATE_INDEX" val="20182104"/>
</p:tagLst>
</file>

<file path=ppt/tags/tag175.xml><?xml version="1.0" encoding="utf-8"?>
<p:tagLst xmlns:p="http://schemas.openxmlformats.org/presentationml/2006/main">
  <p:tag name="KSO_WM_TEMPLATE_CATEGORY" val="custom"/>
  <p:tag name="KSO_WM_TEMPLATE_INDEX" val="20182104"/>
</p:tagLst>
</file>

<file path=ppt/tags/tag176.xml><?xml version="1.0" encoding="utf-8"?>
<p:tagLst xmlns:p="http://schemas.openxmlformats.org/presentationml/2006/main">
  <p:tag name="KSO_WM_TEMPLATE_CATEGORY" val="custom"/>
  <p:tag name="KSO_WM_TEMPLATE_INDEX" val="20182104"/>
</p:tagLst>
</file>

<file path=ppt/tags/tag177.xml><?xml version="1.0" encoding="utf-8"?>
<p:tagLst xmlns:p="http://schemas.openxmlformats.org/presentationml/2006/main">
  <p:tag name="KSO_WM_UNIT_TABLE_BEAUTIFY" val="smartTable{2cc8b91c-86bf-4a05-a4d7-2e6f2632adbc}"/>
</p:tagLst>
</file>

<file path=ppt/tags/tag178.xml><?xml version="1.0" encoding="utf-8"?>
<p:tagLst xmlns:p="http://schemas.openxmlformats.org/presentationml/2006/main">
  <p:tag name="KSO_WM_TEMPLATE_CATEGORY" val="custom"/>
  <p:tag name="KSO_WM_TEMPLATE_INDEX" val="20182104"/>
</p:tagLst>
</file>

<file path=ppt/tags/tag179.xml><?xml version="1.0" encoding="utf-8"?>
<p:tagLst xmlns:p="http://schemas.openxmlformats.org/presentationml/2006/main">
  <p:tag name="KSO_WM_TEMPLATE_CATEGORY" val="custom"/>
  <p:tag name="KSO_WM_TEMPLATE_INDEX" val="20182104"/>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TEMPLATE_CATEGORY" val="custom"/>
  <p:tag name="KSO_WM_TEMPLATE_INDEX" val="20182104"/>
</p:tagLst>
</file>

<file path=ppt/tags/tag181.xml><?xml version="1.0" encoding="utf-8"?>
<p:tagLst xmlns:p="http://schemas.openxmlformats.org/presentationml/2006/main">
  <p:tag name="KSO_WM_TEMPLATE_CATEGORY" val="custom"/>
  <p:tag name="KSO_WM_TEMPLATE_INDEX" val="20182104"/>
</p:tagLst>
</file>

<file path=ppt/tags/tag182.xml><?xml version="1.0" encoding="utf-8"?>
<p:tagLst xmlns:p="http://schemas.openxmlformats.org/presentationml/2006/main">
  <p:tag name="KSO_WM_BEAUTIFY_FLAG" val="#wm#"/>
  <p:tag name="KSO_WM_TEMPLATE_CATEGORY" val="custom"/>
  <p:tag name="KSO_WM_TEMPLATE_INDEX" val="20182104"/>
</p:tagLst>
</file>

<file path=ppt/tags/tag183.xml><?xml version="1.0" encoding="utf-8"?>
<p:tagLst xmlns:p="http://schemas.openxmlformats.org/presentationml/2006/main">
  <p:tag name="KSO_WM_UNIT_PLACING_PICTURE_USER_VIEWPORT" val="{&quot;height&quot;:5835,&quot;width&quot;:15975}"/>
</p:tagLst>
</file>

<file path=ppt/tags/tag184.xml><?xml version="1.0" encoding="utf-8"?>
<p:tagLst xmlns:p="http://schemas.openxmlformats.org/presentationml/2006/main">
  <p:tag name="KSO_WM_BEAUTIFY_FLAG" val="#wm#"/>
  <p:tag name="KSO_WM_TEMPLATE_CATEGORY" val="custom"/>
  <p:tag name="KSO_WM_TEMPLATE_INDEX" val="20182104"/>
</p:tagLst>
</file>

<file path=ppt/tags/tag185.xml><?xml version="1.0" encoding="utf-8"?>
<p:tagLst xmlns:p="http://schemas.openxmlformats.org/presentationml/2006/main">
  <p:tag name="KSO_WM_UNIT_PLACING_PICTURE_USER_VIEWPORT" val="{&quot;height&quot;:4995,&quot;width&quot;:17130}"/>
</p:tagLst>
</file>

<file path=ppt/tags/tag186.xml><?xml version="1.0" encoding="utf-8"?>
<p:tagLst xmlns:p="http://schemas.openxmlformats.org/presentationml/2006/main">
  <p:tag name="KSO_WM_BEAUTIFY_FLAG" val="#wm#"/>
  <p:tag name="KSO_WM_TEMPLATE_CATEGORY" val="custom"/>
  <p:tag name="KSO_WM_TEMPLATE_INDEX" val="20182104"/>
</p:tagLst>
</file>

<file path=ppt/tags/tag187.xml><?xml version="1.0" encoding="utf-8"?>
<p:tagLst xmlns:p="http://schemas.openxmlformats.org/presentationml/2006/main">
  <p:tag name="KSO_WM_BEAUTIFY_FLAG" val="#wm#"/>
  <p:tag name="KSO_WM_TEMPLATE_CATEGORY" val="custom"/>
  <p:tag name="KSO_WM_TEMPLATE_INDEX" val="20182104"/>
</p:tagLst>
</file>

<file path=ppt/tags/tag188.xml><?xml version="1.0" encoding="utf-8"?>
<p:tagLst xmlns:p="http://schemas.openxmlformats.org/presentationml/2006/main">
  <p:tag name="KSO_WM_BEAUTIFY_FLAG" val="#wm#"/>
  <p:tag name="KSO_WM_TEMPLATE_CATEGORY" val="custom"/>
  <p:tag name="KSO_WM_TEMPLATE_INDEX" val="20182104"/>
</p:tagLst>
</file>

<file path=ppt/tags/tag189.xml><?xml version="1.0" encoding="utf-8"?>
<p:tagLst xmlns:p="http://schemas.openxmlformats.org/presentationml/2006/main">
  <p:tag name="KSO_WM_UNIT_TABLE_BEAUTIFY" val="smartTable{337c1791-3697-4952-b093-c607c5483bb1}"/>
  <p:tag name="TABLE_COLOR_RGB" val="0x000000*0xFFFFFF*0x44546A*0xE6E5E5*0x848587*0x738499*0x817CA0*0x9B819F*0xA7878C*0xAB968B"/>
  <p:tag name="TABLE_COLORIDX" val="l"/>
  <p:tag name="TABLE_EMPHASIZE_COLOR" val="8684935"/>
  <p:tag name="TABLE_SKINIDX"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182104"/>
</p:tagLst>
</file>

<file path=ppt/tags/tag191.xml><?xml version="1.0" encoding="utf-8"?>
<p:tagLst xmlns:p="http://schemas.openxmlformats.org/presentationml/2006/main">
  <p:tag name="KSO_WM_BEAUTIFY_FLAG" val="#wm#"/>
  <p:tag name="KSO_WM_TEMPLATE_CATEGORY" val="custom"/>
  <p:tag name="KSO_WM_TEMPLATE_INDEX" val="20182104"/>
</p:tagLst>
</file>

<file path=ppt/tags/tag192.xml><?xml version="1.0" encoding="utf-8"?>
<p:tagLst xmlns:p="http://schemas.openxmlformats.org/presentationml/2006/main">
  <p:tag name="KSO_WM_BEAUTIFY_FLAG" val="#wm#"/>
  <p:tag name="KSO_WM_TEMPLATE_CATEGORY" val="custom"/>
  <p:tag name="KSO_WM_TEMPLATE_INDEX" val="20182104"/>
</p:tagLst>
</file>

<file path=ppt/tags/tag193.xml><?xml version="1.0" encoding="utf-8"?>
<p:tagLst xmlns:p="http://schemas.openxmlformats.org/presentationml/2006/main">
  <p:tag name="KSO_WM_BEAUTIFY_FLAG" val="#wm#"/>
  <p:tag name="KSO_WM_TEMPLATE_CATEGORY" val="custom"/>
  <p:tag name="KSO_WM_TEMPLATE_INDEX" val="20182104"/>
</p:tagLst>
</file>

<file path=ppt/tags/tag194.xml><?xml version="1.0" encoding="utf-8"?>
<p:tagLst xmlns:p="http://schemas.openxmlformats.org/presentationml/2006/main">
  <p:tag name="KSO_WM_BEAUTIFY_FLAG" val="#wm#"/>
  <p:tag name="KSO_WM_TEMPLATE_CATEGORY" val="custom"/>
  <p:tag name="KSO_WM_TEMPLATE_INDEX" val="20182104"/>
</p:tagLst>
</file>

<file path=ppt/tags/tag195.xml><?xml version="1.0" encoding="utf-8"?>
<p:tagLst xmlns:p="http://schemas.openxmlformats.org/presentationml/2006/main">
  <p:tag name="KSO_WM_BEAUTIFY_FLAG" val="#wm#"/>
  <p:tag name="KSO_WM_TEMPLATE_CATEGORY" val="custom"/>
  <p:tag name="KSO_WM_TEMPLATE_INDEX" val="20182104"/>
</p:tagLst>
</file>

<file path=ppt/tags/tag196.xml><?xml version="1.0" encoding="utf-8"?>
<p:tagLst xmlns:p="http://schemas.openxmlformats.org/presentationml/2006/main">
  <p:tag name="KSO_WM_TEMPLATE_CATEGORY" val="custom"/>
  <p:tag name="KSO_WM_TEMPLATE_INDEX" val="20182104"/>
</p:tagLst>
</file>

<file path=ppt/tags/tag197.xml><?xml version="1.0" encoding="utf-8"?>
<p:tagLst xmlns:p="http://schemas.openxmlformats.org/presentationml/2006/main">
  <p:tag name="KSO_WM_BEAUTIFY_FLAG" val="#wm#"/>
  <p:tag name="KSO_WM_TEMPLATE_CATEGORY" val="custom"/>
  <p:tag name="KSO_WM_TEMPLATE_INDEX" val="20182104"/>
</p:tagLst>
</file>

<file path=ppt/tags/tag198.xml><?xml version="1.0" encoding="utf-8"?>
<p:tagLst xmlns:p="http://schemas.openxmlformats.org/presentationml/2006/main">
  <p:tag name="KSO_WM_BEAUTIFY_FLAG" val="#wm#"/>
  <p:tag name="KSO_WM_TEMPLATE_CATEGORY" val="custom"/>
  <p:tag name="KSO_WM_TEMPLATE_INDEX" val="20182104"/>
</p:tagLst>
</file>

<file path=ppt/tags/tag199.xml><?xml version="1.0" encoding="utf-8"?>
<p:tagLst xmlns:p="http://schemas.openxmlformats.org/presentationml/2006/main">
  <p:tag name="KSO_WM_BEAUTIFY_FLAG" val="#wm#"/>
  <p:tag name="KSO_WM_TEMPLATE_CATEGORY" val="custom"/>
  <p:tag name="KSO_WM_TEMPLATE_INDEX" val="20182104"/>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182104"/>
</p:tagLst>
</file>

<file path=ppt/tags/tag201.xml><?xml version="1.0" encoding="utf-8"?>
<p:tagLst xmlns:p="http://schemas.openxmlformats.org/presentationml/2006/main">
  <p:tag name="KSO_WM_BEAUTIFY_FLAG" val="#wm#"/>
  <p:tag name="KSO_WM_TEMPLATE_CATEGORY" val="custom"/>
  <p:tag name="KSO_WM_TEMPLATE_INDEX" val="20182104"/>
</p:tagLst>
</file>

<file path=ppt/tags/tag202.xml><?xml version="1.0" encoding="utf-8"?>
<p:tagLst xmlns:p="http://schemas.openxmlformats.org/presentationml/2006/main">
  <p:tag name="KSO_WM_BEAUTIFY_FLAG" val="#wm#"/>
  <p:tag name="KSO_WM_TEMPLATE_CATEGORY" val="custom"/>
  <p:tag name="KSO_WM_TEMPLATE_INDEX" val="20182104"/>
</p:tagLst>
</file>

<file path=ppt/tags/tag203.xml><?xml version="1.0" encoding="utf-8"?>
<p:tagLst xmlns:p="http://schemas.openxmlformats.org/presentationml/2006/main">
  <p:tag name="KSO_WM_BEAUTIFY_FLAG" val="#wm#"/>
  <p:tag name="KSO_WM_TEMPLATE_CATEGORY" val="custom"/>
  <p:tag name="KSO_WM_TEMPLATE_INDEX" val="20182104"/>
</p:tagLst>
</file>

<file path=ppt/tags/tag204.xml><?xml version="1.0" encoding="utf-8"?>
<p:tagLst xmlns:p="http://schemas.openxmlformats.org/presentationml/2006/main">
  <p:tag name="KSO_WM_BEAUTIFY_FLAG" val="#wm#"/>
  <p:tag name="KSO_WM_TEMPLATE_CATEGORY" val="custom"/>
  <p:tag name="KSO_WM_TEMPLATE_INDEX" val="20182104"/>
</p:tagLst>
</file>

<file path=ppt/tags/tag205.xml><?xml version="1.0" encoding="utf-8"?>
<p:tagLst xmlns:p="http://schemas.openxmlformats.org/presentationml/2006/main">
  <p:tag name="KSO_WM_BEAUTIFY_FLAG" val="#wm#"/>
  <p:tag name="KSO_WM_TEMPLATE_CATEGORY" val="custom"/>
  <p:tag name="KSO_WM_TEMPLATE_INDEX" val="20182104"/>
</p:tagLst>
</file>

<file path=ppt/tags/tag206.xml><?xml version="1.0" encoding="utf-8"?>
<p:tagLst xmlns:p="http://schemas.openxmlformats.org/presentationml/2006/main">
  <p:tag name="KSO_WM_BEAUTIFY_FLAG" val="#wm#"/>
  <p:tag name="KSO_WM_TEMPLATE_CATEGORY" val="custom"/>
  <p:tag name="KSO_WM_TEMPLATE_INDEX" val="20182104"/>
</p:tagLst>
</file>

<file path=ppt/tags/tag207.xml><?xml version="1.0" encoding="utf-8"?>
<p:tagLst xmlns:p="http://schemas.openxmlformats.org/presentationml/2006/main">
  <p:tag name="KSO_WM_BEAUTIFY_FLAG" val="#wm#"/>
  <p:tag name="KSO_WM_TEMPLATE_CATEGORY" val="custom"/>
  <p:tag name="KSO_WM_TEMPLATE_INDEX" val="20182104"/>
</p:tagLst>
</file>

<file path=ppt/tags/tag208.xml><?xml version="1.0" encoding="utf-8"?>
<p:tagLst xmlns:p="http://schemas.openxmlformats.org/presentationml/2006/main">
  <p:tag name="KSO_WM_BEAUTIFY_FLAG" val="#wm#"/>
  <p:tag name="KSO_WM_TEMPLATE_CATEGORY" val="custom"/>
  <p:tag name="KSO_WM_TEMPLATE_INDEX" val="20182104"/>
</p:tagLst>
</file>

<file path=ppt/tags/tag209.xml><?xml version="1.0" encoding="utf-8"?>
<p:tagLst xmlns:p="http://schemas.openxmlformats.org/presentationml/2006/main">
  <p:tag name="KSO_WM_BEAUTIFY_FLAG" val="#wm#"/>
  <p:tag name="KSO_WM_TEMPLATE_CATEGORY" val="custom"/>
  <p:tag name="KSO_WM_TEMPLATE_INDEX" val="2018210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182104"/>
</p:tagLst>
</file>

<file path=ppt/tags/tag211.xml><?xml version="1.0" encoding="utf-8"?>
<p:tagLst xmlns:p="http://schemas.openxmlformats.org/presentationml/2006/main">
  <p:tag name="KSO_WM_TEMPLATE_CATEGORY" val="custom"/>
  <p:tag name="KSO_WM_TEMPLATE_INDEX" val="20182104"/>
</p:tagLst>
</file>

<file path=ppt/tags/tag212.xml><?xml version="1.0" encoding="utf-8"?>
<p:tagLst xmlns:p="http://schemas.openxmlformats.org/presentationml/2006/main">
  <p:tag name="KSO_WM_BEAUTIFY_FLAG" val="#wm#"/>
  <p:tag name="KSO_WM_TEMPLATE_CATEGORY" val="custom"/>
  <p:tag name="KSO_WM_TEMPLATE_INDEX" val="20182104"/>
</p:tagLst>
</file>

<file path=ppt/tags/tag213.xml><?xml version="1.0" encoding="utf-8"?>
<p:tagLst xmlns:p="http://schemas.openxmlformats.org/presentationml/2006/main">
  <p:tag name="KSO_WM_BEAUTIFY_FLAG" val="#wm#"/>
  <p:tag name="KSO_WM_TEMPLATE_CATEGORY" val="custom"/>
  <p:tag name="KSO_WM_TEMPLATE_INDEX" val="20182104"/>
</p:tagLst>
</file>

<file path=ppt/tags/tag214.xml><?xml version="1.0" encoding="utf-8"?>
<p:tagLst xmlns:p="http://schemas.openxmlformats.org/presentationml/2006/main">
  <p:tag name="KSO_WM_BEAUTIFY_FLAG" val="#wm#"/>
  <p:tag name="KSO_WM_TEMPLATE_CATEGORY" val="custom"/>
  <p:tag name="KSO_WM_TEMPLATE_INDEX" val="20182104"/>
</p:tagLst>
</file>

<file path=ppt/tags/tag215.xml><?xml version="1.0" encoding="utf-8"?>
<p:tagLst xmlns:p="http://schemas.openxmlformats.org/presentationml/2006/main">
  <p:tag name="KSO_WM_BEAUTIFY_FLAG" val="#wm#"/>
  <p:tag name="KSO_WM_TEMPLATE_CATEGORY" val="custom"/>
  <p:tag name="KSO_WM_TEMPLATE_INDEX" val="20182104"/>
</p:tagLst>
</file>

<file path=ppt/tags/tag216.xml><?xml version="1.0" encoding="utf-8"?>
<p:tagLst xmlns:p="http://schemas.openxmlformats.org/presentationml/2006/main">
  <p:tag name="KSO_WM_BEAUTIFY_FLAG" val="#wm#"/>
  <p:tag name="KSO_WM_TEMPLATE_CATEGORY" val="custom"/>
  <p:tag name="KSO_WM_TEMPLATE_INDEX" val="20182104"/>
</p:tagLst>
</file>

<file path=ppt/tags/tag217.xml><?xml version="1.0" encoding="utf-8"?>
<p:tagLst xmlns:p="http://schemas.openxmlformats.org/presentationml/2006/main">
  <p:tag name="KSO_WM_BEAUTIFY_FLAG" val="#wm#"/>
  <p:tag name="KSO_WM_TEMPLATE_CATEGORY" val="custom"/>
  <p:tag name="KSO_WM_TEMPLATE_INDEX" val="20182104"/>
</p:tagLst>
</file>

<file path=ppt/tags/tag218.xml><?xml version="1.0" encoding="utf-8"?>
<p:tagLst xmlns:p="http://schemas.openxmlformats.org/presentationml/2006/main">
  <p:tag name="KSO_WM_BEAUTIFY_FLAG" val="#wm#"/>
  <p:tag name="KSO_WM_TEMPLATE_CATEGORY" val="custom"/>
  <p:tag name="KSO_WM_TEMPLATE_INDEX" val="20182104"/>
</p:tagLst>
</file>

<file path=ppt/tags/tag219.xml><?xml version="1.0" encoding="utf-8"?>
<p:tagLst xmlns:p="http://schemas.openxmlformats.org/presentationml/2006/main">
  <p:tag name="KSO_WM_BEAUTIFY_FLAG" val="#wm#"/>
  <p:tag name="KSO_WM_TEMPLATE_CATEGORY" val="custom"/>
  <p:tag name="KSO_WM_TEMPLATE_INDEX" val="20182104"/>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182104"/>
</p:tagLst>
</file>

<file path=ppt/tags/tag221.xml><?xml version="1.0" encoding="utf-8"?>
<p:tagLst xmlns:p="http://schemas.openxmlformats.org/presentationml/2006/main">
  <p:tag name="KSO_WM_BEAUTIFY_FLAG" val="#wm#"/>
  <p:tag name="KSO_WM_TEMPLATE_CATEGORY" val="custom"/>
  <p:tag name="KSO_WM_TEMPLATE_INDEX" val="20182104"/>
</p:tagLst>
</file>

<file path=ppt/tags/tag222.xml><?xml version="1.0" encoding="utf-8"?>
<p:tagLst xmlns:p="http://schemas.openxmlformats.org/presentationml/2006/main">
  <p:tag name="KSO_WM_BEAUTIFY_FLAG" val="#wm#"/>
  <p:tag name="KSO_WM_TEMPLATE_CATEGORY" val="custom"/>
  <p:tag name="KSO_WM_TEMPLATE_INDEX" val="20182104"/>
</p:tagLst>
</file>

<file path=ppt/tags/tag223.xml><?xml version="1.0" encoding="utf-8"?>
<p:tagLst xmlns:p="http://schemas.openxmlformats.org/presentationml/2006/main">
  <p:tag name="KSO_WM_BEAUTIFY_FLAG" val="#wm#"/>
  <p:tag name="KSO_WM_TEMPLATE_CATEGORY" val="custom"/>
  <p:tag name="KSO_WM_TEMPLATE_INDEX" val="20182104"/>
</p:tagLst>
</file>

<file path=ppt/tags/tag224.xml><?xml version="1.0" encoding="utf-8"?>
<p:tagLst xmlns:p="http://schemas.openxmlformats.org/presentationml/2006/main">
  <p:tag name="KSO_WM_BEAUTIFY_FLAG" val="#wm#"/>
  <p:tag name="KSO_WM_TEMPLATE_CATEGORY" val="custom"/>
  <p:tag name="KSO_WM_TEMPLATE_INDEX" val="20182104"/>
</p:tagLst>
</file>

<file path=ppt/tags/tag225.xml><?xml version="1.0" encoding="utf-8"?>
<p:tagLst xmlns:p="http://schemas.openxmlformats.org/presentationml/2006/main">
  <p:tag name="KSO_WM_BEAUTIFY_FLAG" val="#wm#"/>
  <p:tag name="KSO_WM_TEMPLATE_CATEGORY" val="custom"/>
  <p:tag name="KSO_WM_TEMPLATE_INDEX" val="20182104"/>
</p:tagLst>
</file>

<file path=ppt/tags/tag226.xml><?xml version="1.0" encoding="utf-8"?>
<p:tagLst xmlns:p="http://schemas.openxmlformats.org/presentationml/2006/main">
  <p:tag name="KSO_WM_BEAUTIFY_FLAG" val="#wm#"/>
  <p:tag name="KSO_WM_TEMPLATE_CATEGORY" val="custom"/>
  <p:tag name="KSO_WM_TEMPLATE_INDEX" val="20182104"/>
</p:tagLst>
</file>

<file path=ppt/tags/tag227.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2"/>
  <p:tag name="KSO_WM_UNIT_INDEX" val="12"/>
  <p:tag name="KSO_WM_UNIT_LAYERLEVEL" val="1"/>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3"/>
  <p:tag name="KSO_WM_UNIT_INDEX" val="13"/>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4"/>
  <p:tag name="KSO_WM_UNIT_INDEX" val="14"/>
  <p:tag name="KSO_WM_UNIT_LAYERLEVEL" val="1"/>
  <p:tag name="KSO_WM_UNIT_TYPE" val="i"/>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2"/>
  <p:tag name="KSO_WM_UNIT_INDEX" val="12"/>
  <p:tag name="KSO_WM_UNIT_LAYERLEVEL" val="1"/>
  <p:tag name="KSO_WM_UNIT_TYPE" val="i"/>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3"/>
  <p:tag name="KSO_WM_UNIT_INDEX" val="13"/>
  <p:tag name="KSO_WM_UNIT_LAYERLEVEL" val="1"/>
  <p:tag name="KSO_WM_UNIT_TYPE" val="i"/>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4"/>
  <p:tag name="KSO_WM_UNIT_INDEX" val="14"/>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2"/>
  <p:tag name="KSO_WM_UNIT_INDEX" val="12"/>
  <p:tag name="KSO_WM_UNIT_LAYERLEVEL" val="1"/>
  <p:tag name="KSO_WM_UNIT_TYPE" val="i"/>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3"/>
  <p:tag name="KSO_WM_UNIT_INDEX" val="13"/>
  <p:tag name="KSO_WM_UNIT_LAYERLEVEL" val="1"/>
  <p:tag name="KSO_WM_UNIT_TYPE" val="i"/>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4"/>
  <p:tag name="KSO_WM_UNIT_INDEX" val="14"/>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2"/>
  <p:tag name="KSO_WM_UNIT_INDEX" val="12"/>
  <p:tag name="KSO_WM_UNIT_LAYERLEVEL" val="1"/>
  <p:tag name="KSO_WM_UNIT_TYPE" val="i"/>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3"/>
  <p:tag name="KSO_WM_UNIT_INDEX" val="13"/>
  <p:tag name="KSO_WM_UNIT_LAYERLEVEL" val="1"/>
  <p:tag name="KSO_WM_UNIT_TYPE" val="i"/>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4"/>
  <p:tag name="KSO_WM_UNIT_INDEX" val="14"/>
  <p:tag name="KSO_WM_UNIT_LAYERLEVEL" val="1"/>
  <p:tag name="KSO_WM_UNIT_TYPE" val="i"/>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3">
      <a:dk1>
        <a:srgbClr val="000000"/>
      </a:dk1>
      <a:lt1>
        <a:srgbClr val="FFFFFF"/>
      </a:lt1>
      <a:dk2>
        <a:srgbClr val="E6E6E6"/>
      </a:dk2>
      <a:lt2>
        <a:srgbClr val="FFFFFF"/>
      </a:lt2>
      <a:accent1>
        <a:srgbClr val="B42D23"/>
      </a:accent1>
      <a:accent2>
        <a:srgbClr val="B44E39"/>
      </a:accent2>
      <a:accent3>
        <a:srgbClr val="A66834"/>
      </a:accent3>
      <a:accent4>
        <a:srgbClr val="A98930"/>
      </a:accent4>
      <a:accent5>
        <a:srgbClr val="999735"/>
      </a:accent5>
      <a:accent6>
        <a:srgbClr val="7B8E4A"/>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129</Paragraphs>
  <Slides>49</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49</vt:i4>
      </vt:variant>
    </vt:vector>
  </HeadingPairs>
  <TitlesOfParts>
    <vt:vector baseType="lpstr" size="60">
      <vt:lpstr>Arial</vt:lpstr>
      <vt:lpstr>微软雅黑</vt:lpstr>
      <vt:lpstr>隶书</vt:lpstr>
      <vt:lpstr>汉仪尚巍手书W</vt:lpstr>
      <vt:lpstr>叶根友毛笔行书2.0版</vt:lpstr>
      <vt:lpstr>楷体</vt:lpstr>
      <vt:lpstr>宋体</vt:lpstr>
      <vt:lpstr>Times New Roman</vt:lpstr>
      <vt:lpstr>PMingLiU</vt:lpstr>
      <vt:lpstr>Calibri</vt:lpstr>
      <vt:lpstr>Office 主题​​</vt:lpstr>
      <vt:lpstr>《乡土中国》整本书阅读                                教学设计（一）</vt:lpstr>
      <vt:lpstr>PowerPoint Presentation</vt:lpstr>
      <vt:lpstr>一、走进大师</vt:lpstr>
      <vt:lpstr>猜读图片，了解费孝通的学术成就与社会贡献</vt:lpstr>
      <vt:lpstr>学术成就</vt:lpstr>
      <vt:lpstr>二、阅读方法</vt:lpstr>
      <vt:lpstr>PowerPoint Presentation</vt:lpstr>
      <vt:lpstr>2.整本书“五步阅读法”</vt:lpstr>
      <vt:lpstr>《乡土中国》整本书阅读的意义与价值</vt:lpstr>
      <vt:lpstr>课时规划</vt:lpstr>
      <vt:lpstr>PowerPoint Presentation</vt:lpstr>
      <vt:lpstr>1.交流体会“序言”“后记”的阅读体会</vt:lpstr>
      <vt:lpstr>2.以“乡土本色”一篇为例谈谈自己的阅读体会</vt:lpstr>
      <vt:lpstr>PowerPoint Presentation</vt:lpstr>
      <vt:lpstr>1.学习任务单的设计说明</vt:lpstr>
      <vt:lpstr>2.如何利用思维导图来做读书笔记？</vt:lpstr>
      <vt:lpstr>示例：《乡土中国》目录图</vt:lpstr>
      <vt:lpstr>作业</vt:lpstr>
      <vt:lpstr>PowerPoint Presentation</vt:lpstr>
      <vt:lpstr>PowerPoint Presentation</vt:lpstr>
      <vt:lpstr>PowerPoint Presentation</vt:lpstr>
      <vt:lpstr>PowerPoint Presentation</vt:lpstr>
      <vt:lpstr>1.学生展示成果（略）</vt:lpstr>
      <vt:lpstr>2.学习任务单（表一）示例</vt:lpstr>
      <vt:lpstr>3.各章内容要点</vt:lpstr>
      <vt:lpstr>4.梳理各章内在关联</vt:lpstr>
      <vt:lpstr>5.学习任务单（表一）示例</vt:lpstr>
      <vt:lpstr>6.讨论乡土社会“生于斯、长于斯”安土重迁的特色及其深远影响。</vt:lpstr>
      <vt:lpstr>PowerPoint Presentation</vt:lpstr>
      <vt:lpstr>陈心想观点</vt:lpstr>
      <vt:lpstr>郑也夫的观点</vt:lpstr>
      <vt:lpstr>思考：关于乡土社会是否需要文字，请形成自己的判断</vt:lpstr>
      <vt:lpstr>作业</vt:lpstr>
      <vt:lpstr>PowerPoint Presentation</vt:lpstr>
      <vt:lpstr>PowerPoint Presentation</vt:lpstr>
      <vt:lpstr/>
      <vt:lpstr>PowerPoint Presentation</vt:lpstr>
      <vt:lpstr>1.学生展示成果（略）</vt:lpstr>
      <vt:lpstr>2.梳理各章内容要点，分析两章内在关联</vt:lpstr>
      <vt:lpstr>3.学习任务单（表一）示例</vt:lpstr>
      <vt:lpstr>4.学习任务单（表二）示例</vt:lpstr>
      <vt:lpstr>5.关键概念阐释</vt:lpstr>
      <vt:lpstr>6.关注材料运用，理解论证方法</vt:lpstr>
      <vt:lpstr>PowerPoint Presentation</vt:lpstr>
      <vt:lpstr>1.概括苏力文章观点</vt:lpstr>
      <vt:lpstr>2.概括陈心想文章观点</vt:lpstr>
      <vt:lpstr>思考：对于“差序格局”这个概念，苏力与陈心想明显对立，你更认同哪位的观点？</vt:lpstr>
      <vt:lpstr>思考：对于“差序格局”这个概念，苏力与陈心想明显对立，你更认同哪位的观点？</vt:lpstr>
      <vt:lpstr>作业</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《乡土中国》整本书阅读</dc:title>
  <dc:creator>abc</dc:creator>
  <cp:lastModifiedBy>婚礼歌手温蒂</cp:lastModifiedBy>
  <cp:revision>32</cp:revision>
  <dcterms:created xsi:type="dcterms:W3CDTF">2020-08-23T01:42:00Z</dcterms:created>
  <dcterms:modified xsi:type="dcterms:W3CDTF">2020-08-23T08:16:46Z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Created">
    <vt:filetime>2020-07-17T00:00:00Z</vt:filetime>
  </property>
  <property fmtid="{D5CDD505-2E9C-101B-9397-08002B2CF9AE}" pid="3" name="Creator">
    <vt:lpwstr>Microsoft® PowerPoint® 2010</vt:lpwstr>
  </property>
  <property fmtid="{D5CDD505-2E9C-101B-9397-08002B2CF9AE}" pid="4" name="KSOProductBuildVer">
    <vt:lpwstr>2052-11.1.0.9912</vt:lpwstr>
  </property>
  <property fmtid="{D5CDD505-2E9C-101B-9397-08002B2CF9AE}" pid="5" name="LastSaved">
    <vt:filetime>2020-08-22T00:00:00Z</vt:filetime>
  </property>
</Properties>
</file>