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803" r:id="rId3"/>
    <p:sldId id="258" r:id="rId4"/>
    <p:sldId id="293" r:id="rId5"/>
    <p:sldId id="804" r:id="rId6"/>
    <p:sldId id="260" r:id="rId7"/>
    <p:sldId id="261" r:id="rId8"/>
    <p:sldId id="267" r:id="rId9"/>
    <p:sldId id="289" r:id="rId10"/>
    <p:sldId id="276" r:id="rId11"/>
    <p:sldId id="299" r:id="rId12"/>
    <p:sldId id="300" r:id="rId13"/>
    <p:sldId id="305" r:id="rId14"/>
    <p:sldId id="292" r:id="rId15"/>
    <p:sldId id="833" r:id="rId16"/>
    <p:sldId id="834" r:id="rId17"/>
    <p:sldId id="836" r:id="rId18"/>
    <p:sldId id="835" r:id="rId19"/>
    <p:sldId id="837" r:id="rId20"/>
    <p:sldId id="839" r:id="rId21"/>
    <p:sldId id="838" r:id="rId22"/>
    <p:sldId id="840" r:id="rId23"/>
    <p:sldId id="841" r:id="rId24"/>
    <p:sldId id="842" r:id="rId25"/>
    <p:sldId id="843" r:id="rId26"/>
    <p:sldId id="844" r:id="rId27"/>
    <p:sldId id="845" r:id="rId28"/>
    <p:sldId id="312" r:id="rId29"/>
    <p:sldId id="317" r:id="rId30"/>
    <p:sldId id="545" r:id="rId31"/>
    <p:sldId id="831" r:id="rId32"/>
    <p:sldId id="832" r:id="rId33"/>
    <p:sldId id="475" r:id="rId34"/>
    <p:sldId id="265" r:id="rId35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5298"/>
  </p:normalViewPr>
  <p:slideViewPr>
    <p:cSldViewPr snapToGrid="0">
      <p:cViewPr varScale="1">
        <p:scale>
          <a:sx n="76" d="100"/>
          <a:sy n="76" d="100"/>
        </p:scale>
        <p:origin x="200" y="8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2021/2/27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556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68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3269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8839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723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067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884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182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8931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636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660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117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86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08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641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543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C2FA6F-DF84-40C8-B151-2A63D72004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64827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81695854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6F24C50-3A6E-214B-8C61-24BB5BDC471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7.png" /><Relationship Id="rId4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582" y="1601072"/>
            <a:ext cx="10420985" cy="33510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针对秦王驱逐客卿的政令发表意见，意在劝说君王收回成命。为了达到这一目的，作者站在“跨海内，制诸侯”的高度看待逐客的利弊得失，历数秦国过去因任用客卿而逐渐富强的史实，切中了秦王一统天下的雄心，最终成功打动秦王。文章铺张扬厉，气势雄浑，颇有战国策士的论辩之风。</a:t>
            </a:r>
          </a:p>
        </p:txBody>
      </p:sp>
    </p:spTree>
    <p:extLst>
      <p:ext uri="{BB962C8B-B14F-4D97-AF65-F5344CB8AC3E}">
        <p14:creationId xmlns:p14="http://schemas.microsoft.com/office/powerpoint/2010/main" val="6427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第二部分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初读课文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4399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967559" y="1731408"/>
            <a:ext cx="6513241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宛（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yuān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蹇（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jiǎn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鄢（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yān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施（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yì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穰（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ráng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雎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jū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      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太阿（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ē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鼍（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tuó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缟（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gǎo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瓮（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wèng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缶（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fǒu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髀（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bì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赍（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jī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  駃騠（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jué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tí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87A058-A391-F844-AA84-5F511AA7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51" y="1181455"/>
            <a:ext cx="3250534" cy="3905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29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第三部分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2970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05352" y="892668"/>
            <a:ext cx="11128280" cy="5098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研读下面选段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臣闻吏议逐客，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窃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以为过矣。昔缪公求士，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取由余于戎，东得百里奚于宛，迎蹇叔于宋，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丕豹、公孙支于晋。此五子者，不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产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于秦，而缪公用之，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国二十，遂霸西戎。孝公用商鞅之法，移风易俗，民以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殷盛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国以富强，百姓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乐用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，诸侯亲服，获楚、魏之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师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举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地千里，至今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治强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。惠王用张仪之计，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拔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三川之地，西并巴、蜀，北收上郡，南取汉中，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九夷，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鄢、郢，东据成皋之险，割膏腴之壤，遂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散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六国之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，使之西面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事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秦，功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施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到今。昭王得范雎，废穰侯，逐华阳，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公室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私门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蚕食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诸侯，使秦成帝业。此四君者，皆以客之功。由此观之，客何负于秦哉！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向使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四君却客而不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，疏士而不用，是使国无富利之实而秦无强大之名也。</a:t>
            </a:r>
            <a:endParaRPr lang="zh-CN" altLang="zh-CN" sz="20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00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05352" y="892668"/>
            <a:ext cx="11128280" cy="5574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研读下面选段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臣闻吏议逐客，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窃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私下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以为过矣。昔缪公求士，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向西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取由余于戎，东得百里奚于宛，迎蹇叔于宋，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招致，招揽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丕豹、公孙支于晋。此五子者，不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产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生，出生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于秦，而缪公用之，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兼并，吞并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国二十，遂霸西戎。孝公用商鞅之法，移风易俗，民以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殷盛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殷实，富裕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国以富强，百姓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乐用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乐于为用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，诸侯亲服，获楚、魏之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师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军队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举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攻克，占领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地千里，至今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治强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安定强盛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。惠王用张仪之计，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拔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攻取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三川之地，西并巴、蜀，北收上郡，南取汉中，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吞并，囊括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九夷，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鄢、郢，东据成皋之险，割膏腴之壤，遂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散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瓦解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六国之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纵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，使之西面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事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侍奉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秦，功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施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延续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到今。昭王得范雎，废穰侯，逐华阳，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强大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公室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王室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堵塞，封闭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私门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指权贵大臣之家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蚕食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像蚕吃桑叶那样逐步吞食侵占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诸侯，使秦成帝业。此四君者，皆以客之功。由此观之，客何负于秦哉！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向使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假使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四君却客而不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纳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，接纳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，疏士而不用，是使国无富利之实而秦无强大之名也。</a:t>
            </a:r>
            <a:endParaRPr lang="zh-CN" altLang="zh-CN" sz="20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94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596384" y="1252997"/>
            <a:ext cx="7424928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研读下面选段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活动二：文本探究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分析本段的内容及效果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文章一开头便提出论点：“臣闻吏议逐客，窃以为过矣。”开门见山亮出观点，给人以明快之感。观点明确，但语气婉转。他对秦王下逐客令的前后因由只字未提，只是对“逐客”发表看法，“窃以为”用自谦、商量的口气，措辞委婉，十分注意讽谏策略。明明是秦王下的逐客令，却把逐客的错误归之于“吏”，“臣闻吏议逐客”，针对官吏的议论发表看法，避免将批评的矛头直接指向秦王，让秦王有回旋的余地，便于收回成命。这样做的好处是去除了不必要的麻烦，为下文的展开提出了一个总纲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0C168D-FADC-9642-A9DB-736F6E82B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54" y="2254250"/>
            <a:ext cx="3810000" cy="2349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27540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08432" y="848670"/>
            <a:ext cx="11375136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鉴赏第二段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活动一：解释词语，疏通段意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今陛下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昆山之玉，有随、和之宝，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垂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明月之珠，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服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太阿之剑，乘纤离之马，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翠凤之旗，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灵鼍之鼓。此数宝者，秦不生一焉，而陛下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之，何也？必秦国之所生然后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，则是夜光之璧不饰朝廷，犀象之器不为玩好，郑、卫之女不充后宫，而骏良不实外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厩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，江南金锡不为用，西蜀丹青不为采。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饰后宫、充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下陈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娱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心意、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耳目者，必出于秦然后可，则是宛珠之簪、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傅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珥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、阿缟之衣、锦绣之饰不进于前，而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随俗雅化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佳冶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窈窕赵女不立于侧也。夫击瓮叩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，弹筝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搏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髀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，而歌呼呜呜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快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耳者，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秦之声也；《郑》《卫》《桑间》，《昭》《虞》《武》《象》者，异国之乐也。今弃击瓮叩缶而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《郑》《卫》，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退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弹筝而取《昭》《虞》，若是者何也？快意当前，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适观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而已矣。今取人则不然，不问可否，不论曲直，非秦者去，为客者逐。然则是所重者在乎色、乐、珠玉，而所轻者在乎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人民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也。此非所以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跨海内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术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</a:t>
            </a:r>
            <a:endParaRPr lang="zh-CN" altLang="zh-CN" sz="8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004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08432" y="848670"/>
            <a:ext cx="11375136" cy="584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鉴赏第二段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活动一：解释词语，疏通段意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今陛下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获得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昆山之玉，有随、和之宝，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垂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悬挂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明月之珠，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服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佩带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太阿之剑，乘纤离之马，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树立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翠凤之旗，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陈设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灵鼍之鼓。此数宝者，秦不生一焉，而陛下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悦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，喜悦、喜爱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之，何也？必秦国之所生然后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可以使用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，则是夜光之璧不饰朝廷，犀象之器不为玩好，郑、卫之女不充后宫，而骏良</a:t>
            </a:r>
            <a:r>
              <a:rPr lang="en-US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不实外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厩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马棚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，江南金锡不为用，西蜀丹青不为采。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用来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饰后宫、充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下陈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古代殿堂下放置礼品、站列婢妾的地方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娱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快乐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心意、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悦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，使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愉悦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耳目者，必出于秦然后可，则是宛珠之簪、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傅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附着，加上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不圆的珠子，这里泛指珠子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珥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耳饰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、阿缟之衣、锦绣之饰不进于前，而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随俗雅化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娴雅变化而能随俗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佳冶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娇美妖冶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窈窕赵女不立于侧也。夫击瓮叩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一种瓦制的打击乐器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，弹筝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搏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击打，拍打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髀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大腿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，而歌呼呜呜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快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畅快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耳者，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的确，实在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秦之声也；《郑》《卫》《桑间》，《昭》《虞》《武》《象》者，异国之乐也。今弃击瓮叩缶而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取用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《郑》《卫》，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退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摒弃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弹筝而取《昭》《虞》，若是者何也？快意当前，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适观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适于观听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而已矣。今取人则不然，不问可否，不论曲直，非秦者去，为客者逐。然则是所重者在乎色、乐、珠玉，而所轻者在乎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人民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百姓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也。此非所以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跨海内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驾驭天下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制服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诸侯之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术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</a:t>
            </a:r>
            <a:endParaRPr lang="zh-CN" altLang="zh-CN" sz="8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405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492752" y="1653342"/>
            <a:ext cx="7699248" cy="253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鉴赏第二段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活动二：文本探究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分析本段内容及效果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李斯巧妙地将笔锋一转，由回顾历史而写到眼前的现实，列举秦王爱外物、逐客卿的大量事实，进一步指出驱逐客卿的错误，非统一天下、制服诸侯之术。生出的一段新的议论，有如奇峰突起，而又自然流畅。</a:t>
            </a:r>
            <a:r>
              <a:rPr lang="zh-CN" altLang="en-US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endParaRPr lang="zh-CN" altLang="zh-CN" sz="800" kern="1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C11B71-319B-5249-B4DD-1ECB3C12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54" y="2254250"/>
            <a:ext cx="3810000" cy="2349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72744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688848" y="1354723"/>
            <a:ext cx="11125200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鉴赏第三四段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活动一：解释词语，疏通段意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6604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臣闻地广者粟多，国大者人众，兵强则士勇。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太山不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土壤，故能成其大；河海不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择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细流，故能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其深；王者不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众庶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，故能明其德。是以地无四方，民无异国，四时充美，鬼神降福，此五帝三王之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无敌也。今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弃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黔首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资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敌国，却宾客以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业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诸侯，使天下之士退而不敢西向，裹足不入秦，此所谓</a:t>
            </a:r>
            <a:r>
              <a:rPr lang="en-US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藉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寇兵而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赍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盗粮</a:t>
            </a:r>
            <a:r>
              <a:rPr lang="en-US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者也。</a:t>
            </a:r>
            <a:endParaRPr lang="en-US" altLang="zh-CN" sz="9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  <a:p>
            <a:pPr indent="6604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夫物不产于秦，可宝者多；士不产于秦，而愿忠者众。今逐客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资敌国，损民以益仇，内自虚而外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树怨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于诸侯，求国无危，不可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</a:t>
            </a:r>
            <a:endParaRPr lang="zh-CN" altLang="zh-CN" sz="9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253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C9BCA0A-B255-3344-BF45-5891E826B207}"/>
              </a:ext>
            </a:extLst>
          </p:cNvPr>
          <p:cNvSpPr/>
          <p:nvPr/>
        </p:nvSpPr>
        <p:spPr>
          <a:xfrm>
            <a:off x="498765" y="1864426"/>
            <a:ext cx="7512472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部编版高中语文必修下册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第五单元</a:t>
            </a:r>
            <a:endParaRPr lang="en-US" altLang="zh-CN" sz="1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830562" y="2965659"/>
            <a:ext cx="5225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11.1</a:t>
            </a:r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      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3455" y="3599953"/>
            <a:ext cx="6336817" cy="417830"/>
            <a:chOff x="2055" y="8307"/>
            <a:chExt cx="7170" cy="65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055" y="8307"/>
              <a:ext cx="71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直角三角形 2"/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DE831D7A-14D5-E447-B3ED-2C540A31F5ED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688848" y="1354723"/>
            <a:ext cx="11125200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鉴赏第三四段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活动一：解释词语，疏通段意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6604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臣闻地广者粟多，国大者人众，兵强则士勇。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太山不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辞让，拒绝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土壤，故能成其大；河海不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择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释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，舍弃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细流，故能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成就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其深；王者不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推辞，拒绝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众庶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百姓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，故能明其德。是以地无四方，民无异国，四时充美，鬼神降福，此五帝三王之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(……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的原因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无敌也。今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弃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黔首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指平民、老百姓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资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资助，供给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敌国，却宾客以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业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使成就霸业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诸侯，使天下之士退而不敢西向，裹足不入秦，此所谓</a:t>
            </a:r>
            <a:r>
              <a:rPr lang="en-US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藉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借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，借给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寇兵而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赍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送给，付与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盗粮</a:t>
            </a:r>
            <a:r>
              <a:rPr lang="en-US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者也。</a:t>
            </a:r>
            <a:endParaRPr lang="en-US" altLang="zh-CN" sz="9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  <a:p>
            <a:pPr indent="6604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夫物不产于秦，可宝者多；士不产于秦，而愿忠者众。今逐客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来，表目的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资敌国，损民以益仇，内自虚而外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树怨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结怨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于诸侯，求国无危，不可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实现</a:t>
            </a:r>
            <a:r>
              <a:rPr lang="en-US" altLang="zh-CN" sz="2000" b="1" kern="10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也。</a:t>
            </a:r>
            <a:endParaRPr lang="zh-CN" altLang="zh-CN" sz="900" kern="100">
              <a:latin typeface="KaiTi" panose="02010609060101010101" pitchFamily="49" charset="-122"/>
              <a:ea typeface="KaiTi" panose="02010609060101010101" pitchFamily="49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935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437888" y="1915555"/>
            <a:ext cx="7205472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鉴赏第三四段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活动二：文本探究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简要概括文章第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段的主要内容。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文章第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段由论述事实转入论理，理论概括、阐明纳客与逐客的利害。第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段得出结论，告诫秦王逐客必将造成秦国的危亡。照应开头的中心论点，进一步突出了文章的主题。</a:t>
            </a: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24606C-78D0-814E-A9EB-1416C10B5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54" y="2254250"/>
            <a:ext cx="3810000" cy="2349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762459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20624" y="1230798"/>
            <a:ext cx="11106912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探究本文的论证方法及语言特色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的论证方法值得鉴赏并且学习，试作简要分析。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(1)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层层深入，推理严谨。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从全篇看，层层深入的论证方法是本文的最大特色之一。文章开头提出“吏议逐客，窃以为过”的总论点后，集中了足够的论据，如江河直泻之势，层层深入地进行论证。本文的论证结构，可以说是层次清晰，推理严谨，结构缜密，析理透辟。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申之以事理，晓之以利害。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摆事实：四君用客的事实、秦王用物的事实。讲道理：纳客无敌的道理、逐客亡国的道理。并且是千秋功业论是非，得失天下陈利害。可见李斯的文章不仅说理透，而且着眼点高，句句点中秦王的要穴，无怪乎能够说服秦王撤销逐客令。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(3)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多角度对比，反复论证。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个对比，有纵横之比、古今之比，也有正反之比。纵横之比是利害之比。纵比：四君重客建业之利。横比：秦王重物轻士之害。古今之比是功过之比。功：四君之功，五帝三王之功，功在用客成大业。过：秦王之过，过在逐客内自虚。正反之比是是非之比。纳客之是：可以跨海内、制诸侯、成帝业。逐客之非：损民以益仇，求国无危，不可得也。结论就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纳客无敌，逐客资敌。</a:t>
            </a:r>
          </a:p>
        </p:txBody>
      </p:sp>
    </p:spTree>
    <p:extLst>
      <p:ext uri="{BB962C8B-B14F-4D97-AF65-F5344CB8AC3E}">
        <p14:creationId xmlns:p14="http://schemas.microsoft.com/office/powerpoint/2010/main" val="358801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20624" y="1230798"/>
            <a:ext cx="11106912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探究本文的论证方法及语言特色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昔缪公求士，西取由余于戎，东得百里奚于宛，迎蹇叔于宋，来丕豹、公孙支于晋。”这句中，“取”“得”“迎”“来”四个动词的运用有何特点？能否互换？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这四个动词用得恰到好处，不可轻易互换。由余本为戎之重臣，因为秦穆公巧用离间计才将其收为客卿，并且在“并国二十，遂霸西戎”中起到了至关重要的作用，故用“智取”的“取”。百里奚原本是入秦的晋献公女儿的陪嫁奴仆，后逃到楚国，穆公在得知百里奚之才后，用五张羊皮赎回他，故用“失而复得”的“得”。蹇叔则是由百里奚推荐，穆公派人迎接入秦的，故用“迎”。丕豹、公孙支是他们自己由晋国逃到秦国而被穆公重用的，故用“来”。这五位客卿虽然都是入秦为穆公所重用，但是其间又各有原因，各具特色，同时也避免了用字的重复。李斯仅用四个字就把这段史实准确地表述出来了，这四个动词是不可轻易互换的，足见作者在措辞上的经营之苦、锤炼之深。</a:t>
            </a:r>
          </a:p>
        </p:txBody>
      </p:sp>
    </p:spTree>
    <p:extLst>
      <p:ext uri="{BB962C8B-B14F-4D97-AF65-F5344CB8AC3E}">
        <p14:creationId xmlns:p14="http://schemas.microsoft.com/office/powerpoint/2010/main" val="3765082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542543" y="1002364"/>
            <a:ext cx="11106912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探究本文的论证方法及语言特色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清李兆洛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骈体文钞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选录此篇为“骈体初祖”，指出了本篇对后世骈文写作的深远影响。试从修辞、辞藻、句式等角度对本文的语言进行赏析，完成下表。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62DFD8E-A951-7A48-BB1E-B7F77108A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113426"/>
              </p:ext>
            </p:extLst>
          </p:nvPr>
        </p:nvGraphicFramePr>
        <p:xfrm>
          <a:off x="742214" y="2405321"/>
          <a:ext cx="10707569" cy="402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4939">
                  <a:extLst>
                    <a:ext uri="{9D8B030D-6E8A-4147-A177-3AD203B41FA5}">
                      <a16:colId xmlns:a16="http://schemas.microsoft.com/office/drawing/2014/main" val="8094010"/>
                    </a:ext>
                  </a:extLst>
                </a:gridCol>
                <a:gridCol w="4711223">
                  <a:extLst>
                    <a:ext uri="{9D8B030D-6E8A-4147-A177-3AD203B41FA5}">
                      <a16:colId xmlns:a16="http://schemas.microsoft.com/office/drawing/2014/main" val="3338760795"/>
                    </a:ext>
                  </a:extLst>
                </a:gridCol>
                <a:gridCol w="4891407">
                  <a:extLst>
                    <a:ext uri="{9D8B030D-6E8A-4147-A177-3AD203B41FA5}">
                      <a16:colId xmlns:a16="http://schemas.microsoft.com/office/drawing/2014/main" val="2013973908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角度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例句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赏析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398562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修辞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是以太山不让土壤，故能成其大；河海不择细流，故能就其深。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这一句运用了比喻的修辞手法，增强了议论的形象性和说服力，深刻地说明了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王者不却众庶，故能明其德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的道理。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7784581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辞藻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惠王用张仪之计，拔三川之地，西并巴、蜀，北收上郡，南取汉中，包九夷，制鄢、郢，东据成皋之险，割膏腴之壤，遂散六国之从，使之西面事秦，功施到今。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这一句写惠王用张仪之计而在军事外交上取得了成功。用了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拔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并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收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取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包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制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据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割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散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使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施</a:t>
                      </a:r>
                      <a:r>
                        <a:rPr lang="en-US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等不同的动词，辞藻丰富多变，表意恰切。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0857910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chemeClr val="bg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句式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今陛下致昆山之玉，有随、和之宝，垂明月之珠，服太阿之剑，乘纤离之马，建翠凤之旗，树灵鼍之鼓。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6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这一句写秦王为满足生活享受而取用天下的珍物。运用排比短句，有对称之美，文势流畅，富有音节美。</a:t>
                      </a:r>
                      <a:endParaRPr lang="zh-CN" sz="16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438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205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359664" y="763380"/>
            <a:ext cx="11106912" cy="586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对比阅读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臣闻求木之长者，必固其根本；欲流之远者，必浚其泉源；思国之安者，必积其德义。源不深而望流之远，根不固而求木之长，德不厚而思国之理，臣虽下愚，知其不可，而况于明哲乎！人君当神器之重，居域中之大，将崇极天之峻，永保无疆之休。不念居安思危，戒奢以俭，德不处其厚，情不胜其欲，斯亦伐根以求木茂，塞源而欲流长也。                    魏征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谏太宗十思疏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今陛下致昆山之玉，有随、和之宝，垂明月之珠，服太阿之剑，乘纤离之马，建翠凤之旗，树灵鼍之鼓。此数宝者，秦不生一焉，而陛下说之，何也？必秦国之所生然后可，则是夜光之璧不饰朝廷，犀象之器不为玩好，郑、卫之女不充后宫，而骏良駃騠不实外厩，江南金锡不为用，西蜀丹青不为采。所以饰后宫、充下陈、娱心意、说耳目者，必出于秦然后可，则是宛珠之簪、傅玑之珥、阿缟之衣、锦绣之饰不进于前，而随俗雅化佳冶窈窕赵女不立于侧也。夫击瓮叩缶，弹筝搏髀，而歌呼呜呜快耳者，真秦之声也；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郑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卫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桑间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韶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象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者，异国之乐也。今弃击瓮叩缶而就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郑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卫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，退弹筝而取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昭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虞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，若是者何也？快意当前，适观而已矣。今取人则不然，不问可否，不论曲直，非秦者去，为客者逐。然则是所重者在乎色、乐、珠玉，而所轻者在乎人民也。此非所以跨海内、制诸侯之术也。 李斯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谏逐客书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问题：两段文字在证论方法上有何相同之处。</a:t>
            </a:r>
          </a:p>
        </p:txBody>
      </p:sp>
    </p:spTree>
    <p:extLst>
      <p:ext uri="{BB962C8B-B14F-4D97-AF65-F5344CB8AC3E}">
        <p14:creationId xmlns:p14="http://schemas.microsoft.com/office/powerpoint/2010/main" val="2026348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/>
          <p:nvPr/>
        </p:nvSpPr>
        <p:spPr>
          <a:xfrm>
            <a:off x="885417" y="1121718"/>
            <a:ext cx="6387253" cy="52475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71287-1A0F-9C4D-9BD8-A323E75FB16C}"/>
              </a:ext>
            </a:extLst>
          </p:cNvPr>
          <p:cNvSpPr txBox="1"/>
          <p:nvPr/>
        </p:nvSpPr>
        <p:spPr>
          <a:xfrm>
            <a:off x="4194054" y="387005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A11E4-F8F8-CF40-A292-CF6CB2A17299}"/>
              </a:ext>
            </a:extLst>
          </p:cNvPr>
          <p:cNvSpPr txBox="1"/>
          <p:nvPr/>
        </p:nvSpPr>
        <p:spPr>
          <a:xfrm>
            <a:off x="408432" y="1458324"/>
            <a:ext cx="11106912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对比阅读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问题：两段文字在证论方法上有何相同之处。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①都运用了对比论证的，从正反两方面进行剖析，使说理更透彻。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第一段文字先从正面论述“固本浚源”，再从反面论述不这样做的危害；第二段文字用秦王重色乐珠玉而轻人民进行对比，揭示出这样危害，即不能驾驭天下，制服诸侯。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②都运用了比喻论证，起到生动、直观的效果。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第一段文字用要“木茂”就必须“固其根本”，要“流长”就必须“浚其泉源”的比喻推出要“国安”必须“德厚”。第二段文字用秦王取物的态度为喻，来说明秦王对取人应该抱的态度和不可取的态度。</a:t>
            </a:r>
          </a:p>
        </p:txBody>
      </p:sp>
    </p:spTree>
    <p:extLst>
      <p:ext uri="{BB962C8B-B14F-4D97-AF65-F5344CB8AC3E}">
        <p14:creationId xmlns:p14="http://schemas.microsoft.com/office/powerpoint/2010/main" val="2678856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367004" y="3848808"/>
            <a:ext cx="11457992" cy="224305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全文中心论点是：臣闻吏议逐客，窃以为过矣。劝谏秦王不要驱逐客卿，认为驱逐客卿是错误的。文中以前历史上的四位君王，用客卿而成帝业为据，说明客卿之功又举了大量事实，说明英主不应重物轻人，继而从理论上说明驱客与纳客的利害，最后指出逐客必到秦之危与开头的中心论点呼应。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E49E50E-3182-2C46-BF4E-7849D203F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629" y="1407749"/>
            <a:ext cx="3958474" cy="2441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2963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第四部分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9318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490719"/>
            <a:ext cx="11495359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历史与文学是两个不同领域。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作为史学经典，能“跨界”文学领域，既有内在原因，也有外部因素。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虽被替为“不虚美不隐恶”的“实录”著作，但其审美观有“爱奇”倾向。刘勰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文心雕龙史传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爱奇之甚”。认为司马迁爱奇，不只是记载神话传说，更是司马迁选择大量奇特之人和奇特事件。鲁迅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汉文学史纲委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说，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创作目的是要“传奇人于千秋”。“奇人”，即司马迁所说的“倜傥非常之人”。这些人，或在历史上有非凡之举，或在逆境中奋发有为，或有理想作为却落得悲剧结局，或出身卑贱又有出众之处。正是他们的出现，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成为一部具有强大力量的作品。为突出表现这些奇特人物，司马迁尤其注重特异性的故事情节和场面，如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田单列传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的火牛阵，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淮阴候列传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的背水一战，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越王勾践世家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的卧薪尝胆等。“爱奇”审美观不只是史学家搜求历史资料，更是文学家通过资料发现美之对象，能体现生命力的人和事，且不受他人约束，这就使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不同于一般的历史著作，所写的奇特之人都有热乎的生命，具有文学传奇色彩、故事特征和审美享受。后世文学家把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作为创作标本进行借鉴，古代大量咏史诗从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中取材，亦见其对后世之影响。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2342751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19286" y="2027214"/>
            <a:ext cx="64731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一代人有一代人的长征，一代人有一代人的担当。作为辅佐君王的臣子，面对君王执政有误的时候，当如何作为呢？今天，让我们走近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891930" y="401960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F884E-D6BA-DF46-97B2-EF54C161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25" y="1928597"/>
            <a:ext cx="3593665" cy="2440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71928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155498"/>
            <a:ext cx="11495359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选择典型事件表现人物个性，如项羽的巨鹿之战、鸿门宴、垓下之围。描绘典型环境，让人物在矛盾冲突中表现自己：用心理等细节描写充实人物个性：多侧面写人，使人物由平面化转向立体化；运用对比描写，显示人物个性，等等。这些手法的运用，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插上了文学翅膀，避免了单纯的客观叙述和呆板的生平介绍。尤其是个性化语言，这是历史跨入文学的一道槛，司马迁的努力创造，使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迈过了这道槛。从某种意又上说，典型化、个性化是文学的灵魂和生命，因为这是经过对生活深入挖掘而产生的。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中还有一些想象、心理刻画，也具有文学品质。成功的传记，不仅要展现人的生命过程，更要揭示这个过程的内动力。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在“实录”基础上，根据人物、环境需要，在某些情况下，适当揣度人物内心世界；适当进行艺术夸张和艺木想象。更重要的，司马迁秉笔直书，褒善贬恶，爱憎分明，加之他深刻的人生体验，使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灌注着他强烈的感情色彩，鲁迅称之为“无韵之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离骚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》”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。这也是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迈入文学殿堂的一个标志，是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区别于其他历史著作的一个重要方面。后世文学或学习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纪传体的写法，或继承和发展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的内在精神的例子不胜牧举。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1125610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348320" y="1435914"/>
            <a:ext cx="1149535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文学阐释和评论，是连接作者、文本、读者之间的桥梁，引导读者解开作者隐藏在文本中的“密码”。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在汉魏六朝就已被文学家、理论家关注。韩愈、柳宗元等古文家以“雄深雅健”“峻洁”等评价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。宋代形成评论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的风气，欧阳修、“三苏”等从古文角度评论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，如苏洵首次发现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叙事写人的“互见法”。文学评点到明清时期达到高潮，广泛涉及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叙事写人的结构、线索、层次、情节、段落、语言、风格等方面。近现代许多学者评论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文学特征。内容愈未愈丰富。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1910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年林传甲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中国文学史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教材，把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写入文学史，影响至今。自此，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名正言顺地进入中国文学的殿堂。</a:t>
            </a:r>
          </a:p>
          <a:p>
            <a:pPr indent="457200" algn="r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摘编自张新科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《&lt;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史记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&gt;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何以“跨界”文学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》)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534345" y="41223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19077847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57457" y="337607"/>
            <a:ext cx="218127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素材积累</a:t>
            </a:r>
            <a:endParaRPr lang="zh-CN" altLang="en-US" sz="240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10E09-F908-5840-978F-0E93DB28C899}"/>
              </a:ext>
            </a:extLst>
          </p:cNvPr>
          <p:cNvSpPr txBox="1"/>
          <p:nvPr/>
        </p:nvSpPr>
        <p:spPr>
          <a:xfrm>
            <a:off x="518172" y="1071540"/>
            <a:ext cx="111556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李斯名句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人之贤不肖譬如鼠矣，在所自处耳。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地广者粟多，国大者人众，兵强者士勇。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夫物不产于秦，可宝者多；士不产于秦，而愿忠者众。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今逐客以资敌国，损民以益仇，内自虚而外树怨于诸侯；求国之无危，不可得也。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泰山不让土壤，故能成其大；河海不择细流，故能就其深；王者不却众庶，故能明其德。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故诟莫大于卑贱，而悲莫甚于穷困。久处卑贱之位，困苦之地，非世而恶利，自托于无为，此非士之情也。</a:t>
            </a:r>
            <a:endParaRPr lang="zh-CN" altLang="en-US" sz="28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8779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00" y="11557000"/>
            <a:ext cx="381000" cy="393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8380" y="2483753"/>
            <a:ext cx="1189907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了解李斯，了解文章故事发生的历史背景。 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疏通文意，抓住中心论点的提出方式，理清作者的论证思路。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学习本文的论证方法，学习本文运用铺陈、排比、比喻等手法增强文章感染力的方法。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052595" y="1537523"/>
            <a:ext cx="205514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素养目标</a:t>
            </a:r>
            <a:endParaRPr lang="en-US" altLang="zh-CN" sz="24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45276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第一部分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281572" y="1119085"/>
            <a:ext cx="729697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李斯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？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前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208)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，战国末期楚国上蔡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今河南</a:t>
            </a:r>
            <a:r>
              <a:rPr lang="en-US" altLang="zh-CN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人。秦朝丞相，中国历史上著名的政治家、文学家和书法家。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李斯早年从荀卿学习帝王之术，后被秦王嬴政任为客卿。秦王嬴政十年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前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237)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，李斯上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反对驱逐客卿，为嬴政所采纳。他在嬴政统一六国的事业中起了较大作用。秦统一天下后，李斯与王绾、冯劫尊秦王嬴政为皇帝，李斯被任为丞相。李斯参与制定了秦朝的法律，并完善了秦朝的制度；他主张实行郡县制、废除分封制；又主张焚烧民间收藏的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诗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书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、百家语，禁止私学，以加强专制主义中央集权的统治；提出并且主持了文字、车轨、货币、度量衡的统一。李斯的实行郡县制等政治主张，奠定了中国两千多年政治制度的基本格局。秦始皇死后，他与赵高合谋立少子胡亥为帝。后为赵高所忌，于秦二世二年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前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208)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被腰斩于咸阳。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1674164" y="664345"/>
            <a:ext cx="1764223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了解作者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EC9A71-7A8F-1047-928F-D77D894B7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0" y="1638092"/>
            <a:ext cx="2961491" cy="337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88290"/>
            <a:ext cx="11623040" cy="6294120"/>
            <a:chOff x="448" y="444"/>
            <a:chExt cx="18304" cy="9912"/>
          </a:xfrm>
        </p:grpSpPr>
        <p:sp>
          <p:nvSpPr>
            <p:cNvPr id="9" name="矩形 8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写作背景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67484" y="288290"/>
            <a:ext cx="8799852" cy="8160386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109928" y="2203117"/>
            <a:ext cx="6294574" cy="3269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据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史记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·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李斯列传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记载，韩国派水工郑国游说秦王嬴政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(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即后来的秦始皇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)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，倡言凿渠溉田，企图耗费秦国人力而不能攻韩，以实施“疲秦计划”。事被发觉，秦王嬴政听信宗室大臣的进言，认为来秦的客卿大抵都想游间于秦，就下令驱逐客卿。李斯也在被驱逐之列，尽管惶恐不安，但他在临行前主动上书劝说秦王不要逐客，写下了这篇流传千古的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谏逐客书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4119456" y="1798056"/>
            <a:ext cx="7426586" cy="2992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①谏：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下对上进行劝谏的用语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②逐客：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驱逐客卿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③书：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书是古代的一种文体，一种是公文，可以记叙，也可以议论。著名的书有李斯的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谏逐客书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还有一种书其实就是信，如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与朱元思书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》《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答谢中书书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54280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125</Paragraphs>
  <Slides>33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50">
      <vt:lpstr>Arial</vt:lpstr>
      <vt:lpstr>Calibri Light</vt:lpstr>
      <vt:lpstr>Calibri</vt:lpstr>
      <vt:lpstr>等线 Light</vt:lpstr>
      <vt:lpstr>等线</vt:lpstr>
      <vt:lpstr>Microsoft YaHei</vt:lpstr>
      <vt:lpstr>宋体</vt:lpstr>
      <vt:lpstr>Wingdings</vt:lpstr>
      <vt:lpstr>MComic PRC Medium</vt:lpstr>
      <vt:lpstr>Open Sans</vt:lpstr>
      <vt:lpstr>Open Sans </vt:lpstr>
      <vt:lpstr>微软雅黑</vt:lpstr>
      <vt:lpstr>Times New Roman</vt:lpstr>
      <vt:lpstr>楷体_GB2312</vt:lpstr>
      <vt:lpstr>KaiTi</vt:lpstr>
      <vt:lpstr>Courier New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2021-03-02T14:05:10.535</cp:lastPrinted>
  <dcterms:created xsi:type="dcterms:W3CDTF">2021-03-02T14:05:10Z</dcterms:created>
  <dcterms:modified xsi:type="dcterms:W3CDTF">2021-03-25T07:24:50Z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