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61" r:id="rId4"/>
    <p:sldId id="321" r:id="rId5"/>
    <p:sldId id="357" r:id="rId6"/>
    <p:sldId id="370" r:id="rId8"/>
    <p:sldId id="358" r:id="rId9"/>
    <p:sldId id="359" r:id="rId10"/>
    <p:sldId id="360" r:id="rId11"/>
    <p:sldId id="318" r:id="rId12"/>
    <p:sldId id="361" r:id="rId13"/>
    <p:sldId id="362" r:id="rId14"/>
    <p:sldId id="265" r:id="rId15"/>
    <p:sldId id="363" r:id="rId16"/>
    <p:sldId id="364" r:id="rId17"/>
    <p:sldId id="365" r:id="rId18"/>
    <p:sldId id="366" r:id="rId19"/>
    <p:sldId id="367" r:id="rId20"/>
    <p:sldId id="284" r:id="rId21"/>
    <p:sldId id="429" r:id="rId22"/>
    <p:sldId id="324" r:id="rId23"/>
    <p:sldId id="368" r:id="rId24"/>
    <p:sldId id="268" r:id="rId25"/>
    <p:sldId id="372" r:id="rId26"/>
    <p:sldId id="371" r:id="rId27"/>
    <p:sldId id="369" r:id="rId28"/>
    <p:sldId id="398" r:id="rId29"/>
    <p:sldId id="395" r:id="rId30"/>
    <p:sldId id="396" r:id="rId31"/>
    <p:sldId id="399" r:id="rId32"/>
    <p:sldId id="270" r:id="rId33"/>
    <p:sldId id="311" r:id="rId34"/>
    <p:sldId id="286" r:id="rId35"/>
    <p:sldId id="330" r:id="rId36"/>
    <p:sldId id="373" r:id="rId37"/>
    <p:sldId id="374" r:id="rId38"/>
    <p:sldId id="382" r:id="rId39"/>
    <p:sldId id="381" r:id="rId40"/>
    <p:sldId id="383" r:id="rId41"/>
    <p:sldId id="384" r:id="rId42"/>
    <p:sldId id="385" r:id="rId43"/>
    <p:sldId id="389" r:id="rId44"/>
    <p:sldId id="387" r:id="rId45"/>
    <p:sldId id="388" r:id="rId46"/>
    <p:sldId id="400" r:id="rId47"/>
    <p:sldId id="386" r:id="rId48"/>
    <p:sldId id="340" r:id="rId49"/>
    <p:sldId id="392" r:id="rId50"/>
    <p:sldId id="391" r:id="rId51"/>
    <p:sldId id="401" r:id="rId52"/>
    <p:sldId id="403" r:id="rId53"/>
    <p:sldId id="393" r:id="rId54"/>
    <p:sldId id="402" r:id="rId55"/>
    <p:sldId id="257" r:id="rId56"/>
    <p:sldId id="404" r:id="rId57"/>
    <p:sldId id="406" r:id="rId5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00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216" y="-64"/>
      </p:cViewPr>
      <p:guideLst>
        <p:guide orient="horz" pos="2154"/>
        <p:guide pos="28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12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页眉占位符 140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0291" name="日期占位符 1402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6" name="幻灯片图像占位符 14029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3077" name="文本占位符 14029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140294" name="页脚占位符 140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0295" name="灯片编号占位符 1402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noProof="1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B933E70-FE81-4A63-89FD-E34997E6BB0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443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4" name="文本占位符 144386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Ctr="0" compatLnSpc="1"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8435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Ctr="0" compatLnSpc="1"/>
          <a:lstStyle/>
          <a:p>
            <a:fld id="{B643697F-55C2-4C14-B7FF-C7E89228BA68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4745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0" name="文本占位符 147458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vert="horz" wrap="square" lIns="91440" tIns="45720" rIns="91440" bIns="45720" numCol="1" anchorCtr="0" compatLnSpc="1"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22531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Ctr="0" compatLnSpc="1"/>
          <a:lstStyle/>
          <a:p>
            <a:fld id="{0F7C3C01-7610-4612-9FEF-A8481314C518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 eaLnBrk="0" hangingPunct="0"/>
            <a:fld id="{89E51FFA-7D3C-4477-B82A-46E51A12CA22}" type="slidenum">
              <a:rPr lang="en-US" altLang="zh-CN" sz="1200"/>
            </a:fld>
            <a:endParaRPr lang="en-US" altLang="zh-CN" sz="1200"/>
          </a:p>
        </p:txBody>
      </p:sp>
      <p:sp>
        <p:nvSpPr>
          <p:cNvPr id="55298" name="Rectangle 2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FFFFFF"/>
          </a:solidFill>
        </p:spPr>
      </p:sp>
      <p:sp>
        <p:nvSpPr>
          <p:cNvPr id="55299" name="Rectangle 3"/>
          <p:cNvSpPr>
            <a:spLocks noGrp="1"/>
          </p:cNvSpPr>
          <p:nvPr>
            <p:ph type="body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Ctr="0" compatLnSpc="1"/>
          <a:lstStyle/>
          <a:p>
            <a:endParaRPr lang="zh-CN" altLang="zh-CN" smtClean="0">
              <a:ea typeface="宋体" panose="02010600030101010101" pitchFamily="2" charset="-122"/>
            </a:endParaRPr>
          </a:p>
        </p:txBody>
      </p:sp>
      <p:sp>
        <p:nvSpPr>
          <p:cNvPr id="55300" name="灯片编号占位符 1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Ctr="0" compatLnSpc="1"/>
          <a:lstStyle/>
          <a:p>
            <a:fld id="{988F5135-D61B-4C24-9C31-79B64A968646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标题 111617"/>
          <p:cNvSpPr>
            <a:spLocks noGrp="1" noRot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11619" name="副标题 111618"/>
          <p:cNvSpPr>
            <a:spLocks noGrp="1" noRot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11619"/>
          <p:cNvSpPr>
            <a:spLocks noGrp="1"/>
          </p:cNvSpPr>
          <p:nvPr>
            <p:ph type="dt" sz="half" idx="10"/>
          </p:nvPr>
        </p:nvSpPr>
        <p:spPr>
          <a:xfrm>
            <a:off x="301625" y="6076950"/>
            <a:ext cx="2289175" cy="476250"/>
          </a:xfrm>
        </p:spPr>
        <p:txBody>
          <a:bodyPr anchor="t"/>
          <a:lstStyle>
            <a:lvl1pPr>
              <a:defRPr sz="14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1620"/>
          <p:cNvSpPr>
            <a:spLocks noGrp="1"/>
          </p:cNvSpPr>
          <p:nvPr>
            <p:ph type="ftr" sz="quarter" idx="11"/>
          </p:nvPr>
        </p:nvSpPr>
        <p:spPr>
          <a:xfrm>
            <a:off x="3124200" y="6076950"/>
            <a:ext cx="2895600" cy="476250"/>
          </a:xfrm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11621"/>
          <p:cNvSpPr>
            <a:spLocks noGrp="1"/>
          </p:cNvSpPr>
          <p:nvPr>
            <p:ph type="sldNum" sz="quarter" idx="12"/>
          </p:nvPr>
        </p:nvSpPr>
        <p:spPr>
          <a:xfrm>
            <a:off x="6553200" y="6076950"/>
            <a:ext cx="2289175" cy="476250"/>
          </a:xfrm>
        </p:spPr>
        <p:txBody>
          <a:bodyPr anchor="t"/>
          <a:lstStyle>
            <a:lvl1pPr algn="r">
              <a:defRPr sz="1400" dirty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EE90C96-DB2A-43D7-9D8D-73EC372B4A29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05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05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105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A1918-8E10-4A95-9478-BD851BB81AF3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9569" y="685800"/>
            <a:ext cx="2135981" cy="51816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84119" cy="51816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05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05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105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301AE-FC2B-48A8-963B-2B2B60F76BB0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05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05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105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573ED-9B6F-4F24-9D2B-F05CC53E0C53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05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105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105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CDD22-1E27-42FB-9893-93D9FCC83059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84968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0583" y="1981200"/>
            <a:ext cx="4184968" cy="38862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05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105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105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1AAC5-8033-4956-B3B2-E5761D028D02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05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105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105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E8B8A-0C40-4F5F-B9DE-385CD849C67F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05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105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105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4F3CE-2EE5-48A4-A3AD-9110C9BCB22E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05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105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105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51105-6DC3-4ECA-8FAA-11BAEE4F7F26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05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105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105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3476A-B7B9-4520-A3EC-056F41DD8CB7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059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1059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1059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0F113-BD2E-4E4E-B940-B0DBEF35C150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10593"/>
          <p:cNvSpPr>
            <a:spLocks noGrp="1" noRot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10594"/>
          <p:cNvSpPr>
            <a:spLocks noGrp="1" noRot="1"/>
          </p:cNvSpPr>
          <p:nvPr>
            <p:ph type="body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10596" name="日期占位符 110595"/>
          <p:cNvSpPr>
            <a:spLocks noGrp="1"/>
          </p:cNvSpPr>
          <p:nvPr>
            <p:ph type="dt" sz="half" idx="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0597" name="页脚占位符 110596"/>
          <p:cNvSpPr>
            <a:spLocks noGrp="1"/>
          </p:cNvSpPr>
          <p:nvPr>
            <p:ph type="ftr" sz="quarter" idx="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0598" name="灯片编号占位符 110597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 dirty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9DBA046-F7D9-459C-8D06-BBA684541375}" type="slidenum">
              <a:rPr lang="zh-CN" altLang="en-US"/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microsoft.com/office/2007/relationships/media" Target="file:///C:\My%20Documents\&#39532;&#35828;\7a.wav" TargetMode="External"/><Relationship Id="rId1" Type="http://schemas.openxmlformats.org/officeDocument/2006/relationships/audio" Target="file:///C:\My%20Documents\&#39532;&#35828;\7a.wav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image" Target="../media/image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4.wav"/><Relationship Id="rId1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image" Target="../media/image2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5.wav"/><Relationship Id="rId2" Type="http://schemas.openxmlformats.org/officeDocument/2006/relationships/audio" Target="../media/audio2.wav"/><Relationship Id="rId1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6.wav"/><Relationship Id="rId2" Type="http://schemas.openxmlformats.org/officeDocument/2006/relationships/audio" Target="../media/audio2.wav"/><Relationship Id="rId1" Type="http://schemas.openxmlformats.org/officeDocument/2006/relationships/image" Target="../media/image24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4097"/>
          <p:cNvSpPr>
            <a:spLocks noChangeArrowheads="1" noChangeShapeType="1" noTextEdit="1"/>
          </p:cNvSpPr>
          <p:nvPr/>
        </p:nvSpPr>
        <p:spPr bwMode="auto">
          <a:xfrm>
            <a:off x="179388" y="228600"/>
            <a:ext cx="8137525" cy="38100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短文两篇</a:t>
            </a:r>
            <a:endParaRPr lang="zh-CN" altLang="en-US" sz="3600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8" name="文本框 4098"/>
          <p:cNvSpPr txBox="1">
            <a:spLocks noChangeArrowheads="1"/>
          </p:cNvSpPr>
          <p:nvPr/>
        </p:nvSpPr>
        <p:spPr bwMode="auto">
          <a:xfrm>
            <a:off x="0" y="4437063"/>
            <a:ext cx="9144000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b="1">
                <a:solidFill>
                  <a:srgbClr val="000000"/>
                </a:solidFill>
                <a:latin typeface="Times New Roman" panose="02020603050405020304" pitchFamily="18" charset="0"/>
              </a:rPr>
              <a:t>《陋室铭》《爱莲说》</a:t>
            </a:r>
            <a:endParaRPr lang="zh-CN" altLang="en-US" sz="6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103" name="7a.wav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82000" y="6019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323850" y="1773238"/>
            <a:ext cx="8064500" cy="428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德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馨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苔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痕（    ）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鸿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儒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（    ）   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素琴（     ）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案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牍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r>
              <a:rPr lang="en-US" altLang="zh-CN" sz="4400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西</a:t>
            </a: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蜀</a:t>
            </a: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4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9507" name="Text Box 5"/>
          <p:cNvSpPr txBox="1">
            <a:spLocks noChangeArrowheads="1"/>
          </p:cNvSpPr>
          <p:nvPr/>
        </p:nvSpPr>
        <p:spPr bwMode="auto">
          <a:xfrm>
            <a:off x="2051050" y="2420938"/>
            <a:ext cx="10398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</a:rPr>
              <a:t>xīn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9508" name="Text Box 5"/>
          <p:cNvSpPr txBox="1">
            <a:spLocks noChangeArrowheads="1"/>
          </p:cNvSpPr>
          <p:nvPr/>
        </p:nvSpPr>
        <p:spPr bwMode="auto">
          <a:xfrm>
            <a:off x="6372225" y="2420938"/>
            <a:ext cx="10080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</a:rPr>
              <a:t>tái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9509" name="Text Box 5"/>
          <p:cNvSpPr txBox="1">
            <a:spLocks noChangeArrowheads="1"/>
          </p:cNvSpPr>
          <p:nvPr/>
        </p:nvSpPr>
        <p:spPr bwMode="auto">
          <a:xfrm>
            <a:off x="2124075" y="3716338"/>
            <a:ext cx="77787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</a:rPr>
              <a:t>rú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9510" name="Text Box 5"/>
          <p:cNvSpPr txBox="1">
            <a:spLocks noChangeArrowheads="1"/>
          </p:cNvSpPr>
          <p:nvPr/>
        </p:nvSpPr>
        <p:spPr bwMode="auto">
          <a:xfrm>
            <a:off x="2124075" y="5229225"/>
            <a:ext cx="10080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</a:rPr>
              <a:t>dú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9511" name="Text Box 5"/>
          <p:cNvSpPr txBox="1">
            <a:spLocks noChangeArrowheads="1"/>
          </p:cNvSpPr>
          <p:nvPr/>
        </p:nvSpPr>
        <p:spPr bwMode="auto">
          <a:xfrm>
            <a:off x="6227763" y="5229225"/>
            <a:ext cx="10382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</a:rPr>
              <a:t>shǔ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608" name="矩形 2"/>
          <p:cNvSpPr>
            <a:spLocks noChangeArrowheads="1"/>
          </p:cNvSpPr>
          <p:nvPr/>
        </p:nvSpPr>
        <p:spPr bwMode="auto">
          <a:xfrm>
            <a:off x="250825" y="333375"/>
            <a:ext cx="4391025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66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◆字词学习</a:t>
            </a:r>
            <a:endParaRPr lang="zh-CN" altLang="en-US" sz="66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878638" y="3711575"/>
            <a:ext cx="1322387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00"/>
                </a:solidFill>
                <a:latin typeface="宋体" panose="02010600030101010101" pitchFamily="2" charset="-122"/>
              </a:rPr>
              <a:t>tiáo</a:t>
            </a:r>
            <a:endParaRPr lang="zh-CN" altLang="en-US" sz="40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9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95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9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95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Line 2"/>
          <p:cNvSpPr>
            <a:spLocks noChangeShapeType="1"/>
          </p:cNvSpPr>
          <p:nvPr/>
        </p:nvSpPr>
        <p:spPr bwMode="auto">
          <a:xfrm>
            <a:off x="4932363" y="476250"/>
            <a:ext cx="0" cy="638175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6627" name="Picture 3" descr="文白对译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535488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5867400" y="188913"/>
            <a:ext cx="20129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重点词语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1557338"/>
            <a:ext cx="5060950" cy="4781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latin typeface="Calibri" panose="020F0502020204030204" pitchFamily="34" charset="0"/>
              </a:rPr>
              <a:t>　　</a:t>
            </a:r>
            <a:r>
              <a:rPr lang="zh-CN" altLang="en-US" sz="4400" b="1">
                <a:solidFill>
                  <a:srgbClr val="000000"/>
                </a:solidFill>
                <a:latin typeface="Calibri" panose="020F0502020204030204" pitchFamily="34" charset="0"/>
              </a:rPr>
              <a:t>山不在高，有仙则名。水不在深，有龙则灵。斯是陋室，惟吾德馨。苔痕上阶绿，草色入帘青。谈笑有鸿儒，往来无白丁。</a:t>
            </a:r>
            <a:endParaRPr lang="zh-CN" altLang="en-US" sz="44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6630" name="Text Box 7"/>
          <p:cNvSpPr txBox="1">
            <a:spLocks noChangeArrowheads="1"/>
          </p:cNvSpPr>
          <p:nvPr/>
        </p:nvSpPr>
        <p:spPr bwMode="auto">
          <a:xfrm>
            <a:off x="4859338" y="836613"/>
            <a:ext cx="1816100" cy="5702300"/>
          </a:xfrm>
          <a:prstGeom prst="rect">
            <a:avLst/>
          </a:prstGeom>
          <a:noFill/>
          <a:ln w="508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名：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②灵：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③斯：</a:t>
            </a:r>
            <a:endParaRPr lang="en-US" altLang="zh-CN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  惟：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④馨：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⑤鸿儒：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⑥白丁：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80904" name="Text Box 8"/>
          <p:cNvSpPr txBox="1">
            <a:spLocks noChangeArrowheads="1"/>
          </p:cNvSpPr>
          <p:nvPr/>
        </p:nvSpPr>
        <p:spPr bwMode="auto">
          <a:xfrm>
            <a:off x="6084888" y="908050"/>
            <a:ext cx="2484437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出名，著名。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5940425" y="1628775"/>
            <a:ext cx="27892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神异。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6011863" y="3716338"/>
            <a:ext cx="2527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德行美好。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0540" name="Text Box 12"/>
          <p:cNvSpPr txBox="1">
            <a:spLocks noChangeArrowheads="1"/>
          </p:cNvSpPr>
          <p:nvPr/>
        </p:nvSpPr>
        <p:spPr bwMode="auto">
          <a:xfrm>
            <a:off x="6300788" y="4437063"/>
            <a:ext cx="2843212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博学的人。鸿，大。儒，旧指读书人。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0541" name="Text Box 13"/>
          <p:cNvSpPr txBox="1">
            <a:spLocks noChangeArrowheads="1"/>
          </p:cNvSpPr>
          <p:nvPr/>
        </p:nvSpPr>
        <p:spPr bwMode="auto">
          <a:xfrm>
            <a:off x="6227763" y="5911850"/>
            <a:ext cx="2916237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指没有功名的人。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6084888" y="2997200"/>
            <a:ext cx="8953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只。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0543" name="矩形 150542"/>
          <p:cNvSpPr>
            <a:spLocks noChangeArrowheads="1"/>
          </p:cNvSpPr>
          <p:nvPr/>
        </p:nvSpPr>
        <p:spPr bwMode="auto">
          <a:xfrm>
            <a:off x="6156325" y="2276475"/>
            <a:ext cx="10001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这。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0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0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4" grpId="0"/>
      <p:bldP spid="80905" grpId="0"/>
      <p:bldP spid="80907" grpId="0"/>
      <p:bldP spid="150540" grpId="0"/>
      <p:bldP spid="150541" grpId="0"/>
      <p:bldP spid="14" grpId="0"/>
      <p:bldP spid="1505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0484" descr="LINE2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6858000"/>
            <a:ext cx="9144000" cy="10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文本框 20486"/>
          <p:cNvSpPr txBox="1">
            <a:spLocks noChangeArrowheads="1"/>
          </p:cNvSpPr>
          <p:nvPr/>
        </p:nvSpPr>
        <p:spPr bwMode="auto">
          <a:xfrm>
            <a:off x="179388" y="461963"/>
            <a:ext cx="7162800" cy="535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1、山不在高，有仙则</a:t>
            </a:r>
            <a:r>
              <a:rPr lang="zh-CN" altLang="en-US" sz="3600" b="1" u="sng">
                <a:solidFill>
                  <a:srgbClr val="000000"/>
                </a:solidFill>
                <a:latin typeface="Times New Roman" panose="02020603050405020304" pitchFamily="18" charset="0"/>
              </a:rPr>
              <a:t>名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2、斯是陋室，惟吾德</a:t>
            </a:r>
            <a:r>
              <a:rPr lang="zh-CN" altLang="en-US" sz="3600" b="1" u="sng">
                <a:solidFill>
                  <a:srgbClr val="000000"/>
                </a:solidFill>
                <a:latin typeface="Times New Roman" panose="02020603050405020304" pitchFamily="18" charset="0"/>
              </a:rPr>
              <a:t>馨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3、苔痕</a:t>
            </a:r>
            <a:r>
              <a:rPr lang="zh-CN" altLang="en-US" sz="3600" b="1" u="sng">
                <a:solidFill>
                  <a:srgbClr val="000000"/>
                </a:solidFill>
                <a:latin typeface="Times New Roman" panose="02020603050405020304" pitchFamily="18" charset="0"/>
              </a:rPr>
              <a:t>上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阶绿，草色</a:t>
            </a:r>
            <a:r>
              <a:rPr lang="zh-CN" altLang="en-US" sz="3600" b="1" u="sng">
                <a:solidFill>
                  <a:srgbClr val="000000"/>
                </a:solidFill>
                <a:latin typeface="Times New Roman" panose="02020603050405020304" pitchFamily="18" charset="0"/>
              </a:rPr>
              <a:t>入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帘青。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4、谈笑有</a:t>
            </a:r>
            <a:r>
              <a:rPr lang="zh-CN" altLang="en-US" sz="3600" b="1" u="sng">
                <a:solidFill>
                  <a:srgbClr val="000000"/>
                </a:solidFill>
                <a:latin typeface="Times New Roman" panose="02020603050405020304" pitchFamily="18" charset="0"/>
              </a:rPr>
              <a:t>鸿儒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，往来无</a:t>
            </a:r>
            <a:r>
              <a:rPr lang="zh-CN" altLang="en-US" sz="3600" b="1" u="sng">
                <a:solidFill>
                  <a:srgbClr val="000000"/>
                </a:solidFill>
                <a:latin typeface="Times New Roman" panose="02020603050405020304" pitchFamily="18" charset="0"/>
              </a:rPr>
              <a:t>白丁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8" name="文本框 20487"/>
          <p:cNvSpPr txBox="1">
            <a:spLocks noChangeArrowheads="1"/>
          </p:cNvSpPr>
          <p:nvPr/>
        </p:nvSpPr>
        <p:spPr bwMode="auto">
          <a:xfrm>
            <a:off x="400050" y="1076325"/>
            <a:ext cx="77771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山不一定要高，有仙人（居住）就能出名。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0489" name="文本框 20488"/>
          <p:cNvSpPr txBox="1">
            <a:spLocks noChangeArrowheads="1"/>
          </p:cNvSpPr>
          <p:nvPr/>
        </p:nvSpPr>
        <p:spPr bwMode="auto">
          <a:xfrm>
            <a:off x="228600" y="2420938"/>
            <a:ext cx="8966200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这是简陋的屋子，只因我（住屋的人）的品德好（就不感到简陋了）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 。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0" name="文本框 20489"/>
          <p:cNvSpPr txBox="1">
            <a:spLocks noChangeArrowheads="1"/>
          </p:cNvSpPr>
          <p:nvPr/>
        </p:nvSpPr>
        <p:spPr bwMode="auto">
          <a:xfrm>
            <a:off x="228600" y="4149725"/>
            <a:ext cx="8077200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苔痕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蔓延到</a:t>
            </a:r>
            <a:r>
              <a:rPr lang="zh-CN" altLang="en-US" sz="2800" b="1">
                <a:latin typeface="Times New Roman" panose="02020603050405020304" pitchFamily="18" charset="0"/>
              </a:rPr>
              <a:t>台阶上，使台阶都绿了；草色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映入</a:t>
            </a:r>
            <a:r>
              <a:rPr lang="zh-CN" altLang="en-US" sz="2800" b="1">
                <a:latin typeface="Times New Roman" panose="02020603050405020304" pitchFamily="18" charset="0"/>
              </a:rPr>
              <a:t>竹帘，使室内染上青色。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20491" name="文本框 20490"/>
          <p:cNvSpPr txBox="1">
            <a:spLocks noChangeArrowheads="1"/>
          </p:cNvSpPr>
          <p:nvPr/>
        </p:nvSpPr>
        <p:spPr bwMode="auto">
          <a:xfrm>
            <a:off x="268288" y="5816600"/>
            <a:ext cx="8605837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说说笑笑的是博学的人，来来往往的没有平民（读书人一般有功名）。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/>
      <p:bldP spid="20489" grpId="0"/>
      <p:bldP spid="20490" grpId="0"/>
      <p:bldP spid="204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Line 2"/>
          <p:cNvSpPr>
            <a:spLocks noChangeShapeType="1"/>
          </p:cNvSpPr>
          <p:nvPr/>
        </p:nvSpPr>
        <p:spPr bwMode="auto">
          <a:xfrm flipH="1">
            <a:off x="4211638" y="0"/>
            <a:ext cx="71437" cy="685800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4356100" y="0"/>
            <a:ext cx="2216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重点词语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188913"/>
            <a:ext cx="4140200" cy="5715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    </a:t>
            </a:r>
            <a:r>
              <a:rPr lang="zh-CN" altLang="en-US" sz="4400" b="1">
                <a:latin typeface="宋体" panose="02010600030101010101" pitchFamily="2" charset="-122"/>
              </a:rPr>
              <a:t>可以调素琴</a:t>
            </a:r>
            <a:r>
              <a:rPr lang="zh-CN" altLang="en-US" sz="4000" b="1">
                <a:latin typeface="宋体" panose="02010600030101010101" pitchFamily="2" charset="-122"/>
              </a:rPr>
              <a:t>，</a:t>
            </a:r>
            <a:r>
              <a:rPr lang="zh-CN" altLang="en-US" sz="4400" b="1">
                <a:latin typeface="宋体" panose="02010600030101010101" pitchFamily="2" charset="-122"/>
              </a:rPr>
              <a:t>阅金经。无丝竹之乱耳，无案牍之劳形。南阳诸葛庐，西蜀子云亭。孔子云：“何陋之有？”</a:t>
            </a:r>
            <a:endParaRPr lang="zh-CN" altLang="en-US" sz="4400" b="1">
              <a:latin typeface="宋体" panose="02010600030101010101" pitchFamily="2" charset="-122"/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4284663" y="692150"/>
            <a:ext cx="2327275" cy="5692775"/>
          </a:xfrm>
          <a:prstGeom prst="rect">
            <a:avLst/>
          </a:prstGeom>
          <a:noFill/>
          <a:ln w="50800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调素琴：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②金经：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③丝竹：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④案牍：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⑤乱：</a:t>
            </a:r>
            <a:endParaRPr lang="en-US" altLang="zh-CN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劳：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⑥庐：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⑦何陋之有：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51559" name="Text Box 7"/>
          <p:cNvSpPr txBox="1">
            <a:spLocks noChangeArrowheads="1"/>
          </p:cNvSpPr>
          <p:nvPr/>
        </p:nvSpPr>
        <p:spPr bwMode="auto">
          <a:xfrm>
            <a:off x="5508625" y="1052513"/>
            <a:ext cx="3635375" cy="952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弹琴。调，调弄。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素琴，不加装饰的琴。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5651500" y="2006600"/>
            <a:ext cx="1255713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佛经。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1561" name="Text Box 9"/>
          <p:cNvSpPr txBox="1">
            <a:spLocks noChangeArrowheads="1"/>
          </p:cNvSpPr>
          <p:nvPr/>
        </p:nvSpPr>
        <p:spPr bwMode="auto">
          <a:xfrm>
            <a:off x="5724525" y="2636838"/>
            <a:ext cx="34194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这里指奏乐的声音。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81930" name="Text Box 10"/>
          <p:cNvSpPr txBox="1">
            <a:spLocks noChangeArrowheads="1"/>
          </p:cNvSpPr>
          <p:nvPr/>
        </p:nvSpPr>
        <p:spPr bwMode="auto">
          <a:xfrm>
            <a:off x="5724525" y="3155950"/>
            <a:ext cx="2224088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官府文书。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5330825" y="4498975"/>
            <a:ext cx="19700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使</a:t>
            </a: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劳累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5508625" y="5130800"/>
            <a:ext cx="30416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草庐。庐，房子。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1565" name="Text Box 13"/>
          <p:cNvSpPr txBox="1">
            <a:spLocks noChangeArrowheads="1"/>
          </p:cNvSpPr>
          <p:nvPr/>
        </p:nvSpPr>
        <p:spPr bwMode="auto">
          <a:xfrm>
            <a:off x="0" y="5876925"/>
            <a:ext cx="414020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有什么简陋的呢？</a:t>
            </a:r>
            <a:r>
              <a:rPr lang="zh-CN" altLang="en-US" sz="24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</a:t>
            </a:r>
            <a:r>
              <a:rPr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，助词，宾语前置的标志，不译。</a:t>
            </a:r>
            <a:endParaRPr lang="zh-CN" altLang="en-US" sz="24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5508625" y="3868738"/>
            <a:ext cx="16129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使</a:t>
            </a:r>
            <a:r>
              <a:rPr lang="en-US" altLang="zh-CN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……</a:t>
            </a:r>
            <a:r>
              <a:rPr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乱</a:t>
            </a:r>
            <a:endParaRPr lang="zh-CN" altLang="en-US" sz="2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9" grpId="0"/>
      <p:bldP spid="81928" grpId="0"/>
      <p:bldP spid="151561" grpId="0"/>
      <p:bldP spid="81930" grpId="0"/>
      <p:bldP spid="81931" grpId="0"/>
      <p:bldP spid="81932" grpId="0"/>
      <p:bldP spid="151565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1"/>
          <p:cNvSpPr>
            <a:spLocks noChangeArrowheads="1"/>
          </p:cNvSpPr>
          <p:nvPr/>
        </p:nvSpPr>
        <p:spPr bwMode="auto">
          <a:xfrm>
            <a:off x="250825" y="534988"/>
            <a:ext cx="8988425" cy="4592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 eaLnBrk="0" hangingPunct="0">
              <a:lnSpc>
                <a:spcPts val="3900"/>
              </a:lnSpc>
            </a:pPr>
            <a:r>
              <a:rPr lang="zh-CN" altLang="zh-CN" sz="4000" b="1">
                <a:solidFill>
                  <a:srgbClr val="000000"/>
                </a:solidFill>
                <a:latin typeface="黑体" panose="02010609060101010101" pitchFamily="49" charset="-122"/>
              </a:rPr>
              <a:t>可以调素琴，阅金经。 </a:t>
            </a:r>
            <a:endParaRPr lang="en-US" altLang="zh-CN" sz="4000" b="1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indent="266700" eaLnBrk="0" hangingPunct="0">
              <a:lnSpc>
                <a:spcPts val="3900"/>
              </a:lnSpc>
            </a:pPr>
            <a:endParaRPr lang="zh-CN" altLang="en-US" sz="4000" b="1">
              <a:solidFill>
                <a:srgbClr val="000000"/>
              </a:solidFill>
            </a:endParaRPr>
          </a:p>
          <a:p>
            <a:pPr indent="266700" eaLnBrk="0" hangingPunct="0">
              <a:lnSpc>
                <a:spcPts val="3900"/>
              </a:lnSpc>
            </a:pPr>
            <a:endParaRPr lang="zh-CN" altLang="zh-CN" sz="4000" b="1">
              <a:solidFill>
                <a:srgbClr val="000000"/>
              </a:solidFill>
            </a:endParaRPr>
          </a:p>
          <a:p>
            <a:pPr indent="266700" eaLnBrk="0" hangingPunct="0">
              <a:lnSpc>
                <a:spcPts val="3900"/>
              </a:lnSpc>
            </a:pPr>
            <a:r>
              <a:rPr lang="zh-CN" altLang="zh-CN" sz="4000" b="1">
                <a:solidFill>
                  <a:srgbClr val="000000"/>
                </a:solidFill>
                <a:latin typeface="黑体" panose="02010609060101010101" pitchFamily="49" charset="-122"/>
              </a:rPr>
              <a:t>无丝竹之乱耳，无案牍之劳形。</a:t>
            </a:r>
            <a:endParaRPr lang="en-US" altLang="zh-CN" sz="4000" b="1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indent="266700" eaLnBrk="0" hangingPunct="0">
              <a:lnSpc>
                <a:spcPts val="3900"/>
              </a:lnSpc>
            </a:pPr>
            <a:endParaRPr lang="en-US" altLang="zh-CN" sz="4000" b="1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indent="266700" eaLnBrk="0" hangingPunct="0">
              <a:lnSpc>
                <a:spcPts val="3900"/>
              </a:lnSpc>
            </a:pPr>
            <a:endParaRPr lang="en-US" altLang="zh-CN" sz="4000" b="1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indent="266700" eaLnBrk="0" hangingPunct="0">
              <a:lnSpc>
                <a:spcPts val="3900"/>
              </a:lnSpc>
            </a:pPr>
            <a:endParaRPr lang="zh-CN" altLang="zh-CN" sz="4000" b="1">
              <a:solidFill>
                <a:srgbClr val="000000"/>
              </a:solidFill>
              <a:latin typeface="黑体" panose="02010609060101010101" pitchFamily="49" charset="-122"/>
            </a:endParaRPr>
          </a:p>
          <a:p>
            <a:pPr indent="266700" eaLnBrk="0" hangingPunct="0">
              <a:lnSpc>
                <a:spcPts val="3900"/>
              </a:lnSpc>
            </a:pPr>
            <a:r>
              <a:rPr lang="zh-CN" altLang="zh-CN" sz="4000" b="1">
                <a:solidFill>
                  <a:srgbClr val="000000"/>
                </a:solidFill>
                <a:latin typeface="黑体" panose="02010609060101010101" pitchFamily="49" charset="-122"/>
              </a:rPr>
              <a:t>南阳诸葛庐，西蜀子云亭。孔子云：</a:t>
            </a:r>
            <a:r>
              <a:rPr lang="zh-CN" altLang="en-US" sz="4000" b="1">
                <a:solidFill>
                  <a:srgbClr val="000000"/>
                </a:solidFill>
              </a:rPr>
              <a:t>“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</a:rPr>
              <a:t>何陋之有？</a:t>
            </a:r>
            <a:r>
              <a:rPr lang="zh-CN" altLang="en-US" sz="4000" b="1">
                <a:solidFill>
                  <a:srgbClr val="000000"/>
                </a:solidFill>
              </a:rPr>
              <a:t>”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</a:rPr>
              <a:t> </a:t>
            </a:r>
            <a:endParaRPr lang="zh-CN" altLang="en-US" sz="4000" b="1">
              <a:solidFill>
                <a:srgbClr val="000000"/>
              </a:solidFill>
            </a:endParaRPr>
          </a:p>
        </p:txBody>
      </p:sp>
      <p:sp>
        <p:nvSpPr>
          <p:cNvPr id="152580" name="TextBox 4"/>
          <p:cNvSpPr txBox="1">
            <a:spLocks noChangeArrowheads="1"/>
          </p:cNvSpPr>
          <p:nvPr/>
        </p:nvSpPr>
        <p:spPr bwMode="auto">
          <a:xfrm>
            <a:off x="342900" y="1206500"/>
            <a:ext cx="7016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 eaLnBrk="0" hangingPunct="0"/>
            <a:r>
              <a:rPr lang="zh-CN" altLang="zh-CN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可以弹奏不加装饰的琴，阅览佛经。 </a:t>
            </a:r>
            <a:endParaRPr lang="en-US" altLang="zh-CN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2581" name="TextBox 5"/>
          <p:cNvSpPr txBox="1">
            <a:spLocks noChangeArrowheads="1"/>
          </p:cNvSpPr>
          <p:nvPr/>
        </p:nvSpPr>
        <p:spPr bwMode="auto">
          <a:xfrm>
            <a:off x="161925" y="2640013"/>
            <a:ext cx="882015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 eaLnBrk="0" hangingPunct="0"/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没有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世俗的乐曲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扰乱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心境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，没有官府公文劳神伤身。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52582" name="TextBox 6"/>
          <p:cNvSpPr txBox="1">
            <a:spLocks noChangeArrowheads="1"/>
          </p:cNvSpPr>
          <p:nvPr/>
        </p:nvSpPr>
        <p:spPr bwMode="auto">
          <a:xfrm>
            <a:off x="39688" y="5127625"/>
            <a:ext cx="8396287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 eaLnBrk="0" hangingPunc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楷体_GB2312"/>
                <a:cs typeface="楷体_GB2312"/>
              </a:rPr>
              <a:t>（它好比）诸葛亮隐居南阳住的草庐，扬子云在西蜀的亭子。孔子说：</a:t>
            </a:r>
            <a:r>
              <a:rPr lang="zh-CN" altLang="en-US" sz="2800" b="1">
                <a:solidFill>
                  <a:srgbClr val="FF0000"/>
                </a:solidFill>
                <a:ea typeface="楷体_GB2312"/>
                <a:cs typeface="楷体_GB231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楷体_GB2312"/>
                <a:cs typeface="楷体_GB2312"/>
              </a:rPr>
              <a:t>有什么简陋的呢？</a:t>
            </a:r>
            <a:r>
              <a:rPr lang="zh-CN" altLang="en-US" sz="2800" b="1">
                <a:solidFill>
                  <a:srgbClr val="FF0000"/>
                </a:solidFill>
                <a:ea typeface="楷体_GB2312"/>
                <a:cs typeface="楷体_GB2312"/>
              </a:rPr>
              <a:t>”</a:t>
            </a:r>
            <a:r>
              <a:rPr lang="zh-CN" altLang="zh-CN" sz="2800" b="1">
                <a:latin typeface="Times New Roman" panose="02020603050405020304" pitchFamily="18" charset="0"/>
                <a:ea typeface="楷体_GB2312"/>
                <a:cs typeface="楷体_GB2312"/>
              </a:rPr>
              <a:t>　　</a:t>
            </a:r>
            <a:endParaRPr lang="zh-CN" altLang="zh-CN" sz="28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/>
      <p:bldP spid="152581" grpId="0"/>
      <p:bldP spid="1525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12"/>
          <p:cNvSpPr txBox="1">
            <a:spLocks noChangeArrowheads="1"/>
          </p:cNvSpPr>
          <p:nvPr/>
        </p:nvSpPr>
        <p:spPr bwMode="auto">
          <a:xfrm>
            <a:off x="179388" y="188913"/>
            <a:ext cx="3816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0000"/>
                </a:solidFill>
                <a:latin typeface="Calibri" panose="020F0502020204030204" pitchFamily="34" charset="0"/>
              </a:rPr>
              <a:t>阅读思考：</a:t>
            </a:r>
            <a:endParaRPr lang="zh-CN" altLang="en-US" sz="36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722" name="Text Box 14"/>
          <p:cNvSpPr txBox="1">
            <a:spLocks noChangeArrowheads="1"/>
          </p:cNvSpPr>
          <p:nvPr/>
        </p:nvSpPr>
        <p:spPr bwMode="auto">
          <a:xfrm>
            <a:off x="179388" y="1125538"/>
            <a:ext cx="8496300" cy="1444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4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</a:t>
            </a:r>
            <a:r>
              <a:rPr lang="en-US" altLang="zh-CN" sz="4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“</a:t>
            </a:r>
            <a:r>
              <a:rPr lang="zh-CN" altLang="en-US" sz="4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斯是陋室，惟吾德馨</a:t>
            </a:r>
            <a:r>
              <a:rPr lang="zh-CN" altLang="en-US" sz="44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”一句在文中起什么作用？</a:t>
            </a:r>
            <a:endParaRPr lang="zh-CN" altLang="en-US" sz="44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30723" name="Picture 15" descr="陋室不陋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67288" y="2465388"/>
            <a:ext cx="4176712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15" name="Text Box 4"/>
          <p:cNvSpPr txBox="1">
            <a:spLocks noChangeArrowheads="1"/>
          </p:cNvSpPr>
          <p:nvPr/>
        </p:nvSpPr>
        <p:spPr bwMode="auto">
          <a:xfrm>
            <a:off x="179388" y="3068638"/>
            <a:ext cx="4679950" cy="2122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0000"/>
                </a:solidFill>
                <a:latin typeface="Calibri" panose="020F0502020204030204" pitchFamily="34" charset="0"/>
              </a:rPr>
              <a:t>是全文的主旨句，“陋室”扣题，“德馨”统领全篇。</a:t>
            </a:r>
            <a:endParaRPr lang="zh-CN" altLang="en-US" sz="4400" b="1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02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86400" y="2349500"/>
            <a:ext cx="3657600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627" name="Text Box 3"/>
          <p:cNvSpPr txBox="1">
            <a:spLocks noChangeArrowheads="1"/>
          </p:cNvSpPr>
          <p:nvPr/>
        </p:nvSpPr>
        <p:spPr bwMode="auto">
          <a:xfrm>
            <a:off x="0" y="2060575"/>
            <a:ext cx="3276600" cy="6413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、交往人物：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0" y="3357563"/>
            <a:ext cx="4608513" cy="6413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、日常生活：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157538" y="1125538"/>
            <a:ext cx="5986462" cy="6413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苔痕上阶绿，草色入帘青。</a:t>
            </a:r>
            <a:endParaRPr lang="zh-CN" altLang="en-US" sz="3600" b="1"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4630" name="Text Box 6"/>
          <p:cNvSpPr txBox="1"/>
          <p:nvPr/>
        </p:nvSpPr>
        <p:spPr>
          <a:xfrm>
            <a:off x="179388" y="2708275"/>
            <a:ext cx="54356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谈笑有鸿儒，往来无白丁。</a:t>
            </a:r>
            <a:endParaRPr lang="zh-CN" altLang="en-US" sz="3600" b="1" noProof="1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4631" name="Text Box 7"/>
          <p:cNvSpPr txBox="1"/>
          <p:nvPr/>
        </p:nvSpPr>
        <p:spPr>
          <a:xfrm>
            <a:off x="179388" y="4292600"/>
            <a:ext cx="5184775" cy="20145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可以调素琴，阅金经。</a:t>
            </a:r>
            <a:endParaRPr lang="zh-CN" altLang="en-US" sz="3600" b="1" noProof="1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 noProof="1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无丝竹之乱耳，无案牍之劳形。</a:t>
            </a:r>
            <a:endParaRPr lang="zh-CN" altLang="en-US" sz="3600" b="1" noProof="1">
              <a:solidFill>
                <a:schemeClr val="hlink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1125538"/>
            <a:ext cx="33972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A </a:t>
            </a:r>
            <a:r>
              <a:rPr lang="zh-CN" altLang="en-US" sz="3600" b="1" noProof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、居室环境：</a:t>
            </a:r>
            <a:endParaRPr lang="zh-CN" altLang="en-US" sz="3600" b="1" noProof="1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3" name="Text Box 2"/>
          <p:cNvSpPr txBox="1">
            <a:spLocks noChangeArrowheads="1"/>
          </p:cNvSpPr>
          <p:nvPr/>
        </p:nvSpPr>
        <p:spPr bwMode="auto">
          <a:xfrm>
            <a:off x="0" y="188913"/>
            <a:ext cx="871378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、作者从哪几方面来描写陋室？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" fill="hold"/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/>
      <p:bldP spid="15364" grpId="0"/>
      <p:bldP spid="15365" grpId="0"/>
      <p:bldP spid="154630" grpId="0"/>
      <p:bldP spid="154631" grpId="0"/>
      <p:bldP spid="153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文本框 155649"/>
          <p:cNvSpPr txBox="1">
            <a:spLocks noChangeArrowheads="1"/>
          </p:cNvSpPr>
          <p:nvPr/>
        </p:nvSpPr>
        <p:spPr bwMode="auto">
          <a:xfrm>
            <a:off x="241300" y="1782763"/>
            <a:ext cx="787400" cy="1974850"/>
          </a:xfrm>
          <a:prstGeom prst="rect">
            <a:avLst/>
          </a:prstGeom>
          <a:noFill/>
          <a:ln w="53975" cmpd="tri">
            <a:solidFill>
              <a:srgbClr val="FF9900"/>
            </a:solidFill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陋 室 铭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5651" name="文本框 155650"/>
          <p:cNvSpPr txBox="1">
            <a:spLocks noChangeArrowheads="1"/>
          </p:cNvSpPr>
          <p:nvPr/>
        </p:nvSpPr>
        <p:spPr bwMode="auto">
          <a:xfrm>
            <a:off x="1447800" y="504825"/>
            <a:ext cx="5921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山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52" name="文本框 155651"/>
          <p:cNvSpPr txBox="1">
            <a:spLocks noChangeArrowheads="1"/>
          </p:cNvSpPr>
          <p:nvPr/>
        </p:nvSpPr>
        <p:spPr bwMode="auto">
          <a:xfrm>
            <a:off x="1447800" y="962025"/>
            <a:ext cx="5921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水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53" name="文本框 155652"/>
          <p:cNvSpPr txBox="1">
            <a:spLocks noChangeArrowheads="1"/>
          </p:cNvSpPr>
          <p:nvPr/>
        </p:nvSpPr>
        <p:spPr bwMode="auto">
          <a:xfrm>
            <a:off x="1295400" y="1571625"/>
            <a:ext cx="10001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陋室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54" name="文本框 155653"/>
          <p:cNvSpPr txBox="1">
            <a:spLocks noChangeArrowheads="1"/>
          </p:cNvSpPr>
          <p:nvPr/>
        </p:nvSpPr>
        <p:spPr bwMode="auto">
          <a:xfrm>
            <a:off x="2955925" y="504825"/>
            <a:ext cx="10001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有仙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55" name="文本框 155654"/>
          <p:cNvSpPr txBox="1">
            <a:spLocks noChangeArrowheads="1"/>
          </p:cNvSpPr>
          <p:nvPr/>
        </p:nvSpPr>
        <p:spPr bwMode="auto">
          <a:xfrm>
            <a:off x="4876800" y="525463"/>
            <a:ext cx="10001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则名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56" name="文本框 155655"/>
          <p:cNvSpPr txBox="1">
            <a:spLocks noChangeArrowheads="1"/>
          </p:cNvSpPr>
          <p:nvPr/>
        </p:nvSpPr>
        <p:spPr bwMode="auto">
          <a:xfrm>
            <a:off x="2971800" y="982663"/>
            <a:ext cx="10001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有龙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57" name="文本框 155656"/>
          <p:cNvSpPr txBox="1">
            <a:spLocks noChangeArrowheads="1"/>
          </p:cNvSpPr>
          <p:nvPr/>
        </p:nvSpPr>
        <p:spPr bwMode="auto">
          <a:xfrm>
            <a:off x="4876800" y="982663"/>
            <a:ext cx="10001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则灵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58" name="文本框 155657"/>
          <p:cNvSpPr txBox="1">
            <a:spLocks noChangeArrowheads="1"/>
          </p:cNvSpPr>
          <p:nvPr/>
        </p:nvSpPr>
        <p:spPr bwMode="auto">
          <a:xfrm>
            <a:off x="6689725" y="754063"/>
            <a:ext cx="10001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比喻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59" name="文本框 155658"/>
          <p:cNvSpPr txBox="1">
            <a:spLocks noChangeArrowheads="1"/>
          </p:cNvSpPr>
          <p:nvPr/>
        </p:nvSpPr>
        <p:spPr bwMode="auto">
          <a:xfrm>
            <a:off x="2971800" y="1571625"/>
            <a:ext cx="10001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德馨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60" name="文本框 155659"/>
          <p:cNvSpPr txBox="1">
            <a:spLocks noChangeArrowheads="1"/>
          </p:cNvSpPr>
          <p:nvPr/>
        </p:nvSpPr>
        <p:spPr bwMode="auto">
          <a:xfrm>
            <a:off x="4800600" y="1571625"/>
            <a:ext cx="18161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有好名声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61" name="文本框 155660"/>
          <p:cNvSpPr txBox="1">
            <a:spLocks noChangeArrowheads="1"/>
          </p:cNvSpPr>
          <p:nvPr/>
        </p:nvSpPr>
        <p:spPr bwMode="auto">
          <a:xfrm>
            <a:off x="6477000" y="1571625"/>
            <a:ext cx="2632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（点明主旨）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62" name="文本框 155661"/>
          <p:cNvSpPr txBox="1">
            <a:spLocks noChangeArrowheads="1"/>
          </p:cNvSpPr>
          <p:nvPr/>
        </p:nvSpPr>
        <p:spPr bwMode="auto">
          <a:xfrm>
            <a:off x="2339975" y="2205038"/>
            <a:ext cx="44672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苔痕上阶绿  草色入帘青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63" name="文本框 155662"/>
          <p:cNvSpPr txBox="1">
            <a:spLocks noChangeArrowheads="1"/>
          </p:cNvSpPr>
          <p:nvPr/>
        </p:nvSpPr>
        <p:spPr bwMode="auto">
          <a:xfrm>
            <a:off x="6624638" y="2205038"/>
            <a:ext cx="251936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（环境清幽）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64" name="文本框 155663"/>
          <p:cNvSpPr txBox="1">
            <a:spLocks noChangeArrowheads="1"/>
          </p:cNvSpPr>
          <p:nvPr/>
        </p:nvSpPr>
        <p:spPr bwMode="auto">
          <a:xfrm>
            <a:off x="971550" y="4005263"/>
            <a:ext cx="10001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不陋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65" name="文本框 155664"/>
          <p:cNvSpPr txBox="1">
            <a:spLocks noChangeArrowheads="1"/>
          </p:cNvSpPr>
          <p:nvPr/>
        </p:nvSpPr>
        <p:spPr bwMode="auto">
          <a:xfrm>
            <a:off x="2484438" y="3429000"/>
            <a:ext cx="14081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有鸿儒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66" name="文本框 155665"/>
          <p:cNvSpPr txBox="1">
            <a:spLocks noChangeArrowheads="1"/>
          </p:cNvSpPr>
          <p:nvPr/>
        </p:nvSpPr>
        <p:spPr bwMode="auto">
          <a:xfrm>
            <a:off x="3995738" y="3357563"/>
            <a:ext cx="14081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无白丁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87" name="文本框 155666"/>
          <p:cNvSpPr txBox="1">
            <a:spLocks noChangeArrowheads="1"/>
          </p:cNvSpPr>
          <p:nvPr/>
        </p:nvSpPr>
        <p:spPr bwMode="auto">
          <a:xfrm>
            <a:off x="5486400" y="3074988"/>
            <a:ext cx="184150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68" name="文本框 155667"/>
          <p:cNvSpPr txBox="1">
            <a:spLocks noChangeArrowheads="1"/>
          </p:cNvSpPr>
          <p:nvPr/>
        </p:nvSpPr>
        <p:spPr bwMode="auto">
          <a:xfrm>
            <a:off x="2555875" y="4076700"/>
            <a:ext cx="14081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调素琴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69" name="文本框 155668"/>
          <p:cNvSpPr txBox="1">
            <a:spLocks noChangeArrowheads="1"/>
          </p:cNvSpPr>
          <p:nvPr/>
        </p:nvSpPr>
        <p:spPr bwMode="auto">
          <a:xfrm>
            <a:off x="4140200" y="4076700"/>
            <a:ext cx="14081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阅金经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70" name="文本框 155669"/>
          <p:cNvSpPr txBox="1">
            <a:spLocks noChangeArrowheads="1"/>
          </p:cNvSpPr>
          <p:nvPr/>
        </p:nvSpPr>
        <p:spPr bwMode="auto">
          <a:xfrm>
            <a:off x="2484438" y="4652963"/>
            <a:ext cx="14081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无乱耳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71" name="文本框 155670"/>
          <p:cNvSpPr txBox="1">
            <a:spLocks noChangeArrowheads="1"/>
          </p:cNvSpPr>
          <p:nvPr/>
        </p:nvSpPr>
        <p:spPr bwMode="auto">
          <a:xfrm>
            <a:off x="4140200" y="4652963"/>
            <a:ext cx="14081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无劳形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72" name="文本框 155671"/>
          <p:cNvSpPr txBox="1">
            <a:spLocks noChangeArrowheads="1"/>
          </p:cNvSpPr>
          <p:nvPr/>
        </p:nvSpPr>
        <p:spPr bwMode="auto">
          <a:xfrm>
            <a:off x="5435600" y="4508500"/>
            <a:ext cx="41608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（主人的生活   高雅）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73" name="文本框 155672"/>
          <p:cNvSpPr txBox="1">
            <a:spLocks noChangeArrowheads="1"/>
          </p:cNvSpPr>
          <p:nvPr/>
        </p:nvSpPr>
        <p:spPr bwMode="auto">
          <a:xfrm>
            <a:off x="1331913" y="5300663"/>
            <a:ext cx="14081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对比：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74" name="文本框 155673"/>
          <p:cNvSpPr txBox="1">
            <a:spLocks noChangeArrowheads="1"/>
          </p:cNvSpPr>
          <p:nvPr/>
        </p:nvSpPr>
        <p:spPr bwMode="auto">
          <a:xfrm>
            <a:off x="2700338" y="5300663"/>
            <a:ext cx="34448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诸葛庐        子云亭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75" name="文本框 155674"/>
          <p:cNvSpPr txBox="1">
            <a:spLocks noChangeArrowheads="1"/>
          </p:cNvSpPr>
          <p:nvPr/>
        </p:nvSpPr>
        <p:spPr bwMode="auto">
          <a:xfrm>
            <a:off x="1258888" y="6021388"/>
            <a:ext cx="14081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</a:rPr>
              <a:t>作结：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5676" name="文本框 155675"/>
          <p:cNvSpPr txBox="1">
            <a:spLocks noChangeArrowheads="1"/>
          </p:cNvSpPr>
          <p:nvPr/>
        </p:nvSpPr>
        <p:spPr bwMode="auto">
          <a:xfrm>
            <a:off x="2627313" y="6021388"/>
            <a:ext cx="22240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u="sng">
                <a:solidFill>
                  <a:srgbClr val="000000"/>
                </a:solidFill>
                <a:latin typeface="Times New Roman" panose="02020603050405020304" pitchFamily="18" charset="0"/>
              </a:rPr>
              <a:t>何陋之有？</a:t>
            </a:r>
            <a:endParaRPr lang="zh-CN" altLang="en-US" sz="3200" b="1" u="sng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2797" name="图片 155676" descr="lp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36625" cy="90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79" name="文本框 155678"/>
          <p:cNvSpPr txBox="1">
            <a:spLocks noChangeArrowheads="1"/>
          </p:cNvSpPr>
          <p:nvPr/>
        </p:nvSpPr>
        <p:spPr bwMode="auto">
          <a:xfrm>
            <a:off x="5284788" y="3429000"/>
            <a:ext cx="38592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交往的朋友  博学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5681" name="直接连接符 155680"/>
          <p:cNvSpPr>
            <a:spLocks noChangeShapeType="1"/>
          </p:cNvSpPr>
          <p:nvPr/>
        </p:nvSpPr>
        <p:spPr bwMode="auto">
          <a:xfrm>
            <a:off x="1981200" y="838200"/>
            <a:ext cx="838200" cy="0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82" name="直接连接符 155681"/>
          <p:cNvSpPr>
            <a:spLocks noChangeShapeType="1"/>
          </p:cNvSpPr>
          <p:nvPr/>
        </p:nvSpPr>
        <p:spPr bwMode="auto">
          <a:xfrm>
            <a:off x="3886200" y="838200"/>
            <a:ext cx="838200" cy="0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83" name="直接连接符 155682"/>
          <p:cNvSpPr>
            <a:spLocks noChangeShapeType="1"/>
          </p:cNvSpPr>
          <p:nvPr/>
        </p:nvSpPr>
        <p:spPr bwMode="auto">
          <a:xfrm>
            <a:off x="1981200" y="1295400"/>
            <a:ext cx="838200" cy="0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84" name="直接连接符 155683"/>
          <p:cNvSpPr>
            <a:spLocks noChangeShapeType="1"/>
          </p:cNvSpPr>
          <p:nvPr/>
        </p:nvSpPr>
        <p:spPr bwMode="auto">
          <a:xfrm>
            <a:off x="3886200" y="1295400"/>
            <a:ext cx="838200" cy="0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85" name="直接连接符 155684"/>
          <p:cNvSpPr>
            <a:spLocks noChangeShapeType="1"/>
          </p:cNvSpPr>
          <p:nvPr/>
        </p:nvSpPr>
        <p:spPr bwMode="auto">
          <a:xfrm>
            <a:off x="2057400" y="1905000"/>
            <a:ext cx="838200" cy="0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86" name="直接连接符 155685"/>
          <p:cNvSpPr>
            <a:spLocks noChangeShapeType="1"/>
          </p:cNvSpPr>
          <p:nvPr/>
        </p:nvSpPr>
        <p:spPr bwMode="auto">
          <a:xfrm>
            <a:off x="3886200" y="1905000"/>
            <a:ext cx="838200" cy="0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87" name="直接连接符 155686"/>
          <p:cNvSpPr>
            <a:spLocks noChangeShapeType="1"/>
          </p:cNvSpPr>
          <p:nvPr/>
        </p:nvSpPr>
        <p:spPr bwMode="auto">
          <a:xfrm>
            <a:off x="1676400" y="2133600"/>
            <a:ext cx="0" cy="381000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88" name="直接连接符 155687"/>
          <p:cNvSpPr>
            <a:spLocks noChangeShapeType="1"/>
          </p:cNvSpPr>
          <p:nvPr/>
        </p:nvSpPr>
        <p:spPr bwMode="auto">
          <a:xfrm>
            <a:off x="1676400" y="2514600"/>
            <a:ext cx="685800" cy="0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89" name="直接连接符 155688"/>
          <p:cNvSpPr>
            <a:spLocks noChangeShapeType="1"/>
          </p:cNvSpPr>
          <p:nvPr/>
        </p:nvSpPr>
        <p:spPr bwMode="auto">
          <a:xfrm>
            <a:off x="5940425" y="908050"/>
            <a:ext cx="376238" cy="161925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90" name="直接连接符 155689"/>
          <p:cNvSpPr>
            <a:spLocks noChangeShapeType="1"/>
          </p:cNvSpPr>
          <p:nvPr/>
        </p:nvSpPr>
        <p:spPr bwMode="auto">
          <a:xfrm flipH="1">
            <a:off x="5940425" y="1052513"/>
            <a:ext cx="376238" cy="215900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91" name="直接连接符 155690"/>
          <p:cNvSpPr>
            <a:spLocks noChangeShapeType="1"/>
          </p:cNvSpPr>
          <p:nvPr/>
        </p:nvSpPr>
        <p:spPr bwMode="auto">
          <a:xfrm flipH="1">
            <a:off x="1908175" y="3789363"/>
            <a:ext cx="668338" cy="503237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92" name="直接连接符 155691"/>
          <p:cNvSpPr>
            <a:spLocks noChangeShapeType="1"/>
          </p:cNvSpPr>
          <p:nvPr/>
        </p:nvSpPr>
        <p:spPr bwMode="auto">
          <a:xfrm>
            <a:off x="1908175" y="4508500"/>
            <a:ext cx="576263" cy="433388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93" name="直接连接符 155692"/>
          <p:cNvSpPr>
            <a:spLocks noChangeShapeType="1"/>
          </p:cNvSpPr>
          <p:nvPr/>
        </p:nvSpPr>
        <p:spPr bwMode="auto">
          <a:xfrm>
            <a:off x="5508625" y="4581525"/>
            <a:ext cx="215900" cy="287338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5694" name="直接连接符 155693"/>
          <p:cNvSpPr>
            <a:spLocks noChangeShapeType="1"/>
          </p:cNvSpPr>
          <p:nvPr/>
        </p:nvSpPr>
        <p:spPr bwMode="auto">
          <a:xfrm flipH="1">
            <a:off x="5508625" y="4941888"/>
            <a:ext cx="215900" cy="215900"/>
          </a:xfrm>
          <a:prstGeom prst="line">
            <a:avLst/>
          </a:prstGeom>
          <a:noFill/>
          <a:ln w="9525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5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55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5" dur="500"/>
                                        <p:tgtEl>
                                          <p:spTgt spid="155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155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55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55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55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155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55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55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55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55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55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utton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8" dur="500"/>
                                        <p:tgtEl>
                                          <p:spTgt spid="155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155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155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55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55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55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55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155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155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0" grpId="0" animBg="1"/>
      <p:bldP spid="155651" grpId="0"/>
      <p:bldP spid="155652" grpId="0"/>
      <p:bldP spid="155653" grpId="0"/>
      <p:bldP spid="155654" grpId="0"/>
      <p:bldP spid="155655" grpId="0"/>
      <p:bldP spid="155656" grpId="0"/>
      <p:bldP spid="155657" grpId="0"/>
      <p:bldP spid="155658" grpId="0"/>
      <p:bldP spid="155659" grpId="0"/>
      <p:bldP spid="155660" grpId="0"/>
      <p:bldP spid="155661" grpId="0"/>
      <p:bldP spid="155662" grpId="0"/>
      <p:bldP spid="155663" grpId="0"/>
      <p:bldP spid="155664" grpId="0"/>
      <p:bldP spid="155665" grpId="0"/>
      <p:bldP spid="155666" grpId="0"/>
      <p:bldP spid="155668" grpId="0"/>
      <p:bldP spid="155669" grpId="0"/>
      <p:bldP spid="155670" grpId="0"/>
      <p:bldP spid="155671" grpId="0"/>
      <p:bldP spid="155672" grpId="0"/>
      <p:bldP spid="155673" grpId="0"/>
      <p:bldP spid="155674" grpId="0"/>
      <p:bldP spid="155675" grpId="0"/>
      <p:bldP spid="155676" grpId="0"/>
      <p:bldP spid="155679" grpId="0"/>
      <p:bldP spid="155681" grpId="0" animBg="1"/>
      <p:bldP spid="155682" grpId="0" animBg="1"/>
      <p:bldP spid="155683" grpId="0" animBg="1"/>
      <p:bldP spid="155684" grpId="0" animBg="1"/>
      <p:bldP spid="155685" grpId="0" animBg="1"/>
      <p:bldP spid="155686" grpId="0" animBg="1"/>
      <p:bldP spid="155687" grpId="0" animBg="1"/>
      <p:bldP spid="155688" grpId="0" animBg="1"/>
      <p:bldP spid="155689" grpId="0" animBg="1"/>
      <p:bldP spid="155690" grpId="0" animBg="1"/>
      <p:bldP spid="155691" grpId="0" animBg="1"/>
      <p:bldP spid="155692" grpId="0" animBg="1"/>
      <p:bldP spid="155693" grpId="0" animBg="1"/>
      <p:bldP spid="15569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49153" descr="草庐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图片 49154" descr="武侯祠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08338"/>
            <a:ext cx="9144000" cy="364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文本框 49155"/>
          <p:cNvSpPr txBox="1">
            <a:spLocks noChangeArrowheads="1"/>
          </p:cNvSpPr>
          <p:nvPr/>
        </p:nvSpPr>
        <p:spPr bwMode="auto">
          <a:xfrm>
            <a:off x="609600" y="5791200"/>
            <a:ext cx="2514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charset="-122"/>
              </a:rPr>
              <a:t>西蜀子云亭</a:t>
            </a:r>
            <a:endParaRPr lang="zh-CN" altLang="en-US" sz="3200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49157" name="矩形 49156"/>
          <p:cNvSpPr/>
          <p:nvPr/>
        </p:nvSpPr>
        <p:spPr>
          <a:xfrm rot="5400000">
            <a:off x="2133600" y="2438400"/>
            <a:ext cx="5257800" cy="17526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13005"/>
                <a:gd name="adj2" fmla="val 0"/>
              </a:avLst>
            </a:prstTxWarp>
            <a:normAutofit/>
          </a:bodyPr>
          <a:lstStyle/>
          <a:p>
            <a:pPr algn="ctr">
              <a:defRPr/>
            </a:pPr>
            <a:r>
              <a:rPr lang="zh-CN" altLang="en-US" sz="3600" b="1">
                <a:gradFill rotWithShape="0">
                  <a:gsLst>
                    <a:gs pos="0">
                      <a:srgbClr val="00FF00"/>
                    </a:gs>
                    <a:gs pos="100000">
                      <a:srgbClr val="00CCFF"/>
                    </a:gs>
                  </a:gsLst>
                  <a:lin ang="0" scaled="1"/>
                  <a:tileRect/>
                </a:gradFill>
                <a:effectLst>
                  <a:outerShdw dist="99190" dir="7788334" algn="ctr" rotWithShape="0">
                    <a:srgbClr val="00008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陋室不陋</a:t>
            </a:r>
            <a:endParaRPr lang="zh-CN" altLang="en-US" sz="3600" b="1">
              <a:gradFill rotWithShape="0">
                <a:gsLst>
                  <a:gs pos="0">
                    <a:srgbClr val="00FF00"/>
                  </a:gs>
                  <a:gs pos="100000">
                    <a:srgbClr val="00CCFF"/>
                  </a:gs>
                </a:gsLst>
                <a:lin ang="0" scaled="1"/>
                <a:tileRect/>
              </a:gradFill>
              <a:effectLst>
                <a:outerShdw dist="99190" dir="7788334" algn="ctr" rotWithShape="0">
                  <a:srgbClr val="00008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9158" name="文本框 49157"/>
          <p:cNvSpPr txBox="1">
            <a:spLocks noChangeArrowheads="1"/>
          </p:cNvSpPr>
          <p:nvPr/>
        </p:nvSpPr>
        <p:spPr bwMode="auto">
          <a:xfrm>
            <a:off x="6553200" y="2590800"/>
            <a:ext cx="2590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隶书" panose="02010509060101010101" charset="-122"/>
              </a:rPr>
              <a:t>南阳诸葛庐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9216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zh-CN" altLang="en-US" smtClean="0"/>
              <a:t>活动目标：</a:t>
            </a:r>
            <a:endParaRPr lang="zh-CN" smtClean="0"/>
          </a:p>
        </p:txBody>
      </p:sp>
      <p:pic>
        <p:nvPicPr>
          <p:cNvPr id="34818" name="内容占位符 92162" descr="wyx"/>
          <p:cNvPicPr>
            <a:picLocks noGrp="1" noChangeAspect="1"/>
          </p:cNvPicPr>
          <p:nvPr>
            <p:ph sz="half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-25400"/>
            <a:ext cx="9210675" cy="6883400"/>
          </a:xfrm>
        </p:spPr>
      </p:pic>
      <p:sp>
        <p:nvSpPr>
          <p:cNvPr id="34819" name="矩形 92163"/>
          <p:cNvSpPr>
            <a:spLocks noChangeArrowheads="1"/>
          </p:cNvSpPr>
          <p:nvPr/>
        </p:nvSpPr>
        <p:spPr bwMode="auto">
          <a:xfrm>
            <a:off x="-34925" y="-25400"/>
            <a:ext cx="5327650" cy="15811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20" name="矩形 92164"/>
          <p:cNvSpPr>
            <a:spLocks noChangeArrowheads="1"/>
          </p:cNvSpPr>
          <p:nvPr/>
        </p:nvSpPr>
        <p:spPr bwMode="auto">
          <a:xfrm>
            <a:off x="0" y="-25400"/>
            <a:ext cx="9180513" cy="6883400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34821" name="文本框 92165"/>
          <p:cNvSpPr txBox="1">
            <a:spLocks noChangeArrowheads="1"/>
          </p:cNvSpPr>
          <p:nvPr/>
        </p:nvSpPr>
        <p:spPr bwMode="auto">
          <a:xfrm>
            <a:off x="611188" y="0"/>
            <a:ext cx="7129462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隶书" panose="02010509060101010101" charset="-122"/>
                <a:ea typeface="隶书" panose="02010509060101010101" charset="-122"/>
              </a:rPr>
              <a:t>南阳诸葛庐，西蜀子云亭。</a:t>
            </a:r>
            <a:endParaRPr lang="zh-CN" altLang="en-US" sz="4800" b="1"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2167" name="文本框 92166"/>
          <p:cNvSpPr txBox="1">
            <a:spLocks noChangeArrowheads="1"/>
          </p:cNvSpPr>
          <p:nvPr/>
        </p:nvSpPr>
        <p:spPr bwMode="auto">
          <a:xfrm>
            <a:off x="0" y="1196975"/>
            <a:ext cx="9144000" cy="180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ea typeface="楷体_GB2312"/>
                <a:cs typeface="楷体_GB2312"/>
              </a:rPr>
              <a:t>材料一：臣本布衣，躬耕于南阳，苟全性命于乱世，不求闻达于诸侯。先帝不以臣卑鄙，猥自枉屈，三顾臣于草庐之中，咨臣以当世之事，由是感激，遂许先帝以驱驰。</a:t>
            </a: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——《</a:t>
            </a:r>
            <a:r>
              <a:rPr lang="zh-CN" altLang="en-US" sz="2800" b="1">
                <a:solidFill>
                  <a:srgbClr val="000000"/>
                </a:solidFill>
                <a:ea typeface="楷体_GB2312"/>
                <a:cs typeface="楷体_GB2312"/>
              </a:rPr>
              <a:t>出师表</a:t>
            </a: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》</a:t>
            </a:r>
            <a:r>
              <a:rPr lang="en-US" altLang="zh-CN" sz="2800" b="1">
                <a:solidFill>
                  <a:srgbClr val="CC3300"/>
                </a:solidFill>
                <a:ea typeface="楷体_GB2312"/>
                <a:cs typeface="楷体_GB2312"/>
              </a:rPr>
              <a:t>  (</a:t>
            </a:r>
            <a:r>
              <a:rPr lang="zh-CN" altLang="en-US" sz="2800" b="1">
                <a:solidFill>
                  <a:srgbClr val="CC3300"/>
                </a:solidFill>
                <a:ea typeface="楷体_GB2312"/>
                <a:cs typeface="楷体_GB2312"/>
              </a:rPr>
              <a:t>躬耕：亲自耕种 ；草庐：茅草屋</a:t>
            </a:r>
            <a:r>
              <a:rPr lang="en-US" altLang="zh-CN" sz="2800" b="1">
                <a:solidFill>
                  <a:srgbClr val="CC3300"/>
                </a:solidFill>
                <a:ea typeface="楷体_GB2312"/>
                <a:cs typeface="楷体_GB2312"/>
              </a:rPr>
              <a:t>)</a:t>
            </a:r>
            <a:endParaRPr lang="en-US" altLang="zh-CN" sz="2800" b="1">
              <a:solidFill>
                <a:srgbClr val="CC3300"/>
              </a:solidFill>
              <a:ea typeface="楷体_GB2312"/>
              <a:cs typeface="楷体_GB2312"/>
            </a:endParaRPr>
          </a:p>
        </p:txBody>
      </p:sp>
      <p:sp>
        <p:nvSpPr>
          <p:cNvPr id="92168" name="文本框 92167"/>
          <p:cNvSpPr txBox="1">
            <a:spLocks noChangeArrowheads="1"/>
          </p:cNvSpPr>
          <p:nvPr/>
        </p:nvSpPr>
        <p:spPr bwMode="auto">
          <a:xfrm>
            <a:off x="0" y="3500438"/>
            <a:ext cx="9144000" cy="265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ea typeface="楷体_GB2312"/>
                <a:cs typeface="楷体_GB2312"/>
              </a:rPr>
              <a:t>材料二：扬雄，少时口吃，不善言谈，家贫，不慕富贵，</a:t>
            </a:r>
            <a:r>
              <a:rPr lang="en-US" altLang="zh-CN" sz="2800" b="1">
                <a:solidFill>
                  <a:srgbClr val="000000"/>
                </a:solidFill>
                <a:ea typeface="楷体_GB2312"/>
                <a:cs typeface="楷体_GB2312"/>
              </a:rPr>
              <a:t>40</a:t>
            </a:r>
            <a:r>
              <a:rPr lang="zh-CN" altLang="en-US" sz="2800" b="1">
                <a:solidFill>
                  <a:srgbClr val="000000"/>
                </a:solidFill>
                <a:ea typeface="楷体_GB2312"/>
                <a:cs typeface="楷体_GB2312"/>
              </a:rPr>
              <a:t>岁后，任给事黄门郎。官职一直很低微。</a:t>
            </a:r>
            <a:endParaRPr lang="zh-CN" altLang="en-US" sz="2800" b="1">
              <a:solidFill>
                <a:srgbClr val="000000"/>
              </a:solidFill>
              <a:ea typeface="楷体_GB2312"/>
              <a:cs typeface="楷体_GB2312"/>
            </a:endParaRPr>
          </a:p>
          <a:p>
            <a:r>
              <a:rPr lang="zh-CN" altLang="en-US" sz="2800" b="1">
                <a:solidFill>
                  <a:schemeClr val="accent2"/>
                </a:solidFill>
                <a:ea typeface="楷体_GB2312"/>
                <a:cs typeface="楷体_GB2312"/>
              </a:rPr>
              <a:t>       </a:t>
            </a:r>
            <a:endParaRPr lang="zh-CN" altLang="en-US" sz="2800" b="1">
              <a:solidFill>
                <a:schemeClr val="accent2"/>
              </a:solidFill>
              <a:ea typeface="楷体_GB2312"/>
              <a:cs typeface="楷体_GB2312"/>
            </a:endParaRPr>
          </a:p>
          <a:p>
            <a:r>
              <a:rPr lang="zh-CN" altLang="en-US" sz="2800" b="1">
                <a:solidFill>
                  <a:srgbClr val="CC3300"/>
                </a:solidFill>
                <a:ea typeface="楷体_GB2312"/>
                <a:cs typeface="楷体_GB2312"/>
              </a:rPr>
              <a:t>扬雄关于赋的评论，对赋的发展和评价有一定影响；扬雄在散文方面也有一定的成就；他的</a:t>
            </a:r>
            <a:r>
              <a:rPr lang="en-US" altLang="zh-CN" sz="2800" b="1">
                <a:solidFill>
                  <a:srgbClr val="CC3300"/>
                </a:solidFill>
                <a:ea typeface="楷体_GB2312"/>
                <a:cs typeface="楷体_GB2312"/>
              </a:rPr>
              <a:t>《</a:t>
            </a:r>
            <a:r>
              <a:rPr lang="zh-CN" altLang="en-US" sz="2800" b="1">
                <a:solidFill>
                  <a:srgbClr val="CC3300"/>
                </a:solidFill>
                <a:ea typeface="楷体_GB2312"/>
                <a:cs typeface="楷体_GB2312"/>
              </a:rPr>
              <a:t>法言</a:t>
            </a:r>
            <a:r>
              <a:rPr lang="en-US" altLang="zh-CN" sz="2800" b="1">
                <a:solidFill>
                  <a:srgbClr val="CC3300"/>
                </a:solidFill>
                <a:ea typeface="楷体_GB2312"/>
                <a:cs typeface="楷体_GB2312"/>
              </a:rPr>
              <a:t>》</a:t>
            </a:r>
            <a:r>
              <a:rPr lang="zh-CN" altLang="en-US" sz="2800" b="1">
                <a:solidFill>
                  <a:srgbClr val="CC3300"/>
                </a:solidFill>
                <a:ea typeface="楷体_GB2312"/>
                <a:cs typeface="楷体_GB2312"/>
              </a:rPr>
              <a:t>对唐代古文家产生过积极影响；此外，他还是</a:t>
            </a:r>
            <a:r>
              <a:rPr lang="en-US" altLang="zh-CN" sz="2800" b="1">
                <a:solidFill>
                  <a:srgbClr val="CC3300"/>
                </a:solidFill>
                <a:ea typeface="楷体_GB2312"/>
                <a:cs typeface="楷体_GB2312"/>
              </a:rPr>
              <a:t>"</a:t>
            </a:r>
            <a:r>
              <a:rPr lang="zh-CN" altLang="en-US" sz="2800" b="1">
                <a:solidFill>
                  <a:srgbClr val="CC3300"/>
                </a:solidFill>
                <a:ea typeface="楷体_GB2312"/>
                <a:cs typeface="楷体_GB2312"/>
              </a:rPr>
              <a:t>连珠体</a:t>
            </a:r>
            <a:r>
              <a:rPr lang="en-US" altLang="zh-CN" sz="2800" b="1">
                <a:solidFill>
                  <a:srgbClr val="CC3300"/>
                </a:solidFill>
                <a:ea typeface="楷体_GB2312"/>
                <a:cs typeface="楷体_GB2312"/>
              </a:rPr>
              <a:t>"</a:t>
            </a:r>
            <a:r>
              <a:rPr lang="zh-CN" altLang="en-US" sz="2800" b="1">
                <a:solidFill>
                  <a:srgbClr val="CC3300"/>
                </a:solidFill>
                <a:ea typeface="楷体_GB2312"/>
                <a:cs typeface="楷体_GB2312"/>
              </a:rPr>
              <a:t>的创立人。</a:t>
            </a:r>
            <a:endParaRPr lang="zh-CN" altLang="en-US" sz="2800" b="1">
              <a:solidFill>
                <a:srgbClr val="CC3300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7" grpId="0" bldLvl="0"/>
      <p:bldP spid="92168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9218" descr="BUTTERFLY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86600" y="685800"/>
            <a:ext cx="10969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矩形 9219"/>
          <p:cNvSpPr>
            <a:spLocks noChangeArrowheads="1" noChangeShapeType="1" noTextEdit="1"/>
          </p:cNvSpPr>
          <p:nvPr/>
        </p:nvSpPr>
        <p:spPr bwMode="auto">
          <a:xfrm>
            <a:off x="1447800" y="1981200"/>
            <a:ext cx="5715000" cy="16573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9600" kern="10">
                <a:ln w="9525">
                  <a:pattFill prst="pct90">
                    <a:fgClr>
                      <a:srgbClr val="FFFF66"/>
                    </a:fgClr>
                    <a:bgClr>
                      <a:srgbClr val="FFFFFF"/>
                    </a:bgClr>
                  </a:pattFill>
                  <a:round/>
                </a:ln>
                <a:gradFill rotWithShape="1">
                  <a:gsLst>
                    <a:gs pos="0">
                      <a:srgbClr val="FF0066"/>
                    </a:gs>
                    <a:gs pos="50000">
                      <a:srgbClr val="0000CC"/>
                    </a:gs>
                    <a:gs pos="100000">
                      <a:srgbClr val="FF0066"/>
                    </a:gs>
                  </a:gsLst>
                  <a:lin ang="0" scaled="1"/>
                </a:gradFill>
                <a:effectLst>
                  <a:outerShdw dist="99190" dir="2388334" algn="ctr" rotWithShape="0">
                    <a:srgbClr val="868686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陋室铭</a:t>
            </a:r>
            <a:endParaRPr lang="zh-CN" altLang="en-US" sz="9600" kern="10">
              <a:ln w="9525">
                <a:pattFill prst="pct90">
                  <a:fgClr>
                    <a:srgbClr val="FFFF66"/>
                  </a:fgClr>
                  <a:bgClr>
                    <a:srgbClr val="FFFFFF"/>
                  </a:bgClr>
                </a:pattFill>
                <a:round/>
              </a:ln>
              <a:gradFill rotWithShape="1">
                <a:gsLst>
                  <a:gs pos="0">
                    <a:srgbClr val="FF0066"/>
                  </a:gs>
                  <a:gs pos="50000">
                    <a:srgbClr val="0000CC"/>
                  </a:gs>
                  <a:gs pos="100000">
                    <a:srgbClr val="FF0066"/>
                  </a:gs>
                </a:gsLst>
                <a:lin ang="0" scaled="1"/>
              </a:gradFill>
              <a:effectLst>
                <a:outerShdw dist="99190" dir="2388334" algn="ctr" rotWithShape="0">
                  <a:srgbClr val="868686"/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221" name="矩形 9220"/>
          <p:cNvSpPr>
            <a:spLocks noChangeArrowheads="1" noChangeShapeType="1" noTextEdit="1"/>
          </p:cNvSpPr>
          <p:nvPr/>
        </p:nvSpPr>
        <p:spPr bwMode="auto">
          <a:xfrm>
            <a:off x="3276600" y="3429000"/>
            <a:ext cx="2590800" cy="762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solidFill>
                    <a:schemeClr val="tx1"/>
                  </a:solidFill>
                  <a:round/>
                </a:ln>
                <a:solidFill>
                  <a:srgbClr val="9966FF"/>
                </a:solidFill>
                <a:effectLst>
                  <a:outerShdw dist="81319" dir="2319615" algn="ctr" rotWithShape="0">
                    <a:srgbClr val="CCFF66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刘禹锡</a:t>
            </a:r>
            <a:endParaRPr lang="zh-CN" altLang="en-US" sz="4800" kern="10">
              <a:ln w="9525">
                <a:solidFill>
                  <a:schemeClr val="tx1"/>
                </a:solidFill>
                <a:round/>
              </a:ln>
              <a:solidFill>
                <a:srgbClr val="9966FF"/>
              </a:solidFill>
              <a:effectLst>
                <a:outerShdw dist="81319" dir="2319615" algn="ctr" rotWithShape="0">
                  <a:srgbClr val="CCFF66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92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5" descr="11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15200" y="5257800"/>
            <a:ext cx="1127125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2" name="文本框 93187"/>
          <p:cNvSpPr txBox="1">
            <a:spLocks noChangeArrowheads="1"/>
          </p:cNvSpPr>
          <p:nvPr/>
        </p:nvSpPr>
        <p:spPr bwMode="auto">
          <a:xfrm>
            <a:off x="539750" y="981075"/>
            <a:ext cx="7210425" cy="3441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</a:rPr>
              <a:t>诸葛亮：</a:t>
            </a:r>
            <a:endParaRPr lang="zh-CN" altLang="en-US" sz="4400" b="1">
              <a:solidFill>
                <a:srgbClr val="0066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endParaRPr lang="zh-CN" altLang="en-US" sz="4400" b="1">
              <a:solidFill>
                <a:srgbClr val="FF3399"/>
              </a:solidFill>
              <a:latin typeface="宋体" panose="02010600030101010101" pitchFamily="2" charset="-122"/>
            </a:endParaRPr>
          </a:p>
          <a:p>
            <a:r>
              <a:rPr lang="zh-CN" altLang="en-US" sz="4400" b="1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</a:rPr>
              <a:t>扬雄：</a:t>
            </a:r>
            <a:endParaRPr lang="zh-CN" altLang="en-US" sz="4400" b="1">
              <a:solidFill>
                <a:srgbClr val="0066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endParaRPr lang="zh-CN" altLang="en-US" sz="4400" b="1">
              <a:solidFill>
                <a:srgbClr val="006600"/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r>
              <a:rPr lang="zh-CN" altLang="en-US" sz="4400" b="1">
                <a:solidFill>
                  <a:srgbClr val="006600"/>
                </a:solidFill>
                <a:latin typeface="隶书" panose="02010509060101010101" charset="-122"/>
                <a:ea typeface="隶书" panose="02010509060101010101" charset="-122"/>
              </a:rPr>
              <a:t>孔子：</a:t>
            </a:r>
            <a:r>
              <a:rPr lang="zh-CN" altLang="en-US" sz="3600" b="1">
                <a:solidFill>
                  <a:srgbClr val="FF3399"/>
                </a:solidFill>
                <a:latin typeface="宋体" panose="02010600030101010101" pitchFamily="2" charset="-122"/>
              </a:rPr>
              <a:t>     </a:t>
            </a:r>
            <a:endParaRPr lang="zh-CN" altLang="en-US" sz="4400" b="1">
              <a:solidFill>
                <a:srgbClr val="FF3399"/>
              </a:solidFill>
              <a:latin typeface="宋体" panose="02010600030101010101" pitchFamily="2" charset="-122"/>
            </a:endParaRPr>
          </a:p>
        </p:txBody>
      </p:sp>
      <p:sp>
        <p:nvSpPr>
          <p:cNvPr id="3083" name="文本框 93188"/>
          <p:cNvSpPr txBox="1">
            <a:spLocks noChangeArrowheads="1"/>
          </p:cNvSpPr>
          <p:nvPr/>
        </p:nvSpPr>
        <p:spPr bwMode="auto">
          <a:xfrm>
            <a:off x="2987675" y="1628775"/>
            <a:ext cx="184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3084" name="文本框 93189"/>
          <p:cNvSpPr txBox="1">
            <a:spLocks noChangeArrowheads="1"/>
          </p:cNvSpPr>
          <p:nvPr/>
        </p:nvSpPr>
        <p:spPr bwMode="auto">
          <a:xfrm>
            <a:off x="2411413" y="765175"/>
            <a:ext cx="5473700" cy="4965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闲居草庐</a:t>
            </a:r>
            <a:r>
              <a:rPr lang="en-US" altLang="zh-CN" sz="3200" b="1">
                <a:latin typeface="Times New Roman" panose="02020603050405020304" pitchFamily="18" charset="0"/>
              </a:rPr>
              <a:t>,  </a:t>
            </a:r>
            <a:r>
              <a:rPr lang="zh-CN" altLang="en-US" sz="3200" b="1">
                <a:latin typeface="Times New Roman" panose="02020603050405020304" pitchFamily="18" charset="0"/>
              </a:rPr>
              <a:t>淡泊明志，宁静致远。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</a:rPr>
              <a:t>潜心修学</a:t>
            </a:r>
            <a:r>
              <a:rPr lang="en-US" altLang="zh-CN" sz="3200" b="1">
                <a:latin typeface="Times New Roman" panose="02020603050405020304" pitchFamily="18" charset="0"/>
              </a:rPr>
              <a:t>, </a:t>
            </a:r>
            <a:r>
              <a:rPr lang="zh-CN" altLang="en-US" sz="3200" b="1">
                <a:latin typeface="Times New Roman" panose="02020603050405020304" pitchFamily="18" charset="0"/>
              </a:rPr>
              <a:t>对官职和金钱的淡泊，是后世的典范。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</a:rPr>
              <a:t>想要搬到九夷去居住，有人说：“那里太简陋，怎么能住呢？”孔子说：“君子居之，何陋之有？”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93191" name="文本框 93190"/>
          <p:cNvSpPr txBox="1">
            <a:spLocks noChangeArrowheads="1"/>
          </p:cNvSpPr>
          <p:nvPr/>
        </p:nvSpPr>
        <p:spPr bwMode="auto">
          <a:xfrm>
            <a:off x="7740650" y="1412875"/>
            <a:ext cx="915988" cy="3398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4800" b="1">
                <a:solidFill>
                  <a:srgbClr val="FF3399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淡泊的情怀</a:t>
            </a:r>
            <a:endParaRPr lang="zh-CN" altLang="en-US" sz="4800" b="1">
              <a:solidFill>
                <a:srgbClr val="FF3399"/>
              </a:solidFill>
              <a:latin typeface="Times New Roman" panose="02020603050405020304" pitchFamily="18" charset="0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Text Box 2"/>
          <p:cNvSpPr>
            <a:spLocks noGrp="1" noRot="1"/>
          </p:cNvSpPr>
          <p:nvPr>
            <p:ph idx="4294967295"/>
          </p:nvPr>
        </p:nvSpPr>
        <p:spPr>
          <a:xfrm>
            <a:off x="2411413" y="1916113"/>
            <a:ext cx="4032250" cy="4681537"/>
          </a:xfrm>
        </p:spPr>
        <p:txBody>
          <a:bodyPr/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目的是与古代贤士的“陋室”相类比，反映了作者要以古贤自比的思想境界，暗示陋室不陋，表明自己也具有古贤的志趣和抱负。</a:t>
            </a:r>
            <a:endParaRPr lang="zh-CN" altLang="en-US" b="1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7891" name="Picture 3" descr="l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916113"/>
            <a:ext cx="2746375" cy="42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l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7300" y="1700213"/>
            <a:ext cx="2806700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 Box 3"/>
          <p:cNvSpPr txBox="1">
            <a:spLocks noChangeArrowheads="1"/>
          </p:cNvSpPr>
          <p:nvPr/>
        </p:nvSpPr>
        <p:spPr bwMode="auto">
          <a:xfrm>
            <a:off x="0" y="188913"/>
            <a:ext cx="8748713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002060"/>
                </a:solidFill>
                <a:latin typeface="楷体_GB2312"/>
                <a:ea typeface="楷体_GB2312"/>
                <a:cs typeface="楷体_GB2312"/>
              </a:rPr>
              <a:t>3</a:t>
            </a:r>
            <a:r>
              <a:rPr lang="zh-CN" altLang="en-US" sz="3600" b="1">
                <a:solidFill>
                  <a:srgbClr val="002060"/>
                </a:solidFill>
                <a:latin typeface="楷体_GB2312"/>
                <a:ea typeface="楷体_GB2312"/>
                <a:cs typeface="楷体_GB2312"/>
              </a:rPr>
              <a:t>、文章的主旨在具体描述“陋室”时已突出，为什么又写诸葛庐、子云亭？</a:t>
            </a:r>
            <a:endParaRPr lang="zh-CN" altLang="en-US" sz="3600" b="1">
              <a:solidFill>
                <a:srgbClr val="002060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文本框 23555"/>
          <p:cNvSpPr txBox="1">
            <a:spLocks noChangeArrowheads="1"/>
          </p:cNvSpPr>
          <p:nvPr/>
        </p:nvSpPr>
        <p:spPr bwMode="auto">
          <a:xfrm>
            <a:off x="0" y="476250"/>
            <a:ext cx="8964613" cy="3414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、以“陋室”比古贤居室，表现了作者怎样的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情趣和节操</a:t>
            </a:r>
            <a:r>
              <a:rPr lang="zh-CN" altLang="en-US" sz="3600" b="1">
                <a:latin typeface="Times New Roman" panose="02020603050405020304" pitchFamily="18" charset="0"/>
              </a:rPr>
              <a:t>？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、文中从哪三方面写陋室不陋，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各自特点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是怎样的？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2124075" y="1916113"/>
            <a:ext cx="57880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安贫乐道、高洁傲岸。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918" name="文本框 23557"/>
          <p:cNvSpPr txBox="1">
            <a:spLocks noChangeArrowheads="1"/>
          </p:cNvSpPr>
          <p:nvPr/>
        </p:nvSpPr>
        <p:spPr bwMode="auto">
          <a:xfrm>
            <a:off x="395288" y="3933825"/>
            <a:ext cx="5935662" cy="1801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第一方面：                          特点：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第二方面：                          特点：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第三方面：                          特点：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9" name="文本框 23558"/>
          <p:cNvSpPr txBox="1">
            <a:spLocks noChangeArrowheads="1"/>
          </p:cNvSpPr>
          <p:nvPr/>
        </p:nvSpPr>
        <p:spPr bwMode="auto">
          <a:xfrm>
            <a:off x="2268538" y="3860800"/>
            <a:ext cx="2286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陋室环境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0" name="文本框 23559"/>
          <p:cNvSpPr txBox="1">
            <a:spLocks noChangeArrowheads="1"/>
          </p:cNvSpPr>
          <p:nvPr/>
        </p:nvSpPr>
        <p:spPr bwMode="auto">
          <a:xfrm>
            <a:off x="5724525" y="3860800"/>
            <a:ext cx="2209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景色之雅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1" name="文本框 23560"/>
          <p:cNvSpPr txBox="1">
            <a:spLocks noChangeArrowheads="1"/>
          </p:cNvSpPr>
          <p:nvPr/>
        </p:nvSpPr>
        <p:spPr bwMode="auto">
          <a:xfrm>
            <a:off x="2339975" y="4437063"/>
            <a:ext cx="1524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室中人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2" name="文本框 23561"/>
          <p:cNvSpPr txBox="1">
            <a:spLocks noChangeArrowheads="1"/>
          </p:cNvSpPr>
          <p:nvPr/>
        </p:nvSpPr>
        <p:spPr bwMode="auto">
          <a:xfrm>
            <a:off x="5724525" y="4581525"/>
            <a:ext cx="2438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交往之雅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3" name="文本框 23562"/>
          <p:cNvSpPr txBox="1">
            <a:spLocks noChangeArrowheads="1"/>
          </p:cNvSpPr>
          <p:nvPr/>
        </p:nvSpPr>
        <p:spPr bwMode="auto">
          <a:xfrm>
            <a:off x="2411413" y="5084763"/>
            <a:ext cx="1600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室中事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4" name="文本框 23563"/>
          <p:cNvSpPr txBox="1">
            <a:spLocks noChangeArrowheads="1"/>
          </p:cNvSpPr>
          <p:nvPr/>
        </p:nvSpPr>
        <p:spPr bwMode="auto">
          <a:xfrm>
            <a:off x="5724525" y="5229225"/>
            <a:ext cx="21336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情趣之雅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9" grpId="0"/>
      <p:bldP spid="23560" grpId="0"/>
      <p:bldP spid="23561" grpId="0"/>
      <p:bldP spid="23562" grpId="0"/>
      <p:bldP spid="23563" grpId="0"/>
      <p:bldP spid="235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文本框 160771"/>
          <p:cNvSpPr txBox="1">
            <a:spLocks noChangeArrowheads="1"/>
          </p:cNvSpPr>
          <p:nvPr/>
        </p:nvSpPr>
        <p:spPr bwMode="auto">
          <a:xfrm>
            <a:off x="684213" y="1773238"/>
            <a:ext cx="8064500" cy="314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6、本文采用了（</a:t>
            </a:r>
            <a:r>
              <a:rPr lang="zh-CN" altLang="en-US" sz="4000" b="1" u="sng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）的写法，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借陋室表达了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zh-CN" altLang="en-US" sz="4000" b="1" u="sng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                      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0773" name="文本框 160772"/>
          <p:cNvSpPr txBox="1">
            <a:spLocks noChangeArrowheads="1"/>
          </p:cNvSpPr>
          <p:nvPr/>
        </p:nvSpPr>
        <p:spPr bwMode="auto">
          <a:xfrm>
            <a:off x="4932363" y="1700213"/>
            <a:ext cx="25146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托物言志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0774" name="文本框 160773"/>
          <p:cNvSpPr txBox="1">
            <a:spLocks noChangeArrowheads="1"/>
          </p:cNvSpPr>
          <p:nvPr/>
        </p:nvSpPr>
        <p:spPr bwMode="auto">
          <a:xfrm>
            <a:off x="1187450" y="4149725"/>
            <a:ext cx="777716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</a:rPr>
              <a:t>室主人高洁傲岸的节操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</a:rPr>
              <a:t>和安贫乐道的情趣</a:t>
            </a:r>
            <a:endParaRPr lang="zh-CN" altLang="en-US" sz="32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3" grpId="0"/>
      <p:bldP spid="16077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59745" descr="bj2"/>
          <p:cNvPicPr>
            <a:picLocks noChangeAspect="1"/>
          </p:cNvPicPr>
          <p:nvPr/>
        </p:nvPicPr>
        <p:blipFill>
          <a:blip r:embed="rId1">
            <a:lum bright="64000" contrast="-7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7" name="文本框 159746"/>
          <p:cNvSpPr txBox="1"/>
          <p:nvPr/>
        </p:nvSpPr>
        <p:spPr>
          <a:xfrm>
            <a:off x="76200" y="334963"/>
            <a:ext cx="8915400" cy="2103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7200" b="1" noProof="1">
                <a:solidFill>
                  <a:srgbClr val="CC006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>                          </a:t>
            </a:r>
            <a:r>
              <a:rPr lang="zh-CN" altLang="en-US" sz="6000" b="1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>借助某种事物来抒发感情。</a:t>
            </a:r>
            <a:endParaRPr lang="zh-CN" altLang="en-US" sz="6000" b="1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40964" name="文本框 159748"/>
          <p:cNvSpPr txBox="1">
            <a:spLocks noChangeArrowheads="1"/>
          </p:cNvSpPr>
          <p:nvPr/>
        </p:nvSpPr>
        <p:spPr bwMode="auto">
          <a:xfrm>
            <a:off x="3810000" y="6240463"/>
            <a:ext cx="1066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40965" name="文本框 159749"/>
          <p:cNvSpPr txBox="1">
            <a:spLocks noChangeArrowheads="1"/>
          </p:cNvSpPr>
          <p:nvPr/>
        </p:nvSpPr>
        <p:spPr bwMode="auto">
          <a:xfrm>
            <a:off x="5715000" y="6096000"/>
            <a:ext cx="12192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40966" name="文本框 159750"/>
          <p:cNvSpPr txBox="1">
            <a:spLocks noChangeArrowheads="1"/>
          </p:cNvSpPr>
          <p:nvPr/>
        </p:nvSpPr>
        <p:spPr bwMode="auto">
          <a:xfrm>
            <a:off x="7756525" y="5449888"/>
            <a:ext cx="184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159752" name="文本框 159751"/>
          <p:cNvSpPr txBox="1"/>
          <p:nvPr/>
        </p:nvSpPr>
        <p:spPr>
          <a:xfrm>
            <a:off x="228600" y="381000"/>
            <a:ext cx="57150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6600" b="1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>托物言志</a:t>
            </a:r>
            <a:r>
              <a:rPr lang="en-US" altLang="zh-CN" sz="6600" b="1" noProof="1">
                <a:solidFill>
                  <a:srgbClr val="A5002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charset="-122"/>
              </a:rPr>
              <a:t>——</a:t>
            </a:r>
            <a:endParaRPr lang="en-US" altLang="zh-CN" sz="6600" b="1" noProof="1">
              <a:solidFill>
                <a:srgbClr val="A50021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59753" name="文本框 159752"/>
          <p:cNvSpPr txBox="1">
            <a:spLocks noChangeArrowheads="1"/>
          </p:cNvSpPr>
          <p:nvPr/>
        </p:nvSpPr>
        <p:spPr bwMode="auto">
          <a:xfrm>
            <a:off x="1371600" y="4343400"/>
            <a:ext cx="19050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66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陋室</a:t>
            </a:r>
            <a:endParaRPr lang="zh-CN" altLang="en-US" sz="5400" b="1">
              <a:solidFill>
                <a:srgbClr val="66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9759" name="文本框 159758"/>
          <p:cNvSpPr txBox="1">
            <a:spLocks noChangeArrowheads="1"/>
          </p:cNvSpPr>
          <p:nvPr/>
        </p:nvSpPr>
        <p:spPr bwMode="auto">
          <a:xfrm>
            <a:off x="1219200" y="2819400"/>
            <a:ext cx="16002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物</a:t>
            </a:r>
            <a:endParaRPr lang="zh-CN" altLang="en-US" sz="60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9760" name="文本框 159759"/>
          <p:cNvSpPr txBox="1">
            <a:spLocks noChangeArrowheads="1"/>
          </p:cNvSpPr>
          <p:nvPr/>
        </p:nvSpPr>
        <p:spPr bwMode="auto">
          <a:xfrm>
            <a:off x="5334000" y="2819400"/>
            <a:ext cx="213360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志</a:t>
            </a:r>
            <a:endParaRPr lang="zh-CN" altLang="en-US" sz="60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9761" name="文本框 159760"/>
          <p:cNvSpPr txBox="1">
            <a:spLocks noChangeArrowheads="1"/>
          </p:cNvSpPr>
          <p:nvPr/>
        </p:nvSpPr>
        <p:spPr bwMode="auto">
          <a:xfrm>
            <a:off x="5148263" y="3933825"/>
            <a:ext cx="3124200" cy="173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5400" b="1">
                <a:solidFill>
                  <a:srgbClr val="A500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高洁傲岸</a:t>
            </a:r>
            <a:r>
              <a:rPr lang="zh-CN" altLang="en-US" sz="5400" b="1">
                <a:solidFill>
                  <a:srgbClr val="A5002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安贫乐道</a:t>
            </a:r>
            <a:endParaRPr lang="zh-CN" altLang="en-US" sz="5400" b="1">
              <a:solidFill>
                <a:srgbClr val="A5002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9762" name="右箭头 159761"/>
          <p:cNvSpPr>
            <a:spLocks noChangeArrowheads="1"/>
          </p:cNvSpPr>
          <p:nvPr/>
        </p:nvSpPr>
        <p:spPr bwMode="auto">
          <a:xfrm>
            <a:off x="2971800" y="3200400"/>
            <a:ext cx="2438400" cy="304800"/>
          </a:xfrm>
          <a:prstGeom prst="rightArrow">
            <a:avLst>
              <a:gd name="adj1" fmla="val 50000"/>
              <a:gd name="adj2" fmla="val 200000"/>
            </a:avLst>
          </a:prstGeom>
          <a:solidFill>
            <a:srgbClr val="CC3300"/>
          </a:solidFill>
          <a:ln w="76200">
            <a:solidFill>
              <a:srgbClr val="00FF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/>
      <p:bldP spid="159752" grpId="0"/>
      <p:bldP spid="159753" grpId="0"/>
      <p:bldP spid="159759" grpId="0"/>
      <p:bldP spid="159760" grpId="0"/>
      <p:bldP spid="15976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Box 7"/>
          <p:cNvSpPr txBox="1">
            <a:spLocks noChangeArrowheads="1"/>
          </p:cNvSpPr>
          <p:nvPr/>
        </p:nvSpPr>
        <p:spPr bwMode="auto">
          <a:xfrm>
            <a:off x="250825" y="2205038"/>
            <a:ext cx="915988" cy="315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陋室铭</a:t>
            </a:r>
            <a:endParaRPr lang="zh-CN" altLang="en-US" sz="48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900113" y="1700213"/>
            <a:ext cx="277812" cy="4214812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3" name="左大括号 12"/>
          <p:cNvSpPr/>
          <p:nvPr/>
        </p:nvSpPr>
        <p:spPr>
          <a:xfrm flipH="1">
            <a:off x="7092950" y="1844675"/>
            <a:ext cx="204788" cy="3984625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57704" name="TextBox 16"/>
          <p:cNvSpPr txBox="1">
            <a:spLocks noChangeArrowheads="1"/>
          </p:cNvSpPr>
          <p:nvPr/>
        </p:nvSpPr>
        <p:spPr bwMode="auto">
          <a:xfrm>
            <a:off x="7239000" y="3141663"/>
            <a:ext cx="1905000" cy="1057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安贫乐道</a:t>
            </a:r>
            <a:endParaRPr lang="en-US" altLang="zh-CN" sz="32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ts val="38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高洁傲岸</a:t>
            </a:r>
            <a:endParaRPr lang="zh-CN" altLang="en-US" sz="32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1116013" y="1484313"/>
            <a:ext cx="18573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点明题旨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2843213" y="1268413"/>
            <a:ext cx="149225" cy="104775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57707" name="TextBox 16"/>
          <p:cNvSpPr txBox="1">
            <a:spLocks noChangeArrowheads="1"/>
          </p:cNvSpPr>
          <p:nvPr/>
        </p:nvSpPr>
        <p:spPr bwMode="auto">
          <a:xfrm>
            <a:off x="2987675" y="1052513"/>
            <a:ext cx="2016125" cy="135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山水喻室</a:t>
            </a:r>
            <a:endParaRPr lang="en-US" altLang="zh-CN" sz="3200" b="1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仙龙喻人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7708" name="TextBox 16"/>
          <p:cNvSpPr txBox="1">
            <a:spLocks noChangeArrowheads="1"/>
          </p:cNvSpPr>
          <p:nvPr/>
        </p:nvSpPr>
        <p:spPr bwMode="auto">
          <a:xfrm>
            <a:off x="5219700" y="1484313"/>
            <a:ext cx="1873250" cy="7254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惟吾德馨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2" name="左大括号 21"/>
          <p:cNvSpPr/>
          <p:nvPr/>
        </p:nvSpPr>
        <p:spPr>
          <a:xfrm flipH="1">
            <a:off x="4859338" y="1341438"/>
            <a:ext cx="149225" cy="1173162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5" name="TextBox 16"/>
          <p:cNvSpPr txBox="1">
            <a:spLocks noChangeArrowheads="1"/>
          </p:cNvSpPr>
          <p:nvPr/>
        </p:nvSpPr>
        <p:spPr bwMode="auto">
          <a:xfrm>
            <a:off x="1187450" y="3429000"/>
            <a:ext cx="18573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具体描述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2916238" y="2924175"/>
            <a:ext cx="193675" cy="1611313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57712" name="TextBox 16"/>
          <p:cNvSpPr txBox="1">
            <a:spLocks noChangeArrowheads="1"/>
          </p:cNvSpPr>
          <p:nvPr/>
        </p:nvSpPr>
        <p:spPr bwMode="auto">
          <a:xfrm>
            <a:off x="3132138" y="2708275"/>
            <a:ext cx="2016125" cy="1992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居室环境</a:t>
            </a:r>
            <a:endParaRPr lang="en-US" altLang="zh-CN" sz="3200" b="1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交往人物</a:t>
            </a:r>
            <a:endParaRPr lang="en-US" altLang="zh-CN" sz="3200" b="1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日常生活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7713" name="TextBox 16"/>
          <p:cNvSpPr txBox="1">
            <a:spLocks noChangeArrowheads="1"/>
          </p:cNvSpPr>
          <p:nvPr/>
        </p:nvSpPr>
        <p:spPr bwMode="auto">
          <a:xfrm>
            <a:off x="5219700" y="3284538"/>
            <a:ext cx="1871663" cy="7254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陋室不陋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4" name="左大括号 33"/>
          <p:cNvSpPr/>
          <p:nvPr/>
        </p:nvSpPr>
        <p:spPr>
          <a:xfrm flipH="1">
            <a:off x="5076825" y="2924175"/>
            <a:ext cx="153988" cy="1617663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35" name="TextBox 16"/>
          <p:cNvSpPr txBox="1">
            <a:spLocks noChangeArrowheads="1"/>
          </p:cNvSpPr>
          <p:nvPr/>
        </p:nvSpPr>
        <p:spPr bwMode="auto">
          <a:xfrm>
            <a:off x="1476375" y="5516563"/>
            <a:ext cx="18573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_GB2312"/>
                <a:ea typeface="楷体_GB2312"/>
                <a:cs typeface="楷体_GB2312"/>
              </a:rPr>
              <a:t>总结全文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3132138" y="5300663"/>
            <a:ext cx="149225" cy="1049337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57717" name="TextBox 16"/>
          <p:cNvSpPr txBox="1">
            <a:spLocks noChangeArrowheads="1"/>
          </p:cNvSpPr>
          <p:nvPr/>
        </p:nvSpPr>
        <p:spPr bwMode="auto">
          <a:xfrm>
            <a:off x="3348038" y="5084763"/>
            <a:ext cx="1728787" cy="1358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诸葛庐</a:t>
            </a:r>
            <a:endParaRPr lang="en-US" altLang="zh-CN" sz="3200" b="1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子云亭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7718" name="TextBox 16"/>
          <p:cNvSpPr txBox="1">
            <a:spLocks noChangeArrowheads="1"/>
          </p:cNvSpPr>
          <p:nvPr/>
        </p:nvSpPr>
        <p:spPr bwMode="auto">
          <a:xfrm>
            <a:off x="5076825" y="5445125"/>
            <a:ext cx="1943100" cy="7254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何陋之有</a:t>
            </a:r>
            <a:endParaRPr lang="zh-CN" altLang="en-US" sz="3200" b="1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9" name="左大括号 38"/>
          <p:cNvSpPr/>
          <p:nvPr/>
        </p:nvSpPr>
        <p:spPr>
          <a:xfrm flipH="1">
            <a:off x="4859338" y="5373688"/>
            <a:ext cx="152400" cy="1049337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" name="文本框 1"/>
          <p:cNvSpPr txBox="1"/>
          <p:nvPr/>
        </p:nvSpPr>
        <p:spPr>
          <a:xfrm>
            <a:off x="423545" y="346075"/>
            <a:ext cx="24199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7704" grpId="0"/>
      <p:bldP spid="15" grpId="0"/>
      <p:bldP spid="24" grpId="0" animBg="1"/>
      <p:bldP spid="157707" grpId="0"/>
      <p:bldP spid="157708" grpId="0" animBg="1"/>
      <p:bldP spid="22" grpId="0" animBg="1"/>
      <p:bldP spid="25" grpId="0"/>
      <p:bldP spid="26" grpId="0" animBg="1"/>
      <p:bldP spid="157712" grpId="0"/>
      <p:bldP spid="157713" grpId="0" animBg="1"/>
      <p:bldP spid="34" grpId="0" animBg="1"/>
      <p:bldP spid="35" grpId="0"/>
      <p:bldP spid="36" grpId="0" animBg="1"/>
      <p:bldP spid="157717" grpId="0"/>
      <p:bldP spid="157718" grpId="0" animBg="1"/>
      <p:bldP spid="3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99cb38120c657bbdc3ce799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c450b7510fb42618367abe9e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Text Box 3"/>
          <p:cNvSpPr txBox="1">
            <a:spLocks noChangeArrowheads="1"/>
          </p:cNvSpPr>
          <p:nvPr/>
        </p:nvSpPr>
        <p:spPr bwMode="auto">
          <a:xfrm>
            <a:off x="6284913" y="836613"/>
            <a:ext cx="2032000" cy="5400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a typeface="楷体_GB2312"/>
                <a:cs typeface="楷体_GB2312"/>
              </a:rPr>
              <a:t>小荷才露尖尖角</a:t>
            </a:r>
            <a:endParaRPr lang="zh-CN" altLang="en-US" sz="48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a typeface="楷体_GB2312"/>
                <a:cs typeface="楷体_GB2312"/>
              </a:rPr>
              <a:t>早有蜻蜓立上头</a:t>
            </a:r>
            <a:endParaRPr lang="zh-CN" altLang="en-US" sz="48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1e7a59f6c458409bf3d3852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Text Box 3"/>
          <p:cNvSpPr txBox="1">
            <a:spLocks noChangeArrowheads="1"/>
          </p:cNvSpPr>
          <p:nvPr/>
        </p:nvSpPr>
        <p:spPr bwMode="auto">
          <a:xfrm>
            <a:off x="8434388" y="188913"/>
            <a:ext cx="458787" cy="5832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/>
          </a:p>
        </p:txBody>
      </p:sp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6773863" y="115888"/>
            <a:ext cx="2262187" cy="6553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a typeface="楷体_GB2312"/>
                <a:cs typeface="楷体_GB2312"/>
              </a:rPr>
              <a:t>接天莲叶无穷碧</a:t>
            </a:r>
            <a:endParaRPr lang="zh-CN" altLang="en-US" sz="5400" b="1">
              <a:solidFill>
                <a:srgbClr val="FF0000"/>
              </a:solidFill>
              <a:ea typeface="楷体_GB2312"/>
              <a:cs typeface="楷体_GB231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a typeface="楷体_GB2312"/>
                <a:cs typeface="楷体_GB2312"/>
              </a:rPr>
              <a:t>映日荷花别样红</a:t>
            </a:r>
            <a:endParaRPr lang="zh-CN" altLang="en-US" sz="5400" b="1">
              <a:solidFill>
                <a:srgbClr val="FF0000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BJyw40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Rectangle 3"/>
          <p:cNvSpPr>
            <a:spLocks noChangeArrowheads="1"/>
          </p:cNvSpPr>
          <p:nvPr/>
        </p:nvSpPr>
        <p:spPr bwMode="auto">
          <a:xfrm>
            <a:off x="2133600" y="914400"/>
            <a:ext cx="42672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4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7" name="Rectangle 4"/>
          <p:cNvSpPr>
            <a:spLocks noChangeArrowheads="1"/>
          </p:cNvSpPr>
          <p:nvPr/>
        </p:nvSpPr>
        <p:spPr bwMode="auto">
          <a:xfrm>
            <a:off x="1752600" y="838200"/>
            <a:ext cx="48006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4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3200400" y="3810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4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1905000" y="4191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4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7110" name="Text Box 7"/>
          <p:cNvSpPr txBox="1">
            <a:spLocks noChangeArrowheads="1"/>
          </p:cNvSpPr>
          <p:nvPr/>
        </p:nvSpPr>
        <p:spPr bwMode="auto">
          <a:xfrm>
            <a:off x="1268730" y="838200"/>
            <a:ext cx="7620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江南可采莲，莲叶何田田。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47111" name="Text Box 8"/>
          <p:cNvSpPr txBox="1">
            <a:spLocks noChangeArrowheads="1"/>
          </p:cNvSpPr>
          <p:nvPr/>
        </p:nvSpPr>
        <p:spPr bwMode="auto">
          <a:xfrm>
            <a:off x="1268730" y="1936115"/>
            <a:ext cx="6282055" cy="1537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清水出芙蓉，天然去雕饰。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</a:t>
            </a:r>
            <a:endParaRPr lang="zh-CN" altLang="en-US" sz="3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            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——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李白</a:t>
            </a:r>
            <a:endParaRPr lang="zh-CN" altLang="en-US" sz="3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7112" name="Text Box 9"/>
          <p:cNvSpPr txBox="1">
            <a:spLocks noChangeArrowheads="1"/>
          </p:cNvSpPr>
          <p:nvPr/>
        </p:nvSpPr>
        <p:spPr bwMode="auto">
          <a:xfrm>
            <a:off x="1268413" y="4191000"/>
            <a:ext cx="7239000" cy="16300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采莲南塘秋，莲花过人头。 </a:t>
            </a:r>
            <a:endParaRPr lang="zh-CN" altLang="en-US" sz="40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       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——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乐府民歌</a:t>
            </a:r>
            <a:endParaRPr lang="zh-CN" altLang="en-US" sz="3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占位符 90114"/>
          <p:cNvSpPr>
            <a:spLocks noGrp="1" noRot="1"/>
          </p:cNvSpPr>
          <p:nvPr>
            <p:ph idx="1"/>
          </p:nvPr>
        </p:nvSpPr>
        <p:spPr>
          <a:xfrm>
            <a:off x="827088" y="620713"/>
            <a:ext cx="8316912" cy="5805487"/>
          </a:xfrm>
        </p:spPr>
        <p:txBody>
          <a:bodyPr/>
          <a:lstStyle/>
          <a:p>
            <a:pPr>
              <a:lnSpc>
                <a:spcPct val="105000"/>
              </a:lnSpc>
              <a:spcBef>
                <a:spcPct val="0"/>
              </a:spcBef>
              <a:buClr>
                <a:schemeClr val="bg1"/>
              </a:buClr>
              <a:buSzPct val="100000"/>
              <a:buFont typeface="Wingdings" panose="05000000000000000000" pitchFamily="2" charset="2"/>
              <a:buNone/>
            </a:pPr>
            <a:r>
              <a:rPr lang="en-US" altLang="zh-CN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</a:t>
            </a:r>
            <a:r>
              <a:rPr lang="zh-CN" altLang="en-US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刘禹锡（</a:t>
            </a:r>
            <a:r>
              <a:rPr lang="en-US" altLang="zh-CN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772</a:t>
            </a:r>
            <a:r>
              <a:rPr lang="en-US" altLang="zh-CN" sz="4000" b="1" smtClean="0">
                <a:solidFill>
                  <a:srgbClr val="000000"/>
                </a:solidFill>
                <a:ea typeface="楷体_GB2312"/>
                <a:cs typeface="楷体_GB2312"/>
              </a:rPr>
              <a:t>—</a:t>
            </a:r>
            <a:r>
              <a:rPr lang="en-US" altLang="zh-CN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842</a:t>
            </a:r>
            <a:r>
              <a:rPr lang="zh-CN" altLang="en-US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），字</a:t>
            </a:r>
            <a:r>
              <a:rPr lang="zh-CN" altLang="en-US" sz="40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梦得</a:t>
            </a:r>
            <a:r>
              <a:rPr lang="zh-CN" altLang="en-US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，</a:t>
            </a:r>
            <a:r>
              <a:rPr lang="zh-CN" altLang="en-US" sz="40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唐代</a:t>
            </a:r>
            <a:r>
              <a:rPr lang="zh-CN" altLang="en-US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文学家、诗人。唐顺宗时，与柳宗元等参加王叔文集团的政治革新运动，不久失败，被贬为朗州司马。后又连任连州、夔州、和州等地刺史。晚年回长安任太子宾客，世称</a:t>
            </a:r>
            <a:r>
              <a:rPr lang="zh-CN" altLang="en-US" sz="40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刘宾客</a:t>
            </a:r>
            <a:r>
              <a:rPr lang="zh-CN" altLang="en-US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。作品有</a:t>
            </a:r>
            <a:r>
              <a:rPr lang="en-US" altLang="zh-CN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刘禹锡集</a:t>
            </a:r>
            <a:r>
              <a:rPr lang="en-US" altLang="zh-CN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</a:t>
            </a:r>
            <a:r>
              <a:rPr lang="en-US" altLang="zh-CN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刘梦得文集</a:t>
            </a:r>
            <a:r>
              <a:rPr lang="en-US" altLang="zh-CN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40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en-US" altLang="zh-CN" sz="4000" b="1" smtClean="0">
              <a:solidFill>
                <a:srgbClr val="000000"/>
              </a:solidFill>
            </a:endParaRPr>
          </a:p>
        </p:txBody>
      </p:sp>
      <p:sp>
        <p:nvSpPr>
          <p:cNvPr id="6147" name="矩形 90115"/>
          <p:cNvSpPr>
            <a:spLocks noTextEdit="1"/>
          </p:cNvSpPr>
          <p:nvPr/>
        </p:nvSpPr>
        <p:spPr>
          <a:xfrm rot="5400000">
            <a:off x="-2609850" y="2943225"/>
            <a:ext cx="6191250" cy="97155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>
              <a:defRPr/>
            </a:pPr>
            <a:r>
              <a:rPr lang="zh-CN" altLang="en-US" sz="6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作家作品简介</a:t>
            </a:r>
            <a:endParaRPr lang="zh-CN" altLang="en-US" sz="6600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5601"/>
          <p:cNvSpPr>
            <a:spLocks noChangeArrowheads="1" noChangeShapeType="1" noTextEdit="1"/>
          </p:cNvSpPr>
          <p:nvPr/>
        </p:nvSpPr>
        <p:spPr bwMode="auto">
          <a:xfrm>
            <a:off x="1835150" y="1196975"/>
            <a:ext cx="5715000" cy="16573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9600" kern="10">
                <a:ln w="9525">
                  <a:pattFill prst="pct90">
                    <a:fgClr>
                      <a:srgbClr val="FFFF66"/>
                    </a:fgClr>
                    <a:bgClr>
                      <a:srgbClr val="FFFFFF"/>
                    </a:bgClr>
                  </a:pattFill>
                  <a:round/>
                </a:ln>
                <a:gradFill rotWithShape="1">
                  <a:gsLst>
                    <a:gs pos="0">
                      <a:srgbClr val="FF0066"/>
                    </a:gs>
                    <a:gs pos="50000">
                      <a:srgbClr val="0000CC"/>
                    </a:gs>
                    <a:gs pos="100000">
                      <a:srgbClr val="FF0066"/>
                    </a:gs>
                  </a:gsLst>
                  <a:lin ang="0" scaled="1"/>
                </a:gradFill>
                <a:effectLst>
                  <a:outerShdw dist="99190" dir="2388334" algn="ctr" rotWithShape="0">
                    <a:srgbClr val="868686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爱莲说</a:t>
            </a:r>
            <a:endParaRPr lang="zh-CN" altLang="en-US" sz="9600" kern="10">
              <a:ln w="9525">
                <a:pattFill prst="pct90">
                  <a:fgClr>
                    <a:srgbClr val="FFFF66"/>
                  </a:fgClr>
                  <a:bgClr>
                    <a:srgbClr val="FFFFFF"/>
                  </a:bgClr>
                </a:pattFill>
                <a:round/>
              </a:ln>
              <a:gradFill rotWithShape="1">
                <a:gsLst>
                  <a:gs pos="0">
                    <a:srgbClr val="FF0066"/>
                  </a:gs>
                  <a:gs pos="50000">
                    <a:srgbClr val="0000CC"/>
                  </a:gs>
                  <a:gs pos="100000">
                    <a:srgbClr val="FF0066"/>
                  </a:gs>
                </a:gsLst>
                <a:lin ang="0" scaled="1"/>
              </a:gradFill>
              <a:effectLst>
                <a:outerShdw dist="99190" dir="2388334" algn="ctr" rotWithShape="0">
                  <a:srgbClr val="868686"/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5603" name="矩形 25602"/>
          <p:cNvSpPr>
            <a:spLocks noChangeArrowheads="1" noChangeShapeType="1" noTextEdit="1"/>
          </p:cNvSpPr>
          <p:nvPr/>
        </p:nvSpPr>
        <p:spPr bwMode="auto">
          <a:xfrm>
            <a:off x="3563938" y="3213100"/>
            <a:ext cx="2519362" cy="7921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48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周敦颐</a:t>
            </a:r>
            <a:endParaRPr lang="zh-CN" altLang="en-US" sz="48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2560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文本框 76802"/>
          <p:cNvSpPr txBox="1">
            <a:spLocks noChangeArrowheads="1"/>
          </p:cNvSpPr>
          <p:nvPr/>
        </p:nvSpPr>
        <p:spPr bwMode="auto">
          <a:xfrm>
            <a:off x="684213" y="1052513"/>
            <a:ext cx="8459787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</a:rPr>
              <a:t> </a:t>
            </a:r>
            <a:endParaRPr lang="zh-CN" altLang="en-US" sz="3200">
              <a:latin typeface="Times New Roman" panose="02020603050405020304" pitchFamily="18" charset="0"/>
            </a:endParaRPr>
          </a:p>
        </p:txBody>
      </p:sp>
      <p:sp>
        <p:nvSpPr>
          <p:cNvPr id="76804" name="文本框 76803"/>
          <p:cNvSpPr txBox="1">
            <a:spLocks noChangeArrowheads="1"/>
          </p:cNvSpPr>
          <p:nvPr/>
        </p:nvSpPr>
        <p:spPr bwMode="auto">
          <a:xfrm>
            <a:off x="0" y="908050"/>
            <a:ext cx="9144000" cy="3751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          </a:t>
            </a:r>
            <a:r>
              <a:rPr lang="zh-CN" altLang="en-US" sz="4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是一种</a:t>
            </a:r>
            <a:r>
              <a:rPr lang="zh-CN" altLang="en-US" sz="4800" b="1" dirty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议论性的古代文体</a:t>
            </a:r>
            <a:r>
              <a:rPr lang="zh-CN" altLang="en-US" sz="4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，大多是就一事、一物或一种现象抒发作者的感想。可以</a:t>
            </a:r>
            <a:r>
              <a:rPr lang="zh-CN" altLang="en-US" sz="4800" b="1" dirty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直接说明</a:t>
            </a:r>
            <a:r>
              <a:rPr lang="zh-CN" altLang="en-US" sz="4800" b="1" dirty="0">
                <a:latin typeface="楷体_GB2312"/>
                <a:ea typeface="楷体_GB2312"/>
                <a:cs typeface="楷体_GB2312"/>
              </a:rPr>
              <a:t>事物</a:t>
            </a:r>
            <a:r>
              <a:rPr lang="zh-CN" altLang="en-US" sz="4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或</a:t>
            </a:r>
            <a:r>
              <a:rPr lang="zh-CN" altLang="en-US" sz="4800" b="1" dirty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论述</a:t>
            </a:r>
            <a:r>
              <a:rPr lang="zh-CN" altLang="en-US" sz="4800" b="1" dirty="0">
                <a:latin typeface="楷体_GB2312"/>
                <a:ea typeface="楷体_GB2312"/>
                <a:cs typeface="楷体_GB2312"/>
              </a:rPr>
              <a:t>道理</a:t>
            </a:r>
            <a:r>
              <a:rPr lang="en-US" altLang="zh-CN" sz="4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,</a:t>
            </a:r>
            <a:r>
              <a:rPr lang="zh-CN" altLang="en-US" sz="4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也可以</a:t>
            </a:r>
            <a:r>
              <a:rPr lang="zh-CN" altLang="en-US" sz="4800" b="1" dirty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借人借事或借物</a:t>
            </a:r>
            <a:r>
              <a:rPr lang="zh-CN" altLang="en-US" sz="4800" b="1" dirty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的记载来论述道理。</a:t>
            </a:r>
            <a:endParaRPr lang="zh-CN" altLang="en-US" sz="4800" b="1" dirty="0">
              <a:solidFill>
                <a:srgbClr val="FF33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76806" name="文本框 76805"/>
          <p:cNvSpPr txBox="1">
            <a:spLocks noChangeArrowheads="1"/>
          </p:cNvSpPr>
          <p:nvPr/>
        </p:nvSpPr>
        <p:spPr bwMode="auto">
          <a:xfrm>
            <a:off x="2339975" y="0"/>
            <a:ext cx="4103688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7200" b="1">
                <a:latin typeface="Times New Roman" panose="02020603050405020304" pitchFamily="18" charset="0"/>
              </a:rPr>
              <a:t>“说”</a:t>
            </a:r>
            <a:endParaRPr lang="zh-CN" altLang="en-US" sz="7200" b="1">
              <a:latin typeface="Times New Roman" panose="02020603050405020304" pitchFamily="18" charset="0"/>
            </a:endParaRPr>
          </a:p>
        </p:txBody>
      </p:sp>
      <p:sp>
        <p:nvSpPr>
          <p:cNvPr id="76807" name="矩形 76806"/>
          <p:cNvSpPr>
            <a:spLocks noChangeArrowheads="1"/>
          </p:cNvSpPr>
          <p:nvPr/>
        </p:nvSpPr>
        <p:spPr bwMode="auto">
          <a:xfrm>
            <a:off x="0" y="4797425"/>
            <a:ext cx="87852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0000"/>
                </a:solidFill>
              </a:rPr>
              <a:t>《</a:t>
            </a:r>
            <a:r>
              <a:rPr lang="zh-CN" altLang="en-US" sz="4000" b="1">
                <a:solidFill>
                  <a:srgbClr val="000000"/>
                </a:solidFill>
              </a:rPr>
              <a:t>爱莲说</a:t>
            </a:r>
            <a:r>
              <a:rPr lang="en-US" altLang="zh-CN" sz="4000" b="1">
                <a:solidFill>
                  <a:srgbClr val="000000"/>
                </a:solidFill>
              </a:rPr>
              <a:t>》</a:t>
            </a:r>
            <a:r>
              <a:rPr lang="zh-CN" altLang="en-US" sz="4000" b="1">
                <a:solidFill>
                  <a:srgbClr val="000000"/>
                </a:solidFill>
              </a:rPr>
              <a:t>就是说说</a:t>
            </a:r>
            <a:r>
              <a:rPr lang="zh-CN" altLang="en-US" sz="4000" b="1">
                <a:solidFill>
                  <a:srgbClr val="FF0000"/>
                </a:solidFill>
              </a:rPr>
              <a:t>爱好莲花</a:t>
            </a:r>
            <a:r>
              <a:rPr lang="zh-CN" altLang="en-US" sz="4000" b="1">
                <a:solidFill>
                  <a:srgbClr val="000000"/>
                </a:solidFill>
              </a:rPr>
              <a:t>的问题。</a:t>
            </a:r>
            <a:endParaRPr lang="zh-CN" altLang="en-US" sz="40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  <p:bldP spid="7680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文本框 51205"/>
          <p:cNvSpPr txBox="1">
            <a:spLocks noChangeArrowheads="1"/>
          </p:cNvSpPr>
          <p:nvPr/>
        </p:nvSpPr>
        <p:spPr bwMode="auto">
          <a:xfrm>
            <a:off x="539750" y="1196975"/>
            <a:ext cx="800100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周敦颐</a:t>
            </a:r>
            <a:r>
              <a:rPr lang="zh-CN" altLang="en-US" sz="3600" b="1">
                <a:latin typeface="楷体_GB2312"/>
                <a:ea typeface="楷体_GB2312"/>
                <a:cs typeface="楷体_GB2312"/>
              </a:rPr>
              <a:t>：</a:t>
            </a:r>
            <a:endParaRPr lang="zh-CN" altLang="en-US" sz="3600" b="1"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宋代道洲人，字</a:t>
            </a:r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茂叔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，谥号元公</a:t>
            </a:r>
            <a:r>
              <a:rPr lang="en-US" altLang="zh-CN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北宋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著名哲学家，著有</a:t>
            </a:r>
            <a:r>
              <a:rPr lang="en-US" altLang="zh-CN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太极图说</a:t>
            </a:r>
            <a:r>
              <a:rPr lang="en-US" altLang="zh-CN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》《</a:t>
            </a:r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通书</a:t>
            </a:r>
            <a:r>
              <a:rPr lang="en-US" altLang="zh-CN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等。</a:t>
            </a:r>
            <a:endParaRPr lang="zh-CN" altLang="en-US" sz="3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因他世居道县濂溪，后居庐山莲花峰前，峰下有溪，也命名为濂溪，学者就称他为</a:t>
            </a:r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濂溪先生</a:t>
            </a: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zh-CN" altLang="en-US" sz="36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" name="标题 105473"/>
          <p:cNvSpPr txBox="1">
            <a:spLocks noRot="1"/>
          </p:cNvSpPr>
          <p:nvPr/>
        </p:nvSpPr>
        <p:spPr>
          <a:xfrm>
            <a:off x="109538" y="288925"/>
            <a:ext cx="3816350" cy="908050"/>
          </a:xfrm>
          <a:prstGeom prst="rect">
            <a:avLst/>
          </a:prstGeom>
        </p:spPr>
        <p:txBody>
          <a:bodyPr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000000"/>
                </a:solidFill>
                <a:ea typeface="黑体" panose="02010609060101010101" pitchFamily="49" charset="-122"/>
              </a:rPr>
              <a:t>作者介绍：</a:t>
            </a:r>
            <a:endParaRPr lang="zh-CN" altLang="en-US" b="1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105473"/>
          <p:cNvSpPr>
            <a:spLocks noGrp="1" noRot="1"/>
          </p:cNvSpPr>
          <p:nvPr>
            <p:ph type="title"/>
          </p:nvPr>
        </p:nvSpPr>
        <p:spPr>
          <a:xfrm>
            <a:off x="179388" y="0"/>
            <a:ext cx="3816350" cy="908050"/>
          </a:xfrm>
        </p:spPr>
        <p:txBody>
          <a:bodyPr/>
          <a:lstStyle/>
          <a:p>
            <a:pPr algn="l"/>
            <a:r>
              <a:rPr lang="zh-CN" altLang="en-US" b="1" dirty="0" smtClean="0">
                <a:solidFill>
                  <a:srgbClr val="000000"/>
                </a:solidFill>
                <a:ea typeface="黑体" panose="02010609060101010101" pitchFamily="49" charset="-122"/>
              </a:rPr>
              <a:t>写作背景：</a:t>
            </a:r>
            <a:endParaRPr lang="zh-CN" altLang="en-US" b="1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05475" name="文本框 105474"/>
          <p:cNvSpPr txBox="1">
            <a:spLocks noChangeArrowheads="1"/>
          </p:cNvSpPr>
          <p:nvPr/>
        </p:nvSpPr>
        <p:spPr bwMode="auto">
          <a:xfrm>
            <a:off x="0" y="981075"/>
            <a:ext cx="9144000" cy="563118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zh-CN" altLang="en-US" sz="3600" b="1">
                <a:ea typeface="楷体_GB2312"/>
                <a:cs typeface="楷体_GB2312"/>
              </a:rPr>
              <a:t>       </a:t>
            </a:r>
            <a:r>
              <a:rPr lang="zh-CN" altLang="en-US" sz="3600" b="1">
                <a:solidFill>
                  <a:srgbClr val="000000"/>
                </a:solidFill>
                <a:ea typeface="楷体_GB2312"/>
                <a:cs typeface="楷体_GB2312"/>
              </a:rPr>
              <a:t>周敦颐非常博学，而且人品很高，胸怀磊落，为官清正，深得民心，为百姓所爱戴。</a:t>
            </a:r>
            <a:r>
              <a:rPr lang="en-US" altLang="zh-CN" sz="3600" b="1">
                <a:solidFill>
                  <a:srgbClr val="000000"/>
                </a:solidFill>
                <a:ea typeface="楷体_GB2312"/>
                <a:cs typeface="楷体_GB231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a typeface="楷体_GB2312"/>
                <a:cs typeface="楷体_GB2312"/>
              </a:rPr>
              <a:t>爱莲说</a:t>
            </a:r>
            <a:r>
              <a:rPr lang="en-US" altLang="zh-CN" sz="3600" b="1">
                <a:solidFill>
                  <a:srgbClr val="000000"/>
                </a:solidFill>
                <a:ea typeface="楷体_GB2312"/>
                <a:cs typeface="楷体_GB231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a typeface="楷体_GB2312"/>
                <a:cs typeface="楷体_GB2312"/>
              </a:rPr>
              <a:t>是他在公元</a:t>
            </a:r>
            <a:r>
              <a:rPr lang="en-US" altLang="zh-CN" sz="3600" b="1">
                <a:solidFill>
                  <a:srgbClr val="000000"/>
                </a:solidFill>
                <a:ea typeface="楷体_GB2312"/>
                <a:cs typeface="楷体_GB2312"/>
              </a:rPr>
              <a:t>1068</a:t>
            </a:r>
            <a:r>
              <a:rPr lang="zh-CN" altLang="en-US" sz="3600" b="1">
                <a:solidFill>
                  <a:srgbClr val="000000"/>
                </a:solidFill>
                <a:ea typeface="楷体_GB2312"/>
                <a:cs typeface="楷体_GB2312"/>
              </a:rPr>
              <a:t>年担任南康郡守时写下的。他曾带领属下在官署的一侧挖池种莲，后人称为爱莲池。每当夏秋之交，莲花盛开，披霞含露，亭亭玉立。微风吹过时，田田荷叶轻摇，朵朵鲜花颔首，阵阵馨香扑面。周敦颐</a:t>
            </a:r>
            <a:r>
              <a:rPr lang="zh-CN" altLang="en-US" sz="3600" b="1">
                <a:solidFill>
                  <a:srgbClr val="FF0000"/>
                </a:solidFill>
                <a:ea typeface="楷体_GB2312"/>
                <a:cs typeface="楷体_GB2312"/>
              </a:rPr>
              <a:t>凭栏放目，触景生情，深感官场的黑暗，深爱莲花的高洁，</a:t>
            </a:r>
            <a:r>
              <a:rPr lang="zh-CN" altLang="en-US" sz="3600" b="1">
                <a:solidFill>
                  <a:srgbClr val="000000"/>
                </a:solidFill>
                <a:ea typeface="楷体_GB2312"/>
                <a:cs typeface="楷体_GB2312"/>
              </a:rPr>
              <a:t>写下了著名的</a:t>
            </a:r>
            <a:r>
              <a:rPr lang="en-US" altLang="zh-CN" sz="3600" b="1">
                <a:solidFill>
                  <a:srgbClr val="000000"/>
                </a:solidFill>
                <a:ea typeface="楷体_GB2312"/>
                <a:cs typeface="楷体_GB231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ea typeface="楷体_GB2312"/>
                <a:cs typeface="楷体_GB2312"/>
              </a:rPr>
              <a:t>爱莲说</a:t>
            </a:r>
            <a:r>
              <a:rPr lang="en-US" altLang="zh-CN" sz="3600" b="1">
                <a:solidFill>
                  <a:srgbClr val="000000"/>
                </a:solidFill>
                <a:ea typeface="楷体_GB2312"/>
                <a:cs typeface="楷体_GB231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ea typeface="楷体_GB2312"/>
                <a:cs typeface="楷体_GB2312"/>
              </a:rPr>
              <a:t>。</a:t>
            </a:r>
            <a:r>
              <a:rPr lang="zh-CN" altLang="en-US" sz="2800">
                <a:solidFill>
                  <a:srgbClr val="000000"/>
                </a:solidFill>
                <a:ea typeface="楷体_GB2312"/>
                <a:cs typeface="楷体_GB2312"/>
              </a:rPr>
              <a:t> </a:t>
            </a:r>
            <a:endParaRPr lang="zh-CN" altLang="en-US" sz="2800">
              <a:solidFill>
                <a:srgbClr val="000000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5"/>
          <p:cNvSpPr txBox="1">
            <a:spLocks noChangeArrowheads="1"/>
          </p:cNvSpPr>
          <p:nvPr/>
        </p:nvSpPr>
        <p:spPr bwMode="auto">
          <a:xfrm>
            <a:off x="0" y="1196975"/>
            <a:ext cx="9144000" cy="5153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甚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蕃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淤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泥（    ）  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濯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涟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  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蔓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亵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玩（    ）</a:t>
            </a:r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en-US" altLang="zh-CN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噫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颐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r>
              <a:rPr lang="en-US" altLang="zh-CN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有闻（    ）   隐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逸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4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1795" name="Text Box 5"/>
          <p:cNvSpPr txBox="1">
            <a:spLocks noChangeArrowheads="1"/>
          </p:cNvSpPr>
          <p:nvPr/>
        </p:nvSpPr>
        <p:spPr bwMode="auto">
          <a:xfrm>
            <a:off x="1619250" y="1341438"/>
            <a:ext cx="10810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fán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1796" name="Text Box 5"/>
          <p:cNvSpPr txBox="1">
            <a:spLocks noChangeArrowheads="1"/>
          </p:cNvSpPr>
          <p:nvPr/>
        </p:nvSpPr>
        <p:spPr bwMode="auto">
          <a:xfrm>
            <a:off x="5940425" y="1341438"/>
            <a:ext cx="10795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yū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1797" name="Text Box 5"/>
          <p:cNvSpPr txBox="1">
            <a:spLocks noChangeArrowheads="1"/>
          </p:cNvSpPr>
          <p:nvPr/>
        </p:nvSpPr>
        <p:spPr bwMode="auto">
          <a:xfrm>
            <a:off x="971550" y="2420938"/>
            <a:ext cx="12493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zhuó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1798" name="Text Box 5"/>
          <p:cNvSpPr txBox="1">
            <a:spLocks noChangeArrowheads="1"/>
          </p:cNvSpPr>
          <p:nvPr/>
        </p:nvSpPr>
        <p:spPr bwMode="auto">
          <a:xfrm>
            <a:off x="5651500" y="2420938"/>
            <a:ext cx="16573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lián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1799" name="Text Box 5"/>
          <p:cNvSpPr txBox="1">
            <a:spLocks noChangeArrowheads="1"/>
          </p:cNvSpPr>
          <p:nvPr/>
        </p:nvSpPr>
        <p:spPr bwMode="auto">
          <a:xfrm>
            <a:off x="971550" y="3357563"/>
            <a:ext cx="12239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màn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1800" name="Text Box 5"/>
          <p:cNvSpPr txBox="1">
            <a:spLocks noChangeArrowheads="1"/>
          </p:cNvSpPr>
          <p:nvPr/>
        </p:nvSpPr>
        <p:spPr bwMode="auto">
          <a:xfrm>
            <a:off x="5940425" y="3429000"/>
            <a:ext cx="10795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xiè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1801" name="Text Box 5"/>
          <p:cNvSpPr txBox="1">
            <a:spLocks noChangeArrowheads="1"/>
          </p:cNvSpPr>
          <p:nvPr/>
        </p:nvSpPr>
        <p:spPr bwMode="auto">
          <a:xfrm>
            <a:off x="827088" y="4437063"/>
            <a:ext cx="16573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yī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1802" name="Text Box 5"/>
          <p:cNvSpPr txBox="1">
            <a:spLocks noChangeArrowheads="1"/>
          </p:cNvSpPr>
          <p:nvPr/>
        </p:nvSpPr>
        <p:spPr bwMode="auto">
          <a:xfrm>
            <a:off x="5508625" y="4437063"/>
            <a:ext cx="93503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yí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1803" name="Text Box 5"/>
          <p:cNvSpPr txBox="1">
            <a:spLocks noChangeArrowheads="1"/>
          </p:cNvSpPr>
          <p:nvPr/>
        </p:nvSpPr>
        <p:spPr bwMode="auto">
          <a:xfrm>
            <a:off x="1908175" y="5445125"/>
            <a:ext cx="15113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xiǎn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61804" name="Text Box 5"/>
          <p:cNvSpPr txBox="1">
            <a:spLocks noChangeArrowheads="1"/>
          </p:cNvSpPr>
          <p:nvPr/>
        </p:nvSpPr>
        <p:spPr bwMode="auto">
          <a:xfrm>
            <a:off x="6011863" y="5589588"/>
            <a:ext cx="93503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4000" b="1">
                <a:solidFill>
                  <a:srgbClr val="0000FF"/>
                </a:solidFill>
                <a:latin typeface="宋体" panose="02010600030101010101" pitchFamily="2" charset="-122"/>
              </a:rPr>
              <a:t>yì</a:t>
            </a:r>
            <a:endParaRPr lang="zh-CN" altLang="en-US" sz="4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2237" name="矩形 2"/>
          <p:cNvSpPr>
            <a:spLocks noChangeArrowheads="1"/>
          </p:cNvSpPr>
          <p:nvPr/>
        </p:nvSpPr>
        <p:spPr bwMode="auto">
          <a:xfrm>
            <a:off x="0" y="0"/>
            <a:ext cx="3629025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◆字词学习</a:t>
            </a:r>
            <a:endParaRPr lang="zh-CN" altLang="en-US" sz="54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1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1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1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1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1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18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1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1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1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Text Box 3"/>
          <p:cNvSpPr txBox="1"/>
          <p:nvPr/>
        </p:nvSpPr>
        <p:spPr>
          <a:xfrm>
            <a:off x="3059113" y="0"/>
            <a:ext cx="288131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4800" noProof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爱莲说</a:t>
            </a:r>
            <a:endParaRPr lang="zh-CN" altLang="en-US" sz="4800" noProof="1">
              <a:solidFill>
                <a:srgbClr val="FF0000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3251" name="Text Box 4"/>
          <p:cNvSpPr txBox="1">
            <a:spLocks noChangeArrowheads="1"/>
          </p:cNvSpPr>
          <p:nvPr/>
        </p:nvSpPr>
        <p:spPr bwMode="auto">
          <a:xfrm>
            <a:off x="6156325" y="115888"/>
            <a:ext cx="16557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楷体_GB2312"/>
                <a:cs typeface="楷体_GB2312"/>
              </a:rPr>
              <a:t>周敦</a:t>
            </a:r>
            <a:r>
              <a:rPr lang="zh-CN" altLang="en-US" sz="2800" b="1" u="sng">
                <a:latin typeface="Times New Roman" panose="02020603050405020304" pitchFamily="18" charset="0"/>
                <a:ea typeface="楷体_GB2312"/>
                <a:cs typeface="楷体_GB2312"/>
              </a:rPr>
              <a:t>颐</a:t>
            </a:r>
            <a:endParaRPr lang="zh-CN" altLang="en-US" sz="2800" b="1" u="sng"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62821" name="Text Box 5"/>
          <p:cNvSpPr txBox="1"/>
          <p:nvPr/>
        </p:nvSpPr>
        <p:spPr>
          <a:xfrm>
            <a:off x="179388" y="723900"/>
            <a:ext cx="8964612" cy="5988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ts val="800"/>
              </a:spcBef>
              <a:defRPr/>
            </a:pPr>
            <a:r>
              <a:rPr lang="en-US" altLang="zh-CN" sz="32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水陆草木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花，可爱者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甚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蕃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。晋陶渊明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独爱菊。自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李唐来，世人</a:t>
            </a:r>
            <a:r>
              <a:rPr lang="en-US" altLang="zh-CN" sz="4000" b="1" noProof="1" smtClean="0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甚爱牡丹。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予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独爱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莲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出淤泥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而不染，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濯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清涟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而不妖，中通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外直，不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蔓</a:t>
            </a:r>
            <a:r>
              <a:rPr lang="en-US" altLang="zh-CN" sz="4000" b="1" u="sng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不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枝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，香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远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益清，亭亭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净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植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，可远观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而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不可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亵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玩焉。</a:t>
            </a:r>
            <a:endParaRPr lang="zh-CN" altLang="en-US" sz="4000" b="1" noProof="1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5000"/>
              </a:lnSpc>
              <a:spcBef>
                <a:spcPts val="800"/>
              </a:spcBef>
              <a:defRPr/>
            </a:pPr>
            <a:r>
              <a:rPr lang="zh-CN" altLang="en-US" sz="4000" b="1" noProof="1">
                <a:effectLst/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予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谓菊，花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隐逸者也；牡丹，花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富贵者也；莲，花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君子者也。噫，菊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爱，陶后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鲜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有闻。莲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爱，同予者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何人？牡丹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u="sng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爱，宜乎</a:t>
            </a:r>
            <a:r>
              <a:rPr lang="en-US" altLang="zh-CN" sz="4000" b="1" noProof="1">
                <a:solidFill>
                  <a:srgbClr val="FF0000"/>
                </a:solidFill>
                <a:effectLst/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4000" b="1" noProof="1">
                <a:solidFill>
                  <a:srgbClr val="000000"/>
                </a:solidFill>
                <a:effectLst/>
                <a:latin typeface="楷体_GB2312" pitchFamily="49" charset="-122"/>
                <a:ea typeface="楷体_GB2312" pitchFamily="49" charset="-122"/>
              </a:rPr>
              <a:t>众矣。</a:t>
            </a:r>
            <a:endParaRPr lang="zh-CN" altLang="en-US" sz="4000" b="1" noProof="1">
              <a:solidFill>
                <a:srgbClr val="000000"/>
              </a:solidFill>
              <a:effectLst/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xingxia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48400" y="0"/>
            <a:ext cx="2895600" cy="6858000"/>
          </a:xfrm>
          <a:prstGeom prst="rect">
            <a:avLst/>
          </a:prstGeom>
          <a:noFill/>
          <a:ln w="25400">
            <a:solidFill>
              <a:srgbClr val="F60202"/>
            </a:solidFill>
            <a:miter lim="800000"/>
            <a:headEnd/>
            <a:tailEnd/>
          </a:ln>
        </p:spPr>
      </p:pic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0" y="0"/>
            <a:ext cx="2484438" cy="6505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GB" sz="3600" b="1">
                <a:solidFill>
                  <a:srgbClr val="CC33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补充字词：</a:t>
            </a:r>
            <a:endParaRPr lang="zh-CN" altLang="en-GB" sz="3600" b="1">
              <a:solidFill>
                <a:srgbClr val="CC33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>
              <a:lnSpc>
                <a:spcPct val="135000"/>
              </a:lnSpc>
              <a:spcBef>
                <a:spcPct val="20000"/>
              </a:spcBef>
            </a:pPr>
            <a:r>
              <a:rPr lang="zh-CN" altLang="en-GB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予：</a:t>
            </a:r>
            <a:endParaRPr lang="zh-CN" altLang="en-GB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5000"/>
              </a:lnSpc>
              <a:spcBef>
                <a:spcPct val="20000"/>
              </a:spcBef>
            </a:pPr>
            <a:r>
              <a:rPr lang="zh-CN" altLang="en-GB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染：                       </a:t>
            </a:r>
            <a:endParaRPr lang="zh-CN" altLang="en-GB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5000"/>
              </a:lnSpc>
              <a:spcBef>
                <a:spcPct val="20000"/>
              </a:spcBef>
            </a:pPr>
            <a:r>
              <a:rPr lang="zh-CN" altLang="en-GB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蔓、枝：</a:t>
            </a:r>
            <a:endParaRPr lang="zh-CN" altLang="en-GB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5000"/>
              </a:lnSpc>
              <a:spcBef>
                <a:spcPct val="20000"/>
              </a:spcBef>
            </a:pPr>
            <a:r>
              <a:rPr lang="zh-CN" altLang="en-GB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益：                </a:t>
            </a:r>
            <a:endParaRPr lang="zh-CN" altLang="en-GB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5000"/>
              </a:lnSpc>
              <a:spcBef>
                <a:spcPct val="20000"/>
              </a:spcBef>
            </a:pPr>
            <a:r>
              <a:rPr lang="zh-CN" altLang="en-GB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植：</a:t>
            </a:r>
            <a:endParaRPr lang="zh-CN" altLang="en-GB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GB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谓：              </a:t>
            </a:r>
            <a:endParaRPr lang="zh-CN" altLang="en-GB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GB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众：</a:t>
            </a:r>
            <a:endParaRPr lang="zh-CN" altLang="en-US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30000"/>
              </a:lnSpc>
            </a:pPr>
            <a:r>
              <a:rPr lang="zh-CN" altLang="en-GB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君子：</a:t>
            </a:r>
            <a:endParaRPr lang="en-US" altLang="zh-CN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971550" y="836613"/>
            <a:ext cx="762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我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35177" name="Text Box 9"/>
          <p:cNvSpPr txBox="1">
            <a:spLocks noChangeArrowheads="1"/>
          </p:cNvSpPr>
          <p:nvPr/>
        </p:nvSpPr>
        <p:spPr bwMode="auto">
          <a:xfrm>
            <a:off x="827088" y="1557338"/>
            <a:ext cx="2438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沾染（污秽）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35178" name="Text Box 10"/>
          <p:cNvSpPr txBox="1">
            <a:spLocks noChangeArrowheads="1"/>
          </p:cNvSpPr>
          <p:nvPr/>
        </p:nvSpPr>
        <p:spPr bwMode="auto">
          <a:xfrm>
            <a:off x="1476375" y="2276475"/>
            <a:ext cx="1828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名作动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35179" name="Text Box 11"/>
          <p:cNvSpPr txBox="1">
            <a:spLocks noChangeArrowheads="1"/>
          </p:cNvSpPr>
          <p:nvPr/>
        </p:nvSpPr>
        <p:spPr bwMode="auto">
          <a:xfrm>
            <a:off x="2987675" y="2276475"/>
            <a:ext cx="3048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长枝蔓、长枝节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35181" name="Text Box 13"/>
          <p:cNvSpPr txBox="1">
            <a:spLocks noChangeArrowheads="1"/>
          </p:cNvSpPr>
          <p:nvPr/>
        </p:nvSpPr>
        <p:spPr bwMode="auto">
          <a:xfrm>
            <a:off x="827088" y="3068638"/>
            <a:ext cx="1676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更加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35182" name="Text Box 14"/>
          <p:cNvSpPr txBox="1">
            <a:spLocks noChangeArrowheads="1"/>
          </p:cNvSpPr>
          <p:nvPr/>
        </p:nvSpPr>
        <p:spPr bwMode="auto">
          <a:xfrm>
            <a:off x="900113" y="3860800"/>
            <a:ext cx="15017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竖立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35185" name="Text Box 17"/>
          <p:cNvSpPr txBox="1">
            <a:spLocks noChangeArrowheads="1"/>
          </p:cNvSpPr>
          <p:nvPr/>
        </p:nvSpPr>
        <p:spPr bwMode="auto">
          <a:xfrm>
            <a:off x="7239000" y="3962400"/>
            <a:ext cx="1905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endParaRPr lang="zh-CN" altLang="zh-CN" sz="2800">
              <a:solidFill>
                <a:srgbClr val="FF33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35186" name="Text Box 18"/>
          <p:cNvSpPr txBox="1">
            <a:spLocks noChangeArrowheads="1"/>
          </p:cNvSpPr>
          <p:nvPr/>
        </p:nvSpPr>
        <p:spPr bwMode="auto">
          <a:xfrm>
            <a:off x="7010400" y="3810000"/>
            <a:ext cx="1841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endParaRPr lang="zh-CN" altLang="zh-CN" sz="2800">
              <a:solidFill>
                <a:srgbClr val="FF33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35187" name="Text Box 19"/>
          <p:cNvSpPr txBox="1">
            <a:spLocks noChangeArrowheads="1"/>
          </p:cNvSpPr>
          <p:nvPr/>
        </p:nvSpPr>
        <p:spPr bwMode="auto">
          <a:xfrm>
            <a:off x="900113" y="4581525"/>
            <a:ext cx="1219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认为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54285" name="Text Box 23"/>
          <p:cNvSpPr txBox="1">
            <a:spLocks noChangeArrowheads="1"/>
          </p:cNvSpPr>
          <p:nvPr/>
        </p:nvSpPr>
        <p:spPr bwMode="auto">
          <a:xfrm>
            <a:off x="7086600" y="6338888"/>
            <a:ext cx="184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endParaRPr lang="zh-CN" altLang="zh-CN" sz="2800">
              <a:solidFill>
                <a:srgbClr val="FF33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35192" name="Text Box 24"/>
          <p:cNvSpPr txBox="1">
            <a:spLocks noChangeArrowheads="1"/>
          </p:cNvSpPr>
          <p:nvPr/>
        </p:nvSpPr>
        <p:spPr bwMode="auto">
          <a:xfrm>
            <a:off x="1042988" y="5300663"/>
            <a:ext cx="8382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1042988" y="5922010"/>
            <a:ext cx="3744912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有才德的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人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5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5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5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5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5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5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5" grpId="0"/>
      <p:bldP spid="135177" grpId="0"/>
      <p:bldP spid="135178" grpId="0"/>
      <p:bldP spid="135179" grpId="0"/>
      <p:bldP spid="135181" grpId="0"/>
      <p:bldP spid="135182" grpId="0"/>
      <p:bldP spid="135185" grpId="0"/>
      <p:bldP spid="135186" grpId="0"/>
      <p:bldP spid="135187" grpId="0"/>
      <p:bldP spid="135192" grpId="0"/>
      <p:bldP spid="1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69985" descr="20070118152602382"/>
          <p:cNvPicPr>
            <a:picLocks noChangeAspect="1"/>
          </p:cNvPicPr>
          <p:nvPr/>
        </p:nvPicPr>
        <p:blipFill>
          <a:blip r:embed="rId1">
            <a:lum bright="14000" contrast="-8000"/>
          </a:blip>
          <a:srcRect/>
          <a:stretch>
            <a:fillRect/>
          </a:stretch>
        </p:blipFill>
        <p:spPr bwMode="auto">
          <a:xfrm>
            <a:off x="-228600" y="0"/>
            <a:ext cx="93726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文本占位符 169986"/>
          <p:cNvSpPr>
            <a:spLocks noGrp="1" noRot="1"/>
          </p:cNvSpPr>
          <p:nvPr>
            <p:ph idx="1"/>
          </p:nvPr>
        </p:nvSpPr>
        <p:spPr>
          <a:xfrm>
            <a:off x="0" y="836613"/>
            <a:ext cx="8329613" cy="50419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水陆草木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之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花，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可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爱者甚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蕃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zh-CN" altLang="en-US" sz="4400" b="1" dirty="0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4400" b="1" dirty="0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marL="0" indent="0"/>
            <a:endParaRPr lang="zh-CN" altLang="en-US" sz="4400" b="1" dirty="0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44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晋陶渊明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独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爱菊；</a:t>
            </a:r>
            <a:endParaRPr lang="zh-CN" altLang="en-US" sz="4400" b="1" dirty="0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4400" b="1" dirty="0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2400" b="1" dirty="0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marL="0" indent="0">
              <a:buNone/>
            </a:pPr>
            <a:r>
              <a:rPr lang="zh-CN" altLang="en-US" sz="44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自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李唐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来，世人</a:t>
            </a:r>
            <a:r>
              <a:rPr lang="zh-CN" altLang="en-US" sz="4400" b="1" noProof="1" smtClean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甚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爱牡丹。</a:t>
            </a:r>
            <a:endParaRPr lang="zh-CN" altLang="en-US" sz="4400" b="1" dirty="0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69988" name="椭圆形标注 169987"/>
          <p:cNvSpPr>
            <a:spLocks noChangeArrowheads="1"/>
          </p:cNvSpPr>
          <p:nvPr/>
        </p:nvSpPr>
        <p:spPr bwMode="auto">
          <a:xfrm>
            <a:off x="6654800" y="260350"/>
            <a:ext cx="1194435" cy="765175"/>
          </a:xfrm>
          <a:prstGeom prst="wedgeEllipseCallout">
            <a:avLst>
              <a:gd name="adj1" fmla="val -61657"/>
              <a:gd name="adj2" fmla="val 72819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多</a:t>
            </a:r>
            <a:endParaRPr lang="zh-CN" altLang="en-US" sz="44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69990" name="文本框 169989"/>
          <p:cNvSpPr txBox="1">
            <a:spLocks noChangeArrowheads="1"/>
          </p:cNvSpPr>
          <p:nvPr/>
        </p:nvSpPr>
        <p:spPr bwMode="auto">
          <a:xfrm>
            <a:off x="-126048" y="1617028"/>
            <a:ext cx="9396413" cy="646112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水上陆地上的花草树木</a:t>
            </a: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值得怜爱的有很多。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9991" name="文本框 169990"/>
          <p:cNvSpPr txBox="1">
            <a:spLocks noChangeArrowheads="1"/>
          </p:cNvSpPr>
          <p:nvPr/>
        </p:nvSpPr>
        <p:spPr bwMode="auto">
          <a:xfrm>
            <a:off x="0" y="3933825"/>
            <a:ext cx="7632700" cy="701675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</a:rPr>
              <a:t>晋朝的陶渊明只爱菊花；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9992" name="文本框 169991"/>
          <p:cNvSpPr txBox="1">
            <a:spLocks noChangeArrowheads="1"/>
          </p:cNvSpPr>
          <p:nvPr/>
        </p:nvSpPr>
        <p:spPr bwMode="auto">
          <a:xfrm>
            <a:off x="0" y="5949950"/>
            <a:ext cx="7848600" cy="701675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</a:rPr>
              <a:t>自从唐朝以来，世人很爱牡丹。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椭圆形标注 1"/>
          <p:cNvSpPr>
            <a:spLocks noChangeArrowheads="1"/>
          </p:cNvSpPr>
          <p:nvPr/>
        </p:nvSpPr>
        <p:spPr bwMode="auto">
          <a:xfrm>
            <a:off x="2844165" y="0"/>
            <a:ext cx="1049655" cy="765175"/>
          </a:xfrm>
          <a:prstGeom prst="wedgeEllipseCallout">
            <a:avLst>
              <a:gd name="adj1" fmla="val -61657"/>
              <a:gd name="adj2" fmla="val 72819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p>
            <a:pPr algn="ctr"/>
            <a:r>
              <a:rPr lang="zh-CN" altLang="en-US" sz="44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的</a:t>
            </a:r>
            <a:endParaRPr lang="zh-CN" altLang="en-US" sz="44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3" name="椭圆形标注 2"/>
          <p:cNvSpPr>
            <a:spLocks noChangeArrowheads="1"/>
          </p:cNvSpPr>
          <p:nvPr/>
        </p:nvSpPr>
        <p:spPr bwMode="auto">
          <a:xfrm>
            <a:off x="4486910" y="71755"/>
            <a:ext cx="1981200" cy="765175"/>
          </a:xfrm>
          <a:prstGeom prst="wedgeEllipseCallout">
            <a:avLst>
              <a:gd name="adj1" fmla="val -61657"/>
              <a:gd name="adj2" fmla="val 72819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值得</a:t>
            </a:r>
            <a:endParaRPr lang="zh-CN" altLang="en-US" sz="44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4" name="椭圆形标注 3"/>
          <p:cNvSpPr>
            <a:spLocks noChangeArrowheads="1"/>
          </p:cNvSpPr>
          <p:nvPr/>
        </p:nvSpPr>
        <p:spPr bwMode="auto">
          <a:xfrm>
            <a:off x="2978785" y="2346325"/>
            <a:ext cx="915035" cy="765175"/>
          </a:xfrm>
          <a:prstGeom prst="wedgeEllipseCallout">
            <a:avLst>
              <a:gd name="adj1" fmla="val -61657"/>
              <a:gd name="adj2" fmla="val 72819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只</a:t>
            </a:r>
            <a:endParaRPr lang="zh-CN" altLang="en-US" sz="44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5" name="椭圆形标注 4"/>
          <p:cNvSpPr>
            <a:spLocks noChangeArrowheads="1"/>
          </p:cNvSpPr>
          <p:nvPr/>
        </p:nvSpPr>
        <p:spPr bwMode="auto">
          <a:xfrm>
            <a:off x="1470025" y="4511040"/>
            <a:ext cx="1981200" cy="765175"/>
          </a:xfrm>
          <a:prstGeom prst="wedgeEllipseCallout">
            <a:avLst>
              <a:gd name="adj1" fmla="val -61657"/>
              <a:gd name="adj2" fmla="val 72819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p>
            <a:pPr algn="ctr"/>
            <a:r>
              <a:rPr lang="zh-CN" altLang="en-US" sz="44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唐朝</a:t>
            </a:r>
            <a:endParaRPr lang="zh-CN" altLang="en-US" sz="44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6" name="椭圆形标注 5"/>
          <p:cNvSpPr>
            <a:spLocks noChangeArrowheads="1"/>
          </p:cNvSpPr>
          <p:nvPr/>
        </p:nvSpPr>
        <p:spPr bwMode="auto">
          <a:xfrm>
            <a:off x="4673600" y="4427220"/>
            <a:ext cx="1189355" cy="765175"/>
          </a:xfrm>
          <a:prstGeom prst="wedgeEllipseCallout">
            <a:avLst>
              <a:gd name="adj1" fmla="val -61657"/>
              <a:gd name="adj2" fmla="val 72819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44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很</a:t>
            </a:r>
            <a:endParaRPr lang="zh-CN" altLang="en-US" sz="44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8" grpId="0" bldLvl="0" animBg="1"/>
      <p:bldP spid="169990" grpId="0"/>
      <p:bldP spid="169991" grpId="0"/>
      <p:bldP spid="169992" grpId="0"/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173057" descr="20070118152602382"/>
          <p:cNvPicPr>
            <a:picLocks noChangeAspect="1"/>
          </p:cNvPicPr>
          <p:nvPr/>
        </p:nvPicPr>
        <p:blipFill>
          <a:blip r:embed="rId1">
            <a:lum bright="14000" contrast="-8000"/>
          </a:blip>
          <a:srcRect/>
          <a:stretch>
            <a:fillRect/>
          </a:stretch>
        </p:blipFill>
        <p:spPr bwMode="auto">
          <a:xfrm>
            <a:off x="-228600" y="0"/>
            <a:ext cx="93726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文本占位符 173058"/>
          <p:cNvSpPr>
            <a:spLocks noGrp="1" noRot="1"/>
          </p:cNvSpPr>
          <p:nvPr>
            <p:ph idx="1"/>
          </p:nvPr>
        </p:nvSpPr>
        <p:spPr>
          <a:xfrm>
            <a:off x="0" y="0"/>
            <a:ext cx="8208963" cy="6858000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solidFill>
                  <a:srgbClr val="050503"/>
                </a:solidFill>
                <a:ea typeface="楷体_GB2312"/>
                <a:cs typeface="楷体_GB2312"/>
              </a:rPr>
              <a:t>予独爱莲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/>
                <a:cs typeface="楷体_GB2312"/>
              </a:rPr>
              <a:t>之</a:t>
            </a:r>
            <a:r>
              <a:rPr lang="zh-CN" altLang="en-US" sz="3600" b="1" dirty="0" smtClean="0">
                <a:solidFill>
                  <a:srgbClr val="050503"/>
                </a:solidFill>
                <a:ea typeface="楷体_GB2312"/>
                <a:cs typeface="楷体_GB2312"/>
              </a:rPr>
              <a:t>出淤泥而不</a:t>
            </a:r>
            <a:r>
              <a:rPr lang="zh-CN" altLang="en-US" sz="3600" b="1" dirty="0" smtClean="0">
                <a:solidFill>
                  <a:srgbClr val="A50021"/>
                </a:solidFill>
                <a:ea typeface="楷体_GB2312"/>
                <a:cs typeface="楷体_GB2312"/>
              </a:rPr>
              <a:t>染</a:t>
            </a:r>
            <a:r>
              <a:rPr lang="zh-CN" altLang="en-US" sz="3600" b="1" dirty="0" smtClean="0">
                <a:solidFill>
                  <a:schemeClr val="accent2"/>
                </a:solidFill>
                <a:ea typeface="楷体_GB2312"/>
                <a:cs typeface="楷体_GB2312"/>
              </a:rPr>
              <a:t>，</a:t>
            </a:r>
            <a:endParaRPr lang="zh-CN" altLang="en-US" sz="3600" b="1" dirty="0" smtClean="0">
              <a:solidFill>
                <a:schemeClr val="accent2"/>
              </a:solidFill>
              <a:ea typeface="楷体_GB2312"/>
              <a:cs typeface="楷体_GB2312"/>
            </a:endParaRPr>
          </a:p>
          <a:p>
            <a:pPr marL="0" indent="0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3600" b="1" dirty="0" smtClean="0">
              <a:solidFill>
                <a:srgbClr val="A50021"/>
              </a:solidFill>
              <a:ea typeface="楷体_GB2312"/>
              <a:cs typeface="楷体_GB2312"/>
            </a:endParaRPr>
          </a:p>
          <a:p>
            <a:pPr marL="0" indent="0">
              <a:lnSpc>
                <a:spcPct val="80000"/>
              </a:lnSpc>
              <a:buFont typeface="Wingdings" panose="05000000000000000000" pitchFamily="2" charset="2"/>
              <a:buNone/>
            </a:pPr>
            <a:endParaRPr lang="zh-CN" altLang="en-US" sz="3600" b="1" dirty="0" smtClean="0">
              <a:solidFill>
                <a:srgbClr val="A50021"/>
              </a:solidFill>
              <a:ea typeface="楷体_GB2312"/>
              <a:cs typeface="楷体_GB2312"/>
            </a:endParaRPr>
          </a:p>
          <a:p>
            <a:pPr marL="0" indent="0">
              <a:lnSpc>
                <a:spcPct val="105000"/>
              </a:lnSpc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ea typeface="楷体_GB2312"/>
                <a:cs typeface="楷体_GB2312"/>
              </a:rPr>
              <a:t>濯清</a:t>
            </a:r>
            <a:r>
              <a:rPr lang="zh-CN" altLang="en-US" sz="3600" b="1" dirty="0" smtClean="0">
                <a:solidFill>
                  <a:srgbClr val="000000"/>
                </a:solidFill>
                <a:ea typeface="楷体_GB2312"/>
                <a:cs typeface="楷体_GB2312"/>
              </a:rPr>
              <a:t>涟而不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/>
                <a:cs typeface="楷体_GB2312"/>
              </a:rPr>
              <a:t>妖</a:t>
            </a:r>
            <a:r>
              <a:rPr lang="zh-CN" altLang="en-US" sz="3600" b="1" dirty="0" smtClean="0">
                <a:solidFill>
                  <a:srgbClr val="000000"/>
                </a:solidFill>
                <a:ea typeface="楷体_GB2312"/>
                <a:cs typeface="楷体_GB2312"/>
              </a:rPr>
              <a:t>，中通外直，</a:t>
            </a:r>
            <a:endParaRPr lang="zh-CN" altLang="en-US" sz="3600" b="1" dirty="0" smtClean="0">
              <a:solidFill>
                <a:srgbClr val="000000"/>
              </a:solidFill>
              <a:ea typeface="楷体_GB2312"/>
              <a:cs typeface="楷体_GB2312"/>
            </a:endParaRPr>
          </a:p>
          <a:p>
            <a:pPr marL="0" indent="0">
              <a:lnSpc>
                <a:spcPct val="105000"/>
              </a:lnSpc>
              <a:buFont typeface="Wingdings" panose="05000000000000000000" pitchFamily="2" charset="2"/>
              <a:buNone/>
            </a:pPr>
            <a:endParaRPr lang="zh-CN" altLang="en-US" sz="3600" b="1" dirty="0" smtClean="0">
              <a:solidFill>
                <a:srgbClr val="000000"/>
              </a:solidFill>
              <a:ea typeface="楷体_GB2312"/>
              <a:cs typeface="楷体_GB2312"/>
            </a:endParaRPr>
          </a:p>
          <a:p>
            <a:pPr marL="0" indent="0">
              <a:lnSpc>
                <a:spcPct val="105000"/>
              </a:lnSpc>
              <a:buFont typeface="Wingdings" panose="05000000000000000000" pitchFamily="2" charset="2"/>
              <a:buNone/>
            </a:pPr>
            <a:endParaRPr lang="zh-CN" altLang="en-US" sz="3600" b="1" dirty="0" smtClean="0">
              <a:solidFill>
                <a:srgbClr val="000000"/>
              </a:solidFill>
              <a:ea typeface="楷体_GB2312"/>
              <a:cs typeface="楷体_GB2312"/>
            </a:endParaRPr>
          </a:p>
          <a:p>
            <a:pPr marL="0" indent="0">
              <a:lnSpc>
                <a:spcPct val="105000"/>
              </a:lnSpc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ea typeface="楷体_GB2312"/>
                <a:cs typeface="楷体_GB2312"/>
              </a:rPr>
              <a:t>不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/>
                <a:cs typeface="楷体_GB2312"/>
              </a:rPr>
              <a:t>蔓</a:t>
            </a:r>
            <a:r>
              <a:rPr lang="zh-CN" altLang="en-US" sz="3600" b="1" dirty="0" smtClean="0">
                <a:solidFill>
                  <a:srgbClr val="000000"/>
                </a:solidFill>
                <a:ea typeface="楷体_GB2312"/>
                <a:cs typeface="楷体_GB2312"/>
              </a:rPr>
              <a:t>不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/>
                <a:cs typeface="楷体_GB2312"/>
              </a:rPr>
              <a:t>枝</a:t>
            </a:r>
            <a:r>
              <a:rPr lang="zh-CN" altLang="en-US" sz="3600" b="1" dirty="0" smtClean="0">
                <a:solidFill>
                  <a:srgbClr val="000000"/>
                </a:solidFill>
                <a:ea typeface="楷体_GB2312"/>
                <a:cs typeface="楷体_GB2312"/>
              </a:rPr>
              <a:t>，香远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/>
                <a:cs typeface="楷体_GB2312"/>
              </a:rPr>
              <a:t>益</a:t>
            </a:r>
            <a:r>
              <a:rPr lang="zh-CN" altLang="en-US" sz="3600" b="1" dirty="0" smtClean="0">
                <a:solidFill>
                  <a:srgbClr val="000000"/>
                </a:solidFill>
                <a:ea typeface="楷体_GB2312"/>
                <a:cs typeface="楷体_GB2312"/>
              </a:rPr>
              <a:t>清，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/>
                <a:cs typeface="楷体_GB2312"/>
              </a:rPr>
              <a:t>亭亭</a:t>
            </a:r>
            <a:r>
              <a:rPr lang="zh-CN" altLang="en-US" sz="3600" b="1" dirty="0" smtClean="0">
                <a:solidFill>
                  <a:srgbClr val="000000"/>
                </a:solidFill>
                <a:ea typeface="楷体_GB2312"/>
                <a:cs typeface="楷体_GB2312"/>
              </a:rPr>
              <a:t>净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/>
                <a:cs typeface="楷体_GB2312"/>
              </a:rPr>
              <a:t>植</a:t>
            </a:r>
            <a:r>
              <a:rPr lang="zh-CN" altLang="en-US" sz="3600" b="1" dirty="0" smtClean="0">
                <a:solidFill>
                  <a:srgbClr val="000000"/>
                </a:solidFill>
                <a:ea typeface="楷体_GB2312"/>
                <a:cs typeface="楷体_GB2312"/>
              </a:rPr>
              <a:t>，</a:t>
            </a:r>
            <a:endParaRPr lang="zh-CN" altLang="en-US" sz="3600" b="1" dirty="0" smtClean="0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173060" name="椭圆形标注 173059"/>
          <p:cNvSpPr>
            <a:spLocks noChangeArrowheads="1"/>
          </p:cNvSpPr>
          <p:nvPr/>
        </p:nvSpPr>
        <p:spPr bwMode="auto">
          <a:xfrm>
            <a:off x="6372225" y="0"/>
            <a:ext cx="1644650" cy="763588"/>
          </a:xfrm>
          <a:prstGeom prst="wedgeEllipseCallout">
            <a:avLst>
              <a:gd name="adj1" fmla="val -130019"/>
              <a:gd name="adj2" fmla="val -19648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沾染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3061" name="椭圆形标注 173060"/>
          <p:cNvSpPr>
            <a:spLocks noChangeArrowheads="1"/>
          </p:cNvSpPr>
          <p:nvPr/>
        </p:nvSpPr>
        <p:spPr bwMode="auto">
          <a:xfrm>
            <a:off x="468630" y="2060575"/>
            <a:ext cx="918210" cy="649605"/>
          </a:xfrm>
          <a:prstGeom prst="wedgeEllipseCallout">
            <a:avLst>
              <a:gd name="adj1" fmla="val -51815"/>
              <a:gd name="adj2" fmla="val -44866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洗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3062" name="椭圆形标注 173061"/>
          <p:cNvSpPr>
            <a:spLocks noChangeArrowheads="1"/>
          </p:cNvSpPr>
          <p:nvPr/>
        </p:nvSpPr>
        <p:spPr bwMode="auto">
          <a:xfrm>
            <a:off x="1187450" y="1125855"/>
            <a:ext cx="1495425" cy="718820"/>
          </a:xfrm>
          <a:prstGeom prst="wedgeEllipseCallout">
            <a:avLst>
              <a:gd name="adj1" fmla="val -75356"/>
              <a:gd name="adj2" fmla="val 58611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清水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3063" name="椭圆形标注 173062"/>
          <p:cNvSpPr>
            <a:spLocks noChangeArrowheads="1"/>
          </p:cNvSpPr>
          <p:nvPr/>
        </p:nvSpPr>
        <p:spPr bwMode="auto">
          <a:xfrm>
            <a:off x="3307080" y="981075"/>
            <a:ext cx="1417320" cy="863600"/>
          </a:xfrm>
          <a:prstGeom prst="wedgeEllipseCallout">
            <a:avLst>
              <a:gd name="adj1" fmla="val -100833"/>
              <a:gd name="adj2" fmla="val 41102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艳丽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3064" name="椭圆形标注 173063"/>
          <p:cNvSpPr>
            <a:spLocks noChangeArrowheads="1"/>
          </p:cNvSpPr>
          <p:nvPr/>
        </p:nvSpPr>
        <p:spPr bwMode="auto">
          <a:xfrm>
            <a:off x="-228600" y="4510088"/>
            <a:ext cx="2074863" cy="574675"/>
          </a:xfrm>
          <a:prstGeom prst="wedgeEllipseCallout">
            <a:avLst>
              <a:gd name="adj1" fmla="val 264"/>
              <a:gd name="adj2" fmla="val -112981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长枝蔓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3065" name="椭圆形标注 173064"/>
          <p:cNvSpPr>
            <a:spLocks noChangeArrowheads="1"/>
          </p:cNvSpPr>
          <p:nvPr/>
        </p:nvSpPr>
        <p:spPr bwMode="auto">
          <a:xfrm>
            <a:off x="1619250" y="4437063"/>
            <a:ext cx="2060575" cy="720725"/>
          </a:xfrm>
          <a:prstGeom prst="wedgeEllipseCallout">
            <a:avLst>
              <a:gd name="adj1" fmla="val -44093"/>
              <a:gd name="adj2" fmla="val -91407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长枝节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3066" name="椭圆形标注 173065"/>
          <p:cNvSpPr>
            <a:spLocks noChangeArrowheads="1"/>
          </p:cNvSpPr>
          <p:nvPr/>
        </p:nvSpPr>
        <p:spPr bwMode="auto">
          <a:xfrm>
            <a:off x="5220072" y="4437063"/>
            <a:ext cx="3455616" cy="792162"/>
          </a:xfrm>
          <a:prstGeom prst="wedgeEllipseCallout">
            <a:avLst>
              <a:gd name="adj1" fmla="val -57097"/>
              <a:gd name="adj2" fmla="val -80662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耸立的样子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3067" name="椭圆形标注 173066"/>
          <p:cNvSpPr>
            <a:spLocks noChangeArrowheads="1"/>
          </p:cNvSpPr>
          <p:nvPr/>
        </p:nvSpPr>
        <p:spPr bwMode="auto">
          <a:xfrm>
            <a:off x="7235825" y="3429000"/>
            <a:ext cx="1655763" cy="792163"/>
          </a:xfrm>
          <a:prstGeom prst="wedgeEllipseCallout">
            <a:avLst>
              <a:gd name="adj1" fmla="val -97653"/>
              <a:gd name="adj2" fmla="val 30963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竖立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3069" name="文本框 173068"/>
          <p:cNvSpPr txBox="1">
            <a:spLocks noChangeArrowheads="1"/>
          </p:cNvSpPr>
          <p:nvPr/>
        </p:nvSpPr>
        <p:spPr bwMode="auto">
          <a:xfrm>
            <a:off x="0" y="2636838"/>
            <a:ext cx="9144000" cy="1198562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经过清水洗涤但不显得妖艳， 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（莲的</a:t>
            </a:r>
            <a:r>
              <a:rPr lang="zh-CN" altLang="en-US" sz="3600" b="1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柄）内部贯通，外部笔直，</a:t>
            </a:r>
            <a:endParaRPr lang="zh-CN" altLang="en-US" sz="3600" b="1">
              <a:solidFill>
                <a:srgbClr val="0000FF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73070" name="椭圆形标注 173069"/>
          <p:cNvSpPr>
            <a:spLocks noChangeArrowheads="1"/>
          </p:cNvSpPr>
          <p:nvPr/>
        </p:nvSpPr>
        <p:spPr bwMode="auto">
          <a:xfrm>
            <a:off x="3924300" y="3141663"/>
            <a:ext cx="1800225" cy="719137"/>
          </a:xfrm>
          <a:prstGeom prst="wedgeEllipseCallout">
            <a:avLst>
              <a:gd name="adj1" fmla="val -67282"/>
              <a:gd name="adj2" fmla="val 75829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更加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3071" name="文本框 173070"/>
          <p:cNvSpPr txBox="1">
            <a:spLocks noChangeArrowheads="1"/>
          </p:cNvSpPr>
          <p:nvPr/>
        </p:nvSpPr>
        <p:spPr bwMode="auto">
          <a:xfrm>
            <a:off x="-1905" y="5418773"/>
            <a:ext cx="9145588" cy="1198562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不横生枝蔓，不旁长枝节，香气远闻更加清芬，笔直洁净地立在那里，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2" name="椭圆形标注 1"/>
          <p:cNvSpPr>
            <a:spLocks noChangeArrowheads="1"/>
          </p:cNvSpPr>
          <p:nvPr/>
        </p:nvSpPr>
        <p:spPr bwMode="auto">
          <a:xfrm>
            <a:off x="4724400" y="1125855"/>
            <a:ext cx="4419600" cy="934085"/>
          </a:xfrm>
          <a:prstGeom prst="wedgeEllipseCallout">
            <a:avLst>
              <a:gd name="adj1" fmla="val -107767"/>
              <a:gd name="adj2" fmla="val -127090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p>
            <a:pPr algn="ctr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取消句子独立性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0" y="546100"/>
            <a:ext cx="9396413" cy="579438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我唯独喜爱莲从淤泥中长出来而不受泥的沾染，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3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3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3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3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3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3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73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3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3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0" grpId="0" animBg="1"/>
      <p:bldP spid="173061" grpId="0" bldLvl="0" animBg="1"/>
      <p:bldP spid="173062" grpId="0" bldLvl="0" animBg="1"/>
      <p:bldP spid="173063" grpId="0" bldLvl="0" animBg="1"/>
      <p:bldP spid="173064" grpId="0" bldLvl="0" animBg="1"/>
      <p:bldP spid="173065" grpId="0" bldLvl="0" animBg="1"/>
      <p:bldP spid="173066" grpId="0" animBg="1"/>
      <p:bldP spid="173067" grpId="0" animBg="1"/>
      <p:bldP spid="173069" grpId="0"/>
      <p:bldP spid="173070" grpId="0" animBg="1"/>
      <p:bldP spid="173071" grpId="0"/>
      <p:bldP spid="2" grpId="0" bldLvl="0" animBg="1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74081" descr="20070118152602382"/>
          <p:cNvPicPr>
            <a:picLocks noChangeAspect="1"/>
          </p:cNvPicPr>
          <p:nvPr/>
        </p:nvPicPr>
        <p:blipFill>
          <a:blip r:embed="rId1">
            <a:lum bright="14000" contrast="-8000"/>
          </a:blip>
          <a:srcRect/>
          <a:stretch>
            <a:fillRect/>
          </a:stretch>
        </p:blipFill>
        <p:spPr bwMode="auto">
          <a:xfrm>
            <a:off x="-228600" y="0"/>
            <a:ext cx="93726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0" name="文本占位符 174082"/>
          <p:cNvSpPr>
            <a:spLocks noGrp="1" noRot="1"/>
          </p:cNvSpPr>
          <p:nvPr>
            <p:ph idx="1"/>
          </p:nvPr>
        </p:nvSpPr>
        <p:spPr>
          <a:xfrm>
            <a:off x="0" y="2060575"/>
            <a:ext cx="8964613" cy="40767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40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谓</a:t>
            </a:r>
            <a:r>
              <a:rPr lang="zh-CN" altLang="en-US" sz="40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菊，花之</a:t>
            </a:r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隐</a:t>
            </a:r>
            <a:r>
              <a:rPr lang="zh-CN" altLang="en-US" sz="40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逸者也；</a:t>
            </a:r>
            <a:endParaRPr lang="zh-CN" altLang="en-US" sz="40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40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40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4000" b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牡丹，花之富贵者也；莲，花之君子者也。</a:t>
            </a:r>
            <a:endParaRPr lang="zh-CN" altLang="en-US" sz="40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4000" b="1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084" name="椭圆形标注 174083"/>
          <p:cNvSpPr>
            <a:spLocks noChangeArrowheads="1"/>
          </p:cNvSpPr>
          <p:nvPr/>
        </p:nvSpPr>
        <p:spPr bwMode="auto">
          <a:xfrm>
            <a:off x="0" y="2924175"/>
            <a:ext cx="1368425" cy="649288"/>
          </a:xfrm>
          <a:prstGeom prst="wedgeEllipseCallout">
            <a:avLst>
              <a:gd name="adj1" fmla="val 13111"/>
              <a:gd name="adj2" fmla="val -109903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认为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085" name="椭圆形标注 174084"/>
          <p:cNvSpPr>
            <a:spLocks noChangeArrowheads="1"/>
          </p:cNvSpPr>
          <p:nvPr/>
        </p:nvSpPr>
        <p:spPr bwMode="auto">
          <a:xfrm>
            <a:off x="3059113" y="2781300"/>
            <a:ext cx="1511300" cy="649288"/>
          </a:xfrm>
          <a:prstGeom prst="wedgeEllipseCallout">
            <a:avLst>
              <a:gd name="adj1" fmla="val -22690"/>
              <a:gd name="adj2" fmla="val -86676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隐居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373" name="文本框 174085"/>
          <p:cNvSpPr txBox="1">
            <a:spLocks noChangeArrowheads="1"/>
          </p:cNvSpPr>
          <p:nvPr/>
        </p:nvSpPr>
        <p:spPr bwMode="auto">
          <a:xfrm>
            <a:off x="0" y="0"/>
            <a:ext cx="7812088" cy="701675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50503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可远观而不可</a:t>
            </a:r>
            <a:r>
              <a:rPr lang="zh-CN" altLang="en-US" sz="4000" b="1">
                <a:solidFill>
                  <a:srgbClr val="A50021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亵</a:t>
            </a:r>
            <a:r>
              <a:rPr lang="zh-CN" altLang="en-US" sz="4000" b="1">
                <a:solidFill>
                  <a:srgbClr val="050503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玩焉</a:t>
            </a: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。</a:t>
            </a:r>
            <a:endParaRPr lang="zh-CN" altLang="en-US" sz="4000" b="1">
              <a:solidFill>
                <a:schemeClr val="accent2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74087" name="椭圆形标注 174086"/>
          <p:cNvSpPr>
            <a:spLocks noChangeArrowheads="1"/>
          </p:cNvSpPr>
          <p:nvPr/>
        </p:nvSpPr>
        <p:spPr bwMode="auto">
          <a:xfrm>
            <a:off x="5364163" y="0"/>
            <a:ext cx="3779837" cy="836613"/>
          </a:xfrm>
          <a:prstGeom prst="wedgeEllipseCallout">
            <a:avLst>
              <a:gd name="adj1" fmla="val -100315"/>
              <a:gd name="adj2" fmla="val 2370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亲近而不庄重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088" name="文本框 174087"/>
          <p:cNvSpPr txBox="1">
            <a:spLocks noChangeArrowheads="1"/>
          </p:cNvSpPr>
          <p:nvPr/>
        </p:nvSpPr>
        <p:spPr bwMode="auto">
          <a:xfrm>
            <a:off x="0" y="981075"/>
            <a:ext cx="8675688" cy="644525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它只可从远处观赏却不能靠近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赏玩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啊。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6" name="文本框 174088"/>
          <p:cNvSpPr txBox="1">
            <a:spLocks noChangeArrowheads="1"/>
          </p:cNvSpPr>
          <p:nvPr/>
        </p:nvSpPr>
        <p:spPr bwMode="auto">
          <a:xfrm>
            <a:off x="250825" y="3860800"/>
            <a:ext cx="6697663" cy="701675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174090" name="文本框 174089"/>
          <p:cNvSpPr txBox="1">
            <a:spLocks noChangeArrowheads="1"/>
          </p:cNvSpPr>
          <p:nvPr/>
        </p:nvSpPr>
        <p:spPr bwMode="auto">
          <a:xfrm>
            <a:off x="0" y="3500438"/>
            <a:ext cx="6985000" cy="701675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我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认为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菊花是花中</a:t>
            </a:r>
            <a:r>
              <a:rPr lang="zh-CN" altLang="en-US" sz="4000" b="1">
                <a:solidFill>
                  <a:srgbClr val="CC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的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隐士</a:t>
            </a: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。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grpSp>
        <p:nvGrpSpPr>
          <p:cNvPr id="174091" name="组合 174090"/>
          <p:cNvGrpSpPr/>
          <p:nvPr/>
        </p:nvGrpSpPr>
        <p:grpSpPr bwMode="auto">
          <a:xfrm>
            <a:off x="395288" y="3573463"/>
            <a:ext cx="8135937" cy="2152650"/>
            <a:chOff x="0" y="2251"/>
            <a:chExt cx="5125" cy="1356"/>
          </a:xfrm>
        </p:grpSpPr>
        <p:sp>
          <p:nvSpPr>
            <p:cNvPr id="58380" name="文本框 174091"/>
            <p:cNvSpPr txBox="1">
              <a:spLocks noChangeArrowheads="1"/>
            </p:cNvSpPr>
            <p:nvPr/>
          </p:nvSpPr>
          <p:spPr bwMode="auto">
            <a:xfrm>
              <a:off x="4014" y="2251"/>
              <a:ext cx="1111" cy="442"/>
            </a:xfrm>
            <a:prstGeom prst="rect">
              <a:avLst/>
            </a:prstGeom>
            <a:noFill/>
            <a:ln w="7620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zh-CN" altLang="en-US" sz="4000" b="1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8381" name="文本框 174092"/>
            <p:cNvSpPr txBox="1">
              <a:spLocks noChangeArrowheads="1"/>
            </p:cNvSpPr>
            <p:nvPr/>
          </p:nvSpPr>
          <p:spPr bwMode="auto">
            <a:xfrm>
              <a:off x="0" y="3203"/>
              <a:ext cx="3288" cy="404"/>
            </a:xfrm>
            <a:prstGeom prst="rect">
              <a:avLst/>
            </a:prstGeom>
            <a:noFill/>
            <a:ln w="76200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楷体_GB2312"/>
                <a:cs typeface="楷体_GB2312"/>
              </a:endParaRPr>
            </a:p>
          </p:txBody>
        </p:sp>
      </p:grpSp>
      <p:sp>
        <p:nvSpPr>
          <p:cNvPr id="174096" name="矩形 174095"/>
          <p:cNvSpPr>
            <a:spLocks noChangeArrowheads="1"/>
          </p:cNvSpPr>
          <p:nvPr/>
        </p:nvSpPr>
        <p:spPr bwMode="auto">
          <a:xfrm>
            <a:off x="0" y="5495608"/>
            <a:ext cx="93599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ea typeface="楷体_GB2312"/>
                <a:cs typeface="楷体_GB2312"/>
              </a:rPr>
              <a:t>牡丹，是花中的富贵者，莲，是花中的君子。</a:t>
            </a:r>
            <a:endParaRPr lang="zh-CN" altLang="en-US" sz="3600" b="1">
              <a:solidFill>
                <a:srgbClr val="0000FF"/>
              </a:solidFill>
              <a:ea typeface="楷体_GB2312"/>
              <a:cs typeface="楷体_GB231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4" grpId="0" animBg="1"/>
      <p:bldP spid="174085" grpId="0" animBg="1"/>
      <p:bldP spid="174087" grpId="0" animBg="1"/>
      <p:bldP spid="174088" grpId="0"/>
      <p:bldP spid="1740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43361"/>
          <p:cNvSpPr txBox="1">
            <a:spLocks noChangeArrowheads="1"/>
          </p:cNvSpPr>
          <p:nvPr/>
        </p:nvSpPr>
        <p:spPr bwMode="auto">
          <a:xfrm>
            <a:off x="0" y="0"/>
            <a:ext cx="3276600" cy="1279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charset="-122"/>
              </a:rPr>
              <a:t>作者简介</a:t>
            </a:r>
            <a:endParaRPr lang="zh-CN" altLang="en-US" sz="2000" b="1">
              <a:solidFill>
                <a:srgbClr val="6600FF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  <a:p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7411" name="文本框 143362"/>
          <p:cNvSpPr txBox="1">
            <a:spLocks noChangeArrowheads="1"/>
          </p:cNvSpPr>
          <p:nvPr/>
        </p:nvSpPr>
        <p:spPr bwMode="auto">
          <a:xfrm>
            <a:off x="3132138" y="692150"/>
            <a:ext cx="6011862" cy="175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00"/>
                </a:solidFill>
                <a:latin typeface="楷体_GB2312"/>
                <a:ea typeface="楷体_GB2312"/>
                <a:cs typeface="楷体_GB2312"/>
              </a:rPr>
              <a:t>晚年与白居易唱和甚多，并称“刘白”。</a:t>
            </a:r>
            <a:r>
              <a:rPr lang="zh-CN" altLang="en-US" sz="3600" b="1">
                <a:latin typeface="楷体_GB2312"/>
                <a:ea typeface="楷体_GB2312"/>
                <a:cs typeface="楷体_GB2312"/>
              </a:rPr>
              <a:t>被白居易推崇备至，被誉为</a:t>
            </a:r>
            <a:r>
              <a:rPr lang="zh-CN" altLang="en-US" sz="3600" b="1">
                <a:solidFill>
                  <a:srgbClr val="CC0000"/>
                </a:solidFill>
                <a:latin typeface="楷体_GB2312"/>
                <a:ea typeface="楷体_GB2312"/>
                <a:cs typeface="楷体_GB2312"/>
              </a:rPr>
              <a:t>“诗豪”。</a:t>
            </a:r>
            <a:endParaRPr lang="zh-CN" altLang="en-US" sz="3600" b="1">
              <a:solidFill>
                <a:srgbClr val="CC0000"/>
              </a:solidFill>
              <a:latin typeface="楷体_GB2312"/>
              <a:ea typeface="楷体_GB2312"/>
              <a:cs typeface="楷体_GB2312"/>
            </a:endParaRPr>
          </a:p>
        </p:txBody>
      </p:sp>
      <p:pic>
        <p:nvPicPr>
          <p:cNvPr id="17412" name="图片 143363" descr="lyx刘禹锡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196975"/>
            <a:ext cx="2411413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文本框 143364"/>
          <p:cNvSpPr txBox="1">
            <a:spLocks noChangeArrowheads="1"/>
          </p:cNvSpPr>
          <p:nvPr/>
        </p:nvSpPr>
        <p:spPr bwMode="auto">
          <a:xfrm>
            <a:off x="2627313" y="2492375"/>
            <a:ext cx="6516687" cy="438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/>
              <a:t>    </a:t>
            </a:r>
            <a:r>
              <a:rPr lang="zh-CN" altLang="en-US" sz="3200" b="1">
                <a:solidFill>
                  <a:srgbClr val="000000"/>
                </a:solidFill>
              </a:rPr>
              <a:t>被贬期间只给一间只能容下一床、一桌、一椅的小屋。半年时间，知县强迫刘禹锡搬了三次家，面积一次比一次小，最后仅是斗室。想想这位势利眼的狗官，实在欺人太甚，遂愤然提笔写下这篇超凡脱俗、情趣高雅的</a:t>
            </a:r>
            <a:r>
              <a:rPr lang="en-US" altLang="zh-CN" sz="3200" b="1">
                <a:solidFill>
                  <a:srgbClr val="000000"/>
                </a:solidFill>
              </a:rPr>
              <a:t>《</a:t>
            </a:r>
            <a:r>
              <a:rPr lang="zh-CN" altLang="en-US" sz="3200" b="1">
                <a:solidFill>
                  <a:srgbClr val="000000"/>
                </a:solidFill>
              </a:rPr>
              <a:t>陋室铭</a:t>
            </a:r>
            <a:r>
              <a:rPr lang="en-US" altLang="zh-CN" sz="3200" b="1">
                <a:solidFill>
                  <a:srgbClr val="000000"/>
                </a:solidFill>
              </a:rPr>
              <a:t>》</a:t>
            </a:r>
            <a:r>
              <a:rPr lang="zh-CN" altLang="en-US" sz="3200" b="1">
                <a:solidFill>
                  <a:srgbClr val="000000"/>
                </a:solidFill>
              </a:rPr>
              <a:t>，并请人刻上石碑，立在门前。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zoom dir="in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176129" descr="20070118152602382"/>
          <p:cNvPicPr>
            <a:picLocks noChangeAspect="1"/>
          </p:cNvPicPr>
          <p:nvPr/>
        </p:nvPicPr>
        <p:blipFill>
          <a:blip r:embed="rId1">
            <a:lum bright="14000" contrast="-8000"/>
          </a:blip>
          <a:srcRect/>
          <a:stretch>
            <a:fillRect/>
          </a:stretch>
        </p:blipFill>
        <p:spPr bwMode="auto">
          <a:xfrm>
            <a:off x="-228600" y="0"/>
            <a:ext cx="9372600" cy="68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4" name="文本框 176130"/>
          <p:cNvSpPr txBox="1">
            <a:spLocks noChangeArrowheads="1"/>
          </p:cNvSpPr>
          <p:nvPr/>
        </p:nvSpPr>
        <p:spPr bwMode="auto">
          <a:xfrm>
            <a:off x="0" y="1052513"/>
            <a:ext cx="7561263" cy="5273675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A50021"/>
                </a:solidFill>
                <a:latin typeface="Times New Roman" panose="02020603050405020304" pitchFamily="18" charset="0"/>
              </a:rPr>
              <a:t>噫</a:t>
            </a:r>
            <a:r>
              <a:rPr lang="zh-CN" altLang="en-US" sz="4000" b="1">
                <a:solidFill>
                  <a:schemeClr val="accent2"/>
                </a:solidFill>
                <a:latin typeface="Times New Roman" panose="02020603050405020304" pitchFamily="18" charset="0"/>
              </a:rPr>
              <a:t>！</a:t>
            </a:r>
            <a:r>
              <a:rPr lang="zh-CN" altLang="en-US" sz="4000" b="1">
                <a:solidFill>
                  <a:srgbClr val="050503"/>
                </a:solidFill>
                <a:latin typeface="Times New Roman" panose="02020603050405020304" pitchFamily="18" charset="0"/>
              </a:rPr>
              <a:t>菊</a:t>
            </a:r>
            <a:r>
              <a:rPr lang="zh-CN" altLang="en-US" sz="4000" b="1">
                <a:solidFill>
                  <a:srgbClr val="A50021"/>
                </a:solidFill>
                <a:latin typeface="Times New Roman" panose="02020603050405020304" pitchFamily="18" charset="0"/>
              </a:rPr>
              <a:t>之</a:t>
            </a:r>
            <a:r>
              <a:rPr lang="zh-CN" altLang="en-US" sz="4000" b="1">
                <a:solidFill>
                  <a:srgbClr val="050503"/>
                </a:solidFill>
                <a:latin typeface="Times New Roman" panose="02020603050405020304" pitchFamily="18" charset="0"/>
              </a:rPr>
              <a:t>爱，陶后</a:t>
            </a:r>
            <a:r>
              <a:rPr lang="zh-CN" altLang="en-US" sz="4000" b="1">
                <a:solidFill>
                  <a:srgbClr val="A50021"/>
                </a:solidFill>
                <a:latin typeface="Times New Roman" panose="02020603050405020304" pitchFamily="18" charset="0"/>
              </a:rPr>
              <a:t>鲜</a:t>
            </a:r>
            <a:r>
              <a:rPr lang="zh-CN" altLang="en-US" sz="4000" b="1">
                <a:solidFill>
                  <a:srgbClr val="050503"/>
                </a:solidFill>
                <a:latin typeface="Times New Roman" panose="02020603050405020304" pitchFamily="18" charset="0"/>
              </a:rPr>
              <a:t>有闻；</a:t>
            </a:r>
            <a:endParaRPr lang="zh-CN" altLang="en-US" sz="4000" b="1">
              <a:solidFill>
                <a:srgbClr val="050503"/>
              </a:solidFill>
              <a:latin typeface="Times New Roman" panose="02020603050405020304" pitchFamily="18" charset="0"/>
            </a:endParaRPr>
          </a:p>
          <a:p>
            <a:endParaRPr lang="zh-CN" altLang="en-US" sz="4000" b="1">
              <a:solidFill>
                <a:srgbClr val="050503"/>
              </a:solidFill>
              <a:latin typeface="Times New Roman" panose="02020603050405020304" pitchFamily="18" charset="0"/>
            </a:endParaRPr>
          </a:p>
          <a:p>
            <a:endParaRPr lang="zh-CN" altLang="en-US" sz="4000" b="1">
              <a:solidFill>
                <a:srgbClr val="050503"/>
              </a:solidFill>
              <a:latin typeface="Times New Roman" panose="02020603050405020304" pitchFamily="18" charset="0"/>
            </a:endParaRPr>
          </a:p>
          <a:p>
            <a:r>
              <a:rPr lang="zh-CN" altLang="en-US" sz="4000" b="1">
                <a:solidFill>
                  <a:srgbClr val="050503"/>
                </a:solidFill>
                <a:latin typeface="Times New Roman" panose="02020603050405020304" pitchFamily="18" charset="0"/>
              </a:rPr>
              <a:t>莲之爱，同予者何人；</a:t>
            </a:r>
            <a:endParaRPr lang="zh-CN" altLang="en-US" sz="4000" b="1">
              <a:solidFill>
                <a:srgbClr val="050503"/>
              </a:solidFill>
              <a:latin typeface="Times New Roman" panose="02020603050405020304" pitchFamily="18" charset="0"/>
            </a:endParaRPr>
          </a:p>
          <a:p>
            <a:endParaRPr lang="zh-CN" altLang="en-US" sz="4000" b="1">
              <a:solidFill>
                <a:srgbClr val="050503"/>
              </a:solidFill>
              <a:latin typeface="Times New Roman" panose="02020603050405020304" pitchFamily="18" charset="0"/>
            </a:endParaRPr>
          </a:p>
          <a:p>
            <a:endParaRPr lang="zh-CN" altLang="en-US" sz="4000" b="1">
              <a:solidFill>
                <a:srgbClr val="050503"/>
              </a:solidFill>
              <a:latin typeface="Times New Roman" panose="02020603050405020304" pitchFamily="18" charset="0"/>
            </a:endParaRPr>
          </a:p>
          <a:p>
            <a:r>
              <a:rPr lang="zh-CN" altLang="en-US" sz="4000" b="1">
                <a:solidFill>
                  <a:srgbClr val="050503"/>
                </a:solidFill>
                <a:latin typeface="Times New Roman" panose="02020603050405020304" pitchFamily="18" charset="0"/>
              </a:rPr>
              <a:t>牡丹之爱，</a:t>
            </a:r>
            <a:r>
              <a:rPr lang="zh-CN" altLang="en-US" sz="4000" b="1">
                <a:solidFill>
                  <a:srgbClr val="A50021"/>
                </a:solidFill>
                <a:latin typeface="Times New Roman" panose="02020603050405020304" pitchFamily="18" charset="0"/>
              </a:rPr>
              <a:t>宜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乎</a:t>
            </a:r>
            <a:r>
              <a:rPr lang="zh-CN" altLang="en-US" sz="4000" b="1">
                <a:solidFill>
                  <a:srgbClr val="050503"/>
                </a:solidFill>
                <a:latin typeface="Times New Roman" panose="02020603050405020304" pitchFamily="18" charset="0"/>
              </a:rPr>
              <a:t>众矣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40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176132" name="椭圆形标注 176131"/>
          <p:cNvSpPr>
            <a:spLocks noChangeArrowheads="1"/>
          </p:cNvSpPr>
          <p:nvPr/>
        </p:nvSpPr>
        <p:spPr bwMode="auto">
          <a:xfrm>
            <a:off x="2484438" y="188913"/>
            <a:ext cx="1366837" cy="735012"/>
          </a:xfrm>
          <a:prstGeom prst="wedgeEllipseCallout">
            <a:avLst>
              <a:gd name="adj1" fmla="val -100755"/>
              <a:gd name="adj2" fmla="val 105292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6133" name="椭圆形标注 176132"/>
          <p:cNvSpPr>
            <a:spLocks noChangeArrowheads="1"/>
          </p:cNvSpPr>
          <p:nvPr/>
        </p:nvSpPr>
        <p:spPr bwMode="auto">
          <a:xfrm>
            <a:off x="4864100" y="4218623"/>
            <a:ext cx="1512888" cy="863600"/>
          </a:xfrm>
          <a:prstGeom prst="wedgeEllipseCallout">
            <a:avLst>
              <a:gd name="adj1" fmla="val -161755"/>
              <a:gd name="adj2" fmla="val 30148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应当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6134" name="椭圆形标注 176133"/>
          <p:cNvSpPr>
            <a:spLocks noChangeArrowheads="1"/>
          </p:cNvSpPr>
          <p:nvPr/>
        </p:nvSpPr>
        <p:spPr bwMode="auto">
          <a:xfrm>
            <a:off x="0" y="0"/>
            <a:ext cx="2051050" cy="836613"/>
          </a:xfrm>
          <a:prstGeom prst="wedgeEllipseCallout">
            <a:avLst>
              <a:gd name="adj1" fmla="val -42491"/>
              <a:gd name="adj2" fmla="val 110722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叹词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唉</a:t>
            </a:r>
            <a:endParaRPr lang="zh-CN" altLang="en-US" sz="28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6135" name="文本框 176134"/>
          <p:cNvSpPr txBox="1">
            <a:spLocks noChangeArrowheads="1"/>
          </p:cNvSpPr>
          <p:nvPr/>
        </p:nvSpPr>
        <p:spPr bwMode="auto">
          <a:xfrm>
            <a:off x="-1588" y="1773238"/>
            <a:ext cx="9145588" cy="1200329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唉，对于菊花的喜爱</a:t>
            </a:r>
            <a:r>
              <a:rPr lang="zh-CN" altLang="en-US" sz="36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，陶渊明之后就很少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听到了；</a:t>
            </a:r>
            <a:endParaRPr lang="zh-CN" altLang="en-US" sz="3600" b="1" dirty="0">
              <a:solidFill>
                <a:srgbClr val="0000FF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76136" name="文本框 176135"/>
          <p:cNvSpPr txBox="1">
            <a:spLocks noChangeArrowheads="1"/>
          </p:cNvSpPr>
          <p:nvPr/>
        </p:nvSpPr>
        <p:spPr bwMode="auto">
          <a:xfrm>
            <a:off x="0" y="3573463"/>
            <a:ext cx="9001125" cy="645160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对于莲花的喜爱，像我一样的还有什么人呢？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6137" name="文本框 176136"/>
          <p:cNvSpPr txBox="1">
            <a:spLocks noChangeArrowheads="1"/>
          </p:cNvSpPr>
          <p:nvPr/>
        </p:nvSpPr>
        <p:spPr bwMode="auto">
          <a:xfrm>
            <a:off x="0" y="5661025"/>
            <a:ext cx="8208963" cy="706438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对于牡丹的喜爱，应该人很多了。</a:t>
            </a:r>
            <a:endParaRPr lang="zh-CN" altLang="en-US" sz="4000" b="1">
              <a:solidFill>
                <a:srgbClr val="0000FF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76138" name="椭圆形标注 176137"/>
          <p:cNvSpPr>
            <a:spLocks noChangeArrowheads="1"/>
          </p:cNvSpPr>
          <p:nvPr/>
        </p:nvSpPr>
        <p:spPr bwMode="auto">
          <a:xfrm>
            <a:off x="4572000" y="188913"/>
            <a:ext cx="1296988" cy="719137"/>
          </a:xfrm>
          <a:prstGeom prst="wedgeEllipseCallout">
            <a:avLst>
              <a:gd name="adj1" fmla="val -65301"/>
              <a:gd name="adj2" fmla="val 98565"/>
            </a:avLst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</a:t>
            </a:r>
            <a:endParaRPr lang="zh-CN" altLang="en-US" sz="32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6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6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6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6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2" grpId="0" animBg="1"/>
      <p:bldP spid="176133" grpId="0" bldLvl="0" animBg="1"/>
      <p:bldP spid="176134" grpId="0" animBg="1"/>
      <p:bldP spid="176135" grpId="0"/>
      <p:bldP spid="176136" grpId="0"/>
      <p:bldP spid="176137" grpId="0"/>
      <p:bldP spid="17613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180225"/>
          <p:cNvSpPr>
            <a:spLocks noGrp="1" noRot="1"/>
          </p:cNvSpPr>
          <p:nvPr>
            <p:ph type="ctrTitle"/>
          </p:nvPr>
        </p:nvSpPr>
        <p:spPr>
          <a:xfrm>
            <a:off x="236855" y="420370"/>
            <a:ext cx="7772400" cy="813435"/>
          </a:xfrm>
        </p:spPr>
        <p:txBody>
          <a:bodyPr/>
          <a:lstStyle/>
          <a:p>
            <a:pPr algn="l"/>
            <a:r>
              <a:rPr lang="en-US" altLang="zh-CN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、重点段落的理解</a:t>
            </a:r>
            <a:endParaRPr lang="zh-CN" altLang="en-US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60419" name="副标题 180226"/>
          <p:cNvSpPr>
            <a:spLocks noGrp="1" noRot="1"/>
          </p:cNvSpPr>
          <p:nvPr>
            <p:ph type="subTitle" idx="1"/>
          </p:nvPr>
        </p:nvSpPr>
        <p:spPr>
          <a:xfrm>
            <a:off x="0" y="1344613"/>
            <a:ext cx="9144000" cy="2133600"/>
          </a:xfrm>
        </p:spPr>
        <p:txBody>
          <a:bodyPr/>
          <a:lstStyle/>
          <a:p>
            <a:pPr algn="l"/>
            <a:r>
              <a:rPr lang="zh-CN" altLang="en-US" sz="3600" b="1" dirty="0" smtClean="0">
                <a:solidFill>
                  <a:srgbClr val="000000"/>
                </a:solidFill>
                <a:ea typeface="黑体" panose="02010609060101010101" pitchFamily="49" charset="-122"/>
              </a:rPr>
              <a:t>作者说：“水陆草木之花，可爱者甚蕃。”既然各种各样的花都很可爱，为什么作者唯独只喜爱莲花呢？从课文中找出作者喜爱莲花的原因。</a:t>
            </a:r>
            <a:endParaRPr lang="zh-CN" altLang="en-US" sz="3600" b="1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180228" name="文本框 180227"/>
          <p:cNvSpPr txBox="1">
            <a:spLocks noChangeArrowheads="1"/>
          </p:cNvSpPr>
          <p:nvPr/>
        </p:nvSpPr>
        <p:spPr bwMode="auto">
          <a:xfrm>
            <a:off x="0" y="3933825"/>
            <a:ext cx="9144000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予独爱莲之出淤泥而不染，濯清涟而不妖，中通外直，不蔓不枝，香远益清，亭亭净植，可远观而不可亵玩焉。</a:t>
            </a:r>
            <a:endParaRPr lang="zh-CN" altLang="en-US" sz="3600" b="1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80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4"/>
          <p:cNvSpPr>
            <a:spLocks noRot="1"/>
          </p:cNvSpPr>
          <p:nvPr/>
        </p:nvSpPr>
        <p:spPr bwMode="auto">
          <a:xfrm>
            <a:off x="0" y="1916113"/>
            <a:ext cx="8458200" cy="426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、“淤泥”和“清涟”写出了莲花的</a:t>
            </a:r>
            <a:endParaRPr lang="zh-CN" altLang="en-US" sz="3200" b="1" u="sng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、“中通外直，不蔓不枝”写出了莲花的  </a:t>
            </a:r>
            <a:endParaRPr lang="zh-CN" altLang="en-US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、“香远益清”写出了莲花的  </a:t>
            </a:r>
            <a:endParaRPr lang="zh-CN" altLang="en-US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4</a:t>
            </a: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、“亭亭净植”写出了莲花的  </a:t>
            </a:r>
            <a:endParaRPr lang="zh-CN" altLang="en-US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5</a:t>
            </a: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、“可远观而不可亵玩焉”写出了莲花的</a:t>
            </a:r>
            <a:endParaRPr lang="zh-CN" altLang="en-US" sz="3200" b="1" i="1" u="sng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78180" name="Rectangle 5"/>
          <p:cNvSpPr/>
          <p:nvPr/>
        </p:nvSpPr>
        <p:spPr>
          <a:xfrm>
            <a:off x="179388" y="441325"/>
            <a:ext cx="8964612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4000" b="1" noProof="1">
                <a:solidFill>
                  <a:srgbClr val="003300"/>
                </a:solidFill>
                <a:effectLst/>
                <a:latin typeface="Times New Roman" panose="02020603050405020304" pitchFamily="18" charset="0"/>
                <a:ea typeface="楷体_GB2312" pitchFamily="49" charset="-122"/>
              </a:rPr>
              <a:t>这句话中的七个短句分别描述了莲花的哪一方面的特点呢？</a:t>
            </a:r>
            <a:endParaRPr lang="zh-CN" altLang="en-US" sz="4000" b="1" noProof="1">
              <a:solidFill>
                <a:srgbClr val="003300"/>
              </a:solidFill>
              <a:effectLst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6877050" y="2060575"/>
            <a:ext cx="2057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环境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8182" name="Text Box 7"/>
          <p:cNvSpPr txBox="1">
            <a:spLocks noChangeArrowheads="1"/>
          </p:cNvSpPr>
          <p:nvPr/>
        </p:nvSpPr>
        <p:spPr bwMode="auto">
          <a:xfrm>
            <a:off x="7635875" y="2708275"/>
            <a:ext cx="1508125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体态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5580063" y="3500438"/>
            <a:ext cx="129540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香味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8185" name="Text Box 10"/>
          <p:cNvSpPr txBox="1">
            <a:spLocks noChangeArrowheads="1"/>
          </p:cNvSpPr>
          <p:nvPr/>
        </p:nvSpPr>
        <p:spPr bwMode="auto">
          <a:xfrm>
            <a:off x="5508625" y="4365625"/>
            <a:ext cx="17272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姿态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7667625" y="5157788"/>
            <a:ext cx="1905000" cy="915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风度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0" name="Line 12"/>
          <p:cNvSpPr>
            <a:spLocks noChangeShapeType="1"/>
          </p:cNvSpPr>
          <p:nvPr/>
        </p:nvSpPr>
        <p:spPr bwMode="auto">
          <a:xfrm>
            <a:off x="6804025" y="2636838"/>
            <a:ext cx="1219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51" name="Line 13"/>
          <p:cNvSpPr>
            <a:spLocks noChangeShapeType="1"/>
          </p:cNvSpPr>
          <p:nvPr/>
        </p:nvSpPr>
        <p:spPr bwMode="auto">
          <a:xfrm>
            <a:off x="7596188" y="3429000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52" name="Line 14"/>
          <p:cNvSpPr>
            <a:spLocks noChangeShapeType="1"/>
          </p:cNvSpPr>
          <p:nvPr/>
        </p:nvSpPr>
        <p:spPr bwMode="auto">
          <a:xfrm>
            <a:off x="5508625" y="4292600"/>
            <a:ext cx="1143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53" name="Line 15"/>
          <p:cNvSpPr>
            <a:spLocks noChangeShapeType="1"/>
          </p:cNvSpPr>
          <p:nvPr/>
        </p:nvSpPr>
        <p:spPr bwMode="auto">
          <a:xfrm>
            <a:off x="5508625" y="5157788"/>
            <a:ext cx="1219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54" name="Line 16"/>
          <p:cNvSpPr>
            <a:spLocks noChangeShapeType="1"/>
          </p:cNvSpPr>
          <p:nvPr/>
        </p:nvSpPr>
        <p:spPr bwMode="auto">
          <a:xfrm>
            <a:off x="7596188" y="6021388"/>
            <a:ext cx="1219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78182" grpId="0"/>
      <p:bldP spid="16392" grpId="0"/>
      <p:bldP spid="178185" grpId="0"/>
      <p:bldP spid="1639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Text Box 5"/>
          <p:cNvSpPr txBox="1">
            <a:spLocks noChangeArrowheads="1"/>
          </p:cNvSpPr>
          <p:nvPr/>
        </p:nvSpPr>
        <p:spPr bwMode="auto">
          <a:xfrm>
            <a:off x="0" y="0"/>
            <a:ext cx="9144000" cy="1431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000000"/>
                </a:solidFill>
                <a:effectLst/>
                <a:latin typeface="楷体_GB2312"/>
                <a:ea typeface="楷体_GB2312"/>
                <a:cs typeface="楷体_GB2312"/>
              </a:rPr>
              <a:t>2.</a:t>
            </a:r>
            <a:r>
              <a:rPr lang="zh-CN" altLang="en-US" sz="4400" b="1">
                <a:solidFill>
                  <a:srgbClr val="000000"/>
                </a:solidFill>
                <a:effectLst/>
                <a:latin typeface="楷体_GB2312"/>
                <a:ea typeface="楷体_GB2312"/>
                <a:cs typeface="楷体_GB2312"/>
              </a:rPr>
              <a:t>作者眼中的“莲”具有哪些君子品质？</a:t>
            </a:r>
            <a:endParaRPr lang="zh-CN" altLang="en-US" sz="4400" b="1">
              <a:solidFill>
                <a:srgbClr val="000000"/>
              </a:solidFill>
              <a:effectLst/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79203" name="TextBox 6"/>
          <p:cNvSpPr txBox="1">
            <a:spLocks noChangeArrowheads="1"/>
          </p:cNvSpPr>
          <p:nvPr/>
        </p:nvSpPr>
        <p:spPr bwMode="auto">
          <a:xfrm>
            <a:off x="0" y="2133600"/>
            <a:ext cx="9144000" cy="41560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“出淤泥而不染”：</a:t>
            </a:r>
            <a:endParaRPr lang="en-US" altLang="zh-CN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“濯清涟而不妖”：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ts val="4000"/>
              </a:lnSpc>
            </a:pPr>
            <a:r>
              <a:rPr lang="zh-CN" altLang="zh-CN" sz="3200" b="1">
                <a:solidFill>
                  <a:srgbClr val="000000"/>
                </a:solidFill>
              </a:rPr>
              <a:t> </a:t>
            </a:r>
            <a:endParaRPr lang="zh-CN" altLang="en-US" sz="3200" b="1">
              <a:solidFill>
                <a:srgbClr val="000000"/>
              </a:solidFill>
            </a:endParaRPr>
          </a:p>
          <a:p>
            <a:pPr>
              <a:lnSpc>
                <a:spcPts val="4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“中通外直，不蔓不枝”：</a:t>
            </a:r>
            <a:r>
              <a:rPr lang="zh-CN" altLang="zh-CN" sz="3200" b="1">
                <a:solidFill>
                  <a:srgbClr val="000000"/>
                </a:solidFill>
              </a:rPr>
              <a:t> </a:t>
            </a:r>
            <a:endParaRPr lang="zh-CN" altLang="en-US" sz="3200" b="1">
              <a:solidFill>
                <a:srgbClr val="000000"/>
              </a:solidFill>
            </a:endParaRPr>
          </a:p>
          <a:p>
            <a:pPr>
              <a:lnSpc>
                <a:spcPts val="4000"/>
              </a:lnSpc>
            </a:pPr>
            <a:endParaRPr lang="zh-CN" altLang="en-US" sz="3200" b="1">
              <a:solidFill>
                <a:srgbClr val="000000"/>
              </a:solidFill>
            </a:endParaRPr>
          </a:p>
          <a:p>
            <a:pPr>
              <a:lnSpc>
                <a:spcPts val="4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“香远益清，亭亭净植”：</a:t>
            </a:r>
            <a:r>
              <a:rPr lang="zh-CN" altLang="zh-CN" sz="3200" b="1">
                <a:solidFill>
                  <a:srgbClr val="000000"/>
                </a:solidFill>
              </a:rPr>
              <a:t> </a:t>
            </a:r>
            <a:endParaRPr lang="zh-CN" altLang="en-US" sz="3200" b="1">
              <a:solidFill>
                <a:srgbClr val="000000"/>
              </a:solidFill>
            </a:endParaRPr>
          </a:p>
          <a:p>
            <a:pPr>
              <a:lnSpc>
                <a:spcPts val="4000"/>
              </a:lnSpc>
            </a:pPr>
            <a:endParaRPr lang="zh-CN" altLang="en-US" sz="3200" b="1">
              <a:solidFill>
                <a:srgbClr val="000000"/>
              </a:solidFill>
            </a:endParaRPr>
          </a:p>
          <a:p>
            <a:pPr>
              <a:lnSpc>
                <a:spcPts val="4000"/>
              </a:lnSpc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</a:rPr>
              <a:t>“可远观而不可亵玩焉”：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9204" name="矩形 179203"/>
          <p:cNvSpPr>
            <a:spLocks noChangeArrowheads="1"/>
          </p:cNvSpPr>
          <p:nvPr/>
        </p:nvSpPr>
        <p:spPr bwMode="auto">
          <a:xfrm>
            <a:off x="4716463" y="2060575"/>
            <a:ext cx="2632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</a:rPr>
              <a:t>不同流合污</a:t>
            </a:r>
            <a:r>
              <a:rPr lang="zh-CN" altLang="en-US" sz="3200" b="1">
                <a:solidFill>
                  <a:srgbClr val="FF0000"/>
                </a:solidFill>
              </a:rPr>
              <a:t>；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79205" name="矩形 179204"/>
          <p:cNvSpPr>
            <a:spLocks noChangeArrowheads="1"/>
          </p:cNvSpPr>
          <p:nvPr/>
        </p:nvSpPr>
        <p:spPr bwMode="auto">
          <a:xfrm>
            <a:off x="4716463" y="2636838"/>
            <a:ext cx="2632075" cy="60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zh-CN" sz="3200" b="1">
                <a:solidFill>
                  <a:srgbClr val="FF0000"/>
                </a:solidFill>
              </a:rPr>
              <a:t>不孤芳自赏</a:t>
            </a:r>
            <a:r>
              <a:rPr lang="zh-CN" altLang="en-US" sz="3200" b="1">
                <a:solidFill>
                  <a:srgbClr val="FF0000"/>
                </a:solidFill>
              </a:rPr>
              <a:t>；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79206" name="矩形 179205"/>
          <p:cNvSpPr>
            <a:spLocks noChangeArrowheads="1"/>
          </p:cNvSpPr>
          <p:nvPr/>
        </p:nvSpPr>
        <p:spPr bwMode="auto">
          <a:xfrm>
            <a:off x="4879975" y="3644900"/>
            <a:ext cx="4264025" cy="60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zh-CN" sz="3200" b="1">
                <a:solidFill>
                  <a:srgbClr val="FF0000"/>
                </a:solidFill>
              </a:rPr>
              <a:t>通达正直，行为端正</a:t>
            </a:r>
            <a:r>
              <a:rPr lang="zh-CN" altLang="en-US" sz="3200" b="1">
                <a:solidFill>
                  <a:srgbClr val="FF0000"/>
                </a:solidFill>
              </a:rPr>
              <a:t>；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79207" name="矩形 179206"/>
          <p:cNvSpPr>
            <a:spLocks noChangeArrowheads="1"/>
          </p:cNvSpPr>
          <p:nvPr/>
        </p:nvSpPr>
        <p:spPr bwMode="auto">
          <a:xfrm>
            <a:off x="4879975" y="4652963"/>
            <a:ext cx="4264025" cy="60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zh-CN" sz="3200" b="1">
                <a:solidFill>
                  <a:srgbClr val="FF0000"/>
                </a:solidFill>
              </a:rPr>
              <a:t>志洁行廉，美名传扬</a:t>
            </a:r>
            <a:r>
              <a:rPr lang="zh-CN" altLang="en-US" sz="3200" b="1">
                <a:solidFill>
                  <a:srgbClr val="FF0000"/>
                </a:solidFill>
              </a:rPr>
              <a:t>；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79208" name="矩形 179207"/>
          <p:cNvSpPr>
            <a:spLocks noChangeArrowheads="1"/>
          </p:cNvSpPr>
          <p:nvPr/>
        </p:nvSpPr>
        <p:spPr bwMode="auto">
          <a:xfrm>
            <a:off x="4879975" y="5661025"/>
            <a:ext cx="4264025" cy="600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zh-CN" sz="3200" b="1">
                <a:solidFill>
                  <a:srgbClr val="FF0000"/>
                </a:solidFill>
              </a:rPr>
              <a:t>仪态庄重，令人敬重</a:t>
            </a:r>
            <a:r>
              <a:rPr lang="zh-CN" altLang="en-US" sz="3200" b="1">
                <a:solidFill>
                  <a:srgbClr val="FF0000"/>
                </a:solidFill>
              </a:rPr>
              <a:t>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9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9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9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9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9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9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9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9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2" grpId="0"/>
      <p:bldP spid="17920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副标题 195585"/>
          <p:cNvSpPr>
            <a:spLocks noGrp="1" noRot="1"/>
          </p:cNvSpPr>
          <p:nvPr>
            <p:ph type="subTitle" idx="1"/>
          </p:nvPr>
        </p:nvSpPr>
        <p:spPr>
          <a:xfrm>
            <a:off x="0" y="0"/>
            <a:ext cx="9144000" cy="1700213"/>
          </a:xfrm>
        </p:spPr>
        <p:txBody>
          <a:bodyPr/>
          <a:lstStyle/>
          <a:p>
            <a:pPr algn="l"/>
            <a:r>
              <a:rPr lang="zh-CN" altLang="en-US" b="1" smtClean="0">
                <a:solidFill>
                  <a:srgbClr val="000000"/>
                </a:solidFill>
                <a:ea typeface="楷体_GB2312"/>
                <a:cs typeface="楷体_GB2312"/>
              </a:rPr>
              <a:t>作者爱莲，不仅因为喜欢它的外形，更是因为它是一种人的化身。联系第二段来看，它是哪一种人的化身呢？</a:t>
            </a:r>
            <a:endParaRPr lang="zh-CN" altLang="en-US" b="1" smtClean="0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195587" name="文本框 195586"/>
          <p:cNvSpPr txBox="1">
            <a:spLocks noChangeArrowheads="1"/>
          </p:cNvSpPr>
          <p:nvPr/>
        </p:nvSpPr>
        <p:spPr bwMode="auto">
          <a:xfrm>
            <a:off x="0" y="2781300"/>
            <a:ext cx="733425" cy="2663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23048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君子的化身</a:t>
            </a:r>
            <a:endParaRPr lang="zh-CN" altLang="en-US" sz="3600" b="1">
              <a:solidFill>
                <a:srgbClr val="230486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95588" name="组合 195587"/>
          <p:cNvGrpSpPr/>
          <p:nvPr/>
        </p:nvGrpSpPr>
        <p:grpSpPr bwMode="auto">
          <a:xfrm>
            <a:off x="539750" y="2205038"/>
            <a:ext cx="3455988" cy="3719512"/>
            <a:chOff x="672" y="1680"/>
            <a:chExt cx="1968" cy="2343"/>
          </a:xfrm>
        </p:grpSpPr>
        <p:sp>
          <p:nvSpPr>
            <p:cNvPr id="63516" name="左大括号 195588"/>
            <p:cNvSpPr/>
            <p:nvPr/>
          </p:nvSpPr>
          <p:spPr bwMode="auto">
            <a:xfrm>
              <a:off x="672" y="1872"/>
              <a:ext cx="144" cy="1920"/>
            </a:xfrm>
            <a:prstGeom prst="leftBrace">
              <a:avLst>
                <a:gd name="adj1" fmla="val 111049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63517" name="组合 195589"/>
            <p:cNvGrpSpPr/>
            <p:nvPr/>
          </p:nvGrpSpPr>
          <p:grpSpPr bwMode="auto">
            <a:xfrm>
              <a:off x="912" y="1680"/>
              <a:ext cx="1584" cy="624"/>
              <a:chOff x="912" y="1680"/>
              <a:chExt cx="1584" cy="624"/>
            </a:xfrm>
          </p:grpSpPr>
          <p:sp>
            <p:nvSpPr>
              <p:cNvPr id="63530" name="文本框 195590"/>
              <p:cNvSpPr txBox="1">
                <a:spLocks noChangeArrowheads="1"/>
              </p:cNvSpPr>
              <p:nvPr/>
            </p:nvSpPr>
            <p:spPr bwMode="auto">
              <a:xfrm>
                <a:off x="912" y="1680"/>
                <a:ext cx="1584" cy="596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>
                    <a:solidFill>
                      <a:srgbClr val="230486"/>
                    </a:solidFill>
                    <a:latin typeface="Times New Roman" panose="02020603050405020304" pitchFamily="18" charset="0"/>
                    <a:ea typeface="华文中宋" panose="02010600040101010101" pitchFamily="2" charset="-122"/>
                  </a:rPr>
                  <a:t>出淤泥而不染，濯清涟而不妖</a:t>
                </a:r>
                <a:endParaRPr lang="zh-CN" altLang="en-US" sz="2800" b="1">
                  <a:solidFill>
                    <a:srgbClr val="230486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63531" name="矩形 195591"/>
              <p:cNvSpPr>
                <a:spLocks noChangeArrowheads="1"/>
              </p:cNvSpPr>
              <p:nvPr/>
            </p:nvSpPr>
            <p:spPr bwMode="auto">
              <a:xfrm>
                <a:off x="912" y="1680"/>
                <a:ext cx="1536" cy="6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3518" name="组合 195592"/>
            <p:cNvGrpSpPr/>
            <p:nvPr/>
          </p:nvGrpSpPr>
          <p:grpSpPr bwMode="auto">
            <a:xfrm>
              <a:off x="912" y="2304"/>
              <a:ext cx="1584" cy="336"/>
              <a:chOff x="912" y="2304"/>
              <a:chExt cx="1584" cy="336"/>
            </a:xfrm>
          </p:grpSpPr>
          <p:sp>
            <p:nvSpPr>
              <p:cNvPr id="63528" name="文本框 195593"/>
              <p:cNvSpPr txBox="1">
                <a:spLocks noChangeArrowheads="1"/>
              </p:cNvSpPr>
              <p:nvPr/>
            </p:nvSpPr>
            <p:spPr bwMode="auto">
              <a:xfrm>
                <a:off x="912" y="2304"/>
                <a:ext cx="1584" cy="327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>
                    <a:solidFill>
                      <a:srgbClr val="230486"/>
                    </a:solidFill>
                    <a:latin typeface="Times New Roman" panose="02020603050405020304" pitchFamily="18" charset="0"/>
                    <a:ea typeface="华文中宋" panose="02010600040101010101" pitchFamily="2" charset="-122"/>
                  </a:rPr>
                  <a:t>中通外直</a:t>
                </a:r>
                <a:endParaRPr lang="zh-CN" altLang="en-US" sz="2800" b="1">
                  <a:solidFill>
                    <a:srgbClr val="230486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63529" name="矩形 195594"/>
              <p:cNvSpPr>
                <a:spLocks noChangeArrowheads="1"/>
              </p:cNvSpPr>
              <p:nvPr/>
            </p:nvSpPr>
            <p:spPr bwMode="auto">
              <a:xfrm>
                <a:off x="912" y="2352"/>
                <a:ext cx="1536" cy="28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3519" name="组合 195595"/>
            <p:cNvGrpSpPr/>
            <p:nvPr/>
          </p:nvGrpSpPr>
          <p:grpSpPr bwMode="auto">
            <a:xfrm>
              <a:off x="912" y="2649"/>
              <a:ext cx="1584" cy="327"/>
              <a:chOff x="912" y="2649"/>
              <a:chExt cx="1584" cy="327"/>
            </a:xfrm>
          </p:grpSpPr>
          <p:sp>
            <p:nvSpPr>
              <p:cNvPr id="63526" name="文本框 195596"/>
              <p:cNvSpPr txBox="1">
                <a:spLocks noChangeArrowheads="1"/>
              </p:cNvSpPr>
              <p:nvPr/>
            </p:nvSpPr>
            <p:spPr bwMode="auto">
              <a:xfrm>
                <a:off x="912" y="2649"/>
                <a:ext cx="1584" cy="327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>
                    <a:solidFill>
                      <a:srgbClr val="230486"/>
                    </a:solidFill>
                    <a:latin typeface="Times New Roman" panose="02020603050405020304" pitchFamily="18" charset="0"/>
                    <a:ea typeface="华文中宋" panose="02010600040101010101" pitchFamily="2" charset="-122"/>
                  </a:rPr>
                  <a:t>不蔓不枝</a:t>
                </a:r>
                <a:endParaRPr lang="zh-CN" altLang="en-US" sz="2800" b="1">
                  <a:solidFill>
                    <a:srgbClr val="230486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63527" name="矩形 195597"/>
              <p:cNvSpPr>
                <a:spLocks noChangeArrowheads="1"/>
              </p:cNvSpPr>
              <p:nvPr/>
            </p:nvSpPr>
            <p:spPr bwMode="auto">
              <a:xfrm>
                <a:off x="912" y="2688"/>
                <a:ext cx="1536" cy="28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3520" name="组合 195598"/>
            <p:cNvGrpSpPr/>
            <p:nvPr/>
          </p:nvGrpSpPr>
          <p:grpSpPr bwMode="auto">
            <a:xfrm>
              <a:off x="912" y="2985"/>
              <a:ext cx="1584" cy="327"/>
              <a:chOff x="912" y="2985"/>
              <a:chExt cx="1584" cy="327"/>
            </a:xfrm>
          </p:grpSpPr>
          <p:sp>
            <p:nvSpPr>
              <p:cNvPr id="63524" name="文本框 195599"/>
              <p:cNvSpPr txBox="1">
                <a:spLocks noChangeArrowheads="1"/>
              </p:cNvSpPr>
              <p:nvPr/>
            </p:nvSpPr>
            <p:spPr bwMode="auto">
              <a:xfrm>
                <a:off x="912" y="2985"/>
                <a:ext cx="1584" cy="327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>
                    <a:solidFill>
                      <a:srgbClr val="230486"/>
                    </a:solidFill>
                    <a:latin typeface="Times New Roman" panose="02020603050405020304" pitchFamily="18" charset="0"/>
                    <a:ea typeface="华文中宋" panose="02010600040101010101" pitchFamily="2" charset="-122"/>
                  </a:rPr>
                  <a:t>香远益清</a:t>
                </a:r>
                <a:endParaRPr lang="zh-CN" altLang="en-US" sz="2800" b="1">
                  <a:solidFill>
                    <a:srgbClr val="230486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63525" name="矩形 195600"/>
              <p:cNvSpPr>
                <a:spLocks noChangeArrowheads="1"/>
              </p:cNvSpPr>
              <p:nvPr/>
            </p:nvSpPr>
            <p:spPr bwMode="auto">
              <a:xfrm>
                <a:off x="912" y="3024"/>
                <a:ext cx="1536" cy="28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3521" name="组合 195601"/>
            <p:cNvGrpSpPr/>
            <p:nvPr/>
          </p:nvGrpSpPr>
          <p:grpSpPr bwMode="auto">
            <a:xfrm>
              <a:off x="816" y="3360"/>
              <a:ext cx="1824" cy="663"/>
              <a:chOff x="816" y="3360"/>
              <a:chExt cx="1824" cy="663"/>
            </a:xfrm>
          </p:grpSpPr>
          <p:sp>
            <p:nvSpPr>
              <p:cNvPr id="63522" name="文本框 195602"/>
              <p:cNvSpPr txBox="1">
                <a:spLocks noChangeArrowheads="1"/>
              </p:cNvSpPr>
              <p:nvPr/>
            </p:nvSpPr>
            <p:spPr bwMode="auto">
              <a:xfrm>
                <a:off x="816" y="3360"/>
                <a:ext cx="1824" cy="663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25000"/>
                  </a:spcBef>
                </a:pPr>
                <a:r>
                  <a:rPr lang="zh-CN" altLang="en-US" sz="2800" b="1">
                    <a:solidFill>
                      <a:srgbClr val="230486"/>
                    </a:solidFill>
                    <a:latin typeface="Times New Roman" panose="02020603050405020304" pitchFamily="18" charset="0"/>
                    <a:ea typeface="华文中宋" panose="02010600040101010101" pitchFamily="2" charset="-122"/>
                  </a:rPr>
                  <a:t>亭亭净植，可远</a:t>
                </a:r>
                <a:endParaRPr lang="zh-CN" altLang="en-US" sz="2800" b="1">
                  <a:solidFill>
                    <a:srgbClr val="230486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endParaRPr>
              </a:p>
              <a:p>
                <a:pPr>
                  <a:spcBef>
                    <a:spcPct val="25000"/>
                  </a:spcBef>
                </a:pPr>
                <a:r>
                  <a:rPr lang="zh-CN" altLang="en-US" sz="2800" b="1">
                    <a:solidFill>
                      <a:srgbClr val="230486"/>
                    </a:solidFill>
                    <a:latin typeface="Times New Roman" panose="02020603050405020304" pitchFamily="18" charset="0"/>
                    <a:ea typeface="华文中宋" panose="02010600040101010101" pitchFamily="2" charset="-122"/>
                  </a:rPr>
                  <a:t>观而不可亵玩焉</a:t>
                </a:r>
                <a:endParaRPr lang="zh-CN" altLang="en-US" sz="2800" b="1">
                  <a:solidFill>
                    <a:srgbClr val="230486"/>
                  </a:solidFill>
                  <a:latin typeface="Times New Roman" panose="02020603050405020304" pitchFamily="18" charset="0"/>
                  <a:ea typeface="华文中宋" panose="02010600040101010101" pitchFamily="2" charset="-122"/>
                </a:endParaRPr>
              </a:p>
            </p:txBody>
          </p:sp>
          <p:sp>
            <p:nvSpPr>
              <p:cNvPr id="63523" name="矩形 195603"/>
              <p:cNvSpPr>
                <a:spLocks noChangeArrowheads="1"/>
              </p:cNvSpPr>
              <p:nvPr/>
            </p:nvSpPr>
            <p:spPr bwMode="auto">
              <a:xfrm>
                <a:off x="864" y="3360"/>
                <a:ext cx="1584" cy="624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95605" name="组合 195604"/>
          <p:cNvGrpSpPr/>
          <p:nvPr/>
        </p:nvGrpSpPr>
        <p:grpSpPr bwMode="auto">
          <a:xfrm>
            <a:off x="3635375" y="2133600"/>
            <a:ext cx="3802063" cy="990600"/>
            <a:chOff x="2736" y="1680"/>
            <a:chExt cx="2304" cy="624"/>
          </a:xfrm>
        </p:grpSpPr>
        <p:sp>
          <p:nvSpPr>
            <p:cNvPr id="63513" name="直接连接符 195605"/>
            <p:cNvSpPr>
              <a:spLocks noChangeShapeType="1"/>
            </p:cNvSpPr>
            <p:nvPr/>
          </p:nvSpPr>
          <p:spPr bwMode="auto">
            <a:xfrm>
              <a:off x="2736" y="2016"/>
              <a:ext cx="6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4" name="矩形 195606"/>
            <p:cNvSpPr>
              <a:spLocks noChangeArrowheads="1"/>
            </p:cNvSpPr>
            <p:nvPr/>
          </p:nvSpPr>
          <p:spPr bwMode="auto">
            <a:xfrm>
              <a:off x="3456" y="1680"/>
              <a:ext cx="1536" cy="62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5" name="文本框 195607"/>
            <p:cNvSpPr txBox="1">
              <a:spLocks noChangeArrowheads="1"/>
            </p:cNvSpPr>
            <p:nvPr/>
          </p:nvSpPr>
          <p:spPr bwMode="auto">
            <a:xfrm>
              <a:off x="3456" y="1680"/>
              <a:ext cx="1584" cy="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不与恶浊的世风同流合污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5609" name="组合 195608"/>
          <p:cNvGrpSpPr/>
          <p:nvPr/>
        </p:nvGrpSpPr>
        <p:grpSpPr bwMode="auto">
          <a:xfrm>
            <a:off x="3635375" y="3357563"/>
            <a:ext cx="3816350" cy="533400"/>
            <a:chOff x="2736" y="2304"/>
            <a:chExt cx="2304" cy="336"/>
          </a:xfrm>
        </p:grpSpPr>
        <p:sp>
          <p:nvSpPr>
            <p:cNvPr id="63510" name="直接连接符 195609"/>
            <p:cNvSpPr>
              <a:spLocks noChangeShapeType="1"/>
            </p:cNvSpPr>
            <p:nvPr/>
          </p:nvSpPr>
          <p:spPr bwMode="auto">
            <a:xfrm>
              <a:off x="2736" y="2496"/>
              <a:ext cx="6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1" name="矩形 195610"/>
            <p:cNvSpPr>
              <a:spLocks noChangeArrowheads="1"/>
            </p:cNvSpPr>
            <p:nvPr/>
          </p:nvSpPr>
          <p:spPr bwMode="auto">
            <a:xfrm>
              <a:off x="3456" y="2352"/>
              <a:ext cx="1536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2" name="文本框 195611"/>
            <p:cNvSpPr txBox="1">
              <a:spLocks noChangeArrowheads="1"/>
            </p:cNvSpPr>
            <p:nvPr/>
          </p:nvSpPr>
          <p:spPr bwMode="auto">
            <a:xfrm>
              <a:off x="3456" y="2304"/>
              <a:ext cx="1584" cy="327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通达事理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5613" name="组合 195612"/>
          <p:cNvGrpSpPr/>
          <p:nvPr/>
        </p:nvGrpSpPr>
        <p:grpSpPr bwMode="auto">
          <a:xfrm>
            <a:off x="3708400" y="3860800"/>
            <a:ext cx="3729038" cy="533400"/>
            <a:chOff x="2736" y="2640"/>
            <a:chExt cx="2304" cy="336"/>
          </a:xfrm>
        </p:grpSpPr>
        <p:sp>
          <p:nvSpPr>
            <p:cNvPr id="63507" name="直接连接符 195613"/>
            <p:cNvSpPr>
              <a:spLocks noChangeShapeType="1"/>
            </p:cNvSpPr>
            <p:nvPr/>
          </p:nvSpPr>
          <p:spPr bwMode="auto">
            <a:xfrm>
              <a:off x="2736" y="2832"/>
              <a:ext cx="6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8" name="矩形 195614"/>
            <p:cNvSpPr>
              <a:spLocks noChangeArrowheads="1"/>
            </p:cNvSpPr>
            <p:nvPr/>
          </p:nvSpPr>
          <p:spPr bwMode="auto">
            <a:xfrm>
              <a:off x="3456" y="2688"/>
              <a:ext cx="1536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9" name="文本框 195615"/>
            <p:cNvSpPr txBox="1">
              <a:spLocks noChangeArrowheads="1"/>
            </p:cNvSpPr>
            <p:nvPr/>
          </p:nvSpPr>
          <p:spPr bwMode="auto">
            <a:xfrm>
              <a:off x="3456" y="2640"/>
              <a:ext cx="1584" cy="327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不攀附权贵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5617" name="组合 195616"/>
          <p:cNvGrpSpPr/>
          <p:nvPr/>
        </p:nvGrpSpPr>
        <p:grpSpPr bwMode="auto">
          <a:xfrm>
            <a:off x="3635375" y="4437063"/>
            <a:ext cx="3889375" cy="533400"/>
            <a:chOff x="2736" y="2976"/>
            <a:chExt cx="2304" cy="336"/>
          </a:xfrm>
        </p:grpSpPr>
        <p:sp>
          <p:nvSpPr>
            <p:cNvPr id="63504" name="直接连接符 195617"/>
            <p:cNvSpPr>
              <a:spLocks noChangeShapeType="1"/>
            </p:cNvSpPr>
            <p:nvPr/>
          </p:nvSpPr>
          <p:spPr bwMode="auto">
            <a:xfrm>
              <a:off x="2736" y="3168"/>
              <a:ext cx="67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5" name="矩形 195618"/>
            <p:cNvSpPr>
              <a:spLocks noChangeArrowheads="1"/>
            </p:cNvSpPr>
            <p:nvPr/>
          </p:nvSpPr>
          <p:spPr bwMode="auto">
            <a:xfrm>
              <a:off x="3456" y="3024"/>
              <a:ext cx="1536" cy="28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6" name="文本框 195619"/>
            <p:cNvSpPr txBox="1">
              <a:spLocks noChangeArrowheads="1"/>
            </p:cNvSpPr>
            <p:nvPr/>
          </p:nvSpPr>
          <p:spPr bwMode="auto">
            <a:xfrm>
              <a:off x="3456" y="2976"/>
              <a:ext cx="1584" cy="327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美名远扬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5621" name="组合 195620"/>
          <p:cNvGrpSpPr/>
          <p:nvPr/>
        </p:nvGrpSpPr>
        <p:grpSpPr bwMode="auto">
          <a:xfrm>
            <a:off x="3635375" y="5013325"/>
            <a:ext cx="3889375" cy="990600"/>
            <a:chOff x="2736" y="3360"/>
            <a:chExt cx="2256" cy="624"/>
          </a:xfrm>
        </p:grpSpPr>
        <p:sp>
          <p:nvSpPr>
            <p:cNvPr id="63501" name="直接连接符 195621"/>
            <p:cNvSpPr>
              <a:spLocks noChangeShapeType="1"/>
            </p:cNvSpPr>
            <p:nvPr/>
          </p:nvSpPr>
          <p:spPr bwMode="auto">
            <a:xfrm>
              <a:off x="2736" y="3648"/>
              <a:ext cx="6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2" name="矩形 195622"/>
            <p:cNvSpPr>
              <a:spLocks noChangeArrowheads="1"/>
            </p:cNvSpPr>
            <p:nvPr/>
          </p:nvSpPr>
          <p:spPr bwMode="auto">
            <a:xfrm>
              <a:off x="3456" y="3360"/>
              <a:ext cx="1536" cy="624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3" name="文本框 195623"/>
            <p:cNvSpPr txBox="1">
              <a:spLocks noChangeArrowheads="1"/>
            </p:cNvSpPr>
            <p:nvPr/>
          </p:nvSpPr>
          <p:spPr bwMode="auto">
            <a:xfrm>
              <a:off x="3648" y="3360"/>
              <a:ext cx="1200" cy="6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志洁行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廉</a:t>
              </a:r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 </a:t>
              </a:r>
              <a:r>
                <a:rPr lang="en-US" altLang="zh-CN" sz="2800" b="1" smtClean="0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 </a:t>
              </a:r>
              <a:r>
                <a:rPr lang="zh-CN" altLang="en-US" sz="2800" b="1" smtClean="0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仪态</a:t>
              </a: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华文细黑" panose="02010600040101010101" pitchFamily="2" charset="-122"/>
                </a:rPr>
                <a:t>端正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5625" name="组合 195624"/>
          <p:cNvGrpSpPr/>
          <p:nvPr/>
        </p:nvGrpSpPr>
        <p:grpSpPr bwMode="auto">
          <a:xfrm>
            <a:off x="7740650" y="2349500"/>
            <a:ext cx="1052513" cy="3048000"/>
            <a:chOff x="4896" y="1824"/>
            <a:chExt cx="663" cy="1920"/>
          </a:xfrm>
        </p:grpSpPr>
        <p:sp>
          <p:nvSpPr>
            <p:cNvPr id="63499" name="右大括号 195625"/>
            <p:cNvSpPr/>
            <p:nvPr/>
          </p:nvSpPr>
          <p:spPr bwMode="auto">
            <a:xfrm>
              <a:off x="4896" y="1824"/>
              <a:ext cx="192" cy="1920"/>
            </a:xfrm>
            <a:prstGeom prst="rightBrace">
              <a:avLst>
                <a:gd name="adj1" fmla="val 83287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0" name="文本框 195626"/>
            <p:cNvSpPr txBox="1">
              <a:spLocks noChangeArrowheads="1"/>
            </p:cNvSpPr>
            <p:nvPr/>
          </p:nvSpPr>
          <p:spPr bwMode="auto">
            <a:xfrm>
              <a:off x="5097" y="2304"/>
              <a:ext cx="462" cy="1344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托物言志</a:t>
              </a:r>
              <a:endPara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19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9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9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9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9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9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95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95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TextBox 6"/>
          <p:cNvSpPr txBox="1">
            <a:spLocks noChangeArrowheads="1"/>
          </p:cNvSpPr>
          <p:nvPr/>
        </p:nvSpPr>
        <p:spPr bwMode="auto">
          <a:xfrm>
            <a:off x="0" y="1196975"/>
            <a:ext cx="8964613" cy="192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一个“独”字，表现出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作者不与世俗同流合污的态度</a:t>
            </a:r>
            <a:r>
              <a:rPr lang="zh-CN" altLang="en-US" sz="40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lang="zh-CN" altLang="en-US" sz="40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77155" name="Text Box 5"/>
          <p:cNvSpPr txBox="1">
            <a:spLocks noChangeArrowheads="1"/>
          </p:cNvSpPr>
          <p:nvPr/>
        </p:nvSpPr>
        <p:spPr bwMode="auto">
          <a:xfrm>
            <a:off x="0" y="0"/>
            <a:ext cx="8640763" cy="91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怎样理解文章中多次出现的“独”字？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3"/>
          <p:cNvGrpSpPr/>
          <p:nvPr/>
        </p:nvGrpSpPr>
        <p:grpSpPr bwMode="auto">
          <a:xfrm>
            <a:off x="0" y="3378200"/>
            <a:ext cx="9144000" cy="3479800"/>
            <a:chOff x="534043" y="2853108"/>
            <a:chExt cx="7928618" cy="186846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 cstate="print"/>
            <a:srcRect b="5778"/>
            <a:stretch>
              <a:fillRect/>
            </a:stretch>
          </p:blipFill>
          <p:spPr>
            <a:xfrm>
              <a:off x="3150830" y="2853108"/>
              <a:ext cx="2973112" cy="186846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2" cstate="print"/>
            <a:srcRect b="13051"/>
            <a:stretch>
              <a:fillRect/>
            </a:stretch>
          </p:blipFill>
          <p:spPr>
            <a:xfrm>
              <a:off x="6317289" y="2856184"/>
              <a:ext cx="2145372" cy="186539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/>
            <a:srcRect l="13834" r="6636" b="8507"/>
            <a:stretch>
              <a:fillRect/>
            </a:stretch>
          </p:blipFill>
          <p:spPr>
            <a:xfrm>
              <a:off x="534043" y="2853108"/>
              <a:ext cx="2442317" cy="1868467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7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  <p:bldP spid="17715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123905" descr="BJyw4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文本框 123906"/>
          <p:cNvSpPr txBox="1">
            <a:spLocks noChangeArrowheads="1"/>
          </p:cNvSpPr>
          <p:nvPr/>
        </p:nvSpPr>
        <p:spPr bwMode="auto">
          <a:xfrm>
            <a:off x="0" y="0"/>
            <a:ext cx="50292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、“菊”和牡丹分别有什么特征？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65539" name="文本框 123907"/>
          <p:cNvSpPr txBox="1">
            <a:spLocks noChangeArrowheads="1"/>
          </p:cNvSpPr>
          <p:nvPr/>
        </p:nvSpPr>
        <p:spPr bwMode="auto">
          <a:xfrm>
            <a:off x="457200" y="2667000"/>
            <a:ext cx="1676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65540" name="文本框 123908"/>
          <p:cNvSpPr txBox="1">
            <a:spLocks noChangeArrowheads="1"/>
          </p:cNvSpPr>
          <p:nvPr/>
        </p:nvSpPr>
        <p:spPr bwMode="auto">
          <a:xfrm>
            <a:off x="250825" y="2060575"/>
            <a:ext cx="838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菊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65541" name="文本框 123909"/>
          <p:cNvSpPr txBox="1">
            <a:spLocks noChangeArrowheads="1"/>
          </p:cNvSpPr>
          <p:nvPr/>
        </p:nvSpPr>
        <p:spPr bwMode="auto">
          <a:xfrm>
            <a:off x="0" y="4076700"/>
            <a:ext cx="12192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牡丹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pic>
        <p:nvPicPr>
          <p:cNvPr id="65542" name="图片 123910" descr="牡丹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3860800"/>
            <a:ext cx="4038600" cy="2997200"/>
          </a:xfrm>
          <a:prstGeom prst="rect">
            <a:avLst/>
          </a:prstGeom>
          <a:noFill/>
          <a:ln w="25400">
            <a:solidFill>
              <a:srgbClr val="F60202"/>
            </a:solidFill>
            <a:miter lim="800000"/>
            <a:headEnd/>
            <a:tailEnd/>
          </a:ln>
        </p:spPr>
      </p:pic>
      <p:sp>
        <p:nvSpPr>
          <p:cNvPr id="123912" name="右箭头 123911"/>
          <p:cNvSpPr>
            <a:spLocks noChangeArrowheads="1"/>
          </p:cNvSpPr>
          <p:nvPr/>
        </p:nvSpPr>
        <p:spPr bwMode="auto">
          <a:xfrm>
            <a:off x="323850" y="2852738"/>
            <a:ext cx="1079500" cy="147637"/>
          </a:xfrm>
          <a:prstGeom prst="rightArrow">
            <a:avLst>
              <a:gd name="adj1" fmla="val 50000"/>
              <a:gd name="adj2" fmla="val 182762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13" name="文本框 123912"/>
          <p:cNvSpPr txBox="1">
            <a:spLocks noChangeArrowheads="1"/>
          </p:cNvSpPr>
          <p:nvPr/>
        </p:nvSpPr>
        <p:spPr bwMode="auto">
          <a:xfrm>
            <a:off x="1547813" y="2133600"/>
            <a:ext cx="3455987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秋季开花，迎寒斗霜，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清高避世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123914" name="燕尾形箭头 123913"/>
          <p:cNvSpPr>
            <a:spLocks noChangeArrowheads="1"/>
          </p:cNvSpPr>
          <p:nvPr/>
        </p:nvSpPr>
        <p:spPr bwMode="auto">
          <a:xfrm>
            <a:off x="179388" y="4868863"/>
            <a:ext cx="1223962" cy="160337"/>
          </a:xfrm>
          <a:prstGeom prst="notchedRightArrow">
            <a:avLst>
              <a:gd name="adj1" fmla="val 50000"/>
              <a:gd name="adj2" fmla="val 190807"/>
            </a:avLst>
          </a:prstGeom>
          <a:solidFill>
            <a:srgbClr val="0000FF"/>
          </a:solidFill>
          <a:ln w="9525">
            <a:solidFill>
              <a:srgbClr val="0000FF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15" name="文本框 123914"/>
          <p:cNvSpPr txBox="1">
            <a:spLocks noChangeArrowheads="1"/>
          </p:cNvSpPr>
          <p:nvPr/>
        </p:nvSpPr>
        <p:spPr bwMode="auto">
          <a:xfrm>
            <a:off x="1692275" y="4149725"/>
            <a:ext cx="2735263" cy="1300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花色艳丽，</a:t>
            </a:r>
            <a:endParaRPr lang="zh-CN" altLang="en-US" sz="3600" b="1">
              <a:solidFill>
                <a:srgbClr val="0000FF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雍容华贵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pic>
        <p:nvPicPr>
          <p:cNvPr id="65547" name="图片 123916" descr="jh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88913"/>
            <a:ext cx="4038600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3" grpId="0"/>
      <p:bldP spid="12391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1835150" y="1341438"/>
            <a:ext cx="12033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爱菊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1763713" y="2852738"/>
            <a:ext cx="171291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爱牡丹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1835150" y="4797425"/>
            <a:ext cx="12033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爱莲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711450" y="1447800"/>
            <a:ext cx="1555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华文行楷" panose="02010800040101010101" charset="-122"/>
              </a:rPr>
              <a:t>（</a:t>
            </a:r>
            <a:r>
              <a:rPr lang="zh-CN" altLang="en-US" sz="3600" b="1">
                <a:latin typeface="Times New Roman" panose="02020603050405020304" pitchFamily="18" charset="0"/>
                <a:ea typeface="华文行楷" panose="02010800040101010101" charset="-122"/>
              </a:rPr>
              <a:t>鲜</a:t>
            </a:r>
            <a:r>
              <a:rPr lang="zh-CN" altLang="en-US" sz="3600">
                <a:latin typeface="Times New Roman" panose="02020603050405020304" pitchFamily="18" charset="0"/>
                <a:ea typeface="华文行楷" panose="02010800040101010101" charset="-122"/>
              </a:rPr>
              <a:t>）</a:t>
            </a:r>
            <a:endParaRPr lang="zh-CN" altLang="en-US" sz="3600"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2916238" y="2924175"/>
            <a:ext cx="1555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（众）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711450" y="4800600"/>
            <a:ext cx="157480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（独）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3995738" y="1371600"/>
            <a:ext cx="946150" cy="809625"/>
          </a:xfrm>
          <a:prstGeom prst="rightArrow">
            <a:avLst>
              <a:gd name="adj1" fmla="val 37500"/>
              <a:gd name="adj2" fmla="val 23897"/>
            </a:avLst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spcBef>
                <a:spcPct val="20000"/>
              </a:spcBef>
            </a:pPr>
            <a:endParaRPr lang="zh-CN" altLang="en-US" sz="4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4125913" y="2895600"/>
            <a:ext cx="827087" cy="820738"/>
          </a:xfrm>
          <a:prstGeom prst="rightArrow">
            <a:avLst>
              <a:gd name="adj1" fmla="val 37500"/>
              <a:gd name="adj2" fmla="val 20607"/>
            </a:avLst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spcBef>
                <a:spcPct val="20000"/>
              </a:spcBef>
            </a:pPr>
            <a:endParaRPr lang="zh-CN" altLang="en-US" sz="4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6" name="AutoShape 10"/>
          <p:cNvSpPr>
            <a:spLocks noChangeArrowheads="1"/>
          </p:cNvSpPr>
          <p:nvPr/>
        </p:nvSpPr>
        <p:spPr bwMode="auto">
          <a:xfrm>
            <a:off x="4125913" y="4648200"/>
            <a:ext cx="1309687" cy="887413"/>
          </a:xfrm>
          <a:prstGeom prst="rightArrow">
            <a:avLst>
              <a:gd name="adj1" fmla="val 37500"/>
              <a:gd name="adj2" fmla="val 30180"/>
            </a:avLst>
          </a:prstGeom>
          <a:solidFill>
            <a:srgbClr val="FFFF99">
              <a:alpha val="50195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>
              <a:spcBef>
                <a:spcPct val="20000"/>
              </a:spcBef>
            </a:pPr>
            <a:endParaRPr lang="zh-CN" altLang="en-US" sz="44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4932363" y="1341438"/>
            <a:ext cx="2216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离世隐居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4859338" y="2924175"/>
            <a:ext cx="2216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追名逐利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5580063" y="4652963"/>
            <a:ext cx="1200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000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君子</a:t>
            </a:r>
            <a:endParaRPr lang="zh-CN" altLang="en-US" sz="4000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84334" name="AutoShape 17"/>
          <p:cNvSpPr>
            <a:spLocks noChangeArrowheads="1"/>
          </p:cNvSpPr>
          <p:nvPr/>
        </p:nvSpPr>
        <p:spPr bwMode="auto">
          <a:xfrm>
            <a:off x="7235825" y="0"/>
            <a:ext cx="1908175" cy="1749425"/>
          </a:xfrm>
          <a:prstGeom prst="cloudCallout">
            <a:avLst>
              <a:gd name="adj1" fmla="val -74208"/>
              <a:gd name="adj2" fmla="val 51088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颇有微词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9474" name="AutoShape 18"/>
          <p:cNvSpPr>
            <a:spLocks noChangeArrowheads="1"/>
          </p:cNvSpPr>
          <p:nvPr/>
        </p:nvSpPr>
        <p:spPr bwMode="auto">
          <a:xfrm>
            <a:off x="7250113" y="1844675"/>
            <a:ext cx="1893887" cy="1625600"/>
          </a:xfrm>
          <a:prstGeom prst="cloudCallout">
            <a:avLst>
              <a:gd name="adj1" fmla="val -71292"/>
              <a:gd name="adj2" fmla="val 37986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十分鄙视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sp>
        <p:nvSpPr>
          <p:cNvPr id="184336" name="AutoShape 19"/>
          <p:cNvSpPr>
            <a:spLocks noChangeArrowheads="1"/>
          </p:cNvSpPr>
          <p:nvPr/>
        </p:nvSpPr>
        <p:spPr bwMode="auto">
          <a:xfrm>
            <a:off x="7164388" y="3716338"/>
            <a:ext cx="1979612" cy="1722437"/>
          </a:xfrm>
          <a:prstGeom prst="cloudCallout">
            <a:avLst>
              <a:gd name="adj1" fmla="val -72616"/>
              <a:gd name="adj2" fmla="val 26773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华文行楷" panose="02010800040101010101" charset="-122"/>
              </a:rPr>
              <a:t>赞叹有加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华文行楷" panose="02010800040101010101" charset="-122"/>
            </a:endParaRPr>
          </a:p>
        </p:txBody>
      </p:sp>
      <p:pic>
        <p:nvPicPr>
          <p:cNvPr id="66577" name="Picture 24" descr="C4zsaIcg"/>
          <p:cNvPicPr>
            <a:picLocks noChangeAspect="1"/>
          </p:cNvPicPr>
          <p:nvPr/>
        </p:nvPicPr>
        <p:blipFill>
          <a:blip r:embed="rId1"/>
          <a:srcRect l="3999" t="4739" r="19000" b="4739"/>
          <a:stretch>
            <a:fillRect/>
          </a:stretch>
        </p:blipFill>
        <p:spPr bwMode="auto">
          <a:xfrm>
            <a:off x="0" y="776288"/>
            <a:ext cx="1763713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8" name="Picture 25" descr="牡丹"/>
          <p:cNvPicPr>
            <a:picLocks noChangeAspect="1"/>
          </p:cNvPicPr>
          <p:nvPr/>
        </p:nvPicPr>
        <p:blipFill>
          <a:blip r:embed="rId2"/>
          <a:srcRect l="8815" r="3822"/>
          <a:stretch>
            <a:fillRect/>
          </a:stretch>
        </p:blipFill>
        <p:spPr bwMode="auto">
          <a:xfrm>
            <a:off x="0" y="2547938"/>
            <a:ext cx="1763713" cy="156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79" name="Picture 26" descr="2006102612434241"/>
          <p:cNvPicPr>
            <a:picLocks noChangeAspect="1"/>
          </p:cNvPicPr>
          <p:nvPr/>
        </p:nvPicPr>
        <p:blipFill>
          <a:blip r:embed="rId3"/>
          <a:srcRect r="37662"/>
          <a:stretch>
            <a:fillRect/>
          </a:stretch>
        </p:blipFill>
        <p:spPr bwMode="auto">
          <a:xfrm>
            <a:off x="0" y="4127500"/>
            <a:ext cx="17526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0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1000"/>
                                        <p:tgtEl>
                                          <p:spTgt spid="184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1000"/>
                                        <p:tgtEl>
                                          <p:spTgt spid="18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  <p:bldP spid="19464" grpId="0" animBg="1"/>
      <p:bldP spid="19465" grpId="0" animBg="1"/>
      <p:bldP spid="19466" grpId="0" animBg="1"/>
      <p:bldP spid="19467" grpId="0"/>
      <p:bldP spid="19468" grpId="0"/>
      <p:bldP spid="19469" grpId="0"/>
      <p:bldP spid="184334" grpId="0" animBg="1"/>
      <p:bldP spid="19474" grpId="0" animBg="1"/>
      <p:bldP spid="18433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Text Box 5"/>
          <p:cNvSpPr txBox="1">
            <a:spLocks noChangeArrowheads="1"/>
          </p:cNvSpPr>
          <p:nvPr/>
        </p:nvSpPr>
        <p:spPr bwMode="auto">
          <a:xfrm>
            <a:off x="0" y="0"/>
            <a:ext cx="8893175" cy="9159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作者为什么在第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段写菊、牡丹</a:t>
            </a:r>
            <a:r>
              <a:rPr lang="en-US" altLang="zh-CN" sz="36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zh-CN" altLang="en-US" sz="36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2275" name="TextBox 6"/>
          <p:cNvSpPr txBox="1">
            <a:spLocks noChangeArrowheads="1"/>
          </p:cNvSpPr>
          <p:nvPr/>
        </p:nvSpPr>
        <p:spPr bwMode="auto">
          <a:xfrm>
            <a:off x="0" y="1976755"/>
            <a:ext cx="9144000" cy="21240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zh-CN" sz="4000" b="1">
                <a:solidFill>
                  <a:srgbClr val="000000"/>
                </a:solidFill>
                <a:ea typeface="楷体_GB2312"/>
                <a:cs typeface="楷体_GB2312"/>
              </a:rPr>
              <a:t>以莲为中心，</a:t>
            </a:r>
            <a:r>
              <a:rPr lang="zh-CN" altLang="zh-CN" sz="4000" b="1">
                <a:solidFill>
                  <a:srgbClr val="FF0000"/>
                </a:solidFill>
                <a:ea typeface="楷体_GB2312"/>
                <a:cs typeface="楷体_GB2312"/>
              </a:rPr>
              <a:t>用菊正衬</a:t>
            </a:r>
            <a:r>
              <a:rPr lang="zh-CN" altLang="zh-CN" sz="4000" b="1">
                <a:solidFill>
                  <a:srgbClr val="000000"/>
                </a:solidFill>
                <a:ea typeface="楷体_GB2312"/>
                <a:cs typeface="楷体_GB2312"/>
              </a:rPr>
              <a:t>，用牡丹</a:t>
            </a:r>
            <a:r>
              <a:rPr lang="zh-CN" altLang="zh-CN" sz="4000" b="1">
                <a:solidFill>
                  <a:srgbClr val="FF0000"/>
                </a:solidFill>
                <a:ea typeface="楷体_GB2312"/>
                <a:cs typeface="楷体_GB2312"/>
              </a:rPr>
              <a:t>反衬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ea typeface="楷体_GB2312"/>
                <a:cs typeface="楷体_GB2312"/>
              </a:rPr>
              <a:t>，含蓄地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楷体_GB2312"/>
                <a:cs typeface="楷体_GB2312"/>
              </a:rPr>
              <a:t>表达了自己</a:t>
            </a:r>
            <a:r>
              <a:rPr lang="zh-CN" altLang="zh-CN" sz="4000" b="1">
                <a:solidFill>
                  <a:srgbClr val="FF0000"/>
                </a:solidFill>
                <a:ea typeface="楷体_GB2312"/>
                <a:cs typeface="楷体_GB2312"/>
              </a:rPr>
              <a:t>不慕名利、洁身自好的生活态度</a:t>
            </a:r>
            <a:r>
              <a:rPr lang="zh-CN" altLang="en-US" sz="4000" b="1">
                <a:solidFill>
                  <a:srgbClr val="FF0000"/>
                </a:solidFill>
                <a:ea typeface="楷体_GB2312"/>
                <a:cs typeface="楷体_GB2312"/>
              </a:rPr>
              <a:t>以及</a:t>
            </a:r>
            <a:r>
              <a:rPr lang="zh-CN" altLang="zh-CN" sz="4000" b="1">
                <a:solidFill>
                  <a:srgbClr val="FF0000"/>
                </a:solidFill>
                <a:ea typeface="楷体_GB2312"/>
                <a:cs typeface="楷体_GB2312"/>
              </a:rPr>
              <a:t>对追名逐利、趋炎附势世风的鄙弃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楷体_GB2312"/>
                <a:cs typeface="楷体_GB2312"/>
              </a:rPr>
              <a:t>。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楷体_GB2312"/>
              <a:cs typeface="楷体_GB2312"/>
            </a:endParaRPr>
          </a:p>
        </p:txBody>
      </p:sp>
      <p:grpSp>
        <p:nvGrpSpPr>
          <p:cNvPr id="3" name="组合 7"/>
          <p:cNvGrpSpPr/>
          <p:nvPr/>
        </p:nvGrpSpPr>
        <p:grpSpPr bwMode="auto">
          <a:xfrm>
            <a:off x="179388" y="4672013"/>
            <a:ext cx="8785225" cy="1636712"/>
            <a:chOff x="108786" y="3901146"/>
            <a:chExt cx="9298137" cy="13297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print"/>
            <a:srcRect b="3839"/>
            <a:stretch>
              <a:fillRect/>
            </a:stretch>
          </p:blipFill>
          <p:spPr>
            <a:xfrm>
              <a:off x="108786" y="3901146"/>
              <a:ext cx="2722762" cy="129387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/>
            <a:srcRect b="5293"/>
            <a:stretch>
              <a:fillRect/>
            </a:stretch>
          </p:blipFill>
          <p:spPr>
            <a:xfrm>
              <a:off x="3554619" y="3978507"/>
              <a:ext cx="2753150" cy="125236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85296" y="4040395"/>
              <a:ext cx="2621627" cy="1162947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4" grpId="0" animBg="1"/>
      <p:bldP spid="18227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323850" y="260350"/>
            <a:ext cx="7993063" cy="685800"/>
          </a:xfrm>
          <a:solidFill>
            <a:srgbClr val="FFFF99"/>
          </a:solidFill>
          <a:ln>
            <a:solidFill>
              <a:srgbClr val="FF0000"/>
            </a:solidFill>
          </a:ln>
        </p:spPr>
        <p:txBody>
          <a:bodyPr/>
          <a:lstStyle/>
          <a:p>
            <a:pPr algn="l"/>
            <a:r>
              <a:rPr lang="zh-CN" altLang="en-US" sz="4000" b="1" smtClean="0">
                <a:solidFill>
                  <a:srgbClr val="000000"/>
                </a:solidFill>
                <a:ea typeface="楷体_GB2312"/>
                <a:cs typeface="楷体_GB2312"/>
              </a:rPr>
              <a:t>怎样理解“莲之爱，同予者何人”？</a:t>
            </a:r>
            <a:endParaRPr lang="zh-CN" altLang="en-US" sz="4000" b="1" smtClean="0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68611" name="Rectangle 3"/>
          <p:cNvSpPr>
            <a:spLocks noGrp="1" noRot="1"/>
          </p:cNvSpPr>
          <p:nvPr>
            <p:ph type="body" idx="4294967295"/>
          </p:nvPr>
        </p:nvSpPr>
        <p:spPr>
          <a:xfrm>
            <a:off x="0" y="6705600"/>
            <a:ext cx="9144000" cy="1524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600" smtClean="0">
                <a:solidFill>
                  <a:srgbClr val="FF3300"/>
                </a:solidFill>
              </a:rPr>
              <a:t>          </a:t>
            </a:r>
            <a:endParaRPr lang="en-US" altLang="zh-CN" b="1" smtClean="0">
              <a:solidFill>
                <a:srgbClr val="000066"/>
              </a:solidFill>
            </a:endParaRPr>
          </a:p>
        </p:txBody>
      </p:sp>
      <p:sp>
        <p:nvSpPr>
          <p:cNvPr id="196612" name="Text Box 4"/>
          <p:cNvSpPr txBox="1">
            <a:spLocks noChangeArrowheads="1"/>
          </p:cNvSpPr>
          <p:nvPr/>
        </p:nvSpPr>
        <p:spPr bwMode="auto">
          <a:xfrm>
            <a:off x="0" y="2781300"/>
            <a:ext cx="9144000" cy="2298700"/>
          </a:xfrm>
          <a:prstGeom prst="rect">
            <a:avLst/>
          </a:prstGeom>
          <a:gradFill rotWithShape="0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这是一个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反问句</a:t>
            </a:r>
            <a:r>
              <a:rPr lang="zh-CN" altLang="en-US" sz="40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。一方面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照应上文“予独爱莲”</a:t>
            </a:r>
            <a:r>
              <a:rPr lang="zh-CN" altLang="en-US" sz="40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，另一方面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也透露出对人生世事的感叹，感叹当时与作者志同道合的人少，能做到品行高洁的人少</a:t>
            </a:r>
            <a:r>
              <a:rPr lang="zh-CN" altLang="en-US" sz="4000" b="1" dirty="0">
                <a:solidFill>
                  <a:srgbClr val="000066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。</a:t>
            </a:r>
            <a:endParaRPr lang="zh-CN" altLang="en-US" sz="4000" dirty="0">
              <a:solidFill>
                <a:srgbClr val="FF33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0" grpId="0" animBg="1"/>
      <p:bldP spid="1966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58721"/>
          <p:cNvSpPr>
            <a:spLocks noGrp="1" noRot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algn="l"/>
            <a:r>
              <a:rPr lang="zh-CN" altLang="en-US" smtClean="0"/>
              <a:t>活动目标：</a:t>
            </a:r>
            <a:endParaRPr lang="zh-CN" smtClean="0"/>
          </a:p>
        </p:txBody>
      </p:sp>
      <p:sp>
        <p:nvSpPr>
          <p:cNvPr id="19459" name="矩形 158723"/>
          <p:cNvSpPr>
            <a:spLocks noChangeArrowheads="1"/>
          </p:cNvSpPr>
          <p:nvPr/>
        </p:nvSpPr>
        <p:spPr bwMode="auto">
          <a:xfrm>
            <a:off x="-34925" y="-25400"/>
            <a:ext cx="5327650" cy="15811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0" name="矩形 158724"/>
          <p:cNvSpPr>
            <a:spLocks noChangeArrowheads="1"/>
          </p:cNvSpPr>
          <p:nvPr/>
        </p:nvSpPr>
        <p:spPr bwMode="auto">
          <a:xfrm>
            <a:off x="0" y="0"/>
            <a:ext cx="9178925" cy="6886575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solidFill>
              <a:schemeClr val="bg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19461" name="文本框 158725"/>
          <p:cNvSpPr txBox="1">
            <a:spLocks noChangeArrowheads="1"/>
          </p:cNvSpPr>
          <p:nvPr/>
        </p:nvSpPr>
        <p:spPr bwMode="auto">
          <a:xfrm>
            <a:off x="179388" y="476250"/>
            <a:ext cx="8964612" cy="5516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_GB2312"/>
                <a:ea typeface="楷体_GB2312"/>
                <a:cs typeface="楷体_GB2312"/>
              </a:rPr>
              <a:t> </a:t>
            </a:r>
            <a:r>
              <a:rPr lang="zh-CN" altLang="en-US" sz="4400" b="1">
                <a:solidFill>
                  <a:srgbClr val="CC3300"/>
                </a:solidFill>
                <a:latin typeface="楷体_GB2312"/>
                <a:ea typeface="楷体_GB2312"/>
                <a:cs typeface="楷体_GB2312"/>
              </a:rPr>
              <a:t>背景补入：</a:t>
            </a:r>
            <a:endParaRPr lang="zh-CN" altLang="en-US" sz="4400" b="1">
              <a:solidFill>
                <a:srgbClr val="CC3300"/>
              </a:solidFill>
              <a:latin typeface="楷体_GB2312"/>
              <a:ea typeface="楷体_GB2312"/>
              <a:cs typeface="楷体_GB2312"/>
            </a:endParaRPr>
          </a:p>
          <a:p>
            <a:endParaRPr lang="zh-CN" altLang="en-US" sz="3200" b="1">
              <a:latin typeface="楷体_GB2312"/>
              <a:ea typeface="楷体_GB2312"/>
              <a:cs typeface="楷体_GB2312"/>
            </a:endParaRPr>
          </a:p>
          <a:p>
            <a:r>
              <a:rPr lang="zh-CN" altLang="en-US" sz="3600" b="1">
                <a:latin typeface="楷体_GB2312"/>
                <a:ea typeface="楷体_GB2312"/>
                <a:cs typeface="楷体_GB2312"/>
              </a:rPr>
              <a:t>    </a:t>
            </a:r>
            <a:r>
              <a:rPr lang="zh-CN" sz="4000" b="1">
                <a:latin typeface="楷体_GB2312"/>
                <a:ea typeface="楷体_GB2312"/>
                <a:cs typeface="楷体_GB2312"/>
              </a:rPr>
              <a:t>刘禹锡写作此文时，唐朝正一天天衰落下去。朝廷上，牛（牛僧儒、李宗闵）李（李德裕）两党互相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排挤，妒贤害能，任人惟亲；</a:t>
            </a:r>
            <a:r>
              <a:rPr lang="zh-CN" sz="4000" b="1">
                <a:latin typeface="楷体_GB2312"/>
                <a:ea typeface="楷体_GB2312"/>
                <a:cs typeface="楷体_GB2312"/>
              </a:rPr>
              <a:t>官僚士大夫阶层大多只顾寻欢作乐，不以国事为念。刘禹锡对此深感忧虑却又无力回天，只好独善其身，避而不与那些庸俗的官僚来往。 </a:t>
            </a:r>
            <a:endParaRPr lang="zh-CN" sz="3600" b="1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0" y="549275"/>
            <a:ext cx="9144000" cy="1600200"/>
          </a:xfrm>
          <a:solidFill>
            <a:schemeClr val="bg1"/>
          </a:solidFill>
          <a:ln>
            <a:solidFill>
              <a:srgbClr val="FF0000"/>
            </a:solidFill>
          </a:ln>
        </p:spPr>
        <p:txBody>
          <a:bodyPr/>
          <a:lstStyle/>
          <a:p>
            <a:pPr algn="l"/>
            <a:r>
              <a:rPr lang="en-US" altLang="zh-CN" b="1" smtClean="0"/>
              <a:t> </a:t>
            </a:r>
            <a:r>
              <a:rPr lang="en-US" altLang="zh-CN" sz="4000" b="1" smtClean="0">
                <a:solidFill>
                  <a:srgbClr val="000000"/>
                </a:solidFill>
                <a:ea typeface="楷体_GB2312"/>
                <a:cs typeface="楷体_GB2312"/>
              </a:rPr>
              <a:t>“</a:t>
            </a:r>
            <a:r>
              <a:rPr lang="zh-CN" altLang="en-US" sz="4000" b="1" smtClean="0">
                <a:solidFill>
                  <a:srgbClr val="000000"/>
                </a:solidFill>
                <a:ea typeface="楷体_GB2312"/>
                <a:cs typeface="楷体_GB2312"/>
              </a:rPr>
              <a:t>牡丹之爱，宜乎众矣。”表达了作者怎样的感情？</a:t>
            </a:r>
            <a:endParaRPr lang="zh-CN" altLang="en-US" sz="4000" b="1" smtClean="0">
              <a:solidFill>
                <a:srgbClr val="000000"/>
              </a:solidFill>
              <a:ea typeface="楷体_GB2312"/>
              <a:cs typeface="楷体_GB2312"/>
            </a:endParaRPr>
          </a:p>
        </p:txBody>
      </p:sp>
      <p:sp>
        <p:nvSpPr>
          <p:cNvPr id="69635" name="Rectangle 3"/>
          <p:cNvSpPr>
            <a:spLocks noGrp="1" noRot="1"/>
          </p:cNvSpPr>
          <p:nvPr>
            <p:ph type="body" idx="4294967295"/>
          </p:nvPr>
        </p:nvSpPr>
        <p:spPr>
          <a:xfrm>
            <a:off x="6781800" y="0"/>
            <a:ext cx="2362200" cy="4572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800" smtClean="0">
                <a:solidFill>
                  <a:srgbClr val="FF3300"/>
                </a:solidFill>
              </a:rPr>
              <a:t>        </a:t>
            </a:r>
            <a:endParaRPr lang="en-US" altLang="zh-CN" sz="2800" b="1" smtClean="0">
              <a:solidFill>
                <a:srgbClr val="660066"/>
              </a:solidFill>
            </a:endParaRPr>
          </a:p>
        </p:txBody>
      </p:sp>
      <p:sp>
        <p:nvSpPr>
          <p:cNvPr id="199684" name="Text Box 4"/>
          <p:cNvSpPr txBox="1">
            <a:spLocks noChangeArrowheads="1"/>
          </p:cNvSpPr>
          <p:nvPr/>
        </p:nvSpPr>
        <p:spPr bwMode="auto">
          <a:xfrm>
            <a:off x="0" y="2997200"/>
            <a:ext cx="9144000" cy="211137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这个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感叹句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，是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作者对那时一些士大夫追求名利，求取富贵的处世态度的强烈讽刺</a:t>
            </a:r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18" charset="0"/>
              </a:rPr>
              <a:t>。</a:t>
            </a:r>
            <a:endParaRPr lang="zh-CN" altLang="en-US" sz="4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96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996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2" grpId="0" animBg="1"/>
      <p:bldP spid="19968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Box 7"/>
          <p:cNvSpPr txBox="1">
            <a:spLocks noChangeArrowheads="1"/>
          </p:cNvSpPr>
          <p:nvPr/>
        </p:nvSpPr>
        <p:spPr bwMode="auto">
          <a:xfrm>
            <a:off x="0" y="1916113"/>
            <a:ext cx="854075" cy="339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爱莲说</a:t>
            </a:r>
            <a:endParaRPr lang="zh-CN" altLang="en-US" sz="44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827088" y="1844675"/>
            <a:ext cx="215900" cy="446405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3" name="左大括号 12"/>
          <p:cNvSpPr/>
          <p:nvPr/>
        </p:nvSpPr>
        <p:spPr>
          <a:xfrm flipH="1">
            <a:off x="7596188" y="1989138"/>
            <a:ext cx="215900" cy="4319587"/>
          </a:xfrm>
          <a:prstGeom prst="leftBrace">
            <a:avLst>
              <a:gd name="adj1" fmla="val 8333"/>
              <a:gd name="adj2" fmla="val 4890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85352" name="TextBox 16"/>
          <p:cNvSpPr txBox="1">
            <a:spLocks noChangeArrowheads="1"/>
          </p:cNvSpPr>
          <p:nvPr/>
        </p:nvSpPr>
        <p:spPr bwMode="auto">
          <a:xfrm>
            <a:off x="8039100" y="2133600"/>
            <a:ext cx="709613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不慕</a:t>
            </a:r>
            <a:endParaRPr lang="zh-CN" altLang="en-US" sz="40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ts val="38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名利</a:t>
            </a:r>
            <a:endParaRPr lang="en-US" altLang="zh-CN" sz="40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ts val="38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洁身</a:t>
            </a:r>
            <a:endParaRPr lang="zh-CN" altLang="en-US" sz="40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ts val="3800"/>
              </a:lnSpc>
            </a:pP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自好</a:t>
            </a:r>
            <a:endParaRPr lang="zh-CN" altLang="en-US" sz="40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1042988" y="1484313"/>
            <a:ext cx="6445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莲</a:t>
            </a:r>
            <a:endParaRPr lang="zh-CN" altLang="en-US" sz="3200" b="1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85354" name="TextBox 16"/>
          <p:cNvSpPr txBox="1">
            <a:spLocks noChangeArrowheads="1"/>
          </p:cNvSpPr>
          <p:nvPr/>
        </p:nvSpPr>
        <p:spPr bwMode="auto">
          <a:xfrm>
            <a:off x="971550" y="3429000"/>
            <a:ext cx="6256338" cy="915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菊→隐逸者→</a:t>
            </a:r>
            <a:r>
              <a:rPr lang="zh-CN" altLang="en-US" sz="3600" b="1">
                <a:latin typeface="楷体_GB2312"/>
                <a:ea typeface="楷体_GB2312"/>
                <a:cs typeface="楷体_GB2312"/>
              </a:rPr>
              <a:t>逃避现实→</a:t>
            </a:r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正衬</a:t>
            </a:r>
            <a:endParaRPr lang="zh-CN" altLang="en-US" sz="36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1619250" y="1125538"/>
            <a:ext cx="287338" cy="15367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85356" name="TextBox 16"/>
          <p:cNvSpPr txBox="1">
            <a:spLocks noChangeArrowheads="1"/>
          </p:cNvSpPr>
          <p:nvPr/>
        </p:nvSpPr>
        <p:spPr bwMode="auto">
          <a:xfrm>
            <a:off x="1979613" y="1052513"/>
            <a:ext cx="2160587" cy="170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生长环境体态香气风度气质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85357" name="TextBox 16"/>
          <p:cNvSpPr txBox="1">
            <a:spLocks noChangeArrowheads="1"/>
          </p:cNvSpPr>
          <p:nvPr/>
        </p:nvSpPr>
        <p:spPr bwMode="auto">
          <a:xfrm>
            <a:off x="4211638" y="1557338"/>
            <a:ext cx="3527425" cy="725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君子</a:t>
            </a:r>
            <a:r>
              <a:rPr lang="zh-CN" altLang="en-US" sz="3200" b="1">
                <a:latin typeface="楷体_GB2312"/>
                <a:ea typeface="楷体_GB2312"/>
                <a:cs typeface="楷体_GB2312"/>
              </a:rPr>
              <a:t>→</a:t>
            </a:r>
            <a:r>
              <a:rPr lang="zh-CN" altLang="en-US" sz="32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托物言志</a:t>
            </a:r>
            <a:endParaRPr lang="zh-CN" altLang="en-US" sz="32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85358" name="TextBox 16"/>
          <p:cNvSpPr txBox="1">
            <a:spLocks noChangeArrowheads="1"/>
          </p:cNvSpPr>
          <p:nvPr/>
        </p:nvSpPr>
        <p:spPr bwMode="auto">
          <a:xfrm>
            <a:off x="971550" y="5589588"/>
            <a:ext cx="7129463" cy="915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牡丹→富贵者→</a:t>
            </a:r>
            <a:r>
              <a:rPr lang="zh-CN" altLang="en-US" sz="3600" b="1">
                <a:latin typeface="楷体_GB2312"/>
                <a:ea typeface="楷体_GB2312"/>
                <a:cs typeface="楷体_GB2312"/>
              </a:rPr>
              <a:t>庸俗逐利→</a:t>
            </a:r>
            <a:r>
              <a:rPr lang="zh-CN" altLang="en-US" sz="3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反衬</a:t>
            </a:r>
            <a:endParaRPr lang="zh-CN" altLang="en-US" sz="3600" b="1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6" name="左大括号 25"/>
          <p:cNvSpPr/>
          <p:nvPr/>
        </p:nvSpPr>
        <p:spPr>
          <a:xfrm flipH="1">
            <a:off x="3995738" y="1196975"/>
            <a:ext cx="150812" cy="153670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51202" name="标题 105473"/>
          <p:cNvSpPr>
            <a:spLocks noGrp="1" noRot="1"/>
          </p:cNvSpPr>
          <p:nvPr/>
        </p:nvSpPr>
        <p:spPr>
          <a:xfrm>
            <a:off x="179388" y="0"/>
            <a:ext cx="3816350" cy="908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000000"/>
                </a:solidFill>
                <a:ea typeface="黑体" panose="02010609060101010101" pitchFamily="49" charset="-122"/>
              </a:rPr>
              <a:t>板书设计</a:t>
            </a:r>
            <a:endParaRPr lang="zh-CN" altLang="en-US" b="1" dirty="0" smtClean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85352" grpId="0"/>
      <p:bldP spid="15" grpId="0"/>
      <p:bldP spid="185354" grpId="0"/>
      <p:bldP spid="24" grpId="0" animBg="1"/>
      <p:bldP spid="185356" grpId="0" animBg="1"/>
      <p:bldP spid="185357" grpId="0"/>
      <p:bldP spid="185358" grpId="0"/>
      <p:bldP spid="2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文本占位符 198658"/>
          <p:cNvSpPr>
            <a:spLocks noGrp="1" noRot="1"/>
          </p:cNvSpPr>
          <p:nvPr>
            <p:ph idx="1"/>
          </p:nvPr>
        </p:nvSpPr>
        <p:spPr>
          <a:xfrm>
            <a:off x="0" y="1557338"/>
            <a:ext cx="8991600" cy="4419600"/>
          </a:xfrm>
          <a:solidFill>
            <a:schemeClr val="bg1"/>
          </a:solidFill>
        </p:spPr>
        <p:txBody>
          <a:bodyPr/>
          <a:lstStyle/>
          <a:p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</a:t>
            </a: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陋室铭</a:t>
            </a: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借</a:t>
            </a:r>
            <a:r>
              <a:rPr lang="zh-CN" altLang="en-US" sz="3600" b="1" u="sng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      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立意抒发了</a:t>
            </a:r>
            <a:endParaRPr lang="zh-CN" altLang="en-US" sz="3600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作者的</a:t>
            </a:r>
            <a:r>
              <a:rPr lang="zh-CN" altLang="en-US" sz="3600" b="1" i="1" u="sng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 </a:t>
            </a:r>
            <a:r>
              <a:rPr lang="zh-CN" altLang="en-US" sz="3600" b="1" u="sng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的情操和</a:t>
            </a:r>
            <a:r>
              <a:rPr lang="zh-CN" altLang="en-US" sz="3600" b="1" u="sng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      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的情趣。</a:t>
            </a:r>
            <a:endParaRPr lang="zh-CN" altLang="en-US" sz="3600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endParaRPr lang="zh-CN" altLang="en-US" sz="3600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</a:t>
            </a: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爱莲说</a:t>
            </a: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借</a:t>
            </a:r>
            <a:r>
              <a:rPr lang="zh-CN" altLang="en-US" sz="3600" b="1" u="sng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             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寄寓作者</a:t>
            </a:r>
            <a:r>
              <a:rPr lang="zh-CN" altLang="en-US" sz="3600" b="1" u="sng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                  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的思想感情，和要在污浊的世间保持高洁的品格和坚贞的节操。</a:t>
            </a:r>
            <a:endParaRPr lang="zh-CN" altLang="en-US" sz="3600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98660" name="文本框 198659"/>
          <p:cNvSpPr txBox="1">
            <a:spLocks noChangeArrowheads="1"/>
          </p:cNvSpPr>
          <p:nvPr/>
        </p:nvSpPr>
        <p:spPr bwMode="auto">
          <a:xfrm>
            <a:off x="4211638" y="1557338"/>
            <a:ext cx="1752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“陋室”</a:t>
            </a:r>
            <a:endParaRPr lang="zh-CN" altLang="en-US" sz="32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98661" name="文本框 198660"/>
          <p:cNvSpPr txBox="1">
            <a:spLocks noChangeArrowheads="1"/>
          </p:cNvSpPr>
          <p:nvPr/>
        </p:nvSpPr>
        <p:spPr bwMode="auto">
          <a:xfrm>
            <a:off x="4211638" y="3573463"/>
            <a:ext cx="37449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对莲的描述和赞美</a:t>
            </a:r>
            <a:endParaRPr lang="zh-CN" altLang="en-US" sz="32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98662" name="文本框 198661"/>
          <p:cNvSpPr txBox="1">
            <a:spLocks noChangeArrowheads="1"/>
          </p:cNvSpPr>
          <p:nvPr/>
        </p:nvSpPr>
        <p:spPr bwMode="auto">
          <a:xfrm>
            <a:off x="1543050" y="2143125"/>
            <a:ext cx="22098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高洁傲岸</a:t>
            </a:r>
            <a:r>
              <a:rPr lang="zh-CN" altLang="en-US" sz="3600" b="1">
                <a:solidFill>
                  <a:srgbClr val="0000FF"/>
                </a:solidFill>
                <a:latin typeface="隶书" panose="02010509060101010101" charset="-122"/>
                <a:ea typeface="隶书" panose="02010509060101010101" charset="-122"/>
              </a:rPr>
              <a:t> </a:t>
            </a:r>
            <a:endParaRPr lang="zh-CN" altLang="en-US" sz="3600" b="1">
              <a:solidFill>
                <a:srgbClr val="0000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98663" name="文本框 198662"/>
          <p:cNvSpPr txBox="1">
            <a:spLocks noChangeArrowheads="1"/>
          </p:cNvSpPr>
          <p:nvPr/>
        </p:nvSpPr>
        <p:spPr bwMode="auto">
          <a:xfrm>
            <a:off x="5364163" y="2205038"/>
            <a:ext cx="2057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安贫乐道</a:t>
            </a:r>
            <a:endParaRPr lang="zh-CN" altLang="en-US" sz="32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98664" name="文本框 198663"/>
          <p:cNvSpPr txBox="1">
            <a:spLocks noChangeArrowheads="1"/>
          </p:cNvSpPr>
          <p:nvPr/>
        </p:nvSpPr>
        <p:spPr bwMode="auto">
          <a:xfrm>
            <a:off x="1542733" y="4320540"/>
            <a:ext cx="4114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不慕名利，洁身自好</a:t>
            </a:r>
            <a:endParaRPr lang="zh-CN" altLang="en-US" sz="32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98667" name="矩形 198666"/>
          <p:cNvSpPr>
            <a:spLocks noRot="1"/>
          </p:cNvSpPr>
          <p:nvPr/>
        </p:nvSpPr>
        <p:spPr bwMode="auto">
          <a:xfrm>
            <a:off x="0" y="188913"/>
            <a:ext cx="72009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4400" b="1">
                <a:solidFill>
                  <a:srgbClr val="000000"/>
                </a:solidFill>
              </a:rPr>
              <a:t>写作特点考查：</a:t>
            </a:r>
            <a:r>
              <a:rPr lang="zh-CN" altLang="en-US" sz="4400" b="1">
                <a:solidFill>
                  <a:srgbClr val="FF0000"/>
                </a:solidFill>
              </a:rPr>
              <a:t>托物言志</a:t>
            </a:r>
            <a:endParaRPr lang="zh-CN" altLang="en-US" sz="44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8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98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8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98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86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0" grpId="0"/>
      <p:bldP spid="198661" grpId="0"/>
      <p:bldP spid="19866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文本框 5121"/>
          <p:cNvSpPr txBox="1">
            <a:spLocks noChangeArrowheads="1"/>
          </p:cNvSpPr>
          <p:nvPr/>
        </p:nvSpPr>
        <p:spPr bwMode="auto">
          <a:xfrm>
            <a:off x="914400" y="457200"/>
            <a:ext cx="6858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72707" name="文本框 5122"/>
          <p:cNvSpPr txBox="1">
            <a:spLocks noChangeArrowheads="1"/>
          </p:cNvSpPr>
          <p:nvPr/>
        </p:nvSpPr>
        <p:spPr bwMode="auto">
          <a:xfrm>
            <a:off x="0" y="0"/>
            <a:ext cx="9144000" cy="6389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对课文内容的理解：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5000"/>
              </a:lnSpc>
              <a:spcBef>
                <a:spcPct val="35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1.这两篇短文都是____________的名作，有异曲同工之妙。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5000"/>
              </a:lnSpc>
              <a:spcBef>
                <a:spcPct val="35000"/>
              </a:spcBef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2.《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陋室铭》作者是___________，_______著名诗人，本文的体裁是古代的一种文体叫“_____”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。《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爱莲说》一文的作者是__________，______代哲学家,本文的体裁也是古代的一种文体叫“______”。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ct val="35000"/>
              </a:spcBef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3.《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陋室铭》是作者用来自述其志的，通过对__________的描绘，极力形容</a:t>
            </a:r>
            <a:r>
              <a:rPr lang="zh-CN" altLang="en-US" b="1">
                <a:solidFill>
                  <a:srgbClr val="000000"/>
                </a:solidFill>
              </a:rPr>
              <a:t>__________________________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，表达了作者</a:t>
            </a:r>
            <a:r>
              <a:rPr lang="zh-CN" altLang="en-US" b="1">
                <a:solidFill>
                  <a:srgbClr val="000000"/>
                </a:solidFill>
              </a:rPr>
              <a:t>__________________________________________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的节操。 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05000"/>
              </a:lnSpc>
              <a:spcBef>
                <a:spcPct val="3500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4.《陋室铭》采用__________的写法，以________、_______比喻“陋室”，表明“陋室”也具有“名”与“灵”的性质。本文借陋室抒发作者情怀，以“______________”的立意贯穿全文，主题突出。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4" name="文本框 5123"/>
          <p:cNvSpPr txBox="1">
            <a:spLocks noChangeArrowheads="1"/>
          </p:cNvSpPr>
          <p:nvPr/>
        </p:nvSpPr>
        <p:spPr bwMode="auto">
          <a:xfrm>
            <a:off x="2987675" y="476250"/>
            <a:ext cx="1905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托物言志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5" name="文本框 5124"/>
          <p:cNvSpPr txBox="1">
            <a:spLocks noChangeArrowheads="1"/>
          </p:cNvSpPr>
          <p:nvPr/>
        </p:nvSpPr>
        <p:spPr bwMode="auto">
          <a:xfrm>
            <a:off x="3492500" y="1052513"/>
            <a:ext cx="3200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  刘禹锡           唐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6" name="文本框 5125"/>
          <p:cNvSpPr txBox="1">
            <a:spLocks noChangeArrowheads="1"/>
          </p:cNvSpPr>
          <p:nvPr/>
        </p:nvSpPr>
        <p:spPr bwMode="auto">
          <a:xfrm>
            <a:off x="5076825" y="1484313"/>
            <a:ext cx="8636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铭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7" name="文本框 5126"/>
          <p:cNvSpPr txBox="1">
            <a:spLocks noChangeArrowheads="1"/>
          </p:cNvSpPr>
          <p:nvPr/>
        </p:nvSpPr>
        <p:spPr bwMode="auto">
          <a:xfrm>
            <a:off x="2124075" y="1916113"/>
            <a:ext cx="25908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周敦颐         宋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8" name="文本框 5127"/>
          <p:cNvSpPr txBox="1">
            <a:spLocks noChangeArrowheads="1"/>
          </p:cNvSpPr>
          <p:nvPr/>
        </p:nvSpPr>
        <p:spPr bwMode="auto">
          <a:xfrm>
            <a:off x="3707904" y="2348880"/>
            <a:ext cx="7731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说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9" name="文本框 5128"/>
          <p:cNvSpPr txBox="1">
            <a:spLocks noChangeArrowheads="1"/>
          </p:cNvSpPr>
          <p:nvPr/>
        </p:nvSpPr>
        <p:spPr bwMode="auto">
          <a:xfrm>
            <a:off x="7164388" y="2708275"/>
            <a:ext cx="163671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居室情景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0" name="文本框 5129"/>
          <p:cNvSpPr txBox="1">
            <a:spLocks noChangeArrowheads="1"/>
          </p:cNvSpPr>
          <p:nvPr/>
        </p:nvSpPr>
        <p:spPr bwMode="auto">
          <a:xfrm>
            <a:off x="3348038" y="3429000"/>
            <a:ext cx="24384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“陋室”不陋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1" name="文本框 5130"/>
          <p:cNvSpPr txBox="1">
            <a:spLocks noChangeArrowheads="1"/>
          </p:cNvSpPr>
          <p:nvPr/>
        </p:nvSpPr>
        <p:spPr bwMode="auto">
          <a:xfrm>
            <a:off x="323850" y="3933825"/>
            <a:ext cx="46799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安贫乐道的情趣和 高洁傲岸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2" name="文本框 5131"/>
          <p:cNvSpPr txBox="1">
            <a:spLocks noChangeArrowheads="1"/>
          </p:cNvSpPr>
          <p:nvPr/>
        </p:nvSpPr>
        <p:spPr bwMode="auto">
          <a:xfrm>
            <a:off x="2843213" y="4508500"/>
            <a:ext cx="3048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托物言志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3" name="文本框 5132"/>
          <p:cNvSpPr txBox="1">
            <a:spLocks noChangeArrowheads="1"/>
          </p:cNvSpPr>
          <p:nvPr/>
        </p:nvSpPr>
        <p:spPr bwMode="auto">
          <a:xfrm>
            <a:off x="6372225" y="4508500"/>
            <a:ext cx="15303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有仙之山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4" name="文本框 5133"/>
          <p:cNvSpPr txBox="1">
            <a:spLocks noChangeArrowheads="1"/>
          </p:cNvSpPr>
          <p:nvPr/>
        </p:nvSpPr>
        <p:spPr bwMode="auto">
          <a:xfrm>
            <a:off x="0" y="5013325"/>
            <a:ext cx="16541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有龙之水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5" name="文本框 5134"/>
          <p:cNvSpPr txBox="1">
            <a:spLocks noChangeArrowheads="1"/>
          </p:cNvSpPr>
          <p:nvPr/>
        </p:nvSpPr>
        <p:spPr bwMode="auto">
          <a:xfrm>
            <a:off x="625475" y="5805264"/>
            <a:ext cx="2057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惟吾德馨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  <p:bldP spid="5125" grpId="0"/>
      <p:bldP spid="5126" grpId="0"/>
      <p:bldP spid="5127" grpId="0"/>
      <p:bldP spid="5128" grpId="0"/>
      <p:bldP spid="5129" grpId="0"/>
      <p:bldP spid="5130" grpId="0" build="p"/>
      <p:bldP spid="5131" grpId="0"/>
      <p:bldP spid="5132" grpId="0"/>
      <p:bldP spid="5133" grpId="0"/>
      <p:bldP spid="5134" grpId="0"/>
      <p:bldP spid="513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内容占位符 200705"/>
          <p:cNvSpPr>
            <a:spLocks noGrp="1" noRot="1"/>
          </p:cNvSpPr>
          <p:nvPr>
            <p:ph idx="1"/>
          </p:nvPr>
        </p:nvSpPr>
        <p:spPr>
          <a:xfrm>
            <a:off x="0" y="692150"/>
            <a:ext cx="8915400" cy="61658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1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、表现莲的高洁质朴品质，人们常用来比喻出君子既不与世俗同流合污，随俗浮沉，又庄重、不孤高自许、哗众取宠的名句是：</a:t>
            </a:r>
            <a:endParaRPr lang="zh-CN" altLang="en-US" sz="3600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      </a:t>
            </a:r>
            <a:r>
              <a:rPr lang="zh-CN" altLang="en-US" sz="3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出淤泥而不染，濯清涟而不妖</a:t>
            </a:r>
            <a:r>
              <a:rPr lang="zh-CN" altLang="en-US" sz="3600" smtClean="0">
                <a:latin typeface="楷体_GB2312"/>
                <a:ea typeface="楷体_GB2312"/>
                <a:cs typeface="楷体_GB2312"/>
              </a:rPr>
              <a:t> </a:t>
            </a:r>
            <a:endParaRPr lang="zh-CN" altLang="en-US" sz="3600" smtClean="0">
              <a:latin typeface="楷体_GB2312"/>
              <a:ea typeface="楷体_GB2312"/>
              <a:cs typeface="楷体_GB2312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、比喻君子志洁行廉，又有庄重仪态，令人敬重而不敢轻侮的句子是：</a:t>
            </a:r>
            <a:endParaRPr lang="zh-CN" altLang="en-US" sz="3600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楷体_GB2312"/>
                <a:cs typeface="楷体_GB2312"/>
              </a:rPr>
              <a:t>      </a:t>
            </a:r>
            <a:r>
              <a:rPr lang="zh-CN" altLang="en-US" sz="3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亭亭净植，可远观而不可亵玩焉。</a:t>
            </a:r>
            <a:endParaRPr lang="zh-CN" altLang="en-US" sz="3600" b="1" smtClean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3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、写君子行为方正，通达事理、不攀附权贵的句子是：</a:t>
            </a:r>
            <a:endParaRPr lang="zh-CN" altLang="en-US" sz="3600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 algn="just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latin typeface="楷体_GB2312"/>
                <a:ea typeface="楷体_GB2312"/>
                <a:cs typeface="楷体_GB2312"/>
              </a:rPr>
              <a:t>      </a:t>
            </a:r>
            <a:r>
              <a:rPr lang="zh-CN" altLang="en-US" sz="36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中通外直，不蔓不枝。</a:t>
            </a:r>
            <a:endParaRPr lang="zh-CN" altLang="en-US" sz="3600" b="1" smtClean="0">
              <a:solidFill>
                <a:srgbClr val="FF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73731" name="标题 200706"/>
          <p:cNvSpPr>
            <a:spLocks noGrp="1" noRot="1"/>
          </p:cNvSpPr>
          <p:nvPr>
            <p:ph type="title"/>
          </p:nvPr>
        </p:nvSpPr>
        <p:spPr>
          <a:xfrm>
            <a:off x="0" y="0"/>
            <a:ext cx="4648200" cy="609600"/>
          </a:xfrm>
        </p:spPr>
        <p:txBody>
          <a:bodyPr/>
          <a:lstStyle/>
          <a:p>
            <a:r>
              <a:rPr lang="zh-CN" altLang="en-US" b="1" smtClean="0">
                <a:solidFill>
                  <a:srgbClr val="000000"/>
                </a:solidFill>
              </a:rPr>
              <a:t>课文内容理解：</a:t>
            </a:r>
            <a:endParaRPr lang="zh-CN" altLang="en-US" b="1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0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07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007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0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07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文本占位符 202753"/>
          <p:cNvSpPr>
            <a:spLocks noGrp="1" noRot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chemeClr val="bg1"/>
          </a:solidFill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n-US" altLang="zh-CN" sz="3600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4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、比喻君子美名远扬的语句是：</a:t>
            </a:r>
            <a:endParaRPr lang="zh-CN" altLang="en-US" sz="3600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3600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5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</a:t>
            </a: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《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爱莲说</a:t>
            </a: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》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中写出莲花的高洁质朴的句子是：</a:t>
            </a:r>
            <a:endParaRPr lang="zh-CN" altLang="en-US" sz="3600" b="1" u="sng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6</a:t>
            </a:r>
            <a:r>
              <a:rPr lang="zh-CN" altLang="en-US" sz="3600" b="1" smtClean="0">
                <a:solidFill>
                  <a:srgbClr val="000000"/>
                </a:solidFill>
                <a:latin typeface="楷体_GB2312"/>
                <a:ea typeface="楷体_GB2312"/>
                <a:cs typeface="楷体_GB2312"/>
              </a:rPr>
              <a:t>、高度概括莲高贵品质的句子（点明中心的主旨句）是：</a:t>
            </a:r>
            <a:endParaRPr lang="zh-CN" altLang="en-US" sz="3600" b="1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  <a:p>
            <a:endParaRPr lang="zh-CN" altLang="en-US" sz="3600" smtClean="0">
              <a:solidFill>
                <a:srgbClr val="000000"/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202755" name="文本框 202754"/>
          <p:cNvSpPr txBox="1">
            <a:spLocks noChangeArrowheads="1"/>
          </p:cNvSpPr>
          <p:nvPr/>
        </p:nvSpPr>
        <p:spPr bwMode="auto">
          <a:xfrm>
            <a:off x="1203643" y="1252220"/>
            <a:ext cx="48768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香远益清</a:t>
            </a:r>
            <a:endParaRPr lang="zh-CN" altLang="en-US" sz="44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02756" name="文本框 202755"/>
          <p:cNvSpPr txBox="1">
            <a:spLocks noChangeArrowheads="1"/>
          </p:cNvSpPr>
          <p:nvPr/>
        </p:nvSpPr>
        <p:spPr bwMode="auto">
          <a:xfrm>
            <a:off x="1338898" y="2526983"/>
            <a:ext cx="68453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出淤泥而不染，濯清涟而不妖</a:t>
            </a:r>
            <a:endParaRPr lang="zh-CN" altLang="en-US" sz="40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202757" name="文本框 202756"/>
          <p:cNvSpPr txBox="1">
            <a:spLocks noChangeArrowheads="1"/>
          </p:cNvSpPr>
          <p:nvPr/>
        </p:nvSpPr>
        <p:spPr bwMode="auto">
          <a:xfrm>
            <a:off x="2999423" y="3782695"/>
            <a:ext cx="51847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莲，花之君子者也</a:t>
            </a:r>
            <a:endParaRPr lang="zh-CN" altLang="en-US" sz="3600" b="1"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2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2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2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/>
      <p:bldP spid="2027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矩形 145409"/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4541837" cy="19208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6000" b="1" kern="10">
                <a:ln w="9525"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 panose="02010509060101010101" charset="-122"/>
                <a:ea typeface="隶书" panose="02010509060101010101" charset="-122"/>
              </a:rPr>
              <a:t>关于“铭”</a:t>
            </a:r>
            <a:endParaRPr lang="zh-CN" altLang="en-US" sz="6000" b="1" kern="10">
              <a:ln w="9525"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242" name="矩形 145410">
            <a:hlinkClick r:id="" action="ppaction://hlinkshowjump?jump=firstslide">
              <a:snd r:embed="rId1" name="TYPE.WAV"/>
            </a:hlinkClick>
          </p:cNvPr>
          <p:cNvSpPr/>
          <p:nvPr/>
        </p:nvSpPr>
        <p:spPr>
          <a:xfrm>
            <a:off x="7848600" y="5791200"/>
            <a:ext cx="609600" cy="457200"/>
          </a:xfrm>
          <a:prstGeom prst="rect">
            <a:avLst/>
          </a:prstGeom>
          <a:gradFill rotWithShape="0">
            <a:gsLst>
              <a:gs pos="0">
                <a:srgbClr val="764718"/>
              </a:gs>
              <a:gs pos="50000">
                <a:srgbClr val="FF9933"/>
              </a:gs>
              <a:gs pos="100000">
                <a:srgbClr val="764718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81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5413" name="文本框 145412"/>
          <p:cNvSpPr txBox="1">
            <a:spLocks noChangeArrowheads="1"/>
          </p:cNvSpPr>
          <p:nvPr/>
        </p:nvSpPr>
        <p:spPr bwMode="auto">
          <a:xfrm>
            <a:off x="179388" y="2565400"/>
            <a:ext cx="8964612" cy="30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铭是古代刻在器物上用来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警诫自己或者称述功德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的文字，后来成为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一种文体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。这种文体一般都是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用韵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的。常用</a:t>
            </a:r>
            <a:r>
              <a:rPr lang="zh-CN" altLang="en-US" sz="4800" b="1">
                <a:solidFill>
                  <a:srgbClr val="FF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排比、对偶句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。</a:t>
            </a:r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14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 animBg="1"/>
      <p:bldP spid="1454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文本框 146433"/>
          <p:cNvSpPr txBox="1">
            <a:spLocks noChangeArrowheads="1"/>
          </p:cNvSpPr>
          <p:nvPr/>
        </p:nvSpPr>
        <p:spPr bwMode="auto">
          <a:xfrm>
            <a:off x="0" y="3573463"/>
            <a:ext cx="914400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楷体_GB2312"/>
                <a:cs typeface="楷体_GB2312"/>
              </a:rPr>
              <a:t> 相接的两句话，字数相同，词性相同，意思相对，这样的句子叫骈句，也就是修辞中的         。</a:t>
            </a:r>
            <a:endParaRPr lang="zh-CN" altLang="en-US" sz="4800" b="1"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21507" name="文本框 146434"/>
          <p:cNvSpPr txBox="1">
            <a:spLocks noChangeArrowheads="1"/>
          </p:cNvSpPr>
          <p:nvPr/>
        </p:nvSpPr>
        <p:spPr bwMode="auto">
          <a:xfrm>
            <a:off x="1295400" y="457200"/>
            <a:ext cx="41148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苔痕</a:t>
            </a:r>
            <a:r>
              <a:rPr lang="zh-CN" altLang="en-US" sz="5400" b="1">
                <a:latin typeface="Times New Roman" panose="02020603050405020304" pitchFamily="18" charset="0"/>
              </a:rPr>
              <a:t>上</a:t>
            </a:r>
            <a:r>
              <a:rPr lang="zh-CN" altLang="en-US" sz="5400" b="1" u="sng">
                <a:solidFill>
                  <a:srgbClr val="6600FF"/>
                </a:solidFill>
                <a:latin typeface="Times New Roman" panose="02020603050405020304" pitchFamily="18" charset="0"/>
              </a:rPr>
              <a:t>阶绿 </a:t>
            </a:r>
            <a:endParaRPr lang="zh-CN" altLang="en-US" sz="5400" b="1" u="sng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文本框 146435"/>
          <p:cNvSpPr txBox="1">
            <a:spLocks noChangeArrowheads="1"/>
          </p:cNvSpPr>
          <p:nvPr/>
        </p:nvSpPr>
        <p:spPr bwMode="auto">
          <a:xfrm>
            <a:off x="1258888" y="2349500"/>
            <a:ext cx="38862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u="sng">
                <a:solidFill>
                  <a:srgbClr val="FF0000"/>
                </a:solidFill>
                <a:latin typeface="Times New Roman" panose="02020603050405020304" pitchFamily="18" charset="0"/>
              </a:rPr>
              <a:t>草色</a:t>
            </a:r>
            <a:r>
              <a:rPr lang="zh-CN" altLang="en-US" sz="5400" b="1">
                <a:latin typeface="Times New Roman" panose="02020603050405020304" pitchFamily="18" charset="0"/>
              </a:rPr>
              <a:t>入</a:t>
            </a:r>
            <a:r>
              <a:rPr lang="zh-CN" altLang="en-US" sz="5400" b="1" u="sng">
                <a:solidFill>
                  <a:srgbClr val="6600FF"/>
                </a:solidFill>
                <a:latin typeface="Times New Roman" panose="02020603050405020304" pitchFamily="18" charset="0"/>
              </a:rPr>
              <a:t>帘青</a:t>
            </a:r>
            <a:endParaRPr lang="zh-CN" altLang="en-US" sz="5400" b="1" u="sng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6437" name="直接连接符 146436"/>
          <p:cNvSpPr>
            <a:spLocks noChangeShapeType="1"/>
          </p:cNvSpPr>
          <p:nvPr/>
        </p:nvSpPr>
        <p:spPr bwMode="auto">
          <a:xfrm>
            <a:off x="2124075" y="1268413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38" name="直接连接符 146437"/>
          <p:cNvSpPr>
            <a:spLocks noChangeShapeType="1"/>
          </p:cNvSpPr>
          <p:nvPr/>
        </p:nvSpPr>
        <p:spPr bwMode="auto">
          <a:xfrm flipH="1">
            <a:off x="3059113" y="1341438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39" name="直接连接符 146438"/>
          <p:cNvSpPr>
            <a:spLocks noChangeShapeType="1"/>
          </p:cNvSpPr>
          <p:nvPr/>
        </p:nvSpPr>
        <p:spPr bwMode="auto">
          <a:xfrm>
            <a:off x="4140200" y="1268413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440" name="文本框 146439"/>
          <p:cNvSpPr txBox="1">
            <a:spLocks noChangeArrowheads="1"/>
          </p:cNvSpPr>
          <p:nvPr/>
        </p:nvSpPr>
        <p:spPr bwMode="auto">
          <a:xfrm>
            <a:off x="6207125" y="5037138"/>
            <a:ext cx="140970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CC0000"/>
                </a:solidFill>
                <a:latin typeface="Times New Roman" panose="02020603050405020304" pitchFamily="18" charset="0"/>
                <a:ea typeface="楷体_GB2312"/>
                <a:cs typeface="楷体_GB2312"/>
              </a:rPr>
              <a:t>对偶</a:t>
            </a:r>
            <a:endParaRPr lang="zh-CN" altLang="en-US" sz="4800" b="1">
              <a:solidFill>
                <a:srgbClr val="CC0000"/>
              </a:solidFill>
              <a:latin typeface="Times New Roman" panose="02020603050405020304" pitchFamily="18" charset="0"/>
              <a:ea typeface="楷体_GB2312"/>
              <a:cs typeface="楷体_GB2312"/>
            </a:endParaRPr>
          </a:p>
        </p:txBody>
      </p:sp>
      <p:sp>
        <p:nvSpPr>
          <p:cNvPr id="21513" name="文本框 146440"/>
          <p:cNvSpPr txBox="1">
            <a:spLocks noChangeArrowheads="1"/>
          </p:cNvSpPr>
          <p:nvPr/>
        </p:nvSpPr>
        <p:spPr bwMode="auto">
          <a:xfrm>
            <a:off x="6732588" y="836613"/>
            <a:ext cx="2022475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 b="1"/>
              <a:t>小知识</a:t>
            </a:r>
            <a:endParaRPr lang="zh-CN" altLang="en-US" sz="4800" b="1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46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46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4" grpId="0"/>
      <p:bldP spid="146437" grpId="0" animBg="1"/>
      <p:bldP spid="146438" grpId="0" animBg="1"/>
      <p:bldP spid="146439" grpId="0" animBg="1"/>
      <p:bldP spid="1464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48481"/>
          <p:cNvSpPr txBox="1">
            <a:spLocks noChangeArrowheads="1"/>
          </p:cNvSpPr>
          <p:nvPr/>
        </p:nvSpPr>
        <p:spPr bwMode="auto">
          <a:xfrm>
            <a:off x="609600" y="479425"/>
            <a:ext cx="50609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找出课文中对偶句</a:t>
            </a:r>
            <a:endParaRPr lang="zh-CN" altLang="en-US" sz="4800" b="1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charset="-122"/>
            </a:endParaRPr>
          </a:p>
        </p:txBody>
      </p:sp>
      <p:sp>
        <p:nvSpPr>
          <p:cNvPr id="148483" name="文本框 148482"/>
          <p:cNvSpPr txBox="1">
            <a:spLocks noChangeArrowheads="1"/>
          </p:cNvSpPr>
          <p:nvPr/>
        </p:nvSpPr>
        <p:spPr bwMode="auto">
          <a:xfrm>
            <a:off x="0" y="1484313"/>
            <a:ext cx="5462588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、山不在高，有仙则名。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</a:rPr>
              <a:t>   水不在深，有龙则灵。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8484" name="文本框 148483"/>
          <p:cNvSpPr txBox="1">
            <a:spLocks noChangeArrowheads="1"/>
          </p:cNvSpPr>
          <p:nvPr/>
        </p:nvSpPr>
        <p:spPr bwMode="auto">
          <a:xfrm>
            <a:off x="5519738" y="1484313"/>
            <a:ext cx="3624262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、苔痕上阶绿，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      草色入帘青。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8485" name="文本框 148484"/>
          <p:cNvSpPr txBox="1">
            <a:spLocks noChangeArrowheads="1"/>
          </p:cNvSpPr>
          <p:nvPr/>
        </p:nvSpPr>
        <p:spPr bwMode="auto">
          <a:xfrm>
            <a:off x="323850" y="2997200"/>
            <a:ext cx="3624263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、谈笑有鸿儒，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      往来无白丁。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8486" name="文本框 148485"/>
          <p:cNvSpPr txBox="1">
            <a:spLocks noChangeArrowheads="1"/>
          </p:cNvSpPr>
          <p:nvPr/>
        </p:nvSpPr>
        <p:spPr bwMode="auto">
          <a:xfrm>
            <a:off x="5508625" y="3141663"/>
            <a:ext cx="2706688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、调素琴，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      阅金经。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8487" name="文本框 148486"/>
          <p:cNvSpPr txBox="1">
            <a:spLocks noChangeArrowheads="1"/>
          </p:cNvSpPr>
          <p:nvPr/>
        </p:nvSpPr>
        <p:spPr bwMode="auto">
          <a:xfrm>
            <a:off x="250825" y="4868863"/>
            <a:ext cx="408305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、无丝竹之乱耳，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      无案牍之劳形。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8488" name="文本框 148487"/>
          <p:cNvSpPr txBox="1">
            <a:spLocks noChangeArrowheads="1"/>
          </p:cNvSpPr>
          <p:nvPr/>
        </p:nvSpPr>
        <p:spPr bwMode="auto">
          <a:xfrm>
            <a:off x="5292725" y="4724400"/>
            <a:ext cx="3624263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、南阳诸葛庐，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      西蜀子云亭。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84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84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/>
      <p:bldP spid="148484" grpId="0"/>
      <p:bldP spid="148485" grpId="0"/>
      <p:bldP spid="148486" grpId="0"/>
      <p:bldP spid="148487" grpId="0"/>
      <p:bldP spid="1484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87041"/>
          <p:cNvSpPr txBox="1">
            <a:spLocks noChangeArrowheads="1"/>
          </p:cNvSpPr>
          <p:nvPr/>
        </p:nvSpPr>
        <p:spPr bwMode="auto">
          <a:xfrm>
            <a:off x="179388" y="0"/>
            <a:ext cx="8964612" cy="6859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陋 室 铭</a:t>
            </a:r>
            <a:r>
              <a:rPr lang="zh-CN" altLang="en-US" sz="36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6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刘禹锡           </a:t>
            </a:r>
            <a:endParaRPr lang="zh-CN" altLang="en-US" sz="36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山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不在高，有仙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则名。</a:t>
            </a:r>
            <a:endParaRPr lang="zh-CN" altLang="en-US" sz="4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水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不在深，有龙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则灵。</a:t>
            </a:r>
            <a:endParaRPr lang="zh-CN" altLang="en-US" sz="4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斯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是陋室，惟吾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德馨。</a:t>
            </a:r>
            <a:endParaRPr lang="zh-CN" altLang="en-US" sz="4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苔痕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上阶绿，草色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入帘青。</a:t>
            </a:r>
            <a:endParaRPr lang="zh-CN" altLang="en-US" sz="4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谈笑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有鸿儒，往来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无白丁。</a:t>
            </a:r>
            <a:endParaRPr lang="zh-CN" altLang="en-US" sz="4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可以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调素琴，阅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金经。</a:t>
            </a:r>
            <a:endParaRPr lang="zh-CN" altLang="en-US" sz="4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无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丝竹之乱耳，无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案牍之劳形。</a:t>
            </a:r>
            <a:endParaRPr lang="en-US" altLang="zh-CN" sz="4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南阳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诸葛庐，西蜀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子云亭。</a:t>
            </a:r>
            <a:endParaRPr lang="zh-CN" altLang="en-US" sz="4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孔子云：何陋</a:t>
            </a:r>
            <a:r>
              <a:rPr lang="en-US" altLang="zh-CN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之有？</a:t>
            </a:r>
            <a:endParaRPr lang="en-US" altLang="zh-CN" sz="4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chemeClr val="bg1"/>
        </a:solidFill>
        <a:ln w="9525">
          <a:solidFill>
            <a:srgbClr val="FF0000"/>
          </a:solidFill>
          <a:miter lim="800000"/>
        </a:ln>
      </a:spPr>
      <a:bodyPr>
        <a:spAutoFit/>
      </a:bodyPr>
      <a:lstStyle>
        <a:defPPr>
          <a:spcBef>
            <a:spcPct val="20000"/>
          </a:spcBef>
          <a:defRPr lang="zh-CN" altLang="en-US" sz="4400" b="1">
            <a:solidFill>
              <a:srgbClr val="000000"/>
            </a:solidFill>
            <a:latin typeface="Times New Roman" panose="02020603050405020304" pitchFamily="18" charset="0"/>
          </a:defRPr>
        </a:defPPr>
      </a:lstStyle>
    </a:txDef>
  </a:objectDefaul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5808</Words>
  <Application>WPS 演示</Application>
  <PresentationFormat>全屏显示(4:3)</PresentationFormat>
  <Paragraphs>777</Paragraphs>
  <Slides>55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73" baseType="lpstr">
      <vt:lpstr>Arial</vt:lpstr>
      <vt:lpstr>宋体</vt:lpstr>
      <vt:lpstr>Wingdings</vt:lpstr>
      <vt:lpstr>Times New Roman</vt:lpstr>
      <vt:lpstr>华文行楷</vt:lpstr>
      <vt:lpstr>隶书</vt:lpstr>
      <vt:lpstr>楷体_GB2312</vt:lpstr>
      <vt:lpstr>黑体</vt:lpstr>
      <vt:lpstr>华文新魏</vt:lpstr>
      <vt:lpstr>微软雅黑</vt:lpstr>
      <vt:lpstr>Arial Unicode MS</vt:lpstr>
      <vt:lpstr>Calibri</vt:lpstr>
      <vt:lpstr>方正舒体</vt:lpstr>
      <vt:lpstr>楷体_GB2312</vt:lpstr>
      <vt:lpstr>华文中宋</vt:lpstr>
      <vt:lpstr>华文细黑</vt:lpstr>
      <vt:lpstr>新宋体</vt:lpstr>
      <vt:lpstr>古瓶荷花</vt:lpstr>
      <vt:lpstr>PowerPoint 演示文稿</vt:lpstr>
      <vt:lpstr>PowerPoint 演示文稿</vt:lpstr>
      <vt:lpstr>PowerPoint 演示文稿</vt:lpstr>
      <vt:lpstr>PowerPoint 演示文稿</vt:lpstr>
      <vt:lpstr>活动目标：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活动目标：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写作背景：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1、重点段落的理解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怎样理解“莲之爱，同予者何人”？</vt:lpstr>
      <vt:lpstr> “牡丹之爱，宜乎众矣。”表达了作者怎样的感情？</vt:lpstr>
      <vt:lpstr>PowerPoint 演示文稿</vt:lpstr>
      <vt:lpstr>PowerPoint 演示文稿</vt:lpstr>
      <vt:lpstr>PowerPoint 演示文稿</vt:lpstr>
      <vt:lpstr>课文内容理解：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196</cp:revision>
  <dcterms:created xsi:type="dcterms:W3CDTF">2020-03-01T08:19:00Z</dcterms:created>
  <dcterms:modified xsi:type="dcterms:W3CDTF">2020-03-18T13:22:17Z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