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  <p:sldId id="266" r:id="rId12"/>
    <p:sldId id="268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作文标题以及第一段训练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49449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b="1" dirty="0" smtClean="0"/>
              <a:t>弗</a:t>
            </a:r>
            <a:r>
              <a:rPr lang="en-US" altLang="zh-CN" b="1" dirty="0"/>
              <a:t>•</a:t>
            </a:r>
            <a:r>
              <a:rPr lang="zh-CN" altLang="en-US" b="1" dirty="0"/>
              <a:t>里德曼有一个著名的观点，即“世界是平的”。法律与人情是两条平行线，执法者需要使其并行</a:t>
            </a:r>
            <a:r>
              <a:rPr lang="zh-CN" altLang="en-US" b="1" dirty="0" smtClean="0"/>
              <a:t>。</a:t>
            </a:r>
            <a:r>
              <a:rPr lang="zh-CN" altLang="en-US" b="1" dirty="0" smtClean="0">
                <a:solidFill>
                  <a:srgbClr val="FF0000"/>
                </a:solidFill>
              </a:rPr>
              <a:t>（分论点）</a:t>
            </a:r>
            <a:r>
              <a:rPr lang="zh-CN" altLang="en-US" b="1" dirty="0" smtClean="0"/>
              <a:t>但</a:t>
            </a:r>
            <a:r>
              <a:rPr lang="zh-CN" altLang="en-US" b="1" dirty="0"/>
              <a:t>法律的严格与人情的温暖都不可能抹平这个世界，法律与人情的博弈，终将归于相融，如此这个社会才会焕发最迷人的光彩。辽宁交警大队之举以行动证明了法律与人情的平衡，证明了法律的高度和人情的温度。这让我们看到，社会在用法与情为每一个公民创造最美丽的环境。</a:t>
            </a:r>
          </a:p>
          <a:p>
            <a:r>
              <a:rPr lang="zh-CN" altLang="en-US" b="1" dirty="0" smtClean="0"/>
              <a:t>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我们</a:t>
            </a:r>
            <a:r>
              <a:rPr lang="zh-CN" altLang="en-US" b="1" dirty="0">
                <a:solidFill>
                  <a:srgbClr val="FF0000"/>
                </a:solidFill>
              </a:rPr>
              <a:t>需要法律，我们亦需要人情</a:t>
            </a:r>
            <a:r>
              <a:rPr lang="zh-CN" altLang="en-US" b="1" dirty="0"/>
              <a:t>。</a:t>
            </a:r>
            <a:r>
              <a:rPr lang="zh-CN" altLang="en-US" b="1" dirty="0">
                <a:solidFill>
                  <a:srgbClr val="FF0000"/>
                </a:solidFill>
              </a:rPr>
              <a:t>法律与人情的协定，决定了法律需要贯彻人情的魅力，也要让人情体现法律的崇高</a:t>
            </a:r>
            <a:r>
              <a:rPr lang="zh-CN" altLang="en-US" b="1" dirty="0" smtClean="0">
                <a:solidFill>
                  <a:srgbClr val="FF0000"/>
                </a:solidFill>
              </a:rPr>
              <a:t>。（总结句）</a:t>
            </a:r>
            <a:r>
              <a:rPr lang="zh-CN" altLang="en-US" b="1" dirty="0" smtClean="0"/>
              <a:t>如此</a:t>
            </a:r>
            <a:r>
              <a:rPr lang="zh-CN" altLang="en-US" b="1" dirty="0"/>
              <a:t>这样，我们的社会才能在成熟中不断进步。</a:t>
            </a:r>
          </a:p>
        </p:txBody>
      </p:sp>
    </p:spTree>
    <p:extLst>
      <p:ext uri="{BB962C8B-B14F-4D97-AF65-F5344CB8AC3E}">
        <p14:creationId xmlns:p14="http://schemas.microsoft.com/office/powerpoint/2010/main" val="2589651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/>
              <a:t>开头一般采用的方法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设疑式开头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sz="3100" b="1" dirty="0"/>
              <a:t>独乐且众乐</a:t>
            </a:r>
            <a:r>
              <a:rPr lang="zh-CN" altLang="en-US" sz="3100" b="1" dirty="0" smtClean="0"/>
              <a:t>（</a:t>
            </a:r>
            <a:r>
              <a:rPr lang="en-US" altLang="zh-CN" sz="3100" b="1" dirty="0" smtClean="0"/>
              <a:t>2016</a:t>
            </a:r>
            <a:r>
              <a:rPr lang="zh-CN" altLang="en-US" sz="3100" b="1" dirty="0" smtClean="0"/>
              <a:t>届  </a:t>
            </a:r>
            <a:r>
              <a:rPr lang="en-US" altLang="zh-CN" sz="3100" b="1" dirty="0"/>
              <a:t>302   </a:t>
            </a:r>
            <a:r>
              <a:rPr lang="zh-CN" altLang="en-US" sz="3100" b="1" dirty="0" smtClean="0"/>
              <a:t>张秋怡）</a:t>
            </a:r>
            <a:endParaRPr lang="zh-CN" altLang="en-US" sz="3100" b="1" dirty="0"/>
          </a:p>
          <a:p>
            <a:r>
              <a:rPr lang="zh-CN" altLang="en-US" sz="3100" b="1" dirty="0"/>
              <a:t>    </a:t>
            </a:r>
            <a:r>
              <a:rPr lang="zh-CN" altLang="en-US" sz="3100" b="1" dirty="0" smtClean="0"/>
              <a:t>    人</a:t>
            </a:r>
            <a:r>
              <a:rPr lang="zh-CN" altLang="en-US" sz="3100" b="1" dirty="0"/>
              <a:t>与社会从来都是不可分割。老子向往的那种百姓老死不相往来的生活早已被时代摒弃。现代，人们喜欢随时随地地分享自己的生活，于是朋友圈总有读不完的新消息。但也有人安于自己生活的小圈子，过着隐居般的生活。</a:t>
            </a:r>
            <a:r>
              <a:rPr lang="zh-CN" altLang="en-US" sz="3100" b="1" dirty="0">
                <a:solidFill>
                  <a:srgbClr val="FF0000"/>
                </a:solidFill>
              </a:rPr>
              <a:t>那么，到底哪一种生活才更适合我们呢？</a:t>
            </a:r>
          </a:p>
          <a:p>
            <a:endParaRPr lang="en-US" altLang="zh-CN" sz="2400" dirty="0" smtClean="0"/>
          </a:p>
          <a:p>
            <a:r>
              <a:rPr lang="zh-CN" altLang="en-US" b="1" dirty="0">
                <a:solidFill>
                  <a:srgbClr val="FF0000"/>
                </a:solidFill>
              </a:rPr>
              <a:t>引用式</a:t>
            </a:r>
            <a:r>
              <a:rPr lang="zh-CN" altLang="en-US" b="1" dirty="0" smtClean="0">
                <a:solidFill>
                  <a:srgbClr val="FF0000"/>
                </a:solidFill>
              </a:rPr>
              <a:t>开头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/>
              <a:t>共享欢乐，独享宁静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2016</a:t>
            </a:r>
            <a:r>
              <a:rPr lang="zh-CN" altLang="en-US" b="1" dirty="0" smtClean="0"/>
              <a:t>届  </a:t>
            </a:r>
            <a:r>
              <a:rPr lang="en-US" altLang="zh-CN" b="1" dirty="0" smtClean="0"/>
              <a:t>311  </a:t>
            </a:r>
            <a:r>
              <a:rPr lang="zh-CN" altLang="en-US" b="1" dirty="0"/>
              <a:t>张佳玉</a:t>
            </a:r>
            <a:r>
              <a:rPr lang="zh-CN" altLang="en-US" b="1" dirty="0" smtClean="0"/>
              <a:t>）</a:t>
            </a:r>
            <a:endParaRPr lang="zh-CN" altLang="en-US" b="1" dirty="0"/>
          </a:p>
          <a:p>
            <a:r>
              <a:rPr lang="zh-CN" altLang="en-US" b="1" dirty="0" smtClean="0"/>
              <a:t>        </a:t>
            </a:r>
            <a:r>
              <a:rPr lang="zh-CN" altLang="en-US" b="1" dirty="0" smtClean="0">
                <a:solidFill>
                  <a:srgbClr val="FF0000"/>
                </a:solidFill>
              </a:rPr>
              <a:t>王维</a:t>
            </a:r>
            <a:r>
              <a:rPr lang="zh-CN" altLang="en-US" b="1" dirty="0">
                <a:solidFill>
                  <a:srgbClr val="FF0000"/>
                </a:solidFill>
              </a:rPr>
              <a:t>说：“兴来每独往，胜事空自知。”他所享受的是“行到水穷处，坐看云起时”的宁静</a:t>
            </a:r>
            <a:r>
              <a:rPr lang="zh-CN" altLang="en-US" b="1" dirty="0"/>
              <a:t>。而森村诚一所享受的快乐却来自于独乐乐不如众乐乐的欢庆。无所谓孰是孰非，我既愿意共享欢乐，也愿意独享宁静。</a:t>
            </a:r>
          </a:p>
          <a:p>
            <a:endParaRPr lang="en-US" altLang="zh-CN" b="1" dirty="0" smtClean="0"/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56794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起兴式开头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        一</a:t>
            </a:r>
            <a:r>
              <a:rPr lang="zh-CN" altLang="en-US" b="1" dirty="0"/>
              <a:t>场独自痛哭的深夜电影，一次独坐幽篁的放逐，何尝不是生活的本真？“独”让我们感知生命的脉动，触摸内心的</a:t>
            </a:r>
            <a:r>
              <a:rPr lang="zh-CN" altLang="en-US" b="1" dirty="0" smtClean="0"/>
              <a:t>灵魂。轻点网页</a:t>
            </a:r>
            <a:r>
              <a:rPr lang="zh-CN" altLang="en-US" b="1" dirty="0"/>
              <a:t>，一片缤纷绚丽的背后是无数人不舍昼夜的辛苦付出</a:t>
            </a:r>
            <a:r>
              <a:rPr lang="zh-CN" altLang="en-US" b="1" dirty="0" smtClean="0"/>
              <a:t>，快乐分享，痛苦随行，随着</a:t>
            </a:r>
            <a:r>
              <a:rPr lang="zh-CN" altLang="en-US" b="1" dirty="0"/>
              <a:t>世界一起呼吸。</a:t>
            </a:r>
          </a:p>
          <a:p>
            <a:r>
              <a:rPr lang="zh-CN" altLang="en-US" b="1" dirty="0"/>
              <a:t>    </a:t>
            </a:r>
            <a:r>
              <a:rPr lang="zh-CN" altLang="en-US" b="1" dirty="0" smtClean="0"/>
              <a:t>而独</a:t>
            </a:r>
            <a:r>
              <a:rPr lang="zh-CN" altLang="en-US" b="1" dirty="0"/>
              <a:t>享还是共享，完全取决于我们自己的选择、自己的心情。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83693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哲思式</a:t>
            </a:r>
            <a:r>
              <a:rPr lang="zh-CN" altLang="en-US" b="1" dirty="0">
                <a:solidFill>
                  <a:srgbClr val="FF0000"/>
                </a:solidFill>
              </a:rPr>
              <a:t>开头</a:t>
            </a:r>
          </a:p>
          <a:p>
            <a:r>
              <a:rPr lang="zh-CN" altLang="en-US" b="1" dirty="0"/>
              <a:t>独而有味，众亦生香   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2016</a:t>
            </a:r>
            <a:r>
              <a:rPr lang="zh-CN" altLang="en-US" b="1" dirty="0" smtClean="0"/>
              <a:t>届   </a:t>
            </a:r>
            <a:r>
              <a:rPr lang="en-US" altLang="zh-CN" b="1" dirty="0" smtClean="0"/>
              <a:t>314 </a:t>
            </a:r>
            <a:r>
              <a:rPr lang="zh-CN" altLang="en-US" b="1" dirty="0" smtClean="0"/>
              <a:t>柴</a:t>
            </a:r>
            <a:r>
              <a:rPr lang="zh-CN" altLang="en-US" b="1" dirty="0"/>
              <a:t>宇隆</a:t>
            </a:r>
            <a:r>
              <a:rPr lang="zh-CN" altLang="en-US" b="1" dirty="0" smtClean="0"/>
              <a:t>）</a:t>
            </a:r>
            <a:endParaRPr lang="zh-CN" altLang="en-US" b="1" dirty="0"/>
          </a:p>
          <a:p>
            <a:r>
              <a:rPr lang="zh-CN" altLang="en-US" b="1" dirty="0"/>
              <a:t>    </a:t>
            </a:r>
            <a:r>
              <a:rPr lang="zh-CN" altLang="en-US" b="1" dirty="0" smtClean="0"/>
              <a:t>     一段</a:t>
            </a:r>
            <a:r>
              <a:rPr lang="zh-CN" altLang="en-US" b="1" dirty="0"/>
              <a:t>美好的人生，总需要一个人的沉淀，也需要一群人的狂欢。这种“独”与“众”的交织并非一对矛盾体，它只是个人的取舍，关乎心情，也关乎智慧。 </a:t>
            </a:r>
            <a:r>
              <a:rPr lang="zh-CN" altLang="en-US" b="1" dirty="0" smtClean="0"/>
              <a:t>某位</a:t>
            </a:r>
            <a:r>
              <a:rPr lang="zh-CN" altLang="en-US" b="1" dirty="0"/>
              <a:t>作家曾经写道，人就像孤独的群岛，虽然独立，却又紧紧相依。这话我颇以为然。因为生而不同的我们带着自我独特的印记行于世中，寻找着自己的方式生活；在不断追求的路途中偶尔遇见可以同行的人，于是相互依赖、彼此温暖。我们怀着独乐的本质，实现了众乐的理想。独而有味，众亦生香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2100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/>
              <a:t>巩固练习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1.</a:t>
            </a:r>
            <a:r>
              <a:rPr lang="zh-CN" altLang="en-US" b="1" dirty="0" smtClean="0"/>
              <a:t>从上列方法中选择一种，修改自己的文章开头。</a:t>
            </a:r>
            <a:endParaRPr lang="en-US" altLang="zh-CN" b="1" dirty="0" smtClean="0"/>
          </a:p>
          <a:p>
            <a:r>
              <a:rPr lang="en-US" altLang="zh-CN" b="1" dirty="0" smtClean="0"/>
              <a:t>2.</a:t>
            </a:r>
            <a:r>
              <a:rPr lang="zh-CN" altLang="en-US" b="1" dirty="0" smtClean="0"/>
              <a:t>温州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月模拟，材料：教育需不需要惩戒</a:t>
            </a:r>
            <a:endParaRPr lang="en-US" altLang="zh-CN" b="1" dirty="0" smtClean="0"/>
          </a:p>
          <a:p>
            <a:r>
              <a:rPr lang="zh-CN" altLang="en-US" b="1" dirty="0"/>
              <a:t>自己</a:t>
            </a:r>
            <a:r>
              <a:rPr lang="zh-CN" altLang="en-US" b="1" dirty="0" smtClean="0"/>
              <a:t>写一段开头，字数</a:t>
            </a:r>
            <a:r>
              <a:rPr lang="en-US" altLang="zh-CN" b="1" dirty="0" smtClean="0"/>
              <a:t>100</a:t>
            </a:r>
            <a:r>
              <a:rPr lang="zh-CN" altLang="en-US" b="1" dirty="0" smtClean="0"/>
              <a:t>字左右，要求采用所学方法，做到中心明确，有较强的思辨色彩。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09714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85000" lnSpcReduction="20000"/>
          </a:bodyPr>
          <a:lstStyle/>
          <a:p>
            <a:endParaRPr lang="en-US" altLang="zh-CN" dirty="0" smtClean="0"/>
          </a:p>
          <a:p>
            <a:r>
              <a:rPr lang="zh-CN" altLang="en-US" sz="2800" b="1" dirty="0" smtClean="0"/>
              <a:t>示例</a:t>
            </a:r>
            <a:r>
              <a:rPr lang="en-US" altLang="zh-CN" sz="2800" b="1" dirty="0" smtClean="0"/>
              <a:t>1</a:t>
            </a:r>
          </a:p>
          <a:p>
            <a:r>
              <a:rPr lang="zh-CN" altLang="en-US" sz="2800" b="1" dirty="0" smtClean="0"/>
              <a:t>         捷克</a:t>
            </a:r>
            <a:r>
              <a:rPr lang="zh-CN" altLang="en-US" sz="2800" b="1" dirty="0"/>
              <a:t>教育家夸美纽斯说过：“犯了错误的人应该受到惩戒，并非是因为他们犯了过错，而是为了要使他们不再犯。”我们呼唤教育惩戒，就是为了让学生们真正认识到犯错后，应该承担责任，逐渐形成良好的行为习惯和法纪观念</a:t>
            </a:r>
            <a:r>
              <a:rPr lang="zh-CN" altLang="en-US" sz="2800" b="1" dirty="0" smtClean="0"/>
              <a:t>。</a:t>
            </a:r>
            <a:r>
              <a:rPr lang="zh-CN" altLang="en-US" sz="2800" b="1" dirty="0"/>
              <a:t>它不是体罚</a:t>
            </a:r>
            <a:r>
              <a:rPr lang="zh-CN" altLang="en-US" sz="2800" b="1" dirty="0" smtClean="0"/>
              <a:t>，</a:t>
            </a:r>
            <a:r>
              <a:rPr lang="zh-CN" altLang="en-US" sz="2800" b="1" dirty="0"/>
              <a:t>“惩治之过，警戒将来。</a:t>
            </a:r>
            <a:r>
              <a:rPr lang="zh-CN" altLang="en-US" sz="2800" b="1" dirty="0" smtClean="0"/>
              <a:t>”目的是防微杜渐</a:t>
            </a:r>
            <a:r>
              <a:rPr lang="zh-CN" altLang="en-US" sz="2800" b="1" dirty="0"/>
              <a:t>、惩前毖后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示例</a:t>
            </a:r>
            <a:r>
              <a:rPr lang="en-US" altLang="zh-CN" sz="2800" b="1" dirty="0" smtClean="0"/>
              <a:t>2</a:t>
            </a:r>
          </a:p>
          <a:p>
            <a:r>
              <a:rPr lang="zh-CN" altLang="en-US" sz="2800" b="1" dirty="0" smtClean="0"/>
              <a:t>         美国</a:t>
            </a:r>
            <a:r>
              <a:rPr lang="zh-CN" altLang="en-US" sz="2800" b="1" dirty="0"/>
              <a:t>心理学家詹姆士曾经说过：“人最本质的需要是渴望被肯定。”学生在成长过程中，其自我意识的产生主要是通过教师和成人对他的评价。他们的心灵敏感而脆弱，渴望成人的肯定，需要成人的鼓励、喝彩和掌声</a:t>
            </a:r>
            <a:r>
              <a:rPr lang="zh-CN" altLang="en-US" sz="2800" b="1" dirty="0" smtClean="0"/>
              <a:t>。罗森塔尔</a:t>
            </a:r>
            <a:r>
              <a:rPr lang="zh-CN" altLang="en-US" sz="2800" b="1" dirty="0"/>
              <a:t>效应表明，即使是一般的学生在教师充满信心和深情的关怀鼓舞下，其道德乃至智力、情感等方面都将获得较为理想的发展</a:t>
            </a:r>
            <a:r>
              <a:rPr lang="zh-CN" altLang="en-US" sz="2800" b="1" dirty="0" smtClean="0"/>
              <a:t>。所以教育需要温度而不需要惩戒。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51904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dirty="0" smtClean="0"/>
              <a:t>2016</a:t>
            </a:r>
            <a:r>
              <a:rPr lang="zh-CN" altLang="en-US" b="1" dirty="0"/>
              <a:t>年</a:t>
            </a:r>
            <a:r>
              <a:rPr lang="en-US" altLang="zh-CN" b="1" dirty="0"/>
              <a:t>10</a:t>
            </a:r>
            <a:r>
              <a:rPr lang="zh-CN" altLang="en-US" b="1" dirty="0"/>
              <a:t>月，辽宁本溪桓仁满族自治县农民王龙德，因酒后驾驶三轮摩托车回家，被当地交警查到，受到罚款</a:t>
            </a:r>
            <a:r>
              <a:rPr lang="en-US" altLang="zh-CN" b="1" dirty="0"/>
              <a:t>1500</a:t>
            </a:r>
            <a:r>
              <a:rPr lang="zh-CN" altLang="en-US" b="1" dirty="0"/>
              <a:t>元、记</a:t>
            </a:r>
            <a:r>
              <a:rPr lang="en-US" altLang="zh-CN" b="1" dirty="0"/>
              <a:t>12</a:t>
            </a:r>
            <a:r>
              <a:rPr lang="zh-CN" altLang="en-US" b="1" dirty="0"/>
              <a:t>分、暂扣驾驶证</a:t>
            </a:r>
            <a:r>
              <a:rPr lang="en-US" altLang="zh-CN" b="1" dirty="0"/>
              <a:t>6</a:t>
            </a:r>
            <a:r>
              <a:rPr lang="zh-CN" altLang="en-US" b="1" dirty="0"/>
              <a:t>个月的处罚。当了解到他家境特别困难，两个孩子还在上学的情况后，执法交警凑钱帮他交了罚款。交警大队获知这一消息，与王龙德结成帮扶对子，</a:t>
            </a:r>
            <a:r>
              <a:rPr lang="en-US" altLang="zh-CN" b="1" dirty="0"/>
              <a:t>2017</a:t>
            </a:r>
            <a:r>
              <a:rPr lang="zh-CN" altLang="en-US" b="1" dirty="0"/>
              <a:t>年春节前还组织大家捐款，为他送去</a:t>
            </a:r>
            <a:r>
              <a:rPr lang="en-US" altLang="zh-CN" b="1" dirty="0"/>
              <a:t>5700</a:t>
            </a:r>
            <a:r>
              <a:rPr lang="zh-CN" altLang="en-US" b="1" dirty="0"/>
              <a:t>元慰问金。</a:t>
            </a:r>
          </a:p>
          <a:p>
            <a:r>
              <a:rPr lang="zh-CN" altLang="en-US" b="1" dirty="0"/>
              <a:t>这一新闻，引发了你怎样的联想和思考？请写一篇论述类文章，谈谈你的看法。                       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注意</a:t>
            </a:r>
            <a:r>
              <a:rPr lang="en-US" altLang="zh-CN" b="1" dirty="0"/>
              <a:t>】①</a:t>
            </a:r>
            <a:r>
              <a:rPr lang="zh-CN" altLang="en-US" b="1" dirty="0"/>
              <a:t>观点自选。②题目自拟。③不得少于</a:t>
            </a:r>
            <a:r>
              <a:rPr lang="en-US" altLang="zh-CN" b="1" dirty="0"/>
              <a:t>800</a:t>
            </a:r>
            <a:r>
              <a:rPr lang="zh-CN" altLang="en-US" b="1" dirty="0"/>
              <a:t>字。④不得抄袭、套作。</a:t>
            </a:r>
          </a:p>
        </p:txBody>
      </p:sp>
    </p:spTree>
    <p:extLst>
      <p:ext uri="{BB962C8B-B14F-4D97-AF65-F5344CB8AC3E}">
        <p14:creationId xmlns:p14="http://schemas.microsoft.com/office/powerpoint/2010/main" val="1057940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endParaRPr lang="en-US" altLang="zh-CN" b="1" dirty="0" smtClean="0"/>
          </a:p>
          <a:p>
            <a:endParaRPr lang="en-US" altLang="zh-CN" b="1" dirty="0"/>
          </a:p>
          <a:p>
            <a:r>
              <a:rPr lang="zh-CN" altLang="en-US" b="1" dirty="0" smtClean="0"/>
              <a:t>中心</a:t>
            </a:r>
            <a:r>
              <a:rPr lang="zh-CN" altLang="en-US" b="1" dirty="0"/>
              <a:t>事件：交警处罚王龙德（执法）</a:t>
            </a:r>
          </a:p>
          <a:p>
            <a:r>
              <a:rPr lang="zh-CN" altLang="en-US" b="1" dirty="0"/>
              <a:t>                      交警援助王龙德（人情）</a:t>
            </a:r>
          </a:p>
          <a:p>
            <a:r>
              <a:rPr lang="zh-CN" altLang="en-US" b="1" dirty="0"/>
              <a:t>立意：从法与情的角度为交警点赞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6175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zh-CN" altLang="en-US" sz="3600" b="1" dirty="0"/>
              <a:t>优秀</a:t>
            </a:r>
            <a:r>
              <a:rPr lang="zh-CN" altLang="en-US" sz="3600" b="1" dirty="0" smtClean="0"/>
              <a:t>题目</a:t>
            </a:r>
            <a:endParaRPr lang="en-US" altLang="zh-CN" sz="3600" b="1" dirty="0"/>
          </a:p>
          <a:p>
            <a:endParaRPr lang="en-US" altLang="zh-CN" sz="3600" b="1" dirty="0" smtClean="0"/>
          </a:p>
          <a:p>
            <a:r>
              <a:rPr lang="zh-CN" altLang="en-US" sz="3600" b="1" dirty="0" smtClean="0"/>
              <a:t>“情”</a:t>
            </a:r>
            <a:r>
              <a:rPr lang="zh-CN" altLang="en-US" sz="3600" b="1" dirty="0"/>
              <a:t>“法”交融</a:t>
            </a:r>
          </a:p>
          <a:p>
            <a:r>
              <a:rPr lang="zh-CN" altLang="en-US" sz="3600" b="1" dirty="0"/>
              <a:t>制度与温情</a:t>
            </a:r>
          </a:p>
          <a:p>
            <a:r>
              <a:rPr lang="zh-CN" altLang="en-US" sz="3600" b="1" dirty="0"/>
              <a:t>规矩与善心</a:t>
            </a:r>
          </a:p>
          <a:p>
            <a:r>
              <a:rPr lang="zh-CN" altLang="en-US" sz="3600" b="1" dirty="0"/>
              <a:t>且看政与礼的和谐至美</a:t>
            </a:r>
          </a:p>
          <a:p>
            <a:r>
              <a:rPr lang="zh-CN" altLang="en-US" sz="3600" b="1" dirty="0"/>
              <a:t>法制与慈善并行不悖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8732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/>
              <a:t>优秀</a:t>
            </a:r>
            <a:r>
              <a:rPr lang="zh-CN" altLang="en-US" sz="2800" b="1" dirty="0" smtClean="0"/>
              <a:t>题目的特征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紧扣事件实质</a:t>
            </a:r>
            <a:endParaRPr lang="en-US" altLang="zh-CN" b="1" dirty="0" smtClean="0"/>
          </a:p>
          <a:p>
            <a:r>
              <a:rPr lang="zh-CN" altLang="en-US" b="1" dirty="0" smtClean="0"/>
              <a:t>点明文章中心</a:t>
            </a:r>
            <a:endParaRPr lang="en-US" altLang="zh-CN" b="1" dirty="0" smtClean="0"/>
          </a:p>
          <a:p>
            <a:r>
              <a:rPr lang="zh-CN" altLang="en-US" b="1" dirty="0" smtClean="0"/>
              <a:t>用语简明扼要</a:t>
            </a:r>
            <a:endParaRPr lang="en-US" altLang="zh-CN" b="1" dirty="0" smtClean="0"/>
          </a:p>
          <a:p>
            <a:r>
              <a:rPr lang="zh-CN" altLang="en-US" b="1" dirty="0"/>
              <a:t>有</a:t>
            </a:r>
            <a:r>
              <a:rPr lang="zh-CN" altLang="en-US" b="1" dirty="0" smtClean="0"/>
              <a:t>一定的文采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53269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91264" cy="6120680"/>
          </a:xfrm>
        </p:spPr>
        <p:txBody>
          <a:bodyPr>
            <a:noAutofit/>
          </a:bodyPr>
          <a:lstStyle/>
          <a:p>
            <a:r>
              <a:rPr lang="zh-CN" altLang="en-US" sz="2800" b="1" dirty="0" smtClean="0"/>
              <a:t>                              第一段的拟写</a:t>
            </a:r>
            <a:endParaRPr lang="en-US" altLang="zh-CN" sz="2800" b="1" dirty="0" smtClean="0"/>
          </a:p>
          <a:p>
            <a:r>
              <a:rPr lang="zh-CN" altLang="en-US" sz="2400" b="1" dirty="0" smtClean="0"/>
              <a:t>“情”</a:t>
            </a:r>
            <a:r>
              <a:rPr lang="zh-CN" altLang="en-US" sz="2400" b="1" dirty="0"/>
              <a:t>“法”交融</a:t>
            </a:r>
          </a:p>
          <a:p>
            <a:r>
              <a:rPr lang="zh-CN" altLang="en-US" sz="2400" b="1" dirty="0" smtClean="0"/>
              <a:t>       </a:t>
            </a:r>
            <a:r>
              <a:rPr lang="zh-CN" altLang="en-US" sz="2400" b="1" dirty="0" smtClean="0">
                <a:latin typeface="Calibri"/>
                <a:cs typeface="Calibri"/>
              </a:rPr>
              <a:t>①</a:t>
            </a:r>
            <a:r>
              <a:rPr lang="zh-CN" altLang="en-US" sz="2400" b="1" dirty="0" smtClean="0"/>
              <a:t>农民</a:t>
            </a:r>
            <a:r>
              <a:rPr lang="zh-CN" altLang="en-US" sz="2400" b="1" dirty="0"/>
              <a:t>王龙德因酒后驾驶被罚款，执法交警却组织人群凑钱替他交钱并送去慰问金</a:t>
            </a:r>
            <a:r>
              <a:rPr lang="zh-CN" altLang="en-US" sz="2400" b="1" dirty="0" smtClean="0"/>
              <a:t>。（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概括材料</a:t>
            </a:r>
            <a:r>
              <a:rPr lang="zh-CN" altLang="en-US" sz="2400" b="1" dirty="0" smtClean="0"/>
              <a:t>）我</a:t>
            </a:r>
            <a:r>
              <a:rPr lang="zh-CN" altLang="en-US" sz="2400" b="1" dirty="0"/>
              <a:t>为交警严格执法的行为“点赞”，也为他们的善举动容</a:t>
            </a:r>
            <a:r>
              <a:rPr lang="zh-CN" altLang="en-US" sz="2400" b="1" dirty="0" smtClean="0"/>
              <a:t>。（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表明态度</a:t>
            </a:r>
            <a:r>
              <a:rPr lang="zh-CN" altLang="en-US" sz="2400" b="1" dirty="0" smtClean="0"/>
              <a:t>）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用</a:t>
            </a:r>
            <a:r>
              <a:rPr lang="zh-CN" altLang="en-US" sz="2400" b="1" dirty="0"/>
              <a:t>简洁的</a:t>
            </a:r>
            <a:r>
              <a:rPr lang="zh-CN" altLang="en-US" sz="2400" b="1" dirty="0" smtClean="0"/>
              <a:t>语言概括材料中心或者主体事件，并且表明自己的态度。</a:t>
            </a:r>
            <a:r>
              <a:rPr lang="zh-CN" altLang="en-US" sz="2400" b="1" dirty="0" smtClean="0"/>
              <a:t>   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    </a:t>
            </a:r>
            <a:endParaRPr lang="en-US" altLang="zh-CN" sz="2400" b="1" dirty="0" smtClean="0"/>
          </a:p>
          <a:p>
            <a:r>
              <a:rPr lang="zh-CN" altLang="en-US" sz="2000" b="1" dirty="0" smtClean="0">
                <a:cs typeface="Calibri"/>
              </a:rPr>
              <a:t>②</a:t>
            </a:r>
            <a:r>
              <a:rPr lang="zh-CN" altLang="en-US" sz="2000" b="1" dirty="0" smtClean="0"/>
              <a:t>也许</a:t>
            </a:r>
            <a:r>
              <a:rPr lang="zh-CN" altLang="en-US" sz="2000" b="1" dirty="0"/>
              <a:t>，有人会不免感到困惑：何必要先罚他款，后又替他交罚款？既然要惩罚他，为何又给违纪驾驶的人送去慰问金？</a:t>
            </a:r>
          </a:p>
          <a:p>
            <a:r>
              <a:rPr lang="zh-CN" altLang="en-US" sz="2000" b="1" dirty="0"/>
              <a:t>  </a:t>
            </a:r>
            <a:r>
              <a:rPr lang="zh-CN" altLang="en-US" sz="2000" b="1" dirty="0" smtClean="0"/>
              <a:t>     </a:t>
            </a:r>
            <a:r>
              <a:rPr lang="zh-CN" altLang="en-US" sz="2000" b="1" dirty="0" smtClean="0">
                <a:cs typeface="Calibri"/>
              </a:rPr>
              <a:t>③</a:t>
            </a:r>
            <a:r>
              <a:rPr lang="zh-CN" altLang="en-US" sz="2000" b="1" dirty="0" smtClean="0"/>
              <a:t>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交警</a:t>
            </a:r>
            <a:r>
              <a:rPr lang="zh-CN" altLang="en-US" sz="2000" b="1" dirty="0">
                <a:solidFill>
                  <a:srgbClr val="FF0000"/>
                </a:solidFill>
              </a:rPr>
              <a:t>的严格执法，体现了他们对自身所肩负的责任的担当，更体现了他们对法律的敬重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。</a:t>
            </a:r>
            <a:r>
              <a:rPr lang="zh-CN" altLang="en-US" sz="2000" b="1" dirty="0" smtClean="0"/>
              <a:t>（段落中心句）</a:t>
            </a:r>
            <a:r>
              <a:rPr lang="en-US" altLang="zh-CN" sz="2000" b="1" dirty="0" smtClean="0"/>
              <a:t>……</a:t>
            </a:r>
            <a:r>
              <a:rPr lang="zh-CN" altLang="en-US" sz="2000" b="1" dirty="0" smtClean="0"/>
              <a:t>         </a:t>
            </a:r>
            <a:endParaRPr lang="en-US" altLang="zh-CN" sz="2000" b="1" dirty="0" smtClean="0"/>
          </a:p>
          <a:p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>
                <a:cs typeface="Calibri"/>
              </a:rPr>
              <a:t>④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而</a:t>
            </a:r>
            <a:r>
              <a:rPr lang="zh-CN" altLang="en-US" sz="2000" b="1" dirty="0">
                <a:solidFill>
                  <a:srgbClr val="FF0000"/>
                </a:solidFill>
              </a:rPr>
              <a:t>在交警罚款又捐款的行为后，我感受到了人情的温暖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。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……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82616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/>
          </a:bodyPr>
          <a:lstStyle/>
          <a:p>
            <a:r>
              <a:rPr lang="zh-CN" altLang="en-US" b="1" dirty="0"/>
              <a:t>规矩与善心</a:t>
            </a:r>
          </a:p>
          <a:p>
            <a:r>
              <a:rPr lang="zh-CN" altLang="en-US" b="1" dirty="0" smtClean="0"/>
              <a:t>        不得不</a:t>
            </a:r>
            <a:r>
              <a:rPr lang="zh-CN" altLang="en-US" b="1" dirty="0"/>
              <a:t>说，材料中的交警与交警大队是值得赞扬的。他们罚款，记分，扣证树立的是规矩，而帮交罚款体现的是善心</a:t>
            </a:r>
            <a:r>
              <a:rPr lang="zh-CN" altLang="en-US" b="1" dirty="0" smtClean="0"/>
              <a:t>。</a:t>
            </a:r>
            <a:r>
              <a:rPr lang="zh-CN" altLang="en-US" b="1" dirty="0" smtClean="0">
                <a:solidFill>
                  <a:srgbClr val="C00000"/>
                </a:solidFill>
              </a:rPr>
              <a:t>（概括分析材料）</a:t>
            </a:r>
            <a:endParaRPr lang="zh-CN" altLang="en-US" b="1" dirty="0">
              <a:solidFill>
                <a:srgbClr val="C00000"/>
              </a:solidFill>
            </a:endParaRPr>
          </a:p>
          <a:p>
            <a:r>
              <a:rPr lang="zh-CN" altLang="en-US" b="1" dirty="0" smtClean="0"/>
              <a:t>        规矩</a:t>
            </a:r>
            <a:r>
              <a:rPr lang="zh-CN" altLang="en-US" b="1" dirty="0"/>
              <a:t>与善心时应当并存的，我们不能因为规矩就磨灭了善心，也不能因为善心而乱了规矩</a:t>
            </a:r>
            <a:r>
              <a:rPr lang="zh-CN" altLang="en-US" b="1" dirty="0" smtClean="0"/>
              <a:t>。</a:t>
            </a:r>
            <a:r>
              <a:rPr lang="zh-CN" altLang="en-US" b="1" dirty="0" smtClean="0">
                <a:solidFill>
                  <a:srgbClr val="C00000"/>
                </a:solidFill>
              </a:rPr>
              <a:t>（提出中心观点）</a:t>
            </a:r>
            <a:r>
              <a:rPr lang="zh-CN" altLang="en-US" b="1" dirty="0" smtClean="0"/>
              <a:t>规矩</a:t>
            </a:r>
            <a:r>
              <a:rPr lang="zh-CN" altLang="en-US" b="1" dirty="0"/>
              <a:t>使社会秩序井然，善心使社会和谐温暖。正如孔老夫子的“礼”与“仁”一般，规矩与善心的并存使人与人更尊重彼此，营造出了一个和谐亲和的氛围。</a:t>
            </a:r>
          </a:p>
        </p:txBody>
      </p:sp>
    </p:spTree>
    <p:extLst>
      <p:ext uri="{BB962C8B-B14F-4D97-AF65-F5344CB8AC3E}">
        <p14:creationId xmlns:p14="http://schemas.microsoft.com/office/powerpoint/2010/main" val="2094977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                                </a:t>
            </a:r>
            <a:r>
              <a:rPr lang="zh-CN" altLang="en-US" b="1" dirty="0" smtClean="0"/>
              <a:t>我们</a:t>
            </a:r>
            <a:r>
              <a:rPr lang="zh-CN" altLang="en-US" b="1" dirty="0"/>
              <a:t>需要法与情</a:t>
            </a:r>
          </a:p>
          <a:p>
            <a:r>
              <a:rPr lang="zh-CN" altLang="en-US" dirty="0" smtClean="0"/>
              <a:t>         </a:t>
            </a:r>
            <a:r>
              <a:rPr lang="zh-CN" altLang="en-US" sz="3600" b="1" dirty="0" smtClean="0"/>
              <a:t>毋庸置疑</a:t>
            </a:r>
            <a:r>
              <a:rPr lang="zh-CN" altLang="en-US" sz="3600" b="1" dirty="0"/>
              <a:t>，自人类社会诞生以来，法律与人情就在以各自的平衡点维系社会的生态。法律是社会最基本的底色，而人情则以其温暖的血液浸透社会的肌理</a:t>
            </a:r>
            <a:r>
              <a:rPr lang="zh-CN" altLang="en-US" sz="3600" b="1" dirty="0" smtClean="0"/>
              <a:t>。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（以哲立论）</a:t>
            </a:r>
            <a:r>
              <a:rPr lang="zh-CN" altLang="en-US" sz="3600" b="1" dirty="0" smtClean="0"/>
              <a:t>农民</a:t>
            </a:r>
            <a:r>
              <a:rPr lang="zh-CN" altLang="en-US" sz="3600" b="1" dirty="0"/>
              <a:t>王龙德因其触犯法律受到制裁，但交警大队又让其感受到了世间人情</a:t>
            </a:r>
            <a:r>
              <a:rPr lang="zh-CN" altLang="en-US" sz="3600" b="1" dirty="0" smtClean="0"/>
              <a:t>。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（概括材料）</a:t>
            </a:r>
            <a:r>
              <a:rPr lang="zh-CN" altLang="en-US" sz="3600" b="1" dirty="0" smtClean="0"/>
              <a:t>如此</a:t>
            </a:r>
            <a:r>
              <a:rPr lang="zh-CN" altLang="en-US" sz="3600" b="1" dirty="0"/>
              <a:t>执法，不由得让人为当地交警大队“点赞”</a:t>
            </a:r>
            <a:r>
              <a:rPr lang="zh-CN" altLang="en-US" sz="3600" b="1" dirty="0" smtClean="0"/>
              <a:t>。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（表明态度）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 smtClean="0"/>
              <a:t>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社会</a:t>
            </a:r>
            <a:r>
              <a:rPr lang="zh-CN" altLang="en-US" sz="3600" b="1" dirty="0">
                <a:solidFill>
                  <a:srgbClr val="FF0000"/>
                </a:solidFill>
              </a:rPr>
              <a:t>需要法律，执法部门也应严格遵循法律规定</a:t>
            </a:r>
            <a:r>
              <a:rPr lang="zh-CN" altLang="en-US" sz="3600" b="1" dirty="0" smtClean="0"/>
              <a:t>。（分论点）严肃</a:t>
            </a:r>
            <a:r>
              <a:rPr lang="zh-CN" altLang="en-US" sz="3600" b="1" dirty="0"/>
              <a:t>甚至近于冷漠的法律框架，是一个时代公正文明的标志之一。法律不会因你是农民而网开一面，也不会畏惧你的家财万贯。</a:t>
            </a:r>
          </a:p>
          <a:p>
            <a:r>
              <a:rPr lang="zh-CN" altLang="en-US" sz="3600" b="1" dirty="0" smtClean="0"/>
              <a:t>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违反</a:t>
            </a:r>
            <a:r>
              <a:rPr lang="zh-CN" altLang="en-US" sz="3600" b="1" dirty="0">
                <a:solidFill>
                  <a:srgbClr val="FF0000"/>
                </a:solidFill>
              </a:rPr>
              <a:t>法律规定、触碰法律界限，作为社会公民，理应受到处罚。</a:t>
            </a:r>
            <a:r>
              <a:rPr lang="zh-CN" altLang="en-US" sz="3600" b="1" dirty="0"/>
              <a:t>交警大队的看似“不留情面”，恰恰是执法者严守法律的表现，是维护当代法律机制的无声的高呼。此时的“人情冷漠”，是他们身为执法人应恪守的底线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7869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dirty="0" smtClean="0"/>
              <a:t>         诚然</a:t>
            </a:r>
            <a:r>
              <a:rPr lang="zh-CN" altLang="en-US" b="1" dirty="0"/>
              <a:t>，若只是一味拥护法律条文，标榜“法律至高无上”，则会使社会陷入机械甚至盲目守规的泥淖</a:t>
            </a:r>
            <a:r>
              <a:rPr lang="zh-CN" altLang="en-US" b="1" dirty="0" smtClean="0"/>
              <a:t>。</a:t>
            </a:r>
            <a:r>
              <a:rPr lang="zh-CN" altLang="en-US" b="1" dirty="0" smtClean="0">
                <a:solidFill>
                  <a:srgbClr val="FF0000"/>
                </a:solidFill>
              </a:rPr>
              <a:t>（假设论证）</a:t>
            </a:r>
            <a:r>
              <a:rPr lang="zh-CN" altLang="en-US" b="1" dirty="0" smtClean="0"/>
              <a:t>如此</a:t>
            </a:r>
            <a:r>
              <a:rPr lang="zh-CN" altLang="en-US" b="1" dirty="0"/>
              <a:t>看来，交警大队在开出了一系列违规罚单后，做出帮扶对子的善举，无疑是为当代法律社会抹上鲜亮一笔。古代罗马法曾充斥着落后野蛮的习俗，古代中国也有许多惨绝人寰的刑罚。然而这些都是对人情的蔑视。数千年来，法律体系一直在变化和重塑，最明显的一点，即是人性与人情逐渐融入法律，并以人们意想不到的方式，改变着法治社会的形态。我们无法忽视人情的力量。一个时代柔软之处即是人与人之间的关心与照顾。如果说法律是锋利的刀刃，人情就是钝厚的刀脊，两相组合，方能看准社会的弊病切下去，并让两者发挥各自的力量完善时代进步的历程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56962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1782</Words>
  <Application>Microsoft Office PowerPoint</Application>
  <PresentationFormat>全屏显示(4:3)</PresentationFormat>
  <Paragraphs>63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作文标题以及第一段训练</vt:lpstr>
      <vt:lpstr>PowerPoint 演示文稿</vt:lpstr>
      <vt:lpstr>PowerPoint 演示文稿</vt:lpstr>
      <vt:lpstr>PowerPoint 演示文稿</vt:lpstr>
      <vt:lpstr>优秀题目的特征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开头一般采用的方法</vt:lpstr>
      <vt:lpstr>PowerPoint 演示文稿</vt:lpstr>
      <vt:lpstr>PowerPoint 演示文稿</vt:lpstr>
      <vt:lpstr>巩固练习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作文训练</dc:title>
  <dc:creator>Administrator</dc:creator>
  <cp:lastModifiedBy>ts</cp:lastModifiedBy>
  <cp:revision>24</cp:revision>
  <dcterms:created xsi:type="dcterms:W3CDTF">2017-09-04T04:24:34Z</dcterms:created>
  <dcterms:modified xsi:type="dcterms:W3CDTF">2017-09-11T08:10:43Z</dcterms:modified>
</cp:coreProperties>
</file>