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55" r:id="rId3"/>
    <p:sldId id="488" r:id="rId4"/>
    <p:sldId id="489" r:id="rId5"/>
    <p:sldId id="402" r:id="rId6"/>
    <p:sldId id="465" r:id="rId7"/>
    <p:sldId id="490" r:id="rId8"/>
    <p:sldId id="433" r:id="rId9"/>
    <p:sldId id="486" r:id="rId10"/>
    <p:sldId id="487" r:id="rId11"/>
    <p:sldId id="491" r:id="rId12"/>
    <p:sldId id="492" r:id="rId13"/>
    <p:sldId id="493" r:id="rId14"/>
    <p:sldId id="494" r:id="rId15"/>
    <p:sldId id="495" r:id="rId16"/>
    <p:sldId id="501" r:id="rId17"/>
    <p:sldId id="503" r:id="rId18"/>
    <p:sldId id="504" r:id="rId19"/>
    <p:sldId id="505" r:id="rId20"/>
    <p:sldId id="506" r:id="rId21"/>
    <p:sldId id="507" r:id="rId22"/>
    <p:sldId id="508" r:id="rId23"/>
    <p:sldId id="509" r:id="rId24"/>
    <p:sldId id="510" r:id="rId25"/>
    <p:sldId id="511" r:id="rId26"/>
    <p:sldId id="512" r:id="rId27"/>
    <p:sldId id="513" r:id="rId28"/>
    <p:sldId id="514" r:id="rId29"/>
    <p:sldId id="515" r:id="rId30"/>
    <p:sldId id="516" r:id="rId31"/>
    <p:sldId id="517" r:id="rId32"/>
    <p:sldId id="518" r:id="rId33"/>
    <p:sldId id="519" r:id="rId34"/>
    <p:sldId id="520" r:id="rId35"/>
    <p:sldId id="521" r:id="rId36"/>
    <p:sldId id="522" r:id="rId37"/>
    <p:sldId id="524" r:id="rId38"/>
    <p:sldId id="525" r:id="rId39"/>
    <p:sldId id="526" r:id="rId40"/>
    <p:sldId id="527" r:id="rId41"/>
    <p:sldId id="528" r:id="rId42"/>
    <p:sldId id="529" r:id="rId43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9" cy="761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tags" Target="tags/tag1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763588" y="1990725"/>
            <a:ext cx="79152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为了忘却的记念</a:t>
            </a:r>
            <a:endParaRPr lang="zh-CN" altLang="en-US" sz="6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鲁迅</a:t>
            </a:r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7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7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530225" y="1257300"/>
            <a:ext cx="8281670" cy="323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积极乐观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执着坚定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勇敢无畏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31165" y="1426210"/>
            <a:ext cx="828167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不过在我是一种宝贝，因为这是三十年前，正当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我热爱彼得斐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的时候，特地托丸善书店从德国去买来的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……后来大抵带在身边，只是情随事迁，已没有翻译的意思了，这回便决计送给这也如我的那时一样，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热爱彼得斐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的诗的青年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1264920"/>
            <a:ext cx="84931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自由与爱情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彼得斐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生命诚宝贵，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爱情价更高；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若为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自由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故，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二者皆可抛！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35255" y="151765"/>
            <a:ext cx="864235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民族之歌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彼得斐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起来，匈牙利人，祖国正在召唤！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是时候了，现在干，还不算太晚！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愿意作自由人呢，还是作奴隶？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你们自己选择吧，就是这个问题！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向匈牙利的上帝宣誓，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我们宣誓，我们宣誓，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不再继续作奴隶！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35255" y="151765"/>
            <a:ext cx="864235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白莽形象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性格特点：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勤奋好学，爱憎分明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率直坦诚，积极乐观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精神品质：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执着坚定，勇敢无畏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追求真理和自由，勇于斗争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2061845"/>
            <a:ext cx="82816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梳理柔石相关情节，分析柔石是一个怎样的青年，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为何说他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无论从旧道德，从新道德，只要是损己利人的，他就挑选上，自己背起来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2061845"/>
            <a:ext cx="82816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他的家乡，是台州的宁海，这只要一看他那台州式的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硬气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就知道，而且颇有点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迂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，有时会令我忽而想到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方孝孺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，觉得好像也有些这模样的。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2061845"/>
            <a:ext cx="82816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他的家乡，和是台州的宁海，这只要一看他那台州式的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硬气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就知道，而且颇有点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迂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，有时会令我忽而想到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方孝孺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，觉得好像也有些这模样的。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迂和硬气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262255" y="185420"/>
            <a:ext cx="8761730" cy="6323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看他旧作品，都很有悲观的气息，但实际上并不然，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他相信人们是好的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。我有时谈到人会怎样的骗人，怎样的卖友，怎样的吮血，他就前额亮晶晶的，惊疑地圆睁了近视的眼睛，抗议道，“会这样的么？——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不至于此罢？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</a:t>
            </a:r>
            <a:endParaRPr lang="zh-CN" altLang="en-US" sz="27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过朝华社不久就倒闭了，我也不想说清其中的原因，总之是柔石的理想的头，先碰了一个大钉子，力气固然白化，此外还得去借一百块钱来付纸账。后来他对于我那“人心惟危”说的怀疑减少了，有时也叹息道，“真会这样的么？……”但是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他仍然相信人们是好的。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262255" y="185420"/>
            <a:ext cx="8761730" cy="6323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看他旧作品，都很有悲观的气息，但实际上并不然，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他相信人们是好的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。我有时谈到人会怎样的骗人，怎样的卖友，怎样的吮血，他就前额亮晶晶的，惊疑地圆睁了近视的眼睛，抗议道，“会这样的么？——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不至于此罢？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</a:t>
            </a:r>
            <a:endParaRPr lang="zh-CN" altLang="en-US" sz="27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过朝华社不久就倒闭了，我也不想说清其中的原因，总之是柔石的理想的头，先碰了一个大钉子，力气固然白化，此外还得去借一百块钱来付纸账。后来他对于我那“人心惟危”说的怀疑减少了，有时也叹息道，“真会这样的么？……”但是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他仍然相信人们是好的。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0820" y="2864485"/>
            <a:ext cx="3599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天真单纯</a:t>
            </a:r>
            <a:endParaRPr lang="zh-CN" altLang="en-US" sz="32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31165" y="1121410"/>
            <a:ext cx="82816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写作背景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遭国民党秘密杀害的五位青年作家，被称为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左联五烈士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左联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世纪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年代中国共产党在上海领导创建的一个进步的文学组织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中国左翼作家联盟。目的是与中国国民党争取宣传阵地，吸引广大民众支持其思想。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334770"/>
            <a:ext cx="876173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然而柔石自己没有钱，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他借了二百多块钱来做印本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。除买纸之外，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大部分的稿子和杂务都是归他做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，如跑印刷局，制图，校字之类。</a:t>
            </a:r>
            <a:r>
              <a:rPr lang="en-US" altLang="zh-CN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……不过朝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华</a:t>
            </a:r>
            <a:r>
              <a:rPr lang="en-US" altLang="zh-CN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社不久就倒闭了……他于是一面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将自己所应得的朝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华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社的残书送到明日书店和光华书局去</a:t>
            </a:r>
            <a:r>
              <a:rPr lang="en-US" altLang="zh-CN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，希望还能够收回几文钱，一面就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拼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命的译书，准备还借款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7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334770"/>
            <a:ext cx="87617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然而柔石自己没有钱，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他借了二百多块钱来做印本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。除买纸之外，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大部分的稿子和杂务都是归他做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，如跑印刷局，制图，校字之类。</a:t>
            </a:r>
            <a:r>
              <a:rPr lang="en-US" altLang="zh-CN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……不过朝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华</a:t>
            </a:r>
            <a:r>
              <a:rPr lang="en-US" altLang="zh-CN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社不久就倒闭了……他于是一面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将自己所应得的朝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华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社的残书送到明日书店和光华书局去</a:t>
            </a:r>
            <a:r>
              <a:rPr lang="en-US" altLang="zh-CN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，希望还能够收回几文钱，一面就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拼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命的译书，准备还借款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7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执拗，不知变通，不切实际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勇于承担，刚毅坚强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334770"/>
            <a:ext cx="8761730" cy="445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他终于决定地改变了，有一回，曾经明白的告诉我，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此后应该转换作品的内容和形式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。我说：这怕难罢，譬如使惯了刀的，这回要他耍棍，怎么能行呢？他简洁的答道：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只要学起来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zh-CN" altLang="en-US" sz="27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现亦好，且跟殷夫兄学德文，此事可告周先生；望周先生勿念，我等未受刑。捕房和公安局，几次问周先生地址，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但我那里知道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7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289560" y="572770"/>
            <a:ext cx="8761730" cy="5700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他终于决定地改变了，有一回，曾经明白的告诉我，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此后应该转换作品的内容和形式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。我说：这怕难罢，譬如使惯了刀的，这回要他耍棍，怎么能行呢？他简洁的答道：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只要学起来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zh-CN" altLang="en-US" sz="27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现亦好，且跟殷夫兄学德文，此事可告周先生；望周先生勿念，我等未受刑。捕房和公安局，几次问周先生地址，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但我那里知道</a:t>
            </a:r>
            <a:r>
              <a:rPr lang="zh-CN" altLang="en-US" sz="27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7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执着坚定，至死不渝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勇敢无畏，从容不迫，对朋友讲义气，宁折不屈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504315"/>
            <a:ext cx="876173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柔石形象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迂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善良与纯真，勤勉与憨厚，执着与坚定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硬气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勇于承担，刚毅坚强，勇敢无畏，宁折不弯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504315"/>
            <a:ext cx="87617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这篇文章表达了作者怎样的情感？作者又是怎样表达自己情感的？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2647315"/>
            <a:ext cx="87617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鲁迅对这样的青年有怎样的情感？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2647315"/>
            <a:ext cx="87617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鲁迅对这样的青年有怎样的情感？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123950"/>
            <a:ext cx="87617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①向白莽回信解释，告知译书原则。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②送他两本珍藏多年的彼得斐集子。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③欣幸他的得释，赶紧付给稿费，使他买夹衫。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④送白莽德译的中国游记，以练习德文。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↓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鲁迅对白莽的爱护之情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123950"/>
            <a:ext cx="87617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①对柔石转换作品的内容和形式之事表示担忧。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②疑心柔石受到冯铿影响，疑心冯铿有些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罗曼蒂克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急于事功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③关心柔石入狱后的信息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④挂念柔石在狱中的情况，担心他在狱中受刑。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↓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鲁迅对柔石的爱护之情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31165" y="678180"/>
            <a:ext cx="82816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写作背景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土地革命战争时期，国民党反动派进行文化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围剿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，大肆逮捕、拘禁、秘密杀害革命作家。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1931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17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日，柔石等五位青年作家被逮捕；同年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日，他们被秘密杀害。之后，鲁迅即发表了《中国无产阶级革命文学和前驱的血》《黑暗中国的文艺界的现状》等文章，揭露国民党反动派的罪行。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1933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月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-8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日，在烈士遇难两周年的日子里，鲁迅又写下了这篇纪念文章。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123950"/>
            <a:ext cx="87617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面对革命青年的被杀，作者如何表达自己的悲愤之情？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123950"/>
            <a:ext cx="876173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但忽然得到一个可靠的消息，说柔石和其他二十三人，已于二月七日夜或八日晨，在龙华警备司令部被枪毙了，他的身上中了十弹。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原来如此！……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123950"/>
            <a:ext cx="87617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但忽然得到一个可靠的消息，说柔石和其他二十三人，已于二月七日夜或八日晨，在龙华警备司令部被枪毙了，他的身上中了十弹。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原来如此！……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原来他们早已经被杀害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原来柔石竟死得如此惨烈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原来国民党反动派竟会如此下劣凶残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123950"/>
            <a:ext cx="87617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《北斗》创刊时，我就想写一点关于柔石的文章，然而不能够，只得选了一幅珂勒惠支（KaHtheKollwitz）夫人的木刻，名曰《牺牲》，是一个母亲悲哀地献出她的儿子去的，算是只有我一个人心里知道的柔石的记念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曲笔：借木刻抒情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123950"/>
            <a:ext cx="876173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要写下去，在中国的现在，还是没有写处的。年青时读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向子期《思旧赋》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，很怪他为什么只有寥寥的几行，刚开头却又煞了尾。然而，现在我懂得了。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曲笔：借典抒情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06045" y="418465"/>
            <a:ext cx="876173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本篇文章共三处用典：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向子期写《思旧赋》，表示司马氏杀害天下文士的残暴无情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方孝孺被处死，表现朱棣残杀方孝孺及其族人的嗜血成性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《说岳全传》高僧坐化，表现秦桧对岳飞的残害及赶尽杀绝的狠戾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作者借这三个典故，暗指国民党反动派残杀青年的暴行，揭露国民党反动派之专制高压统治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463040"/>
            <a:ext cx="876173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如何看待鲁迅先生的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避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逃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前年的今日，我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避在客栈里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，他们却是走向刑场了；去年的今日，我在炮声中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逃在英租界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，他们则早已埋在不知那里的地下了；今年的今日，我才坐在旧寓里，人们都睡觉了，连我的女人和孩子。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463040"/>
            <a:ext cx="87617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补充材料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在四十余被害的青年之中，刘和珍君是我的学生。学生云者，我向来这样想，这样说，现在却觉得有些踌躇了，我应该对她奉献我的悲哀与尊敬。她不是“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苟活到现在的我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”的学生，是为了中国而死的中国的青年。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《记念刘和珍君》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1463040"/>
            <a:ext cx="87617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得《说岳全传》里讲过一个高僧，当追捕的差役刚到寺门之前，他就“坐化”了，还留下什么“何立从东来，我向西方走”的偈子。这是奴隶所幻想的脱离苦海的惟一的好方法，“剑侠”盼不到，最自在的惟此而已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我不是高僧，没有涅槃的自由，却还有生之留恋，我于是就逃走。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382270" y="678180"/>
            <a:ext cx="876173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得《说岳全传》里讲过一个高僧，当追捕的差役刚到寺门之前，他就“坐化”了，还留下什么“何立从东来，我向西方走”的偈子。这是奴隶所幻想的脱离苦海的惟一的好方法，“剑侠”盼不到，最自在的惟此而已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我不是高僧，没有涅槃的自由，却还有生之留恋，我于是就逃走。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是反抗，是保存实力，是继续战斗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73710" y="890270"/>
            <a:ext cx="828167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主要内容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交代写作目的，重点回忆与白莽的交往过程。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详写与柔石之间的往来，略写对冯铿的影响。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叙写托柔石给白莽带书，二人不久被捕之事。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叙述柔石等青年被捕、遇害的经过及作者的境遇与悲愤心情。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抒发悲愤情感，揭露社会黑暗，呼应开头。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382270" y="678180"/>
            <a:ext cx="87617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补充材料：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我之所谓生存，并不是苟活。（《北京通信》）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改革自然常不免于流血，但流血非即等于改革。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这并非吝惜生命，乃是不肯虚掷生命，因为战士的生命是宝贵的。在战士不多的地方，这生命就愈宝贵。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——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《华盖集续编▪空谈》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382270" y="678180"/>
            <a:ext cx="87617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鲁迅形象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他爱憎分明，他给青年以最大的爱护，他对敌人绝不屈服。他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用笔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对世间的一切黑暗、暴力、专制，大胆揭露，大胆批判，他追求真理和自由，于悲痛中不断反省自我，在黑暗现实中不断战斗。他是一个为了国家不断前行、勇敢无畏的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精神界的战士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横眉冷对千夫指，俯首甘为孺子牛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12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52100" y="119253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31165" y="2414270"/>
            <a:ext cx="82816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鲁迅笔下的白莽、柔石等青年有何特点？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91135" y="2061845"/>
            <a:ext cx="82816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梳理白莽相关情节，分析白莽是一个怎样的青年，鲁迅为何反复提及彼得斐？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163195" y="474980"/>
            <a:ext cx="82816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我们相见的原因很平常，那时他所投的是从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德文译出的《彼得斐传》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，我就发信去讨原文，原文是载在诗集前面的，邮寄不便，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他就亲自送来了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夜里，我将译文和原文粗粗的对了一遍，知道除几处误译之外，还有一个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故意的曲译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。他像是不喜欢“国民诗人”这个字的，都改成“民众诗人”了。第二天又接到他一封来信，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说很悔和我相见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，他的话多，我的话少，又冷，好像受了一种威压似的。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……他果然译了几首，自己拿来了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31165" y="1635125"/>
            <a:ext cx="8281670" cy="323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勤奋好学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爱憎分明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率直坦诚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431165" y="797560"/>
            <a:ext cx="82816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有人打门了，我去开门时，来的就是白莽，却穿着一件厚棉袍，汗流满面，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彼此都不禁失笑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。这时他才告诉我他是一个革命者，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刚由被捕而释出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，衣服和书籍全被没收了，连我送他的那两本；身上的袍子是从朋友那里借来的，没有夹衫，而必须穿长衣，所以只好这么出汗。我想，这大约就是林莽先生说的“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又一次的被了捕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”的那一次了。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118</Paragraphs>
  <Slides>41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47">
      <vt:lpstr>Arial</vt:lpstr>
      <vt:lpstr>宋体</vt:lpstr>
      <vt:lpstr>Calibri</vt:lpstr>
      <vt:lpstr>楷体</vt:lpstr>
      <vt:lpstr>黑体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2021-01-24T08:24:10.592</cp:lastPrinted>
  <dcterms:created xsi:type="dcterms:W3CDTF">2021-01-24T08:24:10Z</dcterms:created>
  <dcterms:modified xsi:type="dcterms:W3CDTF">2021-01-24T00:24:12Z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