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9" r:id="rId4"/>
    <p:sldId id="283" r:id="rId5"/>
    <p:sldId id="287" r:id="rId6"/>
    <p:sldId id="311" r:id="rId7"/>
    <p:sldId id="312" r:id="rId8"/>
    <p:sldId id="290" r:id="rId9"/>
    <p:sldId id="316" r:id="rId10"/>
    <p:sldId id="317" r:id="rId11"/>
    <p:sldId id="318" r:id="rId12"/>
    <p:sldId id="281" r:id="rId13"/>
    <p:sldId id="319" r:id="rId14"/>
    <p:sldId id="339" r:id="rId15"/>
    <p:sldId id="338" r:id="rId16"/>
    <p:sldId id="341" r:id="rId17"/>
    <p:sldId id="324" r:id="rId18"/>
    <p:sldId id="325" r:id="rId19"/>
    <p:sldId id="326" r:id="rId20"/>
    <p:sldId id="327" r:id="rId21"/>
    <p:sldId id="328" r:id="rId22"/>
    <p:sldId id="297" r:id="rId23"/>
    <p:sldId id="330" r:id="rId24"/>
    <p:sldId id="331" r:id="rId25"/>
    <p:sldId id="329" r:id="rId26"/>
    <p:sldId id="332" r:id="rId27"/>
    <p:sldId id="333" r:id="rId28"/>
    <p:sldId id="334" r:id="rId29"/>
    <p:sldId id="335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48" userDrawn="1">
          <p15:clr>
            <a:srgbClr val="A4A3A4"/>
          </p15:clr>
        </p15:guide>
        <p15:guide id="2" pos="688" userDrawn="1">
          <p15:clr>
            <a:srgbClr val="A4A3A4"/>
          </p15:clr>
        </p15:guide>
        <p15:guide id="3" pos="7015" userDrawn="1">
          <p15:clr>
            <a:srgbClr val="A4A3A4"/>
          </p15:clr>
        </p15:guide>
        <p15:guide id="4" orient="horz" pos="5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44" autoAdjust="0"/>
    <p:restoredTop sz="64222" autoAdjust="0"/>
  </p:normalViewPr>
  <p:slideViewPr>
    <p:cSldViewPr snapToGrid="0">
      <p:cViewPr varScale="1">
        <p:scale>
          <a:sx n="50" d="100"/>
          <a:sy n="50" d="100"/>
        </p:scale>
        <p:origin x="612" y="42"/>
      </p:cViewPr>
      <p:guideLst>
        <p:guide orient="horz" pos="3748"/>
        <p:guide pos="688"/>
        <p:guide pos="7015"/>
        <p:guide orient="horz" pos="55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tags" Target="tags/tag1.xml" /><Relationship Id="rId32" Type="http://schemas.openxmlformats.org/officeDocument/2006/relationships/presProps" Target="presProps.xml" /><Relationship Id="rId33" Type="http://schemas.openxmlformats.org/officeDocument/2006/relationships/viewProps" Target="viewProps.xml" /><Relationship Id="rId34" Type="http://schemas.openxmlformats.org/officeDocument/2006/relationships/theme" Target="theme/theme1.xml" /><Relationship Id="rId35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5FAC0-4E78-4B4A-9ADA-EE7413CBA2A2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E8FE-40DA-41DC-AE77-8790382988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30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A302A-66E2-45C0-9113-4E5747328F9F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40E3B-F9C0-48B6-A129-4D327DD30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972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9320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9554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8279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9072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6991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7326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9756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8486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7357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6038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36853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4902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0885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4682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3790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6634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520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96397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83918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42991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2022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7479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985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4569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4216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1204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32528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787727" y="3619499"/>
            <a:ext cx="7273974" cy="1056835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主讲人：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866524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2pPr>
            <a:lvl3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3pPr>
            <a:lvl4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4pPr>
            <a:lvl5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" y="365125"/>
            <a:ext cx="2133600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3" name="标题 1"/>
          <p:cNvSpPr txBox="1"/>
          <p:nvPr userDrawn="1"/>
        </p:nvSpPr>
        <p:spPr>
          <a:xfrm>
            <a:off x="110294" y="6210036"/>
            <a:ext cx="2641371" cy="3968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sz="2000" b="0">
                <a:latin typeface="微软雅黑" panose="020b0503020204020204" pitchFamily="34" charset="-122"/>
                <a:ea typeface="微软雅黑" panose="020b0503020204020204" pitchFamily="34" charset="-122"/>
              </a:rPr>
              <a:t>初中语文</a:t>
            </a:r>
          </a:p>
        </p:txBody>
      </p:sp>
    </p:spTree>
    <p:extLst>
      <p:ext uri="{BB962C8B-B14F-4D97-AF65-F5344CB8AC3E}">
        <p14:creationId xmlns:p14="http://schemas.microsoft.com/office/powerpoint/2010/main" val="4074317388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4381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5A6CA-0CF8-4C0F-A4EF-5C6C0D45FAAD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920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</p:sldLayoutIdLst>
  <p:transition/>
  <p:timing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3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3.xml" /><Relationship Id="rId3" Type="http://schemas.openxmlformats.org/officeDocument/2006/relationships/image" Target="../media/image4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5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6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7.xml" /><Relationship Id="rId3" Type="http://schemas.openxmlformats.org/officeDocument/2006/relationships/image" Target="../media/image5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1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2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180379" y="2168928"/>
            <a:ext cx="10080625" cy="1006475"/>
          </a:xfrm>
        </p:spPr>
        <p:txBody>
          <a:bodyPr/>
          <a:lstStyle/>
          <a:p>
            <a:r>
              <a:rPr lang="zh-CN" altLang="en-US"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周亚夫军细柳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（第一课时）</a:t>
            </a:r>
          </a:p>
        </p:txBody>
      </p:sp>
    </p:spTree>
    <p:extLst>
      <p:ext uri="{BB962C8B-B14F-4D97-AF65-F5344CB8AC3E}">
        <p14:creationId xmlns:p14="http://schemas.microsoft.com/office/powerpoint/2010/main" val="4066356194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17631" y="2388187"/>
            <a:ext cx="5556739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868920" y="2207418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C43B164F-5ACD-EF4F-B795-3B68CB9D6469}"/>
              </a:ext>
            </a:extLst>
          </p:cNvPr>
          <p:cNvSpPr txBox="1"/>
          <p:nvPr/>
        </p:nvSpPr>
        <p:spPr>
          <a:xfrm>
            <a:off x="3118338" y="1746392"/>
            <a:ext cx="61554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任务三  理解形象，感受精神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D081709-7630-284E-A990-E46E7C2A3A3F}"/>
              </a:ext>
            </a:extLst>
          </p:cNvPr>
          <p:cNvSpPr txBox="1"/>
          <p:nvPr/>
        </p:nvSpPr>
        <p:spPr>
          <a:xfrm>
            <a:off x="2551355" y="3117084"/>
            <a:ext cx="7089290" cy="1314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96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子曰：“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视其所以，观其所由，察其所安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，人焉廋哉？人焉廋哉？”</a:t>
            </a:r>
          </a:p>
        </p:txBody>
      </p:sp>
    </p:spTree>
    <p:extLst>
      <p:ext uri="{BB962C8B-B14F-4D97-AF65-F5344CB8AC3E}">
        <p14:creationId xmlns:p14="http://schemas.microsoft.com/office/powerpoint/2010/main" val="30725838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>
            <a:off x="4115649" y="2133501"/>
            <a:ext cx="4216998" cy="0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3735879" y="1898694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D081709-7630-284E-A990-E46E7C2A3A3F}"/>
              </a:ext>
            </a:extLst>
          </p:cNvPr>
          <p:cNvSpPr txBox="1"/>
          <p:nvPr/>
        </p:nvSpPr>
        <p:spPr>
          <a:xfrm>
            <a:off x="5091261" y="1518828"/>
            <a:ext cx="23689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走近周亚夫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9E85753-C109-284D-BCBB-B20671BD788D}"/>
              </a:ext>
            </a:extLst>
          </p:cNvPr>
          <p:cNvSpPr/>
          <p:nvPr/>
        </p:nvSpPr>
        <p:spPr>
          <a:xfrm>
            <a:off x="4712838" y="3429000"/>
            <a:ext cx="3417923" cy="3260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ts val="1800"/>
              </a:lnSpc>
            </a:pPr>
            <a:r>
              <a:rPr lang="zh-CN" altLang="zh-CN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亚夫</a:t>
            </a:r>
            <a:r>
              <a:rPr lang="zh-CN" altLang="zh-CN" sz="28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乃</a:t>
            </a:r>
            <a:r>
              <a:rPr lang="zh-CN" altLang="zh-CN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传言开壁门。</a:t>
            </a:r>
            <a:endParaRPr lang="zh-CN" altLang="zh-CN" sz="2800" kern="100"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EA240B1-2D51-8A4C-A683-E15526B2007E}"/>
              </a:ext>
            </a:extLst>
          </p:cNvPr>
          <p:cNvSpPr/>
          <p:nvPr/>
        </p:nvSpPr>
        <p:spPr>
          <a:xfrm>
            <a:off x="5571222" y="4435569"/>
            <a:ext cx="1408999" cy="538609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900" b="1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看本人</a:t>
            </a:r>
            <a:endParaRPr lang="zh-CN" altLang="en-US" sz="2900" b="1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05780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E687415-99D9-714A-AFA7-88892B3AAF84}"/>
              </a:ext>
            </a:extLst>
          </p:cNvPr>
          <p:cNvSpPr/>
          <p:nvPr/>
        </p:nvSpPr>
        <p:spPr>
          <a:xfrm>
            <a:off x="2650910" y="2888453"/>
            <a:ext cx="4959275" cy="1252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ts val="4900"/>
              </a:lnSpc>
            </a:pPr>
            <a:r>
              <a:rPr lang="en-US" altLang="zh-CN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将军亚夫</a:t>
            </a:r>
            <a:r>
              <a:rPr lang="zh-CN" altLang="zh-CN" sz="28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持兵揖</a:t>
            </a:r>
            <a:r>
              <a:rPr lang="zh-CN" altLang="zh-CN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曰：</a:t>
            </a:r>
            <a:r>
              <a:rPr lang="en-US" altLang="zh-CN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介胄之士</a:t>
            </a:r>
            <a:r>
              <a:rPr lang="zh-CN" altLang="zh-CN" sz="28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不拜</a:t>
            </a:r>
            <a:r>
              <a:rPr lang="zh-CN" altLang="zh-CN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，请以军礼见。</a:t>
            </a:r>
            <a:r>
              <a:rPr lang="en-US" altLang="zh-CN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endParaRPr lang="zh-CN" altLang="zh-CN" sz="2800" kern="100"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EA240B1-2D51-8A4C-A683-E15526B2007E}"/>
              </a:ext>
            </a:extLst>
          </p:cNvPr>
          <p:cNvSpPr/>
          <p:nvPr/>
        </p:nvSpPr>
        <p:spPr>
          <a:xfrm>
            <a:off x="4675519" y="4536450"/>
            <a:ext cx="1408999" cy="538609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900" b="1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看本人</a:t>
            </a:r>
            <a:endParaRPr lang="zh-CN" altLang="en-US" sz="2900" b="1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543ABA71-2D91-B441-9184-D5E02E28A4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71" b="5815"/>
          <a:stretch>
            <a:fillRect/>
          </a:stretch>
        </p:blipFill>
        <p:spPr>
          <a:xfrm>
            <a:off x="7748942" y="2460961"/>
            <a:ext cx="1964987" cy="2873773"/>
          </a:xfrm>
          <a:prstGeom prst="rect">
            <a:avLst/>
          </a:prstGeom>
        </p:spPr>
      </p:pic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AC7EB98B-61D8-4E86-B3D9-7BC06A6154C0}"/>
              </a:ext>
            </a:extLst>
          </p:cNvPr>
          <p:cNvCxnSpPr/>
          <p:nvPr/>
        </p:nvCxnSpPr>
        <p:spPr>
          <a:xfrm>
            <a:off x="4404407" y="1930987"/>
            <a:ext cx="4216998" cy="0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30635C3A-1CFA-4582-A88D-C75C8DA3A5D4}"/>
              </a:ext>
            </a:extLst>
          </p:cNvPr>
          <p:cNvGrpSpPr/>
          <p:nvPr/>
        </p:nvGrpSpPr>
        <p:grpSpPr>
          <a:xfrm>
            <a:off x="4024637" y="1696180"/>
            <a:ext cx="445481" cy="469613"/>
            <a:chOff x="2121873" y="1511588"/>
            <a:chExt cx="445481" cy="469613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D7F4AE52-2DCA-417F-9D6F-837C12C084F9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93A5DCFB-354D-431A-B107-1ABCE63B29B9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25CF082B-268B-4FA2-9B78-DFBE76696F21}"/>
              </a:ext>
            </a:extLst>
          </p:cNvPr>
          <p:cNvSpPr txBox="1"/>
          <p:nvPr/>
        </p:nvSpPr>
        <p:spPr>
          <a:xfrm>
            <a:off x="5380019" y="1316314"/>
            <a:ext cx="23689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走近周亚夫</a:t>
            </a:r>
          </a:p>
        </p:txBody>
      </p:sp>
    </p:spTree>
    <p:extLst>
      <p:ext uri="{BB962C8B-B14F-4D97-AF65-F5344CB8AC3E}">
        <p14:creationId xmlns:p14="http://schemas.microsoft.com/office/powerpoint/2010/main" val="22531406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F1E90958-1C2E-B046-B6AB-6F76DEED83B6}"/>
              </a:ext>
            </a:extLst>
          </p:cNvPr>
          <p:cNvSpPr/>
          <p:nvPr/>
        </p:nvSpPr>
        <p:spPr>
          <a:xfrm>
            <a:off x="3516321" y="2933064"/>
            <a:ext cx="6182382" cy="1620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ts val="6500"/>
              </a:lnSpc>
            </a:pPr>
            <a:r>
              <a:rPr lang="zh-CN" altLang="en-US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介者</a:t>
            </a:r>
            <a:r>
              <a:rPr lang="zh-CN" altLang="en-US" sz="28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不拜</a:t>
            </a:r>
            <a:r>
              <a:rPr lang="zh-CN" altLang="en-US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，兵车不式。</a:t>
            </a:r>
            <a:endParaRPr lang="en-US" altLang="zh-CN" sz="2800" kern="100">
              <a:latin typeface="宋体" panose="02010600030101010101" pitchFamily="2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vl="0" algn="r">
              <a:lnSpc>
                <a:spcPts val="6500"/>
              </a:lnSpc>
            </a:pPr>
            <a:r>
              <a:rPr lang="en-US" altLang="zh-CN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——《</a:t>
            </a:r>
            <a:r>
              <a:rPr lang="zh-CN" altLang="en-US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司马法</a:t>
            </a:r>
            <a:r>
              <a:rPr lang="en-US" altLang="zh-CN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endParaRPr lang="zh-CN" altLang="zh-CN" sz="2800" kern="100"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739D1949-6269-4A71-82B3-611DD419C967}"/>
              </a:ext>
            </a:extLst>
          </p:cNvPr>
          <p:cNvCxnSpPr/>
          <p:nvPr/>
        </p:nvCxnSpPr>
        <p:spPr>
          <a:xfrm>
            <a:off x="4091586" y="2315998"/>
            <a:ext cx="4216998" cy="0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7A9EF703-C6A6-4B20-BE93-94A5A56E3986}"/>
              </a:ext>
            </a:extLst>
          </p:cNvPr>
          <p:cNvGrpSpPr/>
          <p:nvPr/>
        </p:nvGrpSpPr>
        <p:grpSpPr>
          <a:xfrm>
            <a:off x="3711816" y="2081191"/>
            <a:ext cx="445481" cy="469613"/>
            <a:chOff x="2121873" y="1511588"/>
            <a:chExt cx="445481" cy="469613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EC04F6F8-0AB6-49F1-9F85-0161ED297703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B117B43D-8B07-4248-9CE4-A9A348BF69F5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6BDB69AE-EFEA-406E-B0FC-1EDB4726C422}"/>
              </a:ext>
            </a:extLst>
          </p:cNvPr>
          <p:cNvSpPr txBox="1"/>
          <p:nvPr/>
        </p:nvSpPr>
        <p:spPr>
          <a:xfrm>
            <a:off x="5067198" y="1701325"/>
            <a:ext cx="23689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走近周亚夫</a:t>
            </a:r>
          </a:p>
        </p:txBody>
      </p:sp>
    </p:spTree>
    <p:extLst>
      <p:ext uri="{BB962C8B-B14F-4D97-AF65-F5344CB8AC3E}">
        <p14:creationId xmlns:p14="http://schemas.microsoft.com/office/powerpoint/2010/main" val="2508682755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E687415-99D9-714A-AFA7-88892B3AAF84}"/>
              </a:ext>
            </a:extLst>
          </p:cNvPr>
          <p:cNvSpPr/>
          <p:nvPr/>
        </p:nvSpPr>
        <p:spPr>
          <a:xfrm>
            <a:off x="2833040" y="2226741"/>
            <a:ext cx="6525920" cy="2833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ts val="4400"/>
              </a:lnSpc>
              <a:buFont typeface="Wingdings" pitchFamily="2" charset="2"/>
              <a:buChar char=""/>
            </a:pPr>
            <a:r>
              <a:rPr lang="zh-CN" altLang="en-US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军士吏</a:t>
            </a:r>
            <a:r>
              <a:rPr lang="zh-CN" altLang="en-US" sz="28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被</a:t>
            </a:r>
            <a:r>
              <a:rPr lang="zh-CN" altLang="en-US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甲，</a:t>
            </a:r>
            <a:r>
              <a:rPr lang="zh-CN" altLang="en-US" sz="28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锐</a:t>
            </a:r>
            <a:r>
              <a:rPr lang="zh-CN" altLang="en-US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兵刃，</a:t>
            </a:r>
            <a:r>
              <a:rPr lang="zh-CN" altLang="en-US" sz="28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彀</a:t>
            </a:r>
            <a:r>
              <a:rPr lang="zh-CN" altLang="en-US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弓弩，</a:t>
            </a:r>
            <a:r>
              <a:rPr lang="zh-CN" altLang="en-US" sz="28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持</a:t>
            </a:r>
            <a:r>
              <a:rPr lang="zh-CN" altLang="en-US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满。  </a:t>
            </a:r>
            <a:endParaRPr lang="en-US" altLang="zh-CN" sz="2800" kern="100">
              <a:latin typeface="宋体" panose="02010600030101010101" pitchFamily="2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ts val="4400"/>
              </a:lnSpc>
              <a:buFont typeface="Wingdings" pitchFamily="2" charset="2"/>
              <a:buChar char=""/>
            </a:pPr>
            <a:r>
              <a:rPr lang="zh-CN" altLang="en-US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军门都尉曰：“</a:t>
            </a:r>
            <a:r>
              <a:rPr lang="zh-CN" altLang="en-US" sz="28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将军令</a:t>
            </a:r>
            <a:r>
              <a:rPr lang="zh-CN" altLang="en-US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曰‘军中闻将军令，不闻天子之诏’。”  	</a:t>
            </a:r>
            <a:endParaRPr lang="en-US" altLang="zh-CN" sz="2800" kern="100">
              <a:latin typeface="宋体" panose="02010600030101010101" pitchFamily="2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ts val="4400"/>
              </a:lnSpc>
              <a:buFont typeface="Wingdings" pitchFamily="2" charset="2"/>
              <a:buChar char=""/>
            </a:pPr>
            <a:r>
              <a:rPr lang="zh-CN" altLang="en-US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壁门士吏谓从属车骑曰：“</a:t>
            </a:r>
            <a:r>
              <a:rPr lang="zh-CN" altLang="en-US" sz="28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将军约</a:t>
            </a:r>
            <a:r>
              <a:rPr lang="zh-CN" altLang="en-US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，军中不得驱驰。” </a:t>
            </a:r>
            <a:endParaRPr lang="zh-CN" altLang="zh-CN" sz="2800" kern="100"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E6F302C6-26D9-BC4C-ACD1-EDB56533D29E}"/>
              </a:ext>
            </a:extLst>
          </p:cNvPr>
          <p:cNvSpPr/>
          <p:nvPr/>
        </p:nvSpPr>
        <p:spPr>
          <a:xfrm>
            <a:off x="5391500" y="5120564"/>
            <a:ext cx="1408999" cy="538609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900" b="1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看部下</a:t>
            </a:r>
            <a:endParaRPr lang="zh-CN" altLang="en-US" sz="2900" b="1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3D6867D6-FECD-47C3-A699-B584FAB80F68}"/>
              </a:ext>
            </a:extLst>
          </p:cNvPr>
          <p:cNvCxnSpPr/>
          <p:nvPr/>
        </p:nvCxnSpPr>
        <p:spPr>
          <a:xfrm>
            <a:off x="4014043" y="1955051"/>
            <a:ext cx="4216998" cy="0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F4B7DA8D-707D-4D23-9800-968A04527E18}"/>
              </a:ext>
            </a:extLst>
          </p:cNvPr>
          <p:cNvGrpSpPr/>
          <p:nvPr/>
        </p:nvGrpSpPr>
        <p:grpSpPr>
          <a:xfrm>
            <a:off x="3634273" y="1720244"/>
            <a:ext cx="445481" cy="469613"/>
            <a:chOff x="2121873" y="1511588"/>
            <a:chExt cx="445481" cy="469613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3977DA0F-F730-40E5-9565-145EFB2C55CF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6A626EA0-C98B-4063-895A-81DC037836B9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C06B354-1ED0-453B-81AA-0640E18D073C}"/>
              </a:ext>
            </a:extLst>
          </p:cNvPr>
          <p:cNvSpPr txBox="1"/>
          <p:nvPr/>
        </p:nvSpPr>
        <p:spPr>
          <a:xfrm>
            <a:off x="4989655" y="1340378"/>
            <a:ext cx="23689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走近周亚夫</a:t>
            </a:r>
          </a:p>
        </p:txBody>
      </p:sp>
    </p:spTree>
    <p:extLst>
      <p:ext uri="{BB962C8B-B14F-4D97-AF65-F5344CB8AC3E}">
        <p14:creationId xmlns:p14="http://schemas.microsoft.com/office/powerpoint/2010/main" val="4262062641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E687415-99D9-714A-AFA7-88892B3AAF84}"/>
              </a:ext>
            </a:extLst>
          </p:cNvPr>
          <p:cNvSpPr/>
          <p:nvPr/>
        </p:nvSpPr>
        <p:spPr>
          <a:xfrm>
            <a:off x="2833040" y="2189030"/>
            <a:ext cx="6525920" cy="2913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ts val="4400"/>
              </a:lnSpc>
              <a:buFont typeface="Wingdings" pitchFamily="2" charset="2"/>
              <a:buChar char=""/>
            </a:pPr>
            <a:r>
              <a:rPr lang="zh-CN" altLang="en-US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既出军门，群臣</a:t>
            </a:r>
            <a:r>
              <a:rPr lang="zh-CN" altLang="en-US" sz="28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皆惊</a:t>
            </a:r>
            <a:r>
              <a:rPr lang="zh-CN" altLang="en-US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。  	</a:t>
            </a:r>
            <a:endParaRPr lang="en-US" altLang="zh-CN" sz="2800" kern="100">
              <a:latin typeface="宋体" panose="02010600030101010101" pitchFamily="2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ts val="4400"/>
              </a:lnSpc>
              <a:buFont typeface="Wingdings" pitchFamily="2" charset="2"/>
              <a:buChar char=""/>
            </a:pPr>
            <a:r>
              <a:rPr lang="zh-CN" altLang="en-US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文帝曰：“</a:t>
            </a:r>
            <a:r>
              <a:rPr lang="zh-CN" altLang="en-US" sz="28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嗟乎，此真将军矣！</a:t>
            </a:r>
            <a:r>
              <a:rPr lang="zh-CN" altLang="en-US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曩者霸上、棘门军，若儿戏耳，其将固可袭而虏也。至于亚夫，</a:t>
            </a:r>
            <a:r>
              <a:rPr lang="zh-CN" altLang="en-US" sz="28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可得而犯邪！</a:t>
            </a:r>
            <a:r>
              <a:rPr lang="zh-CN" altLang="en-US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称善者久之</a:t>
            </a:r>
            <a:r>
              <a:rPr lang="zh-CN" altLang="en-US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。 </a:t>
            </a:r>
            <a:endParaRPr lang="zh-CN" altLang="zh-CN" sz="2800" kern="100"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F3CB5EA-CAA8-9749-B6F4-333DF0AE0453}"/>
              </a:ext>
            </a:extLst>
          </p:cNvPr>
          <p:cNvSpPr/>
          <p:nvPr/>
        </p:nvSpPr>
        <p:spPr>
          <a:xfrm>
            <a:off x="5391500" y="5120563"/>
            <a:ext cx="1408999" cy="538609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900" b="1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看君臣</a:t>
            </a:r>
            <a:endParaRPr lang="zh-CN" altLang="en-US" sz="2900" b="1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82297DFB-1CFF-4A9C-96CC-BA3495CA0DC4}"/>
              </a:ext>
            </a:extLst>
          </p:cNvPr>
          <p:cNvCxnSpPr/>
          <p:nvPr/>
        </p:nvCxnSpPr>
        <p:spPr>
          <a:xfrm>
            <a:off x="4014043" y="1955050"/>
            <a:ext cx="4216998" cy="0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62707EFB-B0A0-48EE-9E30-38DA3874DF19}"/>
              </a:ext>
            </a:extLst>
          </p:cNvPr>
          <p:cNvGrpSpPr/>
          <p:nvPr/>
        </p:nvGrpSpPr>
        <p:grpSpPr>
          <a:xfrm>
            <a:off x="3634273" y="1720243"/>
            <a:ext cx="445481" cy="469613"/>
            <a:chOff x="2121873" y="1511588"/>
            <a:chExt cx="445481" cy="469613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F7C03CD1-4F6D-4AEA-9106-83FE21B2A5C8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B31683B9-FED4-437A-A65C-AD3E2BCF0D68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2C842BAD-E79C-4841-AB6D-C8EBFFE20CBC}"/>
              </a:ext>
            </a:extLst>
          </p:cNvPr>
          <p:cNvSpPr txBox="1"/>
          <p:nvPr/>
        </p:nvSpPr>
        <p:spPr>
          <a:xfrm>
            <a:off x="4989655" y="1340377"/>
            <a:ext cx="23689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走近周亚夫</a:t>
            </a:r>
          </a:p>
        </p:txBody>
      </p:sp>
    </p:spTree>
    <p:extLst>
      <p:ext uri="{BB962C8B-B14F-4D97-AF65-F5344CB8AC3E}">
        <p14:creationId xmlns:p14="http://schemas.microsoft.com/office/powerpoint/2010/main" val="3258420899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>
            <a:off x="4359395" y="2222923"/>
            <a:ext cx="3872753" cy="0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3988385" y="198811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D081709-7630-284E-A990-E46E7C2A3A3F}"/>
              </a:ext>
            </a:extLst>
          </p:cNvPr>
          <p:cNvSpPr txBox="1"/>
          <p:nvPr/>
        </p:nvSpPr>
        <p:spPr>
          <a:xfrm>
            <a:off x="5259703" y="1635747"/>
            <a:ext cx="23689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走近汉文帝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BF713C68-75B6-3647-BE30-B9247E7DB513}"/>
              </a:ext>
            </a:extLst>
          </p:cNvPr>
          <p:cNvSpPr txBox="1"/>
          <p:nvPr/>
        </p:nvSpPr>
        <p:spPr>
          <a:xfrm>
            <a:off x="4211126" y="3429000"/>
            <a:ext cx="6359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“嗟乎，此</a:t>
            </a:r>
            <a:r>
              <a:rPr lang="zh-CN" altLang="en-US" sz="2800" b="1" u="sng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天子矣</a:t>
            </a:r>
            <a:r>
              <a:rPr lang="en-US" altLang="zh-CN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!”</a:t>
            </a:r>
            <a:endParaRPr lang="zh-CN" altLang="en-US" sz="2800" b="1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27B421E8-B02F-674F-A435-6BDF9139CC43}"/>
              </a:ext>
            </a:extLst>
          </p:cNvPr>
          <p:cNvSpPr/>
          <p:nvPr/>
        </p:nvSpPr>
        <p:spPr>
          <a:xfrm>
            <a:off x="6247447" y="3066488"/>
            <a:ext cx="568798" cy="613023"/>
          </a:xfrm>
          <a:prstGeom prst="ellipse">
            <a:avLst/>
          </a:prstGeom>
          <a:solidFill>
            <a:srgbClr val="0143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800">
                <a:latin typeface="KaiTi" panose="02010609060101010101" pitchFamily="49" charset="-122"/>
                <a:ea typeface="KaiTi" panose="02010609060101010101" pitchFamily="49" charset="-122"/>
              </a:rPr>
              <a:t>明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0431B96F-0F44-234D-9FE1-A04BAFC3B924}"/>
              </a:ext>
            </a:extLst>
          </p:cNvPr>
          <p:cNvSpPr/>
          <p:nvPr/>
        </p:nvSpPr>
        <p:spPr>
          <a:xfrm>
            <a:off x="6247447" y="4042023"/>
            <a:ext cx="568798" cy="613023"/>
          </a:xfrm>
          <a:prstGeom prst="ellipse">
            <a:avLst/>
          </a:prstGeom>
          <a:solidFill>
            <a:srgbClr val="0143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800">
                <a:latin typeface="KaiTi" panose="02010609060101010101" pitchFamily="49" charset="-122"/>
                <a:ea typeface="KaiTi" panose="02010609060101010101" pitchFamily="49" charset="-122"/>
              </a:rPr>
              <a:t>真</a:t>
            </a:r>
          </a:p>
        </p:txBody>
      </p:sp>
    </p:spTree>
    <p:extLst>
      <p:ext uri="{BB962C8B-B14F-4D97-AF65-F5344CB8AC3E}">
        <p14:creationId xmlns:p14="http://schemas.microsoft.com/office/powerpoint/2010/main" val="12936958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>
            <a:off x="4261469" y="1893983"/>
            <a:ext cx="3991087" cy="0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3934322" y="169606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D081709-7630-284E-A990-E46E7C2A3A3F}"/>
              </a:ext>
            </a:extLst>
          </p:cNvPr>
          <p:cNvSpPr txBox="1"/>
          <p:nvPr/>
        </p:nvSpPr>
        <p:spPr>
          <a:xfrm>
            <a:off x="4989655" y="1279310"/>
            <a:ext cx="23689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走近汉文帝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E687415-99D9-714A-AFA7-88892B3AAF84}"/>
              </a:ext>
            </a:extLst>
          </p:cNvPr>
          <p:cNvSpPr/>
          <p:nvPr/>
        </p:nvSpPr>
        <p:spPr>
          <a:xfrm>
            <a:off x="2833040" y="2165673"/>
            <a:ext cx="6525920" cy="2526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ts val="4900"/>
              </a:lnSpc>
              <a:buFont typeface="Wingdings" pitchFamily="2" charset="2"/>
              <a:buChar char=""/>
            </a:pPr>
            <a:r>
              <a:rPr lang="zh-CN" altLang="en-US" sz="28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于是</a:t>
            </a:r>
            <a:r>
              <a:rPr lang="zh-CN" altLang="en-US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上</a:t>
            </a:r>
            <a:r>
              <a:rPr lang="zh-CN" altLang="en-US" sz="28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乃</a:t>
            </a:r>
            <a:r>
              <a:rPr lang="zh-CN" altLang="en-US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使使持节诏将军：“吾</a:t>
            </a:r>
            <a:r>
              <a:rPr lang="zh-CN" altLang="en-US" sz="28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欲</a:t>
            </a:r>
            <a:r>
              <a:rPr lang="zh-CN" altLang="en-US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入劳军。”  	</a:t>
            </a:r>
            <a:endParaRPr lang="en-US" altLang="zh-CN" sz="2800" kern="100">
              <a:latin typeface="宋体" panose="02010600030101010101" pitchFamily="2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ts val="4900"/>
              </a:lnSpc>
              <a:buFont typeface="Wingdings" pitchFamily="2" charset="2"/>
              <a:buChar char=""/>
            </a:pPr>
            <a:r>
              <a:rPr lang="zh-CN" altLang="en-US" sz="28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于是</a:t>
            </a:r>
            <a:r>
              <a:rPr lang="zh-CN" altLang="en-US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天子</a:t>
            </a:r>
            <a:r>
              <a:rPr lang="zh-CN" altLang="en-US" sz="28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乃</a:t>
            </a:r>
            <a:r>
              <a:rPr lang="zh-CN" altLang="en-US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按辔徐行。  	</a:t>
            </a:r>
            <a:endParaRPr lang="en-US" altLang="zh-CN" sz="2800" kern="100">
              <a:latin typeface="宋体" panose="02010600030101010101" pitchFamily="2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ts val="4900"/>
              </a:lnSpc>
              <a:buFont typeface="Wingdings" pitchFamily="2" charset="2"/>
              <a:buChar char=""/>
            </a:pPr>
            <a:r>
              <a:rPr lang="zh-CN" altLang="en-US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称善者</a:t>
            </a:r>
            <a:r>
              <a:rPr lang="zh-CN" altLang="en-US" sz="28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久</a:t>
            </a:r>
            <a:r>
              <a:rPr lang="zh-CN" altLang="en-US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之。 </a:t>
            </a:r>
            <a:endParaRPr lang="zh-CN" altLang="zh-CN" sz="2800" kern="100"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F57AE035-870E-0742-A86A-FF4F93A9C41C}"/>
              </a:ext>
            </a:extLst>
          </p:cNvPr>
          <p:cNvSpPr/>
          <p:nvPr/>
        </p:nvSpPr>
        <p:spPr>
          <a:xfrm>
            <a:off x="5071263" y="4859200"/>
            <a:ext cx="2287315" cy="538609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900" b="1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虚词显格局</a:t>
            </a:r>
            <a:endParaRPr lang="zh-CN" altLang="en-US" sz="2900" b="1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75409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E687415-99D9-714A-AFA7-88892B3AAF84}"/>
              </a:ext>
            </a:extLst>
          </p:cNvPr>
          <p:cNvSpPr/>
          <p:nvPr/>
        </p:nvSpPr>
        <p:spPr>
          <a:xfrm>
            <a:off x="2434133" y="2736502"/>
            <a:ext cx="83586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itchFamily="2" charset="2"/>
              <a:buChar char=""/>
            </a:pPr>
            <a:r>
              <a:rPr lang="zh-CN" altLang="en-US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于是上乃使使持节诏将军：“</a:t>
            </a:r>
            <a:r>
              <a:rPr lang="zh-CN" altLang="en-US" sz="28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吾</a:t>
            </a:r>
            <a:r>
              <a:rPr lang="zh-CN" altLang="en-US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欲入劳军。”	</a:t>
            </a:r>
            <a:endParaRPr lang="en-US" altLang="zh-CN" sz="2800" kern="100">
              <a:latin typeface="宋体" panose="02010600030101010101" pitchFamily="2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>
              <a:buFont typeface="Wingdings" pitchFamily="2" charset="2"/>
              <a:buChar char=""/>
            </a:pPr>
            <a:r>
              <a:rPr lang="zh-CN" altLang="en-US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使人称谢：“</a:t>
            </a:r>
            <a:r>
              <a:rPr lang="zh-CN" altLang="en-US" sz="28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皇帝</a:t>
            </a:r>
            <a:r>
              <a:rPr lang="zh-CN" altLang="en-US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敬劳将军。” </a:t>
            </a:r>
            <a:endParaRPr lang="zh-CN" altLang="zh-CN" sz="2800" kern="100"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F57AE035-870E-0742-A86A-FF4F93A9C41C}"/>
              </a:ext>
            </a:extLst>
          </p:cNvPr>
          <p:cNvSpPr/>
          <p:nvPr/>
        </p:nvSpPr>
        <p:spPr>
          <a:xfrm>
            <a:off x="5139388" y="4540894"/>
            <a:ext cx="2287315" cy="538609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900" b="1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称呼看诚意</a:t>
            </a:r>
            <a:endParaRPr lang="zh-CN" altLang="en-US" sz="2900" b="1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A6B348F6-7631-4E9D-B432-3EEB08323DE0}"/>
              </a:ext>
            </a:extLst>
          </p:cNvPr>
          <p:cNvCxnSpPr/>
          <p:nvPr/>
        </p:nvCxnSpPr>
        <p:spPr>
          <a:xfrm>
            <a:off x="4239080" y="2075304"/>
            <a:ext cx="3872753" cy="0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F0298BED-F0E9-4D2D-BB9C-F58BCB6FE7A6}"/>
              </a:ext>
            </a:extLst>
          </p:cNvPr>
          <p:cNvGrpSpPr/>
          <p:nvPr/>
        </p:nvGrpSpPr>
        <p:grpSpPr>
          <a:xfrm>
            <a:off x="3868070" y="1840497"/>
            <a:ext cx="445481" cy="469613"/>
            <a:chOff x="2121873" y="1511588"/>
            <a:chExt cx="445481" cy="469613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14B68B13-D83B-4857-9510-0582EE787439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F1E05DA2-01BB-4139-BE4F-65085DA702B4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0E2D2587-1DAA-443F-82FA-D310033DE504}"/>
              </a:ext>
            </a:extLst>
          </p:cNvPr>
          <p:cNvSpPr txBox="1"/>
          <p:nvPr/>
        </p:nvSpPr>
        <p:spPr>
          <a:xfrm>
            <a:off x="5139388" y="1488128"/>
            <a:ext cx="23689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走近汉文帝</a:t>
            </a:r>
          </a:p>
        </p:txBody>
      </p:sp>
    </p:spTree>
    <p:extLst>
      <p:ext uri="{BB962C8B-B14F-4D97-AF65-F5344CB8AC3E}">
        <p14:creationId xmlns:p14="http://schemas.microsoft.com/office/powerpoint/2010/main" val="20775694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E687415-99D9-714A-AFA7-88892B3AAF84}"/>
              </a:ext>
            </a:extLst>
          </p:cNvPr>
          <p:cNvSpPr/>
          <p:nvPr/>
        </p:nvSpPr>
        <p:spPr>
          <a:xfrm>
            <a:off x="3336643" y="2365086"/>
            <a:ext cx="6877775" cy="2127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ts val="5600"/>
              </a:lnSpc>
              <a:buFont typeface="Wingdings" pitchFamily="2" charset="2"/>
              <a:buChar char=""/>
            </a:pPr>
            <a:r>
              <a:rPr lang="zh-CN" altLang="en-US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天子为动，</a:t>
            </a:r>
            <a:r>
              <a:rPr lang="zh-CN" altLang="en-US" sz="28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改容式车</a:t>
            </a:r>
            <a:r>
              <a:rPr lang="zh-CN" altLang="en-US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。  </a:t>
            </a:r>
            <a:endParaRPr lang="en-US" altLang="zh-CN" sz="2800" kern="100">
              <a:latin typeface="宋体" panose="02010600030101010101" pitchFamily="2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ts val="5600"/>
              </a:lnSpc>
              <a:buFont typeface="Wingdings" pitchFamily="2" charset="2"/>
              <a:buChar char=""/>
            </a:pPr>
            <a:r>
              <a:rPr lang="zh-CN" altLang="en-US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使人</a:t>
            </a:r>
            <a:r>
              <a:rPr lang="zh-CN" altLang="en-US" sz="28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称谢</a:t>
            </a:r>
            <a:r>
              <a:rPr lang="zh-CN" altLang="en-US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：“皇帝敬劳将军。” </a:t>
            </a:r>
            <a:endParaRPr lang="en-US" altLang="zh-CN" sz="2800" kern="100">
              <a:latin typeface="宋体" panose="02010600030101010101" pitchFamily="2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ts val="5600"/>
              </a:lnSpc>
              <a:buFont typeface="Wingdings" pitchFamily="2" charset="2"/>
              <a:buChar char=""/>
            </a:pPr>
            <a:r>
              <a:rPr lang="zh-CN" altLang="en-US" sz="28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称善</a:t>
            </a:r>
            <a:r>
              <a:rPr lang="zh-CN" altLang="en-US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者久之。  </a:t>
            </a:r>
            <a:endParaRPr lang="zh-CN" altLang="zh-CN" sz="2800" kern="100"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F57AE035-870E-0742-A86A-FF4F93A9C41C}"/>
              </a:ext>
            </a:extLst>
          </p:cNvPr>
          <p:cNvSpPr/>
          <p:nvPr/>
        </p:nvSpPr>
        <p:spPr>
          <a:xfrm>
            <a:off x="5413501" y="5091421"/>
            <a:ext cx="2287315" cy="538609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900" b="1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动词示敬意</a:t>
            </a:r>
            <a:endParaRPr lang="zh-CN" altLang="en-US" sz="2900" b="1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C155B3A2-DBB8-42ED-A182-943A0AA61BBE}"/>
              </a:ext>
            </a:extLst>
          </p:cNvPr>
          <p:cNvCxnSpPr/>
          <p:nvPr/>
        </p:nvCxnSpPr>
        <p:spPr>
          <a:xfrm>
            <a:off x="4431585" y="2098707"/>
            <a:ext cx="3872753" cy="0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B8A1B7E0-6E48-4C43-9B0E-77604376FD95}"/>
              </a:ext>
            </a:extLst>
          </p:cNvPr>
          <p:cNvGrpSpPr/>
          <p:nvPr/>
        </p:nvGrpSpPr>
        <p:grpSpPr>
          <a:xfrm>
            <a:off x="4060575" y="1863900"/>
            <a:ext cx="445481" cy="469613"/>
            <a:chOff x="2121873" y="1511588"/>
            <a:chExt cx="445481" cy="469613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27FD426B-37BA-4572-8EDD-72C437F862AF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A94E4298-5294-4C26-AB06-83F6BDF35751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F3F42A70-837B-4AA9-8CA8-F6570E10AC10}"/>
              </a:ext>
            </a:extLst>
          </p:cNvPr>
          <p:cNvSpPr txBox="1"/>
          <p:nvPr/>
        </p:nvSpPr>
        <p:spPr>
          <a:xfrm>
            <a:off x="5331893" y="1511531"/>
            <a:ext cx="23689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走近汉文帝</a:t>
            </a:r>
          </a:p>
        </p:txBody>
      </p:sp>
    </p:spTree>
    <p:extLst>
      <p:ext uri="{BB962C8B-B14F-4D97-AF65-F5344CB8AC3E}">
        <p14:creationId xmlns:p14="http://schemas.microsoft.com/office/powerpoint/2010/main" val="24018197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2849928" y="1798231"/>
            <a:ext cx="4779943" cy="540001"/>
            <a:chOff x="996173" y="2188583"/>
            <a:chExt cx="4779942" cy="540000"/>
          </a:xfrm>
        </p:grpSpPr>
        <p:grpSp>
          <p:nvGrpSpPr>
            <p:cNvPr id="18" name="组合 17"/>
            <p:cNvGrpSpPr/>
            <p:nvPr/>
          </p:nvGrpSpPr>
          <p:grpSpPr>
            <a:xfrm>
              <a:off x="996173" y="2188583"/>
              <a:ext cx="3287795" cy="540000"/>
              <a:chOff x="1635964" y="1686127"/>
              <a:chExt cx="3662867" cy="601602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060994" y="2238646"/>
              <a:ext cx="4715121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    </a:t>
              </a:r>
              <a:r>
                <a:rPr lang="zh-CN" alt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任 务 一</a:t>
              </a: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3429543" y="2312255"/>
            <a:ext cx="56751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自读课文，结合注释，疏通重点词句。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808541" y="3762241"/>
            <a:ext cx="4803811" cy="540000"/>
            <a:chOff x="996172" y="4633625"/>
            <a:chExt cx="4803810" cy="540000"/>
          </a:xfrm>
        </p:grpSpPr>
        <p:grpSp>
          <p:nvGrpSpPr>
            <p:cNvPr id="23" name="组合 22"/>
            <p:cNvGrpSpPr/>
            <p:nvPr/>
          </p:nvGrpSpPr>
          <p:grpSpPr>
            <a:xfrm>
              <a:off x="996172" y="4633625"/>
              <a:ext cx="3287795" cy="540000"/>
              <a:chOff x="1635964" y="1686127"/>
              <a:chExt cx="3662867" cy="601602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711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AF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1084861" y="4677005"/>
              <a:ext cx="47151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</a:t>
              </a:r>
              <a:r>
                <a:rPr lang="zh-CN" alt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 任 务 三</a:t>
              </a: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3490515" y="4296648"/>
            <a:ext cx="51003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理解人物形象，感受人物精神。</a:t>
            </a:r>
          </a:p>
        </p:txBody>
      </p:sp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2033242" y="1136780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课上学习任务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789615" y="2750592"/>
            <a:ext cx="4803811" cy="540000"/>
            <a:chOff x="996172" y="3505024"/>
            <a:chExt cx="4803810" cy="540000"/>
          </a:xfrm>
        </p:grpSpPr>
        <p:grpSp>
          <p:nvGrpSpPr>
            <p:cNvPr id="28" name="组合 27"/>
            <p:cNvGrpSpPr/>
            <p:nvPr/>
          </p:nvGrpSpPr>
          <p:grpSpPr>
            <a:xfrm>
              <a:off x="996172" y="3505024"/>
              <a:ext cx="3287795" cy="540000"/>
              <a:chOff x="1635964" y="1686127"/>
              <a:chExt cx="3662867" cy="601602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E6A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1784A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1084861" y="3548404"/>
              <a:ext cx="47151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    </a:t>
              </a:r>
              <a:r>
                <a:rPr lang="zh-CN" alt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任 务 二</a:t>
              </a: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3459060" y="3275415"/>
            <a:ext cx="58202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简要复述文中故事，初步感知人物形象。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DE06B54D-AA16-574E-901C-D4DAACBA8777}"/>
              </a:ext>
            </a:extLst>
          </p:cNvPr>
          <p:cNvGrpSpPr/>
          <p:nvPr/>
        </p:nvGrpSpPr>
        <p:grpSpPr>
          <a:xfrm>
            <a:off x="2808541" y="4735834"/>
            <a:ext cx="4784885" cy="540000"/>
            <a:chOff x="996172" y="4633625"/>
            <a:chExt cx="4784884" cy="540000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32535EFF-69B0-3E47-99B3-C90A56D8B062}"/>
                </a:ext>
              </a:extLst>
            </p:cNvPr>
            <p:cNvGrpSpPr/>
            <p:nvPr/>
          </p:nvGrpSpPr>
          <p:grpSpPr>
            <a:xfrm>
              <a:off x="996172" y="4633625"/>
              <a:ext cx="3287795" cy="540000"/>
              <a:chOff x="1635964" y="1686127"/>
              <a:chExt cx="3662867" cy="601602"/>
            </a:xfrm>
          </p:grpSpPr>
          <p:sp>
            <p:nvSpPr>
              <p:cNvPr id="37" name="圆角矩形 36">
                <a:extLst>
                  <a:ext uri="{FF2B5EF4-FFF2-40B4-BE49-F238E27FC236}">
                    <a16:creationId xmlns:a16="http://schemas.microsoft.com/office/drawing/2014/main" xmlns="" id="{D633EA80-53A3-BC4B-B09A-4B11C52525DB}"/>
                  </a:ext>
                </a:extLst>
              </p:cNvPr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C5640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xmlns="" id="{D9928D4D-8561-8145-BDDD-228B4F563F8E}"/>
                  </a:ext>
                </a:extLst>
              </p:cNvPr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DC8E3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436E463F-48E4-294E-A697-621B91B2AFC5}"/>
                </a:ext>
              </a:extLst>
            </p:cNvPr>
            <p:cNvSpPr txBox="1"/>
            <p:nvPr/>
          </p:nvSpPr>
          <p:spPr>
            <a:xfrm>
              <a:off x="1065935" y="4677005"/>
              <a:ext cx="47151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4</a:t>
              </a:r>
              <a:r>
                <a:rPr lang="zh-CN" alt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 任 务 四</a:t>
              </a: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4559BFDB-0BDA-B742-B4FD-240B9C8BD9D9}"/>
              </a:ext>
            </a:extLst>
          </p:cNvPr>
          <p:cNvSpPr txBox="1"/>
          <p:nvPr/>
        </p:nvSpPr>
        <p:spPr>
          <a:xfrm>
            <a:off x="3533470" y="5287063"/>
            <a:ext cx="67087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把握写人叙事技巧。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67ADCB36-2C75-42E5-9719-9A04E65716F7}"/>
              </a:ext>
            </a:extLst>
          </p:cNvPr>
          <p:cNvSpPr txBox="1"/>
          <p:nvPr/>
        </p:nvSpPr>
        <p:spPr>
          <a:xfrm>
            <a:off x="4809666" y="1663490"/>
            <a:ext cx="1376978" cy="6467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AB66C16F-ED79-4EB5-AB3B-4BBCCAE77F64}"/>
              </a:ext>
            </a:extLst>
          </p:cNvPr>
          <p:cNvSpPr txBox="1"/>
          <p:nvPr/>
        </p:nvSpPr>
        <p:spPr>
          <a:xfrm>
            <a:off x="4828291" y="2654718"/>
            <a:ext cx="1376978" cy="6467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A9186B92-CCB1-47C1-A78D-CF88B63D2FB0}"/>
              </a:ext>
            </a:extLst>
          </p:cNvPr>
          <p:cNvSpPr txBox="1"/>
          <p:nvPr/>
        </p:nvSpPr>
        <p:spPr>
          <a:xfrm>
            <a:off x="4824696" y="3643906"/>
            <a:ext cx="1376978" cy="6467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768CE201-FD63-4DA6-82EE-86D613FCB7B8}"/>
              </a:ext>
            </a:extLst>
          </p:cNvPr>
          <p:cNvSpPr txBox="1"/>
          <p:nvPr/>
        </p:nvSpPr>
        <p:spPr>
          <a:xfrm>
            <a:off x="4843809" y="4722576"/>
            <a:ext cx="1376978" cy="6467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17618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7C20487D-5A20-934F-84D1-DF55B0ECADC8}"/>
              </a:ext>
            </a:extLst>
          </p:cNvPr>
          <p:cNvSpPr/>
          <p:nvPr/>
        </p:nvSpPr>
        <p:spPr>
          <a:xfrm>
            <a:off x="2276213" y="2404823"/>
            <a:ext cx="7639574" cy="25766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0985" algn="just">
              <a:lnSpc>
                <a:spcPct val="150000"/>
              </a:lnSpc>
            </a:pPr>
            <a:r>
              <a:rPr lang="zh-CN" altLang="en-US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月馀，三军皆罢。乃拜亚夫为中尉。孝文且崩时，诫太子曰：</a:t>
            </a:r>
            <a:r>
              <a:rPr lang="en-US" altLang="zh-CN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即有缓急，周亚夫真可任将兵。</a:t>
            </a:r>
            <a:r>
              <a:rPr lang="en-US" altLang="zh-CN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文帝崩，拜亚夫为车骑将军。</a:t>
            </a:r>
          </a:p>
          <a:p>
            <a:pPr indent="267970" algn="r">
              <a:lnSpc>
                <a:spcPct val="150000"/>
              </a:lnSpc>
            </a:pPr>
            <a:r>
              <a:rPr lang="en-US" altLang="zh-CN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选自《史记·绛侯周勃世家》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8F1E71A4-6525-4802-82FB-8BA5BAB4933A}"/>
              </a:ext>
            </a:extLst>
          </p:cNvPr>
          <p:cNvCxnSpPr/>
          <p:nvPr/>
        </p:nvCxnSpPr>
        <p:spPr>
          <a:xfrm>
            <a:off x="4159624" y="2047869"/>
            <a:ext cx="3872753" cy="0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95C43469-A6BA-4553-B45B-13D952A38218}"/>
              </a:ext>
            </a:extLst>
          </p:cNvPr>
          <p:cNvGrpSpPr/>
          <p:nvPr/>
        </p:nvGrpSpPr>
        <p:grpSpPr>
          <a:xfrm>
            <a:off x="3788614" y="1813062"/>
            <a:ext cx="445481" cy="469613"/>
            <a:chOff x="2121873" y="1511588"/>
            <a:chExt cx="445481" cy="469613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24E9086E-8BFB-4683-8EA6-07AA194E0142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1962D0AB-B223-4484-9D14-6715EF0F82BD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6887C5E3-33DA-4D24-A8F1-FCB61A374E20}"/>
              </a:ext>
            </a:extLst>
          </p:cNvPr>
          <p:cNvSpPr txBox="1"/>
          <p:nvPr/>
        </p:nvSpPr>
        <p:spPr>
          <a:xfrm>
            <a:off x="5059932" y="1460693"/>
            <a:ext cx="23689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走近汉文帝</a:t>
            </a:r>
          </a:p>
        </p:txBody>
      </p:sp>
    </p:spTree>
    <p:extLst>
      <p:ext uri="{BB962C8B-B14F-4D97-AF65-F5344CB8AC3E}">
        <p14:creationId xmlns:p14="http://schemas.microsoft.com/office/powerpoint/2010/main" val="798876937"/>
      </p:ext>
    </p:ext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E687415-99D9-714A-AFA7-88892B3AAF84}"/>
              </a:ext>
            </a:extLst>
          </p:cNvPr>
          <p:cNvSpPr/>
          <p:nvPr/>
        </p:nvSpPr>
        <p:spPr>
          <a:xfrm>
            <a:off x="3157487" y="2664688"/>
            <a:ext cx="7263855" cy="1528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ts val="5600"/>
              </a:lnSpc>
              <a:buFont typeface="Wingdings" pitchFamily="2" charset="2"/>
              <a:buChar char=""/>
            </a:pPr>
            <a:r>
              <a:rPr lang="zh-CN" altLang="en-US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文帝之后六年（</a:t>
            </a:r>
            <a:r>
              <a:rPr lang="zh-CN" altLang="en-US" sz="28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前</a:t>
            </a:r>
            <a:r>
              <a:rPr lang="en-US" altLang="zh-CN" sz="28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158</a:t>
            </a:r>
            <a:r>
              <a:rPr lang="zh-CN" altLang="en-US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altLang="zh-CN" sz="2800" kern="100">
              <a:latin typeface="宋体" panose="02010600030101010101" pitchFamily="2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ts val="5600"/>
              </a:lnSpc>
              <a:buFont typeface="Wingdings" pitchFamily="2" charset="2"/>
              <a:buChar char=""/>
            </a:pPr>
            <a:r>
              <a:rPr lang="zh-CN" altLang="en-US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文帝生卒年月（前</a:t>
            </a:r>
            <a:r>
              <a:rPr lang="en-US" altLang="zh-CN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202-</a:t>
            </a:r>
            <a:r>
              <a:rPr lang="zh-CN" altLang="en-US" sz="28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前</a:t>
            </a:r>
            <a:r>
              <a:rPr lang="en-US" altLang="zh-CN" sz="2800" b="1" kern="100">
                <a:solidFill>
                  <a:srgbClr val="C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157</a:t>
            </a:r>
            <a:r>
              <a:rPr lang="zh-CN" altLang="en-US" sz="2800" kern="100"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zh-CN" sz="2800" kern="100"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F57AE035-870E-0742-A86A-FF4F93A9C41C}"/>
              </a:ext>
            </a:extLst>
          </p:cNvPr>
          <p:cNvSpPr/>
          <p:nvPr/>
        </p:nvSpPr>
        <p:spPr>
          <a:xfrm>
            <a:off x="5156128" y="4632137"/>
            <a:ext cx="2287315" cy="538609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900" b="1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背景析思虑</a:t>
            </a:r>
            <a:endParaRPr lang="zh-CN" altLang="en-US" sz="2900" b="1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04E2D612-BB8E-4087-865D-AC86F2AEFA52}"/>
              </a:ext>
            </a:extLst>
          </p:cNvPr>
          <p:cNvCxnSpPr/>
          <p:nvPr/>
        </p:nvCxnSpPr>
        <p:spPr>
          <a:xfrm>
            <a:off x="4215017" y="2033268"/>
            <a:ext cx="3872753" cy="0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5D0662ED-581B-4090-BD4F-07943A3883F9}"/>
              </a:ext>
            </a:extLst>
          </p:cNvPr>
          <p:cNvGrpSpPr/>
          <p:nvPr/>
        </p:nvGrpSpPr>
        <p:grpSpPr>
          <a:xfrm>
            <a:off x="3844007" y="1798461"/>
            <a:ext cx="445481" cy="469613"/>
            <a:chOff x="2121873" y="1511588"/>
            <a:chExt cx="445481" cy="469613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52D3B31B-5FB9-4178-B07A-806926DB9E4E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17DCD52E-C84A-47C7-ABE1-EDD2DC0DEF6C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6FB38EC1-F789-4495-9B60-3F49F480C2B2}"/>
              </a:ext>
            </a:extLst>
          </p:cNvPr>
          <p:cNvSpPr txBox="1"/>
          <p:nvPr/>
        </p:nvSpPr>
        <p:spPr>
          <a:xfrm>
            <a:off x="5115325" y="1446092"/>
            <a:ext cx="23689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走近汉文帝</a:t>
            </a:r>
          </a:p>
        </p:txBody>
      </p:sp>
    </p:spTree>
    <p:extLst>
      <p:ext uri="{BB962C8B-B14F-4D97-AF65-F5344CB8AC3E}">
        <p14:creationId xmlns:p14="http://schemas.microsoft.com/office/powerpoint/2010/main" val="1763649389"/>
      </p:ext>
    </p:ext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17631" y="2171619"/>
            <a:ext cx="5556739" cy="23447"/>
          </a:xfrm>
          <a:prstGeom prst="line">
            <a:avLst/>
          </a:prstGeom>
          <a:ln w="12700">
            <a:solidFill>
              <a:srgbClr val="C564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54923" y="1913021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C564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DC8E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C43B164F-5ACD-EF4F-B795-3B68CB9D6469}"/>
              </a:ext>
            </a:extLst>
          </p:cNvPr>
          <p:cNvSpPr txBox="1"/>
          <p:nvPr/>
        </p:nvSpPr>
        <p:spPr>
          <a:xfrm>
            <a:off x="3018296" y="1540730"/>
            <a:ext cx="61554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任务四  把握写人叙事技巧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D081709-7630-284E-A990-E46E7C2A3A3F}"/>
              </a:ext>
            </a:extLst>
          </p:cNvPr>
          <p:cNvSpPr txBox="1"/>
          <p:nvPr/>
        </p:nvSpPr>
        <p:spPr>
          <a:xfrm>
            <a:off x="2271656" y="2777819"/>
            <a:ext cx="7648687" cy="1962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4960"/>
              </a:lnSpc>
            </a:pP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 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细读课文，填写下表，说说文中哪些地方使用 </a:t>
            </a:r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ts val="4960"/>
              </a:lnSpc>
            </a:pP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了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对比、衬托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的写法，对刻画人物起到了怎样</a:t>
            </a:r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ts val="496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的作用。</a:t>
            </a:r>
          </a:p>
        </p:txBody>
      </p:sp>
    </p:spTree>
    <p:extLst>
      <p:ext uri="{BB962C8B-B14F-4D97-AF65-F5344CB8AC3E}">
        <p14:creationId xmlns:p14="http://schemas.microsoft.com/office/powerpoint/2010/main" val="649345605"/>
      </p:ext>
    </p:ext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2209485" y="1484449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C564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DC91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D3B137B-DA75-CF4B-A04D-E2DED2B99A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3140" y="1484449"/>
            <a:ext cx="6185719" cy="4320376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2A43DAE6-59F0-304D-AF49-8F4772C83C6C}"/>
              </a:ext>
            </a:extLst>
          </p:cNvPr>
          <p:cNvSpPr txBox="1"/>
          <p:nvPr/>
        </p:nvSpPr>
        <p:spPr>
          <a:xfrm>
            <a:off x="5825165" y="2028197"/>
            <a:ext cx="2451835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27000">
              <a:lnSpc>
                <a:spcPts val="2100"/>
              </a:lnSpc>
            </a:pPr>
            <a:r>
              <a:rPr lang="zh-CN" altLang="en-US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军士吏被甲，锐兵刃，彀弓弩，持满</a:t>
            </a:r>
            <a:endParaRPr lang="zh-CN" altLang="zh-CN" sz="2000" kern="100"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E0D2E59D-7B84-7841-A292-C77097347C9C}"/>
              </a:ext>
            </a:extLst>
          </p:cNvPr>
          <p:cNvSpPr txBox="1"/>
          <p:nvPr/>
        </p:nvSpPr>
        <p:spPr>
          <a:xfrm>
            <a:off x="5672765" y="2732354"/>
            <a:ext cx="2604235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27000">
              <a:lnSpc>
                <a:spcPts val="2100"/>
              </a:lnSpc>
            </a:pPr>
            <a:r>
              <a:rPr lang="zh-CN" altLang="en-US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（无军令）不得入  </a:t>
            </a:r>
            <a:endParaRPr lang="en-US" altLang="zh-CN" sz="2000" b="1" kern="100">
              <a:solidFill>
                <a:srgbClr val="C00000"/>
              </a:solidFill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  <a:p>
            <a:pPr indent="127000">
              <a:lnSpc>
                <a:spcPts val="2100"/>
              </a:lnSpc>
            </a:pPr>
            <a:r>
              <a:rPr lang="zh-CN" altLang="en-US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不得驱驰，按辔徐行 </a:t>
            </a:r>
            <a:endParaRPr lang="zh-CN" altLang="zh-CN" sz="2000" kern="100"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37EA03D7-FB9D-EB49-89A1-B397807353C3}"/>
              </a:ext>
            </a:extLst>
          </p:cNvPr>
          <p:cNvSpPr txBox="1"/>
          <p:nvPr/>
        </p:nvSpPr>
        <p:spPr>
          <a:xfrm>
            <a:off x="4074269" y="3751982"/>
            <a:ext cx="1880335" cy="361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27000">
              <a:lnSpc>
                <a:spcPts val="2100"/>
              </a:lnSpc>
            </a:pPr>
            <a:r>
              <a:rPr lang="zh-CN" altLang="en-US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将以下骑送迎</a:t>
            </a:r>
            <a:endParaRPr lang="zh-CN" altLang="zh-CN" sz="2000" kern="100"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64AF6CF-554C-FB4A-92D8-D466C84470D6}"/>
              </a:ext>
            </a:extLst>
          </p:cNvPr>
          <p:cNvSpPr txBox="1"/>
          <p:nvPr/>
        </p:nvSpPr>
        <p:spPr>
          <a:xfrm>
            <a:off x="6036781" y="3768258"/>
            <a:ext cx="2181001" cy="365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27000">
              <a:lnSpc>
                <a:spcPts val="2100"/>
              </a:lnSpc>
            </a:pPr>
            <a:r>
              <a:rPr lang="zh-CN" altLang="en-US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持兵揖，不拜</a:t>
            </a:r>
            <a:endParaRPr lang="zh-CN" altLang="zh-CN" sz="2000" kern="100"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C85D9867-840B-E644-8D7C-D0F9A53C61A5}"/>
              </a:ext>
            </a:extLst>
          </p:cNvPr>
          <p:cNvSpPr txBox="1"/>
          <p:nvPr/>
        </p:nvSpPr>
        <p:spPr>
          <a:xfrm>
            <a:off x="4033180" y="4416638"/>
            <a:ext cx="1962512" cy="904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27000">
              <a:lnSpc>
                <a:spcPts val="2100"/>
              </a:lnSpc>
            </a:pPr>
            <a:r>
              <a:rPr lang="zh-CN" altLang="en-US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若儿戏耳， 其 </a:t>
            </a:r>
            <a:endParaRPr lang="en-US" altLang="zh-CN" sz="2000" b="1" kern="100">
              <a:solidFill>
                <a:srgbClr val="C00000"/>
              </a:solidFill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  <a:p>
            <a:pPr indent="127000">
              <a:lnSpc>
                <a:spcPts val="2100"/>
              </a:lnSpc>
            </a:pPr>
            <a:r>
              <a:rPr lang="zh-CN" altLang="en-US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将固可袭而虏</a:t>
            </a:r>
            <a:endParaRPr lang="en-US" altLang="zh-CN" sz="2000" b="1" kern="100">
              <a:solidFill>
                <a:srgbClr val="C00000"/>
              </a:solidFill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  <a:p>
            <a:pPr indent="127000">
              <a:lnSpc>
                <a:spcPts val="2100"/>
              </a:lnSpc>
            </a:pPr>
            <a:r>
              <a:rPr lang="zh-CN" altLang="en-US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也</a:t>
            </a:r>
            <a:endParaRPr lang="zh-CN" altLang="zh-CN" sz="2000" kern="100"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77277076-F36D-9A47-A605-75A51BE5E72C}"/>
              </a:ext>
            </a:extLst>
          </p:cNvPr>
          <p:cNvSpPr txBox="1"/>
          <p:nvPr/>
        </p:nvSpPr>
        <p:spPr>
          <a:xfrm>
            <a:off x="6115049" y="4553342"/>
            <a:ext cx="1880335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27000">
              <a:lnSpc>
                <a:spcPts val="2100"/>
              </a:lnSpc>
            </a:pPr>
            <a:r>
              <a:rPr lang="zh-CN" altLang="en-US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可得而犯邪！  </a:t>
            </a:r>
            <a:endParaRPr lang="en-US" altLang="zh-CN" sz="2000" b="1" kern="100">
              <a:solidFill>
                <a:srgbClr val="C00000"/>
              </a:solidFill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  <a:p>
            <a:pPr indent="127000">
              <a:lnSpc>
                <a:spcPts val="2100"/>
              </a:lnSpc>
            </a:pPr>
            <a:r>
              <a:rPr lang="zh-CN" altLang="en-US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称善者久之 </a:t>
            </a:r>
            <a:endParaRPr lang="zh-CN" altLang="zh-CN" sz="2000" kern="100"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86994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406857" y="2171619"/>
            <a:ext cx="5556739" cy="23447"/>
          </a:xfrm>
          <a:prstGeom prst="line">
            <a:avLst/>
          </a:prstGeom>
          <a:ln w="12700">
            <a:solidFill>
              <a:srgbClr val="C564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844149" y="1913021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C564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DC8E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C43B164F-5ACD-EF4F-B795-3B68CB9D6469}"/>
              </a:ext>
            </a:extLst>
          </p:cNvPr>
          <p:cNvSpPr txBox="1"/>
          <p:nvPr/>
        </p:nvSpPr>
        <p:spPr>
          <a:xfrm>
            <a:off x="3107522" y="1540730"/>
            <a:ext cx="61554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任务四  把握写人叙事技巧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D081709-7630-284E-A990-E46E7C2A3A3F}"/>
              </a:ext>
            </a:extLst>
          </p:cNvPr>
          <p:cNvSpPr txBox="1"/>
          <p:nvPr/>
        </p:nvSpPr>
        <p:spPr>
          <a:xfrm>
            <a:off x="2325445" y="2842364"/>
            <a:ext cx="754111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560"/>
              </a:lnSpc>
            </a:pP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“既出军门，群臣皆惊。”在群臣看来，在细柳</a:t>
            </a:r>
            <a:endParaRPr lang="en-US" altLang="zh-CN" sz="26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ts val="3560"/>
              </a:lnSpc>
            </a:pP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营的每一步都与在霸上、棘门军的情形不一样，</a:t>
            </a:r>
            <a:endParaRPr lang="en-US" altLang="zh-CN" sz="26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ts val="3560"/>
              </a:lnSpc>
            </a:pP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而汉文帝在走出细柳营军门之前对此并没有明确</a:t>
            </a:r>
            <a:endParaRPr lang="en-US" altLang="zh-CN" sz="26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ts val="3560"/>
              </a:lnSpc>
            </a:pP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表态。</a:t>
            </a:r>
            <a:r>
              <a:rPr lang="zh-CN" altLang="en-US" sz="26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在这个过程中，群臣会怎么想呢？</a:t>
            </a:r>
          </a:p>
        </p:txBody>
      </p:sp>
    </p:spTree>
    <p:extLst>
      <p:ext uri="{BB962C8B-B14F-4D97-AF65-F5344CB8AC3E}">
        <p14:creationId xmlns:p14="http://schemas.microsoft.com/office/powerpoint/2010/main" val="3171343709"/>
      </p:ext>
    </p:ext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2853312" y="1624263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C564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DC8E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D081709-7630-284E-A990-E46E7C2A3A3F}"/>
              </a:ext>
            </a:extLst>
          </p:cNvPr>
          <p:cNvSpPr txBox="1"/>
          <p:nvPr/>
        </p:nvSpPr>
        <p:spPr>
          <a:xfrm>
            <a:off x="2919907" y="2294656"/>
            <a:ext cx="6352186" cy="2827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ts val="3060"/>
              </a:lnSpc>
              <a:buFont typeface="Arial" panose="020b0604020202020204" pitchFamily="34" charset="0"/>
              <a:buChar char="•"/>
            </a:pP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周亚夫不识抬举，竟敢对皇帝如此傲慢！一定要严惩！  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 algn="just">
              <a:lnSpc>
                <a:spcPts val="3060"/>
              </a:lnSpc>
              <a:buFont typeface="Arial" panose="020b0604020202020204" pitchFamily="34" charset="0"/>
              <a:buChar char="•"/>
            </a:pP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周亚夫如此嚣张，皇帝不仅没有半点意见，而且一切依周亚夫将军令而行，简直不可思议！皇帝到底是怎么想的？  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 algn="just">
              <a:lnSpc>
                <a:spcPts val="3060"/>
              </a:lnSpc>
              <a:buFont typeface="Arial" panose="020b0604020202020204" pitchFamily="34" charset="0"/>
              <a:buChar char="•"/>
            </a:pP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军中竟有此等人物！他对皇帝尚且如此坚守原则，我等如何奈何得了他！</a:t>
            </a:r>
            <a:endParaRPr lang="zh-CN" altLang="en-US" sz="2400" b="1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BDEF9E5-0321-674A-BE22-3156385A1244}"/>
              </a:ext>
            </a:extLst>
          </p:cNvPr>
          <p:cNvSpPr txBox="1"/>
          <p:nvPr/>
        </p:nvSpPr>
        <p:spPr>
          <a:xfrm>
            <a:off x="3498091" y="1547611"/>
            <a:ext cx="59370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猜读群臣之“惊”</a:t>
            </a:r>
          </a:p>
        </p:txBody>
      </p:sp>
    </p:spTree>
    <p:extLst>
      <p:ext uri="{BB962C8B-B14F-4D97-AF65-F5344CB8AC3E}">
        <p14:creationId xmlns:p14="http://schemas.microsoft.com/office/powerpoint/2010/main" val="4152062856"/>
      </p:ext>
    </p:ext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>
            <a:off x="4333917" y="2136451"/>
            <a:ext cx="3797449" cy="0"/>
          </a:xfrm>
          <a:prstGeom prst="line">
            <a:avLst/>
          </a:prstGeom>
          <a:ln w="12700">
            <a:solidFill>
              <a:srgbClr val="C564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3927464" y="1948779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C564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DC8E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C43B164F-5ACD-EF4F-B795-3B68CB9D6469}"/>
              </a:ext>
            </a:extLst>
          </p:cNvPr>
          <p:cNvSpPr txBox="1"/>
          <p:nvPr/>
        </p:nvSpPr>
        <p:spPr>
          <a:xfrm>
            <a:off x="3125830" y="1540730"/>
            <a:ext cx="61554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炼读人物形象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D081709-7630-284E-A990-E46E7C2A3A3F}"/>
              </a:ext>
            </a:extLst>
          </p:cNvPr>
          <p:cNvSpPr txBox="1"/>
          <p:nvPr/>
        </p:nvSpPr>
        <p:spPr>
          <a:xfrm>
            <a:off x="2823552" y="2597086"/>
            <a:ext cx="7201160" cy="220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7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根据课文内容，将下面对联补充完整。  </a:t>
            </a:r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7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上联：审时知人</a:t>
            </a:r>
            <a:r>
              <a:rPr lang="en-US" altLang="zh-CN" sz="2800" u="sng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实乃明天子；</a:t>
            </a:r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7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下联：</a:t>
            </a:r>
            <a:r>
              <a:rPr lang="en-US" altLang="zh-CN" sz="2800" u="sng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尊卑不论堪称</a:t>
            </a:r>
            <a:r>
              <a:rPr lang="zh-CN" altLang="en-US" sz="2800" u="sng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2800" b="1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20C2E3E0-D6EA-9146-9594-BFB49CC94D38}"/>
              </a:ext>
            </a:extLst>
          </p:cNvPr>
          <p:cNvSpPr txBox="1"/>
          <p:nvPr/>
        </p:nvSpPr>
        <p:spPr>
          <a:xfrm>
            <a:off x="5516452" y="3361911"/>
            <a:ext cx="181536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胸怀大度</a:t>
            </a:r>
            <a:endParaRPr lang="en-US" altLang="zh-CN" sz="2800" b="1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3BFC8598-7766-B74B-9D10-6CECBCF5490B}"/>
              </a:ext>
            </a:extLst>
          </p:cNvPr>
          <p:cNvSpPr txBox="1"/>
          <p:nvPr/>
        </p:nvSpPr>
        <p:spPr>
          <a:xfrm>
            <a:off x="4067977" y="4039019"/>
            <a:ext cx="1815360" cy="676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治军有方</a:t>
            </a:r>
            <a:endParaRPr lang="en-US" altLang="zh-CN" sz="2800" b="1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7C2483C3-1320-494E-B213-70A0E85E859C}"/>
              </a:ext>
            </a:extLst>
          </p:cNvPr>
          <p:cNvSpPr txBox="1"/>
          <p:nvPr/>
        </p:nvSpPr>
        <p:spPr>
          <a:xfrm>
            <a:off x="7872607" y="4039019"/>
            <a:ext cx="140863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真将军</a:t>
            </a:r>
          </a:p>
        </p:txBody>
      </p:sp>
    </p:spTree>
    <p:extLst>
      <p:ext uri="{BB962C8B-B14F-4D97-AF65-F5344CB8AC3E}">
        <p14:creationId xmlns:p14="http://schemas.microsoft.com/office/powerpoint/2010/main" val="28521316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>
            <a:off x="4049028" y="2208641"/>
            <a:ext cx="4745750" cy="17584"/>
          </a:xfrm>
          <a:prstGeom prst="line">
            <a:avLst/>
          </a:prstGeom>
          <a:ln w="12700">
            <a:solidFill>
              <a:srgbClr val="C564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3616302" y="2003958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C564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DC8E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C43B164F-5ACD-EF4F-B795-3B68CB9D6469}"/>
              </a:ext>
            </a:extLst>
          </p:cNvPr>
          <p:cNvSpPr txBox="1"/>
          <p:nvPr/>
        </p:nvSpPr>
        <p:spPr>
          <a:xfrm>
            <a:off x="3390525" y="1612920"/>
            <a:ext cx="61554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总结写作手法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AD1B8F33-A3F3-3141-8251-F798CDB6DF3E}"/>
              </a:ext>
            </a:extLst>
          </p:cNvPr>
          <p:cNvSpPr txBox="1"/>
          <p:nvPr/>
        </p:nvSpPr>
        <p:spPr>
          <a:xfrm>
            <a:off x="4627458" y="2878085"/>
            <a:ext cx="3588890" cy="1528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25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正面描写、侧面描写</a:t>
            </a:r>
            <a:endParaRPr lang="en-US" altLang="zh-CN" sz="25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200000"/>
              </a:lnSpc>
            </a:pPr>
            <a:r>
              <a:rPr lang="zh-CN" altLang="en-US" sz="25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对比、衬托的手法</a:t>
            </a:r>
          </a:p>
        </p:txBody>
      </p:sp>
      <p:pic>
        <p:nvPicPr>
          <p:cNvPr id="13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633200" y="10731500"/>
            <a:ext cx="304800" cy="2159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2147237657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2766204" y="2091189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851940" y="2646464"/>
            <a:ext cx="63920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读准字音  </a:t>
            </a:r>
            <a:endParaRPr lang="en-US" altLang="zh-CN" sz="2800" b="1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11" name="直接连接符 3">
            <a:extLst>
              <a:ext uri="{FF2B5EF4-FFF2-40B4-BE49-F238E27FC236}">
                <a16:creationId xmlns:a16="http://schemas.microsoft.com/office/drawing/2014/main" xmlns="" id="{32E01B99-CCE0-CD4B-919B-9BFB841CAAF2}"/>
              </a:ext>
            </a:extLst>
          </p:cNvPr>
          <p:cNvCxnSpPr/>
          <p:nvPr/>
        </p:nvCxnSpPr>
        <p:spPr>
          <a:xfrm flipV="1">
            <a:off x="3328912" y="2373235"/>
            <a:ext cx="5629858" cy="1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4CFB360E-EE2C-6743-B581-E8E641A7BDB2}"/>
              </a:ext>
            </a:extLst>
          </p:cNvPr>
          <p:cNvSpPr txBox="1"/>
          <p:nvPr/>
        </p:nvSpPr>
        <p:spPr>
          <a:xfrm>
            <a:off x="3088593" y="1743183"/>
            <a:ext cx="61554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任务一  自读课文，疏通词句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FC996C1-F3C0-074E-B468-2C6F3E84E385}"/>
              </a:ext>
            </a:extLst>
          </p:cNvPr>
          <p:cNvSpPr txBox="1"/>
          <p:nvPr/>
        </p:nvSpPr>
        <p:spPr>
          <a:xfrm>
            <a:off x="3088593" y="3429000"/>
            <a:ext cx="6392061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4360"/>
              </a:lnSpc>
            </a:pP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棘</a:t>
            </a: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600" b="1" err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jí</a:t>
            </a:r>
            <a:r>
              <a:rPr lang="zh-CN" altLang="en-US" sz="26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门</a:t>
            </a: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被</a:t>
            </a: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 </a:t>
            </a:r>
            <a:r>
              <a:rPr lang="en-US" altLang="zh-CN" sz="2600" b="1" err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pī</a:t>
            </a: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甲      彀</a:t>
            </a: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 </a:t>
            </a:r>
            <a:r>
              <a:rPr lang="en-US" altLang="zh-CN" sz="2600" err="1">
                <a:solidFill>
                  <a:srgbClr val="C00000"/>
                </a:solidFill>
                <a:latin typeface="Tw Cen MT" panose="020b0602020104020603" pitchFamily="34" charset="0"/>
                <a:ea typeface="STSong" panose="0201060004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600" b="1" err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òu</a:t>
            </a: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)</a:t>
            </a: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弓弩</a:t>
            </a: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600" b="1" err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nǔ</a:t>
            </a: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  </a:t>
            </a:r>
          </a:p>
          <a:p>
            <a:pPr algn="just">
              <a:lnSpc>
                <a:spcPts val="4360"/>
              </a:lnSpc>
            </a:pP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诏</a:t>
            </a: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 </a:t>
            </a:r>
            <a:r>
              <a:rPr lang="en-US" altLang="zh-CN" sz="2600" b="1" err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zh</a:t>
            </a:r>
            <a:r>
              <a:rPr lang="en-US" altLang="zh-CN" sz="2600" b="1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2600" b="1" err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o</a:t>
            </a: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)</a:t>
            </a: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按辔</a:t>
            </a: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 </a:t>
            </a:r>
            <a:r>
              <a:rPr lang="en-US" altLang="zh-CN" sz="2600" b="1" err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pèi</a:t>
            </a: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)   </a:t>
            </a: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持兵揖</a:t>
            </a: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 </a:t>
            </a:r>
            <a:r>
              <a:rPr lang="en-US" altLang="zh-CN" sz="2600" b="1" err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yī </a:t>
            </a: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   </a:t>
            </a:r>
          </a:p>
          <a:p>
            <a:pPr algn="just">
              <a:lnSpc>
                <a:spcPts val="4360"/>
              </a:lnSpc>
            </a:pP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介胄</a:t>
            </a: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 </a:t>
            </a:r>
            <a:r>
              <a:rPr lang="en-US" altLang="zh-CN" sz="2600" b="1" err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zhòu</a:t>
            </a: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)  </a:t>
            </a: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曩</a:t>
            </a: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 </a:t>
            </a:r>
            <a:r>
              <a:rPr lang="en-US" altLang="zh-CN" sz="2600" b="1" err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n</a:t>
            </a:r>
            <a:r>
              <a:rPr lang="en-US" altLang="zh-CN" sz="2600" b="1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ǎ</a:t>
            </a:r>
            <a:r>
              <a:rPr lang="en-US" altLang="zh-CN" sz="2600" b="1" err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n</a:t>
            </a:r>
            <a:r>
              <a:rPr lang="en-US" altLang="zh-CN" sz="2600" err="1">
                <a:solidFill>
                  <a:srgbClr val="C00000"/>
                </a:solidFill>
                <a:latin typeface="Tw Cen MT" panose="020b0602020104020603" pitchFamily="34" charset="0"/>
                <a:ea typeface="STSong" panose="0201060004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)</a:t>
            </a: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嗟</a:t>
            </a: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 </a:t>
            </a:r>
            <a:r>
              <a:rPr lang="en-US" altLang="zh-CN" sz="2600" b="1" err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jiē</a:t>
            </a: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)</a:t>
            </a: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乎   虏</a:t>
            </a: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 </a:t>
            </a:r>
            <a:r>
              <a:rPr lang="en-US" altLang="zh-CN" sz="2600" b="1" err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lǔ</a:t>
            </a:r>
            <a:r>
              <a:rPr lang="zh-CN" altLang="en-US" sz="26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 </a:t>
            </a:r>
            <a:endParaRPr lang="zh-CN" altLang="en-US" sz="26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815717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2899969" y="196114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cxnSp>
        <p:nvCxnSpPr>
          <p:cNvPr id="11" name="直接连接符 3">
            <a:extLst>
              <a:ext uri="{FF2B5EF4-FFF2-40B4-BE49-F238E27FC236}">
                <a16:creationId xmlns:a16="http://schemas.microsoft.com/office/drawing/2014/main" xmlns="" id="{32E01B99-CCE0-CD4B-919B-9BFB841CAAF2}"/>
              </a:ext>
            </a:extLst>
          </p:cNvPr>
          <p:cNvCxnSpPr/>
          <p:nvPr/>
        </p:nvCxnSpPr>
        <p:spPr>
          <a:xfrm flipV="1">
            <a:off x="3462677" y="2243192"/>
            <a:ext cx="5629858" cy="1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4CFB360E-EE2C-6743-B581-E8E641A7BDB2}"/>
              </a:ext>
            </a:extLst>
          </p:cNvPr>
          <p:cNvSpPr txBox="1"/>
          <p:nvPr/>
        </p:nvSpPr>
        <p:spPr>
          <a:xfrm>
            <a:off x="3222358" y="1613140"/>
            <a:ext cx="61554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任务一  自读课文，疏通词句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FC996C1-F3C0-074E-B468-2C6F3E84E385}"/>
              </a:ext>
            </a:extLst>
          </p:cNvPr>
          <p:cNvSpPr txBox="1"/>
          <p:nvPr/>
        </p:nvSpPr>
        <p:spPr>
          <a:xfrm>
            <a:off x="3851184" y="3065828"/>
            <a:ext cx="6392061" cy="2108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just">
              <a:lnSpc>
                <a:spcPts val="3960"/>
              </a:lnSpc>
              <a:buAutoNum type="alphaUcPeriod"/>
            </a:pP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乃以</a:t>
            </a: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宗正刘礼</a:t>
            </a: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为将军  </a:t>
            </a:r>
            <a:endParaRPr lang="en-US" altLang="zh-CN" sz="26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ts val="3960"/>
              </a:lnSpc>
            </a:pP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乃</a:t>
            </a: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以宗正刘礼</a:t>
            </a: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为将军   </a:t>
            </a:r>
            <a:endParaRPr lang="en-US" altLang="zh-CN" sz="26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ts val="3960"/>
              </a:lnSpc>
            </a:pP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B. </a:t>
            </a: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其</a:t>
            </a: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将固可袭</a:t>
            </a: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而虏也  </a:t>
            </a:r>
            <a:endParaRPr lang="en-US" altLang="zh-CN" sz="26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ts val="3960"/>
              </a:lnSpc>
            </a:pP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其将</a:t>
            </a: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固</a:t>
            </a: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可袭而虏也 </a:t>
            </a: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en-US" sz="26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88FAD97D-9520-BE4D-B5A3-C9D2452D14F9}"/>
              </a:ext>
            </a:extLst>
          </p:cNvPr>
          <p:cNvSpPr txBox="1"/>
          <p:nvPr/>
        </p:nvSpPr>
        <p:spPr>
          <a:xfrm>
            <a:off x="2899969" y="2417845"/>
            <a:ext cx="63920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读准节奏  </a:t>
            </a:r>
            <a:endParaRPr lang="en-US" altLang="zh-CN" sz="2800" b="1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DAFA84FA-EB12-3245-B15A-8AADDCA27E69}"/>
              </a:ext>
            </a:extLst>
          </p:cNvPr>
          <p:cNvSpPr txBox="1"/>
          <p:nvPr/>
        </p:nvSpPr>
        <p:spPr>
          <a:xfrm>
            <a:off x="4350929" y="3571091"/>
            <a:ext cx="6392061" cy="533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960"/>
              </a:lnSpc>
            </a:pPr>
            <a:r>
              <a:rPr lang="zh-CN" altLang="en-US" sz="26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乃</a:t>
            </a:r>
            <a:r>
              <a:rPr lang="en-US" altLang="zh-CN" sz="26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6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以宗正刘礼</a:t>
            </a:r>
            <a:r>
              <a:rPr lang="en-US" altLang="zh-CN" sz="26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6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为将军   </a:t>
            </a:r>
            <a:endParaRPr lang="en-US" altLang="zh-CN" sz="2600" b="1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DBD8C020-D8FD-834E-93F9-43A2E5D4ADEB}"/>
              </a:ext>
            </a:extLst>
          </p:cNvPr>
          <p:cNvSpPr txBox="1"/>
          <p:nvPr/>
        </p:nvSpPr>
        <p:spPr>
          <a:xfrm>
            <a:off x="4350928" y="4588407"/>
            <a:ext cx="6392061" cy="533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960"/>
              </a:lnSpc>
            </a:pPr>
            <a:r>
              <a:rPr lang="zh-CN" altLang="en-US" sz="26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其将</a:t>
            </a:r>
            <a:r>
              <a:rPr lang="en-US" altLang="zh-CN" sz="26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6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固</a:t>
            </a:r>
            <a:r>
              <a:rPr lang="en-US" altLang="zh-CN" sz="26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6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可袭而虏也 </a:t>
            </a:r>
            <a:r>
              <a:rPr lang="en-US" altLang="zh-CN" sz="26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en-US" sz="2600" b="1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81941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2958709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958709" y="2611030"/>
            <a:ext cx="63920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推断词义</a:t>
            </a:r>
            <a:endParaRPr lang="en-US" altLang="zh-CN" sz="2800" b="1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11" name="直接连接符 3">
            <a:extLst>
              <a:ext uri="{FF2B5EF4-FFF2-40B4-BE49-F238E27FC236}">
                <a16:creationId xmlns:a16="http://schemas.microsoft.com/office/drawing/2014/main" xmlns="" id="{32E01B99-CCE0-CD4B-919B-9BFB841CAAF2}"/>
              </a:ext>
            </a:extLst>
          </p:cNvPr>
          <p:cNvCxnSpPr/>
          <p:nvPr/>
        </p:nvCxnSpPr>
        <p:spPr>
          <a:xfrm flipV="1">
            <a:off x="3521417" y="2339446"/>
            <a:ext cx="5629858" cy="1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4CFB360E-EE2C-6743-B581-E8E641A7BDB2}"/>
              </a:ext>
            </a:extLst>
          </p:cNvPr>
          <p:cNvSpPr txBox="1"/>
          <p:nvPr/>
        </p:nvSpPr>
        <p:spPr>
          <a:xfrm>
            <a:off x="3281098" y="1709394"/>
            <a:ext cx="61554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任务一  自读课文，疏通词句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FC996C1-F3C0-074E-B468-2C6F3E84E385}"/>
              </a:ext>
            </a:extLst>
          </p:cNvPr>
          <p:cNvSpPr txBox="1"/>
          <p:nvPr/>
        </p:nvSpPr>
        <p:spPr>
          <a:xfrm>
            <a:off x="3158007" y="3218268"/>
            <a:ext cx="6653468" cy="2164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406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军：①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军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细柳             ②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军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中不得驱驰</a:t>
            </a:r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ts val="406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劳：①上自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劳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军         ②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劳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其筋骨 </a:t>
            </a:r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ts val="406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之：①已而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之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细柳军 ②不闻天子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之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诏 </a:t>
            </a:r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ts val="4060"/>
              </a:lnSpc>
            </a:pP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居：①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居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无何             ②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居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天下之广居</a:t>
            </a:r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6867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407367" y="2017769"/>
            <a:ext cx="5556739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844659" y="1759171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557374" y="3187728"/>
            <a:ext cx="5937099" cy="33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27000" algn="just">
              <a:lnSpc>
                <a:spcPts val="1900"/>
              </a:lnSpc>
            </a:pPr>
            <a:r>
              <a:rPr lang="zh-CN" altLang="en-US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匈奴大举入侵，汉文帝在霸上、棘门、细柳三处驻军。</a:t>
            </a:r>
            <a:endParaRPr lang="zh-CN" altLang="zh-CN" b="1" kern="100">
              <a:solidFill>
                <a:srgbClr val="C00000"/>
              </a:solidFill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xmlns="" id="{FF6AE46E-D7CB-3042-8667-FDBE6DEEEA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0494585"/>
              </p:ext>
            </p:extLst>
          </p:nvPr>
        </p:nvGraphicFramePr>
        <p:xfrm>
          <a:off x="2763633" y="2782970"/>
          <a:ext cx="6664734" cy="2699522"/>
        </p:xfrm>
        <a:graphic>
          <a:graphicData uri="http://schemas.openxmlformats.org/drawingml/2006/table">
            <a:tbl>
              <a:tblPr firstRow="1" firstCol="1" bandRow="1"/>
              <a:tblGrid>
                <a:gridCol w="855978">
                  <a:extLst>
                    <a:ext uri="{9D8B030D-6E8A-4147-A177-3AD203B41FA5}">
                      <a16:colId xmlns:a16="http://schemas.microsoft.com/office/drawing/2014/main" xmlns="" val="2335260916"/>
                    </a:ext>
                  </a:extLst>
                </a:gridCol>
                <a:gridCol w="5808756">
                  <a:extLst>
                    <a:ext uri="{9D8B030D-6E8A-4147-A177-3AD203B41FA5}">
                      <a16:colId xmlns:a16="http://schemas.microsoft.com/office/drawing/2014/main" xmlns="" val="1117616088"/>
                    </a:ext>
                  </a:extLst>
                </a:gridCol>
              </a:tblGrid>
              <a:tr h="383825">
                <a:tc>
                  <a:txBody>
                    <a:bodyPr vert="horz" wrap="square"/>
                    <a:lstStyle/>
                    <a:p>
                      <a:pPr indent="127000" algn="just">
                        <a:lnSpc>
                          <a:spcPts val="1600"/>
                        </a:lnSpc>
                      </a:pPr>
                      <a:r>
                        <a:rPr lang="zh-CN" altLang="en-US" sz="2200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要点</a:t>
                      </a:r>
                      <a:endParaRPr lang="zh-CN" sz="2200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0" indent="127000" algn="ctr" defTabSz="914377" rtl="0" eaLnBrk="1" latinLnBrk="0" hangingPunct="1">
                        <a:lnSpc>
                          <a:spcPts val="1600"/>
                        </a:lnSpc>
                      </a:pPr>
                      <a:r>
                        <a:rPr lang="zh-CN" altLang="en-US" sz="2200" kern="100">
                          <a:solidFill>
                            <a:schemeClr val="tx1"/>
                          </a:solidFill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内容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19245889"/>
                  </a:ext>
                </a:extLst>
              </a:tr>
              <a:tr h="383825">
                <a:tc>
                  <a:txBody>
                    <a:bodyPr vert="horz" wrap="square"/>
                    <a:lstStyle/>
                    <a:p>
                      <a:pPr indent="127000" algn="just">
                        <a:lnSpc>
                          <a:spcPts val="1600"/>
                        </a:lnSpc>
                      </a:pPr>
                      <a:r>
                        <a:rPr lang="zh-CN" sz="2200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背景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l">
                        <a:lnSpc>
                          <a:spcPts val="1600"/>
                        </a:lnSpc>
                      </a:pPr>
                      <a:endParaRPr lang="zh-CN" sz="2200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08670182"/>
                  </a:ext>
                </a:extLst>
              </a:tr>
              <a:tr h="396572">
                <a:tc>
                  <a:txBody>
                    <a:bodyPr vert="horz" wrap="square"/>
                    <a:lstStyle/>
                    <a:p>
                      <a:pPr indent="127000" algn="just">
                        <a:lnSpc>
                          <a:spcPts val="1600"/>
                        </a:lnSpc>
                      </a:pPr>
                      <a:r>
                        <a:rPr lang="zh-CN" sz="2200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开端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l">
                        <a:lnSpc>
                          <a:spcPct val="114000"/>
                        </a:lnSpc>
                      </a:pPr>
                      <a:endParaRPr lang="zh-CN" sz="2200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93323803"/>
                  </a:ext>
                </a:extLst>
              </a:tr>
              <a:tr h="383825">
                <a:tc>
                  <a:txBody>
                    <a:bodyPr vert="horz" wrap="square"/>
                    <a:lstStyle/>
                    <a:p>
                      <a:pPr indent="127000" algn="just">
                        <a:lnSpc>
                          <a:spcPts val="1600"/>
                        </a:lnSpc>
                      </a:pPr>
                      <a:r>
                        <a:rPr lang="zh-CN" sz="2200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发展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l">
                        <a:lnSpc>
                          <a:spcPts val="1600"/>
                        </a:lnSpc>
                      </a:pPr>
                      <a:endParaRPr lang="zh-CN" sz="2200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777377539"/>
                  </a:ext>
                </a:extLst>
              </a:tr>
              <a:tr h="383825">
                <a:tc>
                  <a:txBody>
                    <a:bodyPr vert="horz" wrap="square"/>
                    <a:lstStyle/>
                    <a:p>
                      <a:pPr indent="127000" algn="just">
                        <a:lnSpc>
                          <a:spcPts val="1600"/>
                        </a:lnSpc>
                      </a:pPr>
                      <a:r>
                        <a:rPr lang="zh-CN" sz="2200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高潮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l">
                        <a:lnSpc>
                          <a:spcPts val="1600"/>
                        </a:lnSpc>
                      </a:pPr>
                      <a:endParaRPr lang="zh-CN" sz="2200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66090879"/>
                  </a:ext>
                </a:extLst>
              </a:tr>
              <a:tr h="383825">
                <a:tc>
                  <a:txBody>
                    <a:bodyPr vert="horz" wrap="square"/>
                    <a:lstStyle/>
                    <a:p>
                      <a:pPr indent="127000" algn="just">
                        <a:lnSpc>
                          <a:spcPts val="1600"/>
                        </a:lnSpc>
                      </a:pPr>
                      <a:r>
                        <a:rPr lang="zh-CN" sz="2200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结局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l">
                        <a:lnSpc>
                          <a:spcPts val="1600"/>
                        </a:lnSpc>
                      </a:pPr>
                      <a:endParaRPr lang="zh-CN" sz="2200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93591010"/>
                  </a:ext>
                </a:extLst>
              </a:tr>
              <a:tr h="383825">
                <a:tc>
                  <a:txBody>
                    <a:bodyPr vert="horz" wrap="square"/>
                    <a:lstStyle/>
                    <a:p>
                      <a:pPr marL="0" indent="127000" algn="just" defTabSz="914377" rtl="0" eaLnBrk="1" latinLnBrk="0" hangingPunct="1">
                        <a:lnSpc>
                          <a:spcPts val="1600"/>
                        </a:lnSpc>
                      </a:pPr>
                      <a:r>
                        <a:rPr lang="zh-CN" altLang="en-US" sz="2200" kern="100">
                          <a:solidFill>
                            <a:schemeClr val="tx1"/>
                          </a:solidFill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尾声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0" indent="127000" algn="l" defTabSz="914377" rtl="0" eaLnBrk="1" latinLnBrk="0" hangingPunct="1">
                        <a:lnSpc>
                          <a:spcPts val="1600"/>
                        </a:lnSpc>
                      </a:pPr>
                      <a:endParaRPr lang="zh-CN" altLang="en-US" sz="2200" kern="100">
                        <a:solidFill>
                          <a:schemeClr val="tx1"/>
                        </a:solidFill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99208244"/>
                  </a:ext>
                </a:extLst>
              </a:tr>
            </a:tbl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BB03B11-02F6-434E-B8CE-B6093C628D87}"/>
              </a:ext>
            </a:extLst>
          </p:cNvPr>
          <p:cNvSpPr txBox="1"/>
          <p:nvPr/>
        </p:nvSpPr>
        <p:spPr>
          <a:xfrm>
            <a:off x="3326341" y="2203657"/>
            <a:ext cx="5937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简要概括故事情节各个要点。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1F28DB14-9C85-A249-BA89-E634588631EB}"/>
              </a:ext>
            </a:extLst>
          </p:cNvPr>
          <p:cNvSpPr txBox="1"/>
          <p:nvPr/>
        </p:nvSpPr>
        <p:spPr>
          <a:xfrm>
            <a:off x="3557373" y="3567139"/>
            <a:ext cx="5937099" cy="33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27000">
              <a:lnSpc>
                <a:spcPts val="1900"/>
              </a:lnSpc>
            </a:pPr>
            <a:r>
              <a:rPr lang="zh-CN" altLang="en-US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在霸上和棘门，文帝可以纵马奔驰，军营将士极为恭敬。 </a:t>
            </a:r>
            <a:endParaRPr lang="zh-CN" altLang="zh-CN" kern="100"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162C2F4-149F-4940-8220-7476582E2BFE}"/>
              </a:ext>
            </a:extLst>
          </p:cNvPr>
          <p:cNvSpPr txBox="1"/>
          <p:nvPr/>
        </p:nvSpPr>
        <p:spPr>
          <a:xfrm>
            <a:off x="3108032" y="1386880"/>
            <a:ext cx="61554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任务二  复述故事，初步感知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8B987D00-B084-FA4E-B6A7-DEAF67494034}"/>
              </a:ext>
            </a:extLst>
          </p:cNvPr>
          <p:cNvSpPr txBox="1"/>
          <p:nvPr/>
        </p:nvSpPr>
        <p:spPr>
          <a:xfrm>
            <a:off x="3557373" y="3954029"/>
            <a:ext cx="5937099" cy="33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27000">
              <a:lnSpc>
                <a:spcPts val="1900"/>
              </a:lnSpc>
            </a:pPr>
            <a:r>
              <a:rPr lang="zh-CN" altLang="en-US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在细柳营，文帝被要求处处遵循军令，文帝依令行事。</a:t>
            </a:r>
            <a:endParaRPr lang="zh-CN" altLang="zh-CN" b="1" kern="100">
              <a:solidFill>
                <a:srgbClr val="C00000"/>
              </a:solidFill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1F99FB38-EE73-A040-AAAB-E45E29A36B2D}"/>
              </a:ext>
            </a:extLst>
          </p:cNvPr>
          <p:cNvSpPr txBox="1"/>
          <p:nvPr/>
        </p:nvSpPr>
        <p:spPr>
          <a:xfrm>
            <a:off x="3557373" y="4340494"/>
            <a:ext cx="5937099" cy="33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27000">
              <a:lnSpc>
                <a:spcPts val="1900"/>
              </a:lnSpc>
            </a:pPr>
            <a:r>
              <a:rPr lang="zh-CN" altLang="en-US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周亚夫军礼面圣，汉文帝动容致敬。</a:t>
            </a:r>
            <a:endParaRPr lang="zh-CN" altLang="zh-CN" b="1" kern="100">
              <a:solidFill>
                <a:srgbClr val="C00000"/>
              </a:solidFill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656095C1-CF86-8F41-B11A-D9E79E411009}"/>
              </a:ext>
            </a:extLst>
          </p:cNvPr>
          <p:cNvSpPr txBox="1"/>
          <p:nvPr/>
        </p:nvSpPr>
        <p:spPr>
          <a:xfrm>
            <a:off x="3557373" y="4715164"/>
            <a:ext cx="5937099" cy="33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27000">
              <a:lnSpc>
                <a:spcPts val="1900"/>
              </a:lnSpc>
            </a:pPr>
            <a:r>
              <a:rPr lang="zh-CN" altLang="en-US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汉文帝完成劳军仪式后离开。</a:t>
            </a:r>
            <a:endParaRPr lang="zh-CN" altLang="zh-CN" b="1" kern="100">
              <a:solidFill>
                <a:srgbClr val="C00000"/>
              </a:solidFill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F04ADBA3-88BF-AE49-973D-6DC1AE89C920}"/>
              </a:ext>
            </a:extLst>
          </p:cNvPr>
          <p:cNvSpPr txBox="1"/>
          <p:nvPr/>
        </p:nvSpPr>
        <p:spPr>
          <a:xfrm>
            <a:off x="3557373" y="5098828"/>
            <a:ext cx="5937099" cy="33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27000">
              <a:lnSpc>
                <a:spcPts val="1900"/>
              </a:lnSpc>
            </a:pPr>
            <a:r>
              <a:rPr lang="zh-CN" altLang="en-US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文帝出营门，盛赞周亚夫。</a:t>
            </a:r>
            <a:endParaRPr lang="zh-CN" altLang="zh-CN" b="1" kern="100">
              <a:solidFill>
                <a:srgbClr val="C00000"/>
              </a:solidFill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42251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7" grpId="0"/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162810" y="1922375"/>
            <a:ext cx="5556739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600102" y="1663777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BB03B11-02F6-434E-B8CE-B6093C628D87}"/>
              </a:ext>
            </a:extLst>
          </p:cNvPr>
          <p:cNvSpPr txBox="1"/>
          <p:nvPr/>
        </p:nvSpPr>
        <p:spPr>
          <a:xfrm>
            <a:off x="3162810" y="2079498"/>
            <a:ext cx="5937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补读对话，演绎角色。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162C2F4-149F-4940-8220-7476582E2BFE}"/>
              </a:ext>
            </a:extLst>
          </p:cNvPr>
          <p:cNvSpPr txBox="1"/>
          <p:nvPr/>
        </p:nvSpPr>
        <p:spPr>
          <a:xfrm>
            <a:off x="2863475" y="1291486"/>
            <a:ext cx="61554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任务二  复述故事，初步感知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BE453D0-2773-AC46-BC86-652314D834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2491" y="2526523"/>
            <a:ext cx="6347018" cy="3062690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4B7B56C5-1351-8449-87B7-750F54E72692}"/>
              </a:ext>
            </a:extLst>
          </p:cNvPr>
          <p:cNvSpPr txBox="1"/>
          <p:nvPr/>
        </p:nvSpPr>
        <p:spPr>
          <a:xfrm>
            <a:off x="4210706" y="3741095"/>
            <a:ext cx="2784067" cy="33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27000">
              <a:lnSpc>
                <a:spcPts val="1900"/>
              </a:lnSpc>
            </a:pPr>
            <a:r>
              <a:rPr lang="zh-CN" altLang="en-US" sz="16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颐指气使、傲慢、急躁</a:t>
            </a:r>
            <a:endParaRPr lang="zh-CN" altLang="zh-CN" sz="1600" kern="100"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69B72B32-145C-8342-8BAB-35F51A0422A9}"/>
              </a:ext>
            </a:extLst>
          </p:cNvPr>
          <p:cNvSpPr txBox="1"/>
          <p:nvPr/>
        </p:nvSpPr>
        <p:spPr>
          <a:xfrm>
            <a:off x="4088786" y="4029837"/>
            <a:ext cx="2784067" cy="33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27000">
              <a:lnSpc>
                <a:spcPts val="1900"/>
              </a:lnSpc>
            </a:pPr>
            <a:r>
              <a:rPr lang="zh-CN" altLang="en-US" sz="16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坚定不移，毫无商量余地</a:t>
            </a:r>
            <a:endParaRPr lang="zh-CN" altLang="zh-CN" sz="1600" kern="100"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187889C6-8446-D141-B677-1A5C97DF7D8F}"/>
              </a:ext>
            </a:extLst>
          </p:cNvPr>
          <p:cNvSpPr txBox="1"/>
          <p:nvPr/>
        </p:nvSpPr>
        <p:spPr>
          <a:xfrm>
            <a:off x="4454546" y="4958250"/>
            <a:ext cx="1869667" cy="33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27000">
              <a:lnSpc>
                <a:spcPts val="1900"/>
              </a:lnSpc>
            </a:pPr>
            <a:r>
              <a:rPr lang="zh-CN" altLang="en-US" sz="16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正式，语调略低</a:t>
            </a:r>
            <a:endParaRPr lang="zh-CN" altLang="zh-CN" sz="1600" kern="100"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0414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77376" y="1909305"/>
            <a:ext cx="5556739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814668" y="1650707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BB03B11-02F6-434E-B8CE-B6093C628D87}"/>
              </a:ext>
            </a:extLst>
          </p:cNvPr>
          <p:cNvSpPr txBox="1"/>
          <p:nvPr/>
        </p:nvSpPr>
        <p:spPr>
          <a:xfrm>
            <a:off x="3296350" y="2079498"/>
            <a:ext cx="5937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补读对话，演绎角色。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162C2F4-149F-4940-8220-7476582E2BFE}"/>
              </a:ext>
            </a:extLst>
          </p:cNvPr>
          <p:cNvSpPr txBox="1"/>
          <p:nvPr/>
        </p:nvSpPr>
        <p:spPr>
          <a:xfrm>
            <a:off x="3078041" y="1278416"/>
            <a:ext cx="61554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任务二  复述故事，初步感知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8A4B24D5-4809-F640-86F7-8ABA96EAC0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9123" y="2646249"/>
            <a:ext cx="5833754" cy="2997045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674560B-2AD3-074A-9B7F-C9504FEE17BE}"/>
              </a:ext>
            </a:extLst>
          </p:cNvPr>
          <p:cNvSpPr txBox="1"/>
          <p:nvPr/>
        </p:nvSpPr>
        <p:spPr>
          <a:xfrm>
            <a:off x="4770966" y="3497695"/>
            <a:ext cx="1906243" cy="33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27000">
              <a:lnSpc>
                <a:spcPts val="1900"/>
              </a:lnSpc>
            </a:pPr>
            <a:r>
              <a:rPr lang="zh-CN" altLang="en-US" sz="16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严肃、坚决</a:t>
            </a:r>
            <a:endParaRPr lang="zh-CN" altLang="zh-CN" sz="1600" kern="100"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475B571C-A493-6748-BC8B-B9A669FC35FC}"/>
              </a:ext>
            </a:extLst>
          </p:cNvPr>
          <p:cNvSpPr txBox="1"/>
          <p:nvPr/>
        </p:nvSpPr>
        <p:spPr>
          <a:xfrm>
            <a:off x="4441781" y="4080768"/>
            <a:ext cx="2235427" cy="33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27000">
              <a:lnSpc>
                <a:spcPts val="1900"/>
              </a:lnSpc>
            </a:pPr>
            <a:r>
              <a:rPr lang="zh-CN" altLang="en-US" sz="16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铿锵有力、不卑不亢</a:t>
            </a:r>
            <a:endParaRPr lang="zh-CN" altLang="zh-CN" sz="1600" kern="100"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311FAB20-F9BF-954A-A833-788DB89B7A26}"/>
              </a:ext>
            </a:extLst>
          </p:cNvPr>
          <p:cNvSpPr txBox="1"/>
          <p:nvPr/>
        </p:nvSpPr>
        <p:spPr>
          <a:xfrm>
            <a:off x="4336004" y="4988256"/>
            <a:ext cx="1223491" cy="33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27000">
              <a:lnSpc>
                <a:spcPts val="1900"/>
              </a:lnSpc>
            </a:pPr>
            <a:r>
              <a:rPr lang="zh-CN" altLang="en-US" sz="16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恭敬有礼</a:t>
            </a:r>
            <a:endParaRPr lang="zh-CN" altLang="zh-CN" sz="1600" kern="100"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65063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449227" y="2267872"/>
            <a:ext cx="5556739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3003746" y="2096548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BB03B11-02F6-434E-B8CE-B6093C628D87}"/>
              </a:ext>
            </a:extLst>
          </p:cNvPr>
          <p:cNvSpPr txBox="1"/>
          <p:nvPr/>
        </p:nvSpPr>
        <p:spPr>
          <a:xfrm>
            <a:off x="3449227" y="2666290"/>
            <a:ext cx="5937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演读评价，初步感知人物形象。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162C2F4-149F-4940-8220-7476582E2BFE}"/>
              </a:ext>
            </a:extLst>
          </p:cNvPr>
          <p:cNvSpPr txBox="1"/>
          <p:nvPr/>
        </p:nvSpPr>
        <p:spPr>
          <a:xfrm>
            <a:off x="3149892" y="1636983"/>
            <a:ext cx="61554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任务二  复述故事，初步感知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3D09EA12-FD8B-4F4F-BE31-8A7F44C7BEFD}"/>
              </a:ext>
            </a:extLst>
          </p:cNvPr>
          <p:cNvSpPr txBox="1"/>
          <p:nvPr/>
        </p:nvSpPr>
        <p:spPr>
          <a:xfrm>
            <a:off x="3923671" y="3703603"/>
            <a:ext cx="6359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“嗟乎，此真将军矣！</a:t>
            </a:r>
            <a:r>
              <a:rPr lang="en-US" altLang="zh-CN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endParaRPr lang="zh-CN" altLang="en-US" sz="2800" b="1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18159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128</Paragraphs>
  <Slides>27</Slides>
  <Notes>27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baseType="lpstr" size="42">
      <vt:lpstr>Arial</vt:lpstr>
      <vt:lpstr>Calibri Light</vt:lpstr>
      <vt:lpstr>Calibri</vt:lpstr>
      <vt:lpstr>黑体</vt:lpstr>
      <vt:lpstr>华文楷体</vt:lpstr>
      <vt:lpstr>微软雅黑</vt:lpstr>
      <vt:lpstr>Tw Cen MT</vt:lpstr>
      <vt:lpstr>STSong</vt:lpstr>
      <vt:lpstr>Times New Roman</vt:lpstr>
      <vt:lpstr>宋体</vt:lpstr>
      <vt:lpstr>STKaiti</vt:lpstr>
      <vt:lpstr>楷体</vt:lpstr>
      <vt:lpstr>KaiTi</vt:lpstr>
      <vt:lpstr>Wingdings</vt:lpstr>
      <vt:lpstr>Office 主题</vt:lpstr>
      <vt:lpstr>周亚夫军细柳（第一课时）</vt:lpstr>
      <vt:lpstr>课上学习任务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2021-06-16T14:22:21.568</cp:lastPrinted>
  <dcterms:created xsi:type="dcterms:W3CDTF">2021-06-16T14:22:21Z</dcterms:created>
  <dcterms:modified xsi:type="dcterms:W3CDTF">2021-06-16T06:22:22Z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