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15" r:id="rId3"/>
    <p:sldId id="550" r:id="rId4"/>
    <p:sldId id="721" r:id="rId5"/>
    <p:sldId id="722" r:id="rId6"/>
    <p:sldId id="723" r:id="rId7"/>
    <p:sldId id="725" r:id="rId8"/>
    <p:sldId id="720" r:id="rId9"/>
    <p:sldId id="727" r:id="rId10"/>
    <p:sldId id="728" r:id="rId11"/>
    <p:sldId id="729" r:id="rId12"/>
    <p:sldId id="717" r:id="rId13"/>
    <p:sldId id="731" r:id="rId14"/>
    <p:sldId id="730" r:id="rId15"/>
    <p:sldId id="732" r:id="rId16"/>
    <p:sldId id="733" r:id="rId17"/>
    <p:sldId id="734" r:id="rId18"/>
    <p:sldId id="735" r:id="rId19"/>
    <p:sldId id="736" r:id="rId20"/>
    <p:sldId id="738" r:id="rId21"/>
    <p:sldId id="739" r:id="rId22"/>
    <p:sldId id="718" r:id="rId23"/>
    <p:sldId id="740" r:id="rId24"/>
    <p:sldId id="741" r:id="rId25"/>
    <p:sldId id="742" r:id="rId26"/>
    <p:sldId id="743" r:id="rId27"/>
    <p:sldId id="744" r:id="rId28"/>
    <p:sldId id="745" r:id="rId29"/>
    <p:sldId id="746" r:id="rId30"/>
    <p:sldId id="747" r:id="rId31"/>
    <p:sldId id="748" r:id="rId32"/>
    <p:sldId id="749" r:id="rId33"/>
  </p:sldIdLst>
  <p:sldSz cx="11522075" cy="6480175"/>
  <p:notesSz cx="6858000" cy="9144000"/>
  <p:custDataLst>
    <p:tags r:id="rId34"/>
  </p:custDataLst>
  <p:defaultTextStyle>
    <a:defPPr>
      <a:defRPr lang="zh-CN"/>
    </a:defPPr>
    <a:lvl1pPr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9" autoAdjust="0"/>
    <p:restoredTop sz="84964" autoAdjust="0"/>
  </p:normalViewPr>
  <p:slideViewPr>
    <p:cSldViewPr>
      <p:cViewPr varScale="1">
        <p:scale>
          <a:sx n="121" d="100"/>
          <a:sy n="121" d="100"/>
        </p:scale>
        <p:origin x="-252" y="-102"/>
      </p:cViewPr>
      <p:guideLst>
        <p:guide orient="horz" pos="2041"/>
        <p:guide pos="3629"/>
      </p:guideLst>
    </p:cSldViewPr>
  </p:slideViewPr>
  <p:notesTextViewPr>
    <p:cViewPr>
      <p:scale>
        <a:sx n="1" d="1"/>
        <a:sy n="1" d="1"/>
      </p:scale>
      <p:origin x="0" y="0"/>
    </p:cViewPr>
  </p:notesTextViewPr>
  <p:sorterViewPr>
    <p:cViewPr>
      <p:scale>
        <a:sx n="130" d="100"/>
        <a:sy n="13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defRPr sz="1200" smtClean="0">
                <a:solidFill>
                  <a:schemeClr val="tx1"/>
                </a:solidFill>
                <a:latin typeface="+mn-lt"/>
                <a:ea typeface="+mn-ea"/>
              </a:defRPr>
            </a:lvl1pPr>
          </a:lstStyle>
          <a:p>
            <a:pPr>
              <a:defRPr/>
            </a:pPr>
            <a:fld id="{FEC457B7-D2CF-47F1-9023-E2E260E894D7}" type="datetimeFigureOut">
              <a:rPr lang="zh-CN" altLang="en-US"/>
              <a:pPr>
                <a:defRPr/>
              </a:pPr>
              <a:t>2021/9/29</a:t>
            </a:fld>
            <a:endParaRPr lang="zh-CN" altLang="en-US"/>
          </a:p>
        </p:txBody>
      </p:sp>
      <p:sp>
        <p:nvSpPr>
          <p:cNvPr id="4100"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xmlns=""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ea typeface="黑体" panose="02010609060101010101" pitchFamily="49" charset="-122"/>
              </a:defRPr>
            </a:lvl1pPr>
          </a:lstStyle>
          <a:p>
            <a:fld id="{B48DF7BC-F4A5-4F1E-8B33-407AF33FBD9B}" type="slidenum">
              <a:rPr lang="zh-CN" altLang="en-US"/>
              <a:t>‹#›</a:t>
            </a:fld>
            <a:endParaRPr lang="zh-CN" altLang="en-US">
              <a:ea typeface="黑体" panose="02010609060101010101" pitchFamily="49" charset="-122"/>
            </a:endParaRP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8DF7BC-F4A5-4F1E-8B33-407AF33FBD9B}" type="slidenum">
              <a:rPr lang="zh-CN" altLang="en-US" smtClean="0"/>
              <a:t>19</a:t>
            </a:fld>
            <a:endParaRPr lang="zh-CN" altLang="en-US">
              <a:ea typeface="黑体" panose="02010609060101010101" pitchFamily="49"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6" r:id="rId1"/>
    <p:sldLayoutId id="2147483684" r:id="rId2"/>
  </p:sldLayoutIdLst>
  <p:transition/>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1.emf" /><Relationship Id="rId4" Type="http://schemas.openxmlformats.org/officeDocument/2006/relationships/vmlDrawing" Target="../drawings/vmlDrawing1.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78980" name="矩形 10"/>
          <p:cNvSpPr>
            <a:spLocks noChangeArrowheads="1"/>
          </p:cNvSpPr>
          <p:nvPr/>
        </p:nvSpPr>
        <p:spPr bwMode="auto">
          <a:xfrm>
            <a:off x="1152525" y="2880047"/>
            <a:ext cx="6553200" cy="1005840"/>
          </a:xfrm>
          <a:prstGeom prst="rect">
            <a:avLst/>
          </a:prstGeom>
          <a:noFill/>
          <a:ln>
            <a:noFill/>
          </a:ln>
          <a:extLst>
            <a:ext uri="{909E8E84-426E-40DD-AFC4-6F175D3DCCD1}">
              <a14:hiddenFill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a:solidFill>
                  <a:srgbClr val="FFFFFF"/>
                </a:solidFill>
              </a14:hiddenFill>
            </a:ex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9525">
                <a:solidFill>
                  <a:srgbClr val="000000"/>
                </a:solidFill>
                <a:miter lim="800000"/>
                <a:headEnd/>
                <a:tailEnd/>
              </a14:hiddenLine>
            </a:ext>
          </a:extLst>
        </p:spPr>
        <p:txBody>
          <a:bodyPr>
            <a:spAutoFit/>
          </a:bodyPr>
          <a:lstStyle/>
          <a:p>
            <a:pPr algn="ctr"/>
            <a:r>
              <a:rPr lang="en-US" altLang="zh-CN" sz="6000">
                <a:solidFill>
                  <a:schemeClr val="tx1"/>
                </a:solidFill>
                <a:ea typeface="微软雅黑" panose="020b0503020204020204" pitchFamily="34" charset="-122"/>
                <a:cs typeface="Times New Roman" panose="02020603050405020304" pitchFamily="18" charset="0"/>
              </a:rPr>
              <a:t>21　创造宣言</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78980"/>
                                        </p:tgtEl>
                                        <p:attrNameLst>
                                          <p:attrName>style.visibility</p:attrName>
                                        </p:attrNameLst>
                                      </p:cBhvr>
                                      <p:to>
                                        <p:strVal val="visible"/>
                                      </p:to>
                                    </p:set>
                                    <p:animEffect transition="in" filter="fade">
                                      <p:cBhvr>
                                        <p:cTn id="7" dur="1000"/>
                                        <p:tgtEl>
                                          <p:spTgt spid="1278980"/>
                                        </p:tgtEl>
                                      </p:cBhvr>
                                    </p:animEffect>
                                    <p:anim calcmode="lin" valueType="num">
                                      <p:cBhvr>
                                        <p:cTn id="8" dur="1000" fill="hold"/>
                                        <p:tgtEl>
                                          <p:spTgt spid="1278980"/>
                                        </p:tgtEl>
                                        <p:attrNameLst>
                                          <p:attrName>ppt_x</p:attrName>
                                        </p:attrNameLst>
                                      </p:cBhvr>
                                      <p:tavLst>
                                        <p:tav tm="0">
                                          <p:val>
                                            <p:strVal val="#ppt_x"/>
                                          </p:val>
                                        </p:tav>
                                        <p:tav tm="100000">
                                          <p:val>
                                            <p:strVal val="#ppt_x"/>
                                          </p:val>
                                        </p:tav>
                                      </p:tavLst>
                                    </p:anim>
                                    <p:anim calcmode="lin" valueType="num">
                                      <p:cBhvr>
                                        <p:cTn id="9" dur="1000" fill="hold"/>
                                        <p:tgtEl>
                                          <p:spTgt spid="12789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898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素养提升.jpg"/>
          <p:cNvPicPr/>
          <p:nvPr/>
        </p:nvPicPr>
        <p:blipFill>
          <a:blip r:embed="rId2"/>
          <a:stretch>
            <a:fillRect/>
          </a:stretch>
        </p:blipFill>
        <p:spPr>
          <a:xfrm>
            <a:off x="4717346" y="608202"/>
            <a:ext cx="2221643" cy="646296"/>
          </a:xfrm>
          <a:prstGeom prst="rect">
            <a:avLst/>
          </a:prstGeom>
        </p:spPr>
      </p:pic>
      <p:sp>
        <p:nvSpPr>
          <p:cNvPr id="3" name="矩形 2"/>
          <p:cNvSpPr>
            <a:spLocks noChangeAspect="1"/>
          </p:cNvSpPr>
          <p:nvPr/>
        </p:nvSpPr>
        <p:spPr>
          <a:xfrm>
            <a:off x="288429" y="1150079"/>
            <a:ext cx="4819650" cy="725424"/>
          </a:xfrm>
          <a:prstGeom prst="rect">
            <a:avLst/>
          </a:prstGeom>
        </p:spPr>
        <p:txBody>
          <a:bodyPr wrap="none">
            <a:spAutoFit/>
          </a:bodyPr>
          <a:lstStyle/>
          <a:p>
            <a:pPr indent="267970">
              <a:lnSpc>
                <a:spcPct val="130000"/>
              </a:lnSpc>
              <a:spcAft>
                <a:spcPct val="0"/>
              </a:spcAft>
            </a:pPr>
            <a:r>
              <a:rPr lang="zh-CN" altLang="zh-CN" b="1">
                <a:solidFill>
                  <a:srgbClr val="000000"/>
                </a:solidFill>
                <a:ea typeface="宋体" panose="02010600030101010101" pitchFamily="2" charset="-122"/>
                <a:cs typeface="Times New Roman" panose="02020603050405020304" pitchFamily="18" charset="0"/>
              </a:rPr>
              <a:t>品读漫画,说说其寓意。 </a:t>
            </a:r>
          </a:p>
        </p:txBody>
      </p:sp>
      <p:pic>
        <p:nvPicPr>
          <p:cNvPr id="4" name="aa13.jpg"/>
          <p:cNvPicPr/>
          <p:nvPr/>
        </p:nvPicPr>
        <p:blipFill>
          <a:blip r:embed="rId3"/>
          <a:stretch>
            <a:fillRect/>
          </a:stretch>
        </p:blipFill>
        <p:spPr>
          <a:xfrm>
            <a:off x="4894764" y="2097316"/>
            <a:ext cx="1732546" cy="2258357"/>
          </a:xfrm>
          <a:prstGeom prst="rect">
            <a:avLst/>
          </a:prstGeom>
        </p:spPr>
      </p:pic>
      <p:sp>
        <p:nvSpPr>
          <p:cNvPr id="5" name="矩形 4"/>
          <p:cNvSpPr>
            <a:spLocks noChangeAspect="1"/>
          </p:cNvSpPr>
          <p:nvPr/>
        </p:nvSpPr>
        <p:spPr>
          <a:xfrm>
            <a:off x="328537" y="4608238"/>
            <a:ext cx="10833100" cy="1359408"/>
          </a:xfrm>
          <a:prstGeom prst="rect">
            <a:avLst/>
          </a:prstGeom>
        </p:spPr>
        <p:txBody>
          <a:bodyPr>
            <a:spAutoFit/>
          </a:bodyPr>
          <a:lstStyle/>
          <a:p>
            <a:pPr indent="267970">
              <a:lnSpc>
                <a:spcPct val="130000"/>
              </a:lnSpc>
              <a:spcAft>
                <a:spcPct val="0"/>
              </a:spcAft>
            </a:pPr>
            <a:r>
              <a:rPr lang="zh-CN" altLang="zh-CN" b="1">
                <a:uFill>
                  <a:solidFill>
                    <a:srgbClr val="000000"/>
                  </a:solidFill>
                </a:uFill>
                <a:latin typeface="Arial" panose="020b0604020202020204" pitchFamily="34" charset="0"/>
                <a:cs typeface="Times New Roman" panose="02020603050405020304" pitchFamily="18" charset="0"/>
              </a:rPr>
              <a:t>这幅漫画的寓意是:因为创新,才能摆脱枷锁,才能创业,成为创客。勇于创新创业,便可大显身手。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49250" y="1471696"/>
            <a:ext cx="10833100" cy="4529328"/>
          </a:xfrm>
          <a:prstGeom prst="rect">
            <a:avLst/>
          </a:prstGeom>
        </p:spPr>
        <p:txBody>
          <a:bodyPr>
            <a:spAutoFit/>
          </a:bodyPr>
          <a:lstStyle/>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创造宣言(节选)</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   创造主未完成之工作,我们接过来,继续创造。</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   美术家如罗丹,是一面造石像,一面崇拜自己的创造。</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       教育者不是造神,不是造石像,不是造爱人。他们所要创造的是真善美的活人。真善美的活人是我们的神,是我们的石像,是我们的爱人。教师的成功是创造出值得自己崇拜的人,先生之最大的快乐,是创造出值得自己崇拜的学生。</a:t>
            </a:r>
          </a:p>
        </p:txBody>
      </p:sp>
    </p:spTree>
  </p:cSld>
  <p:clrMapOvr>
    <a:masterClrMapping/>
  </p:clrMapOvr>
  <p:transition>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547442"/>
            <a:ext cx="10833100" cy="5797296"/>
          </a:xfrm>
          <a:prstGeom prst="rect">
            <a:avLst/>
          </a:prstGeom>
        </p:spPr>
        <p:txBody>
          <a:bodyPr>
            <a:spAutoFit/>
          </a:bodyPr>
          <a:lstStyle/>
          <a:p>
            <a:pPr>
              <a:lnSpc>
                <a:spcPct val="130000"/>
              </a:lnSpc>
              <a:spcAft>
                <a:spcPct val="0"/>
              </a:spcAft>
            </a:pPr>
            <a:r>
              <a:rPr lang="zh-CN" altLang="zh-CN" b="1">
                <a:solidFill>
                  <a:srgbClr val="000000"/>
                </a:solidFill>
                <a:ea typeface="楷体" panose="02010609060101010101" pitchFamily="49" charset="-122"/>
                <a:cs typeface="Times New Roman" panose="02020603050405020304" pitchFamily="18" charset="0"/>
              </a:rPr>
              <a:t>说得正确些,先生创造学生,学生也创造先生,学生先生合作而创造出值得彼此崇拜之活人。倘若创造出丑恶的活人,不但是所塑之像失败,亦是合作塑像者之失败。倘若活人之塑像是由于集体的创造,而不是个人的创造,那么这成功失败也是属于集体而不是仅仅属于个人。在一个集体当中,每一个活人之塑像,是这个人来一刀,那个人来一刀,有时是万刀齐发。倘使刀法不合于交响曲之节奏,那便处处是伤痕,而难以成为真善美之活塑像。在刀法之交响中,投入一丝一毫的杂声,都是中伤整个的和谐。</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295871"/>
            <a:ext cx="10833100" cy="4529328"/>
          </a:xfrm>
          <a:prstGeom prst="rect">
            <a:avLst/>
          </a:prstGeom>
        </p:spPr>
        <p:txBody>
          <a:bodyPr>
            <a:spAutoFit/>
          </a:bodyPr>
          <a:lstStyle/>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教育者也要创造值得自己崇拜之创造理论和创造技术。活人的塑像和大理石的塑像有一点不同,刀法如果用得不对,可以万像同毁;刀法如果用得对,则一笔下去,画龙点睛。 </a:t>
            </a:r>
          </a:p>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有人说:环境太平凡了,不能创造。平凡无过于一张白纸,八大山人挥毫画他几笔,便成为一幅名贵的杰作。平凡也无过于一块石头,到了飞帝亚斯、米开朗基的手里可以成为不朽的塑像。 </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547442"/>
            <a:ext cx="10833100" cy="5797296"/>
          </a:xfrm>
          <a:prstGeom prst="rect">
            <a:avLst/>
          </a:prstGeom>
        </p:spPr>
        <p:txBody>
          <a:bodyPr>
            <a:spAutoFit/>
          </a:bodyPr>
          <a:lstStyle/>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有人说:生活太单调了,不能创造。单调无过于坐监牢,但是就在监牢中,产生了《易经》之卦辞,产生了《正气歌》,产生了苏联的国歌,产生了《尼赫鲁自传》。单调又无过于沙漠了,而雷塞布竟能在沙漠中造成苏彝士运河,把地中海与红海贯通起来。 单调又无过于开肉包铺子,而竟在这里面,产生了平凡而伟大的平老静。</a:t>
            </a:r>
          </a:p>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可见平凡单调,只是懒惰者之遁词。既已不平凡不单调了,又何须乎创造。我们是要在平凡上造出不平凡,在单调上造出不单调。 </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431775"/>
            <a:ext cx="10833100" cy="5797297"/>
          </a:xfrm>
          <a:prstGeom prst="rect">
            <a:avLst/>
          </a:prstGeom>
        </p:spPr>
        <p:txBody>
          <a:bodyPr>
            <a:spAutoFit/>
          </a:bodyPr>
          <a:lstStyle/>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有人说:年纪太小,不能创造,见着幼年研究生之名而哈哈大笑。但是当你把莫扎尔特、爱迪生及冲破父亲数学层层封锁之帕斯加尔的幼年研究生活翻给他看,他又只好哑口无言了。 </a:t>
            </a:r>
          </a:p>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有人说:我是太无能了,不能创造,但是鲁钝的曾参,传了孔子的道统;不识字的慧能,传了黄梅的教义。慧能说:“下下人有上上智。”我们岂可以自暴自弃呀!可见无能也是借口。蚕吃桑叶,尚能吐丝,难道我们天天吃白米饭,除造粪之外,便一无贡献吗?</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60437" y="431775"/>
            <a:ext cx="10833100" cy="5797297"/>
          </a:xfrm>
          <a:prstGeom prst="rect">
            <a:avLst/>
          </a:prstGeom>
        </p:spPr>
        <p:txBody>
          <a:bodyPr>
            <a:spAutoFit/>
          </a:bodyPr>
          <a:lstStyle/>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有人说:山穷水尽,走投无路,陷入绝境,等死而已,不能创造。但是遭遇八十一难之玄奘,毕竟取得佛经;粮水断绝、众叛亲离之哥伦布,毕竟发现了美洲;冻饿病三重压迫下之莫扎尔特,毕竟写出了《安魂曲》。绝望是懦夫的幻想。歌德说:“没有勇气一切都完。”是的,生路是要勇气探出来、走出来、造出来的。这只是一半真理;当英雄无用武之地,他除了大无畏之斧,还得有智慧之剑,金刚之信念与意志,才能开出一条生路。 古语说:穷则变,变则通。要有智慧才知道怎样变得通,要有大无畏之精神及金刚之信念与意志才变得过来。</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777091"/>
            <a:ext cx="10833100" cy="1359408"/>
          </a:xfrm>
          <a:prstGeom prst="rect">
            <a:avLst/>
          </a:prstGeom>
        </p:spPr>
        <p:txBody>
          <a:bodyPr>
            <a:spAutoFit/>
          </a:bodyPr>
          <a:lstStyle/>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所以处处是创造之地,天天是创造之时,人人是创造之人,让我们至少走两步退一步,向着创造之路迈进吧。</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16421" y="431775"/>
            <a:ext cx="10833100" cy="5797295"/>
          </a:xfrm>
          <a:prstGeom prst="rect">
            <a:avLst/>
          </a:prstGeom>
        </p:spPr>
        <p:txBody>
          <a:bodyPr>
            <a:spAutoFit/>
          </a:bodyPr>
          <a:lstStyle/>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★1.下列对文章的理解和分析,不正确的一项是(        )</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A.“合于交响曲之节奏”,是说集体创造活人之塑像应遵循相互合作与协调原理。</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B.作者引用歌德的话“没有勇气一切都完”,着重证明唯有大无畏精神才是创造取得成功的关键。</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C.“走两步退一步”隐含着创造之路虽有曲折坎坷,但还是要不断前进的意思。</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D.作者认为,作为一名教育者在教育教学过程中,要有献身创造的精神。</a:t>
            </a:r>
          </a:p>
        </p:txBody>
      </p:sp>
      <p:sp>
        <p:nvSpPr>
          <p:cNvPr id="3" name="A_cbea1"/>
          <p:cNvSpPr/>
          <p:nvPr/>
        </p:nvSpPr>
        <p:spPr>
          <a:xfrm>
            <a:off x="8697481" y="528295"/>
            <a:ext cx="144468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p>
        </p:txBody>
      </p:sp>
      <p:sp>
        <p:nvSpPr>
          <p:cNvPr id="4" name="文本框 3"/>
          <p:cNvSpPr txBox="1"/>
          <p:nvPr/>
        </p:nvSpPr>
        <p:spPr>
          <a:xfrm>
            <a:off x="5986780" y="600075"/>
            <a:ext cx="1120775" cy="1432560"/>
          </a:xfrm>
          <a:prstGeom prst="rect">
            <a:avLst/>
          </a:prstGeom>
          <a:noFill/>
        </p:spPr>
        <p:txBody>
          <a:bodyPr wrap="square" rtlCol="0">
            <a:spAutoFit/>
          </a:bodyPr>
          <a:lstStyle/>
          <a:p>
            <a:r>
              <a:rPr lang="en-US" altLang="zh-CN" sz="4400" b="1">
                <a:solidFill>
                  <a:schemeClr val="tx1"/>
                </a:solidFill>
              </a:rPr>
              <a:t>.  .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3"/>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2.文中批评了哪五种“不能创造”的错误观点?作者得出的结论是什么?</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五种错误的观点:①　                　、②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③　                　、④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⑤　                                                                　(不超过20个字)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作者得出的结论:　                                        　。(不超过12 字) </a:t>
            </a:r>
          </a:p>
        </p:txBody>
      </p:sp>
      <p:sp>
        <p:nvSpPr>
          <p:cNvPr id="8" name="A_62d42"/>
          <p:cNvSpPr/>
          <p:nvPr/>
        </p:nvSpPr>
        <p:spPr>
          <a:xfrm>
            <a:off x="3597910" y="4752373"/>
            <a:ext cx="540391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处处天天人人都能创造　</a:t>
            </a:r>
          </a:p>
        </p:txBody>
      </p:sp>
      <p:sp>
        <p:nvSpPr>
          <p:cNvPr id="7" name="A_dc13e"/>
          <p:cNvSpPr/>
          <p:nvPr/>
        </p:nvSpPr>
        <p:spPr>
          <a:xfrm>
            <a:off x="1015048" y="3484405"/>
            <a:ext cx="77105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陷入绝境(或“山穷水尽”“走投无路”)　</a:t>
            </a:r>
          </a:p>
        </p:txBody>
      </p:sp>
      <p:sp>
        <p:nvSpPr>
          <p:cNvPr id="6" name="A_b4b5b"/>
          <p:cNvSpPr/>
          <p:nvPr/>
        </p:nvSpPr>
        <p:spPr>
          <a:xfrm>
            <a:off x="4278948" y="2850421"/>
            <a:ext cx="295598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太无能了　</a:t>
            </a:r>
          </a:p>
        </p:txBody>
      </p:sp>
      <p:sp>
        <p:nvSpPr>
          <p:cNvPr id="5" name="A_a9a1d"/>
          <p:cNvSpPr/>
          <p:nvPr/>
        </p:nvSpPr>
        <p:spPr>
          <a:xfrm>
            <a:off x="1015048" y="2850421"/>
            <a:ext cx="295598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年纪太小　</a:t>
            </a:r>
          </a:p>
        </p:txBody>
      </p:sp>
      <p:sp>
        <p:nvSpPr>
          <p:cNvPr id="4" name="A_3d20f"/>
          <p:cNvSpPr/>
          <p:nvPr/>
        </p:nvSpPr>
        <p:spPr>
          <a:xfrm>
            <a:off x="7269798" y="2216437"/>
            <a:ext cx="295598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生活单调　</a:t>
            </a:r>
          </a:p>
        </p:txBody>
      </p:sp>
      <p:sp>
        <p:nvSpPr>
          <p:cNvPr id="3" name="A_1972d"/>
          <p:cNvSpPr/>
          <p:nvPr/>
        </p:nvSpPr>
        <p:spPr>
          <a:xfrm>
            <a:off x="4005898" y="2216437"/>
            <a:ext cx="295598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环境平凡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P spid="5" grpId="0"/>
      <p:bldP spid="4"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687720"/>
            <a:ext cx="10833100" cy="4529329"/>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1.根据拼音写出相应的词语。</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(1)在刀法之交响中,投入一丝一毫的杂声,都是zhòng shāng(          )整个的和谐。</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(2)可见平凡单调,只是懒惰者之dùn cí (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(3)有人说:我是太无能了,不能创造,但是lǔ dùn (          )的曾参,传了孔子的道统;不识字的慧能,传了黄梅的教义。</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(4)绝望是nuò fū(          )的幻想。</a:t>
            </a:r>
          </a:p>
        </p:txBody>
      </p:sp>
      <p:sp>
        <p:nvSpPr>
          <p:cNvPr id="10" name="A_010b7"/>
          <p:cNvSpPr/>
          <p:nvPr/>
        </p:nvSpPr>
        <p:spPr>
          <a:xfrm>
            <a:off x="3626803" y="5659899"/>
            <a:ext cx="1528826"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懦夫 </a:t>
            </a:r>
          </a:p>
        </p:txBody>
      </p:sp>
      <p:sp>
        <p:nvSpPr>
          <p:cNvPr id="9" name="A_b81f4"/>
          <p:cNvSpPr/>
          <p:nvPr/>
        </p:nvSpPr>
        <p:spPr>
          <a:xfrm>
            <a:off x="8890635" y="4320176"/>
            <a:ext cx="1528826"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鲁钝 </a:t>
            </a:r>
          </a:p>
        </p:txBody>
      </p:sp>
      <p:sp>
        <p:nvSpPr>
          <p:cNvPr id="8" name="A_ece5a"/>
          <p:cNvSpPr/>
          <p:nvPr/>
        </p:nvSpPr>
        <p:spPr>
          <a:xfrm>
            <a:off x="7385685" y="3686192"/>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遁词 </a:t>
            </a:r>
          </a:p>
        </p:txBody>
      </p:sp>
      <p:sp>
        <p:nvSpPr>
          <p:cNvPr id="7" name="A_183c4"/>
          <p:cNvSpPr/>
          <p:nvPr/>
        </p:nvSpPr>
        <p:spPr>
          <a:xfrm>
            <a:off x="1490028" y="3052208"/>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中伤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8" grpId="0"/>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49250" y="1187617"/>
            <a:ext cx="10833100" cy="4529328"/>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3.第四段中说“刀法如果用得不对,可以万像同毁;刀法如果用得对,则一笔下去,画龙点睛”。这里所用的“刀法”“万像”“画龙点睛”分别比喻什么?整句话又有怎样的含义?</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“刀法”比喻教育方法;“万像”比喻众多教育对象;“画龙点睛”比喻使众多教育对象成才。整句话的含义是:教育方法不当,可能使众多受教育者被毁;教育方法得当,可以使众多受教育者成才。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285498"/>
            <a:ext cx="10833100" cy="5163312"/>
          </a:xfrm>
          <a:prstGeom prst="rect">
            <a:avLst/>
          </a:prstGeom>
        </p:spPr>
        <p:txBody>
          <a:bodyPr>
            <a:spAutoFit/>
          </a:bodyPr>
          <a:lstStyle/>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《群书治要》论交友之道</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刘余莉　苗　水</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①《群书治要·毛诗》云:“自天子以下至于庶人,未有不须友以成者。”交朋友就不能不被朋友影响,这种影响有好有坏:好的影响可能使自己成长、人生幸福;坏的影响则可能导致自己身败名裂、人生凄惨。所以交友这件事关系重大,一定要严格交友的原则,慎交友、交好友,哪些人该交,哪些人不该交,应该有所选择。</a:t>
            </a:r>
          </a:p>
        </p:txBody>
      </p:sp>
    </p:spTree>
  </p:cSld>
  <p:clrMapOvr>
    <a:masterClrMapping/>
  </p:clrMapOvr>
  <p:transition>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6652"/>
            <a:ext cx="10833100" cy="4529328"/>
          </a:xfrm>
          <a:prstGeom prst="rect">
            <a:avLst/>
          </a:prstGeom>
        </p:spPr>
        <p:txBody>
          <a:bodyPr>
            <a:spAutoFit/>
          </a:bodyPr>
          <a:lstStyle/>
          <a:p>
            <a:pPr indent="267970">
              <a:lnSpc>
                <a:spcPct val="130000"/>
              </a:lnSpc>
              <a:spcAft>
                <a:spcPct val="0"/>
              </a:spcAft>
            </a:pPr>
            <a:r>
              <a:rPr lang="en-US" altLang="zh-CN" b="1">
                <a:solidFill>
                  <a:srgbClr val="000000"/>
                </a:solidFill>
                <a:latin typeface="NEU-BZ-S92"/>
                <a:ea typeface="宋体" panose="02010600030101010101" pitchFamily="2" charset="-122"/>
                <a:cs typeface="宋体" panose="02010600030101010101" pitchFamily="2" charset="-122"/>
              </a:rPr>
              <a:t>   ②关于如何交友,《群书治要》告诉我们如下几大原则。</a:t>
            </a:r>
          </a:p>
          <a:p>
            <a:pPr indent="267970">
              <a:lnSpc>
                <a:spcPct val="130000"/>
              </a:lnSpc>
              <a:spcAft>
                <a:spcPct val="0"/>
              </a:spcAft>
            </a:pPr>
            <a:r>
              <a:rPr lang="en-US" altLang="zh-CN" b="1">
                <a:solidFill>
                  <a:srgbClr val="000000"/>
                </a:solidFill>
                <a:latin typeface="NEU-BZ-S92"/>
                <a:ea typeface="宋体" panose="02010600030101010101" pitchFamily="2" charset="-122"/>
                <a:cs typeface="宋体" panose="02010600030101010101" pitchFamily="2" charset="-122"/>
              </a:rPr>
              <a:t>     ③首先是要结交志同道合的朋友。《群书治要·论语》告诉我们要“无友不如己者”,“如”是“似”“像”的意思,就是不要结交那些不像自己的人,也就是和自己志不同、道不合的人,所谓“道不同不相为谋”。与志同道合的朋友在一起,可以互相切磋琢磨,共同进步。那么怎样才能找到与自己志同道合的朋友呢?方法就是“感召”。</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67529"/>
            <a:ext cx="10833100" cy="5163312"/>
          </a:xfrm>
          <a:prstGeom prst="rect">
            <a:avLst/>
          </a:prstGeom>
        </p:spPr>
        <p:txBody>
          <a:bodyPr>
            <a:spAutoFit/>
          </a:bodyPr>
          <a:lstStyle/>
          <a:p>
            <a:pPr>
              <a:lnSpc>
                <a:spcPct val="130000"/>
              </a:lnSpc>
              <a:spcAft>
                <a:spcPct val="0"/>
              </a:spcAft>
            </a:pPr>
            <a:r>
              <a:rPr lang="zh-CN" altLang="zh-CN" b="1">
                <a:solidFill>
                  <a:srgbClr val="000000"/>
                </a:solidFill>
                <a:ea typeface="楷体" panose="02010609060101010101" pitchFamily="49" charset="-122"/>
                <a:cs typeface="Times New Roman" panose="02020603050405020304" pitchFamily="18" charset="0"/>
              </a:rPr>
              <a:t>《群书治要·周易》中说“同声相应,同气相求”“方以类聚,物以群分”,意思是说同一类的事物自然会互相吸引、互相感召,从而最终聚到一起。人也是如此。想和什么样的人交朋友,就要使自己也成为那样的人。</a:t>
            </a:r>
          </a:p>
          <a:p>
            <a:pPr>
              <a:lnSpc>
                <a:spcPct val="130000"/>
              </a:lnSpc>
              <a:spcAft>
                <a:spcPct val="0"/>
              </a:spcAft>
            </a:pPr>
            <a:r>
              <a:rPr lang="zh-CN" altLang="zh-CN" b="1">
                <a:solidFill>
                  <a:srgbClr val="000000"/>
                </a:solidFill>
                <a:ea typeface="楷体" panose="02010609060101010101" pitchFamily="49" charset="-122"/>
                <a:cs typeface="Times New Roman" panose="02020603050405020304" pitchFamily="18" charset="0"/>
              </a:rPr>
              <a:t>④其次是要结交有德行的朋友。《群书治要·吕氏春秋》中记载,楚国有一个善于看相的人,楚庄王向他请教其中的奥妙。他回答:“我并不能给人看相,只不过是善于观察这个人所结交的朋友。</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816828"/>
            <a:ext cx="10833100" cy="3261361"/>
          </a:xfrm>
          <a:prstGeom prst="rect">
            <a:avLst/>
          </a:prstGeom>
        </p:spPr>
        <p:txBody>
          <a:bodyPr>
            <a:spAutoFit/>
          </a:bodyPr>
          <a:lstStyle/>
          <a:p>
            <a:pPr>
              <a:lnSpc>
                <a:spcPct val="130000"/>
              </a:lnSpc>
              <a:spcAft>
                <a:spcPct val="0"/>
              </a:spcAft>
            </a:pPr>
            <a:r>
              <a:rPr lang="zh-CN" altLang="zh-CN" b="1">
                <a:solidFill>
                  <a:srgbClr val="000000"/>
                </a:solidFill>
                <a:ea typeface="楷体" panose="02010609060101010101" pitchFamily="49" charset="-122"/>
                <a:cs typeface="Times New Roman" panose="02020603050405020304" pitchFamily="18" charset="0"/>
              </a:rPr>
              <a:t>如果这个人他所结交的朋友都能够孝敬父母、友爱兄弟、尊敬长辈、淳厚善良、行为谨慎、畏惧法律,这样的人,家庭会一天比一天过得好、身心也会一天比一天安定,被称为‘吉人’。”可见,朋友对人的影响很大,直接关系到人的成长和命运,因此一定要与德行高尚之人交朋友。</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547442"/>
            <a:ext cx="10833100" cy="5797296"/>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⑤最后,朋友之间要以道相交。古人论人与人相处之道,云:“以利交者,利尽而交疏;以势交者,势倾而交绝;以色交者,华落而爱渝;以道交者,天荒而地老。”朋友之间的交往也是如此。以利交、以势交、以色交都不能维持长久,唯有以道相交才能天荒地老。那么,朋友相交之“道”是什么呢?《群书治要·论语》云:“与朋友交,言而有信。”朋友相交之道就是“信”。与朋友交往,言语行为都很守信,才能够获得朋友的信赖,在困难的时候才能得到朋友的帮助,在社会上待人接物处事才会一帆风顺。</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6652"/>
            <a:ext cx="10833100" cy="4529329"/>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⑥年轻人正处于事业的起跑线上,能否交到好的朋友,直接决定了自己的前途命运。曾国藩说:“一生之成败,皆关乎朋友之贤否,不可不慎也。”鉴于此,年轻人务必要“亲君子,远小人”,选择结交对自己德行提升有帮助的朋友,正如古人所说:“亲附善友,如雾露中行,虽不湿衣,时时有润。”好的朋友,能够在不知不觉中帮助自己提升境界,走向幸福的人生。</a:t>
            </a:r>
          </a:p>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(选自《中国青年报》,有删改)</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44413" y="2664023"/>
            <a:ext cx="11460459" cy="1359408"/>
          </a:xfrm>
          <a:prstGeom prst="rect">
            <a:avLst/>
          </a:prstGeom>
        </p:spPr>
        <p:txBody>
          <a:bodyPr wrap="square">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1.选文思路清晰,开篇引用古人名言强调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接着从多方面阐述　                    ,最后                             。 </a:t>
            </a:r>
          </a:p>
        </p:txBody>
      </p:sp>
      <p:sp>
        <p:nvSpPr>
          <p:cNvPr id="5" name="A_8adfb"/>
          <p:cNvSpPr/>
          <p:nvPr/>
        </p:nvSpPr>
        <p:spPr>
          <a:xfrm>
            <a:off x="7336459" y="3430087"/>
            <a:ext cx="3771963"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年轻人要结交贤友</a:t>
            </a:r>
          </a:p>
        </p:txBody>
      </p:sp>
      <p:sp>
        <p:nvSpPr>
          <p:cNvPr id="4" name="A_7892e"/>
          <p:cNvSpPr/>
          <p:nvPr/>
        </p:nvSpPr>
        <p:spPr>
          <a:xfrm>
            <a:off x="3621038" y="3430087"/>
            <a:ext cx="3363976"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交友的原则　</a:t>
            </a:r>
          </a:p>
        </p:txBody>
      </p:sp>
      <p:sp>
        <p:nvSpPr>
          <p:cNvPr id="3" name="A_000b2"/>
          <p:cNvSpPr/>
          <p:nvPr/>
        </p:nvSpPr>
        <p:spPr>
          <a:xfrm>
            <a:off x="7336423" y="2760543"/>
            <a:ext cx="33639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交友须谨慎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87617"/>
            <a:ext cx="10833100" cy="4529328"/>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2.下面对选文内容的分析与理解,不正确的一项是(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A.为了增强表达效果,选文运用了正反对比论证、道理论证、比喻论证等多种论证方法,如第①段通过正反对比强调了朋友对人生成功的积极意义,引出了交友的方法。</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B.第④段举了楚庄王向智者请教看相的典型例证,很有说服力地证明了朋友对人的影响很大,直接关系到人的成长和命运。</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4487" y="503783"/>
            <a:ext cx="10833100" cy="5797297"/>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C.第③段与第⑤段中都提到了“道”,但二者含义不同,第③段“志同道合”中“道”指志向、爱好,第⑤段“以道相交”中“道”是指言行守信。</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D.最后一段引用曾国藩和古人的名言,作用都是为了提醒年轻人要结交贤友。曾国藩的话正反对照,发人深省;古人的比喻生动形象,深入浅出。</a:t>
            </a:r>
          </a:p>
          <a:p>
            <a:pPr indent="267970">
              <a:lnSpc>
                <a:spcPct val="130000"/>
              </a:lnSpc>
              <a:spcAft>
                <a:spcPct val="0"/>
              </a:spcAft>
            </a:pPr>
            <a:endParaRPr lang="en-US" altLang="zh-CN" b="1">
              <a:solidFill>
                <a:srgbClr val="000000"/>
              </a:solidFill>
              <a:ea typeface="宋体" panose="02010600030101010101" pitchFamily="2" charset="-122"/>
              <a:cs typeface="Times New Roman" panose="02020603050405020304" pitchFamily="18" charset="0"/>
            </a:endParaRP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解析:对比是为了突出贤友与损友对于人生的截然相反的影响,强调交友谨慎的必要性</a:t>
            </a:r>
          </a:p>
        </p:txBody>
      </p:sp>
      <p:sp>
        <p:nvSpPr>
          <p:cNvPr id="3" name="矩形 2"/>
          <p:cNvSpPr/>
          <p:nvPr/>
        </p:nvSpPr>
        <p:spPr>
          <a:xfrm>
            <a:off x="648469" y="4464222"/>
            <a:ext cx="1695767" cy="579120"/>
          </a:xfrm>
          <a:prstGeom prst="rect">
            <a:avLst/>
          </a:prstGeom>
        </p:spPr>
        <p:txBody>
          <a:bodyPr wrap="none">
            <a:spAutoFit/>
          </a:bodyPr>
          <a:lstStyle/>
          <a:p>
            <a:r>
              <a:rPr lang="zh-CN" altLang="en-US" b="1">
                <a:ea typeface="宋体" panose="02010600030101010101" pitchFamily="2" charset="-122"/>
                <a:cs typeface="Times New Roman" panose="02020603050405020304" pitchFamily="18" charset="0"/>
              </a:rPr>
              <a:t>答案：A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60437" y="575791"/>
            <a:ext cx="10833100" cy="5797297"/>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Times New Roman" panose="02020603050405020304" pitchFamily="18" charset="0"/>
                <a:cs typeface="Times New Roman" panose="02020603050405020304" pitchFamily="18" charset="0"/>
              </a:rPr>
              <a:t> (5)大自然雕刻的奇峰、怪石、瀑布,huàn yǎng(          )的飞禽、走兽、小虫和几千年来农人为后代种植的大树,于他无用,都等于没有看见。</a:t>
            </a:r>
          </a:p>
          <a:p>
            <a:pPr indent="267970">
              <a:lnSpc>
                <a:spcPct val="130000"/>
              </a:lnSpc>
              <a:spcAft>
                <a:spcPct val="0"/>
              </a:spcAft>
            </a:pPr>
            <a:r>
              <a:rPr lang="zh-CN" altLang="zh-CN" b="1">
                <a:solidFill>
                  <a:srgbClr val="000000"/>
                </a:solidFill>
                <a:latin typeface="NEU-BZ-S92"/>
                <a:ea typeface="Times New Roman" panose="02020603050405020304" pitchFamily="18" charset="0"/>
                <a:cs typeface="Times New Roman" panose="02020603050405020304" pitchFamily="18" charset="0"/>
              </a:rPr>
              <a:t>(6)当你看见满山的树苗在你监护之下,得到我们的汗、血、心、生命的guàn gài(          ),一根一根地都长成参天的大树,你不高兴吗?</a:t>
            </a:r>
          </a:p>
          <a:p>
            <a:pPr indent="267970">
              <a:lnSpc>
                <a:spcPct val="130000"/>
              </a:lnSpc>
              <a:spcAft>
                <a:spcPct val="0"/>
              </a:spcAft>
            </a:pPr>
            <a:r>
              <a:rPr lang="zh-CN" altLang="zh-CN" b="1">
                <a:solidFill>
                  <a:srgbClr val="000000"/>
                </a:solidFill>
                <a:latin typeface="NEU-BZ-S92"/>
                <a:ea typeface="Times New Roman" panose="02020603050405020304" pitchFamily="18" charset="0"/>
                <a:cs typeface="Times New Roman" panose="02020603050405020304" pitchFamily="18" charset="0"/>
              </a:rPr>
              <a:t>(7)活人的塑像和大理石的塑像有一点不同,刀法如果用得不对,可以万像同毁;刀法如果用得对,则一笔下去,huà lóng diǎn jīng(                  )。</a:t>
            </a:r>
          </a:p>
        </p:txBody>
      </p:sp>
      <p:sp>
        <p:nvSpPr>
          <p:cNvPr id="8" name="A_d54e9"/>
          <p:cNvSpPr/>
          <p:nvPr/>
        </p:nvSpPr>
        <p:spPr>
          <a:xfrm>
            <a:off x="1161490" y="5744183"/>
            <a:ext cx="234480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画龙点睛 </a:t>
            </a:r>
          </a:p>
        </p:txBody>
      </p:sp>
      <p:sp>
        <p:nvSpPr>
          <p:cNvPr id="7" name="A_a8914"/>
          <p:cNvSpPr/>
          <p:nvPr/>
        </p:nvSpPr>
        <p:spPr>
          <a:xfrm>
            <a:off x="4003115" y="3208247"/>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灌溉 </a:t>
            </a:r>
          </a:p>
        </p:txBody>
      </p:sp>
      <p:sp>
        <p:nvSpPr>
          <p:cNvPr id="6" name="A_9fd18"/>
          <p:cNvSpPr/>
          <p:nvPr/>
        </p:nvSpPr>
        <p:spPr>
          <a:xfrm>
            <a:off x="9083432" y="744066"/>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豢养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88429" y="431775"/>
            <a:ext cx="10833100" cy="5797295"/>
          </a:xfrm>
          <a:prstGeom prst="rect">
            <a:avLst/>
          </a:prstGeom>
        </p:spPr>
        <p:txBody>
          <a:bodyPr>
            <a:spAutoFit/>
          </a:bodyPr>
          <a:lstStyle/>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★3.为了完成老师布置的为文中“道不同不相为谋”这句话找几条论据的任务,晓梅同学搜集了如下素材,请指出哪些选项合适,哪些不合适,并说明原因。</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①面对一同耕作的同伴“若为佣耕,何富贵也”的嘲笑,陈涉在田垄上感叹:“燕雀安知鸿鹄之志。”</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②虽然衣食等物质条件都不如一同求学的富家子弟们,但宋濂“以中有足乐者,不知口体之奉不若人也”,最终学有所成。</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③面对种种不理解,甚至非难,欧洲文艺复兴时代的开拓人物但丁始终践行一句名言:“走自己的路,让人们说去吧!”</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827793"/>
            <a:ext cx="10833100" cy="3261360"/>
          </a:xfrm>
          <a:prstGeom prst="rect">
            <a:avLst/>
          </a:prstGeom>
        </p:spPr>
        <p:txBody>
          <a:bodyPr>
            <a:spAutoFit/>
          </a:bodyPr>
          <a:lstStyle/>
          <a:p>
            <a:pPr indent="267970">
              <a:lnSpc>
                <a:spcPct val="130000"/>
              </a:lnSpc>
              <a:spcAft>
                <a:spcPct val="0"/>
              </a:spcAft>
            </a:pPr>
            <a:r>
              <a:rPr lang="zh-CN" altLang="zh-CN" b="1">
                <a:uFill>
                  <a:solidFill>
                    <a:srgbClr val="000000"/>
                  </a:solidFill>
                </a:uFill>
                <a:latin typeface="Arial" panose="020b0604020202020204" pitchFamily="34" charset="0"/>
                <a:cs typeface="Times New Roman" panose="02020603050405020304" pitchFamily="18" charset="0"/>
              </a:rPr>
              <a:t>示例:“道不同不相为谋”强调志向、兴趣与爱好的一致。①③合适,因为陈涉感叹同伴安于现状,不理解自己的雄心壮志;但丁深感周围人对自己的不理解,不屑于与之为伍;②不合适,因为②强调的是坚持理想的人能以主观的努力弥补客观条件的不足。</a:t>
            </a:r>
          </a:p>
        </p:txBody>
      </p:sp>
      <p:pic>
        <p:nvPicPr>
          <p:cNvPr id="3" name="New picture"/>
          <p:cNvPicPr/>
          <p:nvPr/>
        </p:nvPicPr>
        <p:blipFill>
          <a:blip r:embed="rId2"/>
          <a:stretch>
            <a:fillRect/>
          </a:stretch>
        </p:blipFill>
        <p:spPr>
          <a:xfrm>
            <a:off x="11061700" y="12052300"/>
            <a:ext cx="330200" cy="241300"/>
          </a:xfrm>
          <a:prstGeom prst="cube">
            <a:avLst/>
          </a:prstGeom>
        </p:spPr>
      </p:pic>
      <p:pic>
        <p:nvPicPr>
          <p:cNvPr id="4" name="New picture"/>
          <p:cNvPicPr/>
          <p:nvPr/>
        </p:nvPicPr>
        <p:blipFill>
          <a:blip r:embed="rId3"/>
          <a:stretch>
            <a:fillRect/>
          </a:stretch>
        </p:blipFill>
        <p:spPr>
          <a:xfrm>
            <a:off x="11214100" y="10744200"/>
            <a:ext cx="3302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72405" y="2159967"/>
            <a:ext cx="11028411" cy="1993392"/>
          </a:xfrm>
          <a:prstGeom prst="rect">
            <a:avLst/>
          </a:prstGeom>
        </p:spPr>
        <p:txBody>
          <a:bodyPr wrap="square">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(8)我们岂可以zì bào zì qì(                  )呀!可见无能也是借口。</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(9)有人说:shān qióng shuǐ jìn(                  ),zǒu tóu wú lù</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),陷入绝境,等死而已,不能创造。</a:t>
            </a:r>
          </a:p>
        </p:txBody>
      </p:sp>
      <p:sp>
        <p:nvSpPr>
          <p:cNvPr id="9" name="A_08905"/>
          <p:cNvSpPr/>
          <p:nvPr/>
        </p:nvSpPr>
        <p:spPr>
          <a:xfrm>
            <a:off x="403187" y="3597277"/>
            <a:ext cx="234480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走投无路 </a:t>
            </a:r>
          </a:p>
        </p:txBody>
      </p:sp>
      <p:sp>
        <p:nvSpPr>
          <p:cNvPr id="8" name="A_80222"/>
          <p:cNvSpPr/>
          <p:nvPr/>
        </p:nvSpPr>
        <p:spPr>
          <a:xfrm>
            <a:off x="5475285" y="2882897"/>
            <a:ext cx="23448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山穷水尽 </a:t>
            </a:r>
          </a:p>
        </p:txBody>
      </p:sp>
      <p:sp>
        <p:nvSpPr>
          <p:cNvPr id="7" name="A_23afc"/>
          <p:cNvSpPr/>
          <p:nvPr/>
        </p:nvSpPr>
        <p:spPr>
          <a:xfrm>
            <a:off x="4840304" y="2256487"/>
            <a:ext cx="23448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自暴自弃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88429" y="503783"/>
            <a:ext cx="10833100" cy="5797297"/>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2.依次填入下面横线处的词语,最恰当的一项是(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①从“中国制造”到“中国创造”,我们需要把有　　　　的构思摆在制造业的核心位置。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②在语文学习的过程中,字词是朗读的基本功,　　　　达到滚瓜烂熟的程度,孩子的基本功才能算打扎实了。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③家庭教育专业化　　　　,在政府主导下,开设父母学校应迅速提到议事日程上。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A.创设　 只要　 迫不及待	B.创意　 只有　 迫在眉睫</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C.创意　 只要　 迫在眉睫　D.创设　 只有　 迫不及待</a:t>
            </a:r>
          </a:p>
        </p:txBody>
      </p:sp>
      <p:sp>
        <p:nvSpPr>
          <p:cNvPr id="3" name="A_ed24d"/>
          <p:cNvSpPr/>
          <p:nvPr/>
        </p:nvSpPr>
        <p:spPr>
          <a:xfrm>
            <a:off x="8839339" y="600303"/>
            <a:ext cx="144468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nvGraphicFramePr>
        <p:xfrm>
          <a:off x="388937" y="503783"/>
          <a:ext cx="10744200" cy="800100"/>
        </p:xfrm>
        <a:graphic>
          <a:graphicData uri="http://schemas.openxmlformats.org/presentationml/2006/ole">
            <mc:AlternateContent>
              <mc:Choice xmlns:v="urn:schemas-microsoft-com:vml" Requires="v">
                <p:oleObj spid="_x0000_s1038" name="Document" r:id="rId2" imgW="5279556" imgH="396777" progId="">
                  <p:embed/>
                </p:oleObj>
              </mc:Choice>
              <mc:Fallback>
                <p:oleObj name="Document" r:id="rId2" imgW="5279556" imgH="396777" progId="">
                  <p:embed/>
                  <p:pic>
                    <p:nvPicPr>
                      <p:cNvPr id="0" name="OLE substitute image"/>
                      <p:cNvPicPr/>
                      <p:nvPr/>
                    </p:nvPicPr>
                    <p:blipFill>
                      <a:blip r:embed="rId3"/>
                      <a:stretch>
                        <a:fillRect/>
                      </a:stretch>
                    </p:blipFill>
                    <p:spPr>
                      <a:xfrm>
                        <a:off x="388937" y="503783"/>
                        <a:ext cx="10744200" cy="800100"/>
                      </a:xfrm>
                      <a:prstGeom prst="rect">
                        <a:avLst/>
                      </a:prstGeom>
                      <a:noFill/>
                    </p:spPr>
                  </p:pic>
                </p:oleObj>
              </mc:Fallback>
            </mc:AlternateContent>
          </a:graphicData>
        </a:graphic>
      </p:graphicFrame>
      <p:sp>
        <p:nvSpPr>
          <p:cNvPr id="2" name="矩形 1"/>
          <p:cNvSpPr/>
          <p:nvPr/>
        </p:nvSpPr>
        <p:spPr>
          <a:xfrm>
            <a:off x="7273203" y="511795"/>
            <a:ext cx="555943" cy="579120"/>
          </a:xfrm>
          <a:prstGeom prst="rect">
            <a:avLst/>
          </a:prstGeom>
        </p:spPr>
        <p:txBody>
          <a:bodyPr wrap="none">
            <a:spAutoFit/>
          </a:bodyPr>
          <a:lstStyle/>
          <a:p>
            <a:r>
              <a:rPr lang="en-US" altLang="zh-CN" b="1">
                <a:ea typeface="宋体" panose="02010600030101010101" pitchFamily="2" charset="-122"/>
              </a:rPr>
              <a:t>B </a:t>
            </a:r>
          </a:p>
        </p:txBody>
      </p:sp>
      <p:sp>
        <p:nvSpPr>
          <p:cNvPr id="4" name="矩形 3"/>
          <p:cNvSpPr>
            <a:spLocks noChangeAspect="1"/>
          </p:cNvSpPr>
          <p:nvPr/>
        </p:nvSpPr>
        <p:spPr>
          <a:xfrm>
            <a:off x="300037" y="983853"/>
            <a:ext cx="10833100" cy="5440679"/>
          </a:xfrm>
          <a:prstGeom prst="rect">
            <a:avLst/>
          </a:prstGeom>
        </p:spPr>
        <p:txBody>
          <a:bodyPr>
            <a:spAutoFit/>
          </a:bodyPr>
          <a:lstStyle/>
          <a:p>
            <a:pPr indent="267970">
              <a:lnSpc>
                <a:spcPct val="130000"/>
              </a:lnSpc>
              <a:spcAft>
                <a:spcPct val="0"/>
              </a:spcAft>
            </a:pPr>
            <a:r>
              <a:rPr lang="en-US" altLang="zh-CN" sz="3000" b="1">
                <a:solidFill>
                  <a:srgbClr val="000000"/>
                </a:solidFill>
                <a:ea typeface="宋体" panose="02010600030101010101" pitchFamily="2" charset="-122"/>
                <a:cs typeface="Times New Roman" panose="02020603050405020304" pitchFamily="18" charset="0"/>
              </a:rPr>
              <a:t>A.国际交流日益频繁的今天,我们要全面继承和发挥中华文化的传统。(将“发挥”改为“发扬”)</a:t>
            </a:r>
          </a:p>
          <a:p>
            <a:pPr indent="267970">
              <a:lnSpc>
                <a:spcPct val="130000"/>
              </a:lnSpc>
              <a:spcAft>
                <a:spcPct val="0"/>
              </a:spcAft>
            </a:pPr>
            <a:r>
              <a:rPr lang="en-US" altLang="zh-CN" sz="3000" b="1">
                <a:solidFill>
                  <a:srgbClr val="000000"/>
                </a:solidFill>
                <a:ea typeface="宋体" panose="02010600030101010101" pitchFamily="2" charset="-122"/>
                <a:cs typeface="Times New Roman" panose="02020603050405020304" pitchFamily="18" charset="0"/>
              </a:rPr>
              <a:t>B.“孝”是中华民族的道德之魂,“孝”不仅要表现在物质生活上,而是要表现在精神生活上。(将“不仅”改为“不是”)</a:t>
            </a:r>
          </a:p>
          <a:p>
            <a:pPr indent="267970">
              <a:lnSpc>
                <a:spcPct val="130000"/>
              </a:lnSpc>
              <a:spcAft>
                <a:spcPct val="0"/>
              </a:spcAft>
            </a:pPr>
            <a:r>
              <a:rPr lang="en-US" altLang="zh-CN" sz="3000" b="1">
                <a:solidFill>
                  <a:srgbClr val="000000"/>
                </a:solidFill>
                <a:ea typeface="宋体" panose="02010600030101010101" pitchFamily="2" charset="-122"/>
                <a:cs typeface="Times New Roman" panose="02020603050405020304" pitchFamily="18" charset="0"/>
              </a:rPr>
              <a:t>C.据商务部统计,目前大约已有100个左右的国家和国际组织积极响应“一带一路”建设。(去掉“大约”或“左右的”)</a:t>
            </a:r>
          </a:p>
          <a:p>
            <a:pPr indent="267970">
              <a:lnSpc>
                <a:spcPct val="130000"/>
              </a:lnSpc>
              <a:spcAft>
                <a:spcPct val="0"/>
              </a:spcAft>
            </a:pPr>
            <a:r>
              <a:rPr lang="en-US" altLang="zh-CN" sz="3000" b="1">
                <a:solidFill>
                  <a:srgbClr val="000000"/>
                </a:solidFill>
                <a:ea typeface="宋体" panose="02010600030101010101" pitchFamily="2" charset="-122"/>
                <a:cs typeface="Times New Roman" panose="02020603050405020304" pitchFamily="18" charset="0"/>
              </a:rPr>
              <a:t>D.作为一种新兴的教育模式,跨文化、体验式游学已经成为一种时尚,普遍受到众多学生和家长的欢迎。(把“普遍”调到“欢迎”前面)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67529"/>
            <a:ext cx="10833100" cy="5163312"/>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4.阅读下面材料,按要求作答。</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港珠澳大桥跨越伶仃洋,东接香港,西接广东珠海和澳门,总长约55公里,由藏于海底的隧道、创造奇迹的人工岛、露出水面的桥组成,是粤港澳三地首次合作共建的超大型跨海交通工程。</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(1)请用一句话概括以上内容,不超过30字。</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港珠澳大桥是粤港澳三地首次合作共建的超大型跨海交通工程。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136915"/>
            <a:ext cx="10833100" cy="2627376"/>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Times New Roman" panose="02020603050405020304" pitchFamily="18" charset="0"/>
                <a:cs typeface="Times New Roman" panose="02020603050405020304" pitchFamily="18" charset="0"/>
              </a:rPr>
              <a:t> (2)中华人民共和国成立70年以来,我国的基础设施建设迅猛发展。请你阅读上面这则材料,并根据内容对出下联。</a:t>
            </a:r>
          </a:p>
          <a:p>
            <a:pPr indent="267970">
              <a:lnSpc>
                <a:spcPct val="130000"/>
              </a:lnSpc>
              <a:spcAft>
                <a:spcPct val="0"/>
              </a:spcAft>
            </a:pPr>
            <a:r>
              <a:rPr lang="zh-CN" altLang="zh-CN" b="1">
                <a:solidFill>
                  <a:srgbClr val="000000"/>
                </a:solidFill>
                <a:latin typeface="NEU-BZ-S92"/>
                <a:ea typeface="Times New Roman" panose="02020603050405020304" pitchFamily="18" charset="0"/>
                <a:cs typeface="Times New Roman" panose="02020603050405020304" pitchFamily="18" charset="0"/>
              </a:rPr>
              <a:t>上联:忆往昔连江石拱如长虹饮涧</a:t>
            </a:r>
          </a:p>
          <a:p>
            <a:pPr indent="267970">
              <a:lnSpc>
                <a:spcPct val="130000"/>
              </a:lnSpc>
              <a:spcAft>
                <a:spcPct val="0"/>
              </a:spcAft>
            </a:pPr>
            <a:r>
              <a:rPr lang="zh-CN" altLang="zh-CN" b="1">
                <a:solidFill>
                  <a:srgbClr val="000000"/>
                </a:solidFill>
                <a:latin typeface="NEU-BZ-S92"/>
                <a:ea typeface="Times New Roman" panose="02020603050405020304" pitchFamily="18" charset="0"/>
                <a:cs typeface="Times New Roman" panose="02020603050405020304" pitchFamily="18" charset="0"/>
              </a:rPr>
              <a:t>   下联:　                                                .　</a:t>
            </a:r>
          </a:p>
        </p:txBody>
      </p:sp>
      <p:sp>
        <p:nvSpPr>
          <p:cNvPr id="3" name="A_2d149"/>
          <p:cNvSpPr/>
          <p:nvPr/>
        </p:nvSpPr>
        <p:spPr>
          <a:xfrm>
            <a:off x="1368549" y="4138637"/>
            <a:ext cx="5811901" cy="4696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看今朝跨海大桥似蛟龙腾渊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6740"/>
            <a:ext cx="10833100" cy="3895344"/>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5.在下面一段文字的横线处补写恰当的语句,使整段文字语意完整、连贯。每处不超过15个字。</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把书读活,是很多人的追求。①　                      ,就是把书本知识转化为认识,把认识转化为智慧,把智慧转化为能力,②　                          ,进而在实践中有所创造。概括地说,就是读有所得,得而能用,用而生巧。</a:t>
            </a:r>
          </a:p>
        </p:txBody>
      </p:sp>
      <p:sp>
        <p:nvSpPr>
          <p:cNvPr id="4" name="A_27374"/>
          <p:cNvSpPr/>
          <p:nvPr/>
        </p:nvSpPr>
        <p:spPr>
          <a:xfrm>
            <a:off x="2903517" y="4097343"/>
            <a:ext cx="458793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把能力转化为实践　</a:t>
            </a:r>
          </a:p>
        </p:txBody>
      </p:sp>
      <p:sp>
        <p:nvSpPr>
          <p:cNvPr id="3" name="A_cc823"/>
          <p:cNvSpPr/>
          <p:nvPr/>
        </p:nvSpPr>
        <p:spPr>
          <a:xfrm>
            <a:off x="6118227" y="2882897"/>
            <a:ext cx="4178363"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所谓把书读“活”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109</Paragraphs>
  <Slides>31</Slides>
  <Notes>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31</vt:i4>
      </vt:variant>
    </vt:vector>
  </HeadingPairs>
  <TitlesOfParts>
    <vt:vector baseType="lpstr" size="40">
      <vt:lpstr>Arial</vt:lpstr>
      <vt:lpstr>Calibri</vt:lpstr>
      <vt:lpstr>宋体</vt:lpstr>
      <vt:lpstr>黑体</vt:lpstr>
      <vt:lpstr>微软雅黑</vt:lpstr>
      <vt:lpstr>Times New Roman</vt:lpstr>
      <vt:lpstr>NEU-BZ-S92</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2021-09-29T12:09:07.082</cp:lastPrinted>
  <dcterms:created xsi:type="dcterms:W3CDTF">2021-09-29T12:09:07Z</dcterms:created>
  <dcterms:modified xsi:type="dcterms:W3CDTF">2021-09-29T04:09:07Z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