
<file path=[Content_Types].xml><?xml version="1.0" encoding="utf-8"?>
<Types xmlns="http://schemas.openxmlformats.org/package/2006/content-types">
  <Default Extension="jpeg" ContentType="image/jpeg"/>
  <Default Extension="wav" ContentType="audio/x-wav"/>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20" r:id="rId3"/>
    <p:sldId id="286" r:id="rId4"/>
    <p:sldId id="257" r:id="rId5"/>
    <p:sldId id="289" r:id="rId6"/>
    <p:sldId id="267" r:id="rId7"/>
    <p:sldId id="290" r:id="rId8"/>
    <p:sldId id="279" r:id="rId9"/>
    <p:sldId id="297" r:id="rId10"/>
    <p:sldId id="294" r:id="rId11"/>
    <p:sldId id="282" r:id="rId12"/>
    <p:sldId id="280" r:id="rId13"/>
    <p:sldId id="268" r:id="rId14"/>
    <p:sldId id="321" r:id="rId15"/>
    <p:sldId id="281" r:id="rId16"/>
    <p:sldId id="288" r:id="rId17"/>
    <p:sldId id="260" r:id="rId18"/>
    <p:sldId id="295" r:id="rId19"/>
    <p:sldId id="270" r:id="rId20"/>
    <p:sldId id="296" r:id="rId21"/>
    <p:sldId id="273" r:id="rId22"/>
    <p:sldId id="274" r:id="rId23"/>
    <p:sldId id="275" r:id="rId24"/>
    <p:sldId id="272" r:id="rId25"/>
    <p:sldId id="322" r:id="rId26"/>
    <p:sldId id="291" r:id="rId27"/>
    <p:sldId id="292" r:id="rId28"/>
    <p:sldId id="293" r:id="rId29"/>
    <p:sldId id="284" r:id="rId30"/>
    <p:sldId id="259" r:id="rId31"/>
    <p:sldId id="287" r:id="rId32"/>
    <p:sldId id="266" r:id="rId33"/>
    <p:sldId id="285" r:id="rId34"/>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000099"/>
    <a:srgbClr val="0033CC"/>
    <a:srgbClr val="CCECFF"/>
    <a:srgbClr val="CC0000"/>
    <a:srgbClr val="FF0066"/>
    <a:srgbClr val="FFFF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40"/>
    <p:restoredTop sz="94682"/>
  </p:normalViewPr>
  <p:slideViewPr>
    <p:cSldViewPr showGuides="1">
      <p:cViewPr varScale="1">
        <p:scale>
          <a:sx n="44" d="100"/>
          <a:sy n="44" d="100"/>
        </p:scale>
        <p:origin x="-90" y="-2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a:fld id="{BB962C8B-B14F-4D97-AF65-F5344CB8AC3E}" type="datetime1">
              <a:rPr lang="zh-CN" altLang="en-US" dirty="0"/>
            </a:fld>
            <a:endParaRPr lang="zh-CN" altLang="en-US" dirty="0"/>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hyperlink" Target="http://www.travel-jx.com/pyh/WildGeese/dayan3.jpg" TargetMode="Externa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png"/><Relationship Id="rId3" Type="http://schemas.microsoft.com/office/2007/relationships/media" Target="file:///H:\&#22823;&#38593;&#24402;&#26469;\310.mp3" TargetMode="External"/><Relationship Id="rId2" Type="http://schemas.openxmlformats.org/officeDocument/2006/relationships/audio" Target="file:///H:\&#22823;&#38593;&#24402;&#26469;\310.mp3" TargetMode="Externa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xml"/><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2.xml"/><Relationship Id="rId1"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3.xml"/><Relationship Id="rId1" Type="http://schemas.openxmlformats.org/officeDocument/2006/relationships/image" Target="../media/image2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2.wav"/><Relationship Id="rId2" Type="http://schemas.openxmlformats.org/officeDocument/2006/relationships/image" Target="../media/image26.jpeg"/><Relationship Id="rId1" Type="http://schemas.openxmlformats.org/officeDocument/2006/relationships/image" Target="../media/image25.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2.wav"/><Relationship Id="rId2" Type="http://schemas.openxmlformats.org/officeDocument/2006/relationships/image" Target="../media/image28.jpeg"/><Relationship Id="rId1" Type="http://schemas.openxmlformats.org/officeDocument/2006/relationships/image" Target="../media/image2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png"/><Relationship Id="rId4" Type="http://schemas.microsoft.com/office/2007/relationships/media" Target="file:///D:\&#35821;&#25991;\&#22823;&#38593;&#24402;&#26469;\&#24358;&#19978;&#28459;&#27493;.mp3" TargetMode="External"/><Relationship Id="rId3" Type="http://schemas.openxmlformats.org/officeDocument/2006/relationships/audio" Target="file:///D:\&#35821;&#25991;\&#22823;&#38593;&#24402;&#26469;\&#24358;&#19978;&#28459;&#27493;.mp3" TargetMode="External"/><Relationship Id="rId2" Type="http://schemas.openxmlformats.org/officeDocument/2006/relationships/image" Target="../media/image29.GIF"/><Relationship Id="rId1" Type="http://schemas.openxmlformats.org/officeDocument/2006/relationships/image" Target="../media/image14.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3.GIF"/><Relationship Id="rId3" Type="http://schemas.openxmlformats.org/officeDocument/2006/relationships/image" Target="../media/image32.jpeg"/><Relationship Id="rId2" Type="http://schemas.openxmlformats.org/officeDocument/2006/relationships/image" Target="../media/image31.GIF"/><Relationship Id="rId1" Type="http://schemas.openxmlformats.org/officeDocument/2006/relationships/image" Target="../media/image30.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0.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png"/><Relationship Id="rId3" Type="http://schemas.microsoft.com/office/2007/relationships/media" Target="file:///H:\&#22823;&#38593;&#24402;&#26469;\&#24358;&#19978;&#28459;&#27493;.mp3" TargetMode="External"/><Relationship Id="rId2" Type="http://schemas.openxmlformats.org/officeDocument/2006/relationships/audio" Target="file:///H:\&#22823;&#38593;&#24402;&#26469;\&#24358;&#19978;&#28459;&#27493;.mp3" TargetMode="Externa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目录</a:t>
            </a:r>
            <a:endParaRPr lang="zh-CN" altLang="en-US"/>
          </a:p>
        </p:txBody>
      </p:sp>
      <p:sp>
        <p:nvSpPr>
          <p:cNvPr id="5" name="内容占位符 4"/>
          <p:cNvSpPr>
            <a:spLocks noGrp="1"/>
          </p:cNvSpPr>
          <p:nvPr>
            <p:ph idx="1"/>
          </p:nvPr>
        </p:nvSpPr>
        <p:spPr/>
        <p:txBody>
          <a:bodyPr/>
          <a:p>
            <a:r>
              <a:rPr lang="zh-CN" altLang="en-US"/>
              <a:t>1月冰融；2月好橡树；3月大雁归来；4月春潮来临、葶苈、大果橡树、空中舞蹈；5月从阿根廷归来；6月桤树岔——钓鱼叙事曲；7月巨大的领地、大草原的生日；8月绿色的牧场；9月丛林里的合唱；10月烟样的金色、特别早、红灯笼；11月如果我是风、斧在手中、巨大的；12月家园、雪上的松树、65290（一只候鸟的脚环号码）。</a:t>
            </a: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7" name="图片 31746" descr="用图!"/>
          <p:cNvPicPr>
            <a:picLocks noChangeAspect="1"/>
          </p:cNvPicPr>
          <p:nvPr/>
        </p:nvPicPr>
        <p:blipFill>
          <a:blip r:embed="rId1">
            <a:clrChange>
              <a:clrFrom>
                <a:srgbClr val="FFFFFF"/>
              </a:clrFrom>
              <a:clrTo>
                <a:srgbClr val="FFFFFF">
                  <a:alpha val="0"/>
                </a:srgbClr>
              </a:clrTo>
            </a:clrChange>
          </a:blip>
          <a:stretch>
            <a:fillRect/>
          </a:stretch>
        </p:blipFill>
        <p:spPr>
          <a:xfrm>
            <a:off x="6248400" y="3581400"/>
            <a:ext cx="2438400" cy="1339850"/>
          </a:xfrm>
          <a:prstGeom prst="rect">
            <a:avLst/>
          </a:prstGeom>
          <a:noFill/>
          <a:ln w="9525">
            <a:noFill/>
          </a:ln>
        </p:spPr>
      </p:pic>
      <p:pic>
        <p:nvPicPr>
          <p:cNvPr id="31748" name="图片 31747" descr="用图!"/>
          <p:cNvPicPr>
            <a:picLocks noChangeAspect="1"/>
          </p:cNvPicPr>
          <p:nvPr/>
        </p:nvPicPr>
        <p:blipFill>
          <a:blip r:embed="rId1">
            <a:clrChange>
              <a:clrFrom>
                <a:srgbClr val="FFFFFF"/>
              </a:clrFrom>
              <a:clrTo>
                <a:srgbClr val="FFFFFF">
                  <a:alpha val="0"/>
                </a:srgbClr>
              </a:clrTo>
            </a:clrChange>
          </a:blip>
          <a:stretch>
            <a:fillRect/>
          </a:stretch>
        </p:blipFill>
        <p:spPr>
          <a:xfrm>
            <a:off x="4038600" y="5334000"/>
            <a:ext cx="2438400" cy="1219200"/>
          </a:xfrm>
          <a:prstGeom prst="rect">
            <a:avLst/>
          </a:prstGeom>
          <a:noFill/>
          <a:ln w="9525">
            <a:noFill/>
          </a:ln>
        </p:spPr>
      </p:pic>
      <p:pic>
        <p:nvPicPr>
          <p:cNvPr id="31749" name="图片 31748" descr="46b"/>
          <p:cNvPicPr>
            <a:picLocks noChangeAspect="1"/>
          </p:cNvPicPr>
          <p:nvPr/>
        </p:nvPicPr>
        <p:blipFill>
          <a:blip r:embed="rId2"/>
          <a:stretch>
            <a:fillRect/>
          </a:stretch>
        </p:blipFill>
        <p:spPr>
          <a:xfrm>
            <a:off x="685800" y="609600"/>
            <a:ext cx="390525" cy="390525"/>
          </a:xfrm>
          <a:prstGeom prst="rect">
            <a:avLst/>
          </a:prstGeom>
          <a:noFill/>
          <a:ln w="9525">
            <a:noFill/>
          </a:ln>
        </p:spPr>
      </p:pic>
      <p:sp>
        <p:nvSpPr>
          <p:cNvPr id="31750" name="文本框 31749"/>
          <p:cNvSpPr txBox="1"/>
          <p:nvPr/>
        </p:nvSpPr>
        <p:spPr>
          <a:xfrm>
            <a:off x="1295400" y="457200"/>
            <a:ext cx="6127750" cy="641350"/>
          </a:xfrm>
          <a:prstGeom prst="rect">
            <a:avLst/>
          </a:prstGeom>
          <a:noFill/>
          <a:ln w="9525">
            <a:noFill/>
          </a:ln>
        </p:spPr>
        <p:txBody>
          <a:bodyPr wrap="none" anchor="t">
            <a:spAutoFit/>
          </a:bodyPr>
          <a:p>
            <a:pPr lvl="0"/>
            <a:r>
              <a:rPr lang="zh-CN" altLang="en-US" sz="3600" b="1" dirty="0">
                <a:solidFill>
                  <a:srgbClr val="0033CC"/>
                </a:solidFill>
                <a:latin typeface="Times New Roman" panose="02020603050405020304" pitchFamily="18" charset="0"/>
                <a:ea typeface="宋体" panose="02010600030101010101" pitchFamily="2" charset="-122"/>
              </a:rPr>
              <a:t>作者笔下的大雁有哪些特点？</a:t>
            </a:r>
            <a:endParaRPr lang="zh-CN" altLang="en-US" sz="3600" b="1">
              <a:solidFill>
                <a:srgbClr val="0033CC"/>
              </a:solidFill>
              <a:latin typeface="Times New Roman" panose="02020603050405020304" pitchFamily="18" charset="0"/>
              <a:ea typeface="宋体" panose="02010600030101010101" pitchFamily="2" charset="-122"/>
            </a:endParaRPr>
          </a:p>
        </p:txBody>
      </p:sp>
      <p:sp>
        <p:nvSpPr>
          <p:cNvPr id="31751" name="文本框 31750"/>
          <p:cNvSpPr txBox="1"/>
          <p:nvPr/>
        </p:nvSpPr>
        <p:spPr>
          <a:xfrm>
            <a:off x="838200" y="1371600"/>
            <a:ext cx="7727950" cy="3937000"/>
          </a:xfrm>
          <a:prstGeom prst="rect">
            <a:avLst/>
          </a:prstGeom>
          <a:noFill/>
          <a:ln w="9525">
            <a:noFill/>
          </a:ln>
        </p:spPr>
        <p:txBody>
          <a:bodyPr wrap="none" anchor="t">
            <a:spAutoFit/>
          </a:bodyPr>
          <a:p>
            <a:pPr lvl="0"/>
            <a:r>
              <a:rPr lang="en-US" altLang="zh-CN" sz="3600" b="1" dirty="0">
                <a:latin typeface="Times New Roman" panose="02020603050405020304" pitchFamily="18" charset="0"/>
                <a:ea typeface="宋体" panose="02010600030101010101" pitchFamily="2" charset="-122"/>
              </a:rPr>
              <a:t>1</a:t>
            </a:r>
            <a:r>
              <a:rPr lang="zh-CN" altLang="en-US" sz="3600" b="1" dirty="0">
                <a:latin typeface="Times New Roman" panose="02020603050405020304" pitchFamily="18" charset="0"/>
                <a:ea typeface="宋体" panose="02010600030101010101" pitchFamily="2" charset="-122"/>
              </a:rPr>
              <a:t>、来的季节是三月春天。</a:t>
            </a:r>
            <a:endParaRPr lang="zh-CN" altLang="en-US" sz="3600" b="1" dirty="0">
              <a:latin typeface="Times New Roman" panose="02020603050405020304" pitchFamily="18" charset="0"/>
              <a:ea typeface="宋体" panose="02010600030101010101" pitchFamily="2" charset="-122"/>
            </a:endParaRPr>
          </a:p>
          <a:p>
            <a:pPr lvl="0"/>
            <a:r>
              <a:rPr lang="en-US" altLang="zh-CN" sz="3600" b="1" dirty="0">
                <a:latin typeface="Times New Roman" panose="02020603050405020304" pitchFamily="18" charset="0"/>
                <a:ea typeface="宋体" panose="02010600030101010101" pitchFamily="2" charset="-122"/>
              </a:rPr>
              <a:t>2</a:t>
            </a:r>
            <a:r>
              <a:rPr lang="zh-CN" altLang="en-US" sz="3600" b="1" dirty="0">
                <a:latin typeface="Times New Roman" panose="02020603050405020304" pitchFamily="18" charset="0"/>
                <a:ea typeface="宋体" panose="02010600030101010101" pitchFamily="2" charset="-122"/>
              </a:rPr>
              <a:t>、飞行的路线是笔直的。</a:t>
            </a:r>
            <a:endParaRPr lang="zh-CN" altLang="en-US" sz="3600" b="1" dirty="0">
              <a:latin typeface="Times New Roman" panose="02020603050405020304" pitchFamily="18" charset="0"/>
              <a:ea typeface="宋体" panose="02010600030101010101" pitchFamily="2" charset="-122"/>
            </a:endParaRPr>
          </a:p>
          <a:p>
            <a:pPr lvl="0"/>
            <a:r>
              <a:rPr lang="en-US" altLang="zh-CN" sz="3600" b="1" dirty="0">
                <a:latin typeface="Times New Roman" panose="02020603050405020304" pitchFamily="18" charset="0"/>
                <a:ea typeface="宋体" panose="02010600030101010101" pitchFamily="2" charset="-122"/>
              </a:rPr>
              <a:t>3</a:t>
            </a:r>
            <a:r>
              <a:rPr lang="zh-CN" altLang="en-US" sz="3600" b="1" dirty="0">
                <a:latin typeface="Times New Roman" panose="02020603050405020304" pitchFamily="18" charset="0"/>
                <a:ea typeface="宋体" panose="02010600030101010101" pitchFamily="2" charset="-122"/>
              </a:rPr>
              <a:t>、三月的大雁一触到水就叫，喧嚷。</a:t>
            </a:r>
            <a:endParaRPr lang="zh-CN" altLang="en-US" sz="3600" b="1" dirty="0">
              <a:latin typeface="Times New Roman" panose="02020603050405020304" pitchFamily="18" charset="0"/>
              <a:ea typeface="宋体" panose="02010600030101010101" pitchFamily="2" charset="-122"/>
            </a:endParaRPr>
          </a:p>
          <a:p>
            <a:pPr lvl="0"/>
            <a:r>
              <a:rPr lang="en-US" altLang="zh-CN" sz="3600" b="1" dirty="0">
                <a:latin typeface="Times New Roman" panose="02020603050405020304" pitchFamily="18" charset="0"/>
                <a:ea typeface="宋体" panose="02010600030101010101" pitchFamily="2" charset="-122"/>
              </a:rPr>
              <a:t>4</a:t>
            </a:r>
            <a:r>
              <a:rPr lang="zh-CN" altLang="en-US" sz="3600" b="1" dirty="0">
                <a:latin typeface="Times New Roman" panose="02020603050405020304" pitchFamily="18" charset="0"/>
                <a:ea typeface="宋体" panose="02010600030101010101" pitchFamily="2" charset="-122"/>
              </a:rPr>
              <a:t>、十一月份的大雁一声不吭。</a:t>
            </a:r>
            <a:endParaRPr lang="zh-CN" altLang="en-US" sz="3600" b="1" dirty="0">
              <a:latin typeface="Times New Roman" panose="02020603050405020304" pitchFamily="18" charset="0"/>
              <a:ea typeface="宋体" panose="02010600030101010101" pitchFamily="2" charset="-122"/>
            </a:endParaRPr>
          </a:p>
          <a:p>
            <a:pPr lvl="0"/>
            <a:r>
              <a:rPr lang="en-US" altLang="zh-CN" sz="3600" b="1" dirty="0">
                <a:latin typeface="Times New Roman" panose="02020603050405020304" pitchFamily="18" charset="0"/>
                <a:ea typeface="宋体" panose="02010600030101010101" pitchFamily="2" charset="-122"/>
              </a:rPr>
              <a:t>5</a:t>
            </a:r>
            <a:r>
              <a:rPr lang="zh-CN" altLang="en-US" sz="3600" b="1" dirty="0">
                <a:latin typeface="Times New Roman" panose="02020603050405020304" pitchFamily="18" charset="0"/>
                <a:ea typeface="宋体" panose="02010600030101010101" pitchFamily="2" charset="-122"/>
              </a:rPr>
              <a:t>、爱寻食玉米粒。</a:t>
            </a:r>
            <a:endParaRPr lang="zh-CN" altLang="en-US" sz="3600" b="1" dirty="0">
              <a:latin typeface="Times New Roman" panose="02020603050405020304" pitchFamily="18" charset="0"/>
              <a:ea typeface="宋体" panose="02010600030101010101" pitchFamily="2" charset="-122"/>
            </a:endParaRPr>
          </a:p>
          <a:p>
            <a:pPr lvl="0"/>
            <a:r>
              <a:rPr lang="en-US" altLang="zh-CN" sz="3600" b="1" dirty="0">
                <a:latin typeface="Times New Roman" panose="02020603050405020304" pitchFamily="18" charset="0"/>
                <a:ea typeface="宋体" panose="02010600030101010101" pitchFamily="2" charset="-122"/>
              </a:rPr>
              <a:t>6</a:t>
            </a:r>
            <a:r>
              <a:rPr lang="zh-CN" altLang="en-US" sz="3600" b="1" dirty="0">
                <a:latin typeface="Times New Roman" panose="02020603050405020304" pitchFamily="18" charset="0"/>
                <a:ea typeface="宋体" panose="02010600030101010101" pitchFamily="2" charset="-122"/>
              </a:rPr>
              <a:t>、常六只列队飞。</a:t>
            </a:r>
            <a:endParaRPr lang="zh-CN" altLang="en-US" sz="3600" b="1" dirty="0">
              <a:latin typeface="Times New Roman" panose="02020603050405020304" pitchFamily="18" charset="0"/>
              <a:ea typeface="宋体" panose="02010600030101010101" pitchFamily="2" charset="-122"/>
            </a:endParaRPr>
          </a:p>
          <a:p>
            <a:pPr lvl="0"/>
            <a:r>
              <a:rPr lang="en-US" altLang="zh-CN" sz="3600" b="1" dirty="0">
                <a:latin typeface="Times New Roman" panose="02020603050405020304" pitchFamily="18" charset="0"/>
                <a:ea typeface="宋体" panose="02010600030101010101" pitchFamily="2" charset="-122"/>
              </a:rPr>
              <a:t>7</a:t>
            </a:r>
            <a:r>
              <a:rPr lang="zh-CN" altLang="en-US" sz="3600" b="1" dirty="0">
                <a:latin typeface="Times New Roman" panose="02020603050405020304" pitchFamily="18" charset="0"/>
                <a:ea typeface="宋体" panose="02010600030101010101" pitchFamily="2" charset="-122"/>
              </a:rPr>
              <a:t>、四月的夜间，大雁会一阵阵喧闹。</a:t>
            </a:r>
            <a:endParaRPr lang="zh-CN" altLang="en-US" sz="3600" b="1">
              <a:latin typeface="Times New Roman" panose="02020603050405020304" pitchFamily="18" charset="0"/>
              <a:ea typeface="宋体" panose="02010600030101010101" pitchFamily="2" charset="-122"/>
            </a:endParaRPr>
          </a:p>
        </p:txBody>
      </p:sp>
      <p:pic>
        <p:nvPicPr>
          <p:cNvPr id="31752" name="图片 31751" descr="14-16"/>
          <p:cNvPicPr>
            <a:picLocks noChangeAspect="1"/>
          </p:cNvPicPr>
          <p:nvPr/>
        </p:nvPicPr>
        <p:blipFill>
          <a:blip r:embed="rId3"/>
          <a:stretch>
            <a:fillRect/>
          </a:stretch>
        </p:blipFill>
        <p:spPr>
          <a:xfrm>
            <a:off x="7315200" y="228600"/>
            <a:ext cx="1143000" cy="1143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51"/>
                                        </p:tgtEl>
                                        <p:attrNameLst>
                                          <p:attrName>style.visibility</p:attrName>
                                        </p:attrNameLst>
                                      </p:cBhvr>
                                      <p:to>
                                        <p:strVal val="visible"/>
                                      </p:to>
                                    </p:set>
                                    <p:anim calcmode="lin" valueType="num">
                                      <p:cBhvr additive="base">
                                        <p:cTn id="7" dur="500" fill="hold"/>
                                        <p:tgtEl>
                                          <p:spTgt spid="31751"/>
                                        </p:tgtEl>
                                        <p:attrNameLst>
                                          <p:attrName>ppt_x</p:attrName>
                                        </p:attrNameLst>
                                      </p:cBhvr>
                                      <p:tavLst>
                                        <p:tav tm="0">
                                          <p:val>
                                            <p:strVal val="#ppt_x"/>
                                          </p:val>
                                        </p:tav>
                                        <p:tav tm="100000">
                                          <p:val>
                                            <p:strVal val="#ppt_x"/>
                                          </p:val>
                                        </p:tav>
                                      </p:tavLst>
                                    </p:anim>
                                    <p:anim calcmode="lin" valueType="num">
                                      <p:cBhvr additive="base">
                                        <p:cTn id="8"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图片 29697" descr="1600dw009"/>
          <p:cNvPicPr>
            <a:picLocks noChangeAspect="1"/>
          </p:cNvPicPr>
          <p:nvPr/>
        </p:nvPicPr>
        <p:blipFill>
          <a:blip r:embed="rId1"/>
          <a:stretch>
            <a:fillRect/>
          </a:stretch>
        </p:blipFill>
        <p:spPr>
          <a:xfrm>
            <a:off x="684213" y="260350"/>
            <a:ext cx="7651750" cy="4343400"/>
          </a:xfrm>
          <a:prstGeom prst="rect">
            <a:avLst/>
          </a:prstGeom>
          <a:noFill/>
          <a:ln w="9525">
            <a:noFill/>
          </a:ln>
        </p:spPr>
      </p:pic>
      <p:sp>
        <p:nvSpPr>
          <p:cNvPr id="29699" name="文本框 29698"/>
          <p:cNvSpPr txBox="1"/>
          <p:nvPr/>
        </p:nvSpPr>
        <p:spPr>
          <a:xfrm>
            <a:off x="609600" y="601663"/>
            <a:ext cx="3429000" cy="366712"/>
          </a:xfrm>
          <a:prstGeom prst="rect">
            <a:avLst/>
          </a:prstGeom>
          <a:noFill/>
          <a:ln w="9525">
            <a:noFill/>
          </a:ln>
        </p:spPr>
        <p:txBody>
          <a:bodyPr>
            <a:spAutoFit/>
          </a:bodyPr>
          <a:p>
            <a:pPr lvl="0">
              <a:spcBef>
                <a:spcPct val="50000"/>
              </a:spcBef>
              <a:buClrTx/>
            </a:pPr>
            <a:endParaRPr sz="1800" dirty="0">
              <a:latin typeface="Arial" panose="020B0604020202020204" pitchFamily="34" charset="0"/>
              <a:ea typeface="宋体" panose="02010600030101010101" pitchFamily="2" charset="-122"/>
            </a:endParaRPr>
          </a:p>
        </p:txBody>
      </p:sp>
      <p:sp>
        <p:nvSpPr>
          <p:cNvPr id="29701" name="文本框 29700"/>
          <p:cNvSpPr txBox="1"/>
          <p:nvPr/>
        </p:nvSpPr>
        <p:spPr>
          <a:xfrm>
            <a:off x="1905000" y="304800"/>
            <a:ext cx="6705600" cy="1006475"/>
          </a:xfrm>
          <a:prstGeom prst="rect">
            <a:avLst/>
          </a:prstGeom>
          <a:noFill/>
          <a:ln w="9525">
            <a:noFill/>
          </a:ln>
        </p:spPr>
        <p:txBody>
          <a:bodyPr>
            <a:spAutoFit/>
          </a:bodyPr>
          <a:p>
            <a:pPr lvl="0">
              <a:spcBef>
                <a:spcPct val="50000"/>
              </a:spcBef>
              <a:buClrTx/>
            </a:pPr>
            <a:r>
              <a:rPr lang="zh-CN" altLang="en-US" sz="6000" b="1" dirty="0">
                <a:solidFill>
                  <a:srgbClr val="006600"/>
                </a:solidFill>
                <a:latin typeface="华文彩云" pitchFamily="2" charset="-122"/>
                <a:ea typeface="华文彩云" pitchFamily="2" charset="-122"/>
              </a:rPr>
              <a:t>整体感知内容</a:t>
            </a:r>
            <a:r>
              <a:rPr lang="en-US" altLang="zh-CN" sz="6000" b="1">
                <a:solidFill>
                  <a:srgbClr val="006600"/>
                </a:solidFill>
                <a:latin typeface="华文彩云" pitchFamily="2" charset="-122"/>
                <a:ea typeface="华文彩云" pitchFamily="2" charset="-122"/>
              </a:rPr>
              <a:t>:</a:t>
            </a:r>
            <a:endParaRPr lang="en-US" altLang="zh-CN" sz="6000" b="1">
              <a:solidFill>
                <a:srgbClr val="006600"/>
              </a:solidFill>
              <a:latin typeface="华文彩云" pitchFamily="2" charset="-122"/>
              <a:ea typeface="华文彩云" pitchFamily="2" charset="-122"/>
            </a:endParaRPr>
          </a:p>
        </p:txBody>
      </p:sp>
      <p:sp>
        <p:nvSpPr>
          <p:cNvPr id="29702" name="矩形 29701"/>
          <p:cNvSpPr/>
          <p:nvPr/>
        </p:nvSpPr>
        <p:spPr>
          <a:xfrm>
            <a:off x="296863" y="4652963"/>
            <a:ext cx="8847137" cy="1736725"/>
          </a:xfrm>
          <a:prstGeom prst="rect">
            <a:avLst/>
          </a:prstGeom>
          <a:noFill/>
          <a:ln w="9525">
            <a:noFill/>
          </a:ln>
        </p:spPr>
        <p:txBody>
          <a:bodyPr>
            <a:spAutoFit/>
          </a:bodyPr>
          <a:p>
            <a:pPr lvl="0"/>
            <a:r>
              <a:rPr lang="en-US" altLang="zh-CN" sz="4400" b="1" dirty="0">
                <a:solidFill>
                  <a:srgbClr val="FF0066"/>
                </a:solidFill>
                <a:latin typeface="Times New Roman" panose="02020603050405020304" pitchFamily="18" charset="0"/>
                <a:ea typeface="宋体" panose="02010600030101010101" pitchFamily="2" charset="-122"/>
              </a:rPr>
              <a:t>     </a:t>
            </a:r>
            <a:r>
              <a:rPr lang="en-US" altLang="zh-CN" sz="3200" b="1" dirty="0">
                <a:solidFill>
                  <a:srgbClr val="FF0066"/>
                </a:solidFill>
                <a:latin typeface="Times New Roman" panose="02020603050405020304" pitchFamily="18" charset="0"/>
                <a:ea typeface="宋体" panose="02010600030101010101" pitchFamily="2" charset="-122"/>
              </a:rPr>
              <a:t>“</a:t>
            </a:r>
            <a:r>
              <a:rPr lang="zh-CN" altLang="en-US" sz="3200" b="1" dirty="0">
                <a:solidFill>
                  <a:srgbClr val="FF0066"/>
                </a:solidFill>
                <a:latin typeface="Times New Roman" panose="02020603050405020304" pitchFamily="18" charset="0"/>
                <a:ea typeface="宋体" panose="02010600030101010101" pitchFamily="2" charset="-122"/>
              </a:rPr>
              <a:t>爱鸟者”是作者对自己的称呼， “爱”字贯穿全文。请你在文中找出能体现“爱鸟”的词语、句子或行动来，并加以品味。</a:t>
            </a:r>
            <a:endParaRPr lang="zh-CN" altLang="en-US" sz="3200" b="1" dirty="0">
              <a:solidFill>
                <a:srgbClr val="FF0066"/>
              </a:solidFill>
              <a:latin typeface="Times New Roman" panose="02020603050405020304" pitchFamily="18" charset="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图片 16385" descr="p31"/>
          <p:cNvPicPr>
            <a:picLocks noChangeAspect="1"/>
          </p:cNvPicPr>
          <p:nvPr/>
        </p:nvPicPr>
        <p:blipFill>
          <a:blip r:embed="rId1"/>
          <a:stretch>
            <a:fillRect/>
          </a:stretch>
        </p:blipFill>
        <p:spPr>
          <a:xfrm>
            <a:off x="0" y="0"/>
            <a:ext cx="3816350" cy="2779713"/>
          </a:xfrm>
          <a:prstGeom prst="rect">
            <a:avLst/>
          </a:prstGeom>
          <a:noFill/>
          <a:ln w="9525">
            <a:noFill/>
          </a:ln>
        </p:spPr>
      </p:pic>
      <p:sp>
        <p:nvSpPr>
          <p:cNvPr id="16387" name="文本框 16386"/>
          <p:cNvSpPr txBox="1"/>
          <p:nvPr/>
        </p:nvSpPr>
        <p:spPr>
          <a:xfrm>
            <a:off x="3995738" y="476250"/>
            <a:ext cx="4824412" cy="1739900"/>
          </a:xfrm>
          <a:prstGeom prst="rect">
            <a:avLst/>
          </a:prstGeom>
          <a:noFill/>
          <a:ln w="9525">
            <a:noFill/>
          </a:ln>
        </p:spPr>
        <p:txBody>
          <a:bodyPr>
            <a:spAutoFit/>
          </a:bodyPr>
          <a:p>
            <a:pPr lvl="0">
              <a:spcBef>
                <a:spcPct val="50000"/>
              </a:spcBef>
              <a:buClrTx/>
            </a:pPr>
            <a:r>
              <a:rPr lang="en-US" altLang="zh-CN" sz="3600" b="1" dirty="0">
                <a:solidFill>
                  <a:schemeClr val="accent2"/>
                </a:solidFill>
                <a:latin typeface="Arial" panose="020B0604020202020204" pitchFamily="34" charset="0"/>
                <a:ea typeface="宋体" panose="02010600030101010101" pitchFamily="2" charset="-122"/>
              </a:rPr>
              <a:t>      </a:t>
            </a:r>
            <a:r>
              <a:rPr lang="zh-CN" altLang="en-US" sz="3600" b="1" dirty="0">
                <a:solidFill>
                  <a:schemeClr val="accent2"/>
                </a:solidFill>
                <a:latin typeface="Arial" panose="020B0604020202020204" pitchFamily="34" charset="0"/>
                <a:ea typeface="宋体" panose="02010600030101010101" pitchFamily="2" charset="-122"/>
              </a:rPr>
              <a:t>作者对大雁作了那些描写？表达了他怎样的感情？</a:t>
            </a:r>
            <a:endParaRPr lang="zh-CN" altLang="en-US" sz="3600" b="1" dirty="0">
              <a:solidFill>
                <a:schemeClr val="accent2"/>
              </a:solidFill>
              <a:latin typeface="Arial" panose="020B0604020202020204" pitchFamily="34" charset="0"/>
              <a:ea typeface="宋体" panose="02010600030101010101" pitchFamily="2" charset="-122"/>
            </a:endParaRPr>
          </a:p>
        </p:txBody>
      </p:sp>
      <p:sp>
        <p:nvSpPr>
          <p:cNvPr id="16388" name="文本框 16387"/>
          <p:cNvSpPr txBox="1"/>
          <p:nvPr/>
        </p:nvSpPr>
        <p:spPr>
          <a:xfrm>
            <a:off x="827088" y="3068638"/>
            <a:ext cx="3211512" cy="579437"/>
          </a:xfrm>
          <a:prstGeom prst="rect">
            <a:avLst/>
          </a:prstGeom>
          <a:noFill/>
          <a:ln w="9525">
            <a:noFill/>
          </a:ln>
        </p:spPr>
        <p:txBody>
          <a:bodyPr>
            <a:spAutoFit/>
          </a:bodyPr>
          <a:p>
            <a:pPr lvl="0">
              <a:spcBef>
                <a:spcPct val="50000"/>
              </a:spcBef>
              <a:buClrTx/>
            </a:pPr>
            <a:r>
              <a:rPr lang="zh-CN" altLang="en-US" sz="3200" b="1" dirty="0">
                <a:solidFill>
                  <a:srgbClr val="009900"/>
                </a:solidFill>
                <a:latin typeface="Arial" panose="020B0604020202020204" pitchFamily="34" charset="0"/>
                <a:ea typeface="宋体" panose="02010600030101010101" pitchFamily="2" charset="-122"/>
              </a:rPr>
              <a:t>南飞的大雁</a:t>
            </a:r>
            <a:r>
              <a:rPr lang="en-US" altLang="zh-CN" sz="3200" b="1">
                <a:solidFill>
                  <a:srgbClr val="006600"/>
                </a:solidFill>
                <a:latin typeface="Arial" panose="020B0604020202020204" pitchFamily="34" charset="0"/>
                <a:ea typeface="宋体" panose="02010600030101010101" pitchFamily="2" charset="-122"/>
              </a:rPr>
              <a:t>(3)</a:t>
            </a:r>
            <a:endParaRPr lang="en-US" altLang="zh-CN" sz="3200" b="1">
              <a:solidFill>
                <a:srgbClr val="006600"/>
              </a:solidFill>
              <a:latin typeface="Arial" panose="020B0604020202020204" pitchFamily="34" charset="0"/>
              <a:ea typeface="宋体" panose="02010600030101010101" pitchFamily="2" charset="-122"/>
            </a:endParaRPr>
          </a:p>
        </p:txBody>
      </p:sp>
      <p:sp>
        <p:nvSpPr>
          <p:cNvPr id="16389" name="文本框 16388"/>
          <p:cNvSpPr txBox="1"/>
          <p:nvPr/>
        </p:nvSpPr>
        <p:spPr>
          <a:xfrm>
            <a:off x="5292725" y="3068638"/>
            <a:ext cx="3013075" cy="579437"/>
          </a:xfrm>
          <a:prstGeom prst="rect">
            <a:avLst/>
          </a:prstGeom>
          <a:noFill/>
          <a:ln w="9525">
            <a:noFill/>
          </a:ln>
        </p:spPr>
        <p:txBody>
          <a:bodyPr>
            <a:spAutoFit/>
          </a:bodyPr>
          <a:p>
            <a:pPr lvl="0">
              <a:spcBef>
                <a:spcPct val="50000"/>
              </a:spcBef>
              <a:buClrTx/>
            </a:pPr>
            <a:r>
              <a:rPr lang="zh-CN" altLang="en-US" sz="3200" b="1" dirty="0">
                <a:solidFill>
                  <a:srgbClr val="009900"/>
                </a:solidFill>
                <a:latin typeface="Arial" panose="020B0604020202020204" pitchFamily="34" charset="0"/>
                <a:ea typeface="宋体" panose="02010600030101010101" pitchFamily="2" charset="-122"/>
              </a:rPr>
              <a:t>冬季的大雁</a:t>
            </a:r>
            <a:r>
              <a:rPr lang="en-US" altLang="zh-CN" sz="3200" b="1">
                <a:solidFill>
                  <a:srgbClr val="006600"/>
                </a:solidFill>
                <a:latin typeface="Arial" panose="020B0604020202020204" pitchFamily="34" charset="0"/>
                <a:ea typeface="宋体" panose="02010600030101010101" pitchFamily="2" charset="-122"/>
              </a:rPr>
              <a:t>(4)</a:t>
            </a:r>
            <a:endParaRPr lang="en-US" altLang="zh-CN" sz="3200" b="1">
              <a:solidFill>
                <a:srgbClr val="006600"/>
              </a:solidFill>
              <a:latin typeface="Arial" panose="020B0604020202020204" pitchFamily="34" charset="0"/>
              <a:ea typeface="宋体" panose="02010600030101010101" pitchFamily="2" charset="-122"/>
            </a:endParaRPr>
          </a:p>
        </p:txBody>
      </p:sp>
      <p:sp>
        <p:nvSpPr>
          <p:cNvPr id="16390" name="文本框 16389"/>
          <p:cNvSpPr txBox="1"/>
          <p:nvPr/>
        </p:nvSpPr>
        <p:spPr>
          <a:xfrm>
            <a:off x="395288" y="3933825"/>
            <a:ext cx="3719512" cy="579438"/>
          </a:xfrm>
          <a:prstGeom prst="rect">
            <a:avLst/>
          </a:prstGeom>
          <a:noFill/>
          <a:ln w="9525">
            <a:noFill/>
          </a:ln>
        </p:spPr>
        <p:txBody>
          <a:bodyPr>
            <a:spAutoFit/>
          </a:bodyPr>
          <a:p>
            <a:pPr lvl="0">
              <a:spcBef>
                <a:spcPct val="50000"/>
              </a:spcBef>
              <a:buClrTx/>
            </a:pPr>
            <a:r>
              <a:rPr lang="zh-CN" altLang="en-US" sz="3200" b="1" dirty="0">
                <a:solidFill>
                  <a:srgbClr val="009900"/>
                </a:solidFill>
                <a:latin typeface="Arial" panose="020B0604020202020204" pitchFamily="34" charset="0"/>
                <a:ea typeface="宋体" panose="02010600030101010101" pitchFamily="2" charset="-122"/>
              </a:rPr>
              <a:t>大雁归来的情景</a:t>
            </a:r>
            <a:r>
              <a:rPr lang="en-US" altLang="zh-CN" sz="3200" b="1">
                <a:solidFill>
                  <a:srgbClr val="006600"/>
                </a:solidFill>
                <a:latin typeface="Arial" panose="020B0604020202020204" pitchFamily="34" charset="0"/>
                <a:ea typeface="宋体" panose="02010600030101010101" pitchFamily="2" charset="-122"/>
              </a:rPr>
              <a:t>(5)</a:t>
            </a:r>
            <a:endParaRPr lang="en-US" altLang="zh-CN" sz="3200" b="1">
              <a:solidFill>
                <a:srgbClr val="006600"/>
              </a:solidFill>
              <a:latin typeface="Arial" panose="020B0604020202020204" pitchFamily="34" charset="0"/>
              <a:ea typeface="宋体" panose="02010600030101010101" pitchFamily="2" charset="-122"/>
            </a:endParaRPr>
          </a:p>
        </p:txBody>
      </p:sp>
      <p:sp>
        <p:nvSpPr>
          <p:cNvPr id="16391" name="文本框 16390"/>
          <p:cNvSpPr txBox="1"/>
          <p:nvPr/>
        </p:nvSpPr>
        <p:spPr>
          <a:xfrm>
            <a:off x="4343400" y="3933825"/>
            <a:ext cx="4495800" cy="579438"/>
          </a:xfrm>
          <a:prstGeom prst="rect">
            <a:avLst/>
          </a:prstGeom>
          <a:noFill/>
          <a:ln w="9525">
            <a:noFill/>
          </a:ln>
        </p:spPr>
        <p:txBody>
          <a:bodyPr>
            <a:spAutoFit/>
          </a:bodyPr>
          <a:p>
            <a:pPr lvl="0">
              <a:spcBef>
                <a:spcPct val="50000"/>
              </a:spcBef>
              <a:buClrTx/>
            </a:pPr>
            <a:r>
              <a:rPr lang="zh-CN" altLang="en-US" sz="3200" b="1" dirty="0">
                <a:solidFill>
                  <a:srgbClr val="009900"/>
                </a:solidFill>
                <a:latin typeface="Arial" panose="020B0604020202020204" pitchFamily="34" charset="0"/>
                <a:ea typeface="宋体" panose="02010600030101010101" pitchFamily="2" charset="-122"/>
              </a:rPr>
              <a:t>春雁觅食过程的鸣叫</a:t>
            </a:r>
            <a:r>
              <a:rPr lang="en-US" altLang="zh-CN" sz="3200" b="1">
                <a:solidFill>
                  <a:srgbClr val="006600"/>
                </a:solidFill>
                <a:latin typeface="Arial" panose="020B0604020202020204" pitchFamily="34" charset="0"/>
                <a:ea typeface="宋体" panose="02010600030101010101" pitchFamily="2" charset="-122"/>
              </a:rPr>
              <a:t>(6)</a:t>
            </a:r>
            <a:endParaRPr lang="en-US" altLang="zh-CN" sz="3200" b="1">
              <a:solidFill>
                <a:srgbClr val="006600"/>
              </a:solidFill>
              <a:latin typeface="Arial" panose="020B0604020202020204" pitchFamily="34" charset="0"/>
              <a:ea typeface="宋体" panose="02010600030101010101" pitchFamily="2" charset="-122"/>
            </a:endParaRPr>
          </a:p>
        </p:txBody>
      </p:sp>
      <p:sp>
        <p:nvSpPr>
          <p:cNvPr id="16392" name="文本框 16391"/>
          <p:cNvSpPr txBox="1"/>
          <p:nvPr/>
        </p:nvSpPr>
        <p:spPr>
          <a:xfrm>
            <a:off x="609600" y="4797425"/>
            <a:ext cx="2667000" cy="579438"/>
          </a:xfrm>
          <a:prstGeom prst="rect">
            <a:avLst/>
          </a:prstGeom>
          <a:noFill/>
          <a:ln w="9525">
            <a:noFill/>
          </a:ln>
        </p:spPr>
        <p:txBody>
          <a:bodyPr>
            <a:spAutoFit/>
          </a:bodyPr>
          <a:p>
            <a:pPr lvl="0">
              <a:spcBef>
                <a:spcPct val="50000"/>
              </a:spcBef>
              <a:buClrTx/>
            </a:pPr>
            <a:r>
              <a:rPr lang="zh-CN" altLang="en-US" sz="3200" b="1" dirty="0">
                <a:solidFill>
                  <a:srgbClr val="009900"/>
                </a:solidFill>
                <a:latin typeface="Arial" panose="020B0604020202020204" pitchFamily="34" charset="0"/>
                <a:ea typeface="宋体" panose="02010600030101010101" pitchFamily="2" charset="-122"/>
              </a:rPr>
              <a:t>孤雁</a:t>
            </a:r>
            <a:r>
              <a:rPr lang="en-US" altLang="zh-CN" sz="3200" b="1" dirty="0">
                <a:solidFill>
                  <a:srgbClr val="006600"/>
                </a:solidFill>
                <a:latin typeface="Arial" panose="020B0604020202020204" pitchFamily="34" charset="0"/>
                <a:ea typeface="宋体" panose="02010600030101010101" pitchFamily="2" charset="-122"/>
              </a:rPr>
              <a:t>(7</a:t>
            </a:r>
            <a:r>
              <a:rPr lang="zh-CN" altLang="en-US" sz="3200" b="1" dirty="0">
                <a:solidFill>
                  <a:srgbClr val="006600"/>
                </a:solidFill>
                <a:latin typeface="Arial" panose="020B0604020202020204" pitchFamily="34" charset="0"/>
                <a:ea typeface="宋体" panose="02010600030101010101" pitchFamily="2" charset="-122"/>
              </a:rPr>
              <a:t>、</a:t>
            </a:r>
            <a:r>
              <a:rPr lang="en-US" altLang="zh-CN" sz="3200" b="1">
                <a:solidFill>
                  <a:srgbClr val="006600"/>
                </a:solidFill>
                <a:latin typeface="Arial" panose="020B0604020202020204" pitchFamily="34" charset="0"/>
                <a:ea typeface="宋体" panose="02010600030101010101" pitchFamily="2" charset="-122"/>
              </a:rPr>
              <a:t>8)</a:t>
            </a:r>
            <a:endParaRPr lang="en-US" altLang="zh-CN" sz="3200" b="1">
              <a:solidFill>
                <a:srgbClr val="006600"/>
              </a:solidFill>
              <a:latin typeface="Arial" panose="020B0604020202020204" pitchFamily="34" charset="0"/>
              <a:ea typeface="宋体" panose="02010600030101010101" pitchFamily="2" charset="-122"/>
            </a:endParaRPr>
          </a:p>
        </p:txBody>
      </p:sp>
      <p:sp>
        <p:nvSpPr>
          <p:cNvPr id="16393" name="文本框 16392"/>
          <p:cNvSpPr txBox="1"/>
          <p:nvPr/>
        </p:nvSpPr>
        <p:spPr>
          <a:xfrm>
            <a:off x="3505200" y="4868863"/>
            <a:ext cx="5172075" cy="579437"/>
          </a:xfrm>
          <a:prstGeom prst="rect">
            <a:avLst/>
          </a:prstGeom>
          <a:noFill/>
          <a:ln w="9525">
            <a:noFill/>
          </a:ln>
        </p:spPr>
        <p:txBody>
          <a:bodyPr>
            <a:spAutoFit/>
          </a:bodyPr>
          <a:p>
            <a:pPr lvl="0">
              <a:spcBef>
                <a:spcPct val="50000"/>
              </a:spcBef>
              <a:buClrTx/>
            </a:pPr>
            <a:r>
              <a:rPr lang="zh-CN" altLang="en-US" sz="3200" b="1" dirty="0">
                <a:solidFill>
                  <a:srgbClr val="009900"/>
                </a:solidFill>
                <a:latin typeface="Arial" panose="020B0604020202020204" pitchFamily="34" charset="0"/>
                <a:ea typeface="宋体" panose="02010600030101010101" pitchFamily="2" charset="-122"/>
              </a:rPr>
              <a:t>四月夜间大雁群居的鸣叫</a:t>
            </a:r>
            <a:r>
              <a:rPr lang="en-US" altLang="zh-CN" sz="3200" b="1">
                <a:solidFill>
                  <a:srgbClr val="006600"/>
                </a:solidFill>
                <a:latin typeface="Arial" panose="020B0604020202020204" pitchFamily="34" charset="0"/>
                <a:ea typeface="宋体" panose="02010600030101010101" pitchFamily="2" charset="-122"/>
              </a:rPr>
              <a:t>(9)</a:t>
            </a:r>
            <a:endParaRPr lang="en-US" altLang="zh-CN" sz="3200" b="1">
              <a:solidFill>
                <a:srgbClr val="006600"/>
              </a:solidFill>
              <a:latin typeface="Arial" panose="020B0604020202020204" pitchFamily="34" charset="0"/>
              <a:ea typeface="宋体" panose="02010600030101010101" pitchFamily="2" charset="-122"/>
            </a:endParaRPr>
          </a:p>
        </p:txBody>
      </p:sp>
      <p:sp>
        <p:nvSpPr>
          <p:cNvPr id="16394" name="文本框 16393"/>
          <p:cNvSpPr txBox="1"/>
          <p:nvPr/>
        </p:nvSpPr>
        <p:spPr>
          <a:xfrm>
            <a:off x="1619250" y="5734050"/>
            <a:ext cx="6911975" cy="762000"/>
          </a:xfrm>
          <a:prstGeom prst="rect">
            <a:avLst/>
          </a:prstGeom>
          <a:noFill/>
          <a:ln w="9525">
            <a:noFill/>
          </a:ln>
        </p:spPr>
        <p:txBody>
          <a:bodyPr>
            <a:spAutoFit/>
          </a:bodyPr>
          <a:p>
            <a:pPr lvl="0">
              <a:spcBef>
                <a:spcPct val="50000"/>
              </a:spcBef>
              <a:buClrTx/>
            </a:pPr>
            <a:r>
              <a:rPr lang="zh-CN" altLang="en-US" sz="4400" b="1" dirty="0">
                <a:latin typeface="Arial" panose="020B0604020202020204" pitchFamily="34" charset="0"/>
                <a:ea typeface="隶书" pitchFamily="49" charset="-122"/>
              </a:rPr>
              <a:t>字里行间充满</a:t>
            </a:r>
            <a:r>
              <a:rPr lang="zh-CN" altLang="en-US" sz="4400" b="1" dirty="0">
                <a:solidFill>
                  <a:srgbClr val="FF9900"/>
                </a:solidFill>
                <a:latin typeface="Arial" panose="020B0604020202020204" pitchFamily="34" charset="0"/>
                <a:ea typeface="隶书" pitchFamily="49" charset="-122"/>
              </a:rPr>
              <a:t>爱鸟之情</a:t>
            </a:r>
            <a:endParaRPr lang="zh-CN" altLang="en-US" sz="4400" b="1" dirty="0">
              <a:solidFill>
                <a:srgbClr val="FF9900"/>
              </a:solidFill>
              <a:latin typeface="Arial" panose="020B0604020202020204" pitchFamily="34"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wipe(down)">
                                      <p:cBhvr>
                                        <p:cTn id="7" dur="5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wipe(down)">
                                      <p:cBhvr>
                                        <p:cTn id="12" dur="500"/>
                                        <p:tgtEl>
                                          <p:spTgt spid="163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390"/>
                                        </p:tgtEl>
                                        <p:attrNameLst>
                                          <p:attrName>style.visibility</p:attrName>
                                        </p:attrNameLst>
                                      </p:cBhvr>
                                      <p:to>
                                        <p:strVal val="visible"/>
                                      </p:to>
                                    </p:set>
                                    <p:animEffect transition="in" filter="wipe(down)">
                                      <p:cBhvr>
                                        <p:cTn id="17" dur="500"/>
                                        <p:tgtEl>
                                          <p:spTgt spid="1639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391"/>
                                        </p:tgtEl>
                                        <p:attrNameLst>
                                          <p:attrName>style.visibility</p:attrName>
                                        </p:attrNameLst>
                                      </p:cBhvr>
                                      <p:to>
                                        <p:strVal val="visible"/>
                                      </p:to>
                                    </p:set>
                                    <p:animEffect transition="in" filter="wipe(down)">
                                      <p:cBhvr>
                                        <p:cTn id="22" dur="500"/>
                                        <p:tgtEl>
                                          <p:spTgt spid="1639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6392"/>
                                        </p:tgtEl>
                                        <p:attrNameLst>
                                          <p:attrName>style.visibility</p:attrName>
                                        </p:attrNameLst>
                                      </p:cBhvr>
                                      <p:to>
                                        <p:strVal val="visible"/>
                                      </p:to>
                                    </p:set>
                                    <p:animEffect transition="in" filter="wipe(down)">
                                      <p:cBhvr>
                                        <p:cTn id="27" dur="500"/>
                                        <p:tgtEl>
                                          <p:spTgt spid="1639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393"/>
                                        </p:tgtEl>
                                        <p:attrNameLst>
                                          <p:attrName>style.visibility</p:attrName>
                                        </p:attrNameLst>
                                      </p:cBhvr>
                                      <p:to>
                                        <p:strVal val="visible"/>
                                      </p:to>
                                    </p:set>
                                    <p:animEffect transition="in" filter="wipe(down)">
                                      <p:cBhvr>
                                        <p:cTn id="32" dur="500"/>
                                        <p:tgtEl>
                                          <p:spTgt spid="1639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394"/>
                                        </p:tgtEl>
                                        <p:attrNameLst>
                                          <p:attrName>style.visibility</p:attrName>
                                        </p:attrNameLst>
                                      </p:cBhvr>
                                      <p:to>
                                        <p:strVal val="visible"/>
                                      </p:to>
                                    </p:set>
                                    <p:animEffect transition="in" filter="box(in)">
                                      <p:cBhvr>
                                        <p:cTn id="37" dur="5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P spid="16390" grpId="0"/>
      <p:bldP spid="16391" grpId="0"/>
      <p:bldP spid="16392" grpId="0"/>
      <p:bldP spid="16393" grpId="0"/>
      <p:bldP spid="1639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39850" y="746125"/>
            <a:ext cx="5772150" cy="3931920"/>
          </a:xfrm>
          <a:prstGeom prst="rect">
            <a:avLst/>
          </a:prstGeom>
          <a:noFill/>
          <a:ln w="9525">
            <a:noFill/>
          </a:ln>
        </p:spPr>
        <p:txBody>
          <a:bodyPr wrap="square">
            <a:spAutoFit/>
          </a:bodyPr>
          <a:p>
            <a:pPr marL="0" indent="0" algn="l"/>
            <a:r>
              <a:rPr lang="zh-CN" altLang="en-US" sz="3600" b="1">
                <a:solidFill>
                  <a:schemeClr val="tx1"/>
                </a:solidFill>
                <a:uFillTx/>
                <a:latin typeface="宋体" panose="02010600030101010101" pitchFamily="2" charset="-122"/>
                <a:ea typeface="宋体" panose="02010600030101010101" pitchFamily="2" charset="-122"/>
                <a:cs typeface="宋体" panose="02010600030101010101" pitchFamily="2" charset="-122"/>
              </a:rPr>
              <a:t>问世间情是何物，直教生死相许。天南地北双飞客，老翅几回寒暑。欢乐趣，离别苦，就中更有痴儿女。君应有语，渺万里层云，千山暮雪，只影向谁去。</a:t>
            </a:r>
            <a:endParaRPr lang="zh-CN" altLang="en-US" sz="3600" b="1">
              <a:solidFill>
                <a:schemeClr val="tx1"/>
              </a:solidFill>
              <a:uFillTx/>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600" b="1">
                <a:solidFill>
                  <a:schemeClr val="tx1"/>
                </a:solidFill>
                <a:uFillTx/>
                <a:latin typeface="宋体" panose="02010600030101010101" pitchFamily="2" charset="-122"/>
                <a:ea typeface="宋体" panose="02010600030101010101" pitchFamily="2" charset="-122"/>
                <a:cs typeface="宋体" panose="02010600030101010101" pitchFamily="2" charset="-122"/>
              </a:rPr>
              <a:t>                 元好问</a:t>
            </a:r>
            <a:endParaRPr lang="zh-CN" altLang="en-US" sz="3600" b="1">
              <a:solidFill>
                <a:schemeClr val="tx1"/>
              </a:solidFill>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矩形 30721"/>
          <p:cNvSpPr/>
          <p:nvPr/>
        </p:nvSpPr>
        <p:spPr>
          <a:xfrm>
            <a:off x="533400" y="1371600"/>
            <a:ext cx="7772400" cy="1143000"/>
          </a:xfrm>
          <a:prstGeom prst="rect">
            <a:avLst/>
          </a:prstGeom>
          <a:noFill/>
          <a:ln w="9525">
            <a:noFill/>
          </a:ln>
        </p:spPr>
        <p:txBody>
          <a:bodyPr anchor="ctr"/>
          <a:p>
            <a:pPr lvl="0" algn="ctr"/>
            <a:r>
              <a:rPr lang="en-US" altLang="zh-CN" sz="4400" b="1" dirty="0">
                <a:solidFill>
                  <a:srgbClr val="FF0066"/>
                </a:solidFill>
                <a:latin typeface="Times New Roman" panose="02020603050405020304" pitchFamily="18" charset="0"/>
                <a:ea typeface="宋体" panose="02010600030101010101" pitchFamily="2" charset="-122"/>
              </a:rPr>
              <a:t>               </a:t>
            </a:r>
            <a:r>
              <a:rPr lang="zh-CN" altLang="en-US" sz="4400" b="1" dirty="0">
                <a:solidFill>
                  <a:srgbClr val="FF0066"/>
                </a:solidFill>
                <a:latin typeface="Times New Roman" panose="02020603050405020304" pitchFamily="18" charset="0"/>
                <a:ea typeface="宋体" panose="02010600030101010101" pitchFamily="2" charset="-122"/>
              </a:rPr>
              <a:t>请同学们阅读课本，找出文中作者对大雁的观察和描写的句子，体会其作用。</a:t>
            </a:r>
            <a:r>
              <a:rPr lang="zh-CN" altLang="en-US" sz="4400" b="1" dirty="0">
                <a:solidFill>
                  <a:srgbClr val="FF66CC"/>
                </a:solidFill>
                <a:latin typeface="Times New Roman" panose="02020603050405020304" pitchFamily="18" charset="0"/>
                <a:ea typeface="宋体" panose="02010600030101010101" pitchFamily="2" charset="-122"/>
              </a:rPr>
              <a:t> </a:t>
            </a:r>
            <a:br>
              <a:rPr lang="zh-CN" altLang="en-US" sz="4400" b="1" dirty="0">
                <a:solidFill>
                  <a:srgbClr val="FF66CC"/>
                </a:solidFill>
                <a:latin typeface="Times New Roman" panose="02020603050405020304" pitchFamily="18" charset="0"/>
                <a:ea typeface="宋体" panose="02010600030101010101" pitchFamily="2" charset="-122"/>
              </a:rPr>
            </a:br>
            <a:endParaRPr lang="zh-CN" altLang="en-US" sz="4400" b="1">
              <a:solidFill>
                <a:srgbClr val="FF66CC"/>
              </a:solidFill>
              <a:latin typeface="Times New Roman" panose="02020603050405020304" pitchFamily="18" charset="0"/>
              <a:ea typeface="宋体" panose="02010600030101010101" pitchFamily="2" charset="-122"/>
            </a:endParaRPr>
          </a:p>
        </p:txBody>
      </p:sp>
      <p:pic>
        <p:nvPicPr>
          <p:cNvPr id="30723" name="图片 30722" descr="用图!"/>
          <p:cNvPicPr>
            <a:picLocks noChangeAspect="1"/>
          </p:cNvPicPr>
          <p:nvPr/>
        </p:nvPicPr>
        <p:blipFill>
          <a:blip r:embed="rId1">
            <a:clrChange>
              <a:clrFrom>
                <a:srgbClr val="FFFFFF"/>
              </a:clrFrom>
              <a:clrTo>
                <a:srgbClr val="FFFFFF">
                  <a:alpha val="0"/>
                </a:srgbClr>
              </a:clrTo>
            </a:clrChange>
          </a:blip>
          <a:stretch>
            <a:fillRect/>
          </a:stretch>
        </p:blipFill>
        <p:spPr>
          <a:xfrm>
            <a:off x="228600" y="2743200"/>
            <a:ext cx="2438400" cy="1371600"/>
          </a:xfrm>
          <a:prstGeom prst="rect">
            <a:avLst/>
          </a:prstGeom>
          <a:noFill/>
          <a:ln w="9525">
            <a:noFill/>
          </a:ln>
        </p:spPr>
      </p:pic>
      <p:pic>
        <p:nvPicPr>
          <p:cNvPr id="30724" name="图片 30723" descr="用图!"/>
          <p:cNvPicPr>
            <a:picLocks noChangeAspect="1"/>
          </p:cNvPicPr>
          <p:nvPr/>
        </p:nvPicPr>
        <p:blipFill>
          <a:blip r:embed="rId1">
            <a:clrChange>
              <a:clrFrom>
                <a:srgbClr val="FFFFFF"/>
              </a:clrFrom>
              <a:clrTo>
                <a:srgbClr val="FFFFFF">
                  <a:alpha val="0"/>
                </a:srgbClr>
              </a:clrTo>
            </a:clrChange>
          </a:blip>
          <a:stretch>
            <a:fillRect/>
          </a:stretch>
        </p:blipFill>
        <p:spPr>
          <a:xfrm>
            <a:off x="6172200" y="2819400"/>
            <a:ext cx="2438400" cy="1371600"/>
          </a:xfrm>
          <a:prstGeom prst="rect">
            <a:avLst/>
          </a:prstGeom>
          <a:noFill/>
          <a:ln w="9525">
            <a:noFill/>
          </a:ln>
        </p:spPr>
      </p:pic>
      <p:pic>
        <p:nvPicPr>
          <p:cNvPr id="30726" name="图片 30725" descr="SHFQ001"/>
          <p:cNvPicPr>
            <a:picLocks noChangeAspect="1"/>
          </p:cNvPicPr>
          <p:nvPr/>
        </p:nvPicPr>
        <p:blipFill>
          <a:blip r:embed="rId2"/>
          <a:stretch>
            <a:fillRect/>
          </a:stretch>
        </p:blipFill>
        <p:spPr>
          <a:xfrm>
            <a:off x="1524000" y="4191000"/>
            <a:ext cx="6477000" cy="21590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图片 37889" descr="大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7891" name="文本框 37890"/>
          <p:cNvSpPr txBox="1"/>
          <p:nvPr/>
        </p:nvSpPr>
        <p:spPr>
          <a:xfrm>
            <a:off x="0" y="0"/>
            <a:ext cx="9144000" cy="5216525"/>
          </a:xfrm>
          <a:prstGeom prst="rect">
            <a:avLst/>
          </a:prstGeom>
          <a:noFill/>
          <a:ln w="9525">
            <a:noFill/>
          </a:ln>
        </p:spPr>
        <p:txBody>
          <a:bodyPr>
            <a:spAutoFit/>
          </a:bodyPr>
          <a:p>
            <a:pPr lvl="0">
              <a:spcBef>
                <a:spcPct val="50000"/>
              </a:spcBef>
            </a:pPr>
            <a:r>
              <a:rPr lang="zh-CN" altLang="en-US" sz="2800" b="1" dirty="0">
                <a:solidFill>
                  <a:srgbClr val="FF0066"/>
                </a:solidFill>
                <a:latin typeface="宋体" panose="02010600030101010101" pitchFamily="2" charset="-122"/>
                <a:ea typeface="宋体" panose="02010600030101010101" pitchFamily="2" charset="-122"/>
              </a:rPr>
              <a:t>例如：</a:t>
            </a:r>
            <a:br>
              <a:rPr lang="zh-CN" altLang="en-US" sz="2800" b="1" dirty="0">
                <a:solidFill>
                  <a:srgbClr val="FF0066"/>
                </a:solidFill>
                <a:latin typeface="宋体" panose="02010600030101010101" pitchFamily="2" charset="-122"/>
                <a:ea typeface="宋体" panose="02010600030101010101" pitchFamily="2" charset="-122"/>
              </a:rPr>
            </a:br>
            <a:r>
              <a:rPr lang="zh-CN" altLang="en-US" sz="2800" b="1" dirty="0">
                <a:solidFill>
                  <a:srgbClr val="FF0066"/>
                </a:solidFill>
                <a:latin typeface="宋体" panose="02010600030101010101" pitchFamily="2" charset="-122"/>
                <a:ea typeface="宋体" panose="02010600030101010101" pitchFamily="2" charset="-122"/>
              </a:rPr>
              <a:t>    </a:t>
            </a:r>
            <a:r>
              <a:rPr lang="en-US" altLang="zh-CN" sz="2800" b="1" dirty="0">
                <a:solidFill>
                  <a:srgbClr val="FF0066"/>
                </a:solidFill>
                <a:latin typeface="宋体" panose="02010600030101010101" pitchFamily="2" charset="-122"/>
                <a:ea typeface="宋体" panose="02010600030101010101" pitchFamily="2" charset="-122"/>
              </a:rPr>
              <a:t>1</a:t>
            </a:r>
            <a:r>
              <a:rPr lang="zh-CN" altLang="en-US" sz="2800" b="1" dirty="0">
                <a:solidFill>
                  <a:srgbClr val="FF0066"/>
                </a:solidFill>
                <a:latin typeface="宋体" panose="02010600030101010101" pitchFamily="2" charset="-122"/>
                <a:ea typeface="宋体" panose="02010600030101010101" pitchFamily="2" charset="-122"/>
              </a:rPr>
              <a:t>．而一只定期迁徙的大雁，下定了在黑夜飞行</a:t>
            </a:r>
            <a:r>
              <a:rPr lang="en-US" altLang="zh-CN" sz="2800" b="1" dirty="0">
                <a:solidFill>
                  <a:srgbClr val="FF0066"/>
                </a:solidFill>
                <a:latin typeface="宋体" panose="02010600030101010101" pitchFamily="2" charset="-122"/>
                <a:ea typeface="宋体" panose="02010600030101010101" pitchFamily="2" charset="-122"/>
              </a:rPr>
              <a:t>200</a:t>
            </a:r>
            <a:r>
              <a:rPr lang="zh-CN" altLang="en-US" sz="2800" b="1" dirty="0">
                <a:solidFill>
                  <a:srgbClr val="FF0066"/>
                </a:solidFill>
                <a:latin typeface="宋体" panose="02010600030101010101" pitchFamily="2" charset="-122"/>
                <a:ea typeface="宋体" panose="02010600030101010101" pitchFamily="2" charset="-122"/>
              </a:rPr>
              <a:t>英里的赌注，它一旦起程再要撤回去可就不那么容易了。</a:t>
            </a:r>
            <a:br>
              <a:rPr lang="zh-CN" altLang="en-US" sz="2800" b="1" dirty="0">
                <a:solidFill>
                  <a:srgbClr val="FF0066"/>
                </a:solidFill>
                <a:latin typeface="宋体" panose="02010600030101010101" pitchFamily="2" charset="-122"/>
                <a:ea typeface="宋体" panose="02010600030101010101" pitchFamily="2" charset="-122"/>
              </a:rPr>
            </a:br>
            <a:r>
              <a:rPr lang="zh-CN" altLang="en-US" sz="2800" b="1" dirty="0">
                <a:solidFill>
                  <a:srgbClr val="FF0066"/>
                </a:solidFill>
                <a:latin typeface="宋体" panose="02010600030101010101" pitchFamily="2" charset="-122"/>
                <a:ea typeface="宋体" panose="02010600030101010101" pitchFamily="2" charset="-122"/>
              </a:rPr>
              <a:t>    </a:t>
            </a:r>
            <a:r>
              <a:rPr lang="en-US" altLang="zh-CN" sz="2800" b="1" dirty="0">
                <a:solidFill>
                  <a:srgbClr val="FF0066"/>
                </a:solidFill>
                <a:latin typeface="宋体" panose="02010600030101010101" pitchFamily="2" charset="-122"/>
                <a:ea typeface="宋体" panose="02010600030101010101" pitchFamily="2" charset="-122"/>
              </a:rPr>
              <a:t>2</a:t>
            </a:r>
            <a:r>
              <a:rPr lang="zh-CN" altLang="en-US" sz="2800" b="1" dirty="0">
                <a:solidFill>
                  <a:srgbClr val="FF0066"/>
                </a:solidFill>
                <a:latin typeface="宋体" panose="02010600030101010101" pitchFamily="2" charset="-122"/>
                <a:ea typeface="宋体" panose="02010600030101010101" pitchFamily="2" charset="-122"/>
              </a:rPr>
              <a:t>．乌鸦通常被认为是笔直飞行的，但与坚定不移地向南飞行</a:t>
            </a:r>
            <a:r>
              <a:rPr lang="en-US" altLang="zh-CN" sz="2800" b="1" dirty="0">
                <a:solidFill>
                  <a:srgbClr val="FF0066"/>
                </a:solidFill>
                <a:latin typeface="宋体" panose="02010600030101010101" pitchFamily="2" charset="-122"/>
                <a:ea typeface="宋体" panose="02010600030101010101" pitchFamily="2" charset="-122"/>
              </a:rPr>
              <a:t>200</a:t>
            </a:r>
            <a:r>
              <a:rPr lang="zh-CN" altLang="en-US" sz="2800" b="1" dirty="0">
                <a:solidFill>
                  <a:srgbClr val="FF0066"/>
                </a:solidFill>
                <a:latin typeface="宋体" panose="02010600030101010101" pitchFamily="2" charset="-122"/>
                <a:ea typeface="宋体" panose="02010600030101010101" pitchFamily="2" charset="-122"/>
              </a:rPr>
              <a:t>英里直达最近的大湖的大雁相比，它的飞行也就成了曲线。</a:t>
            </a:r>
            <a:br>
              <a:rPr lang="zh-CN" altLang="en-US" sz="2800" b="1" dirty="0">
                <a:solidFill>
                  <a:srgbClr val="FF0066"/>
                </a:solidFill>
                <a:latin typeface="宋体" panose="02010600030101010101" pitchFamily="2" charset="-122"/>
                <a:ea typeface="宋体" panose="02010600030101010101" pitchFamily="2" charset="-122"/>
              </a:rPr>
            </a:br>
            <a:r>
              <a:rPr lang="zh-CN" altLang="en-US" sz="2800" b="1" dirty="0">
                <a:solidFill>
                  <a:srgbClr val="FF0066"/>
                </a:solidFill>
                <a:latin typeface="宋体" panose="02010600030101010101" pitchFamily="2" charset="-122"/>
                <a:ea typeface="宋体" panose="02010600030101010101" pitchFamily="2" charset="-122"/>
              </a:rPr>
              <a:t>    </a:t>
            </a:r>
            <a:r>
              <a:rPr lang="en-US" altLang="zh-CN" sz="2800" b="1" dirty="0">
                <a:solidFill>
                  <a:srgbClr val="FF0066"/>
                </a:solidFill>
                <a:latin typeface="宋体" panose="02010600030101010101" pitchFamily="2" charset="-122"/>
                <a:ea typeface="宋体" panose="02010600030101010101" pitchFamily="2" charset="-122"/>
              </a:rPr>
              <a:t>3</a:t>
            </a:r>
            <a:r>
              <a:rPr lang="zh-CN" altLang="en-US" sz="2800" b="1" dirty="0">
                <a:solidFill>
                  <a:srgbClr val="FF0066"/>
                </a:solidFill>
                <a:latin typeface="宋体" panose="02010600030101010101" pitchFamily="2" charset="-122"/>
                <a:ea typeface="宋体" panose="02010600030101010101" pitchFamily="2" charset="-122"/>
              </a:rPr>
              <a:t>．它们顺着弯曲的河流拐来拐去，穿过现在已经没有猎枪的狩猎点和小洲，向每个沙滩低语着，如同向久别的朋友低语一样。</a:t>
            </a:r>
            <a:br>
              <a:rPr lang="zh-CN" altLang="en-US" sz="2800" b="1" dirty="0">
                <a:solidFill>
                  <a:srgbClr val="FF0066"/>
                </a:solidFill>
                <a:latin typeface="宋体" panose="02010600030101010101" pitchFamily="2" charset="-122"/>
                <a:ea typeface="宋体" panose="02010600030101010101" pitchFamily="2" charset="-122"/>
              </a:rPr>
            </a:br>
            <a:r>
              <a:rPr lang="zh-CN" altLang="en-US" sz="2800" b="1" dirty="0">
                <a:solidFill>
                  <a:srgbClr val="FF0066"/>
                </a:solidFill>
                <a:latin typeface="宋体" panose="02010600030101010101" pitchFamily="2" charset="-122"/>
                <a:ea typeface="宋体" panose="02010600030101010101" pitchFamily="2" charset="-122"/>
              </a:rPr>
              <a:t>    </a:t>
            </a:r>
            <a:r>
              <a:rPr lang="en-US" altLang="zh-CN" sz="2800" b="1" dirty="0">
                <a:solidFill>
                  <a:srgbClr val="FF0066"/>
                </a:solidFill>
                <a:latin typeface="宋体" panose="02010600030101010101" pitchFamily="2" charset="-122"/>
                <a:ea typeface="宋体" panose="02010600030101010101" pitchFamily="2" charset="-122"/>
              </a:rPr>
              <a:t>4</a:t>
            </a:r>
            <a:r>
              <a:rPr lang="zh-CN" altLang="en-US" sz="2800" b="1" dirty="0">
                <a:solidFill>
                  <a:srgbClr val="FF0066"/>
                </a:solidFill>
                <a:latin typeface="宋体" panose="02010600030101010101" pitchFamily="2" charset="-122"/>
                <a:ea typeface="宋体" panose="02010600030101010101" pitchFamily="2" charset="-122"/>
              </a:rPr>
              <a:t>．第一群大雁一旦来到这里，它们便向每一群迁徙的雁群喧嚷着发出邀请。</a:t>
            </a:r>
            <a:br>
              <a:rPr lang="zh-CN" altLang="en-US" sz="2800" b="1" dirty="0">
                <a:solidFill>
                  <a:srgbClr val="FF0066"/>
                </a:solidFill>
                <a:latin typeface="宋体" panose="02010600030101010101" pitchFamily="2" charset="-122"/>
                <a:ea typeface="宋体" panose="02010600030101010101" pitchFamily="2" charset="-122"/>
              </a:rPr>
            </a:br>
            <a:r>
              <a:rPr lang="zh-CN" altLang="en-US" sz="2800" b="1" dirty="0">
                <a:solidFill>
                  <a:srgbClr val="FF0066"/>
                </a:solidFill>
                <a:latin typeface="宋体" panose="02010600030101010101" pitchFamily="2" charset="-122"/>
                <a:ea typeface="宋体" panose="02010600030101010101" pitchFamily="2" charset="-122"/>
              </a:rPr>
              <a:t>    </a:t>
            </a:r>
            <a:r>
              <a:rPr lang="en-US" altLang="zh-CN" sz="2800" b="1" dirty="0">
                <a:solidFill>
                  <a:srgbClr val="FF0066"/>
                </a:solidFill>
                <a:latin typeface="宋体" panose="02010600030101010101" pitchFamily="2" charset="-122"/>
                <a:ea typeface="宋体" panose="02010600030101010101" pitchFamily="2" charset="-122"/>
              </a:rPr>
              <a:t>5</a:t>
            </a:r>
            <a:r>
              <a:rPr lang="zh-CN" altLang="en-US" sz="2800" b="1" dirty="0">
                <a:solidFill>
                  <a:srgbClr val="FF0066"/>
                </a:solidFill>
                <a:latin typeface="宋体" panose="02010600030101010101" pitchFamily="2" charset="-122"/>
                <a:ea typeface="宋体" panose="02010600030101010101" pitchFamily="2" charset="-122"/>
              </a:rPr>
              <a:t>．那接着而来的低语，是它们在论述食物的价值。</a:t>
            </a:r>
            <a:endParaRPr lang="zh-CN" altLang="en-US" sz="2800" b="1">
              <a:solidFill>
                <a:srgbClr val="FF0066"/>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p:cTn id="7" dur="1000" fill="hold"/>
                                        <p:tgtEl>
                                          <p:spTgt spid="37891"/>
                                        </p:tgtEl>
                                        <p:attrNameLst>
                                          <p:attrName>ppt_w</p:attrName>
                                        </p:attrNameLst>
                                      </p:cBhvr>
                                      <p:tavLst>
                                        <p:tav tm="0">
                                          <p:val>
                                            <p:fltVal val="0.000000"/>
                                          </p:val>
                                        </p:tav>
                                        <p:tav tm="100000">
                                          <p:val>
                                            <p:strVal val="#ppt_w"/>
                                          </p:val>
                                        </p:tav>
                                      </p:tavLst>
                                    </p:anim>
                                    <p:anim calcmode="lin" valueType="num">
                                      <p:cBhvr>
                                        <p:cTn id="8" dur="1000" fill="hold"/>
                                        <p:tgtEl>
                                          <p:spTgt spid="37891"/>
                                        </p:tgtEl>
                                        <p:attrNameLst>
                                          <p:attrName>ppt_h</p:attrName>
                                        </p:attrNameLst>
                                      </p:cBhvr>
                                      <p:tavLst>
                                        <p:tav tm="0">
                                          <p:val>
                                            <p:fltVal val="0.000000"/>
                                          </p:val>
                                        </p:tav>
                                        <p:tav tm="100000">
                                          <p:val>
                                            <p:strVal val="#ppt_h"/>
                                          </p:val>
                                        </p:tav>
                                      </p:tavLst>
                                    </p:anim>
                                    <p:anim calcmode="lin" valueType="num">
                                      <p:cBhvr>
                                        <p:cTn id="9" dur="1000" fill="hold"/>
                                        <p:tgtEl>
                                          <p:spTgt spid="37891"/>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789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ECFF"/>
            </a:gs>
            <a:gs pos="100000">
              <a:srgbClr val="CCECFF">
                <a:gamma/>
                <a:tint val="0"/>
                <a:invGamma/>
              </a:srgbClr>
            </a:gs>
          </a:gsLst>
          <a:lin ang="5400000" scaled="1"/>
          <a:tileRect/>
        </a:gradFill>
        <a:effectLst/>
      </p:bgPr>
    </p:bg>
    <p:spTree>
      <p:nvGrpSpPr>
        <p:cNvPr id="1" name=""/>
        <p:cNvGrpSpPr/>
        <p:nvPr/>
      </p:nvGrpSpPr>
      <p:grpSpPr/>
      <p:pic>
        <p:nvPicPr>
          <p:cNvPr id="6146" name="图片 6145" descr="46b"/>
          <p:cNvPicPr>
            <a:picLocks noChangeAspect="1"/>
          </p:cNvPicPr>
          <p:nvPr/>
        </p:nvPicPr>
        <p:blipFill>
          <a:blip r:embed="rId1"/>
          <a:stretch>
            <a:fillRect/>
          </a:stretch>
        </p:blipFill>
        <p:spPr>
          <a:xfrm>
            <a:off x="295275" y="685800"/>
            <a:ext cx="390525" cy="390525"/>
          </a:xfrm>
          <a:prstGeom prst="rect">
            <a:avLst/>
          </a:prstGeom>
          <a:noFill/>
          <a:ln w="9525">
            <a:noFill/>
          </a:ln>
        </p:spPr>
      </p:pic>
      <p:pic>
        <p:nvPicPr>
          <p:cNvPr id="6157" name="图片 6156" descr="p27"/>
          <p:cNvPicPr>
            <a:picLocks noChangeAspect="1"/>
          </p:cNvPicPr>
          <p:nvPr/>
        </p:nvPicPr>
        <p:blipFill>
          <a:blip r:embed="rId2"/>
          <a:stretch>
            <a:fillRect/>
          </a:stretch>
        </p:blipFill>
        <p:spPr>
          <a:xfrm>
            <a:off x="4932363" y="3500438"/>
            <a:ext cx="3887787" cy="2832100"/>
          </a:xfrm>
          <a:prstGeom prst="rect">
            <a:avLst/>
          </a:prstGeom>
          <a:noFill/>
          <a:ln w="9525">
            <a:noFill/>
          </a:ln>
        </p:spPr>
      </p:pic>
      <p:sp>
        <p:nvSpPr>
          <p:cNvPr id="6158" name="文本框 6157"/>
          <p:cNvSpPr txBox="1"/>
          <p:nvPr/>
        </p:nvSpPr>
        <p:spPr>
          <a:xfrm>
            <a:off x="971550" y="260350"/>
            <a:ext cx="7345363" cy="1554163"/>
          </a:xfrm>
          <a:prstGeom prst="rect">
            <a:avLst/>
          </a:prstGeom>
          <a:noFill/>
          <a:ln w="9525">
            <a:noFill/>
          </a:ln>
        </p:spPr>
        <p:txBody>
          <a:bodyPr>
            <a:spAutoFit/>
          </a:bodyPr>
          <a:p>
            <a:pPr lvl="0">
              <a:spcBef>
                <a:spcPct val="50000"/>
              </a:spcBef>
              <a:buClrTx/>
            </a:pPr>
            <a:r>
              <a:rPr lang="zh-CN" altLang="en-US" sz="3200" b="1" dirty="0">
                <a:solidFill>
                  <a:schemeClr val="accent2"/>
                </a:solidFill>
                <a:latin typeface="Arial" panose="020B0604020202020204" pitchFamily="34" charset="0"/>
                <a:ea typeface="宋体" panose="02010600030101010101" pitchFamily="2" charset="-122"/>
              </a:rPr>
              <a:t>作者用拟人的手法描写大雁，将大雁人性化了，请具体说说作者笔下的大雁具有哪些人性化的行为和感情？</a:t>
            </a:r>
            <a:endParaRPr lang="zh-CN" altLang="en-US" sz="3200" b="1" dirty="0">
              <a:solidFill>
                <a:schemeClr val="accent2"/>
              </a:solidFill>
              <a:latin typeface="Arial" panose="020B0604020202020204" pitchFamily="34" charset="0"/>
              <a:ea typeface="宋体" panose="02010600030101010101" pitchFamily="2" charset="-122"/>
            </a:endParaRPr>
          </a:p>
        </p:txBody>
      </p:sp>
      <p:sp>
        <p:nvSpPr>
          <p:cNvPr id="6159" name="文本框 6158"/>
          <p:cNvSpPr txBox="1"/>
          <p:nvPr/>
        </p:nvSpPr>
        <p:spPr>
          <a:xfrm>
            <a:off x="755650" y="2133600"/>
            <a:ext cx="7559675" cy="1187450"/>
          </a:xfrm>
          <a:prstGeom prst="rect">
            <a:avLst/>
          </a:prstGeom>
          <a:noFill/>
          <a:ln w="9525">
            <a:noFill/>
          </a:ln>
        </p:spPr>
        <p:txBody>
          <a:bodyPr>
            <a:spAutoFit/>
          </a:bodyPr>
          <a:p>
            <a:pPr lvl="0">
              <a:spcBef>
                <a:spcPct val="50000"/>
              </a:spcBef>
              <a:buClrTx/>
            </a:pPr>
            <a:r>
              <a:rPr lang="en-US" altLang="zh-CN" b="1" dirty="0">
                <a:solidFill>
                  <a:srgbClr val="FF6600"/>
                </a:solidFill>
                <a:latin typeface="Arial" panose="020B0604020202020204" pitchFamily="34" charset="0"/>
                <a:ea typeface="宋体" panose="02010600030101010101" pitchFamily="2" charset="-122"/>
              </a:rPr>
              <a:t>      </a:t>
            </a:r>
            <a:r>
              <a:rPr lang="zh-CN" altLang="en-US" b="1" dirty="0">
                <a:solidFill>
                  <a:srgbClr val="FF6600"/>
                </a:solidFill>
                <a:latin typeface="Arial" panose="020B0604020202020204" pitchFamily="34" charset="0"/>
                <a:ea typeface="宋体" panose="02010600030101010101" pitchFamily="2" charset="-122"/>
              </a:rPr>
              <a:t>大雁是报春的使者，作者以欣赏的目光注视大雁飞临沼泽时的种种动作。他把春雁的数目看作自己农场春天富足的两大标准之一，为大雁栖息农场而骄傲。 </a:t>
            </a:r>
            <a:endParaRPr lang="zh-CN" altLang="en-US" b="1" dirty="0">
              <a:solidFill>
                <a:srgbClr val="FF6600"/>
              </a:solidFill>
              <a:latin typeface="Arial" panose="020B0604020202020204" pitchFamily="34" charset="0"/>
              <a:ea typeface="宋体" panose="02010600030101010101" pitchFamily="2" charset="-122"/>
            </a:endParaRPr>
          </a:p>
        </p:txBody>
      </p:sp>
      <p:sp>
        <p:nvSpPr>
          <p:cNvPr id="6160" name="文本框 6159"/>
          <p:cNvSpPr txBox="1"/>
          <p:nvPr/>
        </p:nvSpPr>
        <p:spPr>
          <a:xfrm>
            <a:off x="323850" y="3716338"/>
            <a:ext cx="4535488" cy="1187450"/>
          </a:xfrm>
          <a:prstGeom prst="rect">
            <a:avLst/>
          </a:prstGeom>
          <a:noFill/>
          <a:ln w="9525">
            <a:noFill/>
          </a:ln>
        </p:spPr>
        <p:txBody>
          <a:bodyPr>
            <a:spAutoFit/>
          </a:bodyPr>
          <a:p>
            <a:pPr lvl="0">
              <a:spcBef>
                <a:spcPct val="50000"/>
              </a:spcBef>
              <a:buClrTx/>
            </a:pPr>
            <a:r>
              <a:rPr lang="en-US" altLang="zh-CN" b="1" dirty="0">
                <a:solidFill>
                  <a:srgbClr val="FF6600"/>
                </a:solidFill>
                <a:latin typeface="Arial" panose="020B0604020202020204" pitchFamily="34" charset="0"/>
                <a:ea typeface="宋体" panose="02010600030101010101" pitchFamily="2" charset="-122"/>
              </a:rPr>
              <a:t>      </a:t>
            </a:r>
            <a:r>
              <a:rPr lang="zh-CN" altLang="en-US" b="1" dirty="0">
                <a:solidFill>
                  <a:srgbClr val="FF6600"/>
                </a:solidFill>
                <a:latin typeface="Arial" panose="020B0604020202020204" pitchFamily="34" charset="0"/>
                <a:ea typeface="宋体" panose="02010600030101010101" pitchFamily="2" charset="-122"/>
              </a:rPr>
              <a:t>春雁觅食前后的鸣叫，似乎先有一场辩论，返回后还会论述食物的价值。 </a:t>
            </a:r>
            <a:endParaRPr lang="zh-CN" altLang="en-US" b="1" dirty="0">
              <a:solidFill>
                <a:srgbClr val="FF6600"/>
              </a:solidFill>
              <a:latin typeface="Arial" panose="020B0604020202020204" pitchFamily="34" charset="0"/>
              <a:ea typeface="宋体" panose="02010600030101010101" pitchFamily="2" charset="-122"/>
            </a:endParaRPr>
          </a:p>
        </p:txBody>
      </p:sp>
      <p:sp>
        <p:nvSpPr>
          <p:cNvPr id="6161" name="文本框 6160"/>
          <p:cNvSpPr txBox="1"/>
          <p:nvPr/>
        </p:nvSpPr>
        <p:spPr>
          <a:xfrm>
            <a:off x="323850" y="5229225"/>
            <a:ext cx="4537075" cy="1187450"/>
          </a:xfrm>
          <a:prstGeom prst="rect">
            <a:avLst/>
          </a:prstGeom>
          <a:noFill/>
          <a:ln w="9525">
            <a:noFill/>
          </a:ln>
        </p:spPr>
        <p:txBody>
          <a:bodyPr>
            <a:spAutoFit/>
          </a:bodyPr>
          <a:p>
            <a:pPr lvl="0">
              <a:spcBef>
                <a:spcPct val="50000"/>
              </a:spcBef>
              <a:buClrTx/>
            </a:pPr>
            <a:r>
              <a:rPr lang="en-US" altLang="zh-CN" b="1" dirty="0">
                <a:solidFill>
                  <a:srgbClr val="FF6600"/>
                </a:solidFill>
                <a:latin typeface="Arial" panose="020B0604020202020204" pitchFamily="34" charset="0"/>
                <a:ea typeface="宋体" panose="02010600030101010101" pitchFamily="2" charset="-122"/>
              </a:rPr>
              <a:t>      </a:t>
            </a:r>
            <a:r>
              <a:rPr lang="zh-CN" altLang="en-US" b="1" dirty="0">
                <a:solidFill>
                  <a:srgbClr val="FF6600"/>
                </a:solidFill>
                <a:latin typeface="Arial" panose="020B0604020202020204" pitchFamily="34" charset="0"/>
                <a:ea typeface="宋体" panose="02010600030101010101" pitchFamily="2" charset="-122"/>
              </a:rPr>
              <a:t>晚上大雁群居沼泽，作者说那是他们的集会，他喜欢听那种集会的种种声响。 </a:t>
            </a:r>
            <a:endParaRPr lang="zh-CN" altLang="en-US" b="1" dirty="0">
              <a:solidFill>
                <a:srgbClr val="FF66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159"/>
                                        </p:tgtEl>
                                        <p:attrNameLst>
                                          <p:attrName>style.visibility</p:attrName>
                                        </p:attrNameLst>
                                      </p:cBhvr>
                                      <p:to>
                                        <p:strVal val="visible"/>
                                      </p:to>
                                    </p:set>
                                    <p:animEffect transition="in" filter="barn(inHorizontal)">
                                      <p:cBhvr>
                                        <p:cTn id="7" dur="500"/>
                                        <p:tgtEl>
                                          <p:spTgt spid="615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160"/>
                                        </p:tgtEl>
                                        <p:attrNameLst>
                                          <p:attrName>style.visibility</p:attrName>
                                        </p:attrNameLst>
                                      </p:cBhvr>
                                      <p:to>
                                        <p:strVal val="visible"/>
                                      </p:to>
                                    </p:set>
                                    <p:animEffect transition="in" filter="barn(inHorizontal)">
                                      <p:cBhvr>
                                        <p:cTn id="12" dur="500"/>
                                        <p:tgtEl>
                                          <p:spTgt spid="616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6161"/>
                                        </p:tgtEl>
                                        <p:attrNameLst>
                                          <p:attrName>style.visibility</p:attrName>
                                        </p:attrNameLst>
                                      </p:cBhvr>
                                      <p:to>
                                        <p:strVal val="visible"/>
                                      </p:to>
                                    </p:set>
                                    <p:animEffect transition="in" filter="barn(inHorizontal)">
                                      <p:cBhvr>
                                        <p:cTn id="17" dur="500"/>
                                        <p:tgtEl>
                                          <p:spTgt spid="6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9" grpId="0"/>
      <p:bldP spid="6160" grpId="0"/>
      <p:bldP spid="61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60" name="图片 45059" descr="46b"/>
          <p:cNvPicPr>
            <a:picLocks noChangeAspect="1"/>
          </p:cNvPicPr>
          <p:nvPr/>
        </p:nvPicPr>
        <p:blipFill>
          <a:blip r:embed="rId1"/>
          <a:stretch>
            <a:fillRect/>
          </a:stretch>
        </p:blipFill>
        <p:spPr>
          <a:xfrm>
            <a:off x="376238" y="1624013"/>
            <a:ext cx="390525" cy="390525"/>
          </a:xfrm>
          <a:prstGeom prst="rect">
            <a:avLst/>
          </a:prstGeom>
          <a:noFill/>
          <a:ln w="9525">
            <a:noFill/>
          </a:ln>
        </p:spPr>
      </p:pic>
      <p:sp>
        <p:nvSpPr>
          <p:cNvPr id="45061" name="文本框 45060"/>
          <p:cNvSpPr txBox="1"/>
          <p:nvPr/>
        </p:nvSpPr>
        <p:spPr>
          <a:xfrm>
            <a:off x="909638" y="1395413"/>
            <a:ext cx="2012950" cy="823912"/>
          </a:xfrm>
          <a:prstGeom prst="rect">
            <a:avLst/>
          </a:prstGeom>
          <a:noFill/>
          <a:ln w="9525">
            <a:noFill/>
          </a:ln>
        </p:spPr>
        <p:txBody>
          <a:bodyPr wrap="none" anchor="t">
            <a:spAutoFit/>
          </a:bodyPr>
          <a:p>
            <a:pPr lvl="0"/>
            <a:r>
              <a:rPr lang="zh-CN" altLang="en-US" sz="4800" b="1" dirty="0">
                <a:solidFill>
                  <a:srgbClr val="006600"/>
                </a:solidFill>
                <a:latin typeface="Times New Roman" panose="02020603050405020304" pitchFamily="18" charset="0"/>
                <a:ea typeface="华文新魏" pitchFamily="2" charset="-122"/>
              </a:rPr>
              <a:t>作用</a:t>
            </a:r>
            <a:r>
              <a:rPr lang="zh-CN" altLang="en-US" sz="4800" b="1" dirty="0">
                <a:latin typeface="Times New Roman" panose="02020603050405020304" pitchFamily="18" charset="0"/>
                <a:ea typeface="华文新魏" pitchFamily="2" charset="-122"/>
              </a:rPr>
              <a:t>：</a:t>
            </a:r>
            <a:endParaRPr lang="zh-CN" altLang="en-US" sz="4800" b="1" dirty="0">
              <a:latin typeface="Times New Roman" panose="02020603050405020304" pitchFamily="18" charset="0"/>
              <a:ea typeface="华文新魏" pitchFamily="2" charset="-122"/>
            </a:endParaRPr>
          </a:p>
        </p:txBody>
      </p:sp>
      <p:sp>
        <p:nvSpPr>
          <p:cNvPr id="45062" name="文本框 45061"/>
          <p:cNvSpPr txBox="1"/>
          <p:nvPr/>
        </p:nvSpPr>
        <p:spPr>
          <a:xfrm>
            <a:off x="604838" y="2233613"/>
            <a:ext cx="4313237" cy="3387725"/>
          </a:xfrm>
          <a:prstGeom prst="rect">
            <a:avLst/>
          </a:prstGeom>
          <a:noFill/>
          <a:ln w="9525">
            <a:noFill/>
          </a:ln>
        </p:spPr>
        <p:txBody>
          <a:bodyPr wrap="none" anchor="t">
            <a:spAutoFit/>
          </a:bodyPr>
          <a:p>
            <a:pPr lvl="0"/>
            <a:r>
              <a:rPr lang="zh-CN" altLang="en-US" sz="3600" b="1" dirty="0">
                <a:latin typeface="Times New Roman" panose="02020603050405020304" pitchFamily="18" charset="0"/>
                <a:ea typeface="宋体" panose="02010600030101010101" pitchFamily="2" charset="-122"/>
              </a:rPr>
              <a:t>（</a:t>
            </a:r>
            <a:r>
              <a:rPr lang="en-US" altLang="zh-CN" sz="3600" b="1" dirty="0">
                <a:latin typeface="Times New Roman" panose="02020603050405020304" pitchFamily="18" charset="0"/>
                <a:ea typeface="宋体" panose="02010600030101010101" pitchFamily="2" charset="-122"/>
              </a:rPr>
              <a:t>1</a:t>
            </a:r>
            <a:r>
              <a:rPr lang="zh-CN" altLang="en-US" sz="3600" b="1" dirty="0">
                <a:latin typeface="Times New Roman" panose="02020603050405020304" pitchFamily="18" charset="0"/>
                <a:ea typeface="宋体" panose="02010600030101010101" pitchFamily="2" charset="-122"/>
              </a:rPr>
              <a:t>）使文章充满</a:t>
            </a:r>
            <a:endParaRPr lang="zh-CN" altLang="en-US" sz="3600" b="1" dirty="0">
              <a:latin typeface="Times New Roman" panose="02020603050405020304" pitchFamily="18" charset="0"/>
              <a:ea typeface="宋体" panose="02010600030101010101" pitchFamily="2" charset="-122"/>
            </a:endParaRPr>
          </a:p>
          <a:p>
            <a:pPr lvl="0"/>
            <a:r>
              <a:rPr lang="zh-CN" altLang="en-US" sz="3600" b="1" dirty="0">
                <a:latin typeface="Times New Roman" panose="02020603050405020304" pitchFamily="18" charset="0"/>
                <a:ea typeface="宋体" panose="02010600030101010101" pitchFamily="2" charset="-122"/>
              </a:rPr>
              <a:t>生动性和趣味性。</a:t>
            </a:r>
            <a:endParaRPr lang="zh-CN" altLang="en-US" sz="3600" b="1" dirty="0">
              <a:latin typeface="Times New Roman" panose="02020603050405020304" pitchFamily="18" charset="0"/>
              <a:ea typeface="宋体" panose="02010600030101010101" pitchFamily="2" charset="-122"/>
            </a:endParaRPr>
          </a:p>
          <a:p>
            <a:pPr lvl="0"/>
            <a:endParaRPr lang="zh-CN" altLang="en-US" sz="3600" b="1" dirty="0">
              <a:latin typeface="Times New Roman" panose="02020603050405020304" pitchFamily="18" charset="0"/>
              <a:ea typeface="宋体" panose="02010600030101010101" pitchFamily="2" charset="-122"/>
            </a:endParaRPr>
          </a:p>
          <a:p>
            <a:pPr lvl="0"/>
            <a:r>
              <a:rPr lang="zh-CN" altLang="en-US" sz="3600" b="1" dirty="0">
                <a:latin typeface="Times New Roman" panose="02020603050405020304" pitchFamily="18" charset="0"/>
                <a:ea typeface="宋体" panose="02010600030101010101" pitchFamily="2" charset="-122"/>
              </a:rPr>
              <a:t>（</a:t>
            </a:r>
            <a:r>
              <a:rPr lang="en-US" altLang="zh-CN" sz="3600" b="1" dirty="0">
                <a:latin typeface="Times New Roman" panose="02020603050405020304" pitchFamily="18" charset="0"/>
                <a:ea typeface="宋体" panose="02010600030101010101" pitchFamily="2" charset="-122"/>
              </a:rPr>
              <a:t>2</a:t>
            </a:r>
            <a:r>
              <a:rPr lang="zh-CN" altLang="en-US" sz="3600" b="1" dirty="0">
                <a:latin typeface="Times New Roman" panose="02020603050405020304" pitchFamily="18" charset="0"/>
                <a:ea typeface="宋体" panose="02010600030101010101" pitchFamily="2" charset="-122"/>
              </a:rPr>
              <a:t>）表达了作者</a:t>
            </a:r>
            <a:endParaRPr lang="zh-CN" altLang="en-US" sz="3600" b="1" dirty="0">
              <a:latin typeface="Times New Roman" panose="02020603050405020304" pitchFamily="18" charset="0"/>
              <a:ea typeface="宋体" panose="02010600030101010101" pitchFamily="2" charset="-122"/>
            </a:endParaRPr>
          </a:p>
          <a:p>
            <a:pPr lvl="0"/>
            <a:r>
              <a:rPr lang="zh-CN" altLang="en-US" sz="3600" b="1" dirty="0">
                <a:latin typeface="Times New Roman" panose="02020603050405020304" pitchFamily="18" charset="0"/>
                <a:ea typeface="宋体" panose="02010600030101010101" pitchFamily="2" charset="-122"/>
              </a:rPr>
              <a:t>对大雁的</a:t>
            </a:r>
            <a:r>
              <a:rPr lang="zh-CN" altLang="en-US" sz="3600" b="1" dirty="0">
                <a:solidFill>
                  <a:srgbClr val="FF0066"/>
                </a:solidFill>
                <a:latin typeface="Times New Roman" panose="02020603050405020304" pitchFamily="18" charset="0"/>
                <a:ea typeface="宋体" panose="02010600030101010101" pitchFamily="2" charset="-122"/>
              </a:rPr>
              <a:t>喜爱</a:t>
            </a:r>
            <a:r>
              <a:rPr lang="zh-CN" altLang="en-US" sz="3600" b="1" dirty="0">
                <a:latin typeface="Times New Roman" panose="02020603050405020304" pitchFamily="18" charset="0"/>
                <a:ea typeface="宋体" panose="02010600030101010101" pitchFamily="2" charset="-122"/>
              </a:rPr>
              <a:t>之情。</a:t>
            </a:r>
            <a:endParaRPr lang="zh-CN" altLang="en-US" sz="3600" b="1" dirty="0">
              <a:latin typeface="Times New Roman" panose="02020603050405020304" pitchFamily="18" charset="0"/>
              <a:ea typeface="宋体" panose="02010600030101010101" pitchFamily="2" charset="-122"/>
            </a:endParaRPr>
          </a:p>
          <a:p>
            <a:pPr lvl="0"/>
            <a:endParaRPr lang="zh-CN" altLang="en-US" sz="3600" b="1">
              <a:latin typeface="Times New Roman" panose="02020603050405020304" pitchFamily="18" charset="0"/>
              <a:ea typeface="宋体" panose="02010600030101010101" pitchFamily="2" charset="-122"/>
            </a:endParaRPr>
          </a:p>
        </p:txBody>
      </p:sp>
      <p:pic>
        <p:nvPicPr>
          <p:cNvPr id="45063" name="图片 45062" descr="SHFQ021"/>
          <p:cNvPicPr>
            <a:picLocks noChangeAspect="1"/>
          </p:cNvPicPr>
          <p:nvPr/>
        </p:nvPicPr>
        <p:blipFill>
          <a:blip r:embed="rId2">
            <a:lum bright="17999" contrast="36000"/>
          </a:blip>
          <a:stretch>
            <a:fillRect/>
          </a:stretch>
        </p:blipFill>
        <p:spPr>
          <a:xfrm>
            <a:off x="4643438" y="1700213"/>
            <a:ext cx="4249737" cy="3781425"/>
          </a:xfrm>
          <a:prstGeom prst="rect">
            <a:avLst/>
          </a:prstGeom>
          <a:noFill/>
          <a:ln w="9525" cap="flat" cmpd="sng">
            <a:solidFill>
              <a:srgbClr val="0066FF"/>
            </a:solidFill>
            <a:prstDash val="solid"/>
            <a:miter/>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2"/>
                                        </p:tgtEl>
                                        <p:attrNameLst>
                                          <p:attrName>style.visibility</p:attrName>
                                        </p:attrNameLst>
                                      </p:cBhvr>
                                      <p:to>
                                        <p:strVal val="visible"/>
                                      </p:to>
                                    </p:set>
                                    <p:anim calcmode="lin" valueType="num">
                                      <p:cBhvr additive="base">
                                        <p:cTn id="7" dur="500" fill="hold"/>
                                        <p:tgtEl>
                                          <p:spTgt spid="45062"/>
                                        </p:tgtEl>
                                        <p:attrNameLst>
                                          <p:attrName>ppt_x</p:attrName>
                                        </p:attrNameLst>
                                      </p:cBhvr>
                                      <p:tavLst>
                                        <p:tav tm="0">
                                          <p:val>
                                            <p:strVal val="#ppt_x"/>
                                          </p:val>
                                        </p:tav>
                                        <p:tav tm="100000">
                                          <p:val>
                                            <p:strVal val="#ppt_x"/>
                                          </p:val>
                                        </p:tav>
                                      </p:tavLst>
                                    </p:anim>
                                    <p:anim calcmode="lin" valueType="num">
                                      <p:cBhvr additive="base">
                                        <p:cTn id="8" dur="500" fill="hold"/>
                                        <p:tgtEl>
                                          <p:spTgt spid="450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图片 18433" descr="dayan3">
            <a:hlinkClick r:id="rId1"/>
          </p:cNvPr>
          <p:cNvPicPr>
            <a:picLocks noChangeAspect="1"/>
          </p:cNvPicPr>
          <p:nvPr/>
        </p:nvPicPr>
        <p:blipFill>
          <a:blip r:embed="rId2"/>
          <a:stretch>
            <a:fillRect/>
          </a:stretch>
        </p:blipFill>
        <p:spPr>
          <a:xfrm>
            <a:off x="5105400" y="3200400"/>
            <a:ext cx="3787775" cy="3429000"/>
          </a:xfrm>
          <a:prstGeom prst="rect">
            <a:avLst/>
          </a:prstGeom>
          <a:noFill/>
          <a:ln w="9525">
            <a:noFill/>
          </a:ln>
        </p:spPr>
      </p:pic>
      <p:sp>
        <p:nvSpPr>
          <p:cNvPr id="18435" name="文本框 18434"/>
          <p:cNvSpPr txBox="1"/>
          <p:nvPr/>
        </p:nvSpPr>
        <p:spPr>
          <a:xfrm>
            <a:off x="611188" y="404813"/>
            <a:ext cx="7416800" cy="1190625"/>
          </a:xfrm>
          <a:prstGeom prst="rect">
            <a:avLst/>
          </a:prstGeom>
          <a:noFill/>
          <a:ln w="9525">
            <a:noFill/>
          </a:ln>
        </p:spPr>
        <p:txBody>
          <a:bodyPr>
            <a:spAutoFit/>
          </a:bodyPr>
          <a:p>
            <a:pPr lvl="0">
              <a:spcBef>
                <a:spcPct val="50000"/>
              </a:spcBef>
              <a:buClrTx/>
            </a:pPr>
            <a:r>
              <a:rPr lang="en-US" altLang="zh-CN" sz="3600" b="1" dirty="0">
                <a:solidFill>
                  <a:schemeClr val="accent2"/>
                </a:solidFill>
                <a:latin typeface="Arial" panose="020B0604020202020204" pitchFamily="34" charset="0"/>
                <a:ea typeface="宋体" panose="02010600030101010101" pitchFamily="2" charset="-122"/>
              </a:rPr>
              <a:t>      </a:t>
            </a:r>
            <a:r>
              <a:rPr lang="zh-CN" altLang="en-US" sz="3600" b="1" dirty="0">
                <a:solidFill>
                  <a:schemeClr val="accent2"/>
                </a:solidFill>
                <a:latin typeface="Arial" panose="020B0604020202020204" pitchFamily="34" charset="0"/>
                <a:ea typeface="宋体" panose="02010600030101010101" pitchFamily="2" charset="-122"/>
              </a:rPr>
              <a:t>作者在大雁身上找到了哪些“失去的东西”？</a:t>
            </a:r>
            <a:endParaRPr lang="zh-CN" altLang="en-US" sz="3600" b="1" dirty="0">
              <a:solidFill>
                <a:schemeClr val="accent2"/>
              </a:solidFill>
              <a:latin typeface="Arial" panose="020B0604020202020204" pitchFamily="34" charset="0"/>
              <a:ea typeface="宋体" panose="02010600030101010101" pitchFamily="2" charset="-122"/>
            </a:endParaRPr>
          </a:p>
        </p:txBody>
      </p:sp>
      <p:sp>
        <p:nvSpPr>
          <p:cNvPr id="18436" name="文本框 18435"/>
          <p:cNvSpPr txBox="1"/>
          <p:nvPr/>
        </p:nvSpPr>
        <p:spPr>
          <a:xfrm>
            <a:off x="0" y="1844675"/>
            <a:ext cx="9144000" cy="1128713"/>
          </a:xfrm>
          <a:prstGeom prst="rect">
            <a:avLst/>
          </a:prstGeom>
          <a:noFill/>
          <a:ln w="9525">
            <a:noFill/>
          </a:ln>
        </p:spPr>
        <p:txBody>
          <a:bodyPr>
            <a:spAutoFit/>
          </a:bodyPr>
          <a:p>
            <a:pPr lvl="0">
              <a:spcBef>
                <a:spcPct val="50000"/>
              </a:spcBef>
              <a:buClrTx/>
            </a:pPr>
            <a:r>
              <a:rPr lang="en-US" altLang="zh-CN" sz="3600" b="1" dirty="0">
                <a:solidFill>
                  <a:srgbClr val="FF6600"/>
                </a:solidFill>
                <a:latin typeface="Arial" panose="020B0604020202020204" pitchFamily="34" charset="0"/>
                <a:ea typeface="宋体" panose="02010600030101010101" pitchFamily="2" charset="-122"/>
              </a:rPr>
              <a:t>      </a:t>
            </a:r>
            <a:r>
              <a:rPr lang="zh-CN" altLang="en-US" sz="3200" b="1" dirty="0">
                <a:solidFill>
                  <a:srgbClr val="FF6600"/>
                </a:solidFill>
                <a:latin typeface="Arial" panose="020B0604020202020204" pitchFamily="34" charset="0"/>
                <a:ea typeface="宋体" panose="02010600030101010101" pitchFamily="2" charset="-122"/>
              </a:rPr>
              <a:t>作者在大雁身上找到了善性、友情、亲情，找到了联合的观念，找到了大自然的诗意</a:t>
            </a:r>
            <a:r>
              <a:rPr lang="zh-CN" altLang="en-US" sz="3200" b="1">
                <a:solidFill>
                  <a:srgbClr val="FF6600"/>
                </a:solidFill>
                <a:latin typeface="Arial" panose="020B0604020202020204" pitchFamily="34" charset="0"/>
                <a:ea typeface="宋体" panose="02010600030101010101" pitchFamily="2" charset="-122"/>
              </a:rPr>
              <a:t>。</a:t>
            </a:r>
            <a:endParaRPr lang="zh-CN" altLang="en-US" sz="3200" b="1">
              <a:solidFill>
                <a:srgbClr val="FF6600"/>
              </a:solidFill>
              <a:latin typeface="Arial" panose="020B0604020202020204" pitchFamily="34" charset="0"/>
              <a:ea typeface="宋体" panose="02010600030101010101" pitchFamily="2" charset="-122"/>
            </a:endParaRPr>
          </a:p>
        </p:txBody>
      </p:sp>
      <p:sp>
        <p:nvSpPr>
          <p:cNvPr id="18437" name="文本框 18436"/>
          <p:cNvSpPr txBox="1"/>
          <p:nvPr/>
        </p:nvSpPr>
        <p:spPr>
          <a:xfrm>
            <a:off x="250825" y="3500438"/>
            <a:ext cx="4176713" cy="1187450"/>
          </a:xfrm>
          <a:prstGeom prst="rect">
            <a:avLst/>
          </a:prstGeom>
          <a:noFill/>
          <a:ln w="9525">
            <a:noFill/>
          </a:ln>
        </p:spPr>
        <p:txBody>
          <a:bodyPr>
            <a:spAutoFit/>
          </a:bodyPr>
          <a:p>
            <a:pPr lvl="0">
              <a:spcBef>
                <a:spcPct val="50000"/>
              </a:spcBef>
              <a:buClrTx/>
            </a:pPr>
            <a:r>
              <a:rPr lang="en-US" altLang="zh-CN" b="1" dirty="0">
                <a:solidFill>
                  <a:srgbClr val="009900"/>
                </a:solidFill>
                <a:latin typeface="Arial" panose="020B0604020202020204" pitchFamily="34" charset="0"/>
                <a:ea typeface="宋体" panose="02010600030101010101" pitchFamily="2" charset="-122"/>
              </a:rPr>
              <a:t>      </a:t>
            </a:r>
            <a:r>
              <a:rPr lang="zh-CN" altLang="en-US" b="1" dirty="0">
                <a:solidFill>
                  <a:srgbClr val="009900"/>
                </a:solidFill>
                <a:latin typeface="Arial" panose="020B0604020202020204" pitchFamily="34" charset="0"/>
                <a:ea typeface="宋体" panose="02010600030101010101" pitchFamily="2" charset="-122"/>
              </a:rPr>
              <a:t>作者心目中，大雁具有联合的观念，可谓全球一体化，正是人类所不及的。 </a:t>
            </a:r>
            <a:endParaRPr lang="zh-CN" altLang="en-US" b="1" dirty="0">
              <a:solidFill>
                <a:srgbClr val="009900"/>
              </a:solidFill>
              <a:latin typeface="Arial" panose="020B0604020202020204" pitchFamily="34" charset="0"/>
              <a:ea typeface="宋体" panose="02010600030101010101" pitchFamily="2" charset="-122"/>
            </a:endParaRPr>
          </a:p>
        </p:txBody>
      </p:sp>
      <p:sp>
        <p:nvSpPr>
          <p:cNvPr id="18438" name="文本框 18437"/>
          <p:cNvSpPr txBox="1"/>
          <p:nvPr/>
        </p:nvSpPr>
        <p:spPr>
          <a:xfrm>
            <a:off x="250825" y="4868863"/>
            <a:ext cx="4356100" cy="1552575"/>
          </a:xfrm>
          <a:prstGeom prst="rect">
            <a:avLst/>
          </a:prstGeom>
          <a:noFill/>
          <a:ln w="9525">
            <a:noFill/>
          </a:ln>
        </p:spPr>
        <p:txBody>
          <a:bodyPr>
            <a:spAutoFit/>
          </a:bodyPr>
          <a:p>
            <a:pPr lvl="0">
              <a:spcBef>
                <a:spcPct val="50000"/>
              </a:spcBef>
              <a:buClrTx/>
            </a:pPr>
            <a:r>
              <a:rPr lang="en-US" altLang="zh-CN" b="1" dirty="0">
                <a:solidFill>
                  <a:srgbClr val="009900"/>
                </a:solidFill>
                <a:latin typeface="Arial" panose="020B0604020202020204" pitchFamily="34" charset="0"/>
                <a:ea typeface="宋体" panose="02010600030101010101" pitchFamily="2" charset="-122"/>
              </a:rPr>
              <a:t>      </a:t>
            </a:r>
            <a:r>
              <a:rPr lang="zh-CN" altLang="en-US" b="1" dirty="0">
                <a:solidFill>
                  <a:srgbClr val="009900"/>
                </a:solidFill>
                <a:latin typeface="Arial" panose="020B0604020202020204" pitchFamily="34" charset="0"/>
                <a:ea typeface="宋体" panose="02010600030101010101" pitchFamily="2" charset="-122"/>
              </a:rPr>
              <a:t>作者心目中，大雁的迁徙活动是富有诗意的，它们对人类有益无损，大雁归来的鸣叫，简直是带有野性的诗歌。</a:t>
            </a:r>
            <a:endParaRPr lang="zh-CN" altLang="en-US" b="1" dirty="0">
              <a:solidFill>
                <a:srgbClr val="0099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ox(in)">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18437"/>
                                        </p:tgtEl>
                                        <p:attrNameLst>
                                          <p:attrName>style.visibility</p:attrName>
                                        </p:attrNameLst>
                                      </p:cBhvr>
                                      <p:to>
                                        <p:strVal val="visible"/>
                                      </p:to>
                                    </p:set>
                                    <p:anim calcmode="lin" valueType="num">
                                      <p:cBhvr>
                                        <p:cTn id="12" dur="1000" fill="hold"/>
                                        <p:tgtEl>
                                          <p:spTgt spid="18437"/>
                                        </p:tgtEl>
                                        <p:attrNameLst>
                                          <p:attrName>ppt_w</p:attrName>
                                        </p:attrNameLst>
                                      </p:cBhvr>
                                      <p:tavLst>
                                        <p:tav tm="0">
                                          <p:val>
                                            <p:fltVal val="0.000000"/>
                                          </p:val>
                                        </p:tav>
                                        <p:tav tm="100000">
                                          <p:val>
                                            <p:strVal val="#ppt_w"/>
                                          </p:val>
                                        </p:tav>
                                      </p:tavLst>
                                    </p:anim>
                                    <p:anim calcmode="lin" valueType="num">
                                      <p:cBhvr>
                                        <p:cTn id="13" dur="1000" fill="hold"/>
                                        <p:tgtEl>
                                          <p:spTgt spid="18437"/>
                                        </p:tgtEl>
                                        <p:attrNameLst>
                                          <p:attrName>ppt_h</p:attrName>
                                        </p:attrNameLst>
                                      </p:cBhvr>
                                      <p:tavLst>
                                        <p:tav tm="0">
                                          <p:val>
                                            <p:fltVal val="0.000000"/>
                                          </p:val>
                                        </p:tav>
                                        <p:tav tm="100000">
                                          <p:val>
                                            <p:strVal val="#ppt_h"/>
                                          </p:val>
                                        </p:tav>
                                      </p:tavLst>
                                    </p:anim>
                                    <p:anim calcmode="lin" valueType="num">
                                      <p:cBhvr>
                                        <p:cTn id="14" dur="1000" fill="hold"/>
                                        <p:tgtEl>
                                          <p:spTgt spid="18437"/>
                                        </p:tgtEl>
                                        <p:attrNameLst>
                                          <p:attrName>ppt_x</p:attrName>
                                        </p:attrNameLst>
                                      </p:cBhvr>
                                      <p:tavLst>
                                        <p:tav tm="0" fmla="#ppt_x+(cos(-2*pi*(1-$))*-#ppt_x-sin(-2*pi*(1-$))*(1-#ppt_y))*(1-$)">
                                          <p:val>
                                            <p:fltVal val="0.000000"/>
                                          </p:val>
                                        </p:tav>
                                        <p:tav tm="100000">
                                          <p:val>
                                            <p:fltVal val="1.000000"/>
                                          </p:val>
                                        </p:tav>
                                      </p:tavLst>
                                    </p:anim>
                                    <p:anim calcmode="lin" valueType="num">
                                      <p:cBhvr>
                                        <p:cTn id="15" dur="1000" fill="hold"/>
                                        <p:tgtEl>
                                          <p:spTgt spid="1843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childTnLst>
                                    <p:set>
                                      <p:cBhvr>
                                        <p:cTn id="19" dur="1" fill="hold">
                                          <p:stCondLst>
                                            <p:cond delay="0"/>
                                          </p:stCondLst>
                                        </p:cTn>
                                        <p:tgtEl>
                                          <p:spTgt spid="18438"/>
                                        </p:tgtEl>
                                        <p:attrNameLst>
                                          <p:attrName>style.visibility</p:attrName>
                                        </p:attrNameLst>
                                      </p:cBhvr>
                                      <p:to>
                                        <p:strVal val="visible"/>
                                      </p:to>
                                    </p:set>
                                    <p:anim calcmode="lin" valueType="num">
                                      <p:cBhvr>
                                        <p:cTn id="20" dur="1000" fill="hold"/>
                                        <p:tgtEl>
                                          <p:spTgt spid="18438"/>
                                        </p:tgtEl>
                                        <p:attrNameLst>
                                          <p:attrName>ppt_w</p:attrName>
                                        </p:attrNameLst>
                                      </p:cBhvr>
                                      <p:tavLst>
                                        <p:tav tm="0">
                                          <p:val>
                                            <p:fltVal val="0.000000"/>
                                          </p:val>
                                        </p:tav>
                                        <p:tav tm="100000">
                                          <p:val>
                                            <p:strVal val="#ppt_w"/>
                                          </p:val>
                                        </p:tav>
                                      </p:tavLst>
                                    </p:anim>
                                    <p:anim calcmode="lin" valueType="num">
                                      <p:cBhvr>
                                        <p:cTn id="21" dur="1000" fill="hold"/>
                                        <p:tgtEl>
                                          <p:spTgt spid="18438"/>
                                        </p:tgtEl>
                                        <p:attrNameLst>
                                          <p:attrName>ppt_h</p:attrName>
                                        </p:attrNameLst>
                                      </p:cBhvr>
                                      <p:tavLst>
                                        <p:tav tm="0">
                                          <p:val>
                                            <p:fltVal val="0.000000"/>
                                          </p:val>
                                        </p:tav>
                                        <p:tav tm="100000">
                                          <p:val>
                                            <p:strVal val="#ppt_h"/>
                                          </p:val>
                                        </p:tav>
                                      </p:tavLst>
                                    </p:anim>
                                    <p:anim calcmode="lin" valueType="num">
                                      <p:cBhvr>
                                        <p:cTn id="22" dur="1000" fill="hold"/>
                                        <p:tgtEl>
                                          <p:spTgt spid="18438"/>
                                        </p:tgtEl>
                                        <p:attrNameLst>
                                          <p:attrName>ppt_x</p:attrName>
                                        </p:attrNameLst>
                                      </p:cBhvr>
                                      <p:tavLst>
                                        <p:tav tm="0" fmla="#ppt_x+(cos(-2*pi*(1-$))*-#ppt_x-sin(-2*pi*(1-$))*(1-#ppt_y))*(1-$)">
                                          <p:val>
                                            <p:fltVal val="0.000000"/>
                                          </p:val>
                                        </p:tav>
                                        <p:tav tm="100000">
                                          <p:val>
                                            <p:fltVal val="1.000000"/>
                                          </p:val>
                                        </p:tav>
                                      </p:tavLst>
                                    </p:anim>
                                    <p:anim calcmode="lin" valueType="num">
                                      <p:cBhvr>
                                        <p:cTn id="23" dur="1000" fill="hold"/>
                                        <p:tgtEl>
                                          <p:spTgt spid="1843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P spid="184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4" name="文本框 46083"/>
          <p:cNvSpPr txBox="1"/>
          <p:nvPr/>
        </p:nvSpPr>
        <p:spPr>
          <a:xfrm>
            <a:off x="457200" y="0"/>
            <a:ext cx="7056438" cy="701675"/>
          </a:xfrm>
          <a:prstGeom prst="rect">
            <a:avLst/>
          </a:prstGeom>
          <a:noFill/>
          <a:ln w="9525">
            <a:noFill/>
          </a:ln>
        </p:spPr>
        <p:txBody>
          <a:bodyPr>
            <a:spAutoFit/>
          </a:bodyPr>
          <a:p>
            <a:pPr lvl="0">
              <a:spcBef>
                <a:spcPct val="50000"/>
              </a:spcBef>
              <a:buClrTx/>
            </a:pPr>
            <a:r>
              <a:rPr lang="zh-CN" altLang="en-US" sz="4000" b="1" dirty="0">
                <a:solidFill>
                  <a:srgbClr val="3333FF"/>
                </a:solidFill>
                <a:latin typeface="Arial" panose="020B0604020202020204" pitchFamily="34" charset="0"/>
                <a:ea typeface="隶书" pitchFamily="49" charset="-122"/>
              </a:rPr>
              <a:t>仔细体会下列句子的含义：</a:t>
            </a:r>
            <a:endParaRPr lang="zh-CN" altLang="en-US" sz="4000" b="1" dirty="0">
              <a:solidFill>
                <a:srgbClr val="3333FF"/>
              </a:solidFill>
              <a:latin typeface="Arial" panose="020B0604020202020204" pitchFamily="34" charset="0"/>
              <a:ea typeface="隶书" pitchFamily="49" charset="-122"/>
            </a:endParaRPr>
          </a:p>
        </p:txBody>
      </p:sp>
      <p:sp>
        <p:nvSpPr>
          <p:cNvPr id="46086" name="文本框 46085"/>
          <p:cNvSpPr txBox="1"/>
          <p:nvPr/>
        </p:nvSpPr>
        <p:spPr>
          <a:xfrm>
            <a:off x="0" y="765175"/>
            <a:ext cx="9144000" cy="457200"/>
          </a:xfrm>
          <a:prstGeom prst="rect">
            <a:avLst/>
          </a:prstGeom>
          <a:noFill/>
          <a:ln w="9525">
            <a:noFill/>
          </a:ln>
        </p:spPr>
        <p:txBody>
          <a:bodyPr>
            <a:spAutoFit/>
          </a:bodyPr>
          <a:p>
            <a:pPr lvl="0">
              <a:spcBef>
                <a:spcPct val="50000"/>
              </a:spcBef>
              <a:buClrTx/>
            </a:pPr>
            <a:r>
              <a:rPr lang="en-US" altLang="zh-CN" b="1" dirty="0">
                <a:latin typeface="Arial" panose="020B0604020202020204" pitchFamily="34" charset="0"/>
                <a:ea typeface="宋体" panose="02010600030101010101" pitchFamily="2" charset="-122"/>
              </a:rPr>
              <a:t>1</a:t>
            </a:r>
            <a:r>
              <a:rPr lang="zh-CN" altLang="en-US" b="1" dirty="0">
                <a:latin typeface="Arial" panose="020B0604020202020204" pitchFamily="34" charset="0"/>
                <a:ea typeface="宋体" panose="02010600030101010101" pitchFamily="2" charset="-122"/>
              </a:rPr>
              <a:t>、“它的来临，伴随着一位切断了其后路的先知的坚定信念。” </a:t>
            </a:r>
            <a:endParaRPr lang="zh-CN" altLang="en-US" b="1" dirty="0">
              <a:latin typeface="Arial" panose="020B0604020202020204" pitchFamily="34" charset="0"/>
              <a:ea typeface="宋体" panose="02010600030101010101" pitchFamily="2" charset="-122"/>
            </a:endParaRPr>
          </a:p>
        </p:txBody>
      </p:sp>
      <p:sp>
        <p:nvSpPr>
          <p:cNvPr id="46087" name="文本框 46086"/>
          <p:cNvSpPr txBox="1"/>
          <p:nvPr/>
        </p:nvSpPr>
        <p:spPr>
          <a:xfrm>
            <a:off x="754063" y="1989138"/>
            <a:ext cx="7416800" cy="822325"/>
          </a:xfrm>
          <a:prstGeom prst="rect">
            <a:avLst/>
          </a:prstGeom>
          <a:noFill/>
          <a:ln w="9525">
            <a:noFill/>
          </a:ln>
        </p:spPr>
        <p:txBody>
          <a:bodyPr>
            <a:spAutoFit/>
          </a:bodyPr>
          <a:p>
            <a:pPr lvl="0">
              <a:spcBef>
                <a:spcPct val="50000"/>
              </a:spcBef>
              <a:buClrTx/>
            </a:pPr>
            <a:r>
              <a:rPr lang="en-US" altLang="zh-CN" b="1" dirty="0">
                <a:solidFill>
                  <a:srgbClr val="FF6600"/>
                </a:solidFill>
                <a:latin typeface="Arial" panose="020B0604020202020204" pitchFamily="34" charset="0"/>
                <a:ea typeface="宋体" panose="02010600030101010101" pitchFamily="2" charset="-122"/>
              </a:rPr>
              <a:t>      </a:t>
            </a:r>
            <a:r>
              <a:rPr lang="zh-CN" altLang="en-US" b="1" dirty="0">
                <a:solidFill>
                  <a:srgbClr val="FF6600"/>
                </a:solidFill>
                <a:latin typeface="Arial" panose="020B0604020202020204" pitchFamily="34" charset="0"/>
                <a:ea typeface="宋体" panose="02010600030101010101" pitchFamily="2" charset="-122"/>
              </a:rPr>
              <a:t>意思是大雁的迁徙日期是很神奇的，对季节的判断竟如此准确。 而且它们一旦迁徙，是有进无退的。</a:t>
            </a:r>
            <a:endParaRPr lang="zh-CN" altLang="en-US" b="1" dirty="0">
              <a:solidFill>
                <a:srgbClr val="FF6600"/>
              </a:solidFill>
              <a:latin typeface="Arial" panose="020B0604020202020204" pitchFamily="34" charset="0"/>
              <a:ea typeface="宋体" panose="02010600030101010101" pitchFamily="2" charset="-122"/>
            </a:endParaRPr>
          </a:p>
        </p:txBody>
      </p:sp>
      <p:pic>
        <p:nvPicPr>
          <p:cNvPr id="46088" name="图片 46087" descr="tu5"/>
          <p:cNvPicPr>
            <a:picLocks noChangeAspect="1"/>
          </p:cNvPicPr>
          <p:nvPr/>
        </p:nvPicPr>
        <p:blipFill>
          <a:blip r:embed="rId1"/>
          <a:stretch>
            <a:fillRect/>
          </a:stretch>
        </p:blipFill>
        <p:spPr>
          <a:xfrm>
            <a:off x="0" y="3068638"/>
            <a:ext cx="9144000" cy="3789362"/>
          </a:xfrm>
          <a:prstGeom prst="rect">
            <a:avLst/>
          </a:prstGeom>
          <a:noFill/>
          <a:ln w="9525">
            <a:noFill/>
          </a:ln>
        </p:spPr>
      </p:pic>
      <p:sp>
        <p:nvSpPr>
          <p:cNvPr id="46089" name="矩形 46088"/>
          <p:cNvSpPr/>
          <p:nvPr/>
        </p:nvSpPr>
        <p:spPr>
          <a:xfrm>
            <a:off x="250825" y="1341438"/>
            <a:ext cx="8713788" cy="457200"/>
          </a:xfrm>
          <a:prstGeom prst="rect">
            <a:avLst/>
          </a:prstGeom>
          <a:noFill/>
          <a:ln w="9525">
            <a:noFill/>
          </a:ln>
        </p:spPr>
        <p:txBody>
          <a:bodyPr>
            <a:spAutoFit/>
          </a:bodyPr>
          <a:p>
            <a:pPr lvl="0"/>
            <a:r>
              <a:rPr lang="en-US" altLang="zh-CN"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可先把句子简化为“它的来临</a:t>
            </a:r>
            <a:r>
              <a:rPr lang="en-US" altLang="zh-CN"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伴随着一位先知的坚定信念。”</a:t>
            </a:r>
            <a:r>
              <a:rPr lang="zh-CN" altLang="en-US" dirty="0">
                <a:latin typeface="Times New Roman" panose="02020603050405020304" pitchFamily="18" charset="0"/>
                <a:ea typeface="宋体" panose="02010600030101010101" pitchFamily="2" charset="-122"/>
              </a:rPr>
              <a:t> </a:t>
            </a:r>
            <a:r>
              <a:rPr lang="en-US" altLang="zh-CN" b="1">
                <a:latin typeface="Times New Roman" panose="02020603050405020304" pitchFamily="18" charset="0"/>
                <a:ea typeface="宋体" panose="02010600030101010101" pitchFamily="2" charset="-122"/>
              </a:rPr>
              <a:t>)</a:t>
            </a:r>
            <a:endParaRPr lang="en-US" altLang="zh-CN" b="1">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6087"/>
                                        </p:tgtEl>
                                        <p:attrNameLst>
                                          <p:attrName>style.visibility</p:attrName>
                                        </p:attrNameLst>
                                      </p:cBhvr>
                                      <p:to>
                                        <p:strVal val="visible"/>
                                      </p:to>
                                    </p:set>
                                    <p:animEffect transition="in" filter="box(in)">
                                      <p:cBhvr>
                                        <p:cTn id="7" dur="500"/>
                                        <p:tgtEl>
                                          <p:spTgt spid="46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5" name="图片 35844" descr="animal_nature006"/>
          <p:cNvPicPr>
            <a:picLocks noChangeAspect="1"/>
          </p:cNvPicPr>
          <p:nvPr/>
        </p:nvPicPr>
        <p:blipFill>
          <a:blip r:embed="rId1"/>
          <a:stretch>
            <a:fillRect/>
          </a:stretch>
        </p:blipFill>
        <p:spPr>
          <a:xfrm>
            <a:off x="0" y="0"/>
            <a:ext cx="9144000" cy="6859588"/>
          </a:xfrm>
          <a:prstGeom prst="rect">
            <a:avLst/>
          </a:prstGeom>
          <a:noFill/>
          <a:ln w="9525">
            <a:noFill/>
          </a:ln>
        </p:spPr>
      </p:pic>
      <p:sp>
        <p:nvSpPr>
          <p:cNvPr id="35843" name="矩形 35842"/>
          <p:cNvSpPr/>
          <p:nvPr/>
        </p:nvSpPr>
        <p:spPr>
          <a:xfrm>
            <a:off x="5148263" y="3500438"/>
            <a:ext cx="2419350" cy="762000"/>
          </a:xfrm>
          <a:prstGeom prst="rect">
            <a:avLst/>
          </a:prstGeom>
          <a:solidFill>
            <a:schemeClr val="accent1"/>
          </a:solidFill>
          <a:ln w="9525">
            <a:noFill/>
          </a:ln>
        </p:spPr>
        <p:txBody>
          <a:bodyPr wrap="none" anchor="t">
            <a:spAutoFit/>
          </a:bodyPr>
          <a:p>
            <a:pPr lvl="0"/>
            <a:r>
              <a:rPr lang="zh-CN" altLang="en-US" sz="4400" dirty="0">
                <a:solidFill>
                  <a:srgbClr val="FF0066"/>
                </a:solidFill>
                <a:latin typeface="Times New Roman" panose="02020603050405020304" pitchFamily="18" charset="0"/>
                <a:ea typeface="宋体" panose="02010600030101010101" pitchFamily="2" charset="-122"/>
              </a:rPr>
              <a:t>利奥波德</a:t>
            </a:r>
            <a:endParaRPr lang="zh-CN" altLang="en-US" sz="4400" dirty="0">
              <a:solidFill>
                <a:srgbClr val="FF0066"/>
              </a:solidFill>
              <a:latin typeface="Times New Roman" panose="02020603050405020304" pitchFamily="18" charset="0"/>
              <a:ea typeface="宋体" panose="02010600030101010101" pitchFamily="2" charset="-122"/>
            </a:endParaRPr>
          </a:p>
        </p:txBody>
      </p:sp>
      <p:sp>
        <p:nvSpPr>
          <p:cNvPr id="35844" name="矩形 35843"/>
          <p:cNvSpPr/>
          <p:nvPr/>
        </p:nvSpPr>
        <p:spPr>
          <a:xfrm>
            <a:off x="250825" y="1773238"/>
            <a:ext cx="5111750" cy="1555750"/>
          </a:xfrm>
          <a:prstGeom prst="rect">
            <a:avLst/>
          </a:prstGeom>
          <a:solidFill>
            <a:schemeClr val="tx1"/>
          </a:solidFill>
          <a:ln w="9525">
            <a:noFill/>
          </a:ln>
        </p:spPr>
        <p:txBody>
          <a:bodyPr>
            <a:spAutoFit/>
          </a:bodyPr>
          <a:p>
            <a:pPr lvl="0"/>
            <a:r>
              <a:rPr lang="zh-CN" altLang="en-US" sz="9600" dirty="0">
                <a:solidFill>
                  <a:schemeClr val="hlink"/>
                </a:solidFill>
                <a:latin typeface="Times New Roman" panose="02020603050405020304" pitchFamily="18" charset="0"/>
                <a:ea typeface="宋体" panose="02010600030101010101" pitchFamily="2" charset="-122"/>
              </a:rPr>
              <a:t>大雁归来</a:t>
            </a:r>
            <a:endParaRPr lang="zh-CN" altLang="en-US" sz="9600" dirty="0">
              <a:solidFill>
                <a:schemeClr val="hlink"/>
              </a:solidFill>
              <a:latin typeface="Times New Roman" panose="02020603050405020304" pitchFamily="18" charset="0"/>
              <a:ea typeface="宋体" panose="02010600030101010101" pitchFamily="2" charset="-122"/>
            </a:endParaRPr>
          </a:p>
        </p:txBody>
      </p:sp>
      <p:sp>
        <p:nvSpPr>
          <p:cNvPr id="35848" name="矩形 35847"/>
          <p:cNvSpPr/>
          <p:nvPr/>
        </p:nvSpPr>
        <p:spPr>
          <a:xfrm>
            <a:off x="395288" y="4868863"/>
            <a:ext cx="8208962" cy="822325"/>
          </a:xfrm>
          <a:prstGeom prst="rect">
            <a:avLst/>
          </a:prstGeom>
          <a:solidFill>
            <a:schemeClr val="accent1"/>
          </a:solidFill>
          <a:ln w="9525">
            <a:noFill/>
          </a:ln>
        </p:spPr>
        <p:txBody>
          <a:bodyPr>
            <a:spAutoFit/>
          </a:bodyPr>
          <a:p>
            <a:pPr lvl="0">
              <a:spcBef>
                <a:spcPct val="50000"/>
              </a:spcBef>
            </a:pPr>
            <a:r>
              <a:rPr lang="en-US" altLang="zh-CN" b="1" dirty="0">
                <a:solidFill>
                  <a:srgbClr val="000099"/>
                </a:solidFill>
                <a:latin typeface="Times New Roman" panose="02020603050405020304" pitchFamily="18" charset="0"/>
                <a:ea typeface="宋体" panose="02010600030101010101" pitchFamily="2" charset="-122"/>
              </a:rPr>
              <a:t>        </a:t>
            </a:r>
            <a:r>
              <a:rPr lang="zh-CN" altLang="en-US" b="1" dirty="0">
                <a:solidFill>
                  <a:srgbClr val="000099"/>
                </a:solidFill>
                <a:latin typeface="Times New Roman" panose="02020603050405020304" pitchFamily="18" charset="0"/>
                <a:ea typeface="宋体" panose="02010600030101010101" pitchFamily="2" charset="-122"/>
              </a:rPr>
              <a:t>你注意过天空中飞过的大雁吗？你了解大雁吗？你知道大雁为什么会排成这整齐的雁阵吗</a:t>
            </a:r>
            <a:r>
              <a:rPr lang="en-US" altLang="zh-CN" b="1">
                <a:solidFill>
                  <a:srgbClr val="000099"/>
                </a:solidFill>
                <a:latin typeface="Times New Roman" panose="02020603050405020304" pitchFamily="18" charset="0"/>
                <a:ea typeface="宋体" panose="02010600030101010101" pitchFamily="2" charset="-122"/>
              </a:rPr>
              <a:t>?</a:t>
            </a:r>
            <a:endParaRPr lang="en-US" altLang="zh-CN" b="1">
              <a:solidFill>
                <a:srgbClr val="000099"/>
              </a:solidFill>
              <a:latin typeface="Times New Roman" panose="02020603050405020304" pitchFamily="18" charset="0"/>
              <a:ea typeface="宋体" panose="02010600030101010101" pitchFamily="2" charset="-122"/>
            </a:endParaRPr>
          </a:p>
        </p:txBody>
      </p:sp>
      <p:pic>
        <p:nvPicPr>
          <p:cNvPr id="35849" name="310.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8604250" y="6165850"/>
            <a:ext cx="304800" cy="304800"/>
          </a:xfrm>
          <a:prstGeom prst="rect">
            <a:avLst/>
          </a:prstGeom>
          <a:noFill/>
          <a:ln w="9525">
            <a:noFill/>
          </a:ln>
        </p:spPr>
      </p:pic>
      <p:sp>
        <p:nvSpPr>
          <p:cNvPr id="35851" name="矩形 35850"/>
          <p:cNvSpPr/>
          <p:nvPr/>
        </p:nvSpPr>
        <p:spPr>
          <a:xfrm>
            <a:off x="395288" y="5734050"/>
            <a:ext cx="8208962" cy="822325"/>
          </a:xfrm>
          <a:prstGeom prst="rect">
            <a:avLst/>
          </a:prstGeom>
          <a:solidFill>
            <a:schemeClr val="accent1"/>
          </a:solidFill>
          <a:ln w="9525">
            <a:noFill/>
          </a:ln>
        </p:spPr>
        <p:txBody>
          <a:bodyPr>
            <a:spAutoFit/>
          </a:bodyPr>
          <a:p>
            <a:pPr lvl="0">
              <a:spcBef>
                <a:spcPct val="50000"/>
              </a:spcBef>
            </a:pPr>
            <a:r>
              <a:rPr lang="en-US" altLang="zh-CN" b="1" dirty="0">
                <a:solidFill>
                  <a:srgbClr val="000099"/>
                </a:solidFill>
                <a:latin typeface="Times New Roman" panose="02020603050405020304" pitchFamily="18" charset="0"/>
                <a:ea typeface="宋体" panose="02010600030101010101" pitchFamily="2" charset="-122"/>
              </a:rPr>
              <a:t>        </a:t>
            </a:r>
            <a:r>
              <a:rPr lang="zh-CN" altLang="en-US" b="1" dirty="0">
                <a:solidFill>
                  <a:srgbClr val="000099"/>
                </a:solidFill>
                <a:latin typeface="Times New Roman" panose="02020603050405020304" pitchFamily="18" charset="0"/>
                <a:ea typeface="宋体" panose="02010600030101010101" pitchFamily="2" charset="-122"/>
              </a:rPr>
              <a:t>今天将有一个人通过自己的观察和了解</a:t>
            </a:r>
            <a:r>
              <a:rPr lang="en-US" altLang="zh-CN" b="1" dirty="0">
                <a:solidFill>
                  <a:srgbClr val="000099"/>
                </a:solidFill>
                <a:latin typeface="Times New Roman" panose="02020603050405020304" pitchFamily="18" charset="0"/>
                <a:ea typeface="宋体" panose="02010600030101010101" pitchFamily="2" charset="-122"/>
              </a:rPr>
              <a:t>,</a:t>
            </a:r>
            <a:r>
              <a:rPr lang="zh-CN" altLang="en-US" b="1" dirty="0">
                <a:solidFill>
                  <a:srgbClr val="000099"/>
                </a:solidFill>
                <a:latin typeface="Times New Roman" panose="02020603050405020304" pitchFamily="18" charset="0"/>
                <a:ea typeface="宋体" panose="02010600030101010101" pitchFamily="2" charset="-122"/>
              </a:rPr>
              <a:t>给我们讲了大雁的趣事</a:t>
            </a:r>
            <a:r>
              <a:rPr lang="en-US" altLang="zh-CN" b="1">
                <a:solidFill>
                  <a:srgbClr val="000099"/>
                </a:solidFill>
                <a:latin typeface="Times New Roman" panose="02020603050405020304" pitchFamily="18" charset="0"/>
                <a:ea typeface="宋体" panose="02010600030101010101" pitchFamily="2" charset="-122"/>
              </a:rPr>
              <a:t>!</a:t>
            </a:r>
            <a:endParaRPr lang="en-US" altLang="zh-CN" b="1">
              <a:solidFill>
                <a:srgbClr val="000099"/>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51"/>
                                        </p:tgtEl>
                                        <p:attrNameLst>
                                          <p:attrName>style.visibility</p:attrName>
                                        </p:attrNameLst>
                                      </p:cBhvr>
                                      <p:to>
                                        <p:strVal val="visible"/>
                                      </p:to>
                                    </p:set>
                                    <p:animEffect transition="in" filter="blinds(horizontal)">
                                      <p:cBhvr>
                                        <p:cTn id="7" dur="500"/>
                                        <p:tgtEl>
                                          <p:spTgt spid="35851"/>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213760" fill="hold"/>
                                        <p:tgtEl>
                                          <p:spTgt spid="35849"/>
                                        </p:tgtEl>
                                      </p:cBhvr>
                                    </p:cmd>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35844"/>
                                        </p:tgtEl>
                                        <p:attrNameLst>
                                          <p:attrName>style.visibility</p:attrName>
                                        </p:attrNameLst>
                                      </p:cBhvr>
                                      <p:to>
                                        <p:strVal val="visible"/>
                                      </p:to>
                                    </p:set>
                                    <p:anim calcmode="lin" valueType="num">
                                      <p:cBhvr additive="base">
                                        <p:cTn id="15" dur="500" fill="hold"/>
                                        <p:tgtEl>
                                          <p:spTgt spid="35844"/>
                                        </p:tgtEl>
                                        <p:attrNameLst>
                                          <p:attrName>ppt_x</p:attrName>
                                        </p:attrNameLst>
                                      </p:cBhvr>
                                      <p:tavLst>
                                        <p:tav tm="0">
                                          <p:val>
                                            <p:strVal val="0-#ppt_w/2"/>
                                          </p:val>
                                        </p:tav>
                                        <p:tav tm="100000">
                                          <p:val>
                                            <p:strVal val="#ppt_x"/>
                                          </p:val>
                                        </p:tav>
                                      </p:tavLst>
                                    </p:anim>
                                    <p:anim calcmode="lin" valueType="num">
                                      <p:cBhvr additive="base">
                                        <p:cTn id="16" dur="500" fill="hold"/>
                                        <p:tgtEl>
                                          <p:spTgt spid="3584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35843"/>
                                        </p:tgtEl>
                                        <p:attrNameLst>
                                          <p:attrName>style.visibility</p:attrName>
                                        </p:attrNameLst>
                                      </p:cBhvr>
                                      <p:to>
                                        <p:strVal val="visible"/>
                                      </p:to>
                                    </p:set>
                                    <p:anim calcmode="lin" valueType="num">
                                      <p:cBhvr additive="base">
                                        <p:cTn id="21" dur="500" fill="hold"/>
                                        <p:tgtEl>
                                          <p:spTgt spid="35843"/>
                                        </p:tgtEl>
                                        <p:attrNameLst>
                                          <p:attrName>ppt_x</p:attrName>
                                        </p:attrNameLst>
                                      </p:cBhvr>
                                      <p:tavLst>
                                        <p:tav tm="0">
                                          <p:val>
                                            <p:strVal val="0-#ppt_w/2"/>
                                          </p:val>
                                        </p:tav>
                                        <p:tav tm="100000">
                                          <p:val>
                                            <p:strVal val="#ppt_x"/>
                                          </p:val>
                                        </p:tav>
                                      </p:tavLst>
                                    </p:anim>
                                    <p:anim calcmode="lin" valueType="num">
                                      <p:cBhvr additive="base">
                                        <p:cTn id="22"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23" fill="hold" display="0">
                  <p:stCondLst>
                    <p:cond delay="indefinite"/>
                  </p:stCondLst>
                  <p:endCondLst>
                    <p:cond evt="onNext" delay="0">
                      <p:tgtEl>
                        <p:sldTgt/>
                      </p:tgtEl>
                    </p:cond>
                    <p:cond evt="onPrev" delay="0">
                      <p:tgtEl>
                        <p:sldTgt/>
                      </p:tgtEl>
                    </p:cond>
                    <p:cond evt="onStopAudio" delay="0">
                      <p:tgtEl>
                        <p:sldTgt/>
                      </p:tgtEl>
                    </p:cond>
                  </p:endCondLst>
                </p:cTn>
                <p:tgtEl>
                  <p:spTgt spid="35849"/>
                </p:tgtEl>
              </p:cMediaNode>
            </p:audio>
          </p:childTnLst>
        </p:cTn>
      </p:par>
    </p:tnLst>
    <p:bldLst>
      <p:bldP spid="35843" grpId="0" animBg="1"/>
      <p:bldP spid="35844" grpId="0" animBg="1"/>
      <p:bldP spid="3585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9" name="文本框 21508"/>
          <p:cNvSpPr txBox="1"/>
          <p:nvPr/>
        </p:nvSpPr>
        <p:spPr>
          <a:xfrm>
            <a:off x="0" y="260350"/>
            <a:ext cx="9144000" cy="1739900"/>
          </a:xfrm>
          <a:prstGeom prst="rect">
            <a:avLst/>
          </a:prstGeom>
          <a:noFill/>
          <a:ln w="9525">
            <a:noFill/>
          </a:ln>
        </p:spPr>
        <p:txBody>
          <a:bodyPr>
            <a:spAutoFit/>
          </a:bodyPr>
          <a:p>
            <a:pPr lvl="0">
              <a:spcBef>
                <a:spcPct val="50000"/>
              </a:spcBef>
              <a:buClrTx/>
            </a:pPr>
            <a:r>
              <a:rPr lang="en-US" altLang="zh-CN" b="1" dirty="0">
                <a:solidFill>
                  <a:schemeClr val="tx2"/>
                </a:solidFill>
                <a:latin typeface="Arial" panose="020B0604020202020204" pitchFamily="34" charset="0"/>
                <a:ea typeface="宋体" panose="02010600030101010101" pitchFamily="2" charset="-122"/>
              </a:rPr>
              <a:t>2</a:t>
            </a:r>
            <a:r>
              <a:rPr lang="zh-CN" altLang="en-US" b="1" dirty="0">
                <a:solidFill>
                  <a:schemeClr val="tx2"/>
                </a:solidFill>
                <a:latin typeface="Arial" panose="020B0604020202020204" pitchFamily="34" charset="0"/>
                <a:ea typeface="宋体" panose="02010600030101010101" pitchFamily="2" charset="-122"/>
              </a:rPr>
              <a:t>、“向我们农场宣告不同季节来临的大雁知道很多事情，其中</a:t>
            </a:r>
            <a:endParaRPr lang="zh-CN" altLang="en-US" b="1" dirty="0">
              <a:solidFill>
                <a:schemeClr val="tx2"/>
              </a:solidFill>
              <a:latin typeface="Arial" panose="020B0604020202020204" pitchFamily="34" charset="0"/>
              <a:ea typeface="宋体" panose="02010600030101010101" pitchFamily="2" charset="-122"/>
            </a:endParaRPr>
          </a:p>
          <a:p>
            <a:pPr lvl="0">
              <a:spcBef>
                <a:spcPct val="50000"/>
              </a:spcBef>
              <a:buClrTx/>
            </a:pPr>
            <a:r>
              <a:rPr lang="zh-CN" altLang="en-US" b="1" dirty="0">
                <a:solidFill>
                  <a:schemeClr val="tx2"/>
                </a:solidFill>
                <a:latin typeface="Arial" panose="020B0604020202020204" pitchFamily="34" charset="0"/>
                <a:ea typeface="宋体" panose="02010600030101010101" pitchFamily="2" charset="-122"/>
              </a:rPr>
              <a:t>包括威斯康星的法规。”</a:t>
            </a:r>
            <a:r>
              <a:rPr lang="zh-CN" altLang="en-US" sz="2800" b="1" dirty="0">
                <a:solidFill>
                  <a:schemeClr val="tx2"/>
                </a:solidFill>
                <a:latin typeface="Arial" panose="020B0604020202020204" pitchFamily="34" charset="0"/>
                <a:ea typeface="宋体" panose="02010600030101010101" pitchFamily="2" charset="-122"/>
              </a:rPr>
              <a:t>说大雁知道</a:t>
            </a:r>
            <a:r>
              <a:rPr lang="zh-CN" altLang="en-US" sz="2800" b="1" dirty="0">
                <a:solidFill>
                  <a:schemeClr val="tx2"/>
                </a:solidFill>
                <a:latin typeface="Times New Roman" panose="02020603050405020304" pitchFamily="18" charset="0"/>
                <a:ea typeface="宋体" panose="02010600030101010101" pitchFamily="2" charset="-122"/>
              </a:rPr>
              <a:t>威斯康星的法规</a:t>
            </a:r>
            <a:r>
              <a:rPr lang="zh-CN" altLang="en-US" sz="2800" b="1" dirty="0">
                <a:latin typeface="Arial" panose="020B0604020202020204" pitchFamily="34" charset="0"/>
                <a:ea typeface="宋体" panose="02010600030101010101" pitchFamily="2" charset="-122"/>
              </a:rPr>
              <a:t>应如</a:t>
            </a:r>
            <a:endParaRPr lang="zh-CN" altLang="en-US" sz="2800" b="1" dirty="0">
              <a:latin typeface="Arial" panose="020B0604020202020204" pitchFamily="34" charset="0"/>
              <a:ea typeface="宋体" panose="02010600030101010101" pitchFamily="2" charset="-122"/>
            </a:endParaRPr>
          </a:p>
          <a:p>
            <a:pPr lvl="0">
              <a:spcBef>
                <a:spcPct val="50000"/>
              </a:spcBef>
              <a:buClrTx/>
            </a:pPr>
            <a:r>
              <a:rPr lang="zh-CN" altLang="en-US" sz="2800" b="1" dirty="0">
                <a:latin typeface="Arial" panose="020B0604020202020204" pitchFamily="34" charset="0"/>
                <a:ea typeface="宋体" panose="02010600030101010101" pitchFamily="2" charset="-122"/>
              </a:rPr>
              <a:t>何理解？提示</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看下文内容解读这个句子</a:t>
            </a:r>
            <a:r>
              <a:rPr lang="en-US" altLang="zh-CN" sz="2800" b="1">
                <a:latin typeface="Arial" panose="020B0604020202020204" pitchFamily="34" charset="0"/>
                <a:ea typeface="宋体" panose="02010600030101010101" pitchFamily="2" charset="-122"/>
              </a:rPr>
              <a:t>.</a:t>
            </a:r>
            <a:endParaRPr lang="en-US" altLang="zh-CN" sz="2800" b="1">
              <a:latin typeface="Arial" panose="020B0604020202020204" pitchFamily="34" charset="0"/>
              <a:ea typeface="宋体" panose="02010600030101010101" pitchFamily="2" charset="-122"/>
            </a:endParaRPr>
          </a:p>
        </p:txBody>
      </p:sp>
      <p:sp>
        <p:nvSpPr>
          <p:cNvPr id="21511" name="矩形 21510"/>
          <p:cNvSpPr/>
          <p:nvPr/>
        </p:nvSpPr>
        <p:spPr>
          <a:xfrm>
            <a:off x="179388" y="2133600"/>
            <a:ext cx="8686800" cy="2740025"/>
          </a:xfrm>
          <a:prstGeom prst="rect">
            <a:avLst/>
          </a:prstGeom>
          <a:noFill/>
          <a:ln w="9525">
            <a:noFill/>
          </a:ln>
        </p:spPr>
        <p:txBody>
          <a:bodyPr/>
          <a:p>
            <a:pPr marL="342900" lvl="0" indent="-342900" algn="just">
              <a:spcBef>
                <a:spcPct val="20000"/>
              </a:spcBef>
            </a:pPr>
            <a:r>
              <a:rPr lang="en-US" altLang="zh-CN" sz="3200" dirty="0">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大雁知道</a:t>
            </a:r>
            <a:r>
              <a:rPr lang="en-US" altLang="zh-CN" sz="2800" b="1" dirty="0">
                <a:latin typeface="Times New Roman" panose="02020603050405020304" pitchFamily="18" charset="0"/>
                <a:ea typeface="宋体" panose="02010600030101010101" pitchFamily="2" charset="-122"/>
              </a:rPr>
              <a:t>11</a:t>
            </a:r>
            <a:r>
              <a:rPr lang="zh-CN" altLang="en-US" sz="2800" b="1" dirty="0">
                <a:latin typeface="Times New Roman" panose="02020603050405020304" pitchFamily="18" charset="0"/>
                <a:ea typeface="宋体" panose="02010600030101010101" pitchFamily="2" charset="-122"/>
              </a:rPr>
              <a:t>月份每个沼泽和池塘都布满了猎枪，而春天是休战时刻，那些狩猎点和小洲并无猎枪，由此可知，威斯康星的法规规定，春季禁止猎杀小雁，冬季则允许猎杀，说大雁也知道这个法规，所以冬天只有晚上才到刚刚收割了的地里偷食玉米，春季则可以放心地活动、觅食。</a:t>
            </a:r>
            <a:endParaRPr lang="zh-CN" altLang="en-US" sz="2800" b="1" dirty="0">
              <a:latin typeface="Times New Roman" panose="02020603050405020304" pitchFamily="18" charset="0"/>
              <a:ea typeface="宋体" panose="02010600030101010101" pitchFamily="2" charset="-122"/>
            </a:endParaRPr>
          </a:p>
        </p:txBody>
      </p:sp>
      <p:pic>
        <p:nvPicPr>
          <p:cNvPr id="21512" name="图片 21511" descr="大1"/>
          <p:cNvPicPr>
            <a:picLocks noChangeAspect="1"/>
          </p:cNvPicPr>
          <p:nvPr/>
        </p:nvPicPr>
        <p:blipFill>
          <a:blip r:embed="rId1"/>
          <a:stretch>
            <a:fillRect/>
          </a:stretch>
        </p:blipFill>
        <p:spPr>
          <a:xfrm>
            <a:off x="304800" y="4953000"/>
            <a:ext cx="8382000" cy="167640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blinds(horizontal)">
                                      <p:cBhvr>
                                        <p:cTn id="7"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文本框 22530"/>
          <p:cNvSpPr txBox="1"/>
          <p:nvPr/>
        </p:nvSpPr>
        <p:spPr>
          <a:xfrm>
            <a:off x="533400" y="0"/>
            <a:ext cx="8135938" cy="822325"/>
          </a:xfrm>
          <a:prstGeom prst="rect">
            <a:avLst/>
          </a:prstGeom>
          <a:noFill/>
          <a:ln w="9525">
            <a:noFill/>
          </a:ln>
        </p:spPr>
        <p:txBody>
          <a:bodyPr>
            <a:spAutoFit/>
          </a:bodyPr>
          <a:p>
            <a:pPr lvl="0">
              <a:spcBef>
                <a:spcPct val="50000"/>
              </a:spcBef>
              <a:buClrTx/>
            </a:pPr>
            <a:r>
              <a:rPr lang="en-US" altLang="zh-CN" b="1" dirty="0">
                <a:solidFill>
                  <a:schemeClr val="tx2"/>
                </a:solidFill>
                <a:latin typeface="Arial" panose="020B0604020202020204" pitchFamily="34" charset="0"/>
                <a:ea typeface="宋体" panose="02010600030101010101" pitchFamily="2" charset="-122"/>
              </a:rPr>
              <a:t>3</a:t>
            </a:r>
            <a:r>
              <a:rPr lang="zh-CN" altLang="en-US" b="1" dirty="0">
                <a:solidFill>
                  <a:schemeClr val="tx2"/>
                </a:solidFill>
                <a:latin typeface="Arial" panose="020B0604020202020204" pitchFamily="34" charset="0"/>
                <a:ea typeface="宋体" panose="02010600030101010101" pitchFamily="2" charset="-122"/>
              </a:rPr>
              <a:t>、一只燕子的来临说明不了春天，但当一群大雁冲破了三月暖流的雾霭时，春天就来到了。 </a:t>
            </a:r>
            <a:endParaRPr lang="zh-CN" altLang="en-US" b="1" dirty="0">
              <a:solidFill>
                <a:schemeClr val="tx2"/>
              </a:solidFill>
              <a:latin typeface="Arial" panose="020B0604020202020204" pitchFamily="34" charset="0"/>
              <a:ea typeface="宋体" panose="02010600030101010101" pitchFamily="2" charset="-122"/>
            </a:endParaRPr>
          </a:p>
        </p:txBody>
      </p:sp>
      <p:sp>
        <p:nvSpPr>
          <p:cNvPr id="22532" name="文本框 22531"/>
          <p:cNvSpPr txBox="1"/>
          <p:nvPr/>
        </p:nvSpPr>
        <p:spPr>
          <a:xfrm>
            <a:off x="0" y="836613"/>
            <a:ext cx="9144000" cy="946150"/>
          </a:xfrm>
          <a:prstGeom prst="rect">
            <a:avLst/>
          </a:prstGeom>
          <a:noFill/>
          <a:ln w="9525">
            <a:noFill/>
          </a:ln>
        </p:spPr>
        <p:txBody>
          <a:bodyPr>
            <a:spAutoFit/>
          </a:bodyPr>
          <a:p>
            <a:pPr lvl="0">
              <a:spcBef>
                <a:spcPct val="50000"/>
              </a:spcBef>
              <a:buClrTx/>
            </a:pPr>
            <a:r>
              <a:rPr lang="en-US" altLang="zh-CN" sz="2800" b="1" dirty="0">
                <a:solidFill>
                  <a:srgbClr val="FF6600"/>
                </a:solidFill>
                <a:latin typeface="Arial" panose="020B0604020202020204" pitchFamily="34" charset="0"/>
                <a:ea typeface="宋体" panose="02010600030101010101" pitchFamily="2" charset="-122"/>
              </a:rPr>
              <a:t>      </a:t>
            </a:r>
            <a:r>
              <a:rPr lang="zh-CN" altLang="en-US" sz="2800" b="1" dirty="0">
                <a:solidFill>
                  <a:srgbClr val="FF6600"/>
                </a:solidFill>
                <a:latin typeface="Arial" panose="020B0604020202020204" pitchFamily="34" charset="0"/>
                <a:ea typeface="宋体" panose="02010600030101010101" pitchFamily="2" charset="-122"/>
              </a:rPr>
              <a:t>大雁是春天真正的使者，大雁给人们带来了春天的生机，春天的希望，春天的喜悦。</a:t>
            </a:r>
            <a:r>
              <a:rPr lang="zh-CN" altLang="en-US" sz="2800" b="1" dirty="0">
                <a:solidFill>
                  <a:srgbClr val="FF0066"/>
                </a:solidFill>
                <a:latin typeface="Arial" panose="020B0604020202020204" pitchFamily="34" charset="0"/>
                <a:ea typeface="宋体" panose="02010600030101010101" pitchFamily="2" charset="-122"/>
              </a:rPr>
              <a:t> </a:t>
            </a:r>
            <a:endParaRPr lang="zh-CN" altLang="en-US" sz="2800" b="1" dirty="0">
              <a:solidFill>
                <a:srgbClr val="FF0066"/>
              </a:solidFill>
              <a:latin typeface="Arial" panose="020B0604020202020204" pitchFamily="34" charset="0"/>
              <a:ea typeface="宋体" panose="02010600030101010101" pitchFamily="2" charset="-122"/>
            </a:endParaRPr>
          </a:p>
        </p:txBody>
      </p:sp>
      <p:sp>
        <p:nvSpPr>
          <p:cNvPr id="22533" name="文本框 22532"/>
          <p:cNvSpPr txBox="1"/>
          <p:nvPr/>
        </p:nvSpPr>
        <p:spPr>
          <a:xfrm>
            <a:off x="395288" y="1916113"/>
            <a:ext cx="8064500" cy="822325"/>
          </a:xfrm>
          <a:prstGeom prst="rect">
            <a:avLst/>
          </a:prstGeom>
          <a:noFill/>
          <a:ln w="9525">
            <a:noFill/>
          </a:ln>
        </p:spPr>
        <p:txBody>
          <a:bodyPr>
            <a:spAutoFit/>
          </a:bodyPr>
          <a:p>
            <a:pPr lvl="0">
              <a:spcBef>
                <a:spcPct val="50000"/>
              </a:spcBef>
              <a:buClrTx/>
            </a:pPr>
            <a:r>
              <a:rPr lang="en-US" altLang="zh-CN" b="1" dirty="0">
                <a:latin typeface="Arial" panose="020B0604020202020204" pitchFamily="34" charset="0"/>
                <a:ea typeface="宋体" panose="02010600030101010101" pitchFamily="2" charset="-122"/>
              </a:rPr>
              <a:t>4</a:t>
            </a:r>
            <a:r>
              <a:rPr lang="zh-CN" altLang="en-US" b="1" dirty="0">
                <a:latin typeface="Arial" panose="020B0604020202020204" pitchFamily="34" charset="0"/>
                <a:ea typeface="宋体" panose="02010600030101010101" pitchFamily="2" charset="-122"/>
              </a:rPr>
              <a:t>、一触到水，我们刚到的客人就叫起来，它们溅起的水花使那脆弱的香蒲抖落掉身上的冬天。 </a:t>
            </a:r>
            <a:endParaRPr lang="zh-CN" altLang="en-US" b="1" dirty="0">
              <a:latin typeface="Arial" panose="020B0604020202020204" pitchFamily="34" charset="0"/>
              <a:ea typeface="宋体" panose="02010600030101010101" pitchFamily="2" charset="-122"/>
            </a:endParaRPr>
          </a:p>
        </p:txBody>
      </p:sp>
      <p:sp>
        <p:nvSpPr>
          <p:cNvPr id="22534" name="文本框 22533"/>
          <p:cNvSpPr txBox="1"/>
          <p:nvPr/>
        </p:nvSpPr>
        <p:spPr>
          <a:xfrm>
            <a:off x="0" y="2708275"/>
            <a:ext cx="8915400" cy="1068388"/>
          </a:xfrm>
          <a:prstGeom prst="rect">
            <a:avLst/>
          </a:prstGeom>
          <a:noFill/>
          <a:ln w="9525">
            <a:noFill/>
          </a:ln>
        </p:spPr>
        <p:txBody>
          <a:bodyPr>
            <a:spAutoFit/>
          </a:bodyPr>
          <a:p>
            <a:pPr lvl="0">
              <a:spcBef>
                <a:spcPct val="50000"/>
              </a:spcBef>
              <a:buClrTx/>
            </a:pPr>
            <a:r>
              <a:rPr lang="en-US" altLang="zh-CN" sz="2800" b="1" dirty="0">
                <a:solidFill>
                  <a:srgbClr val="FF6600"/>
                </a:solidFill>
                <a:latin typeface="Arial" panose="020B0604020202020204" pitchFamily="34" charset="0"/>
                <a:ea typeface="宋体" panose="02010600030101010101" pitchFamily="2" charset="-122"/>
              </a:rPr>
              <a:t>      </a:t>
            </a:r>
            <a:r>
              <a:rPr lang="zh-CN" altLang="en-US" sz="2800" b="1" dirty="0">
                <a:solidFill>
                  <a:srgbClr val="FF6600"/>
                </a:solidFill>
                <a:latin typeface="Arial" panose="020B0604020202020204" pitchFamily="34" charset="0"/>
                <a:ea typeface="宋体" panose="02010600030101010101" pitchFamily="2" charset="-122"/>
              </a:rPr>
              <a:t>归来的大雁让香蒲乃至万物摆脱了冬日的严寒，香蒲乃至万物从此迎来春天，欣欣向荣，生动形象。</a:t>
            </a:r>
            <a:r>
              <a:rPr lang="zh-CN" altLang="en-US" sz="3600" b="1" dirty="0">
                <a:solidFill>
                  <a:srgbClr val="FF6600"/>
                </a:solidFill>
                <a:latin typeface="Arial" panose="020B0604020202020204" pitchFamily="34" charset="0"/>
                <a:ea typeface="宋体" panose="02010600030101010101" pitchFamily="2" charset="-122"/>
              </a:rPr>
              <a:t> </a:t>
            </a:r>
            <a:endParaRPr lang="zh-CN" altLang="en-US" sz="3600" b="1" dirty="0">
              <a:solidFill>
                <a:srgbClr val="FF6600"/>
              </a:solidFill>
              <a:latin typeface="Arial" panose="020B0604020202020204" pitchFamily="34" charset="0"/>
              <a:ea typeface="宋体" panose="02010600030101010101" pitchFamily="2" charset="-122"/>
            </a:endParaRPr>
          </a:p>
        </p:txBody>
      </p:sp>
      <p:pic>
        <p:nvPicPr>
          <p:cNvPr id="22536" name="图片 22535" descr="tu4"/>
          <p:cNvPicPr>
            <a:picLocks noChangeAspect="1"/>
          </p:cNvPicPr>
          <p:nvPr/>
        </p:nvPicPr>
        <p:blipFill>
          <a:blip r:embed="rId1"/>
          <a:stretch>
            <a:fillRect/>
          </a:stretch>
        </p:blipFill>
        <p:spPr>
          <a:xfrm>
            <a:off x="0" y="4005263"/>
            <a:ext cx="9144000" cy="2852737"/>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5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6" fill="hold" grpId="0" nodeType="clickEffect">
                                  <p:stCondLst>
                                    <p:cond delay="0"/>
                                  </p:stCondLst>
                                  <p:childTnLst>
                                    <p:set>
                                      <p:cBhvr>
                                        <p:cTn id="10" dur="1" fill="hold">
                                          <p:stCondLst>
                                            <p:cond delay="0"/>
                                          </p:stCondLst>
                                        </p:cTn>
                                        <p:tgtEl>
                                          <p:spTgt spid="22533"/>
                                        </p:tgtEl>
                                        <p:attrNameLst>
                                          <p:attrName>style.visibility</p:attrName>
                                        </p:attrNameLst>
                                      </p:cBhvr>
                                      <p:to>
                                        <p:strVal val="visible"/>
                                      </p:to>
                                    </p:set>
                                    <p:animEffect transition="in" filter="barn(inHorizontal)">
                                      <p:cBhvr>
                                        <p:cTn id="11" dur="500"/>
                                        <p:tgtEl>
                                          <p:spTgt spid="2253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225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3" grpId="0"/>
      <p:bldP spid="225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文本框 23554"/>
          <p:cNvSpPr txBox="1"/>
          <p:nvPr/>
        </p:nvSpPr>
        <p:spPr>
          <a:xfrm>
            <a:off x="250825" y="188913"/>
            <a:ext cx="7848600" cy="822325"/>
          </a:xfrm>
          <a:prstGeom prst="rect">
            <a:avLst/>
          </a:prstGeom>
          <a:noFill/>
          <a:ln w="9525">
            <a:noFill/>
          </a:ln>
        </p:spPr>
        <p:txBody>
          <a:bodyPr>
            <a:spAutoFit/>
          </a:bodyPr>
          <a:p>
            <a:pPr lvl="0">
              <a:spcBef>
                <a:spcPct val="50000"/>
              </a:spcBef>
              <a:buClrTx/>
            </a:pPr>
            <a:r>
              <a:rPr lang="en-US" altLang="zh-CN" b="1" dirty="0">
                <a:latin typeface="Arial" panose="020B0604020202020204" pitchFamily="34" charset="0"/>
                <a:ea typeface="宋体" panose="02010600030101010101" pitchFamily="2" charset="-122"/>
              </a:rPr>
              <a:t>5</a:t>
            </a:r>
            <a:r>
              <a:rPr lang="zh-CN" altLang="en-US" b="1" dirty="0">
                <a:latin typeface="Arial" panose="020B0604020202020204" pitchFamily="34" charset="0"/>
                <a:ea typeface="宋体" panose="02010600030101010101" pitchFamily="2" charset="-122"/>
              </a:rPr>
              <a:t>、在这种每年一度的迁徙中，整个大陆所获得的是从三月的天空洒下来的一首有益无损的带着野性的诗歌。 </a:t>
            </a:r>
            <a:endParaRPr lang="zh-CN" altLang="en-US" b="1" dirty="0">
              <a:latin typeface="Arial" panose="020B0604020202020204" pitchFamily="34" charset="0"/>
              <a:ea typeface="宋体" panose="02010600030101010101" pitchFamily="2" charset="-122"/>
            </a:endParaRPr>
          </a:p>
        </p:txBody>
      </p:sp>
      <p:sp>
        <p:nvSpPr>
          <p:cNvPr id="23556" name="文本框 23555"/>
          <p:cNvSpPr txBox="1"/>
          <p:nvPr/>
        </p:nvSpPr>
        <p:spPr>
          <a:xfrm>
            <a:off x="228600" y="981075"/>
            <a:ext cx="8915400" cy="2227263"/>
          </a:xfrm>
          <a:prstGeom prst="rect">
            <a:avLst/>
          </a:prstGeom>
          <a:noFill/>
          <a:ln w="9525">
            <a:noFill/>
          </a:ln>
        </p:spPr>
        <p:txBody>
          <a:bodyPr>
            <a:spAutoFit/>
          </a:bodyPr>
          <a:p>
            <a:pPr lvl="0">
              <a:spcBef>
                <a:spcPct val="50000"/>
              </a:spcBef>
              <a:buClrTx/>
            </a:pPr>
            <a:r>
              <a:rPr lang="en-US" altLang="zh-CN" sz="2800" b="1" dirty="0">
                <a:solidFill>
                  <a:srgbClr val="FF6600"/>
                </a:solidFill>
                <a:latin typeface="Arial" panose="020B0604020202020204" pitchFamily="34" charset="0"/>
                <a:ea typeface="宋体" panose="02010600030101010101" pitchFamily="2" charset="-122"/>
              </a:rPr>
              <a:t>      </a:t>
            </a:r>
            <a:r>
              <a:rPr lang="zh-CN" altLang="en-US" sz="2800" b="1" dirty="0">
                <a:solidFill>
                  <a:srgbClr val="FF6600"/>
                </a:solidFill>
                <a:latin typeface="Arial" panose="020B0604020202020204" pitchFamily="34" charset="0"/>
                <a:ea typeface="宋体" panose="02010600030101010101" pitchFamily="2" charset="-122"/>
              </a:rPr>
              <a:t>春分后大雁回归，它离开了食品丰足、冬季温暖的南方，最后来到阳光充足、夏季僻静的北极，生育小雁。迁徙中的大雁，它的鸣叫，是带着野性的诗歌，给整个大陆带来诗意。作者觉得大雁是非常可爱的动物，大雁是人类的朋友，他喜欢大雁。 </a:t>
            </a:r>
            <a:endParaRPr lang="zh-CN" altLang="en-US" sz="2800" b="1" dirty="0">
              <a:solidFill>
                <a:srgbClr val="FF6600"/>
              </a:solidFill>
              <a:latin typeface="Arial" panose="020B0604020202020204" pitchFamily="34" charset="0"/>
              <a:ea typeface="宋体" panose="02010600030101010101" pitchFamily="2" charset="-122"/>
            </a:endParaRPr>
          </a:p>
        </p:txBody>
      </p:sp>
      <p:pic>
        <p:nvPicPr>
          <p:cNvPr id="23557" name="图片 23556" descr="tu1"/>
          <p:cNvPicPr>
            <a:picLocks noChangeAspect="1"/>
          </p:cNvPicPr>
          <p:nvPr/>
        </p:nvPicPr>
        <p:blipFill>
          <a:blip r:embed="rId1"/>
          <a:stretch>
            <a:fillRect/>
          </a:stretch>
        </p:blipFill>
        <p:spPr>
          <a:xfrm>
            <a:off x="0" y="3332163"/>
            <a:ext cx="9144000" cy="3525837"/>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5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20481" descr="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484" name="文本框 20483"/>
          <p:cNvSpPr txBox="1"/>
          <p:nvPr/>
        </p:nvSpPr>
        <p:spPr>
          <a:xfrm>
            <a:off x="2771775" y="1844675"/>
            <a:ext cx="5305425" cy="1736725"/>
          </a:xfrm>
          <a:prstGeom prst="rect">
            <a:avLst/>
          </a:prstGeom>
          <a:noFill/>
          <a:ln w="9525">
            <a:noFill/>
          </a:ln>
        </p:spPr>
        <p:txBody>
          <a:bodyPr>
            <a:spAutoFit/>
          </a:bodyPr>
          <a:p>
            <a:pPr lvl="0">
              <a:spcBef>
                <a:spcPct val="50000"/>
              </a:spcBef>
              <a:buClrTx/>
            </a:pPr>
            <a:r>
              <a:rPr lang="zh-CN" altLang="en-US" sz="5400" b="1" dirty="0">
                <a:solidFill>
                  <a:srgbClr val="3333FF"/>
                </a:solidFill>
                <a:latin typeface="华文行楷" pitchFamily="2" charset="-122"/>
                <a:ea typeface="华文行楷" pitchFamily="2" charset="-122"/>
              </a:rPr>
              <a:t>保护野生动物，珍爱野生动物。</a:t>
            </a:r>
            <a:r>
              <a:rPr lang="zh-CN" altLang="en-US" sz="4000" b="1" dirty="0">
                <a:solidFill>
                  <a:srgbClr val="3333FF"/>
                </a:solidFill>
                <a:latin typeface="华文行楷" pitchFamily="2" charset="-122"/>
                <a:ea typeface="华文行楷" pitchFamily="2" charset="-122"/>
              </a:rPr>
              <a:t> </a:t>
            </a:r>
            <a:endParaRPr lang="zh-CN" altLang="en-US" sz="4000" b="1" dirty="0">
              <a:solidFill>
                <a:srgbClr val="3333FF"/>
              </a:solidFill>
              <a:latin typeface="华文行楷" pitchFamily="2" charset="-122"/>
              <a:ea typeface="华文行楷" pitchFamily="2" charset="-122"/>
            </a:endParaRPr>
          </a:p>
        </p:txBody>
      </p:sp>
      <p:sp>
        <p:nvSpPr>
          <p:cNvPr id="20485" name="文本框 20484"/>
          <p:cNvSpPr txBox="1"/>
          <p:nvPr/>
        </p:nvSpPr>
        <p:spPr>
          <a:xfrm>
            <a:off x="685800" y="304800"/>
            <a:ext cx="7086600" cy="1465263"/>
          </a:xfrm>
          <a:prstGeom prst="rect">
            <a:avLst/>
          </a:prstGeom>
          <a:noFill/>
          <a:ln w="9525">
            <a:noFill/>
          </a:ln>
        </p:spPr>
        <p:txBody>
          <a:bodyPr>
            <a:spAutoFit/>
          </a:bodyPr>
          <a:p>
            <a:pPr lvl="0">
              <a:spcBef>
                <a:spcPct val="50000"/>
              </a:spcBef>
              <a:buClrTx/>
            </a:pPr>
            <a:r>
              <a:rPr lang="en-US" altLang="zh-CN" sz="3600" b="1" dirty="0">
                <a:latin typeface="Arial" panose="020B0604020202020204" pitchFamily="34" charset="0"/>
                <a:ea typeface="华文新魏" pitchFamily="2" charset="-122"/>
              </a:rPr>
              <a:t>       </a:t>
            </a:r>
            <a:r>
              <a:rPr lang="zh-CN" altLang="en-US" sz="3600" b="1" dirty="0">
                <a:latin typeface="Arial" panose="020B0604020202020204" pitchFamily="34" charset="0"/>
                <a:ea typeface="华文新魏" pitchFamily="2" charset="-122"/>
              </a:rPr>
              <a:t>通过以上的学习，你认为本文</a:t>
            </a:r>
            <a:endParaRPr lang="zh-CN" altLang="en-US" sz="3600" b="1" dirty="0">
              <a:latin typeface="Arial" panose="020B0604020202020204" pitchFamily="34" charset="0"/>
              <a:ea typeface="华文新魏" pitchFamily="2" charset="-122"/>
            </a:endParaRPr>
          </a:p>
          <a:p>
            <a:pPr lvl="0">
              <a:spcBef>
                <a:spcPct val="50000"/>
              </a:spcBef>
              <a:buClrTx/>
            </a:pPr>
            <a:r>
              <a:rPr lang="zh-CN" altLang="en-US" sz="3600" b="1" dirty="0">
                <a:latin typeface="Arial" panose="020B0604020202020204" pitchFamily="34" charset="0"/>
                <a:ea typeface="华文新魏" pitchFamily="2" charset="-122"/>
              </a:rPr>
              <a:t>的主旨是什么？</a:t>
            </a:r>
            <a:endParaRPr lang="zh-CN" altLang="en-US" sz="3600">
              <a:latin typeface="Times New Roman" panose="02020603050405020304" pitchFamily="18" charset="0"/>
              <a:ea typeface="宋体" panose="02010600030101010101" pitchFamily="2" charset="-122"/>
            </a:endParaRPr>
          </a:p>
        </p:txBody>
      </p:sp>
      <p:sp>
        <p:nvSpPr>
          <p:cNvPr id="20486" name="爆炸形 2 20485"/>
          <p:cNvSpPr/>
          <p:nvPr/>
        </p:nvSpPr>
        <p:spPr>
          <a:xfrm>
            <a:off x="1295400" y="3573463"/>
            <a:ext cx="7467600" cy="2598737"/>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r>
              <a:rPr lang="zh-CN" altLang="en-US" sz="5400" dirty="0">
                <a:solidFill>
                  <a:srgbClr val="CC0000"/>
                </a:solidFill>
                <a:latin typeface="Times New Roman" panose="02020603050405020304" pitchFamily="18" charset="0"/>
                <a:ea typeface="宋体" panose="02010600030101010101" pitchFamily="2" charset="-122"/>
              </a:rPr>
              <a:t>关爱动物！</a:t>
            </a:r>
            <a:endParaRPr lang="zh-CN" altLang="en-US" sz="5400">
              <a:solidFill>
                <a:srgbClr val="CC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4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20486"/>
                                        </p:tgtEl>
                                        <p:attrNameLst>
                                          <p:attrName>style.visibility</p:attrName>
                                        </p:attrNameLst>
                                      </p:cBhvr>
                                      <p:to>
                                        <p:strVal val="visible"/>
                                      </p:to>
                                    </p:set>
                                    <p:anim calcmode="lin" valueType="num">
                                      <p:cBhvr additive="base">
                                        <p:cTn id="11" dur="500" fill="hold"/>
                                        <p:tgtEl>
                                          <p:spTgt spid="20486"/>
                                        </p:tgtEl>
                                        <p:attrNameLst>
                                          <p:attrName>ppt_x</p:attrName>
                                        </p:attrNameLst>
                                      </p:cBhvr>
                                      <p:tavLst>
                                        <p:tav tm="0">
                                          <p:val>
                                            <p:strVal val="0-#ppt_w/2"/>
                                          </p:val>
                                        </p:tav>
                                        <p:tav tm="100000">
                                          <p:val>
                                            <p:strVal val="#ppt_x"/>
                                          </p:val>
                                        </p:tav>
                                      </p:tavLst>
                                    </p:anim>
                                    <p:anim calcmode="lin" valueType="num">
                                      <p:cBhvr additive="base">
                                        <p:cTn id="12" dur="500" fill="hold"/>
                                        <p:tgtEl>
                                          <p:spTgt spid="204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ph type="title"/>
          </p:nvPr>
        </p:nvSpPr>
        <p:spPr/>
        <p:txBody>
          <a:bodyPr/>
          <a:p>
            <a:endParaRPr lang="zh-CN" altLang="en-US"/>
          </a:p>
        </p:txBody>
      </p:sp>
      <p:sp>
        <p:nvSpPr>
          <p:cNvPr id="13" name="内容占位符 12"/>
          <p:cNvSpPr>
            <a:spLocks noGrp="1"/>
          </p:cNvSpPr>
          <p:nvPr>
            <p:ph idx="1"/>
          </p:nvPr>
        </p:nvSpPr>
        <p:spPr/>
        <p:txBody>
          <a:bodyPr/>
          <a:p>
            <a:r>
              <a:rPr lang="zh-CN" altLang="en-US"/>
              <a:t>“我不能想象，在没有对土地的热爱、尊敬和赞美，以及高度认识它的价值的情况下，能有一种对土地的伦理关系。”</a:t>
            </a:r>
            <a:endParaRPr lang="zh-CN" altLang="en-US"/>
          </a:p>
          <a:p>
            <a:r>
              <a:rPr lang="zh-CN" altLang="en-US"/>
              <a:t>“要把人类在共同体中以征服者的面目出现的角色，变成这个共同体中的平等的一员和公民。它暗含着对每个公民的尊敬，也包括对这个共同体的尊敬。”</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3" name="图片 40962" descr="1.jpg"/>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0962" name="文本框 40961">
            <a:hlinkClick r:id="" action="ppaction://noaction">
              <a:snd r:embed="rId2" name="type.wav"/>
            </a:hlinkClick>
          </p:cNvPr>
          <p:cNvSpPr txBox="1"/>
          <p:nvPr/>
        </p:nvSpPr>
        <p:spPr>
          <a:xfrm>
            <a:off x="0" y="0"/>
            <a:ext cx="9144000" cy="6094413"/>
          </a:xfrm>
          <a:prstGeom prst="rect">
            <a:avLst/>
          </a:prstGeom>
          <a:noFill/>
          <a:ln w="9525">
            <a:noFill/>
          </a:ln>
        </p:spPr>
        <p:txBody>
          <a:bodyPr>
            <a:spAutoFit/>
          </a:bodyPr>
          <a:p>
            <a:pPr lvl="0">
              <a:spcBef>
                <a:spcPct val="50000"/>
              </a:spcBef>
            </a:pPr>
            <a:r>
              <a:rPr lang="en-US" altLang="zh-CN" sz="4400" b="1" dirty="0">
                <a:latin typeface="黑体" panose="02010609060101010101" pitchFamily="2" charset="-122"/>
                <a:ea typeface="黑体" panose="02010609060101010101" pitchFamily="2" charset="-122"/>
              </a:rPr>
              <a:t>    </a:t>
            </a:r>
            <a:r>
              <a:rPr lang="zh-CN" altLang="en-US" sz="4000" b="1" dirty="0">
                <a:latin typeface="黑体" panose="02010609060101010101" pitchFamily="2" charset="-122"/>
                <a:ea typeface="黑体" panose="02010609060101010101" pitchFamily="2" charset="-122"/>
              </a:rPr>
              <a:t>中国科学院生态与地理研究所提供的资料表明，远古时代５００年才有一种兽类灭绝。但２０世纪以来，４年就有一种哺乳动物灭绝，是正常灭绝速率的</a:t>
            </a:r>
            <a:r>
              <a:rPr lang="zh-CN" altLang="en-US" sz="4000" b="1" dirty="0">
                <a:solidFill>
                  <a:srgbClr val="FF3300"/>
                </a:solidFill>
                <a:latin typeface="黑体" panose="02010609060101010101" pitchFamily="2" charset="-122"/>
                <a:ea typeface="黑体" panose="02010609060101010101" pitchFamily="2" charset="-122"/>
              </a:rPr>
              <a:t>１２５</a:t>
            </a:r>
            <a:r>
              <a:rPr lang="zh-CN" altLang="en-US" sz="4000" b="1" dirty="0">
                <a:latin typeface="黑体" panose="02010609060101010101" pitchFamily="2" charset="-122"/>
                <a:ea typeface="黑体" panose="02010609060101010101" pitchFamily="2" charset="-122"/>
              </a:rPr>
              <a:t>倍</a:t>
            </a:r>
            <a:r>
              <a:rPr lang="en-US" altLang="zh-CN" sz="4000" b="1"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而且这一趋势还在加剧。科学家们统计</a:t>
            </a:r>
            <a:r>
              <a:rPr lang="en-US" altLang="zh-CN" sz="4000" b="1"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在我们共同生活的家园中</a:t>
            </a:r>
            <a:r>
              <a:rPr lang="en-US" altLang="zh-CN" sz="4000" b="1" dirty="0">
                <a:latin typeface="黑体" panose="02010609060101010101" pitchFamily="2" charset="-122"/>
                <a:ea typeface="黑体" panose="02010609060101010101" pitchFamily="2" charset="-122"/>
              </a:rPr>
              <a:t>,</a:t>
            </a:r>
            <a:r>
              <a:rPr lang="zh-CN" altLang="en-US" sz="4000" b="1" dirty="0">
                <a:latin typeface="黑体" panose="02010609060101010101" pitchFamily="2" charset="-122"/>
                <a:ea typeface="黑体" panose="02010609060101010101" pitchFamily="2" charset="-122"/>
              </a:rPr>
              <a:t>有</a:t>
            </a:r>
            <a:r>
              <a:rPr lang="zh-CN" altLang="en-US" sz="4000" b="1" dirty="0">
                <a:solidFill>
                  <a:srgbClr val="FF3300"/>
                </a:solidFill>
                <a:latin typeface="黑体" panose="02010609060101010101" pitchFamily="2" charset="-122"/>
                <a:ea typeface="黑体" panose="02010609060101010101" pitchFamily="2" charset="-122"/>
              </a:rPr>
              <a:t>５０２５</a:t>
            </a:r>
            <a:r>
              <a:rPr lang="zh-CN" altLang="en-US" sz="4000" b="1" dirty="0">
                <a:latin typeface="黑体" panose="02010609060101010101" pitchFamily="2" charset="-122"/>
                <a:ea typeface="黑体" panose="02010609060101010101" pitchFamily="2" charset="-122"/>
              </a:rPr>
              <a:t>种野生动物濒临灭绝边缘，其中我国已达</a:t>
            </a:r>
            <a:r>
              <a:rPr lang="zh-CN" altLang="en-US" sz="4000" b="1" dirty="0">
                <a:solidFill>
                  <a:srgbClr val="FF3300"/>
                </a:solidFill>
                <a:latin typeface="黑体" panose="02010609060101010101" pitchFamily="2" charset="-122"/>
                <a:ea typeface="黑体" panose="02010609060101010101" pitchFamily="2" charset="-122"/>
              </a:rPr>
              <a:t>３９０</a:t>
            </a:r>
            <a:r>
              <a:rPr lang="zh-CN" altLang="en-US" sz="4000" b="1" dirty="0">
                <a:latin typeface="黑体" panose="02010609060101010101" pitchFamily="2" charset="-122"/>
                <a:ea typeface="黑体" panose="02010609060101010101" pitchFamily="2" charset="-122"/>
              </a:rPr>
              <a:t>多种。</a:t>
            </a:r>
            <a:r>
              <a:rPr lang="zh-CN" altLang="en-US" sz="4400" b="1" dirty="0">
                <a:latin typeface="黑体" panose="02010609060101010101" pitchFamily="2" charset="-122"/>
                <a:ea typeface="黑体" panose="02010609060101010101" pitchFamily="2" charset="-122"/>
              </a:rPr>
              <a:t>          </a:t>
            </a:r>
            <a:endParaRPr lang="zh-CN" altLang="en-US" sz="4400" b="1" dirty="0">
              <a:latin typeface="黑体" panose="02010609060101010101" pitchFamily="2" charset="-122"/>
              <a:ea typeface="黑体" panose="02010609060101010101" pitchFamily="2" charset="-122"/>
            </a:endParaRPr>
          </a:p>
          <a:p>
            <a:pPr lvl="0">
              <a:spcBef>
                <a:spcPct val="50000"/>
              </a:spcBef>
            </a:pPr>
            <a:r>
              <a:rPr lang="zh-CN" altLang="en-US" sz="4400" b="1">
                <a:latin typeface="黑体" panose="02010609060101010101" pitchFamily="2" charset="-122"/>
                <a:ea typeface="黑体" panose="02010609060101010101" pitchFamily="2" charset="-122"/>
              </a:rPr>
              <a:t>                         </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新华网</a:t>
            </a:r>
            <a:r>
              <a:rPr lang="en-US" altLang="zh-CN" sz="2800">
                <a:latin typeface="黑体" panose="02010609060101010101" pitchFamily="2" charset="-122"/>
                <a:ea typeface="黑体" panose="02010609060101010101" pitchFamily="2" charset="-122"/>
              </a:rPr>
              <a:t>)</a:t>
            </a:r>
            <a:endParaRPr lang="en-US" altLang="zh-CN" sz="2800">
              <a:latin typeface="黑体" panose="02010609060101010101" pitchFamily="2" charset="-122"/>
              <a:ea typeface="黑体" panose="0201060906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图片 41985" descr="Img222692658"/>
          <p:cNvPicPr>
            <a:picLocks noChangeAspect="1"/>
          </p:cNvPicPr>
          <p:nvPr/>
        </p:nvPicPr>
        <p:blipFill>
          <a:blip r:embed="rId1"/>
          <a:stretch>
            <a:fillRect/>
          </a:stretch>
        </p:blipFill>
        <p:spPr>
          <a:xfrm>
            <a:off x="0" y="1066800"/>
            <a:ext cx="4648200" cy="4343400"/>
          </a:xfrm>
          <a:prstGeom prst="rect">
            <a:avLst/>
          </a:prstGeom>
          <a:noFill/>
          <a:ln w="9525">
            <a:noFill/>
          </a:ln>
        </p:spPr>
      </p:pic>
      <p:sp>
        <p:nvSpPr>
          <p:cNvPr id="41987" name="文本框 41986"/>
          <p:cNvSpPr txBox="1"/>
          <p:nvPr/>
        </p:nvSpPr>
        <p:spPr>
          <a:xfrm>
            <a:off x="900113" y="5486400"/>
            <a:ext cx="2909887" cy="1066800"/>
          </a:xfrm>
          <a:prstGeom prst="rect">
            <a:avLst/>
          </a:prstGeom>
          <a:noFill/>
          <a:ln w="9525">
            <a:noFill/>
          </a:ln>
        </p:spPr>
        <p:txBody>
          <a:bodyPr>
            <a:spAutoFit/>
          </a:bodyPr>
          <a:p>
            <a:pPr lvl="0"/>
            <a:r>
              <a:rPr lang="en-US" altLang="zh-CN" sz="4000" b="1" dirty="0">
                <a:solidFill>
                  <a:srgbClr val="0066FF"/>
                </a:solidFill>
                <a:latin typeface="Times New Roman" panose="02020603050405020304" pitchFamily="18" charset="0"/>
                <a:ea typeface="宋体" panose="02010600030101010101" pitchFamily="2" charset="-122"/>
              </a:rPr>
              <a:t>   </a:t>
            </a:r>
            <a:r>
              <a:rPr lang="zh-CN" altLang="en-US" sz="4000" b="1" dirty="0">
                <a:solidFill>
                  <a:srgbClr val="0066FF"/>
                </a:solidFill>
                <a:latin typeface="Times New Roman" panose="02020603050405020304" pitchFamily="18" charset="0"/>
                <a:ea typeface="宋体" panose="02010600030101010101" pitchFamily="2" charset="-122"/>
              </a:rPr>
              <a:t>穿山甲</a:t>
            </a:r>
            <a:endParaRPr lang="zh-CN" altLang="en-US" sz="4000" b="1" dirty="0">
              <a:solidFill>
                <a:srgbClr val="0066FF"/>
              </a:solidFill>
              <a:latin typeface="Times New Roman" panose="02020603050405020304" pitchFamily="18" charset="0"/>
              <a:ea typeface="宋体" panose="02010600030101010101" pitchFamily="2" charset="-122"/>
            </a:endParaRPr>
          </a:p>
          <a:p>
            <a:pPr lvl="0"/>
            <a:r>
              <a:rPr lang="en-US" altLang="zh-CN"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国家一级保护动物</a:t>
            </a:r>
            <a:r>
              <a:rPr lang="en-US" altLang="zh-CN" b="1">
                <a:latin typeface="Times New Roman" panose="02020603050405020304" pitchFamily="18" charset="0"/>
                <a:ea typeface="宋体" panose="02010600030101010101" pitchFamily="2" charset="-122"/>
              </a:rPr>
              <a:t>)</a:t>
            </a:r>
            <a:endParaRPr lang="en-US" altLang="zh-CN" b="1">
              <a:latin typeface="Times New Roman" panose="02020603050405020304" pitchFamily="18" charset="0"/>
              <a:ea typeface="宋体" panose="02010600030101010101" pitchFamily="2" charset="-122"/>
            </a:endParaRPr>
          </a:p>
        </p:txBody>
      </p:sp>
      <p:sp>
        <p:nvSpPr>
          <p:cNvPr id="41988" name="文本框 41987"/>
          <p:cNvSpPr txBox="1"/>
          <p:nvPr/>
        </p:nvSpPr>
        <p:spPr>
          <a:xfrm>
            <a:off x="2124075" y="404813"/>
            <a:ext cx="5486400" cy="519112"/>
          </a:xfrm>
          <a:prstGeom prst="rect">
            <a:avLst/>
          </a:prstGeom>
          <a:noFill/>
          <a:ln w="9525">
            <a:noFill/>
          </a:ln>
        </p:spPr>
        <p:txBody>
          <a:bodyPr>
            <a:spAutoFit/>
          </a:bodyPr>
          <a:p>
            <a:pPr lvl="0">
              <a:spcBef>
                <a:spcPct val="50000"/>
              </a:spcBef>
            </a:pPr>
            <a:r>
              <a:rPr lang="zh-CN" altLang="en-US" sz="2800" b="1" dirty="0">
                <a:solidFill>
                  <a:srgbClr val="FF3300"/>
                </a:solidFill>
                <a:latin typeface="Times New Roman" panose="02020603050405020304" pitchFamily="18" charset="0"/>
                <a:ea typeface="黑体" panose="02010609060101010101" pitchFamily="2" charset="-122"/>
              </a:rPr>
              <a:t>我国濒临灭绝的野生动物</a:t>
            </a:r>
            <a:endParaRPr lang="zh-CN" altLang="en-US" sz="2800" b="1" dirty="0">
              <a:solidFill>
                <a:srgbClr val="FF3300"/>
              </a:solidFill>
              <a:latin typeface="Times New Roman" panose="02020603050405020304" pitchFamily="18" charset="0"/>
              <a:ea typeface="黑体" panose="02010609060101010101" pitchFamily="2" charset="-122"/>
            </a:endParaRPr>
          </a:p>
        </p:txBody>
      </p:sp>
      <p:pic>
        <p:nvPicPr>
          <p:cNvPr id="41989" name="图片 41988" descr="Img222692659"/>
          <p:cNvPicPr>
            <a:picLocks noChangeAspect="1"/>
          </p:cNvPicPr>
          <p:nvPr/>
        </p:nvPicPr>
        <p:blipFill>
          <a:blip r:embed="rId2"/>
          <a:stretch>
            <a:fillRect/>
          </a:stretch>
        </p:blipFill>
        <p:spPr>
          <a:xfrm>
            <a:off x="4724400" y="1066800"/>
            <a:ext cx="4419600" cy="4371975"/>
          </a:xfrm>
          <a:prstGeom prst="rect">
            <a:avLst/>
          </a:prstGeom>
          <a:noFill/>
          <a:ln w="9525">
            <a:noFill/>
          </a:ln>
        </p:spPr>
      </p:pic>
      <p:sp>
        <p:nvSpPr>
          <p:cNvPr id="41990" name="文本框 41989"/>
          <p:cNvSpPr txBox="1"/>
          <p:nvPr/>
        </p:nvSpPr>
        <p:spPr>
          <a:xfrm>
            <a:off x="4953000" y="5514975"/>
            <a:ext cx="3505200" cy="1343025"/>
          </a:xfrm>
          <a:prstGeom prst="rect">
            <a:avLst/>
          </a:prstGeom>
          <a:noFill/>
          <a:ln w="9525">
            <a:noFill/>
          </a:ln>
        </p:spPr>
        <p:txBody>
          <a:bodyPr>
            <a:spAutoFit/>
          </a:bodyPr>
          <a:p>
            <a:pPr lvl="0">
              <a:spcBef>
                <a:spcPct val="50000"/>
              </a:spcBef>
            </a:pPr>
            <a:r>
              <a:rPr lang="en-US" altLang="zh-CN" sz="4000" b="1" dirty="0">
                <a:solidFill>
                  <a:srgbClr val="0066FF"/>
                </a:solidFill>
                <a:latin typeface="Times New Roman" panose="02020603050405020304" pitchFamily="18" charset="0"/>
                <a:ea typeface="宋体" panose="02010600030101010101" pitchFamily="2" charset="-122"/>
              </a:rPr>
              <a:t>    </a:t>
            </a:r>
            <a:r>
              <a:rPr lang="zh-CN" altLang="en-US" sz="4000" b="1" dirty="0">
                <a:solidFill>
                  <a:srgbClr val="0066FF"/>
                </a:solidFill>
                <a:latin typeface="Times New Roman" panose="02020603050405020304" pitchFamily="18" charset="0"/>
                <a:ea typeface="宋体" panose="02010600030101010101" pitchFamily="2" charset="-122"/>
              </a:rPr>
              <a:t>缅甸蟒蛇</a:t>
            </a:r>
            <a:endParaRPr lang="zh-CN" altLang="en-US" sz="4000" b="1" dirty="0">
              <a:solidFill>
                <a:srgbClr val="0066FF"/>
              </a:solidFill>
              <a:latin typeface="Times New Roman" panose="02020603050405020304" pitchFamily="18" charset="0"/>
              <a:ea typeface="宋体" panose="02010600030101010101" pitchFamily="2" charset="-122"/>
            </a:endParaRPr>
          </a:p>
          <a:p>
            <a:pPr lvl="0">
              <a:spcBef>
                <a:spcPct val="50000"/>
              </a:spcBef>
            </a:pP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国家一级保护动物</a:t>
            </a:r>
            <a:r>
              <a:rPr lang="en-US" altLang="zh-CN" sz="2800" b="1">
                <a:latin typeface="Times New Roman" panose="02020603050405020304" pitchFamily="18" charset="0"/>
                <a:ea typeface="宋体" panose="02010600030101010101" pitchFamily="2" charset="-122"/>
              </a:rPr>
              <a:t>)</a:t>
            </a:r>
            <a:endParaRPr lang="en-US" altLang="zh-CN">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988"/>
                                        </p:tgtEl>
                                        <p:attrNameLst>
                                          <p:attrName>style.visibility</p:attrName>
                                        </p:attrNameLst>
                                      </p:cBhvr>
                                      <p:to>
                                        <p:strVal val="visible"/>
                                      </p:to>
                                    </p:set>
                                  </p:childTnLst>
                                </p:cTn>
                              </p:par>
                            </p:childTnLst>
                          </p:cTn>
                        </p:par>
                        <p:par>
                          <p:cTn id="7" fill="hold">
                            <p:stCondLst>
                              <p:cond delay="500"/>
                            </p:stCondLst>
                            <p:childTnLst>
                              <p:par>
                                <p:cTn id="8" presetID="2" presetClass="entr" presetSubtype="8" fill="hold" nodeType="afterEffect">
                                  <p:stCondLst>
                                    <p:cond delay="0"/>
                                  </p:stCondLst>
                                  <p:childTnLst>
                                    <p:set>
                                      <p:cBhvr>
                                        <p:cTn id="9" dur="1" fill="hold">
                                          <p:stCondLst>
                                            <p:cond delay="0"/>
                                          </p:stCondLst>
                                        </p:cTn>
                                        <p:tgtEl>
                                          <p:spTgt spid="41986"/>
                                        </p:tgtEl>
                                        <p:attrNameLst>
                                          <p:attrName>style.visibility</p:attrName>
                                        </p:attrNameLst>
                                      </p:cBhvr>
                                      <p:to>
                                        <p:strVal val="visible"/>
                                      </p:to>
                                    </p:set>
                                    <p:anim calcmode="lin" valueType="num">
                                      <p:cBhvr additive="base">
                                        <p:cTn id="10" dur="500" fill="hold"/>
                                        <p:tgtEl>
                                          <p:spTgt spid="41986"/>
                                        </p:tgtEl>
                                        <p:attrNameLst>
                                          <p:attrName>ppt_x</p:attrName>
                                        </p:attrNameLst>
                                      </p:cBhvr>
                                      <p:tavLst>
                                        <p:tav tm="0">
                                          <p:val>
                                            <p:strVal val="0-#ppt_w/2"/>
                                          </p:val>
                                        </p:tav>
                                        <p:tav tm="100000">
                                          <p:val>
                                            <p:strVal val="#ppt_x"/>
                                          </p:val>
                                        </p:tav>
                                      </p:tavLst>
                                    </p:anim>
                                    <p:anim calcmode="lin" valueType="num">
                                      <p:cBhvr additive="base">
                                        <p:cTn id="11" dur="500" fill="hold"/>
                                        <p:tgtEl>
                                          <p:spTgt spid="419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
                                            </p:cond>
                                          </p:stCondLst>
                                          <p:endCondLst>
                                            <p:cond evt="onStopAudio" delay="0">
                                              <p:tgtEl>
                                                <p:sldTgt/>
                                              </p:tgtEl>
                                            </p:cond>
                                          </p:endCondLst>
                                        </p:cTn>
                                        <p:tgtEl>
                                          <p:sndTgt r:embed="rId3" name="projctor.wav"/>
                                        </p:tgtEl>
                                      </p:cMediaNode>
                                    </p:audio>
                                  </p:sub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1989"/>
                                        </p:tgtEl>
                                        <p:attrNameLst>
                                          <p:attrName>style.visibility</p:attrName>
                                        </p:attrNameLst>
                                      </p:cBhvr>
                                      <p:to>
                                        <p:strVal val="visible"/>
                                      </p:to>
                                    </p:set>
                                    <p:anim calcmode="lin" valueType="num">
                                      <p:cBhvr additive="base">
                                        <p:cTn id="15" dur="500" fill="hold"/>
                                        <p:tgtEl>
                                          <p:spTgt spid="41989"/>
                                        </p:tgtEl>
                                        <p:attrNameLst>
                                          <p:attrName>ppt_x</p:attrName>
                                        </p:attrNameLst>
                                      </p:cBhvr>
                                      <p:tavLst>
                                        <p:tav tm="0">
                                          <p:val>
                                            <p:strVal val="0-#ppt_w/2"/>
                                          </p:val>
                                        </p:tav>
                                        <p:tav tm="100000">
                                          <p:val>
                                            <p:strVal val="#ppt_x"/>
                                          </p:val>
                                        </p:tav>
                                      </p:tavLst>
                                    </p:anim>
                                    <p:anim calcmode="lin" valueType="num">
                                      <p:cBhvr additive="base">
                                        <p:cTn id="16" dur="500" fill="hold"/>
                                        <p:tgtEl>
                                          <p:spTgt spid="4198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3" name="projctor.wav"/>
                                        </p:tgtEl>
                                      </p:cMediaNode>
                                    </p:audio>
                                  </p:sub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41987"/>
                                        </p:tgtEl>
                                        <p:attrNameLst>
                                          <p:attrName>style.visibility</p:attrName>
                                        </p:attrNameLst>
                                      </p:cBhvr>
                                      <p:to>
                                        <p:strVal val="visible"/>
                                      </p:to>
                                    </p:set>
                                    <p:anim calcmode="lin" valueType="num">
                                      <p:cBhvr additive="base">
                                        <p:cTn id="20" dur="500" fill="hold"/>
                                        <p:tgtEl>
                                          <p:spTgt spid="41987"/>
                                        </p:tgtEl>
                                        <p:attrNameLst>
                                          <p:attrName>ppt_x</p:attrName>
                                        </p:attrNameLst>
                                      </p:cBhvr>
                                      <p:tavLst>
                                        <p:tav tm="0">
                                          <p:val>
                                            <p:strVal val="#ppt_x"/>
                                          </p:val>
                                        </p:tav>
                                        <p:tav tm="100000">
                                          <p:val>
                                            <p:strVal val="#ppt_x"/>
                                          </p:val>
                                        </p:tav>
                                      </p:tavLst>
                                    </p:anim>
                                    <p:anim calcmode="lin" valueType="num">
                                      <p:cBhvr additive="base">
                                        <p:cTn id="21" dur="500" fill="hold"/>
                                        <p:tgtEl>
                                          <p:spTgt spid="41987"/>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1990"/>
                                        </p:tgtEl>
                                        <p:attrNameLst>
                                          <p:attrName>style.visibility</p:attrName>
                                        </p:attrNameLst>
                                      </p:cBhvr>
                                      <p:to>
                                        <p:strVal val="visible"/>
                                      </p:to>
                                    </p:set>
                                    <p:anim calcmode="lin" valueType="num">
                                      <p:cBhvr additive="base">
                                        <p:cTn id="25" dur="500" fill="hold"/>
                                        <p:tgtEl>
                                          <p:spTgt spid="41990"/>
                                        </p:tgtEl>
                                        <p:attrNameLst>
                                          <p:attrName>ppt_x</p:attrName>
                                        </p:attrNameLst>
                                      </p:cBhvr>
                                      <p:tavLst>
                                        <p:tav tm="0">
                                          <p:val>
                                            <p:strVal val="#ppt_x"/>
                                          </p:val>
                                        </p:tav>
                                        <p:tav tm="100000">
                                          <p:val>
                                            <p:strVal val="#ppt_x"/>
                                          </p:val>
                                        </p:tav>
                                      </p:tavLst>
                                    </p:anim>
                                    <p:anim calcmode="lin" valueType="num">
                                      <p:cBhvr additive="base">
                                        <p:cTn id="26" dur="500" fill="hold"/>
                                        <p:tgtEl>
                                          <p:spTgt spid="419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88" grpId="0"/>
      <p:bldP spid="4199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图片 43009" descr="Img222692663"/>
          <p:cNvPicPr>
            <a:picLocks noChangeAspect="1"/>
          </p:cNvPicPr>
          <p:nvPr/>
        </p:nvPicPr>
        <p:blipFill>
          <a:blip r:embed="rId1"/>
          <a:stretch>
            <a:fillRect/>
          </a:stretch>
        </p:blipFill>
        <p:spPr>
          <a:xfrm>
            <a:off x="0" y="1676400"/>
            <a:ext cx="4876800" cy="3841750"/>
          </a:xfrm>
          <a:prstGeom prst="rect">
            <a:avLst/>
          </a:prstGeom>
          <a:noFill/>
          <a:ln w="9525">
            <a:noFill/>
          </a:ln>
        </p:spPr>
      </p:pic>
      <p:sp>
        <p:nvSpPr>
          <p:cNvPr id="43011" name="文本框 43010"/>
          <p:cNvSpPr txBox="1"/>
          <p:nvPr/>
        </p:nvSpPr>
        <p:spPr>
          <a:xfrm>
            <a:off x="457200" y="5514975"/>
            <a:ext cx="3886200" cy="1343025"/>
          </a:xfrm>
          <a:prstGeom prst="rect">
            <a:avLst/>
          </a:prstGeom>
          <a:noFill/>
          <a:ln w="9525">
            <a:noFill/>
          </a:ln>
        </p:spPr>
        <p:txBody>
          <a:bodyPr>
            <a:spAutoFit/>
          </a:bodyPr>
          <a:p>
            <a:pPr lvl="0">
              <a:spcBef>
                <a:spcPct val="50000"/>
              </a:spcBef>
            </a:pPr>
            <a:r>
              <a:rPr lang="en-US" altLang="zh-CN" sz="4000" b="1" dirty="0">
                <a:solidFill>
                  <a:srgbClr val="0066FF"/>
                </a:solidFill>
                <a:latin typeface="Times New Roman" panose="02020603050405020304" pitchFamily="18" charset="0"/>
                <a:ea typeface="宋体" panose="02010600030101010101" pitchFamily="2" charset="-122"/>
              </a:rPr>
              <a:t>    </a:t>
            </a:r>
            <a:r>
              <a:rPr lang="zh-CN" altLang="en-US" sz="4000" b="1" dirty="0">
                <a:solidFill>
                  <a:srgbClr val="0066FF"/>
                </a:solidFill>
                <a:latin typeface="Times New Roman" panose="02020603050405020304" pitchFamily="18" charset="0"/>
                <a:ea typeface="宋体" panose="02010600030101010101" pitchFamily="2" charset="-122"/>
              </a:rPr>
              <a:t>黄嘴天鹅</a:t>
            </a:r>
            <a:endParaRPr lang="zh-CN" altLang="en-US" sz="4000" b="1" dirty="0">
              <a:solidFill>
                <a:srgbClr val="0066FF"/>
              </a:solidFill>
              <a:latin typeface="Times New Roman" panose="02020603050405020304" pitchFamily="18" charset="0"/>
              <a:ea typeface="宋体" panose="02010600030101010101" pitchFamily="2" charset="-122"/>
            </a:endParaRPr>
          </a:p>
          <a:p>
            <a:pPr lvl="0">
              <a:spcBef>
                <a:spcPct val="50000"/>
              </a:spcBef>
            </a:pP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国家一级保护动物</a:t>
            </a:r>
            <a:r>
              <a:rPr lang="en-US" altLang="zh-CN">
                <a:solidFill>
                  <a:srgbClr val="2B7128"/>
                </a:solidFill>
                <a:latin typeface="Times New Roman" panose="02020603050405020304" pitchFamily="18" charset="0"/>
                <a:ea typeface="宋体" panose="02010600030101010101" pitchFamily="2" charset="-122"/>
              </a:rPr>
              <a:t>)</a:t>
            </a:r>
            <a:endParaRPr lang="en-US" altLang="zh-CN">
              <a:solidFill>
                <a:srgbClr val="2B7128"/>
              </a:solidFill>
              <a:latin typeface="Times New Roman" panose="02020603050405020304" pitchFamily="18" charset="0"/>
              <a:ea typeface="宋体" panose="02010600030101010101" pitchFamily="2" charset="-122"/>
            </a:endParaRPr>
          </a:p>
        </p:txBody>
      </p:sp>
      <p:sp>
        <p:nvSpPr>
          <p:cNvPr id="43012" name="文本框 43011"/>
          <p:cNvSpPr txBox="1"/>
          <p:nvPr/>
        </p:nvSpPr>
        <p:spPr>
          <a:xfrm>
            <a:off x="2438400" y="228600"/>
            <a:ext cx="5486400" cy="519113"/>
          </a:xfrm>
          <a:prstGeom prst="rect">
            <a:avLst/>
          </a:prstGeom>
          <a:noFill/>
          <a:ln w="9525">
            <a:noFill/>
          </a:ln>
        </p:spPr>
        <p:txBody>
          <a:bodyPr>
            <a:spAutoFit/>
          </a:bodyPr>
          <a:p>
            <a:pPr lvl="0">
              <a:spcBef>
                <a:spcPct val="50000"/>
              </a:spcBef>
            </a:pPr>
            <a:r>
              <a:rPr lang="zh-CN" altLang="en-US" sz="2800" b="1" dirty="0">
                <a:solidFill>
                  <a:srgbClr val="FF3300"/>
                </a:solidFill>
                <a:latin typeface="Times New Roman" panose="02020603050405020304" pitchFamily="18" charset="0"/>
                <a:ea typeface="黑体" panose="02010609060101010101" pitchFamily="2" charset="-122"/>
              </a:rPr>
              <a:t>我国濒临灭绝的野生动物</a:t>
            </a:r>
            <a:endParaRPr lang="zh-CN" altLang="en-US" sz="2800" b="1" dirty="0">
              <a:solidFill>
                <a:srgbClr val="FF3300"/>
              </a:solidFill>
              <a:latin typeface="Times New Roman" panose="02020603050405020304" pitchFamily="18" charset="0"/>
              <a:ea typeface="黑体" panose="02010609060101010101" pitchFamily="2" charset="-122"/>
            </a:endParaRPr>
          </a:p>
        </p:txBody>
      </p:sp>
      <p:pic>
        <p:nvPicPr>
          <p:cNvPr id="43013" name="图片 43012" descr="Img222692667"/>
          <p:cNvPicPr>
            <a:picLocks noChangeAspect="1"/>
          </p:cNvPicPr>
          <p:nvPr/>
        </p:nvPicPr>
        <p:blipFill>
          <a:blip r:embed="rId2"/>
          <a:stretch>
            <a:fillRect/>
          </a:stretch>
        </p:blipFill>
        <p:spPr>
          <a:xfrm>
            <a:off x="4572000" y="1143000"/>
            <a:ext cx="4572000" cy="2743200"/>
          </a:xfrm>
          <a:prstGeom prst="rect">
            <a:avLst/>
          </a:prstGeom>
          <a:noFill/>
          <a:ln w="9525">
            <a:noFill/>
          </a:ln>
        </p:spPr>
      </p:pic>
      <p:sp>
        <p:nvSpPr>
          <p:cNvPr id="43014" name="文本框 43013"/>
          <p:cNvSpPr txBox="1"/>
          <p:nvPr/>
        </p:nvSpPr>
        <p:spPr>
          <a:xfrm>
            <a:off x="4953000" y="4868863"/>
            <a:ext cx="4191000" cy="1343025"/>
          </a:xfrm>
          <a:prstGeom prst="rect">
            <a:avLst/>
          </a:prstGeom>
          <a:noFill/>
          <a:ln w="9525">
            <a:noFill/>
          </a:ln>
        </p:spPr>
        <p:txBody>
          <a:bodyPr>
            <a:spAutoFit/>
          </a:bodyPr>
          <a:p>
            <a:pPr lvl="0">
              <a:spcBef>
                <a:spcPct val="50000"/>
              </a:spcBef>
            </a:pPr>
            <a:r>
              <a:rPr lang="en-US" altLang="zh-CN" sz="4000" b="1" dirty="0">
                <a:solidFill>
                  <a:srgbClr val="0066FF"/>
                </a:solidFill>
                <a:latin typeface="Times New Roman" panose="02020603050405020304" pitchFamily="18" charset="0"/>
                <a:ea typeface="宋体" panose="02010600030101010101" pitchFamily="2" charset="-122"/>
              </a:rPr>
              <a:t>    </a:t>
            </a:r>
            <a:r>
              <a:rPr lang="zh-CN" altLang="en-US" sz="4000" b="1" dirty="0">
                <a:solidFill>
                  <a:srgbClr val="0066FF"/>
                </a:solidFill>
                <a:latin typeface="Times New Roman" panose="02020603050405020304" pitchFamily="18" charset="0"/>
                <a:ea typeface="宋体" panose="02010600030101010101" pitchFamily="2" charset="-122"/>
              </a:rPr>
              <a:t>亚洲水蜥</a:t>
            </a:r>
            <a:endParaRPr lang="zh-CN" altLang="en-US" sz="4000" b="1" dirty="0">
              <a:solidFill>
                <a:srgbClr val="0066FF"/>
              </a:solidFill>
              <a:latin typeface="Times New Roman" panose="02020603050405020304" pitchFamily="18" charset="0"/>
              <a:ea typeface="宋体" panose="02010600030101010101" pitchFamily="2" charset="-122"/>
            </a:endParaRPr>
          </a:p>
          <a:p>
            <a:pPr lvl="0">
              <a:spcBef>
                <a:spcPct val="50000"/>
              </a:spcBef>
            </a:pP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国家一级保护动物</a:t>
            </a:r>
            <a:r>
              <a:rPr lang="en-US" altLang="zh-CN" sz="2800" b="1">
                <a:latin typeface="Times New Roman" panose="02020603050405020304" pitchFamily="18" charset="0"/>
                <a:ea typeface="宋体" panose="02010600030101010101" pitchFamily="2" charset="-122"/>
              </a:rPr>
              <a:t>)</a:t>
            </a:r>
            <a:endParaRPr lang="en-US" altLang="zh-CN" sz="2800" b="1">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3012"/>
                                        </p:tgtEl>
                                        <p:attrNameLst>
                                          <p:attrName>style.visibility</p:attrName>
                                        </p:attrNameLst>
                                      </p:cBhvr>
                                      <p:to>
                                        <p:strVal val="visible"/>
                                      </p:to>
                                    </p:set>
                                  </p:childTnLst>
                                </p:cTn>
                              </p:par>
                            </p:childTnLst>
                          </p:cTn>
                        </p:par>
                        <p:par>
                          <p:cTn id="7" fill="hold">
                            <p:stCondLst>
                              <p:cond delay="500"/>
                            </p:stCondLst>
                            <p:childTnLst>
                              <p:par>
                                <p:cTn id="8" presetID="2" presetClass="entr" presetSubtype="8" fill="hold" nodeType="afterEffect">
                                  <p:stCondLst>
                                    <p:cond delay="0"/>
                                  </p:stCondLst>
                                  <p:childTnLst>
                                    <p:set>
                                      <p:cBhvr>
                                        <p:cTn id="9" dur="1" fill="hold">
                                          <p:stCondLst>
                                            <p:cond delay="0"/>
                                          </p:stCondLst>
                                        </p:cTn>
                                        <p:tgtEl>
                                          <p:spTgt spid="43010"/>
                                        </p:tgtEl>
                                        <p:attrNameLst>
                                          <p:attrName>style.visibility</p:attrName>
                                        </p:attrNameLst>
                                      </p:cBhvr>
                                      <p:to>
                                        <p:strVal val="visible"/>
                                      </p:to>
                                    </p:set>
                                    <p:anim calcmode="lin" valueType="num">
                                      <p:cBhvr additive="base">
                                        <p:cTn id="10" dur="500" fill="hold"/>
                                        <p:tgtEl>
                                          <p:spTgt spid="43010"/>
                                        </p:tgtEl>
                                        <p:attrNameLst>
                                          <p:attrName>ppt_x</p:attrName>
                                        </p:attrNameLst>
                                      </p:cBhvr>
                                      <p:tavLst>
                                        <p:tav tm="0">
                                          <p:val>
                                            <p:strVal val="0-#ppt_w/2"/>
                                          </p:val>
                                        </p:tav>
                                        <p:tav tm="100000">
                                          <p:val>
                                            <p:strVal val="#ppt_x"/>
                                          </p:val>
                                        </p:tav>
                                      </p:tavLst>
                                    </p:anim>
                                    <p:anim calcmode="lin" valueType="num">
                                      <p:cBhvr additive="base">
                                        <p:cTn id="11" dur="500" fill="hold"/>
                                        <p:tgtEl>
                                          <p:spTgt spid="430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
                                            </p:cond>
                                          </p:stCondLst>
                                          <p:endCondLst>
                                            <p:cond evt="onStopAudio" delay="0">
                                              <p:tgtEl>
                                                <p:sldTgt/>
                                              </p:tgtEl>
                                            </p:cond>
                                          </p:endCondLst>
                                        </p:cTn>
                                        <p:tgtEl>
                                          <p:sndTgt r:embed="rId3" name="projctor.wav"/>
                                        </p:tgtEl>
                                      </p:cMediaNode>
                                    </p:audio>
                                  </p:sub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3013"/>
                                        </p:tgtEl>
                                        <p:attrNameLst>
                                          <p:attrName>style.visibility</p:attrName>
                                        </p:attrNameLst>
                                      </p:cBhvr>
                                      <p:to>
                                        <p:strVal val="visible"/>
                                      </p:to>
                                    </p:set>
                                    <p:anim calcmode="lin" valueType="num">
                                      <p:cBhvr additive="base">
                                        <p:cTn id="15" dur="500" fill="hold"/>
                                        <p:tgtEl>
                                          <p:spTgt spid="43013"/>
                                        </p:tgtEl>
                                        <p:attrNameLst>
                                          <p:attrName>ppt_x</p:attrName>
                                        </p:attrNameLst>
                                      </p:cBhvr>
                                      <p:tavLst>
                                        <p:tav tm="0">
                                          <p:val>
                                            <p:strVal val="0-#ppt_w/2"/>
                                          </p:val>
                                        </p:tav>
                                        <p:tav tm="100000">
                                          <p:val>
                                            <p:strVal val="#ppt_x"/>
                                          </p:val>
                                        </p:tav>
                                      </p:tavLst>
                                    </p:anim>
                                    <p:anim calcmode="lin" valueType="num">
                                      <p:cBhvr additive="base">
                                        <p:cTn id="16" dur="500" fill="hold"/>
                                        <p:tgtEl>
                                          <p:spTgt spid="430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3" name="projctor.wav"/>
                                        </p:tgtEl>
                                      </p:cMediaNode>
                                    </p:audio>
                                  </p:sub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43011"/>
                                        </p:tgtEl>
                                        <p:attrNameLst>
                                          <p:attrName>style.visibility</p:attrName>
                                        </p:attrNameLst>
                                      </p:cBhvr>
                                      <p:to>
                                        <p:strVal val="visible"/>
                                      </p:to>
                                    </p:set>
                                    <p:anim calcmode="lin" valueType="num">
                                      <p:cBhvr additive="base">
                                        <p:cTn id="20" dur="500" fill="hold"/>
                                        <p:tgtEl>
                                          <p:spTgt spid="43011"/>
                                        </p:tgtEl>
                                        <p:attrNameLst>
                                          <p:attrName>ppt_x</p:attrName>
                                        </p:attrNameLst>
                                      </p:cBhvr>
                                      <p:tavLst>
                                        <p:tav tm="0">
                                          <p:val>
                                            <p:strVal val="#ppt_x"/>
                                          </p:val>
                                        </p:tav>
                                        <p:tav tm="100000">
                                          <p:val>
                                            <p:strVal val="#ppt_x"/>
                                          </p:val>
                                        </p:tav>
                                      </p:tavLst>
                                    </p:anim>
                                    <p:anim calcmode="lin" valueType="num">
                                      <p:cBhvr additive="base">
                                        <p:cTn id="21" dur="500" fill="hold"/>
                                        <p:tgtEl>
                                          <p:spTgt spid="4301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3014"/>
                                        </p:tgtEl>
                                        <p:attrNameLst>
                                          <p:attrName>style.visibility</p:attrName>
                                        </p:attrNameLst>
                                      </p:cBhvr>
                                      <p:to>
                                        <p:strVal val="visible"/>
                                      </p:to>
                                    </p:set>
                                    <p:anim calcmode="lin" valueType="num">
                                      <p:cBhvr additive="base">
                                        <p:cTn id="25" dur="500" fill="hold"/>
                                        <p:tgtEl>
                                          <p:spTgt spid="43014"/>
                                        </p:tgtEl>
                                        <p:attrNameLst>
                                          <p:attrName>ppt_x</p:attrName>
                                        </p:attrNameLst>
                                      </p:cBhvr>
                                      <p:tavLst>
                                        <p:tav tm="0">
                                          <p:val>
                                            <p:strVal val="#ppt_x"/>
                                          </p:val>
                                        </p:tav>
                                        <p:tav tm="100000">
                                          <p:val>
                                            <p:strVal val="#ppt_x"/>
                                          </p:val>
                                        </p:tav>
                                      </p:tavLst>
                                    </p:anim>
                                    <p:anim calcmode="lin" valueType="num">
                                      <p:cBhvr additive="base">
                                        <p:cTn id="26"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P spid="430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6" name="图片 33795" descr="animal_nature006"/>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3794" name="矩形 33793"/>
          <p:cNvSpPr/>
          <p:nvPr/>
        </p:nvSpPr>
        <p:spPr>
          <a:xfrm>
            <a:off x="827088" y="765175"/>
            <a:ext cx="7772400" cy="5334000"/>
          </a:xfrm>
          <a:prstGeom prst="rect">
            <a:avLst/>
          </a:prstGeom>
          <a:noFill/>
          <a:ln w="9525">
            <a:noFill/>
          </a:ln>
        </p:spPr>
        <p:txBody>
          <a:bodyPr anchor="ctr"/>
          <a:p>
            <a:pPr lvl="0"/>
            <a:r>
              <a:rPr lang="en-US" altLang="zh-CN" b="1" dirty="0">
                <a:solidFill>
                  <a:srgbClr val="000099"/>
                </a:solidFill>
                <a:latin typeface="宋体" panose="02010600030101010101" pitchFamily="2" charset="-122"/>
                <a:ea typeface="宋体" panose="02010600030101010101" pitchFamily="2" charset="-122"/>
              </a:rPr>
              <a:t>    </a:t>
            </a:r>
            <a:r>
              <a:rPr lang="zh-CN" altLang="en-US" b="1" dirty="0">
                <a:solidFill>
                  <a:srgbClr val="000099"/>
                </a:solidFill>
                <a:latin typeface="宋体" panose="02010600030101010101" pitchFamily="2" charset="-122"/>
                <a:ea typeface="宋体" panose="02010600030101010101" pitchFamily="2" charset="-122"/>
              </a:rPr>
              <a:t>本文是一篇优美的散文。与一般的动物观察者不同，作者对鸟儿有一份诗人的情怀。在作者心目中，大雁的迁徙和日常生活都是富有诗意的，它们像人一样组成一个家庭，有着人一样的亲情，团圆的时候，它们欢呼着旅行，喧闹着觅食、集会；孤独的时候，它们忧郁地鸣叫着，徒劳地寻找着失去的亲属。它们的到来，宣告了春天的回归，它们的呜叫则使天空回响着野性的诗歌。作者通过自己的观察和描写传达出这样一个信息，动物是我们的朋友，世界因了它们的存在才有了如许的生机和情趣，我们与它们和谐共处，这才是人类在这个世界上的最恰当的定位。    </a:t>
            </a:r>
            <a:r>
              <a:rPr lang="en-US" altLang="zh-CN" b="1">
                <a:solidFill>
                  <a:srgbClr val="000099"/>
                </a:solidFill>
                <a:latin typeface="宋体" panose="02010600030101010101" pitchFamily="2" charset="-122"/>
                <a:ea typeface="宋体" panose="02010600030101010101" pitchFamily="2" charset="-122"/>
              </a:rPr>
              <a:t>·</a:t>
            </a:r>
            <a:br>
              <a:rPr lang="en-US" altLang="zh-CN" b="1">
                <a:solidFill>
                  <a:srgbClr val="000099"/>
                </a:solidFill>
                <a:latin typeface="宋体" panose="02010600030101010101" pitchFamily="2" charset="-122"/>
                <a:ea typeface="宋体" panose="02010600030101010101" pitchFamily="2" charset="-122"/>
              </a:rPr>
            </a:br>
            <a:r>
              <a:rPr lang="en-US" altLang="zh-CN" b="1">
                <a:solidFill>
                  <a:srgbClr val="000099"/>
                </a:solidFill>
                <a:latin typeface="宋体" panose="02010600030101010101" pitchFamily="2" charset="-122"/>
                <a:ea typeface="宋体" panose="02010600030101010101" pitchFamily="2" charset="-122"/>
              </a:rPr>
              <a:t>  </a:t>
            </a:r>
            <a:endParaRPr lang="en-US" altLang="zh-CN" sz="4400" b="1">
              <a:solidFill>
                <a:srgbClr val="000099"/>
              </a:solidFill>
              <a:latin typeface="Times New Roman" panose="02020603050405020304" pitchFamily="18" charset="0"/>
              <a:ea typeface="宋体" panose="02010600030101010101" pitchFamily="2" charset="-122"/>
            </a:endParaRPr>
          </a:p>
        </p:txBody>
      </p:sp>
      <p:sp>
        <p:nvSpPr>
          <p:cNvPr id="33797" name="矩形 33796"/>
          <p:cNvSpPr/>
          <p:nvPr/>
        </p:nvSpPr>
        <p:spPr>
          <a:xfrm>
            <a:off x="3419475" y="260350"/>
            <a:ext cx="2592388" cy="641350"/>
          </a:xfrm>
          <a:prstGeom prst="rect">
            <a:avLst/>
          </a:prstGeom>
          <a:noFill/>
          <a:ln w="9525">
            <a:noFill/>
          </a:ln>
        </p:spPr>
        <p:txBody>
          <a:bodyPr>
            <a:spAutoFit/>
          </a:bodyPr>
          <a:p>
            <a:pPr lvl="0"/>
            <a:r>
              <a:rPr lang="zh-CN" altLang="en-US" sz="3600" b="1" dirty="0">
                <a:solidFill>
                  <a:srgbClr val="FF0066"/>
                </a:solidFill>
                <a:latin typeface="Times New Roman" panose="02020603050405020304" pitchFamily="18" charset="0"/>
                <a:ea typeface="宋体" panose="02010600030101010101" pitchFamily="2" charset="-122"/>
              </a:rPr>
              <a:t>总   结</a:t>
            </a:r>
            <a:endParaRPr lang="zh-CN" altLang="en-US" b="1" dirty="0">
              <a:solidFill>
                <a:srgbClr val="FF0066"/>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0" fill="hold"/>
                                        <p:tgtEl>
                                          <p:spTgt spid="33794"/>
                                        </p:tgtEl>
                                        <p:attrNameLst>
                                          <p:attrName>ppt_x</p:attrName>
                                        </p:attrNameLst>
                                      </p:cBhvr>
                                      <p:tavLst>
                                        <p:tav tm="0">
                                          <p:val>
                                            <p:strVal val="#ppt_x"/>
                                          </p:val>
                                        </p:tav>
                                        <p:tav tm="100000">
                                          <p:val>
                                            <p:strVal val="#ppt_x"/>
                                          </p:val>
                                        </p:tav>
                                      </p:tavLst>
                                    </p:anim>
                                    <p:anim calcmode="lin" valueType="num">
                                      <p:cBhvr additive="base">
                                        <p:cTn id="8" dur="5000" fill="hold"/>
                                        <p:tgtEl>
                                          <p:spTgt spid="337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FF"/>
            </a:gs>
            <a:gs pos="100000">
              <a:srgbClr val="00CCFF">
                <a:gamma/>
                <a:tint val="0"/>
                <a:invGamma/>
              </a:srgbClr>
            </a:gs>
          </a:gsLst>
          <a:lin ang="5400000" scaled="1"/>
          <a:tileRect/>
        </a:gradFill>
        <a:effectLst/>
      </p:bgPr>
    </p:bg>
    <p:spTree>
      <p:nvGrpSpPr>
        <p:cNvPr id="1" name=""/>
        <p:cNvGrpSpPr/>
        <p:nvPr/>
      </p:nvGrpSpPr>
      <p:grpSpPr/>
      <p:pic>
        <p:nvPicPr>
          <p:cNvPr id="5124" name="图片 5123" descr="用图!"/>
          <p:cNvPicPr>
            <a:picLocks noChangeAspect="1"/>
          </p:cNvPicPr>
          <p:nvPr/>
        </p:nvPicPr>
        <p:blipFill>
          <a:blip r:embed="rId1">
            <a:clrChange>
              <a:clrFrom>
                <a:srgbClr val="FFFFFF"/>
              </a:clrFrom>
              <a:clrTo>
                <a:srgbClr val="FFFFFF">
                  <a:alpha val="0"/>
                </a:srgbClr>
              </a:clrTo>
            </a:clrChange>
          </a:blip>
          <a:stretch>
            <a:fillRect/>
          </a:stretch>
        </p:blipFill>
        <p:spPr>
          <a:xfrm>
            <a:off x="6096000" y="990600"/>
            <a:ext cx="3048000" cy="2255838"/>
          </a:xfrm>
          <a:prstGeom prst="rect">
            <a:avLst/>
          </a:prstGeom>
          <a:noFill/>
          <a:ln w="9525">
            <a:noFill/>
          </a:ln>
        </p:spPr>
      </p:pic>
      <p:sp>
        <p:nvSpPr>
          <p:cNvPr id="5126" name="文本框 5125"/>
          <p:cNvSpPr txBox="1"/>
          <p:nvPr/>
        </p:nvSpPr>
        <p:spPr>
          <a:xfrm>
            <a:off x="228600" y="381000"/>
            <a:ext cx="6721475" cy="2289175"/>
          </a:xfrm>
          <a:prstGeom prst="rect">
            <a:avLst/>
          </a:prstGeom>
          <a:noFill/>
          <a:ln w="9525">
            <a:noFill/>
          </a:ln>
        </p:spPr>
        <p:txBody>
          <a:bodyPr>
            <a:spAutoFit/>
          </a:bodyPr>
          <a:p>
            <a:pPr lvl="0"/>
            <a:r>
              <a:rPr lang="en-US" altLang="zh-CN" sz="3600" dirty="0">
                <a:latin typeface="Times New Roman" panose="02020603050405020304" pitchFamily="18" charset="0"/>
                <a:ea typeface="宋体" panose="02010600030101010101" pitchFamily="2" charset="-122"/>
              </a:rPr>
              <a:t>       </a:t>
            </a:r>
            <a:r>
              <a:rPr lang="zh-CN" altLang="en-US" sz="3600" b="1" dirty="0">
                <a:solidFill>
                  <a:srgbClr val="CC0000"/>
                </a:solidFill>
                <a:latin typeface="Times New Roman" panose="02020603050405020304" pitchFamily="18" charset="0"/>
                <a:ea typeface="宋体" panose="02010600030101010101" pitchFamily="2" charset="-122"/>
              </a:rPr>
              <a:t>大雁</a:t>
            </a:r>
            <a:r>
              <a:rPr lang="zh-CN" altLang="en-US" sz="3600" b="1" dirty="0">
                <a:latin typeface="Times New Roman" panose="02020603050405020304" pitchFamily="18" charset="0"/>
                <a:ea typeface="宋体" panose="02010600030101010101" pitchFamily="2" charset="-122"/>
              </a:rPr>
              <a:t>，属鸟纲，鸭科，是雁亚科各种类的通称，一种大型游禽。</a:t>
            </a:r>
            <a:endParaRPr lang="zh-CN" altLang="en-US" sz="3600" b="1" dirty="0">
              <a:latin typeface="Times New Roman" panose="02020603050405020304" pitchFamily="18" charset="0"/>
              <a:ea typeface="宋体" panose="02010600030101010101" pitchFamily="2" charset="-122"/>
            </a:endParaRPr>
          </a:p>
          <a:p>
            <a:pPr lvl="0"/>
            <a:endParaRPr lang="zh-CN" altLang="en-US" sz="3600" b="1">
              <a:latin typeface="Times New Roman" panose="02020603050405020304" pitchFamily="18" charset="0"/>
              <a:ea typeface="宋体" panose="02010600030101010101" pitchFamily="2" charset="-122"/>
            </a:endParaRPr>
          </a:p>
        </p:txBody>
      </p:sp>
      <p:sp>
        <p:nvSpPr>
          <p:cNvPr id="5128" name="文本框 5127"/>
          <p:cNvSpPr txBox="1"/>
          <p:nvPr/>
        </p:nvSpPr>
        <p:spPr>
          <a:xfrm>
            <a:off x="250825" y="1916113"/>
            <a:ext cx="6489700" cy="1739900"/>
          </a:xfrm>
          <a:prstGeom prst="rect">
            <a:avLst/>
          </a:prstGeom>
          <a:noFill/>
          <a:ln w="9525">
            <a:noFill/>
          </a:ln>
        </p:spPr>
        <p:txBody>
          <a:bodyPr wrap="none" anchor="t">
            <a:spAutoFit/>
          </a:bodyPr>
          <a:p>
            <a:pPr lvl="0"/>
            <a:r>
              <a:rPr lang="en-US" altLang="zh-CN" sz="3600" b="1" dirty="0">
                <a:latin typeface="Times New Roman" panose="02020603050405020304" pitchFamily="18" charset="0"/>
                <a:ea typeface="宋体" panose="02010600030101010101" pitchFamily="2" charset="-122"/>
              </a:rPr>
              <a:t>       </a:t>
            </a:r>
            <a:r>
              <a:rPr lang="zh-CN" altLang="en-US" sz="3600" b="1" dirty="0">
                <a:latin typeface="Times New Roman" panose="02020603050405020304" pitchFamily="18" charset="0"/>
                <a:ea typeface="宋体" panose="02010600030101010101" pitchFamily="2" charset="-122"/>
              </a:rPr>
              <a:t>形状略像家鹅，群居水边，</a:t>
            </a:r>
            <a:endParaRPr lang="zh-CN" altLang="en-US" sz="3600" b="1" dirty="0">
              <a:latin typeface="Times New Roman" panose="02020603050405020304" pitchFamily="18" charset="0"/>
              <a:ea typeface="宋体" panose="02010600030101010101" pitchFamily="2" charset="-122"/>
            </a:endParaRPr>
          </a:p>
          <a:p>
            <a:pPr lvl="0"/>
            <a:r>
              <a:rPr lang="zh-CN" altLang="en-US" sz="3600" b="1" dirty="0">
                <a:latin typeface="Times New Roman" panose="02020603050405020304" pitchFamily="18" charset="0"/>
                <a:ea typeface="宋体" panose="02010600030101010101" pitchFamily="2" charset="-122"/>
              </a:rPr>
              <a:t>往往是千百成群。主食嫩叶、</a:t>
            </a:r>
            <a:endParaRPr lang="zh-CN" altLang="en-US" sz="3600" b="1" dirty="0">
              <a:latin typeface="Times New Roman" panose="02020603050405020304" pitchFamily="18" charset="0"/>
              <a:ea typeface="宋体" panose="02010600030101010101" pitchFamily="2" charset="-122"/>
            </a:endParaRPr>
          </a:p>
          <a:p>
            <a:pPr lvl="0"/>
            <a:r>
              <a:rPr lang="zh-CN" altLang="en-US" sz="3600" b="1" dirty="0">
                <a:latin typeface="Times New Roman" panose="02020603050405020304" pitchFamily="18" charset="0"/>
                <a:ea typeface="宋体" panose="02010600030101010101" pitchFamily="2" charset="-122"/>
              </a:rPr>
              <a:t>细根、种子、间或农田谷物。</a:t>
            </a:r>
            <a:endParaRPr lang="zh-CN" altLang="en-US" sz="3600" b="1">
              <a:latin typeface="Times New Roman" panose="02020603050405020304" pitchFamily="18" charset="0"/>
              <a:ea typeface="宋体" panose="02010600030101010101" pitchFamily="2" charset="-122"/>
            </a:endParaRPr>
          </a:p>
        </p:txBody>
      </p:sp>
      <p:sp>
        <p:nvSpPr>
          <p:cNvPr id="5129" name="文本框 5128"/>
          <p:cNvSpPr txBox="1"/>
          <p:nvPr/>
        </p:nvSpPr>
        <p:spPr>
          <a:xfrm>
            <a:off x="0" y="3789363"/>
            <a:ext cx="8783638" cy="2289175"/>
          </a:xfrm>
          <a:prstGeom prst="rect">
            <a:avLst/>
          </a:prstGeom>
          <a:noFill/>
          <a:ln w="9525">
            <a:noFill/>
          </a:ln>
        </p:spPr>
        <p:txBody>
          <a:bodyPr wrap="none" anchor="t">
            <a:spAutoFit/>
          </a:bodyPr>
          <a:p>
            <a:pPr lvl="0"/>
            <a:r>
              <a:rPr lang="en-US" altLang="zh-CN" sz="3600" b="1" dirty="0">
                <a:latin typeface="Times New Roman" panose="02020603050405020304" pitchFamily="18" charset="0"/>
                <a:ea typeface="宋体" panose="02010600030101010101" pitchFamily="2" charset="-122"/>
              </a:rPr>
              <a:t>       </a:t>
            </a:r>
            <a:r>
              <a:rPr lang="zh-CN" altLang="en-US" sz="3600" b="1" dirty="0">
                <a:latin typeface="Times New Roman" panose="02020603050405020304" pitchFamily="18" charset="0"/>
                <a:ea typeface="宋体" panose="02010600030101010101" pitchFamily="2" charset="-122"/>
              </a:rPr>
              <a:t>每年春分后飞回北方繁殖，秋分后飞往</a:t>
            </a:r>
            <a:endParaRPr lang="zh-CN" altLang="en-US" sz="3600" b="1" dirty="0">
              <a:latin typeface="Times New Roman" panose="02020603050405020304" pitchFamily="18" charset="0"/>
              <a:ea typeface="宋体" panose="02010600030101010101" pitchFamily="2" charset="-122"/>
            </a:endParaRPr>
          </a:p>
          <a:p>
            <a:pPr lvl="0"/>
            <a:r>
              <a:rPr lang="zh-CN" altLang="en-US" sz="3600" b="1" dirty="0">
                <a:latin typeface="Times New Roman" panose="02020603050405020304" pitchFamily="18" charset="0"/>
                <a:ea typeface="宋体" panose="02010600030101010101" pitchFamily="2" charset="-122"/>
              </a:rPr>
              <a:t>南方越冬。群雁飞行，排成“一”字或“人”</a:t>
            </a:r>
            <a:endParaRPr lang="zh-CN" altLang="en-US" sz="3600" b="1" dirty="0">
              <a:latin typeface="Times New Roman" panose="02020603050405020304" pitchFamily="18" charset="0"/>
              <a:ea typeface="宋体" panose="02010600030101010101" pitchFamily="2" charset="-122"/>
            </a:endParaRPr>
          </a:p>
          <a:p>
            <a:pPr lvl="0"/>
            <a:r>
              <a:rPr lang="zh-CN" altLang="en-US" sz="3600" b="1" dirty="0">
                <a:latin typeface="Times New Roman" panose="02020603050405020304" pitchFamily="18" charset="0"/>
                <a:ea typeface="宋体" panose="02010600030101010101" pitchFamily="2" charset="-122"/>
              </a:rPr>
              <a:t>字形</a:t>
            </a:r>
            <a:r>
              <a:rPr lang="en-US" altLang="zh-CN" sz="3600" b="1" dirty="0">
                <a:latin typeface="Times New Roman" panose="02020603050405020304" pitchFamily="18" charset="0"/>
                <a:ea typeface="宋体" panose="02010600030101010101" pitchFamily="2" charset="-122"/>
              </a:rPr>
              <a:t>,</a:t>
            </a:r>
            <a:r>
              <a:rPr lang="zh-CN" altLang="en-US" sz="3600" b="1" dirty="0">
                <a:latin typeface="Times New Roman" panose="02020603050405020304" pitchFamily="18" charset="0"/>
                <a:ea typeface="宋体" panose="02010600030101010101" pitchFamily="2" charset="-122"/>
              </a:rPr>
              <a:t>人们称之为“雁字” “雁阵”</a:t>
            </a:r>
            <a:r>
              <a:rPr lang="zh-CN" altLang="en-US" dirty="0">
                <a:latin typeface="Times New Roman" panose="02020603050405020304" pitchFamily="18" charset="0"/>
                <a:ea typeface="宋体" panose="02010600030101010101" pitchFamily="2" charset="-122"/>
              </a:rPr>
              <a:t> </a:t>
            </a:r>
            <a:r>
              <a:rPr lang="zh-CN" altLang="en-US" sz="3600" b="1" dirty="0">
                <a:latin typeface="Times New Roman" panose="02020603050405020304" pitchFamily="18" charset="0"/>
                <a:ea typeface="宋体" panose="02010600030101010101" pitchFamily="2" charset="-122"/>
              </a:rPr>
              <a:t>。</a:t>
            </a:r>
            <a:endParaRPr lang="zh-CN" altLang="en-US" sz="3600" b="1" dirty="0">
              <a:latin typeface="Times New Roman" panose="02020603050405020304" pitchFamily="18" charset="0"/>
              <a:ea typeface="宋体" panose="02010600030101010101" pitchFamily="2" charset="-122"/>
            </a:endParaRPr>
          </a:p>
          <a:p>
            <a:pPr lvl="0"/>
            <a:endParaRPr lang="zh-CN" altLang="en-US" sz="3600" b="1">
              <a:latin typeface="Times New Roman" panose="02020603050405020304" pitchFamily="18" charset="0"/>
              <a:ea typeface="宋体" panose="02010600030101010101" pitchFamily="2" charset="-122"/>
            </a:endParaRPr>
          </a:p>
        </p:txBody>
      </p:sp>
      <p:pic>
        <p:nvPicPr>
          <p:cNvPr id="5130" name="图片 5129" descr="0067_1"/>
          <p:cNvPicPr>
            <a:picLocks noChangeAspect="1"/>
          </p:cNvPicPr>
          <p:nvPr/>
        </p:nvPicPr>
        <p:blipFill>
          <a:blip r:embed="rId2"/>
          <a:stretch>
            <a:fillRect/>
          </a:stretch>
        </p:blipFill>
        <p:spPr>
          <a:xfrm>
            <a:off x="6588125" y="5181600"/>
            <a:ext cx="2555875" cy="1676400"/>
          </a:xfrm>
          <a:prstGeom prst="rect">
            <a:avLst/>
          </a:prstGeom>
          <a:noFill/>
          <a:ln w="9525">
            <a:noFill/>
          </a:ln>
        </p:spPr>
      </p:pic>
      <p:sp>
        <p:nvSpPr>
          <p:cNvPr id="5131" name="文本框 5130"/>
          <p:cNvSpPr txBox="1"/>
          <p:nvPr/>
        </p:nvSpPr>
        <p:spPr>
          <a:xfrm>
            <a:off x="2484438" y="5943600"/>
            <a:ext cx="2925762" cy="519113"/>
          </a:xfrm>
          <a:prstGeom prst="rect">
            <a:avLst/>
          </a:prstGeom>
          <a:noFill/>
          <a:ln w="9525">
            <a:noFill/>
          </a:ln>
        </p:spPr>
        <p:txBody>
          <a:bodyPr>
            <a:spAutoFit/>
          </a:bodyPr>
          <a:p>
            <a:pPr lvl="0">
              <a:spcBef>
                <a:spcPct val="50000"/>
              </a:spcBef>
            </a:pPr>
            <a:r>
              <a:rPr lang="en-US" altLang="zh-CN" sz="2800" b="1" dirty="0">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选自</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辞海</a:t>
            </a:r>
            <a:r>
              <a:rPr lang="en-US" altLang="zh-CN" sz="2800" b="1">
                <a:latin typeface="Times New Roman" panose="02020603050405020304" pitchFamily="18" charset="0"/>
                <a:ea typeface="宋体" panose="02010600030101010101" pitchFamily="2" charset="-122"/>
              </a:rPr>
              <a:t>》</a:t>
            </a:r>
            <a:endParaRPr lang="en-US" altLang="zh-CN" sz="2800" b="1">
              <a:latin typeface="Times New Roman" panose="02020603050405020304" pitchFamily="18"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ECFF"/>
            </a:gs>
            <a:gs pos="100000">
              <a:srgbClr val="CCECFF">
                <a:gamma/>
                <a:tint val="0"/>
                <a:invGamma/>
              </a:srgbClr>
            </a:gs>
          </a:gsLst>
          <a:lin ang="5400000" scaled="1"/>
          <a:tileRect/>
        </a:gradFill>
        <a:effectLst/>
      </p:bgPr>
    </p:bg>
    <p:spTree>
      <p:nvGrpSpPr>
        <p:cNvPr id="1" name=""/>
        <p:cNvGrpSpPr/>
        <p:nvPr/>
      </p:nvGrpSpPr>
      <p:grpSpPr/>
      <p:pic>
        <p:nvPicPr>
          <p:cNvPr id="3074" name="图片 3073" descr="0067_1"/>
          <p:cNvPicPr>
            <a:picLocks noChangeAspect="1"/>
          </p:cNvPicPr>
          <p:nvPr/>
        </p:nvPicPr>
        <p:blipFill>
          <a:blip r:embed="rId1"/>
          <a:stretch>
            <a:fillRect/>
          </a:stretch>
        </p:blipFill>
        <p:spPr>
          <a:xfrm>
            <a:off x="5334000" y="304800"/>
            <a:ext cx="3479800" cy="2992438"/>
          </a:xfrm>
          <a:prstGeom prst="rect">
            <a:avLst/>
          </a:prstGeom>
          <a:noFill/>
          <a:ln w="9525">
            <a:noFill/>
          </a:ln>
        </p:spPr>
      </p:pic>
      <p:pic>
        <p:nvPicPr>
          <p:cNvPr id="3075" name="图片 3074" descr="dayan"/>
          <p:cNvPicPr>
            <a:picLocks noChangeAspect="1"/>
          </p:cNvPicPr>
          <p:nvPr/>
        </p:nvPicPr>
        <p:blipFill>
          <a:blip r:embed="rId2"/>
          <a:stretch>
            <a:fillRect/>
          </a:stretch>
        </p:blipFill>
        <p:spPr>
          <a:xfrm>
            <a:off x="5181600" y="3810000"/>
            <a:ext cx="3581400" cy="2606675"/>
          </a:xfrm>
          <a:prstGeom prst="rect">
            <a:avLst/>
          </a:prstGeom>
          <a:noFill/>
          <a:ln w="9525">
            <a:noFill/>
          </a:ln>
        </p:spPr>
      </p:pic>
      <p:pic>
        <p:nvPicPr>
          <p:cNvPr id="3076" name="图片 3075" descr="101"/>
          <p:cNvPicPr>
            <a:picLocks noChangeAspect="1"/>
          </p:cNvPicPr>
          <p:nvPr/>
        </p:nvPicPr>
        <p:blipFill>
          <a:blip r:embed="rId3"/>
          <a:stretch>
            <a:fillRect/>
          </a:stretch>
        </p:blipFill>
        <p:spPr>
          <a:xfrm>
            <a:off x="152400" y="123825"/>
            <a:ext cx="4953000" cy="3228975"/>
          </a:xfrm>
          <a:prstGeom prst="rect">
            <a:avLst/>
          </a:prstGeom>
          <a:noFill/>
          <a:ln w="9525">
            <a:noFill/>
          </a:ln>
        </p:spPr>
      </p:pic>
      <p:pic>
        <p:nvPicPr>
          <p:cNvPr id="3077" name="图片 3076" descr="好3"/>
          <p:cNvPicPr>
            <a:picLocks noChangeAspect="1"/>
          </p:cNvPicPr>
          <p:nvPr/>
        </p:nvPicPr>
        <p:blipFill>
          <a:blip r:embed="rId4"/>
          <a:stretch>
            <a:fillRect/>
          </a:stretch>
        </p:blipFill>
        <p:spPr>
          <a:xfrm>
            <a:off x="457200" y="3657600"/>
            <a:ext cx="4038600" cy="2827338"/>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73" name="图片 36872" descr="大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6866" name="文本框 36865"/>
          <p:cNvSpPr txBox="1"/>
          <p:nvPr/>
        </p:nvSpPr>
        <p:spPr>
          <a:xfrm>
            <a:off x="990600" y="1371600"/>
            <a:ext cx="7239000" cy="701675"/>
          </a:xfrm>
          <a:prstGeom prst="rect">
            <a:avLst/>
          </a:prstGeom>
          <a:noFill/>
          <a:ln w="9525">
            <a:noFill/>
          </a:ln>
        </p:spPr>
        <p:txBody>
          <a:bodyPr>
            <a:spAutoFit/>
          </a:bodyPr>
          <a:p>
            <a:pPr lvl="0">
              <a:spcBef>
                <a:spcPct val="50000"/>
              </a:spcBef>
            </a:pPr>
            <a:r>
              <a:rPr lang="zh-CN" altLang="en-US" sz="4000" b="1" dirty="0">
                <a:solidFill>
                  <a:srgbClr val="0033CC"/>
                </a:solidFill>
                <a:latin typeface="Times New Roman" panose="02020603050405020304" pitchFamily="18" charset="0"/>
                <a:ea typeface="宋体" panose="02010600030101010101" pitchFamily="2" charset="-122"/>
              </a:rPr>
              <a:t>重说明，客观介绍科学知识。</a:t>
            </a:r>
            <a:endParaRPr lang="zh-CN" altLang="en-US" sz="4000" b="1">
              <a:solidFill>
                <a:srgbClr val="0033CC"/>
              </a:solidFill>
              <a:latin typeface="Times New Roman" panose="02020603050405020304" pitchFamily="18" charset="0"/>
              <a:ea typeface="宋体" panose="02010600030101010101" pitchFamily="2" charset="-122"/>
            </a:endParaRPr>
          </a:p>
        </p:txBody>
      </p:sp>
      <p:sp>
        <p:nvSpPr>
          <p:cNvPr id="36867" name="文本框 36866"/>
          <p:cNvSpPr txBox="1"/>
          <p:nvPr/>
        </p:nvSpPr>
        <p:spPr>
          <a:xfrm>
            <a:off x="609600" y="304800"/>
            <a:ext cx="1752600" cy="457200"/>
          </a:xfrm>
          <a:prstGeom prst="rect">
            <a:avLst/>
          </a:prstGeom>
          <a:noFill/>
          <a:ln w="9525">
            <a:noFill/>
          </a:ln>
        </p:spPr>
        <p:txBody>
          <a:bodyPr>
            <a:spAutoFit/>
          </a:bodyPr>
          <a:p>
            <a:pPr lvl="0">
              <a:spcBef>
                <a:spcPct val="50000"/>
              </a:spcBef>
            </a:pPr>
            <a:endParaRPr dirty="0">
              <a:latin typeface="Times New Roman" panose="02020603050405020304" pitchFamily="18" charset="0"/>
              <a:ea typeface="宋体" panose="02010600030101010101" pitchFamily="2" charset="-122"/>
            </a:endParaRPr>
          </a:p>
        </p:txBody>
      </p:sp>
      <p:sp>
        <p:nvSpPr>
          <p:cNvPr id="36868" name="文本框 36867"/>
          <p:cNvSpPr txBox="1"/>
          <p:nvPr/>
        </p:nvSpPr>
        <p:spPr>
          <a:xfrm>
            <a:off x="990600" y="533400"/>
            <a:ext cx="4724400" cy="701675"/>
          </a:xfrm>
          <a:prstGeom prst="rect">
            <a:avLst/>
          </a:prstGeom>
          <a:noFill/>
          <a:ln w="9525">
            <a:noFill/>
          </a:ln>
        </p:spPr>
        <p:txBody>
          <a:bodyPr>
            <a:spAutoFit/>
          </a:bodyPr>
          <a:p>
            <a:pPr lvl="0">
              <a:spcBef>
                <a:spcPct val="50000"/>
              </a:spcBef>
            </a:pPr>
            <a:r>
              <a:rPr lang="en-US" altLang="zh-CN" sz="4000" dirty="0">
                <a:solidFill>
                  <a:srgbClr val="CC0000"/>
                </a:solidFill>
                <a:latin typeface="Times New Roman" panose="02020603050405020304" pitchFamily="18" charset="0"/>
                <a:ea typeface="宋体" panose="02010600030101010101" pitchFamily="2" charset="-122"/>
              </a:rPr>
              <a:t>《</a:t>
            </a:r>
            <a:r>
              <a:rPr lang="zh-CN" altLang="en-US" sz="4000" dirty="0">
                <a:solidFill>
                  <a:srgbClr val="CC0000"/>
                </a:solidFill>
                <a:latin typeface="Times New Roman" panose="02020603050405020304" pitchFamily="18" charset="0"/>
                <a:ea typeface="宋体" panose="02010600030101010101" pitchFamily="2" charset="-122"/>
              </a:rPr>
              <a:t>辞海</a:t>
            </a:r>
            <a:r>
              <a:rPr lang="en-US" altLang="zh-CN" sz="4000" dirty="0">
                <a:solidFill>
                  <a:srgbClr val="CC0000"/>
                </a:solidFill>
                <a:latin typeface="Times New Roman" panose="02020603050405020304" pitchFamily="18" charset="0"/>
                <a:ea typeface="宋体" panose="02010600030101010101" pitchFamily="2" charset="-122"/>
              </a:rPr>
              <a:t>》</a:t>
            </a:r>
            <a:r>
              <a:rPr lang="zh-CN" altLang="en-US" sz="4000" dirty="0">
                <a:solidFill>
                  <a:srgbClr val="CC0000"/>
                </a:solidFill>
                <a:latin typeface="Times New Roman" panose="02020603050405020304" pitchFamily="18" charset="0"/>
                <a:ea typeface="宋体" panose="02010600030101010101" pitchFamily="2" charset="-122"/>
              </a:rPr>
              <a:t>中的语言</a:t>
            </a:r>
            <a:endParaRPr lang="zh-CN" altLang="en-US" sz="4000">
              <a:solidFill>
                <a:srgbClr val="CC0000"/>
              </a:solidFill>
              <a:latin typeface="Times New Roman" panose="02020603050405020304" pitchFamily="18" charset="0"/>
              <a:ea typeface="宋体" panose="02010600030101010101" pitchFamily="2" charset="-122"/>
            </a:endParaRPr>
          </a:p>
        </p:txBody>
      </p:sp>
      <p:sp>
        <p:nvSpPr>
          <p:cNvPr id="36869" name="文本框 36868"/>
          <p:cNvSpPr txBox="1"/>
          <p:nvPr/>
        </p:nvSpPr>
        <p:spPr>
          <a:xfrm>
            <a:off x="990600" y="2590800"/>
            <a:ext cx="3733800" cy="701675"/>
          </a:xfrm>
          <a:prstGeom prst="rect">
            <a:avLst/>
          </a:prstGeom>
          <a:noFill/>
          <a:ln w="9525">
            <a:noFill/>
          </a:ln>
        </p:spPr>
        <p:txBody>
          <a:bodyPr>
            <a:spAutoFit/>
          </a:bodyPr>
          <a:p>
            <a:pPr lvl="0">
              <a:spcBef>
                <a:spcPct val="50000"/>
              </a:spcBef>
            </a:pPr>
            <a:r>
              <a:rPr lang="zh-CN" altLang="en-US" sz="4000" dirty="0">
                <a:solidFill>
                  <a:srgbClr val="CC0000"/>
                </a:solidFill>
                <a:latin typeface="Times New Roman" panose="02020603050405020304" pitchFamily="18" charset="0"/>
                <a:ea typeface="宋体" panose="02010600030101010101" pitchFamily="2" charset="-122"/>
              </a:rPr>
              <a:t>课文中的语言</a:t>
            </a:r>
            <a:endParaRPr lang="zh-CN" altLang="en-US" sz="4000">
              <a:solidFill>
                <a:srgbClr val="CC0000"/>
              </a:solidFill>
              <a:latin typeface="Times New Roman" panose="02020603050405020304" pitchFamily="18" charset="0"/>
              <a:ea typeface="宋体" panose="02010600030101010101" pitchFamily="2" charset="-122"/>
            </a:endParaRPr>
          </a:p>
        </p:txBody>
      </p:sp>
      <p:sp>
        <p:nvSpPr>
          <p:cNvPr id="36870" name="文本框 36869"/>
          <p:cNvSpPr txBox="1"/>
          <p:nvPr/>
        </p:nvSpPr>
        <p:spPr>
          <a:xfrm>
            <a:off x="1295400" y="3886200"/>
            <a:ext cx="4800600" cy="701675"/>
          </a:xfrm>
          <a:prstGeom prst="rect">
            <a:avLst/>
          </a:prstGeom>
          <a:noFill/>
          <a:ln w="9525">
            <a:noFill/>
          </a:ln>
        </p:spPr>
        <p:txBody>
          <a:bodyPr>
            <a:spAutoFit/>
          </a:bodyPr>
          <a:p>
            <a:pPr lvl="0">
              <a:spcBef>
                <a:spcPct val="50000"/>
              </a:spcBef>
            </a:pPr>
            <a:r>
              <a:rPr lang="zh-CN" altLang="en-US" sz="4000" b="1" u="sng" dirty="0">
                <a:solidFill>
                  <a:schemeClr val="accent2"/>
                </a:solidFill>
                <a:latin typeface="Times New Roman" panose="02020603050405020304" pitchFamily="18" charset="0"/>
                <a:ea typeface="宋体" panose="02010600030101010101" pitchFamily="2" charset="-122"/>
              </a:rPr>
              <a:t>知识性</a:t>
            </a:r>
            <a:endParaRPr lang="zh-CN" altLang="en-US" sz="4000" b="1" u="sng">
              <a:solidFill>
                <a:schemeClr val="accent2"/>
              </a:solidFill>
              <a:latin typeface="Times New Roman" panose="02020603050405020304" pitchFamily="18" charset="0"/>
              <a:ea typeface="宋体" panose="02010600030101010101" pitchFamily="2" charset="-122"/>
            </a:endParaRPr>
          </a:p>
        </p:txBody>
      </p:sp>
      <p:sp>
        <p:nvSpPr>
          <p:cNvPr id="36871" name="文本框 36870"/>
          <p:cNvSpPr txBox="1"/>
          <p:nvPr/>
        </p:nvSpPr>
        <p:spPr>
          <a:xfrm>
            <a:off x="3124200" y="3886200"/>
            <a:ext cx="2286000" cy="701675"/>
          </a:xfrm>
          <a:prstGeom prst="rect">
            <a:avLst/>
          </a:prstGeom>
          <a:noFill/>
          <a:ln w="9525">
            <a:noFill/>
          </a:ln>
        </p:spPr>
        <p:txBody>
          <a:bodyPr>
            <a:spAutoFit/>
          </a:bodyPr>
          <a:p>
            <a:pPr lvl="0">
              <a:spcBef>
                <a:spcPct val="50000"/>
              </a:spcBef>
            </a:pPr>
            <a:r>
              <a:rPr lang="zh-CN" altLang="en-US" sz="4000" b="1" u="sng" dirty="0">
                <a:solidFill>
                  <a:srgbClr val="0033CC"/>
                </a:solidFill>
                <a:latin typeface="Times New Roman" panose="02020603050405020304" pitchFamily="18" charset="0"/>
                <a:ea typeface="宋体" panose="02010600030101010101" pitchFamily="2" charset="-122"/>
              </a:rPr>
              <a:t>形象性</a:t>
            </a:r>
            <a:endParaRPr lang="zh-CN" altLang="en-US" sz="4000" b="1" u="sng">
              <a:solidFill>
                <a:srgbClr val="0033CC"/>
              </a:solidFill>
              <a:latin typeface="Times New Roman" panose="02020603050405020304" pitchFamily="18" charset="0"/>
              <a:ea typeface="宋体" panose="02010600030101010101" pitchFamily="2" charset="-122"/>
            </a:endParaRPr>
          </a:p>
        </p:txBody>
      </p:sp>
      <p:sp>
        <p:nvSpPr>
          <p:cNvPr id="36872" name="文本框 36871"/>
          <p:cNvSpPr txBox="1"/>
          <p:nvPr/>
        </p:nvSpPr>
        <p:spPr>
          <a:xfrm>
            <a:off x="5181600" y="3886200"/>
            <a:ext cx="1828800" cy="701675"/>
          </a:xfrm>
          <a:prstGeom prst="rect">
            <a:avLst/>
          </a:prstGeom>
          <a:noFill/>
          <a:ln w="9525">
            <a:noFill/>
          </a:ln>
        </p:spPr>
        <p:txBody>
          <a:bodyPr>
            <a:spAutoFit/>
          </a:bodyPr>
          <a:p>
            <a:pPr lvl="0">
              <a:spcBef>
                <a:spcPct val="50000"/>
              </a:spcBef>
            </a:pPr>
            <a:r>
              <a:rPr lang="zh-CN" altLang="en-US" sz="4000" b="1" u="sng" dirty="0">
                <a:solidFill>
                  <a:srgbClr val="0033CC"/>
                </a:solidFill>
                <a:latin typeface="Times New Roman" panose="02020603050405020304" pitchFamily="18" charset="0"/>
                <a:ea typeface="宋体" panose="02010600030101010101" pitchFamily="2" charset="-122"/>
              </a:rPr>
              <a:t>抒情性</a:t>
            </a:r>
            <a:endParaRPr lang="zh-CN" altLang="en-US" sz="4000" b="1" u="sng">
              <a:solidFill>
                <a:srgbClr val="0033CC"/>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fill="hold"/>
                                        <p:tgtEl>
                                          <p:spTgt spid="36866"/>
                                        </p:tgtEl>
                                        <p:attrNameLst>
                                          <p:attrName>ppt_x</p:attrName>
                                        </p:attrNameLst>
                                      </p:cBhvr>
                                      <p:tavLst>
                                        <p:tav tm="0">
                                          <p:val>
                                            <p:strVal val="0-#ppt_w/2"/>
                                          </p:val>
                                        </p:tav>
                                        <p:tav tm="100000">
                                          <p:val>
                                            <p:strVal val="#ppt_x"/>
                                          </p:val>
                                        </p:tav>
                                      </p:tavLst>
                                    </p:anim>
                                    <p:anim calcmode="lin" valueType="num">
                                      <p:cBhvr additive="base">
                                        <p:cTn id="8" dur="500" fill="hold"/>
                                        <p:tgtEl>
                                          <p:spTgt spid="368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6870"/>
                                        </p:tgtEl>
                                        <p:attrNameLst>
                                          <p:attrName>style.visibility</p:attrName>
                                        </p:attrNameLst>
                                      </p:cBhvr>
                                      <p:to>
                                        <p:strVal val="visible"/>
                                      </p:to>
                                    </p:set>
                                    <p:anim calcmode="lin" valueType="num">
                                      <p:cBhvr additive="base">
                                        <p:cTn id="13" dur="500" fill="hold"/>
                                        <p:tgtEl>
                                          <p:spTgt spid="36870"/>
                                        </p:tgtEl>
                                        <p:attrNameLst>
                                          <p:attrName>ppt_x</p:attrName>
                                        </p:attrNameLst>
                                      </p:cBhvr>
                                      <p:tavLst>
                                        <p:tav tm="0">
                                          <p:val>
                                            <p:strVal val="0-#ppt_w/2"/>
                                          </p:val>
                                        </p:tav>
                                        <p:tav tm="100000">
                                          <p:val>
                                            <p:strVal val="#ppt_x"/>
                                          </p:val>
                                        </p:tav>
                                      </p:tavLst>
                                    </p:anim>
                                    <p:anim calcmode="lin" valueType="num">
                                      <p:cBhvr additive="base">
                                        <p:cTn id="14" dur="500" fill="hold"/>
                                        <p:tgtEl>
                                          <p:spTgt spid="368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6871"/>
                                        </p:tgtEl>
                                        <p:attrNameLst>
                                          <p:attrName>style.visibility</p:attrName>
                                        </p:attrNameLst>
                                      </p:cBhvr>
                                      <p:to>
                                        <p:strVal val="visible"/>
                                      </p:to>
                                    </p:set>
                                    <p:anim calcmode="lin" valueType="num">
                                      <p:cBhvr additive="base">
                                        <p:cTn id="19" dur="500" fill="hold"/>
                                        <p:tgtEl>
                                          <p:spTgt spid="36871"/>
                                        </p:tgtEl>
                                        <p:attrNameLst>
                                          <p:attrName>ppt_x</p:attrName>
                                        </p:attrNameLst>
                                      </p:cBhvr>
                                      <p:tavLst>
                                        <p:tav tm="0">
                                          <p:val>
                                            <p:strVal val="1+#ppt_w/2"/>
                                          </p:val>
                                        </p:tav>
                                        <p:tav tm="100000">
                                          <p:val>
                                            <p:strVal val="#ppt_x"/>
                                          </p:val>
                                        </p:tav>
                                      </p:tavLst>
                                    </p:anim>
                                    <p:anim calcmode="lin" valueType="num">
                                      <p:cBhvr additive="base">
                                        <p:cTn id="20" dur="500" fill="hold"/>
                                        <p:tgtEl>
                                          <p:spTgt spid="3687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6872"/>
                                        </p:tgtEl>
                                        <p:attrNameLst>
                                          <p:attrName>style.visibility</p:attrName>
                                        </p:attrNameLst>
                                      </p:cBhvr>
                                      <p:to>
                                        <p:strVal val="visible"/>
                                      </p:to>
                                    </p:set>
                                    <p:anim calcmode="lin" valueType="num">
                                      <p:cBhvr additive="base">
                                        <p:cTn id="25" dur="500" fill="hold"/>
                                        <p:tgtEl>
                                          <p:spTgt spid="36872"/>
                                        </p:tgtEl>
                                        <p:attrNameLst>
                                          <p:attrName>ppt_x</p:attrName>
                                        </p:attrNameLst>
                                      </p:cBhvr>
                                      <p:tavLst>
                                        <p:tav tm="0">
                                          <p:val>
                                            <p:strVal val="1+#ppt_w/2"/>
                                          </p:val>
                                        </p:tav>
                                        <p:tav tm="100000">
                                          <p:val>
                                            <p:strVal val="#ppt_x"/>
                                          </p:val>
                                        </p:tav>
                                      </p:tavLst>
                                    </p:anim>
                                    <p:anim calcmode="lin" valueType="num">
                                      <p:cBhvr additive="base">
                                        <p:cTn id="26" dur="500" fill="hold"/>
                                        <p:tgtEl>
                                          <p:spTgt spid="368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70" grpId="0"/>
      <p:bldP spid="36871" grpId="0"/>
      <p:bldP spid="3687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ECFF"/>
            </a:gs>
            <a:gs pos="100000">
              <a:srgbClr val="CCECFF">
                <a:gamma/>
                <a:tint val="0"/>
                <a:invGamma/>
              </a:srgbClr>
            </a:gs>
          </a:gsLst>
          <a:lin ang="5400000" scaled="1"/>
          <a:tileRect/>
        </a:gradFill>
        <a:effectLst/>
      </p:bgPr>
    </p:bg>
    <p:spTree>
      <p:nvGrpSpPr>
        <p:cNvPr id="1" name=""/>
        <p:cNvGrpSpPr/>
        <p:nvPr/>
      </p:nvGrpSpPr>
      <p:grpSpPr/>
      <p:sp>
        <p:nvSpPr>
          <p:cNvPr id="13314" name="文本框 13313"/>
          <p:cNvSpPr txBox="1"/>
          <p:nvPr/>
        </p:nvSpPr>
        <p:spPr>
          <a:xfrm>
            <a:off x="609600" y="228600"/>
            <a:ext cx="2419350" cy="762000"/>
          </a:xfrm>
          <a:prstGeom prst="rect">
            <a:avLst/>
          </a:prstGeom>
          <a:noFill/>
          <a:ln w="9525">
            <a:noFill/>
          </a:ln>
        </p:spPr>
        <p:txBody>
          <a:bodyPr wrap="none" anchor="t">
            <a:spAutoFit/>
          </a:bodyPr>
          <a:p>
            <a:pPr lvl="0"/>
            <a:r>
              <a:rPr lang="zh-CN" altLang="en-US" sz="4400" b="1" dirty="0">
                <a:solidFill>
                  <a:srgbClr val="006600"/>
                </a:solidFill>
                <a:latin typeface="Times New Roman" panose="02020603050405020304" pitchFamily="18" charset="0"/>
                <a:ea typeface="华文新魏" pitchFamily="2" charset="-122"/>
              </a:rPr>
              <a:t>拓展延伸</a:t>
            </a:r>
            <a:endParaRPr lang="zh-CN" altLang="en-US" sz="4400" b="1">
              <a:solidFill>
                <a:srgbClr val="006600"/>
              </a:solidFill>
              <a:latin typeface="Times New Roman" panose="02020603050405020304" pitchFamily="18" charset="0"/>
              <a:ea typeface="华文新魏" pitchFamily="2" charset="-122"/>
            </a:endParaRPr>
          </a:p>
        </p:txBody>
      </p:sp>
      <p:sp>
        <p:nvSpPr>
          <p:cNvPr id="13316" name="文本框 13315"/>
          <p:cNvSpPr txBox="1"/>
          <p:nvPr/>
        </p:nvSpPr>
        <p:spPr>
          <a:xfrm>
            <a:off x="822325" y="1066800"/>
            <a:ext cx="7853363" cy="641350"/>
          </a:xfrm>
          <a:prstGeom prst="rect">
            <a:avLst/>
          </a:prstGeom>
          <a:noFill/>
          <a:ln w="9525">
            <a:noFill/>
          </a:ln>
        </p:spPr>
        <p:txBody>
          <a:bodyPr>
            <a:spAutoFit/>
          </a:bodyPr>
          <a:p>
            <a:pPr lvl="0"/>
            <a:r>
              <a:rPr lang="en-US" altLang="zh-CN" sz="3600" b="1" dirty="0">
                <a:latin typeface="Times New Roman" panose="02020603050405020304" pitchFamily="18" charset="0"/>
                <a:ea typeface="宋体" panose="02010600030101010101" pitchFamily="2" charset="-122"/>
              </a:rPr>
              <a:t>  </a:t>
            </a:r>
            <a:r>
              <a:rPr lang="zh-CN" altLang="en-US" sz="2800" b="1" dirty="0">
                <a:solidFill>
                  <a:srgbClr val="000099"/>
                </a:solidFill>
                <a:latin typeface="Times New Roman" panose="02020603050405020304" pitchFamily="18" charset="0"/>
                <a:ea typeface="宋体" panose="02010600030101010101" pitchFamily="2" charset="-122"/>
              </a:rPr>
              <a:t>请回顾学过的诗歌，积累有关写“雁”的诗句。</a:t>
            </a:r>
            <a:endParaRPr lang="zh-CN" altLang="en-US" sz="2800" b="1">
              <a:solidFill>
                <a:srgbClr val="000099"/>
              </a:solidFill>
              <a:latin typeface="Times New Roman" panose="02020603050405020304" pitchFamily="18" charset="0"/>
              <a:ea typeface="宋体" panose="02010600030101010101" pitchFamily="2" charset="-122"/>
            </a:endParaRPr>
          </a:p>
        </p:txBody>
      </p:sp>
      <p:pic>
        <p:nvPicPr>
          <p:cNvPr id="13317" name="图片 13316" descr="46b"/>
          <p:cNvPicPr>
            <a:picLocks noChangeAspect="1"/>
          </p:cNvPicPr>
          <p:nvPr/>
        </p:nvPicPr>
        <p:blipFill>
          <a:blip r:embed="rId1"/>
          <a:stretch>
            <a:fillRect/>
          </a:stretch>
        </p:blipFill>
        <p:spPr>
          <a:xfrm>
            <a:off x="381000" y="1143000"/>
            <a:ext cx="390525" cy="390525"/>
          </a:xfrm>
          <a:prstGeom prst="rect">
            <a:avLst/>
          </a:prstGeom>
          <a:noFill/>
          <a:ln w="9525">
            <a:noFill/>
          </a:ln>
        </p:spPr>
      </p:pic>
      <p:sp>
        <p:nvSpPr>
          <p:cNvPr id="13318" name="文本框 13317"/>
          <p:cNvSpPr txBox="1"/>
          <p:nvPr/>
        </p:nvSpPr>
        <p:spPr>
          <a:xfrm>
            <a:off x="471488" y="1641475"/>
            <a:ext cx="8672512" cy="5216525"/>
          </a:xfrm>
          <a:prstGeom prst="rect">
            <a:avLst/>
          </a:prstGeom>
          <a:noFill/>
          <a:ln w="9525">
            <a:noFill/>
          </a:ln>
        </p:spPr>
        <p:txBody>
          <a:bodyPr>
            <a:spAutoFit/>
          </a:bodyPr>
          <a:p>
            <a:pPr lvl="0"/>
            <a:r>
              <a:rPr lang="en-US" altLang="zh-CN" sz="2800" b="1" dirty="0">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、征蓬出汗塞，归雁入胡天。</a:t>
            </a:r>
            <a:endParaRPr lang="zh-CN" altLang="en-US" sz="2800" b="1" dirty="0">
              <a:latin typeface="Times New Roman" panose="02020603050405020304" pitchFamily="18" charset="0"/>
              <a:ea typeface="宋体" panose="02010600030101010101" pitchFamily="2" charset="-122"/>
            </a:endParaRPr>
          </a:p>
          <a:p>
            <a:pPr lvl="0"/>
            <a:r>
              <a:rPr lang="zh-CN" altLang="en-US" sz="2800" b="1" dirty="0">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王维</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使至塞上</a:t>
            </a:r>
            <a:r>
              <a:rPr lang="en-US" altLang="zh-CN" sz="2800" b="1">
                <a:latin typeface="Times New Roman" panose="02020603050405020304" pitchFamily="18" charset="0"/>
                <a:ea typeface="宋体" panose="02010600030101010101" pitchFamily="2" charset="-122"/>
              </a:rPr>
              <a:t>》</a:t>
            </a:r>
            <a:endParaRPr lang="en-US" altLang="zh-CN" sz="2800" b="1">
              <a:latin typeface="Times New Roman" panose="02020603050405020304" pitchFamily="18" charset="0"/>
              <a:ea typeface="宋体" panose="02010600030101010101" pitchFamily="2" charset="-122"/>
            </a:endParaRPr>
          </a:p>
          <a:p>
            <a:pPr lvl="0"/>
            <a:r>
              <a:rPr lang="en-US" altLang="zh-CN" sz="2800" b="1" dirty="0">
                <a:latin typeface="Times New Roman" panose="02020603050405020304" pitchFamily="18" charset="0"/>
                <a:ea typeface="宋体" panose="02010600030101010101" pitchFamily="2" charset="-122"/>
              </a:rPr>
              <a:t>2</a:t>
            </a:r>
            <a:r>
              <a:rPr lang="zh-CN" altLang="en-US" sz="2800" b="1" dirty="0">
                <a:latin typeface="Times New Roman" panose="02020603050405020304" pitchFamily="18" charset="0"/>
                <a:ea typeface="宋体" panose="02010600030101010101" pitchFamily="2" charset="-122"/>
              </a:rPr>
              <a:t>、长风万里送秋雁，对此可以酣高楼。</a:t>
            </a:r>
            <a:endParaRPr lang="zh-CN" altLang="en-US" sz="2800" b="1" dirty="0">
              <a:latin typeface="Times New Roman" panose="02020603050405020304" pitchFamily="18" charset="0"/>
              <a:ea typeface="宋体" panose="02010600030101010101" pitchFamily="2" charset="-122"/>
            </a:endParaRPr>
          </a:p>
          <a:p>
            <a:pPr lvl="0"/>
            <a:r>
              <a:rPr lang="zh-CN" altLang="en-US" sz="2800" b="1" dirty="0">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李白</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宣州谢眺楼饯别校书叔云</a:t>
            </a:r>
            <a:r>
              <a:rPr lang="en-US" altLang="zh-CN" sz="2800" b="1">
                <a:latin typeface="Times New Roman" panose="02020603050405020304" pitchFamily="18" charset="0"/>
                <a:ea typeface="宋体" panose="02010600030101010101" pitchFamily="2" charset="-122"/>
              </a:rPr>
              <a:t>》</a:t>
            </a:r>
            <a:endParaRPr lang="en-US" altLang="zh-CN" sz="2800" b="1">
              <a:latin typeface="Times New Roman" panose="02020603050405020304" pitchFamily="18" charset="0"/>
              <a:ea typeface="宋体" panose="02010600030101010101" pitchFamily="2" charset="-122"/>
            </a:endParaRPr>
          </a:p>
          <a:p>
            <a:pPr lvl="0"/>
            <a:r>
              <a:rPr lang="en-US" altLang="zh-CN" sz="2800" b="1" dirty="0">
                <a:latin typeface="Times New Roman" panose="02020603050405020304" pitchFamily="18" charset="0"/>
                <a:ea typeface="宋体" panose="02010600030101010101" pitchFamily="2" charset="-122"/>
              </a:rPr>
              <a:t>3</a:t>
            </a:r>
            <a:r>
              <a:rPr lang="zh-CN" altLang="en-US" sz="2800" b="1" dirty="0">
                <a:latin typeface="Times New Roman" panose="02020603050405020304" pitchFamily="18" charset="0"/>
                <a:ea typeface="宋体" panose="02010600030101010101" pitchFamily="2" charset="-122"/>
              </a:rPr>
              <a:t>、乡书何处达？归雁洛阳边。</a:t>
            </a:r>
            <a:endParaRPr lang="zh-CN" altLang="en-US" sz="2800" b="1" dirty="0">
              <a:latin typeface="Times New Roman" panose="02020603050405020304" pitchFamily="18" charset="0"/>
              <a:ea typeface="宋体" panose="02010600030101010101" pitchFamily="2" charset="-122"/>
            </a:endParaRPr>
          </a:p>
          <a:p>
            <a:pPr lvl="0"/>
            <a:r>
              <a:rPr lang="zh-CN" altLang="en-US" sz="2800" b="1" dirty="0">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王湾</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次北固山下</a:t>
            </a:r>
            <a:r>
              <a:rPr lang="en-US" altLang="zh-CN" sz="2800" b="1">
                <a:latin typeface="Times New Roman" panose="02020603050405020304" pitchFamily="18" charset="0"/>
                <a:ea typeface="宋体" panose="02010600030101010101" pitchFamily="2" charset="-122"/>
              </a:rPr>
              <a:t>》</a:t>
            </a:r>
            <a:endParaRPr lang="en-US" altLang="zh-CN" sz="2800" b="1">
              <a:latin typeface="Times New Roman" panose="02020603050405020304" pitchFamily="18" charset="0"/>
              <a:ea typeface="宋体" panose="02010600030101010101" pitchFamily="2" charset="-122"/>
            </a:endParaRPr>
          </a:p>
          <a:p>
            <a:pPr lvl="0"/>
            <a:r>
              <a:rPr lang="en-US" altLang="zh-CN" sz="2800" b="1" dirty="0">
                <a:latin typeface="Times New Roman" panose="02020603050405020304" pitchFamily="18" charset="0"/>
                <a:ea typeface="宋体" panose="02010600030101010101" pitchFamily="2" charset="-122"/>
              </a:rPr>
              <a:t>4</a:t>
            </a:r>
            <a:r>
              <a:rPr lang="zh-CN" altLang="en-US" sz="2800" b="1" dirty="0">
                <a:latin typeface="Times New Roman" panose="02020603050405020304" pitchFamily="18" charset="0"/>
                <a:ea typeface="宋体" panose="02010600030101010101" pitchFamily="2" charset="-122"/>
              </a:rPr>
              <a:t>、塞下秋来风景异，衡阳雁去无留意。</a:t>
            </a:r>
            <a:endParaRPr lang="zh-CN" altLang="en-US" sz="2800" b="1" dirty="0">
              <a:latin typeface="Times New Roman" panose="02020603050405020304" pitchFamily="18" charset="0"/>
              <a:ea typeface="宋体" panose="02010600030101010101" pitchFamily="2" charset="-122"/>
            </a:endParaRPr>
          </a:p>
          <a:p>
            <a:pPr lvl="0"/>
            <a:r>
              <a:rPr lang="zh-CN" altLang="en-US" sz="2800" b="1" dirty="0">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范仲淹</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渔家傲</a:t>
            </a:r>
            <a:r>
              <a:rPr lang="en-US" altLang="zh-CN" sz="2800" b="1">
                <a:latin typeface="Times New Roman" panose="02020603050405020304" pitchFamily="18" charset="0"/>
                <a:ea typeface="宋体" panose="02010600030101010101" pitchFamily="2" charset="-122"/>
              </a:rPr>
              <a:t>》</a:t>
            </a:r>
            <a:endParaRPr lang="en-US" altLang="zh-CN" sz="2800" b="1">
              <a:latin typeface="Times New Roman" panose="02020603050405020304" pitchFamily="18" charset="0"/>
              <a:ea typeface="宋体" panose="02010600030101010101" pitchFamily="2" charset="-122"/>
            </a:endParaRPr>
          </a:p>
          <a:p>
            <a:pPr lvl="0"/>
            <a:r>
              <a:rPr lang="en-US" altLang="zh-CN" sz="2800" b="1" dirty="0">
                <a:latin typeface="Times New Roman" panose="02020603050405020304" pitchFamily="18" charset="0"/>
                <a:ea typeface="宋体" panose="02010600030101010101" pitchFamily="2" charset="-122"/>
              </a:rPr>
              <a:t>5</a:t>
            </a:r>
            <a:r>
              <a:rPr lang="zh-CN" altLang="en-US" sz="2800" b="1" dirty="0">
                <a:latin typeface="Times New Roman" panose="02020603050405020304" pitchFamily="18" charset="0"/>
                <a:ea typeface="宋体" panose="02010600030101010101" pitchFamily="2" charset="-122"/>
              </a:rPr>
              <a:t>．西风烈，长空雁叫霜晨月。霜晨月，马蹄声碎，</a:t>
            </a:r>
            <a:endParaRPr lang="zh-CN" altLang="en-US" sz="2800" b="1" dirty="0">
              <a:latin typeface="Times New Roman" panose="02020603050405020304" pitchFamily="18" charset="0"/>
              <a:ea typeface="宋体" panose="02010600030101010101" pitchFamily="2" charset="-122"/>
            </a:endParaRPr>
          </a:p>
          <a:p>
            <a:pPr lvl="0"/>
            <a:r>
              <a:rPr lang="zh-CN" altLang="en-US" sz="2800" b="1" dirty="0">
                <a:latin typeface="Times New Roman" panose="02020603050405020304" pitchFamily="18" charset="0"/>
                <a:ea typeface="宋体" panose="02010600030101010101" pitchFamily="2" charset="-122"/>
              </a:rPr>
              <a:t>喇叭声咽。             </a:t>
            </a:r>
            <a:r>
              <a:rPr lang="en-US" altLang="zh-CN" sz="2800" b="1" dirty="0">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毛泽东</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忆秦娥娄山关</a:t>
            </a:r>
            <a:r>
              <a:rPr lang="en-US" altLang="zh-CN" sz="2800" b="1">
                <a:latin typeface="Times New Roman" panose="02020603050405020304" pitchFamily="18" charset="0"/>
                <a:ea typeface="宋体" panose="02010600030101010101" pitchFamily="2" charset="-122"/>
              </a:rPr>
              <a:t>》</a:t>
            </a:r>
            <a:endParaRPr lang="en-US" altLang="zh-CN" sz="2800" b="1">
              <a:latin typeface="Times New Roman" panose="02020603050405020304" pitchFamily="18" charset="0"/>
              <a:ea typeface="宋体" panose="02010600030101010101" pitchFamily="2" charset="-122"/>
            </a:endParaRPr>
          </a:p>
          <a:p>
            <a:pPr lvl="0"/>
            <a:r>
              <a:rPr lang="en-US" altLang="zh-CN" sz="2800" b="1" dirty="0">
                <a:latin typeface="Times New Roman" panose="02020603050405020304" pitchFamily="18" charset="0"/>
                <a:ea typeface="宋体" panose="02010600030101010101" pitchFamily="2" charset="-122"/>
              </a:rPr>
              <a:t>6</a:t>
            </a:r>
            <a:r>
              <a:rPr lang="zh-CN" altLang="en-US" sz="2800" b="1" dirty="0">
                <a:latin typeface="Times New Roman" panose="02020603050405020304" pitchFamily="18" charset="0"/>
                <a:ea typeface="宋体" panose="02010600030101010101" pitchFamily="2" charset="-122"/>
              </a:rPr>
              <a:t>、云中谁寄锦书来，雁字回时，月满西楼．</a:t>
            </a:r>
            <a:endParaRPr lang="zh-CN" altLang="en-US" sz="2800" b="1" dirty="0">
              <a:latin typeface="Times New Roman" panose="02020603050405020304" pitchFamily="18" charset="0"/>
              <a:ea typeface="宋体" panose="02010600030101010101" pitchFamily="2" charset="-122"/>
            </a:endParaRPr>
          </a:p>
          <a:p>
            <a:pPr lvl="0"/>
            <a:r>
              <a:rPr lang="zh-CN" altLang="en-US" sz="2800" b="1" dirty="0">
                <a:latin typeface="Times New Roman" panose="02020603050405020304" pitchFamily="18" charset="0"/>
                <a:ea typeface="宋体" panose="02010600030101010101" pitchFamily="2" charset="-122"/>
              </a:rPr>
              <a:t>　　　　　　　 　　</a:t>
            </a: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李清照</a:t>
            </a:r>
            <a:r>
              <a:rPr lang="zh-CN" altLang="en-US" sz="2800" b="1" dirty="0">
                <a:latin typeface="Times New Roman" panose="02020603050405020304" pitchFamily="18" charset="0"/>
                <a:ea typeface="宋体" panose="02010600030101010101" pitchFamily="2" charset="-122"/>
              </a:rPr>
              <a:t>　 </a:t>
            </a:r>
            <a:r>
              <a:rPr lang="en-US" altLang="zh-CN" b="1" dirty="0">
                <a:latin typeface="Times New Roman" panose="02020603050405020304" pitchFamily="18" charset="0"/>
                <a:ea typeface="宋体" panose="02010600030101010101" pitchFamily="2" charset="-122"/>
              </a:rPr>
              <a:t>《</a:t>
            </a:r>
            <a:r>
              <a:rPr lang="zh-CN" altLang="en-US" b="1" dirty="0">
                <a:latin typeface="Times New Roman" panose="02020603050405020304" pitchFamily="18" charset="0"/>
                <a:ea typeface="宋体" panose="02010600030101010101" pitchFamily="2" charset="-122"/>
              </a:rPr>
              <a:t>一剪梅</a:t>
            </a:r>
            <a:r>
              <a:rPr lang="en-US" altLang="zh-CN" b="1">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　</a:t>
            </a:r>
            <a:endParaRPr lang="zh-CN" altLang="en-US" sz="2800" b="1" dirty="0">
              <a:latin typeface="Times New Roman" panose="02020603050405020304" pitchFamily="18" charset="0"/>
              <a:ea typeface="宋体" panose="02010600030101010101" pitchFamily="2" charset="-122"/>
            </a:endParaRPr>
          </a:p>
        </p:txBody>
      </p:sp>
      <p:pic>
        <p:nvPicPr>
          <p:cNvPr id="13319" name="图片 13318" descr="bird15"/>
          <p:cNvPicPr>
            <a:picLocks noChangeAspect="1"/>
          </p:cNvPicPr>
          <p:nvPr/>
        </p:nvPicPr>
        <p:blipFill>
          <a:blip r:embed="rId2"/>
          <a:stretch>
            <a:fillRect/>
          </a:stretch>
        </p:blipFill>
        <p:spPr>
          <a:xfrm>
            <a:off x="3429000" y="304800"/>
            <a:ext cx="800100" cy="800100"/>
          </a:xfrm>
          <a:prstGeom prst="rect">
            <a:avLst/>
          </a:prstGeom>
          <a:noFill/>
          <a:ln w="9525">
            <a:noFill/>
          </a:ln>
        </p:spPr>
      </p:pic>
      <p:pic>
        <p:nvPicPr>
          <p:cNvPr id="13320" name="弦上漫步.mp3">
            <a:hlinkClick r:id=""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5"/>
          <a:stretch>
            <a:fillRect/>
          </a:stretch>
        </p:blipFill>
        <p:spPr>
          <a:xfrm>
            <a:off x="827088" y="1268413"/>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 calcmode="lin" valueType="num">
                                      <p:cBhvr additive="base">
                                        <p:cTn id="7" dur="500" fill="hold"/>
                                        <p:tgtEl>
                                          <p:spTgt spid="13318"/>
                                        </p:tgtEl>
                                        <p:attrNameLst>
                                          <p:attrName>ppt_x</p:attrName>
                                        </p:attrNameLst>
                                      </p:cBhvr>
                                      <p:tavLst>
                                        <p:tav tm="0">
                                          <p:val>
                                            <p:strVal val="0-#ppt_w/2"/>
                                          </p:val>
                                        </p:tav>
                                        <p:tav tm="100000">
                                          <p:val>
                                            <p:strVal val="#ppt_x"/>
                                          </p:val>
                                        </p:tav>
                                      </p:tavLst>
                                    </p:anim>
                                    <p:anim calcmode="lin" valueType="num">
                                      <p:cBhvr additive="base">
                                        <p:cTn id="8" dur="500" fill="hold"/>
                                        <p:tgtEl>
                                          <p:spTgt spid="133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520448" fill="hold"/>
                                        <p:tgtEl>
                                          <p:spTgt spid="133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13320"/>
                </p:tgtEl>
              </p:cMediaNode>
            </p:audio>
          </p:childTnLst>
        </p:cTn>
      </p:par>
    </p:tnLst>
    <p:bldLst>
      <p:bldP spid="133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34817"/>
          <p:cNvSpPr/>
          <p:nvPr/>
        </p:nvSpPr>
        <p:spPr>
          <a:xfrm>
            <a:off x="0" y="1628775"/>
            <a:ext cx="8229600" cy="1219200"/>
          </a:xfrm>
          <a:prstGeom prst="rect">
            <a:avLst/>
          </a:prstGeom>
          <a:noFill/>
          <a:ln w="9525">
            <a:noFill/>
          </a:ln>
        </p:spPr>
        <p:txBody>
          <a:bodyPr/>
          <a:p>
            <a:pPr marL="342900" lvl="0" indent="-342900">
              <a:spcBef>
                <a:spcPct val="20000"/>
              </a:spcBef>
            </a:pPr>
            <a:r>
              <a:rPr lang="en-US" altLang="zh-CN" sz="3200" b="1" dirty="0">
                <a:latin typeface="Times New Roman" panose="02020603050405020304" pitchFamily="18" charset="0"/>
                <a:ea typeface="宋体" panose="02010600030101010101" pitchFamily="2" charset="-122"/>
              </a:rPr>
              <a:t>    1</a:t>
            </a:r>
            <a:r>
              <a:rPr lang="zh-CN" altLang="en-US" sz="3200" b="1" dirty="0">
                <a:latin typeface="Times New Roman" panose="02020603050405020304" pitchFamily="18" charset="0"/>
                <a:ea typeface="宋体" panose="02010600030101010101" pitchFamily="2" charset="-122"/>
              </a:rPr>
              <a:t>、观察你所喜爱的动物，也介绍一下它的习性，表达自己的感情。</a:t>
            </a:r>
            <a:endParaRPr lang="zh-CN" altLang="en-US" sz="3200" b="1" dirty="0">
              <a:latin typeface="Times New Roman" panose="02020603050405020304" pitchFamily="18" charset="0"/>
              <a:ea typeface="宋体" panose="02010600030101010101" pitchFamily="2" charset="-122"/>
            </a:endParaRPr>
          </a:p>
        </p:txBody>
      </p:sp>
      <p:pic>
        <p:nvPicPr>
          <p:cNvPr id="34819" name="图片 34818" descr="3216,1cebf37,eec,1"/>
          <p:cNvPicPr>
            <a:picLocks noChangeAspect="1"/>
          </p:cNvPicPr>
          <p:nvPr/>
        </p:nvPicPr>
        <p:blipFill>
          <a:blip r:embed="rId1"/>
          <a:stretch>
            <a:fillRect/>
          </a:stretch>
        </p:blipFill>
        <p:spPr>
          <a:xfrm>
            <a:off x="6367463" y="2667000"/>
            <a:ext cx="1939925" cy="1435100"/>
          </a:xfrm>
          <a:prstGeom prst="rect">
            <a:avLst/>
          </a:prstGeom>
          <a:noFill/>
          <a:ln w="9525">
            <a:noFill/>
          </a:ln>
        </p:spPr>
      </p:pic>
      <p:pic>
        <p:nvPicPr>
          <p:cNvPr id="34820" name="图片 34819" descr="djsc_3"/>
          <p:cNvPicPr>
            <a:picLocks noChangeAspect="1"/>
          </p:cNvPicPr>
          <p:nvPr/>
        </p:nvPicPr>
        <p:blipFill>
          <a:blip r:embed="rId2"/>
          <a:stretch>
            <a:fillRect/>
          </a:stretch>
        </p:blipFill>
        <p:spPr>
          <a:xfrm>
            <a:off x="4495800" y="2667000"/>
            <a:ext cx="1871663" cy="1584325"/>
          </a:xfrm>
          <a:prstGeom prst="rect">
            <a:avLst/>
          </a:prstGeom>
          <a:noFill/>
          <a:ln w="9525">
            <a:noFill/>
          </a:ln>
        </p:spPr>
      </p:pic>
      <p:pic>
        <p:nvPicPr>
          <p:cNvPr id="34821" name="图片 34820" descr="six5"/>
          <p:cNvPicPr>
            <a:picLocks noChangeAspect="1"/>
          </p:cNvPicPr>
          <p:nvPr/>
        </p:nvPicPr>
        <p:blipFill>
          <a:blip r:embed="rId3"/>
          <a:stretch>
            <a:fillRect/>
          </a:stretch>
        </p:blipFill>
        <p:spPr>
          <a:xfrm>
            <a:off x="2911475" y="2882900"/>
            <a:ext cx="1295400" cy="1368425"/>
          </a:xfrm>
          <a:prstGeom prst="rect">
            <a:avLst/>
          </a:prstGeom>
          <a:noFill/>
          <a:ln w="9525">
            <a:noFill/>
          </a:ln>
        </p:spPr>
      </p:pic>
      <p:pic>
        <p:nvPicPr>
          <p:cNvPr id="34822" name="图片 34821" descr="Tom_1097560606"/>
          <p:cNvPicPr>
            <a:picLocks noChangeAspect="1"/>
          </p:cNvPicPr>
          <p:nvPr/>
        </p:nvPicPr>
        <p:blipFill>
          <a:blip r:embed="rId4"/>
          <a:stretch>
            <a:fillRect/>
          </a:stretch>
        </p:blipFill>
        <p:spPr>
          <a:xfrm>
            <a:off x="1038225" y="2595563"/>
            <a:ext cx="1800225" cy="1728787"/>
          </a:xfrm>
          <a:prstGeom prst="rect">
            <a:avLst/>
          </a:prstGeom>
          <a:noFill/>
          <a:ln w="9525">
            <a:noFill/>
          </a:ln>
        </p:spPr>
      </p:pic>
      <p:sp>
        <p:nvSpPr>
          <p:cNvPr id="34823" name="矩形 34822"/>
          <p:cNvSpPr/>
          <p:nvPr/>
        </p:nvSpPr>
        <p:spPr>
          <a:xfrm>
            <a:off x="3059113" y="0"/>
            <a:ext cx="3025775" cy="1601788"/>
          </a:xfrm>
          <a:prstGeom prst="rect">
            <a:avLst/>
          </a:prstGeom>
        </p:spPr>
        <p:txBody>
          <a:bodyPr wrap="none" fromWordArt="1">
            <a:prstTxWarp prst="textCurveUp">
              <a:avLst>
                <a:gd name="adj" fmla="val 40356"/>
              </a:avLst>
            </a:prstTxWarp>
            <a:normAutofit/>
          </a:bodyPr>
          <a:p>
            <a:pPr algn="ctr"/>
            <a:r>
              <a:rPr lang="zh-CN" altLang="en-US" sz="3600">
                <a:ln w="12700" cap="flat" cmpd="sng">
                  <a:solidFill>
                    <a:srgbClr val="000000"/>
                  </a:solidFill>
                  <a:prstDash val="solid"/>
                  <a:headEnd type="none" w="med" len="med"/>
                  <a:tailEnd type="none" w="med" len="med"/>
                </a:ln>
                <a:pattFill prst="dashHorz">
                  <a:fgClr>
                    <a:srgbClr val="808080"/>
                  </a:fgClr>
                  <a:bgClr>
                    <a:srgbClr val="FFFF00"/>
                  </a:bgClr>
                </a:pattFill>
                <a:effectLst>
                  <a:outerShdw dist="45791" dir="2021404" algn="ctr" rotWithShape="0">
                    <a:srgbClr val="808080">
                      <a:alpha val="80000"/>
                    </a:srgbClr>
                  </a:outerShdw>
                </a:effectLst>
                <a:latin typeface="宋体" panose="02010600030101010101" pitchFamily="2" charset="-122"/>
                <a:ea typeface="宋体" panose="02010600030101010101" pitchFamily="2" charset="-122"/>
              </a:rPr>
              <a:t>作业</a:t>
            </a:r>
            <a:endParaRPr lang="zh-CN" altLang="en-US" sz="3600">
              <a:ln w="12700" cap="flat" cmpd="sng">
                <a:solidFill>
                  <a:srgbClr val="000000"/>
                </a:solidFill>
                <a:prstDash val="solid"/>
                <a:headEnd type="none" w="med" len="med"/>
                <a:tailEnd type="none" w="med" len="med"/>
              </a:ln>
              <a:pattFill prst="dashHorz">
                <a:fgClr>
                  <a:srgbClr val="808080"/>
                </a:fgClr>
                <a:bgClr>
                  <a:srgbClr val="FFFF00"/>
                </a:bgClr>
              </a:pattFill>
              <a:effectLst>
                <a:outerShdw dist="45791" dir="2021404" algn="ctr" rotWithShape="0">
                  <a:srgbClr val="808080">
                    <a:alpha val="80000"/>
                  </a:srgbClr>
                </a:outerShdw>
              </a:effectLst>
              <a:latin typeface="宋体" panose="02010600030101010101" pitchFamily="2" charset="-122"/>
              <a:ea typeface="宋体" panose="02010600030101010101" pitchFamily="2" charset="-122"/>
            </a:endParaRPr>
          </a:p>
        </p:txBody>
      </p:sp>
      <p:sp>
        <p:nvSpPr>
          <p:cNvPr id="34825" name="矩形 34824"/>
          <p:cNvSpPr/>
          <p:nvPr/>
        </p:nvSpPr>
        <p:spPr>
          <a:xfrm>
            <a:off x="381000" y="4572000"/>
            <a:ext cx="8343900" cy="2041525"/>
          </a:xfrm>
          <a:prstGeom prst="rect">
            <a:avLst/>
          </a:prstGeom>
          <a:noFill/>
          <a:ln w="9525">
            <a:noFill/>
          </a:ln>
        </p:spPr>
        <p:txBody>
          <a:bodyPr wrap="none" anchor="t">
            <a:spAutoFit/>
          </a:bodyPr>
          <a:p>
            <a:pPr lvl="0"/>
            <a:r>
              <a:rPr lang="en-US" altLang="zh-CN" sz="3200" b="1" dirty="0">
                <a:latin typeface="Times New Roman" panose="02020603050405020304" pitchFamily="18" charset="0"/>
                <a:ea typeface="宋体" panose="02010600030101010101" pitchFamily="2" charset="-122"/>
              </a:rPr>
              <a:t>2</a:t>
            </a:r>
            <a:r>
              <a:rPr lang="zh-CN" altLang="en-US" sz="3200" b="1" dirty="0">
                <a:latin typeface="Times New Roman" panose="02020603050405020304" pitchFamily="18" charset="0"/>
                <a:ea typeface="宋体" panose="02010600030101010101" pitchFamily="2" charset="-122"/>
              </a:rPr>
              <a:t>、课后搜集我国境内骤减的动物种类及其</a:t>
            </a:r>
            <a:endParaRPr lang="zh-CN" altLang="en-US" sz="3200" b="1" dirty="0">
              <a:latin typeface="Times New Roman" panose="02020603050405020304" pitchFamily="18" charset="0"/>
              <a:ea typeface="宋体" panose="02010600030101010101" pitchFamily="2" charset="-122"/>
            </a:endParaRPr>
          </a:p>
          <a:p>
            <a:pPr lvl="0"/>
            <a:r>
              <a:rPr lang="zh-CN" altLang="en-US" sz="3200" b="1" dirty="0">
                <a:latin typeface="Times New Roman" panose="02020603050405020304" pitchFamily="18" charset="0"/>
                <a:ea typeface="宋体" panose="02010600030101010101" pitchFamily="2" charset="-122"/>
              </a:rPr>
              <a:t>资料，并写一篇调查报告，分析其急剧减少以</a:t>
            </a:r>
            <a:endParaRPr lang="zh-CN" altLang="en-US" sz="3200" b="1" dirty="0">
              <a:latin typeface="Times New Roman" panose="02020603050405020304" pitchFamily="18" charset="0"/>
              <a:ea typeface="宋体" panose="02010600030101010101" pitchFamily="2" charset="-122"/>
            </a:endParaRPr>
          </a:p>
          <a:p>
            <a:pPr lvl="0"/>
            <a:r>
              <a:rPr lang="zh-CN" altLang="en-US" sz="3200" b="1" dirty="0">
                <a:latin typeface="Times New Roman" panose="02020603050405020304" pitchFamily="18" charset="0"/>
                <a:ea typeface="宋体" panose="02010600030101010101" pitchFamily="2" charset="-122"/>
              </a:rPr>
              <a:t>至灭绝的原因。就此再写一封公开信</a:t>
            </a:r>
            <a:r>
              <a:rPr lang="en-US" altLang="zh-CN" sz="3200" b="1" dirty="0">
                <a:latin typeface="Times New Roman" panose="02020603050405020304" pitchFamily="18" charset="0"/>
                <a:ea typeface="宋体" panose="02010600030101010101" pitchFamily="2" charset="-122"/>
              </a:rPr>
              <a:t>,</a:t>
            </a:r>
            <a:r>
              <a:rPr lang="zh-CN" altLang="en-US" sz="3200" b="1" dirty="0">
                <a:latin typeface="Times New Roman" panose="02020603050405020304" pitchFamily="18" charset="0"/>
                <a:ea typeface="宋体" panose="02010600030101010101" pitchFamily="2" charset="-122"/>
              </a:rPr>
              <a:t>呼吁人</a:t>
            </a:r>
            <a:endParaRPr lang="zh-CN" altLang="en-US" sz="3200" b="1" dirty="0">
              <a:latin typeface="Times New Roman" panose="02020603050405020304" pitchFamily="18" charset="0"/>
              <a:ea typeface="宋体" panose="02010600030101010101" pitchFamily="2" charset="-122"/>
            </a:endParaRPr>
          </a:p>
          <a:p>
            <a:pPr lvl="0"/>
            <a:r>
              <a:rPr lang="zh-CN" altLang="en-US" sz="3200" b="1" dirty="0">
                <a:latin typeface="Times New Roman" panose="02020603050405020304" pitchFamily="18" charset="0"/>
                <a:ea typeface="宋体" panose="02010600030101010101" pitchFamily="2" charset="-122"/>
              </a:rPr>
              <a:t>们保护动物，爱护环境。</a:t>
            </a:r>
            <a:endParaRPr lang="zh-CN" altLang="en-US" sz="3200" b="1" dirty="0">
              <a:latin typeface="Times New Roman" panose="02020603050405020304" pitchFamily="18"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8915" name="矩形 38914"/>
          <p:cNvSpPr/>
          <p:nvPr/>
        </p:nvSpPr>
        <p:spPr>
          <a:xfrm>
            <a:off x="1403350" y="549275"/>
            <a:ext cx="4464050" cy="855663"/>
          </a:xfrm>
          <a:solidFill>
            <a:srgbClr val="FFFFFF"/>
          </a:solidFill>
          <a:ln w="9525" cap="flat" cmpd="sng">
            <a:solidFill>
              <a:srgbClr val="000000"/>
            </a:solidFill>
            <a:prstDash val="solid"/>
            <a:headEnd type="none" w="med" len="med"/>
            <a:tailEnd type="none" w="med" len="med"/>
          </a:ln>
        </p:spPr>
        <p:txBody>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Times New Roman" panose="02020603050405020304" pitchFamily="18" charset="0"/>
                <a:ea typeface="宋体" panose="02010600030101010101" pitchFamily="2" charset="-122"/>
              </a:defRPr>
            </a:lvl1pPr>
          </a:lstStyle>
          <a:p>
            <a:pPr lvl="0"/>
            <a:r>
              <a:rPr lang="zh-CN" altLang="en-US" b="1" dirty="0">
                <a:solidFill>
                  <a:srgbClr val="FF3300"/>
                </a:solidFill>
              </a:rPr>
              <a:t>作者作品简介：</a:t>
            </a:r>
            <a:endParaRPr lang="zh-CN" altLang="en-US" b="1" dirty="0"/>
          </a:p>
        </p:txBody>
      </p:sp>
      <p:sp>
        <p:nvSpPr>
          <p:cNvPr id="38914" name="文本框 38913"/>
          <p:cNvSpPr txBox="1"/>
          <p:nvPr/>
        </p:nvSpPr>
        <p:spPr>
          <a:xfrm>
            <a:off x="684213" y="1700213"/>
            <a:ext cx="5616575" cy="4124325"/>
          </a:xfrm>
          <a:prstGeom prst="rect">
            <a:avLst/>
          </a:prstGeom>
          <a:noFill/>
          <a:ln w="9525">
            <a:noFill/>
          </a:ln>
        </p:spPr>
        <p:txBody>
          <a:bodyPr>
            <a:spAutoFit/>
          </a:bodyPr>
          <a:p>
            <a:pPr lvl="0"/>
            <a:r>
              <a:rPr lang="en-US" altLang="zh-CN" sz="2500" dirty="0">
                <a:solidFill>
                  <a:srgbClr val="FF00FF"/>
                </a:solidFill>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利奥波德（</a:t>
            </a:r>
            <a:r>
              <a:rPr lang="en-US" altLang="zh-CN" b="1" dirty="0">
                <a:latin typeface="Times New Roman" panose="02020603050405020304" pitchFamily="18" charset="0"/>
                <a:ea typeface="宋体" panose="02010600030101010101" pitchFamily="2" charset="-122"/>
              </a:rPr>
              <a:t>1887-1948</a:t>
            </a:r>
            <a:r>
              <a:rPr lang="zh-CN" altLang="en-US" b="1" dirty="0">
                <a:latin typeface="Times New Roman" panose="02020603050405020304" pitchFamily="18" charset="0"/>
                <a:ea typeface="宋体" panose="02010600030101010101" pitchFamily="2" charset="-122"/>
              </a:rPr>
              <a:t>），美国生态学家、自然资源保护论者、现代环境学的奠基者。</a:t>
            </a:r>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著有</a:t>
            </a:r>
            <a:r>
              <a:rPr lang="en-US" altLang="zh-CN" b="1" dirty="0">
                <a:effectLst>
                  <a:outerShdw blurRad="38100" dist="38100" dir="2700000">
                    <a:srgbClr val="FFFFFF"/>
                  </a:outerShdw>
                </a:effectLst>
                <a:latin typeface="宋体" panose="02010600030101010101" pitchFamily="2" charset="-122"/>
                <a:ea typeface="宋体" panose="02010600030101010101" pitchFamily="2" charset="-122"/>
              </a:rPr>
              <a:t>《</a:t>
            </a:r>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沙乡年鉴</a:t>
            </a:r>
            <a:r>
              <a:rPr lang="en-US" altLang="zh-CN" b="1" dirty="0">
                <a:effectLst>
                  <a:outerShdw blurRad="38100" dist="38100" dir="2700000">
                    <a:srgbClr val="FFFFFF"/>
                  </a:outerShdw>
                </a:effectLst>
                <a:latin typeface="宋体" panose="02010600030101010101" pitchFamily="2" charset="-122"/>
                <a:ea typeface="宋体" panose="02010600030101010101" pitchFamily="2" charset="-122"/>
              </a:rPr>
              <a:t>》</a:t>
            </a:r>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a:t>
            </a:r>
            <a:endParaRPr lang="zh-CN" altLang="en-US" b="1" dirty="0">
              <a:effectLst>
                <a:outerShdw blurRad="38100" dist="38100" dir="2700000">
                  <a:srgbClr val="FFFFFF"/>
                </a:outerShdw>
              </a:effectLst>
              <a:latin typeface="宋体" panose="02010600030101010101" pitchFamily="2" charset="-122"/>
              <a:ea typeface="宋体" panose="02010600030101010101" pitchFamily="2" charset="-122"/>
            </a:endParaRPr>
          </a:p>
          <a:p>
            <a:pPr lvl="0"/>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   本文节选自</a:t>
            </a:r>
            <a:r>
              <a:rPr lang="en-US" altLang="zh-CN" b="1" dirty="0">
                <a:effectLst>
                  <a:outerShdw blurRad="38100" dist="38100" dir="2700000">
                    <a:srgbClr val="FFFFFF"/>
                  </a:outerShdw>
                </a:effectLst>
                <a:latin typeface="宋体" panose="02010600030101010101" pitchFamily="2" charset="-122"/>
                <a:ea typeface="宋体" panose="02010600030101010101" pitchFamily="2" charset="-122"/>
              </a:rPr>
              <a:t>《</a:t>
            </a:r>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沙乡年鉴</a:t>
            </a:r>
            <a:r>
              <a:rPr lang="en-US" altLang="zh-CN" b="1" dirty="0">
                <a:effectLst>
                  <a:outerShdw blurRad="38100" dist="38100" dir="2700000">
                    <a:srgbClr val="FFFFFF"/>
                  </a:outerShdw>
                </a:effectLst>
                <a:latin typeface="宋体" panose="02010600030101010101" pitchFamily="2" charset="-122"/>
                <a:ea typeface="宋体" panose="02010600030101010101" pitchFamily="2" charset="-122"/>
              </a:rPr>
              <a:t>》</a:t>
            </a:r>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 </a:t>
            </a:r>
            <a:endParaRPr lang="zh-CN" altLang="en-US" b="1" dirty="0">
              <a:effectLst>
                <a:outerShdw blurRad="38100" dist="38100" dir="2700000">
                  <a:srgbClr val="FFFFFF"/>
                </a:outerShdw>
              </a:effectLst>
              <a:latin typeface="宋体" panose="02010600030101010101" pitchFamily="2" charset="-122"/>
              <a:ea typeface="宋体" panose="02010600030101010101" pitchFamily="2" charset="-122"/>
            </a:endParaRPr>
          </a:p>
          <a:p>
            <a:pPr lvl="0"/>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   </a:t>
            </a:r>
            <a:r>
              <a:rPr lang="zh-CN" altLang="en-US" b="1" dirty="0">
                <a:solidFill>
                  <a:srgbClr val="FF0066"/>
                </a:solidFill>
                <a:effectLst>
                  <a:outerShdw blurRad="38100" dist="38100" dir="2700000">
                    <a:srgbClr val="000000"/>
                  </a:outerShdw>
                </a:effectLst>
                <a:latin typeface="宋体" panose="02010600030101010101" pitchFamily="2" charset="-122"/>
                <a:ea typeface="宋体" panose="02010600030101010101" pitchFamily="2" charset="-122"/>
              </a:rPr>
              <a:t>“沙乡”</a:t>
            </a:r>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 是威斯康星河畔的一个被耕种者遗弃的荒芜农场，是利奥波德考察与研究自然生态的一个场所。</a:t>
            </a:r>
            <a:r>
              <a:rPr lang="en-US" altLang="zh-CN" b="1" dirty="0">
                <a:effectLst>
                  <a:outerShdw blurRad="38100" dist="38100" dir="2700000">
                    <a:srgbClr val="FFFFFF"/>
                  </a:outerShdw>
                </a:effectLst>
                <a:latin typeface="宋体" panose="02010600030101010101" pitchFamily="2" charset="-122"/>
                <a:ea typeface="宋体" panose="02010600030101010101" pitchFamily="2" charset="-122"/>
              </a:rPr>
              <a:t>《</a:t>
            </a:r>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沙乡年鉴</a:t>
            </a:r>
            <a:r>
              <a:rPr lang="en-US" altLang="zh-CN" b="1" dirty="0">
                <a:effectLst>
                  <a:outerShdw blurRad="38100" dist="38100" dir="2700000">
                    <a:srgbClr val="FFFFFF"/>
                  </a:outerShdw>
                </a:effectLst>
                <a:latin typeface="宋体" panose="02010600030101010101" pitchFamily="2" charset="-122"/>
                <a:ea typeface="宋体" panose="02010600030101010101" pitchFamily="2" charset="-122"/>
              </a:rPr>
              <a:t>》</a:t>
            </a:r>
            <a:r>
              <a:rPr lang="zh-CN" altLang="en-US" b="1" dirty="0">
                <a:effectLst>
                  <a:outerShdw blurRad="38100" dist="38100" dir="2700000">
                    <a:srgbClr val="FFFFFF"/>
                  </a:outerShdw>
                </a:effectLst>
                <a:latin typeface="宋体" panose="02010600030101010101" pitchFamily="2" charset="-122"/>
                <a:ea typeface="宋体" panose="02010600030101010101" pitchFamily="2" charset="-122"/>
              </a:rPr>
              <a:t>是一部被称为“美国资源保护运动的圣书”，是一部关怀人类在自然家园的命运和万物在人类社会中的命运的博爱之书。</a:t>
            </a:r>
            <a:endParaRPr lang="zh-CN" altLang="en-US" b="1" dirty="0">
              <a:effectLst>
                <a:outerShdw blurRad="38100" dist="38100" dir="2700000">
                  <a:srgbClr val="FFFFFF"/>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图片 15361" descr="20031121111153143"/>
          <p:cNvPicPr>
            <a:picLocks noChangeAspect="1"/>
          </p:cNvPicPr>
          <p:nvPr/>
        </p:nvPicPr>
        <p:blipFill>
          <a:blip r:embed="rId1"/>
          <a:stretch>
            <a:fillRect/>
          </a:stretch>
        </p:blipFill>
        <p:spPr>
          <a:xfrm>
            <a:off x="5795963" y="1484313"/>
            <a:ext cx="3017837" cy="4392612"/>
          </a:xfrm>
          <a:prstGeom prst="rect">
            <a:avLst/>
          </a:prstGeom>
          <a:noFill/>
          <a:ln w="9525">
            <a:noFill/>
          </a:ln>
        </p:spPr>
      </p:pic>
      <p:sp>
        <p:nvSpPr>
          <p:cNvPr id="15363" name="文本框 15362"/>
          <p:cNvSpPr txBox="1"/>
          <p:nvPr/>
        </p:nvSpPr>
        <p:spPr>
          <a:xfrm>
            <a:off x="0" y="260350"/>
            <a:ext cx="5795963" cy="6299200"/>
          </a:xfrm>
          <a:prstGeom prst="rect">
            <a:avLst/>
          </a:prstGeom>
          <a:noFill/>
          <a:ln w="9525">
            <a:noFill/>
          </a:ln>
        </p:spPr>
        <p:txBody>
          <a:bodyPr>
            <a:spAutoFit/>
          </a:bodyPr>
          <a:p>
            <a:pPr lvl="0">
              <a:spcBef>
                <a:spcPct val="50000"/>
              </a:spcBef>
              <a:buClrTx/>
            </a:pPr>
            <a:r>
              <a:rPr lang="en-US" altLang="zh-CN" b="1">
                <a:latin typeface="Arial" panose="020B0604020202020204" pitchFamily="34" charset="0"/>
                <a:ea typeface="宋体" panose="02010600030101010101" pitchFamily="2" charset="-122"/>
              </a:rPr>
              <a:t>       </a:t>
            </a:r>
            <a:r>
              <a:rPr lang="en-US" altLang="zh-CN" b="1" dirty="0">
                <a:solidFill>
                  <a:schemeClr val="accent2"/>
                </a:solidFill>
                <a:latin typeface="Arial" panose="020B0604020202020204" pitchFamily="34" charset="0"/>
                <a:ea typeface="宋体" panose="02010600030101010101" pitchFamily="2" charset="-122"/>
              </a:rPr>
              <a:t>《</a:t>
            </a:r>
            <a:r>
              <a:rPr lang="zh-CN" altLang="en-US" b="1" dirty="0">
                <a:solidFill>
                  <a:schemeClr val="accent2"/>
                </a:solidFill>
                <a:latin typeface="Arial" panose="020B0604020202020204" pitchFamily="34" charset="0"/>
                <a:ea typeface="宋体" panose="02010600030101010101" pitchFamily="2" charset="-122"/>
              </a:rPr>
              <a:t>沙乡年鉴</a:t>
            </a:r>
            <a:r>
              <a:rPr lang="en-US" altLang="zh-CN" b="1" dirty="0">
                <a:solidFill>
                  <a:schemeClr val="accent2"/>
                </a:solidFill>
                <a:latin typeface="Arial" panose="020B0604020202020204" pitchFamily="34" charset="0"/>
                <a:ea typeface="宋体" panose="02010600030101010101" pitchFamily="2" charset="-122"/>
              </a:rPr>
              <a:t>》</a:t>
            </a:r>
            <a:r>
              <a:rPr lang="zh-CN" altLang="en-US" b="1" dirty="0">
                <a:solidFill>
                  <a:schemeClr val="accent2"/>
                </a:solidFill>
                <a:latin typeface="Arial" panose="020B0604020202020204" pitchFamily="34" charset="0"/>
                <a:ea typeface="宋体" panose="02010600030101010101" pitchFamily="2" charset="-122"/>
              </a:rPr>
              <a:t>是奥尔多</a:t>
            </a:r>
            <a:r>
              <a:rPr lang="en-US" altLang="zh-CN" b="1" dirty="0">
                <a:solidFill>
                  <a:schemeClr val="accent2"/>
                </a:solidFill>
                <a:latin typeface="Arial" panose="020B0604020202020204" pitchFamily="34" charset="0"/>
                <a:ea typeface="宋体" panose="02010600030101010101" pitchFamily="2" charset="-122"/>
              </a:rPr>
              <a:t>·</a:t>
            </a:r>
            <a:r>
              <a:rPr lang="zh-CN" altLang="en-US" b="1" dirty="0">
                <a:solidFill>
                  <a:schemeClr val="accent2"/>
                </a:solidFill>
                <a:latin typeface="Arial" panose="020B0604020202020204" pitchFamily="34" charset="0"/>
                <a:ea typeface="宋体" panose="02010600030101010101" pitchFamily="2" charset="-122"/>
              </a:rPr>
              <a:t>利奥波德逝世后出版的著作。这本书问世于</a:t>
            </a:r>
            <a:r>
              <a:rPr lang="en-US" altLang="zh-CN" b="1" dirty="0">
                <a:solidFill>
                  <a:schemeClr val="accent2"/>
                </a:solidFill>
                <a:latin typeface="Arial" panose="020B0604020202020204" pitchFamily="34" charset="0"/>
                <a:ea typeface="宋体" panose="02010600030101010101" pitchFamily="2" charset="-122"/>
              </a:rPr>
              <a:t>1949</a:t>
            </a:r>
            <a:r>
              <a:rPr lang="zh-CN" altLang="en-US" b="1" dirty="0">
                <a:solidFill>
                  <a:schemeClr val="accent2"/>
                </a:solidFill>
                <a:latin typeface="Arial" panose="020B0604020202020204" pitchFamily="34" charset="0"/>
                <a:ea typeface="宋体" panose="02010600030101010101" pitchFamily="2" charset="-122"/>
              </a:rPr>
              <a:t>年，正值战后经济复苏时期，人们都在充满信心地征服和利用自然，生态学的意识和概念对人们来说也还十分陌生，这本书的出版在当时并没有引起很大的影响。</a:t>
            </a:r>
            <a:br>
              <a:rPr lang="zh-CN" altLang="en-US" b="1" dirty="0">
                <a:solidFill>
                  <a:schemeClr val="accent2"/>
                </a:solidFill>
                <a:latin typeface="Arial" panose="020B0604020202020204" pitchFamily="34" charset="0"/>
                <a:ea typeface="宋体" panose="02010600030101010101" pitchFamily="2" charset="-122"/>
              </a:rPr>
            </a:br>
            <a:br>
              <a:rPr lang="zh-CN" altLang="en-US" b="1" dirty="0">
                <a:solidFill>
                  <a:schemeClr val="accent2"/>
                </a:solidFill>
                <a:latin typeface="Arial" panose="020B0604020202020204" pitchFamily="34" charset="0"/>
                <a:ea typeface="宋体" panose="02010600030101010101" pitchFamily="2" charset="-122"/>
              </a:rPr>
            </a:br>
            <a:r>
              <a:rPr lang="en-US" altLang="zh-CN" b="1" dirty="0">
                <a:solidFill>
                  <a:schemeClr val="accent2"/>
                </a:solidFill>
                <a:latin typeface="Arial" panose="020B0604020202020204" pitchFamily="34" charset="0"/>
                <a:ea typeface="宋体" panose="02010600030101010101" pitchFamily="2" charset="-122"/>
              </a:rPr>
              <a:t>        </a:t>
            </a:r>
            <a:r>
              <a:rPr lang="zh-CN" altLang="en-US" b="1" dirty="0">
                <a:solidFill>
                  <a:schemeClr val="accent2"/>
                </a:solidFill>
                <a:latin typeface="Arial" panose="020B0604020202020204" pitchFamily="34" charset="0"/>
                <a:ea typeface="宋体" panose="02010600030101010101" pitchFamily="2" charset="-122"/>
              </a:rPr>
              <a:t>从</a:t>
            </a:r>
            <a:r>
              <a:rPr lang="en-US" altLang="zh-CN" b="1" dirty="0">
                <a:solidFill>
                  <a:schemeClr val="accent2"/>
                </a:solidFill>
                <a:latin typeface="Arial" panose="020B0604020202020204" pitchFamily="34" charset="0"/>
                <a:ea typeface="宋体" panose="02010600030101010101" pitchFamily="2" charset="-122"/>
              </a:rPr>
              <a:t>60</a:t>
            </a:r>
            <a:r>
              <a:rPr lang="zh-CN" altLang="en-US" b="1" dirty="0">
                <a:solidFill>
                  <a:schemeClr val="accent2"/>
                </a:solidFill>
                <a:latin typeface="Arial" panose="020B0604020202020204" pitchFamily="34" charset="0"/>
                <a:ea typeface="宋体" panose="02010600030101010101" pitchFamily="2" charset="-122"/>
              </a:rPr>
              <a:t>年代开始，人们逐渐发现了潜藏在富裕生活中的各种危机</a:t>
            </a:r>
            <a:r>
              <a:rPr lang="en-US" altLang="zh-CN" b="1" dirty="0">
                <a:solidFill>
                  <a:schemeClr val="accent2"/>
                </a:solidFill>
                <a:latin typeface="Arial" panose="020B0604020202020204" pitchFamily="34" charset="0"/>
                <a:ea typeface="宋体" panose="02010600030101010101" pitchFamily="2" charset="-122"/>
              </a:rPr>
              <a:t>——</a:t>
            </a:r>
            <a:r>
              <a:rPr lang="zh-CN" altLang="en-US" b="1" dirty="0">
                <a:solidFill>
                  <a:schemeClr val="accent2"/>
                </a:solidFill>
                <a:latin typeface="Arial" panose="020B0604020202020204" pitchFamily="34" charset="0"/>
                <a:ea typeface="宋体" panose="02010600030101010101" pitchFamily="2" charset="-122"/>
              </a:rPr>
              <a:t>征服自然带来的环境破坏。在这种清新的空气中，人们又发现了早已存在的</a:t>
            </a:r>
            <a:r>
              <a:rPr lang="en-US" altLang="zh-CN" b="1" dirty="0">
                <a:solidFill>
                  <a:schemeClr val="accent2"/>
                </a:solidFill>
                <a:latin typeface="Arial" panose="020B0604020202020204" pitchFamily="34" charset="0"/>
                <a:ea typeface="宋体" panose="02010600030101010101" pitchFamily="2" charset="-122"/>
              </a:rPr>
              <a:t>《</a:t>
            </a:r>
            <a:r>
              <a:rPr lang="zh-CN" altLang="en-US" b="1" dirty="0">
                <a:solidFill>
                  <a:schemeClr val="accent2"/>
                </a:solidFill>
                <a:latin typeface="Arial" panose="020B0604020202020204" pitchFamily="34" charset="0"/>
                <a:ea typeface="宋体" panose="02010600030101010101" pitchFamily="2" charset="-122"/>
              </a:rPr>
              <a:t>沙乡年鉴</a:t>
            </a:r>
            <a:r>
              <a:rPr lang="en-US" altLang="zh-CN" b="1" dirty="0">
                <a:solidFill>
                  <a:schemeClr val="accent2"/>
                </a:solidFill>
                <a:latin typeface="Arial" panose="020B0604020202020204" pitchFamily="34" charset="0"/>
                <a:ea typeface="宋体" panose="02010600030101010101" pitchFamily="2" charset="-122"/>
              </a:rPr>
              <a:t>》</a:t>
            </a:r>
            <a:r>
              <a:rPr lang="zh-CN" altLang="en-US" b="1" dirty="0">
                <a:solidFill>
                  <a:schemeClr val="accent2"/>
                </a:solidFill>
                <a:latin typeface="Arial" panose="020B0604020202020204" pitchFamily="34" charset="0"/>
                <a:ea typeface="宋体" panose="02010600030101010101" pitchFamily="2" charset="-122"/>
              </a:rPr>
              <a:t>。</a:t>
            </a:r>
            <a:br>
              <a:rPr lang="zh-CN" altLang="en-US" b="1" dirty="0">
                <a:solidFill>
                  <a:schemeClr val="accent2"/>
                </a:solidFill>
                <a:latin typeface="Arial" panose="020B0604020202020204" pitchFamily="34" charset="0"/>
                <a:ea typeface="宋体" panose="02010600030101010101" pitchFamily="2" charset="-122"/>
              </a:rPr>
            </a:br>
            <a:br>
              <a:rPr lang="zh-CN" altLang="en-US" b="1" dirty="0">
                <a:solidFill>
                  <a:schemeClr val="accent2"/>
                </a:solidFill>
                <a:latin typeface="Arial" panose="020B0604020202020204" pitchFamily="34" charset="0"/>
                <a:ea typeface="宋体" panose="02010600030101010101" pitchFamily="2" charset="-122"/>
              </a:rPr>
            </a:br>
            <a:r>
              <a:rPr lang="en-US" altLang="zh-CN" b="1" dirty="0">
                <a:solidFill>
                  <a:schemeClr val="accent2"/>
                </a:solidFill>
                <a:latin typeface="Arial" panose="020B0604020202020204" pitchFamily="34" charset="0"/>
                <a:ea typeface="宋体" panose="02010600030101010101" pitchFamily="2" charset="-122"/>
              </a:rPr>
              <a:t>    </a:t>
            </a:r>
            <a:r>
              <a:rPr lang="en-US" altLang="zh-CN" b="1" dirty="0">
                <a:solidFill>
                  <a:srgbClr val="CC0000"/>
                </a:solidFill>
                <a:latin typeface="Arial" panose="020B0604020202020204" pitchFamily="34" charset="0"/>
                <a:ea typeface="宋体" panose="02010600030101010101" pitchFamily="2" charset="-122"/>
              </a:rPr>
              <a:t>《</a:t>
            </a:r>
            <a:r>
              <a:rPr lang="zh-CN" altLang="en-US" b="1" dirty="0">
                <a:solidFill>
                  <a:srgbClr val="CC0000"/>
                </a:solidFill>
                <a:latin typeface="Arial" panose="020B0604020202020204" pitchFamily="34" charset="0"/>
                <a:ea typeface="宋体" panose="02010600030101010101" pitchFamily="2" charset="-122"/>
              </a:rPr>
              <a:t>沙乡年鉴</a:t>
            </a:r>
            <a:r>
              <a:rPr lang="en-US" altLang="zh-CN" b="1" dirty="0">
                <a:solidFill>
                  <a:srgbClr val="CC0000"/>
                </a:solidFill>
                <a:latin typeface="Arial" panose="020B0604020202020204" pitchFamily="34" charset="0"/>
                <a:ea typeface="宋体" panose="02010600030101010101" pitchFamily="2" charset="-122"/>
              </a:rPr>
              <a:t>》</a:t>
            </a:r>
            <a:r>
              <a:rPr lang="zh-CN" altLang="en-US" b="1" dirty="0">
                <a:solidFill>
                  <a:srgbClr val="CC0000"/>
                </a:solidFill>
                <a:latin typeface="Arial" panose="020B0604020202020204" pitchFamily="34" charset="0"/>
                <a:ea typeface="宋体" panose="02010600030101010101" pitchFamily="2" charset="-122"/>
              </a:rPr>
              <a:t>是一本自然随笔和哲学论文集。</a:t>
            </a:r>
            <a:r>
              <a:rPr lang="zh-CN" altLang="en-US" b="1" dirty="0">
                <a:solidFill>
                  <a:schemeClr val="accent2"/>
                </a:solidFill>
                <a:latin typeface="Arial" panose="020B0604020202020204" pitchFamily="34" charset="0"/>
                <a:ea typeface="宋体" panose="02010600030101010101" pitchFamily="2" charset="-122"/>
              </a:rPr>
              <a:t>在他的文章里，可以看到大自然的伟力，也可以看出他对人类为自身利益蹂躏自然而发出的悲叹。</a:t>
            </a:r>
            <a:br>
              <a:rPr lang="zh-CN" altLang="en-US" b="1" dirty="0">
                <a:solidFill>
                  <a:schemeClr val="accent2"/>
                </a:solidFill>
                <a:latin typeface="Arial" panose="020B0604020202020204" pitchFamily="34" charset="0"/>
                <a:ea typeface="宋体" panose="02010600030101010101" pitchFamily="2" charset="-122"/>
              </a:rPr>
            </a:br>
            <a:endParaRPr lang="zh-CN" altLang="en-US" b="1" dirty="0">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9939" name="矩形 39938"/>
          <p:cNvSpPr/>
          <p:nvPr/>
        </p:nvSpPr>
        <p:spPr>
          <a:xfrm>
            <a:off x="2667000" y="1143000"/>
            <a:ext cx="3581400" cy="1143000"/>
          </a:xfrm>
          <a:prstGeom prst="rect">
            <a:avLst/>
          </a:prstGeom>
          <a:noFill/>
          <a:ln w="9525">
            <a:noFill/>
          </a:ln>
        </p:spPr>
        <p:txBody>
          <a:bodyPr anchor="ctr"/>
          <a:p>
            <a:pPr lvl="0" algn="ctr" eaLnBrk="0" hangingPunct="0"/>
            <a:r>
              <a:rPr lang="zh-CN" altLang="en-US" sz="4400" b="1" dirty="0">
                <a:solidFill>
                  <a:srgbClr val="FF3300"/>
                </a:solidFill>
                <a:latin typeface="Times New Roman" panose="02020603050405020304" pitchFamily="18" charset="0"/>
                <a:ea typeface="宋体" panose="02010600030101010101" pitchFamily="2" charset="-122"/>
              </a:rPr>
              <a:t>题目解说：</a:t>
            </a:r>
            <a:endParaRPr lang="zh-CN" altLang="en-US" b="1" dirty="0">
              <a:latin typeface="Times New Roman" panose="02020603050405020304" pitchFamily="18" charset="0"/>
              <a:ea typeface="宋体" panose="02010600030101010101" pitchFamily="2" charset="-122"/>
            </a:endParaRPr>
          </a:p>
        </p:txBody>
      </p:sp>
      <p:sp>
        <p:nvSpPr>
          <p:cNvPr id="39938" name="文本框 39937"/>
          <p:cNvSpPr txBox="1"/>
          <p:nvPr/>
        </p:nvSpPr>
        <p:spPr>
          <a:xfrm>
            <a:off x="2124075" y="2420938"/>
            <a:ext cx="5399088" cy="2528887"/>
          </a:xfrm>
          <a:prstGeom prst="rect">
            <a:avLst/>
          </a:prstGeom>
          <a:noFill/>
          <a:ln w="9525">
            <a:noFill/>
          </a:ln>
        </p:spPr>
        <p:txBody>
          <a:bodyPr>
            <a:spAutoFit/>
          </a:bodyPr>
          <a:p>
            <a:pPr lvl="0" eaLnBrk="0" hangingPunct="0"/>
            <a:r>
              <a:rPr lang="en-US" altLang="zh-CN" sz="3200" dirty="0">
                <a:solidFill>
                  <a:srgbClr val="FF00FF"/>
                </a:solidFill>
                <a:latin typeface="Times New Roman" panose="02020603050405020304" pitchFamily="18" charset="0"/>
                <a:ea typeface="宋体" panose="02010600030101010101" pitchFamily="2" charset="-122"/>
              </a:rPr>
              <a:t>       </a:t>
            </a:r>
            <a:r>
              <a:rPr lang="en-US" altLang="zh-CN" sz="3200" b="1" dirty="0">
                <a:solidFill>
                  <a:srgbClr val="FF00FF"/>
                </a:solidFill>
                <a:latin typeface="Times New Roman" panose="02020603050405020304" pitchFamily="18" charset="0"/>
                <a:ea typeface="宋体" panose="02010600030101010101" pitchFamily="2" charset="-122"/>
              </a:rPr>
              <a:t>“</a:t>
            </a:r>
            <a:r>
              <a:rPr lang="zh-CN" altLang="en-US" sz="3200" b="1" dirty="0">
                <a:solidFill>
                  <a:srgbClr val="FF00FF"/>
                </a:solidFill>
                <a:latin typeface="Times New Roman" panose="02020603050405020304" pitchFamily="18" charset="0"/>
                <a:ea typeface="宋体" panose="02010600030101010101" pitchFamily="2" charset="-122"/>
              </a:rPr>
              <a:t>大雁归来”，作者用直接呼告的句式，表现了对大雁怀有的深厚感情，也是对人类良知的呼唤，具有警醒世人的作用。</a:t>
            </a:r>
            <a:endParaRPr lang="zh-CN" altLang="en-US" b="1" dirty="0">
              <a:latin typeface="Times New Roman" panose="02020603050405020304" pitchFamily="18" charset="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28673"/>
          <p:cNvSpPr/>
          <p:nvPr/>
        </p:nvSpPr>
        <p:spPr>
          <a:xfrm>
            <a:off x="350838" y="1560513"/>
            <a:ext cx="8604250" cy="1554162"/>
          </a:xfrm>
          <a:prstGeom prst="rect">
            <a:avLst/>
          </a:prstGeom>
          <a:noFill/>
          <a:ln w="9525">
            <a:noFill/>
          </a:ln>
        </p:spPr>
        <p:txBody>
          <a:bodyPr anchor="ctr">
            <a:spAutoFit/>
          </a:bodyPr>
          <a:p>
            <a:pPr lvl="0" algn="ctr" defTabSz="0">
              <a:tabLst>
                <a:tab pos="704850" algn="l"/>
              </a:tabLst>
            </a:pPr>
            <a:r>
              <a:rPr lang="en-US" altLang="zh-CN" sz="3200" b="1" dirty="0">
                <a:latin typeface="Times New Roman" panose="02020603050405020304" pitchFamily="18" charset="0"/>
                <a:ea typeface="宋体" panose="02010600030101010101" pitchFamily="2" charset="-122"/>
              </a:rPr>
              <a:t>    </a:t>
            </a:r>
            <a:r>
              <a:rPr lang="zh-CN" altLang="en-US" sz="3200" b="1" dirty="0">
                <a:latin typeface="Times New Roman" panose="02020603050405020304" pitchFamily="18" charset="0"/>
                <a:ea typeface="宋体" panose="02010600030101010101" pitchFamily="2" charset="-122"/>
              </a:rPr>
              <a:t>迁（   ）（    ）默   </a:t>
            </a:r>
            <a:r>
              <a:rPr lang="zh-CN" altLang="en-US" sz="3200" b="1" u="sng" dirty="0">
                <a:latin typeface="Times New Roman" panose="02020603050405020304" pitchFamily="18" charset="0"/>
                <a:ea typeface="宋体" panose="02010600030101010101" pitchFamily="2" charset="-122"/>
              </a:rPr>
              <a:t>狩</a:t>
            </a:r>
            <a:r>
              <a:rPr lang="zh-CN" altLang="en-US" sz="3200" b="1" dirty="0">
                <a:latin typeface="Times New Roman" panose="02020603050405020304" pitchFamily="18" charset="0"/>
                <a:ea typeface="宋体" panose="02010600030101010101" pitchFamily="2" charset="-122"/>
              </a:rPr>
              <a:t>猎（      ） 雾（    ）</a:t>
            </a:r>
            <a:endParaRPr lang="zh-CN" altLang="en-US" sz="3200" b="1" dirty="0">
              <a:latin typeface="Times New Roman" panose="02020603050405020304" pitchFamily="18" charset="0"/>
              <a:ea typeface="宋体" panose="02010600030101010101" pitchFamily="2" charset="-122"/>
            </a:endParaRPr>
          </a:p>
          <a:p>
            <a:pPr lvl="0" algn="ctr" defTabSz="0">
              <a:tabLst>
                <a:tab pos="704850" algn="l"/>
              </a:tabLst>
            </a:pPr>
            <a:endParaRPr lang="zh-CN" altLang="en-US" sz="3200" b="1" u="sng" dirty="0">
              <a:latin typeface="Times New Roman" panose="02020603050405020304" pitchFamily="18" charset="0"/>
              <a:ea typeface="宋体" panose="02010600030101010101" pitchFamily="2" charset="-122"/>
            </a:endParaRPr>
          </a:p>
          <a:p>
            <a:pPr lvl="0" algn="ctr" defTabSz="0">
              <a:tabLst>
                <a:tab pos="704850" algn="l"/>
              </a:tabLst>
            </a:pPr>
            <a:r>
              <a:rPr lang="zh-CN" altLang="en-US" sz="3200" b="1" u="sng" dirty="0">
                <a:latin typeface="Times New Roman" panose="02020603050405020304" pitchFamily="18" charset="0"/>
                <a:ea typeface="宋体" panose="02010600030101010101" pitchFamily="2" charset="-122"/>
              </a:rPr>
              <a:t>沼</a:t>
            </a:r>
            <a:r>
              <a:rPr lang="zh-CN" altLang="en-US" sz="3200" b="1" dirty="0">
                <a:latin typeface="Times New Roman" panose="02020603050405020304" pitchFamily="18" charset="0"/>
                <a:ea typeface="宋体" panose="02010600030101010101" pitchFamily="2" charset="-122"/>
              </a:rPr>
              <a:t>泽（     ）  </a:t>
            </a:r>
            <a:r>
              <a:rPr lang="zh-CN" altLang="en-US" sz="3200" b="1" u="sng" dirty="0">
                <a:latin typeface="Times New Roman" panose="02020603050405020304" pitchFamily="18" charset="0"/>
                <a:ea typeface="宋体" panose="02010600030101010101" pitchFamily="2" charset="-122"/>
              </a:rPr>
              <a:t>蹼鹬</a:t>
            </a:r>
            <a:r>
              <a:rPr lang="zh-CN" altLang="en-US" sz="3200" b="1" dirty="0">
                <a:latin typeface="Times New Roman" panose="02020603050405020304" pitchFamily="18" charset="0"/>
                <a:ea typeface="宋体" panose="02010600030101010101" pitchFamily="2" charset="-122"/>
              </a:rPr>
              <a:t>（   ）（　）（   ）零</a:t>
            </a:r>
            <a:endParaRPr lang="zh-CN" altLang="en-US" sz="3200" b="1" dirty="0">
              <a:latin typeface="Times New Roman" panose="02020603050405020304" pitchFamily="18" charset="0"/>
              <a:ea typeface="宋体" panose="02010600030101010101" pitchFamily="2" charset="-122"/>
            </a:endParaRPr>
          </a:p>
        </p:txBody>
      </p:sp>
      <p:sp>
        <p:nvSpPr>
          <p:cNvPr id="28675" name="矩形 28674"/>
          <p:cNvSpPr/>
          <p:nvPr/>
        </p:nvSpPr>
        <p:spPr>
          <a:xfrm>
            <a:off x="1779588" y="1103313"/>
            <a:ext cx="669925" cy="579437"/>
          </a:xfrm>
          <a:prstGeom prst="rect">
            <a:avLst/>
          </a:prstGeom>
          <a:noFill/>
          <a:ln w="9525">
            <a:noFill/>
          </a:ln>
        </p:spPr>
        <p:txBody>
          <a:bodyPr wrap="none" anchor="ctr">
            <a:spAutoFit/>
          </a:bodyPr>
          <a:p>
            <a:pPr lvl="0"/>
            <a:r>
              <a:rPr lang="en-US" altLang="zh-CN" sz="3200" b="1">
                <a:latin typeface="Times New Roman" panose="02020603050405020304" pitchFamily="18" charset="0"/>
                <a:ea typeface="宋体" panose="02010600030101010101" pitchFamily="2" charset="-122"/>
              </a:rPr>
              <a:t>xǐ</a:t>
            </a:r>
            <a:r>
              <a:rPr lang="en-US" altLang="zh-CN" b="1">
                <a:latin typeface="Times New Roman" panose="02020603050405020304" pitchFamily="18" charset="0"/>
                <a:ea typeface="宋体" panose="02010600030101010101" pitchFamily="2" charset="-122"/>
              </a:rPr>
              <a:t> </a:t>
            </a:r>
            <a:endParaRPr lang="en-US" altLang="zh-CN" b="1">
              <a:latin typeface="Times New Roman" panose="02020603050405020304" pitchFamily="18" charset="0"/>
              <a:ea typeface="宋体" panose="02010600030101010101" pitchFamily="2" charset="-122"/>
            </a:endParaRPr>
          </a:p>
        </p:txBody>
      </p:sp>
      <p:sp>
        <p:nvSpPr>
          <p:cNvPr id="28676" name="矩形 28675"/>
          <p:cNvSpPr/>
          <p:nvPr/>
        </p:nvSpPr>
        <p:spPr>
          <a:xfrm>
            <a:off x="2846388" y="1103313"/>
            <a:ext cx="892175" cy="579437"/>
          </a:xfrm>
          <a:prstGeom prst="rect">
            <a:avLst/>
          </a:prstGeom>
          <a:noFill/>
          <a:ln w="9525">
            <a:noFill/>
          </a:ln>
        </p:spPr>
        <p:txBody>
          <a:bodyPr wrap="none" anchor="ctr">
            <a:spAutoFit/>
          </a:bodyPr>
          <a:p>
            <a:pPr lvl="0"/>
            <a:r>
              <a:rPr lang="en-US" altLang="zh-CN" sz="3200" dirty="0" err="1">
                <a:latin typeface="Times New Roman" panose="02020603050405020304" pitchFamily="18" charset="0"/>
                <a:ea typeface="宋体" panose="02010600030101010101" pitchFamily="2" charset="-122"/>
              </a:rPr>
              <a:t>jiān</a:t>
            </a:r>
            <a:r>
              <a:rPr lang="en-US" altLang="zh-CN">
                <a:latin typeface="Times New Roman" panose="02020603050405020304" pitchFamily="18" charset="0"/>
                <a:ea typeface="宋体" panose="02010600030101010101" pitchFamily="2" charset="-122"/>
              </a:rPr>
              <a:t> </a:t>
            </a:r>
            <a:endParaRPr lang="en-US" altLang="zh-CN">
              <a:latin typeface="Times New Roman" panose="02020603050405020304" pitchFamily="18" charset="0"/>
              <a:ea typeface="宋体" panose="02010600030101010101" pitchFamily="2" charset="-122"/>
            </a:endParaRPr>
          </a:p>
        </p:txBody>
      </p:sp>
      <p:sp>
        <p:nvSpPr>
          <p:cNvPr id="28677" name="矩形 28676"/>
          <p:cNvSpPr/>
          <p:nvPr/>
        </p:nvSpPr>
        <p:spPr>
          <a:xfrm>
            <a:off x="7570788" y="1073150"/>
            <a:ext cx="574675" cy="519113"/>
          </a:xfrm>
          <a:prstGeom prst="rect">
            <a:avLst/>
          </a:prstGeom>
          <a:noFill/>
          <a:ln w="9525">
            <a:noFill/>
          </a:ln>
        </p:spPr>
        <p:txBody>
          <a:bodyPr anchor="ctr">
            <a:spAutoFit/>
          </a:bodyPr>
          <a:p>
            <a:pPr lvl="0"/>
            <a:r>
              <a:rPr lang="en-US" altLang="zh-CN">
                <a:latin typeface="Times New Roman" panose="02020603050405020304" pitchFamily="18" charset="0"/>
                <a:ea typeface="宋体" panose="02010600030101010101" pitchFamily="2" charset="-122"/>
              </a:rPr>
              <a:t> </a:t>
            </a:r>
            <a:r>
              <a:rPr lang="en-US" altLang="zh-CN" sz="2800" b="1">
                <a:latin typeface="Times New Roman" panose="02020603050405020304" pitchFamily="18" charset="0"/>
                <a:ea typeface="宋体" panose="02010600030101010101" pitchFamily="2" charset="-122"/>
              </a:rPr>
              <a:t>ǎi</a:t>
            </a:r>
            <a:endParaRPr lang="en-US" altLang="zh-CN" sz="2800" b="1">
              <a:latin typeface="Times New Roman" panose="02020603050405020304" pitchFamily="18" charset="0"/>
              <a:ea typeface="宋体" panose="02010600030101010101" pitchFamily="2" charset="-122"/>
            </a:endParaRPr>
          </a:p>
        </p:txBody>
      </p:sp>
      <p:sp>
        <p:nvSpPr>
          <p:cNvPr id="28678" name="矩形 28677"/>
          <p:cNvSpPr/>
          <p:nvPr/>
        </p:nvSpPr>
        <p:spPr>
          <a:xfrm>
            <a:off x="6808788" y="2093913"/>
            <a:ext cx="892175" cy="519112"/>
          </a:xfrm>
          <a:prstGeom prst="rect">
            <a:avLst/>
          </a:prstGeom>
          <a:noFill/>
          <a:ln w="9525">
            <a:noFill/>
          </a:ln>
        </p:spPr>
        <p:txBody>
          <a:bodyPr wrap="none" anchor="ctr">
            <a:spAutoFit/>
          </a:bodyPr>
          <a:p>
            <a:pPr lvl="0"/>
            <a:r>
              <a:rPr lang="en-US" altLang="zh-CN" sz="2800" dirty="0" err="1">
                <a:latin typeface="Times New Roman" panose="02020603050405020304" pitchFamily="18" charset="0"/>
                <a:ea typeface="宋体" panose="02010600030101010101" pitchFamily="2" charset="-122"/>
              </a:rPr>
              <a:t>diāo</a:t>
            </a:r>
            <a:r>
              <a:rPr lang="en-US" altLang="zh-CN">
                <a:latin typeface="Times New Roman" panose="02020603050405020304" pitchFamily="18" charset="0"/>
                <a:ea typeface="宋体" panose="02010600030101010101" pitchFamily="2" charset="-122"/>
              </a:rPr>
              <a:t> </a:t>
            </a:r>
            <a:endParaRPr lang="en-US" altLang="zh-CN">
              <a:latin typeface="Times New Roman" panose="02020603050405020304" pitchFamily="18" charset="0"/>
              <a:ea typeface="宋体" panose="02010600030101010101" pitchFamily="2" charset="-122"/>
            </a:endParaRPr>
          </a:p>
        </p:txBody>
      </p:sp>
      <p:sp>
        <p:nvSpPr>
          <p:cNvPr id="28681" name="矩形 28680"/>
          <p:cNvSpPr/>
          <p:nvPr/>
        </p:nvSpPr>
        <p:spPr>
          <a:xfrm>
            <a:off x="239713" y="304800"/>
            <a:ext cx="3878262" cy="701675"/>
          </a:xfrm>
          <a:prstGeom prst="rect">
            <a:avLst/>
          </a:prstGeom>
          <a:noFill/>
          <a:ln w="9525">
            <a:noFill/>
          </a:ln>
        </p:spPr>
        <p:txBody>
          <a:bodyPr wrap="none" anchor="ctr">
            <a:spAutoFit/>
          </a:bodyPr>
          <a:p>
            <a:pPr lvl="0" algn="ctr" defTabSz="0">
              <a:tabLst>
                <a:tab pos="704850" algn="l"/>
              </a:tabLst>
            </a:pPr>
            <a:r>
              <a:rPr lang="zh-CN" altLang="en-US" sz="4000" b="1" dirty="0">
                <a:solidFill>
                  <a:srgbClr val="FF0000"/>
                </a:solidFill>
                <a:latin typeface="Times New Roman" panose="02020603050405020304" pitchFamily="18" charset="0"/>
                <a:ea typeface="宋体" panose="02010600030101010101" pitchFamily="2" charset="-122"/>
              </a:rPr>
              <a:t>１</a:t>
            </a:r>
            <a:r>
              <a:rPr lang="en-US" altLang="zh-CN" sz="4000" b="1" dirty="0">
                <a:solidFill>
                  <a:srgbClr val="FF0000"/>
                </a:solidFill>
                <a:latin typeface="Times New Roman" panose="02020603050405020304" pitchFamily="18" charset="0"/>
                <a:ea typeface="宋体" panose="02010600030101010101" pitchFamily="2" charset="-122"/>
              </a:rPr>
              <a:t>.</a:t>
            </a:r>
            <a:r>
              <a:rPr lang="zh-CN" altLang="en-US" sz="4000" b="1" dirty="0">
                <a:solidFill>
                  <a:srgbClr val="FF0000"/>
                </a:solidFill>
                <a:latin typeface="Times New Roman" panose="02020603050405020304" pitchFamily="18" charset="0"/>
                <a:ea typeface="宋体" panose="02010600030101010101" pitchFamily="2" charset="-122"/>
              </a:rPr>
              <a:t>注音或写汉字</a:t>
            </a:r>
            <a:endParaRPr lang="zh-CN" altLang="en-US" sz="4000" b="1" dirty="0">
              <a:solidFill>
                <a:srgbClr val="FF0000"/>
              </a:solidFill>
              <a:latin typeface="Times New Roman" panose="02020603050405020304" pitchFamily="18" charset="0"/>
              <a:ea typeface="宋体" panose="02010600030101010101" pitchFamily="2" charset="-122"/>
            </a:endParaRPr>
          </a:p>
        </p:txBody>
      </p:sp>
      <p:sp>
        <p:nvSpPr>
          <p:cNvPr id="28682" name="文本框 28681"/>
          <p:cNvSpPr txBox="1"/>
          <p:nvPr/>
        </p:nvSpPr>
        <p:spPr>
          <a:xfrm>
            <a:off x="1779588" y="1560513"/>
            <a:ext cx="590550" cy="579437"/>
          </a:xfrm>
          <a:prstGeom prst="rect">
            <a:avLst/>
          </a:prstGeom>
          <a:noFill/>
          <a:ln w="9525">
            <a:noFill/>
          </a:ln>
        </p:spPr>
        <p:txBody>
          <a:bodyPr>
            <a:spAutoFit/>
          </a:bodyPr>
          <a:p>
            <a:pPr lvl="0"/>
            <a:r>
              <a:rPr lang="zh-CN" altLang="en-US" sz="3200" dirty="0">
                <a:solidFill>
                  <a:srgbClr val="CC00FF"/>
                </a:solidFill>
                <a:latin typeface="Times New Roman" panose="02020603050405020304" pitchFamily="18" charset="0"/>
                <a:ea typeface="宋体" panose="02010600030101010101" pitchFamily="2" charset="-122"/>
              </a:rPr>
              <a:t>徙</a:t>
            </a:r>
            <a:endParaRPr lang="zh-CN" altLang="en-US" sz="3200" dirty="0">
              <a:solidFill>
                <a:srgbClr val="CC00FF"/>
              </a:solidFill>
              <a:latin typeface="Times New Roman" panose="02020603050405020304" pitchFamily="18" charset="0"/>
              <a:ea typeface="宋体" panose="02010600030101010101" pitchFamily="2" charset="-122"/>
            </a:endParaRPr>
          </a:p>
        </p:txBody>
      </p:sp>
      <p:sp>
        <p:nvSpPr>
          <p:cNvPr id="28683" name="文本框 28682"/>
          <p:cNvSpPr txBox="1"/>
          <p:nvPr/>
        </p:nvSpPr>
        <p:spPr>
          <a:xfrm>
            <a:off x="2922588" y="1560513"/>
            <a:ext cx="590550" cy="579437"/>
          </a:xfrm>
          <a:prstGeom prst="rect">
            <a:avLst/>
          </a:prstGeom>
          <a:noFill/>
          <a:ln w="9525">
            <a:noFill/>
          </a:ln>
        </p:spPr>
        <p:txBody>
          <a:bodyPr>
            <a:spAutoFit/>
          </a:bodyPr>
          <a:p>
            <a:pPr lvl="0"/>
            <a:r>
              <a:rPr lang="zh-CN" altLang="en-US" sz="3200" dirty="0">
                <a:solidFill>
                  <a:srgbClr val="CC00FF"/>
                </a:solidFill>
                <a:latin typeface="Times New Roman" panose="02020603050405020304" pitchFamily="18" charset="0"/>
                <a:ea typeface="宋体" panose="02010600030101010101" pitchFamily="2" charset="-122"/>
              </a:rPr>
              <a:t>缄</a:t>
            </a:r>
            <a:endParaRPr lang="zh-CN" altLang="en-US" sz="3200" dirty="0">
              <a:solidFill>
                <a:srgbClr val="CC00FF"/>
              </a:solidFill>
              <a:latin typeface="Times New Roman" panose="02020603050405020304" pitchFamily="18" charset="0"/>
              <a:ea typeface="宋体" panose="02010600030101010101" pitchFamily="2" charset="-122"/>
            </a:endParaRPr>
          </a:p>
        </p:txBody>
      </p:sp>
      <p:sp>
        <p:nvSpPr>
          <p:cNvPr id="28684" name="文本框 28683"/>
          <p:cNvSpPr txBox="1"/>
          <p:nvPr/>
        </p:nvSpPr>
        <p:spPr>
          <a:xfrm>
            <a:off x="5665788" y="1560513"/>
            <a:ext cx="931862" cy="519112"/>
          </a:xfrm>
          <a:prstGeom prst="rect">
            <a:avLst/>
          </a:prstGeom>
          <a:noFill/>
          <a:ln w="9525">
            <a:noFill/>
          </a:ln>
        </p:spPr>
        <p:txBody>
          <a:bodyPr wrap="none" anchor="t">
            <a:spAutoFit/>
          </a:bodyPr>
          <a:p>
            <a:pPr lvl="0"/>
            <a:r>
              <a:rPr lang="en-US" altLang="zh-CN" sz="2800" dirty="0" err="1">
                <a:solidFill>
                  <a:srgbClr val="CC00FF"/>
                </a:solidFill>
                <a:latin typeface="Times New Roman" panose="02020603050405020304" pitchFamily="18" charset="0"/>
                <a:ea typeface="宋体" panose="02010600030101010101" pitchFamily="2" charset="-122"/>
              </a:rPr>
              <a:t>shòu</a:t>
            </a:r>
            <a:r>
              <a:rPr lang="en-US" altLang="zh-CN">
                <a:latin typeface="Times New Roman" panose="02020603050405020304" pitchFamily="18" charset="0"/>
                <a:ea typeface="宋体" panose="02010600030101010101" pitchFamily="2" charset="-122"/>
              </a:rPr>
              <a:t> </a:t>
            </a:r>
            <a:endParaRPr lang="en-US" altLang="zh-CN">
              <a:latin typeface="Times New Roman" panose="02020603050405020304" pitchFamily="18" charset="0"/>
              <a:ea typeface="宋体" panose="02010600030101010101" pitchFamily="2" charset="-122"/>
            </a:endParaRPr>
          </a:p>
        </p:txBody>
      </p:sp>
      <p:sp>
        <p:nvSpPr>
          <p:cNvPr id="28685" name="文本框 28684"/>
          <p:cNvSpPr txBox="1"/>
          <p:nvPr/>
        </p:nvSpPr>
        <p:spPr>
          <a:xfrm>
            <a:off x="2160588" y="2474913"/>
            <a:ext cx="1066800" cy="519112"/>
          </a:xfrm>
          <a:prstGeom prst="rect">
            <a:avLst/>
          </a:prstGeom>
          <a:noFill/>
          <a:ln w="9525">
            <a:noFill/>
          </a:ln>
        </p:spPr>
        <p:txBody>
          <a:bodyPr>
            <a:spAutoFit/>
          </a:bodyPr>
          <a:p>
            <a:pPr lvl="0"/>
            <a:r>
              <a:rPr lang="en-US" altLang="zh-CN" sz="2800" dirty="0" err="1">
                <a:solidFill>
                  <a:srgbClr val="CC00FF"/>
                </a:solidFill>
                <a:latin typeface="Times New Roman" panose="02020603050405020304" pitchFamily="18" charset="0"/>
                <a:ea typeface="宋体" panose="02010600030101010101" pitchFamily="2" charset="-122"/>
              </a:rPr>
              <a:t>zhǎo</a:t>
            </a:r>
            <a:endParaRPr lang="en-US" altLang="zh-CN" sz="2800">
              <a:solidFill>
                <a:srgbClr val="CC00FF"/>
              </a:solidFill>
              <a:latin typeface="Times New Roman" panose="02020603050405020304" pitchFamily="18" charset="0"/>
              <a:ea typeface="宋体" panose="02010600030101010101" pitchFamily="2" charset="-122"/>
            </a:endParaRPr>
          </a:p>
        </p:txBody>
      </p:sp>
      <p:sp>
        <p:nvSpPr>
          <p:cNvPr id="28686" name="文本框 28685"/>
          <p:cNvSpPr txBox="1"/>
          <p:nvPr/>
        </p:nvSpPr>
        <p:spPr>
          <a:xfrm>
            <a:off x="4522788" y="2474913"/>
            <a:ext cx="685800" cy="519112"/>
          </a:xfrm>
          <a:prstGeom prst="rect">
            <a:avLst/>
          </a:prstGeom>
          <a:noFill/>
          <a:ln w="9525">
            <a:noFill/>
          </a:ln>
        </p:spPr>
        <p:txBody>
          <a:bodyPr>
            <a:spAutoFit/>
          </a:bodyPr>
          <a:p>
            <a:pPr lvl="0"/>
            <a:r>
              <a:rPr lang="en-US" altLang="zh-CN" sz="2800">
                <a:solidFill>
                  <a:srgbClr val="CC00FF"/>
                </a:solidFill>
                <a:latin typeface="Times New Roman" panose="02020603050405020304" pitchFamily="18" charset="0"/>
                <a:ea typeface="宋体" panose="02010600030101010101" pitchFamily="2" charset="-122"/>
              </a:rPr>
              <a:t>pǔ</a:t>
            </a:r>
            <a:endParaRPr lang="en-US" altLang="zh-CN" sz="2800">
              <a:solidFill>
                <a:srgbClr val="CC00FF"/>
              </a:solidFill>
              <a:latin typeface="Times New Roman" panose="02020603050405020304" pitchFamily="18" charset="0"/>
              <a:ea typeface="宋体" panose="02010600030101010101" pitchFamily="2" charset="-122"/>
            </a:endParaRPr>
          </a:p>
        </p:txBody>
      </p:sp>
      <p:sp>
        <p:nvSpPr>
          <p:cNvPr id="28687" name="文本框 28686"/>
          <p:cNvSpPr txBox="1"/>
          <p:nvPr/>
        </p:nvSpPr>
        <p:spPr>
          <a:xfrm>
            <a:off x="5741988" y="2474913"/>
            <a:ext cx="685800" cy="519112"/>
          </a:xfrm>
          <a:prstGeom prst="rect">
            <a:avLst/>
          </a:prstGeom>
          <a:noFill/>
          <a:ln w="9525">
            <a:noFill/>
          </a:ln>
        </p:spPr>
        <p:txBody>
          <a:bodyPr>
            <a:spAutoFit/>
          </a:bodyPr>
          <a:p>
            <a:pPr lvl="0"/>
            <a:r>
              <a:rPr lang="en-US" altLang="zh-CN" sz="2800">
                <a:solidFill>
                  <a:srgbClr val="CC00FF"/>
                </a:solidFill>
                <a:latin typeface="Times New Roman" panose="02020603050405020304" pitchFamily="18" charset="0"/>
                <a:ea typeface="宋体" panose="02010600030101010101" pitchFamily="2" charset="-122"/>
              </a:rPr>
              <a:t>yù</a:t>
            </a:r>
            <a:endParaRPr lang="en-US" altLang="zh-CN" sz="2800">
              <a:solidFill>
                <a:srgbClr val="CC00FF"/>
              </a:solidFill>
              <a:latin typeface="Times New Roman" panose="02020603050405020304" pitchFamily="18" charset="0"/>
              <a:ea typeface="宋体" panose="02010600030101010101" pitchFamily="2" charset="-122"/>
            </a:endParaRPr>
          </a:p>
        </p:txBody>
      </p:sp>
      <p:sp>
        <p:nvSpPr>
          <p:cNvPr id="28688" name="文本框 28687"/>
          <p:cNvSpPr txBox="1"/>
          <p:nvPr/>
        </p:nvSpPr>
        <p:spPr>
          <a:xfrm>
            <a:off x="7646988" y="1484313"/>
            <a:ext cx="590550" cy="579437"/>
          </a:xfrm>
          <a:prstGeom prst="rect">
            <a:avLst/>
          </a:prstGeom>
          <a:noFill/>
          <a:ln w="9525">
            <a:noFill/>
          </a:ln>
        </p:spPr>
        <p:txBody>
          <a:bodyPr wrap="none" anchor="t">
            <a:spAutoFit/>
          </a:bodyPr>
          <a:p>
            <a:pPr lvl="0"/>
            <a:r>
              <a:rPr lang="zh-CN" altLang="en-US" sz="3200" dirty="0">
                <a:solidFill>
                  <a:srgbClr val="CC00FF"/>
                </a:solidFill>
                <a:latin typeface="Times New Roman" panose="02020603050405020304" pitchFamily="18" charset="0"/>
                <a:ea typeface="宋体" panose="02010600030101010101" pitchFamily="2" charset="-122"/>
              </a:rPr>
              <a:t>霭</a:t>
            </a:r>
            <a:endParaRPr lang="zh-CN" altLang="en-US" sz="3200" dirty="0">
              <a:solidFill>
                <a:srgbClr val="CC00FF"/>
              </a:solidFill>
              <a:latin typeface="Times New Roman" panose="02020603050405020304" pitchFamily="18" charset="0"/>
              <a:ea typeface="宋体" panose="02010600030101010101" pitchFamily="2" charset="-122"/>
            </a:endParaRPr>
          </a:p>
        </p:txBody>
      </p:sp>
      <p:sp>
        <p:nvSpPr>
          <p:cNvPr id="28689" name="文本框 28688"/>
          <p:cNvSpPr txBox="1"/>
          <p:nvPr/>
        </p:nvSpPr>
        <p:spPr>
          <a:xfrm>
            <a:off x="6884988" y="2474913"/>
            <a:ext cx="590550" cy="579437"/>
          </a:xfrm>
          <a:prstGeom prst="rect">
            <a:avLst/>
          </a:prstGeom>
          <a:noFill/>
          <a:ln w="9525">
            <a:noFill/>
          </a:ln>
        </p:spPr>
        <p:txBody>
          <a:bodyPr wrap="none" anchor="t">
            <a:spAutoFit/>
          </a:bodyPr>
          <a:p>
            <a:pPr lvl="0"/>
            <a:r>
              <a:rPr lang="zh-CN" altLang="en-US" sz="3200" dirty="0">
                <a:solidFill>
                  <a:srgbClr val="CC00FF"/>
                </a:solidFill>
                <a:latin typeface="Times New Roman" panose="02020603050405020304" pitchFamily="18" charset="0"/>
                <a:ea typeface="宋体" panose="02010600030101010101" pitchFamily="2" charset="-122"/>
              </a:rPr>
              <a:t>凋</a:t>
            </a:r>
            <a:endParaRPr lang="zh-CN" altLang="en-US" sz="3200" dirty="0">
              <a:solidFill>
                <a:srgbClr val="CC00FF"/>
              </a:solidFill>
              <a:latin typeface="Times New Roman" panose="02020603050405020304" pitchFamily="18" charset="0"/>
              <a:ea typeface="宋体" panose="02010600030101010101" pitchFamily="2" charset="-122"/>
            </a:endParaRPr>
          </a:p>
        </p:txBody>
      </p:sp>
      <p:pic>
        <p:nvPicPr>
          <p:cNvPr id="28690" name="图片 28689" descr="bird12"/>
          <p:cNvPicPr>
            <a:picLocks noChangeAspect="1"/>
          </p:cNvPicPr>
          <p:nvPr/>
        </p:nvPicPr>
        <p:blipFill>
          <a:blip r:embed="rId1"/>
          <a:stretch>
            <a:fillRect/>
          </a:stretch>
        </p:blipFill>
        <p:spPr>
          <a:xfrm>
            <a:off x="5105400" y="381000"/>
            <a:ext cx="1714500" cy="1146175"/>
          </a:xfrm>
          <a:prstGeom prst="rect">
            <a:avLst/>
          </a:prstGeom>
          <a:noFill/>
          <a:ln w="9525">
            <a:noFill/>
          </a:ln>
        </p:spPr>
      </p:pic>
      <p:pic>
        <p:nvPicPr>
          <p:cNvPr id="28692" name="图片 28691" descr="SHFQ058"/>
          <p:cNvPicPr>
            <a:picLocks noChangeAspect="1"/>
          </p:cNvPicPr>
          <p:nvPr/>
        </p:nvPicPr>
        <p:blipFill>
          <a:blip r:embed="rId2">
            <a:lum bright="6000" contrast="12000"/>
          </a:blip>
          <a:stretch>
            <a:fillRect/>
          </a:stretch>
        </p:blipFill>
        <p:spPr>
          <a:xfrm>
            <a:off x="250825" y="3860800"/>
            <a:ext cx="8720138" cy="2743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8682"/>
                                        </p:tgtEl>
                                        <p:attrNameLst>
                                          <p:attrName>style.visibility</p:attrName>
                                        </p:attrNameLst>
                                      </p:cBhvr>
                                      <p:to>
                                        <p:strVal val="visible"/>
                                      </p:to>
                                    </p:set>
                                    <p:animEffect transition="in" filter="box(in)">
                                      <p:cBhvr>
                                        <p:cTn id="7" dur="500"/>
                                        <p:tgtEl>
                                          <p:spTgt spid="28682"/>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28683"/>
                                        </p:tgtEl>
                                        <p:attrNameLst>
                                          <p:attrName>style.visibility</p:attrName>
                                        </p:attrNameLst>
                                      </p:cBhvr>
                                      <p:to>
                                        <p:strVal val="visible"/>
                                      </p:to>
                                    </p:set>
                                    <p:animEffect transition="in" filter="box(in)">
                                      <p:cBhvr>
                                        <p:cTn id="11" dur="500"/>
                                        <p:tgtEl>
                                          <p:spTgt spid="28683"/>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28684"/>
                                        </p:tgtEl>
                                        <p:attrNameLst>
                                          <p:attrName>style.visibility</p:attrName>
                                        </p:attrNameLst>
                                      </p:cBhvr>
                                      <p:to>
                                        <p:strVal val="visible"/>
                                      </p:to>
                                    </p:set>
                                    <p:animEffect transition="in" filter="box(in)">
                                      <p:cBhvr>
                                        <p:cTn id="15" dur="500"/>
                                        <p:tgtEl>
                                          <p:spTgt spid="28684"/>
                                        </p:tgtEl>
                                      </p:cBhvr>
                                    </p:animEffect>
                                  </p:childTnLst>
                                </p:cTn>
                              </p:par>
                            </p:childTnLst>
                          </p:cTn>
                        </p:par>
                        <p:par>
                          <p:cTn id="16" fill="hold">
                            <p:stCondLst>
                              <p:cond delay="1500"/>
                            </p:stCondLst>
                            <p:childTnLst>
                              <p:par>
                                <p:cTn id="17" presetID="4" presetClass="entr" presetSubtype="16" fill="hold" grpId="0" nodeType="afterEffect">
                                  <p:stCondLst>
                                    <p:cond delay="0"/>
                                  </p:stCondLst>
                                  <p:childTnLst>
                                    <p:set>
                                      <p:cBhvr>
                                        <p:cTn id="18" dur="1" fill="hold">
                                          <p:stCondLst>
                                            <p:cond delay="0"/>
                                          </p:stCondLst>
                                        </p:cTn>
                                        <p:tgtEl>
                                          <p:spTgt spid="28688"/>
                                        </p:tgtEl>
                                        <p:attrNameLst>
                                          <p:attrName>style.visibility</p:attrName>
                                        </p:attrNameLst>
                                      </p:cBhvr>
                                      <p:to>
                                        <p:strVal val="visible"/>
                                      </p:to>
                                    </p:set>
                                    <p:animEffect transition="in" filter="box(in)">
                                      <p:cBhvr>
                                        <p:cTn id="19" dur="500"/>
                                        <p:tgtEl>
                                          <p:spTgt spid="28688"/>
                                        </p:tgtEl>
                                      </p:cBhvr>
                                    </p:animEffect>
                                  </p:childTnLst>
                                </p:cTn>
                              </p:par>
                            </p:childTnLst>
                          </p:cTn>
                        </p:par>
                        <p:par>
                          <p:cTn id="20" fill="hold">
                            <p:stCondLst>
                              <p:cond delay="2000"/>
                            </p:stCondLst>
                            <p:childTnLst>
                              <p:par>
                                <p:cTn id="21" presetID="4" presetClass="entr" presetSubtype="16" fill="hold" grpId="0" nodeType="afterEffect">
                                  <p:stCondLst>
                                    <p:cond delay="0"/>
                                  </p:stCondLst>
                                  <p:childTnLst>
                                    <p:set>
                                      <p:cBhvr>
                                        <p:cTn id="22" dur="1" fill="hold">
                                          <p:stCondLst>
                                            <p:cond delay="0"/>
                                          </p:stCondLst>
                                        </p:cTn>
                                        <p:tgtEl>
                                          <p:spTgt spid="28689"/>
                                        </p:tgtEl>
                                        <p:attrNameLst>
                                          <p:attrName>style.visibility</p:attrName>
                                        </p:attrNameLst>
                                      </p:cBhvr>
                                      <p:to>
                                        <p:strVal val="visible"/>
                                      </p:to>
                                    </p:set>
                                    <p:animEffect transition="in" filter="box(in)">
                                      <p:cBhvr>
                                        <p:cTn id="23" dur="500"/>
                                        <p:tgtEl>
                                          <p:spTgt spid="28689"/>
                                        </p:tgtEl>
                                      </p:cBhvr>
                                    </p:animEffect>
                                  </p:childTnLst>
                                </p:cTn>
                              </p:par>
                            </p:childTnLst>
                          </p:cTn>
                        </p:par>
                        <p:par>
                          <p:cTn id="24" fill="hold">
                            <p:stCondLst>
                              <p:cond delay="2500"/>
                            </p:stCondLst>
                            <p:childTnLst>
                              <p:par>
                                <p:cTn id="25" presetID="4" presetClass="entr" presetSubtype="16" fill="hold" grpId="0" nodeType="afterEffect">
                                  <p:stCondLst>
                                    <p:cond delay="0"/>
                                  </p:stCondLst>
                                  <p:childTnLst>
                                    <p:set>
                                      <p:cBhvr>
                                        <p:cTn id="26" dur="1" fill="hold">
                                          <p:stCondLst>
                                            <p:cond delay="0"/>
                                          </p:stCondLst>
                                        </p:cTn>
                                        <p:tgtEl>
                                          <p:spTgt spid="28687"/>
                                        </p:tgtEl>
                                        <p:attrNameLst>
                                          <p:attrName>style.visibility</p:attrName>
                                        </p:attrNameLst>
                                      </p:cBhvr>
                                      <p:to>
                                        <p:strVal val="visible"/>
                                      </p:to>
                                    </p:set>
                                    <p:animEffect transition="in" filter="box(in)">
                                      <p:cBhvr>
                                        <p:cTn id="27" dur="500"/>
                                        <p:tgtEl>
                                          <p:spTgt spid="28687"/>
                                        </p:tgtEl>
                                      </p:cBhvr>
                                    </p:animEffect>
                                  </p:childTnLst>
                                </p:cTn>
                              </p:par>
                            </p:childTnLst>
                          </p:cTn>
                        </p:par>
                        <p:par>
                          <p:cTn id="28" fill="hold">
                            <p:stCondLst>
                              <p:cond delay="3000"/>
                            </p:stCondLst>
                            <p:childTnLst>
                              <p:par>
                                <p:cTn id="29" presetID="4" presetClass="entr" presetSubtype="16" fill="hold" grpId="0" nodeType="afterEffect">
                                  <p:stCondLst>
                                    <p:cond delay="0"/>
                                  </p:stCondLst>
                                  <p:childTnLst>
                                    <p:set>
                                      <p:cBhvr>
                                        <p:cTn id="30" dur="1" fill="hold">
                                          <p:stCondLst>
                                            <p:cond delay="0"/>
                                          </p:stCondLst>
                                        </p:cTn>
                                        <p:tgtEl>
                                          <p:spTgt spid="28686"/>
                                        </p:tgtEl>
                                        <p:attrNameLst>
                                          <p:attrName>style.visibility</p:attrName>
                                        </p:attrNameLst>
                                      </p:cBhvr>
                                      <p:to>
                                        <p:strVal val="visible"/>
                                      </p:to>
                                    </p:set>
                                    <p:animEffect transition="in" filter="box(in)">
                                      <p:cBhvr>
                                        <p:cTn id="31" dur="500"/>
                                        <p:tgtEl>
                                          <p:spTgt spid="28686"/>
                                        </p:tgtEl>
                                      </p:cBhvr>
                                    </p:animEffect>
                                  </p:childTnLst>
                                </p:cTn>
                              </p:par>
                            </p:childTnLst>
                          </p:cTn>
                        </p:par>
                        <p:par>
                          <p:cTn id="32" fill="hold">
                            <p:stCondLst>
                              <p:cond delay="3500"/>
                            </p:stCondLst>
                            <p:childTnLst>
                              <p:par>
                                <p:cTn id="33" presetID="4" presetClass="entr" presetSubtype="16" fill="hold" grpId="0" nodeType="afterEffect">
                                  <p:stCondLst>
                                    <p:cond delay="0"/>
                                  </p:stCondLst>
                                  <p:childTnLst>
                                    <p:set>
                                      <p:cBhvr>
                                        <p:cTn id="34" dur="1" fill="hold">
                                          <p:stCondLst>
                                            <p:cond delay="0"/>
                                          </p:stCondLst>
                                        </p:cTn>
                                        <p:tgtEl>
                                          <p:spTgt spid="28685"/>
                                        </p:tgtEl>
                                        <p:attrNameLst>
                                          <p:attrName>style.visibility</p:attrName>
                                        </p:attrNameLst>
                                      </p:cBhvr>
                                      <p:to>
                                        <p:strVal val="visible"/>
                                      </p:to>
                                    </p:set>
                                    <p:animEffect transition="in" filter="box(in)">
                                      <p:cBhvr>
                                        <p:cTn id="35" dur="500"/>
                                        <p:tgtEl>
                                          <p:spTgt spid="28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2" grpId="0"/>
      <p:bldP spid="28683" grpId="0"/>
      <p:bldP spid="28684" grpId="0"/>
      <p:bldP spid="28685" grpId="0"/>
      <p:bldP spid="28686" grpId="0"/>
      <p:bldP spid="28687" grpId="0"/>
      <p:bldP spid="28688" grpId="0"/>
      <p:bldP spid="2868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8" name="矩形 47107"/>
          <p:cNvSpPr/>
          <p:nvPr/>
        </p:nvSpPr>
        <p:spPr>
          <a:xfrm>
            <a:off x="468313" y="260350"/>
            <a:ext cx="2859087" cy="701675"/>
          </a:xfrm>
          <a:prstGeom prst="rect">
            <a:avLst/>
          </a:prstGeom>
          <a:noFill/>
          <a:ln w="9525">
            <a:noFill/>
          </a:ln>
        </p:spPr>
        <p:txBody>
          <a:bodyPr wrap="none" anchor="ctr">
            <a:spAutoFit/>
          </a:bodyPr>
          <a:p>
            <a:pPr lvl="0" algn="ctr" defTabSz="0">
              <a:tabLst>
                <a:tab pos="704850" algn="l"/>
              </a:tabLst>
            </a:pPr>
            <a:r>
              <a:rPr lang="zh-CN" altLang="en-US" sz="4000" b="1" dirty="0">
                <a:solidFill>
                  <a:srgbClr val="FF0000"/>
                </a:solidFill>
                <a:latin typeface="Times New Roman" panose="02020603050405020304" pitchFamily="18" charset="0"/>
                <a:ea typeface="宋体" panose="02010600030101010101" pitchFamily="2" charset="-122"/>
              </a:rPr>
              <a:t>２</a:t>
            </a:r>
            <a:r>
              <a:rPr lang="en-US" altLang="zh-CN" sz="4000" b="1" dirty="0">
                <a:solidFill>
                  <a:srgbClr val="FF0000"/>
                </a:solidFill>
                <a:latin typeface="Times New Roman" panose="02020603050405020304" pitchFamily="18" charset="0"/>
                <a:ea typeface="宋体" panose="02010600030101010101" pitchFamily="2" charset="-122"/>
              </a:rPr>
              <a:t>.</a:t>
            </a:r>
            <a:r>
              <a:rPr lang="zh-CN" altLang="en-US" sz="4000" b="1" dirty="0">
                <a:solidFill>
                  <a:srgbClr val="FF0000"/>
                </a:solidFill>
                <a:latin typeface="Times New Roman" panose="02020603050405020304" pitchFamily="18" charset="0"/>
                <a:ea typeface="宋体" panose="02010600030101010101" pitchFamily="2" charset="-122"/>
              </a:rPr>
              <a:t>解释词语</a:t>
            </a:r>
            <a:endParaRPr lang="zh-CN" altLang="en-US" sz="4000" b="1" dirty="0">
              <a:solidFill>
                <a:srgbClr val="FF0000"/>
              </a:solidFill>
              <a:latin typeface="Times New Roman" panose="02020603050405020304" pitchFamily="18" charset="0"/>
              <a:ea typeface="宋体" panose="02010600030101010101" pitchFamily="2" charset="-122"/>
            </a:endParaRPr>
          </a:p>
        </p:txBody>
      </p:sp>
      <p:sp>
        <p:nvSpPr>
          <p:cNvPr id="47109" name="矩形 47108"/>
          <p:cNvSpPr/>
          <p:nvPr/>
        </p:nvSpPr>
        <p:spPr>
          <a:xfrm>
            <a:off x="0" y="1125538"/>
            <a:ext cx="9144000" cy="4464050"/>
          </a:xfrm>
          <a:prstGeom prst="rect">
            <a:avLst/>
          </a:prstGeom>
          <a:noFill/>
          <a:ln w="9525">
            <a:noFill/>
          </a:ln>
        </p:spPr>
        <p:txBody>
          <a:bodyPr anchor="ctr"/>
          <a:p>
            <a:pPr lvl="0"/>
            <a:r>
              <a:rPr lang="zh-CN" altLang="en-US" sz="3600" b="1" dirty="0">
                <a:latin typeface="黑体" panose="02010609060101010101" pitchFamily="2" charset="-122"/>
                <a:ea typeface="黑体" panose="02010609060101010101" pitchFamily="2" charset="-122"/>
              </a:rPr>
              <a:t>凋零</a:t>
            </a:r>
            <a:r>
              <a:rPr lang="zh-CN" altLang="en-US" sz="3600" b="1" dirty="0">
                <a:solidFill>
                  <a:srgbClr val="FF0066"/>
                </a:solidFill>
                <a:latin typeface="黑体" panose="02010609060101010101" pitchFamily="2" charset="-122"/>
                <a:ea typeface="黑体" panose="02010609060101010101" pitchFamily="2" charset="-122"/>
              </a:rPr>
              <a:t>：</a:t>
            </a:r>
            <a:br>
              <a:rPr lang="zh-CN" altLang="en-US" sz="3600" b="1" dirty="0">
                <a:solidFill>
                  <a:srgbClr val="FF0066"/>
                </a:solidFill>
                <a:latin typeface="黑体" panose="02010609060101010101" pitchFamily="2" charset="-122"/>
                <a:ea typeface="黑体" panose="02010609060101010101" pitchFamily="2" charset="-122"/>
              </a:rPr>
            </a:br>
            <a:r>
              <a:rPr lang="zh-CN" altLang="en-US" sz="3600" b="1" dirty="0">
                <a:latin typeface="黑体" panose="02010609060101010101" pitchFamily="2" charset="-122"/>
                <a:ea typeface="黑体" panose="02010609060101010101" pitchFamily="2" charset="-122"/>
              </a:rPr>
              <a:t>缄默</a:t>
            </a:r>
            <a:r>
              <a:rPr lang="zh-CN" altLang="en-US" sz="3600" b="1" dirty="0">
                <a:solidFill>
                  <a:srgbClr val="FF0066"/>
                </a:solidFill>
                <a:latin typeface="黑体" panose="02010609060101010101" pitchFamily="2" charset="-122"/>
                <a:ea typeface="黑体" panose="02010609060101010101" pitchFamily="2" charset="-122"/>
              </a:rPr>
              <a:t>：</a:t>
            </a:r>
            <a:endParaRPr lang="zh-CN" altLang="en-US" sz="3600" b="1" dirty="0">
              <a:solidFill>
                <a:srgbClr val="FF0066"/>
              </a:solidFill>
              <a:latin typeface="黑体" panose="02010609060101010101" pitchFamily="2" charset="-122"/>
              <a:ea typeface="黑体" panose="02010609060101010101" pitchFamily="2" charset="-122"/>
            </a:endParaRPr>
          </a:p>
          <a:p>
            <a:pPr lvl="0"/>
            <a:r>
              <a:rPr lang="zh-CN" altLang="en-US" sz="3600" b="1" dirty="0">
                <a:latin typeface="黑体" panose="02010609060101010101" pitchFamily="2" charset="-122"/>
                <a:ea typeface="黑体" panose="02010609060101010101" pitchFamily="2" charset="-122"/>
              </a:rPr>
              <a:t>狩猎</a:t>
            </a:r>
            <a:r>
              <a:rPr lang="zh-CN" altLang="en-US" sz="3600" b="1" dirty="0">
                <a:solidFill>
                  <a:srgbClr val="FF0066"/>
                </a:solidFill>
                <a:latin typeface="黑体" panose="02010609060101010101" pitchFamily="2" charset="-122"/>
                <a:ea typeface="黑体" panose="02010609060101010101" pitchFamily="2" charset="-122"/>
              </a:rPr>
              <a:t>：</a:t>
            </a:r>
            <a:endParaRPr lang="zh-CN" altLang="en-US" sz="3600" b="1" dirty="0">
              <a:solidFill>
                <a:srgbClr val="FF0066"/>
              </a:solidFill>
              <a:latin typeface="黑体" panose="02010609060101010101" pitchFamily="2" charset="-122"/>
              <a:ea typeface="黑体" panose="02010609060101010101" pitchFamily="2" charset="-122"/>
            </a:endParaRPr>
          </a:p>
          <a:p>
            <a:pPr lvl="0"/>
            <a:r>
              <a:rPr lang="zh-CN" altLang="en-US" sz="3600" b="1" dirty="0">
                <a:latin typeface="黑体" panose="02010609060101010101" pitchFamily="2" charset="-122"/>
                <a:ea typeface="黑体" panose="02010609060101010101" pitchFamily="2" charset="-122"/>
              </a:rPr>
              <a:t>迁徙</a:t>
            </a:r>
            <a:r>
              <a:rPr lang="zh-CN" altLang="en-US" sz="3600" b="1" dirty="0">
                <a:solidFill>
                  <a:srgbClr val="FF0066"/>
                </a:solidFill>
                <a:latin typeface="黑体" panose="02010609060101010101" pitchFamily="2" charset="-122"/>
                <a:ea typeface="黑体" panose="02010609060101010101" pitchFamily="2" charset="-122"/>
              </a:rPr>
              <a:t>：</a:t>
            </a:r>
            <a:br>
              <a:rPr lang="zh-CN" altLang="en-US" sz="3600" b="1" dirty="0">
                <a:solidFill>
                  <a:srgbClr val="FF0066"/>
                </a:solidFill>
                <a:latin typeface="黑体" panose="02010609060101010101" pitchFamily="2" charset="-122"/>
                <a:ea typeface="黑体" panose="02010609060101010101" pitchFamily="2" charset="-122"/>
              </a:rPr>
            </a:br>
            <a:r>
              <a:rPr lang="zh-CN" altLang="en-US" sz="3600" b="1" dirty="0">
                <a:latin typeface="黑体" panose="02010609060101010101" pitchFamily="2" charset="-122"/>
                <a:ea typeface="黑体" panose="02010609060101010101" pitchFamily="2" charset="-122"/>
              </a:rPr>
              <a:t>窥探</a:t>
            </a:r>
            <a:r>
              <a:rPr lang="zh-CN" altLang="en-US" sz="3600" b="1" dirty="0">
                <a:solidFill>
                  <a:srgbClr val="FF0066"/>
                </a:solidFill>
                <a:latin typeface="黑体" panose="02010609060101010101" pitchFamily="2" charset="-122"/>
                <a:ea typeface="黑体" panose="02010609060101010101" pitchFamily="2" charset="-122"/>
              </a:rPr>
              <a:t>：</a:t>
            </a:r>
            <a:endParaRPr lang="zh-CN" altLang="en-US" sz="3600" b="1" dirty="0">
              <a:solidFill>
                <a:srgbClr val="FF0066"/>
              </a:solidFill>
              <a:latin typeface="黑体" panose="02010609060101010101" pitchFamily="2" charset="-122"/>
              <a:ea typeface="黑体" panose="02010609060101010101" pitchFamily="2" charset="-122"/>
            </a:endParaRPr>
          </a:p>
          <a:p>
            <a:pPr lvl="0"/>
            <a:r>
              <a:rPr lang="zh-CN" altLang="en-US" sz="3600" b="1" dirty="0">
                <a:latin typeface="黑体" panose="02010609060101010101" pitchFamily="2" charset="-122"/>
                <a:ea typeface="黑体" panose="02010609060101010101" pitchFamily="2" charset="-122"/>
              </a:rPr>
              <a:t>雾霭</a:t>
            </a:r>
            <a:r>
              <a:rPr lang="zh-CN" altLang="en-US" sz="3600" b="1" dirty="0">
                <a:solidFill>
                  <a:srgbClr val="FF0066"/>
                </a:solidFill>
                <a:latin typeface="黑体" panose="02010609060101010101" pitchFamily="2" charset="-122"/>
                <a:ea typeface="黑体" panose="02010609060101010101" pitchFamily="2" charset="-122"/>
              </a:rPr>
              <a:t>：</a:t>
            </a:r>
            <a:br>
              <a:rPr lang="zh-CN" altLang="en-US" sz="3600" b="1" dirty="0">
                <a:solidFill>
                  <a:srgbClr val="FF0066"/>
                </a:solidFill>
                <a:latin typeface="黑体" panose="02010609060101010101" pitchFamily="2" charset="-122"/>
                <a:ea typeface="黑体" panose="02010609060101010101" pitchFamily="2" charset="-122"/>
              </a:rPr>
            </a:br>
            <a:r>
              <a:rPr lang="zh-CN" altLang="en-US" sz="3600" b="1" dirty="0">
                <a:latin typeface="黑体" panose="02010609060101010101" pitchFamily="2" charset="-122"/>
                <a:ea typeface="黑体" panose="02010609060101010101" pitchFamily="2" charset="-122"/>
              </a:rPr>
              <a:t>顾忌</a:t>
            </a:r>
            <a:r>
              <a:rPr lang="zh-CN" altLang="en-US" sz="3600" b="1" dirty="0">
                <a:solidFill>
                  <a:srgbClr val="FF0066"/>
                </a:solidFill>
                <a:latin typeface="黑体" panose="02010609060101010101" pitchFamily="2" charset="-122"/>
                <a:ea typeface="黑体" panose="02010609060101010101" pitchFamily="2" charset="-122"/>
              </a:rPr>
              <a:t>：</a:t>
            </a:r>
            <a:endParaRPr lang="zh-CN" altLang="en-US" sz="3600" b="1" dirty="0">
              <a:solidFill>
                <a:srgbClr val="FF0066"/>
              </a:solidFill>
              <a:latin typeface="黑体" panose="02010609060101010101" pitchFamily="2" charset="-122"/>
              <a:ea typeface="黑体" panose="02010609060101010101" pitchFamily="2" charset="-122"/>
            </a:endParaRPr>
          </a:p>
          <a:p>
            <a:pPr lvl="0"/>
            <a:r>
              <a:rPr lang="zh-CN" altLang="en-US" sz="3600" b="1" dirty="0">
                <a:latin typeface="黑体" panose="02010609060101010101" pitchFamily="2" charset="-122"/>
                <a:ea typeface="黑体" panose="02010609060101010101" pitchFamily="2" charset="-122"/>
              </a:rPr>
              <a:t>目空一切</a:t>
            </a:r>
            <a:r>
              <a:rPr lang="zh-CN" altLang="en-US" sz="3600" b="1" dirty="0">
                <a:solidFill>
                  <a:srgbClr val="FF0066"/>
                </a:solidFill>
                <a:latin typeface="黑体" panose="02010609060101010101" pitchFamily="2" charset="-122"/>
                <a:ea typeface="黑体" panose="02010609060101010101" pitchFamily="2" charset="-122"/>
              </a:rPr>
              <a:t>：</a:t>
            </a:r>
            <a:endParaRPr lang="zh-CN" altLang="en-US" sz="3600" b="1" dirty="0">
              <a:solidFill>
                <a:srgbClr val="FF0066"/>
              </a:solidFill>
              <a:latin typeface="黑体" panose="02010609060101010101" pitchFamily="2" charset="-122"/>
              <a:ea typeface="黑体" panose="02010609060101010101" pitchFamily="2" charset="-122"/>
            </a:endParaRPr>
          </a:p>
        </p:txBody>
      </p:sp>
      <p:sp>
        <p:nvSpPr>
          <p:cNvPr id="47110" name="矩形 47109"/>
          <p:cNvSpPr/>
          <p:nvPr/>
        </p:nvSpPr>
        <p:spPr>
          <a:xfrm>
            <a:off x="1619250" y="1196975"/>
            <a:ext cx="2224088" cy="579438"/>
          </a:xfrm>
          <a:prstGeom prst="rect">
            <a:avLst/>
          </a:prstGeom>
          <a:noFill/>
          <a:ln w="9525">
            <a:noFill/>
          </a:ln>
        </p:spPr>
        <p:txBody>
          <a:bodyPr wrap="none" anchor="t">
            <a:spAutoFit/>
          </a:bodyPr>
          <a:p>
            <a:pPr lvl="0"/>
            <a:r>
              <a:rPr lang="zh-CN" altLang="en-US" sz="3200" b="1" dirty="0">
                <a:solidFill>
                  <a:srgbClr val="FF0066"/>
                </a:solidFill>
                <a:latin typeface="Times New Roman" panose="02020603050405020304" pitchFamily="18" charset="0"/>
                <a:ea typeface="宋体" panose="02010600030101010101" pitchFamily="2" charset="-122"/>
              </a:rPr>
              <a:t>凋谢零落。</a:t>
            </a:r>
            <a:endParaRPr lang="zh-CN" altLang="en-US" sz="3200" b="1" dirty="0">
              <a:solidFill>
                <a:srgbClr val="FF0066"/>
              </a:solidFill>
              <a:latin typeface="Times New Roman" panose="02020603050405020304" pitchFamily="18" charset="0"/>
              <a:ea typeface="宋体" panose="02010600030101010101" pitchFamily="2" charset="-122"/>
            </a:endParaRPr>
          </a:p>
        </p:txBody>
      </p:sp>
      <p:sp>
        <p:nvSpPr>
          <p:cNvPr id="47111" name="矩形 47110"/>
          <p:cNvSpPr/>
          <p:nvPr/>
        </p:nvSpPr>
        <p:spPr>
          <a:xfrm>
            <a:off x="1619250" y="1700213"/>
            <a:ext cx="2632075" cy="579437"/>
          </a:xfrm>
          <a:prstGeom prst="rect">
            <a:avLst/>
          </a:prstGeom>
          <a:noFill/>
          <a:ln w="9525">
            <a:noFill/>
          </a:ln>
        </p:spPr>
        <p:txBody>
          <a:bodyPr wrap="none" anchor="t">
            <a:spAutoFit/>
          </a:bodyPr>
          <a:p>
            <a:pPr lvl="0"/>
            <a:r>
              <a:rPr lang="zh-CN" altLang="en-US" sz="3200" b="1" dirty="0">
                <a:solidFill>
                  <a:srgbClr val="FF0066"/>
                </a:solidFill>
                <a:latin typeface="Times New Roman" panose="02020603050405020304" pitchFamily="18" charset="0"/>
                <a:ea typeface="宋体" panose="02010600030101010101" pitchFamily="2" charset="-122"/>
              </a:rPr>
              <a:t>闭口不说话。</a:t>
            </a:r>
            <a:endParaRPr lang="zh-CN" altLang="en-US" sz="3200" b="1" dirty="0">
              <a:solidFill>
                <a:srgbClr val="FF0066"/>
              </a:solidFill>
              <a:latin typeface="Times New Roman" panose="02020603050405020304" pitchFamily="18" charset="0"/>
              <a:ea typeface="宋体" panose="02010600030101010101" pitchFamily="2" charset="-122"/>
            </a:endParaRPr>
          </a:p>
        </p:txBody>
      </p:sp>
      <p:sp>
        <p:nvSpPr>
          <p:cNvPr id="47112" name="矩形 47111"/>
          <p:cNvSpPr/>
          <p:nvPr/>
        </p:nvSpPr>
        <p:spPr>
          <a:xfrm>
            <a:off x="2195513" y="5084763"/>
            <a:ext cx="5895975" cy="579437"/>
          </a:xfrm>
          <a:prstGeom prst="rect">
            <a:avLst/>
          </a:prstGeom>
          <a:noFill/>
          <a:ln w="9525">
            <a:noFill/>
          </a:ln>
        </p:spPr>
        <p:txBody>
          <a:bodyPr wrap="none" anchor="t">
            <a:spAutoFit/>
          </a:bodyPr>
          <a:p>
            <a:pPr lvl="0"/>
            <a:r>
              <a:rPr lang="zh-CN" altLang="en-US" sz="3200" b="1" dirty="0">
                <a:solidFill>
                  <a:srgbClr val="FF0066"/>
                </a:solidFill>
                <a:latin typeface="Times New Roman" panose="02020603050405020304" pitchFamily="18" charset="0"/>
                <a:ea typeface="宋体" panose="02010600030101010101" pitchFamily="2" charset="-122"/>
              </a:rPr>
              <a:t>形容骄傲自大，什么都看不起。</a:t>
            </a:r>
            <a:endParaRPr lang="zh-CN" altLang="en-US" sz="3200" b="1" dirty="0">
              <a:solidFill>
                <a:srgbClr val="FF0066"/>
              </a:solidFill>
              <a:latin typeface="Times New Roman" panose="02020603050405020304" pitchFamily="18" charset="0"/>
              <a:ea typeface="宋体" panose="02010600030101010101" pitchFamily="2" charset="-122"/>
            </a:endParaRPr>
          </a:p>
        </p:txBody>
      </p:sp>
      <p:sp>
        <p:nvSpPr>
          <p:cNvPr id="47113" name="矩形 47112"/>
          <p:cNvSpPr/>
          <p:nvPr/>
        </p:nvSpPr>
        <p:spPr>
          <a:xfrm>
            <a:off x="2195513" y="4581525"/>
            <a:ext cx="6303962" cy="579438"/>
          </a:xfrm>
          <a:prstGeom prst="rect">
            <a:avLst/>
          </a:prstGeom>
          <a:noFill/>
          <a:ln w="9525">
            <a:noFill/>
          </a:ln>
        </p:spPr>
        <p:txBody>
          <a:bodyPr wrap="none" anchor="t">
            <a:spAutoFit/>
          </a:bodyPr>
          <a:p>
            <a:pPr lvl="0"/>
            <a:r>
              <a:rPr lang="zh-CN" altLang="en-US" sz="3200" b="1" dirty="0">
                <a:solidFill>
                  <a:srgbClr val="FF0066"/>
                </a:solidFill>
                <a:latin typeface="Times New Roman" panose="02020603050405020304" pitchFamily="18" charset="0"/>
                <a:ea typeface="宋体" panose="02010600030101010101" pitchFamily="2" charset="-122"/>
              </a:rPr>
              <a:t>恐怕对人或对事情不利而有顾虑。</a:t>
            </a:r>
            <a:endParaRPr lang="zh-CN" altLang="en-US" sz="3200" b="1" dirty="0">
              <a:solidFill>
                <a:srgbClr val="FF0066"/>
              </a:solidFill>
              <a:latin typeface="Times New Roman" panose="02020603050405020304" pitchFamily="18" charset="0"/>
              <a:ea typeface="宋体" panose="02010600030101010101" pitchFamily="2" charset="-122"/>
            </a:endParaRPr>
          </a:p>
        </p:txBody>
      </p:sp>
      <p:sp>
        <p:nvSpPr>
          <p:cNvPr id="47114" name="矩形 47113"/>
          <p:cNvSpPr/>
          <p:nvPr/>
        </p:nvSpPr>
        <p:spPr>
          <a:xfrm>
            <a:off x="1763713" y="3933825"/>
            <a:ext cx="1408112" cy="579438"/>
          </a:xfrm>
          <a:prstGeom prst="rect">
            <a:avLst/>
          </a:prstGeom>
          <a:noFill/>
          <a:ln w="9525">
            <a:noFill/>
          </a:ln>
        </p:spPr>
        <p:txBody>
          <a:bodyPr wrap="none" anchor="t">
            <a:spAutoFit/>
          </a:bodyPr>
          <a:p>
            <a:pPr lvl="0"/>
            <a:r>
              <a:rPr lang="zh-CN" altLang="en-US" sz="3200" b="1" dirty="0">
                <a:solidFill>
                  <a:srgbClr val="FF0066"/>
                </a:solidFill>
                <a:latin typeface="Times New Roman" panose="02020603050405020304" pitchFamily="18" charset="0"/>
                <a:ea typeface="宋体" panose="02010600030101010101" pitchFamily="2" charset="-122"/>
              </a:rPr>
              <a:t>雾气。</a:t>
            </a:r>
            <a:endParaRPr lang="zh-CN" altLang="en-US" sz="3200" b="1" dirty="0">
              <a:solidFill>
                <a:srgbClr val="FF0066"/>
              </a:solidFill>
              <a:latin typeface="Times New Roman" panose="02020603050405020304" pitchFamily="18" charset="0"/>
              <a:ea typeface="宋体" panose="02010600030101010101" pitchFamily="2" charset="-122"/>
            </a:endParaRPr>
          </a:p>
        </p:txBody>
      </p:sp>
      <p:sp>
        <p:nvSpPr>
          <p:cNvPr id="47115" name="矩形 47114"/>
          <p:cNvSpPr/>
          <p:nvPr/>
        </p:nvSpPr>
        <p:spPr>
          <a:xfrm>
            <a:off x="1692275" y="3284538"/>
            <a:ext cx="2224088" cy="579437"/>
          </a:xfrm>
          <a:prstGeom prst="rect">
            <a:avLst/>
          </a:prstGeom>
          <a:noFill/>
          <a:ln w="9525">
            <a:noFill/>
          </a:ln>
        </p:spPr>
        <p:txBody>
          <a:bodyPr wrap="none" anchor="t">
            <a:spAutoFit/>
          </a:bodyPr>
          <a:p>
            <a:pPr lvl="0"/>
            <a:r>
              <a:rPr lang="zh-CN" altLang="en-US" sz="3200" b="1" dirty="0">
                <a:solidFill>
                  <a:srgbClr val="FF0066"/>
                </a:solidFill>
                <a:latin typeface="Times New Roman" panose="02020603050405020304" pitchFamily="18" charset="0"/>
                <a:ea typeface="宋体" panose="02010600030101010101" pitchFamily="2" charset="-122"/>
              </a:rPr>
              <a:t>暗中察看。</a:t>
            </a:r>
            <a:endParaRPr lang="zh-CN" altLang="en-US" sz="3200" b="1" dirty="0">
              <a:solidFill>
                <a:srgbClr val="FF0066"/>
              </a:solidFill>
              <a:latin typeface="Times New Roman" panose="02020603050405020304" pitchFamily="18" charset="0"/>
              <a:ea typeface="宋体" panose="02010600030101010101" pitchFamily="2" charset="-122"/>
            </a:endParaRPr>
          </a:p>
        </p:txBody>
      </p:sp>
      <p:sp>
        <p:nvSpPr>
          <p:cNvPr id="47116" name="矩形 47115"/>
          <p:cNvSpPr/>
          <p:nvPr/>
        </p:nvSpPr>
        <p:spPr>
          <a:xfrm>
            <a:off x="1763713" y="2708275"/>
            <a:ext cx="1408112" cy="579438"/>
          </a:xfrm>
          <a:prstGeom prst="rect">
            <a:avLst/>
          </a:prstGeom>
          <a:noFill/>
          <a:ln w="9525">
            <a:noFill/>
          </a:ln>
        </p:spPr>
        <p:txBody>
          <a:bodyPr wrap="none" anchor="t">
            <a:spAutoFit/>
          </a:bodyPr>
          <a:p>
            <a:pPr lvl="0"/>
            <a:r>
              <a:rPr lang="zh-CN" altLang="en-US" sz="3200" b="1" dirty="0">
                <a:solidFill>
                  <a:srgbClr val="FF0066"/>
                </a:solidFill>
                <a:latin typeface="Times New Roman" panose="02020603050405020304" pitchFamily="18" charset="0"/>
                <a:ea typeface="宋体" panose="02010600030101010101" pitchFamily="2" charset="-122"/>
              </a:rPr>
              <a:t>迁移。</a:t>
            </a:r>
            <a:endParaRPr lang="zh-CN" altLang="en-US" sz="3200" b="1" dirty="0">
              <a:solidFill>
                <a:srgbClr val="FF0066"/>
              </a:solidFill>
              <a:latin typeface="Times New Roman" panose="02020603050405020304" pitchFamily="18" charset="0"/>
              <a:ea typeface="宋体" panose="02010600030101010101" pitchFamily="2" charset="-122"/>
            </a:endParaRPr>
          </a:p>
        </p:txBody>
      </p:sp>
      <p:sp>
        <p:nvSpPr>
          <p:cNvPr id="47117" name="矩形 47116"/>
          <p:cNvSpPr/>
          <p:nvPr/>
        </p:nvSpPr>
        <p:spPr>
          <a:xfrm>
            <a:off x="1692275" y="2205038"/>
            <a:ext cx="1408113" cy="579437"/>
          </a:xfrm>
          <a:prstGeom prst="rect">
            <a:avLst/>
          </a:prstGeom>
          <a:noFill/>
          <a:ln w="9525">
            <a:noFill/>
          </a:ln>
        </p:spPr>
        <p:txBody>
          <a:bodyPr wrap="none" anchor="t">
            <a:spAutoFit/>
          </a:bodyPr>
          <a:p>
            <a:pPr lvl="0"/>
            <a:r>
              <a:rPr lang="zh-CN" altLang="en-US" sz="3200" b="1" dirty="0">
                <a:solidFill>
                  <a:srgbClr val="FF0066"/>
                </a:solidFill>
                <a:latin typeface="Times New Roman" panose="02020603050405020304" pitchFamily="18" charset="0"/>
                <a:ea typeface="宋体" panose="02010600030101010101" pitchFamily="2" charset="-122"/>
              </a:rPr>
              <a:t>打猎。</a:t>
            </a:r>
            <a:endParaRPr lang="zh-CN" altLang="en-US" sz="3200" b="1" dirty="0">
              <a:solidFill>
                <a:srgbClr val="FF0066"/>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 calcmode="lin" valueType="num">
                                      <p:cBhvr additive="base">
                                        <p:cTn id="7" dur="500" fill="hold"/>
                                        <p:tgtEl>
                                          <p:spTgt spid="47110"/>
                                        </p:tgtEl>
                                        <p:attrNameLst>
                                          <p:attrName>ppt_x</p:attrName>
                                        </p:attrNameLst>
                                      </p:cBhvr>
                                      <p:tavLst>
                                        <p:tav tm="0">
                                          <p:val>
                                            <p:strVal val="#ppt_x"/>
                                          </p:val>
                                        </p:tav>
                                        <p:tav tm="100000">
                                          <p:val>
                                            <p:strVal val="#ppt_x"/>
                                          </p:val>
                                        </p:tav>
                                      </p:tavLst>
                                    </p:anim>
                                    <p:anim calcmode="lin" valueType="num">
                                      <p:cBhvr additive="base">
                                        <p:cTn id="8" dur="500" fill="hold"/>
                                        <p:tgtEl>
                                          <p:spTgt spid="471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11"/>
                                        </p:tgtEl>
                                        <p:attrNameLst>
                                          <p:attrName>style.visibility</p:attrName>
                                        </p:attrNameLst>
                                      </p:cBhvr>
                                      <p:to>
                                        <p:strVal val="visible"/>
                                      </p:to>
                                    </p:set>
                                    <p:anim calcmode="lin" valueType="num">
                                      <p:cBhvr additive="base">
                                        <p:cTn id="13" dur="500" fill="hold"/>
                                        <p:tgtEl>
                                          <p:spTgt spid="47111"/>
                                        </p:tgtEl>
                                        <p:attrNameLst>
                                          <p:attrName>ppt_x</p:attrName>
                                        </p:attrNameLst>
                                      </p:cBhvr>
                                      <p:tavLst>
                                        <p:tav tm="0">
                                          <p:val>
                                            <p:strVal val="#ppt_x"/>
                                          </p:val>
                                        </p:tav>
                                        <p:tav tm="100000">
                                          <p:val>
                                            <p:strVal val="#ppt_x"/>
                                          </p:val>
                                        </p:tav>
                                      </p:tavLst>
                                    </p:anim>
                                    <p:anim calcmode="lin" valueType="num">
                                      <p:cBhvr additive="base">
                                        <p:cTn id="14" dur="500" fill="hold"/>
                                        <p:tgtEl>
                                          <p:spTgt spid="471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117"/>
                                        </p:tgtEl>
                                        <p:attrNameLst>
                                          <p:attrName>style.visibility</p:attrName>
                                        </p:attrNameLst>
                                      </p:cBhvr>
                                      <p:to>
                                        <p:strVal val="visible"/>
                                      </p:to>
                                    </p:set>
                                    <p:anim calcmode="lin" valueType="num">
                                      <p:cBhvr additive="base">
                                        <p:cTn id="19" dur="500" fill="hold"/>
                                        <p:tgtEl>
                                          <p:spTgt spid="47117"/>
                                        </p:tgtEl>
                                        <p:attrNameLst>
                                          <p:attrName>ppt_x</p:attrName>
                                        </p:attrNameLst>
                                      </p:cBhvr>
                                      <p:tavLst>
                                        <p:tav tm="0">
                                          <p:val>
                                            <p:strVal val="#ppt_x"/>
                                          </p:val>
                                        </p:tav>
                                        <p:tav tm="100000">
                                          <p:val>
                                            <p:strVal val="#ppt_x"/>
                                          </p:val>
                                        </p:tav>
                                      </p:tavLst>
                                    </p:anim>
                                    <p:anim calcmode="lin" valueType="num">
                                      <p:cBhvr additive="base">
                                        <p:cTn id="20" dur="500" fill="hold"/>
                                        <p:tgtEl>
                                          <p:spTgt spid="471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116"/>
                                        </p:tgtEl>
                                        <p:attrNameLst>
                                          <p:attrName>style.visibility</p:attrName>
                                        </p:attrNameLst>
                                      </p:cBhvr>
                                      <p:to>
                                        <p:strVal val="visible"/>
                                      </p:to>
                                    </p:set>
                                    <p:anim calcmode="lin" valueType="num">
                                      <p:cBhvr additive="base">
                                        <p:cTn id="25" dur="500" fill="hold"/>
                                        <p:tgtEl>
                                          <p:spTgt spid="47116"/>
                                        </p:tgtEl>
                                        <p:attrNameLst>
                                          <p:attrName>ppt_x</p:attrName>
                                        </p:attrNameLst>
                                      </p:cBhvr>
                                      <p:tavLst>
                                        <p:tav tm="0">
                                          <p:val>
                                            <p:strVal val="#ppt_x"/>
                                          </p:val>
                                        </p:tav>
                                        <p:tav tm="100000">
                                          <p:val>
                                            <p:strVal val="#ppt_x"/>
                                          </p:val>
                                        </p:tav>
                                      </p:tavLst>
                                    </p:anim>
                                    <p:anim calcmode="lin" valueType="num">
                                      <p:cBhvr additive="base">
                                        <p:cTn id="26" dur="500" fill="hold"/>
                                        <p:tgtEl>
                                          <p:spTgt spid="471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7115"/>
                                        </p:tgtEl>
                                        <p:attrNameLst>
                                          <p:attrName>style.visibility</p:attrName>
                                        </p:attrNameLst>
                                      </p:cBhvr>
                                      <p:to>
                                        <p:strVal val="visible"/>
                                      </p:to>
                                    </p:set>
                                    <p:anim calcmode="lin" valueType="num">
                                      <p:cBhvr additive="base">
                                        <p:cTn id="31" dur="500" fill="hold"/>
                                        <p:tgtEl>
                                          <p:spTgt spid="47115"/>
                                        </p:tgtEl>
                                        <p:attrNameLst>
                                          <p:attrName>ppt_x</p:attrName>
                                        </p:attrNameLst>
                                      </p:cBhvr>
                                      <p:tavLst>
                                        <p:tav tm="0">
                                          <p:val>
                                            <p:strVal val="#ppt_x"/>
                                          </p:val>
                                        </p:tav>
                                        <p:tav tm="100000">
                                          <p:val>
                                            <p:strVal val="#ppt_x"/>
                                          </p:val>
                                        </p:tav>
                                      </p:tavLst>
                                    </p:anim>
                                    <p:anim calcmode="lin" valueType="num">
                                      <p:cBhvr additive="base">
                                        <p:cTn id="32" dur="500" fill="hold"/>
                                        <p:tgtEl>
                                          <p:spTgt spid="471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7114"/>
                                        </p:tgtEl>
                                        <p:attrNameLst>
                                          <p:attrName>style.visibility</p:attrName>
                                        </p:attrNameLst>
                                      </p:cBhvr>
                                      <p:to>
                                        <p:strVal val="visible"/>
                                      </p:to>
                                    </p:set>
                                    <p:anim calcmode="lin" valueType="num">
                                      <p:cBhvr additive="base">
                                        <p:cTn id="37" dur="500" fill="hold"/>
                                        <p:tgtEl>
                                          <p:spTgt spid="47114"/>
                                        </p:tgtEl>
                                        <p:attrNameLst>
                                          <p:attrName>ppt_x</p:attrName>
                                        </p:attrNameLst>
                                      </p:cBhvr>
                                      <p:tavLst>
                                        <p:tav tm="0">
                                          <p:val>
                                            <p:strVal val="#ppt_x"/>
                                          </p:val>
                                        </p:tav>
                                        <p:tav tm="100000">
                                          <p:val>
                                            <p:strVal val="#ppt_x"/>
                                          </p:val>
                                        </p:tav>
                                      </p:tavLst>
                                    </p:anim>
                                    <p:anim calcmode="lin" valueType="num">
                                      <p:cBhvr additive="base">
                                        <p:cTn id="38" dur="500" fill="hold"/>
                                        <p:tgtEl>
                                          <p:spTgt spid="471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7113"/>
                                        </p:tgtEl>
                                        <p:attrNameLst>
                                          <p:attrName>style.visibility</p:attrName>
                                        </p:attrNameLst>
                                      </p:cBhvr>
                                      <p:to>
                                        <p:strVal val="visible"/>
                                      </p:to>
                                    </p:set>
                                    <p:anim calcmode="lin" valueType="num">
                                      <p:cBhvr additive="base">
                                        <p:cTn id="43" dur="500" fill="hold"/>
                                        <p:tgtEl>
                                          <p:spTgt spid="47113"/>
                                        </p:tgtEl>
                                        <p:attrNameLst>
                                          <p:attrName>ppt_x</p:attrName>
                                        </p:attrNameLst>
                                      </p:cBhvr>
                                      <p:tavLst>
                                        <p:tav tm="0">
                                          <p:val>
                                            <p:strVal val="#ppt_x"/>
                                          </p:val>
                                        </p:tav>
                                        <p:tav tm="100000">
                                          <p:val>
                                            <p:strVal val="#ppt_x"/>
                                          </p:val>
                                        </p:tav>
                                      </p:tavLst>
                                    </p:anim>
                                    <p:anim calcmode="lin" valueType="num">
                                      <p:cBhvr additive="base">
                                        <p:cTn id="44" dur="500" fill="hold"/>
                                        <p:tgtEl>
                                          <p:spTgt spid="471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7112"/>
                                        </p:tgtEl>
                                        <p:attrNameLst>
                                          <p:attrName>style.visibility</p:attrName>
                                        </p:attrNameLst>
                                      </p:cBhvr>
                                      <p:to>
                                        <p:strVal val="visible"/>
                                      </p:to>
                                    </p:set>
                                    <p:anim calcmode="lin" valueType="num">
                                      <p:cBhvr additive="base">
                                        <p:cTn id="49" dur="500" fill="hold"/>
                                        <p:tgtEl>
                                          <p:spTgt spid="47112"/>
                                        </p:tgtEl>
                                        <p:attrNameLst>
                                          <p:attrName>ppt_x</p:attrName>
                                        </p:attrNameLst>
                                      </p:cBhvr>
                                      <p:tavLst>
                                        <p:tav tm="0">
                                          <p:val>
                                            <p:strVal val="#ppt_x"/>
                                          </p:val>
                                        </p:tav>
                                        <p:tav tm="100000">
                                          <p:val>
                                            <p:strVal val="#ppt_x"/>
                                          </p:val>
                                        </p:tav>
                                      </p:tavLst>
                                    </p:anim>
                                    <p:anim calcmode="lin" valueType="num">
                                      <p:cBhvr additive="base">
                                        <p:cTn id="50" dur="500" fill="hold"/>
                                        <p:tgtEl>
                                          <p:spTgt spid="47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P spid="47111" grpId="0"/>
      <p:bldP spid="47112" grpId="0"/>
      <p:bldP spid="47113" grpId="0"/>
      <p:bldP spid="47114" grpId="0"/>
      <p:bldP spid="47115" grpId="0"/>
      <p:bldP spid="47116" grpId="0"/>
      <p:bldP spid="471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矩形 44034"/>
          <p:cNvSpPr/>
          <p:nvPr/>
        </p:nvSpPr>
        <p:spPr>
          <a:xfrm>
            <a:off x="685800" y="457200"/>
            <a:ext cx="7772400" cy="762000"/>
          </a:xfrm>
          <a:prstGeom prst="rect">
            <a:avLst/>
          </a:prstGeom>
          <a:noFill/>
          <a:ln w="9525">
            <a:noFill/>
          </a:ln>
        </p:spPr>
        <p:txBody>
          <a:bodyPr anchor="ctr"/>
          <a:p>
            <a:pPr lvl="0" algn="ctr"/>
            <a:r>
              <a:rPr lang="zh-CN" altLang="en-US" sz="4000" b="1" dirty="0">
                <a:solidFill>
                  <a:srgbClr val="FF0066"/>
                </a:solidFill>
                <a:latin typeface="Times New Roman" panose="02020603050405020304" pitchFamily="18" charset="0"/>
                <a:ea typeface="宋体" panose="02010600030101010101" pitchFamily="2" charset="-122"/>
              </a:rPr>
              <a:t>快速浏览课文，理清文章脉络。</a:t>
            </a:r>
            <a:br>
              <a:rPr lang="zh-CN" altLang="en-US" sz="4400" dirty="0">
                <a:solidFill>
                  <a:schemeClr val="tx2"/>
                </a:solidFill>
                <a:latin typeface="Times New Roman" panose="02020603050405020304" pitchFamily="18" charset="0"/>
                <a:ea typeface="宋体" panose="02010600030101010101" pitchFamily="2" charset="-122"/>
              </a:rPr>
            </a:br>
            <a:endParaRPr lang="zh-CN" altLang="en-US" sz="4400">
              <a:solidFill>
                <a:schemeClr val="tx2"/>
              </a:solidFill>
              <a:latin typeface="Times New Roman" panose="02020603050405020304" pitchFamily="18" charset="0"/>
              <a:ea typeface="宋体" panose="02010600030101010101" pitchFamily="2" charset="-122"/>
            </a:endParaRPr>
          </a:p>
        </p:txBody>
      </p:sp>
      <p:pic>
        <p:nvPicPr>
          <p:cNvPr id="44036" name="图片 44035" descr="大10"/>
          <p:cNvPicPr>
            <a:picLocks noChangeAspect="1"/>
          </p:cNvPicPr>
          <p:nvPr/>
        </p:nvPicPr>
        <p:blipFill>
          <a:blip r:embed="rId1"/>
          <a:stretch>
            <a:fillRect/>
          </a:stretch>
        </p:blipFill>
        <p:spPr>
          <a:xfrm>
            <a:off x="609600" y="3733800"/>
            <a:ext cx="7924800" cy="2895600"/>
          </a:xfrm>
          <a:prstGeom prst="rect">
            <a:avLst/>
          </a:prstGeom>
          <a:noFill/>
          <a:ln w="9525">
            <a:noFill/>
          </a:ln>
        </p:spPr>
      </p:pic>
      <p:sp>
        <p:nvSpPr>
          <p:cNvPr id="44037" name="矩形 44036"/>
          <p:cNvSpPr/>
          <p:nvPr/>
        </p:nvSpPr>
        <p:spPr>
          <a:xfrm>
            <a:off x="685800" y="990600"/>
            <a:ext cx="7772400" cy="709613"/>
          </a:xfrm>
          <a:prstGeom prst="rect">
            <a:avLst/>
          </a:prstGeom>
          <a:noFill/>
          <a:ln w="9525">
            <a:noFill/>
          </a:ln>
        </p:spPr>
        <p:txBody>
          <a:bodyPr/>
          <a:p>
            <a:pPr marL="342900" lvl="0" indent="-342900" algn="just">
              <a:spcBef>
                <a:spcPct val="20000"/>
              </a:spcBef>
              <a:buChar char="•"/>
            </a:pPr>
            <a:r>
              <a:rPr lang="zh-CN" altLang="en-US" sz="3200" b="1" dirty="0">
                <a:latin typeface="Times New Roman" panose="02020603050405020304" pitchFamily="18" charset="0"/>
                <a:ea typeface="宋体" panose="02010600030101010101" pitchFamily="2" charset="-122"/>
              </a:rPr>
              <a:t>第一部分（</a:t>
            </a:r>
            <a:r>
              <a:rPr lang="en-US" altLang="zh-CN" sz="3200" b="1" dirty="0">
                <a:latin typeface="Times New Roman" panose="02020603050405020304" pitchFamily="18" charset="0"/>
                <a:ea typeface="宋体" panose="02010600030101010101" pitchFamily="2" charset="-122"/>
              </a:rPr>
              <a:t>1—4</a:t>
            </a:r>
            <a:r>
              <a:rPr lang="zh-CN" altLang="en-US" sz="3200" b="1" dirty="0">
                <a:latin typeface="Times New Roman" panose="02020603050405020304" pitchFamily="18" charset="0"/>
                <a:ea typeface="宋体" panose="02010600030101010101" pitchFamily="2" charset="-122"/>
              </a:rPr>
              <a:t>）大雁归来的情景。</a:t>
            </a:r>
            <a:endParaRPr lang="zh-CN" altLang="en-US" sz="3200">
              <a:latin typeface="Times New Roman" panose="02020603050405020304" pitchFamily="18" charset="0"/>
              <a:ea typeface="宋体" panose="02010600030101010101" pitchFamily="2" charset="-122"/>
            </a:endParaRPr>
          </a:p>
        </p:txBody>
      </p:sp>
      <p:sp>
        <p:nvSpPr>
          <p:cNvPr id="44038" name="矩形 44037"/>
          <p:cNvSpPr/>
          <p:nvPr/>
        </p:nvSpPr>
        <p:spPr>
          <a:xfrm>
            <a:off x="684213" y="2349500"/>
            <a:ext cx="7770812" cy="1163638"/>
          </a:xfrm>
          <a:prstGeom prst="rect">
            <a:avLst/>
          </a:prstGeom>
          <a:noFill/>
          <a:ln w="9525">
            <a:noFill/>
          </a:ln>
        </p:spPr>
        <p:txBody>
          <a:bodyPr wrap="none" anchor="t">
            <a:spAutoFit/>
          </a:bodyPr>
          <a:p>
            <a:pPr lvl="0">
              <a:spcBef>
                <a:spcPct val="20000"/>
              </a:spcBef>
              <a:buChar char="•"/>
            </a:pPr>
            <a:r>
              <a:rPr lang="en-US" altLang="zh-CN" sz="3200" b="1" dirty="0">
                <a:latin typeface="Times New Roman" panose="02020603050405020304" pitchFamily="18" charset="0"/>
                <a:ea typeface="宋体" panose="02010600030101010101" pitchFamily="2" charset="-122"/>
              </a:rPr>
              <a:t> </a:t>
            </a:r>
            <a:r>
              <a:rPr lang="zh-CN" altLang="en-US" sz="3200" b="1" dirty="0">
                <a:latin typeface="Times New Roman" panose="02020603050405020304" pitchFamily="18" charset="0"/>
                <a:ea typeface="宋体" panose="02010600030101010101" pitchFamily="2" charset="-122"/>
              </a:rPr>
              <a:t>第三部分（</a:t>
            </a:r>
            <a:r>
              <a:rPr lang="en-US" altLang="zh-CN" sz="3200" b="1" dirty="0">
                <a:latin typeface="Times New Roman" panose="02020603050405020304" pitchFamily="18" charset="0"/>
                <a:ea typeface="宋体" panose="02010600030101010101" pitchFamily="2" charset="-122"/>
              </a:rPr>
              <a:t>13</a:t>
            </a:r>
            <a:r>
              <a:rPr lang="zh-CN" altLang="en-US" sz="3200" b="1" dirty="0">
                <a:latin typeface="Times New Roman" panose="02020603050405020304" pitchFamily="18" charset="0"/>
                <a:ea typeface="宋体" panose="02010600030101010101" pitchFamily="2" charset="-122"/>
              </a:rPr>
              <a:t>段）赞美大雁的迁徙给人类</a:t>
            </a:r>
            <a:endParaRPr lang="zh-CN" altLang="en-US" sz="3200" b="1" dirty="0">
              <a:latin typeface="Times New Roman" panose="02020603050405020304" pitchFamily="18" charset="0"/>
              <a:ea typeface="宋体" panose="02010600030101010101" pitchFamily="2" charset="-122"/>
            </a:endParaRPr>
          </a:p>
          <a:p>
            <a:pPr lvl="0">
              <a:spcBef>
                <a:spcPct val="20000"/>
              </a:spcBef>
            </a:pPr>
            <a:r>
              <a:rPr lang="zh-CN" altLang="en-US" sz="3200" b="1" dirty="0">
                <a:latin typeface="Times New Roman" panose="02020603050405020304" pitchFamily="18" charset="0"/>
                <a:ea typeface="宋体" panose="02010600030101010101" pitchFamily="2" charset="-122"/>
              </a:rPr>
              <a:t>带来了生机和情趣。</a:t>
            </a:r>
            <a:endParaRPr lang="zh-CN" altLang="en-US" sz="3200" b="1" dirty="0">
              <a:latin typeface="Times New Roman" panose="02020603050405020304" pitchFamily="18" charset="0"/>
              <a:ea typeface="宋体" panose="02010600030101010101" pitchFamily="2" charset="-122"/>
            </a:endParaRPr>
          </a:p>
        </p:txBody>
      </p:sp>
      <p:sp>
        <p:nvSpPr>
          <p:cNvPr id="44039" name="矩形 44038"/>
          <p:cNvSpPr/>
          <p:nvPr/>
        </p:nvSpPr>
        <p:spPr>
          <a:xfrm>
            <a:off x="684213" y="1628775"/>
            <a:ext cx="7972425" cy="579438"/>
          </a:xfrm>
          <a:prstGeom prst="rect">
            <a:avLst/>
          </a:prstGeom>
          <a:noFill/>
          <a:ln w="9525">
            <a:noFill/>
          </a:ln>
        </p:spPr>
        <p:txBody>
          <a:bodyPr wrap="none" anchor="t">
            <a:spAutoFit/>
          </a:bodyPr>
          <a:p>
            <a:pPr lvl="0">
              <a:spcBef>
                <a:spcPct val="20000"/>
              </a:spcBef>
              <a:buChar char="•"/>
            </a:pPr>
            <a:r>
              <a:rPr lang="en-US" altLang="zh-CN" sz="3200" b="1" dirty="0">
                <a:latin typeface="Times New Roman" panose="02020603050405020304" pitchFamily="18" charset="0"/>
                <a:ea typeface="宋体" panose="02010600030101010101" pitchFamily="2" charset="-122"/>
              </a:rPr>
              <a:t> </a:t>
            </a:r>
            <a:r>
              <a:rPr lang="zh-CN" altLang="en-US" sz="3200" b="1" dirty="0">
                <a:latin typeface="Times New Roman" panose="02020603050405020304" pitchFamily="18" charset="0"/>
                <a:ea typeface="宋体" panose="02010600030101010101" pitchFamily="2" charset="-122"/>
              </a:rPr>
              <a:t>第二部分（</a:t>
            </a:r>
            <a:r>
              <a:rPr lang="en-US" altLang="zh-CN" sz="3200" b="1" dirty="0">
                <a:latin typeface="Times New Roman" panose="02020603050405020304" pitchFamily="18" charset="0"/>
                <a:ea typeface="宋体" panose="02010600030101010101" pitchFamily="2" charset="-122"/>
              </a:rPr>
              <a:t>5—12</a:t>
            </a:r>
            <a:r>
              <a:rPr lang="zh-CN" altLang="en-US" sz="3200" b="1" dirty="0">
                <a:latin typeface="Times New Roman" panose="02020603050405020304" pitchFamily="18" charset="0"/>
                <a:ea typeface="宋体" panose="02010600030101010101" pitchFamily="2" charset="-122"/>
              </a:rPr>
              <a:t>）大雁归来的日常生活。</a:t>
            </a:r>
            <a:endParaRPr lang="zh-CN" altLang="en-US" sz="3200" b="1" dirty="0">
              <a:latin typeface="Times New Roman" panose="02020603050405020304" pitchFamily="18" charset="0"/>
              <a:ea typeface="宋体" panose="02010600030101010101" pitchFamily="2" charset="-122"/>
            </a:endParaRPr>
          </a:p>
        </p:txBody>
      </p:sp>
      <p:pic>
        <p:nvPicPr>
          <p:cNvPr id="44040" name="弦上漫步.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8027988" y="6021388"/>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 calcmode="lin" valueType="num">
                                      <p:cBhvr additive="base">
                                        <p:cTn id="7" dur="500" fill="hold"/>
                                        <p:tgtEl>
                                          <p:spTgt spid="44037"/>
                                        </p:tgtEl>
                                        <p:attrNameLst>
                                          <p:attrName>ppt_x</p:attrName>
                                        </p:attrNameLst>
                                      </p:cBhvr>
                                      <p:tavLst>
                                        <p:tav tm="0">
                                          <p:val>
                                            <p:strVal val="0-#ppt_w/2"/>
                                          </p:val>
                                        </p:tav>
                                        <p:tav tm="100000">
                                          <p:val>
                                            <p:strVal val="#ppt_x"/>
                                          </p:val>
                                        </p:tav>
                                      </p:tavLst>
                                    </p:anim>
                                    <p:anim calcmode="lin" valueType="num">
                                      <p:cBhvr additive="base">
                                        <p:cTn id="8" dur="500" fill="hold"/>
                                        <p:tgtEl>
                                          <p:spTgt spid="440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4039"/>
                                        </p:tgtEl>
                                        <p:attrNameLst>
                                          <p:attrName>style.visibility</p:attrName>
                                        </p:attrNameLst>
                                      </p:cBhvr>
                                      <p:to>
                                        <p:strVal val="visible"/>
                                      </p:to>
                                    </p:set>
                                    <p:animEffect transition="in" filter="blinds(horizontal)">
                                      <p:cBhvr>
                                        <p:cTn id="13" dur="500"/>
                                        <p:tgtEl>
                                          <p:spTgt spid="44039"/>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4038"/>
                                        </p:tgtEl>
                                        <p:attrNameLst>
                                          <p:attrName>style.visibility</p:attrName>
                                        </p:attrNameLst>
                                      </p:cBhvr>
                                      <p:to>
                                        <p:strVal val="visible"/>
                                      </p:to>
                                    </p:set>
                                    <p:animEffect transition="in" filter="diamond(in)">
                                      <p:cBhvr>
                                        <p:cTn id="18" dur="2000"/>
                                        <p:tgtEl>
                                          <p:spTgt spid="44038"/>
                                        </p:tgtEl>
                                      </p:cBhvr>
                                    </p:animEffect>
                                  </p:childTnLst>
                                </p:cTn>
                              </p:par>
                            </p:childTnLst>
                          </p:cTn>
                        </p:par>
                        <p:par>
                          <p:cTn id="19" fill="hold">
                            <p:stCondLst>
                              <p:cond delay="2000"/>
                            </p:stCondLst>
                            <p:childTnLst>
                              <p:par>
                                <p:cTn id="20" presetID="1" presetClass="mediacall" presetSubtype="0" fill="hold" nodeType="afterEffect">
                                  <p:stCondLst>
                                    <p:cond delay="0"/>
                                  </p:stCondLst>
                                  <p:childTnLst>
                                    <p:cmd type="call" cmd="playFrom(0.0)">
                                      <p:cBhvr>
                                        <p:cTn id="21" dur="520448" fill="hold"/>
                                        <p:tgtEl>
                                          <p:spTgt spid="4404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44040"/>
                </p:tgtEl>
              </p:cMediaNode>
            </p:audio>
          </p:childTnLst>
        </p:cTn>
      </p:par>
    </p:tnLst>
    <p:bldLst>
      <p:bldP spid="44037" grpId="0"/>
      <p:bldP spid="44038" grpId="0"/>
      <p:bldP spid="44039"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themeOverride>
</file>

<file path=ppt/theme/themeOverride2.xml><?xml version="1.0" encoding="utf-8"?>
<a:themeOverride xmlns:a="http://schemas.openxmlformats.org/drawingml/2006/main">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themeOverride>
</file>

<file path=ppt/theme/themeOverride3.xml><?xml version="1.0" encoding="utf-8"?>
<a:themeOverride xmlns:a="http://schemas.openxmlformats.org/drawingml/2006/main">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themeOverride>
</file>

<file path=docProps/app.xml><?xml version="1.0" encoding="utf-8"?>
<Properties xmlns="http://schemas.openxmlformats.org/officeDocument/2006/extended-properties" xmlns:vt="http://schemas.openxmlformats.org/officeDocument/2006/docPropsVTypes">
  <TotalTime>0</TotalTime>
  <Words>4161</Words>
  <Application>WPS 演示</Application>
  <PresentationFormat>在屏幕上显示</PresentationFormat>
  <Paragraphs>260</Paragraphs>
  <Slides>32</Slides>
  <Notes>0</Notes>
  <HiddenSlides>0</HiddenSlides>
  <MMClips>3</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Arial</vt:lpstr>
      <vt:lpstr>宋体</vt:lpstr>
      <vt:lpstr>Wingdings</vt:lpstr>
      <vt:lpstr>Times New Roman</vt:lpstr>
      <vt:lpstr>黑体</vt:lpstr>
      <vt:lpstr>微软雅黑</vt:lpstr>
      <vt:lpstr>Calibri</vt:lpstr>
      <vt:lpstr>华文彩云</vt:lpstr>
      <vt:lpstr>隶书</vt:lpstr>
      <vt:lpstr>华文新魏</vt:lpstr>
      <vt:lpstr>华文行楷</vt:lpstr>
      <vt:lpstr>默认设计模板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语文备课大师网</dc:title>
  <dc:creator>语文备课大师网</dc:creator>
  <cp:lastModifiedBy>hlj</cp:lastModifiedBy>
  <cp:revision>4</cp:revision>
  <dcterms:created xsi:type="dcterms:W3CDTF">2017-04-18T05:36:00Z</dcterms:created>
  <dcterms:modified xsi:type="dcterms:W3CDTF">2017-05-02T00:59:26Z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