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33" r:id="rId3"/>
    <p:sldId id="257" r:id="rId4"/>
    <p:sldId id="274" r:id="rId5"/>
    <p:sldId id="428" r:id="rId6"/>
    <p:sldId id="300" r:id="rId7"/>
    <p:sldId id="434" r:id="rId8"/>
    <p:sldId id="275" r:id="rId9"/>
    <p:sldId id="429" r:id="rId10"/>
    <p:sldId id="430" r:id="rId11"/>
    <p:sldId id="431" r:id="rId12"/>
    <p:sldId id="302" r:id="rId13"/>
    <p:sldId id="435" r:id="rId14"/>
    <p:sldId id="276" r:id="rId15"/>
    <p:sldId id="304" r:id="rId16"/>
    <p:sldId id="436" r:id="rId17"/>
    <p:sldId id="298" r:id="rId18"/>
    <p:sldId id="437" r:id="rId19"/>
    <p:sldId id="277" r:id="rId20"/>
    <p:sldId id="306" r:id="rId21"/>
    <p:sldId id="438" r:id="rId22"/>
    <p:sldId id="279" r:id="rId23"/>
    <p:sldId id="293" r:id="rId24"/>
    <p:sldId id="439" r:id="rId25"/>
    <p:sldId id="295" r:id="rId26"/>
    <p:sldId id="440" r:id="rId27"/>
    <p:sldId id="281" r:id="rId28"/>
    <p:sldId id="297" r:id="rId29"/>
    <p:sldId id="432" r:id="rId30"/>
    <p:sldId id="441" r:id="rId31"/>
    <p:sldId id="282" r:id="rId32"/>
    <p:sldId id="286" r:id="rId33"/>
    <p:sldId id="442" r:id="rId34"/>
    <p:sldId id="283" r:id="rId35"/>
    <p:sldId id="288" r:id="rId36"/>
    <p:sldId id="443" r:id="rId37"/>
    <p:sldId id="284" r:id="rId38"/>
    <p:sldId id="287" r:id="rId39"/>
    <p:sldId id="444" r:id="rId40"/>
    <p:sldId id="445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3" autoAdjust="0"/>
    <p:restoredTop sz="87139" autoAdjust="0"/>
  </p:normalViewPr>
  <p:slideViewPr>
    <p:cSldViewPr snapToGrid="0">
      <p:cViewPr varScale="1">
        <p:scale>
          <a:sx n="68" d="100"/>
          <a:sy n="68" d="100"/>
        </p:scale>
        <p:origin x="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tags" Target="tags/tag4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176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19976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alphaModFix amt="66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4571C-DFEF-417C-B965-ACEAC4CDB91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A32E5-870C-4CCF-8FF4-BF2DF64712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Relationship Id="rId3" Type="http://schemas.openxmlformats.org/officeDocument/2006/relationships/tags" Target="../tags/tag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标点符号专题</a:t>
            </a:r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mtClean="0"/>
              <a:t>初中语文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363745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78230"/>
            <a:ext cx="10515600" cy="5099050"/>
          </a:xfrm>
        </p:spPr>
        <p:txBody>
          <a:bodyPr>
            <a:normAutofit/>
          </a:bodyPr>
          <a:lstStyle/>
          <a:p>
            <a:r>
              <a:rPr lang="en-US" altLang="zh-CN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4</a:t>
            </a:r>
            <a:r>
              <a:rPr lang="zh-CN" altLang="en-US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、句子中“等等”代表未说出的并列部分，在“等等”的前面也要用分号。</a:t>
            </a:r>
          </a:p>
          <a:p>
            <a:endParaRPr lang="zh-CN" altLang="en-US" sz="3600"/>
          </a:p>
          <a:p>
            <a:r>
              <a:rPr lang="zh-CN" altLang="en-US" sz="3600"/>
              <a:t>如：阅读有许多好处：它能扩大你的知识面；能陶冶你的情操；能提高你的审美能力；等等。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【提示：并列的几个分句，不论其结构是否一致，并列分句间均用分号，不能有的用分号有的用逗号】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409575" y="707390"/>
            <a:ext cx="1154684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sz="2000" b="1">
                <a:solidFill>
                  <a:srgbClr val="C00000"/>
                </a:solidFill>
                <a:ea typeface="宋体" panose="02010600030101010101" pitchFamily="2" charset="-122"/>
              </a:rPr>
              <a:t>(2020北京房山初三（上）期末)</a:t>
            </a:r>
          </a:p>
          <a:p>
            <a:pPr indent="457200" fontAlgn="auto">
              <a:lnSpc>
                <a:spcPct val="150000"/>
              </a:lnSpc>
            </a:pP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sz="2000" b="1">
                <a:ea typeface="宋体" panose="02010600030101010101" pitchFamily="2" charset="-122"/>
              </a:rPr>
              <a:t>.下面是一个同学在“致敬偶像”环节中的演讲词，阅读这段文字，</a:t>
            </a:r>
            <a:r>
              <a:rPr 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在【甲】【乙】两处分别填入标点符号,最恰当的一项是（      ）(2分)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“偶像”是什么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【甲】</a:t>
            </a:r>
            <a:r>
              <a:rPr lang="zh-CN" sz="2000" b="1">
                <a:ea typeface="宋体" panose="02010600030101010101" pitchFamily="2" charset="-122"/>
              </a:rPr>
              <a:t>偶像应该是被我们追求和崇拜的对象，应该是能向我们传递前进正能量的群体。从“填补了我国原子核理论的空白，为氢弹突破做出卓越贡献”的于敏，到“创建了超级杂交稻技术体系，为我国粮食安全、农业科学发展和世界粮食供给做出杰出贡献”的袁隆平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【乙】</a:t>
            </a:r>
            <a:r>
              <a:rPr lang="zh-CN" sz="2000" b="1">
                <a:ea typeface="宋体" panose="02010600030101010101" pitchFamily="2" charset="-122"/>
              </a:rPr>
              <a:t>从“隐姓埋名30年不曾回家，用一个算盘、一把计算尺，拉开中国核潜艇建造序幕”的黄旭华，到“九死一生，荣立赫赫战功，却深藏功与名60余年”的张富清……他们是国家勋章的获得者，是当之无愧的国之脊梁，是我们心中的“超级偶像”！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A.【甲】逗号     【乙】逗号    B.【甲】问号    【乙】逗号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solidFill>
                  <a:srgbClr val="333333"/>
                </a:solidFill>
                <a:ea typeface="宋体" panose="02010600030101010101" pitchFamily="2" charset="-122"/>
              </a:rPr>
              <a:t>C.【甲】逗号    【乙】分号     D.【甲】问号    【乙】分号</a:t>
            </a:r>
            <a:endParaRPr lang="zh-CN" altLang="en-US" sz="2000" b="1">
              <a:solidFill>
                <a:srgbClr val="333333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409575" y="707390"/>
            <a:ext cx="1154684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(2020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北京房山初三（上）期末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)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下面是一个同学在“致敬偶像”环节中的演讲词，阅读这段文字，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在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两处分别填入标点符号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最恰当的一项是（      ）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)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“偶像”是什么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偶像应该是被我们追求和崇拜的对象，应该是能向我们传递前进正能量的群体。从“填补了我国原子核理论的空白，为氢弹突破做出卓越贡献”的于敏，到“创建了超级杂交稻技术体系，为我国粮食安全、农业科学发展和世界粮食供给做出杰出贡献”的袁隆平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从“隐姓埋名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30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年不曾回家，用一个算盘、一把计算尺，拉开中国核潜艇建造序幕”的黄旭华，到“九死一生，荣立赫赫战功，却深藏功与名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60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余年”的张富清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他们是国家勋章的获得者，是当之无愧的国之脊梁，是我们心中的“超级偶像”！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A.【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逗号 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逗号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B.【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问号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逗号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C.【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逗号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分号 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D.【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问号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分号</a:t>
            </a:r>
          </a:p>
        </p:txBody>
      </p:sp>
    </p:spTree>
    <p:extLst>
      <p:ext uri="{BB962C8B-B14F-4D97-AF65-F5344CB8AC3E}">
        <p14:creationId xmlns:p14="http://schemas.microsoft.com/office/powerpoint/2010/main" val="1286220082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9260" y="20320"/>
            <a:ext cx="10515600" cy="1325563"/>
          </a:xfrm>
        </p:spPr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三、冒号：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用在提示语后面或前面，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提示下文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总结上文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530" y="909320"/>
            <a:ext cx="11758930" cy="6089015"/>
          </a:xfrm>
        </p:spPr>
        <p:txBody>
          <a:bodyPr>
            <a:normAutofit fontScale="97500" lnSpcReduction="10000"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1.直接引用，用冒号；间接转述，不用冒号。</a:t>
            </a:r>
          </a:p>
          <a:p>
            <a:pPr marL="0" indent="0"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他对父亲说：“您辛苦了。”</a:t>
            </a:r>
          </a:p>
          <a:p>
            <a:pPr marL="0" indent="0"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王先生说，他今天不能来了。</a:t>
            </a:r>
          </a:p>
          <a:p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2.说话人在前，用冒号； 说话人在中间，用逗号；说话人在结尾，用句号。</a:t>
            </a:r>
          </a:p>
          <a:p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老李说：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学习要认真。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“学习就是要认真，”老师说，“而且一定要持之以恒。”</a:t>
            </a:r>
          </a:p>
          <a:p>
            <a:pPr marL="0" indent="0"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学习要认真啊！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老李说。</a:t>
            </a:r>
          </a:p>
          <a:p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3.冒号的提示作用要管到句尾。</a:t>
            </a:r>
          </a:p>
          <a:p>
            <a:pPr marL="0" indent="0"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不少老师反映：小学生劳动观念单薄，劳动习惯差、自理能力低，不珍惜劳动成果。这样的问题在全国许多地方都存在。</a:t>
            </a:r>
          </a:p>
          <a:p>
            <a:pPr algn="l">
              <a:buClrTx/>
              <a:buSzTx/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4.冒号不能和表示提示性的词同时使用。</a:t>
            </a:r>
          </a:p>
          <a:p>
            <a:pPr marL="0" indent="0"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这位老“巴尔干”同意本报记者的看法：即协议虽签，维和部队开始“维和”，但科索沃的危机并没有消除。（冒号应改为逗号）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342900" y="864870"/>
            <a:ext cx="1124775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(2019 年怀柔区中考一模)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14．游览归来，一位同学写下了一段游记，请你阅读下面的游记，完成（1）—（2）题。 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在登长城之前，我眼前无数次浮现过长城摄影爱好者镜头下的画面【甲】春季,群芳争妍,山花烂漫；夏季,满山青翠,流水潺潺【乙】秋季,红叶漫山,果实累累；冬季,白雪皑皑, 银装素裹。而今我登上长城，极目远眺，群岭起伏，朝霞辉映，长城犹如一条银色的裙带飘绕其间，在苍松翠柏的衬托下，它愈加明丽和壮观。长城的精神让我赞叹，眼前的景色让我陶醉。它凝聚着中华民族劳动人民的智慧，象征着中华民族自强不息的精神，它是中华民族的象征。长城之行，让我受益匪浅。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（1）结合语境，将文中【甲】【乙】两处应填入的标点写在下面的横线上。（2 分）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      【甲】</a:t>
            </a:r>
            <a:r>
              <a:rPr lang="en-US" sz="20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【乙】</a:t>
            </a:r>
            <a:r>
              <a:rPr lang="en-US" sz="2000" b="1" u="sng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sz="2000" b="1" u="sng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en-US" sz="2000" b="1" u="sng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en-US" sz="2000" b="1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sz="2000" b="1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en-US" altLang="en-US" sz="2000" b="1" u="sng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342900" y="864870"/>
            <a:ext cx="1124775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(2019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年怀柔区中考一模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)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14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．游览归来，一位同学写下了一段游记，请你阅读下面的游记，完成（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）题。 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在登长城之前，我眼前无数次浮现过长城摄影爱好者镜头下的画面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春季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群芳争妍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山花烂漫；夏季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满山青翠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流水潺潺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秋季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红叶漫山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果实累累；冬季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白雪皑皑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银装素裹。而今我登上长城，极目远眺，群岭起伏，朝霞辉映，长城犹如一条银色的裙带飘绕其间，在苍松翠柏的衬托下，它愈加明丽和壮观。长城的精神让我赞叹，眼前的景色让我陶醉。它凝聚着中华民族劳动人民的智慧，象征着中华民族自强不息的精神，它是中华民族的象征。长城之行，让我受益匪浅。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）结合语境，将文中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两处应填入的标点写在下面的横线上。（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en-US" sz="20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2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kumimoji="0" lang="en-US" sz="20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】____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；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___</a:t>
            </a:r>
            <a:r>
              <a:rPr kumimoji="0" lang="en-US" sz="2000" b="1" i="0" u="sng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000" b="1" i="0" u="sng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       </a:t>
            </a:r>
            <a:r>
              <a:rPr kumimoji="0" lang="en-US" sz="20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 </a:t>
            </a:r>
            <a:r>
              <a:rPr kumimoji="0" lang="en-US" sz="20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endParaRPr kumimoji="0" lang="en-US" altLang="en-US" sz="2000" b="1" i="0" u="sng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1324618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103505" y="271145"/>
            <a:ext cx="117786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sz="2000" b="1">
                <a:solidFill>
                  <a:srgbClr val="C00000"/>
                </a:solidFill>
                <a:ea typeface="宋体" panose="02010600030101010101" pitchFamily="2" charset="-122"/>
              </a:rPr>
              <a:t>(北京市朝阳区九年级综合练习(一))</a:t>
            </a:r>
          </a:p>
          <a:p>
            <a:pPr indent="457200" fontAlgn="auto">
              <a:lnSpc>
                <a:spcPct val="150000"/>
              </a:lnSpc>
            </a:pP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sz="2000" b="1">
                <a:ea typeface="宋体" panose="02010600030101010101" pitchFamily="2" charset="-122"/>
              </a:rPr>
              <a:t>.阅读下面关于“紫禁城里过大年”活动的文字,完成(1)(2)题。(共4分)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为了迎接春节的到来,故宫早已张灯结【甲】,其中最让人期待的是消失了两百年的天灯和万寿灯。安设天灯和万寿灯的地点共三处【乙】一是乾清宫,二是皇极殿,三是建福宫。乾清宫前的万寿灯灯楼颇为引人注目。灯楼的内部安装了六扇仙人风扇,即国绕个木柱嵌有六扇绘有仙人的扇面,这六扇仙人可以转动,像走马灯。灯楼下部有云托上有八叉蹲龙,蹲龙上对应有八仙人。四周的灯联正反两面均有文字,每副对联对仗工整,其内容为歌舞升平、吉庆祥瑞等。研究人员在复原天灯和万寿灯的过程中,采用了锻铜工艺技术,这项工艺技术源自中国传统的铜浮雕,让康乾盛世的过年景象重现今日。</a:t>
            </a:r>
          </a:p>
          <a:p>
            <a:pPr indent="457200" fontAlgn="auto">
              <a:lnSpc>
                <a:spcPct val="150000"/>
              </a:lnSpc>
            </a:pPr>
            <a:endParaRPr lang="zh-CN" sz="2000" b="1">
              <a:ea typeface="宋体" panose="02010600030101010101" pitchFamily="2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(1)在【甲】【乙】两处分别填人汉字和标点符号,正确的一项是（    ）（2分）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A.【甲】彩    【乙】冒号          B.【甲】彩    【乙】破折号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C.【甲】采    【乙】冒号          D.【甲】采    【乙】破折号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103505" y="271145"/>
            <a:ext cx="117786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北京市朝阳区九年级综合练习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一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))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阅读下面关于“紫禁城里过大年”活动的文字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完成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(1)(2)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题。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共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)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为了迎接春节的到来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故宫早已张灯结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其中最让人期待的是消失了两百年的天灯和万寿灯。安设天灯和万寿灯的地点共三处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一是乾清宫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二是皇极殿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三是建福宫。乾清宫前的万寿灯灯楼颇为引人注目。灯楼的内部安装了六扇仙人风扇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即国绕个木柱嵌有六扇绘有仙人的扇面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这六扇仙人可以转动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像走马灯。灯楼下部有云托上有八叉蹲龙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蹲龙上对应有八仙人。四周的灯联正反两面均有文字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每副对联对仗工整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其内容为歌舞升平、吉庆祥瑞等。研究人员在复原天灯和万寿灯的过程中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采用了锻铜工艺技术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这项工艺技术源自中国传统的铜浮雕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让康乾盛世的过年景象重现今日。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(1)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在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两处分别填人汉字和标点符号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正确的一项是（    ）（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A.【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彩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冒号      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B.【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彩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破折号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C.【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采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冒号      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D.【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采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破折号</a:t>
            </a:r>
          </a:p>
        </p:txBody>
      </p:sp>
    </p:spTree>
    <p:extLst>
      <p:ext uri="{BB962C8B-B14F-4D97-AF65-F5344CB8AC3E}">
        <p14:creationId xmlns:p14="http://schemas.microsoft.com/office/powerpoint/2010/main" val="3124203023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350" y="0"/>
            <a:ext cx="10515600" cy="1325563"/>
          </a:xfrm>
        </p:spPr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四、问号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145" y="871855"/>
            <a:ext cx="11903075" cy="6142355"/>
          </a:xfrm>
        </p:spPr>
        <p:txBody>
          <a:bodyPr>
            <a:normAutofit fontScale="90000" lnSpcReduction="20000"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1.连续问,句句用问号。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听说你昨天考试了，咋样呀？考得挺好吧？进前十名了没？告诉我好么？你能不能快点呀？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2.选择问，句末用问号。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你是临场胆怯呢，还是身体不舒服呢？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对于这样的青年，我们是应该支持他呢，还是应该指责他呢？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3.倒装问，问号在句末。</a:t>
            </a:r>
            <a:endParaRPr lang="zh-CN" altLang="en-US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你去吗，张处长？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4.有的句子虽然含有谁、什么、怎么样等疑问词，但只充当整个句子的一部分，句末不用    问号。是陈述句，应用句号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我没什么，可不知道人家怎么想。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我不知道这究竟是怎么一回事。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66700" y="250190"/>
            <a:ext cx="111347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sz="2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(顺义区 2019 届初三年级第一次统一练习)</a:t>
            </a:r>
          </a:p>
          <a:p>
            <a:pPr indent="457200" fontAlgn="auto">
              <a:lnSpc>
                <a:spcPct val="150000"/>
              </a:lnSpc>
            </a:pP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.同学们在参与这项实践活动后写下了面的活动感受，请你阅读并完成（1）—（2）题。（3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①北京四合院是世界古代建筑财富，见证了古城历史的演进。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四四方方的院落刻满风蚀的残痕，古朴却又生生不息地沿着中轴线延展开去。</a:t>
            </a:r>
            <a:r>
              <a:rPr lang="zh-CN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②它散发着馥郁的历史气息，弥漫在蕴含旧日的光阴砖缝瓦隙中。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府大门里碧瓦飞甍，帘幕无重数，玉勒雕鞍曾住【甲】寻常人家里砖瓦苍郁、叠石美景，掩不住一团和气。四合院里里外外，难道不是石砌的史书吗？如果没有大面积的四合院和胡同，北京城的古都风貌、北京历史文化的血脉不将被割断吗【乙】古老的北京离不了四合院，四合院是这座历史文化名城的细胞。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（1）文中甲乙两个【 】内应填入的标点符号是（1 分）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 【甲】句号 【乙】问号   B. 【甲】分号 【乙】问号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C.【甲】逗号 【乙】句号    D. 【甲】分号 【乙】句号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 bwMode="auto">
          <a:xfrm>
            <a:off x="1317917" y="228283"/>
            <a:ext cx="6923088" cy="1143000"/>
          </a:xfr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i="0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汉仪行楷简" panose="02010600000101010101" charset="-122"/>
                <a:ea typeface="汉仪行楷简" panose="02010600000101010101" charset="-122"/>
                <a:cs typeface="+mn-cs"/>
              </a:rPr>
              <a:t>标点符号分为点号与标号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10515" y="1371600"/>
            <a:ext cx="8158163" cy="657225"/>
          </a:xfrm>
        </p:spPr>
        <p:txBody>
          <a:bodyPr vert="horz" wrap="square" lIns="91440" tIns="45720" rIns="91440" bIns="45720" anchor="t"/>
          <a:lstStyle/>
          <a:p>
            <a:pPr>
              <a:buFont typeface="Wingdings" panose="05000000000000000000" charset="0"/>
              <a:buChar char="l"/>
            </a:pPr>
            <a:r>
              <a:rPr lang="zh-CN" altLang="en-US" sz="2800" b="1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点号主要是表示语言中的停顿和语气。</a:t>
            </a:r>
            <a:endParaRPr lang="en-US" altLang="zh-CN" sz="2800" b="1">
              <a:solidFill>
                <a:srgbClr val="A5002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rgbClr val="A5002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Group 8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196783" y="2028825"/>
          <a:ext cx="8158162" cy="1214438"/>
        </p:xfrm>
        <a:graphic>
          <a:graphicData uri="http://schemas.openxmlformats.org/drawingml/2006/table">
            <a:tbl>
              <a:tblPr/>
              <a:tblGrid>
                <a:gridCol w="1019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91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07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191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191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191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2076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2076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60642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顿号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逗号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问号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叹号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冒号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801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" name="Group 9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862455" y="3968115"/>
          <a:ext cx="8826500" cy="2287270"/>
        </p:xfrm>
        <a:graphic>
          <a:graphicData uri="http://schemas.openxmlformats.org/drawingml/2006/table">
            <a:tbl>
              <a:tblPr/>
              <a:tblGrid>
                <a:gridCol w="12655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64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55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630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0066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7608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6233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破折号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括号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书名号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省略号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61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“”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233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备注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占两格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右左上角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占两格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9" name="矩形 5"/>
          <p:cNvSpPr/>
          <p:nvPr/>
        </p:nvSpPr>
        <p:spPr>
          <a:xfrm>
            <a:off x="310515" y="3275013"/>
            <a:ext cx="8572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>
              <a:buFont typeface="Wingdings" panose="05000000000000000000" charset="0"/>
              <a:buChar char="l"/>
            </a:pPr>
            <a:r>
              <a:rPr lang="zh-CN" altLang="en-US" sz="2800" b="1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标号主要标明词语或句子的性质和作用。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66700" y="250190"/>
            <a:ext cx="111347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顺义区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2019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届初三年级第一次统一练习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同学们在参与这项实践活动后写下了面的活动感受，请你阅读并完成（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）题。（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①北京四合院是世界古代建筑财富，见证了古城历史的演进。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四四方方的院落刻满风蚀的残痕，古朴却又生生不息地沿着中轴线延展开去。</a:t>
            </a:r>
            <a:r>
              <a:rPr kumimoji="0" lang="zh-CN" altLang="en-US" sz="20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②它散发着馥郁的历史气息，弥漫在蕴含旧日的光阴砖缝瓦隙中。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王府大门里碧瓦飞甍，帘幕无重数，玉勒雕鞍曾住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寻常人家里砖瓦苍郁、叠石美景，掩不住一团和气。四合院里里外外，难道不是石砌的史书吗？如果没有大面积的四合院和胡同，北京城的古都风貌、北京历史文化的血脉不将被割断吗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古老的北京离不了四合院，四合院是这座历史文化名城的细胞。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）文中甲乙两个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 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内应填入的标点符号是（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 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句号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问号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 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分号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问号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逗号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句号   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 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分号 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句号</a:t>
            </a:r>
          </a:p>
        </p:txBody>
      </p:sp>
    </p:spTree>
    <p:extLst>
      <p:ext uri="{BB962C8B-B14F-4D97-AF65-F5344CB8AC3E}">
        <p14:creationId xmlns:p14="http://schemas.microsoft.com/office/powerpoint/2010/main" val="170848129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685" y="41275"/>
            <a:ext cx="10515600" cy="1325563"/>
          </a:xfrm>
        </p:spPr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五、引号：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是表示出文中引用部分的标点。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6855" y="1141730"/>
            <a:ext cx="11718290" cy="6073140"/>
          </a:xfrm>
        </p:spPr>
        <p:txBody>
          <a:bodyPr>
            <a:norm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en-US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1.引文独自成句，意思完整，句末点号放在引号里面，且引号前用冒号。     速记：前引号前面有冒号，后引号在外。</a:t>
            </a:r>
          </a:p>
          <a:p>
            <a:pPr algn="l" fontAlgn="auto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我联想到了唐朝贾岛的诗句：“只在此山中，云深不知处。”</a:t>
            </a:r>
            <a:endParaRPr lang="zh-CN" altLang="en-US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毛主席教导我们说：“好好学习，天天向上。”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引文不完整或者说引文作为自己话的一部分，这时，句末点号（问号、感叹号除外）放在后引号的外面。</a:t>
            </a:r>
            <a:endParaRPr lang="zh-CN" altLang="en-US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 fontAlgn="auto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例如：写文章要做到“平字见奇，常字见险，陈字见新，朴字见色”。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 fontAlgn="auto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徐悲鸿笔下的马正像评论家说的“形神俱备，充满生机”。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82270" y="226695"/>
            <a:ext cx="1148524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b="1">
                <a:solidFill>
                  <a:srgbClr val="C00000"/>
                </a:solidFill>
                <a:ea typeface="宋体" panose="02010600030101010101" pitchFamily="2" charset="-122"/>
              </a:rPr>
              <a:t>(海淀区初三第一学期期末学业水平调研)</a:t>
            </a:r>
          </a:p>
          <a:p>
            <a:pPr indent="457200" fontAlgn="auto">
              <a:lnSpc>
                <a:spcPct val="150000"/>
              </a:lnSpc>
            </a:pP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b="1">
                <a:ea typeface="宋体" panose="02010600030101010101" pitchFamily="2" charset="-122"/>
              </a:rPr>
              <a:t>.这次活动专刊以近年来我国文学创作所取得的成就作为结语。阅读文段,完成(1)(2)题。(4分)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近年来,中国文学之花在海外次第盛开。短短几年光景,中国作家频频走上世界文坛的最高领奖台,作品打入欧美主流文学市场。从2012年莫言捧回诺贝尔文学奖,到2015年刘慈欣凭《三体》获世界科幻文坛最高荣誉雨果奖,再到2016年曹文轩摘得儿童文学的【甲】“诺贝尔奖”——国际安徒生奖的桂冠,郝景芳以《北京折叠》获得第74届雨果最佳中短篇小说奖……一个又一个中国人,在国际文坛实现【乙】“零的突破”,成为多个全球权威文学奖项的中国第一人”。正如中国作家协会主席铁凝在茅盾文学奖颁奖典礼上的致誶所说:“‘潮平两岸阔,风正一帆悬’,中囯文艺由此迎来了云蒸霞蔚、气象万千的新境界。”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（2)引号有多种用法:</a:t>
            </a:r>
            <a:r>
              <a:rPr lang="zh-CN" b="1">
                <a:solidFill>
                  <a:srgbClr val="FF0000"/>
                </a:solidFill>
                <a:ea typeface="宋体" panose="02010600030101010101" pitchFamily="2" charset="-122"/>
              </a:rPr>
              <a:t>①标示语段中具有特殊含义而需要特别指出的成分;②标示语段中需要着重论述或强调的内容；③标示语段中直接引述的内容。</a:t>
            </a:r>
            <a:r>
              <a:rPr lang="zh-CN" b="1">
                <a:ea typeface="宋体" panose="02010600030101010101" pitchFamily="2" charset="-122"/>
              </a:rPr>
              <a:t>对语段中两处引号的用法判断正确的一项是（  ）(2分)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A.【甲】②    【乙】①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B.【甲】①    【乙】③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C.【甲】②    【乙】③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D.【甲】①    【乙】②</a:t>
            </a:r>
            <a:endParaRPr lang="zh-CN" altLang="en-US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82270" y="226695"/>
            <a:ext cx="1148524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海淀区初三第一学期期末学业水平调研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)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这次活动专刊以近年来我国文学创作所取得的成就作为结语。阅读文段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完成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(1)(2)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题。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(4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)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近年来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中国文学之花在海外次第盛开。短短几年光景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中国作家频频走上世界文坛的最高领奖台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作品打入欧美主流文学市场。从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2012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年莫言捧回诺贝尔文学奖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到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2015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年刘慈欣凭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三体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获世界科幻文坛最高荣誉雨果奖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再到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2016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年曹文轩摘得儿童文学的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】“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诺贝尔奖”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国际安徒生奖的桂冠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郝景芳以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北京折叠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获得第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74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届雨果最佳中短篇小说奖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一个又一个中国人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在国际文坛实现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】“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零的突破”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成为多个全球权威文学奖项的中国第一人”。正如中国作家协会主席铁凝在茅盾文学奖颁奖典礼上的致誶所说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:“‘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潮平两岸阔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风正一帆悬’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中囯文艺由此迎来了云蒸霞蔚、气象万千的新境界。”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2)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引号有多种用法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: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①标示语段中具有特殊含义而需要特别指出的成分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;②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标示语段中需要着重论述或强调的内容；③标示语段中直接引述的内容。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对语段中两处引号的用法判断正确的一项是（  ）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(2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)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A.【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】②    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】①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B.【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】①    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】③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C.【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】②    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】③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D.【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】①    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】②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797932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45110" y="149225"/>
            <a:ext cx="11670665" cy="7108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（房山区 2019—2020 学年度第一学期期中检测试卷）</a:t>
            </a:r>
          </a:p>
          <a:p>
            <a:pPr indent="457200" fontAlgn="auto">
              <a:lnSpc>
                <a:spcPct val="15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.在讲述自强不息人物故事环节中，有一位同学为大家讲述了中国女排的故事。阅读这段文字，完成第（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）题。（共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6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</a:p>
          <a:p>
            <a:pPr indent="457200" fontAlgn="auto">
              <a:lnSpc>
                <a:spcPct val="15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2019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9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中国女排十一连胜卫冕世界杯冠军！这是中国女排获得的第十个世界冠军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这不仅是女排姑娘们向新中国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70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华诞献上的厚礼，也是送给全体中国人的精神大餐。</a:t>
            </a: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中国女排从来没有过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统治地位【甲】几乎每一次夺冠，都靠艰难的拼搏完成。在最困难的时刻，呈现出最顽强的精神，或许这就是女排精神的实质。这些来之不易的金牌就像是在告诉我们：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哪有什么洪荒之力，不过是在咬牙坚持【乙】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sz="2400" b="1" u="sng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）在【甲】【乙】两处分别填入标点符号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最恰当的一项是（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A.【甲】 ”， 【乙】 。” B.【甲】 ，” 【乙】 。”</a:t>
            </a: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C.【甲】 ”， 【乙】 ”。 D.【甲】 ，” 【乙】 ”。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701800" y="3029585"/>
            <a:ext cx="69342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45110" y="149225"/>
            <a:ext cx="11670665" cy="7108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（房山区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2019—2020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学年度第一学期期中检测试卷）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在讲述自强不息人物故事环节中，有一位同学为大家讲述了中国女排的故事。阅读这段文字，完成第（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）题。（共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6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2019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9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中国女排十一连胜卫冕世界杯冠军！这是中国女排获得的第十个世界冠军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这不仅是女排姑娘们向新中国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70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华诞献上的厚礼，也是送给全体中国人的精神大餐。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中国女排从来没有过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统治地位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几乎每一次夺冠，都靠艰难的拼搏完成。在最困难的时刻，呈现出最顽强的精神，或许这就是女排精神的实质。这些来之不易的金牌就像是在告诉我们：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哪有什么洪荒之力，不过是在咬牙坚持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kumimoji="0" lang="en-US" sz="24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两处分别填入标点符号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最恰当的一项是（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 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。”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，”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。”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 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 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，”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 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701800" y="3029585"/>
            <a:ext cx="69342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8128804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六、破折号：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主要表示行文中的解释说明部分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2750" y="1883410"/>
            <a:ext cx="11207115" cy="3572510"/>
          </a:xfrm>
        </p:spPr>
        <p:txBody>
          <a:bodyPr>
            <a:norm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1.破折号后面表解释说明的部分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我国的四大发明——火药、印刷术、指南针、造纸术，对世界历史发展有着伟大的贡献。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2.破折号与“是”“有”“即”等提示的词不能同时使用。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他的好朋友——王晓明，是一个活泼的男孩。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冒号与破折号的区别：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5620" y="1825625"/>
            <a:ext cx="11227435" cy="4558665"/>
          </a:xfrm>
        </p:spPr>
        <p:txBody>
          <a:bodyPr>
            <a:normAutofit fontScale="80000" lnSpcReduction="10000"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二者表示的总说和分说的关系不同。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1、若分说部分是对总说的</a:t>
            </a:r>
            <a:r>
              <a:rPr lang="zh-CN" altLang="en-US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分项说明或列举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时，则用</a:t>
            </a:r>
            <a:r>
              <a:rPr lang="zh-CN" altLang="en-US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冒号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如：今天晚会上将表演以下节目：舞蹈、独唱、二重唱、相声和小品。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2、若分说部分是对总说的部分</a:t>
            </a:r>
            <a:r>
              <a:rPr lang="zh-CN" altLang="en-US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解释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，则应用</a:t>
            </a:r>
            <a:r>
              <a:rPr lang="zh-CN" altLang="en-US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破折号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。如： 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我国的四大发明——火药、印刷术、指南针、造纸术对世界历史的发展有伟大的贡献。 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区分：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1、凡是用</a:t>
            </a:r>
            <a:r>
              <a:rPr lang="zh-CN" altLang="en-US" sz="35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破折号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表示注释的，可以把注释部分</a:t>
            </a:r>
            <a:r>
              <a:rPr lang="zh-CN" altLang="en-US" sz="35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删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去，句子的内容和形式仍是完整的。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冒号的提示作用必须发挥到句末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，而破折号则可以只管到句中的一部分。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9385" y="624840"/>
            <a:ext cx="11660505" cy="5607685"/>
          </a:xfrm>
        </p:spPr>
        <p:txBody>
          <a:bodyPr>
            <a:noAutofit/>
          </a:bodyPr>
          <a:lstStyle/>
          <a:p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 在圆明园大水法遗址前，学生会主席准备给同学们讲述圆明园被英法联军毁灭的历史。阅读他的发言稿，完成（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1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）（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2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）题。（共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4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分）</a:t>
            </a:r>
            <a:endParaRPr lang="zh-CN" altLang="en-US" sz="3200"/>
          </a:p>
          <a:p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    第二次鸦片战争期间，英法联军攻入北京，闯进圆明园。他们被园内琳琅满的珍宝震惊了，争先恐后，大肆抢夺。园内能拿走的东西，他们统统掠走</a:t>
            </a:r>
            <a:r>
              <a:rPr lang="en-US" altLang="zh-CN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ea"/>
              </a:rPr>
              <a:t>【</a:t>
            </a:r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甲</a:t>
            </a:r>
            <a:r>
              <a:rPr lang="en-US" altLang="zh-CN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ea"/>
              </a:rPr>
              <a:t>】</a:t>
            </a:r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实在运不走的，他们就疯狂打砸。据粗略统计，被掠夺的文物</a:t>
            </a:r>
            <a:r>
              <a:rPr lang="en-US" altLang="zh-CN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ea"/>
              </a:rPr>
              <a:t>【</a:t>
            </a:r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乙</a:t>
            </a:r>
            <a:r>
              <a:rPr lang="en-US" altLang="zh-CN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ea"/>
              </a:rPr>
              <a:t>】</a:t>
            </a:r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上至先秦下至清朝的各种奇珍异宝有</a:t>
            </a:r>
            <a:r>
              <a:rPr lang="en-US" altLang="zh-CN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ea"/>
              </a:rPr>
              <a:t>100</a:t>
            </a:r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多万件。为了销毁罪证，侵略者纵火焚烧圆明园。大火烧了三天三夜，往日辉煌的宫殿、参天的古树，都化为灰。就这样，英法联军连抢带砸，使圆明园遭受了毁灭性的破坏。</a:t>
            </a:r>
            <a:endParaRPr lang="en-US" altLang="zh-CN" sz="3200"/>
          </a:p>
          <a:p>
            <a:pPr marL="0" indent="0" algn="l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panose="05000000000000000000" charset="0"/>
              <a:buNone/>
            </a:pPr>
            <a:endParaRPr lang="zh-CN" altLang="en-US">
              <a:solidFill>
                <a:sysClr val="windowText" lastClr="000000"/>
              </a:solidFill>
              <a:latin typeface="Century Schoolbook" charset="0"/>
              <a:ea typeface="+mn-ea"/>
              <a:cs typeface="+mn-ea"/>
              <a:sym typeface="+mn-ea"/>
            </a:endParaRPr>
          </a:p>
          <a:p>
            <a:pPr marL="0" indent="0" algn="l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panose="05000000000000000000" charset="0"/>
              <a:buNone/>
            </a:pP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在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甲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】【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乙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两处分别填入标点符号，最恰当的一项是（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2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分）。</a:t>
            </a:r>
            <a:endParaRPr lang="zh-CN" altLang="en-US" sz="3200"/>
          </a:p>
          <a:p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A.【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甲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分号    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乙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冒号        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B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．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甲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分号    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乙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破折号</a:t>
            </a:r>
            <a:endParaRPr lang="zh-CN" altLang="en-US" sz="2400"/>
          </a:p>
          <a:p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C【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甲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逗号    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乙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冒号         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D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．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甲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逗号    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乙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破折号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9385" y="624840"/>
            <a:ext cx="11660505" cy="5607685"/>
          </a:xfrm>
        </p:spPr>
        <p:txBody>
          <a:bodyPr>
            <a:noAutofit/>
          </a:bodyPr>
          <a:lstStyle/>
          <a:p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 在圆明园大水法遗址前，学生会主席准备给同学们讲述圆明园被英法联军毁灭的历史。阅读他的发言稿，完成（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1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）（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2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）题。（共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4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分）</a:t>
            </a:r>
            <a:endParaRPr lang="zh-CN" altLang="en-US" sz="3200"/>
          </a:p>
          <a:p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    第二次鸦片战争期间，英法联军攻入北京，闯进圆明园。他们被园内琳琅满的珍宝震惊了，争先恐后，大肆抢夺。园内能拿走的东西，他们统统掠走</a:t>
            </a:r>
            <a:r>
              <a:rPr lang="en-US" altLang="zh-CN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ea"/>
              </a:rPr>
              <a:t>【</a:t>
            </a:r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甲</a:t>
            </a:r>
            <a:r>
              <a:rPr lang="en-US" altLang="zh-CN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ea"/>
              </a:rPr>
              <a:t>】</a:t>
            </a:r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实在运不走的，他们就疯狂打砸。据粗略统计，被掠夺的文物</a:t>
            </a:r>
            <a:r>
              <a:rPr lang="en-US" altLang="zh-CN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ea"/>
              </a:rPr>
              <a:t>【</a:t>
            </a:r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乙</a:t>
            </a:r>
            <a:r>
              <a:rPr lang="en-US" altLang="zh-CN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ea"/>
              </a:rPr>
              <a:t>】</a:t>
            </a:r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上至先秦下至清朝的各种奇珍异宝有</a:t>
            </a:r>
            <a:r>
              <a:rPr lang="en-US" altLang="zh-CN">
                <a:solidFill>
                  <a:sysClr val="windowText" lastClr="000000"/>
                </a:solidFill>
                <a:latin typeface="+mn-ea"/>
                <a:ea typeface="+mn-ea"/>
                <a:cs typeface="+mn-ea"/>
                <a:sym typeface="+mn-ea"/>
              </a:rPr>
              <a:t>100</a:t>
            </a:r>
            <a:r>
              <a:rPr lang="zh-CN" altLang="en-US">
                <a:solidFill>
                  <a:sysClr val="windowText" lastClr="000000"/>
                </a:solidFill>
                <a:latin typeface="华文楷体" charset="0"/>
                <a:ea typeface="华文楷体" charset="0"/>
                <a:cs typeface="+mn-ea"/>
                <a:sym typeface="+mn-ea"/>
              </a:rPr>
              <a:t>多万件。为了销毁罪证，侵略者纵火焚烧圆明园。大火烧了三天三夜，往日辉煌的宫殿、参天的古树，都化为灰。就这样，英法联军连抢带砸，使圆明园遭受了毁灭性的破坏。</a:t>
            </a:r>
            <a:endParaRPr lang="en-US" altLang="zh-CN" sz="3200"/>
          </a:p>
          <a:p>
            <a:pPr marL="0" indent="0" algn="l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panose="05000000000000000000" charset="0"/>
              <a:buNone/>
            </a:pPr>
            <a:endParaRPr lang="zh-CN" altLang="en-US">
              <a:solidFill>
                <a:sysClr val="windowText" lastClr="000000"/>
              </a:solidFill>
              <a:latin typeface="Century Schoolbook" charset="0"/>
              <a:ea typeface="+mn-ea"/>
              <a:cs typeface="+mn-ea"/>
              <a:sym typeface="+mn-ea"/>
            </a:endParaRPr>
          </a:p>
          <a:p>
            <a:pPr marL="0" indent="0" algn="l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panose="05000000000000000000" charset="0"/>
              <a:buNone/>
            </a:pP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在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甲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】【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乙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两处分别填入标点符号，最恰当的一项是（</a:t>
            </a:r>
            <a:r>
              <a:rPr lang="en-US" altLang="zh-CN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2</a:t>
            </a:r>
            <a:r>
              <a:rPr lang="zh-CN" altLang="en-US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分）。</a:t>
            </a:r>
            <a:endParaRPr lang="zh-CN" altLang="en-US" sz="3200"/>
          </a:p>
          <a:p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A.【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甲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分号    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乙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冒号        </a:t>
            </a:r>
            <a:r>
              <a:rPr lang="en-US" altLang="zh-CN" sz="2400">
                <a:solidFill>
                  <a:srgbClr val="FF0000"/>
                </a:solidFill>
                <a:latin typeface="Century Schoolbook" charset="0"/>
                <a:ea typeface="+mn-ea"/>
                <a:cs typeface="+mn-ea"/>
                <a:sym typeface="+mn-ea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Century Schoolbook" charset="0"/>
                <a:ea typeface="+mn-ea"/>
                <a:cs typeface="+mn-ea"/>
                <a:sym typeface="+mn-ea"/>
              </a:rPr>
              <a:t>．</a:t>
            </a:r>
            <a:r>
              <a:rPr lang="en-US" altLang="zh-CN" sz="2400">
                <a:solidFill>
                  <a:srgbClr val="FF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Century Schoolbook" charset="0"/>
                <a:ea typeface="+mn-ea"/>
                <a:cs typeface="+mn-ea"/>
                <a:sym typeface="+mn-ea"/>
              </a:rPr>
              <a:t>甲</a:t>
            </a:r>
            <a:r>
              <a:rPr lang="en-US" altLang="zh-CN" sz="2400">
                <a:solidFill>
                  <a:srgbClr val="FF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Century Schoolbook" charset="0"/>
                <a:ea typeface="+mn-ea"/>
                <a:cs typeface="+mn-ea"/>
                <a:sym typeface="+mn-ea"/>
              </a:rPr>
              <a:t>分号    </a:t>
            </a:r>
            <a:r>
              <a:rPr lang="en-US" altLang="zh-CN" sz="2400">
                <a:solidFill>
                  <a:srgbClr val="FF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Century Schoolbook" charset="0"/>
                <a:ea typeface="+mn-ea"/>
                <a:cs typeface="+mn-ea"/>
                <a:sym typeface="+mn-ea"/>
              </a:rPr>
              <a:t>乙</a:t>
            </a:r>
            <a:r>
              <a:rPr lang="en-US" altLang="zh-CN" sz="2400">
                <a:solidFill>
                  <a:srgbClr val="FF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Century Schoolbook" charset="0"/>
                <a:cs typeface="+mn-ea"/>
                <a:sym typeface="+mn-ea"/>
              </a:rPr>
              <a:t>破折号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C【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甲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逗号    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乙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冒号         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D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．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甲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逗号    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【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乙</a:t>
            </a:r>
            <a:r>
              <a:rPr lang="en-US" altLang="zh-CN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】</a:t>
            </a:r>
            <a:r>
              <a:rPr lang="zh-CN" altLang="en-US" sz="2400">
                <a:solidFill>
                  <a:sysClr val="windowText" lastClr="000000"/>
                </a:solidFill>
                <a:latin typeface="Century Schoolbook" charset="0"/>
                <a:ea typeface="+mn-ea"/>
                <a:cs typeface="+mn-ea"/>
                <a:sym typeface="+mn-ea"/>
              </a:rPr>
              <a:t>破折号</a:t>
            </a:r>
          </a:p>
        </p:txBody>
      </p:sp>
    </p:spTree>
    <p:extLst>
      <p:ext uri="{BB962C8B-B14F-4D97-AF65-F5344CB8AC3E}">
        <p14:creationId xmlns:p14="http://schemas.microsoft.com/office/powerpoint/2010/main" val="122683889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1485" y="219075"/>
            <a:ext cx="11288395" cy="1325880"/>
          </a:xfrm>
        </p:spPr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一、顿号：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是并列的词或词组之间的停顿，顿号表示的停顿比逗号小。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35" y="1234440"/>
            <a:ext cx="12036425" cy="5312410"/>
          </a:xfrm>
        </p:spPr>
        <p:txBody>
          <a:bodyPr>
            <a:noAutofit/>
          </a:bodyPr>
          <a:lstStyle/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用于分隔 句中并列词语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桃树、杏树、梨树，你不让我，我不让你，都开满了花赶趟儿。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原子弹、氢弹的爆炸，人造卫星的发射、回收，标志着我国科学技术的发展达到了新的水平。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造型科学、雕刻技艺精湛、气韵生动、充满激情的盛唐石雕，是这里的一大珍宝。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他潇洒自如、充满激情、龙飞凤舞地写了起来。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用于需要停顿的重复词语之间。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他几次三番、几次三番地辩解着。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3.并列的谓语和补语，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逗号！并列的定语和状语，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顿号！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你要不断进步、识字、生产。（错！并列的谓语之间不用顿号！而且“识字” 已经是动宾短语了，要改逗号！）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萝卜切得纤细、均匀。（错！并列补语之间，也是用逗号）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4855" y="365125"/>
            <a:ext cx="11134725" cy="1325880"/>
          </a:xfrm>
        </p:spPr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七、括号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括号是表示文中的注释部分的标点，分为句内括号和句外括号。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1041380" cy="4351655"/>
          </a:xfrm>
        </p:spPr>
        <p:txBody>
          <a:bodyPr/>
          <a:lstStyle/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1.句内括号要紧贴在被注释、补充的词语后。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可以说，除了诗（因为诗是最难翻译的），雨果……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2.句外括号是注释补充全句内容的，括号在整句的标点后。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各国人民间的和平万岁！（长时间的鼓掌）打到战争的挑拨者！（全场起立欢呼，掌声经久不息）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3.如果在被注释的词语后加标点，加在括号后。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42570" y="317500"/>
            <a:ext cx="1170622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sz="2000" b="1">
                <a:solidFill>
                  <a:srgbClr val="C00000"/>
                </a:solidFill>
                <a:ea typeface="宋体" panose="02010600030101010101" pitchFamily="2" charset="-122"/>
              </a:rPr>
              <a:t>(北京市平谷区2019年中考统一练习（一）)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为了迎接“第21届平谷桃花节”，初三（1）班组织了“芳菲四月·醉美平谷”主题活动。请根据要求，完成1-3题。（共15分）</a:t>
            </a:r>
          </a:p>
          <a:p>
            <a:pPr indent="457200" fontAlgn="auto">
              <a:lnSpc>
                <a:spcPct val="150000"/>
              </a:lnSpc>
            </a:pP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sz="2000" b="1">
                <a:ea typeface="宋体" panose="02010600030101010101" pitchFamily="2" charset="-122"/>
              </a:rPr>
              <a:t>.下面是一位同学在活动中的发言稿。阅读这段文字，完成（1）-（3）题。（共7分）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①当江南的花信风吻别小桥流水（人们把花开时吹过的风叫做“花信风”）、抚过白墙黛瓦的时候，我们家乡平谷漫山遍野的花摩拳擦掌地要整装待发了！②听，柔软的东风吹起了震天的唢呐，它唤醒了那些在枝头沉睡整整一个冬天。③于是在北京城东北的方向，一团团或白或粉、或红或紫的祥云腾空而起。④在平原、在山冈、在湖边、在河畔，一场极为【盛】大的花事开始了！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（2）第一段文字中第一句话有一处标点符号使用不当，后三句有一个句子两处表达欠妥。请找出来并加以修改。（3分）</a:t>
            </a:r>
          </a:p>
          <a:p>
            <a:pPr indent="457200" fontAlgn="auto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标点符号修改：</a:t>
            </a:r>
            <a:r>
              <a:rPr lang="zh-CN" sz="2000" b="1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                                                                    </a:t>
            </a:r>
            <a:r>
              <a:rPr 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en-US" sz="2000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endParaRPr lang="en-US" altLang="en-US" sz="20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42570" y="317500"/>
            <a:ext cx="1170622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北京市平谷区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年中考统一练习（一）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)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为了迎接“第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21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届平谷桃花节”，初三（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）班组织了“芳菲四月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·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醉美平谷”主题活动。请根据要求，完成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1-3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题。（共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15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下面是一位同学在活动中的发言稿。阅读这段文字，完成（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-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）题。（共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①当江南的花信风吻别小桥流水（人们把花开时吹过的风叫做“花信风”）、抚过白墙黛瓦的时候，我们家乡平谷漫山遍野的花摩拳擦掌地要整装待发了！②听，柔软的东风吹起了震天的唢呐，它唤醒了那些在枝头沉睡整整一个冬天。③于是在北京城东北的方向，一团团或白或粉、或红或紫的祥云腾空而起。④在平原、在山冈、在湖边、在河畔，一场极为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盛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大的花事开始了！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）第一段文字中第一句话有一处标点符号使用不当，后三句有一个句子两处表达欠妥。请找出来并加以修改。（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分）</a:t>
            </a:r>
          </a:p>
          <a:p>
            <a:pPr lvl="0" indent="457200">
              <a:lnSpc>
                <a:spcPct val="150000"/>
              </a:lnSpc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标点符号修改：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ea typeface="宋体" panose="02010600030101010101" pitchFamily="2" charset="-122"/>
              </a:rPr>
              <a:t>（人们把花开时吹过的风叫做“花信风”</a:t>
            </a:r>
            <a:r>
              <a:rPr lang="zh-CN" altLang="en-US" sz="2000" b="1" smtClean="0">
                <a:solidFill>
                  <a:srgbClr val="FF0000"/>
                </a:solidFill>
                <a:ea typeface="宋体" panose="02010600030101010101" pitchFamily="2" charset="-122"/>
              </a:rPr>
              <a:t>）放在“花信风”后</a:t>
            </a:r>
            <a:endParaRPr kumimoji="0" lang="en-US" altLang="en-US" sz="2000" b="1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936231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4505" y="365125"/>
            <a:ext cx="11273155" cy="1325880"/>
          </a:xfrm>
        </p:spPr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八、省略号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是标明文中省略内容的标号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一般列举三项后才使用省略号。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4505" y="1825625"/>
            <a:ext cx="11431905" cy="4351655"/>
          </a:xfrm>
        </p:spPr>
        <p:txBody>
          <a:bodyPr>
            <a:normAutofit lnSpcReduction="10000"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1.省略号前是完整的句子，句末点号保留。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他轻轻的哼起了《摇篮曲》：“月儿明，风儿静，树叶儿遮窗，啊……”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总而言之：我不能去了，再见，我的蟋蟀！再见，我的木莲！……（完整句子，保留前面点号）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2.省略号不能与“等”“等等”连用。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去年荔枝、龙眼、柑橘……等产量大幅降低。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334010" y="260985"/>
            <a:ext cx="1156398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（海淀区初三第一学期期中学业水平调研）</a:t>
            </a:r>
          </a:p>
          <a:p>
            <a:pPr indent="457200" fontAlgn="auto">
              <a:lnSpc>
                <a:spcPct val="15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sz="2400" b="1">
                <a:ea typeface="宋体" panose="02010600030101010101" pitchFamily="2" charset="-122"/>
              </a:rPr>
              <a:t>.一位同学准备向大家介绍敦煌壁画，他拟写了下面一段文字。阅读这段文字，完成（1）（2） 题。（共4分）</a:t>
            </a: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敦煌文物众多，壁画是其中重要的组成部分。敦煌壁画的内容丰富多彩，佛教故事、民间生活、自然风光，无所不有。其中最引人注目的是那姿态万千的“飞天”【甲】有的臂挎花篮，采摘鲜花；有的怀抱琵琶，轻拨银弦；有的彩带飘浮，漫天遨游【乙】敦煌壁画</a:t>
            </a:r>
            <a:r>
              <a:rPr lang="en-US" sz="2400" b="1" u="sng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sz="2400" b="1">
                <a:ea typeface="宋体" panose="02010600030101010101" pitchFamily="2" charset="-122"/>
              </a:rPr>
              <a:t>是艺术瑰宝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2400" b="1" u="sng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400" b="1">
                <a:ea typeface="宋体" panose="02010600030101010101" pitchFamily="2" charset="-122"/>
              </a:rPr>
              <a:t>是记录历史的百科全书，</a:t>
            </a:r>
            <a:r>
              <a:rPr lang="en-US" sz="2400" b="1" u="sng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sz="2400" b="1">
                <a:ea typeface="宋体" panose="02010600030101010101" pitchFamily="2" charset="-122"/>
              </a:rPr>
              <a:t>翻开它，便能尽览千年岁月的变迁。</a:t>
            </a: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（1）在【甲】【乙】两处分别填入标点符号，最恰当的一项是（  ）（2分）</a:t>
            </a: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A.句号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sz="2400" b="1">
                <a:ea typeface="宋体" panose="02010600030101010101" pitchFamily="2" charset="-122"/>
              </a:rPr>
              <a:t>破折号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sz="2400" b="1">
                <a:ea typeface="宋体" panose="02010600030101010101" pitchFamily="2" charset="-122"/>
              </a:rPr>
              <a:t>B.句号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	  </a:t>
            </a:r>
            <a:r>
              <a:rPr lang="zh-CN" sz="2400" b="1">
                <a:ea typeface="宋体" panose="02010600030101010101" pitchFamily="2" charset="-122"/>
              </a:rPr>
              <a:t>省略号</a:t>
            </a: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C.冒号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sz="2400" b="1">
                <a:ea typeface="宋体" panose="02010600030101010101" pitchFamily="2" charset="-122"/>
              </a:rPr>
              <a:t>破折号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sz="2400" b="1">
                <a:ea typeface="宋体" panose="02010600030101010101" pitchFamily="2" charset="-122"/>
              </a:rPr>
              <a:t>D.冒号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	  </a:t>
            </a:r>
            <a:r>
              <a:rPr lang="zh-CN" sz="2400" b="1">
                <a:ea typeface="宋体" panose="02010600030101010101" pitchFamily="2" charset="-122"/>
              </a:rPr>
              <a:t>省略号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334010" y="260985"/>
            <a:ext cx="1156398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（海淀区初三第一学期期中学业水平调研）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9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一位同学准备向大家介绍敦煌壁画，他拟写了下面一段文字。阅读这段文字，完成（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 题。（共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敦煌文物众多，壁画是其中重要的组成部分。敦煌壁画的内容丰富多彩，佛教故事、民间生活、自然风光，无所不有。其中最引人注目的是那姿态万千的“飞天”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有的臂挎花篮，采摘鲜花；有的怀抱琵琶，轻拨银弦；有的彩带飘浮，漫天遨游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敦煌壁画</a:t>
            </a:r>
            <a:r>
              <a:rPr kumimoji="0" lang="en-US" sz="24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是艺术瑰宝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,</a:t>
            </a:r>
            <a:r>
              <a:rPr kumimoji="0" lang="en-US" sz="24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是记录历史的百科全书，</a:t>
            </a:r>
            <a:r>
              <a:rPr kumimoji="0" lang="en-US" sz="24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翻开它，便能尽览千年岁月的变迁。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两处分别填入标点符号，最恰当的一项是（  ）（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A.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句号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	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破折号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B.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句号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	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省略号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C.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冒号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	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破折号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D.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冒号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	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省略号</a:t>
            </a:r>
          </a:p>
        </p:txBody>
      </p:sp>
    </p:spTree>
    <p:extLst>
      <p:ext uri="{BB962C8B-B14F-4D97-AF65-F5344CB8AC3E}">
        <p14:creationId xmlns:p14="http://schemas.microsoft.com/office/powerpoint/2010/main" val="3356837850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九、书名号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7990" y="1825625"/>
            <a:ext cx="11466195" cy="4351655"/>
          </a:xfrm>
        </p:spPr>
        <p:txBody>
          <a:bodyPr>
            <a:normAutofit lnSpcReduction="10000"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1.标明书名、篇名、报刊名、剧作名、歌曲、名著、电影、电视剧、综艺节目等。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《红楼梦》《人民日报》《狼图腾》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影片《拆弹部队》获得本届奥斯卡“最佳影片奖”。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《奔跑吧兄弟》是浙江卫视全新推出的大型户外竞技真人秀节目 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2.书名号内还要加书名号时，外层用双书名号，内层用单书名号。</a:t>
            </a:r>
          </a:p>
          <a:p>
            <a:pPr indent="0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《&lt;合唱团&gt;创刊词》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350520" y="258445"/>
            <a:ext cx="1149096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(门头沟区2019年初三年级综合练习（一）)</a:t>
            </a:r>
          </a:p>
          <a:p>
            <a:pPr indent="457200" fontAlgn="auto">
              <a:lnSpc>
                <a:spcPct val="150000"/>
              </a:lnSpc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sz="2400" b="1">
                <a:ea typeface="宋体" panose="02010600030101010101" pitchFamily="2" charset="-122"/>
              </a:rPr>
              <a:t>. 阅读下面的材料，完成（1）-（5）题。</a:t>
            </a: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苏轼曾经在书房写过一副对联：发奋遍识人间字，立志读尽天下书。从先秦百家，汉代大赋，再到唐代诗歌，他无一不通，无一不精。他发明了一套独特的读书方法，叫“八面受敌之法”。诸子百家无所不窥，儒释道三家经典驾轻就熟。儒家给了他家国天下的使命，道家给了他潇洒豁达的心态，佛家给了他看淡一切的心胸。也因此，苏轼一生著述甚丰。清末大学者王国维在【甲】文学小言【甲】中说：“三代以下之诗人，无过于屈子、渊明、子美、子瞻者【乙】可见对苏轼评价之高。</a:t>
            </a: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（2）在【甲】【乙】两处分别填入标点符号，最恰当的一项是（2分）</a:t>
            </a: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A.【甲】 “”  【乙】 。”    B.【甲】 “”  【乙】  ”。</a:t>
            </a:r>
          </a:p>
          <a:p>
            <a:pPr indent="457200" fontAlgn="auto">
              <a:lnSpc>
                <a:spcPct val="150000"/>
              </a:lnSpc>
            </a:pPr>
            <a:r>
              <a:rPr lang="zh-CN" sz="2400" b="1">
                <a:ea typeface="宋体" panose="02010600030101010101" pitchFamily="2" charset="-122"/>
              </a:rPr>
              <a:t>C.【甲】 《》  【乙】 。”    D.【甲】 《》  【乙】 ”。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350520" y="258445"/>
            <a:ext cx="1149096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门头沟区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年初三年级综合练习（一）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)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15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.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阅读下面的材料，完成（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-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）题。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苏轼曾经在书房写过一副对联：发奋遍识人间字，立志读尽天下书。从先秦百家，汉代大赋，再到唐代诗歌，他无一不通，无一不精。他发明了一套独特的读书方法，叫“八面受敌之法”。诸子百家无所不窥，儒释道三家经典驾轻就熟。儒家给了他家国天下的使命，道家给了他潇洒豁达的心态，佛家给了他看淡一切的心胸。也因此，苏轼一生著述甚丰。清末大学者王国维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文学小言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中说：“三代以下之诗人，无过于屈子、渊明、子美、子瞻者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可见对苏轼评价之高。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两处分别填入标点符号，最恰当的一项是（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A.【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 “”  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。”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B.【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 “”  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  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。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C.【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 《》  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。”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D.【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 《》  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 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507178272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谢谢聆听</a:t>
            </a:r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34900" y="11036300"/>
            <a:ext cx="3429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170611840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1485" y="219075"/>
            <a:ext cx="11288395" cy="1325880"/>
          </a:xfrm>
        </p:spPr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一、顿号：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是并列的词或词组之间的停顿，顿号表示的停顿比逗号小。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1340" y="1234440"/>
            <a:ext cx="11178540" cy="5312410"/>
          </a:xfrm>
        </p:spPr>
        <p:txBody>
          <a:bodyPr>
            <a:no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下列情况不用顿号</a:t>
            </a: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概数间不用顿号，确数用顿号</a:t>
            </a:r>
          </a:p>
          <a:p>
            <a:pPr fontAlgn="auto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学校对面二三十米处是一个网吧。 --概数</a:t>
            </a:r>
          </a:p>
          <a:p>
            <a:pPr fontAlgn="auto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三年级四、五班的学生表现特别好！--确数</a:t>
            </a: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引号书名号之间不用顿号隔开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</a:p>
          <a:p>
            <a:pPr fontAlgn="auto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操场上响起了“冲冲冲”“跑跑跑”的口号。</a:t>
            </a:r>
          </a:p>
          <a:p>
            <a:pPr fontAlgn="auto">
              <a:lnSpc>
                <a:spcPct val="10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中国古典名著中，我读过《西游记》《红楼梦》《三国演义》。</a:t>
            </a: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并列短句之间，词组较长或并列词语带“啊、哇、呀、啦等语气词”，之间都  用逗号，不用顿号。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他退休后生活惬意的很，钓鱼呀，逛街呀，看戏呀。</a:t>
            </a:r>
          </a:p>
          <a:p>
            <a:pPr algn="l" fontAlgn="auto">
              <a:lnSpc>
                <a:spcPct val="100000"/>
              </a:lnSpc>
              <a:buClrTx/>
              <a:buSzTx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386715" y="372110"/>
            <a:ext cx="11590655" cy="549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b="1">
                <a:solidFill>
                  <a:srgbClr val="C00000"/>
                </a:solidFill>
                <a:ea typeface="宋体" panose="02010600030101010101" pitchFamily="2" charset="-122"/>
              </a:rPr>
              <a:t>（大兴区2019～2020学年第一学期期末检测试卷）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2.阅读“文化内涵”研究小组搜集整理的材料，完成（1）（2）题。（共4分）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在中国封建社会, “龙凤”是权利的象征。统治者为自己成王做帝提供理论依据, 称自己是“应天受命的真龙天子”,是龙的“化身”。战国至秦汉时期,人们已经直接用“龙”来指代皇帝君王,用“凤”指代皇后娘娘了。帝王所使用的东西也多带“龙”字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b="1" u="sng">
                <a:ea typeface="宋体" panose="02010600030101010101" pitchFamily="2" charset="-122"/>
              </a:rPr>
              <a:t>【甲】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b="1">
                <a:ea typeface="宋体" panose="02010600030101010101" pitchFamily="2" charset="-122"/>
              </a:rPr>
              <a:t>穿的叫龙袍,戴的叫龙冠,坐的叫龙椅,睡的叫龙床等。到了近代，“龙凤”在民间广泛使用，主要用于婚庆大典,也常见于节日庆祝。人们更多的是将“龙凤”视为“吉祥”的符号,借此祝愿幸福美满，期盼风调雨顺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b="1" u="sng">
                <a:ea typeface="宋体" panose="02010600030101010101" pitchFamily="2" charset="-122"/>
              </a:rPr>
              <a:t>【乙】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b="1">
                <a:ea typeface="宋体" panose="02010600030101010101" pitchFamily="2" charset="-122"/>
              </a:rPr>
              <a:t>人寿年丰的太平景象。</a:t>
            </a:r>
            <a:r>
              <a:rPr lang="zh-CN" b="1" u="sng">
                <a:ea typeface="宋体" panose="02010600030101010101" pitchFamily="2" charset="-122"/>
              </a:rPr>
              <a:t>从古至今，龙凤承载着吉祥的文化内涵，影响着统治者和人民大众。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（1）在【甲】【乙】两处分别填入标点符号，最恰当的一项是（  ）（2分）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A.【甲】句号        【乙】逗号      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B.【甲】冒号        【乙】逗号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C.【甲】冒号        【乙】顿号      </a:t>
            </a:r>
          </a:p>
          <a:p>
            <a:pPr indent="4572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D.【甲】句号        【乙】顿号</a:t>
            </a:r>
            <a:endParaRPr lang="zh-CN" altLang="en-US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386715" y="372110"/>
            <a:ext cx="11590655" cy="549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（大兴区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2019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～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2020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学年第一学期期末检测试卷）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阅读“文化内涵”研究小组搜集整理的材料，完成（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）（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）题。（共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在中国封建社会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 “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龙凤”是权利的象征。统治者为自己成王做帝提供理论依据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 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称自己是“应天受命的真龙天子”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是龙的“化身”。战国至秦汉时期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人们已经直接用“龙”来指代皇帝君王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用“凤”指代皇后娘娘了。帝王所使用的东西也多带“龙”字</a:t>
            </a: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8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18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穿的叫龙袍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戴的叫龙冠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坐的叫龙椅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睡的叫龙床等。到了近代，“龙凤”在民间广泛使用，主要用于婚庆大典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也常见于节日庆祝。人们更多的是将“龙凤”视为“吉祥”的符号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借此祝愿幸福美满，期盼风调雨顺</a:t>
            </a: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8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18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人寿年丰的太平景象。</a:t>
            </a:r>
            <a:r>
              <a:rPr kumimoji="0" lang="zh-CN" altLang="en-US" sz="1800" b="1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从古至今，龙凤承载着吉祥的文化内涵，影响着统治者和人民大众。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）在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两处分别填入标点符号，最恰当的一项是（  ）（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分）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A.【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句号        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逗号      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B.【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冒号        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逗号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C.【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冒号        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顿号      </a:t>
            </a:r>
          </a:p>
          <a:p>
            <a:pPr marL="0" marR="0" lvl="0" indent="4572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D.【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甲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句号        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乙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+mn-cs"/>
              </a:rPr>
              <a:t>顿号</a:t>
            </a:r>
          </a:p>
        </p:txBody>
      </p:sp>
    </p:spTree>
    <p:extLst>
      <p:ext uri="{BB962C8B-B14F-4D97-AF65-F5344CB8AC3E}">
        <p14:creationId xmlns:p14="http://schemas.microsoft.com/office/powerpoint/2010/main" val="2730535631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二、分号：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分号表示并列的句子之间的停顿。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69085" y="1430655"/>
            <a:ext cx="8337550" cy="47605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9570" y="1021080"/>
            <a:ext cx="8363585" cy="51022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0810" y="675640"/>
            <a:ext cx="8854440" cy="57181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TABLE_BEAUTIFY" val="smartTable{d77e7b00-9199-4ff2-a4ea-2ac0eca6b93c}"/>
</p:tagLst>
</file>

<file path=ppt/tags/tag2.xml><?xml version="1.0" encoding="utf-8"?>
<p:tagLst xmlns:p="http://schemas.openxmlformats.org/presentationml/2006/main">
  <p:tag name="KSO_WM_UNIT_TABLE_BEAUTIFY" val="smartTable{81356c3c-156b-4140-9851-4e5270f9c684}"/>
</p:tagLst>
</file>

<file path=ppt/tags/tag3.xml><?xml version="1.0" encoding="utf-8"?>
<p:tagLst xmlns:p="http://schemas.openxmlformats.org/presentationml/2006/main">
  <p:tag name="KSO_WM_UNIT_PLACING_PICTURE_USER_VIEWPORT" val="{&quot;height&quot;:6853,&quot;width&quot;:12003}"/>
  <p:tag name="REFSHAPE" val="389010452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233</Paragraphs>
  <Slides>39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51">
      <vt:lpstr>Arial</vt:lpstr>
      <vt:lpstr>等线 Light</vt:lpstr>
      <vt:lpstr>等线</vt:lpstr>
      <vt:lpstr>Calibri Light</vt:lpstr>
      <vt:lpstr>Calibri</vt:lpstr>
      <vt:lpstr>汉仪行楷简</vt:lpstr>
      <vt:lpstr>Wingdings</vt:lpstr>
      <vt:lpstr>宋体</vt:lpstr>
      <vt:lpstr>Times New Roman</vt:lpstr>
      <vt:lpstr>Century Schoolbook</vt:lpstr>
      <vt:lpstr>华文楷体</vt:lpstr>
      <vt:lpstr>Office 主题​​</vt:lpstr>
      <vt:lpstr>标点符号专题</vt:lpstr>
      <vt:lpstr>标点符号分为点号与标号</vt:lpstr>
      <vt:lpstr>一、顿号：是并列的词或词组之间的停顿，顿号表示的停顿比逗号小。</vt:lpstr>
      <vt:lpstr>一、顿号：是并列的词或词组之间的停顿，顿号表示的停顿比逗号小。</vt:lpstr>
      <vt:lpstr>PowerPoint Presentation</vt:lpstr>
      <vt:lpstr>PowerPoint Presentation</vt:lpstr>
      <vt:lpstr>二、分号：分号表示并列的句子之间的停顿。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三、冒号：用在提示语后面或前面，提示下文或总结上文。</vt:lpstr>
      <vt:lpstr>PowerPoint Presentation</vt:lpstr>
      <vt:lpstr>PowerPoint Presentation</vt:lpstr>
      <vt:lpstr>PowerPoint Presentation</vt:lpstr>
      <vt:lpstr>PowerPoint Presentation</vt:lpstr>
      <vt:lpstr>四、问号</vt:lpstr>
      <vt:lpstr>PowerPoint Presentation</vt:lpstr>
      <vt:lpstr>PowerPoint Presentation</vt:lpstr>
      <vt:lpstr>五、引号：是表示出文中引用部分的标点。</vt:lpstr>
      <vt:lpstr>PowerPoint Presentation</vt:lpstr>
      <vt:lpstr>PowerPoint Presentation</vt:lpstr>
      <vt:lpstr>PowerPoint Presentation</vt:lpstr>
      <vt:lpstr>PowerPoint Presentation</vt:lpstr>
      <vt:lpstr>六、破折号：主要表示行文中的解释说明部分</vt:lpstr>
      <vt:lpstr>冒号与破折号的区别：</vt:lpstr>
      <vt:lpstr>PowerPoint Presentation</vt:lpstr>
      <vt:lpstr>PowerPoint Presentation</vt:lpstr>
      <vt:lpstr>七、括号: 括号是表示文中的注释部分的标点，分为句内括号和句外括号。</vt:lpstr>
      <vt:lpstr>PowerPoint Presentation</vt:lpstr>
      <vt:lpstr>PowerPoint Presentation</vt:lpstr>
      <vt:lpstr>八、省略号:是标明文中省略内容的标号，一般列举三项后才使用省略号。</vt:lpstr>
      <vt:lpstr>PowerPoint Presentation</vt:lpstr>
      <vt:lpstr>PowerPoint Presentation</vt:lpstr>
      <vt:lpstr>九、书名号</vt:lpstr>
      <vt:lpstr>PowerPoint Presentation</vt:lpstr>
      <vt:lpstr>PowerPoint Presentation</vt:lpstr>
      <vt:lpstr>谢谢聆听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2021-09-03T20:27:26.328</cp:lastPrinted>
  <dcterms:created xsi:type="dcterms:W3CDTF">2021-09-03T20:27:26Z</dcterms:created>
  <dcterms:modified xsi:type="dcterms:W3CDTF">2021-09-03T12:27:27Z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