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6"/>
  </p:notesMasterIdLst>
  <p:handoutMasterIdLst>
    <p:handoutMasterId r:id="rId27"/>
  </p:handoutMasterIdLst>
  <p:sldIdLst>
    <p:sldId id="325" r:id="rId3"/>
    <p:sldId id="359" r:id="rId4"/>
    <p:sldId id="792" r:id="rId5"/>
    <p:sldId id="651" r:id="rId6"/>
    <p:sldId id="793" r:id="rId7"/>
    <p:sldId id="794" r:id="rId8"/>
    <p:sldId id="795" r:id="rId9"/>
    <p:sldId id="652" r:id="rId10"/>
    <p:sldId id="799" r:id="rId11"/>
    <p:sldId id="800" r:id="rId12"/>
    <p:sldId id="653" r:id="rId13"/>
    <p:sldId id="803" r:id="rId14"/>
    <p:sldId id="804" r:id="rId15"/>
    <p:sldId id="805" r:id="rId16"/>
    <p:sldId id="806" r:id="rId17"/>
    <p:sldId id="807" r:id="rId18"/>
    <p:sldId id="808" r:id="rId19"/>
    <p:sldId id="809" r:id="rId20"/>
    <p:sldId id="440" r:id="rId21"/>
    <p:sldId id="814" r:id="rId22"/>
    <p:sldId id="815" r:id="rId23"/>
    <p:sldId id="816" r:id="rId24"/>
    <p:sldId id="817" r:id="rId25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251"/>
        <p:guide pos="394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275DC54A-036E-4F3A-9B99-302CC837E678}" type="datetimeFigureOut">
              <a:rPr lang="zh-CN" altLang="en-US"/>
              <a:t>2021-2-26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673948C7-B776-4611-84D5-D3DA6F98C20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893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AB91B574-ED30-450A-A2DD-11812758977E}" type="datetimeFigureOut">
              <a:rPr lang="zh-CN" altLang="en-US"/>
              <a:t>2021-2-26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 idx="6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11269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21D12FC4-0458-47E3-BD4B-730973C839F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100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 idx="6"/>
          </p:nvPr>
        </p:nvSpPr>
        <p:spPr bwMode="auto">
          <a:noFill/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/>
            <a:fld id="{FF446219-AA51-46BC-BF84-769D6A2D2676}" type="slidenum">
              <a:rPr lang="zh-CN" altLang="en-US">
                <a:latin typeface="微软雅黑" panose="020B0503020204020204" charset="-122"/>
                <a:ea typeface="微软雅黑"/>
              </a:rPr>
              <a:t>1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650" name="备注占位符 2"/>
          <p:cNvSpPr>
            <a:spLocks noGrp="1"/>
          </p:cNvSpPr>
          <p:nvPr>
            <p:ph type="body" idx="6"/>
          </p:nvPr>
        </p:nvSpPr>
        <p:spPr bwMode="auto">
          <a:noFill/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/>
            <a:fld id="{26211FFE-DD15-4F3B-9C6B-85321D1DEF7D}" type="slidenum">
              <a:rPr lang="zh-CN" altLang="en-US">
                <a:latin typeface="微软雅黑" panose="020B0503020204020204" charset="-122"/>
                <a:ea typeface="微软雅黑"/>
              </a:rPr>
              <a:t>2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rtlCol="0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3" y="1296000"/>
            <a:ext cx="10852237" cy="5041355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l" defTabSz="685800" rtl="0" fontAlgn="base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2pPr>
      <a:lvl3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3pPr>
      <a:lvl4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4pPr>
      <a:lvl5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</a:tabLst>
        <a:defRPr sz="12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0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8338" y="431800"/>
            <a:ext cx="10855325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68338" y="1295400"/>
            <a:ext cx="10855325" cy="504031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8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8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5"/>
          <p:cNvSpPr txBox="1"/>
          <p:nvPr/>
        </p:nvSpPr>
        <p:spPr>
          <a:xfrm>
            <a:off x="12700" y="2001203"/>
            <a:ext cx="121793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r>
              <a:rPr lang="zh-CN" altLang="zh-CN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宋体" panose="02010600030101010101" pitchFamily="2" charset="-122"/>
                <a:sym typeface="+mn-ea"/>
              </a:rPr>
              <a:t>九年级下册古文精练</a:t>
            </a:r>
          </a:p>
          <a:p>
            <a:pPr algn="ctr">
              <a:defRPr/>
            </a:pPr>
            <a:endParaRPr lang="zh-CN" altLang="zh-CN" sz="48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ctr">
              <a:defRPr/>
            </a:pPr>
            <a:r>
              <a:rPr lang="zh-CN" altLang="zh-CN" sz="48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唐雎不辱使命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2800" y="531495"/>
            <a:ext cx="1074547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5.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布衣</a:t>
            </a:r>
            <a:r>
              <a:rPr lang="zh-CN" altLang="en-US"/>
              <a:t>之怒，亦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免冠徒跣</a:t>
            </a:r>
            <a:r>
              <a:rPr lang="zh-CN" altLang="en-US"/>
              <a:t>，以头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抢</a:t>
            </a:r>
            <a:r>
              <a:rPr lang="zh-CN" altLang="en-US"/>
              <a:t>地耳。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50000"/>
              </a:lnSpc>
            </a:pPr>
            <a:r>
              <a:rPr lang="zh-CN" altLang="en-US"/>
              <a:t>6.秦王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色挠</a:t>
            </a:r>
            <a:r>
              <a:rPr lang="zh-CN" altLang="en-US"/>
              <a:t>，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长跪</a:t>
            </a:r>
            <a:r>
              <a:rPr lang="zh-CN" altLang="en-US"/>
              <a:t>而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谢</a:t>
            </a:r>
            <a:r>
              <a:rPr lang="zh-CN" altLang="en-US"/>
              <a:t>之。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50000"/>
              </a:lnSpc>
            </a:pPr>
            <a:r>
              <a:rPr lang="zh-CN" altLang="en-US"/>
              <a:t>7.夫韩、魏灭亡，而安陵以五十里之地存者，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徒</a:t>
            </a:r>
            <a:r>
              <a:rPr lang="zh-CN" altLang="en-US"/>
              <a:t>以有先生也。（2019聊城）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8710" y="1352550"/>
            <a:ext cx="973836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平民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发怒，也不过是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摘下帽子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光着脚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，用头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撞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地罢了。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12850" y="2765425"/>
            <a:ext cx="782002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秦王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面露胆怯之色，直身跪着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，向唐雎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道歉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79195" y="4610735"/>
            <a:ext cx="1001268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韩国、魏国灭亡，然而安陵却凭借方圆五十里的土地幸存下来，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只是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因为有先生啊。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4235" y="374650"/>
            <a:ext cx="3920490" cy="791210"/>
            <a:chOff x="6807" y="8113"/>
            <a:chExt cx="6174" cy="1246"/>
          </a:xfrm>
        </p:grpSpPr>
        <p:pic>
          <p:nvPicPr>
            <p:cNvPr id="3" name="图片 2" descr="图片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07" y="8113"/>
              <a:ext cx="5401" cy="124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112" y="8392"/>
              <a:ext cx="4869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2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内容理解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99135" y="1235710"/>
            <a:ext cx="1099566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（一）内容理解简答题。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1.唐雎为什么要说到专诸、聂政、要离三人行刺的故事？请简要分析。（内容理解）_____</a:t>
            </a:r>
            <a:r>
              <a:rPr lang="en-US" altLang="zh-CN"/>
              <a:t>___________________________________________________________________________________________________________________________________________________________________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19810" y="3219450"/>
            <a:ext cx="1000379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①反击秦王：面对恐吓，唐雎毫不示弱，以“士之怒”来反击秦王的“天子之怒”；②表达决心：唐雎表示要效法这三位有才能有胆识的人，不惜拼命与秦王斗争到底。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980" y="402590"/>
            <a:ext cx="1099566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2.秦王与安陵君“易地”并非真心，从哪些方面可以看出来呢?（内容理解）_____</a:t>
            </a:r>
            <a:r>
              <a:rPr lang="en-US" altLang="zh-CN"/>
              <a:t>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18540" y="1730375"/>
            <a:ext cx="1000379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秦王并非真心易地，意在吞并。①“秦王使人谓安陵君曰”可看出秦王对安陵君的轻视;②“寡人欲以……安陵君其许寡人”可看出秦王口气强硬，并无商量余地;③“秦王不说”可看出秦王名易实夺的心理。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980" y="402590"/>
            <a:ext cx="1099566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3.从文章内容来看，面对秦王的“天子之怒”，唐雎的“士之怒”是怎样体现的？这表现了唐雎怎样的精神？ （内容理解，人物形象）_____</a:t>
            </a:r>
            <a:r>
              <a:rPr lang="en-US" altLang="zh-CN"/>
              <a:t>___________________________________________________________________________________________________________________________________________________________________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16355" y="2364740"/>
            <a:ext cx="943991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语言上：针锋相对，威慑秦王；行动上：挺剑而起， 以死相拼。表现了唐雎不畏强权和敢于为国牺牲的大无畏精神。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980" y="402590"/>
            <a:ext cx="1099566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4.唐雎是怎样让秦王理屈词穷的?从中可以看出唐雎是个怎样的人?（内容理解，人物形象）_____</a:t>
            </a:r>
            <a:r>
              <a:rPr lang="en-US" altLang="zh-CN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67765" y="1729740"/>
            <a:ext cx="1018286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首先，唐雎针锋相对，寸步不让，用“布衣之怒”来对抗秦王的“天子之怒”。其次，唐雎列举了三个布衣之士的例子来反驳秦王，并表示要效法这些有胆识的勇士，不畏强暴，刺杀秦王。最后，唐雎“挺剑而起”，以死相拼，舍生取义，挫败秦王。由此可见唐雎是一个有勇有谋、不畏强暴、敢于献身的人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3315" y="362585"/>
            <a:ext cx="1012317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/>
              <a:t>（二）综合分析选择题。</a:t>
            </a:r>
          </a:p>
          <a:p>
            <a:pPr>
              <a:lnSpc>
                <a:spcPct val="140000"/>
              </a:lnSpc>
            </a:pPr>
            <a:r>
              <a:rPr lang="zh-CN" altLang="en-US"/>
              <a:t>1.下列对文章内容的理解和分析，不正确的一项是（     ）</a:t>
            </a:r>
          </a:p>
          <a:p>
            <a:pPr>
              <a:lnSpc>
                <a:spcPct val="140000"/>
              </a:lnSpc>
            </a:pPr>
            <a:r>
              <a:rPr lang="zh-CN" altLang="en-US"/>
              <a:t>A.秦王向安陵君提出“以小易大”的换地想法，企图用“易地”的政治骗局不战而屈人之兵，满足自己非分的要求，表现出秦王的骄蛮欺诈、盛气凌人。</a:t>
            </a:r>
          </a:p>
          <a:p>
            <a:pPr>
              <a:lnSpc>
                <a:spcPct val="140000"/>
              </a:lnSpc>
            </a:pPr>
            <a:r>
              <a:rPr lang="zh-CN" altLang="en-US"/>
              <a:t>B.秦王的政治骗局被揭穿，炫耀武力也没有达到预期的目的，于是恼羞成怒，进一步用战争进行恫吓。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46665" y="103441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A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74725" y="4993005"/>
            <a:ext cx="982472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1. 【解析】由文中“以五百里之地易安陵”“大王加惠，以大易小”可知，秦王提出的换地想法为“以大易小”。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6615" y="624205"/>
            <a:ext cx="1044956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C.唐雎列举专诸王僚等史实，一方面是对自己提出的“士之怒”的厉害程度加以渲染说明，另一方面是警告秦王吸取教训，不要轻举妄动，自寻死路。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D.本文句式丰富多彩，有长有短，有整有散，有质疑，有陈述，有判断，有斩钉截铁之决然，有柔中带刚之委婉，多种形式糅合，艺术表现力非凡。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8245" y="421640"/>
            <a:ext cx="991489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/>
              <a:t>2.下列对文章内容的理解和分析，不正确的一项是（    ）</a:t>
            </a:r>
          </a:p>
          <a:p>
            <a:pPr>
              <a:lnSpc>
                <a:spcPct val="140000"/>
              </a:lnSpc>
            </a:pPr>
            <a:r>
              <a:rPr lang="zh-CN" altLang="en-US"/>
              <a:t>A.第1段秦王先设骗局，以大欺小，安陵君不甘示弱，以安陵是祖先的遗产为由严词拒绝，导致矛盾激化，安陵国前程险恶，后派唐雎出使秦国。</a:t>
            </a:r>
          </a:p>
          <a:p>
            <a:pPr>
              <a:lnSpc>
                <a:spcPct val="140000"/>
              </a:lnSpc>
            </a:pPr>
            <a:r>
              <a:rPr lang="zh-CN" altLang="en-US"/>
              <a:t>B.第2段中唐雎面对秦王的压力，沉着冷静，从容应战，在假设与让步中带着坚定，在反诘与蔑视中含有嘲讽，在言语中激怒秦王。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281920" y="47561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A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49655" y="4822190"/>
            <a:ext cx="967613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2. 【解析】由第1段中“大王加惠，以大易小，甚善……弗敢易”可见，安陵君态度和言辞都十分婉和。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1220" y="706120"/>
            <a:ext cx="1068705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/>
              <a:t>C.文中用“不说”“怫然怒”“色挠”等词语，如同一条暗线，串联起秦王情绪的变化，从自以为是、不可一世到赔礼道歉，富有戏剧性。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D.文章在人物对话中展开，自然形成对比，造成相互映衬的效果。如在意志较量方面，以“天子之怒”与“布衣之怒”对垒，形象对比鲜明。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4985" y="1092835"/>
            <a:ext cx="1068578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/>
              <a:t>香居谏齐宣王</a:t>
            </a:r>
          </a:p>
          <a:p>
            <a:pPr>
              <a:lnSpc>
                <a:spcPct val="120000"/>
              </a:lnSpc>
            </a:pPr>
            <a:r>
              <a:rPr lang="zh-CN" altLang="en-US"/>
              <a:t>    齐宣王为大室，大盖百亩，堂上三百户</a:t>
            </a:r>
            <a:r>
              <a:rPr lang="zh-CN" altLang="en-US" baseline="30000"/>
              <a:t>①</a:t>
            </a:r>
            <a:r>
              <a:rPr lang="zh-CN" altLang="en-US"/>
              <a:t>。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以</a:t>
            </a:r>
            <a:r>
              <a:rPr lang="zh-CN" altLang="en-US"/>
              <a:t>齐国之大，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具</a:t>
            </a:r>
            <a:r>
              <a:rPr lang="zh-CN" altLang="en-US"/>
              <a:t>之三年而未能成，群臣莫敢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谏</a:t>
            </a:r>
            <a:r>
              <a:rPr lang="zh-CN" altLang="en-US"/>
              <a:t>者。香居</a:t>
            </a:r>
            <a:r>
              <a:rPr lang="zh-CN" altLang="en-US" baseline="30000"/>
              <a:t>②</a:t>
            </a:r>
            <a:r>
              <a:rPr lang="zh-CN" altLang="en-US"/>
              <a:t>问宣王曰：“荆王释先王之礼乐，而为淫乐，敢问荆邦为有主乎？”王曰：“为无主。”“敢问荆邦为有臣乎？”王曰：“为无臣。”居曰：“今王为大室，三年而不能成，而群臣莫敢谏者，敢问王为有臣乎？”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35050" y="5078095"/>
            <a:ext cx="9230360" cy="1476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【注释】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①堂上三百户：厅堂很大，能容下三百个房间。②香居：齐国大夫。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71830" y="1098550"/>
            <a:ext cx="4059555" cy="703580"/>
            <a:chOff x="1058" y="1914"/>
            <a:chExt cx="6393" cy="1108"/>
          </a:xfrm>
        </p:grpSpPr>
        <p:pic>
          <p:nvPicPr>
            <p:cNvPr id="11" name="图片 10" descr="图片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8" y="1914"/>
              <a:ext cx="4995" cy="110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582" y="1961"/>
              <a:ext cx="4869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名句默写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38555" y="2077720"/>
            <a:ext cx="982472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1. 唐雎曰：“大王尝闻布衣之怒乎？”秦王曰：“布衣之怒，</a:t>
            </a:r>
            <a:r>
              <a:rPr lang="en-US" altLang="zh-CN" dirty="0"/>
              <a:t>______________</a:t>
            </a:r>
            <a:r>
              <a:rPr lang="zh-CN" altLang="en-US" dirty="0"/>
              <a:t>，</a:t>
            </a:r>
            <a:r>
              <a:rPr lang="en-US" altLang="zh-CN" dirty="0"/>
              <a:t>________________</a:t>
            </a:r>
            <a:r>
              <a:rPr lang="zh-CN" altLang="en-US" dirty="0"/>
              <a:t>。”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2. 夫专诸之刺王僚也，彗星袭月；</a:t>
            </a:r>
            <a:r>
              <a:rPr lang="en-US" altLang="zh-CN" dirty="0"/>
              <a:t>_________________</a:t>
            </a:r>
            <a:r>
              <a:rPr lang="zh-CN" altLang="en-US" dirty="0"/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_______________</a:t>
            </a:r>
            <a:r>
              <a:rPr lang="zh-CN" altLang="en-US" dirty="0"/>
              <a:t>；要离之刺庆忌也，</a:t>
            </a:r>
            <a:r>
              <a:rPr lang="en-US" altLang="zh-CN" dirty="0"/>
              <a:t>_________________</a:t>
            </a:r>
            <a:r>
              <a:rPr lang="zh-CN" altLang="en-US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此三子者，</a:t>
            </a:r>
            <a:r>
              <a:rPr lang="en-US" altLang="zh-CN" dirty="0"/>
              <a:t>________________</a:t>
            </a:r>
            <a:r>
              <a:rPr lang="zh-CN" altLang="en-US" dirty="0"/>
              <a:t>，</a:t>
            </a:r>
            <a:r>
              <a:rPr lang="en-US" altLang="zh-CN" dirty="0"/>
              <a:t>________________</a:t>
            </a:r>
            <a:r>
              <a:rPr lang="zh-CN" altLang="en-US" dirty="0"/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_______________________</a:t>
            </a:r>
            <a:r>
              <a:rPr lang="zh-CN" altLang="en-US" dirty="0"/>
              <a:t>，与臣而将四矣。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13660" y="289877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亦免冠徒跣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31815" y="292925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以头抢地尔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39305" y="3613150"/>
            <a:ext cx="286321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聂政之刺韩傀也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84960" y="4295775"/>
            <a:ext cx="171450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白虹贯日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775575" y="4281805"/>
            <a:ext cx="248031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仓鹰击于殿上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41040" y="4951095"/>
            <a:ext cx="248031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皆布衣之士也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63080" y="4951095"/>
            <a:ext cx="171450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怀怒未发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438910" y="564959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休祲降于天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7700" y="902970"/>
            <a:ext cx="109855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王曰：“为无臣。”香居曰：“臣请避矣！”趋而出。王曰：“香子留！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何</a:t>
            </a:r>
            <a:r>
              <a:rPr lang="zh-CN" altLang="en-US">
                <a:sym typeface="+mn-ea"/>
              </a:rPr>
              <a:t>谏寡人之晚也？”遽召尚书</a:t>
            </a:r>
            <a:r>
              <a:rPr lang="zh-CN" altLang="en-US" baseline="30000">
                <a:sym typeface="+mn-ea"/>
              </a:rPr>
              <a:t>③</a:t>
            </a:r>
            <a:r>
              <a:rPr lang="zh-CN" altLang="en-US">
                <a:sym typeface="+mn-ea"/>
              </a:rPr>
              <a:t>曰：“</a:t>
            </a:r>
            <a:r>
              <a:rPr lang="zh-CN" altLang="en-US" u="sng">
                <a:sym typeface="+mn-ea"/>
              </a:rPr>
              <a:t>书之寡人不肖好为大室香子止寡人也。</a:t>
            </a:r>
            <a:r>
              <a:rPr lang="zh-CN" altLang="en-US">
                <a:sym typeface="+mn-ea"/>
              </a:rPr>
              <a:t>”</a:t>
            </a:r>
            <a:endParaRPr lang="zh-CN" altLang="en-US"/>
          </a:p>
          <a:p>
            <a:pPr algn="r">
              <a:lnSpc>
                <a:spcPct val="120000"/>
              </a:lnSpc>
            </a:pPr>
            <a:r>
              <a:rPr lang="zh-CN" altLang="en-US">
                <a:sym typeface="+mn-ea"/>
              </a:rPr>
              <a:t>（选自刘向《新序》）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83640" y="3664585"/>
            <a:ext cx="10180320" cy="5530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【注释】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③尚书：官名。汉以前是小官，负责掌管殿内文书。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6460" y="464820"/>
            <a:ext cx="10777220" cy="61855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effectLst/>
              </a:rPr>
              <a:t>【参考译文】</a:t>
            </a:r>
            <a:r>
              <a:rPr lang="zh-CN" altLang="en-US">
                <a:solidFill>
                  <a:schemeClr val="tx1"/>
                </a:solidFill>
                <a:effectLst/>
              </a:rPr>
              <a:t>齐宣王盖大宫殿，大得足以覆盖数百亩地,厅堂很大,能容下三百个房间。凭借偌大的齐国，备办了三年却未能盖成，群臣中没有敢进谏的人。香居问齐宣王说：“楚王放弃先王的雅乐，去做靡靡之音，臣斗胆问楚国是有君主的吗？”宣王说：“是没有君主的。”“臣斗胆问楚国是有臣子的吗？”宣王说：“是没有臣子的。”香居说：“现在君王盖大宫殿，三年没能盖成，而群臣中没有敢进谏的人,敢问大王是有臣子的么？”宣王说：“是没有臣子的。”香居说：“臣请求回避。”于是香居迈着小步匆匆往外走。宣王说：“香先生留步，为什么这么晚才向寡人进谏？”于是叫来尚书说：“写下，寡人不遵从先王教诲，盖大宫殿，香子让寡人停止了这种做法。”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7935" y="947420"/>
            <a:ext cx="1000252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1.下列句子中加点词语解释不正确的一项是（      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A.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以</a:t>
            </a:r>
            <a:r>
              <a:rPr lang="zh-CN" altLang="en-US"/>
              <a:t>齐国之大（凭借）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B.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具</a:t>
            </a:r>
            <a:r>
              <a:rPr lang="zh-CN" altLang="en-US"/>
              <a:t>之三年而未能成（防备）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C.群臣莫敢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谏</a:t>
            </a:r>
            <a:r>
              <a:rPr lang="zh-CN" altLang="en-US"/>
              <a:t>者（提意见或建议）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D.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何</a:t>
            </a:r>
            <a:r>
              <a:rPr lang="zh-CN" altLang="en-US"/>
              <a:t>谏寡人之晚也（为什么）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329420" y="104076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15590" y="4524375"/>
            <a:ext cx="3248025" cy="783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【解析】B.准备。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5515" y="717550"/>
            <a:ext cx="1041908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2. 请用“/”给文中画线的句子断句。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书 之  寡 人 不 肖/好 为 大 室  香 子 止 寡 人 也。</a:t>
            </a:r>
          </a:p>
          <a:p>
            <a:pPr>
              <a:lnSpc>
                <a:spcPct val="150000"/>
              </a:lnSpc>
            </a:pP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3. 根据文段内容，说说香居和齐宣王各是怎样的人。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_________________________________________________________________________________________________________________________________________________________________________________________________________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69135" y="160464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/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56400" y="1576070"/>
            <a:ext cx="3733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/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98270" y="3408680"/>
            <a:ext cx="93218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香居：敢于在“群臣莫敢谏者”的时候劝谏齐宣王，表明他忠心勇敢；用楚王和楚国的事例劝谏，表明他善于劝谏（口才好，有谋略）。齐宣王：能听取香居的劝谏，表明他能听取意见，勇于改过。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5890" y="1262380"/>
            <a:ext cx="95885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3. 安陵君用来回绝秦王的理由是：</a:t>
            </a:r>
            <a:r>
              <a:rPr lang="en-US" altLang="zh-CN"/>
              <a:t>_________________</a:t>
            </a:r>
            <a:r>
              <a:rPr lang="zh-CN" altLang="en-US"/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/>
              <a:t>__________________</a:t>
            </a:r>
            <a:r>
              <a:rPr lang="zh-CN" altLang="en-US"/>
              <a:t>，</a:t>
            </a:r>
            <a:r>
              <a:rPr lang="en-US" altLang="zh-CN"/>
              <a:t>_________________</a:t>
            </a:r>
            <a:r>
              <a:rPr lang="zh-CN" altLang="en-US"/>
              <a:t>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34910" y="1412240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受地于先王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71675" y="2112645"/>
            <a:ext cx="171450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愿终守之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49620" y="2126615"/>
            <a:ext cx="133159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弗敢易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3600" y="527050"/>
            <a:ext cx="3764915" cy="714375"/>
            <a:chOff x="4683" y="3992"/>
            <a:chExt cx="5929" cy="1125"/>
          </a:xfrm>
        </p:grpSpPr>
        <p:pic>
          <p:nvPicPr>
            <p:cNvPr id="3" name="图片 2" descr="图片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3" y="3992"/>
              <a:ext cx="4133" cy="112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743" y="4108"/>
              <a:ext cx="4869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2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字词解释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94105" y="1240155"/>
            <a:ext cx="10123170" cy="4939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（一）解释下列句子中加点词语的意思。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1. 唐雎不辱使命___________</a:t>
            </a:r>
            <a:r>
              <a:rPr lang="zh-CN" altLang="en-US">
                <a:sym typeface="+mn-ea"/>
              </a:rPr>
              <a:t>_______</a:t>
            </a:r>
            <a:r>
              <a:rPr lang="zh-CN" altLang="en-US"/>
              <a:t> </a:t>
            </a:r>
          </a:p>
          <a:p>
            <a:pPr>
              <a:lnSpc>
                <a:spcPct val="150000"/>
              </a:lnSpc>
            </a:pPr>
            <a:r>
              <a:rPr lang="zh-CN" altLang="en-US"/>
              <a:t>2. 以五百里之地易安陵___________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3. 大王加惠___________</a:t>
            </a:r>
            <a:r>
              <a:rPr lang="zh-CN" altLang="en-US">
                <a:sym typeface="+mn-ea"/>
              </a:rPr>
              <a:t>_______</a:t>
            </a:r>
            <a:r>
              <a:rPr lang="zh-CN" altLang="en-US"/>
              <a:t>         </a:t>
            </a:r>
          </a:p>
          <a:p>
            <a:pPr>
              <a:lnSpc>
                <a:spcPct val="150000"/>
              </a:lnSpc>
            </a:pPr>
            <a:r>
              <a:rPr lang="zh-CN" altLang="en-US"/>
              <a:t>4. 请广于君___________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5. 岂直五百里哉___________</a:t>
            </a:r>
            <a:r>
              <a:rPr lang="zh-CN" altLang="en-US">
                <a:sym typeface="+mn-ea"/>
              </a:rPr>
              <a:t>_______</a:t>
            </a:r>
            <a:r>
              <a:rPr lang="zh-CN" altLang="en-US"/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/>
              <a:t>6. 秦王怫然怒___________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20260" y="208089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辱没，辜负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88075" y="2795270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交换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32885" y="3449320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施予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62705" y="408876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增广、扩充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06925" y="4772660"/>
            <a:ext cx="114109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 只是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93870" y="548576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愤怒的样子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1855" y="592455"/>
            <a:ext cx="1041908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7. 布衣之怒乎___________</a:t>
            </a:r>
            <a:r>
              <a:rPr lang="zh-CN" altLang="en-US">
                <a:sym typeface="+mn-ea"/>
              </a:rPr>
              <a:t>_______</a:t>
            </a:r>
            <a:r>
              <a:rPr lang="zh-CN" altLang="en-US"/>
              <a:t>  </a:t>
            </a:r>
          </a:p>
          <a:p>
            <a:pPr>
              <a:lnSpc>
                <a:spcPct val="150000"/>
              </a:lnSpc>
            </a:pPr>
            <a:r>
              <a:rPr lang="zh-CN" altLang="en-US"/>
              <a:t>8. 以头抢地尔___________</a:t>
            </a:r>
            <a:r>
              <a:rPr lang="zh-CN" altLang="en-US">
                <a:sym typeface="+mn-ea"/>
              </a:rPr>
              <a:t>________</a:t>
            </a:r>
            <a:r>
              <a:rPr lang="zh-CN" altLang="en-US"/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/>
              <a:t>9. 非士之怒___________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10. 休祲降于天___________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11. 天下缟素___________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12. 秦王色挠__________</a:t>
            </a:r>
            <a:r>
              <a:rPr lang="zh-CN" altLang="en-US">
                <a:sym typeface="+mn-ea"/>
              </a:rPr>
              <a:t>_______</a:t>
            </a:r>
            <a:r>
              <a:rPr lang="zh-CN" altLang="en-US"/>
              <a:t>_</a:t>
            </a:r>
          </a:p>
          <a:p>
            <a:pPr>
              <a:lnSpc>
                <a:spcPct val="150000"/>
              </a:lnSpc>
            </a:pPr>
            <a:r>
              <a:rPr lang="zh-CN" altLang="en-US"/>
              <a:t>13. 长跪而谢之___________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14. 寡人谕矣___________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92575" y="758190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平民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69410" y="1427480"/>
            <a:ext cx="133159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碰，撞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17545" y="2112645"/>
            <a:ext cx="324612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有胆识有才能的人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81450" y="280987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吉凶的征兆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84270" y="347916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穿白色丧服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52825" y="4163060"/>
            <a:ext cx="248031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面露胆怯之色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81475" y="4802505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道歉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32885" y="5546090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明白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5360" y="632460"/>
            <a:ext cx="1025525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（二）文言词汇选择题。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1.下列各组句子中，加点词语意思相同的一项是（      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A.秦王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使</a:t>
            </a:r>
            <a:r>
              <a:rPr lang="zh-CN" altLang="en-US"/>
              <a:t>人谓安陵君曰/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使</a:t>
            </a:r>
            <a:r>
              <a:rPr lang="zh-CN" altLang="en-US"/>
              <a:t>老有所终</a:t>
            </a:r>
          </a:p>
          <a:p>
            <a:pPr>
              <a:lnSpc>
                <a:spcPct val="150000"/>
              </a:lnSpc>
            </a:pPr>
            <a:r>
              <a:rPr lang="zh-CN" altLang="en-US"/>
              <a:t>B.秦王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谓</a:t>
            </a:r>
            <a:r>
              <a:rPr lang="zh-CN" altLang="en-US"/>
              <a:t>唐雎曰/太守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谓</a:t>
            </a:r>
            <a:r>
              <a:rPr lang="zh-CN" altLang="en-US"/>
              <a:t>谁</a:t>
            </a:r>
          </a:p>
          <a:p>
            <a:pPr>
              <a:lnSpc>
                <a:spcPct val="150000"/>
              </a:lnSpc>
            </a:pPr>
            <a:r>
              <a:rPr lang="zh-CN" altLang="en-US"/>
              <a:t>C.大王加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惠</a:t>
            </a:r>
            <a:r>
              <a:rPr lang="zh-CN" altLang="en-US"/>
              <a:t>/汝之不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惠</a:t>
            </a:r>
          </a:p>
          <a:p>
            <a:pPr>
              <a:lnSpc>
                <a:spcPct val="150000"/>
              </a:lnSpc>
            </a:pPr>
            <a:r>
              <a:rPr lang="zh-CN" altLang="en-US"/>
              <a:t>D.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与</a:t>
            </a:r>
            <a:r>
              <a:rPr lang="zh-CN" altLang="en-US"/>
              <a:t>臣而将四矣/吾谁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与</a:t>
            </a:r>
            <a:r>
              <a:rPr lang="zh-CN" altLang="en-US"/>
              <a:t>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34880" y="144208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58570" y="4822825"/>
            <a:ext cx="92583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1. 【解析】A.派遣/使，让；B.对……说/为，是；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           C.恩惠/通“慧”，聪明；D.和。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9655" y="1035685"/>
            <a:ext cx="1012317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2.下列各组句子中，加点词语意思相同的一项是（     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A.轻寡人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与</a:t>
            </a:r>
            <a:r>
              <a:rPr lang="zh-CN" altLang="en-US"/>
              <a:t>/选贤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与</a:t>
            </a:r>
            <a:r>
              <a:rPr lang="zh-CN" altLang="en-US"/>
              <a:t>能</a:t>
            </a:r>
          </a:p>
          <a:p>
            <a:pPr>
              <a:lnSpc>
                <a:spcPct val="150000"/>
              </a:lnSpc>
            </a:pPr>
            <a:r>
              <a:rPr lang="zh-CN" altLang="en-US"/>
              <a:t>B.非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士</a:t>
            </a:r>
            <a:r>
              <a:rPr lang="zh-CN" altLang="en-US"/>
              <a:t>之怒也/管夷吾举于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士</a:t>
            </a:r>
          </a:p>
          <a:p>
            <a:pPr>
              <a:lnSpc>
                <a:spcPct val="150000"/>
              </a:lnSpc>
            </a:pPr>
            <a:r>
              <a:rPr lang="zh-CN" altLang="en-US"/>
              <a:t>C.请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广</a:t>
            </a:r>
            <a:r>
              <a:rPr lang="zh-CN" altLang="en-US"/>
              <a:t>于君/有所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广</a:t>
            </a:r>
            <a:r>
              <a:rPr lang="zh-CN" altLang="en-US"/>
              <a:t>益</a:t>
            </a:r>
          </a:p>
          <a:p>
            <a:pPr>
              <a:lnSpc>
                <a:spcPct val="150000"/>
              </a:lnSpc>
            </a:pPr>
            <a:r>
              <a:rPr lang="zh-CN" altLang="en-US"/>
              <a:t>D.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以</a:t>
            </a:r>
            <a:r>
              <a:rPr lang="zh-CN" altLang="en-US"/>
              <a:t>头抢地尔/虽不能察，必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以</a:t>
            </a:r>
            <a:r>
              <a:rPr lang="zh-CN" altLang="en-US"/>
              <a:t>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49485" y="111506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C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33780" y="4606290"/>
            <a:ext cx="1059942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2. 【解析】A.同“欤”，语气词，表反问/选拔；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B.有胆识有才能的人/狱官；C.扩充，增长；D.用/按照、依照。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78840" y="322580"/>
            <a:ext cx="4037965" cy="942975"/>
            <a:chOff x="5353" y="7731"/>
            <a:chExt cx="6359" cy="1485"/>
          </a:xfrm>
        </p:grpSpPr>
        <p:pic>
          <p:nvPicPr>
            <p:cNvPr id="6" name="图片 5" descr="图片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53" y="7731"/>
              <a:ext cx="5925" cy="148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843" y="8092"/>
              <a:ext cx="4869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2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句子翻译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7235" y="1553210"/>
            <a:ext cx="1083564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1.寡人欲以五百里之地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易</a:t>
            </a:r>
            <a:r>
              <a:rPr lang="zh-CN" altLang="en-US"/>
              <a:t>安陵，安陵君其许寡人！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50000"/>
              </a:lnSpc>
            </a:pPr>
            <a:r>
              <a:rPr lang="zh-CN" altLang="en-US"/>
              <a:t>2.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虽然</a:t>
            </a:r>
            <a:r>
              <a:rPr lang="zh-CN" altLang="en-US"/>
              <a:t>，受地于先王，愿终守之，弗敢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易</a:t>
            </a:r>
            <a:r>
              <a:rPr lang="zh-CN" altLang="en-US"/>
              <a:t>！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5345" y="2350770"/>
            <a:ext cx="975169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我想用方圆五百里的土地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交换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安陵，安陵君可要答应我！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41095" y="3544570"/>
            <a:ext cx="964438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即使如此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，但我从先王那里接受了封地，愿意始终守卫它，不敢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交换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0755" y="548640"/>
            <a:ext cx="1044956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3.今吾以十倍之地，请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广</a:t>
            </a:r>
            <a:r>
              <a:rPr lang="zh-CN" altLang="en-US"/>
              <a:t>于君，而君逆寡人者，轻寡人与？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50000"/>
              </a:lnSpc>
            </a:pPr>
            <a:r>
              <a:rPr lang="zh-CN" altLang="en-US"/>
              <a:t>4.虽千里不敢易，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岂直</a:t>
            </a:r>
            <a:r>
              <a:rPr lang="zh-CN" altLang="en-US"/>
              <a:t>五百里哉？（2019成都）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88745" y="1166495"/>
            <a:ext cx="852297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现在我用十倍的土地，让安陵君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扩充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领土，但是他违背我的意愿，是轻视我吗？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87145" y="3263265"/>
            <a:ext cx="985139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即使是方圆千里的土地也不敢交换，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哪里只是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（用）五百里的土地(可以交换的)呢？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2246</Words>
  <Application>Microsoft Office PowerPoint</Application>
  <PresentationFormat>自定义</PresentationFormat>
  <Paragraphs>140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自定义设计方案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2021-02-21T17:56:17Z</cp:lastPrinted>
  <dcterms:created xsi:type="dcterms:W3CDTF">2021-02-21T17:56:17Z</dcterms:created>
  <dcterms:modified xsi:type="dcterms:W3CDTF">2021-02-26T02:42:36Z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