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4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69CD5-1FF2-4A85-8BBD-D2EE888D88B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BDA74-08C7-4F4C-B28F-871924E4AC5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407988" y="752475"/>
            <a:ext cx="5854700" cy="3294063"/>
          </a:xfrm>
          <a:ln w="1">
            <a:solidFill>
              <a:schemeClr val="tx1"/>
            </a:solidFill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>
          <a:xfrm>
            <a:off x="536575" y="4386263"/>
            <a:ext cx="5780088" cy="3952875"/>
          </a:xfrm>
          <a:noFill/>
        </p:spPr>
        <p:txBody>
          <a:bodyPr/>
          <a:lstStyle/>
          <a:p>
            <a:pPr eaLnBrk="1" hangingPunct="1"/>
            <a:r>
              <a:rPr lang="en-US" altLang="zh-CN" smtClean="0">
                <a:latin typeface="Arial" pitchFamily="34" charset="0"/>
              </a:rPr>
              <a:t>111111</a:t>
            </a:r>
            <a:endParaRPr lang="zh-CN" altLang="en-US" smtClean="0">
              <a:latin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3384E-3A3F-49F1-9A29-FFE3E331EA68}" type="slidenum">
              <a:rPr lang="en-US" altLang="zh-CN" smtClean="0">
                <a:latin typeface="Arial" pitchFamily="34" charset="0"/>
              </a:rPr>
              <a:t>9</a:t>
            </a:fld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17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6B61F52-E429-4D5C-877A-5D66E844E1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fld id="{8FA5BFE7-6929-4981-9AD7-8BB3386D8C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6B61F52-E429-4D5C-877A-5D66E844E1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fld id="{8FA5BFE7-6929-4981-9AD7-8BB3386D8C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Relationship Id="rId4" Type="http://schemas.openxmlformats.org/officeDocument/2006/relationships/image" Target="../media/image19.jpeg" /><Relationship Id="rId5" Type="http://schemas.openxmlformats.org/officeDocument/2006/relationships/image" Target="../media/image2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29.jpeg" /><Relationship Id="rId11" Type="http://schemas.openxmlformats.org/officeDocument/2006/relationships/image" Target="../media/image30.jpeg" /><Relationship Id="rId12" Type="http://schemas.openxmlformats.org/officeDocument/2006/relationships/image" Target="../media/image31.jpeg" /><Relationship Id="rId13" Type="http://schemas.openxmlformats.org/officeDocument/2006/relationships/image" Target="../media/image32.png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24.jpeg" /><Relationship Id="rId6" Type="http://schemas.openxmlformats.org/officeDocument/2006/relationships/image" Target="../media/image25.jpeg" /><Relationship Id="rId7" Type="http://schemas.openxmlformats.org/officeDocument/2006/relationships/image" Target="../media/image26.jpeg" /><Relationship Id="rId8" Type="http://schemas.openxmlformats.org/officeDocument/2006/relationships/image" Target="../media/image27.jpeg" /><Relationship Id="rId9" Type="http://schemas.openxmlformats.org/officeDocument/2006/relationships/image" Target="../media/image2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tags" Target="../tags/tag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slide" Target="slide7.xml" TargetMode="Internal" /><Relationship Id="rId4" Type="http://schemas.openxmlformats.org/officeDocument/2006/relationships/image" Target="../media/image6.wmf" /><Relationship Id="rId5" Type="http://schemas.openxmlformats.org/officeDocument/2006/relationships/image" Target="../media/image7.wmf" /><Relationship Id="rId6" Type="http://schemas.openxmlformats.org/officeDocument/2006/relationships/image" Target="../media/image8.wmf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>
            <a:normAutofit fontScale="90000"/>
          </a:bodyPr>
          <a:lstStyle/>
          <a:p>
            <a:r>
              <a:rPr lang="zh-CN" altLang="en-US" sz="960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庖丁解牛</a:t>
            </a:r>
            <a:endParaRPr lang="zh-CN" altLang="en-US" sz="96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634990" y="3740150"/>
            <a:ext cx="3843655" cy="86741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z="6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隶书" panose="02010800040101010101" pitchFamily="2" charset="-122"/>
                <a:ea typeface="华文隶书" pitchFamily="2" charset="-122"/>
              </a:rPr>
              <a:t>庄子</a:t>
            </a:r>
            <a:endParaRPr lang="zh-CN" altLang="en-US" sz="6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隶书" panose="02010800040101010101" pitchFamily="2" charset="-122"/>
              <a:ea typeface="华文隶书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510" y="652780"/>
            <a:ext cx="3422650" cy="16319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719667" y="2997200"/>
            <a:ext cx="11235267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在错综复杂的现实社会中，要像庖丁避开肯綮一样，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顺应自然，避开矛盾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，像保护刀刃一样来保护自己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，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游刃有余地在各种矛盾的缝隙中生存，使自己</a:t>
            </a:r>
            <a:r>
              <a:rPr 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免遭伤身劳神的困扰</a:t>
            </a: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2641601" y="381001"/>
            <a:ext cx="6625167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2" charset="-122"/>
              </a:rPr>
              <a:t> 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庄子养生之“道”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863600" y="1557338"/>
            <a:ext cx="11328400" cy="757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       </a:t>
            </a:r>
            <a:r>
              <a:rPr kumimoji="1" lang="zh-CN" altLang="en-US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用</a:t>
            </a:r>
            <a:r>
              <a:rPr kumimoji="1" lang="en-US" altLang="zh-CN" sz="20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_______</a:t>
            </a:r>
            <a:r>
              <a:rPr kumimoji="1" lang="zh-CN" altLang="en-US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的复杂结构来比喻</a:t>
            </a:r>
            <a:r>
              <a:rPr kumimoji="1" lang="en-US" altLang="zh-CN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_____</a:t>
            </a:r>
            <a:r>
              <a:rPr kumimoji="1" lang="zh-CN" altLang="en-US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，用</a:t>
            </a:r>
            <a:r>
              <a:rPr kumimoji="1" lang="en-US" altLang="zh-CN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___</a:t>
            </a:r>
            <a:r>
              <a:rPr kumimoji="1" lang="zh-CN" altLang="en-US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来比喻</a:t>
            </a:r>
            <a:r>
              <a:rPr kumimoji="1" lang="en-US" altLang="zh-CN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___</a:t>
            </a:r>
            <a:r>
              <a:rPr kumimoji="1" lang="zh-CN" altLang="en-US" sz="3600" b="1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</a:rPr>
              <a:t>。 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2328985" y="1583472"/>
            <a:ext cx="100860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牛体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7091486" y="1536579"/>
            <a:ext cx="100860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社会</a:t>
            </a:r>
          </a:p>
        </p:txBody>
      </p:sp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9132277" y="1594338"/>
            <a:ext cx="721784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刀</a:t>
            </a: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11336054" y="160105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anose="02010609060101010101" pitchFamily="2" charset="-122"/>
              </a:rPr>
              <a:t>人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10668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7200" b="1" smtClean="0">
                <a:latin typeface="楷体_GB2312" pitchFamily="49" charset="-122"/>
                <a:ea typeface="楷体_GB2312" pitchFamily="49" charset="-122"/>
              </a:rPr>
              <a:t>探究</a:t>
            </a:r>
            <a:r>
              <a:rPr lang="zh-CN" altLang="zh-CN" sz="7200" b="1" smtClean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72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人生之道</a:t>
            </a:r>
            <a:r>
              <a:rPr lang="zh-CN" altLang="en-US" sz="7200" b="1" smtClean="0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sz="72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192" name="Rectangle 2"/>
          <p:cNvSpPr>
            <a:spLocks noChangeArrowheads="1"/>
          </p:cNvSpPr>
          <p:nvPr/>
        </p:nvSpPr>
        <p:spPr bwMode="auto">
          <a:xfrm>
            <a:off x="508000" y="1828801"/>
            <a:ext cx="11355917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结合课文，联系现实，谈谈这篇文章又给我们怎样的启示。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310" y="2940050"/>
            <a:ext cx="4775200" cy="3303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0835" name="内容占位符 2"/>
          <p:cNvSpPr>
            <a:spLocks noGrp="1"/>
          </p:cNvSpPr>
          <p:nvPr>
            <p:ph idx="4294967295"/>
          </p:nvPr>
        </p:nvSpPr>
        <p:spPr>
          <a:xfrm>
            <a:off x="0" y="228600"/>
            <a:ext cx="11785600" cy="6477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有一位心理学家去问三个砌砖工人：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“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你们在做什么呢？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”</a:t>
            </a:r>
            <a:b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</a:b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  第一个工人毫不客气地说：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“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你没看见吗？我正在砌墙。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”</a:t>
            </a:r>
            <a:b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</a:b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  第二个工人有气无力地说：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“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唉！我正在做一项每小时</a:t>
            </a:r>
            <a:r>
              <a:rPr lang="en-US" altLang="zh-CN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10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美元的工作。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”</a:t>
            </a:r>
            <a:b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</a:b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  第三个工人非常愉快地说：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“</a:t>
            </a: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嗨，朋友。我不妨坦白告诉你，我正在建造世界上最伟大的建筑！</a:t>
            </a:r>
            <a: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”</a:t>
            </a:r>
            <a:br>
              <a:rPr 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</a:b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  十年后，第三个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工人成为最伟大的建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筑师，而其他两个人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solidFill>
                  <a:srgbClr val="00B050"/>
                </a:solidFill>
                <a:latin typeface="华文隶书" panose="02010800040101010101" pitchFamily="2" charset="-122"/>
                <a:ea typeface="华文隶书" pitchFamily="2" charset="-122"/>
              </a:rPr>
              <a:t>  仍在砌砖垒墙。</a:t>
            </a:r>
          </a:p>
          <a:p>
            <a:pPr eaLnBrk="1" hangingPunct="1"/>
            <a:endParaRPr lang="en-US" altLang="zh-CN" sz="2400" b="1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39" name="Picture 4" descr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84800" y="3797300"/>
            <a:ext cx="6773333" cy="30607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-1157817" y="5715000"/>
            <a:ext cx="8066617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人生之</a:t>
            </a:r>
            <a:r>
              <a:rPr lang="zh-CN" altLang="zh-CN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道 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333376"/>
            <a:ext cx="12192000" cy="4367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臣之所好者，道也；进乎技矣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臣以神遇不以目视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依乎天理</a:t>
            </a:r>
            <a:r>
              <a:rPr lang="en-US" altLang="zh-CN" sz="2800" b="1"/>
              <a:t>……</a:t>
            </a:r>
            <a:r>
              <a:rPr lang="zh-CN" altLang="en-US" sz="2800" b="1"/>
              <a:t>因其固然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技经肯綮之未尝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以无厚入有间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每至于族</a:t>
            </a:r>
            <a:r>
              <a:rPr lang="en-US" altLang="zh-CN" sz="2800" b="1"/>
              <a:t>……</a:t>
            </a:r>
            <a:r>
              <a:rPr lang="zh-CN" altLang="en-US" sz="2800" b="1"/>
              <a:t>行为迟，动刀甚微</a:t>
            </a:r>
            <a:r>
              <a:rPr lang="en-US" altLang="zh-CN" sz="2800" b="1"/>
              <a:t>——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800" b="1"/>
              <a:t>善刀而藏之</a:t>
            </a:r>
            <a:r>
              <a:rPr lang="en-US" altLang="zh-CN" sz="2800" b="1"/>
              <a:t>——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6432549" y="318966"/>
            <a:ext cx="5759451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了解规律，掌握规律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6423108" y="870683"/>
            <a:ext cx="604943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抓住本质，用心处事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6452904" y="1425575"/>
            <a:ext cx="604943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顺其自然，不强求</a:t>
            </a: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6524869" y="2167060"/>
            <a:ext cx="48582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避开锋芒，从长计议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6527800" y="2887052"/>
            <a:ext cx="566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以己之利攻彼之弊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6554178" y="3407633"/>
            <a:ext cx="4991100" cy="12311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不莽撞，谨慎行事</a:t>
            </a:r>
          </a:p>
          <a:p>
            <a:pPr>
              <a:spcBef>
                <a:spcPct val="50000"/>
              </a:spcBef>
            </a:pPr>
            <a:endParaRPr lang="en-US" altLang="zh-CN" sz="2800">
              <a:ea typeface="楷体_GB2312" pitchFamily="49" charset="-122"/>
            </a:endParaRP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6566390" y="4252425"/>
            <a:ext cx="527896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收敛锋芒，低调做人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901700" y="5257801"/>
            <a:ext cx="2575984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FF"/>
                </a:solidFill>
              </a:rPr>
              <a:t>依理</a:t>
            </a:r>
          </a:p>
        </p:txBody>
      </p:sp>
      <p:sp>
        <p:nvSpPr>
          <p:cNvPr id="104459" name="Text Box 11"/>
          <p:cNvSpPr txBox="1">
            <a:spLocks noChangeArrowheads="1"/>
          </p:cNvSpPr>
          <p:nvPr/>
        </p:nvSpPr>
        <p:spPr bwMode="auto">
          <a:xfrm>
            <a:off x="4828118" y="5318126"/>
            <a:ext cx="257598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谨行</a:t>
            </a:r>
          </a:p>
        </p:txBody>
      </p:sp>
      <p:sp>
        <p:nvSpPr>
          <p:cNvPr id="104460" name="Text Box 12"/>
          <p:cNvSpPr txBox="1">
            <a:spLocks noChangeArrowheads="1"/>
          </p:cNvSpPr>
          <p:nvPr/>
        </p:nvSpPr>
        <p:spPr bwMode="auto">
          <a:xfrm>
            <a:off x="8928101" y="5318126"/>
            <a:ext cx="26543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hlink"/>
                </a:solidFill>
              </a:rPr>
              <a:t>藏锋</a:t>
            </a:r>
          </a:p>
        </p:txBody>
      </p:sp>
      <p:sp>
        <p:nvSpPr>
          <p:cNvPr id="104461" name="AutoShape 13"/>
          <p:cNvSpPr>
            <a:spLocks noChangeArrowheads="1"/>
          </p:cNvSpPr>
          <p:nvPr/>
        </p:nvSpPr>
        <p:spPr bwMode="auto">
          <a:xfrm>
            <a:off x="3467100" y="5722938"/>
            <a:ext cx="1092200" cy="144462"/>
          </a:xfrm>
          <a:prstGeom prst="rightArrow">
            <a:avLst>
              <a:gd name="adj1" fmla="val 50000"/>
              <a:gd name="adj2" fmla="val 141759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62" name="AutoShape 14"/>
          <p:cNvSpPr>
            <a:spLocks noChangeArrowheads="1"/>
          </p:cNvSpPr>
          <p:nvPr/>
        </p:nvSpPr>
        <p:spPr bwMode="auto">
          <a:xfrm>
            <a:off x="7531100" y="5715001"/>
            <a:ext cx="1092200" cy="144463"/>
          </a:xfrm>
          <a:prstGeom prst="rightArrow">
            <a:avLst>
              <a:gd name="adj1" fmla="val 50000"/>
              <a:gd name="adj2" fmla="val 141758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1"/>
      <p:bldP spid="104453" grpId="2"/>
      <p:bldP spid="104454" grpId="3"/>
      <p:bldP spid="104455" grpId="4"/>
      <p:bldP spid="104456" grpId="5"/>
      <p:bldP spid="104457" grpId="6"/>
      <p:bldP spid="104458" grpId="7"/>
      <p:bldP spid="104459" grpId="8"/>
      <p:bldP spid="104460" grpId="9"/>
      <p:bldP spid="104461" grpId="10"/>
      <p:bldP spid="104462" grpId="1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1016000" y="914401"/>
            <a:ext cx="5080000" cy="1006475"/>
          </a:xfrm>
          <a:prstGeom prst="rect">
            <a:avLst/>
          </a:prstGeom>
          <a:solidFill>
            <a:schemeClr val="bg1">
              <a:alpha val="85881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宋体" pitchFamily="2" charset="-122"/>
              </a:rPr>
              <a:t>能力拓展：</a:t>
            </a:r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1016000" y="2438400"/>
            <a:ext cx="10464800" cy="1569660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      </a:t>
            </a:r>
            <a:r>
              <a:rPr kumimoji="1" lang="zh-CN" altLang="en-US" sz="4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有人认为庄子的养生之道是一种消极的人生哲学，你怎么看？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704850"/>
            <a:ext cx="2419350" cy="1733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685800"/>
            <a:ext cx="10972800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CC00CC"/>
                </a:solidFill>
                <a:latin typeface="隶书" pitchFamily="49" charset="-122"/>
                <a:ea typeface="隶书" pitchFamily="49" charset="-122"/>
              </a:rPr>
              <a:t>面对春秋战国纷乱的社会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711200" y="1600200"/>
            <a:ext cx="10346690" cy="1914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TW" altLang="en-US" b="1" smtClean="0"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zh-TW" altLang="zh-CN" b="1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TW" altLang="en-US" b="1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TW" altLang="zh-CN" b="1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TW" altLang="en-US" b="1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TW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儒家的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回应</a:t>
            </a:r>
            <a:r>
              <a:rPr lang="zh-TW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TW" altLang="zh-CN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儒家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热衷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於</a:t>
            </a:r>
            <a:r>
              <a:rPr lang="zh-TW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重建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社会</a:t>
            </a:r>
            <a:r>
              <a:rPr lang="zh-TW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秩序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企图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以道德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礼义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重整人心，克制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当时人们泛滥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私欲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。所以孔子不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断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教人去追求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仁义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成为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君子，目的皆是希望重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现一个和谐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的理想</a:t>
            </a:r>
            <a:r>
              <a:rPr lang="zh-CN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社会</a:t>
            </a:r>
            <a:r>
              <a:rPr lang="zh-TW" altLang="en-US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815" y="3817620"/>
            <a:ext cx="5500370" cy="2143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" y="438785"/>
            <a:ext cx="950341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CC00CC"/>
                </a:solidFill>
                <a:latin typeface="隶书" pitchFamily="49" charset="-122"/>
                <a:ea typeface="隶书" pitchFamily="49" charset="-122"/>
              </a:rPr>
              <a:t>面对春秋战国纷乱的社会：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083945" y="1581785"/>
            <a:ext cx="10373995" cy="2179955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道家</a:t>
            </a:r>
            <a:r>
              <a:rPr lang="zh-TW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回应</a:t>
            </a:r>
            <a:r>
              <a:rPr lang="zh-TW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道家所关心的</a:t>
            </a:r>
            <a:r>
              <a:rPr lang="en-US" altLang="zh-CN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却是人处于乱世之下如何立身处世而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自保。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道家主张既然万事万物皆摆脱不了自然规律而变化</a:t>
            </a:r>
            <a:r>
              <a:rPr lang="en-US" altLang="zh-CN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所以人也必须遵照自然规律而生活。</a:t>
            </a:r>
            <a:b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道家的终极关怀是于乱世中找寻个人的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自我救赎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自保全生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的方法</a:t>
            </a:r>
            <a:r>
              <a:rPr lang="en-US" altLang="zh-CN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具有强烈的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个人主义色彩</a:t>
            </a:r>
            <a:r>
              <a:rPr lang="zh-CN" altLang="en-US" sz="2800" b="1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  <a:endParaRPr lang="zh-TW" altLang="en-US" sz="2800" b="1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0" y="3907790"/>
            <a:ext cx="5518150" cy="2098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15" descr="图片1_副本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601" y="5629276"/>
            <a:ext cx="4864100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234" y="3727450"/>
            <a:ext cx="5456767" cy="313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56"/>
          <p:cNvSpPr txBox="1"/>
          <p:nvPr/>
        </p:nvSpPr>
        <p:spPr>
          <a:xfrm>
            <a:off x="512287" y="5516564"/>
            <a:ext cx="738664" cy="13414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文悦古典明朝体 (非商业使用) W5"/>
                <a:ea typeface="文悦古典明朝体 (非商业使用) W5"/>
              </a:rPr>
              <a:t>锦鲤</a:t>
            </a:r>
          </a:p>
        </p:txBody>
      </p:sp>
      <p:sp>
        <p:nvSpPr>
          <p:cNvPr id="27653" name="矩形 14"/>
          <p:cNvSpPr/>
          <p:nvPr/>
        </p:nvSpPr>
        <p:spPr>
          <a:xfrm>
            <a:off x="406400" y="1793875"/>
            <a:ext cx="1061889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4000" b="1">
                <a:solidFill>
                  <a:srgbClr val="000000"/>
                </a:solidFill>
                <a:latin typeface="Arial" pitchFamily="34" charset="0"/>
              </a:rPr>
              <a:t>《庖丁解牛》的养生之道还适用于当今的社会吗？请谈谈你的看法。</a:t>
            </a:r>
          </a:p>
        </p:txBody>
      </p:sp>
      <p:sp>
        <p:nvSpPr>
          <p:cNvPr id="27654" name="Rectangle 5"/>
          <p:cNvSpPr/>
          <p:nvPr/>
        </p:nvSpPr>
        <p:spPr>
          <a:xfrm>
            <a:off x="624840" y="681426"/>
            <a:ext cx="5314275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Arial" pitchFamily="34" charset="0"/>
              </a:rPr>
              <a:t>拓展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延伸，通启示之义</a:t>
            </a:r>
          </a:p>
        </p:txBody>
      </p:sp>
      <p:pic>
        <p:nvPicPr>
          <p:cNvPr id="27655" name="Picture 14" descr="图片1_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9994" y="5934710"/>
            <a:ext cx="3694007" cy="955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19"/>
          <p:cNvSpPr txBox="1"/>
          <p:nvPr/>
        </p:nvSpPr>
        <p:spPr>
          <a:xfrm>
            <a:off x="406400" y="5562600"/>
            <a:ext cx="670984" cy="935038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39999">
                <a:srgbClr val="85C2FF">
                  <a:alpha val="100000"/>
                </a:srgbClr>
              </a:gs>
              <a:gs pos="70000">
                <a:srgbClr val="C4D6EB">
                  <a:alpha val="100000"/>
                </a:srgbClr>
              </a:gs>
              <a:gs pos="100000">
                <a:srgbClr val="FFEBFA">
                  <a:alpha val="100000"/>
                </a:srgbClr>
              </a:gs>
            </a:gsLst>
            <a:lin ang="5400000" scaled="1"/>
          </a:gradFill>
          <a:ln w="3175">
            <a:noFill/>
          </a:ln>
        </p:spPr>
        <p:txBody>
          <a:bodyPr vert="eaVert"/>
          <a:lstStyle/>
          <a:p>
            <a:pPr>
              <a:spcBef>
                <a:spcPct val="50000"/>
              </a:spcBef>
            </a:pPr>
            <a:r>
              <a:rPr lang="zh-CN" altLang="en-US" sz="1600">
                <a:latin typeface="Arial" pitchFamily="34" charset="0"/>
              </a:rPr>
              <a:t>庖丁解牛</a:t>
            </a:r>
          </a:p>
        </p:txBody>
      </p:sp>
      <p:sp>
        <p:nvSpPr>
          <p:cNvPr id="27657" name="Text Box 10"/>
          <p:cNvSpPr txBox="1"/>
          <p:nvPr/>
        </p:nvSpPr>
        <p:spPr>
          <a:xfrm>
            <a:off x="1016000" y="4191001"/>
            <a:ext cx="1727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微信图片_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11125"/>
            <a:ext cx="5560907" cy="2870200"/>
          </a:xfrm>
          <a:prstGeom prst="rect">
            <a:avLst/>
          </a:prstGeom>
        </p:spPr>
      </p:pic>
      <p:pic>
        <p:nvPicPr>
          <p:cNvPr id="3" name="图片 2" descr="微信图片_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566161"/>
            <a:ext cx="5447453" cy="3188335"/>
          </a:xfrm>
          <a:prstGeom prst="rect">
            <a:avLst/>
          </a:prstGeom>
        </p:spPr>
      </p:pic>
      <p:pic>
        <p:nvPicPr>
          <p:cNvPr id="4" name="图片 3" descr="微信图片_20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160" y="111125"/>
            <a:ext cx="5559213" cy="2870200"/>
          </a:xfrm>
          <a:prstGeom prst="rect">
            <a:avLst/>
          </a:prstGeom>
        </p:spPr>
      </p:pic>
      <p:pic>
        <p:nvPicPr>
          <p:cNvPr id="5" name="图片 4" descr="微信图片_2020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4354" y="3566795"/>
            <a:ext cx="5823373" cy="3187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6328" y="2981325"/>
            <a:ext cx="532807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疫情下的中国城市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微信图片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12395"/>
            <a:ext cx="2006600" cy="2407920"/>
          </a:xfrm>
          <a:prstGeom prst="rect">
            <a:avLst/>
          </a:prstGeom>
        </p:spPr>
      </p:pic>
      <p:pic>
        <p:nvPicPr>
          <p:cNvPr id="4" name="图片 3" descr="微信图片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00000">
            <a:off x="1837267" y="4773930"/>
            <a:ext cx="1673860" cy="2016760"/>
          </a:xfrm>
          <a:prstGeom prst="rect">
            <a:avLst/>
          </a:prstGeom>
        </p:spPr>
      </p:pic>
      <p:pic>
        <p:nvPicPr>
          <p:cNvPr id="5" name="图片 4" descr="微信图片_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9214273" y="2438401"/>
            <a:ext cx="2248747" cy="2171065"/>
          </a:xfrm>
          <a:prstGeom prst="rect">
            <a:avLst/>
          </a:prstGeom>
        </p:spPr>
      </p:pic>
      <p:pic>
        <p:nvPicPr>
          <p:cNvPr id="6" name="图片 5" descr="微信图片_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60000">
            <a:off x="8939108" y="4704715"/>
            <a:ext cx="1736513" cy="2156460"/>
          </a:xfrm>
          <a:prstGeom prst="rect">
            <a:avLst/>
          </a:prstGeom>
        </p:spPr>
      </p:pic>
      <p:pic>
        <p:nvPicPr>
          <p:cNvPr id="7" name="图片 6" descr="微信图片_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21" y="2548255"/>
            <a:ext cx="2286847" cy="2119630"/>
          </a:xfrm>
          <a:prstGeom prst="rect">
            <a:avLst/>
          </a:prstGeom>
        </p:spPr>
      </p:pic>
      <p:pic>
        <p:nvPicPr>
          <p:cNvPr id="8" name="图片 7" descr="微信图片_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6987" y="112396"/>
            <a:ext cx="2255520" cy="2326005"/>
          </a:xfrm>
          <a:prstGeom prst="rect">
            <a:avLst/>
          </a:prstGeom>
        </p:spPr>
      </p:pic>
      <p:pic>
        <p:nvPicPr>
          <p:cNvPr id="9" name="图片 8" descr="微信图片_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7820" y="5008246"/>
            <a:ext cx="2170853" cy="1876425"/>
          </a:xfrm>
          <a:prstGeom prst="rect">
            <a:avLst/>
          </a:prstGeom>
        </p:spPr>
      </p:pic>
      <p:pic>
        <p:nvPicPr>
          <p:cNvPr id="10" name="图片 9" descr="微信图片_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8674" y="4971416"/>
            <a:ext cx="2163233" cy="1913255"/>
          </a:xfrm>
          <a:prstGeom prst="rect">
            <a:avLst/>
          </a:prstGeom>
        </p:spPr>
      </p:pic>
      <p:pic>
        <p:nvPicPr>
          <p:cNvPr id="11" name="图片 10" descr="微信图片_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1954" y="2399666"/>
            <a:ext cx="2547620" cy="2416175"/>
          </a:xfrm>
          <a:prstGeom prst="rect">
            <a:avLst/>
          </a:prstGeom>
        </p:spPr>
      </p:pic>
      <p:pic>
        <p:nvPicPr>
          <p:cNvPr id="12" name="图片 11" descr="微信图片_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18674" y="2438400"/>
            <a:ext cx="2622973" cy="2444750"/>
          </a:xfrm>
          <a:prstGeom prst="rect">
            <a:avLst/>
          </a:prstGeom>
        </p:spPr>
      </p:pic>
      <p:pic>
        <p:nvPicPr>
          <p:cNvPr id="13" name="图片 12" descr="微信图片_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72833" y="74295"/>
            <a:ext cx="6055360" cy="2325370"/>
          </a:xfrm>
          <a:prstGeom prst="rect">
            <a:avLst/>
          </a:prstGeom>
        </p:spPr>
      </p:pic>
      <p:sp>
        <p:nvSpPr>
          <p:cNvPr id="23556" name="Text Box 60"/>
          <p:cNvSpPr txBox="1"/>
          <p:nvPr/>
        </p:nvSpPr>
        <p:spPr>
          <a:xfrm>
            <a:off x="529108" y="5562601"/>
            <a:ext cx="400110" cy="962025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39999">
                <a:srgbClr val="85C2FF">
                  <a:alpha val="100000"/>
                </a:srgbClr>
              </a:gs>
              <a:gs pos="70000">
                <a:srgbClr val="C4D6EB">
                  <a:alpha val="100000"/>
                </a:srgbClr>
              </a:gs>
              <a:gs pos="100000">
                <a:srgbClr val="FFEBFA">
                  <a:alpha val="100000"/>
                </a:srgbClr>
              </a:gs>
            </a:gsLst>
            <a:lin ang="5400000" scaled="1"/>
          </a:gradFill>
          <a:ln w="317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Arial" pitchFamily="34" charset="0"/>
              </a:rPr>
              <a:t>庖丁解牛</a:t>
            </a:r>
          </a:p>
        </p:txBody>
      </p:sp>
      <p:pic>
        <p:nvPicPr>
          <p:cNvPr id="23557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0185400" y="10198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childTnLst>
                                    <p:set>
                                      <p:cBhvr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childTnLst>
                                    <p:set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20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9" name="Text Box 4"/>
          <p:cNvSpPr txBox="1"/>
          <p:nvPr/>
        </p:nvSpPr>
        <p:spPr>
          <a:xfrm>
            <a:off x="775547" y="2788286"/>
            <a:ext cx="104571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3200">
              <a:latin typeface="楷体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pitchFamily="2" charset="-122"/>
                <a:ea typeface="华文隶书" pitchFamily="2" charset="-122"/>
                <a:cs typeface="华文隶书" panose="02010800040101010101" pitchFamily="2" charset="-122"/>
              </a:rPr>
              <a:t>1.</a:t>
            </a:r>
            <a:r>
              <a:rPr lang="zh-CN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pitchFamily="2" charset="-122"/>
                <a:ea typeface="华文隶书" pitchFamily="2" charset="-122"/>
                <a:cs typeface="华文隶书" panose="02010800040101010101" pitchFamily="2" charset="-122"/>
              </a:rPr>
              <a:t>积累本课重要文言字、词、句。</a:t>
            </a:r>
            <a:endParaRPr lang="zh-CN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pitchFamily="2" charset="-122"/>
              <a:ea typeface="华文隶书" pitchFamily="2" charset="-122"/>
              <a:cs typeface="华文隶书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pitchFamily="2" charset="-122"/>
                <a:ea typeface="华文隶书" pitchFamily="2" charset="-122"/>
                <a:cs typeface="华文隶书" panose="02010800040101010101" pitchFamily="2" charset="-122"/>
              </a:rPr>
              <a:t>2.</a:t>
            </a:r>
            <a:r>
              <a:rPr lang="zh-CN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pitchFamily="2" charset="-122"/>
                <a:ea typeface="华文隶书" pitchFamily="2" charset="-122"/>
                <a:cs typeface="华文隶书" panose="02010800040101010101" pitchFamily="2" charset="-122"/>
              </a:rPr>
              <a:t>理解庖丁解牛之道的内涵，由此探究“养生之道”的内涵与启示意义。</a:t>
            </a:r>
            <a:endParaRPr lang="zh-CN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pitchFamily="2" charset="-122"/>
              <a:ea typeface="华文隶书" pitchFamily="2" charset="-122"/>
              <a:cs typeface="华文隶书" panose="02010800040101010101" pitchFamily="2" charset="-122"/>
            </a:endParaRPr>
          </a:p>
        </p:txBody>
      </p:sp>
      <p:sp>
        <p:nvSpPr>
          <p:cNvPr id="16390" name="TextBox 5"/>
          <p:cNvSpPr txBox="1"/>
          <p:nvPr/>
        </p:nvSpPr>
        <p:spPr>
          <a:xfrm>
            <a:off x="1157393" y="731521"/>
            <a:ext cx="2900680" cy="902970"/>
          </a:xfrm>
          <a:prstGeom prst="rect">
            <a:avLst/>
          </a:prstGeom>
          <a:noFill/>
          <a:ln w="9525">
            <a:noFill/>
          </a:ln>
        </p:spPr>
        <p:txBody>
          <a:bodyPr wrap="none" lIns="72567" tIns="36283" rIns="72567" bIns="36283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5400" b="1">
                <a:solidFill>
                  <a:schemeClr val="accent4"/>
                </a:solidFill>
                <a:effectLst/>
                <a:latin typeface="隶书" pitchFamily="49" charset="-122"/>
                <a:ea typeface="隶书" pitchFamily="49" charset="-122"/>
              </a:rPr>
              <a:t>学习目标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68055" y="276225"/>
            <a:ext cx="1724025" cy="19907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203201" y="3895726"/>
            <a:ext cx="873548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动作：          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      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     </a:t>
            </a:r>
            <a:r>
              <a:rPr lang="zh-CN" altLang="en-US" sz="3200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     声音</a:t>
            </a:r>
            <a:r>
              <a:rPr lang="zh-CN" altLang="en-US" sz="3200" b="1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：                 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2893485" y="3916364"/>
            <a:ext cx="6250516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触、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倚、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足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履、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踦</a:t>
            </a:r>
            <a:endParaRPr 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itchFamily="2" charset="-122"/>
            </a:endParaRPr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2696633" y="4906964"/>
            <a:ext cx="422486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宋体" pitchFamily="2" charset="-122"/>
              </a:rPr>
              <a:t>砉然、騞然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itchFamily="2" charset="-122"/>
            </a:endParaRPr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8968317" y="3948114"/>
            <a:ext cx="220768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（舞蹈）</a:t>
            </a:r>
          </a:p>
        </p:txBody>
      </p:sp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8940800" y="4953000"/>
            <a:ext cx="233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（奏乐）</a:t>
            </a:r>
          </a:p>
        </p:txBody>
      </p:sp>
      <p:sp>
        <p:nvSpPr>
          <p:cNvPr id="126992" name="Text Box 16"/>
          <p:cNvSpPr txBox="1">
            <a:spLocks noChangeArrowheads="1"/>
          </p:cNvSpPr>
          <p:nvPr/>
        </p:nvSpPr>
        <p:spPr bwMode="auto">
          <a:xfrm>
            <a:off x="406400" y="487364"/>
            <a:ext cx="9245600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隶书" pitchFamily="49" charset="-122"/>
                <a:ea typeface="隶书" pitchFamily="49" charset="-122"/>
              </a:rPr>
              <a:t>欣赏</a:t>
            </a:r>
            <a:r>
              <a:rPr lang="zh-CN" altLang="en-US" sz="72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“解牛之美”</a:t>
            </a:r>
          </a:p>
        </p:txBody>
      </p:sp>
      <p:sp>
        <p:nvSpPr>
          <p:cNvPr id="126993" name="Text Box 17"/>
          <p:cNvSpPr txBox="1">
            <a:spLocks noChangeArrowheads="1"/>
          </p:cNvSpPr>
          <p:nvPr/>
        </p:nvSpPr>
        <p:spPr bwMode="auto">
          <a:xfrm>
            <a:off x="609600" y="2093913"/>
            <a:ext cx="11148646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找出文中描写“解牛”场面的句子。作者从哪些方面写庖丁解牛的精彩过程？</a:t>
            </a:r>
          </a:p>
        </p:txBody>
      </p:sp>
      <p:sp>
        <p:nvSpPr>
          <p:cNvPr id="2" name="流程图: 对照 1"/>
          <p:cNvSpPr/>
          <p:nvPr/>
        </p:nvSpPr>
        <p:spPr>
          <a:xfrm>
            <a:off x="609600" y="4036060"/>
            <a:ext cx="541655" cy="1203325"/>
          </a:xfrm>
          <a:prstGeom prst="flowChartCol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800" y="421640"/>
            <a:ext cx="1828800" cy="1672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  <p:bldP spid="126983" grpId="1"/>
      <p:bldP spid="126984" grpId="2"/>
      <p:bldP spid="126987" grpId="3"/>
      <p:bldP spid="126988" grpId="4"/>
      <p:bldP spid="126992" grpId="5"/>
      <p:bldP spid="126993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04800" y="1247776"/>
            <a:ext cx="1168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ym typeface="宋体" pitchFamily="2" charset="-122"/>
              </a:rPr>
              <a:t>结合文意，概述庖丁由“族庖”成长为“名庖 ”的历程。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540" y="2944495"/>
            <a:ext cx="4326890" cy="2872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08000" y="196850"/>
            <a:ext cx="1137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始解牛时：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06400" y="990600"/>
            <a:ext cx="7924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所见无非全牛</a:t>
            </a:r>
            <a:r>
              <a:rPr lang="en-US" altLang="zh-CN" sz="3600" b="1">
                <a:solidFill>
                  <a:srgbClr val="0000FF"/>
                </a:solidFill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月更刀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04800" y="1600200"/>
            <a:ext cx="7924800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ea typeface="楷体_GB2312" pitchFamily="49" charset="-122"/>
              </a:rPr>
              <a:t>苦练中</a:t>
            </a:r>
            <a:r>
              <a:rPr lang="en-US" altLang="zh-CN" sz="4400" b="1" i="1">
                <a:ea typeface="宋体" pitchFamily="2" charset="-122"/>
              </a:rPr>
              <a:t>……</a:t>
            </a:r>
            <a:r>
              <a:rPr lang="zh-CN" altLang="en-US" sz="3600" b="1" i="1">
                <a:ea typeface="宋体" pitchFamily="2" charset="-122"/>
              </a:rPr>
              <a:t>（族庖）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08000" y="2438400"/>
            <a:ext cx="7924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三年之后：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06400" y="3200400"/>
            <a:ext cx="7924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目无全牛</a:t>
            </a:r>
            <a:r>
              <a:rPr lang="en-US" altLang="zh-CN" sz="3600" b="1">
                <a:solidFill>
                  <a:srgbClr val="0000FF"/>
                </a:solidFill>
                <a:ea typeface="楷体_GB2312" pitchFamily="49" charset="-122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岁更刀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08000" y="4616450"/>
            <a:ext cx="7924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方今之时：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508000" y="5362576"/>
            <a:ext cx="8026400" cy="11906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以神遇而不以目视</a:t>
            </a:r>
            <a:r>
              <a:rPr lang="en-US" altLang="zh-CN" sz="3600" b="1">
                <a:solidFill>
                  <a:srgbClr val="0000FF"/>
                </a:solidFill>
                <a:ea typeface="楷体_GB2312" pitchFamily="49" charset="-122"/>
              </a:rPr>
              <a:t>——19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年，刀刃若新发于硎</a:t>
            </a:r>
            <a:r>
              <a:rPr lang="zh-CN" altLang="en-US" sz="3600" b="1" i="1">
                <a:ea typeface="宋体" pitchFamily="2" charset="-122"/>
              </a:rPr>
              <a:t>（神庖）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04800" y="3810000"/>
            <a:ext cx="7924800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ea typeface="楷体_GB2312" pitchFamily="49" charset="-122"/>
              </a:rPr>
              <a:t>苦练中</a:t>
            </a:r>
            <a:r>
              <a:rPr lang="en-US" altLang="zh-CN" sz="4400" b="1" i="1">
                <a:ea typeface="宋体" pitchFamily="2" charset="-122"/>
              </a:rPr>
              <a:t>……</a:t>
            </a:r>
            <a:r>
              <a:rPr lang="zh-CN" altLang="en-US" sz="3600" b="1" i="1">
                <a:ea typeface="宋体" pitchFamily="2" charset="-122"/>
              </a:rPr>
              <a:t>（良庖）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670" y="1082675"/>
            <a:ext cx="4048760" cy="2819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1"/>
      <p:bldP spid="13317" grpId="2"/>
      <p:bldP spid="13318" grpId="3"/>
      <p:bldP spid="13319" grpId="4"/>
      <p:bldP spid="13320" grpId="5"/>
      <p:bldP spid="13321" grpId="6"/>
      <p:bldP spid="13323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title"/>
          </p:nvPr>
        </p:nvSpPr>
        <p:spPr>
          <a:xfrm>
            <a:off x="84667" y="381000"/>
            <a:ext cx="10786533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7200" b="1" smtClean="0">
                <a:latin typeface="隶书" pitchFamily="49" charset="-122"/>
                <a:ea typeface="隶书" pitchFamily="49" charset="-122"/>
              </a:rPr>
              <a:t>探究</a:t>
            </a:r>
            <a:r>
              <a:rPr lang="zh-CN" altLang="en-US" sz="72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“解牛之道”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406400" y="1905000"/>
            <a:ext cx="109728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庖丁解牛技术高超的原因是什么？你从</a:t>
            </a:r>
            <a:r>
              <a:rPr lang="en-US" altLang="zh-CN" sz="3200" b="1"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《</a:t>
            </a:r>
            <a:r>
              <a:rPr lang="zh-CN" altLang="en-US" sz="3200" b="1"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庖丁解牛</a:t>
            </a:r>
            <a:r>
              <a:rPr lang="en-US" altLang="zh-CN" sz="3200" b="1"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》</a:t>
            </a:r>
            <a:r>
              <a:rPr lang="zh-CN" altLang="en-US" sz="3200" b="1">
                <a:latin typeface="华文隶书" panose="02010800040101010101" pitchFamily="2" charset="-122"/>
                <a:ea typeface="华文隶书" pitchFamily="2" charset="-122"/>
                <a:sym typeface="宋体" pitchFamily="2" charset="-122"/>
              </a:rPr>
              <a:t>当中悟出了怎样的道理。 </a:t>
            </a:r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3657600" y="4038600"/>
            <a:ext cx="4267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→</a:t>
            </a:r>
            <a:r>
              <a:rPr lang="zh-CN" altLang="en-US" sz="4400" b="1"/>
              <a:t>目无全牛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304800" y="5302250"/>
            <a:ext cx="3860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FF"/>
                </a:solidFill>
                <a:ea typeface="楷体_GB2312" pitchFamily="49" charset="-122"/>
              </a:rPr>
              <a:t>（不懂规律）</a:t>
            </a:r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4025900" y="5302250"/>
            <a:ext cx="35560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（认识规律）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7721600" y="5314950"/>
            <a:ext cx="38608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（运用规律）</a:t>
            </a: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09600" y="4038600"/>
            <a:ext cx="3251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目有全牛</a:t>
            </a:r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7416800" y="4038600"/>
            <a:ext cx="4165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→</a:t>
            </a:r>
            <a:r>
              <a:rPr lang="zh-CN" altLang="en-US" sz="4400" b="1"/>
              <a:t>游刃有余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  <p:bldP spid="85002" grpId="1"/>
      <p:bldP spid="85003" grpId="2"/>
      <p:bldP spid="85004" grpId="3"/>
      <p:bldP spid="85005" grpId="4"/>
      <p:bldP spid="85006" grpId="5"/>
      <p:bldP spid="85007" grpId="6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527051" y="304800"/>
            <a:ext cx="11258549" cy="60016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[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清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]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王国维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人间词话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人生三境界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说：</a:t>
            </a:r>
            <a:b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</a:p>
          <a:p>
            <a:pPr>
              <a:defRPr/>
            </a:pPr>
            <a:r>
              <a:rPr kumimoji="1" lang="zh-CN" altLang="en-US" sz="3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昨夜西风凋碧树。独上高楼，望尽天涯路。</a:t>
            </a:r>
          </a:p>
          <a:p>
            <a:pPr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臣之所好者，道也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不畏艰难，目标高远 </a:t>
            </a:r>
            <a:b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</a:br>
          </a:p>
          <a:p>
            <a:pPr>
              <a:defRPr/>
            </a:pPr>
            <a:r>
              <a:rPr kumimoji="1" lang="zh-CN" altLang="en-US" sz="3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衣带渐宽终不悔，为伊消得人憔悴 。</a:t>
            </a:r>
          </a:p>
          <a:p>
            <a:pPr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三年之后、方今之时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坚定不移，孜孜以求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 </a:t>
            </a:r>
            <a:b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</a:br>
          </a:p>
          <a:p>
            <a:pPr>
              <a:defRPr/>
            </a:pPr>
            <a:r>
              <a:rPr kumimoji="1" lang="zh-CN" altLang="en-US" sz="3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众里寻他千百度，蓦然回首，那人却在，灯火阑珊处。</a:t>
            </a:r>
          </a:p>
          <a:p>
            <a:pPr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以神遇而不以目视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—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千锤百炼，终成正果</a:t>
            </a:r>
            <a:b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</a:br>
            <a:b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4" name="Rectangle 5"/>
          <p:cNvSpPr>
            <a:spLocks noGrp="1" noChangeArrowheads="1"/>
          </p:cNvSpPr>
          <p:nvPr>
            <p:ph type="title"/>
          </p:nvPr>
        </p:nvSpPr>
        <p:spPr>
          <a:xfrm>
            <a:off x="-101600" y="304800"/>
            <a:ext cx="1076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7200" b="1" smtClean="0">
                <a:latin typeface="隶书" pitchFamily="49" charset="-122"/>
                <a:ea typeface="隶书" pitchFamily="49" charset="-122"/>
              </a:rPr>
              <a:t>探究</a:t>
            </a:r>
            <a:r>
              <a:rPr lang="zh-CN" altLang="en-US" sz="72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“养生之道”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949569" y="1480771"/>
            <a:ext cx="10972800" cy="647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latin typeface="华文隶书" panose="02010800040101010101" pitchFamily="2" charset="-122"/>
                <a:ea typeface="华文隶书" pitchFamily="2" charset="-122"/>
              </a:rPr>
              <a:t>“</a:t>
            </a:r>
            <a:r>
              <a:rPr lang="zh-CN" altLang="en-US" sz="2800" b="1" smtClean="0">
                <a:latin typeface="华文隶书" panose="02010800040101010101" pitchFamily="2" charset="-122"/>
                <a:ea typeface="华文隶书" pitchFamily="2" charset="-122"/>
              </a:rPr>
              <a:t>善哉！吾闻庖丁之言，得养生焉。”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273864" y="4352681"/>
            <a:ext cx="1191813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结合课文和上述材料，你认为庄子的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“养生之道”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  <a:ea typeface="华文隶书" pitchFamily="2" charset="-122"/>
              </a:rPr>
              <a:t>是什么？你是怎么评价的？ 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101601" y="2105026"/>
            <a:ext cx="11233151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190500"/>
            <a:r>
              <a:rPr lang="en-US" altLang="zh-CN" sz="1200" b="1">
                <a:solidFill>
                  <a:schemeClr val="hlink"/>
                </a:solidFill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      </a:t>
            </a:r>
            <a:r>
              <a:rPr lang="en-US" altLang="zh-CN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  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“吾生也有涯，而知也无涯。以有涯随</a:t>
            </a:r>
            <a:r>
              <a:rPr lang="zh-CN" altLang="en-US" sz="2800" b="1" smtClean="0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无涯，则殆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已；已而为知者，殆而已矣！为善无近名，为恶 </a:t>
            </a:r>
            <a:r>
              <a:rPr lang="zh-CN" altLang="en-US" sz="2800" b="1" smtClean="0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无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近刑。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缘督以为经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，可以保身，可以全生，</a:t>
            </a:r>
            <a:r>
              <a:rPr lang="zh-CN" altLang="en-US" sz="2800" b="1" smtClean="0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可以养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亲，可以尽年。”               </a:t>
            </a:r>
          </a:p>
          <a:p>
            <a:pPr indent="190500"/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                          </a:t>
            </a:r>
            <a:r>
              <a:rPr lang="en-US" altLang="zh-CN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——</a:t>
            </a:r>
            <a:r>
              <a:rPr lang="zh-CN" altLang="en-US" sz="2800" b="1">
                <a:latin typeface="华文隶书" panose="02010800040101010101" pitchFamily="2" charset="-122"/>
                <a:ea typeface="华文隶书" pitchFamily="2" charset="-122"/>
                <a:sym typeface="楷体_GB2312" pitchFamily="49" charset="-122"/>
              </a:rPr>
              <a:t>《庄子·养生主》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  <p:bldP spid="90116" grpId="1"/>
      <p:bldP spid="90118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3"/>
          <p:cNvGrpSpPr/>
          <p:nvPr/>
        </p:nvGrpSpPr>
        <p:grpSpPr>
          <a:xfrm>
            <a:off x="3352800" y="533400"/>
            <a:ext cx="8534400" cy="838200"/>
            <a:chOff x="1824" y="672"/>
            <a:chExt cx="2887" cy="432"/>
          </a:xfrm>
        </p:grpSpPr>
        <p:sp>
          <p:nvSpPr>
            <p:cNvPr id="109572" name="Rectangle 4"/>
            <p:cNvSpPr>
              <a:spLocks noChangeArrowheads="1"/>
            </p:cNvSpPr>
            <p:nvPr/>
          </p:nvSpPr>
          <p:spPr bwMode="auto">
            <a:xfrm>
              <a:off x="1824" y="672"/>
              <a:ext cx="2887" cy="432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1282" name="Text Box 5"/>
            <p:cNvSpPr txBox="1">
              <a:spLocks noChangeArrowheads="1"/>
            </p:cNvSpPr>
            <p:nvPr/>
          </p:nvSpPr>
          <p:spPr bwMode="auto">
            <a:xfrm>
              <a:off x="1969" y="720"/>
              <a:ext cx="2681" cy="331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FF33CC"/>
                  </a:solidFill>
                  <a:ea typeface="標楷體" pitchFamily="65" charset="-120"/>
                </a:rPr>
                <a:t>正确养</a:t>
              </a:r>
              <a:r>
                <a:rPr kumimoji="1" lang="zh-TW" altLang="en-US" sz="3600" b="1">
                  <a:solidFill>
                    <a:srgbClr val="FF33CC"/>
                  </a:solidFill>
                  <a:ea typeface="標楷體" pitchFamily="65" charset="-120"/>
                </a:rPr>
                <a:t>生方法：</a:t>
              </a:r>
              <a:r>
                <a:rPr kumimoji="1" lang="zh-CN" altLang="en-US" sz="3600" b="1">
                  <a:solidFill>
                    <a:srgbClr val="FF0000"/>
                  </a:solidFill>
                  <a:ea typeface="標楷體" pitchFamily="65" charset="-120"/>
                </a:rPr>
                <a:t>缘督以为经</a:t>
              </a:r>
              <a:endParaRPr kumimoji="1" lang="zh-TW" altLang="en-US" sz="3600" b="1">
                <a:solidFill>
                  <a:srgbClr val="FF0000"/>
                </a:solidFill>
                <a:ea typeface="標楷體" pitchFamily="65" charset="-120"/>
              </a:endParaRPr>
            </a:p>
          </p:txBody>
        </p:sp>
      </p:grp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914400" y="3000375"/>
            <a:ext cx="3048000" cy="685800"/>
          </a:xfrm>
          <a:prstGeom prst="rect">
            <a:avLst/>
          </a:prstGeom>
          <a:solidFill>
            <a:srgbClr val="FFFFD9">
              <a:alpha val="50195"/>
            </a:srgbClr>
          </a:solidFill>
          <a:ln w="38100" algn="ctr">
            <a:solidFill>
              <a:srgbClr val="FF9900"/>
            </a:solidFill>
            <a:miter lim="800000"/>
          </a:ln>
        </p:spPr>
        <p:txBody>
          <a:bodyPr/>
          <a:lstStyle/>
          <a:p>
            <a:pPr marL="1250950" indent="-1250950" algn="ctr">
              <a:lnSpc>
                <a:spcPct val="120000"/>
              </a:lnSpc>
              <a:spcBef>
                <a:spcPct val="50000"/>
              </a:spcBef>
            </a:pPr>
            <a:r>
              <a:rPr kumimoji="1" lang="zh-TW" altLang="en-US" sz="3200" b="1">
                <a:solidFill>
                  <a:srgbClr val="800000"/>
                </a:solidFill>
                <a:latin typeface="Times New Roman" pitchFamily="18" charset="0"/>
                <a:ea typeface="標楷體" pitchFamily="65" charset="-120"/>
              </a:rPr>
              <a:t>保身及全生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5588001" y="2924175"/>
            <a:ext cx="5685367" cy="838200"/>
          </a:xfrm>
          <a:prstGeom prst="rect">
            <a:avLst/>
          </a:prstGeom>
          <a:solidFill>
            <a:srgbClr val="CCFFFF">
              <a:alpha val="50195"/>
            </a:srgbClr>
          </a:solidFill>
          <a:ln w="38100" algn="ctr">
            <a:solidFill>
              <a:srgbClr val="0000FF"/>
            </a:solidFill>
            <a:miter lim="800000"/>
          </a:ln>
        </p:spPr>
        <p:txBody>
          <a:bodyPr/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TW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保全生命及自然天性</a:t>
            </a: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899584" y="4295775"/>
            <a:ext cx="3062816" cy="685800"/>
          </a:xfrm>
          <a:prstGeom prst="rect">
            <a:avLst/>
          </a:prstGeom>
          <a:solidFill>
            <a:srgbClr val="FFFFD9">
              <a:alpha val="50195"/>
            </a:srgbClr>
          </a:solidFill>
          <a:ln w="38100" algn="ctr">
            <a:solidFill>
              <a:srgbClr val="FF9900"/>
            </a:solidFill>
            <a:miter lim="800000"/>
          </a:ln>
        </p:spPr>
        <p:txBody>
          <a:bodyPr/>
          <a:lstStyle/>
          <a:p>
            <a:pPr marL="1250950" indent="-1250950" algn="ctr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Times New Roman" pitchFamily="18" charset="0"/>
                <a:ea typeface="標楷體" pitchFamily="65" charset="-120"/>
              </a:rPr>
              <a:t>养亲</a:t>
            </a: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5619751" y="4219575"/>
            <a:ext cx="5662083" cy="838200"/>
          </a:xfrm>
          <a:prstGeom prst="rect">
            <a:avLst/>
          </a:prstGeom>
          <a:solidFill>
            <a:srgbClr val="CCFFFF">
              <a:alpha val="50195"/>
            </a:srgbClr>
          </a:solidFill>
          <a:ln w="38100" algn="ctr">
            <a:solidFill>
              <a:srgbClr val="0000FF"/>
            </a:solidFill>
            <a:miter lim="800000"/>
          </a:ln>
        </p:spPr>
        <p:txBody>
          <a:bodyPr/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护养</a:t>
            </a:r>
            <a:r>
              <a:rPr lang="zh-TW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自己的精神</a:t>
            </a:r>
          </a:p>
        </p:txBody>
      </p:sp>
      <p:sp>
        <p:nvSpPr>
          <p:cNvPr id="109578" name="Line 10"/>
          <p:cNvSpPr>
            <a:spLocks noChangeShapeType="1"/>
          </p:cNvSpPr>
          <p:nvPr/>
        </p:nvSpPr>
        <p:spPr bwMode="auto">
          <a:xfrm flipV="1">
            <a:off x="4303184" y="4675189"/>
            <a:ext cx="878416" cy="158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9579" name="Rectangle 11"/>
          <p:cNvSpPr>
            <a:spLocks noChangeArrowheads="1"/>
          </p:cNvSpPr>
          <p:nvPr/>
        </p:nvSpPr>
        <p:spPr bwMode="auto">
          <a:xfrm>
            <a:off x="914400" y="5667375"/>
            <a:ext cx="3048000" cy="685800"/>
          </a:xfrm>
          <a:prstGeom prst="rect">
            <a:avLst/>
          </a:prstGeom>
          <a:solidFill>
            <a:srgbClr val="FFFFD9">
              <a:alpha val="50195"/>
            </a:srgbClr>
          </a:solidFill>
          <a:ln w="38100" algn="ctr">
            <a:solidFill>
              <a:srgbClr val="FF9900"/>
            </a:solidFill>
            <a:miter lim="800000"/>
          </a:ln>
        </p:spPr>
        <p:txBody>
          <a:bodyPr/>
          <a:lstStyle/>
          <a:p>
            <a:pPr marL="1250950" indent="-1250950" algn="ctr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Times New Roman" pitchFamily="18" charset="0"/>
                <a:ea typeface="標楷體" pitchFamily="65" charset="-120"/>
              </a:rPr>
              <a:t>尽</a:t>
            </a:r>
            <a:r>
              <a:rPr kumimoji="1" lang="zh-TW" altLang="en-US" sz="3200" b="1">
                <a:solidFill>
                  <a:srgbClr val="800000"/>
                </a:solidFill>
                <a:latin typeface="Times New Roman" pitchFamily="18" charset="0"/>
                <a:ea typeface="標楷體" pitchFamily="65" charset="-120"/>
              </a:rPr>
              <a:t>年</a:t>
            </a:r>
          </a:p>
        </p:txBody>
      </p:sp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5623985" y="5591175"/>
            <a:ext cx="5657849" cy="838200"/>
          </a:xfrm>
          <a:prstGeom prst="rect">
            <a:avLst/>
          </a:prstGeom>
          <a:solidFill>
            <a:srgbClr val="CCFFFF">
              <a:alpha val="50195"/>
            </a:srgbClr>
          </a:solidFill>
          <a:ln w="38100" algn="ctr">
            <a:solidFill>
              <a:srgbClr val="0000FF"/>
            </a:solidFill>
            <a:miter lim="800000"/>
          </a:ln>
        </p:spPr>
        <p:txBody>
          <a:bodyPr/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TW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享</a:t>
            </a:r>
            <a:r>
              <a:rPr lang="zh-CN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尽</a:t>
            </a:r>
            <a:r>
              <a:rPr lang="zh-TW" altLang="en-US" sz="3100" b="1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天年</a:t>
            </a:r>
          </a:p>
        </p:txBody>
      </p:sp>
      <p:sp>
        <p:nvSpPr>
          <p:cNvPr id="109581" name="Line 13"/>
          <p:cNvSpPr>
            <a:spLocks noChangeShapeType="1"/>
          </p:cNvSpPr>
          <p:nvPr/>
        </p:nvSpPr>
        <p:spPr bwMode="auto">
          <a:xfrm flipV="1">
            <a:off x="4303184" y="6046789"/>
            <a:ext cx="878416" cy="158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9582" name="Text Box 14">
            <a:hlinkClick r:id="rId3" action="ppaction://hlinksldjump" highlightClick="1"/>
          </p:cNvPr>
          <p:cNvSpPr txBox="1">
            <a:spLocks noChangeArrowheads="1"/>
          </p:cNvSpPr>
          <p:nvPr/>
        </p:nvSpPr>
        <p:spPr bwMode="auto">
          <a:xfrm>
            <a:off x="812800" y="669926"/>
            <a:ext cx="2438400" cy="549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FFCC"/>
              </a:gs>
            </a:gsLst>
            <a:lin ang="18900000" scaled="1"/>
          </a:gradFill>
          <a:ln w="19050">
            <a:noFill/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kumimoji="1" lang="zh-CN" altLang="en-US" sz="3600" b="1">
                <a:solidFill>
                  <a:srgbClr val="9900FF"/>
                </a:solidFill>
                <a:latin typeface="Times New Roman" pitchFamily="18" charset="0"/>
                <a:ea typeface="標楷體" pitchFamily="65" charset="-120"/>
              </a:rPr>
              <a:t>养</a:t>
            </a:r>
            <a:r>
              <a:rPr kumimoji="1" lang="zh-TW" altLang="en-US" sz="3600" b="1">
                <a:solidFill>
                  <a:srgbClr val="9900FF"/>
                </a:solidFill>
                <a:latin typeface="Times New Roman" pitchFamily="18" charset="0"/>
                <a:ea typeface="標楷體" pitchFamily="65" charset="-120"/>
              </a:rPr>
              <a:t>生方法</a:t>
            </a:r>
          </a:p>
        </p:txBody>
      </p:sp>
      <p:pic>
        <p:nvPicPr>
          <p:cNvPr id="109584" name="Picture 16" descr="MCj03101780000[1]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64800" y="2438400"/>
            <a:ext cx="1727200" cy="1600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9585" name="Picture 17" descr="MCj03553990000[1]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550400" y="3810001"/>
            <a:ext cx="1684867" cy="18462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9586" name="Picture 18" descr="MCj01571950000[1]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331200" y="5133976"/>
            <a:ext cx="1481667" cy="18002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9587" name="WordArt 19"/>
          <p:cNvSpPr>
            <a:spLocks noChangeArrowheads="1" noChangeShapeType="1" noTextEdit="1"/>
          </p:cNvSpPr>
          <p:nvPr/>
        </p:nvSpPr>
        <p:spPr bwMode="auto">
          <a:xfrm>
            <a:off x="1320800" y="1676400"/>
            <a:ext cx="1828800" cy="990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noFill/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黑体" pitchFamily="2" charset="-122"/>
                <a:ea typeface="黑体" panose="02010609060101010101" pitchFamily="2" charset="-122"/>
              </a:rPr>
              <a:t>效果</a:t>
            </a:r>
            <a:endParaRPr lang="zh-CN" altLang="en-US" sz="5400" b="1" kern="10">
              <a:ln w="9525">
                <a:noFill/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09588" name="Line 20"/>
          <p:cNvSpPr>
            <a:spLocks noChangeShapeType="1"/>
          </p:cNvSpPr>
          <p:nvPr/>
        </p:nvSpPr>
        <p:spPr bwMode="auto">
          <a:xfrm flipV="1">
            <a:off x="4324351" y="3381375"/>
            <a:ext cx="878416" cy="1588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triangle" w="med" len="med"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1"/>
      <p:bldP spid="109576" grpId="2"/>
      <p:bldP spid="109577" grpId="3"/>
      <p:bldP spid="109578" grpId="4"/>
      <p:bldP spid="109579" grpId="5"/>
      <p:bldP spid="109580" grpId="6"/>
      <p:bldP spid="109581" grpId="7"/>
      <p:bldP spid="109582" grpId="8"/>
      <p:bldP spid="109587" grpId="9"/>
      <p:bldP spid="109588" grpId="1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135,&quot;width&quot;:2715}"/>
</p:tagLst>
</file>

<file path=ppt/tags/tag2.xml><?xml version="1.0" encoding="utf-8"?>
<p:tagLst xmlns:p="http://schemas.openxmlformats.org/presentationml/2006/main">
  <p:tag name="TIMING" val="|0.8|321.3"/>
</p:tagLst>
</file>

<file path=ppt/tags/tag3.xml><?xml version="1.0" encoding="utf-8"?>
<p:tagLst xmlns:p="http://schemas.openxmlformats.org/presentationml/2006/main">
  <p:tag name="TIMING" val="|0.1|27.9"/>
</p:tagLst>
</file>

<file path=ppt/tags/tag4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19</Slides>
  <Notes>3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Office 主题</vt:lpstr>
      <vt:lpstr>庖丁解牛</vt:lpstr>
      <vt:lpstr>Slide 2</vt:lpstr>
      <vt:lpstr>Slide 3</vt:lpstr>
      <vt:lpstr>Slide 4</vt:lpstr>
      <vt:lpstr>Slide 5</vt:lpstr>
      <vt:lpstr>探究“解牛之道”</vt:lpstr>
      <vt:lpstr>Slide 7</vt:lpstr>
      <vt:lpstr>探究“养生之道”</vt:lpstr>
      <vt:lpstr>Slide 9</vt:lpstr>
      <vt:lpstr>Slide 10</vt:lpstr>
      <vt:lpstr>探究“人生之道”</vt:lpstr>
      <vt:lpstr>Slide 12</vt:lpstr>
      <vt:lpstr>Slide 13</vt:lpstr>
      <vt:lpstr>Slide 14</vt:lpstr>
      <vt:lpstr>面对春秋战国纷乱的社会</vt:lpstr>
      <vt:lpstr>面对春秋战国纷乱的社会：</vt:lpstr>
      <vt:lpstr>Slide 17</vt:lpstr>
      <vt:lpstr>Slide 18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2020-10-19T18:48:23Z</cp:lastPrinted>
  <dcterms:created xsi:type="dcterms:W3CDTF">2020-10-19T18:48:23Z</dcterms:created>
  <dcterms:modified xsi:type="dcterms:W3CDTF">2020-10-19T10:48:24Z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