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33"/>
  </p:notesMasterIdLst>
  <p:sldIdLst>
    <p:sldId id="274" r:id="rId3"/>
    <p:sldId id="269"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12" r:id="rId21"/>
    <p:sldId id="313" r:id="rId22"/>
    <p:sldId id="315" r:id="rId23"/>
    <p:sldId id="314" r:id="rId24"/>
    <p:sldId id="305" r:id="rId25"/>
    <p:sldId id="306" r:id="rId26"/>
    <p:sldId id="307" r:id="rId27"/>
    <p:sldId id="316" r:id="rId28"/>
    <p:sldId id="317" r:id="rId29"/>
    <p:sldId id="318" r:id="rId30"/>
    <p:sldId id="308" r:id="rId31"/>
    <p:sldId id="309" r:id="rId32"/>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772153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2021-9-12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矩形 35"/>
          <p:cNvSpPr>
            <a:spLocks noChangeArrowheads="1"/>
          </p:cNvSpPr>
          <p:nvPr/>
        </p:nvSpPr>
        <p:spPr bwMode="auto">
          <a:xfrm>
            <a:off x="5786595" y="1772920"/>
            <a:ext cx="5770880" cy="193802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Tx/>
              <a:buNone/>
              <a:defRPr/>
            </a:pP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第一单元 </a:t>
            </a:r>
          </a:p>
          <a:p>
            <a:pPr algn="ctr" fontAlgn="base">
              <a:lnSpc>
                <a:spcPct val="150000"/>
              </a:lnSpc>
              <a:spcBef>
                <a:spcPct val="0"/>
              </a:spcBef>
              <a:spcAft>
                <a:spcPct val="0"/>
              </a:spcAft>
              <a:buFontTx/>
              <a:buNone/>
              <a:defRPr/>
            </a:pPr>
            <a:r>
              <a:rPr lang="zh-CN" altLang="en-US" sz="4000">
                <a:solidFill>
                  <a:srgbClr val="FF0000"/>
                </a:solidFill>
                <a:latin typeface="思源黑体 CN Bold" panose="020B0800000000000000" pitchFamily="34" charset="-122"/>
                <a:ea typeface="思源黑体 CN Bold" panose="020B0800000000000000" pitchFamily="34" charset="-122"/>
                <a:sym typeface="+mn-ea"/>
              </a:rPr>
              <a:t>2.1 《改造我们的学习》</a:t>
            </a:r>
          </a:p>
        </p:txBody>
      </p:sp>
      <p:sp>
        <p:nvSpPr>
          <p:cNvPr id="37" name="文本占位符 5"/>
          <p:cNvSpPr txBox="1">
            <a:spLocks noChangeArrowheads="1"/>
          </p:cNvSpPr>
          <p:nvPr/>
        </p:nvSpPr>
        <p:spPr bwMode="auto">
          <a:xfrm>
            <a:off x="7764780" y="5810250"/>
            <a:ext cx="428625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4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统编版 选择性必修 中册</a:t>
            </a:r>
          </a:p>
        </p:txBody>
      </p:sp>
      <p:pic>
        <p:nvPicPr>
          <p:cNvPr id="2" name="图片 1"/>
          <p:cNvPicPr>
            <a:picLocks noChangeAspect="1"/>
          </p:cNvPicPr>
          <p:nvPr/>
        </p:nvPicPr>
        <p:blipFill>
          <a:blip r:embed="rId2"/>
          <a:stretch>
            <a:fillRect/>
          </a:stretch>
        </p:blipFill>
        <p:spPr>
          <a:xfrm>
            <a:off x="1299845" y="784860"/>
            <a:ext cx="4105275" cy="5448935"/>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12725" y="240030"/>
            <a:ext cx="10911840" cy="5262245"/>
          </a:xfrm>
          <a:prstGeom prst="rect">
            <a:avLst/>
          </a:prstGeom>
          <a:noFill/>
        </p:spPr>
        <p:txBody>
          <a:bodyPr wrap="square" rtlCol="0" anchor="t">
            <a:spAutoFit/>
          </a:bodyPr>
          <a:lstStyle/>
          <a:p>
            <a:pPr algn="ctr" fontAlgn="auto">
              <a:lnSpc>
                <a:spcPct val="150000"/>
              </a:lnSpc>
            </a:pPr>
            <a:r>
              <a:rPr lang="en-US" altLang="zh-CN" sz="2800" b="1"/>
              <a:t>	</a:t>
            </a:r>
            <a:r>
              <a:rPr lang="zh-CN" altLang="en-US" sz="2800" b="1"/>
              <a:t>【</a:t>
            </a:r>
            <a:r>
              <a:rPr lang="zh-CN" altLang="en-US" sz="2800" b="1">
                <a:solidFill>
                  <a:srgbClr val="FF0000"/>
                </a:solidFill>
              </a:rPr>
              <a:t>题解</a:t>
            </a:r>
            <a:r>
              <a:rPr lang="zh-CN" altLang="en-US" sz="2800" b="1"/>
              <a:t>】</a:t>
            </a:r>
            <a:endParaRPr lang="en-US" altLang="zh-CN" sz="2800" b="1"/>
          </a:p>
          <a:p>
            <a:pPr fontAlgn="auto">
              <a:lnSpc>
                <a:spcPct val="150000"/>
              </a:lnSpc>
            </a:pPr>
            <a:r>
              <a:rPr lang="en-US" altLang="zh-CN" sz="2800" b="1"/>
              <a:t>	</a:t>
            </a:r>
            <a:r>
              <a:rPr lang="zh-CN" altLang="en-US" sz="2800" b="1"/>
              <a:t>课文题目是一个</a:t>
            </a:r>
            <a:r>
              <a:rPr lang="zh-CN" altLang="en-US" sz="2800" b="1">
                <a:solidFill>
                  <a:srgbClr val="FF0000"/>
                </a:solidFill>
              </a:rPr>
              <a:t>动宾短语</a:t>
            </a:r>
            <a:r>
              <a:rPr lang="zh-CN" altLang="en-US" sz="2800" b="1"/>
              <a:t>，它既揭示了</a:t>
            </a:r>
            <a:r>
              <a:rPr lang="zh-CN" altLang="en-US" sz="2800" b="1">
                <a:solidFill>
                  <a:srgbClr val="FF0000"/>
                </a:solidFill>
              </a:rPr>
              <a:t>论题</a:t>
            </a:r>
            <a:r>
              <a:rPr lang="zh-CN" altLang="en-US" sz="2800" b="1"/>
              <a:t>，又点明了课文的</a:t>
            </a:r>
            <a:r>
              <a:rPr lang="zh-CN" altLang="en-US" sz="2800" b="1">
                <a:solidFill>
                  <a:srgbClr val="FF0000"/>
                </a:solidFill>
              </a:rPr>
              <a:t>中心论点</a:t>
            </a:r>
            <a:r>
              <a:rPr lang="zh-CN" altLang="en-US" sz="2800" b="1"/>
              <a:t>。从课文题目来看，本文主要阐述了如何彻底改变学风方面的问题。“改造”在这里有“从根本上改变旧的、建立新的，使适应新的形势和需要”的意思，它包含“改”（改变）和“造”（创造）两个语素，体现了在</a:t>
            </a:r>
            <a:r>
              <a:rPr lang="zh-CN" altLang="en-US" sz="2800" b="1">
                <a:solidFill>
                  <a:srgbClr val="FF0000"/>
                </a:solidFill>
              </a:rPr>
              <a:t>学风问题上破旧立新</a:t>
            </a:r>
            <a:r>
              <a:rPr lang="zh-CN" altLang="en-US" sz="2800" b="1"/>
              <a:t>的精神；“我们”是指全党的同志们，特别是党的干部；“学习”是指</a:t>
            </a:r>
            <a:r>
              <a:rPr lang="zh-CN" altLang="en-US" sz="2800" b="1">
                <a:solidFill>
                  <a:srgbClr val="FF0000"/>
                </a:solidFill>
              </a:rPr>
              <a:t>全党同志的学习</a:t>
            </a:r>
            <a:r>
              <a:rPr lang="zh-CN" altLang="en-US" sz="2800" b="1"/>
              <a:t>，特别是指对马克思列宁主义的学习。</a:t>
            </a:r>
          </a:p>
        </p:txBody>
      </p:sp>
      <p:pic>
        <p:nvPicPr>
          <p:cNvPr id="3" name="图片 2"/>
          <p:cNvPicPr>
            <a:picLocks noChangeAspect="1"/>
          </p:cNvPicPr>
          <p:nvPr/>
        </p:nvPicPr>
        <p:blipFill>
          <a:blip r:embed="rId2"/>
          <a:stretch>
            <a:fillRect/>
          </a:stretch>
        </p:blipFill>
        <p:spPr>
          <a:xfrm>
            <a:off x="5423535" y="4758055"/>
            <a:ext cx="4046220" cy="1964055"/>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07340" y="766445"/>
            <a:ext cx="7371715" cy="3415030"/>
          </a:xfrm>
          <a:prstGeom prst="rect">
            <a:avLst/>
          </a:prstGeom>
          <a:noFill/>
        </p:spPr>
        <p:txBody>
          <a:bodyPr wrap="square" rtlCol="0" anchor="t">
            <a:spAutoFit/>
          </a:bodyPr>
          <a:lstStyle/>
          <a:p>
            <a:pPr algn="ctr" fontAlgn="auto">
              <a:lnSpc>
                <a:spcPct val="150000"/>
              </a:lnSpc>
            </a:pPr>
            <a:r>
              <a:rPr lang="zh-CN" altLang="en-US" sz="3200" b="1">
                <a:solidFill>
                  <a:schemeClr val="tx1"/>
                </a:solidFill>
              </a:rPr>
              <a:t>【</a:t>
            </a:r>
            <a:r>
              <a:rPr lang="zh-CN" altLang="en-US" sz="3200" b="1">
                <a:solidFill>
                  <a:srgbClr val="FF0000"/>
                </a:solidFill>
              </a:rPr>
              <a:t>自读课文</a:t>
            </a:r>
            <a:r>
              <a:rPr lang="en-US" altLang="zh-CN" sz="3200" b="1">
                <a:solidFill>
                  <a:srgbClr val="FF0000"/>
                </a:solidFill>
              </a:rPr>
              <a:t>·</a:t>
            </a:r>
            <a:r>
              <a:rPr lang="zh-CN" altLang="en-US" sz="3200" b="1">
                <a:solidFill>
                  <a:srgbClr val="FF0000"/>
                </a:solidFill>
              </a:rPr>
              <a:t>整体感知</a:t>
            </a:r>
            <a:r>
              <a:rPr lang="zh-CN" altLang="en-US" sz="3200" b="1">
                <a:solidFill>
                  <a:schemeClr val="tx1"/>
                </a:solidFill>
              </a:rPr>
              <a:t>】</a:t>
            </a:r>
          </a:p>
          <a:p>
            <a:pPr algn="ctr" fontAlgn="auto">
              <a:lnSpc>
                <a:spcPct val="150000"/>
              </a:lnSpc>
            </a:pPr>
            <a:endParaRPr lang="zh-CN" altLang="en-US" sz="2800" b="1">
              <a:solidFill>
                <a:schemeClr val="tx1"/>
              </a:solidFill>
            </a:endParaRPr>
          </a:p>
          <a:p>
            <a:pPr algn="ctr" fontAlgn="auto">
              <a:lnSpc>
                <a:spcPct val="150000"/>
              </a:lnSpc>
            </a:pPr>
            <a:r>
              <a:rPr lang="zh-CN" altLang="en-US" sz="2800" b="1">
                <a:solidFill>
                  <a:schemeClr val="tx1"/>
                </a:solidFill>
              </a:rPr>
              <a:t>自由阅读课文，同桌合作完成任务：</a:t>
            </a:r>
          </a:p>
          <a:p>
            <a:pPr algn="l" fontAlgn="auto">
              <a:lnSpc>
                <a:spcPct val="150000"/>
              </a:lnSpc>
            </a:pPr>
            <a:r>
              <a:rPr lang="en-US" altLang="zh-CN" sz="2800" b="1">
                <a:solidFill>
                  <a:schemeClr val="tx1"/>
                </a:solidFill>
              </a:rPr>
              <a:t>	1.</a:t>
            </a:r>
            <a:r>
              <a:rPr lang="zh-CN" altLang="en-US" sz="2800" b="1">
                <a:solidFill>
                  <a:schemeClr val="tx1"/>
                </a:solidFill>
              </a:rPr>
              <a:t>本文写了几部分内容？分清层次</a:t>
            </a:r>
          </a:p>
          <a:p>
            <a:pPr algn="l" fontAlgn="auto">
              <a:lnSpc>
                <a:spcPct val="150000"/>
              </a:lnSpc>
            </a:pPr>
            <a:r>
              <a:rPr lang="en-US" altLang="zh-CN" sz="2800" b="1">
                <a:solidFill>
                  <a:schemeClr val="tx1"/>
                </a:solidFill>
              </a:rPr>
              <a:t>	2.</a:t>
            </a:r>
            <a:r>
              <a:rPr lang="zh-CN" altLang="en-US" sz="2800" b="1">
                <a:solidFill>
                  <a:schemeClr val="tx1"/>
                </a:solidFill>
              </a:rPr>
              <a:t>每部分的主要是什么？简要概括</a:t>
            </a:r>
          </a:p>
        </p:txBody>
      </p:sp>
      <p:pic>
        <p:nvPicPr>
          <p:cNvPr id="4" name="图片 3"/>
          <p:cNvPicPr>
            <a:picLocks noChangeAspect="1"/>
          </p:cNvPicPr>
          <p:nvPr/>
        </p:nvPicPr>
        <p:blipFill>
          <a:blip r:embed="rId2"/>
          <a:stretch>
            <a:fillRect/>
          </a:stretch>
        </p:blipFill>
        <p:spPr>
          <a:xfrm>
            <a:off x="7345680" y="617855"/>
            <a:ext cx="4622800" cy="4445635"/>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474980"/>
            <a:ext cx="11620500" cy="5908040"/>
          </a:xfrm>
          <a:prstGeom prst="rect">
            <a:avLst/>
          </a:prstGeom>
          <a:noFill/>
        </p:spPr>
        <p:txBody>
          <a:bodyPr wrap="square" rtlCol="0" anchor="t">
            <a:spAutoFit/>
          </a:bodyPr>
          <a:lstStyle/>
          <a:p>
            <a:pPr fontAlgn="auto">
              <a:lnSpc>
                <a:spcPct val="150000"/>
              </a:lnSpc>
            </a:pPr>
            <a:r>
              <a:rPr lang="zh-CN" altLang="en-US" sz="2800" b="1"/>
              <a:t>本文共分为四个部分：</a:t>
            </a:r>
          </a:p>
          <a:p>
            <a:pPr fontAlgn="auto">
              <a:lnSpc>
                <a:spcPct val="150000"/>
              </a:lnSpc>
            </a:pPr>
            <a:r>
              <a:rPr lang="zh-CN" altLang="en-US" sz="2800" b="1"/>
              <a:t>第一部分：肯定中国共产党二十年来的</a:t>
            </a:r>
            <a:r>
              <a:rPr lang="zh-CN" altLang="en-US" sz="2800" b="1">
                <a:solidFill>
                  <a:srgbClr val="FF0000"/>
                </a:solidFill>
              </a:rPr>
              <a:t>成就</a:t>
            </a:r>
            <a:r>
              <a:rPr lang="zh-CN" altLang="en-US" sz="2800" b="1"/>
              <a:t>，指出这些成就是理论联系实</a:t>
            </a:r>
            <a:r>
              <a:rPr lang="en-US" altLang="zh-CN" sz="2800" b="1"/>
              <a:t>		</a:t>
            </a:r>
            <a:r>
              <a:rPr lang="zh-CN" altLang="en-US" sz="2800" b="1"/>
              <a:t>际的结果，以此证明我们的学习必须坚持</a:t>
            </a:r>
            <a:r>
              <a:rPr lang="zh-CN" altLang="en-US" sz="2800" b="1">
                <a:solidFill>
                  <a:srgbClr val="FF0000"/>
                </a:solidFill>
              </a:rPr>
              <a:t>理论联系实际的原则</a:t>
            </a:r>
            <a:r>
              <a:rPr lang="zh-CN" altLang="en-US" sz="2800" b="1"/>
              <a:t>。</a:t>
            </a:r>
          </a:p>
          <a:p>
            <a:pPr fontAlgn="auto">
              <a:lnSpc>
                <a:spcPct val="150000"/>
              </a:lnSpc>
            </a:pPr>
            <a:r>
              <a:rPr lang="zh-CN" altLang="en-US" sz="2800" b="1"/>
              <a:t>第二部分：这一部分总结了在学习问题上的历史</a:t>
            </a:r>
            <a:r>
              <a:rPr lang="zh-CN" altLang="en-US" sz="2800" b="1">
                <a:solidFill>
                  <a:srgbClr val="FF0000"/>
                </a:solidFill>
              </a:rPr>
              <a:t>教训</a:t>
            </a:r>
            <a:r>
              <a:rPr lang="zh-CN" altLang="en-US" sz="2800" b="1"/>
              <a:t>，从</a:t>
            </a:r>
            <a:r>
              <a:rPr lang="zh-CN" altLang="en-US" sz="2800" b="1">
                <a:solidFill>
                  <a:srgbClr val="FF0000"/>
                </a:solidFill>
              </a:rPr>
              <a:t>反面说明</a:t>
            </a:r>
            <a:r>
              <a:rPr lang="zh-CN" altLang="en-US" sz="2800" b="1"/>
              <a:t>了坚持</a:t>
            </a:r>
            <a:r>
              <a:rPr lang="en-US" altLang="zh-CN" sz="2800" b="1"/>
              <a:t>		</a:t>
            </a:r>
            <a:r>
              <a:rPr lang="zh-CN" altLang="en-US" sz="2800" b="1"/>
              <a:t>理论与实际统一原则的重要性。</a:t>
            </a:r>
          </a:p>
          <a:p>
            <a:pPr fontAlgn="auto">
              <a:lnSpc>
                <a:spcPct val="150000"/>
              </a:lnSpc>
            </a:pPr>
            <a:r>
              <a:rPr lang="zh-CN" altLang="en-US" sz="2800" b="1"/>
              <a:t>第三部分：这一部分把</a:t>
            </a:r>
            <a:r>
              <a:rPr lang="zh-CN" altLang="en-US" sz="2800" b="1">
                <a:solidFill>
                  <a:srgbClr val="FF0000"/>
                </a:solidFill>
              </a:rPr>
              <a:t>主观主义的态度和马克思列宁主义的态度</a:t>
            </a:r>
            <a:r>
              <a:rPr lang="zh-CN" altLang="en-US" sz="2800" b="1"/>
              <a:t>作对照分</a:t>
            </a:r>
            <a:r>
              <a:rPr lang="en-US" altLang="zh-CN" sz="2800" b="1"/>
              <a:t>		</a:t>
            </a:r>
            <a:r>
              <a:rPr lang="zh-CN" altLang="en-US" sz="2800" b="1"/>
              <a:t>析，</a:t>
            </a:r>
            <a:r>
              <a:rPr lang="zh-CN" altLang="en-US" sz="2800" b="1">
                <a:solidFill>
                  <a:srgbClr val="FF0000"/>
                </a:solidFill>
              </a:rPr>
              <a:t>反对理论和实际分离的主观主义学风</a:t>
            </a:r>
            <a:r>
              <a:rPr lang="zh-CN" altLang="en-US" sz="2800" b="1"/>
              <a:t>，进一步证明改造学</a:t>
            </a:r>
            <a:r>
              <a:rPr lang="en-US" altLang="zh-CN" sz="2800" b="1"/>
              <a:t>		</a:t>
            </a:r>
            <a:r>
              <a:rPr lang="zh-CN" altLang="en-US" sz="2800" b="1"/>
              <a:t>习的重要性。</a:t>
            </a:r>
          </a:p>
          <a:p>
            <a:pPr fontAlgn="auto">
              <a:lnSpc>
                <a:spcPct val="150000"/>
              </a:lnSpc>
            </a:pPr>
            <a:r>
              <a:rPr lang="zh-CN" altLang="en-US" sz="2800" b="1"/>
              <a:t>第四部分：这一部分针对学习中存在的缺点，提出</a:t>
            </a:r>
            <a:r>
              <a:rPr lang="zh-CN" altLang="en-US" sz="2800" b="1">
                <a:solidFill>
                  <a:srgbClr val="FF0000"/>
                </a:solidFill>
              </a:rPr>
              <a:t>改造学习的三项建议</a:t>
            </a:r>
            <a:r>
              <a:rPr lang="zh-CN" altLang="en-US" sz="2800" b="1"/>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4620" y="346075"/>
            <a:ext cx="11742420" cy="6346825"/>
          </a:xfrm>
          <a:prstGeom prst="rect">
            <a:avLst/>
          </a:prstGeom>
          <a:noFill/>
        </p:spPr>
        <p:txBody>
          <a:bodyPr wrap="square" rtlCol="0" anchor="t">
            <a:spAutoFit/>
          </a:bodyPr>
          <a:lstStyle/>
          <a:p>
            <a:pPr algn="ctr" fontAlgn="auto">
              <a:lnSpc>
                <a:spcPct val="150000"/>
              </a:lnSpc>
            </a:pPr>
            <a:r>
              <a:rPr lang="zh-CN" altLang="en-US" sz="2800" b="1">
                <a:sym typeface="+mn-ea"/>
              </a:rPr>
              <a:t>【</a:t>
            </a:r>
            <a:r>
              <a:rPr lang="zh-CN" altLang="en-US" sz="2800" b="1">
                <a:solidFill>
                  <a:srgbClr val="FF0000"/>
                </a:solidFill>
                <a:sym typeface="+mn-ea"/>
              </a:rPr>
              <a:t>合作探究</a:t>
            </a:r>
            <a:r>
              <a:rPr lang="en-US" altLang="zh-CN" sz="2800" b="1">
                <a:solidFill>
                  <a:srgbClr val="FF0000"/>
                </a:solidFill>
                <a:sym typeface="+mn-ea"/>
              </a:rPr>
              <a:t>·</a:t>
            </a:r>
            <a:r>
              <a:rPr lang="zh-CN" altLang="en-US" sz="2800" b="1">
                <a:solidFill>
                  <a:srgbClr val="FF0000"/>
                </a:solidFill>
                <a:sym typeface="+mn-ea"/>
              </a:rPr>
              <a:t>精读课文</a:t>
            </a:r>
            <a:r>
              <a:rPr lang="zh-CN" altLang="en-US" sz="2800" b="1">
                <a:sym typeface="+mn-ea"/>
              </a:rPr>
              <a:t>】</a:t>
            </a:r>
          </a:p>
          <a:p>
            <a:pPr algn="l" fontAlgn="auto">
              <a:lnSpc>
                <a:spcPct val="150000"/>
              </a:lnSpc>
            </a:pPr>
            <a:r>
              <a:rPr lang="zh-CN" altLang="en-US" sz="2700" b="1">
                <a:sym typeface="+mn-ea"/>
              </a:rPr>
              <a:t>小组合作，分析课文，思考问题：</a:t>
            </a:r>
          </a:p>
          <a:p>
            <a:pPr algn="l" fontAlgn="auto">
              <a:lnSpc>
                <a:spcPct val="150000"/>
              </a:lnSpc>
            </a:pPr>
            <a:r>
              <a:rPr lang="en-US" altLang="zh-CN" sz="2700" b="1">
                <a:sym typeface="+mn-ea"/>
              </a:rPr>
              <a:t>	</a:t>
            </a:r>
            <a:r>
              <a:rPr lang="zh-CN" altLang="en-US" sz="2700" b="1">
                <a:solidFill>
                  <a:schemeClr val="tx1"/>
                </a:solidFill>
                <a:sym typeface="+mn-ea"/>
              </a:rPr>
              <a:t>1.《改造我们的学习》本论部分“一”共7句话，它们之间的关系是怎样的？</a:t>
            </a:r>
            <a:endParaRPr lang="en-US" altLang="zh-CN" sz="2700" b="1">
              <a:solidFill>
                <a:schemeClr val="tx1"/>
              </a:solidFill>
              <a:sym typeface="+mn-ea"/>
            </a:endParaRP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2.本文的第二部分已经谈到“我们还是有缺点的，而且还有很大的缺点”，第三部分为什么还要“反复地说明这个意思”？请简要分析。</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3.第三部分第16段中的对子运用了哪些修辞手法？形象地讽刺了哪类人？</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4.就全文来看，能否将本文题目“改造我们的学习”中的“改造”替换为“改进”或“改善”？</a:t>
            </a:r>
          </a:p>
          <a:p>
            <a:pPr algn="l" fontAlgn="auto">
              <a:lnSpc>
                <a:spcPct val="150000"/>
              </a:lnSpc>
            </a:pPr>
            <a:r>
              <a:rPr lang="en-US" altLang="zh-CN" sz="2700" b="1">
                <a:solidFill>
                  <a:schemeClr val="tx1"/>
                </a:solidFill>
                <a:sym typeface="+mn-ea"/>
              </a:rPr>
              <a:t>	</a:t>
            </a:r>
            <a:r>
              <a:rPr lang="zh-CN" altLang="en-US" sz="2700" b="1">
                <a:solidFill>
                  <a:schemeClr val="tx1"/>
                </a:solidFill>
                <a:sym typeface="+mn-ea"/>
              </a:rPr>
              <a:t>5.本文在论证结构、论证方法上有何特点？请举例简要分析。</a:t>
            </a:r>
          </a:p>
        </p:txBody>
      </p:sp>
      <p:pic>
        <p:nvPicPr>
          <p:cNvPr id="3" name="图片 2"/>
          <p:cNvPicPr>
            <a:picLocks noChangeAspect="1"/>
          </p:cNvPicPr>
          <p:nvPr/>
        </p:nvPicPr>
        <p:blipFill>
          <a:blip r:embed="rId2"/>
          <a:stretch>
            <a:fillRect/>
          </a:stretch>
        </p:blipFill>
        <p:spPr>
          <a:xfrm>
            <a:off x="8792845" y="0"/>
            <a:ext cx="3399155" cy="1768475"/>
          </a:xfrm>
          <a:prstGeom prst="rect">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624965" y="487045"/>
            <a:ext cx="8942070" cy="2306955"/>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a:t>
            </a:r>
            <a:r>
              <a:rPr lang="zh-CN" altLang="en-US" sz="3200" b="1">
                <a:solidFill>
                  <a:srgbClr val="FF0000"/>
                </a:solidFill>
                <a:sym typeface="+mn-ea"/>
              </a:rPr>
              <a:t>精讲点拨</a:t>
            </a:r>
            <a:r>
              <a:rPr lang="en-US" altLang="zh-CN" sz="3200" b="1">
                <a:solidFill>
                  <a:srgbClr val="FF0000"/>
                </a:solidFill>
                <a:sym typeface="+mn-ea"/>
              </a:rPr>
              <a:t>·</a:t>
            </a:r>
            <a:r>
              <a:rPr lang="zh-CN" altLang="en-US" sz="3200" b="1">
                <a:solidFill>
                  <a:srgbClr val="FF0000"/>
                </a:solidFill>
                <a:sym typeface="+mn-ea"/>
              </a:rPr>
              <a:t>归纳总结</a:t>
            </a:r>
            <a:r>
              <a:rPr lang="zh-CN" altLang="en-US" sz="3200" b="1">
                <a:sym typeface="+mn-ea"/>
              </a:rPr>
              <a:t>】</a:t>
            </a:r>
          </a:p>
          <a:p>
            <a:pPr algn="ctr" fontAlgn="auto">
              <a:lnSpc>
                <a:spcPct val="150000"/>
              </a:lnSpc>
            </a:pPr>
            <a:r>
              <a:rPr lang="zh-CN" altLang="en-US" sz="3200" b="1">
                <a:solidFill>
                  <a:schemeClr val="tx1"/>
                </a:solidFill>
                <a:sym typeface="+mn-ea"/>
              </a:rPr>
              <a:t>各组代表发言，取长补短</a:t>
            </a:r>
          </a:p>
          <a:p>
            <a:pPr algn="ctr" fontAlgn="auto">
              <a:lnSpc>
                <a:spcPct val="150000"/>
              </a:lnSpc>
            </a:pPr>
            <a:r>
              <a:rPr lang="zh-CN" altLang="en-US" sz="3200" b="1">
                <a:solidFill>
                  <a:schemeClr val="tx1"/>
                </a:solidFill>
                <a:sym typeface="+mn-ea"/>
              </a:rPr>
              <a:t>教师反馈指导，明确答案</a:t>
            </a:r>
          </a:p>
        </p:txBody>
      </p:sp>
      <p:pic>
        <p:nvPicPr>
          <p:cNvPr id="5" name="图片 4"/>
          <p:cNvPicPr>
            <a:picLocks noChangeAspect="1"/>
          </p:cNvPicPr>
          <p:nvPr/>
        </p:nvPicPr>
        <p:blipFill>
          <a:blip r:embed="rId2"/>
          <a:stretch>
            <a:fillRect/>
          </a:stretch>
        </p:blipFill>
        <p:spPr>
          <a:xfrm>
            <a:off x="820420" y="2794000"/>
            <a:ext cx="4817745" cy="3493135"/>
          </a:xfrm>
          <a:prstGeom prst="rect">
            <a:avLst/>
          </a:prstGeom>
        </p:spPr>
      </p:pic>
      <p:pic>
        <p:nvPicPr>
          <p:cNvPr id="6" name="图片 5"/>
          <p:cNvPicPr>
            <a:picLocks noChangeAspect="1"/>
          </p:cNvPicPr>
          <p:nvPr/>
        </p:nvPicPr>
        <p:blipFill>
          <a:blip r:embed="rId3"/>
          <a:stretch>
            <a:fillRect/>
          </a:stretch>
        </p:blipFill>
        <p:spPr>
          <a:xfrm>
            <a:off x="6174740" y="2794000"/>
            <a:ext cx="5130165" cy="3608070"/>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66700" y="797560"/>
            <a:ext cx="11657965" cy="5262245"/>
          </a:xfrm>
          <a:prstGeom prst="rect">
            <a:avLst/>
          </a:prstGeom>
          <a:noFill/>
        </p:spPr>
        <p:txBody>
          <a:bodyPr wrap="square" rtlCol="0" anchor="t">
            <a:spAutoFit/>
          </a:bodyPr>
          <a:lstStyle/>
          <a:p>
            <a:pPr fontAlgn="auto">
              <a:lnSpc>
                <a:spcPct val="150000"/>
              </a:lnSpc>
            </a:pPr>
            <a:r>
              <a:rPr lang="zh-CN" altLang="en-US" sz="2800" b="1"/>
              <a:t>1.《改造我们的学习》本论部分“一”共7句话，它们之间的关系是怎样的？</a:t>
            </a:r>
          </a:p>
          <a:p>
            <a:pPr fontAlgn="auto">
              <a:lnSpc>
                <a:spcPct val="150000"/>
              </a:lnSpc>
            </a:pPr>
            <a:r>
              <a:rPr lang="en-US" altLang="zh-CN" sz="2800" b="1"/>
              <a:t>	</a:t>
            </a:r>
            <a:r>
              <a:rPr lang="zh-CN" altLang="en-US" sz="2800" b="1">
                <a:solidFill>
                  <a:srgbClr val="FF0000"/>
                </a:solidFill>
              </a:rPr>
              <a:t>第1句是论点</a:t>
            </a:r>
            <a:r>
              <a:rPr lang="zh-CN" altLang="en-US" sz="2800" b="1"/>
              <a:t>，中国共产党的二十年是马列主义普遍真理与中国革命的具体实践日益结合的二十年，这是从正面论证改造我们的学习的重要性。</a:t>
            </a:r>
          </a:p>
          <a:p>
            <a:pPr fontAlgn="auto">
              <a:lnSpc>
                <a:spcPct val="150000"/>
              </a:lnSpc>
            </a:pPr>
            <a:r>
              <a:rPr lang="en-US" altLang="zh-CN" sz="2800" b="1"/>
              <a:t>	</a:t>
            </a:r>
            <a:r>
              <a:rPr lang="zh-CN" altLang="en-US" sz="2800" b="1">
                <a:solidFill>
                  <a:srgbClr val="FF0000"/>
                </a:solidFill>
              </a:rPr>
              <a:t>第2至6句</a:t>
            </a:r>
            <a:r>
              <a:rPr lang="zh-CN" altLang="en-US" sz="2800" b="1"/>
              <a:t>从中国共产</a:t>
            </a:r>
            <a:r>
              <a:rPr lang="zh-CN" altLang="en-US" sz="2800" b="1">
                <a:solidFill>
                  <a:srgbClr val="FF0000"/>
                </a:solidFill>
              </a:rPr>
              <a:t>党对马列主义与中国革命的认识</a:t>
            </a:r>
            <a:r>
              <a:rPr lang="zh-CN" altLang="en-US" sz="2800" b="1"/>
              <a:t>（由“幼年”到“现在”）及其</a:t>
            </a:r>
            <a:r>
              <a:rPr lang="zh-CN" altLang="en-US" sz="2800" b="1">
                <a:solidFill>
                  <a:srgbClr val="FF0000"/>
                </a:solidFill>
              </a:rPr>
              <a:t>发展过程</a:t>
            </a:r>
            <a:r>
              <a:rPr lang="zh-CN" altLang="en-US" sz="2800" b="1"/>
              <a:t>（包括“第一次世界大战和俄国十月革命之后”和“抗日战争以来”两个阶段）两方面展开论述。</a:t>
            </a:r>
          </a:p>
          <a:p>
            <a:pPr fontAlgn="auto">
              <a:lnSpc>
                <a:spcPct val="150000"/>
              </a:lnSpc>
            </a:pPr>
            <a:r>
              <a:rPr lang="en-US" altLang="zh-CN" sz="2800" b="1"/>
              <a:t>	</a:t>
            </a:r>
            <a:r>
              <a:rPr lang="zh-CN" altLang="en-US" sz="2800" b="1">
                <a:solidFill>
                  <a:srgbClr val="FF0000"/>
                </a:solidFill>
              </a:rPr>
              <a:t>第7句是小结</a:t>
            </a:r>
            <a:r>
              <a:rPr lang="zh-CN" altLang="en-US" sz="2800" b="1"/>
              <a:t>，说明这都是很好的现象。</a:t>
            </a:r>
          </a:p>
        </p:txBody>
      </p:sp>
      <p:pic>
        <p:nvPicPr>
          <p:cNvPr id="3" name="图片 2"/>
          <p:cNvPicPr>
            <a:picLocks noChangeAspect="1"/>
          </p:cNvPicPr>
          <p:nvPr/>
        </p:nvPicPr>
        <p:blipFill>
          <a:blip r:embed="rId2"/>
          <a:stretch>
            <a:fillRect/>
          </a:stretch>
        </p:blipFill>
        <p:spPr>
          <a:xfrm>
            <a:off x="8337550" y="4769485"/>
            <a:ext cx="3587115" cy="19259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765175"/>
            <a:ext cx="11620500" cy="5262245"/>
          </a:xfrm>
          <a:prstGeom prst="rect">
            <a:avLst/>
          </a:prstGeom>
          <a:noFill/>
        </p:spPr>
        <p:txBody>
          <a:bodyPr wrap="square" rtlCol="0" anchor="t">
            <a:spAutoFit/>
          </a:bodyPr>
          <a:lstStyle/>
          <a:p>
            <a:pPr fontAlgn="auto">
              <a:lnSpc>
                <a:spcPct val="150000"/>
              </a:lnSpc>
            </a:pPr>
            <a:r>
              <a:rPr lang="zh-CN" altLang="en-US" sz="2800" b="1">
                <a:solidFill>
                  <a:schemeClr val="tx1"/>
                </a:solidFill>
              </a:rPr>
              <a:t>2.本文的第二部分已经谈到“我们还是有缺点的，而且还有很大的缺点”，第三部分为什么还要“反复地说明这个意思”？请简要分析。</a:t>
            </a:r>
          </a:p>
          <a:p>
            <a:pPr fontAlgn="auto">
              <a:lnSpc>
                <a:spcPct val="150000"/>
              </a:lnSpc>
            </a:pPr>
            <a:r>
              <a:rPr lang="en-US" altLang="zh-CN" sz="2800" b="1">
                <a:solidFill>
                  <a:srgbClr val="FF0000"/>
                </a:solidFill>
              </a:rPr>
              <a:t>	</a:t>
            </a:r>
            <a:r>
              <a:rPr lang="zh-CN" altLang="en-US" sz="2800" b="1">
                <a:solidFill>
                  <a:schemeClr val="tx1"/>
                </a:solidFill>
              </a:rPr>
              <a:t>这不是简单的重复，而是</a:t>
            </a:r>
            <a:r>
              <a:rPr lang="zh-CN" altLang="en-US" sz="2800" b="1">
                <a:solidFill>
                  <a:srgbClr val="FF0000"/>
                </a:solidFill>
              </a:rPr>
              <a:t>在对比中强化论证，使之更充分、更深入</a:t>
            </a:r>
            <a:r>
              <a:rPr lang="zh-CN" altLang="en-US" sz="2800" b="1">
                <a:solidFill>
                  <a:schemeClr val="tx1"/>
                </a:solidFill>
              </a:rPr>
              <a:t>。文章的第二部分只是谈了党内存在的缺点和相关现象，还没有深入地挖掘这些缺点及现象产生的原因和危害。第三部分在此基础上，进一步上升到理论高度加以剖析，将主观主义分为“教条主义”和“经验主义”，并运用对比论证将主观主义的态度与马克思列宁主义的态度对照，旗帜鲜明，突出了“改造我们的学习”的重要性、迫切性。</a:t>
            </a:r>
          </a:p>
        </p:txBody>
      </p:sp>
      <p:pic>
        <p:nvPicPr>
          <p:cNvPr id="3" name="图片 2"/>
          <p:cNvPicPr>
            <a:picLocks noChangeAspect="1"/>
          </p:cNvPicPr>
          <p:nvPr/>
        </p:nvPicPr>
        <p:blipFill>
          <a:blip r:embed="rId2"/>
          <a:stretch>
            <a:fillRect/>
          </a:stretch>
        </p:blipFill>
        <p:spPr>
          <a:xfrm>
            <a:off x="7967980" y="5274945"/>
            <a:ext cx="4046220" cy="14382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474980"/>
            <a:ext cx="11620500" cy="5908040"/>
          </a:xfrm>
          <a:prstGeom prst="rect">
            <a:avLst/>
          </a:prstGeom>
          <a:noFill/>
        </p:spPr>
        <p:txBody>
          <a:bodyPr wrap="square" rtlCol="0" anchor="t">
            <a:spAutoFit/>
          </a:bodyPr>
          <a:lstStyle/>
          <a:p>
            <a:pPr fontAlgn="auto">
              <a:lnSpc>
                <a:spcPct val="150000"/>
              </a:lnSpc>
            </a:pPr>
            <a:r>
              <a:rPr lang="zh-CN" altLang="en-US" sz="2800" b="1"/>
              <a:t>3.第三部分第16段中的对子运用了哪些修辞手法？形象地讽刺了哪类人？</a:t>
            </a:r>
            <a:r>
              <a:rPr lang="en-US" altLang="zh-CN" sz="2800" b="1"/>
              <a:t>	</a:t>
            </a:r>
          </a:p>
          <a:p>
            <a:pPr fontAlgn="auto">
              <a:lnSpc>
                <a:spcPct val="150000"/>
              </a:lnSpc>
            </a:pPr>
            <a:r>
              <a:rPr lang="en-US" altLang="zh-CN" sz="2800" b="1"/>
              <a:t>	</a:t>
            </a:r>
            <a:r>
              <a:rPr lang="zh-CN" altLang="en-US" sz="2800" b="1"/>
              <a:t>修辞手法：从句式上看，运用了</a:t>
            </a:r>
            <a:r>
              <a:rPr lang="zh-CN" altLang="en-US" sz="2800" b="1">
                <a:solidFill>
                  <a:srgbClr val="FF0000"/>
                </a:solidFill>
              </a:rPr>
              <a:t>对偶</a:t>
            </a:r>
            <a:r>
              <a:rPr lang="zh-CN" altLang="en-US" sz="2800" b="1"/>
              <a:t>的修辞手法；</a:t>
            </a:r>
          </a:p>
          <a:p>
            <a:pPr fontAlgn="auto">
              <a:lnSpc>
                <a:spcPct val="150000"/>
              </a:lnSpc>
            </a:pPr>
            <a:r>
              <a:rPr lang="en-US" altLang="zh-CN" sz="2800" b="1"/>
              <a:t>	</a:t>
            </a:r>
            <a:r>
              <a:rPr lang="zh-CN" altLang="en-US" sz="2800" b="1"/>
              <a:t>从内容上看，运用了</a:t>
            </a:r>
            <a:r>
              <a:rPr lang="zh-CN" altLang="en-US" sz="2800" b="1">
                <a:solidFill>
                  <a:srgbClr val="FF0000"/>
                </a:solidFill>
              </a:rPr>
              <a:t>比喻</a:t>
            </a:r>
            <a:r>
              <a:rPr lang="zh-CN" altLang="en-US" sz="2800" b="1"/>
              <a:t>的修辞手法；</a:t>
            </a:r>
          </a:p>
          <a:p>
            <a:pPr fontAlgn="auto">
              <a:lnSpc>
                <a:spcPct val="150000"/>
              </a:lnSpc>
            </a:pPr>
            <a:r>
              <a:rPr lang="en-US" altLang="zh-CN" sz="2800" b="1"/>
              <a:t>	</a:t>
            </a:r>
            <a:r>
              <a:rPr lang="zh-CN" altLang="en-US" sz="2800" b="1"/>
              <a:t>从“头重脚轻根底浅”“嘴尖皮厚腹中空”的多义性上看，运用了</a:t>
            </a:r>
            <a:r>
              <a:rPr lang="zh-CN" altLang="en-US" sz="2800" b="1">
                <a:solidFill>
                  <a:srgbClr val="FF0000"/>
                </a:solidFill>
              </a:rPr>
              <a:t>双关</a:t>
            </a:r>
            <a:r>
              <a:rPr lang="zh-CN" altLang="en-US" sz="2800" b="1"/>
              <a:t>（表面上是描写外在形态，实际上是描写思想作风）的修辞手法；</a:t>
            </a:r>
          </a:p>
          <a:p>
            <a:pPr fontAlgn="auto">
              <a:lnSpc>
                <a:spcPct val="150000"/>
              </a:lnSpc>
            </a:pPr>
            <a:r>
              <a:rPr lang="en-US" altLang="zh-CN" sz="2800" b="1"/>
              <a:t>	</a:t>
            </a:r>
            <a:r>
              <a:rPr lang="zh-CN" altLang="en-US" sz="2800" b="1"/>
              <a:t>从芦苇、竹笋的拟人化上看，运用了</a:t>
            </a:r>
            <a:r>
              <a:rPr lang="zh-CN" altLang="en-US" sz="2800" b="1">
                <a:solidFill>
                  <a:srgbClr val="FF0000"/>
                </a:solidFill>
              </a:rPr>
              <a:t>比拟</a:t>
            </a:r>
            <a:r>
              <a:rPr lang="zh-CN" altLang="en-US" sz="2800" b="1"/>
              <a:t>的修辞手法。</a:t>
            </a:r>
          </a:p>
          <a:p>
            <a:pPr fontAlgn="auto">
              <a:lnSpc>
                <a:spcPct val="150000"/>
              </a:lnSpc>
            </a:pPr>
            <a:r>
              <a:rPr lang="en-US" altLang="zh-CN" sz="2800" b="1"/>
              <a:t>	</a:t>
            </a:r>
            <a:r>
              <a:rPr lang="zh-CN" altLang="en-US" sz="2800" b="1"/>
              <a:t>这副对子讽刺了只会背诵马克思列宁主义的理论，不能解决实际问题，徒有虚名，而无实学的主观主义者。</a:t>
            </a:r>
          </a:p>
        </p:txBody>
      </p:sp>
      <p:pic>
        <p:nvPicPr>
          <p:cNvPr id="3" name="图片 2"/>
          <p:cNvPicPr>
            <a:picLocks noChangeAspect="1"/>
          </p:cNvPicPr>
          <p:nvPr/>
        </p:nvPicPr>
        <p:blipFill>
          <a:blip r:embed="rId2"/>
          <a:stretch>
            <a:fillRect/>
          </a:stretch>
        </p:blipFill>
        <p:spPr>
          <a:xfrm>
            <a:off x="9725025" y="1299210"/>
            <a:ext cx="2181225" cy="18383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1120775"/>
            <a:ext cx="11620500" cy="4615815"/>
          </a:xfrm>
          <a:prstGeom prst="rect">
            <a:avLst/>
          </a:prstGeom>
          <a:noFill/>
        </p:spPr>
        <p:txBody>
          <a:bodyPr wrap="square" rtlCol="0" anchor="t">
            <a:spAutoFit/>
          </a:bodyPr>
          <a:lstStyle/>
          <a:p>
            <a:pPr fontAlgn="auto">
              <a:lnSpc>
                <a:spcPct val="150000"/>
              </a:lnSpc>
            </a:pPr>
            <a:r>
              <a:rPr lang="zh-CN" altLang="en-US" sz="2800" b="1">
                <a:solidFill>
                  <a:schemeClr val="tx1"/>
                </a:solidFill>
              </a:rPr>
              <a:t>4.就全文来看，能否将本文题目“改造我们的学习”中的“改造”替换为“改进”或“改善”？</a:t>
            </a:r>
          </a:p>
          <a:p>
            <a:pPr fontAlgn="auto">
              <a:lnSpc>
                <a:spcPct val="150000"/>
              </a:lnSpc>
            </a:pPr>
            <a:r>
              <a:rPr lang="en-US" altLang="zh-CN" sz="2800" b="1">
                <a:solidFill>
                  <a:schemeClr val="tx1"/>
                </a:solidFill>
              </a:rPr>
              <a:t>	</a:t>
            </a:r>
            <a:r>
              <a:rPr lang="zh-CN" altLang="en-US" sz="2800" b="1">
                <a:solidFill>
                  <a:schemeClr val="tx1"/>
                </a:solidFill>
              </a:rPr>
              <a:t>不能。“改进”“改善”是在原有的基础上进一步改变，“改造”是从根本上改变旧的，建立新的。</a:t>
            </a:r>
          </a:p>
          <a:p>
            <a:pPr fontAlgn="auto">
              <a:lnSpc>
                <a:spcPct val="150000"/>
              </a:lnSpc>
            </a:pPr>
            <a:r>
              <a:rPr lang="en-US" altLang="zh-CN" sz="2800" b="1">
                <a:solidFill>
                  <a:schemeClr val="tx1"/>
                </a:solidFill>
              </a:rPr>
              <a:t>	</a:t>
            </a:r>
            <a:r>
              <a:rPr lang="zh-CN" altLang="en-US" sz="2800" b="1">
                <a:solidFill>
                  <a:schemeClr val="tx1"/>
                </a:solidFill>
              </a:rPr>
              <a:t>“改造”的程度重于“改进”“改善”，反映出毛泽东</a:t>
            </a:r>
            <a:r>
              <a:rPr lang="zh-CN" altLang="en-US" sz="2800" b="1">
                <a:solidFill>
                  <a:srgbClr val="FF0000"/>
                </a:solidFill>
              </a:rPr>
              <a:t>对当时的学风极为不满，对教条主义深恶痛绝</a:t>
            </a:r>
            <a:r>
              <a:rPr lang="zh-CN" altLang="en-US" sz="2800" b="1">
                <a:solidFill>
                  <a:schemeClr val="tx1"/>
                </a:solidFill>
              </a:rPr>
              <a:t>，而且这不是个别现象，用“改造”表明程度深，范围广，希望</a:t>
            </a:r>
            <a:r>
              <a:rPr lang="zh-CN" altLang="en-US" sz="2800" b="1">
                <a:solidFill>
                  <a:srgbClr val="FF0000"/>
                </a:solidFill>
              </a:rPr>
              <a:t>彻底改变</a:t>
            </a:r>
            <a:r>
              <a:rPr lang="zh-CN" altLang="en-US" sz="2800" b="1">
                <a:solidFill>
                  <a:schemeClr val="tx1"/>
                </a:solidFill>
              </a:rPr>
              <a:t>学风，否则革命事业就难以前进。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664210"/>
            <a:ext cx="11620500" cy="5262245"/>
          </a:xfrm>
          <a:prstGeom prst="rect">
            <a:avLst/>
          </a:prstGeom>
          <a:noFill/>
        </p:spPr>
        <p:txBody>
          <a:bodyPr wrap="square" rtlCol="0" anchor="t">
            <a:spAutoFit/>
          </a:bodyPr>
          <a:lstStyle/>
          <a:p>
            <a:pPr fontAlgn="auto">
              <a:lnSpc>
                <a:spcPct val="150000"/>
              </a:lnSpc>
            </a:pPr>
            <a:r>
              <a:rPr lang="zh-CN" altLang="en-US" sz="3200" b="1">
                <a:solidFill>
                  <a:schemeClr val="tx1"/>
                </a:solidFill>
              </a:rPr>
              <a:t>5.本文在论证结构、论证方法上有何特点？请举例简要分析。</a:t>
            </a:r>
          </a:p>
          <a:p>
            <a:pPr fontAlgn="auto">
              <a:lnSpc>
                <a:spcPct val="150000"/>
              </a:lnSpc>
            </a:pPr>
            <a:r>
              <a:rPr lang="en-US" altLang="zh-CN" sz="3200" b="1">
                <a:solidFill>
                  <a:schemeClr val="tx1"/>
                </a:solidFill>
              </a:rPr>
              <a:t>	</a:t>
            </a:r>
            <a:r>
              <a:rPr lang="zh-CN" altLang="en-US" sz="3200" b="1">
                <a:solidFill>
                  <a:srgbClr val="FF0000"/>
                </a:solidFill>
              </a:rPr>
              <a:t>论证结构清晰明了。</a:t>
            </a:r>
          </a:p>
          <a:p>
            <a:pPr fontAlgn="auto">
              <a:lnSpc>
                <a:spcPct val="150000"/>
              </a:lnSpc>
            </a:pPr>
            <a:r>
              <a:rPr lang="en-US" altLang="zh-CN" sz="3200" b="1">
                <a:solidFill>
                  <a:schemeClr val="tx1"/>
                </a:solidFill>
              </a:rPr>
              <a:t>	</a:t>
            </a:r>
            <a:r>
              <a:rPr lang="zh-CN" altLang="en-US" sz="3200" b="1">
                <a:solidFill>
                  <a:schemeClr val="tx1"/>
                </a:solidFill>
              </a:rPr>
              <a:t>文章在简短的引论部分提出了改造全党的学习方法和学习制度的“主张”；</a:t>
            </a:r>
          </a:p>
          <a:p>
            <a:pPr fontAlgn="auto">
              <a:lnSpc>
                <a:spcPct val="150000"/>
              </a:lnSpc>
            </a:pPr>
            <a:r>
              <a:rPr lang="en-US" altLang="zh-CN" sz="3200" b="1">
                <a:solidFill>
                  <a:schemeClr val="tx1"/>
                </a:solidFill>
              </a:rPr>
              <a:t>	</a:t>
            </a:r>
            <a:r>
              <a:rPr lang="zh-CN" altLang="en-US" sz="3200" b="1">
                <a:solidFill>
                  <a:schemeClr val="tx1"/>
                </a:solidFill>
              </a:rPr>
              <a:t>本论部分（文中的一、二、三）阐明了提出这一主张的“理由”；</a:t>
            </a:r>
          </a:p>
          <a:p>
            <a:pPr fontAlgn="auto">
              <a:lnSpc>
                <a:spcPct val="150000"/>
              </a:lnSpc>
            </a:pPr>
            <a:r>
              <a:rPr lang="en-US" altLang="zh-CN" sz="3200" b="1">
                <a:solidFill>
                  <a:schemeClr val="tx1"/>
                </a:solidFill>
              </a:rPr>
              <a:t>	</a:t>
            </a:r>
            <a:r>
              <a:rPr lang="zh-CN" altLang="en-US" sz="3200" b="1">
                <a:solidFill>
                  <a:schemeClr val="tx1"/>
                </a:solidFill>
              </a:rPr>
              <a:t>结论部分（文中的四）是关于改造学风的几项“提议”。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文本框 1"/>
          <p:cNvSpPr txBox="1"/>
          <p:nvPr/>
        </p:nvSpPr>
        <p:spPr>
          <a:xfrm>
            <a:off x="266700" y="386715"/>
            <a:ext cx="11639550" cy="5815965"/>
          </a:xfrm>
          <a:prstGeom prst="rect">
            <a:avLst/>
          </a:prstGeom>
          <a:noFill/>
        </p:spPr>
        <p:txBody>
          <a:bodyPr wrap="square" rtlCol="0" anchor="t">
            <a:spAutoFit/>
          </a:bodyPr>
          <a:lstStyle/>
          <a:p>
            <a:pPr fontAlgn="auto">
              <a:lnSpc>
                <a:spcPct val="150000"/>
              </a:lnSpc>
            </a:pPr>
            <a:r>
              <a:rPr lang="zh-CN" altLang="en-US" sz="3200" b="1"/>
              <a:t>课件命名中前缀数字编码说明：</a:t>
            </a:r>
          </a:p>
          <a:p>
            <a:pPr fontAlgn="auto">
              <a:lnSpc>
                <a:spcPct val="150000"/>
              </a:lnSpc>
            </a:pPr>
            <a:r>
              <a:rPr lang="zh-CN" altLang="en-US" sz="4800" b="1">
                <a:solidFill>
                  <a:srgbClr val="FF0000"/>
                </a:solidFill>
              </a:rPr>
              <a:t>2.2.1.1.1.1</a:t>
            </a:r>
          </a:p>
          <a:p>
            <a:pPr fontAlgn="auto">
              <a:lnSpc>
                <a:spcPct val="150000"/>
              </a:lnSpc>
            </a:pPr>
            <a:r>
              <a:rPr lang="zh-CN" altLang="en-US" sz="2800" b="1">
                <a:solidFill>
                  <a:schemeClr val="tx1"/>
                </a:solidFill>
              </a:rPr>
              <a:t>第一个数字：标识</a:t>
            </a:r>
            <a:r>
              <a:rPr lang="zh-CN" altLang="en-US" sz="2800" b="1">
                <a:solidFill>
                  <a:srgbClr val="FF0000"/>
                </a:solidFill>
              </a:rPr>
              <a:t>系列，必修为</a:t>
            </a:r>
            <a:r>
              <a:rPr lang="en-US" altLang="zh-CN" sz="2800" b="1">
                <a:solidFill>
                  <a:srgbClr val="FF0000"/>
                </a:solidFill>
              </a:rPr>
              <a:t>1</a:t>
            </a:r>
            <a:r>
              <a:rPr lang="zh-CN" altLang="en-US" sz="2800" b="1">
                <a:solidFill>
                  <a:srgbClr val="FF0000"/>
                </a:solidFill>
              </a:rPr>
              <a:t>，选择性必修为</a:t>
            </a:r>
            <a:r>
              <a:rPr lang="en-US" altLang="zh-CN" sz="2800" b="1">
                <a:solidFill>
                  <a:srgbClr val="FF0000"/>
                </a:solidFill>
              </a:rPr>
              <a:t>2</a:t>
            </a:r>
          </a:p>
          <a:p>
            <a:pPr fontAlgn="auto">
              <a:lnSpc>
                <a:spcPct val="150000"/>
              </a:lnSpc>
            </a:pPr>
            <a:r>
              <a:rPr lang="zh-CN" altLang="en-US" sz="2800" b="1">
                <a:solidFill>
                  <a:schemeClr val="tx1"/>
                </a:solidFill>
              </a:rPr>
              <a:t>第二个数字：标识</a:t>
            </a:r>
            <a:r>
              <a:rPr lang="zh-CN" altLang="en-US" sz="2800" b="1">
                <a:solidFill>
                  <a:srgbClr val="FF0000"/>
                </a:solidFill>
              </a:rPr>
              <a:t>教材，</a:t>
            </a:r>
            <a:r>
              <a:rPr lang="zh-CN" altLang="en-US" sz="2800" b="1">
                <a:solidFill>
                  <a:schemeClr val="tx1"/>
                </a:solidFill>
              </a:rPr>
              <a:t>选择性必修，</a:t>
            </a:r>
            <a:r>
              <a:rPr lang="zh-CN" altLang="en-US" sz="2800" b="1">
                <a:solidFill>
                  <a:srgbClr val="FF0000"/>
                </a:solidFill>
              </a:rPr>
              <a:t>上册为</a:t>
            </a:r>
            <a:r>
              <a:rPr lang="en-US" altLang="zh-CN" sz="2800" b="1">
                <a:solidFill>
                  <a:srgbClr val="FF0000"/>
                </a:solidFill>
              </a:rPr>
              <a:t>1</a:t>
            </a:r>
            <a:r>
              <a:rPr lang="zh-CN" altLang="en-US" sz="2800" b="1">
                <a:solidFill>
                  <a:srgbClr val="FF0000"/>
                </a:solidFill>
              </a:rPr>
              <a:t>，中册为</a:t>
            </a:r>
            <a:r>
              <a:rPr lang="en-US" altLang="zh-CN" sz="2800" b="1">
                <a:solidFill>
                  <a:srgbClr val="FF0000"/>
                </a:solidFill>
              </a:rPr>
              <a:t>2</a:t>
            </a:r>
            <a:r>
              <a:rPr lang="zh-CN" altLang="en-US" sz="2800" b="1">
                <a:solidFill>
                  <a:srgbClr val="FF0000"/>
                </a:solidFill>
              </a:rPr>
              <a:t>，下册为</a:t>
            </a:r>
            <a:r>
              <a:rPr lang="en-US" altLang="zh-CN" sz="2800" b="1">
                <a:solidFill>
                  <a:srgbClr val="FF0000"/>
                </a:solidFill>
              </a:rPr>
              <a:t>3</a:t>
            </a:r>
            <a:endParaRPr lang="en-US" altLang="zh-CN" sz="2800" b="1">
              <a:solidFill>
                <a:schemeClr val="tx1"/>
              </a:solidFill>
            </a:endParaRPr>
          </a:p>
          <a:p>
            <a:pPr fontAlgn="auto">
              <a:lnSpc>
                <a:spcPct val="150000"/>
              </a:lnSpc>
            </a:pPr>
            <a:r>
              <a:rPr lang="zh-CN" altLang="en-US" sz="2800" b="1">
                <a:solidFill>
                  <a:schemeClr val="tx1"/>
                </a:solidFill>
              </a:rPr>
              <a:t>第三个数字：标识</a:t>
            </a:r>
            <a:r>
              <a:rPr lang="zh-CN" altLang="en-US" sz="2800" b="1">
                <a:solidFill>
                  <a:srgbClr val="FF0000"/>
                </a:solidFill>
              </a:rPr>
              <a:t>单元</a:t>
            </a:r>
            <a:r>
              <a:rPr lang="zh-CN" altLang="en-US" sz="2800" b="1">
                <a:solidFill>
                  <a:schemeClr val="tx1"/>
                </a:solidFill>
              </a:rPr>
              <a:t>，第一单元为</a:t>
            </a:r>
            <a:r>
              <a:rPr lang="en-US" altLang="zh-CN" sz="2800" b="1">
                <a:solidFill>
                  <a:schemeClr val="tx1"/>
                </a:solidFill>
              </a:rPr>
              <a:t>1</a:t>
            </a:r>
            <a:r>
              <a:rPr lang="zh-CN" altLang="en-US" sz="2800" b="1">
                <a:solidFill>
                  <a:schemeClr val="tx1"/>
                </a:solidFill>
              </a:rPr>
              <a:t>，第二单元为</a:t>
            </a:r>
            <a:r>
              <a:rPr lang="en-US" altLang="zh-CN" sz="2800" b="1">
                <a:solidFill>
                  <a:schemeClr val="tx1"/>
                </a:solidFill>
              </a:rPr>
              <a:t>2</a:t>
            </a:r>
            <a:endParaRPr lang="zh-CN" altLang="en-US" sz="2800" b="1">
              <a:solidFill>
                <a:schemeClr val="tx1"/>
              </a:solidFill>
            </a:endParaRPr>
          </a:p>
          <a:p>
            <a:pPr fontAlgn="auto">
              <a:lnSpc>
                <a:spcPct val="150000"/>
              </a:lnSpc>
            </a:pPr>
            <a:r>
              <a:rPr lang="zh-CN" altLang="en-US" sz="2800" b="1">
                <a:solidFill>
                  <a:schemeClr val="tx1"/>
                </a:solidFill>
              </a:rPr>
              <a:t>第四个数字：标识</a:t>
            </a:r>
            <a:r>
              <a:rPr lang="zh-CN" altLang="en-US" sz="2800" b="1">
                <a:solidFill>
                  <a:srgbClr val="FF0000"/>
                </a:solidFill>
              </a:rPr>
              <a:t>课节</a:t>
            </a:r>
            <a:r>
              <a:rPr lang="zh-CN" altLang="en-US" sz="2800" b="1">
                <a:solidFill>
                  <a:schemeClr val="tx1"/>
                </a:solidFill>
              </a:rPr>
              <a:t>，</a:t>
            </a:r>
            <a:r>
              <a:rPr lang="zh-CN" altLang="en-US" sz="2800" b="1">
                <a:solidFill>
                  <a:srgbClr val="FF0000"/>
                </a:solidFill>
              </a:rPr>
              <a:t>第一课为</a:t>
            </a:r>
            <a:r>
              <a:rPr lang="en-US" altLang="zh-CN" sz="2800" b="1">
                <a:solidFill>
                  <a:srgbClr val="FF0000"/>
                </a:solidFill>
              </a:rPr>
              <a:t>1</a:t>
            </a:r>
            <a:r>
              <a:rPr lang="zh-CN" altLang="en-US" sz="2800" b="1">
                <a:solidFill>
                  <a:srgbClr val="FF0000"/>
                </a:solidFill>
              </a:rPr>
              <a:t>，第二课为</a:t>
            </a:r>
            <a:r>
              <a:rPr lang="en-US" altLang="zh-CN" sz="2800" b="1">
                <a:solidFill>
                  <a:srgbClr val="FF0000"/>
                </a:solidFill>
              </a:rPr>
              <a:t>2</a:t>
            </a:r>
          </a:p>
          <a:p>
            <a:pPr fontAlgn="auto">
              <a:lnSpc>
                <a:spcPct val="150000"/>
              </a:lnSpc>
            </a:pPr>
            <a:r>
              <a:rPr lang="zh-CN" altLang="en-US" sz="2800" b="1">
                <a:solidFill>
                  <a:schemeClr val="tx1"/>
                </a:solidFill>
              </a:rPr>
              <a:t>第五个数字：标识</a:t>
            </a:r>
            <a:r>
              <a:rPr lang="zh-CN" altLang="en-US" sz="2800" b="1">
                <a:solidFill>
                  <a:srgbClr val="FF0000"/>
                </a:solidFill>
              </a:rPr>
              <a:t>文章</a:t>
            </a:r>
            <a:r>
              <a:rPr lang="zh-CN" altLang="en-US" sz="2800" b="1">
                <a:solidFill>
                  <a:schemeClr val="tx1"/>
                </a:solidFill>
              </a:rPr>
              <a:t>，某课</a:t>
            </a:r>
            <a:r>
              <a:rPr lang="zh-CN" altLang="en-US" sz="2800" b="1">
                <a:solidFill>
                  <a:srgbClr val="FF0000"/>
                </a:solidFill>
              </a:rPr>
              <a:t>第一篇文章为</a:t>
            </a:r>
            <a:r>
              <a:rPr lang="en-US" altLang="zh-CN" sz="2800" b="1">
                <a:solidFill>
                  <a:srgbClr val="FF0000"/>
                </a:solidFill>
              </a:rPr>
              <a:t>1</a:t>
            </a:r>
            <a:r>
              <a:rPr lang="zh-CN" altLang="en-US" sz="2800" b="1">
                <a:solidFill>
                  <a:srgbClr val="FF0000"/>
                </a:solidFill>
              </a:rPr>
              <a:t>，第二篇文章为</a:t>
            </a:r>
            <a:r>
              <a:rPr lang="en-US" altLang="zh-CN" sz="2800" b="1">
                <a:solidFill>
                  <a:srgbClr val="FF0000"/>
                </a:solidFill>
              </a:rPr>
              <a:t>2</a:t>
            </a:r>
          </a:p>
          <a:p>
            <a:pPr fontAlgn="auto">
              <a:lnSpc>
                <a:spcPct val="150000"/>
              </a:lnSpc>
            </a:pPr>
            <a:r>
              <a:rPr lang="zh-CN" altLang="en-US" sz="2800" b="1">
                <a:solidFill>
                  <a:schemeClr val="tx1"/>
                </a:solidFill>
              </a:rPr>
              <a:t>第六个数字：标识</a:t>
            </a:r>
            <a:r>
              <a:rPr lang="zh-CN" altLang="en-US" sz="2800" b="1">
                <a:solidFill>
                  <a:srgbClr val="FF0000"/>
                </a:solidFill>
              </a:rPr>
              <a:t>课时</a:t>
            </a:r>
            <a:r>
              <a:rPr lang="zh-CN" altLang="en-US" sz="2800" b="1">
                <a:solidFill>
                  <a:schemeClr val="tx1"/>
                </a:solidFill>
              </a:rPr>
              <a:t>，某篇文章</a:t>
            </a:r>
            <a:r>
              <a:rPr lang="zh-CN" altLang="en-US" sz="2800" b="1">
                <a:solidFill>
                  <a:srgbClr val="FF0000"/>
                </a:solidFill>
              </a:rPr>
              <a:t>第一课时为</a:t>
            </a:r>
            <a:r>
              <a:rPr lang="en-US" altLang="zh-CN" sz="2800" b="1">
                <a:solidFill>
                  <a:srgbClr val="FF0000"/>
                </a:solidFill>
              </a:rPr>
              <a:t>1</a:t>
            </a:r>
            <a:r>
              <a:rPr lang="zh-CN" altLang="en-US" sz="2800" b="1">
                <a:solidFill>
                  <a:srgbClr val="FF0000"/>
                </a:solidFill>
              </a:rPr>
              <a:t>，第二课时为</a:t>
            </a:r>
            <a:r>
              <a:rPr lang="en-US" altLang="zh-CN" sz="2800" b="1">
                <a:solidFill>
                  <a:srgbClr val="FF0000"/>
                </a:solidFill>
              </a:rPr>
              <a:t>2</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303530"/>
            <a:ext cx="11620500" cy="6554470"/>
          </a:xfrm>
          <a:prstGeom prst="rect">
            <a:avLst/>
          </a:prstGeom>
          <a:noFill/>
        </p:spPr>
        <p:txBody>
          <a:bodyPr wrap="square" rtlCol="0" anchor="t">
            <a:spAutoFit/>
          </a:bodyPr>
          <a:lstStyle/>
          <a:p>
            <a:pPr fontAlgn="auto">
              <a:lnSpc>
                <a:spcPct val="150000"/>
              </a:lnSpc>
            </a:pPr>
            <a:r>
              <a:rPr lang="zh-CN" altLang="en-US" sz="2800" b="1">
                <a:solidFill>
                  <a:srgbClr val="FF0000"/>
                </a:solidFill>
              </a:rPr>
              <a:t>论证方法丰富多样。</a:t>
            </a:r>
            <a:r>
              <a:rPr lang="zh-CN" altLang="en-US" sz="2800" b="1">
                <a:solidFill>
                  <a:schemeClr val="tx1"/>
                </a:solidFill>
              </a:rPr>
              <a:t>一是</a:t>
            </a:r>
            <a:r>
              <a:rPr lang="zh-CN" altLang="en-US" sz="2800" b="1">
                <a:solidFill>
                  <a:srgbClr val="FF0000"/>
                </a:solidFill>
              </a:rPr>
              <a:t>对比论证</a:t>
            </a:r>
            <a:r>
              <a:rPr lang="zh-CN" altLang="en-US" sz="2800" b="1">
                <a:solidFill>
                  <a:schemeClr val="tx1"/>
                </a:solidFill>
              </a:rPr>
              <a:t>。</a:t>
            </a:r>
          </a:p>
          <a:p>
            <a:pPr fontAlgn="auto">
              <a:lnSpc>
                <a:spcPct val="150000"/>
              </a:lnSpc>
            </a:pPr>
            <a:r>
              <a:rPr lang="en-US" altLang="zh-CN" sz="2800" b="1">
                <a:solidFill>
                  <a:schemeClr val="tx1"/>
                </a:solidFill>
              </a:rPr>
              <a:t>	</a:t>
            </a:r>
            <a:r>
              <a:rPr lang="zh-CN" altLang="en-US" sz="2800" b="1">
                <a:solidFill>
                  <a:schemeClr val="tx1"/>
                </a:solidFill>
              </a:rPr>
              <a:t>正反对比，是非分明，说服力强。对比是一种鉴别事物的有效方法，通过对照，肯定什么，否定什么，</a:t>
            </a:r>
            <a:r>
              <a:rPr lang="zh-CN" altLang="en-US" sz="2800" b="1">
                <a:solidFill>
                  <a:srgbClr val="FF0000"/>
                </a:solidFill>
              </a:rPr>
              <a:t>旗帜鲜明</a:t>
            </a:r>
            <a:r>
              <a:rPr lang="zh-CN" altLang="en-US" sz="2800" b="1">
                <a:solidFill>
                  <a:schemeClr val="tx1"/>
                </a:solidFill>
              </a:rPr>
              <a:t>，可以</a:t>
            </a:r>
            <a:r>
              <a:rPr lang="zh-CN" altLang="en-US" sz="2800" b="1">
                <a:solidFill>
                  <a:srgbClr val="FF0000"/>
                </a:solidFill>
              </a:rPr>
              <a:t>增强文章的说服力</a:t>
            </a:r>
            <a:r>
              <a:rPr lang="zh-CN" altLang="en-US" sz="2800" b="1">
                <a:solidFill>
                  <a:schemeClr val="tx1"/>
                </a:solidFill>
              </a:rPr>
              <a:t>。本文在段与段之间、句与句之间甚至句中都采用了正反对比法。通过对比，该怎么做，不该怎么做，条理清晰。比如，文章的第三部分运用了典型的对比论证，把主观主义的学习态度同马克思列宁主义的学习态度，从表现、特点等方面逐一加以对照，揭示了主观主义的危害，论证雄辩有力。另外，文章的第一部分谈取得的成绩是从正面来论证改造我们的学习的重要性，而文章的第二部分谈缺点则是从反面来论证改造我们的学习的必要性，这也是一种对比。</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474980"/>
            <a:ext cx="11620500" cy="5908040"/>
          </a:xfrm>
          <a:prstGeom prst="rect">
            <a:avLst/>
          </a:prstGeom>
          <a:noFill/>
        </p:spPr>
        <p:txBody>
          <a:bodyPr wrap="square" rtlCol="0" anchor="t">
            <a:spAutoFit/>
          </a:bodyPr>
          <a:lstStyle/>
          <a:p>
            <a:pPr fontAlgn="auto">
              <a:lnSpc>
                <a:spcPct val="150000"/>
              </a:lnSpc>
            </a:pPr>
            <a:r>
              <a:rPr lang="zh-CN" altLang="en-US" sz="2800" b="1"/>
              <a:t>二是</a:t>
            </a:r>
            <a:r>
              <a:rPr lang="zh-CN" altLang="en-US" sz="2800" b="1">
                <a:solidFill>
                  <a:srgbClr val="FF0000"/>
                </a:solidFill>
              </a:rPr>
              <a:t>举例论证</a:t>
            </a:r>
            <a:r>
              <a:rPr lang="zh-CN" altLang="en-US" sz="2800" b="1"/>
              <a:t>。文中常引用典型事例来证明论点。如文章本论的第一部分在提出论点之后，作者便用二十年来党对马克思列宁主义的认识、学习和发展等概括性的事例作为论据，论证论点。本论的第二部分在论证“还有很大的缺点”时，列举了不注重研究现状、不注重研究历史、不注重马克思列宁主义的应用三个方面的情形，也是用概括性的事例来论证的。在后面接着论证主观主义学风使“理论和实际分离”时，则列举了“教哲学的不引导学生研究中国革命的逻辑，教经济学的不引导学生研究中国经济的特点，教政治学的不引导学生研究中国革命的策略，教军事学的不引导学生研究适合中国特点的战略和战术”等典型事例，</a:t>
            </a:r>
            <a:r>
              <a:rPr lang="zh-CN" altLang="en-US" sz="2800" b="1">
                <a:solidFill>
                  <a:srgbClr val="FF0000"/>
                </a:solidFill>
              </a:rPr>
              <a:t>使论证充分有力</a:t>
            </a:r>
            <a:r>
              <a:rPr lang="zh-CN" altLang="en-US" sz="2800" b="1"/>
              <a:t>。</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1046480"/>
            <a:ext cx="11620500" cy="3969385"/>
          </a:xfrm>
          <a:prstGeom prst="rect">
            <a:avLst/>
          </a:prstGeom>
          <a:noFill/>
        </p:spPr>
        <p:txBody>
          <a:bodyPr wrap="square" rtlCol="0" anchor="t">
            <a:spAutoFit/>
          </a:bodyPr>
          <a:lstStyle/>
          <a:p>
            <a:pPr fontAlgn="auto">
              <a:lnSpc>
                <a:spcPct val="150000"/>
              </a:lnSpc>
            </a:pPr>
            <a:r>
              <a:rPr lang="en-US" altLang="zh-CN" sz="2800" b="1"/>
              <a:t>	</a:t>
            </a:r>
            <a:r>
              <a:rPr lang="zh-CN" altLang="en-US" sz="2800" b="1"/>
              <a:t>三是</a:t>
            </a:r>
            <a:r>
              <a:rPr lang="zh-CN" altLang="en-US" sz="2800" b="1">
                <a:solidFill>
                  <a:srgbClr val="FF0000"/>
                </a:solidFill>
              </a:rPr>
              <a:t>引用论证</a:t>
            </a:r>
            <a:r>
              <a:rPr lang="zh-CN" altLang="en-US" sz="2800" b="1"/>
              <a:t>。作者在列举事例的同时，</a:t>
            </a:r>
            <a:r>
              <a:rPr lang="zh-CN" altLang="en-US" sz="2800" b="1">
                <a:solidFill>
                  <a:srgbClr val="FF0000"/>
                </a:solidFill>
              </a:rPr>
              <a:t>为了增强说服力，</a:t>
            </a:r>
            <a:r>
              <a:rPr lang="zh-CN" altLang="en-US" sz="2800" b="1"/>
              <a:t>有时还引用革命导师的论断来加以论证。如本论的第三部分，为了强调客观实际的重要性，作者指出，“马克思、恩格斯、列宁、斯大林教导我们说：应当从客观存在着的实际事物出发，从其中引出规律，作为我们行动的向导”。在论证马克思列宁主义的学习态度时，作者则引用了斯大林关于“把革命气概和实际精神结合起来”的论述，</a:t>
            </a:r>
            <a:r>
              <a:rPr lang="zh-CN" altLang="en-US" sz="2800" b="1">
                <a:solidFill>
                  <a:srgbClr val="FF0000"/>
                </a:solidFill>
              </a:rPr>
              <a:t>从而增强了论证效果。</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591185"/>
            <a:ext cx="11620500" cy="341503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【品读课文</a:t>
            </a:r>
            <a:r>
              <a:rPr lang="en-US" altLang="zh-CN" sz="3200" b="1">
                <a:solidFill>
                  <a:srgbClr val="FF0000"/>
                </a:solidFill>
              </a:rPr>
              <a:t>·</a:t>
            </a:r>
            <a:r>
              <a:rPr lang="zh-CN" altLang="en-US" sz="3200" b="1">
                <a:solidFill>
                  <a:srgbClr val="FF0000"/>
                </a:solidFill>
              </a:rPr>
              <a:t>中心思想】</a:t>
            </a:r>
          </a:p>
          <a:p>
            <a:pPr fontAlgn="auto">
              <a:lnSpc>
                <a:spcPct val="150000"/>
              </a:lnSpc>
            </a:pPr>
            <a:r>
              <a:rPr lang="en-US" altLang="zh-CN" sz="2800" b="1"/>
              <a:t>	</a:t>
            </a:r>
            <a:r>
              <a:rPr lang="zh-CN" altLang="en-US" sz="2800" b="1"/>
              <a:t>本文深刻地批判了</a:t>
            </a:r>
            <a:r>
              <a:rPr lang="zh-CN" altLang="en-US" sz="2800" b="1">
                <a:solidFill>
                  <a:srgbClr val="FF0000"/>
                </a:solidFill>
              </a:rPr>
              <a:t>理论与实际分离的主观主义的学风</a:t>
            </a:r>
            <a:r>
              <a:rPr lang="zh-CN" altLang="en-US" sz="2800" b="1"/>
              <a:t>，精辟地阐明了</a:t>
            </a:r>
            <a:r>
              <a:rPr lang="zh-CN" altLang="en-US" sz="2800" b="1">
                <a:solidFill>
                  <a:srgbClr val="FF0000"/>
                </a:solidFill>
              </a:rPr>
              <a:t>理论与实际统一的马克思列宁主义的学风</a:t>
            </a:r>
            <a:r>
              <a:rPr lang="zh-CN" altLang="en-US" sz="2800" b="1"/>
              <a:t>，号召</a:t>
            </a:r>
            <a:r>
              <a:rPr lang="zh-CN" altLang="en-US" sz="2800" b="1">
                <a:solidFill>
                  <a:srgbClr val="FF0000"/>
                </a:solidFill>
              </a:rPr>
              <a:t>全党必须改造学习方法和学习制度</a:t>
            </a:r>
            <a:r>
              <a:rPr lang="zh-CN" altLang="en-US" sz="2800" b="1"/>
              <a:t>，必须注重研究现状、注重研究历史、注重马克思列宁主义的应用，以便更好地完成认识世界和改造世界的历史任务。</a:t>
            </a:r>
          </a:p>
        </p:txBody>
      </p:sp>
      <p:pic>
        <p:nvPicPr>
          <p:cNvPr id="4" name="图片 3"/>
          <p:cNvPicPr>
            <a:picLocks noChangeAspect="1"/>
          </p:cNvPicPr>
          <p:nvPr/>
        </p:nvPicPr>
        <p:blipFill>
          <a:blip r:embed="rId2"/>
          <a:stretch>
            <a:fillRect/>
          </a:stretch>
        </p:blipFill>
        <p:spPr>
          <a:xfrm>
            <a:off x="285750" y="3961130"/>
            <a:ext cx="4244975" cy="2501265"/>
          </a:xfrm>
          <a:prstGeom prst="rect">
            <a:avLst/>
          </a:prstGeom>
        </p:spPr>
      </p:pic>
      <p:pic>
        <p:nvPicPr>
          <p:cNvPr id="5" name="图片 4"/>
          <p:cNvPicPr>
            <a:picLocks noChangeAspect="1"/>
          </p:cNvPicPr>
          <p:nvPr/>
        </p:nvPicPr>
        <p:blipFill>
          <a:blip r:embed="rId3"/>
          <a:stretch>
            <a:fillRect/>
          </a:stretch>
        </p:blipFill>
        <p:spPr>
          <a:xfrm>
            <a:off x="4530725" y="4006215"/>
            <a:ext cx="3912870" cy="2456815"/>
          </a:xfrm>
          <a:prstGeom prst="rect">
            <a:avLst/>
          </a:prstGeom>
        </p:spPr>
      </p:pic>
      <p:pic>
        <p:nvPicPr>
          <p:cNvPr id="6" name="图片 5"/>
          <p:cNvPicPr>
            <a:picLocks noChangeAspect="1"/>
          </p:cNvPicPr>
          <p:nvPr/>
        </p:nvPicPr>
        <p:blipFill>
          <a:blip r:embed="rId4"/>
          <a:stretch>
            <a:fillRect/>
          </a:stretch>
        </p:blipFill>
        <p:spPr>
          <a:xfrm>
            <a:off x="8832215" y="4006215"/>
            <a:ext cx="2887345" cy="2634615"/>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797560"/>
            <a:ext cx="11620500" cy="4707890"/>
          </a:xfrm>
          <a:prstGeom prst="rect">
            <a:avLst/>
          </a:prstGeom>
          <a:noFill/>
        </p:spPr>
        <p:txBody>
          <a:bodyPr wrap="square" rtlCol="0" anchor="t">
            <a:spAutoFit/>
          </a:bodyPr>
          <a:lstStyle/>
          <a:p>
            <a:pPr algn="ctr" fontAlgn="auto">
              <a:lnSpc>
                <a:spcPct val="150000"/>
              </a:lnSpc>
            </a:pPr>
            <a:r>
              <a:rPr lang="zh-CN" altLang="en-US" sz="3200" b="1">
                <a:solidFill>
                  <a:srgbClr val="FF0000"/>
                </a:solidFill>
                <a:sym typeface="+mn-ea"/>
              </a:rPr>
              <a:t>【品读课文</a:t>
            </a:r>
            <a:r>
              <a:rPr lang="en-US" altLang="zh-CN" sz="3200" b="1">
                <a:solidFill>
                  <a:srgbClr val="FF0000"/>
                </a:solidFill>
                <a:sym typeface="+mn-ea"/>
              </a:rPr>
              <a:t>·</a:t>
            </a:r>
            <a:r>
              <a:rPr lang="zh-CN" altLang="en-US" sz="3200" b="1">
                <a:solidFill>
                  <a:srgbClr val="FF0000"/>
                </a:solidFill>
                <a:sym typeface="+mn-ea"/>
              </a:rPr>
              <a:t>艺术特色</a:t>
            </a:r>
            <a:r>
              <a:rPr lang="en-US" altLang="zh-CN" sz="3200" b="1">
                <a:solidFill>
                  <a:srgbClr val="FF0000"/>
                </a:solidFill>
                <a:sym typeface="+mn-ea"/>
              </a:rPr>
              <a:t>/</a:t>
            </a:r>
            <a:r>
              <a:rPr lang="zh-CN" altLang="en-US" sz="3200" b="1">
                <a:solidFill>
                  <a:srgbClr val="FF0000"/>
                </a:solidFill>
                <a:sym typeface="+mn-ea"/>
              </a:rPr>
              <a:t>写作特点】</a:t>
            </a:r>
            <a:endParaRPr lang="zh-CN" altLang="en-US" sz="3200" b="1">
              <a:solidFill>
                <a:srgbClr val="FF0000"/>
              </a:solidFill>
            </a:endParaRPr>
          </a:p>
          <a:p>
            <a:pPr fontAlgn="auto">
              <a:lnSpc>
                <a:spcPct val="150000"/>
              </a:lnSpc>
            </a:pPr>
            <a:r>
              <a:rPr lang="zh-CN" altLang="en-US" sz="2800" b="1">
                <a:solidFill>
                  <a:schemeClr val="tx1"/>
                </a:solidFill>
              </a:rPr>
              <a:t>2.体会论述类文章政论文的写作特点</a:t>
            </a:r>
          </a:p>
          <a:p>
            <a:pPr fontAlgn="auto">
              <a:lnSpc>
                <a:spcPct val="150000"/>
              </a:lnSpc>
            </a:pPr>
            <a:r>
              <a:rPr lang="en-US" altLang="zh-CN" sz="2800" b="1">
                <a:solidFill>
                  <a:schemeClr val="tx1"/>
                </a:solidFill>
              </a:rPr>
              <a:t>	</a:t>
            </a:r>
            <a:r>
              <a:rPr lang="zh-CN" altLang="en-US" sz="2800" b="1">
                <a:solidFill>
                  <a:srgbClr val="FF0000"/>
                </a:solidFill>
              </a:rPr>
              <a:t>（1）思路清晰，针对性强。</a:t>
            </a:r>
          </a:p>
          <a:p>
            <a:pPr fontAlgn="auto">
              <a:lnSpc>
                <a:spcPct val="150000"/>
              </a:lnSpc>
            </a:pPr>
            <a:r>
              <a:rPr lang="en-US" altLang="zh-CN" sz="2800" b="1">
                <a:solidFill>
                  <a:schemeClr val="tx1"/>
                </a:solidFill>
              </a:rPr>
              <a:t>	</a:t>
            </a:r>
            <a:r>
              <a:rPr lang="zh-CN" altLang="en-US" sz="2800" b="1">
                <a:solidFill>
                  <a:schemeClr val="tx1"/>
                </a:solidFill>
              </a:rPr>
              <a:t>文章按照引论（开头的一句话）——本论（第一至第三部分）——结论（第四部分）结构全文。本论部分中，每一部分的内在思路也非常清晰，如第二部分对缺点的阐述，按照摆现象——析危害——作总结的思路论述，既有针对性，又层层深入。</a:t>
            </a:r>
          </a:p>
        </p:txBody>
      </p:sp>
      <p:pic>
        <p:nvPicPr>
          <p:cNvPr id="3" name="图片 2"/>
          <p:cNvPicPr>
            <a:picLocks noChangeAspect="1"/>
          </p:cNvPicPr>
          <p:nvPr/>
        </p:nvPicPr>
        <p:blipFill>
          <a:blip r:embed="rId2"/>
          <a:stretch>
            <a:fillRect/>
          </a:stretch>
        </p:blipFill>
        <p:spPr>
          <a:xfrm>
            <a:off x="9270365" y="0"/>
            <a:ext cx="2921635" cy="27387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1045845"/>
            <a:ext cx="11620500" cy="4615815"/>
          </a:xfrm>
          <a:prstGeom prst="rect">
            <a:avLst/>
          </a:prstGeom>
          <a:noFill/>
        </p:spPr>
        <p:txBody>
          <a:bodyPr wrap="square" rtlCol="0" anchor="t">
            <a:spAutoFit/>
          </a:bodyPr>
          <a:lstStyle/>
          <a:p>
            <a:pPr fontAlgn="auto">
              <a:lnSpc>
                <a:spcPct val="150000"/>
              </a:lnSpc>
            </a:pPr>
            <a:r>
              <a:rPr lang="zh-CN" altLang="en-US" sz="2800" b="1">
                <a:solidFill>
                  <a:srgbClr val="FF0000"/>
                </a:solidFill>
              </a:rPr>
              <a:t>（2）综合运用例证法、引证法和对比论证法。</a:t>
            </a:r>
          </a:p>
          <a:p>
            <a:pPr fontAlgn="auto">
              <a:lnSpc>
                <a:spcPct val="150000"/>
              </a:lnSpc>
            </a:pPr>
            <a:r>
              <a:rPr lang="en-US" altLang="zh-CN" sz="2800" b="1"/>
              <a:t>	</a:t>
            </a:r>
            <a:r>
              <a:rPr lang="zh-CN" altLang="en-US" sz="2800" b="1"/>
              <a:t>例证有概述的和具体的，如第一部分中关于二十年来党对马克思列宁主义和中国革命的认识的叙述，是概述性的；第二部分中教哲学的、教经济学的、教政治学的等事例，是具体的。</a:t>
            </a:r>
          </a:p>
          <a:p>
            <a:pPr fontAlgn="auto">
              <a:lnSpc>
                <a:spcPct val="150000"/>
              </a:lnSpc>
            </a:pPr>
            <a:r>
              <a:rPr lang="en-US" altLang="zh-CN" sz="2800" b="1"/>
              <a:t>	</a:t>
            </a:r>
            <a:r>
              <a:rPr lang="zh-CN" altLang="en-US" sz="2800" b="1"/>
              <a:t>引证主要是引用马克思列宁主义的有关名言。</a:t>
            </a:r>
          </a:p>
          <a:p>
            <a:pPr fontAlgn="auto">
              <a:lnSpc>
                <a:spcPct val="150000"/>
              </a:lnSpc>
            </a:pPr>
            <a:r>
              <a:rPr lang="en-US" altLang="zh-CN" sz="2800" b="1"/>
              <a:t>	</a:t>
            </a:r>
            <a:r>
              <a:rPr lang="zh-CN" altLang="en-US" sz="2800" b="1"/>
              <a:t>第三部分把主观主义的学习态度同马克思列宁主义的学习态度加以对比论证。</a:t>
            </a:r>
          </a:p>
        </p:txBody>
      </p:sp>
      <p:pic>
        <p:nvPicPr>
          <p:cNvPr id="3" name="图片 2"/>
          <p:cNvPicPr>
            <a:picLocks noChangeAspect="1"/>
          </p:cNvPicPr>
          <p:nvPr/>
        </p:nvPicPr>
        <p:blipFill>
          <a:blip r:embed="rId2"/>
          <a:stretch>
            <a:fillRect/>
          </a:stretch>
        </p:blipFill>
        <p:spPr>
          <a:xfrm>
            <a:off x="8971915" y="0"/>
            <a:ext cx="3220085" cy="18370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05105" y="992505"/>
            <a:ext cx="8154035" cy="5262245"/>
          </a:xfrm>
          <a:prstGeom prst="rect">
            <a:avLst/>
          </a:prstGeom>
          <a:noFill/>
        </p:spPr>
        <p:txBody>
          <a:bodyPr wrap="square" rtlCol="0" anchor="t">
            <a:spAutoFit/>
          </a:bodyPr>
          <a:lstStyle/>
          <a:p>
            <a:pPr fontAlgn="auto">
              <a:lnSpc>
                <a:spcPct val="150000"/>
              </a:lnSpc>
            </a:pPr>
            <a:r>
              <a:rPr lang="zh-CN" altLang="en-US" sz="2800" b="1">
                <a:solidFill>
                  <a:srgbClr val="FF0000"/>
                </a:solidFill>
              </a:rPr>
              <a:t>（3）语言准确、鲜明、生动。</a:t>
            </a:r>
          </a:p>
          <a:p>
            <a:pPr fontAlgn="auto">
              <a:lnSpc>
                <a:spcPct val="150000"/>
              </a:lnSpc>
            </a:pPr>
            <a:r>
              <a:rPr lang="en-US" altLang="zh-CN" sz="2800" b="1">
                <a:solidFill>
                  <a:schemeClr val="tx1"/>
                </a:solidFill>
              </a:rPr>
              <a:t>	</a:t>
            </a:r>
            <a:r>
              <a:rPr lang="zh-CN" altLang="en-US" sz="2800" b="1">
                <a:solidFill>
                  <a:schemeClr val="tx1"/>
                </a:solidFill>
              </a:rPr>
              <a:t>语言准确主要体现在运用一些修饰限制性的词语，如“日益”“一般地说”等；</a:t>
            </a:r>
          </a:p>
          <a:p>
            <a:pPr fontAlgn="auto">
              <a:lnSpc>
                <a:spcPct val="150000"/>
              </a:lnSpc>
            </a:pPr>
            <a:r>
              <a:rPr lang="en-US" altLang="zh-CN" sz="2800" b="1">
                <a:solidFill>
                  <a:schemeClr val="tx1"/>
                </a:solidFill>
              </a:rPr>
              <a:t>	</a:t>
            </a:r>
            <a:r>
              <a:rPr lang="zh-CN" altLang="en-US" sz="2800" b="1">
                <a:solidFill>
                  <a:schemeClr val="tx1"/>
                </a:solidFill>
              </a:rPr>
              <a:t>鲜明主要体现在对主观主义的危害和实质的揭示方面；</a:t>
            </a:r>
          </a:p>
          <a:p>
            <a:pPr fontAlgn="auto">
              <a:lnSpc>
                <a:spcPct val="150000"/>
              </a:lnSpc>
            </a:pPr>
            <a:r>
              <a:rPr lang="en-US" altLang="zh-CN" sz="2800" b="1">
                <a:solidFill>
                  <a:schemeClr val="tx1"/>
                </a:solidFill>
              </a:rPr>
              <a:t>	</a:t>
            </a:r>
            <a:r>
              <a:rPr lang="zh-CN" altLang="en-US" sz="2800" b="1">
                <a:solidFill>
                  <a:schemeClr val="tx1"/>
                </a:solidFill>
              </a:rPr>
              <a:t>生动体现在使用了很多口语、成语和文言词语，运用了对偶、比喻、排比、反问等多种修辞手法。</a:t>
            </a:r>
          </a:p>
        </p:txBody>
      </p:sp>
      <p:pic>
        <p:nvPicPr>
          <p:cNvPr id="3" name="图片 2"/>
          <p:cNvPicPr>
            <a:picLocks noChangeAspect="1"/>
          </p:cNvPicPr>
          <p:nvPr/>
        </p:nvPicPr>
        <p:blipFill>
          <a:blip r:embed="rId2"/>
          <a:stretch>
            <a:fillRect/>
          </a:stretch>
        </p:blipFill>
        <p:spPr>
          <a:xfrm>
            <a:off x="8724900" y="992505"/>
            <a:ext cx="3089275" cy="4709160"/>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14300" y="931545"/>
            <a:ext cx="7313295" cy="5908040"/>
          </a:xfrm>
          <a:prstGeom prst="rect">
            <a:avLst/>
          </a:prstGeom>
          <a:noFill/>
        </p:spPr>
        <p:txBody>
          <a:bodyPr wrap="square" rtlCol="0" anchor="t">
            <a:spAutoFit/>
          </a:bodyPr>
          <a:lstStyle/>
          <a:p>
            <a:pPr algn="ctr" fontAlgn="auto">
              <a:lnSpc>
                <a:spcPct val="150000"/>
              </a:lnSpc>
            </a:pPr>
            <a:r>
              <a:rPr lang="zh-CN" altLang="en-US" sz="2800" b="1">
                <a:solidFill>
                  <a:schemeClr val="tx1"/>
                </a:solidFill>
              </a:rPr>
              <a:t>【随文渗透】</a:t>
            </a:r>
            <a:r>
              <a:rPr lang="zh-CN" altLang="en-US" sz="2800" b="1">
                <a:solidFill>
                  <a:srgbClr val="FF0000"/>
                </a:solidFill>
              </a:rPr>
              <a:t>政论文</a:t>
            </a:r>
          </a:p>
          <a:p>
            <a:pPr fontAlgn="auto">
              <a:lnSpc>
                <a:spcPct val="150000"/>
              </a:lnSpc>
            </a:pPr>
            <a:r>
              <a:rPr lang="en-US" altLang="zh-CN" sz="2800" b="1">
                <a:solidFill>
                  <a:schemeClr val="tx1"/>
                </a:solidFill>
              </a:rPr>
              <a:t>	</a:t>
            </a:r>
            <a:r>
              <a:rPr lang="zh-CN" altLang="en-US" sz="2800" b="1">
                <a:solidFill>
                  <a:schemeClr val="tx1"/>
                </a:solidFill>
              </a:rPr>
              <a:t>政论文是以政治问题为主要内容的论述文。它内容广泛，形式多样。</a:t>
            </a:r>
            <a:r>
              <a:rPr lang="zh-CN" altLang="en-US" sz="2800" b="1">
                <a:solidFill>
                  <a:srgbClr val="FF0000"/>
                </a:solidFill>
              </a:rPr>
              <a:t>论述政治问题</a:t>
            </a:r>
            <a:r>
              <a:rPr lang="zh-CN" altLang="en-US" sz="2800" b="1">
                <a:solidFill>
                  <a:schemeClr val="tx1"/>
                </a:solidFill>
              </a:rPr>
              <a:t>的，自然是政论文；从</a:t>
            </a:r>
            <a:r>
              <a:rPr lang="zh-CN" altLang="en-US" sz="2800" b="1">
                <a:solidFill>
                  <a:srgbClr val="FF0000"/>
                </a:solidFill>
              </a:rPr>
              <a:t>政治角度论</a:t>
            </a:r>
            <a:r>
              <a:rPr lang="zh-CN" altLang="en-US" sz="2800" b="1">
                <a:solidFill>
                  <a:schemeClr val="tx1"/>
                </a:solidFill>
              </a:rPr>
              <a:t>述社会问题和思想问题的社会论文、思想论文，也可以归入政论文；</a:t>
            </a:r>
            <a:r>
              <a:rPr lang="zh-CN" altLang="en-US" sz="2800" b="1">
                <a:solidFill>
                  <a:srgbClr val="FF0000"/>
                </a:solidFill>
              </a:rPr>
              <a:t>报纸杂志的社论、评论员文章、观察家评论</a:t>
            </a:r>
            <a:r>
              <a:rPr lang="zh-CN" altLang="en-US" sz="2800" b="1">
                <a:solidFill>
                  <a:schemeClr val="tx1"/>
                </a:solidFill>
              </a:rPr>
              <a:t>等大多数也是政论文。政论文主要有如下三个方面的特点：</a:t>
            </a:r>
          </a:p>
          <a:p>
            <a:pPr fontAlgn="auto">
              <a:lnSpc>
                <a:spcPct val="150000"/>
              </a:lnSpc>
            </a:pPr>
            <a:endParaRPr lang="zh-CN" altLang="en-US" sz="2800" b="1">
              <a:solidFill>
                <a:schemeClr val="tx1"/>
              </a:solidFill>
            </a:endParaRPr>
          </a:p>
        </p:txBody>
      </p:sp>
      <p:pic>
        <p:nvPicPr>
          <p:cNvPr id="3" name="图片 2"/>
          <p:cNvPicPr>
            <a:picLocks noChangeAspect="1"/>
          </p:cNvPicPr>
          <p:nvPr/>
        </p:nvPicPr>
        <p:blipFill>
          <a:blip r:embed="rId2"/>
          <a:stretch>
            <a:fillRect/>
          </a:stretch>
        </p:blipFill>
        <p:spPr>
          <a:xfrm>
            <a:off x="8152765" y="1359535"/>
            <a:ext cx="3675380" cy="3710305"/>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721995"/>
            <a:ext cx="8803005" cy="5262245"/>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政论文主要有如下三个方面的特点：</a:t>
            </a:r>
          </a:p>
          <a:p>
            <a:pPr fontAlgn="auto">
              <a:lnSpc>
                <a:spcPct val="150000"/>
              </a:lnSpc>
            </a:pPr>
            <a:r>
              <a:rPr lang="zh-CN" altLang="en-US" sz="2800" b="1">
                <a:solidFill>
                  <a:schemeClr val="tx1"/>
                </a:solidFill>
              </a:rPr>
              <a:t>（1）</a:t>
            </a:r>
            <a:r>
              <a:rPr lang="zh-CN" altLang="en-US" sz="2800" b="1">
                <a:solidFill>
                  <a:srgbClr val="FF0000"/>
                </a:solidFill>
              </a:rPr>
              <a:t>政治性：</a:t>
            </a:r>
            <a:r>
              <a:rPr lang="zh-CN" altLang="en-US" sz="2800" b="1">
                <a:solidFill>
                  <a:schemeClr val="tx1"/>
                </a:solidFill>
              </a:rPr>
              <a:t>政论文常常研究重大政治问题，对于那些政治色彩浓厚的社会问题和思想问题，也会进行理论与实际的探讨体现政论文的政治敏锐性。</a:t>
            </a:r>
          </a:p>
          <a:p>
            <a:pPr fontAlgn="auto">
              <a:lnSpc>
                <a:spcPct val="150000"/>
              </a:lnSpc>
            </a:pPr>
            <a:r>
              <a:rPr lang="zh-CN" altLang="en-US" sz="2800" b="1">
                <a:solidFill>
                  <a:schemeClr val="tx1"/>
                </a:solidFill>
              </a:rPr>
              <a:t>（2）</a:t>
            </a:r>
            <a:r>
              <a:rPr lang="zh-CN" altLang="en-US" sz="2800" b="1">
                <a:solidFill>
                  <a:srgbClr val="FF0000"/>
                </a:solidFill>
              </a:rPr>
              <a:t>指导性</a:t>
            </a:r>
            <a:r>
              <a:rPr lang="zh-CN" altLang="en-US" sz="2800" b="1">
                <a:solidFill>
                  <a:schemeClr val="tx1"/>
                </a:solidFill>
              </a:rPr>
              <a:t>：政论文不仅要用道理说服人，而且常常会进而成为人们行动的指导。</a:t>
            </a:r>
          </a:p>
          <a:p>
            <a:pPr fontAlgn="auto">
              <a:lnSpc>
                <a:spcPct val="150000"/>
              </a:lnSpc>
            </a:pPr>
            <a:r>
              <a:rPr lang="zh-CN" altLang="en-US" sz="2800" b="1">
                <a:solidFill>
                  <a:schemeClr val="tx1"/>
                </a:solidFill>
              </a:rPr>
              <a:t>（3）</a:t>
            </a:r>
            <a:r>
              <a:rPr lang="zh-CN" altLang="en-US" sz="2800" b="1">
                <a:solidFill>
                  <a:srgbClr val="FF0000"/>
                </a:solidFill>
              </a:rPr>
              <a:t>严密性</a:t>
            </a:r>
            <a:r>
              <a:rPr lang="zh-CN" altLang="en-US" sz="2800" b="1">
                <a:solidFill>
                  <a:schemeClr val="tx1"/>
                </a:solidFill>
              </a:rPr>
              <a:t>：政论文特别强调评价的准确性、论证的逻辑性以及行文的周密性。</a:t>
            </a:r>
          </a:p>
        </p:txBody>
      </p:sp>
      <p:pic>
        <p:nvPicPr>
          <p:cNvPr id="3" name="图片 2"/>
          <p:cNvPicPr>
            <a:picLocks noChangeAspect="1"/>
          </p:cNvPicPr>
          <p:nvPr/>
        </p:nvPicPr>
        <p:blipFill>
          <a:blip r:embed="rId2"/>
          <a:stretch>
            <a:fillRect/>
          </a:stretch>
        </p:blipFill>
        <p:spPr>
          <a:xfrm>
            <a:off x="9088755" y="1001395"/>
            <a:ext cx="3102610" cy="4854575"/>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720090"/>
            <a:ext cx="8152765" cy="5262245"/>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【课时总结】</a:t>
            </a:r>
          </a:p>
          <a:p>
            <a:pPr fontAlgn="auto">
              <a:lnSpc>
                <a:spcPct val="150000"/>
              </a:lnSpc>
            </a:pPr>
            <a:r>
              <a:rPr lang="en-US" altLang="zh-CN" sz="2800" b="1"/>
              <a:t>	</a:t>
            </a:r>
            <a:r>
              <a:rPr lang="zh-CN" altLang="en-US" sz="2800" b="1"/>
              <a:t>《改造我们的学习》是毛泽东在</a:t>
            </a:r>
            <a:r>
              <a:rPr lang="zh-CN" altLang="en-US" sz="2800" b="1">
                <a:solidFill>
                  <a:srgbClr val="FF0000"/>
                </a:solidFill>
              </a:rPr>
              <a:t>延安整风运动</a:t>
            </a:r>
            <a:r>
              <a:rPr lang="zh-CN" altLang="en-US" sz="2800" b="1"/>
              <a:t>中针对党内学风中存在的问题所作的重要报告，文中指出</a:t>
            </a:r>
            <a:r>
              <a:rPr lang="zh-CN" altLang="en-US" sz="2800" b="1">
                <a:solidFill>
                  <a:srgbClr val="FF0000"/>
                </a:solidFill>
              </a:rPr>
              <a:t>应将全党的学习方法和学习制度进行改造。</a:t>
            </a:r>
            <a:r>
              <a:rPr lang="zh-CN" altLang="en-US" sz="2800" b="1"/>
              <a:t>文章对主观主义的态度和马克思列宁主义的态度作了精辟透彻的论述，并提出了</a:t>
            </a:r>
            <a:r>
              <a:rPr lang="zh-CN" altLang="en-US" sz="2800" b="1">
                <a:solidFill>
                  <a:srgbClr val="FF0000"/>
                </a:solidFill>
              </a:rPr>
              <a:t>改变学风的具体建议</a:t>
            </a:r>
            <a:r>
              <a:rPr lang="zh-CN" altLang="en-US" sz="2800" b="1"/>
              <a:t>，号召全党要研究现状，研究中国的历史，</a:t>
            </a:r>
            <a:r>
              <a:rPr lang="zh-CN" altLang="en-US" sz="2800" b="1">
                <a:solidFill>
                  <a:srgbClr val="FF0000"/>
                </a:solidFill>
              </a:rPr>
              <a:t>实事求是，理论联系实际</a:t>
            </a:r>
            <a:r>
              <a:rPr lang="zh-CN" altLang="en-US" sz="2800" b="1"/>
              <a:t>。</a:t>
            </a:r>
          </a:p>
        </p:txBody>
      </p:sp>
      <p:pic>
        <p:nvPicPr>
          <p:cNvPr id="3" name="图片 2"/>
          <p:cNvPicPr>
            <a:picLocks noChangeAspect="1"/>
          </p:cNvPicPr>
          <p:nvPr/>
        </p:nvPicPr>
        <p:blipFill>
          <a:blip r:embed="rId2"/>
          <a:stretch>
            <a:fillRect/>
          </a:stretch>
        </p:blipFill>
        <p:spPr>
          <a:xfrm>
            <a:off x="8627110" y="4163060"/>
            <a:ext cx="3564890" cy="2591435"/>
          </a:xfrm>
          <a:prstGeom prst="rect">
            <a:avLst/>
          </a:prstGeom>
        </p:spPr>
      </p:pic>
      <p:pic>
        <p:nvPicPr>
          <p:cNvPr id="4" name="图片 3"/>
          <p:cNvPicPr>
            <a:picLocks noChangeAspect="1"/>
          </p:cNvPicPr>
          <p:nvPr/>
        </p:nvPicPr>
        <p:blipFill>
          <a:blip r:embed="rId3"/>
          <a:stretch>
            <a:fillRect/>
          </a:stretch>
        </p:blipFill>
        <p:spPr>
          <a:xfrm>
            <a:off x="9595485" y="474345"/>
            <a:ext cx="1628140" cy="35941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04165" y="1148715"/>
            <a:ext cx="6379845" cy="479996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【学习目标】</a:t>
            </a:r>
          </a:p>
          <a:p>
            <a:pPr fontAlgn="auto">
              <a:lnSpc>
                <a:spcPct val="150000"/>
              </a:lnSpc>
            </a:pPr>
            <a:r>
              <a:rPr lang="en-US" altLang="zh-CN" sz="2800" b="1"/>
              <a:t>	</a:t>
            </a:r>
            <a:r>
              <a:rPr lang="zh-CN" altLang="en-US" sz="2800" b="1"/>
              <a:t>1.筛选并整合文章相关信息，理清文章的行文思路。</a:t>
            </a:r>
          </a:p>
          <a:p>
            <a:pPr fontAlgn="auto">
              <a:lnSpc>
                <a:spcPct val="150000"/>
              </a:lnSpc>
            </a:pPr>
            <a:r>
              <a:rPr lang="en-US" altLang="zh-CN" sz="2800" b="1"/>
              <a:t>	</a:t>
            </a:r>
            <a:r>
              <a:rPr lang="zh-CN" altLang="en-US" sz="2800" b="1"/>
              <a:t>2.学习本文</a:t>
            </a:r>
            <a:r>
              <a:rPr lang="zh-CN" altLang="en-US" sz="2800" b="1">
                <a:solidFill>
                  <a:srgbClr val="FF0000"/>
                </a:solidFill>
              </a:rPr>
              <a:t>论证思路的严谨性</a:t>
            </a:r>
            <a:r>
              <a:rPr lang="zh-CN" altLang="en-US" sz="2800" b="1"/>
              <a:t>和作者分析问题的方法。</a:t>
            </a:r>
          </a:p>
          <a:p>
            <a:pPr fontAlgn="auto">
              <a:lnSpc>
                <a:spcPct val="150000"/>
              </a:lnSpc>
            </a:pPr>
            <a:r>
              <a:rPr lang="en-US" altLang="zh-CN" sz="2800" b="1"/>
              <a:t>	</a:t>
            </a:r>
            <a:r>
              <a:rPr lang="zh-CN" altLang="en-US" sz="2800" b="1"/>
              <a:t>3.理解朴素的语言、生动的修辞对论证的作用。</a:t>
            </a:r>
          </a:p>
        </p:txBody>
      </p:sp>
      <p:pic>
        <p:nvPicPr>
          <p:cNvPr id="5" name="图片 4"/>
          <p:cNvPicPr>
            <a:picLocks noChangeAspect="1"/>
          </p:cNvPicPr>
          <p:nvPr/>
        </p:nvPicPr>
        <p:blipFill>
          <a:blip r:embed="rId2"/>
          <a:stretch>
            <a:fillRect/>
          </a:stretch>
        </p:blipFill>
        <p:spPr>
          <a:xfrm>
            <a:off x="7800975" y="426085"/>
            <a:ext cx="4391025" cy="6245225"/>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4038600" y="3877310"/>
            <a:ext cx="3308985" cy="2759710"/>
          </a:xfrm>
          <a:prstGeom prst="rect">
            <a:avLst/>
          </a:prstGeom>
        </p:spPr>
      </p:pic>
      <p:sp>
        <p:nvSpPr>
          <p:cNvPr id="2" name="文本框 1"/>
          <p:cNvSpPr txBox="1"/>
          <p:nvPr/>
        </p:nvSpPr>
        <p:spPr>
          <a:xfrm>
            <a:off x="270510" y="369570"/>
            <a:ext cx="11651615" cy="350774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【课时作业】</a:t>
            </a:r>
          </a:p>
          <a:p>
            <a:pPr algn="l" fontAlgn="auto">
              <a:lnSpc>
                <a:spcPct val="150000"/>
              </a:lnSpc>
              <a:buClrTx/>
              <a:buSzTx/>
              <a:buFontTx/>
            </a:pPr>
            <a:r>
              <a:rPr lang="zh-CN" altLang="en-US" sz="2800" b="1"/>
              <a:t>1.完成常规作业</a:t>
            </a:r>
          </a:p>
          <a:p>
            <a:pPr algn="l" fontAlgn="auto">
              <a:lnSpc>
                <a:spcPct val="150000"/>
              </a:lnSpc>
            </a:pPr>
            <a:r>
              <a:rPr lang="en-US" altLang="zh-CN" sz="2800" b="1">
                <a:solidFill>
                  <a:schemeClr val="tx1"/>
                </a:solidFill>
              </a:rPr>
              <a:t>2.</a:t>
            </a:r>
            <a:r>
              <a:rPr lang="zh-CN" altLang="en-US" sz="2800" b="1">
                <a:solidFill>
                  <a:schemeClr val="tx1"/>
                </a:solidFill>
              </a:rPr>
              <a:t>《改造我们的学习》不仅是延安整风运动的纲领性文件，也是我们进行议论文写作的典范之作，请选取一个角度（如思想观点、论述方法、思维方式、语言表达），谈谈你的看法。不少于200字。</a:t>
            </a:r>
          </a:p>
        </p:txBody>
      </p:sp>
      <p:pic>
        <p:nvPicPr>
          <p:cNvPr id="3" name="图片 2"/>
          <p:cNvPicPr>
            <a:picLocks noChangeAspect="1"/>
          </p:cNvPicPr>
          <p:nvPr/>
        </p:nvPicPr>
        <p:blipFill>
          <a:blip r:embed="rId3"/>
          <a:stretch>
            <a:fillRect/>
          </a:stretch>
        </p:blipFill>
        <p:spPr>
          <a:xfrm>
            <a:off x="10125075" y="4560570"/>
            <a:ext cx="2066925" cy="2076450"/>
          </a:xfrm>
          <a:prstGeom prst="rect">
            <a:avLst/>
          </a:prstGeom>
        </p:spPr>
      </p:pic>
      <p:pic>
        <p:nvPicPr>
          <p:cNvPr id="5" name="New picture"/>
          <p:cNvPicPr/>
          <p:nvPr/>
        </p:nvPicPr>
        <p:blipFill>
          <a:blip r:embed="rId4"/>
          <a:stretch>
            <a:fillRect/>
          </a:stretch>
        </p:blipFill>
        <p:spPr>
          <a:xfrm>
            <a:off x="10909300" y="10617200"/>
            <a:ext cx="355600" cy="266700"/>
          </a:xfrm>
          <a:prstGeom prst="cube">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71450" y="261620"/>
            <a:ext cx="11620500" cy="415417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【核心素养】</a:t>
            </a:r>
          </a:p>
          <a:p>
            <a:pPr fontAlgn="auto">
              <a:lnSpc>
                <a:spcPct val="150000"/>
              </a:lnSpc>
            </a:pPr>
            <a:r>
              <a:rPr lang="zh-CN" altLang="en-US" sz="2800" b="1">
                <a:solidFill>
                  <a:srgbClr val="FF0000"/>
                </a:solidFill>
              </a:rPr>
              <a:t>语言建构与运用</a:t>
            </a:r>
            <a:r>
              <a:rPr lang="zh-CN" altLang="en-US" sz="2800" b="1"/>
              <a:t>：学习并理解本文重要语句的含意，以及准确、鲜明、生</a:t>
            </a:r>
            <a:r>
              <a:rPr lang="en-US" altLang="zh-CN" sz="2800" b="1"/>
              <a:t>			 </a:t>
            </a:r>
            <a:r>
              <a:rPr lang="zh-CN" altLang="en-US" sz="2800" b="1"/>
              <a:t>动的语言特色。。</a:t>
            </a:r>
          </a:p>
          <a:p>
            <a:pPr fontAlgn="auto">
              <a:lnSpc>
                <a:spcPct val="150000"/>
              </a:lnSpc>
            </a:pPr>
            <a:r>
              <a:rPr lang="zh-CN" altLang="en-US" sz="2800" b="1">
                <a:solidFill>
                  <a:srgbClr val="FF0000"/>
                </a:solidFill>
              </a:rPr>
              <a:t>思维发展与提升</a:t>
            </a:r>
            <a:r>
              <a:rPr lang="zh-CN" altLang="en-US" sz="2800" b="1"/>
              <a:t>：掌握本文“三段式”论证结构的特有形式。</a:t>
            </a:r>
          </a:p>
          <a:p>
            <a:pPr fontAlgn="auto">
              <a:lnSpc>
                <a:spcPct val="150000"/>
              </a:lnSpc>
            </a:pPr>
            <a:r>
              <a:rPr lang="zh-CN" altLang="en-US" sz="2800" b="1">
                <a:solidFill>
                  <a:srgbClr val="FF0000"/>
                </a:solidFill>
              </a:rPr>
              <a:t>审美鉴赏与创造</a:t>
            </a:r>
            <a:r>
              <a:rPr lang="zh-CN" altLang="en-US" sz="2800" b="1"/>
              <a:t>：学习本文对比论证及其他多种论证方法的运用。</a:t>
            </a:r>
          </a:p>
          <a:p>
            <a:pPr fontAlgn="auto">
              <a:lnSpc>
                <a:spcPct val="150000"/>
              </a:lnSpc>
            </a:pPr>
            <a:r>
              <a:rPr lang="zh-CN" altLang="en-US" sz="2800" b="1">
                <a:solidFill>
                  <a:srgbClr val="FF0000"/>
                </a:solidFill>
              </a:rPr>
              <a:t>文化传承与理解</a:t>
            </a:r>
            <a:r>
              <a:rPr lang="zh-CN" altLang="en-US" sz="2800" b="1"/>
              <a:t>：认识理论联系实际的重要性，树立正确的学风。</a:t>
            </a:r>
          </a:p>
        </p:txBody>
      </p:sp>
      <p:pic>
        <p:nvPicPr>
          <p:cNvPr id="4" name="图片 3"/>
          <p:cNvPicPr>
            <a:picLocks noChangeAspect="1"/>
          </p:cNvPicPr>
          <p:nvPr>
            <p:custDataLst>
              <p:tags r:id="rId1"/>
            </p:custDataLst>
          </p:nvPr>
        </p:nvPicPr>
        <p:blipFill>
          <a:blip r:embed="rId3"/>
          <a:stretch>
            <a:fillRect/>
          </a:stretch>
        </p:blipFill>
        <p:spPr>
          <a:xfrm>
            <a:off x="4114800" y="4415790"/>
            <a:ext cx="8077835" cy="232791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476240" y="835660"/>
            <a:ext cx="6267450" cy="461581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【教学重难点】</a:t>
            </a:r>
            <a:endParaRPr lang="zh-CN" altLang="en-US" sz="2800" b="1">
              <a:solidFill>
                <a:srgbClr val="FF0000"/>
              </a:solidFill>
            </a:endParaRPr>
          </a:p>
          <a:p>
            <a:pPr fontAlgn="auto">
              <a:lnSpc>
                <a:spcPct val="150000"/>
              </a:lnSpc>
            </a:pPr>
            <a:r>
              <a:rPr lang="zh-CN" altLang="en-US" sz="3200" b="1">
                <a:solidFill>
                  <a:srgbClr val="FF0000"/>
                </a:solidFill>
              </a:rPr>
              <a:t>重点：</a:t>
            </a:r>
          </a:p>
          <a:p>
            <a:pPr fontAlgn="auto">
              <a:lnSpc>
                <a:spcPct val="150000"/>
              </a:lnSpc>
            </a:pPr>
            <a:r>
              <a:rPr lang="en-US" altLang="zh-CN" sz="3200" b="1"/>
              <a:t>	</a:t>
            </a:r>
            <a:r>
              <a:rPr lang="zh-CN" altLang="en-US" sz="3200" b="1"/>
              <a:t>筛选主要观点及其论据。</a:t>
            </a:r>
          </a:p>
          <a:p>
            <a:pPr fontAlgn="auto">
              <a:lnSpc>
                <a:spcPct val="150000"/>
              </a:lnSpc>
            </a:pPr>
            <a:r>
              <a:rPr lang="zh-CN" altLang="en-US" sz="3200" b="1">
                <a:solidFill>
                  <a:srgbClr val="FF0000"/>
                </a:solidFill>
              </a:rPr>
              <a:t>难点：</a:t>
            </a:r>
          </a:p>
          <a:p>
            <a:pPr fontAlgn="auto">
              <a:lnSpc>
                <a:spcPct val="150000"/>
              </a:lnSpc>
            </a:pPr>
            <a:r>
              <a:rPr lang="en-US" altLang="zh-CN" sz="3200" b="1"/>
              <a:t>	</a:t>
            </a:r>
            <a:r>
              <a:rPr lang="zh-CN" altLang="en-US" sz="3200" b="1"/>
              <a:t>掌握文章采用的多种论证方法。</a:t>
            </a:r>
          </a:p>
        </p:txBody>
      </p:sp>
      <p:pic>
        <p:nvPicPr>
          <p:cNvPr id="3" name="图片 2"/>
          <p:cNvPicPr>
            <a:picLocks noChangeAspect="1"/>
          </p:cNvPicPr>
          <p:nvPr/>
        </p:nvPicPr>
        <p:blipFill>
          <a:blip r:embed="rId3"/>
          <a:stretch>
            <a:fillRect/>
          </a:stretch>
        </p:blipFill>
        <p:spPr>
          <a:xfrm>
            <a:off x="328295" y="720090"/>
            <a:ext cx="4805045" cy="484759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44170" y="811530"/>
            <a:ext cx="11195685" cy="350774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【导入新课】</a:t>
            </a:r>
          </a:p>
          <a:p>
            <a:pPr fontAlgn="auto">
              <a:lnSpc>
                <a:spcPct val="150000"/>
              </a:lnSpc>
            </a:pPr>
            <a:r>
              <a:rPr lang="en-US" altLang="zh-CN" sz="2800" b="1"/>
              <a:t>	</a:t>
            </a:r>
            <a:r>
              <a:rPr lang="zh-CN" altLang="en-US" sz="2800" b="1"/>
              <a:t>同学们，我们在高一时学习了毛主席的《反对党八股》，请回顾一下这篇文章具有哪些特点？——对，破立结合的论证方式，使文章具有更大的鲜明性。今天，我们一起来学习毛泽东同志的一篇论辩性很强的文章《改造我们的学习》。</a:t>
            </a:r>
          </a:p>
        </p:txBody>
      </p:sp>
      <p:pic>
        <p:nvPicPr>
          <p:cNvPr id="3" name="图片 2"/>
          <p:cNvPicPr>
            <a:picLocks noChangeAspect="1"/>
          </p:cNvPicPr>
          <p:nvPr/>
        </p:nvPicPr>
        <p:blipFill>
          <a:blip r:embed="rId2"/>
          <a:stretch>
            <a:fillRect/>
          </a:stretch>
        </p:blipFill>
        <p:spPr>
          <a:xfrm>
            <a:off x="7820025" y="3803015"/>
            <a:ext cx="4371975" cy="2849880"/>
          </a:xfrm>
          <a:prstGeom prst="rect">
            <a:avLst/>
          </a:prstGeom>
        </p:spPr>
      </p:pic>
      <p:pic>
        <p:nvPicPr>
          <p:cNvPr id="5" name="图片 4"/>
          <p:cNvPicPr>
            <a:picLocks noChangeAspect="1"/>
          </p:cNvPicPr>
          <p:nvPr/>
        </p:nvPicPr>
        <p:blipFill>
          <a:blip r:embed="rId3"/>
          <a:stretch>
            <a:fillRect/>
          </a:stretch>
        </p:blipFill>
        <p:spPr>
          <a:xfrm rot="18060000">
            <a:off x="5132070" y="4042410"/>
            <a:ext cx="1927860" cy="2420620"/>
          </a:xfrm>
          <a:prstGeom prst="rect">
            <a:avLst/>
          </a:prstGeom>
        </p:spPr>
      </p:pic>
      <p:pic>
        <p:nvPicPr>
          <p:cNvPr id="6" name="图片 5"/>
          <p:cNvPicPr>
            <a:picLocks noChangeAspect="1"/>
          </p:cNvPicPr>
          <p:nvPr/>
        </p:nvPicPr>
        <p:blipFill>
          <a:blip r:embed="rId4"/>
          <a:stretch>
            <a:fillRect/>
          </a:stretch>
        </p:blipFill>
        <p:spPr>
          <a:xfrm>
            <a:off x="876300" y="4090670"/>
            <a:ext cx="2286000" cy="2562225"/>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63830" y="-118110"/>
            <a:ext cx="11863705" cy="406146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【作者介绍】</a:t>
            </a:r>
          </a:p>
          <a:p>
            <a:pPr fontAlgn="auto">
              <a:lnSpc>
                <a:spcPct val="150000"/>
              </a:lnSpc>
            </a:pPr>
            <a:r>
              <a:rPr lang="en-US" altLang="zh-CN" sz="2800" b="1"/>
              <a:t>	</a:t>
            </a:r>
            <a:r>
              <a:rPr lang="zh-CN" altLang="en-US" sz="2800" b="1"/>
              <a:t>毛泽东（1893~1976）字</a:t>
            </a:r>
            <a:r>
              <a:rPr lang="zh-CN" altLang="en-US" sz="2800" b="1">
                <a:solidFill>
                  <a:srgbClr val="FF0000"/>
                </a:solidFill>
              </a:rPr>
              <a:t>润之</a:t>
            </a:r>
            <a:r>
              <a:rPr lang="zh-CN" altLang="en-US" sz="2800" b="1"/>
              <a:t>，笔名</a:t>
            </a:r>
            <a:r>
              <a:rPr lang="zh-CN" altLang="en-US" sz="2800" b="1">
                <a:solidFill>
                  <a:srgbClr val="FF0000"/>
                </a:solidFill>
              </a:rPr>
              <a:t>子任</a:t>
            </a:r>
            <a:r>
              <a:rPr lang="zh-CN" altLang="en-US" sz="2800" b="1"/>
              <a:t>。1893年12月26日生于</a:t>
            </a:r>
            <a:r>
              <a:rPr lang="zh-CN" altLang="en-US" sz="2800" b="1">
                <a:solidFill>
                  <a:srgbClr val="FF0000"/>
                </a:solidFill>
              </a:rPr>
              <a:t>湖南湘潭韶山</a:t>
            </a:r>
            <a:r>
              <a:rPr lang="zh-CN" altLang="en-US" sz="2800" b="1"/>
              <a:t>，1976年9月9日在北京逝世。享年83岁。遗体在北京天安门水晶棺内。中国人民的领袖，马克思主义者，伟大的无产阶级革命家、战略家和理论家，中国共产党、思想家、军事家、中国共产党、中国人民解放军和中华人民共和国的主要缔造者和领导人，</a:t>
            </a:r>
            <a:r>
              <a:rPr lang="zh-CN" altLang="en-US" sz="2800" b="1">
                <a:solidFill>
                  <a:srgbClr val="FF0000"/>
                </a:solidFill>
              </a:rPr>
              <a:t>诗人，书法家</a:t>
            </a:r>
            <a:r>
              <a:rPr lang="zh-CN" altLang="en-US" sz="2800" b="1"/>
              <a:t>。</a:t>
            </a:r>
          </a:p>
        </p:txBody>
      </p:sp>
      <p:pic>
        <p:nvPicPr>
          <p:cNvPr id="4" name="图片 3"/>
          <p:cNvPicPr>
            <a:picLocks noChangeAspect="1"/>
          </p:cNvPicPr>
          <p:nvPr/>
        </p:nvPicPr>
        <p:blipFill>
          <a:blip r:embed="rId2"/>
          <a:stretch>
            <a:fillRect/>
          </a:stretch>
        </p:blipFill>
        <p:spPr>
          <a:xfrm>
            <a:off x="0" y="3987800"/>
            <a:ext cx="2324100" cy="2914650"/>
          </a:xfrm>
          <a:prstGeom prst="rect">
            <a:avLst/>
          </a:prstGeom>
        </p:spPr>
      </p:pic>
      <p:pic>
        <p:nvPicPr>
          <p:cNvPr id="5" name="图片 4"/>
          <p:cNvPicPr>
            <a:picLocks noChangeAspect="1"/>
          </p:cNvPicPr>
          <p:nvPr/>
        </p:nvPicPr>
        <p:blipFill>
          <a:blip r:embed="rId3"/>
          <a:stretch>
            <a:fillRect/>
          </a:stretch>
        </p:blipFill>
        <p:spPr>
          <a:xfrm>
            <a:off x="2047240" y="3987800"/>
            <a:ext cx="2333625" cy="2914650"/>
          </a:xfrm>
          <a:prstGeom prst="rect">
            <a:avLst/>
          </a:prstGeom>
        </p:spPr>
      </p:pic>
      <p:pic>
        <p:nvPicPr>
          <p:cNvPr id="6" name="图片 5"/>
          <p:cNvPicPr>
            <a:picLocks noChangeAspect="1"/>
          </p:cNvPicPr>
          <p:nvPr/>
        </p:nvPicPr>
        <p:blipFill>
          <a:blip r:embed="rId4"/>
          <a:stretch>
            <a:fillRect/>
          </a:stretch>
        </p:blipFill>
        <p:spPr>
          <a:xfrm>
            <a:off x="4109085" y="3987800"/>
            <a:ext cx="1964690" cy="2914650"/>
          </a:xfrm>
          <a:prstGeom prst="rect">
            <a:avLst/>
          </a:prstGeom>
        </p:spPr>
      </p:pic>
      <p:pic>
        <p:nvPicPr>
          <p:cNvPr id="7" name="图片 6"/>
          <p:cNvPicPr>
            <a:picLocks noChangeAspect="1"/>
          </p:cNvPicPr>
          <p:nvPr/>
        </p:nvPicPr>
        <p:blipFill>
          <a:blip r:embed="rId5"/>
          <a:stretch>
            <a:fillRect/>
          </a:stretch>
        </p:blipFill>
        <p:spPr>
          <a:xfrm>
            <a:off x="5650865" y="3987800"/>
            <a:ext cx="2343150" cy="2914650"/>
          </a:xfrm>
          <a:prstGeom prst="rect">
            <a:avLst/>
          </a:prstGeom>
        </p:spPr>
      </p:pic>
      <p:pic>
        <p:nvPicPr>
          <p:cNvPr id="8" name="图片 7"/>
          <p:cNvPicPr>
            <a:picLocks noChangeAspect="1"/>
          </p:cNvPicPr>
          <p:nvPr/>
        </p:nvPicPr>
        <p:blipFill>
          <a:blip r:embed="rId6"/>
          <a:stretch>
            <a:fillRect/>
          </a:stretch>
        </p:blipFill>
        <p:spPr>
          <a:xfrm>
            <a:off x="7618730" y="3987800"/>
            <a:ext cx="2295525" cy="2870200"/>
          </a:xfrm>
          <a:prstGeom prst="rect">
            <a:avLst/>
          </a:prstGeom>
        </p:spPr>
      </p:pic>
      <p:pic>
        <p:nvPicPr>
          <p:cNvPr id="9" name="图片 8"/>
          <p:cNvPicPr>
            <a:picLocks noChangeAspect="1"/>
          </p:cNvPicPr>
          <p:nvPr/>
        </p:nvPicPr>
        <p:blipFill>
          <a:blip r:embed="rId7"/>
          <a:stretch>
            <a:fillRect/>
          </a:stretch>
        </p:blipFill>
        <p:spPr>
          <a:xfrm>
            <a:off x="9462135" y="3987800"/>
            <a:ext cx="2680970" cy="2870200"/>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2080" y="612775"/>
            <a:ext cx="11817350" cy="221488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【主要作品】</a:t>
            </a:r>
          </a:p>
          <a:p>
            <a:pPr fontAlgn="auto">
              <a:lnSpc>
                <a:spcPct val="150000"/>
              </a:lnSpc>
            </a:pPr>
            <a:r>
              <a:rPr lang="en-US" altLang="zh-CN" sz="2800" b="1"/>
              <a:t>	</a:t>
            </a:r>
            <a:r>
              <a:rPr lang="zh-CN" altLang="en-US" sz="2800" b="1"/>
              <a:t>主要著作《毛泽东选集》（四卷）、《毛泽东文集》（八卷）、《毛泽东诗词》（共43首）。</a:t>
            </a:r>
          </a:p>
        </p:txBody>
      </p:sp>
      <p:pic>
        <p:nvPicPr>
          <p:cNvPr id="3" name="图片 2"/>
          <p:cNvPicPr>
            <a:picLocks noChangeAspect="1"/>
          </p:cNvPicPr>
          <p:nvPr/>
        </p:nvPicPr>
        <p:blipFill>
          <a:blip r:embed="rId2"/>
          <a:stretch>
            <a:fillRect/>
          </a:stretch>
        </p:blipFill>
        <p:spPr>
          <a:xfrm>
            <a:off x="132080" y="2827655"/>
            <a:ext cx="2600325" cy="3884930"/>
          </a:xfrm>
          <a:prstGeom prst="rect">
            <a:avLst/>
          </a:prstGeom>
        </p:spPr>
      </p:pic>
      <p:pic>
        <p:nvPicPr>
          <p:cNvPr id="8" name="图片 7"/>
          <p:cNvPicPr>
            <a:picLocks noChangeAspect="1"/>
          </p:cNvPicPr>
          <p:nvPr/>
        </p:nvPicPr>
        <p:blipFill>
          <a:blip r:embed="rId3"/>
          <a:stretch>
            <a:fillRect/>
          </a:stretch>
        </p:blipFill>
        <p:spPr>
          <a:xfrm>
            <a:off x="9906000" y="2828925"/>
            <a:ext cx="2286000" cy="3883660"/>
          </a:xfrm>
          <a:prstGeom prst="rect">
            <a:avLst/>
          </a:prstGeom>
        </p:spPr>
      </p:pic>
      <p:pic>
        <p:nvPicPr>
          <p:cNvPr id="10" name="图片 9"/>
          <p:cNvPicPr>
            <a:picLocks noChangeAspect="1"/>
          </p:cNvPicPr>
          <p:nvPr/>
        </p:nvPicPr>
        <p:blipFill>
          <a:blip r:embed="rId4"/>
          <a:stretch>
            <a:fillRect/>
          </a:stretch>
        </p:blipFill>
        <p:spPr>
          <a:xfrm>
            <a:off x="2732405" y="3265170"/>
            <a:ext cx="2133600" cy="2515235"/>
          </a:xfrm>
          <a:prstGeom prst="rect">
            <a:avLst/>
          </a:prstGeom>
        </p:spPr>
      </p:pic>
      <p:pic>
        <p:nvPicPr>
          <p:cNvPr id="11" name="图片 10"/>
          <p:cNvPicPr>
            <a:picLocks noChangeAspect="1"/>
          </p:cNvPicPr>
          <p:nvPr/>
        </p:nvPicPr>
        <p:blipFill>
          <a:blip r:embed="rId5"/>
          <a:stretch>
            <a:fillRect/>
          </a:stretch>
        </p:blipFill>
        <p:spPr>
          <a:xfrm>
            <a:off x="5074285" y="3203575"/>
            <a:ext cx="1932305" cy="2638425"/>
          </a:xfrm>
          <a:prstGeom prst="rect">
            <a:avLst/>
          </a:prstGeom>
        </p:spPr>
      </p:pic>
      <p:pic>
        <p:nvPicPr>
          <p:cNvPr id="12" name="图片 11"/>
          <p:cNvPicPr>
            <a:picLocks noChangeAspect="1"/>
          </p:cNvPicPr>
          <p:nvPr/>
        </p:nvPicPr>
        <p:blipFill>
          <a:blip r:embed="rId6"/>
          <a:stretch>
            <a:fillRect/>
          </a:stretch>
        </p:blipFill>
        <p:spPr>
          <a:xfrm>
            <a:off x="7295515" y="3203575"/>
            <a:ext cx="2171700" cy="276225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79705" y="105410"/>
            <a:ext cx="11832590" cy="664718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【写作背景】</a:t>
            </a:r>
          </a:p>
          <a:p>
            <a:pPr fontAlgn="auto">
              <a:lnSpc>
                <a:spcPct val="150000"/>
              </a:lnSpc>
            </a:pPr>
            <a:r>
              <a:rPr lang="en-US" altLang="zh-CN" sz="2400" b="1"/>
              <a:t>	</a:t>
            </a:r>
            <a:r>
              <a:rPr lang="zh-CN" altLang="en-US" sz="2800" b="1"/>
              <a:t>1935年1月召开的遵义会议虽然结束了王明“左”倾路线在党内的统治，但党内历次“左”、“右”倾错误思想尚未肃清，仍然存在着党风不正、学风不正和文风不正的问题。党中央决定在全党范围内开展一次大规模的整风运动。</a:t>
            </a:r>
          </a:p>
          <a:p>
            <a:pPr fontAlgn="auto">
              <a:lnSpc>
                <a:spcPct val="150000"/>
              </a:lnSpc>
            </a:pPr>
            <a:r>
              <a:rPr lang="en-US" altLang="zh-CN" sz="2800" b="1"/>
              <a:t>	</a:t>
            </a:r>
            <a:r>
              <a:rPr lang="zh-CN" altLang="en-US" sz="2800" b="1"/>
              <a:t>1941年初，中共中央集中在延安的120多名高级干部学习马列著作和党的历史文献。5月19日，毛泽东作了《改造我们的学习》的报告，强调要理论联系实际，严肃地提出了党内反对主观主义的斗争任务。同年七八月间，党中央号召全党加强调查研究，克服非无产阶级思想加强党性锻炼。这是全党整风的预备阶段。</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00,&quot;width&quot;:376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763</Words>
  <Application>Microsoft Office PowerPoint</Application>
  <PresentationFormat>自定义</PresentationFormat>
  <Paragraphs>105</Paragraphs>
  <Slides>30</Slides>
  <Notes>2</Notes>
  <HiddenSlides>1</HiddenSlides>
  <MMClips>0</MMClips>
  <ScaleCrop>false</ScaleCrop>
  <HeadingPairs>
    <vt:vector size="4" baseType="variant">
      <vt:variant>
        <vt:lpstr>主题</vt:lpstr>
      </vt:variant>
      <vt:variant>
        <vt:i4>2</vt:i4>
      </vt:variant>
      <vt:variant>
        <vt:lpstr>幻灯片标题</vt:lpstr>
      </vt:variant>
      <vt:variant>
        <vt:i4>30</vt:i4>
      </vt:variant>
    </vt:vector>
  </HeadingPairs>
  <TitlesOfParts>
    <vt:vector size="32"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2021-02-27T08:58:08Z</cp:lastPrinted>
  <dcterms:created xsi:type="dcterms:W3CDTF">2021-02-27T08:58:08Z</dcterms:created>
  <dcterms:modified xsi:type="dcterms:W3CDTF">2021-09-12T06:00:46Z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