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6"/>
  </p:notesMasterIdLst>
  <p:sldIdLst>
    <p:sldId id="532" r:id="rId4"/>
    <p:sldId id="501" r:id="rId5"/>
    <p:sldId id="502" r:id="rId7"/>
    <p:sldId id="492" r:id="rId8"/>
    <p:sldId id="493" r:id="rId9"/>
    <p:sldId id="552" r:id="rId10"/>
    <p:sldId id="542" r:id="rId11"/>
    <p:sldId id="257" r:id="rId12"/>
    <p:sldId id="540" r:id="rId13"/>
    <p:sldId id="541" r:id="rId14"/>
    <p:sldId id="508" r:id="rId15"/>
    <p:sldId id="358" r:id="rId16"/>
    <p:sldId id="543" r:id="rId17"/>
    <p:sldId id="312" r:id="rId18"/>
    <p:sldId id="510" r:id="rId19"/>
    <p:sldId id="276" r:id="rId20"/>
    <p:sldId id="268" r:id="rId21"/>
    <p:sldId id="278" r:id="rId22"/>
    <p:sldId id="544" r:id="rId23"/>
    <p:sldId id="524" r:id="rId24"/>
    <p:sldId id="261" r:id="rId25"/>
    <p:sldId id="264" r:id="rId26"/>
    <p:sldId id="511" r:id="rId27"/>
    <p:sldId id="271" r:id="rId28"/>
    <p:sldId id="274" r:id="rId29"/>
    <p:sldId id="281" r:id="rId30"/>
    <p:sldId id="284" r:id="rId31"/>
    <p:sldId id="550" r:id="rId32"/>
    <p:sldId id="551" r:id="rId33"/>
    <p:sldId id="513" r:id="rId34"/>
    <p:sldId id="286" r:id="rId35"/>
    <p:sldId id="515" r:id="rId36"/>
    <p:sldId id="290" r:id="rId37"/>
    <p:sldId id="520" r:id="rId38"/>
    <p:sldId id="521" r:id="rId39"/>
    <p:sldId id="296" r:id="rId40"/>
    <p:sldId id="538" r:id="rId41"/>
    <p:sldId id="545" r:id="rId42"/>
    <p:sldId id="430" r:id="rId43"/>
    <p:sldId id="525" r:id="rId44"/>
    <p:sldId id="533" r:id="rId45"/>
    <p:sldId id="484" r:id="rId46"/>
    <p:sldId id="548" r:id="rId47"/>
    <p:sldId id="534" r:id="rId48"/>
    <p:sldId id="536" r:id="rId49"/>
    <p:sldId id="549" r:id="rId50"/>
    <p:sldId id="546" r:id="rId5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  <a:srgbClr val="00FF00"/>
    <a:srgbClr val="0066FF"/>
    <a:srgbClr val="33CC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54" autoAdjust="0"/>
    <p:restoredTop sz="94030" autoAdjust="0"/>
  </p:normalViewPr>
  <p:slideViewPr>
    <p:cSldViewPr>
      <p:cViewPr>
        <p:scale>
          <a:sx n="60" d="100"/>
          <a:sy n="60" d="100"/>
        </p:scale>
        <p:origin x="-276" y="-240"/>
      </p:cViewPr>
      <p:guideLst>
        <p:guide orient="horz" pos="212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340715F-FB85-4AF5-8798-AF11C20D544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F8089ED-2FF5-43AF-B965-9DAEC60DBD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6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0849979B-B37A-4040-874B-10696E03255F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/>
            <a:endParaRPr lang="zh-CN" altLang="en-US" smtClean="0"/>
          </a:p>
        </p:txBody>
      </p:sp>
      <p:sp>
        <p:nvSpPr>
          <p:cNvPr id="727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433E0354-6E91-43D1-8084-AEE0F2E59E6E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37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7476459B-0172-4467-A26B-3FC3559DEF28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D9280-4E05-420C-BF82-CEE8A6F9774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37552-8B28-4CEA-870E-2215F3699D2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5" name="Group 3"/>
            <p:cNvGrpSpPr/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/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3" name="Freeform 5"/>
              <p:cNvSpPr/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4" name="Freeform 6"/>
              <p:cNvSpPr/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5" name="Freeform 7"/>
              <p:cNvSpPr/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6" name="Freeform 8"/>
              <p:cNvSpPr/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7" name="Freeform 9"/>
              <p:cNvSpPr/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8" name="Freeform 10"/>
              <p:cNvSpPr/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9" name="Freeform 11"/>
              <p:cNvSpPr/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0" name="Freeform 12"/>
              <p:cNvSpPr/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1" name="Freeform 13"/>
              <p:cNvSpPr/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2" name="Freeform 14"/>
              <p:cNvSpPr/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3" name="Freeform 15"/>
              <p:cNvSpPr/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4" name="Freeform 16"/>
              <p:cNvSpPr/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0" name="Freeform 81"/>
              <p:cNvSpPr/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7" name="Freeform 138"/>
              <p:cNvSpPr/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8" name="Freeform 139"/>
              <p:cNvSpPr/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29" name="Freeform 140"/>
              <p:cNvSpPr/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0" name="Freeform 141"/>
              <p:cNvSpPr/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1" name="Freeform 142"/>
              <p:cNvSpPr/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2" name="Freeform 143"/>
              <p:cNvSpPr/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3" name="Freeform 144"/>
              <p:cNvSpPr/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4" name="Freeform 145"/>
              <p:cNvSpPr/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5" name="Freeform 146"/>
              <p:cNvSpPr/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8" name="Freeform 149"/>
              <p:cNvSpPr/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39" name="Freeform 150"/>
              <p:cNvSpPr/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0" name="Freeform 151"/>
              <p:cNvSpPr/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7673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7674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5C5F511-160C-4D8E-9D45-EF9AAB4B8F81}" type="datetimeFigureOut">
              <a:rPr lang="zh-CN" altLang="en-US"/>
            </a:fld>
            <a:endParaRPr lang="en-US" altLang="zh-CN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D97F646-A00B-4271-AC47-AC91074D696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4BC47-1BC2-4E98-9025-0CEFFDB1C036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C6858-8A82-4F2A-9ED0-1BD8918CE5A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5C021-485E-4469-BE6E-8A1CEBDAF15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ECFB6-4B64-4A36-8D66-D21AC7A3834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477B7-F99D-4C04-8252-AC00C3F2CED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180FF-F06F-49ED-8554-C871B8B1E3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F741E-B2AA-4A47-B796-D3A3AA343739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D88197-EAAD-4CBA-AC63-3BA349F2034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EBEBF-4C1F-45D8-9D3D-47B058552F72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B521A-D127-49BB-A2E8-8EF98D94AC2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2501E-2991-45F7-952C-CF0740045D9F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30296-F7AD-4277-9AE3-27BD4837E12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6B89B-CDC1-40D5-A471-10066C255D61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B2432-6133-47C3-A606-0FE18640C35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9DEC2-83A5-4FDF-AB2F-9DDFA2B62CF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D118E-D442-4B43-BFCF-33CAE875C28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B4B1-789C-4925-A27E-1A99B0E005CC}" type="slidenum">
              <a:rPr lang="zh-CN" altLang="zh-CN"/>
            </a:fld>
            <a:endParaRPr lang="zh-CN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2" name="chimes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B165-58F1-4421-8057-AFF71BAAA8C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7138A-776E-4156-B0D1-C8B1BCE4C74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BA3F1-FA5C-42CC-9B32-71D784597FA5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7AA5E-6AF9-444A-AEA4-94A2E5B8FF7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1F0AB-9BE4-4E80-A475-AE6976E0A82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673061-CE64-4F37-A205-A1262A848D5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9B603-C667-4249-9ABD-9914E6947A6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A0175-2B65-49B1-850B-93DB15C833C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D26F4-7843-4199-BEA7-040E36FD1A0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F77B5-5522-4D39-935E-685AD477FE0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3F216-B9C6-4159-B28C-53A059543C0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AFD9039-ED08-456D-A4B9-D4051DF946A2}" type="slidenum">
              <a:rPr lang="zh-CN" altLang="zh-CN"/>
            </a:fld>
            <a:endParaRPr lang="zh-CN" altLang="zh-CN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sndAc>
      <p:stSnd>
        <p:snd r:embed="rId11" name="chimes.wav"/>
      </p:stSnd>
    </p:sndAc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anose="020B0603020102020204" pitchFamily="34" charset="0"/>
          <a:ea typeface="隶书" panose="020105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anose="05020102010507070707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 panose="05020102010507070707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2056" name="Group 3"/>
            <p:cNvGrpSpPr/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06500" name="Freeform 4"/>
              <p:cNvSpPr/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1" name="Freeform 5"/>
              <p:cNvSpPr/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2" name="Freeform 6"/>
              <p:cNvSpPr/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3" name="Freeform 7"/>
              <p:cNvSpPr/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4" name="Freeform 8"/>
              <p:cNvSpPr/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5" name="Freeform 9"/>
              <p:cNvSpPr/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6" name="Freeform 10"/>
              <p:cNvSpPr/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7" name="Freeform 11"/>
              <p:cNvSpPr/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8" name="Freeform 12"/>
              <p:cNvSpPr/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09" name="Freeform 13"/>
              <p:cNvSpPr/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0" name="Freeform 14"/>
              <p:cNvSpPr/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1" name="Freeform 15"/>
              <p:cNvSpPr/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2" name="Freeform 16"/>
              <p:cNvSpPr/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057" name="Group 17"/>
            <p:cNvGrpSpPr/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6514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5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6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7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8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19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0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1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2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3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4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5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6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7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8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29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0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1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2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3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4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5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6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7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8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39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0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1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2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3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4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5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6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7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8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49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0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1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2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3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4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5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6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7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8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59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0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1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2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3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4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5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6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7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8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69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0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1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2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3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4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5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6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7" name="Freeform 81"/>
              <p:cNvSpPr/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8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79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0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1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2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3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4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5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6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7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8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89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0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1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2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3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4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5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6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7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8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599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0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1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2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3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4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5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6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7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8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09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0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1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2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3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4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5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6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7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8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19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0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1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2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3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4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5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6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7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8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29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0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1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2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3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4" name="Freeform 138"/>
              <p:cNvSpPr/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5" name="Freeform 139"/>
              <p:cNvSpPr/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6" name="Freeform 140"/>
              <p:cNvSpPr/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7" name="Freeform 141"/>
              <p:cNvSpPr/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8" name="Freeform 142"/>
              <p:cNvSpPr/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39" name="Freeform 143"/>
              <p:cNvSpPr/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0" name="Freeform 144"/>
              <p:cNvSpPr/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1" name="Freeform 145"/>
              <p:cNvSpPr/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2" name="Freeform 146"/>
              <p:cNvSpPr/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3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4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5" name="Freeform 149"/>
              <p:cNvSpPr/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6" name="Freeform 150"/>
              <p:cNvSpPr/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7" name="Freeform 151"/>
              <p:cNvSpPr/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106648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06649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6650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1BDDBF0-05DE-47D9-83B4-6BCDC15A32F6}" type="datetimeFigureOut">
              <a:rPr lang="zh-CN" altLang="en-US"/>
            </a:fld>
            <a:endParaRPr lang="en-US" altLang="zh-CN"/>
          </a:p>
        </p:txBody>
      </p:sp>
      <p:sp>
        <p:nvSpPr>
          <p:cNvPr id="106651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6652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C3542DF-9049-48DB-AD38-9582F4799630}" type="slidenum">
              <a:rPr lang="zh-CN" altLang="en-US"/>
            </a:fld>
            <a:endParaRPr lang="en-US" altLang="zh-CN"/>
          </a:p>
        </p:txBody>
      </p:sp>
      <p:sp>
        <p:nvSpPr>
          <p:cNvPr id="106653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sndAc>
      <p:stSnd>
        <p:snd r:embed="rId12" name="chimes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Maiandra GD" panose="020E0502030308020204" pitchFamily="34" charset="0"/>
          <a:ea typeface="隶书" panose="020105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Maiandra GD" panose="020E0502030308020204" pitchFamily="34" charset="0"/>
          <a:ea typeface="隶书" panose="020105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Maiandra GD" panose="020E0502030308020204" pitchFamily="34" charset="0"/>
          <a:ea typeface="隶书" panose="020105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Maiandra GD" panose="020E0502030308020204" pitchFamily="34" charset="0"/>
          <a:ea typeface="隶书" panose="020105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anose="020B0604020202020204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audio" Target="../media/audio2.wav"/><Relationship Id="rId4" Type="http://schemas.openxmlformats.org/officeDocument/2006/relationships/image" Target="../media/image5.png"/><Relationship Id="rId3" Type="http://schemas.microsoft.com/office/2007/relationships/media" Target="file:///F:\&#39640;&#23665;&#27969;&#27700;.wma" TargetMode="External"/><Relationship Id="rId2" Type="http://schemas.openxmlformats.org/officeDocument/2006/relationships/audio" Target="file:///F:\&#39640;&#23665;&#27969;&#27700;.wma" TargetMode="External"/><Relationship Id="rId1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3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audio" Target="../media/audio1.wav"/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slide" Target="slide30.xml"/><Relationship Id="rId1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image" Target="../media/image15.jpeg"/><Relationship Id="rId1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7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3.wav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media" Target="file:///G:\My%20Music\&#21313;&#20116;&#30340;&#26376;&#20142;.mp3" TargetMode="External"/><Relationship Id="rId3" Type="http://schemas.openxmlformats.org/officeDocument/2006/relationships/audio" Target="file:///G:\My%20Music\&#21313;&#20116;&#30340;&#26376;&#20142;.mp3" TargetMode="External"/><Relationship Id="rId2" Type="http://schemas.openxmlformats.org/officeDocument/2006/relationships/image" Target="../media/image30.png"/><Relationship Id="rId1" Type="http://schemas.openxmlformats.org/officeDocument/2006/relationships/image" Target="../media/image29.GI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7.jpe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audio1.wav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:\图片\图片\61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57158" y="428604"/>
            <a:ext cx="8429684" cy="27997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88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祝同学们</a:t>
            </a:r>
            <a:br>
              <a:rPr lang="en-US" altLang="zh-CN" sz="88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88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学  习  愉  快 </a:t>
            </a:r>
            <a:endParaRPr lang="zh-CN" altLang="en-US" sz="8800" dirty="0"/>
          </a:p>
        </p:txBody>
      </p:sp>
      <p:pic>
        <p:nvPicPr>
          <p:cNvPr id="4" name="高山流水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5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04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F:\图片\3ba6bf10d2666adba6ef3f47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5750" y="214313"/>
            <a:ext cx="8572500" cy="6429375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1928813"/>
            <a:ext cx="8540750" cy="3857625"/>
          </a:xfrm>
        </p:spPr>
        <p:txBody>
          <a:bodyPr/>
          <a:lstStyle/>
          <a:p>
            <a:pPr algn="l">
              <a:defRPr/>
            </a:pPr>
            <a:r>
              <a:rPr lang="zh-CN" altLang="en-US" b="1" dirty="0" smtClean="0"/>
              <a:t>       </a:t>
            </a:r>
            <a:r>
              <a:rPr lang="zh-CN" altLang="en-US" b="1" dirty="0" smtClean="0">
                <a:solidFill>
                  <a:srgbClr val="FF0066"/>
                </a:solidFill>
              </a:rPr>
              <a:t>修改病句，就像医生给病人看病一样，首先要找准病因，再开处方对症下药，使病人得到康复。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1" descr="F:\图片\2589ea1073e5e963cb80c4f5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71472" y="228600"/>
            <a:ext cx="8143932" cy="1143000"/>
          </a:xfrm>
        </p:spPr>
        <p:txBody>
          <a:bodyPr/>
          <a:lstStyle/>
          <a:p>
            <a:pPr>
              <a:defRPr/>
            </a:pPr>
            <a:r>
              <a:rPr lang="zh-CN" altLang="en-US" dirty="0" smtClean="0">
                <a:solidFill>
                  <a:srgbClr val="FF0000"/>
                </a:solidFill>
              </a:rPr>
              <a:t>常见的病句有十种病因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1214414" y="1285860"/>
            <a:ext cx="6786610" cy="5143536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5400" b="1" dirty="0" smtClean="0">
                <a:solidFill>
                  <a:srgbClr val="00FF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一定要计住哦  </a:t>
            </a:r>
            <a:endParaRPr lang="en-US" altLang="zh-CN" sz="5400" b="1" dirty="0" smtClean="0">
              <a:solidFill>
                <a:srgbClr val="00FF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dirty="0" smtClean="0">
                <a:solidFill>
                  <a:srgbClr val="0000FF"/>
                </a:solidFill>
              </a:rPr>
              <a:t>   ①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语序颠倒     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②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搭配不当  </a:t>
            </a:r>
            <a:endParaRPr lang="zh-CN" altLang="en-US" sz="4000" b="1" dirty="0" smtClean="0">
              <a:solidFill>
                <a:srgbClr val="0000FF"/>
              </a:solidFill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   ③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成分残缺     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④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重复罗嗦 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dirty="0" smtClean="0"/>
              <a:t>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⑤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自相矛盾     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⑥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用词不当  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   ⑦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指代不明     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⑧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分类不当 </a:t>
            </a:r>
            <a:endParaRPr lang="en-US" altLang="zh-CN" sz="4000" b="1" dirty="0" smtClean="0">
              <a:solidFill>
                <a:srgbClr val="0000FF"/>
              </a:solidFill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4000" b="1" dirty="0" smtClean="0">
                <a:solidFill>
                  <a:srgbClr val="0000FF"/>
                </a:solidFill>
              </a:rPr>
              <a:t>   ⑨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不合事理        </a:t>
            </a:r>
            <a:r>
              <a:rPr lang="en-US" altLang="zh-CN" sz="4000" b="1" dirty="0" smtClean="0">
                <a:solidFill>
                  <a:srgbClr val="0000FF"/>
                </a:solidFill>
              </a:rPr>
              <a:t>⑩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含糊不清</a:t>
            </a:r>
            <a:endParaRPr lang="zh-CN" altLang="en-US" sz="40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F:\图片\71b82130b86aaf04ebc4afbe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88913"/>
            <a:ext cx="7772400" cy="1311261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修改病句</a:t>
            </a:r>
            <a:r>
              <a:rPr 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一般步骤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000100" y="1571613"/>
            <a:ext cx="7429552" cy="3929089"/>
          </a:xfrm>
        </p:spPr>
        <p:txBody>
          <a:bodyPr anchor="b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solidFill>
                  <a:srgbClr val="00FF00"/>
                </a:solidFill>
              </a:rPr>
              <a:t>一读、二找、三改、四查</a:t>
            </a:r>
            <a:endParaRPr lang="zh-CN" altLang="en-US" sz="3600" b="1" dirty="0" smtClean="0">
              <a:solidFill>
                <a:srgbClr val="00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2800" dirty="0" smtClean="0">
                <a:solidFill>
                  <a:srgbClr val="FF0066"/>
                </a:solidFill>
              </a:rPr>
              <a:t>①</a:t>
            </a:r>
            <a:r>
              <a:rPr lang="zh-CN" altLang="en-US" sz="2800" dirty="0" smtClean="0">
                <a:solidFill>
                  <a:srgbClr val="FF0066"/>
                </a:solidFill>
              </a:rPr>
              <a:t>读</a:t>
            </a:r>
            <a:r>
              <a:rPr lang="zh-CN" altLang="en-US" sz="2800" dirty="0" smtClean="0">
                <a:solidFill>
                  <a:schemeClr val="bg1"/>
                </a:solidFill>
              </a:rPr>
              <a:t>：读懂句子，明确句子表达的意思。</a:t>
            </a:r>
            <a:endParaRPr lang="zh-CN" altLang="en-US" sz="28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0066"/>
                </a:solidFill>
              </a:rPr>
              <a:t>②找</a:t>
            </a:r>
            <a:r>
              <a:rPr lang="zh-CN" altLang="en-US" sz="2800" dirty="0" smtClean="0">
                <a:solidFill>
                  <a:schemeClr val="bg1"/>
                </a:solidFill>
              </a:rPr>
              <a:t>：先按缩句的方法找出句子的主干和修饰语搭配是否合理。</a:t>
            </a:r>
            <a:endParaRPr lang="zh-CN" altLang="en-US" sz="28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0066"/>
                </a:solidFill>
              </a:rPr>
              <a:t>③改</a:t>
            </a:r>
            <a:r>
              <a:rPr lang="zh-CN" altLang="en-US" sz="2800" dirty="0" smtClean="0">
                <a:solidFill>
                  <a:schemeClr val="bg1"/>
                </a:solidFill>
              </a:rPr>
              <a:t>：针对病句的不同</a:t>
            </a:r>
            <a:r>
              <a:rPr lang="zh-CN" altLang="en-US" sz="2800" dirty="0" smtClean="0">
                <a:solidFill>
                  <a:schemeClr val="bg1"/>
                </a:solidFill>
                <a:latin typeface="Arial" panose="020B0604020202020204"/>
              </a:rPr>
              <a:t>“</a:t>
            </a:r>
            <a:r>
              <a:rPr lang="zh-CN" altLang="en-US" sz="2800" dirty="0" smtClean="0">
                <a:solidFill>
                  <a:schemeClr val="bg1"/>
                </a:solidFill>
              </a:rPr>
              <a:t>病因</a:t>
            </a:r>
            <a:r>
              <a:rPr lang="zh-CN" altLang="en-US" sz="2800" dirty="0" smtClean="0">
                <a:solidFill>
                  <a:schemeClr val="bg1"/>
                </a:solidFill>
                <a:latin typeface="Arial" panose="020B0604020202020204"/>
              </a:rPr>
              <a:t>”</a:t>
            </a:r>
            <a:r>
              <a:rPr lang="zh-CN" altLang="en-US" sz="2800" dirty="0" smtClean="0">
                <a:solidFill>
                  <a:schemeClr val="bg1"/>
                </a:solidFill>
              </a:rPr>
              <a:t>，对症下药，改动要少，切勿添枝加叶，要保持原意。</a:t>
            </a:r>
            <a:endParaRPr lang="zh-CN" altLang="en-US" sz="28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rgbClr val="FF0066"/>
                </a:solidFill>
              </a:rPr>
              <a:t>④查</a:t>
            </a:r>
            <a:r>
              <a:rPr lang="zh-CN" altLang="en-US" sz="2800" dirty="0" smtClean="0">
                <a:solidFill>
                  <a:schemeClr val="bg1"/>
                </a:solidFill>
              </a:rPr>
              <a:t>：检查句子是否改通顺，看还有没有其它语病，是否改变了句子原意。方法是否简便。</a:t>
            </a:r>
            <a:endParaRPr lang="zh-CN" altLang="en-US"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F:\图片\58636e7b1cf556f02e73b3b8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813" y="857250"/>
            <a:ext cx="7643812" cy="5715000"/>
          </a:xfrm>
        </p:spPr>
        <p:txBody>
          <a:bodyPr/>
          <a:lstStyle/>
          <a:p>
            <a:pPr algn="l">
              <a:defRPr/>
            </a:pPr>
            <a:r>
              <a:rPr lang="zh-CN" altLang="en-US" b="1" dirty="0" smtClean="0">
                <a:solidFill>
                  <a:srgbClr val="FF0066"/>
                </a:solidFill>
              </a:rPr>
              <a:t>       修改时不能改变句子的原意，在改动时，要找准病因，具有针对性，什么地方有错，就改什么地方；缺什么，就补上什么；多余什么，就删去什么。既不能“大刀阔斧”改变原意，又不能“节外生枝”走弯路。</a:t>
            </a:r>
            <a:br>
              <a:rPr lang="zh-CN" altLang="en-US" dirty="0" smtClean="0">
                <a:solidFill>
                  <a:srgbClr val="FF0066"/>
                </a:solidFill>
              </a:rPr>
            </a:b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F:\图片\f8ec01efd12e49e6b2fb95b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714356"/>
            <a:ext cx="7772400" cy="1285884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sz="7200" b="1" kern="1200" cap="all" dirty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修改病句的原则</a:t>
            </a:r>
            <a:endParaRPr lang="zh-CN" sz="7200" b="1" kern="1200" cap="all" dirty="0">
              <a:solidFill>
                <a:srgbClr val="0000FF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2357430"/>
            <a:ext cx="8569325" cy="2500330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r>
              <a:rPr lang="zh-CN" altLang="en-US" sz="5400" b="1" dirty="0" smtClean="0">
                <a:solidFill>
                  <a:srgbClr val="FF0000"/>
                </a:solidFill>
              </a:rPr>
              <a:t>     原意要保        改法要巧</a:t>
            </a:r>
            <a:endParaRPr lang="zh-CN" altLang="en-US" sz="5400" b="1" dirty="0" smtClean="0">
              <a:solidFill>
                <a:srgbClr val="FF0000"/>
              </a:solidFill>
            </a:endParaRPr>
          </a:p>
          <a:p>
            <a:pPr marL="0" indent="0" algn="just" eaLnBrk="1" hangingPunct="1">
              <a:buFont typeface="Arial" panose="020B0604020202020204" pitchFamily="34" charset="0"/>
              <a:buNone/>
              <a:defRPr/>
            </a:pPr>
            <a:r>
              <a:rPr lang="zh-CN" altLang="zh-CN" sz="5400" b="1" dirty="0" smtClean="0">
                <a:solidFill>
                  <a:schemeClr val="bg1"/>
                </a:solidFill>
              </a:rPr>
              <a:t>   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改动要少        越简越好</a:t>
            </a:r>
            <a:endParaRPr lang="zh-CN" altLang="en-US" sz="5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F:\图片\ce430b4226eee80c9313c6d3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28813" y="-857250"/>
            <a:ext cx="13716001" cy="857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357166"/>
            <a:ext cx="7772400" cy="1214446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①</a:t>
            </a:r>
            <a:r>
              <a:rPr lang="zh-CN" altLang="en-US" sz="6000" dirty="0" smtClean="0">
                <a:solidFill>
                  <a:srgbClr val="FF0066"/>
                </a:solidFill>
              </a:rPr>
              <a:t>搭配不当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1785938"/>
            <a:ext cx="8569325" cy="2786062"/>
          </a:xfrm>
        </p:spPr>
        <p:txBody>
          <a:bodyPr anchor="b">
            <a:normAutofit/>
          </a:bodyPr>
          <a:lstStyle/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rgbClr val="FF0000"/>
                </a:solidFill>
              </a:rPr>
              <a:t>例</a:t>
            </a:r>
            <a:r>
              <a:rPr lang="en-US" altLang="zh-CN" sz="4000" dirty="0" smtClean="0">
                <a:solidFill>
                  <a:srgbClr val="FF0000"/>
                </a:solidFill>
              </a:rPr>
              <a:t>1</a:t>
            </a:r>
            <a:r>
              <a:rPr lang="zh-CN" altLang="en-US" sz="4000" dirty="0" smtClean="0">
                <a:solidFill>
                  <a:srgbClr val="FF0000"/>
                </a:solidFill>
              </a:rPr>
              <a:t>、春天的北京是一个美丽的季节。</a:t>
            </a:r>
            <a:endParaRPr lang="zh-CN" altLang="en-US" sz="4000" dirty="0" smtClean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</a:rPr>
              <a:t>（分析</a:t>
            </a:r>
            <a:r>
              <a:rPr lang="zh-CN" altLang="en-US" sz="2800" dirty="0" smtClean="0">
                <a:solidFill>
                  <a:schemeClr val="bg1"/>
                </a:solidFill>
              </a:rPr>
              <a:t>）</a:t>
            </a:r>
            <a:r>
              <a:rPr lang="zh-CN" altLang="en-US" sz="2800" dirty="0" smtClean="0">
                <a:solidFill>
                  <a:srgbClr val="FF0066"/>
                </a:solidFill>
              </a:rPr>
              <a:t>这个句子也可按</a:t>
            </a:r>
            <a:r>
              <a:rPr lang="zh-CN" altLang="en-US" sz="4000" u="sng" dirty="0" smtClean="0">
                <a:solidFill>
                  <a:srgbClr val="0000FF"/>
                </a:solidFill>
              </a:rPr>
              <a:t>搭配不当</a:t>
            </a:r>
            <a:r>
              <a:rPr lang="zh-CN" altLang="en-US" sz="4000" dirty="0" smtClean="0">
                <a:solidFill>
                  <a:srgbClr val="FF0066"/>
                </a:solidFill>
              </a:rPr>
              <a:t>。</a:t>
            </a:r>
            <a:endParaRPr lang="en-US" altLang="zh-CN" sz="4000" dirty="0" smtClean="0">
              <a:solidFill>
                <a:srgbClr val="FF0066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4000" dirty="0" smtClean="0">
                <a:solidFill>
                  <a:srgbClr val="FF0066"/>
                </a:solidFill>
              </a:rPr>
              <a:t>             </a:t>
            </a:r>
            <a:r>
              <a:rPr lang="zh-CN" altLang="en-US" sz="2800" dirty="0" smtClean="0">
                <a:solidFill>
                  <a:srgbClr val="FF0066"/>
                </a:solidFill>
              </a:rPr>
              <a:t>把“</a:t>
            </a:r>
            <a:r>
              <a:rPr lang="zh-CN" altLang="en-US" sz="2800" dirty="0" smtClean="0">
                <a:solidFill>
                  <a:schemeClr val="bg1"/>
                </a:solidFill>
              </a:rPr>
              <a:t>季节</a:t>
            </a:r>
            <a:r>
              <a:rPr lang="zh-CN" altLang="en-US" sz="2800" dirty="0" smtClean="0">
                <a:solidFill>
                  <a:srgbClr val="FF0066"/>
                </a:solidFill>
              </a:rPr>
              <a:t>”改为“</a:t>
            </a:r>
            <a:r>
              <a:rPr lang="zh-CN" altLang="en-US" sz="28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地方</a:t>
            </a:r>
            <a:r>
              <a:rPr lang="zh-CN" altLang="en-US" sz="2800" dirty="0" smtClean="0">
                <a:solidFill>
                  <a:srgbClr val="FF0066"/>
                </a:solidFill>
              </a:rPr>
              <a:t>”。</a:t>
            </a:r>
            <a:endParaRPr lang="zh-CN" altLang="en-US" sz="2800" dirty="0" smtClean="0">
              <a:solidFill>
                <a:srgbClr val="FF0066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rgbClr val="FF0000"/>
                </a:solidFill>
              </a:rPr>
              <a:t>改为：</a:t>
            </a:r>
            <a:r>
              <a:rPr lang="zh-CN" altLang="en-US" sz="4000" dirty="0" smtClean="0">
                <a:solidFill>
                  <a:srgbClr val="0000FF"/>
                </a:solidFill>
              </a:rPr>
              <a:t>春天的北京是一个美丽的地方。</a:t>
            </a:r>
            <a:endParaRPr lang="zh-CN" altLang="en-US" sz="40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48148E-6 L -0.03142 -0.17569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F:\图片\ce430b4226eee80c9313c6d3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928813" y="-857250"/>
            <a:ext cx="13716001" cy="857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643042" y="0"/>
            <a:ext cx="6072230" cy="928670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②</a:t>
            </a:r>
            <a:r>
              <a:rPr 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语序</a:t>
            </a:r>
            <a:r>
              <a:rPr lang="zh-CN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颠倒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14348" y="928670"/>
            <a:ext cx="8143932" cy="2714644"/>
          </a:xfrm>
        </p:spPr>
        <p:txBody>
          <a:bodyPr anchor="b">
            <a:normAutofit/>
          </a:bodyPr>
          <a:lstStyle/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</a:rPr>
              <a:t>例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春天的北京是一个美丽的季节。</a:t>
            </a:r>
            <a:endParaRPr lang="en-US" altLang="zh-CN" sz="3600" b="1" dirty="0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0000FF"/>
                </a:solidFill>
              </a:rPr>
              <a:t>（分析</a:t>
            </a:r>
            <a:r>
              <a:rPr lang="zh-CN" altLang="en-US" sz="2800" dirty="0" smtClean="0">
                <a:solidFill>
                  <a:schemeClr val="bg1"/>
                </a:solidFill>
              </a:rPr>
              <a:t>）</a:t>
            </a:r>
            <a:r>
              <a:rPr lang="zh-CN" altLang="en-US" sz="2800" dirty="0" smtClean="0">
                <a:solidFill>
                  <a:srgbClr val="FF0066"/>
                </a:solidFill>
              </a:rPr>
              <a:t>这个句子的病因也可判断为</a:t>
            </a:r>
            <a:r>
              <a:rPr lang="zh-CN" altLang="en-US" sz="4000" b="1" u="sng" dirty="0" smtClean="0">
                <a:solidFill>
                  <a:srgbClr val="0000FF"/>
                </a:solidFill>
              </a:rPr>
              <a:t>语序</a:t>
            </a:r>
            <a:r>
              <a:rPr lang="zh-CN" altLang="en-US" sz="4000" b="1" u="sng" kern="1200" cap="all" dirty="0" smtClean="0">
                <a:solidFill>
                  <a:srgbClr val="0000FF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颠倒</a:t>
            </a:r>
            <a:r>
              <a:rPr lang="zh-CN" altLang="en-US" sz="2800" dirty="0" smtClean="0">
                <a:solidFill>
                  <a:srgbClr val="FF0066"/>
                </a:solidFill>
              </a:rPr>
              <a:t>。</a:t>
            </a:r>
            <a:endParaRPr lang="zh-CN" altLang="en-US" sz="2800" dirty="0" smtClean="0">
              <a:solidFill>
                <a:srgbClr val="FF0066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en-US" sz="2400" dirty="0" smtClean="0">
                <a:solidFill>
                  <a:srgbClr val="FF0066"/>
                </a:solidFill>
                <a:latin typeface="Arial" panose="020B0604020202020204"/>
              </a:rPr>
              <a:t>“春</a:t>
            </a:r>
            <a:r>
              <a:rPr lang="zh-CN" altLang="en-US" sz="2400" dirty="0" smtClean="0">
                <a:solidFill>
                  <a:srgbClr val="FF0066"/>
                </a:solidFill>
              </a:rPr>
              <a:t>天</a:t>
            </a:r>
            <a:r>
              <a:rPr lang="zh-CN" altLang="en-US" sz="2400" dirty="0" smtClean="0">
                <a:solidFill>
                  <a:srgbClr val="FF0066"/>
                </a:solidFill>
                <a:latin typeface="Arial" panose="020B0604020202020204"/>
              </a:rPr>
              <a:t>”</a:t>
            </a:r>
            <a:r>
              <a:rPr lang="zh-CN" altLang="en-US" sz="2400" dirty="0" smtClean="0">
                <a:solidFill>
                  <a:srgbClr val="FF0066"/>
                </a:solidFill>
              </a:rPr>
              <a:t> 和</a:t>
            </a:r>
            <a:r>
              <a:rPr lang="zh-CN" altLang="en-US" sz="2400" dirty="0" smtClean="0">
                <a:solidFill>
                  <a:srgbClr val="FF0066"/>
                </a:solidFill>
                <a:latin typeface="Arial" panose="020B0604020202020204"/>
              </a:rPr>
              <a:t>“</a:t>
            </a:r>
            <a:r>
              <a:rPr lang="zh-CN" altLang="en-US" sz="2400" dirty="0" smtClean="0">
                <a:solidFill>
                  <a:srgbClr val="FF0066"/>
                </a:solidFill>
              </a:rPr>
              <a:t>北 京</a:t>
            </a:r>
            <a:r>
              <a:rPr lang="zh-CN" altLang="en-US" sz="2400" dirty="0" smtClean="0">
                <a:solidFill>
                  <a:srgbClr val="FF0066"/>
                </a:solidFill>
                <a:latin typeface="Arial" panose="020B0604020202020204"/>
              </a:rPr>
              <a:t>”</a:t>
            </a:r>
            <a:r>
              <a:rPr lang="zh-CN" altLang="en-US" sz="2400" dirty="0" smtClean="0">
                <a:solidFill>
                  <a:srgbClr val="FF0066"/>
                </a:solidFill>
              </a:rPr>
              <a:t>两个词没有按要求表达的意思排列，使意思表达不清楚。把“春天”和“北京：调换位子即可。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rgbClr val="FF0000"/>
                </a:solidFill>
              </a:rPr>
              <a:t>改为：</a:t>
            </a:r>
            <a:r>
              <a:rPr lang="zh-CN" altLang="en-US" sz="3600" dirty="0" smtClean="0">
                <a:solidFill>
                  <a:srgbClr val="0000FF"/>
                </a:solidFill>
              </a:rPr>
              <a:t>北京的春天是一个美丽的季节</a:t>
            </a:r>
            <a:r>
              <a:rPr lang="zh-CN" altLang="en-US" sz="4000" dirty="0" smtClean="0">
                <a:solidFill>
                  <a:srgbClr val="0000FF"/>
                </a:solidFill>
              </a:rPr>
              <a:t>。</a:t>
            </a:r>
            <a:endParaRPr lang="zh-CN" altLang="en-US" sz="40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F:\图片\35bfef44f5e39e3bcffca381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4282" y="-214338"/>
            <a:ext cx="8929718" cy="1428760"/>
          </a:xfrm>
        </p:spPr>
        <p:txBody>
          <a:bodyPr anchor="t">
            <a:normAutofit fontScale="90000"/>
          </a:bodyPr>
          <a:lstStyle/>
          <a:p>
            <a:pPr lvl="1" eaLnBrk="1" fontAlgn="auto" hangingPunct="1">
              <a:spcAft>
                <a:spcPts val="0"/>
              </a:spcAft>
              <a:defRPr/>
            </a:pPr>
            <a:br>
              <a:rPr lang="zh-CN" altLang="en-US" dirty="0" smtClean="0"/>
            </a:br>
            <a:r>
              <a:rPr lang="en-US" altLang="zh-CN" dirty="0" smtClean="0">
                <a:solidFill>
                  <a:srgbClr val="FF0066"/>
                </a:solidFill>
              </a:rPr>
              <a:t>①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搭配不当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85720" y="1500174"/>
            <a:ext cx="8643998" cy="2928958"/>
          </a:xfrm>
        </p:spPr>
        <p:txBody>
          <a:bodyPr anchor="b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rgbClr val="0000FF"/>
                </a:solidFill>
              </a:rPr>
              <a:t>（请你试一下   你是最棒的）</a:t>
            </a:r>
            <a:endParaRPr lang="zh-CN" altLang="en-US" sz="4000" dirty="0" smtClean="0">
              <a:solidFill>
                <a:srgbClr val="0000FF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	</a:t>
            </a:r>
            <a:r>
              <a:rPr lang="zh-CN" altLang="zh-CN" sz="4000" b="1" dirty="0" smtClean="0">
                <a:solidFill>
                  <a:srgbClr val="FF0066"/>
                </a:solidFill>
              </a:rPr>
              <a:t> 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这篇作文层次和语言都很通顺。</a:t>
            </a:r>
            <a:endParaRPr lang="zh-CN" altLang="en-US" sz="4000" b="1" dirty="0" smtClean="0">
              <a:solidFill>
                <a:srgbClr val="00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FF0066"/>
                </a:solidFill>
              </a:rPr>
              <a:t>改为：这篇作文层次清楚，语言通顺。</a:t>
            </a:r>
            <a:endParaRPr lang="zh-CN" altLang="en-US" sz="4000" b="1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en-US" sz="4000" b="1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F:\图片\e77a793e8e4a67f154e723b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09600" y="0"/>
            <a:ext cx="9753600" cy="750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85918" y="228600"/>
            <a:ext cx="4929222" cy="985822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4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②</a:t>
            </a:r>
            <a:r>
              <a:rPr 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语序</a:t>
            </a:r>
            <a:r>
              <a:rPr lang="zh-CN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颠倒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428751"/>
            <a:ext cx="8501090" cy="3786199"/>
          </a:xfrm>
        </p:spPr>
        <p:txBody>
          <a:bodyPr anchor="b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dirty="0" smtClean="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（请再尝试一下  你一定行）</a:t>
            </a:r>
            <a:endParaRPr lang="zh-CN" altLang="en-US" sz="4800" b="1" dirty="0" smtClean="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</a:rPr>
              <a:t>       </a:t>
            </a:r>
            <a:r>
              <a:rPr lang="zh-CN" altLang="en-US" sz="4000" dirty="0" smtClean="0"/>
              <a:t>他完成了一次又一次的艰巨任务。</a:t>
            </a:r>
            <a:endParaRPr lang="zh-CN" altLang="en-US" sz="40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dirty="0" smtClean="0">
                <a:solidFill>
                  <a:srgbClr val="FF0066"/>
                </a:solidFill>
              </a:rPr>
              <a:t>   </a:t>
            </a:r>
            <a:r>
              <a:rPr lang="zh-CN" altLang="en-US" dirty="0" smtClean="0">
                <a:solidFill>
                  <a:srgbClr val="FFFF00"/>
                </a:solidFill>
              </a:rPr>
              <a:t>改为：</a:t>
            </a:r>
            <a:r>
              <a:rPr lang="zh-CN" altLang="en-US" sz="3600" dirty="0" smtClean="0"/>
              <a:t>他一次又一次地完成了艰巨任务。</a:t>
            </a:r>
            <a:endParaRPr lang="en-US" altLang="zh-CN" sz="36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4000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rgbClr val="FF0066"/>
                </a:solidFill>
              </a:rPr>
              <a:t>                                   （你真棒！）</a:t>
            </a:r>
            <a:endParaRPr lang="zh-CN" altLang="en-US" sz="4000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6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475" fill="hold">
                                          <p:stCondLst>
                                            <p:cond delay="25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2" dur="150" fill="hold">
                                          <p:stCondLst>
                                            <p:cond delay="35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图片\1d86a40217d1ca95d53f7c4a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5750" y="214313"/>
            <a:ext cx="8572500" cy="6357937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00125" y="642938"/>
            <a:ext cx="4143375" cy="4143375"/>
          </a:xfrm>
        </p:spPr>
        <p:txBody>
          <a:bodyPr/>
          <a:lstStyle/>
          <a:p>
            <a:pPr algn="l">
              <a:defRPr/>
            </a:pPr>
            <a:r>
              <a:rPr lang="zh-CN" altLang="en-US" b="1" dirty="0" smtClean="0">
                <a:solidFill>
                  <a:srgbClr val="FF0066"/>
                </a:solidFill>
              </a:rPr>
              <a:t>       也就是说，有些病句的改法并不唯一，关键要把握哪种改法“巧”，哪种改动“少”。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" descr="Sunset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357188"/>
            <a:ext cx="8548688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71500" y="1428750"/>
            <a:ext cx="7843838" cy="1143000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b="1" kern="1200" cap="all" dirty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亲爱的老师和同学们</a:t>
            </a:r>
            <a:endParaRPr lang="zh-CN" altLang="en-US" sz="6000" b="1" kern="1200" cap="all" dirty="0">
              <a:solidFill>
                <a:srgbClr val="00FF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50963" y="2895600"/>
            <a:ext cx="6291262" cy="1420813"/>
          </a:xfrm>
        </p:spPr>
        <p:txBody>
          <a:bodyPr anchor="b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200" b="1" dirty="0" smtClean="0">
                <a:solidFill>
                  <a:srgbClr val="00FF00"/>
                </a:solidFill>
              </a:rPr>
              <a:t>大   家   好</a:t>
            </a:r>
            <a:endParaRPr lang="zh-CN" altLang="en-US" sz="7200" b="1" dirty="0" smtClean="0">
              <a:solidFill>
                <a:srgbClr val="00FF00"/>
              </a:solidFill>
            </a:endParaRPr>
          </a:p>
        </p:txBody>
      </p:sp>
      <p:pic>
        <p:nvPicPr>
          <p:cNvPr id="25605" name="图片 4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135563"/>
            <a:ext cx="8501063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内容占位符 3" descr="Sunset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 dirty="0" smtClean="0">
                <a:solidFill>
                  <a:schemeClr val="tx1"/>
                </a:solidFill>
              </a:rPr>
              <a:t>修改病句要掌握四种方法：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3012" name="图片 4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143500"/>
            <a:ext cx="914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7188" y="1428750"/>
            <a:ext cx="8501062" cy="3508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72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一、补法：</a:t>
            </a:r>
            <a:endParaRPr lang="en-US" altLang="zh-CN" sz="72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/>
            <a:r>
              <a:rPr lang="zh-CN" altLang="en-US" sz="6600" b="1"/>
              <a:t>这种方法多用于修</a:t>
            </a:r>
            <a:endParaRPr lang="en-US" altLang="zh-CN" sz="6600" b="1"/>
          </a:p>
          <a:p>
            <a:pPr algn="ctr"/>
            <a:r>
              <a:rPr lang="zh-CN" altLang="en-US" sz="6600" b="1"/>
              <a:t>   改成分残缺的病句。</a:t>
            </a:r>
            <a:endParaRPr lang="en-US" altLang="zh-CN" sz="6600" b="1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b="1">
                <a:solidFill>
                  <a:srgbClr val="FF0066"/>
                </a:solidFill>
              </a:rPr>
              <a:t>      这种方法多用于修改成分残缺的病句。</a:t>
            </a:r>
            <a:endParaRPr lang="zh-CN" altLang="en-US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5" descr="F:\图片\e77a793e8e4a67f154e723b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"/>
            <a:ext cx="7772400" cy="1428735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6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③</a:t>
            </a:r>
            <a:r>
              <a:rPr lang="zh-CN" sz="66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成份</a:t>
            </a:r>
            <a:r>
              <a:rPr lang="zh-CN" sz="66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残缺</a:t>
            </a:r>
            <a:endParaRPr lang="zh-CN" sz="66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85750" y="1357312"/>
            <a:ext cx="8858250" cy="5000646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00FF00"/>
                </a:solidFill>
              </a:rPr>
              <a:t>例</a:t>
            </a:r>
            <a:r>
              <a:rPr lang="en-US" altLang="zh-CN" sz="4000" b="1" dirty="0" smtClean="0">
                <a:solidFill>
                  <a:srgbClr val="00FF00"/>
                </a:solidFill>
              </a:rPr>
              <a:t>3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： 学习</a:t>
            </a:r>
            <a:r>
              <a:rPr lang="zh-CN" altLang="zh-CN" sz="4000" b="1" dirty="0" smtClean="0">
                <a:solidFill>
                  <a:srgbClr val="00FF0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革命烈士诗两首</a:t>
            </a:r>
            <a:r>
              <a:rPr lang="zh-CN" altLang="zh-CN" sz="4000" b="1" dirty="0" smtClean="0">
                <a:solidFill>
                  <a:srgbClr val="00FF0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一</a:t>
            </a:r>
            <a:br>
              <a:rPr lang="zh-CN" altLang="en-US" sz="4000" b="1" dirty="0" smtClean="0">
                <a:solidFill>
                  <a:srgbClr val="00FF00"/>
                </a:solidFill>
              </a:rPr>
            </a:br>
            <a:r>
              <a:rPr lang="zh-CN" altLang="en-US" sz="4000" b="1" dirty="0" smtClean="0">
                <a:solidFill>
                  <a:srgbClr val="00FF00"/>
                </a:solidFill>
              </a:rPr>
              <a:t>             课，使我受到了深刻的教育。</a:t>
            </a:r>
            <a:endParaRPr lang="zh-CN" altLang="en-US" sz="4000" b="1" dirty="0" smtClean="0">
              <a:solidFill>
                <a:srgbClr val="00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zh-CN" sz="28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2800" dirty="0" smtClean="0">
                <a:solidFill>
                  <a:srgbClr val="FF0066"/>
                </a:solidFill>
              </a:rPr>
              <a:t>(</a:t>
            </a:r>
            <a:r>
              <a:rPr lang="zh-CN" altLang="en-US" sz="2800" dirty="0" smtClean="0">
                <a:solidFill>
                  <a:srgbClr val="FF0066"/>
                </a:solidFill>
              </a:rPr>
              <a:t>分析</a:t>
            </a:r>
            <a:r>
              <a:rPr lang="zh-CN" altLang="zh-CN" sz="2800" dirty="0" smtClean="0">
                <a:solidFill>
                  <a:srgbClr val="FF0066"/>
                </a:solidFill>
              </a:rPr>
              <a:t>)</a:t>
            </a:r>
            <a:r>
              <a:rPr lang="zh-CN" altLang="en-US" sz="2800" dirty="0" smtClean="0">
                <a:solidFill>
                  <a:srgbClr val="FF0066"/>
                </a:solidFill>
              </a:rPr>
              <a:t>这个句子的病因是</a:t>
            </a:r>
            <a:r>
              <a:rPr lang="zh-CN" altLang="en-US" sz="3600" b="1" u="sng" dirty="0" smtClean="0">
                <a:solidFill>
                  <a:srgbClr val="00FF00"/>
                </a:solidFill>
                <a:effectLst/>
              </a:rPr>
              <a:t>成份残缺</a:t>
            </a:r>
            <a:r>
              <a:rPr lang="zh-CN" altLang="en-US" sz="2800" dirty="0" smtClean="0">
                <a:solidFill>
                  <a:srgbClr val="FF0066"/>
                </a:solidFill>
              </a:rPr>
              <a:t>，整个句子缺少了主动者，谁学习这一课？谁受到了教育？</a:t>
            </a:r>
            <a:endParaRPr lang="zh-CN" altLang="en-US" sz="2800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0000FF"/>
                </a:solidFill>
              </a:rPr>
              <a:t>改为：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我学习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《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革命烈士诗两首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》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一</a:t>
            </a:r>
            <a:br>
              <a:rPr lang="zh-CN" altLang="en-US" sz="4000" b="1" dirty="0" smtClean="0">
                <a:solidFill>
                  <a:srgbClr val="FF0000"/>
                </a:solidFill>
              </a:rPr>
            </a:br>
            <a:r>
              <a:rPr lang="zh-CN" altLang="en-US" sz="4000" b="1" dirty="0" smtClean="0">
                <a:solidFill>
                  <a:srgbClr val="FF0000"/>
                </a:solidFill>
              </a:rPr>
              <a:t>               课，受到了深刻的教育。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marL="0" indent="0" eaLnBrk="1" hangingPunct="1">
              <a:buNone/>
              <a:defRPr/>
            </a:pPr>
            <a:r>
              <a:rPr lang="zh-CN" altLang="en-US" sz="4000" b="1" dirty="0" smtClean="0">
                <a:solidFill>
                  <a:srgbClr val="FF0000"/>
                </a:solidFill>
              </a:rPr>
              <a:t>或者改为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: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学习</a:t>
            </a:r>
            <a:r>
              <a:rPr lang="zh-CN" altLang="zh-CN" sz="4000" b="1" dirty="0" smtClean="0">
                <a:solidFill>
                  <a:srgbClr val="00FF00"/>
                </a:solidFill>
              </a:rPr>
              <a:t>《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革命烈士诗两首</a:t>
            </a:r>
            <a:r>
              <a:rPr lang="zh-CN" altLang="zh-CN" sz="4000" b="1" dirty="0" smtClean="0">
                <a:solidFill>
                  <a:srgbClr val="00FF00"/>
                </a:solidFill>
              </a:rPr>
              <a:t>》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一</a:t>
            </a:r>
            <a:br>
              <a:rPr lang="zh-CN" altLang="en-US" sz="4000" b="1" dirty="0" smtClean="0">
                <a:solidFill>
                  <a:srgbClr val="00FF00"/>
                </a:solidFill>
              </a:rPr>
            </a:br>
            <a:r>
              <a:rPr lang="zh-CN" altLang="en-US" sz="4000" b="1" dirty="0" smtClean="0">
                <a:solidFill>
                  <a:srgbClr val="00FF00"/>
                </a:solidFill>
              </a:rPr>
              <a:t>             课，我受到了深刻的教育。</a:t>
            </a:r>
            <a:endParaRPr lang="zh-CN" altLang="en-US" sz="4000" b="1" dirty="0" smtClean="0">
              <a:solidFill>
                <a:srgbClr val="FF0000"/>
              </a:solidFill>
            </a:endParaRPr>
          </a:p>
        </p:txBody>
      </p:sp>
      <p:sp>
        <p:nvSpPr>
          <p:cNvPr id="44037" name="Text Box 4"/>
          <p:cNvSpPr txBox="1">
            <a:spLocks noChangeArrowheads="1"/>
          </p:cNvSpPr>
          <p:nvPr/>
        </p:nvSpPr>
        <p:spPr bwMode="auto">
          <a:xfrm>
            <a:off x="1476375" y="28543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6" name="TextBox 5"/>
          <p:cNvSpPr txBox="1"/>
          <p:nvPr/>
        </p:nvSpPr>
        <p:spPr>
          <a:xfrm>
            <a:off x="428596" y="6143644"/>
            <a:ext cx="7500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6 -0.00832 L -0.02326 -0.249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26 -0.00832 L -0.02326 -0.2493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F:\图片\676990fd4186dfe0fc037f86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88913"/>
            <a:ext cx="7772400" cy="1239823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6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③</a:t>
            </a:r>
            <a:r>
              <a:rPr lang="zh-CN" sz="66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成份</a:t>
            </a:r>
            <a:r>
              <a:rPr lang="zh-CN" sz="66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残缺</a:t>
            </a:r>
            <a:endParaRPr lang="zh-CN" sz="66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00063" y="1714500"/>
            <a:ext cx="8643937" cy="3429000"/>
          </a:xfrm>
        </p:spPr>
        <p:txBody>
          <a:bodyPr anchor="b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b="1" dirty="0" smtClean="0">
                <a:solidFill>
                  <a:srgbClr val="00FF00"/>
                </a:solidFill>
              </a:rPr>
              <a:t>（请你再尝试一下  你 一定行）</a:t>
            </a:r>
            <a:endParaRPr lang="zh-CN" altLang="en-US" sz="4800" b="1" dirty="0" smtClean="0">
              <a:solidFill>
                <a:srgbClr val="00FF00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</a:rPr>
              <a:t>         </a:t>
            </a:r>
            <a:r>
              <a:rPr lang="zh-CN" altLang="en-US" sz="4800" dirty="0" smtClean="0">
                <a:solidFill>
                  <a:schemeClr val="bg1"/>
                </a:solidFill>
              </a:rPr>
              <a:t>我们必须遵守纪律的习惯。</a:t>
            </a:r>
            <a:endParaRPr lang="zh-CN" altLang="en-US" sz="48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改为：</a:t>
            </a:r>
            <a:r>
              <a:rPr lang="zh-CN" altLang="en-US" sz="4000" dirty="0" smtClean="0">
                <a:solidFill>
                  <a:srgbClr val="FF0066"/>
                </a:solidFill>
              </a:rPr>
              <a:t>我们必须</a:t>
            </a:r>
            <a:r>
              <a:rPr lang="zh-CN" altLang="en-US" sz="4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养成</a:t>
            </a:r>
            <a:r>
              <a:rPr lang="zh-CN" altLang="en-US" sz="4000" dirty="0" smtClean="0">
                <a:solidFill>
                  <a:srgbClr val="FF0066"/>
                </a:solidFill>
              </a:rPr>
              <a:t>遵守纪律的习惯。</a:t>
            </a:r>
            <a:endParaRPr lang="zh-CN" altLang="en-US" sz="4000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7" descr="Sunset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5813" y="642938"/>
            <a:ext cx="7572375" cy="1000125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>
                <a:solidFill>
                  <a:schemeClr val="tx1"/>
                </a:solidFill>
              </a:rPr>
              <a:t>修改病句要掌握四种方法：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85813" y="1571625"/>
            <a:ext cx="7572375" cy="285750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6000" dirty="0" smtClean="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二是  删法：</a:t>
            </a:r>
            <a:endParaRPr lang="zh-CN" altLang="en-US" sz="6000" dirty="0" smtClean="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400" b="1" dirty="0" smtClean="0"/>
              <a:t>这种方法一般用于重复罗嗦 </a:t>
            </a:r>
            <a:endParaRPr lang="zh-CN" altLang="en-US" sz="4400" b="1" dirty="0" smtClean="0"/>
          </a:p>
        </p:txBody>
      </p:sp>
      <p:pic>
        <p:nvPicPr>
          <p:cNvPr id="46085" name="图片 8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4786313"/>
            <a:ext cx="76200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F:\图片\bcabaf0277fcbcf109fa936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428604"/>
            <a:ext cx="7772400" cy="1071570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④</a:t>
            </a:r>
            <a:r>
              <a:rPr 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重复</a:t>
            </a:r>
            <a:r>
              <a:rPr lang="zh-CN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罗嗦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" y="1571625"/>
            <a:ext cx="8429625" cy="4500563"/>
          </a:xfrm>
        </p:spPr>
        <p:txBody>
          <a:bodyPr anchor="b">
            <a:normAutofit/>
          </a:bodyPr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dirty="0" smtClean="0">
                <a:solidFill>
                  <a:schemeClr val="bg1"/>
                </a:solidFill>
              </a:rPr>
              <a:t>例</a:t>
            </a:r>
            <a:r>
              <a:rPr lang="en-US" altLang="zh-CN" sz="3700" dirty="0" smtClean="0">
                <a:solidFill>
                  <a:schemeClr val="bg1"/>
                </a:solidFill>
              </a:rPr>
              <a:t>4</a:t>
            </a:r>
            <a:r>
              <a:rPr lang="zh-CN" altLang="en-US" sz="3700" dirty="0" smtClean="0">
                <a:solidFill>
                  <a:schemeClr val="bg1"/>
                </a:solidFill>
              </a:rPr>
              <a:t>：看到詹天佑留下的伟大工程，</a:t>
            </a:r>
            <a:endParaRPr lang="en-US" altLang="zh-CN" sz="37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dirty="0" smtClean="0">
                <a:solidFill>
                  <a:schemeClr val="bg1"/>
                </a:solidFill>
              </a:rPr>
              <a:t>            许多外国游客都不住地赞叹不已。 </a:t>
            </a:r>
            <a:endParaRPr lang="en-US" altLang="zh-CN" sz="37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600" dirty="0" smtClean="0">
                <a:solidFill>
                  <a:schemeClr val="bg1"/>
                </a:solidFill>
              </a:rPr>
              <a:t>（分析）</a:t>
            </a:r>
            <a:r>
              <a:rPr lang="zh-CN" altLang="en-US" sz="2600" dirty="0" smtClean="0">
                <a:solidFill>
                  <a:srgbClr val="FF0066"/>
                </a:solidFill>
              </a:rPr>
              <a:t>这个句子的病因是</a:t>
            </a:r>
            <a:r>
              <a:rPr lang="zh-CN" altLang="en-US" sz="3600" b="1" u="sng" dirty="0" smtClean="0">
                <a:solidFill>
                  <a:schemeClr val="accent5">
                    <a:lumMod val="50000"/>
                  </a:schemeClr>
                </a:solidFill>
              </a:rPr>
              <a:t>重复罗嗦</a:t>
            </a:r>
            <a:r>
              <a:rPr lang="zh-CN" altLang="en-US" sz="2600" dirty="0" smtClean="0">
                <a:solidFill>
                  <a:srgbClr val="FF0066"/>
                </a:solidFill>
              </a:rPr>
              <a:t>，</a:t>
            </a:r>
            <a:r>
              <a:rPr lang="zh-CN" altLang="en-US" sz="2600" dirty="0" smtClean="0">
                <a:solidFill>
                  <a:srgbClr val="FF0066"/>
                </a:solidFill>
                <a:latin typeface="Arial" panose="020B0604020202020204"/>
              </a:rPr>
              <a:t>“</a:t>
            </a:r>
            <a:r>
              <a:rPr lang="zh-CN" altLang="en-US" sz="2600" dirty="0" smtClean="0">
                <a:solidFill>
                  <a:srgbClr val="FF0066"/>
                </a:solidFill>
              </a:rPr>
              <a:t>不住</a:t>
            </a:r>
            <a:r>
              <a:rPr lang="zh-CN" altLang="en-US" sz="2600" dirty="0" smtClean="0">
                <a:solidFill>
                  <a:srgbClr val="FF0066"/>
                </a:solidFill>
                <a:latin typeface="Arial" panose="020B0604020202020204"/>
              </a:rPr>
              <a:t>”</a:t>
            </a:r>
            <a:r>
              <a:rPr lang="zh-CN" altLang="en-US" sz="2600" dirty="0" smtClean="0">
                <a:solidFill>
                  <a:srgbClr val="FF0066"/>
                </a:solidFill>
              </a:rPr>
              <a:t>就是</a:t>
            </a:r>
            <a:endParaRPr lang="zh-CN" altLang="en-US" sz="2600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600" dirty="0" smtClean="0">
                <a:solidFill>
                  <a:srgbClr val="FF0066"/>
                </a:solidFill>
              </a:rPr>
              <a:t>             不停的意思，而</a:t>
            </a:r>
            <a:r>
              <a:rPr lang="zh-CN" altLang="en-US" sz="2600" dirty="0" smtClean="0">
                <a:solidFill>
                  <a:srgbClr val="FF0066"/>
                </a:solidFill>
                <a:latin typeface="Arial" panose="020B0604020202020204"/>
              </a:rPr>
              <a:t>“</a:t>
            </a:r>
            <a:r>
              <a:rPr lang="zh-CN" altLang="en-US" sz="2600" dirty="0" smtClean="0">
                <a:solidFill>
                  <a:srgbClr val="FF0066"/>
                </a:solidFill>
              </a:rPr>
              <a:t>赞叹不已</a:t>
            </a:r>
            <a:r>
              <a:rPr lang="zh-CN" altLang="en-US" sz="2600" dirty="0" smtClean="0">
                <a:solidFill>
                  <a:srgbClr val="FF0066"/>
                </a:solidFill>
                <a:latin typeface="Arial" panose="020B0604020202020204"/>
              </a:rPr>
              <a:t>”</a:t>
            </a:r>
            <a:r>
              <a:rPr lang="zh-CN" altLang="en-US" sz="2600" dirty="0" smtClean="0">
                <a:solidFill>
                  <a:srgbClr val="FF0066"/>
                </a:solidFill>
              </a:rPr>
              <a:t>是不停地称赞。</a:t>
            </a:r>
            <a:r>
              <a:rPr lang="zh-CN" altLang="en-US" sz="2600" dirty="0" smtClean="0">
                <a:solidFill>
                  <a:schemeClr val="bg1"/>
                </a:solidFill>
              </a:rPr>
              <a:t> </a:t>
            </a:r>
            <a:endParaRPr lang="en-US" altLang="zh-CN" sz="26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 smtClean="0">
                <a:solidFill>
                  <a:schemeClr val="accent5">
                    <a:lumMod val="50000"/>
                  </a:schemeClr>
                </a:solidFill>
                <a:effectLst/>
              </a:rPr>
              <a:t>改为：</a:t>
            </a:r>
            <a:r>
              <a:rPr lang="zh-CN" altLang="en-US" sz="3700" b="1" dirty="0" smtClean="0">
                <a:solidFill>
                  <a:srgbClr val="0000FF"/>
                </a:solidFill>
                <a:effectLst/>
              </a:rPr>
              <a:t>看到詹天佑留下的伟大工程，</a:t>
            </a:r>
            <a:endParaRPr lang="en-US" altLang="zh-CN" sz="3700" b="1" dirty="0" smtClean="0">
              <a:solidFill>
                <a:srgbClr val="0000FF"/>
              </a:solidFill>
              <a:effectLst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700" b="1" dirty="0" smtClean="0">
                <a:solidFill>
                  <a:srgbClr val="0000FF"/>
                </a:solidFill>
                <a:effectLst/>
              </a:rPr>
              <a:t>              许多外国游客都赞叹不已。 </a:t>
            </a:r>
            <a:endParaRPr lang="en-US" altLang="zh-CN" sz="3700" b="1" dirty="0" smtClean="0">
              <a:solidFill>
                <a:srgbClr val="0000FF"/>
              </a:solidFill>
              <a:effectLst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en-US" sz="37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0.14815 L -0.01302 -0.18449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14375 L -0.00278 -0.18889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F:\图片\2589ea1073e5e963cb80c4f5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88913"/>
            <a:ext cx="7772400" cy="1470025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④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重复</a:t>
            </a: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罗嗦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428750"/>
            <a:ext cx="9144000" cy="3429000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</a:t>
            </a:r>
            <a:r>
              <a:rPr lang="zh-CN" altLang="en-US" sz="4000" dirty="0" smtClean="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（请再尝试一下   你是最棒的）              </a:t>
            </a:r>
            <a:endParaRPr lang="en-US" altLang="zh-CN" sz="4000" dirty="0" smtClean="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rgbClr val="FF0066"/>
                </a:solidFill>
              </a:rPr>
              <a:t>他告诉了我过去一段愉快的往事</a:t>
            </a:r>
            <a:r>
              <a:rPr lang="zh-CN" altLang="en-US" sz="4000" dirty="0" smtClean="0">
                <a:solidFill>
                  <a:schemeClr val="bg1"/>
                </a:solidFill>
              </a:rPr>
              <a:t>。</a:t>
            </a: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chemeClr val="bg1"/>
                </a:solidFill>
              </a:rPr>
              <a:t>  </a:t>
            </a:r>
            <a:r>
              <a:rPr lang="en-US" altLang="zh-CN" sz="3600" dirty="0" smtClean="0">
                <a:solidFill>
                  <a:schemeClr val="bg1"/>
                </a:solidFill>
              </a:rPr>
              <a:t>    </a:t>
            </a:r>
            <a:r>
              <a:rPr lang="zh-CN" altLang="en-US" sz="3600" dirty="0" smtClean="0">
                <a:solidFill>
                  <a:srgbClr val="0000FF"/>
                </a:solidFill>
              </a:rPr>
              <a:t>改为：</a:t>
            </a:r>
            <a:r>
              <a:rPr lang="zh-CN" altLang="en-US" sz="3600" dirty="0" smtClean="0">
                <a:solidFill>
                  <a:schemeClr val="bg1"/>
                </a:solidFill>
              </a:rPr>
              <a:t>他告诉了我过去一段愉快的事。</a:t>
            </a:r>
            <a:endParaRPr lang="zh-CN" altLang="en-US" sz="36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dirty="0" smtClean="0">
                <a:solidFill>
                  <a:srgbClr val="0000FF"/>
                </a:solidFill>
              </a:rPr>
              <a:t>  </a:t>
            </a:r>
            <a:r>
              <a:rPr lang="en-US" altLang="zh-CN" sz="3600" dirty="0" smtClean="0">
                <a:solidFill>
                  <a:srgbClr val="0000FF"/>
                </a:solidFill>
              </a:rPr>
              <a:t>    </a:t>
            </a:r>
            <a:r>
              <a:rPr lang="zh-CN" altLang="en-US" sz="3600" dirty="0" smtClean="0">
                <a:solidFill>
                  <a:srgbClr val="00FF00"/>
                </a:solidFill>
              </a:rPr>
              <a:t>或改为：</a:t>
            </a:r>
            <a:r>
              <a:rPr lang="zh-CN" altLang="en-US" sz="3600" dirty="0" smtClean="0">
                <a:solidFill>
                  <a:srgbClr val="0000FF"/>
                </a:solidFill>
              </a:rPr>
              <a:t>他告诉了我一段愉快的往事。</a:t>
            </a:r>
            <a:endParaRPr lang="en-US" altLang="zh-CN" sz="3600" dirty="0" smtClean="0">
              <a:solidFill>
                <a:srgbClr val="0000FF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solidFill>
                  <a:schemeClr val="bg1"/>
                </a:solidFill>
              </a:rPr>
              <a:t>      </a:t>
            </a:r>
            <a:r>
              <a:rPr lang="zh-CN" altLang="en-US" b="1" dirty="0" smtClean="0">
                <a:solidFill>
                  <a:srgbClr val="FF0000"/>
                </a:solidFill>
              </a:rPr>
              <a:t>还可改为：</a:t>
            </a:r>
            <a:r>
              <a:rPr lang="zh-CN" altLang="en-US" b="1" dirty="0" smtClean="0">
                <a:solidFill>
                  <a:srgbClr val="00FF00"/>
                </a:solidFill>
              </a:rPr>
              <a:t>他告诉了我一段过去愉快的</a:t>
            </a:r>
            <a:r>
              <a:rPr lang="zh-CN" altLang="en-US" dirty="0" smtClean="0">
                <a:solidFill>
                  <a:srgbClr val="00FF00"/>
                </a:solidFill>
              </a:rPr>
              <a:t>事。</a:t>
            </a:r>
            <a:endParaRPr lang="zh-CN" altLang="zh-CN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图片\2589ea1073e5e963cb80c4f5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357166"/>
            <a:ext cx="7772400" cy="1143008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⑤</a:t>
            </a: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前后矛盾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1143000" y="1428750"/>
            <a:ext cx="6715125" cy="4714875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例</a:t>
            </a:r>
            <a:r>
              <a:rPr lang="zh-CN" altLang="zh-CN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全班同学都到齐了，</a:t>
            </a:r>
            <a:br>
              <a:rPr lang="en-US" altLang="zh-CN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只有王娟同学没有到。</a:t>
            </a:r>
            <a:endParaRPr lang="zh-CN" altLang="en-US" b="1" dirty="0" smtClean="0">
              <a:solidFill>
                <a:schemeClr val="bg1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（分析）</a:t>
            </a:r>
            <a:r>
              <a:rPr lang="zh-CN" altLang="en-US" sz="2800" b="1" dirty="0" smtClean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这个句子的病因是</a:t>
            </a: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前后自相矛盾</a:t>
            </a:r>
            <a:r>
              <a:rPr lang="zh-CN" altLang="en-US" sz="2800" b="1" dirty="0" smtClean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66"/>
                </a:solidFill>
                <a:latin typeface="Arial" panose="020B0604020202020204"/>
                <a:sym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全班同学</a:t>
            </a:r>
            <a:r>
              <a:rPr lang="zh-CN" altLang="en-US" sz="2800" b="1" dirty="0" smtClean="0">
                <a:solidFill>
                  <a:srgbClr val="FF0066"/>
                </a:solidFill>
                <a:latin typeface="Arial" panose="020B0604020202020204"/>
                <a:sym typeface="宋体" panose="02010600030101010101" pitchFamily="2" charset="-122"/>
              </a:rPr>
              <a:t>”</a:t>
            </a:r>
            <a:r>
              <a:rPr lang="zh-CN" altLang="en-US" sz="2800" b="1" dirty="0" smtClean="0">
                <a:solidFill>
                  <a:srgbClr val="FF0066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中包括王娟同学。既然都到了，怎么王娟同学没有到呢？  </a:t>
            </a:r>
            <a:endParaRPr lang="zh-CN" altLang="en-US" sz="2800" b="1" dirty="0" smtClean="0">
              <a:solidFill>
                <a:srgbClr val="FF0066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accent5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改为：</a:t>
            </a:r>
            <a:r>
              <a:rPr lang="zh-CN" altLang="en-US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全班同学除了王娟没有到，</a:t>
            </a:r>
            <a:br>
              <a:rPr lang="en-US" altLang="zh-CN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zh-CN" altLang="en-US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其余的同学都到齐了。</a:t>
            </a:r>
            <a:endParaRPr lang="en-US" altLang="zh-CN" b="1" dirty="0" smtClean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或改为：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全班只有王娟同学没有到，</a:t>
            </a:r>
            <a:b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</a:b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其余的同学都到齐了。 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12639 L 0.00469 -0.20695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10648 L -0.00955 -0.20579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F:\图片\58636e7b1cf556f02e73b3b8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85786" y="214290"/>
            <a:ext cx="7772400" cy="1000132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  <a:hlinkClick r:id="rId2" action="ppaction://hlinksldjump"/>
              </a:rPr>
              <a:t>⑤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  <a:hlinkClick r:id="rId2" action="ppaction://hlinksldjump"/>
              </a:rPr>
              <a:t>前后矛盾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  <a:hlinkClick r:id="rId2" action="ppaction://hlinksldjump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596" y="2000240"/>
            <a:ext cx="8501063" cy="1357322"/>
          </a:xfrm>
        </p:spPr>
        <p:txBody>
          <a:bodyPr anchor="b"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</a:t>
            </a:r>
            <a:endParaRPr lang="zh-CN" altLang="en-US" sz="4000" b="1" dirty="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  </a:t>
            </a: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</a:t>
            </a:r>
            <a:endParaRPr lang="en-US" altLang="zh-CN" sz="4400" dirty="0" smtClean="0"/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      这学期，我们班上基本上有一半同学达到了国家体育锻炼标准。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3857620" y="1500174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（还练一练）</a:t>
            </a:r>
            <a:r>
              <a:rPr lang="zh-CN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F:\图片\58636e7b1cf556f02e73b3b8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85786" y="214290"/>
            <a:ext cx="7772400" cy="1000132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⑤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前后矛盾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596" y="2000240"/>
            <a:ext cx="8501063" cy="1357322"/>
          </a:xfrm>
        </p:spPr>
        <p:txBody>
          <a:bodyPr anchor="b"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</a:t>
            </a:r>
            <a:endParaRPr lang="zh-CN" altLang="en-US" sz="4000" b="1" dirty="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  </a:t>
            </a: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</a:t>
            </a:r>
            <a:endParaRPr lang="en-US" altLang="zh-CN" sz="4400" dirty="0" smtClean="0"/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      这学期，我们班上基本上有一半同学达到了国家体育锻炼标准。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14546" y="3786190"/>
            <a:ext cx="585791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dirty="0">
                <a:solidFill>
                  <a:srgbClr val="0000FF"/>
                </a:solidFill>
              </a:rPr>
              <a:t>改为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：</a:t>
            </a:r>
            <a:r>
              <a:rPr lang="zh-CN" altLang="en-US" dirty="0">
                <a:solidFill>
                  <a:srgbClr val="FF0066"/>
                </a:solidFill>
              </a:rPr>
              <a:t>这学期，我们班上大约有一半    同学达到了国家体育锻炼标准。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2643174" y="5214950"/>
            <a:ext cx="4572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</a:rPr>
              <a:t>或改为：</a:t>
            </a:r>
            <a:r>
              <a:rPr lang="zh-CN" altLang="en-US" b="1" dirty="0">
                <a:solidFill>
                  <a:srgbClr val="00FF00"/>
                </a:solidFill>
              </a:rPr>
              <a:t>这学期，我们班上达到了国家体育锻炼标准的同学大约有一半。</a:t>
            </a:r>
            <a:endParaRPr lang="zh-CN" altLang="zh-CN" b="1" dirty="0">
              <a:solidFill>
                <a:srgbClr val="00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7620" y="1500174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（还练一练）</a:t>
            </a:r>
            <a:r>
              <a:rPr lang="zh-CN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F:\图片\58636e7b1cf556f02e73b3b8.jpeg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10682262" cy="801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85786" y="214290"/>
            <a:ext cx="7772400" cy="1000132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⑤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前后矛盾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596" y="2000240"/>
            <a:ext cx="8501063" cy="1357322"/>
          </a:xfrm>
        </p:spPr>
        <p:txBody>
          <a:bodyPr anchor="b"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</a:t>
            </a:r>
            <a:endParaRPr lang="zh-CN" altLang="en-US" sz="4000" b="1" dirty="0" smtClean="0">
              <a:solidFill>
                <a:srgbClr val="00B05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   </a:t>
            </a: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4000" dirty="0" smtClean="0">
                <a:solidFill>
                  <a:schemeClr val="bg1"/>
                </a:solidFill>
              </a:rPr>
              <a:t> </a:t>
            </a:r>
            <a:endParaRPr lang="en-US" altLang="zh-CN" sz="4400" dirty="0" smtClean="0"/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      这学期，我们班上基本上有一半同学达到了国家体育锻炼标准。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sp>
        <p:nvSpPr>
          <p:cNvPr id="5" name="矩形 4">
            <a:hlinkClick r:id="rId1" action="ppaction://hlinksldjump"/>
          </p:cNvPr>
          <p:cNvSpPr/>
          <p:nvPr/>
        </p:nvSpPr>
        <p:spPr>
          <a:xfrm>
            <a:off x="2071670" y="5500702"/>
            <a:ext cx="585791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</a:rPr>
              <a:t>或</a:t>
            </a:r>
            <a:r>
              <a:rPr lang="zh-CN" altLang="en-US" dirty="0" smtClean="0">
                <a:solidFill>
                  <a:srgbClr val="0000FF"/>
                </a:solidFill>
              </a:rPr>
              <a:t>改为</a:t>
            </a: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</a:rPr>
              <a:t>：</a:t>
            </a:r>
            <a:r>
              <a:rPr lang="zh-CN" altLang="en-US" dirty="0">
                <a:solidFill>
                  <a:srgbClr val="FF0066"/>
                </a:solidFill>
              </a:rPr>
              <a:t>这学期，我们班上大约有一半    同学达到了国家体育锻炼标准。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28860" y="3857628"/>
            <a:ext cx="4572000" cy="5355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</a:rPr>
              <a:t>改为</a:t>
            </a:r>
            <a:r>
              <a:rPr lang="zh-CN" altLang="en-US" b="1" dirty="0">
                <a:solidFill>
                  <a:srgbClr val="0000FF"/>
                </a:solidFill>
              </a:rPr>
              <a:t>：</a:t>
            </a:r>
            <a:r>
              <a:rPr lang="zh-CN" altLang="en-US" b="1" dirty="0">
                <a:solidFill>
                  <a:srgbClr val="00FF00"/>
                </a:solidFill>
              </a:rPr>
              <a:t>这学期，我们班上达到了国家体育锻炼标准的同学大约有一半。</a:t>
            </a:r>
            <a:endParaRPr lang="zh-CN" altLang="zh-CN" b="1" dirty="0">
              <a:solidFill>
                <a:srgbClr val="00FF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57620" y="1500174"/>
            <a:ext cx="16337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隶书" panose="02010509060101010101" pitchFamily="49" charset="-122"/>
                <a:ea typeface="隶书" panose="02010509060101010101" pitchFamily="49" charset="-122"/>
              </a:rPr>
              <a:t>（还练一练）</a:t>
            </a:r>
            <a:r>
              <a:rPr lang="zh-CN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lue hills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326412" cy="6994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1" name="标题 3"/>
          <p:cNvSpPr>
            <a:spLocks noGrp="1"/>
          </p:cNvSpPr>
          <p:nvPr>
            <p:ph type="ctrTitle" idx="4294967295"/>
          </p:nvPr>
        </p:nvSpPr>
        <p:spPr>
          <a:xfrm>
            <a:off x="685800" y="500063"/>
            <a:ext cx="7772400" cy="1071562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隶书" panose="02010509060101010101" pitchFamily="49" charset="-122"/>
              </a:rPr>
              <a:t>这节课 共 同</a:t>
            </a:r>
            <a:r>
              <a:rPr lang="zh-CN" altLang="en-US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隶书" panose="02010509060101010101" pitchFamily="49" charset="-122"/>
              </a:rPr>
              <a:t>研讨</a:t>
            </a:r>
            <a:endParaRPr lang="zh-CN" altLang="en-US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隶书" panose="020105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4294967295"/>
          </p:nvPr>
        </p:nvSpPr>
        <p:spPr>
          <a:xfrm>
            <a:off x="1350963" y="1973263"/>
            <a:ext cx="6291262" cy="2312987"/>
          </a:xfrm>
        </p:spPr>
        <p:txBody>
          <a:bodyPr anchor="b">
            <a:normAutofit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73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怎样修改病句     </a:t>
            </a:r>
            <a:endParaRPr lang="en-US" altLang="zh-CN" sz="73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000" dirty="0" smtClean="0">
              <a:solidFill>
                <a:srgbClr val="443329"/>
              </a:solidFill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900" b="1" dirty="0" smtClean="0">
                <a:solidFill>
                  <a:srgbClr val="33CCFF"/>
                </a:solidFill>
              </a:rPr>
              <a:t>  </a:t>
            </a:r>
            <a:r>
              <a:rPr lang="zh-CN" altLang="en-US" sz="2900" b="1" dirty="0" smtClean="0">
                <a:solidFill>
                  <a:srgbClr val="33CCFF"/>
                </a:solidFill>
              </a:rPr>
              <a:t>探讨者      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于奇学</a:t>
            </a:r>
            <a:endParaRPr lang="zh-CN" altLang="en-US" sz="3600" b="1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6629" name="图片 5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72063"/>
            <a:ext cx="928687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内容占位符 5" descr="Sunset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4800" b="1" dirty="0" smtClean="0">
                <a:solidFill>
                  <a:schemeClr val="tx1"/>
                </a:solidFill>
              </a:rPr>
              <a:t>修改病句要掌握四种方法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endParaRPr lang="zh-CN" altLang="en-US" dirty="0"/>
          </a:p>
        </p:txBody>
      </p:sp>
      <p:pic>
        <p:nvPicPr>
          <p:cNvPr id="51204" name="图片 6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429250"/>
            <a:ext cx="914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矩形 8"/>
          <p:cNvSpPr>
            <a:spLocks noChangeArrowheads="1"/>
          </p:cNvSpPr>
          <p:nvPr/>
        </p:nvSpPr>
        <p:spPr bwMode="auto">
          <a:xfrm>
            <a:off x="714375" y="1071563"/>
            <a:ext cx="8072438" cy="409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8000" b="1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三是 换法：</a:t>
            </a:r>
            <a:endParaRPr lang="en-US" altLang="zh-CN" sz="8000" b="1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6000" b="1"/>
              <a:t>这种方法多用于修改：</a:t>
            </a:r>
            <a:endParaRPr lang="en-US" altLang="zh-CN" sz="6000" b="1"/>
          </a:p>
          <a:p>
            <a:r>
              <a:rPr lang="zh-CN" altLang="en-US" sz="6000" b="1"/>
              <a:t>用词不当    搭配不当</a:t>
            </a:r>
            <a:endParaRPr lang="en-US" altLang="zh-CN" sz="6000" b="1"/>
          </a:p>
          <a:p>
            <a:r>
              <a:rPr lang="zh-CN" altLang="en-US" sz="6000" b="1"/>
              <a:t>指代不明    分类不当 </a:t>
            </a:r>
            <a:endParaRPr lang="en-US" altLang="zh-CN" sz="6000" b="1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46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1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3" dur="1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100" fill="hold"/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F:\图片\2e6462283f00b9e398250aeb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500042"/>
            <a:ext cx="7772400" cy="1214446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⑥</a:t>
            </a: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用词不当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idx="4294967295"/>
          </p:nvPr>
        </p:nvSpPr>
        <p:spPr>
          <a:xfrm flipH="1">
            <a:off x="642938" y="1428750"/>
            <a:ext cx="7929562" cy="5429250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  例</a:t>
            </a:r>
            <a:r>
              <a:rPr lang="zh-CN" altLang="zh-CN" sz="4000" dirty="0" smtClean="0">
                <a:solidFill>
                  <a:schemeClr val="bg1"/>
                </a:solidFill>
              </a:rPr>
              <a:t>6</a:t>
            </a:r>
            <a:r>
              <a:rPr lang="zh-CN" altLang="en-US" sz="4000" dirty="0" smtClean="0">
                <a:solidFill>
                  <a:schemeClr val="bg1"/>
                </a:solidFill>
              </a:rPr>
              <a:t>：小红这学期通过努力学习，         终于取得了很好的成就。</a:t>
            </a:r>
            <a:endParaRPr lang="en-US" altLang="zh-CN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chemeClr val="bg1"/>
                </a:solidFill>
              </a:rPr>
              <a:t>   （分析）</a:t>
            </a:r>
            <a:r>
              <a:rPr lang="zh-CN" altLang="en-US" sz="2800" dirty="0" smtClean="0">
                <a:solidFill>
                  <a:srgbClr val="FF0066"/>
                </a:solidFill>
              </a:rPr>
              <a:t>成绩是用分数之类明确的标准来衡量的，成就的范围大些，成绩的范围小些。成就的概念包含成绩。所以在这句话中的成就用得不适当，应该改为成绩。</a:t>
            </a:r>
            <a:r>
              <a:rPr lang="zh-CN" altLang="en-US" sz="4000" dirty="0" smtClean="0">
                <a:solidFill>
                  <a:schemeClr val="bg1"/>
                </a:solidFill>
              </a:rPr>
              <a:t> </a:t>
            </a: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改为：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小红这学期通过努力学习，   终于取得了很好的成绩。</a:t>
            </a:r>
            <a:endParaRPr lang="zh-CN" altLang="en-US" sz="4000" b="1" dirty="0" smtClean="0">
              <a:solidFill>
                <a:srgbClr val="0000FF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zh-CN" altLang="en-US" sz="4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0.07592 L -0.0007 -0.25741 " pathEditMode="relative" rAng="0" ptsTypes="AA">
                                      <p:cBhvr>
                                        <p:cTn id="36" dur="500" fill="hold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F:\图片\2c64e6089520ea396b60fbba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zh-CN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⑥</a:t>
            </a:r>
            <a:r>
              <a:rPr lang="zh-CN" altLang="en-US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用词不当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85852" y="1428750"/>
            <a:ext cx="70723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（再练一次  你更聪明）</a:t>
            </a:r>
            <a:endParaRPr lang="en-US" altLang="zh-CN" sz="4400" b="1" dirty="0">
              <a:solidFill>
                <a:schemeClr val="accent1">
                  <a:lumMod val="7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        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CN" sz="2800">
                <a:solidFill>
                  <a:srgbClr val="FF0000"/>
                </a:solidFill>
              </a:rPr>
              <a:t> </a:t>
            </a:r>
            <a:r>
              <a:rPr lang="en-US" altLang="zh-CN" sz="2800" smtClean="0">
                <a:solidFill>
                  <a:srgbClr val="FF0000"/>
                </a:solidFill>
              </a:rPr>
              <a:t>  </a:t>
            </a:r>
            <a:r>
              <a:rPr lang="zh-CN" altLang="en-US" sz="2800" smtClean="0">
                <a:solidFill>
                  <a:srgbClr val="FF0000"/>
                </a:solidFill>
              </a:rPr>
              <a:t> </a:t>
            </a:r>
            <a:r>
              <a:rPr lang="zh-CN" altLang="en-US" sz="2800" dirty="0" smtClean="0">
                <a:solidFill>
                  <a:srgbClr val="0000FF"/>
                </a:solidFill>
              </a:rPr>
              <a:t>为了一点</a:t>
            </a:r>
            <a:r>
              <a:rPr lang="zh-CN" altLang="en-US" sz="2800" dirty="0">
                <a:solidFill>
                  <a:srgbClr val="0000FF"/>
                </a:solidFill>
              </a:rPr>
              <a:t>小事</a:t>
            </a:r>
            <a:r>
              <a:rPr lang="zh-CN" altLang="en-US" sz="2800" dirty="0" smtClean="0">
                <a:solidFill>
                  <a:srgbClr val="0000FF"/>
                </a:solidFill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</a:rPr>
              <a:t>小明和小红</a:t>
            </a:r>
            <a:r>
              <a:rPr lang="zh-CN" altLang="en-US" sz="2800" dirty="0" smtClean="0">
                <a:solidFill>
                  <a:srgbClr val="0000FF"/>
                </a:solidFill>
              </a:rPr>
              <a:t>发生</a:t>
            </a:r>
            <a:r>
              <a:rPr lang="zh-CN" altLang="en-US" sz="2800" dirty="0">
                <a:solidFill>
                  <a:srgbClr val="0000FF"/>
                </a:solidFill>
              </a:rPr>
              <a:t>了战斗</a:t>
            </a:r>
            <a:r>
              <a:rPr lang="zh-CN" altLang="en-US" sz="2400" dirty="0">
                <a:solidFill>
                  <a:srgbClr val="0000FF"/>
                </a:solidFill>
              </a:rPr>
              <a:t>。</a:t>
            </a:r>
            <a:endParaRPr lang="en-US" altLang="zh-CN" sz="2400" dirty="0">
              <a:solidFill>
                <a:srgbClr val="0000FF"/>
              </a:solidFill>
            </a:endParaRPr>
          </a:p>
          <a:p>
            <a:pPr>
              <a:defRPr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      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CN" sz="2400" dirty="0">
                <a:solidFill>
                  <a:srgbClr val="FF0000"/>
                </a:solidFill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0000FF"/>
                </a:solidFill>
              </a:rPr>
              <a:t>改为</a:t>
            </a:r>
            <a:r>
              <a:rPr lang="zh-CN" altLang="en-US" sz="2800" dirty="0">
                <a:solidFill>
                  <a:srgbClr val="0000FF"/>
                </a:solidFill>
              </a:rPr>
              <a:t>：</a:t>
            </a:r>
            <a:r>
              <a:rPr lang="zh-CN" altLang="en-US" sz="2400" b="1" dirty="0">
                <a:solidFill>
                  <a:schemeClr val="bg1"/>
                </a:solidFill>
              </a:rPr>
              <a:t>小明和小红为了一点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小事产生</a:t>
            </a:r>
            <a:r>
              <a:rPr lang="zh-CN" altLang="en-US" sz="2400" b="1" dirty="0">
                <a:solidFill>
                  <a:schemeClr val="bg1"/>
                </a:solidFill>
              </a:rPr>
              <a:t>了</a:t>
            </a:r>
            <a:r>
              <a:rPr lang="zh-CN" altLang="en-US" sz="2400" b="1" dirty="0">
                <a:solidFill>
                  <a:srgbClr val="0000FF"/>
                </a:solidFill>
              </a:rPr>
              <a:t>矛盾</a:t>
            </a:r>
            <a:r>
              <a:rPr lang="zh-CN" altLang="en-US" sz="2400" b="1" dirty="0">
                <a:solidFill>
                  <a:schemeClr val="bg1"/>
                </a:solidFill>
              </a:rPr>
              <a:t>。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US" altLang="zh-CN" sz="4400" b="1" dirty="0" smtClean="0">
                <a:solidFill>
                  <a:srgbClr val="FF0066"/>
                </a:solidFill>
              </a:rPr>
              <a:t>  </a:t>
            </a:r>
            <a:r>
              <a:rPr lang="zh-CN" altLang="en-US" sz="2400" b="1" dirty="0">
                <a:solidFill>
                  <a:srgbClr val="FF0066"/>
                </a:solidFill>
              </a:rPr>
              <a:t>或改为</a:t>
            </a:r>
            <a:r>
              <a:rPr lang="zh-CN" altLang="en-US" sz="2400" b="1" dirty="0">
                <a:solidFill>
                  <a:srgbClr val="0000FF"/>
                </a:solidFill>
              </a:rPr>
              <a:t>：小明和小红为了一点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小事发生</a:t>
            </a:r>
            <a:r>
              <a:rPr lang="zh-CN" altLang="en-US" sz="2400" b="1" dirty="0">
                <a:solidFill>
                  <a:srgbClr val="0000FF"/>
                </a:solidFill>
              </a:rPr>
              <a:t>了</a:t>
            </a:r>
            <a:r>
              <a:rPr lang="zh-CN" altLang="en-US" sz="2400" b="1" dirty="0">
                <a:solidFill>
                  <a:srgbClr val="FF0066"/>
                </a:solidFill>
              </a:rPr>
              <a:t>纠纷。</a:t>
            </a:r>
            <a:endParaRPr lang="zh-CN" altLang="en-US" sz="2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F:\图片\bcabaf0277fcbcf109fa936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0"/>
            <a:ext cx="7772400" cy="1285860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⑦</a:t>
            </a:r>
            <a:r>
              <a:rPr lang="zh-CN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指代不明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285875"/>
            <a:ext cx="9144000" cy="3571875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 smtClean="0">
                <a:solidFill>
                  <a:schemeClr val="bg1"/>
                </a:solidFill>
              </a:rPr>
              <a:t>      例</a:t>
            </a:r>
            <a:r>
              <a:rPr lang="zh-CN" altLang="zh-CN" dirty="0" smtClean="0">
                <a:solidFill>
                  <a:schemeClr val="bg1"/>
                </a:solidFill>
              </a:rPr>
              <a:t>7</a:t>
            </a:r>
            <a:r>
              <a:rPr lang="zh-CN" altLang="en-US" dirty="0" smtClean="0">
                <a:solidFill>
                  <a:schemeClr val="bg1"/>
                </a:solidFill>
              </a:rPr>
              <a:t>：李刚和小海是好朋友，他经常帮助他。</a:t>
            </a:r>
            <a:endParaRPr lang="zh-CN" altLang="en-US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chemeClr val="bg1"/>
                </a:solidFill>
              </a:rPr>
              <a:t>    （ 分析）</a:t>
            </a:r>
            <a:r>
              <a:rPr lang="zh-CN" altLang="en-US" sz="2800" dirty="0" smtClean="0">
                <a:solidFill>
                  <a:srgbClr val="FF0066"/>
                </a:solidFill>
              </a:rPr>
              <a:t>这句话中</a:t>
            </a:r>
            <a:r>
              <a:rPr lang="zh-CN" altLang="en-US" sz="2800" dirty="0" smtClean="0">
                <a:solidFill>
                  <a:srgbClr val="FF0066"/>
                </a:solidFill>
                <a:latin typeface="Arial" panose="020B0604020202020204"/>
              </a:rPr>
              <a:t>“</a:t>
            </a:r>
            <a:r>
              <a:rPr lang="zh-CN" altLang="en-US" sz="2800" dirty="0" smtClean="0">
                <a:solidFill>
                  <a:srgbClr val="FF0066"/>
                </a:solidFill>
              </a:rPr>
              <a:t>他经常帮助他</a:t>
            </a:r>
            <a:r>
              <a:rPr lang="zh-CN" altLang="en-US" sz="2800" dirty="0" smtClean="0">
                <a:solidFill>
                  <a:srgbClr val="FF0066"/>
                </a:solidFill>
                <a:latin typeface="Arial" panose="020B0604020202020204"/>
              </a:rPr>
              <a:t>”</a:t>
            </a:r>
            <a:r>
              <a:rPr lang="zh-CN" altLang="en-US" sz="2800" dirty="0" smtClean="0">
                <a:solidFill>
                  <a:srgbClr val="FF0066"/>
                </a:solidFill>
              </a:rPr>
              <a:t>到底是谁帮助</a:t>
            </a:r>
            <a:br>
              <a:rPr lang="en-US" altLang="zh-CN" sz="2800" dirty="0" smtClean="0">
                <a:solidFill>
                  <a:srgbClr val="FF0066"/>
                </a:solidFill>
              </a:rPr>
            </a:br>
            <a:r>
              <a:rPr lang="en-US" altLang="zh-CN" sz="2800" dirty="0" smtClean="0">
                <a:solidFill>
                  <a:srgbClr val="FF0066"/>
                </a:solidFill>
              </a:rPr>
              <a:t>                       </a:t>
            </a:r>
            <a:r>
              <a:rPr lang="zh-CN" altLang="en-US" sz="2800" dirty="0" smtClean="0">
                <a:solidFill>
                  <a:srgbClr val="FF0066"/>
                </a:solidFill>
              </a:rPr>
              <a:t>谁  呢？没有明确的指出。</a:t>
            </a:r>
            <a:endParaRPr lang="zh-CN" altLang="en-US" sz="2800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       改为：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李刚和小海是好朋友，李刚经常帮助小海。</a:t>
            </a:r>
            <a:endParaRPr lang="en-US" altLang="zh-CN" sz="2800" b="1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800" b="1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chemeClr val="accent5">
                    <a:lumMod val="50000"/>
                  </a:schemeClr>
                </a:solidFill>
              </a:rPr>
              <a:t>        改为</a:t>
            </a:r>
            <a:r>
              <a:rPr lang="zh-CN" altLang="en-US" sz="2800" b="1" dirty="0" smtClean="0">
                <a:solidFill>
                  <a:srgbClr val="00FF00"/>
                </a:solidFill>
              </a:rPr>
              <a:t>：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李刚和小海是好朋友，小海经常帮助李刚</a:t>
            </a:r>
            <a:r>
              <a:rPr lang="zh-CN" altLang="en-US" sz="2800" b="1" dirty="0" smtClean="0">
                <a:solidFill>
                  <a:srgbClr val="00FF00"/>
                </a:solidFill>
              </a:rPr>
              <a:t>。</a:t>
            </a:r>
            <a:endParaRPr lang="zh-CN" altLang="en-US" sz="2800" b="1" dirty="0" smtClean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5E-6 0.07209 L 2.5E-6 2.16266E-6 " pathEditMode="relative" rAng="0" ptsTypes="AA">
                                      <p:cBhvr>
                                        <p:cTn id="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"/>
                                    </p:animMotion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F:\图片\58636e7b1cf556f02e73b3b8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42910" y="428605"/>
            <a:ext cx="7772400" cy="928693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⑧</a:t>
            </a: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分类不当</a:t>
            </a:r>
            <a:br>
              <a:rPr lang="zh-CN" sz="3600" kern="1200" cap="all" dirty="0">
                <a:solidFill>
                  <a:schemeClr val="bg1"/>
                </a:solidFill>
                <a:effectLst>
                  <a:reflection blurRad="12700" stA="48000" endA="300" endPos="55000" dir="5400000" sy="-90000" algn="bl" rotWithShape="0"/>
                </a:effectLst>
              </a:rPr>
            </a:br>
            <a:endParaRPr lang="zh-CN" sz="3600" kern="1200" cap="all" dirty="0">
              <a:solidFill>
                <a:schemeClr val="bg1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1643063"/>
            <a:ext cx="8569325" cy="3857625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r>
              <a:rPr lang="zh-CN" altLang="en-US" sz="24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例</a:t>
            </a:r>
            <a:r>
              <a:rPr lang="zh-CN" altLang="zh-CN" sz="24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8</a:t>
            </a:r>
            <a:r>
              <a:rPr lang="zh-CN" altLang="en-US" sz="24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：</a:t>
            </a:r>
            <a:r>
              <a:rPr lang="zh-CN" altLang="en-US" sz="2400" dirty="0" smtClean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我们家乡美丽而富饶，这里土地肥沃，特别适宜种                            果树、棉花、甘蔗，此外，还适宜栽种梨树和枣树。</a:t>
            </a:r>
            <a:endParaRPr lang="zh-CN" altLang="en-US" sz="2400" dirty="0" smtClean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dirty="0" smtClean="0">
                <a:solidFill>
                  <a:schemeClr val="bg1"/>
                </a:solidFill>
              </a:rPr>
              <a:t>   （</a:t>
            </a:r>
            <a:r>
              <a:rPr lang="zh-CN" altLang="en-US" sz="2400" dirty="0" smtClean="0">
                <a:solidFill>
                  <a:schemeClr val="bg1"/>
                </a:solidFill>
              </a:rPr>
              <a:t>分析）</a:t>
            </a:r>
            <a:r>
              <a:rPr lang="zh-CN" altLang="en-US" sz="2400" dirty="0" smtClean="0">
                <a:solidFill>
                  <a:srgbClr val="0000FF"/>
                </a:solidFill>
              </a:rPr>
              <a:t>这句话中梨树和枣树属于果树，在这里与前面的</a:t>
            </a:r>
            <a:r>
              <a:rPr lang="zh-CN" altLang="en-US" sz="2400" dirty="0" smtClean="0">
                <a:solidFill>
                  <a:srgbClr val="0000FF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400" dirty="0" smtClean="0">
                <a:solidFill>
                  <a:srgbClr val="0000FF"/>
                </a:solidFill>
              </a:rPr>
              <a:t>果树</a:t>
            </a:r>
            <a:r>
              <a:rPr lang="zh-CN" altLang="en-US" sz="2400" dirty="0" smtClean="0">
                <a:solidFill>
                  <a:srgbClr val="0000FF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400" dirty="0" smtClean="0">
                <a:solidFill>
                  <a:srgbClr val="0000FF"/>
                </a:solidFill>
              </a:rPr>
              <a:t>是同一类。</a:t>
            </a:r>
            <a:endParaRPr lang="zh-CN" altLang="en-US" sz="2400" dirty="0" smtClean="0">
              <a:solidFill>
                <a:srgbClr val="0000FF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</a:rPr>
              <a:t>       改为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：  </a:t>
            </a:r>
            <a:r>
              <a:rPr lang="zh-CN" altLang="en-US" sz="2400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我们家乡美丽而富饶，这里土地肥沃，特别适宜种  果树、棉花、甘蔗。</a:t>
            </a:r>
            <a:endParaRPr lang="en-US" altLang="zh-CN" sz="2400" dirty="0" smtClean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 smtClean="0">
                <a:solidFill>
                  <a:srgbClr val="0000FF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</a:t>
            </a:r>
            <a:endParaRPr lang="en-US" altLang="zh-CN" sz="2400" dirty="0" smtClean="0">
              <a:solidFill>
                <a:srgbClr val="0000FF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effectLst/>
                <a:latin typeface="方正姚体" panose="02010601030101010101" pitchFamily="2" charset="-122"/>
                <a:ea typeface="方正姚体" panose="02010601030101010101" pitchFamily="2" charset="-122"/>
              </a:rPr>
              <a:t>        </a:t>
            </a:r>
            <a:r>
              <a:rPr lang="zh-CN" altLang="en-US" sz="2400" b="1" dirty="0" smtClean="0">
                <a:solidFill>
                  <a:srgbClr val="0000FF"/>
                </a:solidFill>
                <a:effectLst/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方正姚体" panose="02010601030101010101" pitchFamily="2" charset="-122"/>
                <a:ea typeface="方正姚体" panose="02010601030101010101" pitchFamily="2" charset="-122"/>
              </a:rPr>
              <a:t>或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</a:rPr>
              <a:t>改为： </a:t>
            </a:r>
            <a:r>
              <a:rPr lang="zh-CN" altLang="en-US" sz="2400" b="1" dirty="0" smtClean="0">
                <a:solidFill>
                  <a:srgbClr val="0066FF"/>
                </a:solidFill>
                <a:effectLst/>
                <a:latin typeface="方正姚体" panose="02010601030101010101" pitchFamily="2" charset="-122"/>
                <a:ea typeface="方正姚体" panose="02010601030101010101" pitchFamily="2" charset="-122"/>
              </a:rPr>
              <a:t>我们家乡美丽而富饶，这里土 地肥沃，特别适宜种棉花、甘蔗、梨树和枣树。</a:t>
            </a:r>
            <a:endParaRPr lang="zh-CN" altLang="en-US" sz="2400" b="1" dirty="0" smtClean="0">
              <a:solidFill>
                <a:srgbClr val="0066FF"/>
              </a:solidFill>
              <a:effectLst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4" name="内容占位符 3" descr="Sunset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" y="0"/>
            <a:ext cx="9143999" cy="6858000"/>
          </a:xfr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6324" name="图片 5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188" y="5214938"/>
            <a:ext cx="896461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矩形 10"/>
          <p:cNvSpPr>
            <a:spLocks noChangeArrowheads="1"/>
          </p:cNvSpPr>
          <p:nvPr/>
        </p:nvSpPr>
        <p:spPr bwMode="auto">
          <a:xfrm>
            <a:off x="357188" y="428625"/>
            <a:ext cx="8358187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/>
              <a:t>修改病句要掌握四种方法：</a:t>
            </a:r>
            <a:endParaRPr lang="zh-CN" altLang="en-US" sz="4800" b="1"/>
          </a:p>
        </p:txBody>
      </p:sp>
      <p:sp>
        <p:nvSpPr>
          <p:cNvPr id="51206" name="矩形 11"/>
          <p:cNvSpPr>
            <a:spLocks noChangeArrowheads="1"/>
          </p:cNvSpPr>
          <p:nvPr/>
        </p:nvSpPr>
        <p:spPr bwMode="auto">
          <a:xfrm>
            <a:off x="500063" y="1357313"/>
            <a:ext cx="8072437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>
                <a:solidFill>
                  <a:srgbClr val="00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四是  调法：</a:t>
            </a:r>
            <a:endParaRPr lang="en-US" altLang="zh-CN" sz="600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6000" b="1"/>
              <a:t>    这种方法多用于修</a:t>
            </a:r>
            <a:endParaRPr lang="en-US" altLang="zh-CN" sz="6000" b="1"/>
          </a:p>
          <a:p>
            <a:r>
              <a:rPr lang="en-US" altLang="zh-CN" sz="6000" b="1"/>
              <a:t>    </a:t>
            </a:r>
            <a:r>
              <a:rPr lang="zh-CN" altLang="en-US" sz="6000" b="1"/>
              <a:t>改词序颠倒的病句。</a:t>
            </a:r>
            <a:endParaRPr lang="zh-CN" altLang="en-US" sz="6000" b="1"/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5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1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7" dur="1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00" fill="hold"/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1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7" dur="1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" fill="hold"/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/>
      <p:bldP spid="5120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F:\图片\624a046160ee42c28db10d84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357166"/>
            <a:ext cx="7772400" cy="1143008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⑨</a:t>
            </a: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不合事理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85750" y="1500188"/>
            <a:ext cx="8858250" cy="4143375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chemeClr val="bg1"/>
                </a:solidFill>
              </a:rPr>
              <a:t>       例</a:t>
            </a:r>
            <a:r>
              <a:rPr lang="zh-CN" altLang="zh-CN" sz="4000" b="1" dirty="0" smtClean="0">
                <a:solidFill>
                  <a:schemeClr val="bg1"/>
                </a:solidFill>
              </a:rPr>
              <a:t>9</a:t>
            </a:r>
            <a:r>
              <a:rPr lang="zh-CN" altLang="en-US" sz="4000" b="1" dirty="0" smtClean="0">
                <a:solidFill>
                  <a:schemeClr val="bg1"/>
                </a:solidFill>
              </a:rPr>
              <a:t>：一进花园，我就闻到一阵阵清香和悦耳的鸟叫声。</a:t>
            </a:r>
            <a:endParaRPr lang="zh-CN" altLang="en-US" sz="4000" b="1" dirty="0" smtClean="0">
              <a:solidFill>
                <a:schemeClr val="bg1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 </a:t>
            </a:r>
            <a:r>
              <a:rPr lang="zh-CN" altLang="en-US" sz="3600" b="1" dirty="0" smtClean="0">
                <a:solidFill>
                  <a:srgbClr val="FF0066"/>
                </a:solidFill>
              </a:rPr>
              <a:t>（分析）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</a:rPr>
              <a:t>这个句子存在</a:t>
            </a:r>
            <a:r>
              <a:rPr lang="zh-CN" altLang="en-US" sz="4400" b="1" u="sng" dirty="0" smtClean="0">
                <a:solidFill>
                  <a:srgbClr val="FF0066"/>
                </a:solidFill>
              </a:rPr>
              <a:t>不合事理</a:t>
            </a:r>
            <a:r>
              <a:rPr lang="zh-CN" altLang="en-US" sz="3600" b="1" dirty="0" smtClean="0">
                <a:solidFill>
                  <a:schemeClr val="accent5">
                    <a:lumMod val="50000"/>
                  </a:schemeClr>
                </a:solidFill>
              </a:rPr>
              <a:t>的现象， 声音 怎么能闻得到呢？</a:t>
            </a:r>
            <a:endParaRPr lang="zh-CN" altLang="en-US" sz="36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     </a:t>
            </a:r>
            <a:r>
              <a:rPr lang="zh-CN" altLang="en-US" sz="4000" b="1" dirty="0" smtClean="0">
                <a:solidFill>
                  <a:srgbClr val="00FF00"/>
                </a:solidFill>
              </a:rPr>
              <a:t>改为：</a:t>
            </a:r>
            <a:r>
              <a:rPr lang="zh-CN" altLang="en-US" sz="4000" b="1" dirty="0" smtClean="0">
                <a:solidFill>
                  <a:srgbClr val="FF0066"/>
                </a:solidFill>
              </a:rPr>
              <a:t>一进花园，我就闻到一阵阵</a:t>
            </a:r>
            <a:endParaRPr lang="zh-CN" altLang="en-US" sz="4000" b="1" dirty="0" smtClean="0">
              <a:solidFill>
                <a:srgbClr val="FF0066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dirty="0" smtClean="0">
                <a:solidFill>
                  <a:srgbClr val="FF0066"/>
                </a:solidFill>
              </a:rPr>
              <a:t>清香，听到悦耳的鸟叫声。</a:t>
            </a:r>
            <a:endParaRPr lang="zh-CN" altLang="en-US" sz="4000" b="1" dirty="0" smtClean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51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1243 L -0.00225 -0.20841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60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0.14395 L 0.00903 -0.1887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60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58371" name="Picture 2" descr="H:\图片\624a046160ee42c28db10d84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5750" y="214313"/>
            <a:ext cx="8572500" cy="6429375"/>
          </a:xfrm>
        </p:spPr>
      </p:pic>
      <p:sp>
        <p:nvSpPr>
          <p:cNvPr id="5" name="矩形 4"/>
          <p:cNvSpPr/>
          <p:nvPr/>
        </p:nvSpPr>
        <p:spPr>
          <a:xfrm>
            <a:off x="2428860" y="785794"/>
            <a:ext cx="4071966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60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⑩</a:t>
            </a:r>
            <a:r>
              <a:rPr lang="zh-CN" altLang="en-US" sz="6000" b="1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含糊不清</a:t>
            </a:r>
            <a:endParaRPr lang="zh-CN" altLang="en-US" sz="60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3000" y="2071688"/>
            <a:ext cx="678656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例</a:t>
            </a:r>
            <a:r>
              <a:rPr lang="zh-CN" altLang="zh-CN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  <a:r>
              <a:rPr lang="zh-CN" altLang="en-US" sz="3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：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造纸是中国的四大发 明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75" y="2786063"/>
            <a:ext cx="6786563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bg1"/>
                </a:solidFill>
              </a:rPr>
              <a:t>（分析）</a:t>
            </a:r>
            <a:r>
              <a:rPr lang="zh-CN" altLang="en-US" sz="2400" b="1" dirty="0">
                <a:solidFill>
                  <a:schemeClr val="accent5">
                    <a:lumMod val="50000"/>
                  </a:schemeClr>
                </a:solidFill>
              </a:rPr>
              <a:t>中国古代四大发明有：造纸、火药、 指南针、印刷术。造纸只是其中之一，所以说这句话  </a:t>
            </a:r>
            <a:r>
              <a:rPr lang="zh-CN" altLang="en-US" sz="2400" b="1" u="sng" dirty="0">
                <a:solidFill>
                  <a:srgbClr val="FF0066"/>
                </a:solidFill>
              </a:rPr>
              <a:t>含糊不清。</a:t>
            </a:r>
            <a:endParaRPr lang="en-US" altLang="zh-CN" sz="2400" b="1" u="sng" dirty="0">
              <a:solidFill>
                <a:srgbClr val="FF0066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85813" y="4000500"/>
            <a:ext cx="76438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改为：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造纸是中国的四大发明之一。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F:\图片\49508c06af89fad07a894769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214313"/>
            <a:ext cx="8715375" cy="6429375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57421" y="428604"/>
            <a:ext cx="4857785" cy="942996"/>
          </a:xfrm>
        </p:spPr>
        <p:txBody>
          <a:bodyPr/>
          <a:lstStyle/>
          <a:p>
            <a:pPr>
              <a:defRPr/>
            </a:pPr>
            <a:r>
              <a:rPr lang="zh-CN" altLang="zh-CN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⑩</a:t>
            </a:r>
            <a:r>
              <a:rPr lang="zh-CN" altLang="en-US" sz="6000" b="1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含糊不清</a:t>
            </a:r>
            <a:endParaRPr lang="zh-CN" altLang="en-US" sz="6000" dirty="0"/>
          </a:p>
        </p:txBody>
      </p:sp>
      <p:sp>
        <p:nvSpPr>
          <p:cNvPr id="5" name="矩形 4"/>
          <p:cNvSpPr/>
          <p:nvPr/>
        </p:nvSpPr>
        <p:spPr>
          <a:xfrm>
            <a:off x="928688" y="1500188"/>
            <a:ext cx="74295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例</a:t>
            </a:r>
            <a:r>
              <a:rPr lang="zh-CN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：造纸是中国古代的四大发 明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71563" y="2214563"/>
            <a:ext cx="7286625" cy="738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（分析）</a:t>
            </a:r>
            <a:r>
              <a:rPr lang="zh-CN" altLang="en-US" b="1">
                <a:solidFill>
                  <a:srgbClr val="FF0000"/>
                </a:solidFill>
              </a:rPr>
              <a:t>中国古代四大发明有：造纸、火药、 指南针、印刷术。造纸只是其中之一，所以说这句话  </a:t>
            </a:r>
            <a:r>
              <a:rPr lang="zh-CN" altLang="en-US" sz="2400" b="1" u="sng">
                <a:solidFill>
                  <a:srgbClr val="FF0066"/>
                </a:solidFill>
              </a:rPr>
              <a:t>含糊不清。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8625" y="3000375"/>
            <a:ext cx="8215313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改为：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造纸是中国古代的四大发明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sym typeface="宋体" panose="02010600030101010101" pitchFamily="2" charset="-122"/>
              </a:rPr>
              <a:t>之一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64 0.20231 L -0.00764 -0.13102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3" descr="F:\图片\e8aa772f8268874d4fc2268e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428604"/>
            <a:ext cx="7772400" cy="1071570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sz="6000" b="1" kern="1200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修改病句常用的符号</a:t>
            </a:r>
            <a:endParaRPr lang="zh-CN" sz="6000" b="1" kern="1200" cap="all" dirty="0">
              <a:solidFill>
                <a:srgbClr val="FF0066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12775" y="1714500"/>
            <a:ext cx="8424863" cy="4500563"/>
          </a:xfrm>
        </p:spPr>
        <p:txBody>
          <a:bodyPr anchor="b"/>
          <a:lstStyle/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（</a:t>
            </a:r>
            <a:r>
              <a:rPr lang="zh-CN" altLang="zh-CN" sz="4000" dirty="0" smtClean="0">
                <a:solidFill>
                  <a:schemeClr val="bg1"/>
                </a:solidFill>
              </a:rPr>
              <a:t>1</a:t>
            </a:r>
            <a:r>
              <a:rPr lang="zh-CN" altLang="en-US" sz="4000" dirty="0" smtClean="0">
                <a:solidFill>
                  <a:schemeClr val="bg1"/>
                </a:solidFill>
              </a:rPr>
              <a:t>）、表示删改</a:t>
            </a: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（</a:t>
            </a:r>
            <a:r>
              <a:rPr lang="zh-CN" altLang="zh-CN" sz="4000" dirty="0" smtClean="0">
                <a:solidFill>
                  <a:schemeClr val="bg1"/>
                </a:solidFill>
              </a:rPr>
              <a:t>2</a:t>
            </a:r>
            <a:r>
              <a:rPr lang="zh-CN" altLang="en-US" sz="4000" dirty="0" smtClean="0">
                <a:solidFill>
                  <a:schemeClr val="bg1"/>
                </a:solidFill>
              </a:rPr>
              <a:t>）、表示删除</a:t>
            </a: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（</a:t>
            </a:r>
            <a:r>
              <a:rPr lang="zh-CN" altLang="zh-CN" sz="4000" dirty="0" smtClean="0">
                <a:solidFill>
                  <a:schemeClr val="bg1"/>
                </a:solidFill>
              </a:rPr>
              <a:t>3</a:t>
            </a:r>
            <a:r>
              <a:rPr lang="zh-CN" altLang="en-US" sz="4000" dirty="0" smtClean="0">
                <a:solidFill>
                  <a:schemeClr val="bg1"/>
                </a:solidFill>
              </a:rPr>
              <a:t>）、表示增补</a:t>
            </a:r>
            <a:endParaRPr lang="zh-CN" altLang="en-US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endParaRPr lang="zh-CN" altLang="zh-CN" sz="4000" dirty="0" smtClean="0">
              <a:solidFill>
                <a:schemeClr val="bg1"/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4000" dirty="0" smtClean="0">
                <a:solidFill>
                  <a:schemeClr val="bg1"/>
                </a:solidFill>
              </a:rPr>
              <a:t>（</a:t>
            </a:r>
            <a:r>
              <a:rPr lang="zh-CN" altLang="zh-CN" sz="4000" dirty="0" smtClean="0">
                <a:solidFill>
                  <a:schemeClr val="bg1"/>
                </a:solidFill>
              </a:rPr>
              <a:t>4</a:t>
            </a:r>
            <a:r>
              <a:rPr lang="zh-CN" altLang="en-US" sz="4000" dirty="0" smtClean="0">
                <a:solidFill>
                  <a:schemeClr val="bg1"/>
                </a:solidFill>
              </a:rPr>
              <a:t>）、表示左右词语互换位置</a:t>
            </a:r>
            <a:endParaRPr lang="zh-CN" altLang="en-US" sz="4000" dirty="0" smtClean="0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4860925" y="1844675"/>
            <a:ext cx="1368425" cy="727075"/>
            <a:chOff x="0" y="0"/>
            <a:chExt cx="690" cy="399"/>
          </a:xfrm>
        </p:grpSpPr>
        <p:sp>
          <p:nvSpPr>
            <p:cNvPr id="60432" name="Oval 5"/>
            <p:cNvSpPr>
              <a:spLocks noChangeArrowheads="1"/>
            </p:cNvSpPr>
            <p:nvPr/>
          </p:nvSpPr>
          <p:spPr bwMode="auto">
            <a:xfrm>
              <a:off x="180" y="195"/>
              <a:ext cx="330" cy="204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3" name="Line 6"/>
            <p:cNvSpPr>
              <a:spLocks noChangeShapeType="1"/>
            </p:cNvSpPr>
            <p:nvPr/>
          </p:nvSpPr>
          <p:spPr bwMode="auto">
            <a:xfrm>
              <a:off x="0" y="60"/>
              <a:ext cx="195" cy="15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4" name="Line 7"/>
            <p:cNvSpPr>
              <a:spLocks noChangeShapeType="1"/>
            </p:cNvSpPr>
            <p:nvPr/>
          </p:nvSpPr>
          <p:spPr bwMode="auto">
            <a:xfrm flipV="1">
              <a:off x="450" y="0"/>
              <a:ext cx="240" cy="21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072063" y="3000375"/>
            <a:ext cx="1871662" cy="863600"/>
            <a:chOff x="0" y="0"/>
            <a:chExt cx="825" cy="583"/>
          </a:xfrm>
        </p:grpSpPr>
        <p:sp>
          <p:nvSpPr>
            <p:cNvPr id="60430" name="未知"/>
            <p:cNvSpPr/>
            <p:nvPr/>
          </p:nvSpPr>
          <p:spPr bwMode="auto">
            <a:xfrm rot="1140000">
              <a:off x="303" y="0"/>
              <a:ext cx="523" cy="40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1600"/>
                <a:gd name="T82" fmla="*/ 0 h 21600"/>
                <a:gd name="T83" fmla="*/ 21600 w 21600"/>
                <a:gd name="T84" fmla="*/ 21600 h 216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1600" h="21600">
                  <a:moveTo>
                    <a:pt x="308" y="21600"/>
                  </a:moveTo>
                  <a:cubicBezTo>
                    <a:pt x="246" y="21010"/>
                    <a:pt x="0" y="19309"/>
                    <a:pt x="0" y="18163"/>
                  </a:cubicBezTo>
                  <a:cubicBezTo>
                    <a:pt x="0" y="17018"/>
                    <a:pt x="102" y="15970"/>
                    <a:pt x="308" y="14727"/>
                  </a:cubicBezTo>
                  <a:cubicBezTo>
                    <a:pt x="514" y="13483"/>
                    <a:pt x="720" y="11781"/>
                    <a:pt x="1234" y="10800"/>
                  </a:cubicBezTo>
                  <a:cubicBezTo>
                    <a:pt x="1748" y="9818"/>
                    <a:pt x="2674" y="9163"/>
                    <a:pt x="3394" y="8836"/>
                  </a:cubicBezTo>
                  <a:cubicBezTo>
                    <a:pt x="4114" y="8509"/>
                    <a:pt x="4978" y="8247"/>
                    <a:pt x="5554" y="8836"/>
                  </a:cubicBezTo>
                  <a:cubicBezTo>
                    <a:pt x="6130" y="9425"/>
                    <a:pt x="6582" y="11127"/>
                    <a:pt x="6788" y="12272"/>
                  </a:cubicBezTo>
                  <a:cubicBezTo>
                    <a:pt x="6994" y="13418"/>
                    <a:pt x="7158" y="14792"/>
                    <a:pt x="6788" y="15709"/>
                  </a:cubicBezTo>
                  <a:cubicBezTo>
                    <a:pt x="6418" y="16625"/>
                    <a:pt x="5142" y="17934"/>
                    <a:pt x="4628" y="17672"/>
                  </a:cubicBezTo>
                  <a:cubicBezTo>
                    <a:pt x="4114" y="17410"/>
                    <a:pt x="3867" y="15381"/>
                    <a:pt x="3702" y="14236"/>
                  </a:cubicBezTo>
                  <a:cubicBezTo>
                    <a:pt x="3538" y="13090"/>
                    <a:pt x="3538" y="11945"/>
                    <a:pt x="3702" y="10800"/>
                  </a:cubicBezTo>
                  <a:cubicBezTo>
                    <a:pt x="3867" y="9654"/>
                    <a:pt x="4114" y="8345"/>
                    <a:pt x="4628" y="7363"/>
                  </a:cubicBezTo>
                  <a:cubicBezTo>
                    <a:pt x="5142" y="6381"/>
                    <a:pt x="6068" y="5661"/>
                    <a:pt x="6788" y="4909"/>
                  </a:cubicBezTo>
                  <a:cubicBezTo>
                    <a:pt x="7508" y="4156"/>
                    <a:pt x="8228" y="3272"/>
                    <a:pt x="8948" y="2945"/>
                  </a:cubicBezTo>
                  <a:cubicBezTo>
                    <a:pt x="9668" y="2618"/>
                    <a:pt x="10388" y="2847"/>
                    <a:pt x="11108" y="2945"/>
                  </a:cubicBezTo>
                  <a:cubicBezTo>
                    <a:pt x="11828" y="3043"/>
                    <a:pt x="12898" y="2781"/>
                    <a:pt x="13268" y="3436"/>
                  </a:cubicBezTo>
                  <a:cubicBezTo>
                    <a:pt x="13638" y="4090"/>
                    <a:pt x="13268" y="5727"/>
                    <a:pt x="13268" y="6872"/>
                  </a:cubicBezTo>
                  <a:cubicBezTo>
                    <a:pt x="13268" y="8018"/>
                    <a:pt x="13638" y="9327"/>
                    <a:pt x="13268" y="10309"/>
                  </a:cubicBezTo>
                  <a:cubicBezTo>
                    <a:pt x="12898" y="11290"/>
                    <a:pt x="11622" y="12927"/>
                    <a:pt x="11108" y="12763"/>
                  </a:cubicBezTo>
                  <a:cubicBezTo>
                    <a:pt x="10594" y="12600"/>
                    <a:pt x="10347" y="10472"/>
                    <a:pt x="10182" y="9327"/>
                  </a:cubicBezTo>
                  <a:cubicBezTo>
                    <a:pt x="10018" y="8181"/>
                    <a:pt x="10080" y="7036"/>
                    <a:pt x="10182" y="5890"/>
                  </a:cubicBezTo>
                  <a:cubicBezTo>
                    <a:pt x="10285" y="4745"/>
                    <a:pt x="10326" y="3109"/>
                    <a:pt x="10800" y="2454"/>
                  </a:cubicBezTo>
                  <a:cubicBezTo>
                    <a:pt x="11273" y="1800"/>
                    <a:pt x="12240" y="2061"/>
                    <a:pt x="12960" y="1963"/>
                  </a:cubicBezTo>
                  <a:cubicBezTo>
                    <a:pt x="13680" y="1865"/>
                    <a:pt x="14400" y="2225"/>
                    <a:pt x="15120" y="1963"/>
                  </a:cubicBezTo>
                  <a:cubicBezTo>
                    <a:pt x="15840" y="1701"/>
                    <a:pt x="16560" y="818"/>
                    <a:pt x="17280" y="490"/>
                  </a:cubicBezTo>
                  <a:cubicBezTo>
                    <a:pt x="18000" y="163"/>
                    <a:pt x="18720" y="0"/>
                    <a:pt x="19440" y="0"/>
                  </a:cubicBezTo>
                  <a:cubicBezTo>
                    <a:pt x="20160" y="0"/>
                    <a:pt x="21229" y="392"/>
                    <a:pt x="21600" y="490"/>
                  </a:cubicBezTo>
                </a:path>
              </a:pathLst>
            </a:cu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31" name="Oval 10"/>
            <p:cNvSpPr>
              <a:spLocks noChangeArrowheads="1"/>
            </p:cNvSpPr>
            <p:nvPr/>
          </p:nvSpPr>
          <p:spPr bwMode="auto">
            <a:xfrm>
              <a:off x="0" y="239"/>
              <a:ext cx="375" cy="345"/>
            </a:xfrm>
            <a:prstGeom prst="ellips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1"/>
          <p:cNvGrpSpPr/>
          <p:nvPr/>
        </p:nvGrpSpPr>
        <p:grpSpPr bwMode="auto">
          <a:xfrm rot="-420000">
            <a:off x="5148263" y="4437063"/>
            <a:ext cx="777875" cy="657225"/>
            <a:chOff x="0" y="0"/>
            <a:chExt cx="375" cy="270"/>
          </a:xfrm>
        </p:grpSpPr>
        <p:sp>
          <p:nvSpPr>
            <p:cNvPr id="60428" name="Line 12"/>
            <p:cNvSpPr>
              <a:spLocks noChangeShapeType="1"/>
            </p:cNvSpPr>
            <p:nvPr/>
          </p:nvSpPr>
          <p:spPr bwMode="auto">
            <a:xfrm>
              <a:off x="0" y="0"/>
              <a:ext cx="150" cy="27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9" name="Line 13"/>
            <p:cNvSpPr>
              <a:spLocks noChangeShapeType="1"/>
            </p:cNvSpPr>
            <p:nvPr/>
          </p:nvSpPr>
          <p:spPr bwMode="auto">
            <a:xfrm flipV="1">
              <a:off x="165" y="45"/>
              <a:ext cx="210" cy="22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4"/>
          <p:cNvGrpSpPr/>
          <p:nvPr/>
        </p:nvGrpSpPr>
        <p:grpSpPr bwMode="auto">
          <a:xfrm>
            <a:off x="7599363" y="5661025"/>
            <a:ext cx="1511300" cy="649288"/>
            <a:chOff x="0" y="0"/>
            <a:chExt cx="1034" cy="345"/>
          </a:xfrm>
        </p:grpSpPr>
        <p:sp>
          <p:nvSpPr>
            <p:cNvPr id="60425" name="Line 15"/>
            <p:cNvSpPr>
              <a:spLocks noChangeShapeType="1"/>
            </p:cNvSpPr>
            <p:nvPr/>
          </p:nvSpPr>
          <p:spPr bwMode="auto">
            <a:xfrm>
              <a:off x="0" y="0"/>
              <a:ext cx="555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6" name="Line 16"/>
            <p:cNvSpPr>
              <a:spLocks noChangeShapeType="1"/>
            </p:cNvSpPr>
            <p:nvPr/>
          </p:nvSpPr>
          <p:spPr bwMode="auto">
            <a:xfrm>
              <a:off x="525" y="0"/>
              <a:ext cx="1" cy="345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7" name="Line 17"/>
            <p:cNvSpPr>
              <a:spLocks noChangeShapeType="1"/>
            </p:cNvSpPr>
            <p:nvPr/>
          </p:nvSpPr>
          <p:spPr bwMode="auto">
            <a:xfrm>
              <a:off x="540" y="345"/>
              <a:ext cx="495" cy="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F:\图片\6af4d455d824ec023b293500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708025"/>
            <a:ext cx="9753600" cy="756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1442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zh-CN" altLang="en-US" sz="5400" dirty="0" smtClean="0">
                <a:solidFill>
                  <a:srgbClr val="FF0066"/>
                </a:solidFill>
              </a:rPr>
              <a:t>目标出现啦   我们要抓住它</a:t>
            </a:r>
            <a:endParaRPr lang="zh-CN" altLang="en-US" sz="5400" dirty="0" smtClean="0">
              <a:solidFill>
                <a:srgbClr val="FF0066"/>
              </a:solidFill>
            </a:endParaRPr>
          </a:p>
        </p:txBody>
      </p:sp>
      <p:sp>
        <p:nvSpPr>
          <p:cNvPr id="33795" name="内容占位符 2"/>
          <p:cNvSpPr>
            <a:spLocks noGrp="1"/>
          </p:cNvSpPr>
          <p:nvPr>
            <p:ph idx="1"/>
          </p:nvPr>
        </p:nvSpPr>
        <p:spPr>
          <a:xfrm>
            <a:off x="304800" y="1428750"/>
            <a:ext cx="8686800" cy="3500438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sz="4400" b="1" smtClean="0">
                <a:solidFill>
                  <a:srgbClr val="0000FF"/>
                </a:solidFill>
              </a:rPr>
              <a:t>  1</a:t>
            </a:r>
            <a:r>
              <a:rPr lang="zh-CN" altLang="en-US" sz="4400" b="1" smtClean="0">
                <a:solidFill>
                  <a:srgbClr val="0000FF"/>
                </a:solidFill>
              </a:rPr>
              <a:t>、</a:t>
            </a:r>
            <a:r>
              <a:rPr lang="zh-CN" altLang="en-US" sz="4400" b="1" smtClean="0">
                <a:solidFill>
                  <a:srgbClr val="FF0000"/>
                </a:solidFill>
              </a:rPr>
              <a:t>了解</a:t>
            </a:r>
            <a:r>
              <a:rPr lang="zh-CN" altLang="en-US" sz="4400" b="1" smtClean="0">
                <a:solidFill>
                  <a:srgbClr val="0000FF"/>
                </a:solidFill>
              </a:rPr>
              <a:t>常见病句的</a:t>
            </a:r>
            <a:r>
              <a:rPr lang="zh-CN" altLang="en-US" sz="6000" b="1" u="sng" smtClean="0">
                <a:solidFill>
                  <a:srgbClr val="FF0000"/>
                </a:solidFill>
              </a:rPr>
              <a:t>类型</a:t>
            </a:r>
            <a:r>
              <a:rPr lang="zh-CN" altLang="en-US" sz="4400" b="1" smtClean="0">
                <a:solidFill>
                  <a:srgbClr val="0000FF"/>
                </a:solidFill>
              </a:rPr>
              <a:t>。</a:t>
            </a:r>
            <a:endParaRPr lang="en-US" altLang="zh-CN" sz="4400" b="1" smtClean="0">
              <a:solidFill>
                <a:srgbClr val="0000FF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sz="4400" b="1" smtClean="0">
                <a:solidFill>
                  <a:srgbClr val="0000FF"/>
                </a:solidFill>
              </a:rPr>
              <a:t>  2</a:t>
            </a:r>
            <a:r>
              <a:rPr lang="zh-CN" altLang="en-US" sz="4400" b="1" smtClean="0">
                <a:solidFill>
                  <a:srgbClr val="0000FF"/>
                </a:solidFill>
              </a:rPr>
              <a:t>、</a:t>
            </a:r>
            <a:r>
              <a:rPr lang="zh-CN" altLang="en-US" sz="4400" b="1" smtClean="0">
                <a:solidFill>
                  <a:srgbClr val="FF0000"/>
                </a:solidFill>
              </a:rPr>
              <a:t>掌握</a:t>
            </a:r>
            <a:r>
              <a:rPr lang="zh-CN" altLang="en-US" sz="4400" b="1" smtClean="0">
                <a:solidFill>
                  <a:srgbClr val="0000FF"/>
                </a:solidFill>
              </a:rPr>
              <a:t>修改病句的</a:t>
            </a:r>
            <a:r>
              <a:rPr lang="zh-CN" altLang="en-US" sz="6000" b="1" u="sng" smtClean="0">
                <a:solidFill>
                  <a:srgbClr val="FF0000"/>
                </a:solidFill>
              </a:rPr>
              <a:t>方法</a:t>
            </a:r>
            <a:r>
              <a:rPr lang="zh-CN" altLang="en-US" sz="4400" b="1" smtClean="0">
                <a:solidFill>
                  <a:srgbClr val="0000FF"/>
                </a:solidFill>
              </a:rPr>
              <a:t>。</a:t>
            </a:r>
            <a:endParaRPr lang="en-US" altLang="zh-CN" sz="4400" b="1" smtClean="0">
              <a:solidFill>
                <a:srgbClr val="0000FF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sz="4400" b="1" smtClean="0">
                <a:solidFill>
                  <a:srgbClr val="0000FF"/>
                </a:solidFill>
              </a:rPr>
              <a:t>  3</a:t>
            </a:r>
            <a:r>
              <a:rPr lang="zh-CN" altLang="en-US" sz="4400" b="1" smtClean="0">
                <a:solidFill>
                  <a:srgbClr val="0000FF"/>
                </a:solidFill>
              </a:rPr>
              <a:t>、</a:t>
            </a:r>
            <a:r>
              <a:rPr lang="zh-CN" altLang="en-US" sz="4400" b="1" smtClean="0">
                <a:solidFill>
                  <a:srgbClr val="FF0000"/>
                </a:solidFill>
              </a:rPr>
              <a:t>会使用</a:t>
            </a:r>
            <a:r>
              <a:rPr lang="zh-CN" altLang="en-US" sz="4400" b="1" smtClean="0">
                <a:solidFill>
                  <a:srgbClr val="0000FF"/>
                </a:solidFill>
              </a:rPr>
              <a:t>常用的</a:t>
            </a:r>
            <a:r>
              <a:rPr lang="zh-CN" altLang="en-US" sz="6000" b="1" u="sng" smtClean="0">
                <a:solidFill>
                  <a:srgbClr val="FF0000"/>
                </a:solidFill>
              </a:rPr>
              <a:t>修改符号</a:t>
            </a:r>
            <a:r>
              <a:rPr lang="zh-CN" altLang="en-US" sz="4400" b="1" smtClean="0">
                <a:solidFill>
                  <a:srgbClr val="0000FF"/>
                </a:solidFill>
              </a:rPr>
              <a:t>。</a:t>
            </a:r>
            <a:endParaRPr lang="zh-CN" altLang="en-US" sz="4400" b="1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6715125" y="3286125"/>
            <a:ext cx="642938" cy="625475"/>
          </a:xfrm>
          <a:prstGeom prst="ellipse">
            <a:avLst/>
          </a:prstGeom>
          <a:solidFill>
            <a:srgbClr val="FF00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n>
                <a:solidFill>
                  <a:srgbClr val="FF0066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61443" name="Picture 2" descr="F:\图片\35bfef44f5e39e3bcffca381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  <a:ln>
            <a:solidFill>
              <a:schemeClr val="accent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zh-CN" altLang="en-US" sz="6000" kern="12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用符号修改病句</a:t>
            </a:r>
            <a:endParaRPr lang="zh-CN" altLang="en-US" sz="6000" dirty="0"/>
          </a:p>
        </p:txBody>
      </p:sp>
      <p:sp>
        <p:nvSpPr>
          <p:cNvPr id="6" name="椭圆 5"/>
          <p:cNvSpPr/>
          <p:nvPr/>
        </p:nvSpPr>
        <p:spPr>
          <a:xfrm>
            <a:off x="5072063" y="1928813"/>
            <a:ext cx="1628775" cy="785812"/>
          </a:xfrm>
          <a:prstGeom prst="ellipse">
            <a:avLst/>
          </a:prstGeom>
          <a:solidFill>
            <a:schemeClr val="tx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000250"/>
            <a:ext cx="9144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</a:rPr>
              <a:t>例</a:t>
            </a:r>
            <a:r>
              <a:rPr lang="zh-CN" altLang="zh-CN" sz="4000" b="1" dirty="0">
                <a:solidFill>
                  <a:schemeClr val="accent5">
                    <a:lumMod val="50000"/>
                  </a:schemeClr>
                </a:solidFill>
              </a:rPr>
              <a:t>1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</a:rPr>
              <a:t>、参加春游的同学 基本上都到齐了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001297">
            <a:off x="6357938" y="1982788"/>
            <a:ext cx="965200" cy="638175"/>
          </a:xfrm>
          <a:custGeom>
            <a:avLst/>
            <a:gdLst>
              <a:gd name="connsiteX0" fmla="*/ 0 w 943896"/>
              <a:gd name="connsiteY0" fmla="*/ 587476 h 587476"/>
              <a:gd name="connsiteX1" fmla="*/ 14748 w 943896"/>
              <a:gd name="connsiteY1" fmla="*/ 543230 h 587476"/>
              <a:gd name="connsiteX2" fmla="*/ 29496 w 943896"/>
              <a:gd name="connsiteY2" fmla="*/ 439992 h 587476"/>
              <a:gd name="connsiteX3" fmla="*/ 103238 w 943896"/>
              <a:gd name="connsiteY3" fmla="*/ 366250 h 587476"/>
              <a:gd name="connsiteX4" fmla="*/ 162232 w 943896"/>
              <a:gd name="connsiteY4" fmla="*/ 351501 h 587476"/>
              <a:gd name="connsiteX5" fmla="*/ 265471 w 943896"/>
              <a:gd name="connsiteY5" fmla="*/ 366250 h 587476"/>
              <a:gd name="connsiteX6" fmla="*/ 250722 w 943896"/>
              <a:gd name="connsiteY6" fmla="*/ 410495 h 587476"/>
              <a:gd name="connsiteX7" fmla="*/ 191729 w 943896"/>
              <a:gd name="connsiteY7" fmla="*/ 498985 h 587476"/>
              <a:gd name="connsiteX8" fmla="*/ 147483 w 943896"/>
              <a:gd name="connsiteY8" fmla="*/ 469489 h 587476"/>
              <a:gd name="connsiteX9" fmla="*/ 117987 w 943896"/>
              <a:gd name="connsiteY9" fmla="*/ 380998 h 587476"/>
              <a:gd name="connsiteX10" fmla="*/ 221225 w 943896"/>
              <a:gd name="connsiteY10" fmla="*/ 277760 h 587476"/>
              <a:gd name="connsiteX11" fmla="*/ 265471 w 943896"/>
              <a:gd name="connsiteY11" fmla="*/ 248263 h 587476"/>
              <a:gd name="connsiteX12" fmla="*/ 309716 w 943896"/>
              <a:gd name="connsiteY12" fmla="*/ 218766 h 587476"/>
              <a:gd name="connsiteX13" fmla="*/ 442451 w 943896"/>
              <a:gd name="connsiteY13" fmla="*/ 233514 h 587476"/>
              <a:gd name="connsiteX14" fmla="*/ 457200 w 943896"/>
              <a:gd name="connsiteY14" fmla="*/ 277760 h 587476"/>
              <a:gd name="connsiteX15" fmla="*/ 442451 w 943896"/>
              <a:gd name="connsiteY15" fmla="*/ 410495 h 587476"/>
              <a:gd name="connsiteX16" fmla="*/ 324464 w 943896"/>
              <a:gd name="connsiteY16" fmla="*/ 307256 h 587476"/>
              <a:gd name="connsiteX17" fmla="*/ 339213 w 943896"/>
              <a:gd name="connsiteY17" fmla="*/ 159772 h 587476"/>
              <a:gd name="connsiteX18" fmla="*/ 722671 w 943896"/>
              <a:gd name="connsiteY18" fmla="*/ 100779 h 587476"/>
              <a:gd name="connsiteX19" fmla="*/ 914400 w 943896"/>
              <a:gd name="connsiteY19" fmla="*/ 56534 h 587476"/>
              <a:gd name="connsiteX20" fmla="*/ 943896 w 943896"/>
              <a:gd name="connsiteY20" fmla="*/ 27037 h 58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3896" h="587476">
                <a:moveTo>
                  <a:pt x="0" y="587476"/>
                </a:moveTo>
                <a:cubicBezTo>
                  <a:pt x="4916" y="572727"/>
                  <a:pt x="11699" y="558475"/>
                  <a:pt x="14748" y="543230"/>
                </a:cubicBezTo>
                <a:cubicBezTo>
                  <a:pt x="21565" y="509143"/>
                  <a:pt x="19507" y="473288"/>
                  <a:pt x="29496" y="439992"/>
                </a:cubicBezTo>
                <a:cubicBezTo>
                  <a:pt x="39167" y="407756"/>
                  <a:pt x="73903" y="378822"/>
                  <a:pt x="103238" y="366250"/>
                </a:cubicBezTo>
                <a:cubicBezTo>
                  <a:pt x="121869" y="358265"/>
                  <a:pt x="142567" y="356417"/>
                  <a:pt x="162232" y="351501"/>
                </a:cubicBezTo>
                <a:cubicBezTo>
                  <a:pt x="196645" y="356417"/>
                  <a:pt x="236547" y="346967"/>
                  <a:pt x="265471" y="366250"/>
                </a:cubicBezTo>
                <a:cubicBezTo>
                  <a:pt x="278406" y="374874"/>
                  <a:pt x="254493" y="395413"/>
                  <a:pt x="250722" y="410495"/>
                </a:cubicBezTo>
                <a:cubicBezTo>
                  <a:pt x="228071" y="501099"/>
                  <a:pt x="262766" y="475307"/>
                  <a:pt x="191729" y="498985"/>
                </a:cubicBezTo>
                <a:cubicBezTo>
                  <a:pt x="176980" y="489153"/>
                  <a:pt x="156877" y="484520"/>
                  <a:pt x="147483" y="469489"/>
                </a:cubicBezTo>
                <a:cubicBezTo>
                  <a:pt x="131004" y="443123"/>
                  <a:pt x="117987" y="380998"/>
                  <a:pt x="117987" y="380998"/>
                </a:cubicBezTo>
                <a:cubicBezTo>
                  <a:pt x="143945" y="303122"/>
                  <a:pt x="119800" y="345376"/>
                  <a:pt x="221225" y="277760"/>
                </a:cubicBezTo>
                <a:lnTo>
                  <a:pt x="265471" y="248263"/>
                </a:lnTo>
                <a:lnTo>
                  <a:pt x="309716" y="218766"/>
                </a:lnTo>
                <a:cubicBezTo>
                  <a:pt x="353961" y="223682"/>
                  <a:pt x="401118" y="216981"/>
                  <a:pt x="442451" y="233514"/>
                </a:cubicBezTo>
                <a:cubicBezTo>
                  <a:pt x="456886" y="239288"/>
                  <a:pt x="457200" y="262214"/>
                  <a:pt x="457200" y="277760"/>
                </a:cubicBezTo>
                <a:cubicBezTo>
                  <a:pt x="457200" y="322277"/>
                  <a:pt x="447367" y="366250"/>
                  <a:pt x="442451" y="410495"/>
                </a:cubicBezTo>
                <a:cubicBezTo>
                  <a:pt x="339213" y="341669"/>
                  <a:pt x="373626" y="380998"/>
                  <a:pt x="324464" y="307256"/>
                </a:cubicBezTo>
                <a:cubicBezTo>
                  <a:pt x="329380" y="258095"/>
                  <a:pt x="331700" y="208604"/>
                  <a:pt x="339213" y="159772"/>
                </a:cubicBezTo>
                <a:cubicBezTo>
                  <a:pt x="363794" y="0"/>
                  <a:pt x="568377" y="106951"/>
                  <a:pt x="722671" y="100779"/>
                </a:cubicBezTo>
                <a:cubicBezTo>
                  <a:pt x="751059" y="96723"/>
                  <a:pt x="887410" y="83525"/>
                  <a:pt x="914400" y="56534"/>
                </a:cubicBezTo>
                <a:lnTo>
                  <a:pt x="943896" y="27037"/>
                </a:lnTo>
              </a:path>
            </a:pathLst>
          </a:cu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7325" y="3214688"/>
            <a:ext cx="885825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或改为：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</a:rPr>
              <a:t>参加春游的同学 基本上都到齐了</a:t>
            </a:r>
            <a:r>
              <a:rPr lang="en-US" altLang="zh-CN" sz="4000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zh-CN" altLang="en-US" sz="4000" dirty="0"/>
          </a:p>
        </p:txBody>
      </p:sp>
      <p:sp>
        <p:nvSpPr>
          <p:cNvPr id="16" name="椭圆 15"/>
          <p:cNvSpPr/>
          <p:nvPr/>
        </p:nvSpPr>
        <p:spPr>
          <a:xfrm>
            <a:off x="6786563" y="3286125"/>
            <a:ext cx="571500" cy="5715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21326099">
            <a:off x="7127875" y="2930525"/>
            <a:ext cx="871538" cy="427038"/>
          </a:xfrm>
          <a:custGeom>
            <a:avLst/>
            <a:gdLst>
              <a:gd name="connsiteX0" fmla="*/ 0 w 943896"/>
              <a:gd name="connsiteY0" fmla="*/ 587476 h 587476"/>
              <a:gd name="connsiteX1" fmla="*/ 14748 w 943896"/>
              <a:gd name="connsiteY1" fmla="*/ 543230 h 587476"/>
              <a:gd name="connsiteX2" fmla="*/ 29496 w 943896"/>
              <a:gd name="connsiteY2" fmla="*/ 439992 h 587476"/>
              <a:gd name="connsiteX3" fmla="*/ 103238 w 943896"/>
              <a:gd name="connsiteY3" fmla="*/ 366250 h 587476"/>
              <a:gd name="connsiteX4" fmla="*/ 162232 w 943896"/>
              <a:gd name="connsiteY4" fmla="*/ 351501 h 587476"/>
              <a:gd name="connsiteX5" fmla="*/ 265471 w 943896"/>
              <a:gd name="connsiteY5" fmla="*/ 366250 h 587476"/>
              <a:gd name="connsiteX6" fmla="*/ 250722 w 943896"/>
              <a:gd name="connsiteY6" fmla="*/ 410495 h 587476"/>
              <a:gd name="connsiteX7" fmla="*/ 191729 w 943896"/>
              <a:gd name="connsiteY7" fmla="*/ 498985 h 587476"/>
              <a:gd name="connsiteX8" fmla="*/ 147483 w 943896"/>
              <a:gd name="connsiteY8" fmla="*/ 469489 h 587476"/>
              <a:gd name="connsiteX9" fmla="*/ 117987 w 943896"/>
              <a:gd name="connsiteY9" fmla="*/ 380998 h 587476"/>
              <a:gd name="connsiteX10" fmla="*/ 221225 w 943896"/>
              <a:gd name="connsiteY10" fmla="*/ 277760 h 587476"/>
              <a:gd name="connsiteX11" fmla="*/ 265471 w 943896"/>
              <a:gd name="connsiteY11" fmla="*/ 248263 h 587476"/>
              <a:gd name="connsiteX12" fmla="*/ 309716 w 943896"/>
              <a:gd name="connsiteY12" fmla="*/ 218766 h 587476"/>
              <a:gd name="connsiteX13" fmla="*/ 442451 w 943896"/>
              <a:gd name="connsiteY13" fmla="*/ 233514 h 587476"/>
              <a:gd name="connsiteX14" fmla="*/ 457200 w 943896"/>
              <a:gd name="connsiteY14" fmla="*/ 277760 h 587476"/>
              <a:gd name="connsiteX15" fmla="*/ 442451 w 943896"/>
              <a:gd name="connsiteY15" fmla="*/ 410495 h 587476"/>
              <a:gd name="connsiteX16" fmla="*/ 324464 w 943896"/>
              <a:gd name="connsiteY16" fmla="*/ 307256 h 587476"/>
              <a:gd name="connsiteX17" fmla="*/ 339213 w 943896"/>
              <a:gd name="connsiteY17" fmla="*/ 159772 h 587476"/>
              <a:gd name="connsiteX18" fmla="*/ 722671 w 943896"/>
              <a:gd name="connsiteY18" fmla="*/ 100779 h 587476"/>
              <a:gd name="connsiteX19" fmla="*/ 914400 w 943896"/>
              <a:gd name="connsiteY19" fmla="*/ 56534 h 587476"/>
              <a:gd name="connsiteX20" fmla="*/ 943896 w 943896"/>
              <a:gd name="connsiteY20" fmla="*/ 27037 h 58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3896" h="587476">
                <a:moveTo>
                  <a:pt x="0" y="587476"/>
                </a:moveTo>
                <a:cubicBezTo>
                  <a:pt x="4916" y="572727"/>
                  <a:pt x="11699" y="558475"/>
                  <a:pt x="14748" y="543230"/>
                </a:cubicBezTo>
                <a:cubicBezTo>
                  <a:pt x="21565" y="509143"/>
                  <a:pt x="19507" y="473288"/>
                  <a:pt x="29496" y="439992"/>
                </a:cubicBezTo>
                <a:cubicBezTo>
                  <a:pt x="39167" y="407756"/>
                  <a:pt x="73903" y="378822"/>
                  <a:pt x="103238" y="366250"/>
                </a:cubicBezTo>
                <a:cubicBezTo>
                  <a:pt x="121869" y="358265"/>
                  <a:pt x="142567" y="356417"/>
                  <a:pt x="162232" y="351501"/>
                </a:cubicBezTo>
                <a:cubicBezTo>
                  <a:pt x="196645" y="356417"/>
                  <a:pt x="236547" y="346967"/>
                  <a:pt x="265471" y="366250"/>
                </a:cubicBezTo>
                <a:cubicBezTo>
                  <a:pt x="278406" y="374874"/>
                  <a:pt x="254493" y="395413"/>
                  <a:pt x="250722" y="410495"/>
                </a:cubicBezTo>
                <a:cubicBezTo>
                  <a:pt x="228071" y="501099"/>
                  <a:pt x="262766" y="475307"/>
                  <a:pt x="191729" y="498985"/>
                </a:cubicBezTo>
                <a:cubicBezTo>
                  <a:pt x="176980" y="489153"/>
                  <a:pt x="156877" y="484520"/>
                  <a:pt x="147483" y="469489"/>
                </a:cubicBezTo>
                <a:cubicBezTo>
                  <a:pt x="131004" y="443123"/>
                  <a:pt x="117987" y="380998"/>
                  <a:pt x="117987" y="380998"/>
                </a:cubicBezTo>
                <a:cubicBezTo>
                  <a:pt x="143945" y="303122"/>
                  <a:pt x="119800" y="345376"/>
                  <a:pt x="221225" y="277760"/>
                </a:cubicBezTo>
                <a:lnTo>
                  <a:pt x="265471" y="248263"/>
                </a:lnTo>
                <a:lnTo>
                  <a:pt x="309716" y="218766"/>
                </a:lnTo>
                <a:cubicBezTo>
                  <a:pt x="353961" y="223682"/>
                  <a:pt x="401118" y="216981"/>
                  <a:pt x="442451" y="233514"/>
                </a:cubicBezTo>
                <a:cubicBezTo>
                  <a:pt x="456886" y="239288"/>
                  <a:pt x="457200" y="262214"/>
                  <a:pt x="457200" y="277760"/>
                </a:cubicBezTo>
                <a:cubicBezTo>
                  <a:pt x="457200" y="322277"/>
                  <a:pt x="447367" y="366250"/>
                  <a:pt x="442451" y="410495"/>
                </a:cubicBezTo>
                <a:cubicBezTo>
                  <a:pt x="339213" y="341669"/>
                  <a:pt x="373626" y="380998"/>
                  <a:pt x="324464" y="307256"/>
                </a:cubicBezTo>
                <a:cubicBezTo>
                  <a:pt x="329380" y="258095"/>
                  <a:pt x="331700" y="208604"/>
                  <a:pt x="339213" y="159772"/>
                </a:cubicBezTo>
                <a:cubicBezTo>
                  <a:pt x="363794" y="0"/>
                  <a:pt x="568377" y="106951"/>
                  <a:pt x="722671" y="100779"/>
                </a:cubicBezTo>
                <a:cubicBezTo>
                  <a:pt x="751059" y="96723"/>
                  <a:pt x="887410" y="83525"/>
                  <a:pt x="914400" y="56534"/>
                </a:cubicBezTo>
                <a:lnTo>
                  <a:pt x="943896" y="27037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6518275" y="1643063"/>
            <a:ext cx="827088" cy="500062"/>
          </a:xfrm>
          <a:custGeom>
            <a:avLst/>
            <a:gdLst>
              <a:gd name="connsiteX0" fmla="*/ 0 w 825910"/>
              <a:gd name="connsiteY0" fmla="*/ 460778 h 460778"/>
              <a:gd name="connsiteX1" fmla="*/ 14748 w 825910"/>
              <a:gd name="connsiteY1" fmla="*/ 416533 h 460778"/>
              <a:gd name="connsiteX2" fmla="*/ 29497 w 825910"/>
              <a:gd name="connsiteY2" fmla="*/ 342791 h 460778"/>
              <a:gd name="connsiteX3" fmla="*/ 117987 w 825910"/>
              <a:gd name="connsiteY3" fmla="*/ 298546 h 460778"/>
              <a:gd name="connsiteX4" fmla="*/ 191729 w 825910"/>
              <a:gd name="connsiteY4" fmla="*/ 372288 h 460778"/>
              <a:gd name="connsiteX5" fmla="*/ 147484 w 825910"/>
              <a:gd name="connsiteY5" fmla="*/ 387036 h 460778"/>
              <a:gd name="connsiteX6" fmla="*/ 117987 w 825910"/>
              <a:gd name="connsiteY6" fmla="*/ 313294 h 460778"/>
              <a:gd name="connsiteX7" fmla="*/ 206478 w 825910"/>
              <a:gd name="connsiteY7" fmla="*/ 283798 h 460778"/>
              <a:gd name="connsiteX8" fmla="*/ 294968 w 825910"/>
              <a:gd name="connsiteY8" fmla="*/ 254301 h 460778"/>
              <a:gd name="connsiteX9" fmla="*/ 339213 w 825910"/>
              <a:gd name="connsiteY9" fmla="*/ 239552 h 460778"/>
              <a:gd name="connsiteX10" fmla="*/ 383458 w 825910"/>
              <a:gd name="connsiteY10" fmla="*/ 210056 h 460778"/>
              <a:gd name="connsiteX11" fmla="*/ 427703 w 825910"/>
              <a:gd name="connsiteY11" fmla="*/ 224804 h 460778"/>
              <a:gd name="connsiteX12" fmla="*/ 412955 w 825910"/>
              <a:gd name="connsiteY12" fmla="*/ 313294 h 460778"/>
              <a:gd name="connsiteX13" fmla="*/ 324465 w 825910"/>
              <a:gd name="connsiteY13" fmla="*/ 283798 h 460778"/>
              <a:gd name="connsiteX14" fmla="*/ 339213 w 825910"/>
              <a:gd name="connsiteY14" fmla="*/ 195307 h 460778"/>
              <a:gd name="connsiteX15" fmla="*/ 383458 w 825910"/>
              <a:gd name="connsiteY15" fmla="*/ 180559 h 460778"/>
              <a:gd name="connsiteX16" fmla="*/ 516194 w 825910"/>
              <a:gd name="connsiteY16" fmla="*/ 106817 h 460778"/>
              <a:gd name="connsiteX17" fmla="*/ 825910 w 825910"/>
              <a:gd name="connsiteY17" fmla="*/ 62572 h 460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25910" h="460778">
                <a:moveTo>
                  <a:pt x="0" y="460778"/>
                </a:moveTo>
                <a:cubicBezTo>
                  <a:pt x="4916" y="446030"/>
                  <a:pt x="10977" y="431615"/>
                  <a:pt x="14748" y="416533"/>
                </a:cubicBezTo>
                <a:cubicBezTo>
                  <a:pt x="20828" y="392214"/>
                  <a:pt x="17060" y="364556"/>
                  <a:pt x="29497" y="342791"/>
                </a:cubicBezTo>
                <a:cubicBezTo>
                  <a:pt x="42952" y="319245"/>
                  <a:pt x="95276" y="306116"/>
                  <a:pt x="117987" y="298546"/>
                </a:cubicBezTo>
                <a:cubicBezTo>
                  <a:pt x="130628" y="306974"/>
                  <a:pt x="198752" y="344196"/>
                  <a:pt x="191729" y="372288"/>
                </a:cubicBezTo>
                <a:cubicBezTo>
                  <a:pt x="187959" y="387370"/>
                  <a:pt x="162232" y="382120"/>
                  <a:pt x="147484" y="387036"/>
                </a:cubicBezTo>
                <a:cubicBezTo>
                  <a:pt x="121507" y="378377"/>
                  <a:pt x="50577" y="371073"/>
                  <a:pt x="117987" y="313294"/>
                </a:cubicBezTo>
                <a:cubicBezTo>
                  <a:pt x="141594" y="293059"/>
                  <a:pt x="176981" y="293630"/>
                  <a:pt x="206478" y="283798"/>
                </a:cubicBezTo>
                <a:lnTo>
                  <a:pt x="294968" y="254301"/>
                </a:lnTo>
                <a:cubicBezTo>
                  <a:pt x="309716" y="249385"/>
                  <a:pt x="326278" y="248175"/>
                  <a:pt x="339213" y="239552"/>
                </a:cubicBezTo>
                <a:lnTo>
                  <a:pt x="383458" y="210056"/>
                </a:lnTo>
                <a:cubicBezTo>
                  <a:pt x="398206" y="214972"/>
                  <a:pt x="423432" y="209856"/>
                  <a:pt x="427703" y="224804"/>
                </a:cubicBezTo>
                <a:cubicBezTo>
                  <a:pt x="435918" y="253557"/>
                  <a:pt x="438918" y="298458"/>
                  <a:pt x="412955" y="313294"/>
                </a:cubicBezTo>
                <a:cubicBezTo>
                  <a:pt x="385960" y="328720"/>
                  <a:pt x="324465" y="283798"/>
                  <a:pt x="324465" y="283798"/>
                </a:cubicBezTo>
                <a:cubicBezTo>
                  <a:pt x="329381" y="254301"/>
                  <a:pt x="324377" y="221271"/>
                  <a:pt x="339213" y="195307"/>
                </a:cubicBezTo>
                <a:cubicBezTo>
                  <a:pt x="346926" y="181809"/>
                  <a:pt x="369868" y="188109"/>
                  <a:pt x="383458" y="180559"/>
                </a:cubicBezTo>
                <a:cubicBezTo>
                  <a:pt x="535594" y="96038"/>
                  <a:pt x="416078" y="140188"/>
                  <a:pt x="516194" y="106817"/>
                </a:cubicBezTo>
                <a:cubicBezTo>
                  <a:pt x="623011" y="0"/>
                  <a:pt x="539582" y="62572"/>
                  <a:pt x="825910" y="62572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16" grpId="0" animBg="1"/>
      <p:bldP spid="13" grpId="0" animBg="1"/>
      <p:bldP spid="1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4" descr="F:\图片\58636e7b1cf556f02e73b3b8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5851" y="571480"/>
            <a:ext cx="6929487" cy="1143008"/>
          </a:xfrm>
        </p:spPr>
        <p:txBody>
          <a:bodyPr/>
          <a:lstStyle/>
          <a:p>
            <a:pPr>
              <a:defRPr/>
            </a:pPr>
            <a:r>
              <a:rPr lang="zh-CN" altLang="en-US" sz="6600" b="1" kern="1200" cap="all" dirty="0" smtClean="0">
                <a:solidFill>
                  <a:schemeClr val="accent5">
                    <a:lumMod val="50000"/>
                  </a:schemeClr>
                </a:solidFill>
                <a:effectLst>
                  <a:reflection blurRad="12700" stA="48000" endA="300" endPos="55000" dir="5400000" sy="-90000" algn="bl" rotWithShape="0"/>
                </a:effectLst>
              </a:rPr>
              <a:t>用符号修改病句</a:t>
            </a:r>
            <a:endParaRPr lang="zh-CN" altLang="en-US" sz="6600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85750" y="2214563"/>
            <a:ext cx="85725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bg1"/>
                </a:solidFill>
              </a:rPr>
              <a:t>例</a:t>
            </a:r>
            <a:r>
              <a:rPr lang="zh-CN" altLang="zh-CN" sz="4000" b="1">
                <a:solidFill>
                  <a:schemeClr val="bg1"/>
                </a:solidFill>
              </a:rPr>
              <a:t>2</a:t>
            </a:r>
            <a:r>
              <a:rPr lang="zh-CN" altLang="en-US" sz="4000" b="1">
                <a:solidFill>
                  <a:schemeClr val="bg1"/>
                </a:solidFill>
              </a:rPr>
              <a:t>、</a:t>
            </a:r>
            <a:r>
              <a:rPr lang="zh-CN" altLang="en-US" sz="4000" b="1">
                <a:solidFill>
                  <a:srgbClr val="FF0000"/>
                </a:solidFill>
              </a:rPr>
              <a:t>春天 的北京是异常美丽的地方。</a:t>
            </a:r>
            <a:endParaRPr lang="zh-CN" altLang="en-US" sz="4000"/>
          </a:p>
        </p:txBody>
      </p:sp>
      <p:cxnSp>
        <p:nvCxnSpPr>
          <p:cNvPr id="9" name="肘形连接符 8"/>
          <p:cNvCxnSpPr/>
          <p:nvPr/>
        </p:nvCxnSpPr>
        <p:spPr>
          <a:xfrm>
            <a:off x="2857500" y="2214563"/>
            <a:ext cx="1428750" cy="714375"/>
          </a:xfrm>
          <a:prstGeom prst="bentConnector3">
            <a:avLst>
              <a:gd name="adj1" fmla="val 3616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>
            <a:off x="1857375" y="2286000"/>
            <a:ext cx="2500313" cy="785813"/>
          </a:xfrm>
          <a:prstGeom prst="bentConnector3">
            <a:avLst>
              <a:gd name="adj1" fmla="val 3549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57188" y="3643313"/>
            <a:ext cx="12573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</a:rPr>
              <a:t>或改为</a:t>
            </a:r>
            <a:r>
              <a:rPr lang="zh-CN" altLang="en-US" sz="2800" b="1">
                <a:solidFill>
                  <a:srgbClr val="0000FF"/>
                </a:solidFill>
              </a:rPr>
              <a:t>：</a:t>
            </a:r>
            <a:endParaRPr lang="zh-CN" altLang="en-US" sz="2800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928813" y="3571875"/>
            <a:ext cx="65722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春天 的北京是异常美丽的地方。</a:t>
            </a:r>
            <a:endParaRPr lang="zh-CN" altLang="en-US" sz="3600"/>
          </a:p>
        </p:txBody>
      </p:sp>
      <p:sp>
        <p:nvSpPr>
          <p:cNvPr id="20" name="椭圆 19"/>
          <p:cNvSpPr/>
          <p:nvPr/>
        </p:nvSpPr>
        <p:spPr>
          <a:xfrm>
            <a:off x="4429125" y="3643313"/>
            <a:ext cx="571500" cy="5715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792663" y="3259138"/>
            <a:ext cx="788987" cy="430212"/>
          </a:xfrm>
          <a:custGeom>
            <a:avLst/>
            <a:gdLst>
              <a:gd name="connsiteX0" fmla="*/ 62425 w 787639"/>
              <a:gd name="connsiteY0" fmla="*/ 430285 h 430285"/>
              <a:gd name="connsiteX1" fmla="*/ 30894 w 787639"/>
              <a:gd name="connsiteY1" fmla="*/ 382988 h 430285"/>
              <a:gd name="connsiteX2" fmla="*/ 30894 w 787639"/>
              <a:gd name="connsiteY2" fmla="*/ 225333 h 430285"/>
              <a:gd name="connsiteX3" fmla="*/ 125487 w 787639"/>
              <a:gd name="connsiteY3" fmla="*/ 193802 h 430285"/>
              <a:gd name="connsiteX4" fmla="*/ 235846 w 787639"/>
              <a:gd name="connsiteY4" fmla="*/ 209568 h 430285"/>
              <a:gd name="connsiteX5" fmla="*/ 220080 w 787639"/>
              <a:gd name="connsiteY5" fmla="*/ 304161 h 430285"/>
              <a:gd name="connsiteX6" fmla="*/ 141253 w 787639"/>
              <a:gd name="connsiteY6" fmla="*/ 288395 h 430285"/>
              <a:gd name="connsiteX7" fmla="*/ 109722 w 787639"/>
              <a:gd name="connsiteY7" fmla="*/ 130740 h 430285"/>
              <a:gd name="connsiteX8" fmla="*/ 125487 w 787639"/>
              <a:gd name="connsiteY8" fmla="*/ 83444 h 430285"/>
              <a:gd name="connsiteX9" fmla="*/ 220080 w 787639"/>
              <a:gd name="connsiteY9" fmla="*/ 51913 h 430285"/>
              <a:gd name="connsiteX10" fmla="*/ 361970 w 787639"/>
              <a:gd name="connsiteY10" fmla="*/ 67678 h 430285"/>
              <a:gd name="connsiteX11" fmla="*/ 267377 w 787639"/>
              <a:gd name="connsiteY11" fmla="*/ 178037 h 430285"/>
              <a:gd name="connsiteX12" fmla="*/ 267377 w 787639"/>
              <a:gd name="connsiteY12" fmla="*/ 20382 h 430285"/>
              <a:gd name="connsiteX13" fmla="*/ 330439 w 787639"/>
              <a:gd name="connsiteY13" fmla="*/ 4616 h 430285"/>
              <a:gd name="connsiteX14" fmla="*/ 787639 w 787639"/>
              <a:gd name="connsiteY14" fmla="*/ 4616 h 43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7639" h="430285">
                <a:moveTo>
                  <a:pt x="62425" y="430285"/>
                </a:moveTo>
                <a:cubicBezTo>
                  <a:pt x="51915" y="414519"/>
                  <a:pt x="39368" y="399936"/>
                  <a:pt x="30894" y="382988"/>
                </a:cubicBezTo>
                <a:cubicBezTo>
                  <a:pt x="9093" y="339386"/>
                  <a:pt x="0" y="265054"/>
                  <a:pt x="30894" y="225333"/>
                </a:cubicBezTo>
                <a:cubicBezTo>
                  <a:pt x="51299" y="199098"/>
                  <a:pt x="125487" y="193802"/>
                  <a:pt x="125487" y="193802"/>
                </a:cubicBezTo>
                <a:lnTo>
                  <a:pt x="235846" y="209568"/>
                </a:lnTo>
                <a:cubicBezTo>
                  <a:pt x="256649" y="233838"/>
                  <a:pt x="244637" y="283697"/>
                  <a:pt x="220080" y="304161"/>
                </a:cubicBezTo>
                <a:cubicBezTo>
                  <a:pt x="199495" y="321315"/>
                  <a:pt x="167529" y="293650"/>
                  <a:pt x="141253" y="288395"/>
                </a:cubicBezTo>
                <a:cubicBezTo>
                  <a:pt x="61987" y="235552"/>
                  <a:pt x="84262" y="270770"/>
                  <a:pt x="109722" y="130740"/>
                </a:cubicBezTo>
                <a:cubicBezTo>
                  <a:pt x="112695" y="114390"/>
                  <a:pt x="111964" y="93103"/>
                  <a:pt x="125487" y="83444"/>
                </a:cubicBezTo>
                <a:cubicBezTo>
                  <a:pt x="152533" y="64126"/>
                  <a:pt x="220080" y="51913"/>
                  <a:pt x="220080" y="51913"/>
                </a:cubicBezTo>
                <a:cubicBezTo>
                  <a:pt x="267377" y="57168"/>
                  <a:pt x="332754" y="30115"/>
                  <a:pt x="361970" y="67678"/>
                </a:cubicBezTo>
                <a:cubicBezTo>
                  <a:pt x="512920" y="261755"/>
                  <a:pt x="278612" y="180846"/>
                  <a:pt x="267377" y="178037"/>
                </a:cubicBezTo>
                <a:cubicBezTo>
                  <a:pt x="249372" y="124020"/>
                  <a:pt x="227996" y="83392"/>
                  <a:pt x="267377" y="20382"/>
                </a:cubicBezTo>
                <a:cubicBezTo>
                  <a:pt x="278861" y="2008"/>
                  <a:pt x="308781" y="5272"/>
                  <a:pt x="330439" y="4616"/>
                </a:cubicBezTo>
                <a:cubicBezTo>
                  <a:pt x="482769" y="0"/>
                  <a:pt x="635239" y="4616"/>
                  <a:pt x="787639" y="4616"/>
                </a:cubicBezTo>
              </a:path>
            </a:pathLst>
          </a:cu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715125" y="3571875"/>
            <a:ext cx="1428750" cy="7143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616411">
            <a:off x="7764463" y="3140075"/>
            <a:ext cx="339725" cy="612775"/>
          </a:xfrm>
          <a:custGeom>
            <a:avLst/>
            <a:gdLst>
              <a:gd name="connsiteX0" fmla="*/ 17208 w 411346"/>
              <a:gd name="connsiteY0" fmla="*/ 496378 h 496378"/>
              <a:gd name="connsiteX1" fmla="*/ 1442 w 411346"/>
              <a:gd name="connsiteY1" fmla="*/ 449081 h 496378"/>
              <a:gd name="connsiteX2" fmla="*/ 17208 w 411346"/>
              <a:gd name="connsiteY2" fmla="*/ 322957 h 496378"/>
              <a:gd name="connsiteX3" fmla="*/ 64505 w 411346"/>
              <a:gd name="connsiteY3" fmla="*/ 307192 h 496378"/>
              <a:gd name="connsiteX4" fmla="*/ 190629 w 411346"/>
              <a:gd name="connsiteY4" fmla="*/ 291426 h 496378"/>
              <a:gd name="connsiteX5" fmla="*/ 285222 w 411346"/>
              <a:gd name="connsiteY5" fmla="*/ 307192 h 496378"/>
              <a:gd name="connsiteX6" fmla="*/ 300987 w 411346"/>
              <a:gd name="connsiteY6" fmla="*/ 354488 h 496378"/>
              <a:gd name="connsiteX7" fmla="*/ 237925 w 411346"/>
              <a:gd name="connsiteY7" fmla="*/ 370254 h 496378"/>
              <a:gd name="connsiteX8" fmla="*/ 127567 w 411346"/>
              <a:gd name="connsiteY8" fmla="*/ 354488 h 496378"/>
              <a:gd name="connsiteX9" fmla="*/ 48739 w 411346"/>
              <a:gd name="connsiteY9" fmla="*/ 338723 h 496378"/>
              <a:gd name="connsiteX10" fmla="*/ 32973 w 411346"/>
              <a:gd name="connsiteY10" fmla="*/ 291426 h 496378"/>
              <a:gd name="connsiteX11" fmla="*/ 48739 w 411346"/>
              <a:gd name="connsiteY11" fmla="*/ 212599 h 496378"/>
              <a:gd name="connsiteX12" fmla="*/ 143332 w 411346"/>
              <a:gd name="connsiteY12" fmla="*/ 149537 h 496378"/>
              <a:gd name="connsiteX13" fmla="*/ 190629 w 411346"/>
              <a:gd name="connsiteY13" fmla="*/ 118006 h 496378"/>
              <a:gd name="connsiteX14" fmla="*/ 316753 w 411346"/>
              <a:gd name="connsiteY14" fmla="*/ 181068 h 496378"/>
              <a:gd name="connsiteX15" fmla="*/ 269456 w 411346"/>
              <a:gd name="connsiteY15" fmla="*/ 212599 h 496378"/>
              <a:gd name="connsiteX16" fmla="*/ 143332 w 411346"/>
              <a:gd name="connsiteY16" fmla="*/ 165302 h 496378"/>
              <a:gd name="connsiteX17" fmla="*/ 159098 w 411346"/>
              <a:gd name="connsiteY17" fmla="*/ 70709 h 496378"/>
              <a:gd name="connsiteX18" fmla="*/ 206394 w 411346"/>
              <a:gd name="connsiteY18" fmla="*/ 54943 h 496378"/>
              <a:gd name="connsiteX19" fmla="*/ 253691 w 411346"/>
              <a:gd name="connsiteY19" fmla="*/ 23412 h 496378"/>
              <a:gd name="connsiteX20" fmla="*/ 411346 w 411346"/>
              <a:gd name="connsiteY20" fmla="*/ 7647 h 496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1346" h="496378">
                <a:moveTo>
                  <a:pt x="17208" y="496378"/>
                </a:moveTo>
                <a:cubicBezTo>
                  <a:pt x="11953" y="480612"/>
                  <a:pt x="1442" y="465700"/>
                  <a:pt x="1442" y="449081"/>
                </a:cubicBezTo>
                <a:cubicBezTo>
                  <a:pt x="1442" y="406712"/>
                  <a:pt x="0" y="361674"/>
                  <a:pt x="17208" y="322957"/>
                </a:cubicBezTo>
                <a:cubicBezTo>
                  <a:pt x="23957" y="307771"/>
                  <a:pt x="48155" y="310165"/>
                  <a:pt x="64505" y="307192"/>
                </a:cubicBezTo>
                <a:cubicBezTo>
                  <a:pt x="106190" y="299613"/>
                  <a:pt x="148588" y="296681"/>
                  <a:pt x="190629" y="291426"/>
                </a:cubicBezTo>
                <a:cubicBezTo>
                  <a:pt x="222160" y="296681"/>
                  <a:pt x="257468" y="291332"/>
                  <a:pt x="285222" y="307192"/>
                </a:cubicBezTo>
                <a:cubicBezTo>
                  <a:pt x="299651" y="315437"/>
                  <a:pt x="310958" y="341194"/>
                  <a:pt x="300987" y="354488"/>
                </a:cubicBezTo>
                <a:cubicBezTo>
                  <a:pt x="287986" y="371822"/>
                  <a:pt x="258946" y="364999"/>
                  <a:pt x="237925" y="370254"/>
                </a:cubicBezTo>
                <a:cubicBezTo>
                  <a:pt x="201139" y="364999"/>
                  <a:pt x="164221" y="360597"/>
                  <a:pt x="127567" y="354488"/>
                </a:cubicBezTo>
                <a:cubicBezTo>
                  <a:pt x="101135" y="350083"/>
                  <a:pt x="71035" y="353587"/>
                  <a:pt x="48739" y="338723"/>
                </a:cubicBezTo>
                <a:cubicBezTo>
                  <a:pt x="34912" y="329505"/>
                  <a:pt x="38228" y="307192"/>
                  <a:pt x="32973" y="291426"/>
                </a:cubicBezTo>
                <a:cubicBezTo>
                  <a:pt x="38228" y="265150"/>
                  <a:pt x="36755" y="236566"/>
                  <a:pt x="48739" y="212599"/>
                </a:cubicBezTo>
                <a:cubicBezTo>
                  <a:pt x="72359" y="165360"/>
                  <a:pt x="101290" y="163551"/>
                  <a:pt x="143332" y="149537"/>
                </a:cubicBezTo>
                <a:cubicBezTo>
                  <a:pt x="159098" y="139027"/>
                  <a:pt x="171827" y="120356"/>
                  <a:pt x="190629" y="118006"/>
                </a:cubicBezTo>
                <a:cubicBezTo>
                  <a:pt x="262231" y="109055"/>
                  <a:pt x="274712" y="139027"/>
                  <a:pt x="316753" y="181068"/>
                </a:cubicBezTo>
                <a:cubicBezTo>
                  <a:pt x="300987" y="191578"/>
                  <a:pt x="288258" y="210249"/>
                  <a:pt x="269456" y="212599"/>
                </a:cubicBezTo>
                <a:cubicBezTo>
                  <a:pt x="212038" y="219776"/>
                  <a:pt x="184648" y="192846"/>
                  <a:pt x="143332" y="165302"/>
                </a:cubicBezTo>
                <a:cubicBezTo>
                  <a:pt x="148587" y="133771"/>
                  <a:pt x="143238" y="98463"/>
                  <a:pt x="159098" y="70709"/>
                </a:cubicBezTo>
                <a:cubicBezTo>
                  <a:pt x="167343" y="56280"/>
                  <a:pt x="191530" y="62375"/>
                  <a:pt x="206394" y="54943"/>
                </a:cubicBezTo>
                <a:cubicBezTo>
                  <a:pt x="223341" y="46469"/>
                  <a:pt x="236275" y="30876"/>
                  <a:pt x="253691" y="23412"/>
                </a:cubicBezTo>
                <a:cubicBezTo>
                  <a:pt x="308320" y="0"/>
                  <a:pt x="351871" y="7647"/>
                  <a:pt x="411346" y="7647"/>
                </a:cubicBezTo>
              </a:path>
            </a:pathLst>
          </a:cu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2" grpId="0" animBg="1"/>
      <p:bldP spid="23" grpId="0" animBg="1"/>
      <p:bldP spid="2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F:\图片\66e2f1009a7b721b1c95836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572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84213" y="1071546"/>
            <a:ext cx="7772400" cy="1071570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sz="6000" b="1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用符号修改病句</a:t>
            </a:r>
            <a:endParaRPr lang="zh-CN" sz="6000" b="1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285750" y="2643188"/>
            <a:ext cx="8572500" cy="1500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 b="1">
                <a:solidFill>
                  <a:srgbClr val="FF0066"/>
                </a:solidFill>
              </a:rPr>
              <a:t>养成</a:t>
            </a:r>
            <a:endParaRPr lang="en-US" altLang="zh-CN" sz="4000" b="1">
              <a:solidFill>
                <a:srgbClr val="FF0066"/>
              </a:solidFill>
            </a:endParaRPr>
          </a:p>
          <a:p>
            <a:pPr algn="ctr"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例</a:t>
            </a:r>
            <a:r>
              <a:rPr lang="zh-CN" altLang="zh-CN" sz="4000" b="1">
                <a:solidFill>
                  <a:srgbClr val="0000FF"/>
                </a:solidFill>
              </a:rPr>
              <a:t>3</a:t>
            </a:r>
            <a:r>
              <a:rPr lang="zh-CN" altLang="en-US" sz="4000" b="1">
                <a:solidFill>
                  <a:srgbClr val="0000FF"/>
                </a:solidFill>
              </a:rPr>
              <a:t>、我们从小要 讲卫生的好习惯</a:t>
            </a:r>
            <a:r>
              <a:rPr lang="zh-CN" altLang="en-US" sz="4000">
                <a:solidFill>
                  <a:schemeClr val="bg1"/>
                </a:solidFill>
              </a:rPr>
              <a:t>。</a:t>
            </a:r>
            <a:endParaRPr lang="zh-CN" altLang="en-US" sz="400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7563" y="3000375"/>
            <a:ext cx="1143000" cy="5715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 flipV="1">
            <a:off x="4500563" y="2928938"/>
            <a:ext cx="1357312" cy="6429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F:\图片\624a046160ee42c28db10d84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214313"/>
            <a:ext cx="8715375" cy="6429375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00166" y="714356"/>
            <a:ext cx="6286544" cy="1000132"/>
          </a:xfrm>
        </p:spPr>
        <p:txBody>
          <a:bodyPr/>
          <a:lstStyle/>
          <a:p>
            <a:pPr>
              <a:defRPr/>
            </a:pPr>
            <a:r>
              <a:rPr lang="zh-CN" altLang="en-US" sz="6000" b="1" kern="1200" cap="all" dirty="0" smtClean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</a:rPr>
              <a:t>用符号修改病句</a:t>
            </a:r>
            <a:endParaRPr lang="zh-CN" altLang="en-US" sz="6000" dirty="0"/>
          </a:p>
        </p:txBody>
      </p:sp>
      <p:sp>
        <p:nvSpPr>
          <p:cNvPr id="6" name="矩形 5"/>
          <p:cNvSpPr/>
          <p:nvPr/>
        </p:nvSpPr>
        <p:spPr>
          <a:xfrm>
            <a:off x="571500" y="2857500"/>
            <a:ext cx="8072438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例</a:t>
            </a:r>
            <a:r>
              <a:rPr lang="zh-CN" altLang="zh-CN" sz="36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4</a:t>
            </a:r>
            <a:r>
              <a:rPr lang="zh-CN" altLang="en-US" sz="3600" b="1" dirty="0">
                <a:solidFill>
                  <a:schemeClr val="bg1">
                    <a:lumMod val="60000"/>
                    <a:lumOff val="40000"/>
                  </a:schemeClr>
                </a:solidFill>
              </a:rPr>
              <a:t>、</a:t>
            </a:r>
            <a:r>
              <a:rPr lang="zh-CN" altLang="en-US" sz="3600" b="1" dirty="0">
                <a:solidFill>
                  <a:srgbClr val="FF0066"/>
                </a:solidFill>
              </a:rPr>
              <a:t>大家把目光都 集中到主席台上</a:t>
            </a:r>
            <a:r>
              <a:rPr lang="en-US" altLang="zh-CN" sz="3600" b="1" dirty="0">
                <a:solidFill>
                  <a:srgbClr val="FF0066"/>
                </a:solidFill>
              </a:rPr>
              <a:t>.</a:t>
            </a:r>
            <a:endParaRPr lang="zh-CN" altLang="en-US" sz="3600" dirty="0">
              <a:solidFill>
                <a:srgbClr val="FF0066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643438" y="2857500"/>
            <a:ext cx="1571625" cy="7143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cxnSp>
        <p:nvCxnSpPr>
          <p:cNvPr id="9" name="直接连接符 8"/>
          <p:cNvCxnSpPr>
            <a:endCxn id="7" idx="1"/>
          </p:cNvCxnSpPr>
          <p:nvPr/>
        </p:nvCxnSpPr>
        <p:spPr>
          <a:xfrm rot="16200000" flipH="1">
            <a:off x="4563269" y="2651919"/>
            <a:ext cx="319087" cy="30162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5857875" y="2643188"/>
            <a:ext cx="428625" cy="28575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786313" y="2143125"/>
            <a:ext cx="1214437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</a:rPr>
              <a:t>投向</a:t>
            </a:r>
            <a:endParaRPr lang="zh-CN" altLang="en-US" sz="4000" b="1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65539" name="Picture 2" descr="F:\图片\2589ea1073e5e963cb80c4f5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500034" y="285728"/>
            <a:ext cx="8143932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000" b="1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  <a:latin typeface="MT Extra" panose="05050102010205020202" pitchFamily="18" charset="2"/>
                <a:ea typeface="华文行楷" panose="02010800040101010101" pitchFamily="2" charset="-122"/>
              </a:rPr>
              <a:t>小结</a:t>
            </a:r>
            <a:r>
              <a:rPr lang="zh-CN" altLang="en-US" sz="4000" b="1" cap="all" dirty="0">
                <a:solidFill>
                  <a:srgbClr val="FF0066"/>
                </a:solidFill>
                <a:effectLst>
                  <a:reflection blurRad="12700" stA="48000" endA="300" endPos="55000" dir="5400000" sy="-90000" algn="bl" rotWithShape="0"/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（新课结束了  要点勿忘记！）</a:t>
            </a:r>
            <a:endParaRPr lang="zh-CN" altLang="en-US" sz="40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5750" y="1214438"/>
            <a:ext cx="8572500" cy="541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</a:t>
            </a:r>
            <a:r>
              <a:rPr lang="zh-CN" altLang="en-US" sz="2400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定义：</a:t>
            </a:r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在内容和结构上有毛病的句子叫做病句。	</a:t>
            </a:r>
            <a:endParaRPr lang="zh-CN" altLang="en-US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2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、重点</a:t>
            </a:r>
            <a:r>
              <a:rPr lang="zh-CN" altLang="en-US" sz="2400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；</a:t>
            </a:r>
            <a:r>
              <a:rPr lang="zh-CN" altLang="en-US" sz="2400" b="1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掌握修改方法。</a:t>
            </a:r>
            <a:endParaRPr lang="en-US" altLang="zh-CN" sz="2400" b="1" dirty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3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、难点；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寻找病因。</a:t>
            </a:r>
            <a:endParaRPr lang="en-US" altLang="zh-CN" sz="2400" b="1" dirty="0">
              <a:solidFill>
                <a:srgbClr val="FF0066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4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、常见病句的十种病因：</a:t>
            </a:r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</a:t>
            </a:r>
            <a:endParaRPr lang="zh-CN" altLang="en-US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FF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</a:t>
            </a:r>
            <a:r>
              <a:rPr lang="zh-CN" altLang="en-US" sz="2400" b="1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语序颠倒； 搭配不当；成份残缺；重复罗嗦；前后矛盾；</a:t>
            </a:r>
            <a:endParaRPr lang="zh-CN" altLang="en-US" sz="2400" b="1" dirty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    用词不当； 指代不明；分类不当；不合事理；含糊不清。     </a:t>
            </a:r>
            <a:endParaRPr lang="zh-CN" altLang="en-US" sz="2400" b="1" dirty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5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、基本步骤：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一读、二找、三改、四查。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6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、原则：</a:t>
            </a:r>
            <a:r>
              <a:rPr lang="zh-CN" altLang="zh-CN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原意要保、改法要巧、改动要少、最简洁为好</a:t>
            </a:r>
            <a:r>
              <a:rPr lang="zh-CN" altLang="en-US" sz="2400" dirty="0">
                <a:solidFill>
                  <a:srgbClr val="0000FF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。</a:t>
            </a:r>
            <a:endParaRPr lang="zh-CN" altLang="en-US" sz="2400" dirty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7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、方法</a:t>
            </a:r>
            <a:r>
              <a:rPr lang="zh-CN" altLang="en-US" sz="2400" b="1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：一补  、二删、  三换 、 四调</a:t>
            </a:r>
            <a:r>
              <a:rPr lang="zh-CN" altLang="en-US" sz="2400" dirty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lang="en-US" altLang="zh-CN" sz="2400" dirty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8</a:t>
            </a:r>
            <a:r>
              <a:rPr lang="zh-CN" altLang="en-US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、常用的修改符号：</a:t>
            </a:r>
            <a:r>
              <a:rPr lang="en-US" altLang="zh-CN" sz="2400" b="1" dirty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endParaRPr lang="en-US" altLang="zh-CN" sz="2400" b="1" dirty="0">
              <a:solidFill>
                <a:srgbClr val="FF0066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chemeClr val="bg1"/>
                </a:solidFill>
              </a:rPr>
              <a:t>         </a:t>
            </a:r>
            <a:br>
              <a:rPr lang="en-US" altLang="zh-CN" sz="2400" dirty="0">
                <a:solidFill>
                  <a:schemeClr val="bg1"/>
                </a:solidFill>
              </a:rPr>
            </a:br>
            <a:r>
              <a:rPr lang="en-US" altLang="zh-CN" sz="2400" dirty="0">
                <a:solidFill>
                  <a:schemeClr val="bg1"/>
                </a:solidFill>
              </a:rPr>
              <a:t>         </a:t>
            </a:r>
            <a:r>
              <a:rPr lang="zh-CN" altLang="en-US" sz="2400" b="1" dirty="0">
                <a:solidFill>
                  <a:schemeClr val="bg1"/>
                </a:solidFill>
              </a:rPr>
              <a:t>（</a:t>
            </a:r>
            <a:r>
              <a:rPr lang="zh-CN" altLang="zh-CN" sz="2400" b="1" dirty="0">
                <a:solidFill>
                  <a:schemeClr val="bg1"/>
                </a:solidFill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</a:rPr>
              <a:t>）、表示删改      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         </a:t>
            </a:r>
            <a:br>
              <a:rPr lang="en-US" altLang="zh-CN" sz="2400" b="1" dirty="0">
                <a:solidFill>
                  <a:schemeClr val="bg1"/>
                </a:solidFill>
              </a:rPr>
            </a:br>
            <a:r>
              <a:rPr lang="en-US" altLang="zh-CN" sz="2400" b="1" dirty="0">
                <a:solidFill>
                  <a:schemeClr val="bg1"/>
                </a:solidFill>
              </a:rPr>
              <a:t>         </a:t>
            </a:r>
            <a:r>
              <a:rPr lang="zh-CN" altLang="en-US" sz="2400" b="1" dirty="0">
                <a:solidFill>
                  <a:schemeClr val="bg1"/>
                </a:solidFill>
              </a:rPr>
              <a:t>（</a:t>
            </a:r>
            <a:r>
              <a:rPr lang="zh-CN" altLang="zh-CN" sz="2400" b="1" dirty="0">
                <a:solidFill>
                  <a:schemeClr val="bg1"/>
                </a:solidFill>
              </a:rPr>
              <a:t>2</a:t>
            </a:r>
            <a:r>
              <a:rPr lang="zh-CN" altLang="en-US" sz="2400" b="1" dirty="0">
                <a:solidFill>
                  <a:schemeClr val="bg1"/>
                </a:solidFill>
              </a:rPr>
              <a:t>）、表示删除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         </a:t>
            </a:r>
            <a:br>
              <a:rPr lang="en-US" altLang="zh-CN" sz="2400" b="1" dirty="0">
                <a:solidFill>
                  <a:schemeClr val="bg1"/>
                </a:solidFill>
              </a:rPr>
            </a:br>
            <a:r>
              <a:rPr lang="en-US" altLang="zh-CN" sz="2400" b="1" dirty="0">
                <a:solidFill>
                  <a:schemeClr val="bg1"/>
                </a:solidFill>
              </a:rPr>
              <a:t>         </a:t>
            </a:r>
            <a:r>
              <a:rPr lang="zh-CN" altLang="en-US" sz="2400" b="1" dirty="0">
                <a:solidFill>
                  <a:schemeClr val="bg1"/>
                </a:solidFill>
              </a:rPr>
              <a:t>（</a:t>
            </a:r>
            <a:r>
              <a:rPr lang="zh-CN" altLang="zh-CN" sz="2400" b="1" dirty="0">
                <a:solidFill>
                  <a:schemeClr val="bg1"/>
                </a:solidFill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</a:rPr>
              <a:t>）、表示增补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         </a:t>
            </a:r>
            <a:br>
              <a:rPr lang="en-US" altLang="zh-CN" sz="2400" b="1" dirty="0">
                <a:solidFill>
                  <a:schemeClr val="bg1"/>
                </a:solidFill>
              </a:rPr>
            </a:br>
            <a:r>
              <a:rPr lang="en-US" altLang="zh-CN" sz="2400" b="1" dirty="0">
                <a:solidFill>
                  <a:schemeClr val="bg1"/>
                </a:solidFill>
              </a:rPr>
              <a:t>         </a:t>
            </a:r>
            <a:r>
              <a:rPr lang="zh-CN" altLang="en-US" sz="2400" b="1" dirty="0">
                <a:solidFill>
                  <a:schemeClr val="bg1"/>
                </a:solidFill>
              </a:rPr>
              <a:t>（</a:t>
            </a:r>
            <a:r>
              <a:rPr lang="zh-CN" altLang="zh-CN" sz="2400" b="1" dirty="0">
                <a:solidFill>
                  <a:schemeClr val="bg1"/>
                </a:solidFill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</a:rPr>
              <a:t>）、表示左右词语互换位置</a:t>
            </a:r>
            <a:endParaRPr lang="zh-CN" altLang="en-US" sz="2400" b="1" dirty="0"/>
          </a:p>
        </p:txBody>
      </p:sp>
      <p:sp>
        <p:nvSpPr>
          <p:cNvPr id="7" name="椭圆 6"/>
          <p:cNvSpPr/>
          <p:nvPr/>
        </p:nvSpPr>
        <p:spPr>
          <a:xfrm>
            <a:off x="3857625" y="5000625"/>
            <a:ext cx="914400" cy="285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649788" y="4786313"/>
            <a:ext cx="681037" cy="285750"/>
          </a:xfrm>
          <a:custGeom>
            <a:avLst/>
            <a:gdLst>
              <a:gd name="connsiteX0" fmla="*/ 0 w 680936"/>
              <a:gd name="connsiteY0" fmla="*/ 191504 h 205533"/>
              <a:gd name="connsiteX1" fmla="*/ 58366 w 680936"/>
              <a:gd name="connsiteY1" fmla="*/ 152593 h 205533"/>
              <a:gd name="connsiteX2" fmla="*/ 136188 w 680936"/>
              <a:gd name="connsiteY2" fmla="*/ 74772 h 205533"/>
              <a:gd name="connsiteX3" fmla="*/ 214009 w 680936"/>
              <a:gd name="connsiteY3" fmla="*/ 94227 h 205533"/>
              <a:gd name="connsiteX4" fmla="*/ 194553 w 680936"/>
              <a:gd name="connsiteY4" fmla="*/ 191504 h 205533"/>
              <a:gd name="connsiteX5" fmla="*/ 136188 w 680936"/>
              <a:gd name="connsiteY5" fmla="*/ 152593 h 205533"/>
              <a:gd name="connsiteX6" fmla="*/ 155643 w 680936"/>
              <a:gd name="connsiteY6" fmla="*/ 55317 h 205533"/>
              <a:gd name="connsiteX7" fmla="*/ 466928 w 680936"/>
              <a:gd name="connsiteY7" fmla="*/ 35861 h 205533"/>
              <a:gd name="connsiteX8" fmla="*/ 447473 w 680936"/>
              <a:gd name="connsiteY8" fmla="*/ 113683 h 205533"/>
              <a:gd name="connsiteX9" fmla="*/ 389107 w 680936"/>
              <a:gd name="connsiteY9" fmla="*/ 133138 h 205533"/>
              <a:gd name="connsiteX10" fmla="*/ 350196 w 680936"/>
              <a:gd name="connsiteY10" fmla="*/ 74772 h 205533"/>
              <a:gd name="connsiteX11" fmla="*/ 466928 w 680936"/>
              <a:gd name="connsiteY11" fmla="*/ 35861 h 205533"/>
              <a:gd name="connsiteX12" fmla="*/ 680936 w 680936"/>
              <a:gd name="connsiteY12" fmla="*/ 16406 h 205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0936" h="205533">
                <a:moveTo>
                  <a:pt x="0" y="191504"/>
                </a:moveTo>
                <a:cubicBezTo>
                  <a:pt x="19455" y="178534"/>
                  <a:pt x="43759" y="170852"/>
                  <a:pt x="58366" y="152593"/>
                </a:cubicBezTo>
                <a:cubicBezTo>
                  <a:pt x="133829" y="58265"/>
                  <a:pt x="8845" y="117219"/>
                  <a:pt x="136188" y="74772"/>
                </a:cubicBezTo>
                <a:cubicBezTo>
                  <a:pt x="162128" y="81257"/>
                  <a:pt x="202051" y="70311"/>
                  <a:pt x="214009" y="94227"/>
                </a:cubicBezTo>
                <a:cubicBezTo>
                  <a:pt x="228797" y="123804"/>
                  <a:pt x="221007" y="171663"/>
                  <a:pt x="194553" y="191504"/>
                </a:cubicBezTo>
                <a:cubicBezTo>
                  <a:pt x="175847" y="205533"/>
                  <a:pt x="155643" y="165563"/>
                  <a:pt x="136188" y="152593"/>
                </a:cubicBezTo>
                <a:cubicBezTo>
                  <a:pt x="142673" y="120168"/>
                  <a:pt x="124461" y="66323"/>
                  <a:pt x="155643" y="55317"/>
                </a:cubicBezTo>
                <a:cubicBezTo>
                  <a:pt x="253680" y="20716"/>
                  <a:pt x="364983" y="15472"/>
                  <a:pt x="466928" y="35861"/>
                </a:cubicBezTo>
                <a:cubicBezTo>
                  <a:pt x="493148" y="41105"/>
                  <a:pt x="464177" y="92803"/>
                  <a:pt x="447473" y="113683"/>
                </a:cubicBezTo>
                <a:cubicBezTo>
                  <a:pt x="434662" y="129697"/>
                  <a:pt x="408562" y="126653"/>
                  <a:pt x="389107" y="133138"/>
                </a:cubicBezTo>
                <a:cubicBezTo>
                  <a:pt x="376137" y="113683"/>
                  <a:pt x="335589" y="93031"/>
                  <a:pt x="350196" y="74772"/>
                </a:cubicBezTo>
                <a:cubicBezTo>
                  <a:pt x="375818" y="42744"/>
                  <a:pt x="428017" y="48831"/>
                  <a:pt x="466928" y="35861"/>
                </a:cubicBezTo>
                <a:cubicBezTo>
                  <a:pt x="574511" y="0"/>
                  <a:pt x="504791" y="16406"/>
                  <a:pt x="680936" y="16406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857625" y="4429125"/>
            <a:ext cx="914400" cy="2857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1" name="直接连接符 10"/>
          <p:cNvCxnSpPr>
            <a:endCxn id="9" idx="1"/>
          </p:cNvCxnSpPr>
          <p:nvPr/>
        </p:nvCxnSpPr>
        <p:spPr>
          <a:xfrm>
            <a:off x="3714750" y="4286250"/>
            <a:ext cx="276225" cy="184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9" idx="7"/>
          </p:cNvCxnSpPr>
          <p:nvPr/>
        </p:nvCxnSpPr>
        <p:spPr>
          <a:xfrm rot="10800000" flipV="1">
            <a:off x="4638675" y="4286250"/>
            <a:ext cx="361950" cy="18415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857625" y="5500688"/>
            <a:ext cx="428625" cy="3571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4286250" y="5500688"/>
            <a:ext cx="357187" cy="3571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/>
          <p:nvPr/>
        </p:nvCxnSpPr>
        <p:spPr>
          <a:xfrm>
            <a:off x="5500688" y="6143625"/>
            <a:ext cx="928687" cy="285750"/>
          </a:xfrm>
          <a:prstGeom prst="bentConnector3">
            <a:avLst>
              <a:gd name="adj1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66563" name="Picture 2" descr="F:\图片\bcabaf0277fcbcf109fa936a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矩形 4"/>
          <p:cNvSpPr/>
          <p:nvPr/>
        </p:nvSpPr>
        <p:spPr>
          <a:xfrm>
            <a:off x="1214438" y="357188"/>
            <a:ext cx="6643687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solidFill>
                  <a:srgbClr val="FF0066"/>
                </a:solidFill>
                <a:latin typeface="+mj-ea"/>
                <a:ea typeface="+mj-ea"/>
              </a:rPr>
              <a:t>练习到我家   </a:t>
            </a:r>
            <a:br>
              <a:rPr lang="en-US" altLang="zh-CN" sz="4800" b="1" dirty="0">
                <a:solidFill>
                  <a:srgbClr val="FF0066"/>
                </a:solidFill>
                <a:latin typeface="+mj-ea"/>
                <a:ea typeface="+mj-ea"/>
              </a:rPr>
            </a:br>
            <a:r>
              <a:rPr lang="zh-CN" altLang="en-US" sz="4800" b="1" dirty="0">
                <a:solidFill>
                  <a:srgbClr val="FF0066"/>
                </a:solidFill>
                <a:latin typeface="+mj-ea"/>
                <a:ea typeface="+mj-ea"/>
              </a:rPr>
              <a:t>我们要好好招待它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500063" y="2143117"/>
            <a:ext cx="8139112" cy="11387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要求：先说病因，再用修改符号，后把完整的语句写在横线上。</a:t>
            </a:r>
            <a:br>
              <a:rPr lang="en-US" altLang="zh-CN" sz="2000" b="1" dirty="0">
                <a:solidFill>
                  <a:srgbClr val="0000FF"/>
                </a:solidFill>
              </a:rPr>
            </a:br>
            <a:br>
              <a:rPr lang="en-US" altLang="zh-CN" sz="2000" b="1" dirty="0">
                <a:solidFill>
                  <a:srgbClr val="0000FF"/>
                </a:solidFill>
              </a:rPr>
            </a:br>
            <a:endParaRPr lang="zh-CN" altLang="en-US" sz="2800" dirty="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00063" y="2857500"/>
            <a:ext cx="80724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</a:rPr>
              <a:t>、我们要运用和理解已经学会的成语。</a:t>
            </a:r>
            <a:endParaRPr lang="en-US" altLang="zh-CN" sz="2400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857875" y="2857500"/>
            <a:ext cx="30003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病因叫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（语序不当）</a:t>
            </a:r>
            <a:endParaRPr lang="zh-CN" altLang="en-US" sz="2400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71500" y="3643313"/>
            <a:ext cx="59547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改为：</a:t>
            </a:r>
            <a:r>
              <a:rPr lang="zh-CN" altLang="en-US" sz="2800" b="1" u="sng">
                <a:solidFill>
                  <a:srgbClr val="0000FF"/>
                </a:solidFill>
              </a:rPr>
              <a:t>我们要运用已经学会的成语。</a:t>
            </a:r>
            <a:endParaRPr lang="zh-CN" altLang="en-US" sz="280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00063" y="4714875"/>
            <a:ext cx="49291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</a:rPr>
              <a:t>、我们艰苦奋斗的优良传统。</a:t>
            </a:r>
            <a:endParaRPr lang="zh-CN" altLang="en-US" sz="2400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857750" y="4714875"/>
            <a:ext cx="32146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病因叫（成分残缺）</a:t>
            </a:r>
            <a:endParaRPr lang="zh-CN" altLang="en-US" sz="24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1143000" y="4500563"/>
            <a:ext cx="571500" cy="35718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1714500" y="4500563"/>
            <a:ext cx="785813" cy="35718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214438" y="4286250"/>
            <a:ext cx="10715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</a:rPr>
              <a:t>要发扬 </a:t>
            </a:r>
            <a:endParaRPr lang="zh-CN" altLang="en-US" sz="2000"/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42938" y="5357813"/>
            <a:ext cx="8699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改为：</a:t>
            </a:r>
            <a:endParaRPr lang="zh-CN" altLang="en-US" sz="240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714500" y="5357813"/>
            <a:ext cx="4714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u="sng">
                <a:solidFill>
                  <a:srgbClr val="0000FF"/>
                </a:solidFill>
              </a:rPr>
              <a:t>我们艰苦奋斗的优良传统。</a:t>
            </a:r>
            <a:endParaRPr lang="zh-CN" altLang="en-US" sz="2800" u="sng"/>
          </a:p>
        </p:txBody>
      </p:sp>
      <p:cxnSp>
        <p:nvCxnSpPr>
          <p:cNvPr id="21" name="肘形连接符 20"/>
          <p:cNvCxnSpPr/>
          <p:nvPr/>
        </p:nvCxnSpPr>
        <p:spPr>
          <a:xfrm>
            <a:off x="2714612" y="2857496"/>
            <a:ext cx="857256" cy="428628"/>
          </a:xfrm>
          <a:prstGeom prst="bentConnector3">
            <a:avLst>
              <a:gd name="adj1" fmla="val 316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肘形连接符 42"/>
          <p:cNvCxnSpPr/>
          <p:nvPr/>
        </p:nvCxnSpPr>
        <p:spPr>
          <a:xfrm>
            <a:off x="2000232" y="2928934"/>
            <a:ext cx="1571636" cy="428628"/>
          </a:xfrm>
          <a:prstGeom prst="bentConnector3">
            <a:avLst>
              <a:gd name="adj1" fmla="val 4197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/>
      <p:bldP spid="12" grpId="0"/>
      <p:bldP spid="13" grpId="0"/>
      <p:bldP spid="24" grpId="0"/>
      <p:bldP spid="25" grpId="0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F:\图片\2589ea1073e5e963cb80c4f5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4313" y="214313"/>
            <a:ext cx="8715375" cy="6429375"/>
          </a:xfr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3063" y="714375"/>
            <a:ext cx="5786437" cy="1357313"/>
          </a:xfrm>
        </p:spPr>
        <p:txBody>
          <a:bodyPr/>
          <a:lstStyle/>
          <a:p>
            <a:pPr>
              <a:defRPr/>
            </a:pPr>
            <a:r>
              <a:rPr lang="zh-CN" altLang="en-US" b="1" dirty="0" smtClean="0">
                <a:solidFill>
                  <a:srgbClr val="FF0066"/>
                </a:solidFill>
                <a:latin typeface="+mj-ea"/>
              </a:rPr>
              <a:t>练习到我家   </a:t>
            </a:r>
            <a:br>
              <a:rPr lang="en-US" altLang="zh-CN" b="1" dirty="0" smtClean="0">
                <a:solidFill>
                  <a:srgbClr val="FF0066"/>
                </a:solidFill>
                <a:latin typeface="+mj-ea"/>
              </a:rPr>
            </a:br>
            <a:r>
              <a:rPr lang="zh-CN" altLang="en-US" b="1" dirty="0" smtClean="0">
                <a:solidFill>
                  <a:srgbClr val="FF0066"/>
                </a:solidFill>
                <a:latin typeface="+mj-ea"/>
              </a:rPr>
              <a:t>我们要好好招待它</a:t>
            </a:r>
            <a:br>
              <a:rPr lang="zh-CN" altLang="en-US" dirty="0" smtClean="0">
                <a:latin typeface="+mj-ea"/>
              </a:rPr>
            </a:br>
            <a:endParaRPr lang="zh-CN" altLang="en-US" dirty="0"/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28688" y="1928813"/>
            <a:ext cx="73580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要求：先说病因，再用修改符号，后把完整的语句写在横线上。</a:t>
            </a:r>
            <a:br>
              <a:rPr lang="en-US" altLang="zh-CN" sz="2000" b="1">
                <a:solidFill>
                  <a:srgbClr val="0000FF"/>
                </a:solidFill>
              </a:rPr>
            </a:br>
            <a:endParaRPr lang="zh-CN" altLang="en-US" sz="2000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85813" y="2571750"/>
            <a:ext cx="57150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3</a:t>
            </a:r>
            <a:r>
              <a:rPr lang="zh-CN" altLang="en-US" sz="2400" b="1">
                <a:solidFill>
                  <a:srgbClr val="0000FF"/>
                </a:solidFill>
              </a:rPr>
              <a:t>、张文和王勤约定一起在自己家做作业。</a:t>
            </a:r>
            <a:endParaRPr lang="zh-CN" altLang="en-US" sz="24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357938" y="2643188"/>
            <a:ext cx="87788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病因叫</a:t>
            </a: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143750" y="2643188"/>
            <a:ext cx="13319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</a:rPr>
              <a:t> (</a:t>
            </a:r>
            <a:r>
              <a:rPr lang="zh-CN" altLang="en-US" b="1">
                <a:solidFill>
                  <a:srgbClr val="FF0000"/>
                </a:solidFill>
              </a:rPr>
              <a:t>指代不明</a:t>
            </a:r>
            <a:r>
              <a:rPr lang="en-US" altLang="zh-CN" b="1">
                <a:solidFill>
                  <a:srgbClr val="FF0000"/>
                </a:solidFill>
              </a:rPr>
              <a:t>)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785813" y="3214688"/>
            <a:ext cx="8826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改为：</a:t>
            </a: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928813" y="2643188"/>
            <a:ext cx="428625" cy="285750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088484">
            <a:off x="2211388" y="2286000"/>
            <a:ext cx="546100" cy="527050"/>
          </a:xfrm>
          <a:custGeom>
            <a:avLst/>
            <a:gdLst>
              <a:gd name="connsiteX0" fmla="*/ 13746 w 426701"/>
              <a:gd name="connsiteY0" fmla="*/ 324954 h 324954"/>
              <a:gd name="connsiteX1" fmla="*/ 28494 w 426701"/>
              <a:gd name="connsiteY1" fmla="*/ 265960 h 324954"/>
              <a:gd name="connsiteX2" fmla="*/ 72740 w 426701"/>
              <a:gd name="connsiteY2" fmla="*/ 236463 h 324954"/>
              <a:gd name="connsiteX3" fmla="*/ 87488 w 426701"/>
              <a:gd name="connsiteY3" fmla="*/ 133225 h 324954"/>
              <a:gd name="connsiteX4" fmla="*/ 161230 w 426701"/>
              <a:gd name="connsiteY4" fmla="*/ 147973 h 324954"/>
              <a:gd name="connsiteX5" fmla="*/ 87488 w 426701"/>
              <a:gd name="connsiteY5" fmla="*/ 206967 h 324954"/>
              <a:gd name="connsiteX6" fmla="*/ 28494 w 426701"/>
              <a:gd name="connsiteY6" fmla="*/ 133225 h 324954"/>
              <a:gd name="connsiteX7" fmla="*/ 116985 w 426701"/>
              <a:gd name="connsiteY7" fmla="*/ 103728 h 324954"/>
              <a:gd name="connsiteX8" fmla="*/ 161230 w 426701"/>
              <a:gd name="connsiteY8" fmla="*/ 88980 h 324954"/>
              <a:gd name="connsiteX9" fmla="*/ 279217 w 426701"/>
              <a:gd name="connsiteY9" fmla="*/ 74231 h 324954"/>
              <a:gd name="connsiteX10" fmla="*/ 293965 w 426701"/>
              <a:gd name="connsiteY10" fmla="*/ 118476 h 324954"/>
              <a:gd name="connsiteX11" fmla="*/ 249720 w 426701"/>
              <a:gd name="connsiteY11" fmla="*/ 133225 h 324954"/>
              <a:gd name="connsiteX12" fmla="*/ 220223 w 426701"/>
              <a:gd name="connsiteY12" fmla="*/ 29986 h 324954"/>
              <a:gd name="connsiteX13" fmla="*/ 264469 w 426701"/>
              <a:gd name="connsiteY13" fmla="*/ 15238 h 324954"/>
              <a:gd name="connsiteX14" fmla="*/ 426701 w 426701"/>
              <a:gd name="connsiteY14" fmla="*/ 489 h 32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6701" h="324954">
                <a:moveTo>
                  <a:pt x="13746" y="324954"/>
                </a:moveTo>
                <a:cubicBezTo>
                  <a:pt x="18662" y="305289"/>
                  <a:pt x="17250" y="282826"/>
                  <a:pt x="28494" y="265960"/>
                </a:cubicBezTo>
                <a:cubicBezTo>
                  <a:pt x="38326" y="251211"/>
                  <a:pt x="65541" y="252661"/>
                  <a:pt x="72740" y="236463"/>
                </a:cubicBezTo>
                <a:cubicBezTo>
                  <a:pt x="86858" y="204697"/>
                  <a:pt x="82572" y="167638"/>
                  <a:pt x="87488" y="133225"/>
                </a:cubicBezTo>
                <a:cubicBezTo>
                  <a:pt x="112069" y="138141"/>
                  <a:pt x="147325" y="127116"/>
                  <a:pt x="161230" y="147973"/>
                </a:cubicBezTo>
                <a:cubicBezTo>
                  <a:pt x="239868" y="265931"/>
                  <a:pt x="92073" y="208113"/>
                  <a:pt x="87488" y="206967"/>
                </a:cubicBezTo>
                <a:cubicBezTo>
                  <a:pt x="86004" y="205978"/>
                  <a:pt x="0" y="161719"/>
                  <a:pt x="28494" y="133225"/>
                </a:cubicBezTo>
                <a:cubicBezTo>
                  <a:pt x="50480" y="111239"/>
                  <a:pt x="87488" y="113560"/>
                  <a:pt x="116985" y="103728"/>
                </a:cubicBezTo>
                <a:lnTo>
                  <a:pt x="161230" y="88980"/>
                </a:lnTo>
                <a:cubicBezTo>
                  <a:pt x="203780" y="60613"/>
                  <a:pt x="219987" y="34745"/>
                  <a:pt x="279217" y="74231"/>
                </a:cubicBezTo>
                <a:cubicBezTo>
                  <a:pt x="292152" y="82854"/>
                  <a:pt x="289049" y="103728"/>
                  <a:pt x="293965" y="118476"/>
                </a:cubicBezTo>
                <a:cubicBezTo>
                  <a:pt x="279217" y="123392"/>
                  <a:pt x="265266" y="133225"/>
                  <a:pt x="249720" y="133225"/>
                </a:cubicBezTo>
                <a:cubicBezTo>
                  <a:pt x="185122" y="133225"/>
                  <a:pt x="187500" y="87250"/>
                  <a:pt x="220223" y="29986"/>
                </a:cubicBezTo>
                <a:cubicBezTo>
                  <a:pt x="227936" y="16488"/>
                  <a:pt x="249103" y="17602"/>
                  <a:pt x="264469" y="15238"/>
                </a:cubicBezTo>
                <a:cubicBezTo>
                  <a:pt x="363517" y="0"/>
                  <a:pt x="367852" y="489"/>
                  <a:pt x="426701" y="489"/>
                </a:cubicBezTo>
              </a:path>
            </a:pathLst>
          </a:cu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4" name="肘形连接符 13"/>
          <p:cNvCxnSpPr/>
          <p:nvPr/>
        </p:nvCxnSpPr>
        <p:spPr>
          <a:xfrm>
            <a:off x="1285875" y="2643188"/>
            <a:ext cx="2071688" cy="357187"/>
          </a:xfrm>
          <a:prstGeom prst="bentConnector3">
            <a:avLst>
              <a:gd name="adj1" fmla="val 50000"/>
            </a:avLst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43063" y="3214688"/>
            <a:ext cx="390366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u="sng">
                <a:solidFill>
                  <a:srgbClr val="0000FF"/>
                </a:solidFill>
              </a:rPr>
              <a:t>王勤约定张文一起在自己家做作业。</a:t>
            </a:r>
            <a:endParaRPr lang="zh-CN" altLang="en-US" u="sng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643063" y="3786188"/>
            <a:ext cx="40719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</a:rPr>
              <a:t>张文和王勤约定一起在自己家做作业</a:t>
            </a:r>
            <a:r>
              <a:rPr lang="zh-CN" altLang="en-US" sz="2000" b="1">
                <a:solidFill>
                  <a:srgbClr val="0000FF"/>
                </a:solidFill>
              </a:rPr>
              <a:t>。</a:t>
            </a:r>
            <a:endParaRPr lang="zh-CN" altLang="en-US" sz="200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57250" y="3786188"/>
            <a:ext cx="649288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或：</a:t>
            </a: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143125" y="3786188"/>
            <a:ext cx="285750" cy="428625"/>
          </a:xfrm>
          <a:prstGeom prst="ellipse">
            <a:avLst/>
          </a:prstGeom>
          <a:noFill/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088484">
            <a:off x="2333625" y="3562350"/>
            <a:ext cx="633413" cy="403225"/>
          </a:xfrm>
          <a:custGeom>
            <a:avLst/>
            <a:gdLst>
              <a:gd name="connsiteX0" fmla="*/ 13746 w 426701"/>
              <a:gd name="connsiteY0" fmla="*/ 324954 h 324954"/>
              <a:gd name="connsiteX1" fmla="*/ 28494 w 426701"/>
              <a:gd name="connsiteY1" fmla="*/ 265960 h 324954"/>
              <a:gd name="connsiteX2" fmla="*/ 72740 w 426701"/>
              <a:gd name="connsiteY2" fmla="*/ 236463 h 324954"/>
              <a:gd name="connsiteX3" fmla="*/ 87488 w 426701"/>
              <a:gd name="connsiteY3" fmla="*/ 133225 h 324954"/>
              <a:gd name="connsiteX4" fmla="*/ 161230 w 426701"/>
              <a:gd name="connsiteY4" fmla="*/ 147973 h 324954"/>
              <a:gd name="connsiteX5" fmla="*/ 87488 w 426701"/>
              <a:gd name="connsiteY5" fmla="*/ 206967 h 324954"/>
              <a:gd name="connsiteX6" fmla="*/ 28494 w 426701"/>
              <a:gd name="connsiteY6" fmla="*/ 133225 h 324954"/>
              <a:gd name="connsiteX7" fmla="*/ 116985 w 426701"/>
              <a:gd name="connsiteY7" fmla="*/ 103728 h 324954"/>
              <a:gd name="connsiteX8" fmla="*/ 161230 w 426701"/>
              <a:gd name="connsiteY8" fmla="*/ 88980 h 324954"/>
              <a:gd name="connsiteX9" fmla="*/ 279217 w 426701"/>
              <a:gd name="connsiteY9" fmla="*/ 74231 h 324954"/>
              <a:gd name="connsiteX10" fmla="*/ 293965 w 426701"/>
              <a:gd name="connsiteY10" fmla="*/ 118476 h 324954"/>
              <a:gd name="connsiteX11" fmla="*/ 249720 w 426701"/>
              <a:gd name="connsiteY11" fmla="*/ 133225 h 324954"/>
              <a:gd name="connsiteX12" fmla="*/ 220223 w 426701"/>
              <a:gd name="connsiteY12" fmla="*/ 29986 h 324954"/>
              <a:gd name="connsiteX13" fmla="*/ 264469 w 426701"/>
              <a:gd name="connsiteY13" fmla="*/ 15238 h 324954"/>
              <a:gd name="connsiteX14" fmla="*/ 426701 w 426701"/>
              <a:gd name="connsiteY14" fmla="*/ 489 h 324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26701" h="324954">
                <a:moveTo>
                  <a:pt x="13746" y="324954"/>
                </a:moveTo>
                <a:cubicBezTo>
                  <a:pt x="18662" y="305289"/>
                  <a:pt x="17250" y="282826"/>
                  <a:pt x="28494" y="265960"/>
                </a:cubicBezTo>
                <a:cubicBezTo>
                  <a:pt x="38326" y="251211"/>
                  <a:pt x="65541" y="252661"/>
                  <a:pt x="72740" y="236463"/>
                </a:cubicBezTo>
                <a:cubicBezTo>
                  <a:pt x="86858" y="204697"/>
                  <a:pt x="82572" y="167638"/>
                  <a:pt x="87488" y="133225"/>
                </a:cubicBezTo>
                <a:cubicBezTo>
                  <a:pt x="112069" y="138141"/>
                  <a:pt x="147325" y="127116"/>
                  <a:pt x="161230" y="147973"/>
                </a:cubicBezTo>
                <a:cubicBezTo>
                  <a:pt x="239868" y="265931"/>
                  <a:pt x="92073" y="208113"/>
                  <a:pt x="87488" y="206967"/>
                </a:cubicBezTo>
                <a:cubicBezTo>
                  <a:pt x="86004" y="205978"/>
                  <a:pt x="0" y="161719"/>
                  <a:pt x="28494" y="133225"/>
                </a:cubicBezTo>
                <a:cubicBezTo>
                  <a:pt x="50480" y="111239"/>
                  <a:pt x="87488" y="113560"/>
                  <a:pt x="116985" y="103728"/>
                </a:cubicBezTo>
                <a:lnTo>
                  <a:pt x="161230" y="88980"/>
                </a:lnTo>
                <a:cubicBezTo>
                  <a:pt x="203780" y="60613"/>
                  <a:pt x="219987" y="34745"/>
                  <a:pt x="279217" y="74231"/>
                </a:cubicBezTo>
                <a:cubicBezTo>
                  <a:pt x="292152" y="82854"/>
                  <a:pt x="289049" y="103728"/>
                  <a:pt x="293965" y="118476"/>
                </a:cubicBezTo>
                <a:cubicBezTo>
                  <a:pt x="279217" y="123392"/>
                  <a:pt x="265266" y="133225"/>
                  <a:pt x="249720" y="133225"/>
                </a:cubicBezTo>
                <a:cubicBezTo>
                  <a:pt x="185122" y="133225"/>
                  <a:pt x="187500" y="87250"/>
                  <a:pt x="220223" y="29986"/>
                </a:cubicBezTo>
                <a:cubicBezTo>
                  <a:pt x="227936" y="16488"/>
                  <a:pt x="249103" y="17602"/>
                  <a:pt x="264469" y="15238"/>
                </a:cubicBezTo>
                <a:cubicBezTo>
                  <a:pt x="363517" y="0"/>
                  <a:pt x="367852" y="489"/>
                  <a:pt x="426701" y="489"/>
                </a:cubicBezTo>
              </a:path>
            </a:pathLst>
          </a:cu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26" name="肘形连接符 25"/>
          <p:cNvCxnSpPr/>
          <p:nvPr/>
        </p:nvCxnSpPr>
        <p:spPr>
          <a:xfrm>
            <a:off x="2428875" y="3857625"/>
            <a:ext cx="857250" cy="285750"/>
          </a:xfrm>
          <a:prstGeom prst="bentConnector3">
            <a:avLst>
              <a:gd name="adj1" fmla="val 50000"/>
            </a:avLst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785813" y="4500563"/>
            <a:ext cx="8826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</a:rPr>
              <a:t>改为：</a:t>
            </a:r>
            <a:endParaRPr lang="zh-CN" altLang="en-US"/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643063" y="4500563"/>
            <a:ext cx="3903662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 u="sng">
                <a:solidFill>
                  <a:srgbClr val="0000FF"/>
                </a:solidFill>
              </a:rPr>
              <a:t>张文约定王勤一起在自己家做作业。</a:t>
            </a:r>
            <a:endParaRPr lang="zh-CN" altLang="en-US" u="sng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 animBg="1"/>
      <p:bldP spid="13" grpId="0" animBg="1"/>
      <p:bldP spid="21" grpId="0"/>
      <p:bldP spid="22" grpId="0"/>
      <p:bldP spid="23" grpId="0"/>
      <p:bldP spid="24" grpId="0" animBg="1"/>
      <p:bldP spid="25" grpId="0" animBg="1"/>
      <p:bldP spid="39" grpId="0"/>
      <p:bldP spid="4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5" name="Picture 5" descr="F:\图片\图片\43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71750" y="0"/>
            <a:ext cx="3929063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28926" y="214290"/>
            <a:ext cx="3357586" cy="1143008"/>
          </a:xfrm>
        </p:spPr>
        <p:txBody>
          <a:bodyPr/>
          <a:lstStyle/>
          <a:p>
            <a:pPr>
              <a:defRPr/>
            </a:pPr>
            <a:r>
              <a:rPr lang="zh-CN" altLang="en-US" sz="8000" kern="1200" cap="all" dirty="0" smtClean="0">
                <a:solidFill>
                  <a:srgbClr val="00FF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同学们</a:t>
            </a:r>
            <a:endParaRPr lang="zh-CN" altLang="en-US" sz="8000" dirty="0">
              <a:solidFill>
                <a:srgbClr val="00FF00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928938" y="1357313"/>
            <a:ext cx="3357562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9600" b="1">
                <a:solidFill>
                  <a:srgbClr val="FF0000"/>
                </a:solidFill>
                <a:latin typeface="Engravers MT" panose="02090707080505020304" pitchFamily="18" charset="0"/>
                <a:ea typeface="华文彩云" panose="02010800040101010101" pitchFamily="2" charset="-122"/>
              </a:rPr>
              <a:t>再</a:t>
            </a:r>
            <a:r>
              <a:rPr lang="zh-CN" altLang="en-US" sz="9600" b="1">
                <a:solidFill>
                  <a:srgbClr val="FF0066"/>
                </a:solidFill>
                <a:latin typeface="Engravers MT" panose="02090707080505020304" pitchFamily="18" charset="0"/>
                <a:ea typeface="华文彩云" panose="02010800040101010101" pitchFamily="2" charset="-122"/>
              </a:rPr>
              <a:t>    见</a:t>
            </a:r>
            <a:endParaRPr lang="zh-CN" altLang="en-US" sz="9600" b="1">
              <a:solidFill>
                <a:srgbClr val="FF0066"/>
              </a:solidFill>
              <a:latin typeface="Engravers MT" panose="02090707080505020304" pitchFamily="18" charset="0"/>
              <a:ea typeface="华文彩云" panose="02010800040101010101" pitchFamily="2" charset="-122"/>
            </a:endParaRPr>
          </a:p>
        </p:txBody>
      </p:sp>
      <p:pic>
        <p:nvPicPr>
          <p:cNvPr id="19" name="CD 乐曲 18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十五的月亮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CD 乐曲 20">
            <a:hlinkClick r:id="" action="ppaction://media"/>
          </p:cNvPr>
          <p:cNvPicPr>
            <a:picLocks noRot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7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367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90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100000">
                <p:cTn id="2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Blue hills.jpg"/>
          <p:cNvPicPr>
            <a:picLocks noChangeAspect="1"/>
          </p:cNvPicPr>
          <p:nvPr/>
        </p:nvPicPr>
        <p:blipFill>
          <a:blip r:embed="rId1">
            <a:lum bright="6000"/>
          </a:blip>
          <a:srcRect/>
          <a:stretch>
            <a:fillRect/>
          </a:stretch>
        </p:blipFill>
        <p:spPr bwMode="auto">
          <a:xfrm>
            <a:off x="214313" y="214313"/>
            <a:ext cx="8715375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图片 2" descr="Water lilies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143500"/>
            <a:ext cx="87153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87307" y="6350"/>
            <a:ext cx="8715436" cy="185736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zh-CN" altLang="en-US" sz="5400" dirty="0" smtClean="0">
                <a:solidFill>
                  <a:srgbClr val="FF0000"/>
                </a:solidFill>
              </a:rPr>
              <a:t>学习不放一难     考试我领先 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214313" y="1785938"/>
            <a:ext cx="8686800" cy="1857375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4400" b="1" dirty="0" smtClean="0">
                <a:solidFill>
                  <a:srgbClr val="0066FF"/>
                </a:solidFill>
              </a:rPr>
              <a:t>   重点</a:t>
            </a:r>
            <a:r>
              <a:rPr lang="zh-CN" altLang="en-US" sz="4400" dirty="0" smtClean="0">
                <a:solidFill>
                  <a:srgbClr val="FF0000"/>
                </a:solidFill>
              </a:rPr>
              <a:t>：掌握修改病句的</a:t>
            </a:r>
            <a:r>
              <a:rPr lang="zh-CN" altLang="en-US" sz="6000" b="1" u="sng" dirty="0" smtClean="0">
                <a:solidFill>
                  <a:srgbClr val="0000FF"/>
                </a:solidFill>
              </a:rPr>
              <a:t>方法</a:t>
            </a:r>
            <a:r>
              <a:rPr lang="zh-CN" altLang="en-US" sz="4400" dirty="0" smtClean="0">
                <a:solidFill>
                  <a:srgbClr val="FF0000"/>
                </a:solidFill>
              </a:rPr>
              <a:t>。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zh-CN" altLang="en-US" sz="4400" b="1" dirty="0" smtClean="0">
                <a:solidFill>
                  <a:srgbClr val="00FF00"/>
                </a:solidFill>
              </a:rPr>
              <a:t>   难点</a:t>
            </a:r>
            <a:r>
              <a:rPr lang="zh-CN" altLang="en-US" sz="4400" dirty="0" smtClean="0">
                <a:solidFill>
                  <a:srgbClr val="FF0000"/>
                </a:solidFill>
              </a:rPr>
              <a:t>：</a:t>
            </a:r>
            <a:r>
              <a:rPr lang="zh-CN" altLang="en-US" sz="4400" dirty="0" smtClean="0">
                <a:solidFill>
                  <a:schemeClr val="bg1"/>
                </a:solidFill>
              </a:rPr>
              <a:t>分析病句的</a:t>
            </a:r>
            <a:r>
              <a:rPr lang="zh-CN" altLang="en-US" sz="6000" b="1" u="sng" dirty="0" smtClean="0">
                <a:solidFill>
                  <a:srgbClr val="00FF00"/>
                </a:solidFill>
              </a:rPr>
              <a:t>病因</a:t>
            </a:r>
            <a:r>
              <a:rPr lang="zh-CN" altLang="en-US" sz="4400" dirty="0" smtClean="0">
                <a:solidFill>
                  <a:srgbClr val="FF0000"/>
                </a:solidFill>
              </a:rPr>
              <a:t>。</a:t>
            </a:r>
            <a:endParaRPr lang="zh-CN" altLang="en-US" sz="44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图片\71b82130b86aaf04ebc4afbe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910" y="457200"/>
            <a:ext cx="8001056" cy="1185850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</a:rPr>
              <a:t>修改病句</a:t>
            </a:r>
            <a:br>
              <a:rPr lang="en-US" altLang="zh-CN" sz="4400" b="1" smtClean="0">
                <a:solidFill>
                  <a:srgbClr val="0000FF"/>
                </a:solidFill>
              </a:rPr>
            </a:br>
            <a:r>
              <a:rPr lang="zh-CN" altLang="en-US" sz="4400" b="1" smtClean="0">
                <a:solidFill>
                  <a:srgbClr val="0000FF"/>
                </a:solidFill>
              </a:rPr>
              <a:t>必须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掌握的基本常识有：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>
            <a:off x="1357290" y="1714488"/>
            <a:ext cx="6429420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  <a:r>
              <a:rPr lang="zh-CN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</a:t>
            </a:r>
            <a:r>
              <a:rPr lang="zh-CN" altLang="en-US" sz="4000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定义</a:t>
            </a:r>
            <a:endParaRPr lang="zh-CN" altLang="en-US" sz="4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2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、常见病句的十种病因</a:t>
            </a:r>
            <a:r>
              <a:rPr lang="zh-CN" altLang="en-US" sz="4000" dirty="0" smtClean="0">
                <a:solidFill>
                  <a:schemeClr val="bg1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  </a:t>
            </a:r>
            <a:endParaRPr lang="zh-CN" altLang="en-US" sz="4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3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、基本步骤</a:t>
            </a:r>
            <a:endParaRPr lang="en-US" altLang="zh-CN" sz="4000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4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、原则</a:t>
            </a:r>
            <a:endParaRPr lang="en-US" altLang="zh-CN" sz="4000" b="1" dirty="0" smtClean="0">
              <a:solidFill>
                <a:srgbClr val="FF0066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5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、常用的修改符号</a:t>
            </a: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4000" dirty="0" smtClean="0">
              <a:solidFill>
                <a:srgbClr val="0000FF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6</a:t>
            </a:r>
            <a:r>
              <a:rPr lang="zh-CN" altLang="en-US" sz="4000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、方法</a:t>
            </a:r>
            <a:endParaRPr lang="en-US" altLang="zh-CN" dirty="0" smtClean="0">
              <a:solidFill>
                <a:schemeClr val="bg1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rgbClr val="FF0066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en-US" altLang="zh-CN" b="1" dirty="0">
              <a:solidFill>
                <a:srgbClr val="FF0066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F:\图片\8c1d88179fb0b705962b434a.jpeg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85750" y="214313"/>
            <a:ext cx="8572500" cy="6357937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500" y="785813"/>
            <a:ext cx="8143875" cy="3500437"/>
          </a:xfrm>
        </p:spPr>
        <p:txBody>
          <a:bodyPr/>
          <a:lstStyle/>
          <a:p>
            <a:pPr algn="l">
              <a:defRPr/>
            </a:pPr>
            <a:r>
              <a:rPr lang="zh-CN" altLang="en-US" dirty="0" smtClean="0">
                <a:solidFill>
                  <a:srgbClr val="00FF00"/>
                </a:solidFill>
              </a:rPr>
              <a:t>       </a:t>
            </a:r>
            <a:r>
              <a:rPr lang="zh-CN" altLang="en-US" dirty="0" smtClean="0">
                <a:solidFill>
                  <a:srgbClr val="FF0066"/>
                </a:solidFill>
              </a:rPr>
              <a:t>我们在平时说话和写文章的时候，往往会出现一些有毛病的句子。这些句子主要是在词语之间的联系上有毛病，我们把这些句子叫做“病句”。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F:\图片\2c64e6089510ea396a60fb6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900113" y="1285860"/>
            <a:ext cx="7458101" cy="1357322"/>
          </a:xfrm>
        </p:spPr>
        <p:txBody>
          <a:bodyPr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sz="8000" kern="1200" cap="all" dirty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什么叫病句？</a:t>
            </a:r>
            <a:endParaRPr lang="zh-CN" sz="8000" kern="12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90525" y="2895600"/>
            <a:ext cx="8283575" cy="1989138"/>
          </a:xfrm>
        </p:spPr>
        <p:txBody>
          <a:bodyPr anchor="b"/>
          <a:lstStyle/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zh-CN" sz="4400" dirty="0" smtClean="0">
                <a:solidFill>
                  <a:schemeClr val="bg1"/>
                </a:solidFill>
              </a:rPr>
              <a:t>     </a:t>
            </a:r>
            <a:r>
              <a:rPr lang="zh-CN" altLang="en-US" sz="4400" dirty="0" smtClean="0">
                <a:solidFill>
                  <a:schemeClr val="bg1"/>
                </a:solidFill>
              </a:rPr>
              <a:t> </a:t>
            </a:r>
            <a:r>
              <a:rPr lang="zh-CN" altLang="zh-CN" sz="4400" dirty="0" smtClean="0">
                <a:solidFill>
                  <a:schemeClr val="bg1"/>
                </a:solidFill>
              </a:rPr>
              <a:t> 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在内容和结构上有毛病的</a:t>
            </a:r>
            <a:endParaRPr lang="zh-CN" altLang="en-US" sz="4400" b="1" dirty="0" smtClean="0">
              <a:solidFill>
                <a:srgbClr val="0000FF"/>
              </a:solidFill>
            </a:endParaRP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400" b="1" dirty="0" smtClean="0">
                <a:solidFill>
                  <a:srgbClr val="0000FF"/>
                </a:solidFill>
              </a:rPr>
              <a:t>句子，就叫做</a:t>
            </a:r>
            <a:r>
              <a:rPr lang="en-US" altLang="zh-CN" sz="44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6600" b="1" dirty="0" smtClean="0">
                <a:solidFill>
                  <a:srgbClr val="FF0066"/>
                </a:solidFill>
              </a:rPr>
              <a:t>病句</a:t>
            </a:r>
            <a:r>
              <a:rPr lang="zh-CN" altLang="en-US" sz="4400" b="1" dirty="0" smtClean="0">
                <a:solidFill>
                  <a:srgbClr val="0000FF"/>
                </a:solidFill>
              </a:rPr>
              <a:t>。</a:t>
            </a:r>
            <a:endParaRPr lang="zh-CN" altLang="en-US" sz="44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图片\2c64e6089510ea396a60fb6a.jpe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571500"/>
            <a:ext cx="8572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1285875"/>
            <a:ext cx="8540750" cy="4643438"/>
          </a:xfrm>
        </p:spPr>
        <p:txBody>
          <a:bodyPr/>
          <a:lstStyle/>
          <a:p>
            <a:pPr algn="l">
              <a:defRPr/>
            </a:pPr>
            <a:r>
              <a:rPr lang="zh-CN" altLang="en-US" b="1" dirty="0" smtClean="0"/>
              <a:t>       </a:t>
            </a:r>
            <a:r>
              <a:rPr lang="zh-CN" altLang="en-US" b="1" dirty="0" smtClean="0">
                <a:solidFill>
                  <a:srgbClr val="FF0000"/>
                </a:solidFill>
              </a:rPr>
              <a:t>修改病句是中小学生应该具备的一种语文基本功，也是中小学语文试题中常见的句子考查形式。那么，怎样修改病句呢？</a:t>
            </a:r>
            <a:br>
              <a:rPr lang="en-US" altLang="zh-CN" b="1" dirty="0" smtClean="0">
                <a:solidFill>
                  <a:srgbClr val="FF0000"/>
                </a:solidFill>
              </a:rPr>
            </a:br>
            <a:r>
              <a:rPr lang="en-US" altLang="zh-CN" b="1" dirty="0" smtClean="0">
                <a:solidFill>
                  <a:srgbClr val="FF0000"/>
                </a:solidFill>
              </a:rPr>
              <a:t>       </a:t>
            </a:r>
            <a:r>
              <a:rPr lang="zh-CN" altLang="en-US" dirty="0" smtClean="0">
                <a:solidFill>
                  <a:srgbClr val="FF0000"/>
                </a:solidFill>
              </a:rPr>
              <a:t>这节课我们就一起来学习怎样修改病句吧。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亲爱的老师和同学们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mpass">
  <a:themeElements>
    <a:clrScheme name="Compass 1">
      <a:dk1>
        <a:srgbClr val="00007A"/>
      </a:dk1>
      <a:lt1>
        <a:srgbClr val="FFFFFF"/>
      </a:lt1>
      <a:dk2>
        <a:srgbClr val="000066"/>
      </a:dk2>
      <a:lt2>
        <a:srgbClr val="CCECFF"/>
      </a:lt2>
      <a:accent1>
        <a:srgbClr val="6F64C2"/>
      </a:accent1>
      <a:accent2>
        <a:srgbClr val="0089BA"/>
      </a:accent2>
      <a:accent3>
        <a:srgbClr val="AAAAB8"/>
      </a:accent3>
      <a:accent4>
        <a:srgbClr val="DADADA"/>
      </a:accent4>
      <a:accent5>
        <a:srgbClr val="BBB8DD"/>
      </a:accent5>
      <a:accent6>
        <a:srgbClr val="007CA8"/>
      </a:accent6>
      <a:hlink>
        <a:srgbClr val="66CCFF"/>
      </a:hlink>
      <a:folHlink>
        <a:srgbClr val="00CC99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Compass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mpass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mpass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4277</Words>
  <Application>WPS 演示</Application>
  <PresentationFormat>全屏显示(4:3)</PresentationFormat>
  <Paragraphs>353</Paragraphs>
  <Slides>47</Slides>
  <Notes>3</Notes>
  <HiddenSlides>0</HiddenSlides>
  <MMClips>4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72" baseType="lpstr">
      <vt:lpstr>Arial</vt:lpstr>
      <vt:lpstr>宋体</vt:lpstr>
      <vt:lpstr>Wingdings</vt:lpstr>
      <vt:lpstr>Franklin Gothic Medium</vt:lpstr>
      <vt:lpstr>隶书</vt:lpstr>
      <vt:lpstr>Wingdings 2</vt:lpstr>
      <vt:lpstr>Wingdings 2</vt:lpstr>
      <vt:lpstr>Maiandra GD</vt:lpstr>
      <vt:lpstr>Tahoma</vt:lpstr>
      <vt:lpstr>华文行楷</vt:lpstr>
      <vt:lpstr>黑体</vt:lpstr>
      <vt:lpstr>华文隶书</vt:lpstr>
      <vt:lpstr>微软雅黑</vt:lpstr>
      <vt:lpstr>Arial Unicode MS</vt:lpstr>
      <vt:lpstr>Calibri</vt:lpstr>
      <vt:lpstr>Arial</vt:lpstr>
      <vt:lpstr>方正姚体</vt:lpstr>
      <vt:lpstr>MT Extra</vt:lpstr>
      <vt:lpstr>华文楷体</vt:lpstr>
      <vt:lpstr>Engravers MT</vt:lpstr>
      <vt:lpstr>华文彩云</vt:lpstr>
      <vt:lpstr>Cambria</vt:lpstr>
      <vt:lpstr>Franklin Gothic Book</vt:lpstr>
      <vt:lpstr>亲爱的老师和同学们</vt:lpstr>
      <vt:lpstr>Compass</vt:lpstr>
      <vt:lpstr>PowerPoint 演示文稿</vt:lpstr>
      <vt:lpstr>亲爱的老师和同学们</vt:lpstr>
      <vt:lpstr>这节课 共 同研讨</vt:lpstr>
      <vt:lpstr>目标出现啦   我们要抓住它</vt:lpstr>
      <vt:lpstr>学习不放一难     考试我领先 </vt:lpstr>
      <vt:lpstr>修改病句 必须掌握的基本常识有：</vt:lpstr>
      <vt:lpstr>       我们在平时说话和写文章的时候，往往会出现一些有毛病的句子。这些句子主要是在词语之间的联系上有毛病，我们把这些句子叫做“病句”。</vt:lpstr>
      <vt:lpstr>什么叫病句？</vt:lpstr>
      <vt:lpstr>       修改病句是中小学生应该具备的一种语文基本功，也是中小学语文试题中常见的句子考查形式。那么，怎样修改病句呢？        这节课我们就一起来学习怎样修改病句吧。 </vt:lpstr>
      <vt:lpstr>       修改病句，就像医生给病人看病一样，首先要找准病因，再开处方对症下药，使病人得到康复。 </vt:lpstr>
      <vt:lpstr>常见的病句有十种病因</vt:lpstr>
      <vt:lpstr>修改病句的一般步骤</vt:lpstr>
      <vt:lpstr>       修改时不能改变句子的原意，在改动时，要找准病因，具有针对性，什么地方有错，就改什么地方；缺什么，就补上什么；多余什么，就删去什么。既不能“大刀阔斧”改变原意，又不能“节外生枝”走弯路。 </vt:lpstr>
      <vt:lpstr>修改病句的原则</vt:lpstr>
      <vt:lpstr>①搭配不当</vt:lpstr>
      <vt:lpstr>②语序颠倒</vt:lpstr>
      <vt:lpstr> ①搭配不当</vt:lpstr>
      <vt:lpstr>②语序颠倒</vt:lpstr>
      <vt:lpstr>       也就是说，有些病句的改法并不唯一，关键要把握哪种改法“巧”，哪种改动“少”。</vt:lpstr>
      <vt:lpstr>修改病句要掌握四种方法：</vt:lpstr>
      <vt:lpstr>③成份残缺</vt:lpstr>
      <vt:lpstr>③成份残缺</vt:lpstr>
      <vt:lpstr>修改病句要掌握四种方法：</vt:lpstr>
      <vt:lpstr>④重复罗嗦</vt:lpstr>
      <vt:lpstr>④重复罗嗦</vt:lpstr>
      <vt:lpstr>⑤前后矛盾</vt:lpstr>
      <vt:lpstr>⑤前后矛盾</vt:lpstr>
      <vt:lpstr>⑤前后矛盾</vt:lpstr>
      <vt:lpstr>⑤前后矛盾</vt:lpstr>
      <vt:lpstr>修改病句要掌握四种方法：</vt:lpstr>
      <vt:lpstr>⑥用词不当</vt:lpstr>
      <vt:lpstr>⑥用词不当</vt:lpstr>
      <vt:lpstr>⑦指代不明</vt:lpstr>
      <vt:lpstr>⑧分类不当 </vt:lpstr>
      <vt:lpstr>PowerPoint 演示文稿</vt:lpstr>
      <vt:lpstr>⑨不合事理</vt:lpstr>
      <vt:lpstr>PowerPoint 演示文稿</vt:lpstr>
      <vt:lpstr>⑩含糊不清</vt:lpstr>
      <vt:lpstr>修改病句常用的符号</vt:lpstr>
      <vt:lpstr>用符号修改病句</vt:lpstr>
      <vt:lpstr>用符号修改病句</vt:lpstr>
      <vt:lpstr>用符号修改病句</vt:lpstr>
      <vt:lpstr>用符号修改病句</vt:lpstr>
      <vt:lpstr>PowerPoint 演示文稿</vt:lpstr>
      <vt:lpstr>PowerPoint 演示文稿</vt:lpstr>
      <vt:lpstr>练习到我家    我们要好好招待它 </vt:lpstr>
      <vt:lpstr>同学们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亲爱的老师和同学们</dc:title>
  <dc:creator>雨林木风</dc:creator>
  <cp:lastModifiedBy>赵影</cp:lastModifiedBy>
  <cp:revision>426</cp:revision>
  <cp:lastPrinted>2411-12-30T00:00:00Z</cp:lastPrinted>
  <dcterms:created xsi:type="dcterms:W3CDTF">2009-03-03T13:42:00Z</dcterms:created>
  <dcterms:modified xsi:type="dcterms:W3CDTF">2018-09-29T02:00:07Z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