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1047" r:id="rId3"/>
    <p:sldId id="256" r:id="rId4"/>
    <p:sldId id="1048" r:id="rId5"/>
    <p:sldId id="257" r:id="rId6"/>
    <p:sldId id="848" r:id="rId7"/>
    <p:sldId id="740" r:id="rId8"/>
    <p:sldId id="1079" r:id="rId9"/>
    <p:sldId id="948" r:id="rId10"/>
    <p:sldId id="1080" r:id="rId11"/>
    <p:sldId id="1081" r:id="rId12"/>
    <p:sldId id="956" r:id="rId13"/>
    <p:sldId id="957" r:id="rId14"/>
    <p:sldId id="1082" r:id="rId15"/>
    <p:sldId id="954" r:id="rId16"/>
    <p:sldId id="1049" r:id="rId17"/>
    <p:sldId id="1083" r:id="rId18"/>
    <p:sldId id="825" r:id="rId19"/>
    <p:sldId id="816" r:id="rId20"/>
    <p:sldId id="1050" r:id="rId21"/>
    <p:sldId id="862" r:id="rId22"/>
    <p:sldId id="823" r:id="rId23"/>
    <p:sldId id="852" r:id="rId24"/>
    <p:sldId id="908" r:id="rId25"/>
    <p:sldId id="909" r:id="rId26"/>
    <p:sldId id="910" r:id="rId27"/>
    <p:sldId id="911" r:id="rId28"/>
    <p:sldId id="912" r:id="rId29"/>
    <p:sldId id="913" r:id="rId30"/>
    <p:sldId id="914" r:id="rId31"/>
    <p:sldId id="920" r:id="rId32"/>
    <p:sldId id="921" r:id="rId33"/>
    <p:sldId id="936" r:id="rId34"/>
    <p:sldId id="1085" r:id="rId35"/>
    <p:sldId id="1084" r:id="rId36"/>
    <p:sldId id="1087" r:id="rId37"/>
    <p:sldId id="1086" r:id="rId38"/>
  </p:sldIdLst>
  <p:sldSz cx="9144000" cy="5148263"/>
  <p:notesSz cx="6858000" cy="9144000"/>
  <p:custDataLst>
    <p:tags r:id="rId39"/>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2235" algn="l" defTabSz="685800" rtl="0" eaLnBrk="1" latinLnBrk="0" hangingPunct="1">
      <a:defRPr sz="1350" kern="1200">
        <a:solidFill>
          <a:schemeClr val="tx1"/>
        </a:solidFill>
        <a:latin typeface="+mn-lt"/>
        <a:ea typeface="+mn-ea"/>
        <a:cs typeface="+mn-cs"/>
      </a:defRPr>
    </a:lvl5pPr>
    <a:lvl6pPr marL="1715135"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71">
          <p15:clr>
            <a:srgbClr val="A4A3A4"/>
          </p15:clr>
        </p15:guide>
        <p15:guide id="2" pos="288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91" d="100"/>
          <a:sy n="91" d="100"/>
        </p:scale>
        <p:origin x="66" y="132"/>
      </p:cViewPr>
      <p:guideLst>
        <p:guide orient="horz" pos="1771"/>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tags" Target="tags/tag6.xml" /><Relationship Id="rId4" Type="http://schemas.openxmlformats.org/officeDocument/2006/relationships/slide" Target="slides/slide2.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EAF039-AB69-4C4E-B352-C973400BBE8E}" type="datetimeFigureOut">
              <a:rPr lang="zh-CN" altLang="en-US" smtClean="0"/>
              <a:t>2021/6/7</a:t>
            </a:fld>
            <a:endParaRPr lang="zh-CN" altLang="en-US"/>
          </a:p>
        </p:txBody>
      </p:sp>
      <p:sp>
        <p:nvSpPr>
          <p:cNvPr id="4" name="幻灯片图像占位符 3"/>
          <p:cNvSpPr>
            <a:spLocks noGrp="1" noRot="1" noChangeAspect="1"/>
          </p:cNvSpPr>
          <p:nvPr>
            <p:ph type="sldImg" idx="2"/>
          </p:nvPr>
        </p:nvSpPr>
        <p:spPr>
          <a:xfrm>
            <a:off x="688975" y="1143000"/>
            <a:ext cx="548005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4E5803-944E-4CCB-A36B-5BBC78F81D16}" type="slidenum">
              <a:rPr lang="zh-CN" altLang="en-US" smtClean="0"/>
              <a:t>‹#›</a:t>
            </a:fld>
            <a:endParaRPr lang="zh-CN" altLang="en-US"/>
          </a:p>
        </p:txBody>
      </p:sp>
    </p:spTree>
    <p:extLst>
      <p:ext uri="{BB962C8B-B14F-4D97-AF65-F5344CB8AC3E}">
        <p14:creationId xmlns:p14="http://schemas.microsoft.com/office/powerpoint/2010/main" val="3826776366"/>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2235" algn="l" defTabSz="685800" rtl="0" eaLnBrk="1" latinLnBrk="0" hangingPunct="1">
      <a:defRPr sz="900" kern="1200">
        <a:solidFill>
          <a:schemeClr val="tx1"/>
        </a:solidFill>
        <a:latin typeface="+mn-lt"/>
        <a:ea typeface="+mn-ea"/>
        <a:cs typeface="+mn-cs"/>
      </a:defRPr>
    </a:lvl5pPr>
    <a:lvl6pPr marL="1715135" algn="l" defTabSz="685800" rtl="0" eaLnBrk="1" latinLnBrk="0" hangingPunct="1">
      <a:defRPr sz="900" kern="1200">
        <a:solidFill>
          <a:schemeClr val="tx1"/>
        </a:solidFill>
        <a:latin typeface="+mn-lt"/>
        <a:ea typeface="+mn-ea"/>
        <a:cs typeface="+mn-cs"/>
      </a:defRPr>
    </a:lvl6pPr>
    <a:lvl7pPr marL="2058035" algn="l" defTabSz="685800" rtl="0" eaLnBrk="1" latinLnBrk="0" hangingPunct="1">
      <a:defRPr sz="900" kern="1200">
        <a:solidFill>
          <a:schemeClr val="tx1"/>
        </a:solidFill>
        <a:latin typeface="+mn-lt"/>
        <a:ea typeface="+mn-ea"/>
        <a:cs typeface="+mn-cs"/>
      </a:defRPr>
    </a:lvl7pPr>
    <a:lvl8pPr marL="2400935" algn="l" defTabSz="685800" rtl="0" eaLnBrk="1" latinLnBrk="0" hangingPunct="1">
      <a:defRPr sz="900" kern="1200">
        <a:solidFill>
          <a:schemeClr val="tx1"/>
        </a:solidFill>
        <a:latin typeface="+mn-lt"/>
        <a:ea typeface="+mn-ea"/>
        <a:cs typeface="+mn-cs"/>
      </a:defRPr>
    </a:lvl8pPr>
    <a:lvl9pPr marL="2743835" algn="l" defTabSz="685800" rtl="0" eaLnBrk="1" latinLnBrk="0" hangingPunct="1">
      <a:defRPr sz="9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24</a:t>
            </a:fld>
            <a:endParaRPr lang="zh-CN" altLang="en-US"/>
          </a:p>
        </p:txBody>
      </p:sp>
    </p:spTree>
    <p:extLst>
      <p:ext uri="{BB962C8B-B14F-4D97-AF65-F5344CB8AC3E}">
        <p14:creationId xmlns:p14="http://schemas.microsoft.com/office/powerpoint/2010/main" val="3054325273"/>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3_首页">
    <p:bg>
      <p:bgPr>
        <a:solidFill>
          <a:schemeClr val="bg1"/>
        </a:solidFill>
        <a:effectLst/>
      </p:bgPr>
    </p:bg>
    <p:spTree>
      <p:nvGrpSpPr>
        <p:cNvPr id="1" name=""/>
        <p:cNvGrpSpPr/>
        <p:nvPr/>
      </p:nvGrpSpPr>
      <p:grpSpPr>
        <a:xfrm>
          <a:off x="0" y="0"/>
          <a:ext cx="0" cy="0"/>
        </a:xfrm>
      </p:grpSpPr>
      <p:grpSp>
        <p:nvGrpSpPr>
          <p:cNvPr id="5" name="组合 4"/>
          <p:cNvGrpSpPr/>
          <p:nvPr userDrawn="1"/>
        </p:nvGrpSpPr>
        <p:grpSpPr>
          <a:xfrm>
            <a:off x="0" y="0"/>
            <a:ext cx="9163050" cy="5148899"/>
            <a:chExt cx="14430" cy="8101"/>
          </a:xfrm>
        </p:grpSpPr>
        <p:sp>
          <p:nvSpPr>
            <p:cNvPr id="14" name="矩形 13"/>
            <p:cNvSpPr/>
            <p:nvPr userDrawn="1"/>
          </p:nvSpPr>
          <p:spPr>
            <a:xfrm>
              <a:off x="0" y="0"/>
              <a:ext cx="14400" cy="8101"/>
            </a:xfrm>
            <a:prstGeom prst="rect">
              <a:avLst/>
            </a:prstGeom>
            <a:solidFill>
              <a:srgbClr val="86D5E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0" name="图片 9" descr="蓝树"/>
            <p:cNvPicPr>
              <a:picLocks noChangeAspect="1"/>
            </p:cNvPicPr>
            <p:nvPr userDrawn="1"/>
          </p:nvPicPr>
          <p:blipFill>
            <a:blip r:embed="rId1"/>
            <a:srcRect l="5853"/>
            <a:stretch>
              <a:fillRect/>
            </a:stretch>
          </p:blipFill>
          <p:spPr>
            <a:xfrm>
              <a:off x="0" y="3029"/>
              <a:ext cx="2413" cy="801"/>
            </a:xfrm>
            <a:prstGeom prst="rect">
              <a:avLst/>
            </a:prstGeom>
          </p:spPr>
        </p:pic>
        <p:sp>
          <p:nvSpPr>
            <p:cNvPr id="12" name="矩形 11"/>
            <p:cNvSpPr/>
            <p:nvPr userDrawn="1"/>
          </p:nvSpPr>
          <p:spPr>
            <a:xfrm>
              <a:off x="1" y="6375"/>
              <a:ext cx="14399" cy="1726"/>
            </a:xfrm>
            <a:prstGeom prst="rect">
              <a:avLst/>
            </a:prstGeom>
            <a:gradFill>
              <a:gsLst>
                <a:gs pos="0">
                  <a:srgbClr val="A4D1CE">
                    <a:lumMod val="59000"/>
                    <a:lumOff val="41000"/>
                  </a:srgbClr>
                </a:gs>
                <a:gs pos="47000">
                  <a:srgbClr val="B6E6EE"/>
                </a:gs>
                <a:gs pos="18000">
                  <a:srgbClr val="A1DAE9"/>
                </a:gs>
                <a:gs pos="100000">
                  <a:srgbClr val="A0D9E8">
                    <a:alpha val="52000"/>
                  </a:srgbClr>
                </a:gs>
                <a:gs pos="0">
                  <a:srgbClr val="86C0DA"/>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5" name="图片 14" descr="111"/>
            <p:cNvPicPr>
              <a:picLocks noChangeAspect="1"/>
            </p:cNvPicPr>
            <p:nvPr userDrawn="1"/>
          </p:nvPicPr>
          <p:blipFill>
            <a:blip r:embed="rId2"/>
            <a:srcRect l="55493" t="85774" r="28477"/>
            <a:stretch>
              <a:fillRect/>
            </a:stretch>
          </p:blipFill>
          <p:spPr>
            <a:xfrm>
              <a:off x="10881" y="5994"/>
              <a:ext cx="1117" cy="618"/>
            </a:xfrm>
            <a:prstGeom prst="rect">
              <a:avLst/>
            </a:prstGeom>
          </p:spPr>
        </p:pic>
        <p:pic>
          <p:nvPicPr>
            <p:cNvPr id="16" name="图片 15" descr="111"/>
            <p:cNvPicPr>
              <a:picLocks noChangeAspect="1"/>
            </p:cNvPicPr>
            <p:nvPr userDrawn="1"/>
          </p:nvPicPr>
          <p:blipFill>
            <a:blip r:embed="rId3"/>
            <a:srcRect l="62648" t="56663" r="24093" b="27180"/>
            <a:stretch>
              <a:fillRect/>
            </a:stretch>
          </p:blipFill>
          <p:spPr>
            <a:xfrm>
              <a:off x="12962" y="1716"/>
              <a:ext cx="1116" cy="848"/>
            </a:xfrm>
            <a:prstGeom prst="rect">
              <a:avLst/>
            </a:prstGeom>
          </p:spPr>
        </p:pic>
        <p:pic>
          <p:nvPicPr>
            <p:cNvPr id="23" name="图片 22" descr="111"/>
            <p:cNvPicPr>
              <a:picLocks noChangeAspect="1"/>
            </p:cNvPicPr>
            <p:nvPr userDrawn="1"/>
          </p:nvPicPr>
          <p:blipFill>
            <a:blip r:embed="rId3"/>
            <a:srcRect l="84576" t="64055" r="6398" b="18244"/>
            <a:stretch>
              <a:fillRect/>
            </a:stretch>
          </p:blipFill>
          <p:spPr>
            <a:xfrm>
              <a:off x="1097" y="3432"/>
              <a:ext cx="760" cy="929"/>
            </a:xfrm>
            <a:prstGeom prst="rect">
              <a:avLst/>
            </a:prstGeom>
          </p:spPr>
        </p:pic>
        <p:pic>
          <p:nvPicPr>
            <p:cNvPr id="2" name="图片 1" descr="111"/>
            <p:cNvPicPr>
              <a:picLocks noChangeAspect="1"/>
            </p:cNvPicPr>
            <p:nvPr userDrawn="1"/>
          </p:nvPicPr>
          <p:blipFill>
            <a:blip r:embed="rId3"/>
            <a:srcRect l="2005" t="87389" r="85378"/>
            <a:stretch>
              <a:fillRect/>
            </a:stretch>
          </p:blipFill>
          <p:spPr>
            <a:xfrm>
              <a:off x="137" y="5829"/>
              <a:ext cx="1062" cy="662"/>
            </a:xfrm>
            <a:prstGeom prst="rect">
              <a:avLst/>
            </a:prstGeom>
          </p:spPr>
        </p:pic>
        <p:pic>
          <p:nvPicPr>
            <p:cNvPr id="4" name="图片 3" descr="1"/>
            <p:cNvPicPr>
              <a:picLocks noChangeAspect="1"/>
            </p:cNvPicPr>
            <p:nvPr userDrawn="1"/>
          </p:nvPicPr>
          <p:blipFill>
            <a:blip r:embed="rId4"/>
            <a:stretch>
              <a:fillRect/>
            </a:stretch>
          </p:blipFill>
          <p:spPr>
            <a:xfrm>
              <a:off x="10337" y="988"/>
              <a:ext cx="4092" cy="800"/>
            </a:xfrm>
            <a:prstGeom prst="rect">
              <a:avLst/>
            </a:prstGeom>
          </p:spPr>
        </p:pic>
        <p:pic>
          <p:nvPicPr>
            <p:cNvPr id="8" name="图片 7" descr="蓝2"/>
            <p:cNvPicPr>
              <a:picLocks noChangeAspect="1"/>
            </p:cNvPicPr>
            <p:nvPr userDrawn="1"/>
          </p:nvPicPr>
          <p:blipFill>
            <a:blip r:embed="rId5"/>
            <a:stretch>
              <a:fillRect/>
            </a:stretch>
          </p:blipFill>
          <p:spPr>
            <a:xfrm>
              <a:off x="0" y="250"/>
              <a:ext cx="4091" cy="728"/>
            </a:xfrm>
            <a:prstGeom prst="rect">
              <a:avLst/>
            </a:prstGeom>
          </p:spPr>
        </p:pic>
        <p:pic>
          <p:nvPicPr>
            <p:cNvPr id="9" name="图片 8" descr="蓝房子"/>
            <p:cNvPicPr>
              <a:picLocks noChangeAspect="1"/>
            </p:cNvPicPr>
            <p:nvPr userDrawn="1"/>
          </p:nvPicPr>
          <p:blipFill>
            <a:blip r:embed="rId6"/>
            <a:srcRect r="14102"/>
            <a:stretch>
              <a:fillRect/>
            </a:stretch>
          </p:blipFill>
          <p:spPr>
            <a:xfrm>
              <a:off x="12134" y="5467"/>
              <a:ext cx="2296" cy="1081"/>
            </a:xfrm>
            <a:prstGeom prst="rect">
              <a:avLst/>
            </a:prstGeom>
          </p:spPr>
        </p:pic>
        <p:sp>
          <p:nvSpPr>
            <p:cNvPr id="3" name="矩形 2"/>
            <p:cNvSpPr/>
            <p:nvPr userDrawn="1"/>
          </p:nvSpPr>
          <p:spPr>
            <a:xfrm>
              <a:off x="0" y="0"/>
              <a:ext cx="14400" cy="8101"/>
            </a:xfrm>
            <a:prstGeom prst="rect">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6" name="圆角矩形 5"/>
          <p:cNvSpPr/>
          <p:nvPr userDrawn="1"/>
        </p:nvSpPr>
        <p:spPr>
          <a:xfrm>
            <a:off x="297180" y="236495"/>
            <a:ext cx="3121660" cy="366079"/>
          </a:xfrm>
          <a:prstGeom prst="roundRect">
            <a:avLst>
              <a:gd name="adj" fmla="val 48158"/>
            </a:avLst>
          </a:prstGeom>
          <a:noFill/>
          <a:ln>
            <a:noFill/>
          </a:ln>
          <a:extLst>
            <a:ext uri="{909E8E84-426E-40DD-AFC4-6F175D3DCCD1}">
              <a14:hiddenFill xmlns:a14="http://schemas.microsoft.com/office/drawing/2010/main">
                <a:solidFill>
                  <a:srgbClr val="007CC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Times New Roman"/>
                <a:ea typeface="黑体"/>
                <a:cs typeface="Times New Roman" panose="02020603050405020304" charset="0"/>
              </a:rPr>
              <a:t>统编版·语文·九年级上册</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2_内容页">
    <p:bg>
      <p:bgPr>
        <a:solidFill>
          <a:srgbClr val="B6E6EE">
            <a:alpha val="45000"/>
          </a:srgbClr>
        </a:solidFill>
        <a:effectLst/>
      </p:bgPr>
    </p:bg>
    <p:spTree>
      <p:nvGrpSpPr>
        <p:cNvPr id="1" name=""/>
        <p:cNvGrpSpPr/>
        <p:nvPr/>
      </p:nvGrpSpPr>
      <p:grpSpPr>
        <a:xfrm>
          <a:off x="0" y="0"/>
          <a:ext cx="0" cy="0"/>
        </a:xfrm>
      </p:grpSpPr>
      <p:sp>
        <p:nvSpPr>
          <p:cNvPr id="314" name="矩形 313" hidden="1"/>
          <p:cNvSpPr/>
          <p:nvPr/>
        </p:nvSpPr>
        <p:spPr>
          <a:xfrm>
            <a:off x="92597" y="260159"/>
            <a:ext cx="8964809" cy="4802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1_内容页">
    <p:bg>
      <p:bgPr>
        <a:solidFill>
          <a:srgbClr val="B6E6EE">
            <a:alpha val="45000"/>
          </a:srgbClr>
        </a:solidFill>
        <a:effectLst/>
      </p:bgPr>
    </p:bg>
    <p:spTree>
      <p:nvGrpSpPr>
        <p:cNvPr id="1" name=""/>
        <p:cNvGrpSpPr/>
        <p:nvPr/>
      </p:nvGrpSpPr>
      <p:grpSpPr>
        <a:xfrm>
          <a:off x="0" y="0"/>
          <a:ext cx="0" cy="0"/>
        </a:xfrm>
      </p:grpSpPr>
      <p:sp>
        <p:nvSpPr>
          <p:cNvPr id="314" name="矩形 313" hidden="1"/>
          <p:cNvSpPr/>
          <p:nvPr/>
        </p:nvSpPr>
        <p:spPr>
          <a:xfrm>
            <a:off x="92597" y="260159"/>
            <a:ext cx="8964809" cy="4802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Lst>
  <p:transition/>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2.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2.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3.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3.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4.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5.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5.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6.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7.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xml" /><Relationship Id="rId3" Type="http://schemas.openxmlformats.org/officeDocument/2006/relationships/image" Target="../media/image16.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6.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6.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7.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6.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7.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xml" /><Relationship Id="rId3" Type="http://schemas.openxmlformats.org/officeDocument/2006/relationships/image" Target="../media/image7.png"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tags" Target="../tags/tag4.xml" /><Relationship Id="rId7" Type="http://schemas.openxmlformats.org/officeDocument/2006/relationships/tags" Target="../tags/tag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6.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8.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9.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0.png" /><Relationship Id="rId3" Type="http://schemas.openxmlformats.org/officeDocument/2006/relationships/image" Target="../media/image21.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8.png" /><Relationship Id="rId3" Type="http://schemas.openxmlformats.org/officeDocument/2006/relationships/image" Target="../media/image9.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0.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1.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1.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1.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1.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20675" y="318770"/>
            <a:ext cx="8510905" cy="3636010"/>
          </a:xfrm>
          <a:prstGeom prst="rect">
            <a:avLst/>
          </a:prstGeom>
          <a:noFill/>
        </p:spPr>
        <p:txBody>
          <a:bodyPr wrap="square" rtlCol="0" anchor="t">
            <a:spAutoFit/>
          </a:bodyPr>
          <a:lstStyle/>
          <a:p>
            <a:pPr algn="just">
              <a:lnSpc>
                <a:spcPct val="180000"/>
              </a:lnSpc>
            </a:pPr>
            <a:r>
              <a:rPr lang="zh-CN" altLang="en-US" sz="3200"/>
              <a:t>写议论文，不管是立论还是驳论，都要摆事实，讲道理，也就是要进行论证</a:t>
            </a:r>
            <a:r>
              <a:rPr lang="zh-CN" altLang="en-US" sz="3200" smtClean="0"/>
              <a:t>。</a:t>
            </a:r>
            <a:endParaRPr lang="en-US" altLang="zh-CN" sz="3200" smtClean="0"/>
          </a:p>
          <a:p>
            <a:pPr algn="just">
              <a:lnSpc>
                <a:spcPct val="180000"/>
              </a:lnSpc>
            </a:pPr>
            <a:r>
              <a:rPr lang="zh-CN" altLang="en-US" sz="3200" smtClean="0">
                <a:solidFill>
                  <a:srgbClr val="C00000"/>
                </a:solidFill>
              </a:rPr>
              <a:t>那么</a:t>
            </a:r>
            <a:r>
              <a:rPr lang="zh-CN" altLang="en-US" sz="3200">
                <a:solidFill>
                  <a:srgbClr val="C00000"/>
                </a:solidFill>
              </a:rPr>
              <a:t>，如何才能做到论证的合理呢</a:t>
            </a:r>
            <a:r>
              <a:rPr lang="zh-CN" altLang="en-US" sz="3200" smtClean="0">
                <a:solidFill>
                  <a:srgbClr val="C00000"/>
                </a:solidFill>
              </a:rPr>
              <a:t>?今天</a:t>
            </a:r>
            <a:r>
              <a:rPr lang="zh-CN" altLang="en-US" sz="3200">
                <a:solidFill>
                  <a:srgbClr val="C00000"/>
                </a:solidFill>
              </a:rPr>
              <a:t>这节课，我们就来探讨“论证要合理”这个问题</a:t>
            </a:r>
            <a:r>
              <a:rPr lang="zh-CN" altLang="en-US" sz="3200" smtClean="0">
                <a:solidFill>
                  <a:srgbClr val="C00000"/>
                </a:solidFill>
              </a:rPr>
              <a:t>。</a:t>
            </a:r>
            <a:endParaRPr lang="zh-CN" altLang="en-US" sz="3200">
              <a:solidFill>
                <a:srgbClr val="C00000"/>
              </a:solidFill>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334010" y="986790"/>
            <a:ext cx="8409305" cy="3377943"/>
          </a:xfrm>
          <a:prstGeom prst="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defPPr>
              <a:defRPr lang="zh-CN"/>
            </a:defPPr>
            <a:lvl1pPr>
              <a:lnSpc>
                <a:spcPct val="150000"/>
              </a:lnSpc>
              <a:defRPr sz="2800">
                <a:latin typeface="楷体" panose="02010609060101010101" pitchFamily="49" charset="-122"/>
                <a:ea typeface="楷体" panose="02010609060101010101" pitchFamily="49" charset="-122"/>
                <a:cs typeface="微软雅黑" panose="020b0503020204020204" charset="-122"/>
              </a:defRPr>
            </a:lvl1pPr>
          </a:lstStyle>
          <a:p>
            <a:pPr algn="just"/>
            <a:r>
              <a:rPr altLang="zh-CN" sz="3200"/>
              <a:t>分析材料时要充分阐明材料与观点的关联。议论文讲究“以理服人”，证明和推理的过程要严密，经得起推敲，不能出现以偏概全、强加因果等逻辑错误。例如论点是“我们要 </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49235" y="3928745"/>
            <a:ext cx="1057910" cy="1057910"/>
          </a:xfrm>
          <a:prstGeom prst="rect">
            <a:avLst/>
          </a:prstGeom>
        </p:spPr>
      </p:pic>
      <p:sp>
        <p:nvSpPr>
          <p:cNvPr id="2" name="文本框 1"/>
          <p:cNvSpPr txBox="1"/>
          <p:nvPr/>
        </p:nvSpPr>
        <p:spPr>
          <a:xfrm>
            <a:off x="282893" y="403225"/>
            <a:ext cx="3027680" cy="583565"/>
          </a:xfrm>
          <a:prstGeom prst="rect">
            <a:avLst/>
          </a:prstGeom>
          <a:noFill/>
        </p:spPr>
        <p:txBody>
          <a:bodyPr wrap="none" rtlCol="0" anchor="t">
            <a:spAutoFit/>
          </a:bodyPr>
          <a:lstStyle/>
          <a:p>
            <a:pPr algn="just"/>
            <a:r>
              <a:rPr altLang="zh-CN" sz="32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3.推理过程严密</a:t>
            </a:r>
            <a:endParaRPr lang="zh-CN" altLang="zh-CN" sz="320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336305" y="623468"/>
            <a:ext cx="8526809" cy="2875031"/>
          </a:xfrm>
          <a:prstGeom prst="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defPPr>
              <a:defRPr lang="zh-CN"/>
            </a:defPPr>
            <a:lvl1pPr>
              <a:lnSpc>
                <a:spcPct val="150000"/>
              </a:lnSpc>
              <a:defRPr sz="2800">
                <a:latin typeface="楷体" panose="02010609060101010101" pitchFamily="49" charset="-122"/>
                <a:ea typeface="楷体" panose="02010609060101010101" pitchFamily="49" charset="-122"/>
                <a:cs typeface="微软雅黑" panose="020b0503020204020204" charset="-122"/>
              </a:defRPr>
            </a:lvl1pPr>
          </a:lstStyle>
          <a:p>
            <a:pPr algn="just"/>
            <a:r>
              <a:rPr altLang="zh-CN" sz="3200"/>
              <a:t>学会自立”，论证时由“民族要自立”说到“个人要自立”再说到“家庭要自立”，就不符合逻辑顺序。</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81215" y="3293745"/>
            <a:ext cx="1682115" cy="16821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308365" y="1113688"/>
            <a:ext cx="8526809" cy="3715846"/>
          </a:xfrm>
          <a:prstGeom prst="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defPPr>
              <a:defRPr lang="zh-CN"/>
            </a:defPPr>
            <a:lvl1pPr>
              <a:lnSpc>
                <a:spcPct val="150000"/>
              </a:lnSpc>
              <a:defRPr sz="2800">
                <a:latin typeface="楷体" panose="02010609060101010101" pitchFamily="49" charset="-122"/>
                <a:ea typeface="楷体" panose="02010609060101010101" pitchFamily="49" charset="-122"/>
                <a:cs typeface="微软雅黑" panose="020b0503020204020204" charset="-122"/>
              </a:defRPr>
            </a:lvl1pPr>
          </a:lstStyle>
          <a:p>
            <a:pPr algn="just">
              <a:lnSpc>
                <a:spcPct val="130000"/>
              </a:lnSpc>
            </a:pPr>
            <a:r>
              <a:rPr altLang="zh-CN" sz="3200"/>
              <a:t>常见的论证方法有举例论证、对比论证、道理论证、比喻论证等。在论证观点时要根据内容需要，选择合适的论证方法，增强说服力，增加表达的丰富性。若写驳论文，则可以直接批驳（包括驳论点、驳论据、驳论证</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39430" y="4236720"/>
            <a:ext cx="781050" cy="781050"/>
          </a:xfrm>
          <a:prstGeom prst="rect">
            <a:avLst/>
          </a:prstGeom>
        </p:spPr>
      </p:pic>
      <p:sp>
        <p:nvSpPr>
          <p:cNvPr id="2" name="文本框 1"/>
          <p:cNvSpPr txBox="1"/>
          <p:nvPr/>
        </p:nvSpPr>
        <p:spPr>
          <a:xfrm>
            <a:off x="308293" y="382905"/>
            <a:ext cx="3027680" cy="730885"/>
          </a:xfrm>
          <a:prstGeom prst="rect">
            <a:avLst/>
          </a:prstGeom>
          <a:noFill/>
        </p:spPr>
        <p:txBody>
          <a:bodyPr wrap="none" rtlCol="0" anchor="t">
            <a:spAutoFit/>
          </a:bodyPr>
          <a:lstStyle/>
          <a:p>
            <a:pPr algn="just">
              <a:lnSpc>
                <a:spcPct val="130000"/>
              </a:lnSpc>
            </a:pPr>
            <a:r>
              <a:rPr altLang="zh-CN" sz="32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4.论证方法恰当</a:t>
            </a:r>
            <a:endParaRPr lang="zh-CN" altLang="zh-CN" sz="320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308365" y="416458"/>
            <a:ext cx="8526809" cy="3589624"/>
          </a:xfrm>
          <a:prstGeom prst="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defPPr>
              <a:defRPr lang="zh-CN"/>
            </a:defPPr>
            <a:lvl1pPr>
              <a:lnSpc>
                <a:spcPct val="150000"/>
              </a:lnSpc>
              <a:defRPr sz="2800">
                <a:latin typeface="楷体" panose="02010609060101010101" pitchFamily="49" charset="-122"/>
                <a:ea typeface="楷体" panose="02010609060101010101" pitchFamily="49" charset="-122"/>
                <a:cs typeface="微软雅黑" panose="020b0503020204020204" charset="-122"/>
              </a:defRPr>
            </a:lvl1pPr>
          </a:lstStyle>
          <a:p>
            <a:pPr algn="just">
              <a:lnSpc>
                <a:spcPct val="160000"/>
              </a:lnSpc>
            </a:pPr>
            <a:r>
              <a:rPr altLang="zh-CN" sz="3200"/>
              <a:t>驳论证三种方式），也可以间接批驳（通过提出与对方论点针锋相对的观点并从正面论证其正确性，从而驳倒对方论点），还可以立驳结合。</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4910" y="3491865"/>
            <a:ext cx="1459230" cy="14592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308365" y="1137183"/>
            <a:ext cx="8526809" cy="3806853"/>
          </a:xfrm>
          <a:prstGeom prst="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defPPr>
              <a:defRPr lang="zh-CN"/>
            </a:defPPr>
            <a:lvl1pPr>
              <a:lnSpc>
                <a:spcPct val="150000"/>
              </a:lnSpc>
              <a:defRPr sz="2800">
                <a:latin typeface="楷体" panose="02010609060101010101" pitchFamily="49" charset="-122"/>
                <a:ea typeface="楷体" panose="02010609060101010101" pitchFamily="49" charset="-122"/>
                <a:cs typeface="微软雅黑" panose="020b0503020204020204" charset="-122"/>
              </a:defRPr>
            </a:lvl1pPr>
          </a:lstStyle>
          <a:p>
            <a:pPr lvl="0">
              <a:lnSpc>
                <a:spcPct val="170000"/>
              </a:lnSpc>
            </a:pPr>
            <a:r>
              <a:rPr lang="zh-CN" sz="3200"/>
              <a:t>常用的结构模式有：</a:t>
            </a:r>
          </a:p>
          <a:p>
            <a:pPr lvl="0">
              <a:lnSpc>
                <a:spcPct val="170000"/>
              </a:lnSpc>
            </a:pPr>
            <a:r>
              <a:rPr lang="zh-CN" sz="3200"/>
              <a:t>（1）</a:t>
            </a:r>
            <a:r>
              <a:rPr lang="zh-CN" sz="3200">
                <a:solidFill>
                  <a:srgbClr val="C00000"/>
                </a:solidFill>
              </a:rPr>
              <a:t>总分总式</a:t>
            </a:r>
            <a:r>
              <a:rPr lang="zh-CN" sz="3200"/>
              <a:t>。起笔开门见山，提出中心论点，然后将中心论点分解成几个分论点分层论证，篇末再总结点题。</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61605" y="3866515"/>
            <a:ext cx="1101725" cy="1101725"/>
          </a:xfrm>
          <a:prstGeom prst="rect">
            <a:avLst/>
          </a:prstGeom>
        </p:spPr>
      </p:pic>
      <p:sp>
        <p:nvSpPr>
          <p:cNvPr id="2" name="文本框 1"/>
          <p:cNvSpPr txBox="1"/>
          <p:nvPr/>
        </p:nvSpPr>
        <p:spPr>
          <a:xfrm>
            <a:off x="308610" y="209550"/>
            <a:ext cx="3027680" cy="927735"/>
          </a:xfrm>
          <a:prstGeom prst="rect">
            <a:avLst/>
          </a:prstGeom>
          <a:noFill/>
        </p:spPr>
        <p:txBody>
          <a:bodyPr wrap="none" rtlCol="0" anchor="t">
            <a:spAutoFit/>
          </a:bodyPr>
          <a:lstStyle/>
          <a:p>
            <a:pPr lvl="0">
              <a:lnSpc>
                <a:spcPct val="170000"/>
              </a:lnSpc>
            </a:pPr>
            <a:r>
              <a:rPr lang="zh-CN" sz="32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5.论证结构合理</a:t>
            </a:r>
            <a:endParaRPr lang="zh-CN" altLang="en-US" sz="320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257175" y="322580"/>
            <a:ext cx="8606155" cy="3901985"/>
          </a:xfrm>
          <a:prstGeom prst="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defPPr>
              <a:defRPr lang="zh-CN"/>
            </a:defPPr>
            <a:lvl1pPr>
              <a:lnSpc>
                <a:spcPct val="150000"/>
              </a:lnSpc>
              <a:defRPr sz="2800">
                <a:latin typeface="楷体" panose="02010609060101010101" pitchFamily="49" charset="-122"/>
                <a:ea typeface="楷体" panose="02010609060101010101" pitchFamily="49" charset="-122"/>
                <a:cs typeface="微软雅黑" panose="020b0503020204020204" charset="-122"/>
              </a:defRPr>
            </a:lvl1pPr>
          </a:lstStyle>
          <a:p>
            <a:pPr lvl="0">
              <a:lnSpc>
                <a:spcPct val="170000"/>
              </a:lnSpc>
            </a:pPr>
            <a:r>
              <a:rPr lang="zh-CN" sz="3200">
                <a:sym typeface="+mn-ea"/>
              </a:rPr>
              <a:t>（2）</a:t>
            </a:r>
            <a:r>
              <a:rPr lang="zh-CN" sz="3200">
                <a:solidFill>
                  <a:srgbClr val="C00000"/>
                </a:solidFill>
                <a:sym typeface="+mn-ea"/>
              </a:rPr>
              <a:t>并列式</a:t>
            </a:r>
            <a:r>
              <a:rPr lang="zh-CN" sz="3200">
                <a:sym typeface="+mn-ea"/>
              </a:rPr>
              <a:t>。</a:t>
            </a:r>
            <a:r>
              <a:rPr lang="zh-CN" sz="3200"/>
              <a:t>分别从并列的几个方面论证论点。</a:t>
            </a:r>
          </a:p>
          <a:p>
            <a:pPr lvl="0">
              <a:lnSpc>
                <a:spcPct val="170000"/>
              </a:lnSpc>
            </a:pPr>
            <a:r>
              <a:rPr lang="zh-CN" sz="3200"/>
              <a:t>（3）</a:t>
            </a:r>
            <a:r>
              <a:rPr lang="zh-CN" sz="3200">
                <a:solidFill>
                  <a:srgbClr val="C00000"/>
                </a:solidFill>
              </a:rPr>
              <a:t>递进式</a:t>
            </a:r>
            <a:r>
              <a:rPr lang="zh-CN" sz="3200"/>
              <a:t>。或由现象说到本质，或由可能性说到必然性，或由“是什么”说到“为什</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35265" y="3955415"/>
            <a:ext cx="1028065" cy="10280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257175" y="322580"/>
            <a:ext cx="8606155" cy="3593810"/>
          </a:xfrm>
          <a:prstGeom prst="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defPPr>
              <a:defRPr lang="zh-CN"/>
            </a:defPPr>
            <a:lvl1pPr>
              <a:lnSpc>
                <a:spcPct val="150000"/>
              </a:lnSpc>
              <a:defRPr sz="2800">
                <a:latin typeface="楷体" panose="02010609060101010101" pitchFamily="49" charset="-122"/>
                <a:ea typeface="楷体" panose="02010609060101010101" pitchFamily="49" charset="-122"/>
                <a:cs typeface="微软雅黑" panose="020b0503020204020204" charset="-122"/>
              </a:defRPr>
            </a:lvl1pPr>
          </a:lstStyle>
          <a:p>
            <a:pPr lvl="0">
              <a:lnSpc>
                <a:spcPct val="160000"/>
              </a:lnSpc>
            </a:pPr>
            <a:r>
              <a:rPr lang="zh-CN" sz="3200"/>
              <a:t>么”再说到“怎么样”等，层层深入展开论证。</a:t>
            </a:r>
          </a:p>
          <a:p>
            <a:pPr lvl="0">
              <a:lnSpc>
                <a:spcPct val="160000"/>
              </a:lnSpc>
            </a:pPr>
            <a:r>
              <a:rPr lang="zh-CN" sz="3200"/>
              <a:t>（4）</a:t>
            </a:r>
            <a:r>
              <a:rPr lang="zh-CN" sz="3200">
                <a:solidFill>
                  <a:srgbClr val="C00000"/>
                </a:solidFill>
              </a:rPr>
              <a:t>对照式</a:t>
            </a:r>
            <a:r>
              <a:rPr lang="zh-CN" sz="3200"/>
              <a:t>。提出中心论点后，从正反两方面进行论证。</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9660" y="3371215"/>
            <a:ext cx="1704340" cy="1704340"/>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9660" y="3371215"/>
            <a:ext cx="1704340" cy="17043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354533" y="647377"/>
            <a:ext cx="8474422" cy="1770380"/>
          </a:xfrm>
          <a:prstGeom prst="rect">
            <a:avLst/>
          </a:prstGeom>
        </p:spPr>
        <p:txBody>
          <a:bodyPr wrap="square">
            <a:spAutoFit/>
          </a:bodyPr>
          <a:lstStyle/>
          <a:p>
            <a:pPr>
              <a:lnSpc>
                <a:spcPct val="130000"/>
              </a:lnSpc>
            </a:pPr>
            <a:r>
              <a:rPr sz="2800" smtClean="0">
                <a:latin typeface="黑体" panose="02010609060101010101" charset="-122"/>
                <a:ea typeface="黑体"/>
                <a:cs typeface="黑体" panose="02010609060101010101" charset="-122"/>
              </a:rPr>
              <a:t>一</a:t>
            </a:r>
            <a:r>
              <a:rPr lang="zh-CN" altLang="en-US" sz="2800">
                <a:latin typeface="黑体" panose="02010609060101010101" charset="-122"/>
                <a:ea typeface="黑体"/>
                <a:cs typeface="黑体" panose="02010609060101010101" charset="-122"/>
              </a:rPr>
              <a:t>、</a:t>
            </a:r>
            <a:r>
              <a:rPr sz="2800" smtClean="0">
                <a:latin typeface="黑体" panose="02010609060101010101" charset="-122"/>
                <a:ea typeface="黑体"/>
                <a:cs typeface="黑体" panose="02010609060101010101" charset="-122"/>
              </a:rPr>
              <a:t>《</a:t>
            </a:r>
            <a:r>
              <a:rPr sz="2800">
                <a:latin typeface="黑体" panose="02010609060101010101" charset="-122"/>
                <a:ea typeface="黑体"/>
                <a:cs typeface="黑体" panose="02010609060101010101" charset="-122"/>
              </a:rPr>
              <a:t>怀疑与学问》一文中指出，做学问不要盲从或迷信，要有怀疑的精神。请你也写一段文字论证这个观点。200字左右。</a:t>
            </a:r>
          </a:p>
        </p:txBody>
      </p:sp>
      <p:sp>
        <p:nvSpPr>
          <p:cNvPr id="6" name="五边形 17"/>
          <p:cNvSpPr/>
          <p:nvPr/>
        </p:nvSpPr>
        <p:spPr>
          <a:xfrm>
            <a:off x="324410" y="288695"/>
            <a:ext cx="1494790" cy="407035"/>
          </a:xfrm>
          <a:prstGeom prst="homePlate">
            <a:avLst>
              <a:gd name="adj" fmla="val 4249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2400" b="1">
                <a:solidFill>
                  <a:schemeClr val="tx1"/>
                </a:solidFill>
                <a:latin typeface="楷体" panose="02010609060101010101" pitchFamily="49" charset="-122"/>
                <a:ea typeface="楷体" panose="02010609060101010101" pitchFamily="49" charset="-122"/>
              </a:rPr>
              <a:t>写作实践</a:t>
            </a:r>
          </a:p>
        </p:txBody>
      </p:sp>
      <p:sp>
        <p:nvSpPr>
          <p:cNvPr id="4" name="Rectangle 18"/>
          <p:cNvSpPr>
            <a:spLocks noChangeArrowheads="1"/>
          </p:cNvSpPr>
          <p:nvPr/>
        </p:nvSpPr>
        <p:spPr bwMode="auto">
          <a:xfrm>
            <a:off x="354533" y="2164568"/>
            <a:ext cx="1593560" cy="705513"/>
          </a:xfrm>
          <a:prstGeom prst="roundRect">
            <a:avLst/>
          </a:prstGeom>
          <a:noFill/>
          <a:ln>
            <a:noFill/>
          </a:ln>
          <a:extLst>
            <a:ext uri="{909E8E84-426E-40DD-AFC4-6F175D3DCCD1}">
              <a14:hiddenFill xmlns:a14="http://schemas.microsoft.com/office/drawing/2010/main">
                <a:solidFill>
                  <a:schemeClr val="accent2"/>
                </a:solidFill>
              </a14:hiddenFill>
            </a:ext>
          </a:extLst>
        </p:spPr>
        <p:txBody>
          <a:bodyPr wrap="square" anchor="ctr">
            <a:spAutoFit/>
          </a:bodyPr>
          <a:lstStyle>
            <a:lvl1pPr marL="457200" indent="-457200" eaLnBrk="0" hangingPunct="0">
              <a:defRPr>
                <a:solidFill>
                  <a:schemeClr val="tx1"/>
                </a:solidFill>
                <a:latin typeface="Calibri"/>
                <a:ea typeface="宋体" panose="02010600030101010101" pitchFamily="2" charset="-122"/>
              </a:defRPr>
            </a:lvl1pPr>
            <a:lvl2pPr marL="742950" indent="-285750" eaLnBrk="0" hangingPunct="0">
              <a:defRPr>
                <a:solidFill>
                  <a:schemeClr val="tx1"/>
                </a:solidFill>
                <a:latin typeface="Calibri"/>
                <a:ea typeface="宋体" panose="02010600030101010101" pitchFamily="2" charset="-122"/>
              </a:defRPr>
            </a:lvl2pPr>
            <a:lvl3pPr marL="1143000" indent="-228600" eaLnBrk="0" hangingPunct="0">
              <a:defRPr>
                <a:solidFill>
                  <a:schemeClr val="tx1"/>
                </a:solidFill>
                <a:latin typeface="Calibri"/>
                <a:ea typeface="宋体" panose="02010600030101010101" pitchFamily="2" charset="-122"/>
              </a:defRPr>
            </a:lvl3pPr>
            <a:lvl4pPr marL="1600200" indent="-228600" eaLnBrk="0" hangingPunct="0">
              <a:defRPr>
                <a:solidFill>
                  <a:schemeClr val="tx1"/>
                </a:solidFill>
                <a:latin typeface="Calibri"/>
                <a:ea typeface="宋体" panose="02010600030101010101" pitchFamily="2" charset="-122"/>
              </a:defRPr>
            </a:lvl4pPr>
            <a:lvl5pPr marL="2057400" indent="-228600" eaLnBrk="0" hangingPunct="0">
              <a:defRPr>
                <a:solidFill>
                  <a:schemeClr val="tx1"/>
                </a:solidFill>
                <a:latin typeface="Calibri"/>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a:ea typeface="宋体" panose="02010600030101010101" pitchFamily="2" charset="-122"/>
              </a:defRPr>
            </a:lvl9pPr>
          </a:lstStyle>
          <a:p>
            <a:pPr marL="0" indent="0">
              <a:lnSpc>
                <a:spcPct val="150000"/>
              </a:lnSpc>
            </a:pPr>
            <a:r>
              <a:rPr lang="zh-CN" altLang="en-US" sz="2800" smtClean="0">
                <a:solidFill>
                  <a:srgbClr val="C00000"/>
                </a:solidFill>
                <a:latin typeface="楷体" panose="02010609060101010101" pitchFamily="49" charset="-122"/>
                <a:ea typeface="楷体" panose="02010609060101010101" pitchFamily="49" charset="-122"/>
              </a:rPr>
              <a:t>提示</a:t>
            </a:r>
            <a:r>
              <a:rPr lang="zh-CN" altLang="en-US" sz="2800">
                <a:solidFill>
                  <a:srgbClr val="C00000"/>
                </a:solidFill>
                <a:latin typeface="楷体" panose="02010609060101010101" pitchFamily="49" charset="-122"/>
                <a:ea typeface="楷体" panose="02010609060101010101" pitchFamily="49" charset="-122"/>
              </a:rPr>
              <a:t>：</a:t>
            </a:r>
          </a:p>
        </p:txBody>
      </p:sp>
      <p:sp>
        <p:nvSpPr>
          <p:cNvPr id="5" name="矩形 4"/>
          <p:cNvSpPr/>
          <p:nvPr/>
        </p:nvSpPr>
        <p:spPr>
          <a:xfrm>
            <a:off x="315045" y="2731166"/>
            <a:ext cx="8513910" cy="2330450"/>
          </a:xfrm>
          <a:prstGeom prst="rect">
            <a:avLst/>
          </a:prstGeom>
        </p:spPr>
        <p:txBody>
          <a:bodyPr wrap="square">
            <a:spAutoFit/>
          </a:bodyPr>
          <a:lstStyle/>
          <a:p>
            <a:pPr hangingPunct="0">
              <a:lnSpc>
                <a:spcPct val="130000"/>
              </a:lnSpc>
            </a:pPr>
            <a:r>
              <a:rPr sz="2800">
                <a:latin typeface="楷体" panose="02010609060101010101" pitchFamily="49" charset="-122"/>
                <a:ea typeface="楷体" panose="02010609060101010101" pitchFamily="49" charset="-122"/>
              </a:rPr>
              <a:t>1.可以用相关事例、名言等材料作为论据，论证题目中的观点。</a:t>
            </a:r>
          </a:p>
          <a:p>
            <a:pPr>
              <a:lnSpc>
                <a:spcPct val="130000"/>
              </a:lnSpc>
            </a:pPr>
            <a:r>
              <a:rPr sz="2800">
                <a:latin typeface="楷体" panose="02010609060101010101" pitchFamily="49" charset="-122"/>
                <a:ea typeface="楷体" panose="02010609060101010101" pitchFamily="49" charset="-122"/>
              </a:rPr>
              <a:t>2.要对所用的材料进行具体分析，不要只是简单的“观点+材料”。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p:bldP spid="5" grpId="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矩形 11"/>
          <p:cNvSpPr/>
          <p:nvPr/>
        </p:nvSpPr>
        <p:spPr>
          <a:xfrm>
            <a:off x="317825" y="309738"/>
            <a:ext cx="5455764" cy="4524315"/>
          </a:xfrm>
          <a:prstGeom prst="rect">
            <a:avLst/>
          </a:prstGeom>
          <a:ln>
            <a:noFill/>
            <a:prstDash val="solid"/>
          </a:ln>
        </p:spPr>
        <p:txBody>
          <a:bodyPr wrap="square">
            <a:spAutoFit/>
          </a:bodyPr>
          <a:lstStyle/>
          <a:p>
            <a:pPr algn="just">
              <a:lnSpc>
                <a:spcPct val="150000"/>
              </a:lnSpc>
            </a:pPr>
            <a:r>
              <a:rPr lang="zh-CN" altLang="en-US" sz="3200" b="1">
                <a:solidFill>
                  <a:srgbClr val="C00000"/>
                </a:solidFill>
                <a:latin typeface="楷体" panose="02010609060101010101" pitchFamily="49" charset="-122"/>
                <a:ea typeface="楷体" panose="02010609060101010101" pitchFamily="49" charset="-122"/>
                <a:sym typeface="+mn-ea"/>
              </a:rPr>
              <a:t>优秀</a:t>
            </a:r>
            <a:r>
              <a:rPr lang="zh-CN" altLang="en-US" sz="3200" b="1" smtClean="0">
                <a:solidFill>
                  <a:srgbClr val="C00000"/>
                </a:solidFill>
                <a:latin typeface="楷体" panose="02010609060101010101" pitchFamily="49" charset="-122"/>
                <a:ea typeface="楷体" panose="02010609060101010101" pitchFamily="49" charset="-122"/>
                <a:sym typeface="+mn-ea"/>
              </a:rPr>
              <a:t>示例</a:t>
            </a:r>
            <a:endParaRPr lang="en-US" altLang="zh-CN" sz="3200" b="1">
              <a:solidFill>
                <a:srgbClr val="C00000"/>
              </a:solidFill>
              <a:latin typeface="楷体" panose="02010609060101010101" pitchFamily="49" charset="-122"/>
              <a:ea typeface="楷体" panose="02010609060101010101" pitchFamily="49" charset="-122"/>
              <a:sym typeface="+mn-ea"/>
            </a:endParaRPr>
          </a:p>
          <a:p>
            <a:pPr algn="dist">
              <a:lnSpc>
                <a:spcPct val="150000"/>
              </a:lnSpc>
            </a:pPr>
            <a:r>
              <a:rPr lang="zh-CN" altLang="en-US" sz="3200" u="sng" smtClean="0">
                <a:latin typeface="楷体" panose="02010609060101010101" pitchFamily="49" charset="-122"/>
                <a:ea typeface="楷体" panose="02010609060101010101" pitchFamily="49" charset="-122"/>
                <a:sym typeface="+mn-ea"/>
              </a:rPr>
              <a:t>怀疑</a:t>
            </a:r>
            <a:r>
              <a:rPr lang="zh-CN" altLang="en-US" sz="3200" u="sng">
                <a:latin typeface="楷体" panose="02010609060101010101" pitchFamily="49" charset="-122"/>
                <a:ea typeface="楷体" panose="02010609060101010101" pitchFamily="49" charset="-122"/>
                <a:sym typeface="+mn-ea"/>
              </a:rPr>
              <a:t>精神是做一切学问的基本条件。</a:t>
            </a:r>
            <a:r>
              <a:rPr lang="zh-CN" altLang="en-US" sz="3200" smtClean="0">
                <a:solidFill>
                  <a:srgbClr val="C00000"/>
                </a:solidFill>
                <a:latin typeface="楷体" panose="02010609060101010101" pitchFamily="49" charset="-122"/>
                <a:ea typeface="楷体" panose="02010609060101010101" pitchFamily="49" charset="-122"/>
                <a:sym typeface="+mn-ea"/>
              </a:rPr>
              <a:t>①</a:t>
            </a:r>
            <a:r>
              <a:rPr lang="zh-CN" altLang="en-US" sz="3200">
                <a:latin typeface="楷体" panose="02010609060101010101" pitchFamily="49" charset="-122"/>
                <a:ea typeface="楷体" panose="02010609060101010101" pitchFamily="49" charset="-122"/>
                <a:sym typeface="+mn-ea"/>
              </a:rPr>
              <a:t>高尔基说:“要想把问题弄清楚，就不要急着去相信，知识的力量就在于怀疑。”</a:t>
            </a:r>
            <a:r>
              <a:rPr lang="zh-CN" altLang="en-US" sz="3200">
                <a:solidFill>
                  <a:srgbClr val="C00000"/>
                </a:solidFill>
                <a:latin typeface="楷体" panose="02010609060101010101" pitchFamily="49" charset="-122"/>
                <a:ea typeface="楷体" panose="02010609060101010101" pitchFamily="49" charset="-122"/>
                <a:sym typeface="+mn-ea"/>
              </a:rPr>
              <a:t>②</a:t>
            </a:r>
            <a:r>
              <a:rPr lang="zh-CN" altLang="en-US" sz="3200">
                <a:latin typeface="楷体" panose="02010609060101010101" pitchFamily="49" charset="-122"/>
                <a:ea typeface="楷体" panose="02010609060101010101" pitchFamily="49" charset="-122"/>
                <a:sym typeface="+mn-ea"/>
              </a:rPr>
              <a:t>如果没有</a:t>
            </a:r>
            <a:r>
              <a:rPr lang="zh-CN" altLang="en-US" sz="3200" smtClean="0">
                <a:latin typeface="楷体" panose="02010609060101010101" pitchFamily="49" charset="-122"/>
                <a:ea typeface="楷体" panose="02010609060101010101" pitchFamily="49" charset="-122"/>
                <a:sym typeface="+mn-ea"/>
              </a:rPr>
              <a:t>怀疑精</a:t>
            </a:r>
            <a:endParaRPr lang="zh-CN" altLang="en-US" sz="3200">
              <a:latin typeface="楷体" panose="02010609060101010101" pitchFamily="49" charset="-122"/>
              <a:ea typeface="楷体" panose="02010609060101010101" pitchFamily="49" charset="-122"/>
              <a:sym typeface="+mn-ea"/>
            </a:endParaRPr>
          </a:p>
        </p:txBody>
      </p:sp>
      <p:sp>
        <p:nvSpPr>
          <p:cNvPr id="13" name="矩形 12"/>
          <p:cNvSpPr/>
          <p:nvPr/>
        </p:nvSpPr>
        <p:spPr>
          <a:xfrm>
            <a:off x="5839211" y="1147938"/>
            <a:ext cx="3057368" cy="1210945"/>
          </a:xfrm>
          <a:prstGeom prst="rect">
            <a:avLst/>
          </a:prstGeom>
          <a:noFill/>
          <a:ln w="9525">
            <a:noFill/>
          </a:ln>
        </p:spPr>
        <p:txBody>
          <a:bodyPr wrap="square" anchor="t">
            <a:spAutoFit/>
          </a:bodyPr>
          <a:lstStyle/>
          <a:p>
            <a:pPr latinLnBrk="1">
              <a:lnSpc>
                <a:spcPct val="130000"/>
              </a:lnSpc>
            </a:pPr>
            <a:r>
              <a:rPr lang="zh-CN" altLang="en-US" sz="2800">
                <a:solidFill>
                  <a:srgbClr val="C00000"/>
                </a:solidFill>
                <a:latin typeface="楷体" panose="02010609060101010101" pitchFamily="49" charset="-122"/>
                <a:ea typeface="楷体" panose="02010609060101010101" pitchFamily="49" charset="-122"/>
              </a:rPr>
              <a:t>①开门见山，提出观点。</a:t>
            </a:r>
          </a:p>
        </p:txBody>
      </p:sp>
      <p:cxnSp>
        <p:nvCxnSpPr>
          <p:cNvPr id="5" name="直接连接符 4"/>
          <p:cNvCxnSpPr/>
          <p:nvPr/>
        </p:nvCxnSpPr>
        <p:spPr>
          <a:xfrm flipH="1">
            <a:off x="5749675" y="309738"/>
            <a:ext cx="21524" cy="4598714"/>
          </a:xfrm>
          <a:prstGeom prst="line">
            <a:avLst/>
          </a:prstGeom>
          <a:ln>
            <a:solidFill>
              <a:schemeClr val="accent1">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2" name="矩形 1"/>
          <p:cNvSpPr/>
          <p:nvPr/>
        </p:nvSpPr>
        <p:spPr>
          <a:xfrm>
            <a:off x="5773589" y="3215103"/>
            <a:ext cx="3057368" cy="1693349"/>
          </a:xfrm>
          <a:prstGeom prst="rect">
            <a:avLst/>
          </a:prstGeom>
          <a:noFill/>
          <a:ln w="9525">
            <a:noFill/>
          </a:ln>
        </p:spPr>
        <p:txBody>
          <a:bodyPr wrap="square" anchor="t">
            <a:spAutoFit/>
          </a:bodyPr>
          <a:lstStyle/>
          <a:p>
            <a:pPr latinLnBrk="1">
              <a:lnSpc>
                <a:spcPct val="130000"/>
              </a:lnSpc>
            </a:pPr>
            <a:r>
              <a:rPr lang="zh-CN" altLang="en-US" sz="2800">
                <a:solidFill>
                  <a:srgbClr val="C00000"/>
                </a:solidFill>
                <a:latin typeface="楷体" panose="02010609060101010101" pitchFamily="49" charset="-122"/>
                <a:ea typeface="楷体" panose="02010609060101010101" pitchFamily="49" charset="-122"/>
              </a:rPr>
              <a:t>②道理论证。引用名言，增强了说服力</a:t>
            </a:r>
            <a:r>
              <a:rPr lang="zh-CN" altLang="en-US" sz="2800" smtClean="0">
                <a:solidFill>
                  <a:srgbClr val="C00000"/>
                </a:solidFill>
                <a:latin typeface="楷体" panose="02010609060101010101" pitchFamily="49" charset="-122"/>
                <a:ea typeface="楷体" panose="02010609060101010101" pitchFamily="49" charset="-122"/>
              </a:rPr>
              <a:t>。</a:t>
            </a:r>
            <a:endParaRPr lang="zh-CN" altLang="en-US" sz="2800">
              <a:solidFill>
                <a:srgbClr val="C00000"/>
              </a:solidFill>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矩形 11"/>
          <p:cNvSpPr/>
          <p:nvPr/>
        </p:nvSpPr>
        <p:spPr>
          <a:xfrm>
            <a:off x="307063" y="166155"/>
            <a:ext cx="6068697" cy="4524315"/>
          </a:xfrm>
          <a:prstGeom prst="rect">
            <a:avLst/>
          </a:prstGeom>
        </p:spPr>
        <p:txBody>
          <a:bodyPr wrap="square">
            <a:spAutoFit/>
          </a:bodyPr>
          <a:lstStyle/>
          <a:p>
            <a:pPr>
              <a:lnSpc>
                <a:spcPct val="150000"/>
              </a:lnSpc>
            </a:pPr>
            <a:r>
              <a:rPr lang="zh-CN" altLang="en-US" sz="3200" smtClean="0">
                <a:latin typeface="楷体" panose="02010609060101010101" pitchFamily="49" charset="-122"/>
                <a:ea typeface="楷体" panose="02010609060101010101" pitchFamily="49" charset="-122"/>
                <a:sym typeface="+mn-ea"/>
              </a:rPr>
              <a:t>神</a:t>
            </a:r>
            <a:r>
              <a:rPr lang="zh-CN" altLang="en-US" sz="3200">
                <a:latin typeface="楷体" panose="02010609060101010101" pitchFamily="49" charset="-122"/>
                <a:ea typeface="楷体" panose="02010609060101010101" pitchFamily="49" charset="-122"/>
                <a:sym typeface="+mn-ea"/>
              </a:rPr>
              <a:t>，笛卡儿屈从于神学的权威，就不会在科学和哲学</a:t>
            </a:r>
            <a:r>
              <a:rPr lang="zh-CN" altLang="en-US" sz="3200" smtClean="0">
                <a:latin typeface="楷体" panose="02010609060101010101" pitchFamily="49" charset="-122"/>
                <a:ea typeface="楷体" panose="02010609060101010101" pitchFamily="49" charset="-122"/>
                <a:sym typeface="+mn-ea"/>
              </a:rPr>
              <a:t>领取得辉煌成绩；如果没有怀疑精神，伽利略不会在比萨斜</a:t>
            </a:r>
            <a:r>
              <a:rPr lang="zh-CN" altLang="en-US" sz="3200">
                <a:latin typeface="楷体" panose="02010609060101010101" pitchFamily="49" charset="-122"/>
                <a:ea typeface="楷体" panose="02010609060101010101" pitchFamily="49" charset="-122"/>
                <a:sym typeface="+mn-ea"/>
              </a:rPr>
              <a:t>塔做两个铁球同时着地的实验，就不会揭开物体运动的秘密；如果没有怀疑精神，</a:t>
            </a:r>
          </a:p>
        </p:txBody>
      </p:sp>
      <p:cxnSp>
        <p:nvCxnSpPr>
          <p:cNvPr id="5" name="直接连接符 4"/>
          <p:cNvCxnSpPr/>
          <p:nvPr/>
        </p:nvCxnSpPr>
        <p:spPr>
          <a:xfrm flipH="1">
            <a:off x="6354237" y="265940"/>
            <a:ext cx="21523" cy="4756541"/>
          </a:xfrm>
          <a:prstGeom prst="line">
            <a:avLst/>
          </a:prstGeom>
          <a:ln>
            <a:solidFill>
              <a:schemeClr val="accent1">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579693" y="2610846"/>
            <a:ext cx="2024063" cy="227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950210" y="1294290"/>
            <a:ext cx="3243580" cy="2140585"/>
          </a:xfrm>
          <a:prstGeom prst="rect">
            <a:avLst/>
          </a:prstGeom>
          <a:noFill/>
        </p:spPr>
        <p:txBody>
          <a:bodyPr wrap="none" rtlCol="0">
            <a:spAutoFit/>
          </a:bodyPr>
          <a:lstStyle/>
          <a:p>
            <a:pPr algn="ctr"/>
            <a:r>
              <a:rPr lang="zh-CN" altLang="en-US" sz="6600" b="1">
                <a:latin typeface="Times New Roman"/>
                <a:ea typeface="黑体"/>
                <a:cs typeface="Times New Roman" panose="02020603050405020304" charset="0"/>
              </a:rPr>
              <a:t>写</a:t>
            </a:r>
            <a:r>
              <a:rPr lang="en-US" altLang="zh-CN" sz="6600" b="1">
                <a:latin typeface="Times New Roman"/>
                <a:ea typeface="黑体"/>
                <a:cs typeface="Times New Roman" panose="02020603050405020304" charset="0"/>
              </a:rPr>
              <a:t>    </a:t>
            </a:r>
            <a:r>
              <a:rPr lang="zh-CN" altLang="en-US" sz="6600" b="1">
                <a:latin typeface="Times New Roman"/>
                <a:ea typeface="黑体"/>
                <a:cs typeface="Times New Roman" panose="02020603050405020304" charset="0"/>
              </a:rPr>
              <a:t>作</a:t>
            </a:r>
          </a:p>
          <a:p>
            <a:pPr algn="ctr">
              <a:lnSpc>
                <a:spcPct val="140000"/>
              </a:lnSpc>
            </a:pPr>
            <a:r>
              <a:rPr lang="zh-CN" altLang="en-US" sz="4800" b="1">
                <a:latin typeface="楷体" panose="02010609060101010101" pitchFamily="49" charset="-122"/>
                <a:ea typeface="楷体" panose="02010609060101010101" pitchFamily="49" charset="-122"/>
                <a:cs typeface="Times New Roman" panose="02020603050405020304" charset="0"/>
              </a:rPr>
              <a:t>论证要合理</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矩形 11"/>
          <p:cNvSpPr/>
          <p:nvPr/>
        </p:nvSpPr>
        <p:spPr>
          <a:xfrm>
            <a:off x="307420" y="335783"/>
            <a:ext cx="5252999" cy="4573560"/>
          </a:xfrm>
          <a:prstGeom prst="rect">
            <a:avLst/>
          </a:prstGeom>
        </p:spPr>
        <p:txBody>
          <a:bodyPr wrap="square">
            <a:spAutoFit/>
          </a:bodyPr>
          <a:lstStyle/>
          <a:p>
            <a:pPr>
              <a:lnSpc>
                <a:spcPct val="130000"/>
              </a:lnSpc>
            </a:pPr>
            <a:r>
              <a:rPr lang="zh-CN" altLang="en-US" sz="3200" smtClean="0">
                <a:latin typeface="楷体" panose="02010609060101010101" pitchFamily="49" charset="-122"/>
                <a:ea typeface="楷体" panose="02010609060101010101" pitchFamily="49" charset="-122"/>
                <a:sym typeface="+mn-ea"/>
              </a:rPr>
              <a:t>钟南山</a:t>
            </a:r>
            <a:r>
              <a:rPr lang="zh-CN" altLang="en-US" sz="3200">
                <a:latin typeface="楷体" panose="02010609060101010101" pitchFamily="49" charset="-122"/>
                <a:ea typeface="楷体" panose="02010609060101010101" pitchFamily="49" charset="-122"/>
                <a:sym typeface="+mn-ea"/>
              </a:rPr>
              <a:t>院士就不会质疑医学权威认为的非典病毒为衣原体病毒，就不会为救治病人立下大功。</a:t>
            </a:r>
            <a:r>
              <a:rPr lang="zh-CN" altLang="en-US" sz="3200">
                <a:solidFill>
                  <a:srgbClr val="C00000"/>
                </a:solidFill>
                <a:latin typeface="楷体" panose="02010609060101010101" pitchFamily="49" charset="-122"/>
                <a:ea typeface="楷体" panose="02010609060101010101" pitchFamily="49" charset="-122"/>
                <a:sym typeface="+mn-ea"/>
              </a:rPr>
              <a:t>③</a:t>
            </a:r>
            <a:r>
              <a:rPr lang="zh-CN" altLang="en-US" sz="3200">
                <a:latin typeface="楷体" panose="02010609060101010101" pitchFamily="49" charset="-122"/>
                <a:ea typeface="楷体" panose="02010609060101010101" pitchFamily="49" charset="-122"/>
                <a:sym typeface="+mn-ea"/>
              </a:rPr>
              <a:t>怀疑精神对于治学就如氧气之于生命，失去了怀疑，学问也就失去了进步的可能。</a:t>
            </a:r>
            <a:r>
              <a:rPr lang="zh-CN" altLang="en-US" sz="3200">
                <a:solidFill>
                  <a:srgbClr val="C00000"/>
                </a:solidFill>
                <a:latin typeface="楷体" panose="02010609060101010101" pitchFamily="49" charset="-122"/>
                <a:ea typeface="楷体" panose="02010609060101010101" pitchFamily="49" charset="-122"/>
                <a:sym typeface="+mn-ea"/>
              </a:rPr>
              <a:t>④</a:t>
            </a:r>
          </a:p>
        </p:txBody>
      </p:sp>
      <p:sp>
        <p:nvSpPr>
          <p:cNvPr id="13" name="矩形 12"/>
          <p:cNvSpPr/>
          <p:nvPr/>
        </p:nvSpPr>
        <p:spPr>
          <a:xfrm>
            <a:off x="5550059" y="2522088"/>
            <a:ext cx="3048506" cy="2460625"/>
          </a:xfrm>
          <a:prstGeom prst="rect">
            <a:avLst/>
          </a:prstGeom>
          <a:noFill/>
          <a:ln w="9525">
            <a:noFill/>
          </a:ln>
        </p:spPr>
        <p:txBody>
          <a:bodyPr wrap="square" anchor="t">
            <a:spAutoFit/>
          </a:bodyPr>
          <a:lstStyle/>
          <a:p>
            <a:pPr latinLnBrk="1">
              <a:lnSpc>
                <a:spcPct val="110000"/>
              </a:lnSpc>
            </a:pPr>
            <a:r>
              <a:rPr lang="zh-CN" altLang="en-US" sz="2800">
                <a:solidFill>
                  <a:srgbClr val="C00000"/>
                </a:solidFill>
                <a:latin typeface="楷体" panose="02010609060101010101" pitchFamily="49" charset="-122"/>
                <a:ea typeface="楷体" panose="02010609060101010101" pitchFamily="49" charset="-122"/>
                <a:cs typeface="微软雅黑" panose="020b0503020204020204" charset="-122"/>
              </a:rPr>
              <a:t>④类比论证。将怀疑与学问的关系同氧气与生命的关系作类比，更容易让人信服。</a:t>
            </a:r>
          </a:p>
        </p:txBody>
      </p:sp>
      <p:cxnSp>
        <p:nvCxnSpPr>
          <p:cNvPr id="5" name="直接连接符 4"/>
          <p:cNvCxnSpPr/>
          <p:nvPr/>
        </p:nvCxnSpPr>
        <p:spPr>
          <a:xfrm flipH="1">
            <a:off x="5538896" y="226172"/>
            <a:ext cx="21523" cy="4756541"/>
          </a:xfrm>
          <a:prstGeom prst="line">
            <a:avLst/>
          </a:prstGeom>
          <a:ln>
            <a:solidFill>
              <a:schemeClr val="accent1">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3" name="矩形 2"/>
          <p:cNvSpPr/>
          <p:nvPr/>
        </p:nvSpPr>
        <p:spPr>
          <a:xfrm>
            <a:off x="5744369" y="335783"/>
            <a:ext cx="3048506" cy="1986280"/>
          </a:xfrm>
          <a:prstGeom prst="rect">
            <a:avLst/>
          </a:prstGeom>
          <a:noFill/>
          <a:ln w="9525">
            <a:noFill/>
          </a:ln>
        </p:spPr>
        <p:txBody>
          <a:bodyPr wrap="square" anchor="t">
            <a:spAutoFit/>
          </a:bodyPr>
          <a:lstStyle/>
          <a:p>
            <a:pPr latinLnBrk="1">
              <a:lnSpc>
                <a:spcPct val="110000"/>
              </a:lnSpc>
            </a:pPr>
            <a:r>
              <a:rPr lang="zh-CN" altLang="en-US" sz="2800">
                <a:solidFill>
                  <a:srgbClr val="C00000"/>
                </a:solidFill>
                <a:latin typeface="楷体" panose="02010609060101010101" pitchFamily="49" charset="-122"/>
                <a:ea typeface="楷体" panose="02010609060101010101" pitchFamily="49" charset="-122"/>
                <a:cs typeface="微软雅黑" panose="020b0503020204020204" charset="-122"/>
              </a:rPr>
              <a:t>③举例论证。用从反面假设的形式，连举名人事例，进一步论证了观点。</a:t>
            </a: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279855" y="889863"/>
            <a:ext cx="8399449" cy="3046988"/>
          </a:xfrm>
          <a:prstGeom prst="rect">
            <a:avLst/>
          </a:prstGeom>
        </p:spPr>
        <p:txBody>
          <a:bodyPr wrap="square">
            <a:spAutoFit/>
          </a:bodyPr>
          <a:lstStyle/>
          <a:p>
            <a:pPr>
              <a:lnSpc>
                <a:spcPct val="150000"/>
              </a:lnSpc>
            </a:pPr>
            <a:r>
              <a:rPr lang="zh-CN" altLang="en-US" sz="3200" smtClean="0">
                <a:latin typeface="楷体" panose="02010609060101010101" pitchFamily="49" charset="-122"/>
                <a:ea typeface="楷体" panose="02010609060101010101" pitchFamily="49" charset="-122"/>
              </a:rPr>
              <a:t>本</a:t>
            </a:r>
            <a:r>
              <a:rPr lang="zh-CN" altLang="en-US" sz="3200">
                <a:latin typeface="楷体" panose="02010609060101010101" pitchFamily="49" charset="-122"/>
                <a:ea typeface="楷体" panose="02010609060101010101" pitchFamily="49" charset="-122"/>
              </a:rPr>
              <a:t>段文字紧紧围绕“怀疑精神是做一切学问的基本条件”的观点展开论证。既讲道理，又摆事实，字数虽少，却有理有据，且论证结构合理，思路清晰。</a:t>
            </a:r>
          </a:p>
        </p:txBody>
      </p:sp>
      <p:sp>
        <p:nvSpPr>
          <p:cNvPr id="3" name="矩形 2"/>
          <p:cNvSpPr/>
          <p:nvPr/>
        </p:nvSpPr>
        <p:spPr>
          <a:xfrm>
            <a:off x="390980" y="215493"/>
            <a:ext cx="8584127" cy="737235"/>
          </a:xfrm>
          <a:prstGeom prst="rect">
            <a:avLst/>
          </a:prstGeom>
        </p:spPr>
        <p:txBody>
          <a:bodyPr wrap="square">
            <a:spAutoFit/>
          </a:bodyPr>
          <a:lstStyle/>
          <a:p>
            <a:pPr>
              <a:lnSpc>
                <a:spcPct val="150000"/>
              </a:lnSpc>
            </a:pPr>
            <a:r>
              <a:rPr lang="zh-CN" altLang="en-US" sz="3200" b="1">
                <a:solidFill>
                  <a:srgbClr val="C00000"/>
                </a:solidFill>
                <a:latin typeface="楷体" panose="02010609060101010101" pitchFamily="49" charset="-122"/>
                <a:ea typeface="楷体" panose="02010609060101010101" pitchFamily="49" charset="-122"/>
              </a:rPr>
              <a:t>名师总评</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9897" y="2843053"/>
            <a:ext cx="2305210" cy="2305210"/>
          </a:xfrm>
          <a:prstGeom prst="rect">
            <a:avLst/>
          </a:prstGeom>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348884" y="308642"/>
            <a:ext cx="8255470" cy="1770380"/>
          </a:xfrm>
          <a:prstGeom prst="rect">
            <a:avLst/>
          </a:prstGeom>
        </p:spPr>
        <p:txBody>
          <a:bodyPr wrap="square">
            <a:spAutoFit/>
          </a:bodyPr>
          <a:lstStyle/>
          <a:p>
            <a:pPr>
              <a:lnSpc>
                <a:spcPct val="130000"/>
              </a:lnSpc>
            </a:pPr>
            <a:r>
              <a:rPr sz="2800" smtClean="0">
                <a:latin typeface="+mj-ea"/>
                <a:ea typeface="+mj-ea"/>
              </a:rPr>
              <a:t>二</a:t>
            </a:r>
            <a:r>
              <a:rPr lang="zh-CN" altLang="en-US" sz="2800" smtClean="0">
                <a:latin typeface="+mj-ea"/>
                <a:ea typeface="+mj-ea"/>
              </a:rPr>
              <a:t>、</a:t>
            </a:r>
            <a:r>
              <a:rPr sz="2800" smtClean="0">
                <a:latin typeface="+mj-ea"/>
                <a:ea typeface="+mj-ea"/>
              </a:rPr>
              <a:t>俗话说</a:t>
            </a:r>
            <a:r>
              <a:rPr sz="2800">
                <a:latin typeface="+mj-ea"/>
                <a:ea typeface="+mj-ea"/>
              </a:rPr>
              <a:t>：“知足常乐。”有的人却说：“知足未必常乐。”试围绕“知足与快乐”这一话题，自定立意，自拟标题，写一篇议论文。不少于600字。</a:t>
            </a:r>
          </a:p>
        </p:txBody>
      </p:sp>
      <p:sp>
        <p:nvSpPr>
          <p:cNvPr id="11" name="Rectangle 18"/>
          <p:cNvSpPr>
            <a:spLocks noChangeArrowheads="1"/>
          </p:cNvSpPr>
          <p:nvPr/>
        </p:nvSpPr>
        <p:spPr bwMode="auto">
          <a:xfrm>
            <a:off x="348884" y="1943571"/>
            <a:ext cx="1631248" cy="806115"/>
          </a:xfrm>
          <a:prstGeom prst="roundRect">
            <a:avLst/>
          </a:prstGeom>
          <a:noFill/>
          <a:ln>
            <a:noFill/>
          </a:ln>
          <a:extLst>
            <a:ext uri="{909E8E84-426E-40DD-AFC4-6F175D3DCCD1}">
              <a14:hiddenFill xmlns:a14="http://schemas.microsoft.com/office/drawing/2010/main">
                <a:solidFill>
                  <a:schemeClr val="accent1">
                    <a:lumMod val="40000"/>
                    <a:lumOff val="60000"/>
                  </a:schemeClr>
                </a:solidFill>
              </a14:hiddenFill>
            </a:ext>
          </a:extLst>
        </p:spPr>
        <p:txBody>
          <a:bodyPr wrap="square" anchor="ctr">
            <a:spAutoFit/>
          </a:bodyPr>
          <a:lstStyle>
            <a:lvl1pPr marL="457200" indent="-457200" eaLnBrk="0" hangingPunct="0">
              <a:defRPr>
                <a:solidFill>
                  <a:schemeClr val="tx1"/>
                </a:solidFill>
                <a:latin typeface="Calibri"/>
                <a:ea typeface="宋体" panose="02010600030101010101" pitchFamily="2" charset="-122"/>
              </a:defRPr>
            </a:lvl1pPr>
            <a:lvl2pPr marL="742950" indent="-285750" eaLnBrk="0" hangingPunct="0">
              <a:defRPr>
                <a:solidFill>
                  <a:schemeClr val="tx1"/>
                </a:solidFill>
                <a:latin typeface="Calibri"/>
                <a:ea typeface="宋体" panose="02010600030101010101" pitchFamily="2" charset="-122"/>
              </a:defRPr>
            </a:lvl2pPr>
            <a:lvl3pPr marL="1143000" indent="-228600" eaLnBrk="0" hangingPunct="0">
              <a:defRPr>
                <a:solidFill>
                  <a:schemeClr val="tx1"/>
                </a:solidFill>
                <a:latin typeface="Calibri"/>
                <a:ea typeface="宋体" panose="02010600030101010101" pitchFamily="2" charset="-122"/>
              </a:defRPr>
            </a:lvl3pPr>
            <a:lvl4pPr marL="1600200" indent="-228600" eaLnBrk="0" hangingPunct="0">
              <a:defRPr>
                <a:solidFill>
                  <a:schemeClr val="tx1"/>
                </a:solidFill>
                <a:latin typeface="Calibri"/>
                <a:ea typeface="宋体" panose="02010600030101010101" pitchFamily="2" charset="-122"/>
              </a:defRPr>
            </a:lvl4pPr>
            <a:lvl5pPr marL="2057400" indent="-228600" eaLnBrk="0" hangingPunct="0">
              <a:defRPr>
                <a:solidFill>
                  <a:schemeClr val="tx1"/>
                </a:solidFill>
                <a:latin typeface="Calibri"/>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a:ea typeface="宋体" panose="02010600030101010101" pitchFamily="2" charset="-122"/>
              </a:defRPr>
            </a:lvl9pPr>
          </a:lstStyle>
          <a:p>
            <a:pPr marL="0" indent="0">
              <a:lnSpc>
                <a:spcPct val="150000"/>
              </a:lnSpc>
            </a:pPr>
            <a:r>
              <a:rPr lang="zh-CN" altLang="en-US" sz="2800" smtClean="0">
                <a:solidFill>
                  <a:srgbClr val="C00000"/>
                </a:solidFill>
                <a:latin typeface="楷体" panose="02010609060101010101" pitchFamily="49" charset="-122"/>
                <a:ea typeface="楷体" panose="02010609060101010101" pitchFamily="49" charset="-122"/>
              </a:rPr>
              <a:t>提示：</a:t>
            </a:r>
            <a:endParaRPr lang="zh-CN" altLang="en-US" sz="2800">
              <a:solidFill>
                <a:srgbClr val="C00000"/>
              </a:solidFill>
              <a:latin typeface="楷体" panose="02010609060101010101" pitchFamily="49" charset="-122"/>
              <a:ea typeface="楷体" panose="02010609060101010101" pitchFamily="49" charset="-122"/>
            </a:endParaRPr>
          </a:p>
        </p:txBody>
      </p:sp>
      <p:sp>
        <p:nvSpPr>
          <p:cNvPr id="10" name="矩形 9"/>
          <p:cNvSpPr/>
          <p:nvPr/>
        </p:nvSpPr>
        <p:spPr>
          <a:xfrm>
            <a:off x="348884" y="2644955"/>
            <a:ext cx="8517714" cy="2501900"/>
          </a:xfrm>
          <a:prstGeom prst="rect">
            <a:avLst/>
          </a:prstGeom>
        </p:spPr>
        <p:txBody>
          <a:bodyPr wrap="square">
            <a:spAutoFit/>
          </a:bodyPr>
          <a:lstStyle/>
          <a:p>
            <a:pPr>
              <a:lnSpc>
                <a:spcPct val="140000"/>
              </a:lnSpc>
            </a:pPr>
            <a:r>
              <a:rPr sz="2800">
                <a:latin typeface="楷体" panose="02010609060101010101" pitchFamily="49" charset="-122"/>
                <a:ea typeface="楷体" panose="02010609060101010101" pitchFamily="49" charset="-122"/>
              </a:rPr>
              <a:t>1.在标题或者文章的开头，明确表达自己的观点。</a:t>
            </a:r>
          </a:p>
          <a:p>
            <a:pPr>
              <a:lnSpc>
                <a:spcPct val="140000"/>
              </a:lnSpc>
            </a:pPr>
            <a:r>
              <a:rPr sz="2800">
                <a:latin typeface="楷体" panose="02010609060101010101" pitchFamily="49" charset="-122"/>
                <a:ea typeface="楷体" panose="02010609060101010101" pitchFamily="49" charset="-122"/>
              </a:rPr>
              <a:t>2.恰当安排论证的结构，注意层次清晰，逻辑严密。</a:t>
            </a:r>
          </a:p>
          <a:p>
            <a:pPr>
              <a:lnSpc>
                <a:spcPct val="140000"/>
              </a:lnSpc>
            </a:pPr>
            <a:r>
              <a:rPr sz="2800">
                <a:latin typeface="楷体" panose="02010609060101010101" pitchFamily="49" charset="-122"/>
                <a:ea typeface="楷体" panose="02010609060101010101" pitchFamily="49" charset="-122"/>
              </a:rPr>
              <a:t>3.注意对运用的材料进行分析，突出材料对观点的支撑或证明作用。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1" grpId="1"/>
      <p:bldP spid="10" grpId="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矩形 11"/>
          <p:cNvSpPr/>
          <p:nvPr/>
        </p:nvSpPr>
        <p:spPr>
          <a:xfrm>
            <a:off x="333131" y="1174045"/>
            <a:ext cx="6225388" cy="3969385"/>
          </a:xfrm>
          <a:prstGeom prst="rect">
            <a:avLst/>
          </a:prstGeom>
        </p:spPr>
        <p:txBody>
          <a:bodyPr wrap="square">
            <a:spAutoFit/>
          </a:bodyPr>
          <a:lstStyle/>
          <a:p>
            <a:pPr>
              <a:lnSpc>
                <a:spcPct val="150000"/>
              </a:lnSpc>
            </a:pPr>
            <a:r>
              <a:rPr lang="en-US" altLang="zh-CN" sz="2800">
                <a:latin typeface="楷体" panose="02010609060101010101" pitchFamily="49" charset="-122"/>
                <a:ea typeface="楷体" panose="02010609060101010101" pitchFamily="49" charset="-122"/>
                <a:sym typeface="+mn-ea"/>
              </a:rPr>
              <a:t> </a:t>
            </a:r>
            <a:r>
              <a:rPr lang="en-US" altLang="zh-CN" sz="2800" smtClean="0">
                <a:latin typeface="楷体" panose="02010609060101010101" pitchFamily="49" charset="-122"/>
                <a:ea typeface="楷体" panose="02010609060101010101" pitchFamily="49" charset="-122"/>
                <a:sym typeface="+mn-ea"/>
              </a:rPr>
              <a:t>   </a:t>
            </a:r>
            <a:r>
              <a:rPr lang="zh-CN" altLang="en-US" sz="2800" smtClean="0">
                <a:latin typeface="楷体" panose="02010609060101010101" pitchFamily="49" charset="-122"/>
                <a:ea typeface="楷体" panose="02010609060101010101" pitchFamily="49" charset="-122"/>
                <a:sym typeface="+mn-ea"/>
              </a:rPr>
              <a:t>知足</a:t>
            </a:r>
            <a:r>
              <a:rPr lang="zh-CN" altLang="en-US" sz="2800">
                <a:latin typeface="楷体" panose="02010609060101010101" pitchFamily="49" charset="-122"/>
                <a:ea typeface="楷体" panose="02010609060101010101" pitchFamily="49" charset="-122"/>
                <a:sym typeface="+mn-ea"/>
              </a:rPr>
              <a:t>者，常乐也</a:t>
            </a:r>
            <a:r>
              <a:rPr lang="zh-CN" altLang="en-US" sz="2800" smtClean="0">
                <a:latin typeface="楷体" panose="02010609060101010101" pitchFamily="49" charset="-122"/>
                <a:ea typeface="楷体" panose="02010609060101010101" pitchFamily="49" charset="-122"/>
                <a:sym typeface="+mn-ea"/>
              </a:rPr>
              <a:t>。</a:t>
            </a:r>
            <a:r>
              <a:rPr lang="en-US" altLang="zh-CN" sz="2800" smtClean="0">
                <a:solidFill>
                  <a:srgbClr val="C00000"/>
                </a:solidFill>
                <a:latin typeface="楷体" panose="02010609060101010101" pitchFamily="49" charset="-122"/>
                <a:ea typeface="楷体" panose="02010609060101010101" pitchFamily="49" charset="-122"/>
                <a:sym typeface="+mn-ea"/>
              </a:rPr>
              <a:t>①</a:t>
            </a:r>
            <a:endParaRPr lang="en-US" altLang="zh-CN" sz="2800">
              <a:latin typeface="楷体" panose="02010609060101010101" pitchFamily="49" charset="-122"/>
              <a:ea typeface="楷体" panose="02010609060101010101" pitchFamily="49" charset="-122"/>
              <a:sym typeface="+mn-ea"/>
            </a:endParaRPr>
          </a:p>
          <a:p>
            <a:pPr>
              <a:lnSpc>
                <a:spcPct val="150000"/>
              </a:lnSpc>
            </a:pPr>
            <a:r>
              <a:rPr lang="zh-CN" altLang="en-US" sz="2800">
                <a:latin typeface="楷体" panose="02010609060101010101" pitchFamily="49" charset="-122"/>
                <a:ea typeface="楷体" panose="02010609060101010101" pitchFamily="49" charset="-122"/>
                <a:sym typeface="+mn-ea"/>
              </a:rPr>
              <a:t>知足</a:t>
            </a:r>
            <a:r>
              <a:rPr lang="en-US" altLang="zh-CN" sz="2800">
                <a:latin typeface="楷体" panose="02010609060101010101" pitchFamily="49" charset="-122"/>
                <a:ea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sym typeface="+mn-ea"/>
              </a:rPr>
              <a:t>是一种平和的人生境界</a:t>
            </a:r>
            <a:r>
              <a:rPr lang="en-US" altLang="zh-CN" sz="2800">
                <a:latin typeface="楷体" panose="02010609060101010101" pitchFamily="49" charset="-122"/>
                <a:ea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sym typeface="+mn-ea"/>
              </a:rPr>
              <a:t>即对己对人皆不强求</a:t>
            </a:r>
            <a:r>
              <a:rPr lang="en-US" altLang="zh-CN" sz="2800">
                <a:latin typeface="楷体" panose="02010609060101010101" pitchFamily="49" charset="-122"/>
                <a:ea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sym typeface="+mn-ea"/>
              </a:rPr>
              <a:t>常乐</a:t>
            </a:r>
            <a:r>
              <a:rPr lang="en-US" altLang="zh-CN" sz="2800">
                <a:latin typeface="楷体" panose="02010609060101010101" pitchFamily="49" charset="-122"/>
                <a:ea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sym typeface="+mn-ea"/>
              </a:rPr>
              <a:t>是一种豁达的人生态度</a:t>
            </a:r>
            <a:r>
              <a:rPr lang="en-US" altLang="zh-CN" sz="2800">
                <a:latin typeface="楷体" panose="02010609060101010101" pitchFamily="49" charset="-122"/>
                <a:ea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sym typeface="+mn-ea"/>
              </a:rPr>
              <a:t>即对事对物皆有包容</a:t>
            </a:r>
            <a:r>
              <a:rPr lang="zh-CN" altLang="en-US" sz="2800" smtClean="0">
                <a:latin typeface="楷体" panose="02010609060101010101" pitchFamily="49" charset="-122"/>
                <a:ea typeface="楷体" panose="02010609060101010101" pitchFamily="49" charset="-122"/>
                <a:sym typeface="+mn-ea"/>
              </a:rPr>
              <a:t>。</a:t>
            </a:r>
            <a:r>
              <a:rPr lang="zh-CN" altLang="en-US" sz="2800" smtClean="0">
                <a:solidFill>
                  <a:srgbClr val="C00000"/>
                </a:solidFill>
                <a:latin typeface="楷体" panose="02010609060101010101" pitchFamily="49" charset="-122"/>
                <a:ea typeface="楷体" panose="02010609060101010101" pitchFamily="49" charset="-122"/>
                <a:sym typeface="+mn-ea"/>
              </a:rPr>
              <a:t>②</a:t>
            </a:r>
            <a:endParaRPr lang="en-US" altLang="zh-CN" sz="2800">
              <a:latin typeface="楷体" panose="02010609060101010101" pitchFamily="49" charset="-122"/>
              <a:ea typeface="楷体" panose="02010609060101010101" pitchFamily="49" charset="-122"/>
              <a:sym typeface="+mn-ea"/>
            </a:endParaRPr>
          </a:p>
          <a:p>
            <a:pPr>
              <a:lnSpc>
                <a:spcPct val="150000"/>
              </a:lnSpc>
            </a:pPr>
            <a:r>
              <a:rPr lang="zh-CN" altLang="en-US" sz="2800" smtClean="0">
                <a:latin typeface="楷体" panose="02010609060101010101" pitchFamily="49" charset="-122"/>
                <a:ea typeface="楷体" panose="02010609060101010101" pitchFamily="49" charset="-122"/>
                <a:sym typeface="+mn-ea"/>
              </a:rPr>
              <a:t>   当然</a:t>
            </a:r>
            <a:r>
              <a:rPr lang="en-US" altLang="zh-CN" sz="2800">
                <a:latin typeface="楷体" panose="02010609060101010101" pitchFamily="49" charset="-122"/>
                <a:ea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sym typeface="+mn-ea"/>
              </a:rPr>
              <a:t>知足常乐</a:t>
            </a:r>
            <a:r>
              <a:rPr lang="en-US" altLang="zh-CN" sz="2800">
                <a:latin typeface="楷体" panose="02010609060101010101" pitchFamily="49" charset="-122"/>
                <a:ea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sym typeface="+mn-ea"/>
              </a:rPr>
              <a:t>并不是说这个人安于现状</a:t>
            </a:r>
            <a:r>
              <a:rPr lang="en-US" altLang="zh-CN" sz="2800">
                <a:latin typeface="楷体" panose="02010609060101010101" pitchFamily="49" charset="-122"/>
                <a:ea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sym typeface="+mn-ea"/>
              </a:rPr>
              <a:t>没有追求</a:t>
            </a:r>
            <a:r>
              <a:rPr lang="en-US" altLang="zh-CN" sz="2800">
                <a:latin typeface="楷体" panose="02010609060101010101" pitchFamily="49" charset="-122"/>
                <a:ea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sym typeface="+mn-ea"/>
              </a:rPr>
              <a:t>没有理想</a:t>
            </a:r>
            <a:r>
              <a:rPr lang="en-US" altLang="zh-CN" sz="2800">
                <a:latin typeface="楷体" panose="02010609060101010101" pitchFamily="49" charset="-122"/>
                <a:ea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sym typeface="+mn-ea"/>
              </a:rPr>
              <a:t>而是</a:t>
            </a:r>
            <a:r>
              <a:rPr lang="zh-CN" altLang="en-US" sz="2800" smtClean="0">
                <a:latin typeface="楷体" panose="02010609060101010101" pitchFamily="49" charset="-122"/>
                <a:ea typeface="楷体" panose="02010609060101010101" pitchFamily="49" charset="-122"/>
                <a:sym typeface="+mn-ea"/>
              </a:rPr>
              <a:t>懂得</a:t>
            </a:r>
            <a:endParaRPr lang="zh-CN" altLang="en-US" sz="2800">
              <a:latin typeface="楷体" panose="02010609060101010101" pitchFamily="49" charset="-122"/>
              <a:ea typeface="楷体" panose="02010609060101010101" pitchFamily="49" charset="-122"/>
              <a:sym typeface="+mn-ea"/>
            </a:endParaRPr>
          </a:p>
        </p:txBody>
      </p:sp>
      <p:cxnSp>
        <p:nvCxnSpPr>
          <p:cNvPr id="15" name="直接连接符 14"/>
          <p:cNvCxnSpPr/>
          <p:nvPr/>
        </p:nvCxnSpPr>
        <p:spPr>
          <a:xfrm flipH="1">
            <a:off x="6489428" y="237490"/>
            <a:ext cx="21523" cy="4756541"/>
          </a:xfrm>
          <a:prstGeom prst="line">
            <a:avLst/>
          </a:prstGeom>
          <a:ln>
            <a:solidFill>
              <a:schemeClr val="accent1">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2" name="Rectangle 18"/>
          <p:cNvSpPr>
            <a:spLocks noChangeArrowheads="1"/>
          </p:cNvSpPr>
          <p:nvPr/>
        </p:nvSpPr>
        <p:spPr bwMode="auto">
          <a:xfrm>
            <a:off x="333131" y="441007"/>
            <a:ext cx="5503863" cy="733038"/>
          </a:xfrm>
          <a:prstGeom prst="roundRect">
            <a:avLst/>
          </a:prstGeom>
          <a:noFill/>
          <a:ln>
            <a:noFill/>
          </a:ln>
          <a:extLst>
            <a:ext uri="{909E8E84-426E-40DD-AFC4-6F175D3DCCD1}">
              <a14:hiddenFill xmlns:a14="http://schemas.microsoft.com/office/drawing/2010/main">
                <a:solidFill>
                  <a:srgbClr val="FFD800"/>
                </a:solidFill>
              </a14:hiddenFill>
            </a:ext>
          </a:extLst>
        </p:spPr>
        <p:txBody>
          <a:bodyPr wrap="square" anchor="ctr">
            <a:spAutoFit/>
          </a:bodyPr>
          <a:lstStyle>
            <a:lvl1pPr marL="457200" indent="-457200" eaLnBrk="0" hangingPunct="0">
              <a:defRPr>
                <a:solidFill>
                  <a:schemeClr val="tx1"/>
                </a:solidFill>
                <a:latin typeface="Calibri"/>
                <a:ea typeface="宋体" panose="02010600030101010101" pitchFamily="2" charset="-122"/>
              </a:defRPr>
            </a:lvl1pPr>
            <a:lvl2pPr marL="742950" indent="-285750" eaLnBrk="0" hangingPunct="0">
              <a:defRPr>
                <a:solidFill>
                  <a:schemeClr val="tx1"/>
                </a:solidFill>
                <a:latin typeface="Calibri"/>
                <a:ea typeface="宋体" panose="02010600030101010101" pitchFamily="2" charset="-122"/>
              </a:defRPr>
            </a:lvl2pPr>
            <a:lvl3pPr marL="1143000" indent="-228600" eaLnBrk="0" hangingPunct="0">
              <a:defRPr>
                <a:solidFill>
                  <a:schemeClr val="tx1"/>
                </a:solidFill>
                <a:latin typeface="Calibri"/>
                <a:ea typeface="宋体" panose="02010600030101010101" pitchFamily="2" charset="-122"/>
              </a:defRPr>
            </a:lvl3pPr>
            <a:lvl4pPr marL="1600200" indent="-228600" eaLnBrk="0" hangingPunct="0">
              <a:defRPr>
                <a:solidFill>
                  <a:schemeClr val="tx1"/>
                </a:solidFill>
                <a:latin typeface="Calibri"/>
                <a:ea typeface="宋体" panose="02010600030101010101" pitchFamily="2" charset="-122"/>
              </a:defRPr>
            </a:lvl4pPr>
            <a:lvl5pPr marL="2057400" indent="-228600" eaLnBrk="0" hangingPunct="0">
              <a:defRPr>
                <a:solidFill>
                  <a:schemeClr val="tx1"/>
                </a:solidFill>
                <a:latin typeface="Calibri"/>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a:ea typeface="宋体" panose="02010600030101010101" pitchFamily="2" charset="-122"/>
              </a:defRPr>
            </a:lvl9pPr>
          </a:lstStyle>
          <a:p>
            <a:pPr marL="0" indent="0" algn="ctr" eaLnBrk="1" hangingPunct="1">
              <a:lnSpc>
                <a:spcPct val="150000"/>
              </a:lnSpc>
            </a:pPr>
            <a:r>
              <a:rPr lang="zh-CN" altLang="en-US" sz="2800" b="1">
                <a:latin typeface="楷体" panose="02010609060101010101" pitchFamily="49" charset="-122"/>
                <a:ea typeface="楷体" panose="02010609060101010101" pitchFamily="49" charset="-122"/>
              </a:rPr>
              <a:t>知足者常乐</a:t>
            </a:r>
          </a:p>
        </p:txBody>
      </p:sp>
      <p:sp>
        <p:nvSpPr>
          <p:cNvPr id="18" name="五边形 17"/>
          <p:cNvSpPr/>
          <p:nvPr/>
        </p:nvSpPr>
        <p:spPr>
          <a:xfrm>
            <a:off x="302028" y="302466"/>
            <a:ext cx="1494421" cy="406935"/>
          </a:xfrm>
          <a:prstGeom prst="homePlate">
            <a:avLst>
              <a:gd name="adj" fmla="val 42490"/>
            </a:avLst>
          </a:prstGeom>
          <a:noFill/>
          <a:ln>
            <a:no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2800" b="1">
                <a:solidFill>
                  <a:srgbClr val="C00000"/>
                </a:solidFill>
                <a:latin typeface="楷体" panose="02010609060101010101" pitchFamily="49" charset="-122"/>
                <a:ea typeface="楷体" panose="02010609060101010101" pitchFamily="49" charset="-122"/>
              </a:rPr>
              <a:t>优秀示例</a:t>
            </a:r>
          </a:p>
        </p:txBody>
      </p:sp>
      <p:sp>
        <p:nvSpPr>
          <p:cNvPr id="13" name="矩形 12"/>
          <p:cNvSpPr/>
          <p:nvPr/>
        </p:nvSpPr>
        <p:spPr>
          <a:xfrm>
            <a:off x="6558519" y="441007"/>
            <a:ext cx="2236116" cy="4615815"/>
          </a:xfrm>
          <a:prstGeom prst="rect">
            <a:avLst/>
          </a:prstGeom>
          <a:noFill/>
          <a:ln w="9525">
            <a:noFill/>
          </a:ln>
        </p:spPr>
        <p:txBody>
          <a:bodyPr wrap="square" anchor="t">
            <a:spAutoFit/>
          </a:bodyPr>
          <a:lstStyle/>
          <a:p>
            <a:pPr latinLnBrk="1">
              <a:lnSpc>
                <a:spcPct val="150000"/>
              </a:lnSpc>
            </a:pPr>
            <a:r>
              <a:rPr lang="zh-CN" altLang="en-US" sz="2800" smtClean="0">
                <a:solidFill>
                  <a:srgbClr val="C00000"/>
                </a:solidFill>
                <a:latin typeface="楷体" panose="02010609060101010101" pitchFamily="49" charset="-122"/>
                <a:ea typeface="楷体" panose="02010609060101010101" pitchFamily="49" charset="-122"/>
                <a:cs typeface="微软雅黑" panose="020b0503020204020204" charset="-122"/>
              </a:rPr>
              <a:t>①开宗明义</a:t>
            </a:r>
            <a:r>
              <a:rPr lang="zh-CN" altLang="en-US" sz="2800">
                <a:solidFill>
                  <a:srgbClr val="C00000"/>
                </a:solidFill>
                <a:latin typeface="楷体" panose="02010609060101010101" pitchFamily="49" charset="-122"/>
                <a:ea typeface="楷体" panose="02010609060101010101" pitchFamily="49" charset="-122"/>
                <a:cs typeface="微软雅黑" panose="020b0503020204020204" charset="-122"/>
              </a:rPr>
              <a:t>，要言不烦</a:t>
            </a:r>
            <a:r>
              <a:rPr lang="zh-CN" altLang="en-US" sz="2800" smtClean="0">
                <a:solidFill>
                  <a:srgbClr val="C00000"/>
                </a:solidFill>
                <a:latin typeface="楷体" panose="02010609060101010101" pitchFamily="49" charset="-122"/>
                <a:ea typeface="楷体" panose="02010609060101010101" pitchFamily="49" charset="-122"/>
                <a:cs typeface="微软雅黑" panose="020b0503020204020204" charset="-122"/>
              </a:rPr>
              <a:t>。</a:t>
            </a:r>
            <a:endParaRPr lang="en-US" altLang="zh-CN" sz="2800">
              <a:solidFill>
                <a:srgbClr val="C00000"/>
              </a:solidFill>
              <a:latin typeface="楷体" panose="02010609060101010101" pitchFamily="49" charset="-122"/>
              <a:ea typeface="楷体" panose="02010609060101010101" pitchFamily="49" charset="-122"/>
              <a:cs typeface="微软雅黑" panose="020b0503020204020204" charset="-122"/>
            </a:endParaRPr>
          </a:p>
          <a:p>
            <a:pPr latinLnBrk="1">
              <a:lnSpc>
                <a:spcPct val="150000"/>
              </a:lnSpc>
            </a:pPr>
            <a:endParaRPr lang="en-US" altLang="zh-CN" sz="2800" smtClean="0">
              <a:solidFill>
                <a:srgbClr val="C00000"/>
              </a:solidFill>
              <a:latin typeface="楷体" panose="02010609060101010101" pitchFamily="49" charset="-122"/>
              <a:ea typeface="楷体" panose="02010609060101010101" pitchFamily="49" charset="-122"/>
              <a:cs typeface="微软雅黑" panose="020b0503020204020204" charset="-122"/>
            </a:endParaRPr>
          </a:p>
          <a:p>
            <a:pPr latinLnBrk="1">
              <a:lnSpc>
                <a:spcPct val="150000"/>
              </a:lnSpc>
            </a:pPr>
            <a:r>
              <a:rPr lang="zh-CN" altLang="en-US" sz="2800" smtClean="0">
                <a:solidFill>
                  <a:srgbClr val="C00000"/>
                </a:solidFill>
                <a:latin typeface="楷体" panose="02010609060101010101" pitchFamily="49" charset="-122"/>
                <a:ea typeface="楷体" panose="02010609060101010101" pitchFamily="49" charset="-122"/>
                <a:cs typeface="微软雅黑" panose="020b0503020204020204" charset="-122"/>
              </a:rPr>
              <a:t>②</a:t>
            </a:r>
            <a:r>
              <a:rPr lang="zh-CN" altLang="en-US" sz="2800">
                <a:solidFill>
                  <a:srgbClr val="C00000"/>
                </a:solidFill>
                <a:latin typeface="楷体" panose="02010609060101010101" pitchFamily="49" charset="-122"/>
                <a:ea typeface="楷体" panose="02010609060101010101" pitchFamily="49" charset="-122"/>
                <a:cs typeface="微软雅黑" panose="020b0503020204020204" charset="-122"/>
              </a:rPr>
              <a:t>解释词义，清晰地表达了自己观点的内涵。</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矩形 11"/>
          <p:cNvSpPr/>
          <p:nvPr/>
        </p:nvSpPr>
        <p:spPr>
          <a:xfrm>
            <a:off x="283247" y="346924"/>
            <a:ext cx="6211851" cy="4524315"/>
          </a:xfrm>
          <a:prstGeom prst="rect">
            <a:avLst/>
          </a:prstGeom>
        </p:spPr>
        <p:txBody>
          <a:bodyPr wrap="square">
            <a:spAutoFit/>
          </a:bodyPr>
          <a:lstStyle/>
          <a:p>
            <a:pPr algn="dist">
              <a:lnSpc>
                <a:spcPct val="150000"/>
              </a:lnSpc>
            </a:pPr>
            <a:r>
              <a:rPr lang="zh-CN" altLang="en-US" sz="3200" smtClean="0">
                <a:latin typeface="楷体" panose="02010609060101010101" pitchFamily="49" charset="-122"/>
                <a:ea typeface="楷体" panose="02010609060101010101" pitchFamily="49" charset="-122"/>
                <a:sym typeface="+mn-ea"/>
              </a:rPr>
              <a:t>取舍</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懂得放弃</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毕竟人的欲望是无限的</a:t>
            </a:r>
            <a:r>
              <a:rPr lang="zh-CN" altLang="en-US" sz="3200" smtClean="0">
                <a:latin typeface="楷体" panose="02010609060101010101" pitchFamily="49" charset="-122"/>
                <a:ea typeface="楷体" panose="02010609060101010101" pitchFamily="49" charset="-122"/>
                <a:sym typeface="+mn-ea"/>
              </a:rPr>
              <a:t>。</a:t>
            </a:r>
            <a:r>
              <a:rPr lang="en-US" altLang="zh-CN" sz="3200" smtClean="0">
                <a:solidFill>
                  <a:srgbClr val="C00000"/>
                </a:solidFill>
                <a:latin typeface="楷体" panose="02010609060101010101" pitchFamily="49" charset="-122"/>
                <a:ea typeface="楷体" panose="02010609060101010101" pitchFamily="49" charset="-122"/>
                <a:sym typeface="+mn-ea"/>
              </a:rPr>
              <a:t>③</a:t>
            </a:r>
            <a:r>
              <a:rPr lang="zh-CN" altLang="en-US" sz="3200" smtClean="0">
                <a:latin typeface="楷体" panose="02010609060101010101" pitchFamily="49" charset="-122"/>
                <a:ea typeface="楷体" panose="02010609060101010101" pitchFamily="49" charset="-122"/>
                <a:sym typeface="+mn-ea"/>
              </a:rPr>
              <a:t>如</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我的叔叔于勒</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中</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菲利普夫妇艳羡富人们的生活</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极力遮掩自己的贫困</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对于勒的态度也完全建立在金钱之上</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毫无亲情可言。他们的人生注定</a:t>
            </a:r>
            <a:r>
              <a:rPr lang="zh-CN" altLang="en-US" sz="3200" smtClean="0">
                <a:latin typeface="楷体" panose="02010609060101010101" pitchFamily="49" charset="-122"/>
                <a:ea typeface="楷体" panose="02010609060101010101" pitchFamily="49" charset="-122"/>
                <a:sym typeface="+mn-ea"/>
              </a:rPr>
              <a:t>不会</a:t>
            </a:r>
            <a:endParaRPr lang="zh-CN" altLang="en-US" sz="3200">
              <a:latin typeface="楷体" panose="02010609060101010101" pitchFamily="49" charset="-122"/>
              <a:ea typeface="楷体" panose="02010609060101010101" pitchFamily="49" charset="-122"/>
              <a:sym typeface="+mn-ea"/>
            </a:endParaRPr>
          </a:p>
        </p:txBody>
      </p:sp>
      <p:sp>
        <p:nvSpPr>
          <p:cNvPr id="13" name="矩形 12"/>
          <p:cNvSpPr/>
          <p:nvPr/>
        </p:nvSpPr>
        <p:spPr>
          <a:xfrm>
            <a:off x="6480917" y="1378154"/>
            <a:ext cx="2236116" cy="1863090"/>
          </a:xfrm>
          <a:prstGeom prst="rect">
            <a:avLst/>
          </a:prstGeom>
          <a:noFill/>
          <a:ln w="9525">
            <a:noFill/>
          </a:ln>
        </p:spPr>
        <p:txBody>
          <a:bodyPr wrap="square" anchor="t">
            <a:spAutoFit/>
          </a:bodyPr>
          <a:lstStyle/>
          <a:p>
            <a:pPr latinLnBrk="1">
              <a:lnSpc>
                <a:spcPct val="120000"/>
              </a:lnSpc>
            </a:pPr>
            <a:r>
              <a:rPr lang="zh-CN" altLang="en-US" sz="3200">
                <a:solidFill>
                  <a:srgbClr val="C00000"/>
                </a:solidFill>
                <a:latin typeface="楷体" panose="02010609060101010101" pitchFamily="49" charset="-122"/>
                <a:ea typeface="楷体" panose="02010609060101010101" pitchFamily="49" charset="-122"/>
                <a:cs typeface="微软雅黑" panose="020b0503020204020204" charset="-122"/>
              </a:rPr>
              <a:t>③辩证分析，逻辑严密。</a:t>
            </a:r>
          </a:p>
          <a:p>
            <a:pPr latinLnBrk="1">
              <a:lnSpc>
                <a:spcPct val="120000"/>
              </a:lnSpc>
            </a:pPr>
            <a:endParaRPr lang="zh-CN" altLang="en-US" sz="3200">
              <a:solidFill>
                <a:srgbClr val="C00000"/>
              </a:solidFill>
              <a:latin typeface="楷体" panose="02010609060101010101" pitchFamily="49" charset="-122"/>
              <a:ea typeface="楷体" panose="02010609060101010101" pitchFamily="49" charset="-122"/>
              <a:cs typeface="微软雅黑" panose="020b0503020204020204" charset="-122"/>
            </a:endParaRPr>
          </a:p>
        </p:txBody>
      </p:sp>
      <p:cxnSp>
        <p:nvCxnSpPr>
          <p:cNvPr id="5" name="直接连接符 4"/>
          <p:cNvCxnSpPr/>
          <p:nvPr/>
        </p:nvCxnSpPr>
        <p:spPr>
          <a:xfrm flipH="1">
            <a:off x="6489428" y="237490"/>
            <a:ext cx="21523" cy="4756541"/>
          </a:xfrm>
          <a:prstGeom prst="line">
            <a:avLst/>
          </a:prstGeom>
          <a:ln>
            <a:solidFill>
              <a:schemeClr val="accent1">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000004" y="3132944"/>
            <a:ext cx="1716394" cy="1927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矩形 11"/>
          <p:cNvSpPr/>
          <p:nvPr/>
        </p:nvSpPr>
        <p:spPr>
          <a:xfrm>
            <a:off x="282270" y="327441"/>
            <a:ext cx="6014232" cy="4031873"/>
          </a:xfrm>
          <a:prstGeom prst="rect">
            <a:avLst/>
          </a:prstGeom>
        </p:spPr>
        <p:txBody>
          <a:bodyPr wrap="square">
            <a:spAutoFit/>
          </a:bodyPr>
          <a:lstStyle/>
          <a:p>
            <a:pPr>
              <a:lnSpc>
                <a:spcPct val="200000"/>
              </a:lnSpc>
            </a:pPr>
            <a:r>
              <a:rPr lang="zh-CN" altLang="en-US" sz="3200" smtClean="0">
                <a:latin typeface="楷体" panose="02010609060101010101" pitchFamily="49" charset="-122"/>
                <a:ea typeface="楷体" panose="02010609060101010101" pitchFamily="49" charset="-122"/>
                <a:sym typeface="+mn-ea"/>
              </a:rPr>
              <a:t>常乐。</a:t>
            </a:r>
            <a:r>
              <a:rPr lang="en-US" altLang="zh-CN" sz="3200" smtClean="0">
                <a:solidFill>
                  <a:srgbClr val="C00000"/>
                </a:solidFill>
                <a:latin typeface="楷体" panose="02010609060101010101" pitchFamily="49" charset="-122"/>
                <a:ea typeface="楷体" panose="02010609060101010101" pitchFamily="49" charset="-122"/>
                <a:sym typeface="+mn-ea"/>
              </a:rPr>
              <a:t>④</a:t>
            </a:r>
          </a:p>
          <a:p>
            <a:pPr>
              <a:lnSpc>
                <a:spcPct val="200000"/>
              </a:lnSpc>
            </a:pPr>
            <a:r>
              <a:rPr lang="zh-CN" altLang="en-US" sz="3200" smtClean="0">
                <a:latin typeface="楷体" panose="02010609060101010101" pitchFamily="49" charset="-122"/>
                <a:ea typeface="楷体" panose="02010609060101010101" pitchFamily="49" charset="-122"/>
                <a:sym typeface="+mn-ea"/>
              </a:rPr>
              <a:t>   被</a:t>
            </a:r>
            <a:r>
              <a:rPr lang="zh-CN" altLang="en-US" sz="3200">
                <a:latin typeface="楷体" panose="02010609060101010101" pitchFamily="49" charset="-122"/>
                <a:ea typeface="楷体" panose="02010609060101010101" pitchFamily="49" charset="-122"/>
                <a:sym typeface="+mn-ea"/>
              </a:rPr>
              <a:t>称为“古今隐逸诗人之宗”的陶渊明</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面对仕途不顺、宏图难展的困境</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仍能“采菊东篱下</a:t>
            </a:r>
            <a:r>
              <a:rPr lang="en-US" altLang="zh-CN" sz="3200" smtClean="0">
                <a:latin typeface="楷体" panose="02010609060101010101" pitchFamily="49" charset="-122"/>
                <a:ea typeface="楷体" panose="02010609060101010101" pitchFamily="49" charset="-122"/>
                <a:sym typeface="+mn-ea"/>
              </a:rPr>
              <a:t>,</a:t>
            </a:r>
            <a:endParaRPr lang="zh-CN" altLang="en-US" sz="3200">
              <a:latin typeface="楷体" panose="02010609060101010101" pitchFamily="49" charset="-122"/>
              <a:ea typeface="楷体" panose="02010609060101010101" pitchFamily="49" charset="-122"/>
              <a:sym typeface="+mn-ea"/>
            </a:endParaRPr>
          </a:p>
        </p:txBody>
      </p:sp>
      <p:sp>
        <p:nvSpPr>
          <p:cNvPr id="9" name="矩形 8"/>
          <p:cNvSpPr/>
          <p:nvPr/>
        </p:nvSpPr>
        <p:spPr>
          <a:xfrm>
            <a:off x="6274979" y="573182"/>
            <a:ext cx="2565228" cy="3322955"/>
          </a:xfrm>
          <a:prstGeom prst="rect">
            <a:avLst/>
          </a:prstGeom>
          <a:noFill/>
          <a:ln w="9525">
            <a:noFill/>
          </a:ln>
        </p:spPr>
        <p:txBody>
          <a:bodyPr wrap="square" anchor="t">
            <a:spAutoFit/>
          </a:bodyPr>
          <a:lstStyle/>
          <a:p>
            <a:pPr latinLnBrk="1">
              <a:lnSpc>
                <a:spcPct val="150000"/>
              </a:lnSpc>
            </a:pPr>
            <a:r>
              <a:rPr lang="zh-CN" altLang="en-US" sz="2800">
                <a:solidFill>
                  <a:srgbClr val="C00000"/>
                </a:solidFill>
                <a:latin typeface="楷体" panose="02010609060101010101" pitchFamily="49" charset="-122"/>
                <a:ea typeface="楷体" panose="02010609060101010101" pitchFamily="49" charset="-122"/>
              </a:rPr>
              <a:t>④援引课本中的事例，从反面分析点评，独到新颖。</a:t>
            </a:r>
          </a:p>
          <a:p>
            <a:pPr latinLnBrk="1">
              <a:lnSpc>
                <a:spcPct val="150000"/>
              </a:lnSpc>
            </a:pPr>
            <a:endParaRPr lang="zh-CN" altLang="en-US" sz="2800">
              <a:solidFill>
                <a:srgbClr val="C00000"/>
              </a:solidFill>
              <a:latin typeface="楷体" panose="02010609060101010101" pitchFamily="49" charset="-122"/>
              <a:ea typeface="楷体" panose="02010609060101010101" pitchFamily="49" charset="-122"/>
            </a:endParaRPr>
          </a:p>
        </p:txBody>
      </p:sp>
      <p:cxnSp>
        <p:nvCxnSpPr>
          <p:cNvPr id="5" name="直接连接符 4"/>
          <p:cNvCxnSpPr/>
          <p:nvPr/>
        </p:nvCxnSpPr>
        <p:spPr>
          <a:xfrm flipH="1">
            <a:off x="6274979" y="225767"/>
            <a:ext cx="21523" cy="4756541"/>
          </a:xfrm>
          <a:prstGeom prst="line">
            <a:avLst/>
          </a:prstGeom>
          <a:ln>
            <a:solidFill>
              <a:schemeClr val="accent1">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810225" y="2953061"/>
            <a:ext cx="1748561" cy="1963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矩形 11"/>
          <p:cNvSpPr/>
          <p:nvPr/>
        </p:nvSpPr>
        <p:spPr>
          <a:xfrm>
            <a:off x="316230" y="286004"/>
            <a:ext cx="6346898" cy="4408899"/>
          </a:xfrm>
          <a:prstGeom prst="rect">
            <a:avLst/>
          </a:prstGeom>
        </p:spPr>
        <p:txBody>
          <a:bodyPr wrap="square">
            <a:spAutoFit/>
          </a:bodyPr>
          <a:lstStyle/>
          <a:p>
            <a:pPr algn="dist">
              <a:lnSpc>
                <a:spcPct val="150000"/>
              </a:lnSpc>
            </a:pPr>
            <a:r>
              <a:rPr lang="zh-CN" altLang="en-US" sz="3200">
                <a:latin typeface="楷体" panose="02010609060101010101" pitchFamily="49" charset="-122"/>
                <a:ea typeface="楷体" panose="02010609060101010101" pitchFamily="49" charset="-122"/>
                <a:sym typeface="+mn-ea"/>
              </a:rPr>
              <a:t>悠然见南山”</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在乡野山林中</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找到自己的人生乐趣</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其田园诗作因传递出来的悠然达观的人生态度而传诵千古。鼎鼎大名的诗仙李白</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据传曾得“贵妃磨墨”“力士脱靴”</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虽一生才华浪掷、不得重用</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仍</a:t>
            </a:r>
            <a:r>
              <a:rPr lang="zh-CN" altLang="en-US" sz="3200" smtClean="0">
                <a:latin typeface="楷体" panose="02010609060101010101" pitchFamily="49" charset="-122"/>
                <a:ea typeface="楷体" panose="02010609060101010101" pitchFamily="49" charset="-122"/>
                <a:sym typeface="+mn-ea"/>
              </a:rPr>
              <a:t>有</a:t>
            </a:r>
            <a:endParaRPr lang="zh-CN" altLang="en-US" sz="3200">
              <a:latin typeface="楷体" panose="02010609060101010101" pitchFamily="49" charset="-122"/>
              <a:ea typeface="楷体" panose="02010609060101010101" pitchFamily="49" charset="-122"/>
              <a:sym typeface="+mn-ea"/>
            </a:endParaRPr>
          </a:p>
        </p:txBody>
      </p:sp>
      <p:cxnSp>
        <p:nvCxnSpPr>
          <p:cNvPr id="5" name="直接连接符 4"/>
          <p:cNvCxnSpPr/>
          <p:nvPr/>
        </p:nvCxnSpPr>
        <p:spPr>
          <a:xfrm flipH="1">
            <a:off x="6641605" y="237490"/>
            <a:ext cx="21523" cy="4756541"/>
          </a:xfrm>
          <a:prstGeom prst="line">
            <a:avLst/>
          </a:prstGeom>
          <a:ln>
            <a:solidFill>
              <a:schemeClr val="accent1">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652366" y="2720731"/>
            <a:ext cx="2024063" cy="227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矩形 11"/>
          <p:cNvSpPr/>
          <p:nvPr/>
        </p:nvSpPr>
        <p:spPr>
          <a:xfrm>
            <a:off x="276738" y="316301"/>
            <a:ext cx="6303944" cy="4228850"/>
          </a:xfrm>
          <a:prstGeom prst="rect">
            <a:avLst/>
          </a:prstGeom>
        </p:spPr>
        <p:txBody>
          <a:bodyPr wrap="square">
            <a:spAutoFit/>
          </a:bodyPr>
          <a:lstStyle/>
          <a:p>
            <a:pPr algn="just">
              <a:lnSpc>
                <a:spcPct val="160000"/>
              </a:lnSpc>
            </a:pPr>
            <a:r>
              <a:rPr lang="zh-CN" altLang="en-US" sz="2800">
                <a:latin typeface="楷体" panose="02010609060101010101" pitchFamily="49" charset="-122"/>
                <a:ea typeface="楷体" panose="02010609060101010101" pitchFamily="49" charset="-122"/>
                <a:sym typeface="+mn-ea"/>
              </a:rPr>
              <a:t>“天生我材必有用</a:t>
            </a:r>
            <a:r>
              <a:rPr lang="en-US" altLang="zh-CN" sz="2800">
                <a:latin typeface="楷体" panose="02010609060101010101" pitchFamily="49" charset="-122"/>
                <a:ea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sym typeface="+mn-ea"/>
              </a:rPr>
              <a:t>千金散尽还复来”的达观之句</a:t>
            </a:r>
            <a:r>
              <a:rPr lang="en-US" altLang="zh-CN" sz="2800">
                <a:latin typeface="楷体" panose="02010609060101010101" pitchFamily="49" charset="-122"/>
                <a:ea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sym typeface="+mn-ea"/>
              </a:rPr>
              <a:t>在周游四海、浪迹天涯中</a:t>
            </a:r>
            <a:r>
              <a:rPr lang="en-US" altLang="zh-CN" sz="2800">
                <a:latin typeface="楷体" panose="02010609060101010101" pitchFamily="49" charset="-122"/>
                <a:ea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sym typeface="+mn-ea"/>
              </a:rPr>
              <a:t>将诗意尽情挥发</a:t>
            </a:r>
            <a:r>
              <a:rPr lang="en-US" altLang="zh-CN" sz="2800">
                <a:latin typeface="楷体" panose="02010609060101010101" pitchFamily="49" charset="-122"/>
                <a:ea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sym typeface="+mn-ea"/>
              </a:rPr>
              <a:t>成为唐诗史上最为璀璨的一颗明珠。被林语堂先生称为“无可救药的乐天派”的苏东坡</a:t>
            </a:r>
            <a:r>
              <a:rPr lang="en-US" altLang="zh-CN" sz="2800">
                <a:latin typeface="楷体" panose="02010609060101010101" pitchFamily="49" charset="-122"/>
                <a:ea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sym typeface="+mn-ea"/>
              </a:rPr>
              <a:t>一生坎坷</a:t>
            </a:r>
            <a:r>
              <a:rPr lang="en-US" altLang="zh-CN" sz="2800">
                <a:latin typeface="楷体" panose="02010609060101010101" pitchFamily="49" charset="-122"/>
                <a:ea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sym typeface="+mn-ea"/>
              </a:rPr>
              <a:t>正如其</a:t>
            </a:r>
            <a:r>
              <a:rPr lang="en-US" altLang="zh-CN" sz="2800">
                <a:latin typeface="楷体" panose="02010609060101010101" pitchFamily="49" charset="-122"/>
                <a:ea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sym typeface="+mn-ea"/>
              </a:rPr>
              <a:t>自题金山画像</a:t>
            </a:r>
            <a:r>
              <a:rPr lang="en-US" altLang="zh-CN" sz="2800">
                <a:latin typeface="楷体" panose="02010609060101010101" pitchFamily="49" charset="-122"/>
                <a:ea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sym typeface="+mn-ea"/>
              </a:rPr>
              <a:t>一诗中</a:t>
            </a:r>
            <a:r>
              <a:rPr lang="zh-CN" altLang="en-US" sz="2800" smtClean="0">
                <a:latin typeface="楷体" panose="02010609060101010101" pitchFamily="49" charset="-122"/>
                <a:ea typeface="楷体" panose="02010609060101010101" pitchFamily="49" charset="-122"/>
                <a:sym typeface="+mn-ea"/>
              </a:rPr>
              <a:t>的自白</a:t>
            </a:r>
            <a:endParaRPr lang="zh-CN" altLang="en-US" sz="2800">
              <a:latin typeface="楷体" panose="02010609060101010101" pitchFamily="49" charset="-122"/>
              <a:ea typeface="楷体" panose="02010609060101010101" pitchFamily="49" charset="-122"/>
              <a:sym typeface="+mn-ea"/>
            </a:endParaRPr>
          </a:p>
        </p:txBody>
      </p:sp>
      <p:cxnSp>
        <p:nvCxnSpPr>
          <p:cNvPr id="5" name="直接连接符 4"/>
          <p:cNvCxnSpPr/>
          <p:nvPr/>
        </p:nvCxnSpPr>
        <p:spPr>
          <a:xfrm flipH="1">
            <a:off x="6717864" y="270445"/>
            <a:ext cx="21523" cy="4756541"/>
          </a:xfrm>
          <a:prstGeom prst="line">
            <a:avLst/>
          </a:prstGeom>
          <a:ln>
            <a:solidFill>
              <a:schemeClr val="accent1">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17865" y="2560258"/>
            <a:ext cx="2021402" cy="2271703"/>
          </a:xfrm>
          <a:prstGeom prst="rect">
            <a:avLst/>
          </a:prstGeom>
        </p:spPr>
      </p:pic>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矩形 11"/>
          <p:cNvSpPr/>
          <p:nvPr/>
        </p:nvSpPr>
        <p:spPr>
          <a:xfrm>
            <a:off x="322129" y="302236"/>
            <a:ext cx="6167299" cy="4524315"/>
          </a:xfrm>
          <a:prstGeom prst="rect">
            <a:avLst/>
          </a:prstGeom>
        </p:spPr>
        <p:txBody>
          <a:bodyPr wrap="square">
            <a:spAutoFit/>
          </a:bodyPr>
          <a:lstStyle/>
          <a:p>
            <a:pPr algn="just">
              <a:lnSpc>
                <a:spcPct val="150000"/>
              </a:lnSpc>
            </a:pPr>
            <a:r>
              <a:rPr lang="en-US" altLang="zh-CN" sz="3200" smtClean="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问汝平生功业</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黄州惠州儋州。”不断被贬谪的命运</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并没有阻挡苏东坡对生命和生活的热爱</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遂有“竹杖芒鞋轻胜马</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谁怕</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一蓑烟雨任平生”的旷达超脱胸襟</a:t>
            </a:r>
            <a:r>
              <a:rPr lang="zh-CN" altLang="en-US" sz="3200" smtClean="0">
                <a:latin typeface="楷体" panose="02010609060101010101" pitchFamily="49" charset="-122"/>
                <a:ea typeface="楷体" panose="02010609060101010101" pitchFamily="49" charset="-122"/>
                <a:sym typeface="+mn-ea"/>
              </a:rPr>
              <a:t>。</a:t>
            </a:r>
            <a:r>
              <a:rPr lang="en-US" altLang="zh-CN" sz="3200" smtClean="0">
                <a:solidFill>
                  <a:srgbClr val="C00000"/>
                </a:solidFill>
                <a:latin typeface="楷体" panose="02010609060101010101" pitchFamily="49" charset="-122"/>
                <a:ea typeface="楷体" panose="02010609060101010101" pitchFamily="49" charset="-122"/>
                <a:sym typeface="+mn-ea"/>
              </a:rPr>
              <a:t>⑤</a:t>
            </a:r>
            <a:endParaRPr lang="en-US" altLang="zh-CN" sz="3200">
              <a:solidFill>
                <a:srgbClr val="C00000"/>
              </a:solidFill>
              <a:latin typeface="楷体" panose="02010609060101010101" pitchFamily="49" charset="-122"/>
              <a:ea typeface="楷体" panose="02010609060101010101" pitchFamily="49" charset="-122"/>
              <a:sym typeface="+mn-ea"/>
            </a:endParaRPr>
          </a:p>
        </p:txBody>
      </p:sp>
      <p:cxnSp>
        <p:nvCxnSpPr>
          <p:cNvPr id="5" name="直接连接符 4"/>
          <p:cNvCxnSpPr/>
          <p:nvPr/>
        </p:nvCxnSpPr>
        <p:spPr>
          <a:xfrm flipH="1">
            <a:off x="6489428" y="237490"/>
            <a:ext cx="21523" cy="4756541"/>
          </a:xfrm>
          <a:prstGeom prst="line">
            <a:avLst/>
          </a:prstGeom>
          <a:ln>
            <a:solidFill>
              <a:schemeClr val="accent1">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2" name="矩形 1"/>
          <p:cNvSpPr/>
          <p:nvPr/>
        </p:nvSpPr>
        <p:spPr>
          <a:xfrm>
            <a:off x="6515700" y="557068"/>
            <a:ext cx="2168825" cy="3970318"/>
          </a:xfrm>
          <a:prstGeom prst="rect">
            <a:avLst/>
          </a:prstGeom>
        </p:spPr>
        <p:txBody>
          <a:bodyPr wrap="square">
            <a:spAutoFit/>
          </a:bodyPr>
          <a:lstStyle/>
          <a:p>
            <a:pPr hangingPunct="0"/>
            <a:r>
              <a:rPr lang="zh-CN" altLang="en-US" sz="2800">
                <a:solidFill>
                  <a:srgbClr val="C00000"/>
                </a:solidFill>
              </a:rPr>
              <a:t>⑤举例论证。紧扣第二段的“平和”“不强求”“豁达”“包容”举例分析。</a:t>
            </a:r>
          </a:p>
          <a:p>
            <a:pPr hangingPunct="0"/>
            <a:endParaRPr lang="zh-CN" altLang="en-US" sz="2800">
              <a:solidFill>
                <a:srgbClr val="C00000"/>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528704" y="3479573"/>
            <a:ext cx="1348418" cy="1514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矩形 11"/>
          <p:cNvSpPr/>
          <p:nvPr/>
        </p:nvSpPr>
        <p:spPr>
          <a:xfrm>
            <a:off x="366475" y="386274"/>
            <a:ext cx="6078855" cy="2308324"/>
          </a:xfrm>
          <a:prstGeom prst="rect">
            <a:avLst/>
          </a:prstGeom>
        </p:spPr>
        <p:txBody>
          <a:bodyPr wrap="square">
            <a:spAutoFit/>
          </a:bodyPr>
          <a:lstStyle/>
          <a:p>
            <a:pPr>
              <a:lnSpc>
                <a:spcPct val="150000"/>
              </a:lnSpc>
            </a:pPr>
            <a:r>
              <a:rPr lang="zh-CN" altLang="en-US" sz="3200" smtClean="0">
                <a:latin typeface="楷体" panose="02010609060101010101" pitchFamily="49" charset="-122"/>
                <a:ea typeface="楷体" panose="02010609060101010101" pitchFamily="49" charset="-122"/>
                <a:sym typeface="+mn-ea"/>
              </a:rPr>
              <a:t>   人们</a:t>
            </a:r>
            <a:r>
              <a:rPr lang="zh-CN" altLang="en-US" sz="3200">
                <a:latin typeface="楷体" panose="02010609060101010101" pitchFamily="49" charset="-122"/>
                <a:ea typeface="楷体" panose="02010609060101010101" pitchFamily="49" charset="-122"/>
                <a:sym typeface="+mn-ea"/>
              </a:rPr>
              <a:t>常说</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人生不如意事十之八九。”那么我们不妨“常想一二”</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因为知足者</a:t>
            </a:r>
            <a:r>
              <a:rPr lang="en-US" altLang="zh-CN" sz="3200">
                <a:latin typeface="楷体" panose="02010609060101010101" pitchFamily="49" charset="-122"/>
                <a:ea typeface="楷体" panose="02010609060101010101" pitchFamily="49" charset="-122"/>
                <a:sym typeface="+mn-ea"/>
              </a:rPr>
              <a:t>,</a:t>
            </a:r>
            <a:r>
              <a:rPr lang="zh-CN" altLang="en-US" sz="3200">
                <a:latin typeface="楷体" panose="02010609060101010101" pitchFamily="49" charset="-122"/>
                <a:ea typeface="楷体" panose="02010609060101010101" pitchFamily="49" charset="-122"/>
                <a:sym typeface="+mn-ea"/>
              </a:rPr>
              <a:t>常乐也。</a:t>
            </a:r>
          </a:p>
        </p:txBody>
      </p:sp>
      <p:cxnSp>
        <p:nvCxnSpPr>
          <p:cNvPr id="5" name="直接连接符 4"/>
          <p:cNvCxnSpPr/>
          <p:nvPr/>
        </p:nvCxnSpPr>
        <p:spPr>
          <a:xfrm flipH="1">
            <a:off x="6235468" y="269823"/>
            <a:ext cx="0" cy="2410462"/>
          </a:xfrm>
          <a:prstGeom prst="line">
            <a:avLst/>
          </a:prstGeom>
          <a:ln>
            <a:solidFill>
              <a:schemeClr val="accent1">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2122" y="1211249"/>
            <a:ext cx="1873771" cy="1873771"/>
          </a:xfrm>
          <a:prstGeom prst="rect">
            <a:avLst/>
          </a:prstGeom>
        </p:spPr>
      </p:pic>
      <p:sp>
        <p:nvSpPr>
          <p:cNvPr id="7" name="文本框 2"/>
          <p:cNvSpPr txBox="1"/>
          <p:nvPr/>
        </p:nvSpPr>
        <p:spPr>
          <a:xfrm>
            <a:off x="464726" y="2694598"/>
            <a:ext cx="8525510" cy="2330450"/>
          </a:xfrm>
          <a:prstGeom prst="rect">
            <a:avLst/>
          </a:prstGeom>
          <a:noFill/>
        </p:spPr>
        <p:txBody>
          <a:bodyPr wrap="square" rtlCol="0" anchor="t">
            <a:spAutoFit/>
          </a:bodyPr>
          <a:lstStyle/>
          <a:p>
            <a:pPr algn="just">
              <a:lnSpc>
                <a:spcPct val="130000"/>
              </a:lnSpc>
            </a:pPr>
            <a:r>
              <a:rPr lang="zh-CN" altLang="en-US" sz="2800" b="1">
                <a:solidFill>
                  <a:srgbClr val="C00000"/>
                </a:solidFill>
                <a:cs typeface="楷体" panose="02010609060101010101" pitchFamily="49" charset="-122"/>
              </a:rPr>
              <a:t>名师总评</a:t>
            </a:r>
          </a:p>
          <a:p>
            <a:pPr algn="just">
              <a:lnSpc>
                <a:spcPct val="130000"/>
              </a:lnSpc>
            </a:pPr>
            <a:r>
              <a:rPr lang="zh-CN" altLang="en-US" sz="2800">
                <a:cs typeface="楷体" panose="02010609060101010101" pitchFamily="49" charset="-122"/>
              </a:rPr>
              <a:t>本文紧扣“好奇，往往是发现真理的第一步”这一中心论点分两层进行论证，环环相扣，思路清晰，论据丰富典型，令人信服。</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3" name="chenying0907 1"/>
          <p:cNvGrpSpPr/>
          <p:nvPr/>
        </p:nvGrpSpPr>
        <p:grpSpPr>
          <a:xfrm>
            <a:off x="433001" y="1427984"/>
            <a:ext cx="3569335" cy="706755"/>
            <a:chOff x="6530072" y="1583160"/>
            <a:chExt cx="2395208" cy="706348"/>
          </a:xfrm>
        </p:grpSpPr>
        <p:sp>
          <p:nvSpPr>
            <p:cNvPr id="14" name="文本框 19">
              <a:hlinkClick action="ppaction://noaction"/>
            </p:cNvPr>
            <p:cNvSpPr txBox="1">
              <a:spLocks noChangeArrowheads="1"/>
            </p:cNvSpPr>
            <p:nvPr>
              <p:custDataLst>
                <p:tags r:id="rId2"/>
              </p:custDataLst>
            </p:nvPr>
          </p:nvSpPr>
          <p:spPr bwMode="auto">
            <a:xfrm>
              <a:off x="7250211" y="1583160"/>
              <a:ext cx="1675069" cy="706348"/>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zh-CN" altLang="en-US" sz="4000">
                  <a:solidFill>
                    <a:schemeClr val="tx1"/>
                  </a:solidFill>
                  <a:latin typeface="Times New Roman"/>
                  <a:ea typeface="楷体" panose="02010609060101010101" pitchFamily="49" charset="-122"/>
                </a:rPr>
                <a:t>写作目标</a:t>
              </a:r>
            </a:p>
          </p:txBody>
        </p:sp>
        <p:sp>
          <p:nvSpPr>
            <p:cNvPr id="15" name="文本框 14"/>
            <p:cNvSpPr txBox="1"/>
            <p:nvPr/>
          </p:nvSpPr>
          <p:spPr>
            <a:xfrm>
              <a:off x="6530072" y="1583160"/>
              <a:ext cx="960823" cy="706348"/>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en-US" altLang="zh-CN" sz="4000">
                  <a:solidFill>
                    <a:schemeClr val="tx1"/>
                  </a:solidFill>
                  <a:latin typeface="Times New Roman"/>
                  <a:ea typeface="楷体" panose="02010609060101010101" pitchFamily="49" charset="-122"/>
                </a:rPr>
                <a:t>01</a:t>
              </a:r>
            </a:p>
          </p:txBody>
        </p:sp>
      </p:grpSp>
      <p:grpSp>
        <p:nvGrpSpPr>
          <p:cNvPr id="16" name="chenying0907 3"/>
          <p:cNvGrpSpPr/>
          <p:nvPr/>
        </p:nvGrpSpPr>
        <p:grpSpPr>
          <a:xfrm>
            <a:off x="433070" y="2188795"/>
            <a:ext cx="3675380" cy="746124"/>
            <a:chOff x="6530072" y="3041083"/>
            <a:chExt cx="2794498" cy="745556"/>
          </a:xfrm>
        </p:grpSpPr>
        <p:sp>
          <p:nvSpPr>
            <p:cNvPr id="17" name="文本框 21">
              <a:hlinkClick action="ppaction://noaction"/>
            </p:cNvPr>
            <p:cNvSpPr txBox="1">
              <a:spLocks noChangeArrowheads="1"/>
            </p:cNvSpPr>
            <p:nvPr>
              <p:custDataLst>
                <p:tags r:id="rId4"/>
              </p:custDataLst>
            </p:nvPr>
          </p:nvSpPr>
          <p:spPr bwMode="auto">
            <a:xfrm>
              <a:off x="7346026" y="3041083"/>
              <a:ext cx="1978544" cy="706217"/>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zh-CN" altLang="en-US" sz="4000">
                  <a:solidFill>
                    <a:schemeClr val="tx1"/>
                  </a:solidFill>
                  <a:latin typeface="Times New Roman"/>
                  <a:ea typeface="楷体" panose="02010609060101010101" pitchFamily="49" charset="-122"/>
                </a:rPr>
                <a:t>写作指导</a:t>
              </a:r>
            </a:p>
          </p:txBody>
        </p:sp>
        <p:sp>
          <p:nvSpPr>
            <p:cNvPr id="18" name="文本框 17"/>
            <p:cNvSpPr txBox="1"/>
            <p:nvPr/>
          </p:nvSpPr>
          <p:spPr>
            <a:xfrm>
              <a:off x="6530072" y="3080422"/>
              <a:ext cx="960823" cy="706217"/>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en-US" altLang="zh-CN" sz="4000">
                  <a:solidFill>
                    <a:schemeClr val="tx1"/>
                  </a:solidFill>
                  <a:latin typeface="Times New Roman"/>
                  <a:ea typeface="楷体" panose="02010609060101010101" pitchFamily="49" charset="-122"/>
                </a:rPr>
                <a:t>02</a:t>
              </a:r>
            </a:p>
          </p:txBody>
        </p:sp>
      </p:grpSp>
      <p:grpSp>
        <p:nvGrpSpPr>
          <p:cNvPr id="19" name="chenying0907 4"/>
          <p:cNvGrpSpPr/>
          <p:nvPr/>
        </p:nvGrpSpPr>
        <p:grpSpPr>
          <a:xfrm>
            <a:off x="433070" y="2996517"/>
            <a:ext cx="3412490" cy="706755"/>
            <a:chOff x="6594423" y="3834132"/>
            <a:chExt cx="3471913" cy="706147"/>
          </a:xfrm>
        </p:grpSpPr>
        <p:sp>
          <p:nvSpPr>
            <p:cNvPr id="20" name="文本框 22">
              <a:hlinkClick action="ppaction://noaction"/>
            </p:cNvPr>
            <p:cNvSpPr txBox="1">
              <a:spLocks noChangeArrowheads="1"/>
            </p:cNvSpPr>
            <p:nvPr>
              <p:custDataLst>
                <p:tags r:id="rId5"/>
              </p:custDataLst>
            </p:nvPr>
          </p:nvSpPr>
          <p:spPr bwMode="auto">
            <a:xfrm>
              <a:off x="7686260" y="3834132"/>
              <a:ext cx="2380076" cy="706147"/>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zh-CN" altLang="en-US" sz="4000">
                  <a:solidFill>
                    <a:schemeClr val="tx1"/>
                  </a:solidFill>
                  <a:latin typeface="Times New Roman"/>
                  <a:ea typeface="楷体" panose="02010609060101010101" pitchFamily="49" charset="-122"/>
                </a:rPr>
                <a:t>写作实践</a:t>
              </a:r>
              <a:endParaRPr lang="en-US" altLang="zh-CN" sz="4000">
                <a:solidFill>
                  <a:schemeClr val="tx1"/>
                </a:solidFill>
                <a:latin typeface="Times New Roman"/>
                <a:ea typeface="楷体" panose="02010609060101010101" pitchFamily="49" charset="-122"/>
              </a:endParaRPr>
            </a:p>
          </p:txBody>
        </p:sp>
        <p:sp>
          <p:nvSpPr>
            <p:cNvPr id="21" name="文本框 20"/>
            <p:cNvSpPr txBox="1"/>
            <p:nvPr/>
          </p:nvSpPr>
          <p:spPr>
            <a:xfrm>
              <a:off x="6594423" y="3834132"/>
              <a:ext cx="960823" cy="706147"/>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en-US" altLang="zh-CN" sz="4000">
                  <a:solidFill>
                    <a:schemeClr val="tx1"/>
                  </a:solidFill>
                  <a:latin typeface="Times New Roman"/>
                  <a:ea typeface="楷体" panose="02010609060101010101" pitchFamily="49" charset="-122"/>
                </a:rPr>
                <a:t>03</a:t>
              </a:r>
            </a:p>
          </p:txBody>
        </p:sp>
      </p:grpSp>
      <p:grpSp>
        <p:nvGrpSpPr>
          <p:cNvPr id="28" name="chenying0907 6"/>
          <p:cNvGrpSpPr/>
          <p:nvPr/>
        </p:nvGrpSpPr>
        <p:grpSpPr>
          <a:xfrm>
            <a:off x="417163" y="3853049"/>
            <a:ext cx="3675380" cy="706755"/>
            <a:chOff x="6467824" y="5333939"/>
            <a:chExt cx="2967551" cy="706451"/>
          </a:xfrm>
        </p:grpSpPr>
        <p:sp>
          <p:nvSpPr>
            <p:cNvPr id="29" name="文本框 22">
              <a:hlinkClick action="ppaction://noaction"/>
            </p:cNvPr>
            <p:cNvSpPr txBox="1">
              <a:spLocks noChangeArrowheads="1"/>
            </p:cNvSpPr>
            <p:nvPr>
              <p:custDataLst>
                <p:tags r:id="rId6"/>
              </p:custDataLst>
            </p:nvPr>
          </p:nvSpPr>
          <p:spPr bwMode="auto">
            <a:xfrm>
              <a:off x="7347117" y="5333939"/>
              <a:ext cx="2088258" cy="706451"/>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zh-CN" altLang="en-US" sz="4000">
                  <a:solidFill>
                    <a:schemeClr val="tx1"/>
                  </a:solidFill>
                  <a:latin typeface="Times New Roman"/>
                  <a:ea typeface="楷体" panose="02010609060101010101" pitchFamily="49" charset="-122"/>
                </a:rPr>
                <a:t>真题演练</a:t>
              </a:r>
            </a:p>
          </p:txBody>
        </p:sp>
        <p:sp>
          <p:nvSpPr>
            <p:cNvPr id="30" name="文本框 29"/>
            <p:cNvSpPr txBox="1"/>
            <p:nvPr/>
          </p:nvSpPr>
          <p:spPr>
            <a:xfrm>
              <a:off x="6467824" y="5333939"/>
              <a:ext cx="960823" cy="706451"/>
            </a:xfrm>
            <a:prstGeom prst="rect">
              <a:avLst/>
            </a:prstGeom>
            <a:noFill/>
          </p:spPr>
          <p:txBody>
            <a:bodyPr wrap="square" rtlCol="0">
              <a:spAutoFit/>
            </a:bodyPr>
            <a:lstStyle>
              <a:defPPr>
                <a:defRPr lang="zh-CN"/>
              </a:defPPr>
              <a:lvl1pPr>
                <a:defRPr sz="3200" b="1">
                  <a:blipFill>
                    <a:blip r:embed="rId3"/>
                    <a:stretch>
                      <a:fillRect/>
                    </a:stretch>
                  </a:blipFill>
                </a:defRPr>
              </a:lvl1pPr>
            </a:lstStyle>
            <a:p>
              <a:r>
                <a:rPr lang="en-US" altLang="zh-CN" sz="4000">
                  <a:solidFill>
                    <a:schemeClr val="tx1"/>
                  </a:solidFill>
                  <a:latin typeface="Times New Roman"/>
                  <a:ea typeface="楷体" panose="02010609060101010101" pitchFamily="49" charset="-122"/>
                </a:rPr>
                <a:t>04</a:t>
              </a:r>
            </a:p>
          </p:txBody>
        </p:sp>
      </p:grpSp>
      <p:sp>
        <p:nvSpPr>
          <p:cNvPr id="2" name="文本框 18"/>
          <p:cNvSpPr txBox="1">
            <a:spLocks noChangeArrowheads="1"/>
          </p:cNvSpPr>
          <p:nvPr>
            <p:custDataLst>
              <p:tags r:id="rId7"/>
            </p:custDataLst>
          </p:nvPr>
        </p:nvSpPr>
        <p:spPr bwMode="auto">
          <a:xfrm>
            <a:off x="384338" y="530413"/>
            <a:ext cx="7937851" cy="706755"/>
          </a:xfrm>
          <a:prstGeom prst="rect">
            <a:avLst/>
          </a:prstGeom>
          <a:noFill/>
          <a:ln>
            <a:noFill/>
          </a:ln>
        </p:spPr>
        <p:txBody>
          <a:bodyPr wrap="square" rtlCol="0">
            <a:spAutoFit/>
          </a:bodyPr>
          <a:lstStyle>
            <a:defPPr>
              <a:defRPr lang="zh-CN"/>
            </a:defPPr>
            <a:lvl1pPr algn="dist">
              <a:defRPr sz="8800" b="1">
                <a:blipFill dpi="0" rotWithShape="1">
                  <a:blip r:embed="rId3"/>
                  <a:stretch>
                    <a:fillRect/>
                  </a:stretch>
                </a:blipFill>
              </a:defRPr>
            </a:lvl1pPr>
          </a:lstStyle>
          <a:p>
            <a:pPr algn="l"/>
            <a:r>
              <a:rPr lang="zh-CN" altLang="en-US" sz="4000">
                <a:solidFill>
                  <a:schemeClr val="tx1"/>
                </a:solidFill>
                <a:latin typeface="Times New Roman"/>
                <a:ea typeface="楷体" panose="02010609060101010101" pitchFamily="49" charset="-122"/>
              </a:rPr>
              <a:t> </a:t>
            </a:r>
            <a:r>
              <a:rPr lang="en-US" altLang="zh-CN" sz="4000">
                <a:solidFill>
                  <a:schemeClr val="tx1"/>
                </a:solidFill>
                <a:latin typeface="Times New Roman"/>
                <a:ea typeface="楷体" panose="02010609060101010101" pitchFamily="49" charset="-122"/>
              </a:rPr>
              <a:t>CONTENTS </a:t>
            </a:r>
            <a:r>
              <a:rPr lang="zh-CN" altLang="en-US" sz="4000">
                <a:solidFill>
                  <a:schemeClr val="tx1"/>
                </a:solidFill>
                <a:latin typeface="Times New Roman"/>
                <a:ea typeface="楷体" panose="02010609060101010101" pitchFamily="49" charset="-122"/>
              </a:rPr>
              <a:t>教学目录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355758" y="299159"/>
            <a:ext cx="8506888" cy="3438525"/>
          </a:xfrm>
          <a:prstGeom prst="rect">
            <a:avLst/>
          </a:prstGeom>
        </p:spPr>
        <p:txBody>
          <a:bodyPr wrap="square">
            <a:spAutoFit/>
          </a:bodyPr>
          <a:lstStyle/>
          <a:p>
            <a:pPr>
              <a:lnSpc>
                <a:spcPct val="170000"/>
              </a:lnSpc>
            </a:pPr>
            <a:r>
              <a:rPr lang="zh-CN" sz="3200">
                <a:latin typeface="+mj-ea"/>
                <a:ea typeface="+mj-ea"/>
              </a:rPr>
              <a:t>三、</a:t>
            </a:r>
            <a:r>
              <a:rPr sz="3200">
                <a:latin typeface="+mj-ea"/>
                <a:ea typeface="+mj-ea"/>
              </a:rPr>
              <a:t>中国有句俗语，叫“近朱者赤，近墨者黑”，强调环境对人成长的影响。对此，你怎么看？请自定立意，自拟题目，写一篇驳论文。不少于600字。</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677025" y="2642870"/>
            <a:ext cx="2185035" cy="227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Rectangle 18"/>
          <p:cNvSpPr>
            <a:spLocks noChangeArrowheads="1"/>
          </p:cNvSpPr>
          <p:nvPr/>
        </p:nvSpPr>
        <p:spPr bwMode="auto">
          <a:xfrm>
            <a:off x="355758" y="208534"/>
            <a:ext cx="1616099" cy="705513"/>
          </a:xfrm>
          <a:prstGeom prst="roundRect">
            <a:avLst/>
          </a:prstGeom>
          <a:noFill/>
          <a:ln>
            <a:noFill/>
          </a:ln>
          <a:extLst>
            <a:ext uri="{909E8E84-426E-40DD-AFC4-6F175D3DCCD1}">
              <a14:hiddenFill xmlns:a14="http://schemas.microsoft.com/office/drawing/2010/main">
                <a:solidFill>
                  <a:schemeClr val="accent1">
                    <a:lumMod val="40000"/>
                    <a:lumOff val="60000"/>
                  </a:schemeClr>
                </a:solidFill>
              </a14:hiddenFill>
            </a:ext>
          </a:extLst>
        </p:spPr>
        <p:txBody>
          <a:bodyPr wrap="square" anchor="ctr">
            <a:spAutoFit/>
          </a:bodyPr>
          <a:lstStyle>
            <a:lvl1pPr marL="457200" indent="-457200" eaLnBrk="0" hangingPunct="0">
              <a:defRPr>
                <a:solidFill>
                  <a:schemeClr val="tx1"/>
                </a:solidFill>
                <a:latin typeface="Calibri"/>
                <a:ea typeface="宋体" panose="02010600030101010101" pitchFamily="2" charset="-122"/>
              </a:defRPr>
            </a:lvl1pPr>
            <a:lvl2pPr marL="742950" indent="-285750" eaLnBrk="0" hangingPunct="0">
              <a:defRPr>
                <a:solidFill>
                  <a:schemeClr val="tx1"/>
                </a:solidFill>
                <a:latin typeface="Calibri"/>
                <a:ea typeface="宋体" panose="02010600030101010101" pitchFamily="2" charset="-122"/>
              </a:defRPr>
            </a:lvl2pPr>
            <a:lvl3pPr marL="1143000" indent="-228600" eaLnBrk="0" hangingPunct="0">
              <a:defRPr>
                <a:solidFill>
                  <a:schemeClr val="tx1"/>
                </a:solidFill>
                <a:latin typeface="Calibri"/>
                <a:ea typeface="宋体" panose="02010600030101010101" pitchFamily="2" charset="-122"/>
              </a:defRPr>
            </a:lvl3pPr>
            <a:lvl4pPr marL="1600200" indent="-228600" eaLnBrk="0" hangingPunct="0">
              <a:defRPr>
                <a:solidFill>
                  <a:schemeClr val="tx1"/>
                </a:solidFill>
                <a:latin typeface="Calibri"/>
                <a:ea typeface="宋体" panose="02010600030101010101" pitchFamily="2" charset="-122"/>
              </a:defRPr>
            </a:lvl4pPr>
            <a:lvl5pPr marL="2057400" indent="-228600" eaLnBrk="0" hangingPunct="0">
              <a:defRPr>
                <a:solidFill>
                  <a:schemeClr val="tx1"/>
                </a:solidFill>
                <a:latin typeface="Calibri"/>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a:ea typeface="宋体" panose="02010600030101010101" pitchFamily="2" charset="-122"/>
              </a:defRPr>
            </a:lvl9pPr>
          </a:lstStyle>
          <a:p>
            <a:pPr marL="0" indent="0">
              <a:lnSpc>
                <a:spcPct val="150000"/>
              </a:lnSpc>
            </a:pPr>
            <a:r>
              <a:rPr lang="zh-CN" altLang="en-US" sz="2800">
                <a:solidFill>
                  <a:srgbClr val="C00000"/>
                </a:solidFill>
                <a:latin typeface="楷体" panose="02010609060101010101" pitchFamily="49" charset="-122"/>
                <a:ea typeface="楷体" panose="02010609060101010101" pitchFamily="49" charset="-122"/>
              </a:rPr>
              <a:t>提示：</a:t>
            </a:r>
          </a:p>
        </p:txBody>
      </p:sp>
      <p:sp>
        <p:nvSpPr>
          <p:cNvPr id="10" name="矩形 9"/>
          <p:cNvSpPr/>
          <p:nvPr/>
        </p:nvSpPr>
        <p:spPr>
          <a:xfrm>
            <a:off x="355758" y="759186"/>
            <a:ext cx="8506888" cy="3969385"/>
          </a:xfrm>
          <a:prstGeom prst="rect">
            <a:avLst/>
          </a:prstGeom>
        </p:spPr>
        <p:txBody>
          <a:bodyPr wrap="square">
            <a:spAutoFit/>
          </a:bodyPr>
          <a:lstStyle/>
          <a:p>
            <a:pPr>
              <a:lnSpc>
                <a:spcPct val="150000"/>
              </a:lnSpc>
            </a:pPr>
            <a:r>
              <a:rPr lang="en-US" altLang="zh-CN" sz="2800" smtClean="0">
                <a:latin typeface="楷体" panose="02010609060101010101" pitchFamily="49" charset="-122"/>
                <a:ea typeface="楷体" panose="02010609060101010101" pitchFamily="49" charset="-122"/>
              </a:rPr>
              <a:t>1.</a:t>
            </a:r>
            <a:r>
              <a:rPr lang="zh-CN" altLang="en-US" sz="2800" smtClean="0">
                <a:latin typeface="楷体" panose="02010609060101010101" pitchFamily="49" charset="-122"/>
                <a:ea typeface="楷体" panose="02010609060101010101" pitchFamily="49" charset="-122"/>
              </a:rPr>
              <a:t>梳理</a:t>
            </a:r>
            <a:r>
              <a:rPr lang="zh-CN" altLang="en-US" sz="2800">
                <a:latin typeface="楷体" panose="02010609060101010101" pitchFamily="49" charset="-122"/>
                <a:ea typeface="楷体" panose="02010609060101010101" pitchFamily="49" charset="-122"/>
              </a:rPr>
              <a:t>驳论的写法，选择一个合适的角度来批驳，同时要表明自己的观点，言之成理。</a:t>
            </a:r>
          </a:p>
          <a:p>
            <a:pPr>
              <a:lnSpc>
                <a:spcPct val="150000"/>
              </a:lnSpc>
            </a:pPr>
            <a:r>
              <a:rPr lang="en-US" altLang="zh-CN" sz="2800" smtClean="0">
                <a:latin typeface="楷体" panose="02010609060101010101" pitchFamily="49" charset="-122"/>
                <a:ea typeface="楷体" panose="02010609060101010101" pitchFamily="49" charset="-122"/>
              </a:rPr>
              <a:t>2.</a:t>
            </a:r>
            <a:r>
              <a:rPr lang="zh-CN" altLang="en-US" sz="2800" smtClean="0">
                <a:latin typeface="楷体" panose="02010609060101010101" pitchFamily="49" charset="-122"/>
                <a:ea typeface="楷体" panose="02010609060101010101" pitchFamily="49" charset="-122"/>
              </a:rPr>
              <a:t>选择</a:t>
            </a:r>
            <a:r>
              <a:rPr lang="zh-CN" altLang="en-US" sz="2800">
                <a:latin typeface="楷体" panose="02010609060101010101" pitchFamily="49" charset="-122"/>
                <a:ea typeface="楷体" panose="02010609060101010101" pitchFamily="49" charset="-122"/>
              </a:rPr>
              <a:t>与观点一致的材料，最好有事实论据，也有道理论据。</a:t>
            </a:r>
          </a:p>
          <a:p>
            <a:pPr>
              <a:lnSpc>
                <a:spcPct val="150000"/>
              </a:lnSpc>
            </a:pPr>
            <a:r>
              <a:rPr lang="en-US" altLang="zh-CN" sz="2800" smtClean="0">
                <a:latin typeface="楷体" panose="02010609060101010101" pitchFamily="49" charset="-122"/>
                <a:ea typeface="楷体" panose="02010609060101010101" pitchFamily="49" charset="-122"/>
              </a:rPr>
              <a:t>3.</a:t>
            </a:r>
            <a:r>
              <a:rPr lang="zh-CN" altLang="en-US" sz="2800" smtClean="0">
                <a:latin typeface="楷体" panose="02010609060101010101" pitchFamily="49" charset="-122"/>
                <a:ea typeface="楷体" panose="02010609060101010101" pitchFamily="49" charset="-122"/>
              </a:rPr>
              <a:t>根据</a:t>
            </a:r>
            <a:r>
              <a:rPr lang="zh-CN" altLang="en-US" sz="2800">
                <a:latin typeface="楷体" panose="02010609060101010101" pitchFamily="49" charset="-122"/>
                <a:ea typeface="楷体" panose="02010609060101010101" pitchFamily="49" charset="-122"/>
              </a:rPr>
              <a:t>你的观点和材料列一个提纲，与同学交流，互相补充论据，在此基础上完成作文。</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93050" y="3768090"/>
            <a:ext cx="984885" cy="9848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5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31470" y="702945"/>
            <a:ext cx="8649970" cy="4227195"/>
          </a:xfrm>
          <a:prstGeom prst="rect">
            <a:avLst/>
          </a:prstGeom>
        </p:spPr>
        <p:txBody>
          <a:bodyPr wrap="square">
            <a:spAutoFit/>
          </a:bodyPr>
          <a:lstStyle/>
          <a:p>
            <a:pPr>
              <a:lnSpc>
                <a:spcPct val="160000"/>
              </a:lnSpc>
            </a:pPr>
            <a:r>
              <a:rPr lang="zh-CN" altLang="en-US" sz="2800" smtClean="0">
                <a:solidFill>
                  <a:srgbClr val="C00000"/>
                </a:solidFill>
                <a:latin typeface="楷体" panose="02010609060101010101" pitchFamily="49" charset="-122"/>
                <a:ea typeface="楷体" panose="02010609060101010101" pitchFamily="49" charset="-122"/>
                <a:cs typeface="楷体" panose="02010609060101010101" pitchFamily="49" charset="-122"/>
              </a:rPr>
              <a:t>潍坊中考</a:t>
            </a:r>
            <a:endParaRPr lang="en-US" altLang="zh-CN" sz="2800" smtClean="0">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a:lnSpc>
                <a:spcPct val="160000"/>
              </a:lnSpc>
            </a:pPr>
            <a:r>
              <a:rPr sz="2800">
                <a:latin typeface="楷体" panose="02010609060101010101" pitchFamily="49" charset="-122"/>
                <a:ea typeface="楷体" panose="02010609060101010101" pitchFamily="49" charset="-122"/>
                <a:cs typeface="楷体" panose="02010609060101010101" pitchFamily="49" charset="-122"/>
              </a:rPr>
              <a:t>阅读下面的文字,按要求作文。(50分)</a:t>
            </a:r>
          </a:p>
          <a:p>
            <a:pPr>
              <a:lnSpc>
                <a:spcPct val="160000"/>
              </a:lnSpc>
            </a:pPr>
            <a:r>
              <a:rPr sz="2800">
                <a:latin typeface="楷体" panose="02010609060101010101" pitchFamily="49" charset="-122"/>
                <a:ea typeface="楷体" panose="02010609060101010101" pitchFamily="49" charset="-122"/>
                <a:cs typeface="楷体" panose="02010609060101010101" pitchFamily="49" charset="-122"/>
              </a:rPr>
              <a:t>英国女王的孙女儿尤金妮十二岁那年,因脊柱侧弯进行了手术医治。手术很成功,只是她的背部永远留下了一条疤痕。十几年后,在尤金妮的王室婚礼上,她特意选择了后背“深V”设计的婚纱,而且不戴头纱,大方地展</a:t>
            </a:r>
          </a:p>
        </p:txBody>
      </p:sp>
      <p:sp>
        <p:nvSpPr>
          <p:cNvPr id="5" name="五边形 17"/>
          <p:cNvSpPr/>
          <p:nvPr/>
        </p:nvSpPr>
        <p:spPr>
          <a:xfrm>
            <a:off x="331725" y="296010"/>
            <a:ext cx="1494790" cy="407035"/>
          </a:xfrm>
          <a:prstGeom prst="homePlate">
            <a:avLst>
              <a:gd name="adj" fmla="val 4249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2400" b="1" smtClean="0">
                <a:solidFill>
                  <a:schemeClr val="tx1"/>
                </a:solidFill>
                <a:latin typeface="楷体" panose="02010609060101010101" pitchFamily="49" charset="-122"/>
                <a:ea typeface="楷体" panose="02010609060101010101" pitchFamily="49" charset="-122"/>
              </a:rPr>
              <a:t>真题演练</a:t>
            </a:r>
            <a:endParaRPr lang="zh-CN" altLang="en-US" sz="2400" b="1">
              <a:solidFill>
                <a:schemeClr val="tx1"/>
              </a:solidFill>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52669" y="265783"/>
            <a:ext cx="8638907" cy="4655185"/>
          </a:xfrm>
          <a:prstGeom prst="rect">
            <a:avLst/>
          </a:prstGeom>
        </p:spPr>
        <p:txBody>
          <a:bodyPr wrap="square">
            <a:spAutoFit/>
          </a:bodyPr>
          <a:lstStyle/>
          <a:p>
            <a:pPr>
              <a:lnSpc>
                <a:spcPct val="140000"/>
              </a:lnSpc>
            </a:pPr>
            <a:r>
              <a:rPr sz="2800">
                <a:latin typeface="楷体" panose="02010609060101010101" pitchFamily="49" charset="-122"/>
                <a:ea typeface="楷体" panose="02010609060101010101" pitchFamily="49" charset="-122"/>
                <a:cs typeface="楷体" panose="02010609060101010101" pitchFamily="49" charset="-122"/>
              </a:rPr>
              <a:t>现那条长长的疤痕;她还特意邀请当年为她动手术的医护人员参加婚礼,感谢他们当年付出的艰辛劳动。在接受采访时,尤金妮说:“美丽的定义是可以改变的。”请以“</a:t>
            </a:r>
            <a:r>
              <a:rPr sz="2800" u="sng">
                <a:solidFill>
                  <a:srgbClr val="C00000"/>
                </a:solidFill>
                <a:latin typeface="楷体" panose="02010609060101010101" pitchFamily="49" charset="-122"/>
                <a:ea typeface="楷体" panose="02010609060101010101" pitchFamily="49" charset="-122"/>
                <a:cs typeface="楷体" panose="02010609060101010101" pitchFamily="49" charset="-122"/>
              </a:rPr>
              <a:t>                   </a:t>
            </a:r>
            <a:r>
              <a:rPr sz="2800">
                <a:solidFill>
                  <a:srgbClr val="C00000"/>
                </a:solidFill>
                <a:latin typeface="楷体" panose="02010609060101010101" pitchFamily="49" charset="-122"/>
                <a:ea typeface="楷体" panose="02010609060101010101" pitchFamily="49" charset="-122"/>
                <a:cs typeface="楷体" panose="02010609060101010101" pitchFamily="49" charset="-122"/>
              </a:rPr>
              <a:t>,更是一种美丽”</a:t>
            </a:r>
            <a:r>
              <a:rPr sz="2800">
                <a:latin typeface="楷体" panose="02010609060101010101" pitchFamily="49" charset="-122"/>
                <a:ea typeface="楷体" panose="02010609060101010101" pitchFamily="49" charset="-122"/>
                <a:cs typeface="楷体" panose="02010609060101010101" pitchFamily="49" charset="-122"/>
              </a:rPr>
              <a:t>为题,写一篇不少于600字的作文。</a:t>
            </a:r>
          </a:p>
          <a:p>
            <a:pPr>
              <a:lnSpc>
                <a:spcPct val="120000"/>
              </a:lnSpc>
            </a:pPr>
            <a:r>
              <a:rPr sz="2800">
                <a:solidFill>
                  <a:srgbClr val="C00000"/>
                </a:solidFill>
                <a:latin typeface="楷体" panose="02010609060101010101" pitchFamily="49" charset="-122"/>
                <a:ea typeface="楷体" panose="02010609060101010101" pitchFamily="49" charset="-122"/>
                <a:cs typeface="楷体" panose="02010609060101010101" pitchFamily="49" charset="-122"/>
              </a:rPr>
              <a:t>要求</a:t>
            </a:r>
            <a:r>
              <a:rPr sz="2800">
                <a:latin typeface="楷体" panose="02010609060101010101" pitchFamily="49" charset="-122"/>
                <a:ea typeface="楷体" panose="02010609060101010101" pitchFamily="49" charset="-122"/>
                <a:cs typeface="楷体" panose="02010609060101010101" pitchFamily="49" charset="-122"/>
              </a:rPr>
              <a:t>:①先将题目补充完整,然后作文;②立意自定,文体自选(诗歌除外);③不得抄袭和套作;④文中不得出现真实的地名、校名、人名等信息。</a:t>
            </a: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44109" y="321028"/>
            <a:ext cx="8638907" cy="4485005"/>
          </a:xfrm>
          <a:prstGeom prst="rect">
            <a:avLst/>
          </a:prstGeom>
        </p:spPr>
        <p:txBody>
          <a:bodyPr wrap="square">
            <a:spAutoFit/>
          </a:bodyPr>
          <a:lstStyle/>
          <a:p>
            <a:pPr>
              <a:lnSpc>
                <a:spcPct val="170000"/>
              </a:lnSpc>
            </a:pPr>
            <a:r>
              <a:rPr lang="zh-CN" sz="2800">
                <a:latin typeface="楷体" panose="02010609060101010101" pitchFamily="49" charset="-122"/>
                <a:ea typeface="楷体" panose="02010609060101010101" pitchFamily="49" charset="-122"/>
                <a:cs typeface="楷体" panose="02010609060101010101" pitchFamily="49" charset="-122"/>
              </a:rPr>
              <a:t>【</a:t>
            </a:r>
            <a:r>
              <a:rPr sz="2800">
                <a:latin typeface="楷体" panose="02010609060101010101" pitchFamily="49" charset="-122"/>
                <a:ea typeface="楷体" panose="02010609060101010101" pitchFamily="49" charset="-122"/>
                <a:cs typeface="楷体" panose="02010609060101010101" pitchFamily="49" charset="-122"/>
              </a:rPr>
              <a:t>真题解说</a:t>
            </a:r>
            <a:r>
              <a:rPr lang="zh-CN" sz="2800">
                <a:latin typeface="楷体" panose="02010609060101010101" pitchFamily="49" charset="-122"/>
                <a:ea typeface="楷体" panose="02010609060101010101" pitchFamily="49" charset="-122"/>
                <a:cs typeface="楷体" panose="02010609060101010101" pitchFamily="49" charset="-122"/>
              </a:rPr>
              <a:t>】</a:t>
            </a:r>
            <a:r>
              <a:rPr sz="2800">
                <a:latin typeface="楷体" panose="02010609060101010101" pitchFamily="49" charset="-122"/>
                <a:ea typeface="楷体" panose="02010609060101010101" pitchFamily="49" charset="-122"/>
                <a:cs typeface="楷体" panose="02010609060101010101" pitchFamily="49" charset="-122"/>
              </a:rPr>
              <a:t>这是一道半命题作文题，题目“</a:t>
            </a:r>
            <a:r>
              <a:rPr sz="2800" u="sng">
                <a:latin typeface="楷体" panose="02010609060101010101" pitchFamily="49" charset="-122"/>
                <a:ea typeface="楷体" panose="02010609060101010101" pitchFamily="49" charset="-122"/>
                <a:cs typeface="楷体" panose="02010609060101010101" pitchFamily="49" charset="-122"/>
              </a:rPr>
              <a:t>     </a:t>
            </a:r>
            <a:r>
              <a:rPr sz="2800">
                <a:latin typeface="楷体" panose="02010609060101010101" pitchFamily="49" charset="-122"/>
                <a:ea typeface="楷体" panose="02010609060101010101" pitchFamily="49" charset="-122"/>
                <a:cs typeface="楷体" panose="02010609060101010101" pitchFamily="49" charset="-122"/>
              </a:rPr>
              <a:t>，更是一种美丽”。从给出的材料看，叙写的是英国女王的孙女儿尤金妮在婚礼上大方地展现自己身上长长的疤痕，并说“美丽的定义是可以改变的”的事例。考生首先应当着眼的是“美丽的定义”。</a:t>
            </a:r>
            <a:r>
              <a:rPr sz="2800">
                <a:latin typeface="楷体" panose="02010609060101010101" pitchFamily="49" charset="-122"/>
                <a:ea typeface="楷体" panose="02010609060101010101" pitchFamily="49" charset="-122"/>
                <a:cs typeface="楷体" panose="02010609060101010101" pitchFamily="49" charset="-122"/>
                <a:sym typeface="+mn-ea"/>
              </a:rPr>
              <a:t>一般来说，“美丽”多指美好的，但从本题来看，补题时可选择</a:t>
            </a:r>
            <a:endParaRPr sz="280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54965" y="321310"/>
            <a:ext cx="8541385" cy="4028440"/>
          </a:xfrm>
          <a:prstGeom prst="rect">
            <a:avLst/>
          </a:prstGeom>
        </p:spPr>
        <p:txBody>
          <a:bodyPr wrap="square">
            <a:spAutoFit/>
          </a:bodyPr>
          <a:lstStyle/>
          <a:p>
            <a:pPr>
              <a:lnSpc>
                <a:spcPct val="160000"/>
              </a:lnSpc>
            </a:pPr>
            <a:r>
              <a:rPr sz="3200">
                <a:latin typeface="楷体" panose="02010609060101010101" pitchFamily="49" charset="-122"/>
                <a:ea typeface="楷体" panose="02010609060101010101" pitchFamily="49" charset="-122"/>
                <a:cs typeface="楷体" panose="02010609060101010101" pitchFamily="49" charset="-122"/>
              </a:rPr>
              <a:t>生活中那些大家平时认为不美好的，比如苦难、挫折、忧伤、缺憾、批评等，通过写与之相关的内容，来突出其对人生的巨大的正面影响，即“美丽”之处，这样就强调了文题中的“更”字。选择文体时，写议论文更容易把握。例如</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683500" y="3952875"/>
            <a:ext cx="1063625" cy="1195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54965" y="321310"/>
            <a:ext cx="8464550" cy="4028440"/>
          </a:xfrm>
          <a:prstGeom prst="rect">
            <a:avLst/>
          </a:prstGeom>
        </p:spPr>
        <p:txBody>
          <a:bodyPr wrap="square">
            <a:spAutoFit/>
          </a:bodyPr>
          <a:lstStyle/>
          <a:p>
            <a:pPr>
              <a:lnSpc>
                <a:spcPct val="160000"/>
              </a:lnSpc>
            </a:pPr>
            <a:r>
              <a:rPr sz="3200">
                <a:latin typeface="楷体" panose="02010609060101010101" pitchFamily="49" charset="-122"/>
                <a:ea typeface="楷体" panose="02010609060101010101" pitchFamily="49" charset="-122"/>
                <a:cs typeface="楷体" panose="02010609060101010101" pitchFamily="49" charset="-122"/>
                <a:sym typeface="+mn-ea"/>
              </a:rPr>
              <a:t>可以写“批评，更是一种美丽”，</a:t>
            </a:r>
            <a:r>
              <a:rPr sz="3200">
                <a:latin typeface="楷体" panose="02010609060101010101" pitchFamily="49" charset="-122"/>
                <a:ea typeface="楷体" panose="02010609060101010101" pitchFamily="49" charset="-122"/>
                <a:cs typeface="楷体" panose="02010609060101010101" pitchFamily="49" charset="-122"/>
              </a:rPr>
              <a:t>从自古以来接受批评或不听批评的事例或名言说开去，或者从“表扬”的话题切入，转到“批评”，然后具体阐述批评对于个人或国家的积极意义，从而印证“批评，更是一种美丽”的观点。</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642860" y="3907790"/>
            <a:ext cx="1104265" cy="1240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New picture"/>
          <p:cNvPicPr/>
          <p:nvPr/>
        </p:nvPicPr>
        <p:blipFill>
          <a:blip r:embed="rId3"/>
          <a:stretch>
            <a:fillRect/>
          </a:stretch>
        </p:blipFill>
        <p:spPr>
          <a:xfrm>
            <a:off x="12623800" y="10363200"/>
            <a:ext cx="355600" cy="2667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79650" y="804724"/>
            <a:ext cx="8496050" cy="4028440"/>
          </a:xfrm>
          <a:prstGeom prst="rect">
            <a:avLst/>
          </a:prstGeom>
        </p:spPr>
        <p:txBody>
          <a:bodyPr wrap="square">
            <a:spAutoFit/>
          </a:bodyPr>
          <a:lstStyle/>
          <a:p>
            <a:pPr>
              <a:lnSpc>
                <a:spcPct val="160000"/>
              </a:lnSpc>
            </a:pPr>
            <a:r>
              <a:rPr lang="en-US" altLang="zh-CN" sz="3200"/>
              <a:t>1.</a:t>
            </a:r>
            <a:r>
              <a:rPr lang="zh-CN" altLang="zh-CN" sz="3200"/>
              <a:t>学写立论文和驳论文，做到观点统一，论证严密。</a:t>
            </a:r>
          </a:p>
          <a:p>
            <a:pPr>
              <a:lnSpc>
                <a:spcPct val="160000"/>
              </a:lnSpc>
            </a:pPr>
            <a:r>
              <a:rPr lang="en-US" altLang="zh-CN" sz="3200"/>
              <a:t>2.</a:t>
            </a:r>
            <a:r>
              <a:rPr lang="zh-CN" altLang="zh-CN" sz="3200"/>
              <a:t>学会围绕观点选取典型材料并运用多种论证方法。</a:t>
            </a:r>
          </a:p>
          <a:p>
            <a:pPr>
              <a:lnSpc>
                <a:spcPct val="160000"/>
              </a:lnSpc>
            </a:pPr>
            <a:r>
              <a:rPr lang="en-US" altLang="zh-CN" sz="3200"/>
              <a:t>3.</a:t>
            </a:r>
            <a:r>
              <a:rPr lang="zh-CN" altLang="zh-CN" sz="3200"/>
              <a:t>写作议论文时，做到思路清晰，结构合理。</a:t>
            </a:r>
          </a:p>
        </p:txBody>
      </p:sp>
      <p:sp>
        <p:nvSpPr>
          <p:cNvPr id="4" name="五边形 17"/>
          <p:cNvSpPr/>
          <p:nvPr/>
        </p:nvSpPr>
        <p:spPr>
          <a:xfrm>
            <a:off x="324410" y="296010"/>
            <a:ext cx="1494790" cy="407035"/>
          </a:xfrm>
          <a:prstGeom prst="homePlate">
            <a:avLst>
              <a:gd name="adj" fmla="val 4249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2400" b="1">
                <a:solidFill>
                  <a:schemeClr val="tx1"/>
                </a:solidFill>
                <a:latin typeface="楷体" panose="02010609060101010101" pitchFamily="49" charset="-122"/>
                <a:ea typeface="楷体" panose="02010609060101010101" pitchFamily="49" charset="-122"/>
              </a:rPr>
              <a:t>学习目标</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460000">
            <a:off x="1448207" y="1665958"/>
            <a:ext cx="714475" cy="733527"/>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460000">
            <a:off x="1448192" y="3324909"/>
            <a:ext cx="714475" cy="733527"/>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202200">
            <a:off x="7965440" y="4061460"/>
            <a:ext cx="760095" cy="7702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a:off x="288925" y="700405"/>
            <a:ext cx="8498205" cy="3785652"/>
          </a:xfrm>
          <a:prstGeom prst="rect">
            <a:avLst/>
          </a:prstGeom>
        </p:spPr>
        <p:txBody>
          <a:bodyPr wrap="square">
            <a:spAutoFit/>
          </a:bodyPr>
          <a:lstStyle/>
          <a:p>
            <a:pPr>
              <a:lnSpc>
                <a:spcPct val="150000"/>
              </a:lnSpc>
            </a:pPr>
            <a:r>
              <a:rPr lang="zh-CN" altLang="en-US" sz="3200">
                <a:latin typeface="楷体" panose="02010609060101010101" pitchFamily="49" charset="-122"/>
                <a:ea typeface="楷体" panose="02010609060101010101" pitchFamily="49" charset="-122"/>
                <a:sym typeface="+mn-ea"/>
              </a:rPr>
              <a:t>什么是论证合理？</a:t>
            </a:r>
          </a:p>
          <a:p>
            <a:pPr>
              <a:lnSpc>
                <a:spcPct val="150000"/>
              </a:lnSpc>
            </a:pPr>
            <a:r>
              <a:rPr lang="zh-CN" altLang="en-US" sz="3200">
                <a:latin typeface="楷体" panose="02010609060101010101" pitchFamily="49" charset="-122"/>
                <a:ea typeface="楷体" panose="02010609060101010101" pitchFamily="49" charset="-122"/>
              </a:rPr>
              <a:t>就是围绕观点，选用恰切的论据，运用适当的论证方法，准确阐发论据与观点间的逻辑关联，从而推导出令人信服的合理的结论。</a:t>
            </a:r>
          </a:p>
          <a:p>
            <a:pPr>
              <a:lnSpc>
                <a:spcPct val="150000"/>
              </a:lnSpc>
            </a:pPr>
            <a:r>
              <a:rPr lang="zh-CN" altLang="en-US" sz="3200">
                <a:solidFill>
                  <a:srgbClr val="C00000"/>
                </a:solidFill>
                <a:latin typeface="楷体" panose="02010609060101010101" pitchFamily="49" charset="-122"/>
                <a:ea typeface="楷体" panose="02010609060101010101" pitchFamily="49" charset="-122"/>
              </a:rPr>
              <a:t>如何做到论证合理呢？</a:t>
            </a:r>
          </a:p>
        </p:txBody>
      </p:sp>
      <p:sp>
        <p:nvSpPr>
          <p:cNvPr id="7" name="五边形 17"/>
          <p:cNvSpPr/>
          <p:nvPr/>
        </p:nvSpPr>
        <p:spPr>
          <a:xfrm>
            <a:off x="368300" y="237490"/>
            <a:ext cx="1494790" cy="407035"/>
          </a:xfrm>
          <a:prstGeom prst="homePlate">
            <a:avLst>
              <a:gd name="adj" fmla="val 4249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2400" b="1">
                <a:solidFill>
                  <a:schemeClr val="tx1"/>
                </a:solidFill>
                <a:latin typeface="楷体" panose="02010609060101010101" pitchFamily="49" charset="-122"/>
                <a:ea typeface="楷体" panose="02010609060101010101" pitchFamily="49" charset="-122"/>
              </a:rPr>
              <a:t>写作指导</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01865" y="3397250"/>
            <a:ext cx="1485265" cy="14852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336305" y="222760"/>
            <a:ext cx="8526809" cy="829945"/>
          </a:xfrm>
          <a:prstGeom prst="rect">
            <a:avLst/>
          </a:prstGeom>
        </p:spPr>
        <p:txBody>
          <a:bodyPr wrap="square">
            <a:spAutoFit/>
          </a:bodyPr>
          <a:lstStyle>
            <a:defPPr>
              <a:defRPr lang="zh-CN"/>
            </a:defPPr>
            <a:lvl1pPr>
              <a:lnSpc>
                <a:spcPct val="150000"/>
              </a:lnSpc>
              <a:defRPr sz="2800">
                <a:latin typeface="楷体" panose="02010609060101010101" pitchFamily="49" charset="-122"/>
                <a:ea typeface="楷体" panose="02010609060101010101" pitchFamily="49" charset="-122"/>
                <a:cs typeface="微软雅黑" panose="020b0503020204020204" charset="-122"/>
              </a:defRPr>
            </a:lvl1pPr>
          </a:lstStyle>
          <a:p>
            <a:pPr lvl="0"/>
            <a:r>
              <a:rPr lang="zh-CN" sz="3200">
                <a:solidFill>
                  <a:srgbClr val="C00000"/>
                </a:solidFill>
              </a:rPr>
              <a:t>1.观点前后</a:t>
            </a:r>
            <a:r>
              <a:rPr lang="zh-CN" sz="3200" smtClean="0">
                <a:solidFill>
                  <a:srgbClr val="C00000"/>
                </a:solidFill>
              </a:rPr>
              <a:t>统一</a:t>
            </a:r>
            <a:endParaRPr lang="zh-CN" sz="3200">
              <a:solidFill>
                <a:srgbClr val="C00000"/>
              </a:solidFill>
            </a:endParaRPr>
          </a:p>
        </p:txBody>
      </p:sp>
      <p:sp>
        <p:nvSpPr>
          <p:cNvPr id="2" name="圆角矩形 1"/>
          <p:cNvSpPr/>
          <p:nvPr/>
        </p:nvSpPr>
        <p:spPr>
          <a:xfrm>
            <a:off x="309245" y="1129030"/>
            <a:ext cx="8525510" cy="3180715"/>
          </a:xfrm>
          <a:prstGeom prst="roundRect">
            <a:avLst/>
          </a:prstGeom>
        </p:spPr>
        <p:style>
          <a:lnRef idx="2">
            <a:schemeClr val="accent1"/>
          </a:lnRef>
          <a:fillRef idx="1">
            <a:schemeClr val="lt1"/>
          </a:fillRef>
          <a:effectRef idx="0">
            <a:schemeClr val="accent1"/>
          </a:effectRef>
          <a:fontRef idx="minor">
            <a:schemeClr val="dk1"/>
          </a:fontRef>
        </p:style>
        <p:txBody>
          <a:bodyPr wrap="square" lIns="0" tIns="0" rIns="0" bIns="0">
            <a:noAutofit/>
          </a:bodyPr>
          <a:lstStyle/>
          <a:p>
            <a:pPr algn="just">
              <a:lnSpc>
                <a:spcPct val="150000"/>
              </a:lnSpc>
            </a:pPr>
            <a:r>
              <a:rPr lang="zh-CN" altLang="en-US" sz="3200"/>
              <a:t>议论文的观点一旦确立，必须保持前后一致，避免混淆或偷换概念。例如，论点是“业精于勤”，论证过程中却由“勤奋”不知不觉转换成了“执着”“坚守”；或者论点是“平凡创</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13370" y="4138930"/>
            <a:ext cx="949960" cy="94996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6150" y="2937510"/>
            <a:ext cx="1621790" cy="1621790"/>
          </a:xfrm>
          <a:prstGeom prst="rect">
            <a:avLst/>
          </a:prstGeom>
        </p:spPr>
      </p:pic>
      <p:sp>
        <p:nvSpPr>
          <p:cNvPr id="2" name="圆角矩形 1"/>
          <p:cNvSpPr/>
          <p:nvPr/>
        </p:nvSpPr>
        <p:spPr>
          <a:xfrm>
            <a:off x="309245" y="335915"/>
            <a:ext cx="8525510" cy="2601595"/>
          </a:xfrm>
          <a:prstGeom prst="roundRect">
            <a:avLst/>
          </a:prstGeom>
        </p:spPr>
        <p:style>
          <a:lnRef idx="2">
            <a:schemeClr val="accent1"/>
          </a:lnRef>
          <a:fillRef idx="1">
            <a:schemeClr val="lt1"/>
          </a:fillRef>
          <a:effectRef idx="0">
            <a:schemeClr val="accent1"/>
          </a:effectRef>
          <a:fontRef idx="minor">
            <a:schemeClr val="dk1"/>
          </a:fontRef>
        </p:style>
        <p:txBody>
          <a:bodyPr wrap="square" lIns="0" tIns="0" rIns="0" bIns="0">
            <a:noAutofit/>
          </a:bodyPr>
          <a:lstStyle/>
          <a:p>
            <a:pPr algn="just">
              <a:lnSpc>
                <a:spcPct val="170000"/>
              </a:lnSpc>
            </a:pPr>
            <a:r>
              <a:rPr lang="zh-CN" altLang="en-US" sz="3200"/>
              <a:t>造奇迹”，结果却只顾论证“创造奇迹需要强大的内心”“创造奇迹需要长远的目标”；等等。这些都是偏离观点的表现。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347980" y="984885"/>
            <a:ext cx="8461375" cy="3926662"/>
          </a:xfrm>
          <a:prstGeom prst="roundRect">
            <a:avLst/>
          </a:prstGeom>
        </p:spPr>
        <p:style>
          <a:lnRef idx="2">
            <a:schemeClr val="accent1"/>
          </a:lnRef>
          <a:fillRef idx="1">
            <a:schemeClr val="lt1"/>
          </a:fillRef>
          <a:effectRef idx="0">
            <a:schemeClr val="accent1"/>
          </a:effectRef>
          <a:fontRef idx="minor">
            <a:schemeClr val="dk1"/>
          </a:fontRef>
        </p:style>
        <p:txBody>
          <a:bodyPr wrap="square" lIns="0" tIns="0" rIns="0" bIns="0">
            <a:spAutoFit/>
          </a:bodyPr>
          <a:lstStyle>
            <a:defPPr>
              <a:defRPr lang="zh-CN"/>
            </a:defPPr>
            <a:lvl1pPr>
              <a:lnSpc>
                <a:spcPct val="150000"/>
              </a:lnSpc>
              <a:defRPr sz="2800">
                <a:latin typeface="楷体" panose="02010609060101010101" pitchFamily="49" charset="-122"/>
                <a:ea typeface="楷体" panose="02010609060101010101" pitchFamily="49" charset="-122"/>
                <a:cs typeface="微软雅黑" panose="020b0503020204020204" charset="-122"/>
              </a:defRPr>
            </a:lvl1pPr>
          </a:lstStyle>
          <a:p>
            <a:pPr algn="just">
              <a:lnSpc>
                <a:spcPct val="120000"/>
              </a:lnSpc>
            </a:pPr>
            <a:r>
              <a:rPr altLang="zh-CN" sz="3200"/>
              <a:t>写作议论文一定要精心选择恰当的材料来证明论点，以增强说服力。具体来说，有以下几点要特别注意：</a:t>
            </a:r>
          </a:p>
          <a:p>
            <a:pPr algn="just">
              <a:lnSpc>
                <a:spcPct val="120000"/>
              </a:lnSpc>
            </a:pPr>
            <a:r>
              <a:rPr altLang="zh-CN" sz="3200"/>
              <a:t>（1）论据要准确可信；</a:t>
            </a:r>
          </a:p>
          <a:p>
            <a:pPr algn="just">
              <a:lnSpc>
                <a:spcPct val="120000"/>
              </a:lnSpc>
            </a:pPr>
            <a:r>
              <a:rPr altLang="zh-CN" sz="3200"/>
              <a:t>（2）论据要典型，有代表性，能充分证明论点；</a:t>
            </a:r>
          </a:p>
        </p:txBody>
      </p:sp>
      <p:sp>
        <p:nvSpPr>
          <p:cNvPr id="2" name="文本框 1"/>
          <p:cNvSpPr txBox="1"/>
          <p:nvPr/>
        </p:nvSpPr>
        <p:spPr>
          <a:xfrm>
            <a:off x="271463" y="401320"/>
            <a:ext cx="3027680" cy="583565"/>
          </a:xfrm>
          <a:prstGeom prst="rect">
            <a:avLst/>
          </a:prstGeom>
          <a:noFill/>
        </p:spPr>
        <p:txBody>
          <a:bodyPr wrap="none" rtlCol="0" anchor="t">
            <a:spAutoFit/>
          </a:bodyPr>
          <a:lstStyle/>
          <a:p>
            <a:pPr algn="just"/>
            <a:r>
              <a:rPr altLang="zh-CN" sz="32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2.论据典型有力</a:t>
            </a:r>
            <a:endParaRPr lang="zh-CN" altLang="zh-CN" sz="320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19745" y="4185920"/>
            <a:ext cx="871220" cy="8712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p:cNvSpPr txBox="1"/>
          <p:nvPr/>
        </p:nvSpPr>
        <p:spPr>
          <a:xfrm>
            <a:off x="276225" y="351790"/>
            <a:ext cx="8591550" cy="2772950"/>
          </a:xfrm>
          <a:prstGeom prst="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defPPr>
              <a:defRPr lang="zh-CN"/>
            </a:defPPr>
            <a:lvl1pPr>
              <a:lnSpc>
                <a:spcPct val="150000"/>
              </a:lnSpc>
              <a:defRPr sz="2800">
                <a:latin typeface="楷体" panose="02010609060101010101" pitchFamily="49" charset="-122"/>
                <a:ea typeface="楷体" panose="02010609060101010101" pitchFamily="49" charset="-122"/>
                <a:cs typeface="微软雅黑" panose="020b0503020204020204" charset="-122"/>
              </a:defRPr>
            </a:lvl1pPr>
          </a:lstStyle>
          <a:p>
            <a:pPr algn="just"/>
            <a:r>
              <a:rPr altLang="zh-CN" sz="3200"/>
              <a:t>（3）论据要新颖，给读者以新鲜感；</a:t>
            </a:r>
          </a:p>
          <a:p>
            <a:pPr algn="just">
              <a:lnSpc>
                <a:spcPct val="170000"/>
              </a:lnSpc>
            </a:pPr>
            <a:r>
              <a:rPr altLang="zh-CN" sz="3200"/>
              <a:t>（4）论据要精练，特别是事实论据要以概述为主。</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55485" y="3025140"/>
            <a:ext cx="1621790" cy="162179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p="http://schemas.openxmlformats.org/presentationml/2006/main">
  <p:tag name="MH" val="20150828150733"/>
  <p:tag name="MH_LIBRARY" val="GRAPHIC"/>
  <p:tag name="MH_ORDER" val="文本框 19"/>
</p:tagLst>
</file>

<file path=ppt/tags/tag2.xml><?xml version="1.0" encoding="utf-8"?>
<p:tagLst xmlns:p="http://schemas.openxmlformats.org/presentationml/2006/main">
  <p:tag name="MH" val="20150828150733"/>
  <p:tag name="MH_LIBRARY" val="GRAPHIC"/>
  <p:tag name="MH_ORDER" val="文本框 21"/>
</p:tagLst>
</file>

<file path=ppt/tags/tag3.xml><?xml version="1.0" encoding="utf-8"?>
<p:tagLst xmlns:p="http://schemas.openxmlformats.org/presentationml/2006/main">
  <p:tag name="MH" val="20150828150733"/>
  <p:tag name="MH_LIBRARY" val="GRAPHIC"/>
  <p:tag name="MH_ORDER" val="文本框 22"/>
</p:tagLst>
</file>

<file path=ppt/tags/tag4.xml><?xml version="1.0" encoding="utf-8"?>
<p:tagLst xmlns:p="http://schemas.openxmlformats.org/presentationml/2006/main">
  <p:tag name="MH" val="20150828150733"/>
  <p:tag name="MH_LIBRARY" val="GRAPHIC"/>
  <p:tag name="MH_ORDER" val="文本框 22"/>
</p:tagLst>
</file>

<file path=ppt/tags/tag5.xml><?xml version="1.0" encoding="utf-8"?>
<p:tagLst xmlns:p="http://schemas.openxmlformats.org/presentationml/2006/main">
  <p:tag name="MH" val="20150828150733"/>
  <p:tag name="MH_LIBRARY" val="GRAPHIC"/>
  <p:tag name="MH_ORDER" val="文本框 18"/>
</p:tagLst>
</file>

<file path=ppt/tags/tag6.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教材帮课件">
      <a:majorFont>
        <a:latin typeface="Times New Roman"/>
        <a:ea typeface="黑体"/>
        <a:cs typeface="Arial"/>
      </a:majorFont>
      <a:minorFont>
        <a:latin typeface="Times New Roman"/>
        <a:ea typeface="楷体"/>
        <a:cs typeface="Arial"/>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scene3d>
          <a:sp3d>
            <a:bevelT w="47625" h="69850"/>
            <a:contourClr>
              <a:schemeClr val="lt1"/>
            </a:contourClr>
          </a:sp3d>
        </a:effectStyle>
      </a:effectStyleLst>
      <a:bgFillStyleLst>
        <a:noFill/>
        <a:noFill/>
        <a:no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96</Paragraphs>
  <Slides>36</Slides>
  <Notes>1</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36</vt:i4>
      </vt:variant>
    </vt:vector>
  </HeadingPairs>
  <TitlesOfParts>
    <vt:vector baseType="lpstr" size="45">
      <vt:lpstr>Arial</vt:lpstr>
      <vt:lpstr>Times New Roman</vt:lpstr>
      <vt:lpstr>黑体</vt:lpstr>
      <vt:lpstr>楷体</vt:lpstr>
      <vt:lpstr>Calibri Light</vt:lpstr>
      <vt:lpstr>Calibri</vt:lpstr>
      <vt:lpstr>微软雅黑</vt:lpstr>
      <vt:lpstr>宋体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2021-06-07T22:55:33.081</cp:lastPrinted>
  <dcterms:created xsi:type="dcterms:W3CDTF">2021-06-07T22:55:33Z</dcterms:created>
  <dcterms:modified xsi:type="dcterms:W3CDTF">2021-06-07T14:55:33Z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