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 id="2147483660" r:id="rId3"/>
  </p:sldMasterIdLst>
  <p:notesMasterIdLst>
    <p:notesMasterId r:id="rId44"/>
  </p:notesMasterIdLst>
  <p:handoutMasterIdLst>
    <p:handoutMasterId r:id="rId45"/>
  </p:handoutMasterIdLst>
  <p:sldIdLst>
    <p:sldId id="257" r:id="rId4"/>
    <p:sldId id="497" r:id="rId5"/>
    <p:sldId id="279" r:id="rId6"/>
    <p:sldId id="490" r:id="rId7"/>
    <p:sldId id="491" r:id="rId8"/>
    <p:sldId id="492" r:id="rId9"/>
    <p:sldId id="493" r:id="rId10"/>
    <p:sldId id="494" r:id="rId11"/>
    <p:sldId id="495" r:id="rId12"/>
    <p:sldId id="496" r:id="rId13"/>
    <p:sldId id="283" r:id="rId14"/>
    <p:sldId id="284" r:id="rId15"/>
    <p:sldId id="286" r:id="rId16"/>
    <p:sldId id="287" r:id="rId17"/>
    <p:sldId id="288" r:id="rId18"/>
    <p:sldId id="277" r:id="rId19"/>
    <p:sldId id="293"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404" r:id="rId33"/>
    <p:sldId id="405" r:id="rId34"/>
    <p:sldId id="406" r:id="rId35"/>
    <p:sldId id="407" r:id="rId36"/>
    <p:sldId id="408" r:id="rId37"/>
    <p:sldId id="308" r:id="rId38"/>
    <p:sldId id="309" r:id="rId39"/>
    <p:sldId id="310" r:id="rId40"/>
    <p:sldId id="311" r:id="rId41"/>
    <p:sldId id="312" r:id="rId42"/>
    <p:sldId id="352" r:id="rId43"/>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5AF88"/>
    <a:srgbClr val="90AA52"/>
    <a:srgbClr val="CFE09A"/>
    <a:srgbClr val="F25C00"/>
    <a:srgbClr val="0CB835"/>
    <a:srgbClr val="306974"/>
    <a:srgbClr val="152E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900" y="-114"/>
      </p:cViewPr>
      <p:guideLst>
        <p:guide orient="horz" pos="2160"/>
        <p:guide pos="3840"/>
      </p:guideLst>
    </p:cSldViewPr>
  </p:slideViewPr>
  <p:notesTextViewPr>
    <p:cViewPr>
      <p:scale>
        <a:sx n="1" d="1"/>
        <a:sy n="1" d="1"/>
      </p:scale>
      <p:origin x="0" y="0"/>
    </p:cViewPr>
  </p:notesTextViewPr>
  <p:sorterViewPr showFormatting="0">
    <p:cViewPr>
      <p:scale>
        <a:sx n="112" d="100"/>
        <a:sy n="112" d="100"/>
      </p:scale>
      <p:origin x="0" y="286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2020/5/21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7EBCDC6-6A9F-488B-AD13-5317B4750776}"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152E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圆角矩形 7"/>
          <p:cNvSpPr/>
          <p:nvPr userDrawn="1"/>
        </p:nvSpPr>
        <p:spPr>
          <a:xfrm>
            <a:off x="0" y="6264275"/>
            <a:ext cx="12192000" cy="620713"/>
          </a:xfrm>
          <a:prstGeom prst="roundRect">
            <a:avLst>
              <a:gd name="adj" fmla="val 0"/>
            </a:avLst>
          </a:prstGeom>
          <a:solidFill>
            <a:srgbClr val="05AF88"/>
          </a:solidFill>
          <a:ln>
            <a:noFill/>
          </a:ln>
          <a:effectLst>
            <a:outerShdw blurRad="762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弦形 8"/>
          <p:cNvSpPr/>
          <p:nvPr userDrawn="1"/>
        </p:nvSpPr>
        <p:spPr>
          <a:xfrm rot="12125148">
            <a:off x="-139700" y="369888"/>
            <a:ext cx="439738" cy="458788"/>
          </a:xfrm>
          <a:prstGeom prst="chord">
            <a:avLst/>
          </a:prstGeom>
          <a:solidFill>
            <a:srgbClr val="F25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直接连接符 9"/>
          <p:cNvCxnSpPr/>
          <p:nvPr userDrawn="1"/>
        </p:nvCxnSpPr>
        <p:spPr>
          <a:xfrm flipH="1" flipV="1">
            <a:off x="4597400" y="600075"/>
            <a:ext cx="7594600" cy="0"/>
          </a:xfrm>
          <a:prstGeom prst="line">
            <a:avLst/>
          </a:prstGeom>
          <a:ln>
            <a:solidFill>
              <a:srgbClr val="F25C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34950" y="588963"/>
            <a:ext cx="860425" cy="11113"/>
          </a:xfrm>
          <a:prstGeom prst="line">
            <a:avLst/>
          </a:prstGeom>
          <a:ln>
            <a:solidFill>
              <a:srgbClr val="F25C0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76DDF3B-0102-4F73-8363-4AB19073257D}"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eaLnBrk="1" hangingPunct="1"/>
            <a:fld id="{9A0DB2DC-4C9A-4742-B13C-FB6460FD3503}" type="slidenum">
              <a:rPr lang="zh-CN" altLang="en-US" dirty="0"/>
              <a:pPr algn="r" eaLnBrk="1" hangingPunct="1"/>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152E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圆角矩形 7"/>
          <p:cNvSpPr/>
          <p:nvPr userDrawn="1"/>
        </p:nvSpPr>
        <p:spPr>
          <a:xfrm>
            <a:off x="0" y="6264275"/>
            <a:ext cx="12192000" cy="620713"/>
          </a:xfrm>
          <a:prstGeom prst="roundRect">
            <a:avLst>
              <a:gd name="adj" fmla="val 0"/>
            </a:avLst>
          </a:prstGeom>
          <a:solidFill>
            <a:srgbClr val="05AF88"/>
          </a:solidFill>
          <a:ln>
            <a:noFill/>
          </a:ln>
          <a:effectLst>
            <a:outerShdw blurRad="762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弦形 8"/>
          <p:cNvSpPr/>
          <p:nvPr userDrawn="1"/>
        </p:nvSpPr>
        <p:spPr>
          <a:xfrm rot="12125148">
            <a:off x="-139700" y="369888"/>
            <a:ext cx="439738" cy="458788"/>
          </a:xfrm>
          <a:prstGeom prst="chord">
            <a:avLst/>
          </a:prstGeom>
          <a:solidFill>
            <a:srgbClr val="F25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直接连接符 9"/>
          <p:cNvCxnSpPr/>
          <p:nvPr userDrawn="1"/>
        </p:nvCxnSpPr>
        <p:spPr>
          <a:xfrm flipH="1" flipV="1">
            <a:off x="4597400" y="600075"/>
            <a:ext cx="7594600" cy="0"/>
          </a:xfrm>
          <a:prstGeom prst="line">
            <a:avLst/>
          </a:prstGeom>
          <a:ln>
            <a:solidFill>
              <a:srgbClr val="F25C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34950" y="588963"/>
            <a:ext cx="860425" cy="11113"/>
          </a:xfrm>
          <a:prstGeom prst="line">
            <a:avLst/>
          </a:prstGeom>
          <a:ln>
            <a:solidFill>
              <a:srgbClr val="F25C0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76DDF3B-0102-4F73-8363-4AB19073257D}"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eaLnBrk="1" hangingPunct="1"/>
            <a:fld id="{9A0DB2DC-4C9A-4742-B13C-FB6460FD3503}" type="slidenum">
              <a:rPr lang="zh-CN" altLang="en-US" dirty="0"/>
              <a:pPr algn="r" eaLnBrk="1" hangingPunct="1"/>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B3891EF-86CB-435F-BFB6-51366426D0E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defRPr/>
              </a:pPr>
              <a:t>2020/5/21</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slideLayout" Target="../slideLayouts/slideLayout13.xml"/><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tags" Target="../tags/tag59.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5" Type="http://schemas.openxmlformats.org/officeDocument/2006/relationships/tags" Target="../tags/tag52.xml"/><Relationship Id="rId10" Type="http://schemas.openxmlformats.org/officeDocument/2006/relationships/tags" Target="../tags/tag57.xml"/><Relationship Id="rId4" Type="http://schemas.openxmlformats.org/officeDocument/2006/relationships/tags" Target="../tags/tag51.xml"/><Relationship Id="rId9" Type="http://schemas.openxmlformats.org/officeDocument/2006/relationships/tags" Target="../tags/tag5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tags" Target="../tags/tag60.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tags" Target="../tags/tag6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tags" Target="../tags/tag6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66.xml"/><Relationship Id="rId4" Type="http://schemas.microsoft.com/office/2007/relationships/hdphoto" Target="../media/image181.png"/></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3.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slideLayout" Target="../slideLayouts/slideLayout13.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tags" Target="../tags/tag31.xml"/><Relationship Id="rId10" Type="http://schemas.openxmlformats.org/officeDocument/2006/relationships/tags" Target="../tags/tag26.xml"/><Relationship Id="rId19" Type="http://schemas.openxmlformats.org/officeDocument/2006/relationships/tags" Target="../tags/tag35.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slideLayout" Target="../slideLayouts/slideLayout13.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s>
</file>

<file path=ppt/slides/_rels/slide9.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52E33"/>
        </a:solidFill>
        <a:effectLst/>
      </p:bgPr>
    </p:bg>
    <p:spTree>
      <p:nvGrpSpPr>
        <p:cNvPr id="1" name=""/>
        <p:cNvGrpSpPr/>
        <p:nvPr/>
      </p:nvGrpSpPr>
      <p:grpSpPr>
        <a:xfrm>
          <a:off x="0" y="0"/>
          <a:ext cx="0" cy="0"/>
          <a:chOff x="0" y="0"/>
          <a:chExt cx="0" cy="0"/>
        </a:xfrm>
      </p:grpSpPr>
      <p:cxnSp>
        <p:nvCxnSpPr>
          <p:cNvPr id="8" name="直接连接符 7"/>
          <p:cNvCxnSpPr/>
          <p:nvPr/>
        </p:nvCxnSpPr>
        <p:spPr>
          <a:xfrm>
            <a:off x="2536190" y="2698115"/>
            <a:ext cx="7440930" cy="1905"/>
          </a:xfrm>
          <a:prstGeom prst="line">
            <a:avLst/>
          </a:prstGeom>
          <a:ln w="19050">
            <a:solidFill>
              <a:srgbClr val="05AF88"/>
            </a:solidFill>
          </a:ln>
        </p:spPr>
        <p:style>
          <a:lnRef idx="1">
            <a:schemeClr val="accent1"/>
          </a:lnRef>
          <a:fillRef idx="0">
            <a:schemeClr val="accent1"/>
          </a:fillRef>
          <a:effectRef idx="0">
            <a:schemeClr val="accent1"/>
          </a:effectRef>
          <a:fontRef idx="minor">
            <a:schemeClr val="tx1"/>
          </a:fontRef>
        </p:style>
      </p:cxnSp>
      <p:sp>
        <p:nvSpPr>
          <p:cNvPr id="9" name="文本框 38"/>
          <p:cNvSpPr txBox="1"/>
          <p:nvPr/>
        </p:nvSpPr>
        <p:spPr>
          <a:xfrm>
            <a:off x="2278380" y="2703195"/>
            <a:ext cx="8089265" cy="768350"/>
          </a:xfrm>
          <a:prstGeom prst="rect">
            <a:avLst/>
          </a:prstGeom>
          <a:noFill/>
          <a:ln w="9525">
            <a:noFill/>
          </a:ln>
        </p:spPr>
        <p:txBody>
          <a:bodyPr wrap="square">
            <a:spAutoFit/>
          </a:bodyPr>
          <a:lstStyle/>
          <a:p>
            <a:pPr algn="ctr" eaLnBrk="1" hangingPunct="1"/>
            <a:r>
              <a:rPr lang="en-US" altLang="zh-CN" sz="4400" b="1" dirty="0">
                <a:solidFill>
                  <a:schemeClr val="bg1"/>
                </a:solidFill>
                <a:latin typeface="微软雅黑" panose="020B0503020204020204" pitchFamily="34" charset="-122"/>
                <a:ea typeface="微软雅黑" panose="020B0503020204020204" pitchFamily="34" charset="-122"/>
              </a:rPr>
              <a:t>2020</a:t>
            </a:r>
            <a:r>
              <a:rPr lang="zh-CN" altLang="en-US" sz="4400" b="1" dirty="0">
                <a:solidFill>
                  <a:schemeClr val="bg1"/>
                </a:solidFill>
                <a:latin typeface="微软雅黑" panose="020B0503020204020204" pitchFamily="34" charset="-122"/>
                <a:ea typeface="微软雅黑" panose="020B0503020204020204" pitchFamily="34" charset="-122"/>
              </a:rPr>
              <a:t>高考作文命题趋势与预测</a:t>
            </a:r>
          </a:p>
        </p:txBody>
      </p:sp>
      <p:cxnSp>
        <p:nvCxnSpPr>
          <p:cNvPr id="10" name="直接连接符 9"/>
          <p:cNvCxnSpPr/>
          <p:nvPr/>
        </p:nvCxnSpPr>
        <p:spPr>
          <a:xfrm flipV="1">
            <a:off x="2536190" y="3540760"/>
            <a:ext cx="7482840" cy="46355"/>
          </a:xfrm>
          <a:prstGeom prst="line">
            <a:avLst/>
          </a:prstGeom>
          <a:ln w="19050">
            <a:solidFill>
              <a:srgbClr val="05AF88"/>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 name="组合 308"/>
          <p:cNvGrpSpPr/>
          <p:nvPr>
            <p:custDataLst>
              <p:tags r:id="rId1"/>
            </p:custDataLst>
          </p:nvPr>
        </p:nvGrpSpPr>
        <p:grpSpPr>
          <a:xfrm>
            <a:off x="1226379" y="1093258"/>
            <a:ext cx="2865754" cy="4801870"/>
            <a:chOff x="4714891" y="2487516"/>
            <a:chExt cx="1920325" cy="3217705"/>
          </a:xfrm>
        </p:grpSpPr>
        <p:sp>
          <p:nvSpPr>
            <p:cNvPr id="295" name="Freeform 171"/>
            <p:cNvSpPr/>
            <p:nvPr>
              <p:custDataLst>
                <p:tags r:id="rId10"/>
              </p:custDataLst>
            </p:nvPr>
          </p:nvSpPr>
          <p:spPr bwMode="auto">
            <a:xfrm>
              <a:off x="5026876" y="2487516"/>
              <a:ext cx="1295850" cy="1321884"/>
            </a:xfrm>
            <a:custGeom>
              <a:avLst/>
              <a:gdLst>
                <a:gd name="T0" fmla="*/ 461 w 461"/>
                <a:gd name="T1" fmla="*/ 233 h 470"/>
                <a:gd name="T2" fmla="*/ 231 w 461"/>
                <a:gd name="T3" fmla="*/ 465 h 470"/>
                <a:gd name="T4" fmla="*/ 0 w 461"/>
                <a:gd name="T5" fmla="*/ 256 h 470"/>
                <a:gd name="T6" fmla="*/ 231 w 461"/>
                <a:gd name="T7" fmla="*/ 4 h 470"/>
                <a:gd name="T8" fmla="*/ 461 w 461"/>
                <a:gd name="T9" fmla="*/ 233 h 470"/>
              </a:gdLst>
              <a:ahLst/>
              <a:cxnLst>
                <a:cxn ang="0">
                  <a:pos x="T0" y="T1"/>
                </a:cxn>
                <a:cxn ang="0">
                  <a:pos x="T2" y="T3"/>
                </a:cxn>
                <a:cxn ang="0">
                  <a:pos x="T4" y="T5"/>
                </a:cxn>
                <a:cxn ang="0">
                  <a:pos x="T6" y="T7"/>
                </a:cxn>
                <a:cxn ang="0">
                  <a:pos x="T8" y="T9"/>
                </a:cxn>
              </a:cxnLst>
              <a:rect l="0" t="0" r="r" b="b"/>
              <a:pathLst>
                <a:path w="461" h="470">
                  <a:moveTo>
                    <a:pt x="461" y="233"/>
                  </a:moveTo>
                  <a:cubicBezTo>
                    <a:pt x="461" y="360"/>
                    <a:pt x="358" y="461"/>
                    <a:pt x="231" y="465"/>
                  </a:cubicBezTo>
                  <a:cubicBezTo>
                    <a:pt x="103" y="470"/>
                    <a:pt x="0" y="383"/>
                    <a:pt x="0" y="256"/>
                  </a:cubicBezTo>
                  <a:cubicBezTo>
                    <a:pt x="0" y="129"/>
                    <a:pt x="103" y="8"/>
                    <a:pt x="231" y="4"/>
                  </a:cubicBezTo>
                  <a:cubicBezTo>
                    <a:pt x="358" y="0"/>
                    <a:pt x="461" y="105"/>
                    <a:pt x="461" y="233"/>
                  </a:cubicBezTo>
                </a:path>
              </a:pathLst>
            </a:custGeom>
            <a:solidFill>
              <a:srgbClr val="47B6EA"/>
            </a:solidFill>
            <a:ln w="53975">
              <a:noFill/>
            </a:ln>
            <a:effectLst/>
          </p:spPr>
          <p:txBody>
            <a:bodyPr vert="horz" wrap="square" lIns="0" tIns="0" rIns="0" bIns="0" numCol="1" anchor="ctr" anchorCtr="0" compatLnSpc="1">
              <a:normAutofit/>
            </a:bodyPr>
            <a:lstStyle/>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一</a:t>
              </a:r>
            </a:p>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新冠肺炎</a:t>
              </a:r>
            </a:p>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疫情防控</a:t>
              </a:r>
            </a:p>
          </p:txBody>
        </p:sp>
        <p:sp>
          <p:nvSpPr>
            <p:cNvPr id="296" name="Freeform 283"/>
            <p:cNvSpPr>
              <a:spLocks noEditPoints="1"/>
            </p:cNvSpPr>
            <p:nvPr>
              <p:custDataLst>
                <p:tags r:id="rId11"/>
              </p:custDataLst>
            </p:nvPr>
          </p:nvSpPr>
          <p:spPr bwMode="auto">
            <a:xfrm>
              <a:off x="4983694" y="2487868"/>
              <a:ext cx="1338453" cy="1364487"/>
            </a:xfrm>
            <a:custGeom>
              <a:avLst/>
              <a:gdLst>
                <a:gd name="T0" fmla="*/ 238 w 476"/>
                <a:gd name="T1" fmla="*/ 4 h 485"/>
                <a:gd name="T2" fmla="*/ 0 w 476"/>
                <a:gd name="T3" fmla="*/ 264 h 485"/>
                <a:gd name="T4" fmla="*/ 238 w 476"/>
                <a:gd name="T5" fmla="*/ 480 h 485"/>
                <a:gd name="T6" fmla="*/ 476 w 476"/>
                <a:gd name="T7" fmla="*/ 241 h 485"/>
                <a:gd name="T8" fmla="*/ 238 w 476"/>
                <a:gd name="T9" fmla="*/ 4 h 485"/>
                <a:gd name="T10" fmla="*/ 246 w 476"/>
                <a:gd name="T11" fmla="*/ 439 h 485"/>
                <a:gd name="T12" fmla="*/ 46 w 476"/>
                <a:gd name="T13" fmla="*/ 253 h 485"/>
                <a:gd name="T14" fmla="*/ 246 w 476"/>
                <a:gd name="T15" fmla="*/ 39 h 485"/>
                <a:gd name="T16" fmla="*/ 446 w 476"/>
                <a:gd name="T17" fmla="*/ 237 h 485"/>
                <a:gd name="T18" fmla="*/ 246 w 476"/>
                <a:gd name="T19" fmla="*/ 43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5">
                  <a:moveTo>
                    <a:pt x="238" y="4"/>
                  </a:moveTo>
                  <a:cubicBezTo>
                    <a:pt x="107" y="9"/>
                    <a:pt x="0" y="133"/>
                    <a:pt x="0" y="264"/>
                  </a:cubicBezTo>
                  <a:cubicBezTo>
                    <a:pt x="0" y="396"/>
                    <a:pt x="107" y="485"/>
                    <a:pt x="238" y="480"/>
                  </a:cubicBezTo>
                  <a:cubicBezTo>
                    <a:pt x="370" y="476"/>
                    <a:pt x="476" y="372"/>
                    <a:pt x="476" y="241"/>
                  </a:cubicBezTo>
                  <a:cubicBezTo>
                    <a:pt x="476" y="109"/>
                    <a:pt x="370" y="0"/>
                    <a:pt x="238" y="4"/>
                  </a:cubicBezTo>
                  <a:close/>
                  <a:moveTo>
                    <a:pt x="246" y="439"/>
                  </a:moveTo>
                  <a:cubicBezTo>
                    <a:pt x="136" y="443"/>
                    <a:pt x="46" y="364"/>
                    <a:pt x="46" y="253"/>
                  </a:cubicBezTo>
                  <a:cubicBezTo>
                    <a:pt x="46" y="143"/>
                    <a:pt x="136" y="43"/>
                    <a:pt x="246" y="39"/>
                  </a:cubicBezTo>
                  <a:cubicBezTo>
                    <a:pt x="356" y="36"/>
                    <a:pt x="446" y="127"/>
                    <a:pt x="446" y="237"/>
                  </a:cubicBezTo>
                  <a:cubicBezTo>
                    <a:pt x="446" y="348"/>
                    <a:pt x="356" y="436"/>
                    <a:pt x="246" y="439"/>
                  </a:cubicBezTo>
                  <a:close/>
                </a:path>
              </a:pathLst>
            </a:custGeom>
            <a:solidFill>
              <a:sysClr val="window" lastClr="FFFFFF"/>
            </a:solidFill>
            <a:ln>
              <a:noFill/>
            </a:ln>
            <a:effectLst>
              <a:outerShdw blurRad="63500" sx="102000" sy="102000" algn="ctr" rotWithShape="0">
                <a:srgbClr val="47B6EA">
                  <a:lumMod val="75000"/>
                  <a:alpha val="40000"/>
                </a:srgbClr>
              </a:outerShdw>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0" name="矩形 299"/>
            <p:cNvSpPr/>
            <p:nvPr>
              <p:custDataLst>
                <p:tags r:id="rId12"/>
              </p:custDataLst>
            </p:nvPr>
          </p:nvSpPr>
          <p:spPr>
            <a:xfrm>
              <a:off x="4714891" y="4019777"/>
              <a:ext cx="1920325" cy="1685444"/>
            </a:xfrm>
            <a:prstGeom prst="rect">
              <a:avLst/>
            </a:prstGeom>
          </p:spPr>
          <p:txBody>
            <a:bodyPr wrap="square" lIns="0" tIns="0" rIns="0" bIns="0" anchor="t" anchorCtr="0">
              <a:noAutofit/>
            </a:bodyPr>
            <a:lstStyle/>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众志成城/坚韧不拔/攻坚克难</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责任担当/家国情怀/时代英雄</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理性思维/信息意识/科学精神</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文化自信/传统文化传承与弘扬</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绿色发展/和谐/人类命运共同体</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6.</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悲悯情怀/同心同德</a:t>
              </a:r>
            </a:p>
            <a:p>
              <a:pPr algn="l">
                <a:lnSpc>
                  <a:spcPct val="150000"/>
                </a:lnSpc>
              </a:pPr>
              <a:r>
                <a:rPr lang="en-US" altLang="zh-CN" sz="150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联系/善与恶</a:t>
              </a:r>
            </a:p>
          </p:txBody>
        </p:sp>
      </p:grpSp>
      <p:grpSp>
        <p:nvGrpSpPr>
          <p:cNvPr id="310" name="组合 309"/>
          <p:cNvGrpSpPr/>
          <p:nvPr>
            <p:custDataLst>
              <p:tags r:id="rId2"/>
            </p:custDataLst>
          </p:nvPr>
        </p:nvGrpSpPr>
        <p:grpSpPr>
          <a:xfrm>
            <a:off x="4924251" y="1093783"/>
            <a:ext cx="2553334" cy="4663440"/>
            <a:chOff x="4983694" y="2487868"/>
            <a:chExt cx="1710974" cy="3124944"/>
          </a:xfrm>
        </p:grpSpPr>
        <p:sp>
          <p:nvSpPr>
            <p:cNvPr id="311" name="Freeform 171"/>
            <p:cNvSpPr/>
            <p:nvPr>
              <p:custDataLst>
                <p:tags r:id="rId7"/>
              </p:custDataLst>
            </p:nvPr>
          </p:nvSpPr>
          <p:spPr bwMode="auto">
            <a:xfrm>
              <a:off x="5005527" y="2508877"/>
              <a:ext cx="1295850" cy="1321884"/>
            </a:xfrm>
            <a:custGeom>
              <a:avLst/>
              <a:gdLst>
                <a:gd name="T0" fmla="*/ 461 w 461"/>
                <a:gd name="T1" fmla="*/ 233 h 470"/>
                <a:gd name="T2" fmla="*/ 231 w 461"/>
                <a:gd name="T3" fmla="*/ 465 h 470"/>
                <a:gd name="T4" fmla="*/ 0 w 461"/>
                <a:gd name="T5" fmla="*/ 256 h 470"/>
                <a:gd name="T6" fmla="*/ 231 w 461"/>
                <a:gd name="T7" fmla="*/ 4 h 470"/>
                <a:gd name="T8" fmla="*/ 461 w 461"/>
                <a:gd name="T9" fmla="*/ 233 h 470"/>
              </a:gdLst>
              <a:ahLst/>
              <a:cxnLst>
                <a:cxn ang="0">
                  <a:pos x="T0" y="T1"/>
                </a:cxn>
                <a:cxn ang="0">
                  <a:pos x="T2" y="T3"/>
                </a:cxn>
                <a:cxn ang="0">
                  <a:pos x="T4" y="T5"/>
                </a:cxn>
                <a:cxn ang="0">
                  <a:pos x="T6" y="T7"/>
                </a:cxn>
                <a:cxn ang="0">
                  <a:pos x="T8" y="T9"/>
                </a:cxn>
              </a:cxnLst>
              <a:rect l="0" t="0" r="r" b="b"/>
              <a:pathLst>
                <a:path w="461" h="470">
                  <a:moveTo>
                    <a:pt x="461" y="233"/>
                  </a:moveTo>
                  <a:cubicBezTo>
                    <a:pt x="461" y="360"/>
                    <a:pt x="358" y="461"/>
                    <a:pt x="231" y="465"/>
                  </a:cubicBezTo>
                  <a:cubicBezTo>
                    <a:pt x="103" y="470"/>
                    <a:pt x="0" y="383"/>
                    <a:pt x="0" y="256"/>
                  </a:cubicBezTo>
                  <a:cubicBezTo>
                    <a:pt x="0" y="129"/>
                    <a:pt x="103" y="8"/>
                    <a:pt x="231" y="4"/>
                  </a:cubicBezTo>
                  <a:cubicBezTo>
                    <a:pt x="358" y="0"/>
                    <a:pt x="461" y="105"/>
                    <a:pt x="461" y="233"/>
                  </a:cubicBezTo>
                </a:path>
              </a:pathLst>
            </a:custGeom>
            <a:solidFill>
              <a:srgbClr val="628EE3"/>
            </a:solidFill>
            <a:ln w="53975">
              <a:noFill/>
            </a:ln>
            <a:effectLst/>
          </p:spPr>
          <p:txBody>
            <a:bodyPr vert="horz" wrap="square" lIns="0" tIns="0" rIns="0" bIns="0" numCol="1" anchor="ctr" anchorCtr="0" compatLnSpc="1">
              <a:normAutofit/>
            </a:bodyPr>
            <a:lstStyle/>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a:t>
              </a:r>
            </a:p>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脱贫攻坚与</a:t>
              </a:r>
            </a:p>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全面小康</a:t>
              </a:r>
            </a:p>
          </p:txBody>
        </p:sp>
        <p:sp>
          <p:nvSpPr>
            <p:cNvPr id="312" name="Freeform 283"/>
            <p:cNvSpPr>
              <a:spLocks noEditPoints="1"/>
            </p:cNvSpPr>
            <p:nvPr>
              <p:custDataLst>
                <p:tags r:id="rId8"/>
              </p:custDataLst>
            </p:nvPr>
          </p:nvSpPr>
          <p:spPr bwMode="auto">
            <a:xfrm>
              <a:off x="4983694" y="2487868"/>
              <a:ext cx="1338453" cy="1364487"/>
            </a:xfrm>
            <a:custGeom>
              <a:avLst/>
              <a:gdLst>
                <a:gd name="T0" fmla="*/ 238 w 476"/>
                <a:gd name="T1" fmla="*/ 4 h 485"/>
                <a:gd name="T2" fmla="*/ 0 w 476"/>
                <a:gd name="T3" fmla="*/ 264 h 485"/>
                <a:gd name="T4" fmla="*/ 238 w 476"/>
                <a:gd name="T5" fmla="*/ 480 h 485"/>
                <a:gd name="T6" fmla="*/ 476 w 476"/>
                <a:gd name="T7" fmla="*/ 241 h 485"/>
                <a:gd name="T8" fmla="*/ 238 w 476"/>
                <a:gd name="T9" fmla="*/ 4 h 485"/>
                <a:gd name="T10" fmla="*/ 246 w 476"/>
                <a:gd name="T11" fmla="*/ 439 h 485"/>
                <a:gd name="T12" fmla="*/ 46 w 476"/>
                <a:gd name="T13" fmla="*/ 253 h 485"/>
                <a:gd name="T14" fmla="*/ 246 w 476"/>
                <a:gd name="T15" fmla="*/ 39 h 485"/>
                <a:gd name="T16" fmla="*/ 446 w 476"/>
                <a:gd name="T17" fmla="*/ 237 h 485"/>
                <a:gd name="T18" fmla="*/ 246 w 476"/>
                <a:gd name="T19" fmla="*/ 43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5">
                  <a:moveTo>
                    <a:pt x="238" y="4"/>
                  </a:moveTo>
                  <a:cubicBezTo>
                    <a:pt x="107" y="9"/>
                    <a:pt x="0" y="133"/>
                    <a:pt x="0" y="264"/>
                  </a:cubicBezTo>
                  <a:cubicBezTo>
                    <a:pt x="0" y="396"/>
                    <a:pt x="107" y="485"/>
                    <a:pt x="238" y="480"/>
                  </a:cubicBezTo>
                  <a:cubicBezTo>
                    <a:pt x="370" y="476"/>
                    <a:pt x="476" y="372"/>
                    <a:pt x="476" y="241"/>
                  </a:cubicBezTo>
                  <a:cubicBezTo>
                    <a:pt x="476" y="109"/>
                    <a:pt x="370" y="0"/>
                    <a:pt x="238" y="4"/>
                  </a:cubicBezTo>
                  <a:close/>
                  <a:moveTo>
                    <a:pt x="246" y="439"/>
                  </a:moveTo>
                  <a:cubicBezTo>
                    <a:pt x="136" y="443"/>
                    <a:pt x="46" y="364"/>
                    <a:pt x="46" y="253"/>
                  </a:cubicBezTo>
                  <a:cubicBezTo>
                    <a:pt x="46" y="143"/>
                    <a:pt x="136" y="43"/>
                    <a:pt x="246" y="39"/>
                  </a:cubicBezTo>
                  <a:cubicBezTo>
                    <a:pt x="356" y="36"/>
                    <a:pt x="446" y="127"/>
                    <a:pt x="446" y="237"/>
                  </a:cubicBezTo>
                  <a:cubicBezTo>
                    <a:pt x="446" y="348"/>
                    <a:pt x="356" y="436"/>
                    <a:pt x="246" y="439"/>
                  </a:cubicBezTo>
                  <a:close/>
                </a:path>
              </a:pathLst>
            </a:custGeom>
            <a:solidFill>
              <a:sysClr val="window" lastClr="FFFFFF"/>
            </a:solidFill>
            <a:ln>
              <a:noFill/>
            </a:ln>
            <a:effectLst>
              <a:outerShdw blurRad="63500" sx="102000" sy="102000" algn="ctr" rotWithShape="0">
                <a:srgbClr val="628EE3">
                  <a:lumMod val="75000"/>
                  <a:alpha val="40000"/>
                </a:srgbClr>
              </a:outerShdw>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3" name="矩形 312"/>
            <p:cNvSpPr/>
            <p:nvPr>
              <p:custDataLst>
                <p:tags r:id="rId9"/>
              </p:custDataLst>
            </p:nvPr>
          </p:nvSpPr>
          <p:spPr>
            <a:xfrm>
              <a:off x="4994757" y="4020129"/>
              <a:ext cx="1699911" cy="1592683"/>
            </a:xfrm>
            <a:prstGeom prst="rect">
              <a:avLst/>
            </a:prstGeom>
          </p:spPr>
          <p:txBody>
            <a:bodyPr wrap="square" lIns="0" tIns="0" rIns="0" bIns="0" anchor="t" anchorCtr="0">
              <a:noAutofit/>
            </a:bodyPr>
            <a:lstStyle/>
            <a:p>
              <a:pPr algn="l">
                <a:lnSpc>
                  <a:spcPct val="150000"/>
                </a:lnSpc>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2020年，我们要打赢脱贫攻坚战，全面建成小康社会。在脱贫攻坚，实现全面小康的过程中体现出的</a:t>
              </a:r>
              <a:r>
                <a:rPr lang="zh-CN" altLang="en-US" sz="1500" u="sng">
                  <a:solidFill>
                    <a:srgbClr val="FFC000"/>
                  </a:solidFill>
                  <a:latin typeface="Arial" panose="020B0604020202020204" pitchFamily="34" charset="0"/>
                  <a:ea typeface="微软雅黑" panose="020B0503020204020204" pitchFamily="34" charset="-122"/>
                  <a:sym typeface="Arial" panose="020B0604020202020204" pitchFamily="34" charset="0"/>
                </a:rPr>
                <a:t>初心与使命、责任担当、攻坚克难、美丽乡村、绿色发展、均衡发展</a:t>
              </a: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等话题，同学们在备考中应重点关注。</a:t>
              </a:r>
            </a:p>
          </p:txBody>
        </p:sp>
      </p:grpSp>
      <p:grpSp>
        <p:nvGrpSpPr>
          <p:cNvPr id="314" name="组合 313"/>
          <p:cNvGrpSpPr/>
          <p:nvPr>
            <p:custDataLst>
              <p:tags r:id="rId3"/>
            </p:custDataLst>
          </p:nvPr>
        </p:nvGrpSpPr>
        <p:grpSpPr>
          <a:xfrm>
            <a:off x="8177800" y="1093783"/>
            <a:ext cx="2774315" cy="5605146"/>
            <a:chOff x="4983694" y="2487868"/>
            <a:chExt cx="1859052" cy="3755975"/>
          </a:xfrm>
        </p:grpSpPr>
        <p:sp>
          <p:nvSpPr>
            <p:cNvPr id="315" name="Freeform 171"/>
            <p:cNvSpPr/>
            <p:nvPr>
              <p:custDataLst>
                <p:tags r:id="rId4"/>
              </p:custDataLst>
            </p:nvPr>
          </p:nvSpPr>
          <p:spPr bwMode="auto">
            <a:xfrm>
              <a:off x="5014463" y="2502069"/>
              <a:ext cx="1295850" cy="1321884"/>
            </a:xfrm>
            <a:custGeom>
              <a:avLst/>
              <a:gdLst>
                <a:gd name="T0" fmla="*/ 461 w 461"/>
                <a:gd name="T1" fmla="*/ 233 h 470"/>
                <a:gd name="T2" fmla="*/ 231 w 461"/>
                <a:gd name="T3" fmla="*/ 465 h 470"/>
                <a:gd name="T4" fmla="*/ 0 w 461"/>
                <a:gd name="T5" fmla="*/ 256 h 470"/>
                <a:gd name="T6" fmla="*/ 231 w 461"/>
                <a:gd name="T7" fmla="*/ 4 h 470"/>
                <a:gd name="T8" fmla="*/ 461 w 461"/>
                <a:gd name="T9" fmla="*/ 233 h 470"/>
              </a:gdLst>
              <a:ahLst/>
              <a:cxnLst>
                <a:cxn ang="0">
                  <a:pos x="T0" y="T1"/>
                </a:cxn>
                <a:cxn ang="0">
                  <a:pos x="T2" y="T3"/>
                </a:cxn>
                <a:cxn ang="0">
                  <a:pos x="T4" y="T5"/>
                </a:cxn>
                <a:cxn ang="0">
                  <a:pos x="T6" y="T7"/>
                </a:cxn>
                <a:cxn ang="0">
                  <a:pos x="T8" y="T9"/>
                </a:cxn>
              </a:cxnLst>
              <a:rect l="0" t="0" r="r" b="b"/>
              <a:pathLst>
                <a:path w="461" h="470">
                  <a:moveTo>
                    <a:pt x="461" y="233"/>
                  </a:moveTo>
                  <a:cubicBezTo>
                    <a:pt x="461" y="360"/>
                    <a:pt x="358" y="461"/>
                    <a:pt x="231" y="465"/>
                  </a:cubicBezTo>
                  <a:cubicBezTo>
                    <a:pt x="103" y="470"/>
                    <a:pt x="0" y="383"/>
                    <a:pt x="0" y="256"/>
                  </a:cubicBezTo>
                  <a:cubicBezTo>
                    <a:pt x="0" y="129"/>
                    <a:pt x="103" y="8"/>
                    <a:pt x="231" y="4"/>
                  </a:cubicBezTo>
                  <a:cubicBezTo>
                    <a:pt x="358" y="0"/>
                    <a:pt x="461" y="105"/>
                    <a:pt x="461" y="233"/>
                  </a:cubicBezTo>
                </a:path>
              </a:pathLst>
            </a:custGeom>
            <a:solidFill>
              <a:srgbClr val="47B6EA"/>
            </a:solidFill>
            <a:ln w="53975">
              <a:noFill/>
            </a:ln>
            <a:effectLst/>
          </p:spPr>
          <p:txBody>
            <a:bodyPr vert="horz" wrap="square" lIns="0" tIns="0" rIns="0" bIns="0" numCol="1" anchor="ctr" anchorCtr="0" compatLnSpc="1">
              <a:normAutofit/>
            </a:bodyPr>
            <a:lstStyle/>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三</a:t>
              </a:r>
            </a:p>
            <a:p>
              <a:pPr algn="ctr"/>
              <a:r>
                <a:rPr lang="zh-CN" altLang="en-US"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其他</a:t>
              </a:r>
            </a:p>
          </p:txBody>
        </p:sp>
        <p:sp>
          <p:nvSpPr>
            <p:cNvPr id="316" name="Freeform 283"/>
            <p:cNvSpPr>
              <a:spLocks noEditPoints="1"/>
            </p:cNvSpPr>
            <p:nvPr>
              <p:custDataLst>
                <p:tags r:id="rId5"/>
              </p:custDataLst>
            </p:nvPr>
          </p:nvSpPr>
          <p:spPr bwMode="auto">
            <a:xfrm>
              <a:off x="4983694" y="2487868"/>
              <a:ext cx="1338453" cy="1364487"/>
            </a:xfrm>
            <a:custGeom>
              <a:avLst/>
              <a:gdLst>
                <a:gd name="T0" fmla="*/ 238 w 476"/>
                <a:gd name="T1" fmla="*/ 4 h 485"/>
                <a:gd name="T2" fmla="*/ 0 w 476"/>
                <a:gd name="T3" fmla="*/ 264 h 485"/>
                <a:gd name="T4" fmla="*/ 238 w 476"/>
                <a:gd name="T5" fmla="*/ 480 h 485"/>
                <a:gd name="T6" fmla="*/ 476 w 476"/>
                <a:gd name="T7" fmla="*/ 241 h 485"/>
                <a:gd name="T8" fmla="*/ 238 w 476"/>
                <a:gd name="T9" fmla="*/ 4 h 485"/>
                <a:gd name="T10" fmla="*/ 246 w 476"/>
                <a:gd name="T11" fmla="*/ 439 h 485"/>
                <a:gd name="T12" fmla="*/ 46 w 476"/>
                <a:gd name="T13" fmla="*/ 253 h 485"/>
                <a:gd name="T14" fmla="*/ 246 w 476"/>
                <a:gd name="T15" fmla="*/ 39 h 485"/>
                <a:gd name="T16" fmla="*/ 446 w 476"/>
                <a:gd name="T17" fmla="*/ 237 h 485"/>
                <a:gd name="T18" fmla="*/ 246 w 476"/>
                <a:gd name="T19" fmla="*/ 43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85">
                  <a:moveTo>
                    <a:pt x="238" y="4"/>
                  </a:moveTo>
                  <a:cubicBezTo>
                    <a:pt x="107" y="9"/>
                    <a:pt x="0" y="133"/>
                    <a:pt x="0" y="264"/>
                  </a:cubicBezTo>
                  <a:cubicBezTo>
                    <a:pt x="0" y="396"/>
                    <a:pt x="107" y="485"/>
                    <a:pt x="238" y="480"/>
                  </a:cubicBezTo>
                  <a:cubicBezTo>
                    <a:pt x="370" y="476"/>
                    <a:pt x="476" y="372"/>
                    <a:pt x="476" y="241"/>
                  </a:cubicBezTo>
                  <a:cubicBezTo>
                    <a:pt x="476" y="109"/>
                    <a:pt x="370" y="0"/>
                    <a:pt x="238" y="4"/>
                  </a:cubicBezTo>
                  <a:close/>
                  <a:moveTo>
                    <a:pt x="246" y="439"/>
                  </a:moveTo>
                  <a:cubicBezTo>
                    <a:pt x="136" y="443"/>
                    <a:pt x="46" y="364"/>
                    <a:pt x="46" y="253"/>
                  </a:cubicBezTo>
                  <a:cubicBezTo>
                    <a:pt x="46" y="143"/>
                    <a:pt x="136" y="43"/>
                    <a:pt x="246" y="39"/>
                  </a:cubicBezTo>
                  <a:cubicBezTo>
                    <a:pt x="356" y="36"/>
                    <a:pt x="446" y="127"/>
                    <a:pt x="446" y="237"/>
                  </a:cubicBezTo>
                  <a:cubicBezTo>
                    <a:pt x="446" y="348"/>
                    <a:pt x="356" y="436"/>
                    <a:pt x="246" y="439"/>
                  </a:cubicBezTo>
                  <a:close/>
                </a:path>
              </a:pathLst>
            </a:custGeom>
            <a:solidFill>
              <a:sysClr val="window" lastClr="FFFFFF"/>
            </a:solidFill>
            <a:ln>
              <a:noFill/>
            </a:ln>
            <a:effectLst>
              <a:outerShdw blurRad="63500" sx="102000" sy="102000" algn="ctr" rotWithShape="0">
                <a:srgbClr val="2BC3B5">
                  <a:lumMod val="75000"/>
                  <a:alpha val="40000"/>
                </a:srgbClr>
              </a:outerShdw>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norm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7" name="矩形 316"/>
            <p:cNvSpPr/>
            <p:nvPr>
              <p:custDataLst>
                <p:tags r:id="rId6"/>
              </p:custDataLst>
            </p:nvPr>
          </p:nvSpPr>
          <p:spPr>
            <a:xfrm>
              <a:off x="5014756" y="4020129"/>
              <a:ext cx="1827990" cy="2223714"/>
            </a:xfrm>
            <a:prstGeom prst="rect">
              <a:avLst/>
            </a:prstGeom>
          </p:spPr>
          <p:txBody>
            <a:bodyPr wrap="square" lIns="0" tIns="0" rIns="0" bIns="0" anchor="t" anchorCtr="0">
              <a:normAutofit fontScale="32500" lnSpcReduction="10000"/>
            </a:bodyPr>
            <a:lstStyle/>
            <a:p>
              <a:pPr algn="l">
                <a:lnSpc>
                  <a:spcPct val="150000"/>
                </a:lnSpc>
              </a:pPr>
              <a:r>
                <a:rPr lang="zh-CN" altLang="en-US" sz="6000">
                  <a:solidFill>
                    <a:schemeClr val="bg1"/>
                  </a:solidFill>
                  <a:latin typeface="Arial" panose="020B0604020202020204" pitchFamily="34" charset="0"/>
                  <a:ea typeface="微软雅黑" panose="020B0503020204020204" pitchFamily="34" charset="-122"/>
                  <a:sym typeface="Arial" panose="020B0604020202020204" pitchFamily="34" charset="0"/>
                </a:rPr>
                <a:t>2019年国庆掀起的爱国热潮，在2020年可能会向</a:t>
              </a:r>
              <a:r>
                <a:rPr lang="zh-CN" altLang="en-US" sz="6000" u="sng">
                  <a:solidFill>
                    <a:srgbClr val="FFC000"/>
                  </a:solidFill>
                  <a:latin typeface="Arial" panose="020B0604020202020204" pitchFamily="34" charset="0"/>
                  <a:ea typeface="微软雅黑" panose="020B0503020204020204" pitchFamily="34" charset="-122"/>
                  <a:sym typeface="Arial" panose="020B0604020202020204" pitchFamily="34" charset="0"/>
                </a:rPr>
                <a:t>新一代的使命与担当、家国情怀、梦想、接续奋斗、改革开放</a:t>
              </a:r>
              <a:r>
                <a:rPr lang="zh-CN" altLang="en-US" sz="6000">
                  <a:solidFill>
                    <a:schemeClr val="bg1"/>
                  </a:solidFill>
                  <a:latin typeface="Arial" panose="020B0604020202020204" pitchFamily="34" charset="0"/>
                  <a:ea typeface="微软雅黑" panose="020B0503020204020204" pitchFamily="34" charset="-122"/>
                  <a:sym typeface="Arial" panose="020B0604020202020204" pitchFamily="34" charset="0"/>
                </a:rPr>
                <a:t>等方向演绎。2019年国内词是“</a:t>
              </a:r>
              <a:r>
                <a:rPr lang="zh-CN" altLang="en-US" sz="6000" u="sng">
                  <a:solidFill>
                    <a:srgbClr val="FFC000"/>
                  </a:solidFill>
                  <a:latin typeface="Arial" panose="020B0604020202020204" pitchFamily="34" charset="0"/>
                  <a:ea typeface="微软雅黑" panose="020B0503020204020204" pitchFamily="34" charset="-122"/>
                  <a:sym typeface="Arial" panose="020B0604020202020204" pitchFamily="34" charset="0"/>
                </a:rPr>
                <a:t>我和我的祖国</a:t>
              </a:r>
              <a:r>
                <a:rPr lang="zh-CN" altLang="en-US" sz="6000">
                  <a:solidFill>
                    <a:srgbClr val="FFC000"/>
                  </a:solidFill>
                  <a:latin typeface="Arial" panose="020B0604020202020204" pitchFamily="34" charset="0"/>
                  <a:ea typeface="微软雅黑" panose="020B0503020204020204" pitchFamily="34" charset="-122"/>
                  <a:sym typeface="Arial" panose="020B0604020202020204" pitchFamily="34" charset="0"/>
                </a:rPr>
                <a:t>”</a:t>
              </a:r>
              <a:r>
                <a:rPr lang="zh-CN" altLang="en-US" sz="6000">
                  <a:solidFill>
                    <a:schemeClr val="bg1"/>
                  </a:solidFill>
                  <a:latin typeface="Arial" panose="020B0604020202020204" pitchFamily="34" charset="0"/>
                  <a:ea typeface="微软雅黑" panose="020B0503020204020204" pitchFamily="34" charset="-122"/>
                  <a:sym typeface="Arial" panose="020B0604020202020204" pitchFamily="34" charset="0"/>
                </a:rPr>
                <a:t>，以此作为相关话题的总枢纽，具有极大的涵盖性</a:t>
              </a:r>
              <a:r>
                <a:rPr lang="zh-CN" altLang="en-US" sz="6400">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grpSp>
      <p:sp>
        <p:nvSpPr>
          <p:cNvPr id="2" name="文本框 10"/>
          <p:cNvSpPr txBox="1"/>
          <p:nvPr/>
        </p:nvSpPr>
        <p:spPr>
          <a:xfrm>
            <a:off x="1041400" y="367030"/>
            <a:ext cx="3562985" cy="460375"/>
          </a:xfrm>
          <a:prstGeom prst="rect">
            <a:avLst/>
          </a:prstGeom>
          <a:solidFill>
            <a:srgbClr val="FF0000"/>
          </a:solidFill>
          <a:ln w="9525">
            <a:noFill/>
          </a:ln>
        </p:spPr>
        <p:txBody>
          <a:bodyPr wrap="square" anchor="t">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2020</a:t>
            </a:r>
            <a:r>
              <a:rPr lang="zh-CN" altLang="en-US" sz="2400" b="1" dirty="0">
                <a:solidFill>
                  <a:schemeClr val="bg1"/>
                </a:solidFill>
                <a:latin typeface="微软雅黑" panose="020B0503020204020204" pitchFamily="34" charset="-122"/>
                <a:ea typeface="微软雅黑" panose="020B0503020204020204" pitchFamily="34" charset="-122"/>
              </a:rPr>
              <a:t>高考作文命题热点</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52E33"/>
        </a:solidFill>
        <a:effectLst/>
      </p:bgPr>
    </p:bg>
    <p:spTree>
      <p:nvGrpSpPr>
        <p:cNvPr id="1" name=""/>
        <p:cNvGrpSpPr/>
        <p:nvPr/>
      </p:nvGrpSpPr>
      <p:grpSpPr>
        <a:xfrm>
          <a:off x="0" y="0"/>
          <a:ext cx="0" cy="0"/>
          <a:chOff x="0" y="0"/>
          <a:chExt cx="0" cy="0"/>
        </a:xfrm>
      </p:grpSpPr>
      <p:sp>
        <p:nvSpPr>
          <p:cNvPr id="2" name="文本框 1"/>
          <p:cNvSpPr txBox="1"/>
          <p:nvPr/>
        </p:nvSpPr>
        <p:spPr>
          <a:xfrm>
            <a:off x="1363028" y="2629889"/>
            <a:ext cx="9730740" cy="768350"/>
          </a:xfrm>
          <a:prstGeom prst="rect">
            <a:avLst/>
          </a:prstGeom>
          <a:noFill/>
          <a:ln>
            <a:solidFill>
              <a:srgbClr val="05AF88"/>
            </a:solidFill>
          </a:ln>
        </p:spPr>
        <p:txBody>
          <a:bodyPr wrap="none" rtlCol="0">
            <a:spAutoFit/>
            <a:scene3d>
              <a:camera prst="orthographicFront"/>
              <a:lightRig rig="soft" dir="t">
                <a:rot lat="0" lon="0" rev="15600000"/>
              </a:lightRig>
            </a:scene3d>
            <a:sp3d extrusionH="57150" prstMaterial="softEdge">
              <a:bevelT w="25400" h="38100"/>
            </a:sp3d>
          </a:bodyPr>
          <a:lstStyle/>
          <a:p>
            <a:r>
              <a:rPr lang="zh-CN" altLang="en-US"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二、</a:t>
            </a:r>
            <a:r>
              <a:rPr lang="en-US" altLang="zh-CN"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2020</a:t>
            </a:r>
            <a:r>
              <a:rPr lang="zh-CN" altLang="en-US"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高考作文命题预测与写作指导</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5AF88"/>
        </a:solidFill>
        <a:effectLst/>
      </p:bgPr>
    </p:bg>
    <p:spTree>
      <p:nvGrpSpPr>
        <p:cNvPr id="1" name=""/>
        <p:cNvGrpSpPr/>
        <p:nvPr/>
      </p:nvGrpSpPr>
      <p:grpSpPr>
        <a:xfrm>
          <a:off x="0" y="0"/>
          <a:ext cx="0" cy="0"/>
          <a:chOff x="0" y="0"/>
          <a:chExt cx="0" cy="0"/>
        </a:xfrm>
      </p:grpSpPr>
      <p:sp>
        <p:nvSpPr>
          <p:cNvPr id="2" name="文本框 1"/>
          <p:cNvSpPr txBox="1"/>
          <p:nvPr/>
        </p:nvSpPr>
        <p:spPr>
          <a:xfrm>
            <a:off x="1224915" y="1417955"/>
            <a:ext cx="9742805" cy="3689350"/>
          </a:xfrm>
          <a:prstGeom prst="rect">
            <a:avLst/>
          </a:prstGeom>
          <a:noFill/>
        </p:spPr>
        <p:txBody>
          <a:bodyPr wrap="square" rtlCol="0" anchor="t">
            <a:spAutoFit/>
          </a:bodyPr>
          <a:lstStyle/>
          <a:p>
            <a:pPr lvl="0" indent="0" algn="l" fontAlgn="ctr">
              <a:lnSpc>
                <a:spcPct val="100000"/>
              </a:lnSpc>
              <a:spcBef>
                <a:spcPts val="0"/>
              </a:spcBef>
              <a:spcAft>
                <a:spcPts val="0"/>
              </a:spcAft>
              <a:buSzPct val="100000"/>
              <a:buFont typeface="Wingdings" panose="05000000000000000000" charset="0"/>
              <a:buNone/>
            </a:pPr>
            <a:r>
              <a:rPr lang="zh-CN" spc="180" dirty="0">
                <a:solidFill>
                  <a:schemeClr val="bg1"/>
                </a:solidFill>
                <a:uFillTx/>
                <a:latin typeface="宋体" panose="02010600030101010101" pitchFamily="2" charset="-122"/>
                <a:cs typeface="宋体" panose="02010600030101010101" pitchFamily="2" charset="-122"/>
                <a:sym typeface="+mn-ea"/>
              </a:rPr>
              <a:t>阅读下面的材料，按要求作文。</a:t>
            </a:r>
            <a:endParaRPr lang="zh-CN" spc="180" dirty="0">
              <a:solidFill>
                <a:schemeClr val="bg1"/>
              </a:solidFill>
              <a:uFillTx/>
              <a:latin typeface="宋体" panose="02010600030101010101" pitchFamily="2" charset="-122"/>
              <a:ea typeface="宋体" panose="02010600030101010101" pitchFamily="2" charset="-122"/>
              <a:cs typeface="宋体" panose="02010600030101010101" pitchFamily="2" charset="-122"/>
              <a:sym typeface="+mn-ea"/>
            </a:endParaRPr>
          </a:p>
          <a:p>
            <a:pPr lvl="0" indent="0" algn="l" fontAlgn="ctr">
              <a:lnSpc>
                <a:spcPct val="120000"/>
              </a:lnSpc>
              <a:spcBef>
                <a:spcPts val="0"/>
              </a:spcBef>
              <a:spcAft>
                <a:spcPts val="0"/>
              </a:spcAft>
              <a:buSzPct val="100000"/>
              <a:buFont typeface="Wingdings" panose="05000000000000000000" charset="0"/>
              <a:buNone/>
            </a:pPr>
            <a:r>
              <a:rPr lang="zh-CN" altLang="en-US" spc="160" dirty="0">
                <a:solidFill>
                  <a:schemeClr val="bg1"/>
                </a:solidFill>
                <a:uFillTx/>
                <a:latin typeface="宋体" panose="02010600030101010101" pitchFamily="2" charset="-122"/>
                <a:cs typeface="宋体" panose="02010600030101010101" pitchFamily="2" charset="-122"/>
                <a:sym typeface="+mn-ea"/>
              </a:rPr>
              <a:t>    </a:t>
            </a:r>
            <a:r>
              <a:rPr lang="zh-CN" b="1" spc="180" dirty="0">
                <a:solidFill>
                  <a:schemeClr val="bg1"/>
                </a:solidFill>
                <a:uFillTx/>
                <a:latin typeface="楷体" panose="02010609060101010101" charset="-122"/>
                <a:ea typeface="楷体" panose="02010609060101010101" charset="-122"/>
                <a:cs typeface="楷体" panose="02010609060101010101" charset="-122"/>
                <a:sym typeface="+mn-ea"/>
              </a:rPr>
              <a:t>材料</a:t>
            </a:r>
            <a:r>
              <a:rPr b="1" spc="180" dirty="0">
                <a:solidFill>
                  <a:schemeClr val="bg1"/>
                </a:solidFill>
                <a:uFillTx/>
                <a:latin typeface="楷体" panose="02010609060101010101" charset="-122"/>
                <a:ea typeface="楷体" panose="02010609060101010101" charset="-122"/>
                <a:cs typeface="楷体" panose="02010609060101010101" charset="-122"/>
                <a:sym typeface="+mn-ea"/>
              </a:rPr>
              <a:t>1</a:t>
            </a:r>
            <a:r>
              <a:rPr spc="180" dirty="0">
                <a:solidFill>
                  <a:schemeClr val="bg1"/>
                </a:solidFill>
                <a:uFillTx/>
                <a:latin typeface="楷体" panose="02010609060101010101" charset="-122"/>
                <a:ea typeface="楷体" panose="02010609060101010101" charset="-122"/>
                <a:cs typeface="楷体" panose="02010609060101010101" charset="-122"/>
                <a:sym typeface="+mn-ea"/>
              </a:rPr>
              <a:t>  </a:t>
            </a:r>
            <a:r>
              <a:rPr lang="zh-CN" spc="180" dirty="0">
                <a:solidFill>
                  <a:schemeClr val="bg1"/>
                </a:solidFill>
                <a:uFillTx/>
                <a:latin typeface="楷体" panose="02010609060101010101" charset="-122"/>
                <a:ea typeface="楷体" panose="02010609060101010101" charset="-122"/>
                <a:cs typeface="楷体" panose="02010609060101010101" charset="-122"/>
                <a:sym typeface="+mn-ea"/>
              </a:rPr>
              <a:t>疫情就是命令，防控就是责任……只要同志们 同心协力，共同奋斗，共克时艰，我们一定能取得是疫情防控斗争的取后胜利！——习近平总书记</a:t>
            </a: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楷体" panose="02010609060101010101" charset="-122"/>
                <a:ea typeface="楷体" panose="02010609060101010101" charset="-122"/>
                <a:cs typeface="楷体" panose="02010609060101010101" charset="-122"/>
                <a:sym typeface="+mn-ea"/>
              </a:rPr>
              <a:t>    </a:t>
            </a:r>
            <a:r>
              <a:rPr lang="zh-CN" b="1" spc="180" dirty="0">
                <a:solidFill>
                  <a:schemeClr val="bg1"/>
                </a:solidFill>
                <a:uFillTx/>
                <a:latin typeface="楷体" panose="02010609060101010101" charset="-122"/>
                <a:ea typeface="楷体" panose="02010609060101010101" charset="-122"/>
                <a:cs typeface="楷体" panose="02010609060101010101" charset="-122"/>
                <a:sym typeface="+mn-ea"/>
              </a:rPr>
              <a:t>材料</a:t>
            </a:r>
            <a:r>
              <a:rPr b="1" spc="180" dirty="0">
                <a:solidFill>
                  <a:schemeClr val="bg1"/>
                </a:solidFill>
                <a:uFillTx/>
                <a:latin typeface="楷体" panose="02010609060101010101" charset="-122"/>
                <a:ea typeface="楷体" panose="02010609060101010101" charset="-122"/>
                <a:cs typeface="楷体" panose="02010609060101010101" charset="-122"/>
                <a:sym typeface="+mn-ea"/>
              </a:rPr>
              <a:t>2</a:t>
            </a:r>
            <a:r>
              <a:rPr spc="180" dirty="0">
                <a:solidFill>
                  <a:schemeClr val="bg1"/>
                </a:solidFill>
                <a:uFillTx/>
                <a:latin typeface="楷体" panose="02010609060101010101" charset="-122"/>
                <a:ea typeface="楷体" panose="02010609060101010101" charset="-122"/>
                <a:cs typeface="楷体" panose="02010609060101010101" charset="-122"/>
                <a:sym typeface="+mn-ea"/>
              </a:rPr>
              <a:t>  </a:t>
            </a:r>
            <a:r>
              <a:rPr lang="zh-CN" spc="180" dirty="0">
                <a:solidFill>
                  <a:schemeClr val="bg1"/>
                </a:solidFill>
                <a:uFillTx/>
                <a:latin typeface="楷体" panose="02010609060101010101" charset="-122"/>
                <a:ea typeface="楷体" panose="02010609060101010101" charset="-122"/>
                <a:cs typeface="楷体" panose="02010609060101010101" charset="-122"/>
                <a:sym typeface="+mn-ea"/>
              </a:rPr>
              <a:t>2020年春节期间，武汉流行新型冠状病毒肺炎。武汉各大医院紧急行动，医护人员阻击病毒；全国各地医疗队，数以万计的医务工作驰援武汉——危急时间，白衣天使们用智慧、血汗、生命筑起保护、挽救人民生命的防线。</a:t>
            </a: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楷体" panose="02010609060101010101" charset="-122"/>
                <a:ea typeface="楷体" panose="02010609060101010101" charset="-122"/>
                <a:cs typeface="楷体" panose="02010609060101010101" charset="-122"/>
                <a:sym typeface="+mn-ea"/>
              </a:rPr>
              <a:t>    </a:t>
            </a:r>
            <a:r>
              <a:rPr lang="zh-CN" spc="180" dirty="0">
                <a:solidFill>
                  <a:schemeClr val="bg1"/>
                </a:solidFill>
                <a:uFillTx/>
                <a:latin typeface="宋体" panose="02010600030101010101" pitchFamily="2" charset="-122"/>
                <a:cs typeface="楷体" panose="02010609060101010101" charset="-122"/>
                <a:sym typeface="+mn-ea"/>
              </a:rPr>
              <a:t>以上材料引发你怎样的感悟与认识，请从下列任务中任选一项，完成作文。</a:t>
            </a:r>
            <a:endParaRPr lang="zh-CN" spc="180" dirty="0">
              <a:solidFill>
                <a:schemeClr val="bg1"/>
              </a:solidFill>
              <a:uFillTx/>
              <a:latin typeface="宋体" panose="02010600030101010101" pitchFamily="2" charset="-122"/>
              <a:ea typeface="宋体" panose="02010600030101010101" pitchFamily="2" charset="-122"/>
              <a:cs typeface="楷体" panose="02010609060101010101" charset="-122"/>
              <a:sym typeface="+mn-ea"/>
            </a:endParaRP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宋体" panose="02010600030101010101" pitchFamily="2" charset="-122"/>
                <a:cs typeface="楷体" panose="02010609060101010101" charset="-122"/>
                <a:sym typeface="+mn-ea"/>
              </a:rPr>
              <a:t>    (1)从中学生视角，就当前疫情防控发表看法，写一篇议论文.</a:t>
            </a:r>
            <a:endParaRPr lang="zh-CN" spc="180" dirty="0">
              <a:solidFill>
                <a:schemeClr val="bg1"/>
              </a:solidFill>
              <a:uFillTx/>
              <a:latin typeface="宋体" panose="02010600030101010101" pitchFamily="2" charset="-122"/>
              <a:ea typeface="宋体" panose="02010600030101010101" pitchFamily="2" charset="-122"/>
              <a:cs typeface="楷体" panose="02010609060101010101" charset="-122"/>
              <a:sym typeface="+mn-ea"/>
            </a:endParaRP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宋体" panose="02010600030101010101" pitchFamily="2" charset="-122"/>
                <a:cs typeface="楷体" panose="02010609060101010101" charset="-122"/>
                <a:sym typeface="+mn-ea"/>
              </a:rPr>
              <a:t>    (2)写一篇倡议书，呼吁社会公众听从指挥、同心协力，阻击病毒。</a:t>
            </a:r>
            <a:endParaRPr lang="zh-CN" spc="180" dirty="0">
              <a:solidFill>
                <a:schemeClr val="bg1"/>
              </a:solidFill>
              <a:uFillTx/>
              <a:latin typeface="宋体" panose="02010600030101010101" pitchFamily="2" charset="-122"/>
              <a:ea typeface="宋体" panose="02010600030101010101" pitchFamily="2" charset="-122"/>
              <a:cs typeface="楷体" panose="02010609060101010101" charset="-122"/>
              <a:sym typeface="+mn-ea"/>
            </a:endParaRP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宋体" panose="02010600030101010101" pitchFamily="2" charset="-122"/>
                <a:cs typeface="楷体" panose="02010609060101010101" charset="-122"/>
                <a:sym typeface="+mn-ea"/>
              </a:rPr>
              <a:t>    (3)给奋战抗疫前线的医护工作者写一封慰问信。 </a:t>
            </a:r>
            <a:endParaRPr lang="zh-CN" spc="180" dirty="0">
              <a:solidFill>
                <a:schemeClr val="bg1"/>
              </a:solidFill>
              <a:uFillTx/>
              <a:latin typeface="宋体" panose="02010600030101010101" pitchFamily="2" charset="-122"/>
              <a:ea typeface="宋体" panose="02010600030101010101" pitchFamily="2" charset="-122"/>
              <a:cs typeface="楷体" panose="02010609060101010101" charset="-122"/>
              <a:sym typeface="+mn-ea"/>
            </a:endParaRPr>
          </a:p>
          <a:p>
            <a:pPr lvl="0" indent="0" algn="l" fontAlgn="ctr">
              <a:lnSpc>
                <a:spcPct val="120000"/>
              </a:lnSpc>
              <a:spcBef>
                <a:spcPts val="0"/>
              </a:spcBef>
              <a:spcAft>
                <a:spcPts val="0"/>
              </a:spcAft>
              <a:buSzPct val="100000"/>
              <a:buFont typeface="Wingdings" panose="05000000000000000000" charset="0"/>
              <a:buNone/>
            </a:pPr>
            <a:r>
              <a:rPr lang="zh-CN" spc="180" dirty="0">
                <a:solidFill>
                  <a:schemeClr val="bg1"/>
                </a:solidFill>
                <a:uFillTx/>
                <a:latin typeface="宋体" panose="02010600030101010101" pitchFamily="2" charset="-122"/>
                <a:cs typeface="楷体" panose="02010609060101010101" charset="-122"/>
                <a:sym typeface="+mn-ea"/>
              </a:rPr>
              <a:t>    (4)致敬英雄，学习英雄，请面向广大青年，写一篇向抗疫英雄学习的倡议书。</a:t>
            </a:r>
            <a:endParaRPr lang="zh-CN" altLang="en-US"/>
          </a:p>
        </p:txBody>
      </p:sp>
      <p:sp>
        <p:nvSpPr>
          <p:cNvPr id="3" name="文本框 2"/>
          <p:cNvSpPr txBox="1"/>
          <p:nvPr/>
        </p:nvSpPr>
        <p:spPr>
          <a:xfrm>
            <a:off x="1098550" y="396875"/>
            <a:ext cx="4754880" cy="460375"/>
          </a:xfrm>
          <a:prstGeom prst="rect">
            <a:avLst/>
          </a:prstGeom>
          <a:solidFill>
            <a:srgbClr val="FF000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mn-ea"/>
              </a:rPr>
              <a:t>预测话题一：家国情怀</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全民抗疫</a:t>
            </a: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4391660" y="1382395"/>
          <a:ext cx="7338060" cy="4126865"/>
        </p:xfrm>
        <a:graphic>
          <a:graphicData uri="http://schemas.openxmlformats.org/drawingml/2006/table">
            <a:tbl>
              <a:tblPr firstRow="1" bandRow="1">
                <a:tableStyleId>{5C22544A-7EE6-4342-B048-85BDC9FD1C3A}</a:tableStyleId>
              </a:tblPr>
              <a:tblGrid>
                <a:gridCol w="2550795"/>
                <a:gridCol w="4787265"/>
              </a:tblGrid>
              <a:tr h="367030">
                <a:tc>
                  <a:txBody>
                    <a:bodyPr/>
                    <a:lstStyle/>
                    <a:p>
                      <a:pPr algn="ctr">
                        <a:buNone/>
                      </a:pPr>
                      <a:r>
                        <a:rPr lang="zh-CN" altLang="en-US">
                          <a:solidFill>
                            <a:srgbClr val="FFFFFF"/>
                          </a:solidFill>
                        </a:rPr>
                        <a:t>立意角度</a:t>
                      </a:r>
                    </a:p>
                  </a:txBody>
                  <a:tcPr>
                    <a:lnL>
                      <a:noFill/>
                    </a:lnL>
                    <a:lnR>
                      <a:noFill/>
                    </a:lnR>
                    <a:lnT>
                      <a:noFill/>
                    </a:lnT>
                    <a:lnB>
                      <a:noFill/>
                    </a:lnB>
                    <a:solidFill>
                      <a:srgbClr val="E34D4D"/>
                    </a:solidFill>
                  </a:tcPr>
                </a:tc>
                <a:tc>
                  <a:txBody>
                    <a:bodyPr/>
                    <a:lstStyle/>
                    <a:p>
                      <a:pPr algn="ctr">
                        <a:buNone/>
                      </a:pPr>
                      <a:r>
                        <a:rPr lang="zh-CN" altLang="en-US">
                          <a:solidFill>
                            <a:srgbClr val="FFFFFF"/>
                          </a:solidFill>
                        </a:rPr>
                        <a:t>写作点拨</a:t>
                      </a:r>
                    </a:p>
                  </a:txBody>
                  <a:tcPr>
                    <a:lnL>
                      <a:noFill/>
                    </a:lnL>
                    <a:lnR>
                      <a:noFill/>
                    </a:lnR>
                    <a:lnT>
                      <a:noFill/>
                    </a:lnT>
                    <a:lnB>
                      <a:noFill/>
                    </a:lnB>
                    <a:solidFill>
                      <a:srgbClr val="E67A4A"/>
                    </a:solidFill>
                  </a:tcPr>
                </a:tc>
              </a:tr>
              <a:tr h="916940">
                <a:tc>
                  <a:txBody>
                    <a:bodyPr/>
                    <a:lstStyle/>
                    <a:p>
                      <a:pPr algn="ctr">
                        <a:buClrTx/>
                        <a:buSzTx/>
                        <a:buFontTx/>
                        <a:buNone/>
                      </a:pPr>
                      <a:endParaRPr lang="zh-CN" altLang="en-US" sz="1800">
                        <a:solidFill>
                          <a:schemeClr val="accent2"/>
                        </a:solidFill>
                        <a:latin typeface="宋体" panose="02010600030101010101" pitchFamily="2" charset="-122"/>
                        <a:ea typeface="宋体" panose="02010600030101010101" pitchFamily="2" charset="-122"/>
                      </a:endParaRPr>
                    </a:p>
                    <a:p>
                      <a:pPr algn="ctr">
                        <a:buClrTx/>
                        <a:buSzTx/>
                        <a:buFontTx/>
                        <a:buNone/>
                      </a:pPr>
                      <a:r>
                        <a:rPr lang="zh-CN" altLang="en-US" sz="1800">
                          <a:solidFill>
                            <a:schemeClr val="accent2"/>
                          </a:solidFill>
                          <a:latin typeface="宋体" panose="02010600030101010101" pitchFamily="2" charset="-122"/>
                          <a:ea typeface="宋体" panose="02010600030101010101" pitchFamily="2" charset="-122"/>
                        </a:rPr>
                        <a:t>同心协力，共克时艰</a:t>
                      </a:r>
                    </a:p>
                  </a:txBody>
                  <a:tcPr>
                    <a:lnL>
                      <a:noFill/>
                    </a:lnL>
                    <a:lnR w="12700">
                      <a:solidFill>
                        <a:srgbClr val="D9D9D9"/>
                      </a:solidFill>
                      <a:prstDash val="solid"/>
                    </a:lnR>
                    <a:lnT>
                      <a:noFill/>
                    </a:lnT>
                    <a:lnB>
                      <a:noFill/>
                    </a:lnB>
                    <a:solidFill>
                      <a:srgbClr val="FFFFFF"/>
                    </a:solidFill>
                  </a:tcPr>
                </a:tc>
                <a:tc>
                  <a:txBody>
                    <a:bodyPr/>
                    <a:lstStyle/>
                    <a:p>
                      <a:pPr fontAlgn="auto">
                        <a:lnSpc>
                          <a:spcPct val="150000"/>
                        </a:lnSpc>
                        <a:buNone/>
                      </a:pPr>
                      <a:r>
                        <a:rPr lang="zh-CN" altLang="en-US" sz="1800">
                          <a:solidFill>
                            <a:schemeClr val="accent2"/>
                          </a:solidFill>
                          <a:latin typeface="宋体" panose="02010600030101010101" pitchFamily="2" charset="-122"/>
                          <a:ea typeface="宋体" panose="02010600030101010101" pitchFamily="2" charset="-122"/>
                        </a:rPr>
                        <a:t>运用全国上下同心协力、共克时艰的抗疫素材，阐述观点，鼓舞士气，凝聚力量，展望胜利。</a:t>
                      </a:r>
                    </a:p>
                  </a:txBody>
                  <a:tcPr>
                    <a:lnL w="12700">
                      <a:solidFill>
                        <a:srgbClr val="D9D9D9"/>
                      </a:solidFill>
                      <a:prstDash val="solid"/>
                    </a:lnL>
                    <a:lnR>
                      <a:noFill/>
                    </a:lnR>
                    <a:lnT>
                      <a:noFill/>
                    </a:lnT>
                    <a:lnB>
                      <a:noFill/>
                    </a:lnB>
                    <a:solidFill>
                      <a:srgbClr val="FFFFFF"/>
                    </a:solidFill>
                  </a:tcPr>
                </a:tc>
              </a:tr>
              <a:tr h="917575">
                <a:tc>
                  <a:txBody>
                    <a:bodyPr/>
                    <a:lstStyle/>
                    <a:p>
                      <a:pPr algn="ctr">
                        <a:buClrTx/>
                        <a:buSzTx/>
                        <a:buFontTx/>
                        <a:buNone/>
                      </a:pPr>
                      <a:endParaRPr lang="zh-CN" altLang="en-US" sz="1800">
                        <a:solidFill>
                          <a:schemeClr val="accent2"/>
                        </a:solidFill>
                        <a:latin typeface="宋体" panose="02010600030101010101" pitchFamily="2" charset="-122"/>
                        <a:ea typeface="宋体" panose="02010600030101010101" pitchFamily="2" charset="-122"/>
                      </a:endParaRPr>
                    </a:p>
                    <a:p>
                      <a:pPr algn="ctr">
                        <a:buClrTx/>
                        <a:buSzTx/>
                        <a:buFontTx/>
                        <a:buNone/>
                      </a:pPr>
                      <a:r>
                        <a:rPr lang="zh-CN" altLang="en-US" sz="1800">
                          <a:solidFill>
                            <a:schemeClr val="accent2"/>
                          </a:solidFill>
                          <a:latin typeface="宋体" panose="02010600030101010101" pitchFamily="2" charset="-122"/>
                          <a:ea typeface="宋体" panose="02010600030101010101" pitchFamily="2" charset="-122"/>
                        </a:rPr>
                        <a:t>疫情防控，人人有责</a:t>
                      </a:r>
                    </a:p>
                  </a:txBody>
                  <a:tcPr>
                    <a:lnL>
                      <a:noFill/>
                    </a:lnL>
                    <a:lnR w="12700">
                      <a:solidFill>
                        <a:srgbClr val="D9D9D9"/>
                      </a:solidFill>
                      <a:prstDash val="solid"/>
                    </a:lnR>
                    <a:lnT>
                      <a:noFill/>
                    </a:lnT>
                    <a:lnB>
                      <a:noFill/>
                    </a:lnB>
                    <a:solidFill>
                      <a:srgbClr val="F2F2F2"/>
                    </a:solidFill>
                  </a:tcPr>
                </a:tc>
                <a:tc>
                  <a:txBody>
                    <a:bodyPr/>
                    <a:lstStyle/>
                    <a:p>
                      <a:pPr algn="l">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rPr>
                        <a:t>阻击病毒，众志成城，避免个人因素对疫情防控的负面影响。</a:t>
                      </a:r>
                    </a:p>
                  </a:txBody>
                  <a:tcPr>
                    <a:lnL w="12700">
                      <a:solidFill>
                        <a:srgbClr val="D9D9D9"/>
                      </a:solidFill>
                      <a:prstDash val="solid"/>
                    </a:lnL>
                    <a:lnR>
                      <a:noFill/>
                    </a:lnR>
                    <a:lnT>
                      <a:noFill/>
                    </a:lnT>
                    <a:lnB>
                      <a:noFill/>
                    </a:lnB>
                    <a:solidFill>
                      <a:srgbClr val="F2F2F2"/>
                    </a:solidFill>
                  </a:tcPr>
                </a:tc>
              </a:tr>
              <a:tr h="916940">
                <a:tc>
                  <a:txBody>
                    <a:bodyPr/>
                    <a:lstStyle/>
                    <a:p>
                      <a:pPr algn="ctr">
                        <a:buClrTx/>
                        <a:buSzTx/>
                        <a:buFontTx/>
                        <a:buNone/>
                      </a:pPr>
                      <a:endParaRPr lang="zh-CN" altLang="en-US" sz="1800">
                        <a:solidFill>
                          <a:schemeClr val="accent2"/>
                        </a:solidFill>
                        <a:latin typeface="宋体" panose="02010600030101010101" pitchFamily="2" charset="-122"/>
                        <a:ea typeface="宋体" panose="02010600030101010101" pitchFamily="2" charset="-122"/>
                        <a:sym typeface="+mn-ea"/>
                      </a:endParaRPr>
                    </a:p>
                    <a:p>
                      <a:pPr algn="ctr">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医者仁心，可歌可泣</a:t>
                      </a:r>
                    </a:p>
                  </a:txBody>
                  <a:tcPr>
                    <a:lnL>
                      <a:noFill/>
                    </a:lnL>
                    <a:lnR w="12700">
                      <a:solidFill>
                        <a:srgbClr val="D9D9D9"/>
                      </a:solidFill>
                      <a:prstDash val="solid"/>
                    </a:lnR>
                    <a:lnT>
                      <a:noFill/>
                    </a:lnT>
                    <a:lnB>
                      <a:noFill/>
                    </a:lnB>
                    <a:solidFill>
                      <a:srgbClr val="FFFFFF"/>
                    </a:solidFill>
                  </a:tcPr>
                </a:tc>
                <a:tc>
                  <a:txBody>
                    <a:bodyPr/>
                    <a:lstStyle/>
                    <a:p>
                      <a:pPr algn="l" fontAlgn="auto">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赞扬抗疫英雄英勇奋斗、顽强拼搏、无私奉献精神，表达敬意学习之意。</a:t>
                      </a:r>
                    </a:p>
                  </a:txBody>
                  <a:tcPr>
                    <a:lnL w="12700">
                      <a:solidFill>
                        <a:srgbClr val="D9D9D9"/>
                      </a:solidFill>
                      <a:prstDash val="solid"/>
                    </a:lnL>
                    <a:lnR>
                      <a:noFill/>
                    </a:lnR>
                    <a:lnT>
                      <a:noFill/>
                    </a:lnT>
                    <a:lnB>
                      <a:noFill/>
                    </a:lnB>
                    <a:solidFill>
                      <a:srgbClr val="FFFFFF"/>
                    </a:solidFill>
                  </a:tcPr>
                </a:tc>
              </a:tr>
              <a:tr h="1008380">
                <a:tc>
                  <a:txBody>
                    <a:bodyPr/>
                    <a:lstStyle/>
                    <a:p>
                      <a:pPr algn="ctr">
                        <a:buClrTx/>
                        <a:buSzTx/>
                        <a:buFontTx/>
                        <a:buNone/>
                      </a:pPr>
                      <a:endParaRPr lang="zh-CN" altLang="en-US" sz="1800">
                        <a:solidFill>
                          <a:schemeClr val="accent2"/>
                        </a:solidFill>
                        <a:latin typeface="宋体" panose="02010600030101010101" pitchFamily="2" charset="-122"/>
                        <a:ea typeface="宋体" panose="02010600030101010101" pitchFamily="2" charset="-122"/>
                        <a:sym typeface="+mn-ea"/>
                      </a:endParaRPr>
                    </a:p>
                    <a:p>
                      <a:pPr algn="ctr">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学习英雄，勇担责任</a:t>
                      </a:r>
                    </a:p>
                  </a:txBody>
                  <a:tcPr>
                    <a:lnL>
                      <a:noFill/>
                    </a:lnL>
                    <a:lnR w="12700">
                      <a:solidFill>
                        <a:srgbClr val="D9D9D9"/>
                      </a:solidFill>
                      <a:prstDash val="solid"/>
                    </a:lnR>
                    <a:lnT>
                      <a:noFill/>
                    </a:lnT>
                    <a:lnB w="19050">
                      <a:solidFill>
                        <a:srgbClr val="595959"/>
                      </a:solidFill>
                      <a:prstDash val="solid"/>
                    </a:lnB>
                    <a:solidFill>
                      <a:srgbClr val="F2F2F2"/>
                    </a:solidFill>
                  </a:tcPr>
                </a:tc>
                <a:tc>
                  <a:txBody>
                    <a:bodyPr/>
                    <a:lstStyle/>
                    <a:p>
                      <a:pPr fontAlgn="auto">
                        <a:lnSpc>
                          <a:spcPct val="150000"/>
                        </a:lnSpc>
                        <a:buNone/>
                      </a:pPr>
                      <a:r>
                        <a:rPr lang="zh-CN" altLang="en-US" sz="1800">
                          <a:solidFill>
                            <a:schemeClr val="accent2"/>
                          </a:solidFill>
                          <a:latin typeface="宋体" panose="02010600030101010101" pitchFamily="2" charset="-122"/>
                          <a:ea typeface="宋体" panose="02010600030101010101" pitchFamily="2" charset="-122"/>
                          <a:cs typeface="宋体" panose="02010600030101010101" pitchFamily="2" charset="-122"/>
                          <a:sym typeface="+mn-ea"/>
                        </a:rPr>
                        <a:t> 倡议广大青年，学习抗疫英雄精神，勇担时代责任。</a:t>
                      </a:r>
                    </a:p>
                  </a:txBody>
                  <a:tcPr>
                    <a:lnL w="12700">
                      <a:solidFill>
                        <a:srgbClr val="D9D9D9"/>
                      </a:solidFill>
                      <a:prstDash val="solid"/>
                    </a:lnL>
                    <a:lnR>
                      <a:noFill/>
                    </a:lnR>
                    <a:lnT>
                      <a:noFill/>
                    </a:lnT>
                    <a:lnB w="19050">
                      <a:solidFill>
                        <a:srgbClr val="595959"/>
                      </a:solidFill>
                      <a:prstDash val="solid"/>
                    </a:lnB>
                    <a:solidFill>
                      <a:srgbClr val="F2F2F2"/>
                    </a:solidFill>
                  </a:tcPr>
                </a:tc>
              </a:tr>
            </a:tbl>
          </a:graphicData>
        </a:graphic>
      </p:graphicFrame>
      <p:pic>
        <p:nvPicPr>
          <p:cNvPr id="3" name="图片 2" descr="F:\杂志工作\2017年8月开始又接高考版\2019-2020学年\高考6本  整体资料\6本封面立体图\高考一类文计划5名校名师临考预测立体.png高考一类文计划5名校名师临考预测立体"/>
          <p:cNvPicPr>
            <a:picLocks noChangeAspect="1"/>
          </p:cNvPicPr>
          <p:nvPr/>
        </p:nvPicPr>
        <p:blipFill>
          <a:blip r:embed="rId3" cstate="print"/>
          <a:srcRect/>
          <a:stretch>
            <a:fillRect/>
          </a:stretch>
        </p:blipFill>
        <p:spPr>
          <a:xfrm>
            <a:off x="261620" y="903605"/>
            <a:ext cx="4034790" cy="4927600"/>
          </a:xfrm>
          <a:prstGeom prst="rect">
            <a:avLst/>
          </a:prstGeom>
        </p:spPr>
      </p:pic>
      <p:sp>
        <p:nvSpPr>
          <p:cNvPr id="5" name="文本框 4"/>
          <p:cNvSpPr txBox="1"/>
          <p:nvPr/>
        </p:nvSpPr>
        <p:spPr>
          <a:xfrm>
            <a:off x="836930" y="5588635"/>
            <a:ext cx="3266440" cy="337185"/>
          </a:xfrm>
          <a:prstGeom prst="rect">
            <a:avLst/>
          </a:prstGeom>
          <a:noFill/>
        </p:spPr>
        <p:txBody>
          <a:bodyPr wrap="none" rtlCol="0">
            <a:spAutoFit/>
          </a:bodyPr>
          <a:lstStyle/>
          <a:p>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名校名师临考预测：</a:t>
            </a:r>
            <a:r>
              <a:rPr lang="en-US" altLang="zh-CN"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道仿真押题</a:t>
            </a:r>
          </a:p>
        </p:txBody>
      </p:sp>
      <p:sp>
        <p:nvSpPr>
          <p:cNvPr id="4" name="文本框 10"/>
          <p:cNvSpPr txBox="1"/>
          <p:nvPr/>
        </p:nvSpPr>
        <p:spPr>
          <a:xfrm>
            <a:off x="1155065" y="370840"/>
            <a:ext cx="5690870" cy="460375"/>
          </a:xfrm>
          <a:prstGeom prst="rect">
            <a:avLst/>
          </a:prstGeom>
          <a:noFill/>
          <a:ln w="9525">
            <a:noFill/>
          </a:ln>
        </p:spPr>
        <p:txBody>
          <a:bodyPr wrap="square">
            <a:spAutoFit/>
          </a:bodyPr>
          <a:lstStyle/>
          <a:p>
            <a:pPr eaLnBrk="1" hangingPunct="1"/>
            <a:r>
              <a:rPr lang="en-US" sz="2400" b="1" dirty="0">
                <a:solidFill>
                  <a:srgbClr val="FF0000"/>
                </a:solidFill>
                <a:latin typeface="宋体" panose="02010600030101010101" pitchFamily="2" charset="-122"/>
                <a:cs typeface="宋体" panose="02010600030101010101" pitchFamily="2" charset="-122"/>
              </a:rPr>
              <a:t>1.</a:t>
            </a:r>
            <a:r>
              <a:rPr lang="zh-CN" altLang="en-US" sz="2400" b="1" dirty="0">
                <a:solidFill>
                  <a:srgbClr val="FF0000"/>
                </a:solidFill>
                <a:latin typeface="宋体" panose="02010600030101010101" pitchFamily="2" charset="-122"/>
                <a:cs typeface="宋体" panose="02010600030101010101" pitchFamily="2" charset="-122"/>
              </a:rPr>
              <a:t>高分立意</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4558665" y="840105"/>
            <a:ext cx="5942330" cy="53403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    </a:t>
            </a:r>
            <a:r>
              <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李兰娟：巾帼风采，大医济世</a:t>
            </a:r>
          </a:p>
        </p:txBody>
      </p:sp>
      <p:sp>
        <p:nvSpPr>
          <p:cNvPr id="4" name="Rectangle 2"/>
          <p:cNvSpPr/>
          <p:nvPr/>
        </p:nvSpPr>
        <p:spPr>
          <a:xfrm>
            <a:off x="3712845" y="1459865"/>
            <a:ext cx="8190865" cy="4470400"/>
          </a:xfrm>
          <a:prstGeom prst="rect">
            <a:avLst/>
          </a:prstGeom>
          <a:solidFill>
            <a:schemeClr val="accent2"/>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fontAlgn="auto">
              <a:lnSpc>
                <a:spcPct val="120000"/>
              </a:lnSpc>
              <a:spcBef>
                <a:spcPts val="0"/>
              </a:spcBef>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武汉疫情暴发后，中国工程院院士、国家卫健委高级别专家组成员李兰娟在疫情一线不停奔波。这也是继2003年非典、2013年H7N9后，她再战防疫最前线。1月18日，她同钟南山等人受国务院、国家卫健委委托前往武汉。在武汉，李兰娟作为国家级专家，提出了对疫情的预判，尤其是武汉要采取“不进不出”措施、冠状病毒感染要作为乙类传染病甲类管理等重要建议。1月22日，她向国家建议武汉必须严格地“封城”。次日，国家就采取了这一措施。</a:t>
            </a: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李兰娟团队用不到一个月的时间，就确定了病毒原因和分离毒株，有这样的中国速度，不过是李兰娟团队日夜攻关，集过往经验，结合众多治疗措施拼出来的。当有些人误导民众，导致大家出门抢购双黄连之类的药，李兰娟则怒怼这种行为，告诫大家：“没病不要乱吃药！”</a:t>
            </a: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从驰援武汉到研究肺炎疫苗，从建议封城到怒怼谣言，这位七十多岁的“老太太”雷厉风行地向人们展示了何为巾帼风采，何为大医济世。</a:t>
            </a:r>
          </a:p>
        </p:txBody>
      </p:sp>
      <p:pic>
        <p:nvPicPr>
          <p:cNvPr id="23" name="图片占位符 22" descr="C:\Users\lenovo\Desktop\图片1.png图片1"/>
          <p:cNvPicPr>
            <a:picLocks noGrp="1" noChangeAspect="1"/>
          </p:cNvPicPr>
          <p:nvPr>
            <p:ph type="pic" sz="quarter" idx="10"/>
            <p:custDataLst>
              <p:tags r:id="rId1"/>
            </p:custDataLst>
          </p:nvPr>
        </p:nvPicPr>
        <p:blipFill>
          <a:blip r:embed="rId3" cstate="print"/>
          <a:srcRect/>
          <a:stretch>
            <a:fillRect/>
          </a:stretch>
        </p:blipFill>
        <p:spPr>
          <a:xfrm>
            <a:off x="499110" y="1567180"/>
            <a:ext cx="2708275" cy="4266565"/>
          </a:xfrm>
        </p:spPr>
      </p:pic>
      <p:sp>
        <p:nvSpPr>
          <p:cNvPr id="2" name="文本框 1"/>
          <p:cNvSpPr txBox="1"/>
          <p:nvPr/>
        </p:nvSpPr>
        <p:spPr>
          <a:xfrm>
            <a:off x="1117600" y="379730"/>
            <a:ext cx="459549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热点人物</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59217" y="1680209"/>
            <a:ext cx="10333846" cy="3946525"/>
            <a:chOff x="-2255416" y="1624960"/>
            <a:chExt cx="13049704" cy="3391943"/>
          </a:xfrm>
        </p:grpSpPr>
        <p:sp>
          <p:nvSpPr>
            <p:cNvPr id="5" name="Rectangle 2"/>
            <p:cNvSpPr/>
            <p:nvPr/>
          </p:nvSpPr>
          <p:spPr>
            <a:xfrm>
              <a:off x="-2255416" y="1624960"/>
              <a:ext cx="8540883" cy="3391943"/>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marL="0" indent="0"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◆中华民族是历经磨难、百折不挠的民族，困难和挑战越大，凝聚力和战斗力就越强。</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lgn="r" fontAlgn="auto">
                <a:lnSpc>
                  <a:spcPct val="150000"/>
                </a:lnSpc>
                <a:spcAft>
                  <a:spcPts val="0"/>
                </a:spcAft>
                <a:buNone/>
              </a:pPr>
              <a:r>
                <a:rPr lang="zh-CN" altLang="en-US">
                  <a:latin typeface="楷体" panose="02010609060101010101" charset="-122"/>
                  <a:ea typeface="楷体" panose="02010609060101010101" charset="-122"/>
                  <a:cs typeface="楷体" panose="02010609060101010101" charset="-122"/>
                  <a:sym typeface="+mn-ea"/>
                </a:rPr>
                <a:t>——习近平总书记</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r>
                <a:rPr lang="zh-CN" altLang="en-US">
                  <a:latin typeface="宋体" panose="02010600030101010101" pitchFamily="2" charset="-122"/>
                  <a:ea typeface="宋体" panose="02010600030101010101" pitchFamily="2" charset="-122"/>
                  <a:cs typeface="宋体" panose="02010600030101010101" pitchFamily="2" charset="-122"/>
                  <a:sym typeface="+mn-ea"/>
                </a:rPr>
                <a:t>◆武汉本来就是一座很英雄的城市，中国本来就是一个很英雄的国家。</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r" fontAlgn="auto">
                <a:lnSpc>
                  <a:spcPct val="150000"/>
                </a:lnSpc>
                <a:spcAft>
                  <a:spcPts val="0"/>
                </a:spcAft>
                <a:buClr>
                  <a:srgbClr val="595959"/>
                </a:buClr>
                <a:buNone/>
                <a:defRPr/>
              </a:pPr>
              <a:r>
                <a:rPr lang="zh-CN" altLang="en-US">
                  <a:latin typeface="宋体" panose="02010600030101010101" pitchFamily="2" charset="-122"/>
                  <a:ea typeface="宋体" panose="02010600030101010101" pitchFamily="2" charset="-122"/>
                  <a:cs typeface="宋体" panose="02010600030101010101" pitchFamily="2" charset="-122"/>
                  <a:sym typeface="+mn-ea"/>
                </a:rPr>
                <a:t> </a:t>
              </a:r>
              <a:r>
                <a:rPr lang="zh-CN" altLang="en-US">
                  <a:latin typeface="楷体" panose="02010609060101010101" charset="-122"/>
                  <a:ea typeface="楷体" panose="02010609060101010101" charset="-122"/>
                  <a:cs typeface="楷体" panose="02010609060101010101" charset="-122"/>
                  <a:sym typeface="+mn-ea"/>
                </a:rPr>
                <a:t>——钟南山</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lvl="0" indent="0" algn="just" fontAlgn="auto">
                <a:lnSpc>
                  <a:spcPct val="150000"/>
                </a:lnSpc>
                <a:spcAft>
                  <a:spcPts val="0"/>
                </a:spcAft>
                <a:buClr>
                  <a:srgbClr val="595959"/>
                </a:buClr>
                <a:buSzTx/>
                <a:buFontTx/>
                <a:buNone/>
                <a:defRPr/>
              </a:pPr>
              <a:r>
                <a:rPr lang="zh-CN" altLang="en-US">
                  <a:latin typeface="宋体" panose="02010600030101010101" pitchFamily="2" charset="-122"/>
                  <a:ea typeface="宋体" panose="02010600030101010101" pitchFamily="2" charset="-122"/>
                  <a:cs typeface="宋体" panose="02010600030101010101" pitchFamily="2" charset="-122"/>
                  <a:sym typeface="+mn-ea"/>
                </a:rPr>
                <a:t>◆我必须跑得更快，才能跑赢时间；我必须跑得更快，才能从病毒手里抢回更多病人。</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r" fontAlgn="auto">
                <a:lnSpc>
                  <a:spcPct val="150000"/>
                </a:lnSpc>
                <a:spcAft>
                  <a:spcPts val="0"/>
                </a:spcAft>
                <a:buClr>
                  <a:srgbClr val="595959"/>
                </a:buClr>
                <a:buNone/>
                <a:defRPr/>
              </a:pPr>
              <a:r>
                <a:rPr lang="zh-CN" altLang="en-US">
                  <a:latin typeface="楷体" panose="02010609060101010101" charset="-122"/>
                  <a:ea typeface="楷体" panose="02010609060101010101" charset="-122"/>
                  <a:cs typeface="楷体" panose="02010609060101010101" charset="-122"/>
                  <a:sym typeface="+mn-ea"/>
                </a:rPr>
                <a:t>——武汉金银潭医院院长张定宇</a:t>
              </a:r>
              <a:endParaRPr lang="zh-CN" altLang="en-US" spc="50" dirty="0">
                <a:ln w="3175">
                  <a:noFill/>
                  <a:prstDash val="dash"/>
                </a:ln>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17" name="矩形 16"/>
            <p:cNvSpPr/>
            <p:nvPr/>
          </p:nvSpPr>
          <p:spPr>
            <a:xfrm>
              <a:off x="6389427" y="2682807"/>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pic>
        <p:nvPicPr>
          <p:cNvPr id="9" name="图片占位符 5" descr="C:\Users\lenovo\Desktop\03逆行者.jpg03逆行者"/>
          <p:cNvPicPr>
            <a:picLocks noGrp="1" noChangeAspect="1"/>
          </p:cNvPicPr>
          <p:nvPr>
            <p:ph type="pic" sz="quarter" idx="10"/>
          </p:nvPr>
        </p:nvPicPr>
        <p:blipFill>
          <a:blip r:embed="rId2" cstate="print"/>
          <a:srcRect/>
          <a:stretch>
            <a:fillRect/>
          </a:stretch>
        </p:blipFill>
        <p:spPr>
          <a:xfrm>
            <a:off x="8188960" y="1718945"/>
            <a:ext cx="2604770" cy="3869055"/>
          </a:xfrm>
          <a:prstGeom prst="rect">
            <a:avLst/>
          </a:prstGeom>
        </p:spPr>
      </p:pic>
      <p:sp>
        <p:nvSpPr>
          <p:cNvPr id="3" name="文本框 2"/>
          <p:cNvSpPr txBox="1"/>
          <p:nvPr/>
        </p:nvSpPr>
        <p:spPr>
          <a:xfrm>
            <a:off x="999490" y="396240"/>
            <a:ext cx="3759835"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名言论据</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9F754DE-2CAD-44b6-B708-469DEB6407EB-1" descr="qt_temp"/>
          <p:cNvPicPr>
            <a:picLocks noChangeAspect="1"/>
          </p:cNvPicPr>
          <p:nvPr/>
        </p:nvPicPr>
        <p:blipFill>
          <a:blip r:embed="rId2" cstate="print"/>
          <a:stretch>
            <a:fillRect/>
          </a:stretch>
        </p:blipFill>
        <p:spPr>
          <a:xfrm>
            <a:off x="-635" y="1851025"/>
            <a:ext cx="12285980" cy="3201035"/>
          </a:xfrm>
          <a:prstGeom prst="rect">
            <a:avLst/>
          </a:prstGeom>
        </p:spPr>
      </p:pic>
      <p:sp>
        <p:nvSpPr>
          <p:cNvPr id="2" name="文本框 1"/>
          <p:cNvSpPr txBox="1"/>
          <p:nvPr/>
        </p:nvSpPr>
        <p:spPr>
          <a:xfrm>
            <a:off x="1260475" y="386715"/>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思路模板一</a:t>
            </a:r>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9F754DE-2CAD-44b6-B708-469DEB6407EB-2" descr="qt_temp"/>
          <p:cNvPicPr>
            <a:picLocks noChangeAspect="1"/>
          </p:cNvPicPr>
          <p:nvPr/>
        </p:nvPicPr>
        <p:blipFill>
          <a:blip r:embed="rId2" cstate="print"/>
          <a:stretch>
            <a:fillRect/>
          </a:stretch>
        </p:blipFill>
        <p:spPr>
          <a:xfrm>
            <a:off x="635" y="1539240"/>
            <a:ext cx="12266930" cy="3803015"/>
          </a:xfrm>
          <a:prstGeom prst="rect">
            <a:avLst/>
          </a:prstGeom>
        </p:spPr>
      </p:pic>
      <p:sp>
        <p:nvSpPr>
          <p:cNvPr id="3" name="文本框 2"/>
          <p:cNvSpPr txBox="1"/>
          <p:nvPr/>
        </p:nvSpPr>
        <p:spPr>
          <a:xfrm>
            <a:off x="1304925" y="375920"/>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思路模板二</a:t>
            </a:r>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0275" y="1466850"/>
            <a:ext cx="10106660" cy="3412490"/>
          </a:xfrm>
          <a:prstGeom prst="rect">
            <a:avLst/>
          </a:prstGeom>
          <a:noFill/>
        </p:spPr>
        <p:txBody>
          <a:bodyPr wrap="square" rtlCol="0" anchor="t">
            <a:spAutoFit/>
          </a:bodyPr>
          <a:lstStyle/>
          <a:p>
            <a:pPr marL="0" indent="495300">
              <a:lnSpc>
                <a:spcPct val="120000"/>
              </a:lnSpc>
              <a:spcBef>
                <a:spcPts val="0"/>
              </a:spcBef>
              <a:spcAft>
                <a:spcPts val="0"/>
              </a:spcAft>
              <a:buNone/>
            </a:pPr>
            <a:r>
              <a:rPr>
                <a:solidFill>
                  <a:schemeClr val="bg1"/>
                </a:solidFill>
                <a:latin typeface="宋体" panose="02010600030101010101" pitchFamily="2" charset="-122"/>
                <a:cs typeface="微软雅黑" panose="020B0503020204020204" pitchFamily="34" charset="-122"/>
                <a:sym typeface="+mn-ea"/>
              </a:rPr>
              <a:t>阅读下面的材料，根据要求写一篇文章。</a:t>
            </a:r>
            <a:endParaRPr>
              <a:solidFill>
                <a:schemeClr val="bg1"/>
              </a:solidFill>
              <a:latin typeface="宋体" panose="02010600030101010101" pitchFamily="2" charset="-122"/>
              <a:ea typeface="宋体" panose="02010600030101010101" pitchFamily="2" charset="-122"/>
              <a:cs typeface="微软雅黑" panose="020B0503020204020204" pitchFamily="34" charset="-122"/>
              <a:sym typeface="+mn-ea"/>
            </a:endParaRPr>
          </a:p>
          <a:p>
            <a:pPr marL="0" indent="495300">
              <a:lnSpc>
                <a:spcPct val="120000"/>
              </a:lnSpc>
              <a:spcBef>
                <a:spcPts val="0"/>
              </a:spcBef>
              <a:spcAft>
                <a:spcPts val="0"/>
              </a:spcAft>
              <a:buNone/>
            </a:pPr>
            <a:r>
              <a:rPr>
                <a:solidFill>
                  <a:schemeClr val="bg1"/>
                </a:solidFill>
                <a:latin typeface="楷体" panose="02010609060101010101" charset="-122"/>
                <a:ea typeface="楷体" panose="02010609060101010101" charset="-122"/>
                <a:cs typeface="楷体" panose="02010609060101010101" charset="-122"/>
                <a:sym typeface="+mn-ea"/>
              </a:rPr>
              <a:t>2019年9月29日，中华人民共和国国家勋章和国家荣誉称号颁授仪式在北京人民大会堂隆重举行，有8人获得共和国勋章，28人获得国家荣誉称号。这些人物中有填补了我国原子核理论空白，为氢弹突破作出卓越贡献的于敏；有积极维护妇女劳动权利，倡导并推动“男女同工同酬”写入宪法的申纪兰；有一生致力于杂交水稻研究、应用与推广，被称为“杂交水稻之父”的袁隆平；有发现青蒿素，获得诺贝尔奖的屠呦呦；有三十多年如一日，坚守孤岛，为国戍海的王继才……他们都是为新中国建设和发展作出杰出贡献的功勋模范人物，是当之无愧的时代英雄。</a:t>
            </a:r>
            <a:endParaRPr>
              <a:solidFill>
                <a:schemeClr val="bg1"/>
              </a:solidFill>
              <a:latin typeface="华文楷体" panose="02010600040101010101" charset="-122"/>
              <a:ea typeface="华文楷体" panose="02010600040101010101" charset="-122"/>
              <a:cs typeface="华文楷体" panose="02010600040101010101" charset="-122"/>
              <a:sym typeface="+mn-ea"/>
            </a:endParaRPr>
          </a:p>
          <a:p>
            <a:pPr marL="0" indent="495300">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请从下列任务中任选一个，以青年学生当事人的身份完成写作。</a:t>
            </a: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95300">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①假设你观看了此次颁授仪式，请写一篇观看电视直播后的观后感。</a:t>
            </a: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95300">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②你觉得我们需要怎样的“时代英雄”？请写一封信与自己的学弟学妹分享你的看法和体会</a:t>
            </a:r>
            <a:r>
              <a:rPr lang="zh-CN">
                <a:solidFill>
                  <a:schemeClr val="bg1"/>
                </a:solidFill>
                <a:latin typeface="宋体" panose="02010600030101010101" pitchFamily="2" charset="-122"/>
                <a:cs typeface="宋体" panose="02010600030101010101" pitchFamily="2" charset="-122"/>
                <a:sym typeface="+mn-ea"/>
              </a:rPr>
              <a:t>。</a:t>
            </a:r>
            <a:endParaRPr lang="zh-CN" spc="160" dirty="0">
              <a:solidFill>
                <a:schemeClr val="bg1"/>
              </a:solidFill>
              <a:uFillTx/>
              <a:latin typeface="宋体" panose="02010600030101010101" pitchFamily="2" charset="-122"/>
              <a:cs typeface="宋体" panose="02010600030101010101" pitchFamily="2" charset="-122"/>
              <a:sym typeface="+mn-ea"/>
            </a:endParaRPr>
          </a:p>
        </p:txBody>
      </p:sp>
      <p:sp>
        <p:nvSpPr>
          <p:cNvPr id="3" name="文本框 2"/>
          <p:cNvSpPr txBox="1"/>
          <p:nvPr/>
        </p:nvSpPr>
        <p:spPr>
          <a:xfrm>
            <a:off x="1109345" y="396875"/>
            <a:ext cx="4810760" cy="460375"/>
          </a:xfrm>
          <a:prstGeom prst="rect">
            <a:avLst/>
          </a:prstGeom>
          <a:solidFill>
            <a:srgbClr val="FF000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mn-ea"/>
              </a:rPr>
              <a:t>预测话题二：责任担当</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时代英雄</a:t>
            </a:r>
          </a:p>
        </p:txBody>
      </p:sp>
    </p:spTree>
  </p:cSld>
  <p:clrMapOvr>
    <a:masterClrMapping/>
  </p:clrMapOvr>
  <p:transition>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框 10"/>
          <p:cNvSpPr txBox="1"/>
          <p:nvPr/>
        </p:nvSpPr>
        <p:spPr>
          <a:xfrm>
            <a:off x="1165225" y="381635"/>
            <a:ext cx="5680710" cy="460375"/>
          </a:xfrm>
          <a:prstGeom prst="rect">
            <a:avLst/>
          </a:prstGeom>
          <a:noFill/>
          <a:ln w="9525">
            <a:noFill/>
          </a:ln>
        </p:spPr>
        <p:txBody>
          <a:bodyPr wrap="square">
            <a:spAutoFit/>
          </a:bodyPr>
          <a:lstStyle/>
          <a:p>
            <a:pPr eaLnBrk="1" hangingPunct="1"/>
            <a:r>
              <a:rPr lang="en-US" sz="2400" b="1" dirty="0">
                <a:solidFill>
                  <a:srgbClr val="FF0000"/>
                </a:solidFill>
                <a:latin typeface="宋体" panose="02010600030101010101" pitchFamily="2" charset="-122"/>
                <a:cs typeface="宋体" panose="02010600030101010101" pitchFamily="2" charset="-122"/>
              </a:rPr>
              <a:t>1.</a:t>
            </a:r>
            <a:r>
              <a:rPr lang="zh-CN" altLang="en-US" sz="2400" b="1" dirty="0">
                <a:solidFill>
                  <a:srgbClr val="FF0000"/>
                </a:solidFill>
                <a:latin typeface="宋体" panose="02010600030101010101" pitchFamily="2" charset="-122"/>
                <a:cs typeface="宋体" panose="02010600030101010101" pitchFamily="2" charset="-122"/>
              </a:rPr>
              <a:t>高分立意</a:t>
            </a:r>
          </a:p>
        </p:txBody>
      </p:sp>
      <p:graphicFrame>
        <p:nvGraphicFramePr>
          <p:cNvPr id="4" name="表格 3"/>
          <p:cNvGraphicFramePr/>
          <p:nvPr>
            <p:custDataLst>
              <p:tags r:id="rId1"/>
            </p:custDataLst>
          </p:nvPr>
        </p:nvGraphicFramePr>
        <p:xfrm>
          <a:off x="1078230" y="1382395"/>
          <a:ext cx="9755505" cy="4374515"/>
        </p:xfrm>
        <a:graphic>
          <a:graphicData uri="http://schemas.openxmlformats.org/drawingml/2006/table">
            <a:tbl>
              <a:tblPr firstRow="1" bandRow="1">
                <a:tableStyleId>{5C22544A-7EE6-4342-B048-85BDC9FD1C3A}</a:tableStyleId>
              </a:tblPr>
              <a:tblGrid>
                <a:gridCol w="1607185"/>
                <a:gridCol w="8148320"/>
              </a:tblGrid>
              <a:tr h="322580">
                <a:tc>
                  <a:txBody>
                    <a:bodyPr/>
                    <a:lstStyle/>
                    <a:p>
                      <a:pPr algn="ctr">
                        <a:buNone/>
                      </a:pPr>
                      <a:r>
                        <a:rPr lang="zh-CN" altLang="en-US"/>
                        <a:t>立意角度</a:t>
                      </a:r>
                    </a:p>
                  </a:txBody>
                  <a:tcPr/>
                </a:tc>
                <a:tc>
                  <a:txBody>
                    <a:bodyPr/>
                    <a:lstStyle/>
                    <a:p>
                      <a:pPr algn="ctr">
                        <a:buNone/>
                      </a:pPr>
                      <a:r>
                        <a:rPr lang="zh-CN" altLang="en-US"/>
                        <a:t>写作点拨</a:t>
                      </a:r>
                    </a:p>
                  </a:txBody>
                  <a:tcPr/>
                </a:tc>
              </a:tr>
              <a:tr h="1356995">
                <a:tc>
                  <a:txBody>
                    <a:bodyPr/>
                    <a:lstStyle/>
                    <a:p>
                      <a:pPr algn="ctr" fontAlgn="auto">
                        <a:lnSpc>
                          <a:spcPct val="150000"/>
                        </a:lnSpc>
                        <a:buClrTx/>
                        <a:buSzTx/>
                        <a:buFontTx/>
                        <a:buNone/>
                      </a:pPr>
                      <a:r>
                        <a:rPr lang="zh-CN" altLang="en-US" sz="1800">
                          <a:latin typeface="宋体" panose="02010600030101010101" pitchFamily="2" charset="-122"/>
                          <a:ea typeface="宋体" panose="02010600030101010101" pitchFamily="2" charset="-122"/>
                        </a:rPr>
                        <a:t>崇尚时代英雄争做时代英雄</a:t>
                      </a:r>
                    </a:p>
                  </a:txBody>
                  <a:tcPr/>
                </a:tc>
                <a:tc>
                  <a:txBody>
                    <a:bodyPr/>
                    <a:lstStyle/>
                    <a:p>
                      <a:pPr fontAlgn="auto">
                        <a:lnSpc>
                          <a:spcPct val="150000"/>
                        </a:lnSpc>
                        <a:buNone/>
                      </a:pPr>
                      <a:r>
                        <a:rPr lang="zh-CN" altLang="en-US" sz="1800">
                          <a:latin typeface="宋体" panose="02010600030101010101" pitchFamily="2" charset="-122"/>
                          <a:ea typeface="宋体" panose="02010600030101010101" pitchFamily="2" charset="-122"/>
                          <a:cs typeface="宋体" panose="02010600030101010101" pitchFamily="2" charset="-122"/>
                        </a:rPr>
                        <a:t>可以采用引议联结结构展开行文，先引入题目材料，讴歌时代英雄的使命担当、拼搏奋斗、执着奉献的精神，然后联系自身实际，提出“学习英雄品质，践行英雄精神，争做时代英雄”，最后总结全文，强调观点。</a:t>
                      </a:r>
                    </a:p>
                  </a:txBody>
                  <a:tcPr/>
                </a:tc>
              </a:tr>
              <a:tr h="1325880">
                <a:tc>
                  <a:txBody>
                    <a:bodyPr/>
                    <a:lstStyle/>
                    <a:p>
                      <a:pPr algn="ctr" fontAlgn="auto">
                        <a:lnSpc>
                          <a:spcPct val="150000"/>
                        </a:lnSpc>
                        <a:buClrTx/>
                        <a:buSzTx/>
                        <a:buFontTx/>
                        <a:buNone/>
                      </a:pPr>
                      <a:r>
                        <a:rPr lang="zh-CN" altLang="en-US" sz="1800">
                          <a:latin typeface="宋体" panose="02010600030101010101" pitchFamily="2" charset="-122"/>
                          <a:ea typeface="宋体" panose="02010600030101010101" pitchFamily="2" charset="-122"/>
                        </a:rPr>
                        <a:t>每个人都可以成为时代英雄</a:t>
                      </a:r>
                    </a:p>
                  </a:txBody>
                  <a:tcPr/>
                </a:tc>
                <a:tc>
                  <a:txBody>
                    <a:bodyPr/>
                    <a:lstStyle/>
                    <a:p>
                      <a:pPr algn="l">
                        <a:lnSpc>
                          <a:spcPct val="150000"/>
                        </a:lnSpc>
                        <a:buClrTx/>
                        <a:buSzTx/>
                        <a:buFontTx/>
                        <a:buNone/>
                      </a:pPr>
                      <a:r>
                        <a:rPr lang="zh-CN" altLang="en-US" sz="1800">
                          <a:latin typeface="宋体" panose="02010600030101010101" pitchFamily="2" charset="-122"/>
                          <a:ea typeface="宋体" panose="02010600030101010101" pitchFamily="2" charset="-122"/>
                        </a:rPr>
                        <a:t>不是每个人都能获得共和国勋章或国家荣誉称号，受万众敬仰，但是，我们只要在自己的岗位上奋斗、坚守、付出，不愧于心，无愧于行，亦能成为自己的时代英雄。</a:t>
                      </a:r>
                    </a:p>
                  </a:txBody>
                  <a:tcPr/>
                </a:tc>
              </a:tr>
              <a:tr h="1325880">
                <a:tc>
                  <a:txBody>
                    <a:bodyPr/>
                    <a:lstStyle/>
                    <a:p>
                      <a:pPr algn="ctr" fontAlgn="auto">
                        <a:lnSpc>
                          <a:spcPct val="150000"/>
                        </a:lnSpc>
                        <a:buClrTx/>
                        <a:buSzTx/>
                        <a:buFontTx/>
                        <a:buNone/>
                      </a:pPr>
                      <a:r>
                        <a:rPr lang="zh-CN" altLang="en-US" sz="1800">
                          <a:latin typeface="宋体" panose="02010600030101010101" pitchFamily="2" charset="-122"/>
                          <a:ea typeface="宋体" panose="02010600030101010101" pitchFamily="2" charset="-122"/>
                          <a:sym typeface="+mn-ea"/>
                        </a:rPr>
                        <a:t>为国为民</a:t>
                      </a:r>
                    </a:p>
                    <a:p>
                      <a:pPr algn="ctr" fontAlgn="auto">
                        <a:lnSpc>
                          <a:spcPct val="150000"/>
                        </a:lnSpc>
                        <a:buClrTx/>
                        <a:buSzTx/>
                        <a:buFontTx/>
                        <a:buNone/>
                      </a:pPr>
                      <a:r>
                        <a:rPr lang="zh-CN" altLang="en-US" sz="1800">
                          <a:latin typeface="宋体" panose="02010600030101010101" pitchFamily="2" charset="-122"/>
                          <a:ea typeface="宋体" panose="02010600030101010101" pitchFamily="2" charset="-122"/>
                          <a:sym typeface="+mn-ea"/>
                        </a:rPr>
                        <a:t>乃真英雄</a:t>
                      </a:r>
                    </a:p>
                  </a:txBody>
                  <a:tcPr/>
                </a:tc>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定义“我”心中的时代英雄——为国为民者，然后引入材料中的英雄事例；或联系社会，列举钟南山等奋斗在抗疫前线的医务工作者、抗疫志愿者等，进行论证，最后总结。</a:t>
                      </a:r>
                    </a:p>
                  </a:txBody>
                  <a:tcPr/>
                </a:tc>
              </a:tr>
            </a:tbl>
          </a:graphicData>
        </a:graphic>
      </p:graphicFrame>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52E33"/>
        </a:solidFill>
        <a:effectLst/>
      </p:bgPr>
    </p:bg>
    <p:spTree>
      <p:nvGrpSpPr>
        <p:cNvPr id="1" name=""/>
        <p:cNvGrpSpPr/>
        <p:nvPr/>
      </p:nvGrpSpPr>
      <p:grpSpPr>
        <a:xfrm>
          <a:off x="0" y="0"/>
          <a:ext cx="0" cy="0"/>
          <a:chOff x="0" y="0"/>
          <a:chExt cx="0" cy="0"/>
        </a:xfrm>
      </p:grpSpPr>
      <p:grpSp>
        <p:nvGrpSpPr>
          <p:cNvPr id="3" name="组合 2"/>
          <p:cNvGrpSpPr/>
          <p:nvPr/>
        </p:nvGrpSpPr>
        <p:grpSpPr>
          <a:xfrm>
            <a:off x="2338932" y="2300741"/>
            <a:ext cx="563880" cy="563880"/>
            <a:chOff x="6452462" y="2638561"/>
            <a:chExt cx="563880" cy="563880"/>
          </a:xfrm>
        </p:grpSpPr>
        <p:sp>
          <p:nvSpPr>
            <p:cNvPr id="7" name="椭圆 6"/>
            <p:cNvSpPr/>
            <p:nvPr/>
          </p:nvSpPr>
          <p:spPr>
            <a:xfrm>
              <a:off x="6452462" y="2638561"/>
              <a:ext cx="563880" cy="563880"/>
            </a:xfrm>
            <a:prstGeom prst="ellipse">
              <a:avLst/>
            </a:prstGeom>
            <a:solidFill>
              <a:srgbClr val="F64B43"/>
            </a:solidFill>
            <a:ln w="63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文本框 9"/>
            <p:cNvSpPr txBox="1"/>
            <p:nvPr/>
          </p:nvSpPr>
          <p:spPr>
            <a:xfrm>
              <a:off x="6515961" y="2721509"/>
              <a:ext cx="436880" cy="398780"/>
            </a:xfrm>
            <a:prstGeom prst="rect">
              <a:avLst/>
            </a:prstGeom>
            <a:noFill/>
          </p:spPr>
          <p:txBody>
            <a:bodyPr wrap="none" rtlCol="0">
              <a:spAutoFit/>
            </a:bodyPr>
            <a:lstStyle/>
            <a:p>
              <a:pPr algn="ct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一</a:t>
              </a:r>
            </a:p>
          </p:txBody>
        </p:sp>
      </p:grpSp>
      <p:sp>
        <p:nvSpPr>
          <p:cNvPr id="11" name="文本框 10"/>
          <p:cNvSpPr txBox="1"/>
          <p:nvPr/>
        </p:nvSpPr>
        <p:spPr>
          <a:xfrm>
            <a:off x="2902585" y="2300605"/>
            <a:ext cx="7629525" cy="2306955"/>
          </a:xfrm>
          <a:prstGeom prst="rect">
            <a:avLst/>
          </a:prstGeom>
          <a:noFill/>
        </p:spPr>
        <p:txBody>
          <a:bodyPr wrap="square" rtlCol="0">
            <a:spAutoFit/>
          </a:bodyPr>
          <a:lstStyle/>
          <a:p>
            <a:r>
              <a:rPr lang="en-US" altLang="zh-CN"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rPr>
              <a:t>2020</a:t>
            </a:r>
            <a:r>
              <a:rPr lang="zh-CN" altLang="en-US"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rPr>
              <a:t>高考作文命题趋势分析</a:t>
            </a:r>
          </a:p>
          <a:p>
            <a:pPr algn="l">
              <a:lnSpc>
                <a:spcPct val="150000"/>
              </a:lnSpc>
            </a:pPr>
            <a:r>
              <a:rPr lang="zh-CN" altLang="en-US" sz="2000" b="1" dirty="0">
                <a:solidFill>
                  <a:srgbClr val="05AF88"/>
                </a:solidFill>
                <a:latin typeface="宋体" panose="02010600030101010101" pitchFamily="2" charset="-122"/>
                <a:cs typeface="宋体" panose="02010600030101010101" pitchFamily="2" charset="-122"/>
                <a:sym typeface="+mn-ea"/>
              </a:rPr>
              <a:t>第一部分：高考作文命题方向与备考提示</a:t>
            </a:r>
            <a:r>
              <a:rPr lang="en-US" altLang="zh-CN" sz="2000" b="1" dirty="0">
                <a:solidFill>
                  <a:srgbClr val="05AF88"/>
                </a:solidFill>
                <a:latin typeface="宋体" panose="02010600030101010101" pitchFamily="2" charset="-122"/>
                <a:cs typeface="宋体" panose="02010600030101010101" pitchFamily="2" charset="-122"/>
                <a:sym typeface="+mn-ea"/>
              </a:rPr>
              <a:t>(</a:t>
            </a:r>
            <a:r>
              <a:rPr lang="zh-CN" altLang="en-US" sz="2000" b="1" dirty="0">
                <a:solidFill>
                  <a:srgbClr val="05AF88"/>
                </a:solidFill>
                <a:latin typeface="宋体" panose="02010600030101010101" pitchFamily="2" charset="-122"/>
                <a:cs typeface="宋体" panose="02010600030101010101" pitchFamily="2" charset="-122"/>
                <a:sym typeface="+mn-ea"/>
              </a:rPr>
              <a:t>内容</a:t>
            </a:r>
            <a:r>
              <a:rPr lang="en-US" altLang="zh-CN" sz="2000" b="1" dirty="0">
                <a:solidFill>
                  <a:srgbClr val="05AF88"/>
                </a:solidFill>
                <a:latin typeface="宋体" panose="02010600030101010101" pitchFamily="2" charset="-122"/>
                <a:cs typeface="宋体" panose="02010600030101010101" pitchFamily="2" charset="-122"/>
                <a:sym typeface="+mn-ea"/>
              </a:rPr>
              <a:t>/</a:t>
            </a:r>
            <a:r>
              <a:rPr lang="zh-CN" altLang="en-US" sz="2000" b="1" dirty="0">
                <a:solidFill>
                  <a:srgbClr val="05AF88"/>
                </a:solidFill>
                <a:latin typeface="宋体" panose="02010600030101010101" pitchFamily="2" charset="-122"/>
                <a:cs typeface="宋体" panose="02010600030101010101" pitchFamily="2" charset="-122"/>
                <a:sym typeface="+mn-ea"/>
              </a:rPr>
              <a:t>形式方面</a:t>
            </a:r>
            <a:r>
              <a:rPr lang="en-US" altLang="zh-CN" sz="2000" b="1" dirty="0">
                <a:solidFill>
                  <a:srgbClr val="05AF88"/>
                </a:solidFill>
                <a:latin typeface="宋体" panose="02010600030101010101" pitchFamily="2" charset="-122"/>
                <a:cs typeface="宋体" panose="02010600030101010101" pitchFamily="2" charset="-122"/>
                <a:sym typeface="+mn-ea"/>
              </a:rPr>
              <a:t>)</a:t>
            </a:r>
          </a:p>
          <a:p>
            <a:pPr algn="l">
              <a:lnSpc>
                <a:spcPct val="150000"/>
              </a:lnSpc>
            </a:pPr>
            <a:r>
              <a:rPr lang="zh-CN" sz="2000" b="1" dirty="0">
                <a:solidFill>
                  <a:srgbClr val="05AF88"/>
                </a:solidFill>
                <a:latin typeface="宋体" panose="02010600030101010101" pitchFamily="2" charset="-122"/>
                <a:cs typeface="宋体" panose="02010600030101010101" pitchFamily="2" charset="-122"/>
                <a:sym typeface="+mn-ea"/>
              </a:rPr>
              <a:t>第二部分：</a:t>
            </a:r>
            <a:r>
              <a:rPr sz="2000" b="1" dirty="0">
                <a:solidFill>
                  <a:srgbClr val="05AF88"/>
                </a:solidFill>
                <a:latin typeface="宋体" panose="02010600030101010101" pitchFamily="2" charset="-122"/>
                <a:cs typeface="宋体" panose="02010600030101010101" pitchFamily="2" charset="-122"/>
                <a:sym typeface="+mn-ea"/>
              </a:rPr>
              <a:t>2020高考作文命题热点</a:t>
            </a:r>
            <a:endParaRPr lang="en-US" altLang="zh-CN" sz="2000" b="1" dirty="0">
              <a:solidFill>
                <a:srgbClr val="05AF88"/>
              </a:solidFill>
              <a:latin typeface="宋体" panose="02010600030101010101" pitchFamily="2" charset="-122"/>
              <a:cs typeface="宋体" panose="02010600030101010101" pitchFamily="2" charset="-122"/>
              <a:sym typeface="+mn-ea"/>
            </a:endParaRPr>
          </a:p>
          <a:p>
            <a:endParaRPr lang="zh-CN" altLang="en-US"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endParaRPr>
          </a:p>
          <a:p>
            <a:endParaRPr lang="zh-CN" altLang="en-US"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endParaRPr>
          </a:p>
        </p:txBody>
      </p:sp>
      <p:sp>
        <p:nvSpPr>
          <p:cNvPr id="32" name="文本框 31"/>
          <p:cNvSpPr txBox="1"/>
          <p:nvPr/>
        </p:nvSpPr>
        <p:spPr>
          <a:xfrm>
            <a:off x="2987040" y="3971925"/>
            <a:ext cx="5516880" cy="521970"/>
          </a:xfrm>
          <a:prstGeom prst="rect">
            <a:avLst/>
          </a:prstGeom>
          <a:noFill/>
        </p:spPr>
        <p:txBody>
          <a:bodyPr wrap="none" rtlCol="0">
            <a:spAutoFit/>
          </a:bodyPr>
          <a:lstStyle/>
          <a:p>
            <a:r>
              <a:rPr lang="en-US" altLang="zh-CN"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rPr>
              <a:t>2020</a:t>
            </a:r>
            <a:r>
              <a:rPr lang="zh-CN" altLang="en-US" sz="2800" dirty="0">
                <a:solidFill>
                  <a:schemeClr val="bg1"/>
                </a:solidFill>
                <a:latin typeface="黑体" panose="02010609060101010101" charset="-122"/>
                <a:ea typeface="黑体" panose="02010609060101010101" charset="-122"/>
                <a:cs typeface="黑体" panose="02010609060101010101" charset="-122"/>
                <a:sym typeface="inpin heiti" panose="00000500000000000000" pitchFamily="2" charset="-122"/>
              </a:rPr>
              <a:t>高考作文命题预测与写作指导</a:t>
            </a:r>
          </a:p>
        </p:txBody>
      </p:sp>
      <p:sp>
        <p:nvSpPr>
          <p:cNvPr id="2" name="椭圆 1"/>
          <p:cNvSpPr/>
          <p:nvPr/>
        </p:nvSpPr>
        <p:spPr>
          <a:xfrm>
            <a:off x="2338932" y="3930151"/>
            <a:ext cx="563880" cy="563880"/>
          </a:xfrm>
          <a:prstGeom prst="ellipse">
            <a:avLst/>
          </a:prstGeom>
          <a:solidFill>
            <a:srgbClr val="F64B43"/>
          </a:solidFill>
          <a:ln w="63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文本框 3"/>
          <p:cNvSpPr txBox="1"/>
          <p:nvPr/>
        </p:nvSpPr>
        <p:spPr>
          <a:xfrm>
            <a:off x="2402431" y="4012464"/>
            <a:ext cx="436880" cy="398780"/>
          </a:xfrm>
          <a:prstGeom prst="rect">
            <a:avLst/>
          </a:prstGeom>
          <a:noFill/>
        </p:spPr>
        <p:txBody>
          <a:bodyPr wrap="none" rtlCol="0">
            <a:spAutoFit/>
          </a:bodyPr>
          <a:lstStyle/>
          <a:p>
            <a:pPr algn="ctr"/>
            <a:r>
              <a:rPr lang="zh-CN" altLang="en-US" sz="20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二</a:t>
            </a:r>
          </a:p>
        </p:txBody>
      </p:sp>
      <p:sp>
        <p:nvSpPr>
          <p:cNvPr id="26" name="矩形 25"/>
          <p:cNvSpPr/>
          <p:nvPr/>
        </p:nvSpPr>
        <p:spPr>
          <a:xfrm>
            <a:off x="2338705" y="1542415"/>
            <a:ext cx="1412875" cy="534035"/>
          </a:xfrm>
          <a:prstGeom prst="rect">
            <a:avLst/>
          </a:prstGeom>
          <a:ln>
            <a:solidFill>
              <a:srgbClr val="05AF88"/>
            </a:solid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just">
              <a:lnSpc>
                <a:spcPct val="120000"/>
              </a:lnSpc>
            </a:pPr>
            <a:r>
              <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内容提要</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106170" y="374015"/>
            <a:ext cx="459549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热点人物</a:t>
            </a:r>
          </a:p>
        </p:txBody>
      </p:sp>
      <p:grpSp>
        <p:nvGrpSpPr>
          <p:cNvPr id="24" name="组合 23"/>
          <p:cNvGrpSpPr/>
          <p:nvPr/>
        </p:nvGrpSpPr>
        <p:grpSpPr>
          <a:xfrm>
            <a:off x="4705985" y="1160780"/>
            <a:ext cx="6413500" cy="4361179"/>
            <a:chOff x="3889355" y="1260817"/>
            <a:chExt cx="7033791" cy="3739797"/>
          </a:xfrm>
        </p:grpSpPr>
        <p:sp>
          <p:nvSpPr>
            <p:cNvPr id="5" name="Rectangle 2"/>
            <p:cNvSpPr/>
            <p:nvPr/>
          </p:nvSpPr>
          <p:spPr>
            <a:xfrm>
              <a:off x="3889355" y="1800441"/>
              <a:ext cx="7033791" cy="3200173"/>
            </a:xfrm>
            <a:prstGeom prst="rect">
              <a:avLst/>
            </a:prstGeom>
            <a:solidFill>
              <a:srgbClr val="90AA52"/>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20000"/>
                </a:lnSpc>
                <a:spcBef>
                  <a:spcPts val="0"/>
                </a:spcBef>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2019年，袁隆平院士荣获共和国勋章。作为“杂交水稻之父”，他的两大梦想众所皆知：一是“禾下乘凉梦”，即水稻能高产、更高产；一是让杂交水稻造福世界，为世界的粮食安全与世界和平做出新贡献。除此之外，他还有第三个梦想，那就是在盐碱地上种水稻，这一技术既可改良盐碱地和沙漠地区的生态环境，又可为沙漠地区的贫困人口解决口粮问题，并实现种植户收入翻番。正是这种矢志不移、攻坚克难，造福人类的担当精神，使袁隆平成为全国人民追捧的新时代偶像。</a:t>
              </a: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6" name="组合 15"/>
            <p:cNvGrpSpPr/>
            <p:nvPr/>
          </p:nvGrpSpPr>
          <p:grpSpPr>
            <a:xfrm>
              <a:off x="4576795" y="1260817"/>
              <a:ext cx="6217493" cy="1808070"/>
              <a:chOff x="-937920" y="2233597"/>
              <a:chExt cx="6217493" cy="1808070"/>
            </a:xfrm>
          </p:grpSpPr>
          <p:sp>
            <p:nvSpPr>
              <p:cNvPr id="17" name="矩形 16"/>
              <p:cNvSpPr/>
              <p:nvPr/>
            </p:nvSpPr>
            <p:spPr>
              <a:xfrm>
                <a:off x="874712" y="3655587"/>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矩形 1"/>
              <p:cNvSpPr/>
              <p:nvPr/>
            </p:nvSpPr>
            <p:spPr>
              <a:xfrm>
                <a:off x="-937920" y="2233597"/>
                <a:ext cx="5659382" cy="4579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袁隆平：三个梦想一个圆</a:t>
                </a:r>
              </a:p>
            </p:txBody>
          </p:sp>
        </p:grpSp>
      </p:grpSp>
      <p:pic>
        <p:nvPicPr>
          <p:cNvPr id="3" name="图片占位符 2" descr="C:\Documents and Settings\Administrator\桌面\图片1.png图片1"/>
          <p:cNvPicPr>
            <a:picLocks noGrp="1" noChangeAspect="1"/>
          </p:cNvPicPr>
          <p:nvPr>
            <p:ph type="pic" sz="quarter" idx="10"/>
            <p:custDataLst>
              <p:tags r:id="rId1"/>
            </p:custDataLst>
          </p:nvPr>
        </p:nvPicPr>
        <p:blipFill>
          <a:blip r:embed="rId3" cstate="print"/>
          <a:srcRect/>
          <a:stretch>
            <a:fillRect/>
          </a:stretch>
        </p:blipFill>
        <p:spPr>
          <a:xfrm>
            <a:off x="1512570" y="1861820"/>
            <a:ext cx="2520950" cy="3589020"/>
          </a:xfr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05090" y="2910840"/>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文本框 1"/>
          <p:cNvSpPr txBox="1"/>
          <p:nvPr/>
        </p:nvSpPr>
        <p:spPr>
          <a:xfrm>
            <a:off x="999490" y="396240"/>
            <a:ext cx="3759835"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名言论据</a:t>
            </a:r>
          </a:p>
        </p:txBody>
      </p:sp>
      <p:sp>
        <p:nvSpPr>
          <p:cNvPr id="7" name="矩形 6"/>
          <p:cNvSpPr/>
          <p:nvPr/>
        </p:nvSpPr>
        <p:spPr>
          <a:xfrm>
            <a:off x="7469505" y="2872105"/>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文本框 12"/>
          <p:cNvSpPr txBox="1"/>
          <p:nvPr/>
        </p:nvSpPr>
        <p:spPr>
          <a:xfrm>
            <a:off x="10861675" y="2163445"/>
            <a:ext cx="428625" cy="3175000"/>
          </a:xfrm>
          <a:prstGeom prst="rect">
            <a:avLst/>
          </a:prstGeom>
          <a:noFill/>
        </p:spPr>
        <p:txBody>
          <a:bodyPr vert="eaVert" wrap="none" rtlCol="0">
            <a:spAutoFit/>
          </a:bodyPr>
          <a:lstStyle/>
          <a:p>
            <a:pPr algn="l"/>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高考押题素材速用：</a:t>
            </a:r>
            <a:r>
              <a:rPr lang="en-US" altLang="zh-CN"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个命题热点</a:t>
            </a:r>
          </a:p>
        </p:txBody>
      </p:sp>
      <p:grpSp>
        <p:nvGrpSpPr>
          <p:cNvPr id="10" name="组合 9"/>
          <p:cNvGrpSpPr/>
          <p:nvPr/>
        </p:nvGrpSpPr>
        <p:grpSpPr>
          <a:xfrm>
            <a:off x="999552" y="1391919"/>
            <a:ext cx="9957926" cy="3946525"/>
            <a:chOff x="-1780700" y="1556739"/>
            <a:chExt cx="12574988" cy="3391943"/>
          </a:xfrm>
        </p:grpSpPr>
        <p:sp>
          <p:nvSpPr>
            <p:cNvPr id="11" name="Rectangle 2"/>
            <p:cNvSpPr/>
            <p:nvPr/>
          </p:nvSpPr>
          <p:spPr>
            <a:xfrm>
              <a:off x="-1780700" y="1556739"/>
              <a:ext cx="8205695" cy="3391943"/>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◆崇尚英雄才会产生英雄，争做英雄才能英雄辈出。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lgn="r"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 </a:t>
              </a:r>
              <a:r>
                <a:rPr lang="zh-CN" altLang="en-US">
                  <a:latin typeface="华文楷体" panose="02010600040101010101" charset="-122"/>
                  <a:ea typeface="华文楷体" panose="02010600040101010101" charset="-122"/>
                  <a:cs typeface="华文楷体" panose="02010600040101010101" charset="-122"/>
                  <a:sym typeface="+mn-ea"/>
                </a:rPr>
                <a:t>——习近平总书记</a:t>
              </a:r>
              <a:endParaRPr lang="zh-CN" altLang="en-US">
                <a:latin typeface="华文楷体" panose="02010600040101010101" charset="-122"/>
                <a:ea typeface="华文楷体" panose="02010600040101010101" charset="-122"/>
                <a:cs typeface="华文楷体" panose="02010600040101010101" charset="-122"/>
              </a:endParaRPr>
            </a:p>
            <a:p>
              <a:pPr marL="0" indent="0"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◆我们要铭记一切为中华民族和中国人民作出贡献的英雄们，崇尚英雄，捍卫英雄，学习英雄，关爱英雄。</a:t>
              </a:r>
            </a:p>
            <a:p>
              <a:pPr marL="0" indent="0" algn="r" fontAlgn="auto">
                <a:lnSpc>
                  <a:spcPct val="150000"/>
                </a:lnSpc>
                <a:spcAft>
                  <a:spcPts val="0"/>
                </a:spcAft>
                <a:buNone/>
              </a:pPr>
              <a:r>
                <a:rPr lang="zh-CN" altLang="en-US">
                  <a:latin typeface="华文楷体" panose="02010600040101010101" charset="-122"/>
                  <a:ea typeface="华文楷体" panose="02010600040101010101" charset="-122"/>
                  <a:cs typeface="华文楷体" panose="02010600040101010101" charset="-122"/>
                  <a:sym typeface="+mn-ea"/>
                </a:rPr>
                <a:t>——习近平总书记</a:t>
              </a:r>
              <a:endParaRPr lang="zh-CN" altLang="en-US">
                <a:latin typeface="华文楷体" panose="02010600040101010101" charset="-122"/>
                <a:ea typeface="华文楷体" panose="02010600040101010101" charset="-122"/>
                <a:cs typeface="华文楷体" panose="02010600040101010101" charset="-122"/>
              </a:endParaRPr>
            </a:p>
            <a:p>
              <a:pPr marL="0" lvl="0" indent="0" algn="just" fontAlgn="auto">
                <a:lnSpc>
                  <a:spcPct val="150000"/>
                </a:lnSpc>
                <a:spcAft>
                  <a:spcPts val="0"/>
                </a:spcAft>
                <a:buClr>
                  <a:srgbClr val="595959"/>
                </a:buClr>
                <a:buNone/>
                <a:defRPr/>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lvl="0" indent="0" algn="just" fontAlgn="auto">
                <a:lnSpc>
                  <a:spcPct val="150000"/>
                </a:lnSpc>
                <a:spcAft>
                  <a:spcPts val="0"/>
                </a:spcAft>
                <a:buClr>
                  <a:srgbClr val="595959"/>
                </a:buClr>
                <a:buSzTx/>
                <a:buFontTx/>
                <a:buNone/>
                <a:defRPr/>
              </a:pPr>
              <a:r>
                <a:rPr lang="zh-CN" altLang="en-US">
                  <a:latin typeface="宋体" panose="02010600030101010101" pitchFamily="2" charset="-122"/>
                  <a:ea typeface="宋体" panose="02010600030101010101" pitchFamily="2" charset="-122"/>
                  <a:cs typeface="宋体" panose="02010600030101010101" pitchFamily="2" charset="-122"/>
                  <a:sym typeface="+mn-ea"/>
                </a:rPr>
                <a:t>◆英雄不应该站在云端和神坛，他们也是有血有肉有亲情的普通人。</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r" fontAlgn="auto">
                <a:lnSpc>
                  <a:spcPct val="150000"/>
                </a:lnSpc>
                <a:spcAft>
                  <a:spcPts val="0"/>
                </a:spcAft>
                <a:buClr>
                  <a:srgbClr val="595959"/>
                </a:buClr>
                <a:buNone/>
                <a:defRPr/>
              </a:pPr>
              <a:r>
                <a:rPr lang="zh-CN" altLang="en-US">
                  <a:latin typeface="华文楷体" panose="02010600040101010101" charset="-122"/>
                  <a:ea typeface="华文楷体" panose="02010600040101010101" charset="-122"/>
                  <a:cs typeface="华文楷体" panose="02010600040101010101" charset="-122"/>
                  <a:sym typeface="+mn-ea"/>
                </a:rPr>
                <a:t>——李越胜《前进的时代需要英雄》</a:t>
              </a:r>
              <a:endParaRPr lang="zh-CN" altLang="en-US">
                <a:latin typeface="华文楷体" panose="02010600040101010101" charset="-122"/>
                <a:ea typeface="华文楷体" panose="02010600040101010101" charset="-122"/>
                <a:cs typeface="华文楷体" panose="02010600040101010101" charset="-122"/>
              </a:endParaRPr>
            </a:p>
            <a:p>
              <a:pPr marL="0" lvl="0" indent="0" algn="just" fontAlgn="auto">
                <a:lnSpc>
                  <a:spcPct val="150000"/>
                </a:lnSpc>
                <a:spcAft>
                  <a:spcPts val="0"/>
                </a:spcAft>
                <a:buClr>
                  <a:srgbClr val="595959"/>
                </a:buClr>
                <a:buNone/>
                <a:defRPr/>
              </a:pPr>
              <a:endParaRPr lang="zh-CN" altLang="en-US" spc="50" dirty="0">
                <a:ln w="3175">
                  <a:noFill/>
                  <a:prstDash val="dash"/>
                </a:ln>
                <a:solidFill>
                  <a:schemeClr val="bg1"/>
                </a:solidFill>
                <a:latin typeface="华文楷体" panose="02010600040101010101" charset="-122"/>
                <a:ea typeface="华文楷体" panose="02010600040101010101" charset="-122"/>
                <a:cs typeface="华文楷体" panose="02010600040101010101" charset="-122"/>
                <a:sym typeface="+mn-ea"/>
              </a:endParaRPr>
            </a:p>
          </p:txBody>
        </p:sp>
        <p:sp>
          <p:nvSpPr>
            <p:cNvPr id="12" name="矩形 11"/>
            <p:cNvSpPr/>
            <p:nvPr/>
          </p:nvSpPr>
          <p:spPr>
            <a:xfrm>
              <a:off x="6389427" y="2682807"/>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pic>
        <p:nvPicPr>
          <p:cNvPr id="15" name="图片占位符 5" descr="F:\杂志工作\2017年8月开始又接高考版\2019-2020学年\高考6本  整体资料\6本封面立体图\高考一类文计划6高考押题素材速用立体.png高考一类文计划6高考押题素材速用立体"/>
          <p:cNvPicPr>
            <a:picLocks noGrp="1" noChangeAspect="1"/>
          </p:cNvPicPr>
          <p:nvPr>
            <p:ph type="pic" sz="quarter" idx="10"/>
          </p:nvPr>
        </p:nvPicPr>
        <p:blipFill>
          <a:blip r:embed="rId2" cstate="print"/>
          <a:srcRect/>
          <a:stretch>
            <a:fillRect/>
          </a:stretch>
        </p:blipFill>
        <p:spPr>
          <a:xfrm>
            <a:off x="7304405" y="1051560"/>
            <a:ext cx="3818255" cy="4627245"/>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260475" y="398145"/>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思路模板一</a:t>
            </a:r>
          </a:p>
        </p:txBody>
      </p:sp>
      <p:pic>
        <p:nvPicPr>
          <p:cNvPr id="4" name="C9F754DE-2CAD-44b6-B708-469DEB6407EB-3" descr="qt_temp"/>
          <p:cNvPicPr>
            <a:picLocks noChangeAspect="1"/>
          </p:cNvPicPr>
          <p:nvPr/>
        </p:nvPicPr>
        <p:blipFill>
          <a:blip r:embed="rId2" cstate="print"/>
          <a:stretch>
            <a:fillRect/>
          </a:stretch>
        </p:blipFill>
        <p:spPr>
          <a:xfrm>
            <a:off x="0" y="1450975"/>
            <a:ext cx="12268835" cy="3919220"/>
          </a:xfrm>
          <a:prstGeom prst="rect">
            <a:avLst/>
          </a:prstGeom>
        </p:spPr>
      </p:pic>
    </p:spTree>
  </p:cSld>
  <p:clrMapOvr>
    <a:masterClrMapping/>
  </p:clrMapOvr>
  <p:transition>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350645" y="375920"/>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思路模板二</a:t>
            </a:r>
          </a:p>
        </p:txBody>
      </p:sp>
      <p:pic>
        <p:nvPicPr>
          <p:cNvPr id="4" name="C9F754DE-2CAD-44b6-B708-469DEB6407EB-4" descr="qt_temp"/>
          <p:cNvPicPr>
            <a:picLocks noChangeAspect="1"/>
          </p:cNvPicPr>
          <p:nvPr/>
        </p:nvPicPr>
        <p:blipFill>
          <a:blip r:embed="rId2" cstate="print"/>
          <a:stretch>
            <a:fillRect/>
          </a:stretch>
        </p:blipFill>
        <p:spPr>
          <a:xfrm>
            <a:off x="0" y="2039620"/>
            <a:ext cx="12278360" cy="2778760"/>
          </a:xfrm>
          <a:prstGeom prst="rect">
            <a:avLst/>
          </a:prstGeom>
        </p:spPr>
      </p:pic>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3480" y="1500505"/>
            <a:ext cx="9681210" cy="2748280"/>
          </a:xfrm>
          <a:prstGeom prst="rect">
            <a:avLst/>
          </a:prstGeom>
          <a:noFill/>
        </p:spPr>
        <p:txBody>
          <a:bodyPr wrap="square" rtlCol="0" anchor="t">
            <a:spAutoFit/>
          </a:bodyPr>
          <a:lstStyle/>
          <a:p>
            <a:pPr marL="0" indent="0">
              <a:lnSpc>
                <a:spcPct val="120000"/>
              </a:lnSpc>
              <a:spcBef>
                <a:spcPts val="0"/>
              </a:spcBef>
              <a:spcAft>
                <a:spcPts val="0"/>
              </a:spcAft>
              <a:buNone/>
            </a:pPr>
            <a:r>
              <a:rPr lang="en-US">
                <a:solidFill>
                  <a:schemeClr val="bg1"/>
                </a:solidFill>
                <a:latin typeface="宋体" panose="02010600030101010101" pitchFamily="2" charset="-122"/>
                <a:cs typeface="宋体" panose="02010600030101010101" pitchFamily="2" charset="-122"/>
                <a:sym typeface="+mn-ea"/>
              </a:rPr>
              <a:t>    </a:t>
            </a:r>
            <a:r>
              <a:rPr>
                <a:solidFill>
                  <a:schemeClr val="bg1"/>
                </a:solidFill>
                <a:latin typeface="宋体" panose="02010600030101010101" pitchFamily="2" charset="-122"/>
                <a:cs typeface="宋体" panose="02010600030101010101" pitchFamily="2" charset="-122"/>
                <a:sym typeface="+mn-ea"/>
              </a:rPr>
              <a:t>读下面的材料，根据要求作文</a:t>
            </a:r>
            <a:r>
              <a:rPr>
                <a:solidFill>
                  <a:schemeClr val="bg1"/>
                </a:solidFill>
                <a:latin typeface="宋体" panose="02010600030101010101" pitchFamily="2" charset="-122"/>
                <a:cs typeface="微软雅黑" panose="020B0503020204020204" pitchFamily="34" charset="-122"/>
                <a:sym typeface="+mn-ea"/>
              </a:rPr>
              <a:t>。</a:t>
            </a:r>
            <a:endParaRPr>
              <a:solidFill>
                <a:schemeClr val="bg1"/>
              </a:solidFill>
              <a:latin typeface="宋体" panose="02010600030101010101" pitchFamily="2" charset="-122"/>
              <a:ea typeface="宋体" panose="02010600030101010101" pitchFamily="2" charset="-122"/>
              <a:cs typeface="微软雅黑" panose="020B0503020204020204" pitchFamily="34" charset="-122"/>
              <a:sym typeface="+mn-ea"/>
            </a:endParaRPr>
          </a:p>
          <a:p>
            <a:pPr marL="0" indent="0">
              <a:lnSpc>
                <a:spcPct val="120000"/>
              </a:lnSpc>
              <a:spcBef>
                <a:spcPts val="0"/>
              </a:spcBef>
              <a:spcAft>
                <a:spcPts val="0"/>
              </a:spcAft>
              <a:buNone/>
            </a:pPr>
            <a:r>
              <a:rPr>
                <a:solidFill>
                  <a:schemeClr val="bg1"/>
                </a:solidFill>
                <a:latin typeface="华文楷体" panose="02010600040101010101" charset="-122"/>
                <a:ea typeface="华文楷体" panose="02010600040101010101" charset="-122"/>
                <a:cs typeface="华文楷体" panose="02010600040101010101" charset="-122"/>
                <a:sym typeface="+mn-ea"/>
              </a:rPr>
              <a:t>    </a:t>
            </a:r>
            <a:r>
              <a:rPr b="1">
                <a:solidFill>
                  <a:schemeClr val="bg1"/>
                </a:solidFill>
                <a:latin typeface="楷体" panose="02010609060101010101" charset="-122"/>
                <a:ea typeface="楷体" panose="02010609060101010101" charset="-122"/>
                <a:cs typeface="楷体" panose="02010609060101010101" charset="-122"/>
                <a:sym typeface="+mn-ea"/>
              </a:rPr>
              <a:t>材料1  </a:t>
            </a:r>
            <a:r>
              <a:rPr>
                <a:solidFill>
                  <a:schemeClr val="bg1"/>
                </a:solidFill>
                <a:latin typeface="楷体" panose="02010609060101010101" charset="-122"/>
                <a:ea typeface="楷体" panose="02010609060101010101" charset="-122"/>
                <a:cs typeface="楷体" panose="02010609060101010101" charset="-122"/>
                <a:sym typeface="+mn-ea"/>
              </a:rPr>
              <a:t>原始文明阶段，人类对自然的基本态度是崇拜，进而臣服于自然。农业文明阶段，人类开始大规模地采伐植物、捕杀动物、开发土地，对生态环境的破坏和掠夺日益加剧。工业文明阶段，人类沉醉于征服自然的喜悦之中。</a:t>
            </a:r>
          </a:p>
          <a:p>
            <a:pPr marL="0" indent="0">
              <a:lnSpc>
                <a:spcPct val="120000"/>
              </a:lnSpc>
              <a:spcBef>
                <a:spcPts val="0"/>
              </a:spcBef>
              <a:spcAft>
                <a:spcPts val="0"/>
              </a:spcAft>
              <a:buNone/>
            </a:pPr>
            <a:r>
              <a:rPr b="1">
                <a:solidFill>
                  <a:schemeClr val="bg1"/>
                </a:solidFill>
                <a:latin typeface="楷体" panose="02010609060101010101" charset="-122"/>
                <a:ea typeface="楷体" panose="02010609060101010101" charset="-122"/>
                <a:cs typeface="楷体" panose="02010609060101010101" charset="-122"/>
                <a:sym typeface="+mn-ea"/>
              </a:rPr>
              <a:t>    材料2  </a:t>
            </a:r>
            <a:r>
              <a:rPr>
                <a:solidFill>
                  <a:schemeClr val="bg1"/>
                </a:solidFill>
                <a:latin typeface="楷体" panose="02010609060101010101" charset="-122"/>
                <a:ea typeface="楷体" panose="02010609060101010101" charset="-122"/>
                <a:cs typeface="楷体" panose="02010609060101010101" charset="-122"/>
                <a:sym typeface="+mn-ea"/>
              </a:rPr>
              <a:t>习近平总书记在党的十九大报告中明确指出，人与自然是生命共同体，人类必须尊重自然、顺应自然、保护自然。</a:t>
            </a:r>
          </a:p>
          <a:p>
            <a:pPr marL="0" indent="0">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    要求：围绕材料内容及含义，选好角度，确定立意，明确文体，自拟标题；不要套作，不得抄袭；不少于800字。</a:t>
            </a:r>
            <a:endParaRPr lang="zh-CN" spc="160" dirty="0">
              <a:solidFill>
                <a:schemeClr val="bg1"/>
              </a:solidFill>
              <a:uFillTx/>
              <a:latin typeface="宋体" panose="02010600030101010101" pitchFamily="2" charset="-122"/>
              <a:cs typeface="宋体" panose="02010600030101010101" pitchFamily="2" charset="-122"/>
              <a:sym typeface="+mn-ea"/>
            </a:endParaRPr>
          </a:p>
        </p:txBody>
      </p:sp>
      <p:sp>
        <p:nvSpPr>
          <p:cNvPr id="4" name="文本框 3"/>
          <p:cNvSpPr txBox="1"/>
          <p:nvPr/>
        </p:nvSpPr>
        <p:spPr>
          <a:xfrm>
            <a:off x="1098550" y="396875"/>
            <a:ext cx="4754880" cy="460375"/>
          </a:xfrm>
          <a:prstGeom prst="rect">
            <a:avLst/>
          </a:prstGeom>
          <a:solidFill>
            <a:srgbClr val="FF000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mn-ea"/>
              </a:rPr>
              <a:t>预测话题三：人文情怀</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尊重自然</a:t>
            </a:r>
          </a:p>
        </p:txBody>
      </p:sp>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框 10"/>
          <p:cNvSpPr txBox="1"/>
          <p:nvPr/>
        </p:nvSpPr>
        <p:spPr>
          <a:xfrm>
            <a:off x="1165225" y="381635"/>
            <a:ext cx="5680710" cy="460375"/>
          </a:xfrm>
          <a:prstGeom prst="rect">
            <a:avLst/>
          </a:prstGeom>
          <a:noFill/>
          <a:ln w="9525">
            <a:noFill/>
          </a:ln>
        </p:spPr>
        <p:txBody>
          <a:bodyPr wrap="square">
            <a:spAutoFit/>
          </a:bodyPr>
          <a:lstStyle/>
          <a:p>
            <a:pPr eaLnBrk="1" hangingPunct="1"/>
            <a:r>
              <a:rPr lang="en-US" sz="2400" b="1" dirty="0">
                <a:solidFill>
                  <a:srgbClr val="FF0000"/>
                </a:solidFill>
                <a:latin typeface="宋体" panose="02010600030101010101" pitchFamily="2" charset="-122"/>
                <a:cs typeface="宋体" panose="02010600030101010101" pitchFamily="2" charset="-122"/>
              </a:rPr>
              <a:t>1.</a:t>
            </a:r>
            <a:r>
              <a:rPr lang="zh-CN" altLang="en-US" sz="2400" b="1" dirty="0">
                <a:solidFill>
                  <a:srgbClr val="FF0000"/>
                </a:solidFill>
                <a:latin typeface="宋体" panose="02010600030101010101" pitchFamily="2" charset="-122"/>
                <a:cs typeface="宋体" panose="02010600030101010101" pitchFamily="2" charset="-122"/>
              </a:rPr>
              <a:t>高分立意</a:t>
            </a:r>
          </a:p>
        </p:txBody>
      </p:sp>
      <p:graphicFrame>
        <p:nvGraphicFramePr>
          <p:cNvPr id="2" name="表格 1"/>
          <p:cNvGraphicFramePr/>
          <p:nvPr>
            <p:custDataLst>
              <p:tags r:id="rId1"/>
            </p:custDataLst>
          </p:nvPr>
        </p:nvGraphicFramePr>
        <p:xfrm>
          <a:off x="1068705" y="1228725"/>
          <a:ext cx="10398125" cy="4481830"/>
        </p:xfrm>
        <a:graphic>
          <a:graphicData uri="http://schemas.openxmlformats.org/drawingml/2006/table">
            <a:tbl>
              <a:tblPr firstRow="1" bandRow="1">
                <a:tableStyleId>{5C22544A-7EE6-4342-B048-85BDC9FD1C3A}</a:tableStyleId>
              </a:tblPr>
              <a:tblGrid>
                <a:gridCol w="1308735"/>
                <a:gridCol w="9089390"/>
              </a:tblGrid>
              <a:tr h="365760">
                <a:tc>
                  <a:txBody>
                    <a:bodyPr/>
                    <a:lstStyle/>
                    <a:p>
                      <a:pPr algn="ctr">
                        <a:buNone/>
                      </a:pPr>
                      <a:r>
                        <a:rPr lang="zh-CN" altLang="en-US">
                          <a:solidFill>
                            <a:srgbClr val="FFFFFF"/>
                          </a:solidFill>
                        </a:rPr>
                        <a:t>立意角度</a:t>
                      </a:r>
                    </a:p>
                  </a:txBody>
                  <a:tcPr>
                    <a:lnL>
                      <a:noFill/>
                    </a:lnL>
                    <a:lnR>
                      <a:noFill/>
                    </a:lnR>
                    <a:lnT>
                      <a:noFill/>
                    </a:lnT>
                    <a:lnB>
                      <a:noFill/>
                    </a:lnB>
                    <a:solidFill>
                      <a:srgbClr val="E34D4D"/>
                    </a:solidFill>
                  </a:tcPr>
                </a:tc>
                <a:tc>
                  <a:txBody>
                    <a:bodyPr/>
                    <a:lstStyle/>
                    <a:p>
                      <a:pPr algn="ctr">
                        <a:buNone/>
                      </a:pPr>
                      <a:r>
                        <a:rPr lang="zh-CN" altLang="en-US">
                          <a:solidFill>
                            <a:srgbClr val="FFFFFF"/>
                          </a:solidFill>
                        </a:rPr>
                        <a:t>写作点拨</a:t>
                      </a:r>
                    </a:p>
                  </a:txBody>
                  <a:tcPr>
                    <a:lnL>
                      <a:noFill/>
                    </a:lnL>
                    <a:lnR>
                      <a:noFill/>
                    </a:lnR>
                    <a:lnT>
                      <a:noFill/>
                    </a:lnT>
                    <a:lnB>
                      <a:noFill/>
                    </a:lnB>
                    <a:solidFill>
                      <a:srgbClr val="E67A4A"/>
                    </a:solidFill>
                  </a:tcPr>
                </a:tc>
              </a:tr>
              <a:tr h="948690">
                <a:tc>
                  <a:txBody>
                    <a:bodyPr/>
                    <a:lstStyle/>
                    <a:p>
                      <a:pPr algn="ctr">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rPr>
                        <a:t>遵循规律敬畏自然</a:t>
                      </a:r>
                    </a:p>
                  </a:txBody>
                  <a:tcPr>
                    <a:lnL>
                      <a:noFill/>
                    </a:lnL>
                    <a:lnR w="12700">
                      <a:solidFill>
                        <a:srgbClr val="D9D9D9"/>
                      </a:solidFill>
                      <a:prstDash val="solid"/>
                    </a:lnR>
                    <a:lnT>
                      <a:noFill/>
                    </a:lnT>
                    <a:lnB>
                      <a:noFill/>
                    </a:lnB>
                    <a:solidFill>
                      <a:srgbClr val="FFFFFF"/>
                    </a:solidFill>
                  </a:tcPr>
                </a:tc>
                <a:tc>
                  <a:txBody>
                    <a:bodyPr/>
                    <a:lstStyle/>
                    <a:p>
                      <a:pPr algn="l" fontAlgn="auto">
                        <a:lnSpc>
                          <a:spcPct val="150000"/>
                        </a:lnSpc>
                        <a:buNone/>
                      </a:pPr>
                      <a:r>
                        <a:rPr lang="zh-CN" altLang="en-US" sz="1800">
                          <a:solidFill>
                            <a:schemeClr val="accent2"/>
                          </a:solidFill>
                          <a:latin typeface="宋体" panose="02010600030101010101" pitchFamily="2" charset="-122"/>
                          <a:ea typeface="宋体" panose="02010600030101010101" pitchFamily="2" charset="-122"/>
                        </a:rPr>
                        <a:t>顺应自然规律，按客观规律办事，人类才能获得最大的生存权利，生活才能更加美好。敬畏自然，我们就不会乱砍滥伐，就不会竭泽而渔，就不会焚林而猎！</a:t>
                      </a:r>
                    </a:p>
                  </a:txBody>
                  <a:tcPr>
                    <a:lnL w="12700">
                      <a:solidFill>
                        <a:srgbClr val="D9D9D9"/>
                      </a:solidFill>
                      <a:prstDash val="solid"/>
                    </a:lnL>
                    <a:lnR>
                      <a:noFill/>
                    </a:lnR>
                    <a:lnT>
                      <a:noFill/>
                    </a:lnT>
                    <a:lnB>
                      <a:noFill/>
                    </a:lnB>
                    <a:solidFill>
                      <a:srgbClr val="FFFFFF"/>
                    </a:solidFill>
                  </a:tcPr>
                </a:tc>
              </a:tr>
              <a:tr h="1885315">
                <a:tc>
                  <a:txBody>
                    <a:bodyPr/>
                    <a:lstStyle/>
                    <a:p>
                      <a:pPr algn="ctr">
                        <a:lnSpc>
                          <a:spcPct val="150000"/>
                        </a:lnSpc>
                        <a:buClrTx/>
                        <a:buSzTx/>
                        <a:buFontTx/>
                        <a:buNone/>
                      </a:pPr>
                      <a:endParaRPr lang="zh-CN" altLang="en-US" sz="1800">
                        <a:solidFill>
                          <a:schemeClr val="accent2"/>
                        </a:solidFill>
                        <a:latin typeface="宋体" panose="02010600030101010101" pitchFamily="2" charset="-122"/>
                        <a:ea typeface="宋体" panose="02010600030101010101" pitchFamily="2" charset="-122"/>
                      </a:endParaRPr>
                    </a:p>
                    <a:p>
                      <a:pPr algn="ctr">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rPr>
                        <a:t>破坏自然等于自戕</a:t>
                      </a:r>
                    </a:p>
                  </a:txBody>
                  <a:tcPr>
                    <a:lnL>
                      <a:noFill/>
                    </a:lnL>
                    <a:lnR w="12700">
                      <a:solidFill>
                        <a:srgbClr val="D9D9D9"/>
                      </a:solidFill>
                      <a:prstDash val="solid"/>
                    </a:lnR>
                    <a:lnT>
                      <a:noFill/>
                    </a:lnT>
                    <a:lnB>
                      <a:noFill/>
                    </a:lnB>
                    <a:solidFill>
                      <a:srgbClr val="F2F2F2"/>
                    </a:solidFill>
                  </a:tcPr>
                </a:tc>
                <a:tc>
                  <a:txBody>
                    <a:bodyPr/>
                    <a:lstStyle/>
                    <a:p>
                      <a:pPr algn="l">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rPr>
                        <a:t>为了矿产暴利，人类毁了多少山川；为了多产粮食，人类填平了多少湖泊；为了压低成本，人类污染了多少水源；为了口腹之欲，人类灭绝了多少物种……但是，人类对自然的每次破坏，自然都对人类进行了报复——沙尘暴、泥石流、非典、新冠肺炎……这告诉我们：与自然作对就是自戕！</a:t>
                      </a:r>
                    </a:p>
                  </a:txBody>
                  <a:tcPr>
                    <a:lnL w="12700">
                      <a:solidFill>
                        <a:srgbClr val="D9D9D9"/>
                      </a:solidFill>
                      <a:prstDash val="solid"/>
                    </a:lnL>
                    <a:lnR>
                      <a:noFill/>
                    </a:lnR>
                    <a:lnT>
                      <a:noFill/>
                    </a:lnT>
                    <a:lnB>
                      <a:noFill/>
                    </a:lnB>
                    <a:solidFill>
                      <a:srgbClr val="F2F2F2"/>
                    </a:solidFill>
                  </a:tcPr>
                </a:tc>
              </a:tr>
              <a:tr h="1282065">
                <a:tc>
                  <a:txBody>
                    <a:bodyPr/>
                    <a:lstStyle/>
                    <a:p>
                      <a:pPr algn="ctr">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纠错改偏绿色发展</a:t>
                      </a:r>
                    </a:p>
                  </a:txBody>
                  <a:tcPr>
                    <a:lnL>
                      <a:noFill/>
                    </a:lnL>
                    <a:lnR w="12700">
                      <a:solidFill>
                        <a:srgbClr val="D9D9D9"/>
                      </a:solidFill>
                      <a:prstDash val="solid"/>
                    </a:lnR>
                    <a:lnT>
                      <a:noFill/>
                    </a:lnT>
                    <a:lnB>
                      <a:noFill/>
                    </a:lnB>
                    <a:solidFill>
                      <a:srgbClr val="FFFFFF"/>
                    </a:solidFill>
                  </a:tcPr>
                </a:tc>
                <a:tc>
                  <a:txBody>
                    <a:bodyPr/>
                    <a:lstStyle/>
                    <a:p>
                      <a:pPr algn="l" fontAlgn="auto">
                        <a:lnSpc>
                          <a:spcPct val="15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发展中的中国，正认真反思、及时总结过去发展中的经验和教训，更新观念，纠偏改错倡导绿色发展——这正是在改善和优化人与自然的关系，实现人与自然和谐发展。</a:t>
                      </a:r>
                    </a:p>
                  </a:txBody>
                  <a:tcPr>
                    <a:lnL w="12700">
                      <a:solidFill>
                        <a:srgbClr val="D9D9D9"/>
                      </a:solidFill>
                      <a:prstDash val="solid"/>
                    </a:lnL>
                    <a:lnR>
                      <a:noFill/>
                    </a:lnR>
                    <a:lnT>
                      <a:noFill/>
                    </a:lnT>
                    <a:lnB>
                      <a:noFill/>
                    </a:lnB>
                    <a:solidFill>
                      <a:srgbClr val="FFFFFF"/>
                    </a:solidFill>
                  </a:tcPr>
                </a:tc>
              </a:tr>
            </a:tbl>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083945" y="374015"/>
            <a:ext cx="459549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热点事件</a:t>
            </a:r>
          </a:p>
        </p:txBody>
      </p:sp>
      <p:sp>
        <p:nvSpPr>
          <p:cNvPr id="17" name="矩形 16"/>
          <p:cNvSpPr/>
          <p:nvPr/>
        </p:nvSpPr>
        <p:spPr>
          <a:xfrm>
            <a:off x="7168515" y="2818765"/>
            <a:ext cx="3928745" cy="45021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 name="组合 3"/>
          <p:cNvGrpSpPr/>
          <p:nvPr/>
        </p:nvGrpSpPr>
        <p:grpSpPr>
          <a:xfrm>
            <a:off x="900430" y="1433195"/>
            <a:ext cx="6191250" cy="4067175"/>
            <a:chOff x="4083346" y="1295929"/>
            <a:chExt cx="6979380" cy="3657027"/>
          </a:xfrm>
        </p:grpSpPr>
        <p:sp>
          <p:nvSpPr>
            <p:cNvPr id="7" name="Rectangle 2"/>
            <p:cNvSpPr/>
            <p:nvPr/>
          </p:nvSpPr>
          <p:spPr>
            <a:xfrm>
              <a:off x="4083346" y="1810939"/>
              <a:ext cx="6979380" cy="3142017"/>
            </a:xfrm>
            <a:prstGeom prst="rect">
              <a:avLst/>
            </a:prstGeom>
          </p:spPr>
          <p:style>
            <a:lnRef idx="3">
              <a:schemeClr val="lt1"/>
            </a:lnRef>
            <a:fillRef idx="1">
              <a:schemeClr val="accent1"/>
            </a:fillRef>
            <a:effectRef idx="1">
              <a:schemeClr val="accent1"/>
            </a:effectRef>
            <a:fontRef idx="minor">
              <a:schemeClr val="lt1"/>
            </a:fontRef>
          </p:style>
          <p:txBody>
            <a:bodyPr anchor="ctr"/>
            <a:lstStyle/>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2019年12月27日，农业农村部发布了《关于长江流域重点水域禁捕范围和时间的通告》，宣布从2020年1月1日0时起实施长江十年禁渔计划。为什么要禁渔？在过去几十年快速、粗放的经济发展模式下，长江生物完整性指数已经到了最差的“无鱼”等级。而另一则新闻，更令人痛心：国际学术期刊《整体环境科学》于2019年12月23日发布的一篇研究论文中称，2005—2010年时长江白鲟已灭绝。2019年9月，世界自然保护联盟组织专家组评估，当时的评估结果也确认长江白鲟灭绝。</a:t>
              </a:r>
              <a:endParaRPr lang="zh-CN" altLang="en-US"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fontAlgn="auto">
                <a:lnSpc>
                  <a:spcPct val="120000"/>
                </a:lnSpc>
                <a:spcBef>
                  <a:spcPts val="0"/>
                </a:spcBef>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8" name="组合 7"/>
            <p:cNvGrpSpPr/>
            <p:nvPr/>
          </p:nvGrpSpPr>
          <p:grpSpPr>
            <a:xfrm>
              <a:off x="4196526" y="1295929"/>
              <a:ext cx="6597762" cy="1797233"/>
              <a:chOff x="-1318189" y="2268709"/>
              <a:chExt cx="6597762" cy="1797233"/>
            </a:xfrm>
          </p:grpSpPr>
          <p:sp>
            <p:nvSpPr>
              <p:cNvPr id="9" name="矩形 8"/>
              <p:cNvSpPr/>
              <p:nvPr/>
            </p:nvSpPr>
            <p:spPr>
              <a:xfrm>
                <a:off x="874712" y="3679862"/>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矩形 17"/>
              <p:cNvSpPr/>
              <p:nvPr/>
            </p:nvSpPr>
            <p:spPr>
              <a:xfrm>
                <a:off x="-1318189" y="2268709"/>
                <a:ext cx="6489749" cy="87871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inpin heiti" panose="00000500000000000000" pitchFamily="2" charset="-122"/>
                    <a:ea typeface="inpin heiti" panose="00000500000000000000" pitchFamily="2" charset="-122"/>
                    <a:sym typeface="+mn-ea"/>
                  </a:rPr>
                  <a:t>长江白鲟宣告灭绝，生态保护迫在眉睫</a:t>
                </a:r>
              </a:p>
              <a:p>
                <a:pPr algn="ctr">
                  <a:lnSpc>
                    <a:spcPct val="120000"/>
                  </a:lnSpc>
                </a:pPr>
                <a:endPar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pic>
        <p:nvPicPr>
          <p:cNvPr id="11" name="图片占位符 10" descr="图片2"/>
          <p:cNvPicPr>
            <a:picLocks noGrp="1" noChangeAspect="1"/>
          </p:cNvPicPr>
          <p:nvPr>
            <p:ph type="pic" sz="quarter" idx="10"/>
          </p:nvPr>
        </p:nvPicPr>
        <p:blipFill>
          <a:blip r:embed="rId2" cstate="print"/>
          <a:stretch>
            <a:fillRect/>
          </a:stretch>
        </p:blipFill>
        <p:spPr>
          <a:xfrm>
            <a:off x="7420610" y="2085340"/>
            <a:ext cx="4297680" cy="2824480"/>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05090" y="2910840"/>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文本框 1"/>
          <p:cNvSpPr txBox="1"/>
          <p:nvPr/>
        </p:nvSpPr>
        <p:spPr>
          <a:xfrm>
            <a:off x="1010920" y="363220"/>
            <a:ext cx="3759835"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名言论据</a:t>
            </a:r>
          </a:p>
        </p:txBody>
      </p:sp>
      <p:sp>
        <p:nvSpPr>
          <p:cNvPr id="7" name="矩形 6"/>
          <p:cNvSpPr/>
          <p:nvPr/>
        </p:nvSpPr>
        <p:spPr>
          <a:xfrm>
            <a:off x="7469505" y="2872105"/>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4" name="组合 23"/>
          <p:cNvGrpSpPr/>
          <p:nvPr/>
        </p:nvGrpSpPr>
        <p:grpSpPr>
          <a:xfrm>
            <a:off x="4512945" y="1148716"/>
            <a:ext cx="7103745" cy="4560570"/>
            <a:chOff x="1976936" y="1371161"/>
            <a:chExt cx="8970694" cy="3645209"/>
          </a:xfrm>
        </p:grpSpPr>
        <p:sp>
          <p:nvSpPr>
            <p:cNvPr id="5" name="Rectangle 2"/>
            <p:cNvSpPr/>
            <p:nvPr/>
          </p:nvSpPr>
          <p:spPr>
            <a:xfrm>
              <a:off x="1976936" y="1371161"/>
              <a:ext cx="8970694" cy="3645209"/>
            </a:xfrm>
            <a:prstGeom prst="rect">
              <a:avLst/>
            </a:prstGeom>
            <a:solidFill>
              <a:schemeClr val="accent2">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◆我们既要绿水青山，也要金山银山。宁要绿水青山，不要金山银山，而且绿水青山就是金山银山。我们绝不能以牺牲生态环境为代价换取经济的一时发展。</a:t>
              </a:r>
            </a:p>
            <a:p>
              <a:pPr marL="0" indent="0" algn="r"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solidFill>
                    <a:schemeClr val="bg1"/>
                  </a:solidFill>
                  <a:latin typeface="楷体" panose="02010609060101010101" charset="-122"/>
                  <a:ea typeface="楷体" panose="02010609060101010101" charset="-122"/>
                  <a:cs typeface="楷体" panose="02010609060101010101" charset="-122"/>
                  <a:sym typeface="+mn-ea"/>
                </a:rPr>
                <a:t>——习近平总书记</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◆人与自然是一种共生关系，对自然的伤害最终会伤及人类自身。</a:t>
              </a:r>
            </a:p>
            <a:p>
              <a:pPr marL="0" indent="0" algn="r" fontAlgn="auto">
                <a:lnSpc>
                  <a:spcPct val="150000"/>
                </a:lnSpc>
                <a:spcAft>
                  <a:spcPts val="0"/>
                </a:spcAft>
                <a:buNone/>
              </a:pPr>
              <a:r>
                <a:rPr lang="zh-CN" altLang="en-US">
                  <a:solidFill>
                    <a:schemeClr val="bg1"/>
                  </a:solidFill>
                  <a:latin typeface="楷体" panose="02010609060101010101" charset="-122"/>
                  <a:ea typeface="楷体" panose="02010609060101010101" charset="-122"/>
                  <a:cs typeface="楷体" panose="02010609060101010101" charset="-122"/>
                  <a:sym typeface="+mn-ea"/>
                </a:rPr>
                <a:t>——习近平总书记</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人类对自然生态的道德期望，必须与其对自然生态的道德责任相联系，人类与自然生态之间必须建立一种等价交换机制，以此限制、消除人类对自然生态不负责任的邪恶行为和自利欲望的膨胀，匡正天人之间的严重不和谐关系。</a:t>
              </a:r>
            </a:p>
            <a:p>
              <a:pPr marL="0" lvl="0" indent="0" algn="r" fontAlgn="auto">
                <a:lnSpc>
                  <a:spcPct val="150000"/>
                </a:lnSpc>
                <a:spcAft>
                  <a:spcPts val="0"/>
                </a:spcAft>
                <a:buClr>
                  <a:srgbClr val="595959"/>
                </a:buClr>
                <a:buNone/>
                <a:defRPr/>
              </a:pPr>
              <a:r>
                <a:rPr lang="zh-CN" altLang="en-US">
                  <a:solidFill>
                    <a:schemeClr val="bg1"/>
                  </a:solidFill>
                  <a:latin typeface="楷体" panose="02010609060101010101" charset="-122"/>
                  <a:ea typeface="楷体" panose="02010609060101010101" charset="-122"/>
                  <a:cs typeface="楷体" panose="02010609060101010101" charset="-122"/>
                  <a:sym typeface="+mn-ea"/>
                </a:rPr>
                <a:t>——张立文</a:t>
              </a:r>
              <a:endParaRPr lang="zh-CN" altLang="en-US">
                <a:solidFill>
                  <a:schemeClr val="bg1"/>
                </a:solidFill>
                <a:latin typeface="仿宋" panose="02010609060101010101" charset="-122"/>
                <a:ea typeface="仿宋" panose="02010609060101010101" charset="-122"/>
                <a:cs typeface="仿宋" panose="02010609060101010101" charset="-122"/>
                <a:sym typeface="+mn-ea"/>
              </a:endParaRPr>
            </a:p>
            <a:p>
              <a:pPr marL="0" indent="0"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endParaRPr lang="zh-CN" altLang="en-US" spc="50" dirty="0">
                <a:ln w="3175">
                  <a:noFill/>
                  <a:prstDash val="dash"/>
                </a:ln>
                <a:solidFill>
                  <a:schemeClr val="bg1"/>
                </a:solidFill>
                <a:latin typeface="华文楷体" panose="02010600040101010101" charset="-122"/>
                <a:ea typeface="华文楷体" panose="02010600040101010101" charset="-122"/>
                <a:cs typeface="华文楷体" panose="02010600040101010101" charset="-122"/>
                <a:sym typeface="+mn-ea"/>
              </a:endParaRPr>
            </a:p>
          </p:txBody>
        </p:sp>
        <p:sp>
          <p:nvSpPr>
            <p:cNvPr id="3" name="矩形 2"/>
            <p:cNvSpPr/>
            <p:nvPr/>
          </p:nvSpPr>
          <p:spPr>
            <a:xfrm>
              <a:off x="6389427" y="2682807"/>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pic>
        <p:nvPicPr>
          <p:cNvPr id="4" name="图片 3" descr="F:\杂志工作\2017年8月开始又接高考版\2019-2020学年\高考6本  整体资料\6本封面立体图\高考一类文计划4高分作文速成模板立体.png高考一类文计划4高分作文速成模板立体"/>
          <p:cNvPicPr>
            <a:picLocks noChangeAspect="1"/>
          </p:cNvPicPr>
          <p:nvPr/>
        </p:nvPicPr>
        <p:blipFill>
          <a:blip r:embed="rId2" cstate="print"/>
          <a:srcRect/>
          <a:stretch>
            <a:fillRect/>
          </a:stretch>
        </p:blipFill>
        <p:spPr>
          <a:xfrm>
            <a:off x="445770" y="823278"/>
            <a:ext cx="4034790" cy="4876165"/>
          </a:xfrm>
          <a:prstGeom prst="rect">
            <a:avLst/>
          </a:prstGeom>
        </p:spPr>
      </p:pic>
      <p:sp>
        <p:nvSpPr>
          <p:cNvPr id="8" name="文本框 7"/>
          <p:cNvSpPr txBox="1"/>
          <p:nvPr/>
        </p:nvSpPr>
        <p:spPr>
          <a:xfrm>
            <a:off x="1099185" y="5480050"/>
            <a:ext cx="3266440" cy="337185"/>
          </a:xfrm>
          <a:prstGeom prst="rect">
            <a:avLst/>
          </a:prstGeom>
          <a:noFill/>
        </p:spPr>
        <p:txBody>
          <a:bodyPr wrap="none" rtlCol="0">
            <a:spAutoFit/>
          </a:bodyPr>
          <a:lstStyle/>
          <a:p>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高分作文速成模板：</a:t>
            </a:r>
            <a:r>
              <a:rPr lang="en-US" altLang="zh-CN"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种提分模板</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282700" y="364490"/>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思路模板一</a:t>
            </a:r>
          </a:p>
        </p:txBody>
      </p:sp>
      <p:pic>
        <p:nvPicPr>
          <p:cNvPr id="2" name="C9F754DE-2CAD-44b6-B708-469DEB6407EB-5" descr="qt_temp"/>
          <p:cNvPicPr>
            <a:picLocks noChangeAspect="1"/>
          </p:cNvPicPr>
          <p:nvPr/>
        </p:nvPicPr>
        <p:blipFill>
          <a:blip r:embed="rId2" cstate="print"/>
          <a:stretch>
            <a:fillRect/>
          </a:stretch>
        </p:blipFill>
        <p:spPr>
          <a:xfrm>
            <a:off x="0" y="2099310"/>
            <a:ext cx="12283440" cy="2659380"/>
          </a:xfrm>
          <a:prstGeom prst="rect">
            <a:avLst/>
          </a:prstGeom>
        </p:spPr>
      </p:pic>
    </p:spTree>
  </p:cSld>
  <p:clrMapOvr>
    <a:masterClrMapping/>
  </p:clrMapOvr>
  <p:transition>
    <p:wheel spokes="8"/>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260475" y="375285"/>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思路模板二</a:t>
            </a:r>
          </a:p>
        </p:txBody>
      </p:sp>
      <p:pic>
        <p:nvPicPr>
          <p:cNvPr id="3" name="C9F754DE-2CAD-44b6-B708-469DEB6407EB-6" descr="qt_temp"/>
          <p:cNvPicPr>
            <a:picLocks noChangeAspect="1"/>
          </p:cNvPicPr>
          <p:nvPr/>
        </p:nvPicPr>
        <p:blipFill>
          <a:blip r:embed="rId2" cstate="print"/>
          <a:stretch>
            <a:fillRect/>
          </a:stretch>
        </p:blipFill>
        <p:spPr>
          <a:xfrm>
            <a:off x="0" y="1781810"/>
            <a:ext cx="12292330" cy="3294380"/>
          </a:xfrm>
          <a:prstGeom prst="rect">
            <a:avLst/>
          </a:prstGeom>
        </p:spPr>
      </p:pic>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52E33"/>
        </a:solidFill>
        <a:effectLst/>
      </p:bgPr>
    </p:bg>
    <p:spTree>
      <p:nvGrpSpPr>
        <p:cNvPr id="1" name=""/>
        <p:cNvGrpSpPr/>
        <p:nvPr/>
      </p:nvGrpSpPr>
      <p:grpSpPr>
        <a:xfrm>
          <a:off x="0" y="0"/>
          <a:ext cx="0" cy="0"/>
          <a:chOff x="0" y="0"/>
          <a:chExt cx="0" cy="0"/>
        </a:xfrm>
      </p:grpSpPr>
      <p:sp>
        <p:nvSpPr>
          <p:cNvPr id="5" name="文本框 4"/>
          <p:cNvSpPr txBox="1"/>
          <p:nvPr/>
        </p:nvSpPr>
        <p:spPr>
          <a:xfrm>
            <a:off x="1906588" y="2585439"/>
            <a:ext cx="8046720" cy="768350"/>
          </a:xfrm>
          <a:prstGeom prst="rect">
            <a:avLst/>
          </a:prstGeom>
          <a:noFill/>
          <a:ln>
            <a:solidFill>
              <a:srgbClr val="05AF88"/>
            </a:solidFill>
          </a:ln>
        </p:spPr>
        <p:txBody>
          <a:bodyPr wrap="none" rtlCol="0">
            <a:spAutoFit/>
            <a:scene3d>
              <a:camera prst="orthographicFront"/>
              <a:lightRig rig="soft" dir="t">
                <a:rot lat="0" lon="0" rev="15600000"/>
              </a:lightRig>
            </a:scene3d>
            <a:sp3d extrusionH="57150" prstMaterial="softEdge">
              <a:bevelT w="25400" h="38100"/>
            </a:sp3d>
          </a:bodyPr>
          <a:lstStyle/>
          <a:p>
            <a:pPr algn="l"/>
            <a:r>
              <a:rPr lang="zh-CN" altLang="en-US"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一、</a:t>
            </a:r>
            <a:r>
              <a:rPr lang="en-US" altLang="zh-CN"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2020</a:t>
            </a:r>
            <a:r>
              <a:rPr lang="zh-CN" altLang="en-US" sz="4400" b="1" dirty="0">
                <a:solidFill>
                  <a:schemeClr val="accent4"/>
                </a:solidFill>
                <a:effectLst/>
                <a:latin typeface="inpin heiti" panose="00000500000000000000" pitchFamily="2" charset="-122"/>
                <a:ea typeface="inpin heiti" panose="00000500000000000000" pitchFamily="2" charset="-122"/>
                <a:sym typeface="inpin heiti" panose="00000500000000000000" pitchFamily="2" charset="-122"/>
              </a:rPr>
              <a:t>高考作文命题趋势分析</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8550" y="1417955"/>
            <a:ext cx="10443210" cy="4022090"/>
          </a:xfrm>
          <a:prstGeom prst="rect">
            <a:avLst/>
          </a:prstGeom>
          <a:noFill/>
        </p:spPr>
        <p:txBody>
          <a:bodyPr wrap="square" rtlCol="0" anchor="t">
            <a:spAutoFit/>
          </a:bodyPr>
          <a:lstStyle/>
          <a:p>
            <a:pPr marL="0" indent="495300">
              <a:lnSpc>
                <a:spcPct val="10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阅读下面的材料，</a:t>
            </a:r>
            <a:r>
              <a:rPr lang="zh-CN">
                <a:solidFill>
                  <a:schemeClr val="bg1"/>
                </a:solidFill>
                <a:latin typeface="宋体" panose="02010600030101010101" pitchFamily="2" charset="-122"/>
                <a:cs typeface="宋体" panose="02010600030101010101" pitchFamily="2" charset="-122"/>
                <a:sym typeface="+mn-ea"/>
              </a:rPr>
              <a:t>按</a:t>
            </a:r>
            <a:r>
              <a:rPr>
                <a:solidFill>
                  <a:schemeClr val="bg1"/>
                </a:solidFill>
                <a:latin typeface="宋体" panose="02010600030101010101" pitchFamily="2" charset="-122"/>
                <a:cs typeface="宋体" panose="02010600030101010101" pitchFamily="2" charset="-122"/>
                <a:sym typeface="+mn-ea"/>
              </a:rPr>
              <a:t>要求作文</a:t>
            </a:r>
            <a:r>
              <a:rPr>
                <a:solidFill>
                  <a:schemeClr val="bg1"/>
                </a:solidFill>
                <a:latin typeface="宋体" panose="02010600030101010101" pitchFamily="2" charset="-122"/>
                <a:cs typeface="微软雅黑" panose="020B0503020204020204" pitchFamily="34" charset="-122"/>
                <a:sym typeface="+mn-ea"/>
              </a:rPr>
              <a:t>。</a:t>
            </a:r>
            <a:endParaRPr>
              <a:solidFill>
                <a:schemeClr val="bg1"/>
              </a:solidFill>
              <a:latin typeface="宋体" panose="02010600030101010101" pitchFamily="2" charset="-122"/>
              <a:ea typeface="宋体" panose="02010600030101010101" pitchFamily="2" charset="-122"/>
              <a:cs typeface="微软雅黑" panose="020B0503020204020204" pitchFamily="34" charset="-122"/>
              <a:sym typeface="+mn-ea"/>
            </a:endParaRPr>
          </a:p>
          <a:p>
            <a:pPr marL="0" indent="457200" fontAlgn="auto">
              <a:lnSpc>
                <a:spcPct val="120000"/>
              </a:lnSpc>
              <a:spcBef>
                <a:spcPts val="0"/>
              </a:spcBef>
              <a:buNone/>
            </a:pPr>
            <a:r>
              <a:rPr>
                <a:solidFill>
                  <a:schemeClr val="bg1"/>
                </a:solidFill>
                <a:latin typeface="楷体" panose="02010609060101010101" charset="-122"/>
                <a:ea typeface="楷体" panose="02010609060101010101" charset="-122"/>
                <a:cs typeface="楷体" panose="02010609060101010101" charset="-122"/>
                <a:sym typeface="+mn-ea"/>
              </a:rPr>
              <a:t>北京大学哲学教授张世英说：“人生有四种境界：欲求境界、求知境界、道德境界、审美境界。审美为最高境界。”毋庸置疑，近年来人们的审美水平不断提升，但我们也要看到，一些人享受着丰富的物质和便捷的科技之时，似乎不懂审美，或者对“美”麻木和冷淡了。正如著名画家吴冠中所说“今天中国的文盲不多了，但美盲很多”</a:t>
            </a:r>
            <a:r>
              <a:rPr lang="zh-CN">
                <a:solidFill>
                  <a:schemeClr val="bg1"/>
                </a:solidFill>
                <a:latin typeface="楷体" panose="02010609060101010101" charset="-122"/>
                <a:ea typeface="楷体" panose="02010609060101010101" charset="-122"/>
                <a:cs typeface="楷体" panose="02010609060101010101" charset="-122"/>
                <a:sym typeface="+mn-ea"/>
              </a:rPr>
              <a:t>。</a:t>
            </a:r>
            <a:r>
              <a:rPr>
                <a:solidFill>
                  <a:schemeClr val="bg1"/>
                </a:solidFill>
                <a:latin typeface="楷体" panose="02010609060101010101" charset="-122"/>
                <a:ea typeface="楷体" panose="02010609060101010101" charset="-122"/>
                <a:cs typeface="楷体" panose="02010609060101010101" charset="-122"/>
                <a:sym typeface="+mn-ea"/>
              </a:rPr>
              <a:t>更值得思考的是，一些人甚至美丑不分、以丑为美。有研究者将当下这种现状概括为“低美感现象”。</a:t>
            </a:r>
            <a:endParaRPr>
              <a:solidFill>
                <a:schemeClr val="bg1"/>
              </a:solidFill>
              <a:latin typeface="楷体_GB2312" panose="02010609030101010101" charset="-122"/>
              <a:ea typeface="楷体_GB2312" panose="02010609030101010101" charset="-122"/>
              <a:cs typeface="楷体_GB2312" panose="02010609030101010101" charset="-122"/>
              <a:sym typeface="+mn-ea"/>
            </a:endParaRPr>
          </a:p>
          <a:p>
            <a:pPr marL="0" indent="457200" fontAlgn="auto">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《美好时代》杂志社决定针对上述现象与问题开辟专栏，展开读者大讨论。请从下列选项中任选其一，完成写作任务。</a:t>
            </a: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57200" fontAlgn="auto">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①作为该专栏的一名年轻编辑，写一篇短评，代表杂志社表达对这种现象的基本态度，引导读者踊跃参与讨论。</a:t>
            </a: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57200" fontAlgn="auto">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②作为该杂志的一名高中生读者，给栏目编辑写一封信，谈谈自己对这种现象的判断与思考，传达中学生的心声</a:t>
            </a:r>
            <a:r>
              <a:rPr lang="zh-CN">
                <a:solidFill>
                  <a:schemeClr val="bg1"/>
                </a:solidFill>
                <a:latin typeface="宋体" panose="02010600030101010101" pitchFamily="2" charset="-122"/>
                <a:cs typeface="宋体" panose="02010600030101010101" pitchFamily="2" charset="-122"/>
                <a:sym typeface="+mn-ea"/>
              </a:rPr>
              <a:t>。</a:t>
            </a:r>
            <a:endParaRPr lang="zh-CN" spc="160" dirty="0">
              <a:solidFill>
                <a:schemeClr val="bg1"/>
              </a:solidFill>
              <a:uFillTx/>
              <a:latin typeface="宋体" panose="02010600030101010101" pitchFamily="2" charset="-122"/>
              <a:cs typeface="宋体" panose="02010600030101010101" pitchFamily="2" charset="-122"/>
              <a:sym typeface="+mn-ea"/>
            </a:endParaRPr>
          </a:p>
        </p:txBody>
      </p:sp>
      <p:sp>
        <p:nvSpPr>
          <p:cNvPr id="4" name="文本框 3"/>
          <p:cNvSpPr txBox="1"/>
          <p:nvPr/>
        </p:nvSpPr>
        <p:spPr>
          <a:xfrm>
            <a:off x="1098550" y="396875"/>
            <a:ext cx="4934585" cy="460375"/>
          </a:xfrm>
          <a:prstGeom prst="rect">
            <a:avLst/>
          </a:prstGeom>
          <a:solidFill>
            <a:srgbClr val="FF000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mn-ea"/>
              </a:rPr>
              <a:t>预测话题四：审美情趣</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低美感现象</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文本框 10"/>
          <p:cNvSpPr txBox="1"/>
          <p:nvPr/>
        </p:nvSpPr>
        <p:spPr>
          <a:xfrm>
            <a:off x="1165225" y="381635"/>
            <a:ext cx="5680710" cy="460375"/>
          </a:xfrm>
          <a:prstGeom prst="rect">
            <a:avLst/>
          </a:prstGeom>
          <a:noFill/>
          <a:ln w="9525">
            <a:noFill/>
          </a:ln>
        </p:spPr>
        <p:txBody>
          <a:bodyPr wrap="square">
            <a:spAutoFit/>
          </a:bodyPr>
          <a:lstStyle/>
          <a:p>
            <a:pPr eaLnBrk="1" hangingPunct="1"/>
            <a:r>
              <a:rPr lang="en-US" sz="2400" b="1" dirty="0">
                <a:solidFill>
                  <a:srgbClr val="FF0000"/>
                </a:solidFill>
                <a:latin typeface="宋体" panose="02010600030101010101" pitchFamily="2" charset="-122"/>
                <a:cs typeface="宋体" panose="02010600030101010101" pitchFamily="2" charset="-122"/>
              </a:rPr>
              <a:t>1.</a:t>
            </a:r>
            <a:r>
              <a:rPr lang="zh-CN" altLang="en-US" sz="2400" b="1" dirty="0">
                <a:solidFill>
                  <a:srgbClr val="FF0000"/>
                </a:solidFill>
                <a:latin typeface="宋体" panose="02010600030101010101" pitchFamily="2" charset="-122"/>
                <a:cs typeface="宋体" panose="02010600030101010101" pitchFamily="2" charset="-122"/>
              </a:rPr>
              <a:t>高分立意</a:t>
            </a:r>
          </a:p>
        </p:txBody>
      </p:sp>
      <p:graphicFrame>
        <p:nvGraphicFramePr>
          <p:cNvPr id="3" name="表格 2"/>
          <p:cNvGraphicFramePr/>
          <p:nvPr>
            <p:custDataLst>
              <p:tags r:id="rId1"/>
            </p:custDataLst>
          </p:nvPr>
        </p:nvGraphicFramePr>
        <p:xfrm>
          <a:off x="1165225" y="1111250"/>
          <a:ext cx="9651365" cy="4635500"/>
        </p:xfrm>
        <a:graphic>
          <a:graphicData uri="http://schemas.openxmlformats.org/drawingml/2006/table">
            <a:tbl>
              <a:tblPr firstRow="1" bandRow="1">
                <a:tableStyleId>{5C22544A-7EE6-4342-B048-85BDC9FD1C3A}</a:tableStyleId>
              </a:tblPr>
              <a:tblGrid>
                <a:gridCol w="3175000"/>
                <a:gridCol w="6476365"/>
              </a:tblGrid>
              <a:tr h="372745">
                <a:tc>
                  <a:txBody>
                    <a:bodyPr/>
                    <a:lstStyle/>
                    <a:p>
                      <a:pPr algn="ctr">
                        <a:buNone/>
                      </a:pPr>
                      <a:r>
                        <a:rPr lang="zh-CN" altLang="en-US"/>
                        <a:t>立意角度</a:t>
                      </a:r>
                    </a:p>
                  </a:txBody>
                  <a:tcPr/>
                </a:tc>
                <a:tc>
                  <a:txBody>
                    <a:bodyPr/>
                    <a:lstStyle/>
                    <a:p>
                      <a:pPr algn="ctr">
                        <a:buNone/>
                      </a:pPr>
                      <a:r>
                        <a:rPr lang="zh-CN" altLang="en-US"/>
                        <a:t>写作点拨</a:t>
                      </a:r>
                    </a:p>
                  </a:txBody>
                  <a:tcPr/>
                </a:tc>
              </a:tr>
              <a:tr h="933450">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rPr>
                        <a:t>“低美感现象”充斥社会，应引起我们的重视。</a:t>
                      </a:r>
                    </a:p>
                  </a:txBody>
                  <a:tcPr/>
                </a:tc>
                <a:tc>
                  <a:txBody>
                    <a:bodyPr/>
                    <a:lstStyle/>
                    <a:p>
                      <a:pPr fontAlgn="auto">
                        <a:lnSpc>
                          <a:spcPct val="150000"/>
                        </a:lnSpc>
                        <a:buNone/>
                      </a:pPr>
                      <a:r>
                        <a:rPr lang="zh-CN" altLang="en-US" sz="1800">
                          <a:latin typeface="宋体" panose="02010600030101010101" pitchFamily="2" charset="-122"/>
                          <a:ea typeface="宋体" panose="02010600030101010101" pitchFamily="2" charset="-122"/>
                          <a:cs typeface="宋体" panose="02010600030101010101" pitchFamily="2" charset="-122"/>
                        </a:rPr>
                        <a:t>由“低美感现象”的危害谈起，引出大家对“低美感现象”的重视和讨论。</a:t>
                      </a:r>
                    </a:p>
                  </a:txBody>
                  <a:tcPr/>
                </a:tc>
              </a:tr>
              <a:tr h="932815">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rPr>
                        <a:t>积极发现生活中的“美”，抵制“低美感现象”。</a:t>
                      </a:r>
                    </a:p>
                  </a:txBody>
                  <a:tcPr/>
                </a:tc>
                <a:tc>
                  <a:txBody>
                    <a:bodyPr/>
                    <a:lstStyle/>
                    <a:p>
                      <a:pPr algn="l">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rPr>
                        <a:t>生活中有许多彰显“美”的人和事，我们要以正确的审美观，发现“美”，赞扬“美”，学习“美”。</a:t>
                      </a:r>
                    </a:p>
                  </a:txBody>
                  <a:tcPr/>
                </a:tc>
              </a:tr>
              <a:tr h="1388110">
                <a:tc>
                  <a:txBody>
                    <a:bodyPr/>
                    <a:lstStyle/>
                    <a:p>
                      <a:pPr algn="ctr" fontAlgn="auto">
                        <a:lnSpc>
                          <a:spcPct val="150000"/>
                        </a:lnSpc>
                        <a:buClrTx/>
                        <a:buSzTx/>
                        <a:buFontTx/>
                        <a:buNone/>
                      </a:pPr>
                      <a:endParaRPr lang="zh-CN" altLang="en-US" sz="1800">
                        <a:latin typeface="宋体" panose="02010600030101010101" pitchFamily="2" charset="-122"/>
                        <a:ea typeface="宋体" panose="02010600030101010101" pitchFamily="2" charset="-122"/>
                        <a:cs typeface="宋体" panose="02010600030101010101" pitchFamily="2" charset="-122"/>
                        <a:sym typeface="+mn-ea"/>
                      </a:endParaRPr>
                    </a:p>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我看“低美感现象”。</a:t>
                      </a:r>
                    </a:p>
                  </a:txBody>
                  <a:tcPr/>
                </a:tc>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站在中学生，分析“低美感现象”，先阐释原因——部分人没有树立正确的审美观，内心空虚，趣味低级等，再分析“低美感现象”的危害和影响。</a:t>
                      </a:r>
                    </a:p>
                  </a:txBody>
                  <a:tcPr/>
                </a:tc>
              </a:tr>
              <a:tr h="1008380">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“低美感现象”流行，不利于青少年的健康成长。</a:t>
                      </a:r>
                    </a:p>
                  </a:txBody>
                  <a:tcPr/>
                </a:tc>
                <a:tc>
                  <a:txBody>
                    <a:bodyPr/>
                    <a:lstStyle/>
                    <a:p>
                      <a:pPr algn="l" fontAlgn="auto">
                        <a:lnSpc>
                          <a:spcPct val="150000"/>
                        </a:lnSpc>
                        <a:buClrTx/>
                        <a:buSzTx/>
                        <a:buFontTx/>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结合高中生的实际情况展开论述，“低美感现象”使人们忽视、无视“美”，颠倒了美与丑，导致高中生审美观念的扭曲。</a:t>
                      </a:r>
                    </a:p>
                  </a:txBody>
                  <a:tcPr/>
                </a:tc>
              </a:tr>
            </a:tbl>
          </a:graphicData>
        </a:graphic>
      </p:graphicFrame>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p14:dur="2000">
        <p159:morph option="byObject"/>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094740" y="374015"/>
            <a:ext cx="459549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热点事件</a:t>
            </a:r>
          </a:p>
        </p:txBody>
      </p:sp>
      <p:sp>
        <p:nvSpPr>
          <p:cNvPr id="17" name="矩形 16"/>
          <p:cNvSpPr/>
          <p:nvPr/>
        </p:nvSpPr>
        <p:spPr>
          <a:xfrm>
            <a:off x="7168515" y="2818765"/>
            <a:ext cx="3928745" cy="45021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4" name="组合 3"/>
          <p:cNvGrpSpPr/>
          <p:nvPr/>
        </p:nvGrpSpPr>
        <p:grpSpPr>
          <a:xfrm>
            <a:off x="576580" y="956310"/>
            <a:ext cx="8096250" cy="4599306"/>
            <a:chOff x="4346885" y="900561"/>
            <a:chExt cx="6916968" cy="3339238"/>
          </a:xfrm>
        </p:grpSpPr>
        <p:sp>
          <p:nvSpPr>
            <p:cNvPr id="7" name="Rectangle 2"/>
            <p:cNvSpPr/>
            <p:nvPr/>
          </p:nvSpPr>
          <p:spPr>
            <a:xfrm>
              <a:off x="4346885" y="1428901"/>
              <a:ext cx="6916968" cy="2810898"/>
            </a:xfrm>
            <a:prstGeom prst="rect">
              <a:avLst/>
            </a:prstGeom>
            <a:solidFill>
              <a:schemeClr val="accent6">
                <a:lumMod val="75000"/>
              </a:schemeClr>
            </a:solidFill>
          </p:spPr>
          <p:style>
            <a:lnRef idx="3">
              <a:schemeClr val="lt1"/>
            </a:lnRef>
            <a:fillRef idx="1">
              <a:schemeClr val="accent1"/>
            </a:fillRef>
            <a:effectRef idx="1">
              <a:schemeClr val="accent1"/>
            </a:effectRef>
            <a:fontRef idx="minor">
              <a:schemeClr val="lt1"/>
            </a:fontRef>
          </p:style>
          <p:txBody>
            <a:bodyPr anchor="ctr"/>
            <a:lstStyle/>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2019年4月，教育部印发《关于切实加强新时代高等学校美育工作的意见》（以下简称《意见》）。《意见》指出，学校美育是培根铸魂的工作，提高学生的审美和人文素养，全面加强和改进美育是高等教育当前和今后一个时期的重要任务。同时，《意见》也明确提出，各高校需要把公共艺术课程与艺术实践纳入教学计划，实行学分制管理，每位学生必须修满学校规定的公共艺术课程学分才能毕业。也就是说，公共艺术课程将成为必修课。艺术教育将正式纳入全民普及教育体系，这足以看出国家对美育的重视。</a:t>
              </a: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近年来，土味家居、网红脸、魔性塑像等“低美感”的事物大行其道，有媒体评论：“我们的时代审美匮乏。”中华文明有着深厚的底蕴和根基，我们的前人创造了各种各样让今人叹为观止的艺术品，而如今，对实用主义的追捧、对美学教育的不重视等，让当代审美变成一场笑话。</a:t>
              </a:r>
            </a:p>
            <a:p>
              <a:pPr fontAlgn="auto">
                <a:lnSpc>
                  <a:spcPct val="120000"/>
                </a:lnSpc>
                <a:spcBef>
                  <a:spcPts val="0"/>
                </a:spcBef>
                <a:spcAft>
                  <a:spcPts val="0"/>
                </a:spcAft>
                <a:buClr>
                  <a:schemeClr val="tx1">
                    <a:lumMod val="65000"/>
                    <a:lumOff val="35000"/>
                  </a:schemeClr>
                </a:buClr>
              </a:pPr>
              <a:endParaRPr lang="zh-CN" altLang="en-US"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fontAlgn="auto">
                <a:lnSpc>
                  <a:spcPct val="120000"/>
                </a:lnSpc>
                <a:spcBef>
                  <a:spcPts val="0"/>
                </a:spcBef>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矩形 17"/>
            <p:cNvSpPr/>
            <p:nvPr/>
          </p:nvSpPr>
          <p:spPr>
            <a:xfrm>
              <a:off x="4575491" y="900561"/>
              <a:ext cx="6489749" cy="38772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艺术课成必修课程，社会要扫除</a:t>
              </a:r>
              <a:r>
                <a:rPr lang="en-US" altLang="zh-CN"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a:t>
              </a:r>
              <a:r>
                <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美盲</a:t>
              </a:r>
              <a:r>
                <a:rPr lang="en-US" altLang="zh-CN"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rPr>
                <a:t>”</a:t>
              </a:r>
              <a:endPar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pic>
        <p:nvPicPr>
          <p:cNvPr id="3" name="图片占位符 2" descr="C:\Documents and Settings\Administrator\桌面\图片3.png图片3"/>
          <p:cNvPicPr>
            <a:picLocks noGrp="1" noChangeAspect="1"/>
          </p:cNvPicPr>
          <p:nvPr>
            <p:ph type="pic" sz="quarter" idx="10"/>
            <p:custDataLst>
              <p:tags r:id="rId1"/>
            </p:custDataLst>
          </p:nvPr>
        </p:nvPicPr>
        <p:blipFill>
          <a:blip r:embed="rId3" cstate="print">
            <a:extLst>
              <a:ext uri="{BEBA8EAE-BF5A-486C-A8C5-ECC9F3942E4B}">
                <a14:imgProps xmlns:a14="http://schemas.microsoft.com/office/drawing/2010/main" xmlns="">
                  <a14:imgLayer r:embed="rId4"/>
                </a14:imgProps>
              </a:ext>
            </a:extLst>
          </a:blip>
          <a:srcRect/>
          <a:stretch>
            <a:fillRect/>
          </a:stretch>
        </p:blipFill>
        <p:spPr>
          <a:xfrm>
            <a:off x="9094470" y="1727200"/>
            <a:ext cx="2645410" cy="3827780"/>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05090" y="2910840"/>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文本框 1"/>
          <p:cNvSpPr txBox="1"/>
          <p:nvPr/>
        </p:nvSpPr>
        <p:spPr>
          <a:xfrm>
            <a:off x="1010285" y="385445"/>
            <a:ext cx="3759835"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名言论据</a:t>
            </a:r>
          </a:p>
        </p:txBody>
      </p:sp>
      <p:sp>
        <p:nvSpPr>
          <p:cNvPr id="7" name="矩形 6"/>
          <p:cNvSpPr/>
          <p:nvPr/>
        </p:nvSpPr>
        <p:spPr>
          <a:xfrm>
            <a:off x="7469505" y="2872105"/>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nvGrpSpPr>
          <p:cNvPr id="24" name="组合 23"/>
          <p:cNvGrpSpPr/>
          <p:nvPr/>
        </p:nvGrpSpPr>
        <p:grpSpPr>
          <a:xfrm>
            <a:off x="4639310" y="1532892"/>
            <a:ext cx="7103745" cy="3947160"/>
            <a:chOff x="2136511" y="1678228"/>
            <a:chExt cx="8970694" cy="3154918"/>
          </a:xfrm>
        </p:grpSpPr>
        <p:sp>
          <p:nvSpPr>
            <p:cNvPr id="5" name="Rectangle 2"/>
            <p:cNvSpPr/>
            <p:nvPr/>
          </p:nvSpPr>
          <p:spPr>
            <a:xfrm>
              <a:off x="2136511" y="1678228"/>
              <a:ext cx="8970694" cy="3154918"/>
            </a:xfrm>
            <a:prstGeom prst="rect">
              <a:avLst/>
            </a:prstGeom>
            <a:solidFill>
              <a:schemeClr val="accent2">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◆审美观念是随着修养而进步的，修养愈深，审美程度愈高。</a:t>
              </a:r>
            </a:p>
            <a:p>
              <a:pPr marL="0" indent="0" algn="r"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solidFill>
                    <a:schemeClr val="bg1"/>
                  </a:solidFill>
                  <a:latin typeface="楷体" panose="02010609060101010101" charset="-122"/>
                  <a:ea typeface="楷体" panose="02010609060101010101" charset="-122"/>
                  <a:cs typeface="楷体" panose="02010609060101010101" charset="-122"/>
                  <a:sym typeface="+mn-ea"/>
                </a:rPr>
                <a:t>——蔡元培</a:t>
              </a:r>
              <a:endParaRPr lang="zh-CN" altLang="en-US">
                <a:solidFill>
                  <a:schemeClr val="bg1"/>
                </a:solidFill>
                <a:latin typeface="楷体" panose="02010609060101010101" charset="-122"/>
                <a:ea typeface="楷体" panose="02010609060101010101" charset="-122"/>
                <a:cs typeface="楷体" panose="02010609060101010101" charset="-122"/>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◆美和实际人生有一个距离，要见出事物本身的美，须把它摆在适当的距离之外去看。</a:t>
              </a:r>
            </a:p>
            <a:p>
              <a:pPr marL="0" indent="0" algn="r" fontAlgn="auto">
                <a:lnSpc>
                  <a:spcPct val="150000"/>
                </a:lnSpc>
                <a:spcAft>
                  <a:spcPts val="0"/>
                </a:spcAft>
                <a:buNone/>
              </a:pPr>
              <a:r>
                <a:rPr lang="zh-CN" altLang="en-US">
                  <a:solidFill>
                    <a:schemeClr val="bg1"/>
                  </a:solidFill>
                  <a:latin typeface="楷体" panose="02010609060101010101" charset="-122"/>
                  <a:ea typeface="楷体" panose="02010609060101010101" charset="-122"/>
                  <a:cs typeface="楷体" panose="02010609060101010101" charset="-122"/>
                  <a:sym typeface="+mn-ea"/>
                </a:rPr>
                <a:t>——朱光潜</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◆一般地说，精确的审美趣味在于能在许多毛病中发现出一点美和在许多美点中发现出一点毛病的那种敏捷的感觉。</a:t>
              </a:r>
            </a:p>
            <a:p>
              <a:pPr marL="0" lvl="0" indent="0" algn="r" fontAlgn="auto">
                <a:lnSpc>
                  <a:spcPct val="150000"/>
                </a:lnSpc>
                <a:spcAft>
                  <a:spcPts val="0"/>
                </a:spcAft>
                <a:buClr>
                  <a:srgbClr val="595959"/>
                </a:buClr>
                <a:buNone/>
                <a:defRPr/>
              </a:pPr>
              <a:r>
                <a:rPr lang="zh-CN" altLang="en-US">
                  <a:solidFill>
                    <a:schemeClr val="bg1"/>
                  </a:solidFill>
                  <a:latin typeface="楷体" panose="02010609060101010101" charset="-122"/>
                  <a:ea typeface="楷体" panose="02010609060101010101" charset="-122"/>
                  <a:cs typeface="楷体" panose="02010609060101010101" charset="-122"/>
                  <a:sym typeface="+mn-ea"/>
                </a:rPr>
                <a:t>——伏尔泰</a:t>
              </a:r>
              <a:endParaRPr lang="zh-CN" altLang="en-US">
                <a:latin typeface="楷体" panose="02010609060101010101" charset="-122"/>
                <a:ea typeface="楷体" panose="02010609060101010101" charset="-122"/>
                <a:cs typeface="楷体" panose="02010609060101010101" charset="-122"/>
                <a:sym typeface="+mn-ea"/>
              </a:endParaRPr>
            </a:p>
            <a:p>
              <a:pPr marL="0" indent="0" fontAlgn="auto">
                <a:lnSpc>
                  <a:spcPct val="150000"/>
                </a:lnSpc>
                <a:spcAft>
                  <a:spcPts val="0"/>
                </a:spcAft>
                <a:buNone/>
              </a:pPr>
              <a:r>
                <a:rPr lang="zh-CN" altLang="en-US">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endParaRPr lang="zh-CN" altLang="en-US" spc="50" dirty="0">
                <a:ln w="3175">
                  <a:noFill/>
                  <a:prstDash val="dash"/>
                </a:ln>
                <a:solidFill>
                  <a:schemeClr val="bg1"/>
                </a:solidFill>
                <a:latin typeface="华文楷体" panose="02010600040101010101" charset="-122"/>
                <a:ea typeface="华文楷体" panose="02010600040101010101" charset="-122"/>
                <a:cs typeface="华文楷体" panose="02010600040101010101" charset="-122"/>
                <a:sym typeface="+mn-ea"/>
              </a:endParaRPr>
            </a:p>
          </p:txBody>
        </p:sp>
        <p:sp>
          <p:nvSpPr>
            <p:cNvPr id="3" name="矩形 2"/>
            <p:cNvSpPr/>
            <p:nvPr/>
          </p:nvSpPr>
          <p:spPr>
            <a:xfrm>
              <a:off x="6389427" y="2682807"/>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sp>
        <p:nvSpPr>
          <p:cNvPr id="8" name="文本框 7"/>
          <p:cNvSpPr txBox="1"/>
          <p:nvPr/>
        </p:nvSpPr>
        <p:spPr>
          <a:xfrm>
            <a:off x="864235" y="5480050"/>
            <a:ext cx="3672840" cy="337185"/>
          </a:xfrm>
          <a:prstGeom prst="rect">
            <a:avLst/>
          </a:prstGeom>
          <a:noFill/>
        </p:spPr>
        <p:txBody>
          <a:bodyPr wrap="none" rtlCol="0">
            <a:spAutoFit/>
          </a:bodyPr>
          <a:lstStyle/>
          <a:p>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名校名师临考预测：</a:t>
            </a:r>
            <a:r>
              <a:rPr 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16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道名师仿真押题</a:t>
            </a:r>
          </a:p>
        </p:txBody>
      </p:sp>
      <p:pic>
        <p:nvPicPr>
          <p:cNvPr id="6" name="图片 5" descr="F:\杂志工作\2017年8月开始又接高考版\2019-2020学年\高考6本  整体资料\6本封面立体图\高考一类文计划5名校名师临考预测立体.png高考一类文计划5名校名师临考预测立体"/>
          <p:cNvPicPr>
            <a:picLocks noChangeAspect="1"/>
          </p:cNvPicPr>
          <p:nvPr/>
        </p:nvPicPr>
        <p:blipFill>
          <a:blip r:embed="rId2" cstate="print"/>
          <a:srcRect/>
          <a:stretch>
            <a:fillRect/>
          </a:stretch>
        </p:blipFill>
        <p:spPr>
          <a:xfrm>
            <a:off x="589915" y="1008380"/>
            <a:ext cx="3839845" cy="4690110"/>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文本框 182"/>
          <p:cNvSpPr txBox="1"/>
          <p:nvPr/>
        </p:nvSpPr>
        <p:spPr>
          <a:xfrm>
            <a:off x="1305560" y="420370"/>
            <a:ext cx="171450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a:t>
            </a:r>
          </a:p>
        </p:txBody>
      </p:sp>
      <p:pic>
        <p:nvPicPr>
          <p:cNvPr id="4" name="C9F754DE-2CAD-44b6-B708-469DEB6407EB-9" descr="qt_temp"/>
          <p:cNvPicPr>
            <a:picLocks noChangeAspect="1"/>
          </p:cNvPicPr>
          <p:nvPr/>
        </p:nvPicPr>
        <p:blipFill>
          <a:blip r:embed="rId2" cstate="print"/>
          <a:stretch>
            <a:fillRect/>
          </a:stretch>
        </p:blipFill>
        <p:spPr>
          <a:xfrm>
            <a:off x="0" y="1594485"/>
            <a:ext cx="12267565" cy="3669665"/>
          </a:xfrm>
          <a:prstGeom prst="rect">
            <a:avLst/>
          </a:prstGeom>
        </p:spPr>
      </p:pic>
    </p:spTree>
  </p:cSld>
  <p:clrMapOvr>
    <a:masterClrMapping/>
  </p:clrMapOvr>
  <p:transition>
    <p:wheel spokes="8"/>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5AF88"/>
        </a:solidFill>
        <a:effectLst/>
      </p:bgPr>
    </p:bg>
    <p:spTree>
      <p:nvGrpSpPr>
        <p:cNvPr id="1" name=""/>
        <p:cNvGrpSpPr/>
        <p:nvPr/>
      </p:nvGrpSpPr>
      <p:grpSpPr>
        <a:xfrm>
          <a:off x="0" y="0"/>
          <a:ext cx="0" cy="0"/>
          <a:chOff x="0" y="0"/>
          <a:chExt cx="0" cy="0"/>
        </a:xfrm>
      </p:grpSpPr>
      <p:sp>
        <p:nvSpPr>
          <p:cNvPr id="2" name="文本框 1"/>
          <p:cNvSpPr txBox="1"/>
          <p:nvPr/>
        </p:nvSpPr>
        <p:spPr>
          <a:xfrm>
            <a:off x="1098550" y="1240155"/>
            <a:ext cx="9742805" cy="4043680"/>
          </a:xfrm>
          <a:prstGeom prst="rect">
            <a:avLst/>
          </a:prstGeom>
          <a:noFill/>
        </p:spPr>
        <p:txBody>
          <a:bodyPr wrap="square" rtlCol="0" anchor="t">
            <a:spAutoFit/>
          </a:bodyPr>
          <a:lstStyle/>
          <a:p>
            <a:pPr marL="0" indent="495300">
              <a:lnSpc>
                <a:spcPct val="100000"/>
              </a:lnSpc>
              <a:spcBef>
                <a:spcPts val="0"/>
              </a:spcBef>
              <a:spcAft>
                <a:spcPts val="0"/>
              </a:spcAft>
              <a:buNone/>
            </a:pP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95300">
              <a:lnSpc>
                <a:spcPct val="100000"/>
              </a:lnSpc>
              <a:spcBef>
                <a:spcPts val="0"/>
              </a:spcBef>
              <a:spcAft>
                <a:spcPts val="600"/>
              </a:spcAft>
              <a:buNone/>
            </a:pPr>
            <a:r>
              <a:rPr>
                <a:solidFill>
                  <a:schemeClr val="bg1"/>
                </a:solidFill>
                <a:latin typeface="宋体" panose="02010600030101010101" pitchFamily="2" charset="-122"/>
                <a:cs typeface="宋体" panose="02010600030101010101" pitchFamily="2" charset="-122"/>
                <a:sym typeface="+mn-ea"/>
              </a:rPr>
              <a:t>阅读下面的漫画材料，根据要求写一篇不少于800字的文章。</a:t>
            </a:r>
            <a:endParaRPr>
              <a:solidFill>
                <a:schemeClr val="bg1"/>
              </a:solidFill>
              <a:latin typeface="宋体" panose="02010600030101010101" pitchFamily="2" charset="-122"/>
              <a:ea typeface="宋体" panose="02010600030101010101" pitchFamily="2" charset="-122"/>
              <a:cs typeface="微软雅黑" panose="020B0503020204020204" pitchFamily="34" charset="-122"/>
              <a:sym typeface="+mn-ea"/>
            </a:endParaRPr>
          </a:p>
          <a:p>
            <a:pPr marL="0" indent="0">
              <a:lnSpc>
                <a:spcPct val="120000"/>
              </a:lnSpc>
              <a:spcBef>
                <a:spcPts val="0"/>
              </a:spcBef>
              <a:spcAft>
                <a:spcPts val="0"/>
              </a:spcAft>
              <a:buNone/>
            </a:pPr>
            <a:r>
              <a:rPr>
                <a:solidFill>
                  <a:schemeClr val="bg1"/>
                </a:solidFill>
                <a:latin typeface="华文楷体" panose="02010600040101010101" charset="-122"/>
                <a:ea typeface="华文楷体" panose="02010600040101010101" charset="-122"/>
                <a:cs typeface="华文楷体" panose="02010600040101010101" charset="-122"/>
                <a:sym typeface="+mn-ea"/>
              </a:rPr>
              <a:t>   </a:t>
            </a:r>
          </a:p>
          <a:p>
            <a:pPr marL="0" indent="0">
              <a:lnSpc>
                <a:spcPct val="120000"/>
              </a:lnSpc>
              <a:spcBef>
                <a:spcPts val="0"/>
              </a:spcBef>
              <a:spcAft>
                <a:spcPts val="0"/>
              </a:spcAft>
              <a:buNone/>
            </a:pPr>
            <a:endParaRPr>
              <a:solidFill>
                <a:schemeClr val="bg1"/>
              </a:solidFill>
              <a:latin typeface="华文楷体" panose="02010600040101010101" charset="-122"/>
              <a:ea typeface="华文楷体" panose="02010600040101010101" charset="-122"/>
              <a:cs typeface="华文楷体" panose="02010600040101010101" charset="-122"/>
              <a:sym typeface="+mn-ea"/>
            </a:endParaRPr>
          </a:p>
          <a:p>
            <a:pPr marL="0" indent="0">
              <a:lnSpc>
                <a:spcPct val="120000"/>
              </a:lnSpc>
              <a:spcBef>
                <a:spcPts val="0"/>
              </a:spcBef>
              <a:spcAft>
                <a:spcPts val="0"/>
              </a:spcAft>
              <a:buNone/>
            </a:pPr>
            <a:endParaRPr>
              <a:solidFill>
                <a:schemeClr val="bg1"/>
              </a:solidFill>
              <a:latin typeface="华文楷体" panose="02010600040101010101" charset="-122"/>
              <a:ea typeface="华文楷体" panose="02010600040101010101" charset="-122"/>
              <a:cs typeface="华文楷体" panose="02010600040101010101" charset="-122"/>
              <a:sym typeface="+mn-ea"/>
            </a:endParaRPr>
          </a:p>
          <a:p>
            <a:pPr marL="0" indent="0">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    </a:t>
            </a: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20000"/>
              </a:lnSpc>
              <a:spcBef>
                <a:spcPts val="0"/>
              </a:spcBef>
              <a:spcAft>
                <a:spcPts val="0"/>
              </a:spcAft>
              <a:buNone/>
            </a:pPr>
            <a:endParaRPr>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20000"/>
              </a:lnSpc>
              <a:spcBef>
                <a:spcPts val="0"/>
              </a:spcBef>
              <a:spcAft>
                <a:spcPts val="0"/>
              </a:spcAft>
              <a:buNone/>
            </a:pPr>
            <a:endParaRPr>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120000"/>
              </a:lnSpc>
              <a:spcBef>
                <a:spcPts val="0"/>
              </a:spcBef>
              <a:spcAft>
                <a:spcPts val="0"/>
              </a:spcAft>
              <a:buNone/>
            </a:pPr>
            <a:endParaRPr>
              <a:solidFill>
                <a:schemeClr val="bg1"/>
              </a:solidFill>
              <a:latin typeface="楷体" panose="02010609060101010101" charset="-122"/>
              <a:ea typeface="楷体" panose="02010609060101010101" charset="-122"/>
              <a:cs typeface="楷体" panose="02010609060101010101" charset="-122"/>
              <a:sym typeface="+mn-ea"/>
            </a:endParaRPr>
          </a:p>
          <a:p>
            <a:pPr marL="0" indent="0">
              <a:lnSpc>
                <a:spcPct val="120000"/>
              </a:lnSpc>
              <a:spcBef>
                <a:spcPts val="0"/>
              </a:spcBef>
              <a:spcAft>
                <a:spcPts val="0"/>
              </a:spcAft>
              <a:buNone/>
            </a:pPr>
            <a:r>
              <a:rPr>
                <a:solidFill>
                  <a:schemeClr val="bg1"/>
                </a:solidFill>
                <a:latin typeface="楷体" panose="02010609060101010101" charset="-122"/>
                <a:ea typeface="楷体" panose="02010609060101010101" charset="-122"/>
                <a:cs typeface="楷体" panose="02010609060101010101" charset="-122"/>
                <a:sym typeface="+mn-ea"/>
              </a:rPr>
              <a:t>    此财属我家，你休拼命拉。“贝”被拉散架，“亡”归你两家。</a:t>
            </a:r>
          </a:p>
          <a:p>
            <a:pPr marL="0" indent="457200" algn="l">
              <a:lnSpc>
                <a:spcPct val="120000"/>
              </a:lnSpc>
              <a:spcBef>
                <a:spcPts val="0"/>
              </a:spcBef>
              <a:spcAft>
                <a:spcPts val="0"/>
              </a:spcAft>
              <a:buNone/>
            </a:pPr>
            <a:r>
              <a:rPr>
                <a:solidFill>
                  <a:schemeClr val="bg1"/>
                </a:solidFill>
                <a:latin typeface="宋体" panose="02010600030101010101" pitchFamily="2" charset="-122"/>
                <a:cs typeface="宋体" panose="02010600030101010101" pitchFamily="2" charset="-122"/>
                <a:sym typeface="+mn-ea"/>
              </a:rPr>
              <a:t>要求：围绕材料内容及含义，选好角度，确定立意，明确文体，自拟标题；不要套作，不得抄袭；不少于800字。</a:t>
            </a:r>
            <a:endParaRPr lang="zh-CN" altLang="en-US">
              <a:solidFill>
                <a:schemeClr val="bg1"/>
              </a:solidFill>
              <a:latin typeface="宋体" panose="02010600030101010101" pitchFamily="2" charset="-122"/>
              <a:cs typeface="宋体" panose="02010600030101010101" pitchFamily="2" charset="-122"/>
              <a:sym typeface="+mn-ea"/>
            </a:endParaRPr>
          </a:p>
        </p:txBody>
      </p:sp>
      <p:pic>
        <p:nvPicPr>
          <p:cNvPr id="7" name="图片 1"/>
          <p:cNvPicPr>
            <a:picLocks noChangeAspect="1"/>
          </p:cNvPicPr>
          <p:nvPr/>
        </p:nvPicPr>
        <p:blipFill>
          <a:blip r:embed="rId2" cstate="print"/>
          <a:stretch>
            <a:fillRect/>
          </a:stretch>
        </p:blipFill>
        <p:spPr>
          <a:xfrm>
            <a:off x="1741170" y="1938655"/>
            <a:ext cx="4337050" cy="2132330"/>
          </a:xfrm>
          <a:prstGeom prst="rect">
            <a:avLst/>
          </a:prstGeom>
          <a:noFill/>
          <a:ln w="9525">
            <a:noFill/>
          </a:ln>
        </p:spPr>
      </p:pic>
      <p:sp>
        <p:nvSpPr>
          <p:cNvPr id="4" name="文本框 3"/>
          <p:cNvSpPr txBox="1"/>
          <p:nvPr/>
        </p:nvSpPr>
        <p:spPr>
          <a:xfrm>
            <a:off x="1098550" y="396875"/>
            <a:ext cx="4553585" cy="460375"/>
          </a:xfrm>
          <a:prstGeom prst="rect">
            <a:avLst/>
          </a:prstGeom>
          <a:solidFill>
            <a:srgbClr val="FF0000"/>
          </a:solidFill>
        </p:spPr>
        <p:txBody>
          <a:bodyPr wrap="square" rtlCol="0" anchor="t">
            <a:spAutoFit/>
          </a:bodyPr>
          <a:lstStyle/>
          <a:p>
            <a:r>
              <a:rPr lang="en-US" altLang="zh-CN" sz="2400" b="1" dirty="0">
                <a:solidFill>
                  <a:schemeClr val="bg1"/>
                </a:solidFill>
                <a:latin typeface="微软雅黑" panose="020B0503020204020204" pitchFamily="34" charset="-122"/>
                <a:ea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sym typeface="+mn-ea"/>
              </a:rPr>
              <a:t>预测话题五：学会合作</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r>
              <a:rPr lang="zh-CN" altLang="en-US" sz="2400" b="1" dirty="0">
                <a:solidFill>
                  <a:schemeClr val="bg1"/>
                </a:solidFill>
                <a:latin typeface="微软雅黑" panose="020B0503020204020204" pitchFamily="34" charset="-122"/>
                <a:ea typeface="微软雅黑" panose="020B0503020204020204" pitchFamily="34" charset="-122"/>
                <a:sym typeface="+mn-ea"/>
              </a:rPr>
              <a:t>赢</a:t>
            </a:r>
            <a:r>
              <a:rPr lang="en-US" altLang="zh-CN" sz="2400" b="1" dirty="0">
                <a:solidFill>
                  <a:schemeClr val="bg1"/>
                </a:solidFill>
                <a:latin typeface="微软雅黑" panose="020B0503020204020204" pitchFamily="34" charset="-122"/>
                <a:ea typeface="微软雅黑" panose="020B0503020204020204" pitchFamily="34" charset="-122"/>
                <a:sym typeface="+mn-ea"/>
              </a:rPr>
              <a:t>”</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155065" y="370840"/>
            <a:ext cx="5690870" cy="460375"/>
          </a:xfrm>
          <a:prstGeom prst="rect">
            <a:avLst/>
          </a:prstGeom>
          <a:noFill/>
          <a:ln w="9525">
            <a:noFill/>
          </a:ln>
        </p:spPr>
        <p:txBody>
          <a:bodyPr wrap="square">
            <a:spAutoFit/>
          </a:bodyPr>
          <a:lstStyle/>
          <a:p>
            <a:pPr eaLnBrk="1" hangingPunct="1"/>
            <a:r>
              <a:rPr lang="en-US" sz="2400" b="1" dirty="0">
                <a:solidFill>
                  <a:srgbClr val="FF0000"/>
                </a:solidFill>
                <a:latin typeface="宋体" panose="02010600030101010101" pitchFamily="2" charset="-122"/>
                <a:cs typeface="宋体" panose="02010600030101010101" pitchFamily="2" charset="-122"/>
              </a:rPr>
              <a:t>1.</a:t>
            </a:r>
            <a:r>
              <a:rPr lang="zh-CN" altLang="en-US" sz="2400" b="1" dirty="0">
                <a:solidFill>
                  <a:srgbClr val="FF0000"/>
                </a:solidFill>
                <a:latin typeface="宋体" panose="02010600030101010101" pitchFamily="2" charset="-122"/>
                <a:cs typeface="宋体" panose="02010600030101010101" pitchFamily="2" charset="-122"/>
              </a:rPr>
              <a:t>高分立意</a:t>
            </a:r>
          </a:p>
        </p:txBody>
      </p:sp>
      <p:graphicFrame>
        <p:nvGraphicFramePr>
          <p:cNvPr id="3" name="表格 2"/>
          <p:cNvGraphicFramePr/>
          <p:nvPr>
            <p:custDataLst>
              <p:tags r:id="rId1"/>
            </p:custDataLst>
          </p:nvPr>
        </p:nvGraphicFramePr>
        <p:xfrm>
          <a:off x="725170" y="1397000"/>
          <a:ext cx="10741660" cy="4022725"/>
        </p:xfrm>
        <a:graphic>
          <a:graphicData uri="http://schemas.openxmlformats.org/drawingml/2006/table">
            <a:tbl>
              <a:tblPr firstRow="1" bandRow="1">
                <a:tableStyleId>{5C22544A-7EE6-4342-B048-85BDC9FD1C3A}</a:tableStyleId>
              </a:tblPr>
              <a:tblGrid>
                <a:gridCol w="3019425"/>
                <a:gridCol w="7722235"/>
              </a:tblGrid>
              <a:tr h="365760">
                <a:tc>
                  <a:txBody>
                    <a:bodyPr/>
                    <a:lstStyle/>
                    <a:p>
                      <a:pPr algn="ctr">
                        <a:buNone/>
                      </a:pPr>
                      <a:r>
                        <a:rPr lang="zh-CN" altLang="en-US">
                          <a:solidFill>
                            <a:srgbClr val="FFFFFF"/>
                          </a:solidFill>
                        </a:rPr>
                        <a:t>立意角度</a:t>
                      </a:r>
                    </a:p>
                  </a:txBody>
                  <a:tcPr>
                    <a:lnL>
                      <a:noFill/>
                    </a:lnL>
                    <a:lnR>
                      <a:noFill/>
                    </a:lnR>
                    <a:lnT>
                      <a:noFill/>
                    </a:lnT>
                    <a:lnB>
                      <a:noFill/>
                    </a:lnB>
                    <a:solidFill>
                      <a:srgbClr val="E34D4D"/>
                    </a:solidFill>
                  </a:tcPr>
                </a:tc>
                <a:tc>
                  <a:txBody>
                    <a:bodyPr/>
                    <a:lstStyle/>
                    <a:p>
                      <a:pPr algn="ctr">
                        <a:buNone/>
                      </a:pPr>
                      <a:r>
                        <a:rPr lang="zh-CN" altLang="en-US">
                          <a:solidFill>
                            <a:srgbClr val="FFFFFF"/>
                          </a:solidFill>
                        </a:rPr>
                        <a:t>写作点拨</a:t>
                      </a:r>
                    </a:p>
                  </a:txBody>
                  <a:tcPr>
                    <a:lnL>
                      <a:noFill/>
                    </a:lnL>
                    <a:lnR>
                      <a:noFill/>
                    </a:lnR>
                    <a:lnT>
                      <a:noFill/>
                    </a:lnT>
                    <a:lnB>
                      <a:noFill/>
                    </a:lnB>
                    <a:solidFill>
                      <a:srgbClr val="E67A4A"/>
                    </a:solidFill>
                  </a:tcPr>
                </a:tc>
              </a:tr>
              <a:tr h="914400">
                <a:tc>
                  <a:txBody>
                    <a:bodyPr/>
                    <a:lstStyle/>
                    <a:p>
                      <a:pPr indent="0" algn="l" fontAlgn="auto">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只有开放合作，才能战胜困难，共同发展，谋取多方的共赢。</a:t>
                      </a:r>
                      <a:endParaRPr lang="zh-CN" altLang="en-US" sz="1800">
                        <a:solidFill>
                          <a:schemeClr val="accent2"/>
                        </a:solidFill>
                        <a:latin typeface="宋体" panose="02010600030101010101" pitchFamily="2" charset="-122"/>
                        <a:ea typeface="宋体" panose="02010600030101010101" pitchFamily="2" charset="-122"/>
                      </a:endParaRPr>
                    </a:p>
                  </a:txBody>
                  <a:tcPr>
                    <a:lnL>
                      <a:noFill/>
                    </a:lnL>
                    <a:lnR w="12700">
                      <a:solidFill>
                        <a:srgbClr val="D9D9D9"/>
                      </a:solidFill>
                      <a:prstDash val="solid"/>
                    </a:lnR>
                    <a:lnT>
                      <a:noFill/>
                    </a:lnT>
                    <a:lnB>
                      <a:noFill/>
                    </a:lnB>
                    <a:solidFill>
                      <a:srgbClr val="FFFFFF"/>
                    </a:solidFill>
                  </a:tcPr>
                </a:tc>
                <a:tc>
                  <a:txBody>
                    <a:bodyPr/>
                    <a:lstStyle/>
                    <a:p>
                      <a:pPr indent="0" algn="l" fontAlgn="auto">
                        <a:lnSpc>
                          <a:spcPct val="10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为主，开宗明义，明确“开放合作”的重要意义，以正面事例论证，立论辅以反面论据佐证，得出“开放合作创造共赢”的结论。</a:t>
                      </a:r>
                      <a:endParaRPr lang="zh-CN" altLang="en-US" sz="1800">
                        <a:solidFill>
                          <a:schemeClr val="accent2"/>
                        </a:solidFill>
                        <a:latin typeface="宋体" panose="02010600030101010101" pitchFamily="2" charset="-122"/>
                        <a:ea typeface="宋体" panose="02010600030101010101" pitchFamily="2" charset="-122"/>
                      </a:endParaRPr>
                    </a:p>
                  </a:txBody>
                  <a:tcPr>
                    <a:lnL w="12700">
                      <a:solidFill>
                        <a:srgbClr val="D9D9D9"/>
                      </a:solidFill>
                      <a:prstDash val="solid"/>
                    </a:lnL>
                    <a:lnR>
                      <a:noFill/>
                    </a:lnR>
                    <a:lnT>
                      <a:noFill/>
                    </a:lnT>
                    <a:lnB>
                      <a:noFill/>
                    </a:lnB>
                    <a:solidFill>
                      <a:srgbClr val="FFFFFF"/>
                    </a:solidFill>
                  </a:tcPr>
                </a:tc>
              </a:tr>
              <a:tr h="1238250">
                <a:tc>
                  <a:txBody>
                    <a:bodyPr/>
                    <a:lstStyle/>
                    <a:p>
                      <a:pPr indent="0" algn="l" fontAlgn="auto">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“闭门”思维，单打独干，拒绝合作，终究都成不了赢家。</a:t>
                      </a:r>
                      <a:endParaRPr lang="zh-CN" altLang="en-US" sz="1800">
                        <a:solidFill>
                          <a:schemeClr val="accent2"/>
                        </a:solidFill>
                        <a:latin typeface="宋体" panose="02010600030101010101" pitchFamily="2" charset="-122"/>
                        <a:ea typeface="宋体" panose="02010600030101010101" pitchFamily="2" charset="-122"/>
                      </a:endParaRPr>
                    </a:p>
                  </a:txBody>
                  <a:tcPr>
                    <a:lnL>
                      <a:noFill/>
                    </a:lnL>
                    <a:lnR w="12700">
                      <a:solidFill>
                        <a:srgbClr val="D9D9D9"/>
                      </a:solidFill>
                      <a:prstDash val="solid"/>
                    </a:lnR>
                    <a:lnT>
                      <a:noFill/>
                    </a:lnT>
                    <a:lnB>
                      <a:noFill/>
                    </a:lnB>
                    <a:solidFill>
                      <a:srgbClr val="F2F2F2"/>
                    </a:solidFill>
                  </a:tcPr>
                </a:tc>
                <a:tc>
                  <a:txBody>
                    <a:bodyPr/>
                    <a:lstStyle/>
                    <a:p>
                      <a:pPr indent="0" algn="l" fontAlgn="auto">
                        <a:lnSpc>
                          <a:spcPct val="10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驳论为主要论证方式，指出“闭门主义”的危害，再辅之以“开放合作”的必要性，最终落脚在中心论点“闭门独干无出路，开放共赢才是真”上。</a:t>
                      </a:r>
                      <a:endParaRPr lang="zh-CN" altLang="en-US" sz="1800">
                        <a:solidFill>
                          <a:schemeClr val="accent2"/>
                        </a:solidFill>
                        <a:latin typeface="宋体" panose="02010600030101010101" pitchFamily="2" charset="-122"/>
                        <a:ea typeface="宋体" panose="02010600030101010101" pitchFamily="2" charset="-122"/>
                      </a:endParaRPr>
                    </a:p>
                  </a:txBody>
                  <a:tcPr>
                    <a:lnL w="12700">
                      <a:solidFill>
                        <a:srgbClr val="D9D9D9"/>
                      </a:solidFill>
                      <a:prstDash val="solid"/>
                    </a:lnL>
                    <a:lnR>
                      <a:noFill/>
                    </a:lnR>
                    <a:lnT>
                      <a:noFill/>
                    </a:lnT>
                    <a:lnB>
                      <a:noFill/>
                    </a:lnB>
                    <a:solidFill>
                      <a:srgbClr val="F2F2F2"/>
                    </a:solidFill>
                  </a:tcPr>
                </a:tc>
              </a:tr>
              <a:tr h="1504315">
                <a:tc>
                  <a:txBody>
                    <a:bodyPr/>
                    <a:lstStyle/>
                    <a:p>
                      <a:pPr indent="0" algn="l" fontAlgn="auto">
                        <a:lnSpc>
                          <a:spcPct val="10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坚持合作共赢的理念，一方面促使各国共同发展，一方面使其共同应对风险，从而构建人类命运共同体。</a:t>
                      </a:r>
                    </a:p>
                  </a:txBody>
                  <a:tcPr>
                    <a:lnL>
                      <a:noFill/>
                    </a:lnL>
                    <a:lnR w="12700">
                      <a:solidFill>
                        <a:srgbClr val="D9D9D9"/>
                      </a:solidFill>
                      <a:prstDash val="solid"/>
                    </a:lnR>
                    <a:lnT>
                      <a:noFill/>
                    </a:lnT>
                    <a:lnB>
                      <a:noFill/>
                    </a:lnB>
                    <a:solidFill>
                      <a:srgbClr val="FFFFFF"/>
                    </a:solidFill>
                  </a:tcPr>
                </a:tc>
                <a:tc>
                  <a:txBody>
                    <a:bodyPr/>
                    <a:lstStyle/>
                    <a:p>
                      <a:pPr indent="0" algn="l" fontAlgn="auto">
                        <a:lnSpc>
                          <a:spcPct val="100000"/>
                        </a:lnSpc>
                        <a:buClrTx/>
                        <a:buSzTx/>
                        <a:buFontTx/>
                        <a:buNone/>
                      </a:pPr>
                      <a:r>
                        <a:rPr lang="zh-CN" altLang="en-US" sz="1800">
                          <a:solidFill>
                            <a:schemeClr val="accent2"/>
                          </a:solidFill>
                          <a:latin typeface="宋体" panose="02010600030101010101" pitchFamily="2" charset="-122"/>
                          <a:ea typeface="宋体" panose="02010600030101010101" pitchFamily="2" charset="-122"/>
                          <a:sym typeface="+mn-ea"/>
                        </a:rPr>
                        <a:t>可以站在国家的高度，从合作共赢的重要作用和意义的角度切入，分别阐释合作共赢在经济、文化等领域的具体表现和作用，最后总结全文。从此角度立意行文，要注意引用鲜活、典型素材，不要总是枯燥地说理。</a:t>
                      </a:r>
                    </a:p>
                  </a:txBody>
                  <a:tcPr>
                    <a:lnL w="12700">
                      <a:solidFill>
                        <a:srgbClr val="D9D9D9"/>
                      </a:solidFill>
                      <a:prstDash val="solid"/>
                    </a:lnL>
                    <a:lnR>
                      <a:noFill/>
                    </a:lnR>
                    <a:lnT>
                      <a:noFill/>
                    </a:lnT>
                    <a:lnB>
                      <a:noFill/>
                    </a:lnB>
                    <a:solidFill>
                      <a:srgbClr val="FFFFFF"/>
                    </a:solidFill>
                  </a:tcPr>
                </a:tc>
              </a:tr>
            </a:tbl>
          </a:graphicData>
        </a:graphic>
      </p:graphicFrame>
    </p:spTree>
  </p:cSld>
  <p:clrMapOvr>
    <a:masterClrMapping/>
  </p:clrMapOvr>
  <p:transition>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145790" y="3350260"/>
            <a:ext cx="4258945" cy="5257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文本框 2"/>
          <p:cNvSpPr txBox="1"/>
          <p:nvPr/>
        </p:nvSpPr>
        <p:spPr>
          <a:xfrm>
            <a:off x="1117600" y="385445"/>
            <a:ext cx="460692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热点事件</a:t>
            </a:r>
          </a:p>
        </p:txBody>
      </p:sp>
      <p:grpSp>
        <p:nvGrpSpPr>
          <p:cNvPr id="4" name="组合 3"/>
          <p:cNvGrpSpPr/>
          <p:nvPr/>
        </p:nvGrpSpPr>
        <p:grpSpPr>
          <a:xfrm>
            <a:off x="661670" y="1450975"/>
            <a:ext cx="6191885" cy="3911600"/>
            <a:chOff x="3814192" y="1311916"/>
            <a:chExt cx="6980096" cy="3517141"/>
          </a:xfrm>
        </p:grpSpPr>
        <p:sp>
          <p:nvSpPr>
            <p:cNvPr id="8" name="Rectangle 2"/>
            <p:cNvSpPr/>
            <p:nvPr/>
          </p:nvSpPr>
          <p:spPr>
            <a:xfrm>
              <a:off x="3814192" y="1800662"/>
              <a:ext cx="6979380" cy="3028395"/>
            </a:xfrm>
            <a:prstGeom prst="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00000"/>
                </a:lnSpc>
                <a:spcAft>
                  <a:spcPts val="0"/>
                </a:spcAft>
                <a:buClr>
                  <a:schemeClr val="tx1">
                    <a:lumMod val="65000"/>
                    <a:lumOff val="35000"/>
                  </a:schemeClr>
                </a:buClr>
              </a:pPr>
              <a:r>
                <a:rPr lang="en-US" altLang="zh-CN" spc="50" dirty="0">
                  <a:ln w="3175">
                    <a:noFill/>
                    <a:prstDash val="dash"/>
                  </a:ln>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    </a:t>
              </a:r>
            </a:p>
            <a:p>
              <a:pPr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p>
            <a:p>
              <a:pPr indent="457200" fontAlgn="auto">
                <a:lnSpc>
                  <a:spcPct val="120000"/>
                </a:lnSpc>
                <a:spcBef>
                  <a:spcPts val="0"/>
                </a:spcBef>
                <a:spcAft>
                  <a:spcPts val="0"/>
                </a:spcAft>
                <a:buClr>
                  <a:schemeClr val="tx1">
                    <a:lumMod val="65000"/>
                    <a:lumOff val="35000"/>
                  </a:schemeClr>
                </a:buClr>
              </a:pPr>
              <a:r>
                <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rPr>
                <a:t>2019年11月13日至14日，金砖国家领导人第十一次会晤在巴西利亚举行。在单边主义、保护主义不断抬头的背景下，此次会晤在维护多边主义等方面继续发出时代强音，为世界经济发展注入正能量。经过第一个“金色十年”的发展，金砖机制更加完善，合作基础更加牢固。进入第二个“金色十年”，金砖合作的领域正在持续拓展和深化。此次金砖会晤的主要议题包括：加强科技创新合作，推进数字经济领域合作，加大打击跨国有组织犯罪等。</a:t>
              </a:r>
              <a:endParaRPr lang="zh-CN" altLang="en-US"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fontAlgn="auto">
                <a:lnSpc>
                  <a:spcPct val="120000"/>
                </a:lnSpc>
                <a:spcBef>
                  <a:spcPts val="0"/>
                </a:spcBef>
                <a:spcAft>
                  <a:spcPts val="0"/>
                </a:spcAft>
                <a:buClr>
                  <a:schemeClr val="tx1">
                    <a:lumMod val="65000"/>
                    <a:lumOff val="35000"/>
                  </a:schemeClr>
                </a:buClr>
              </a:pPr>
              <a:endParaRPr lang="zh-CN" altLang="en-US"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fontAlgn="auto">
                <a:lnSpc>
                  <a:spcPct val="120000"/>
                </a:lnSpc>
                <a:spcBef>
                  <a:spcPts val="0"/>
                </a:spcBef>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00000"/>
                </a:lnSpc>
                <a:spcAft>
                  <a:spcPts val="0"/>
                </a:spcAft>
                <a:buClr>
                  <a:schemeClr val="tx1">
                    <a:lumMod val="65000"/>
                    <a:lumOff val="35000"/>
                  </a:schemeClr>
                </a:buClr>
              </a:pPr>
              <a:endParaRPr lang="zh-CN" altLang="en-US" spc="50" dirty="0">
                <a:ln w="3175">
                  <a:noFill/>
                  <a:prstDash val="dash"/>
                </a:ln>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9" name="组合 8"/>
            <p:cNvGrpSpPr/>
            <p:nvPr/>
          </p:nvGrpSpPr>
          <p:grpSpPr>
            <a:xfrm>
              <a:off x="3889433" y="1311916"/>
              <a:ext cx="6904855" cy="1781246"/>
              <a:chOff x="-1625282" y="2284696"/>
              <a:chExt cx="6904855" cy="1781246"/>
            </a:xfrm>
          </p:grpSpPr>
          <p:sp>
            <p:nvSpPr>
              <p:cNvPr id="10" name="矩形 9"/>
              <p:cNvSpPr/>
              <p:nvPr/>
            </p:nvSpPr>
            <p:spPr>
              <a:xfrm>
                <a:off x="874712" y="3679862"/>
                <a:ext cx="4404861" cy="3860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矩形 17"/>
              <p:cNvSpPr/>
              <p:nvPr/>
            </p:nvSpPr>
            <p:spPr>
              <a:xfrm>
                <a:off x="-1625282" y="2284696"/>
                <a:ext cx="6489749" cy="48018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latin typeface="inpin heiti" panose="00000500000000000000" pitchFamily="2" charset="-122"/>
                    <a:ea typeface="inpin heiti" panose="00000500000000000000" pitchFamily="2" charset="-122"/>
                    <a:sym typeface="+mn-ea"/>
                  </a:rPr>
                  <a:t>金砖合作再迎高光时刻</a:t>
                </a:r>
                <a:endParaRPr lang="zh-CN" altLang="en-US" sz="2400" b="1"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grpSp>
      </p:grpSp>
      <p:pic>
        <p:nvPicPr>
          <p:cNvPr id="12" name="图片 11" descr="C:\Users\lenovo\Desktop\QQ图片20200430153911.jpgQQ图片20200430153911"/>
          <p:cNvPicPr>
            <a:picLocks noChangeAspect="1"/>
          </p:cNvPicPr>
          <p:nvPr/>
        </p:nvPicPr>
        <p:blipFill>
          <a:blip r:embed="rId2" cstate="print"/>
          <a:srcRect/>
          <a:stretch>
            <a:fillRect/>
          </a:stretch>
        </p:blipFill>
        <p:spPr>
          <a:xfrm>
            <a:off x="7284720" y="2340610"/>
            <a:ext cx="4025265" cy="2675890"/>
          </a:xfrm>
          <a:prstGeom prst="rect">
            <a:avLst/>
          </a:prstGeom>
          <a:effectLst>
            <a:outerShdw blurRad="63500" sx="102000" sy="102000" algn="ctr" rotWithShape="0">
              <a:schemeClr val="bg1">
                <a:alpha val="40000"/>
              </a:schemeClr>
            </a:outerShdw>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705090" y="2910840"/>
            <a:ext cx="3488055" cy="448945"/>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a:xfrm>
            <a:off x="3145790" y="3350260"/>
            <a:ext cx="4258945" cy="525780"/>
          </a:xfrm>
          <a:prstGeom prst="rect">
            <a:avLst/>
          </a:prstGeom>
        </p:spPr>
        <p:txBody>
          <a:bodyPr wrap="square">
            <a:spAutoFit/>
            <a:scene3d>
              <a:camera prst="orthographicFront"/>
              <a:lightRig rig="threePt" dir="t"/>
            </a:scene3d>
            <a:sp3d contourW="12700"/>
          </a:bodyPr>
          <a:lstStyle/>
          <a:p>
            <a:pPr algn="just">
              <a:lnSpc>
                <a:spcPct val="120000"/>
              </a:lnSpc>
            </a:pPr>
            <a:endParaRPr lang="zh-CN" altLang="en-US" sz="1600"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文本框 2"/>
          <p:cNvSpPr txBox="1"/>
          <p:nvPr/>
        </p:nvSpPr>
        <p:spPr>
          <a:xfrm>
            <a:off x="999490" y="374015"/>
            <a:ext cx="3759835"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2.</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素材链接</a:t>
            </a:r>
            <a:r>
              <a:rPr kumimoji="0" lang="en-US" altLang="zh-CN"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名言论据</a:t>
            </a:r>
          </a:p>
        </p:txBody>
      </p:sp>
      <p:sp>
        <p:nvSpPr>
          <p:cNvPr id="5" name="Rectangle 2"/>
          <p:cNvSpPr/>
          <p:nvPr/>
        </p:nvSpPr>
        <p:spPr>
          <a:xfrm>
            <a:off x="1231900" y="1226185"/>
            <a:ext cx="10386695" cy="4405630"/>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marL="0" indent="0" fontAlgn="auto">
              <a:lnSpc>
                <a:spcPct val="150000"/>
              </a:lnSpc>
              <a:spcAft>
                <a:spcPts val="0"/>
              </a:spcAft>
              <a:buNone/>
            </a:pP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◆在新的起点上，我们将坚定不移扩大对外开放，实现更广互利共赢。奉行互利共赢的开放战略，不断创造更全面、更深入、更多元的对外开放格局，是中国的战略选择。</a:t>
            </a:r>
          </a:p>
          <a:p>
            <a:pPr marL="0" indent="0" algn="r"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a:solidFill>
                  <a:schemeClr val="bg1"/>
                </a:solidFill>
                <a:latin typeface="楷体" panose="02010609060101010101" charset="-122"/>
                <a:ea typeface="楷体" panose="02010609060101010101" charset="-122"/>
                <a:cs typeface="楷体" panose="02010609060101010101" charset="-122"/>
                <a:sym typeface="+mn-ea"/>
              </a:rPr>
              <a:t>——习近平总书记</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spcAft>
                <a:spcPts val="0"/>
              </a:spcAft>
              <a:buNone/>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◆各国经济，相通则共进，相闭则各退。</a:t>
            </a:r>
          </a:p>
          <a:p>
            <a:pPr marL="0" indent="0" algn="r" fontAlgn="auto">
              <a:lnSpc>
                <a:spcPct val="150000"/>
              </a:lnSpc>
              <a:spcAft>
                <a:spcPts val="0"/>
              </a:spcAft>
              <a:buNone/>
            </a:pPr>
            <a:r>
              <a:rPr lang="zh-CN" altLang="en-US">
                <a:solidFill>
                  <a:schemeClr val="bg1"/>
                </a:solidFill>
                <a:latin typeface="楷体" panose="02010609060101010101" charset="-122"/>
                <a:ea typeface="楷体" panose="02010609060101010101" charset="-122"/>
                <a:cs typeface="楷体" panose="02010609060101010101" charset="-122"/>
                <a:sym typeface="+mn-ea"/>
              </a:rPr>
              <a:t>——习近平总书记</a:t>
            </a:r>
            <a:endPar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r>
              <a:rPr lang="zh-CN" altLang="en-US">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从国际角度讲，坚持开放合作共赢，才是应对各种全球性挑战和风险的“真经”。在一个变乱交织的世界里，单边主义、保护主义、民粹主义只会给世界“添乱”；以邻为壑、孤立封闭，会成为各国携手应对重大国际和地区问题的障碍。</a:t>
            </a:r>
          </a:p>
          <a:p>
            <a:pPr marL="0" lvl="0" indent="0" algn="r" fontAlgn="auto">
              <a:lnSpc>
                <a:spcPct val="150000"/>
              </a:lnSpc>
              <a:spcAft>
                <a:spcPts val="0"/>
              </a:spcAft>
              <a:buClr>
                <a:srgbClr val="595959"/>
              </a:buClr>
              <a:buNone/>
              <a:defRPr/>
            </a:pPr>
            <a:r>
              <a:rPr lang="zh-CN" altLang="en-US">
                <a:solidFill>
                  <a:schemeClr val="bg1"/>
                </a:solidFill>
                <a:latin typeface="楷体" panose="02010609060101010101" charset="-122"/>
                <a:ea typeface="楷体" panose="02010609060101010101" charset="-122"/>
                <a:cs typeface="楷体" panose="02010609060101010101" charset="-122"/>
                <a:sym typeface="+mn-ea"/>
              </a:rPr>
              <a:t>——张立文</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lvl="0" indent="0" algn="just" fontAlgn="auto">
              <a:lnSpc>
                <a:spcPct val="150000"/>
              </a:lnSpc>
              <a:spcAft>
                <a:spcPts val="0"/>
              </a:spcAft>
              <a:buClr>
                <a:srgbClr val="595959"/>
              </a:buClr>
              <a:buNone/>
              <a:defRPr/>
            </a:pPr>
            <a:endParaRPr lang="zh-CN" altLang="en-US" spc="50" dirty="0">
              <a:ln w="3175">
                <a:noFill/>
                <a:prstDash val="dash"/>
              </a:ln>
              <a:solidFill>
                <a:schemeClr val="bg1"/>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ransition>
    <p:newsfla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0475" y="387350"/>
            <a:ext cx="202057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思路模板一</a:t>
            </a:r>
          </a:p>
        </p:txBody>
      </p:sp>
      <p:pic>
        <p:nvPicPr>
          <p:cNvPr id="4" name="C9F754DE-2CAD-44b6-B708-469DEB6407EB-7" descr="qt_temp"/>
          <p:cNvPicPr>
            <a:picLocks noChangeAspect="1"/>
          </p:cNvPicPr>
          <p:nvPr/>
        </p:nvPicPr>
        <p:blipFill>
          <a:blip r:embed="rId2" cstate="print"/>
          <a:stretch>
            <a:fillRect/>
          </a:stretch>
        </p:blipFill>
        <p:spPr>
          <a:xfrm>
            <a:off x="0" y="1557655"/>
            <a:ext cx="12268200" cy="3742690"/>
          </a:xfrm>
          <a:prstGeom prst="rect">
            <a:avLst/>
          </a:prstGeom>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内容</a:t>
            </a:r>
          </a:p>
        </p:txBody>
      </p:sp>
      <p:sp>
        <p:nvSpPr>
          <p:cNvPr id="5" name="TextBox 1"/>
          <p:cNvSpPr/>
          <p:nvPr>
            <p:custDataLst>
              <p:tags r:id="rId1"/>
            </p:custDataLst>
          </p:nvPr>
        </p:nvSpPr>
        <p:spPr>
          <a:xfrm>
            <a:off x="688340" y="1173480"/>
            <a:ext cx="2390140" cy="774065"/>
          </a:xfrm>
          <a:prstGeom prst="rect">
            <a:avLst/>
          </a:prstGeom>
          <a:ln>
            <a:no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p:nvPr>
            <p:custDataLst>
              <p:tags r:id="rId2"/>
            </p:custDataLst>
          </p:nvPr>
        </p:nvSpPr>
        <p:spPr>
          <a:xfrm>
            <a:off x="6257925" y="1172845"/>
            <a:ext cx="2350135" cy="774700"/>
          </a:xfrm>
          <a:prstGeom prst="rect">
            <a:avLst/>
          </a:prstGeom>
          <a:solidFill>
            <a:srgbClr val="94B74F"/>
          </a:solidFill>
          <a:ln>
            <a:no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7"/>
          <p:cNvSpPr/>
          <p:nvPr>
            <p:custDataLst>
              <p:tags r:id="rId3"/>
            </p:custDataLst>
          </p:nvPr>
        </p:nvSpPr>
        <p:spPr>
          <a:xfrm>
            <a:off x="3475990" y="1172845"/>
            <a:ext cx="2350135" cy="774065"/>
          </a:xfrm>
          <a:prstGeom prst="rect">
            <a:avLst/>
          </a:prstGeom>
          <a:solidFill>
            <a:srgbClr val="16A086"/>
          </a:solidFill>
          <a:ln>
            <a:no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p:nvPr>
            <p:custDataLst>
              <p:tags r:id="rId4"/>
            </p:custDataLst>
          </p:nvPr>
        </p:nvSpPr>
        <p:spPr>
          <a:xfrm>
            <a:off x="9039860" y="1172845"/>
            <a:ext cx="2350135" cy="774700"/>
          </a:xfrm>
          <a:prstGeom prst="rect">
            <a:avLst/>
          </a:prstGeom>
          <a:solidFill>
            <a:srgbClr val="F39712"/>
          </a:solidFill>
          <a:ln>
            <a:no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5"/>
            </p:custDataLst>
          </p:nvPr>
        </p:nvSpPr>
        <p:spPr>
          <a:xfrm>
            <a:off x="896620" y="1247140"/>
            <a:ext cx="1869440" cy="575945"/>
          </a:xfrm>
          <a:prstGeom prst="rect">
            <a:avLst/>
          </a:prstGeom>
          <a:noFill/>
        </p:spPr>
        <p:txBody>
          <a:bodyPr wrap="square" rtlCol="0" anchor="ctr" anchorCtr="0">
            <a:normAutofit fontScale="90000"/>
          </a:bodyPr>
          <a:lstStyle/>
          <a:p>
            <a:pPr algn="ctr">
              <a:lnSpc>
                <a:spcPct val="120000"/>
              </a:lnSpc>
            </a:pPr>
            <a:r>
              <a:rPr lang="en-US" altLang="zh-CN"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1.</a:t>
            </a:r>
            <a:r>
              <a:rPr lang="zh-CN" altLang="en-US"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核心价值观</a:t>
            </a:r>
          </a:p>
        </p:txBody>
      </p:sp>
      <p:sp>
        <p:nvSpPr>
          <p:cNvPr id="10" name="文本框 9"/>
          <p:cNvSpPr txBox="1"/>
          <p:nvPr>
            <p:custDataLst>
              <p:tags r:id="rId6"/>
            </p:custDataLst>
          </p:nvPr>
        </p:nvSpPr>
        <p:spPr>
          <a:xfrm>
            <a:off x="649605" y="2009775"/>
            <a:ext cx="2116455" cy="1717040"/>
          </a:xfrm>
          <a:prstGeom prst="rect">
            <a:avLst/>
          </a:prstGeom>
          <a:noFill/>
        </p:spPr>
        <p:txBody>
          <a:bodyPr wrap="square" rtlCol="0" anchor="t" anchorCtr="0">
            <a:noAutofit/>
          </a:bodyPr>
          <a:lstStyle/>
          <a:p>
            <a:pPr algn="l">
              <a:lnSpc>
                <a:spcPct val="120000"/>
              </a:lnSpc>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7"/>
            </p:custDataLst>
          </p:nvPr>
        </p:nvSpPr>
        <p:spPr>
          <a:xfrm>
            <a:off x="6498590" y="1247140"/>
            <a:ext cx="1869440" cy="575945"/>
          </a:xfrm>
          <a:prstGeom prst="rect">
            <a:avLst/>
          </a:prstGeom>
          <a:noFill/>
        </p:spPr>
        <p:txBody>
          <a:bodyPr wrap="square" rtlCol="0" anchor="ctr" anchorCtr="0">
            <a:normAutofit/>
          </a:bodyPr>
          <a:lstStyle/>
          <a:p>
            <a:pPr algn="ctr">
              <a:lnSpc>
                <a:spcPct val="120000"/>
              </a:lnSpc>
            </a:pPr>
            <a:r>
              <a:rPr lang="en-US" altLang="zh-CN"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3.</a:t>
            </a:r>
            <a:r>
              <a:rPr lang="zh-CN" altLang="en-US"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核心素养</a:t>
            </a:r>
          </a:p>
        </p:txBody>
      </p:sp>
      <p:sp>
        <p:nvSpPr>
          <p:cNvPr id="13" name="文本框 12"/>
          <p:cNvSpPr txBox="1"/>
          <p:nvPr>
            <p:custDataLst>
              <p:tags r:id="rId8"/>
            </p:custDataLst>
          </p:nvPr>
        </p:nvSpPr>
        <p:spPr>
          <a:xfrm>
            <a:off x="6257925" y="1947545"/>
            <a:ext cx="2215515" cy="2801620"/>
          </a:xfrm>
          <a:prstGeom prst="rect">
            <a:avLst/>
          </a:prstGeom>
          <a:noFill/>
        </p:spPr>
        <p:txBody>
          <a:bodyPr wrap="square" rtlCol="0" anchor="t" anchorCtr="0">
            <a:noAutofit/>
          </a:bodyPr>
          <a:lstStyle/>
          <a:p>
            <a:pPr lvl="0" algn="l">
              <a:lnSpc>
                <a:spcPct val="120000"/>
              </a:lnSpc>
              <a:buClrTx/>
              <a:buSzTx/>
              <a:buFontTx/>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中学生发展核心素养</a:t>
            </a: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人文底蕴、科学精神学会学习、健康生活责任担当、实践创新</a:t>
            </a:r>
          </a:p>
          <a:p>
            <a:pPr lvl="0" algn="l">
              <a:lnSpc>
                <a:spcPct val="120000"/>
              </a:lnSpc>
              <a:buClrTx/>
              <a:buSzTx/>
              <a:buFontTx/>
            </a:pPr>
            <a:endPar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lvl="0" algn="l">
              <a:lnSpc>
                <a:spcPct val="120000"/>
              </a:lnSpc>
              <a:buClrTx/>
              <a:buSzTx/>
              <a:buFontTx/>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lvl="0" algn="l">
              <a:lnSpc>
                <a:spcPct val="120000"/>
              </a:lnSpc>
              <a:buClrTx/>
              <a:buSzTx/>
              <a:buFontTx/>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lvl="0" algn="l">
              <a:lnSpc>
                <a:spcPct val="120000"/>
              </a:lnSpc>
              <a:buClrTx/>
              <a:buSzTx/>
              <a:buFontTx/>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语文学科核心素养</a:t>
            </a:r>
          </a:p>
          <a:p>
            <a:pPr lvl="0" algn="l">
              <a:lnSpc>
                <a:spcPct val="120000"/>
              </a:lnSpc>
              <a:buClrTx/>
              <a:buSzTx/>
              <a:buFontTx/>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语言的建构与运用、思维发展与提升、文化传承与理解、审美鉴赏与创造</a:t>
            </a:r>
          </a:p>
        </p:txBody>
      </p:sp>
      <p:sp>
        <p:nvSpPr>
          <p:cNvPr id="14" name="文本框 13"/>
          <p:cNvSpPr txBox="1"/>
          <p:nvPr>
            <p:custDataLst>
              <p:tags r:id="rId9"/>
            </p:custDataLst>
          </p:nvPr>
        </p:nvSpPr>
        <p:spPr>
          <a:xfrm>
            <a:off x="3716655" y="1247140"/>
            <a:ext cx="1869440" cy="575945"/>
          </a:xfrm>
          <a:prstGeom prst="rect">
            <a:avLst/>
          </a:prstGeom>
          <a:noFill/>
        </p:spPr>
        <p:txBody>
          <a:bodyPr wrap="square" rtlCol="0" anchor="ctr" anchorCtr="0">
            <a:normAutofit/>
          </a:bodyPr>
          <a:lstStyle/>
          <a:p>
            <a:pPr algn="ctr">
              <a:lnSpc>
                <a:spcPct val="120000"/>
              </a:lnSpc>
            </a:pPr>
            <a:r>
              <a:rPr lang="en-US" altLang="zh-CN"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2.</a:t>
            </a:r>
            <a:r>
              <a:rPr lang="zh-CN" altLang="en-US"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立德树人</a:t>
            </a:r>
          </a:p>
        </p:txBody>
      </p:sp>
      <p:sp>
        <p:nvSpPr>
          <p:cNvPr id="16" name="文本框 15"/>
          <p:cNvSpPr txBox="1"/>
          <p:nvPr>
            <p:custDataLst>
              <p:tags r:id="rId10"/>
            </p:custDataLst>
          </p:nvPr>
        </p:nvSpPr>
        <p:spPr>
          <a:xfrm>
            <a:off x="3591560" y="1947545"/>
            <a:ext cx="2120900" cy="3705860"/>
          </a:xfrm>
          <a:prstGeom prst="rect">
            <a:avLst/>
          </a:prstGeom>
          <a:noFill/>
        </p:spPr>
        <p:txBody>
          <a:bodyPr wrap="square" rtlCol="0" anchor="t" anchorCtr="0">
            <a:noAutofit/>
          </a:bodyPr>
          <a:lstStyle/>
          <a:p>
            <a:pPr lvl="0" algn="l">
              <a:lnSpc>
                <a:spcPct val="120000"/>
              </a:lnSpc>
              <a:buClrTx/>
              <a:buSzTx/>
              <a:buFontTx/>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立什么</a:t>
            </a:r>
            <a:r>
              <a:rPr lang="en-US" altLang="zh-CN"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a:t>
            </a: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德”？</a:t>
            </a:r>
          </a:p>
          <a:p>
            <a:pPr lvl="0" algn="l">
              <a:lnSpc>
                <a:spcPct val="120000"/>
              </a:lnSpc>
              <a:buClrTx/>
              <a:buSzTx/>
              <a:buFontTx/>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坚定理想信念、塑造道德品质、涵养法治素养，做到</a:t>
            </a:r>
            <a:r>
              <a:rPr lang="zh-CN" altLang="en-US" sz="1600" u="sng"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明大德、守公德、严私德</a:t>
            </a:r>
            <a:endPar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lvl="0" algn="l">
              <a:lnSpc>
                <a:spcPct val="120000"/>
              </a:lnSpc>
              <a:buClrTx/>
              <a:buSzTx/>
              <a:buFontTx/>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lvl="0" algn="l">
              <a:lnSpc>
                <a:spcPct val="120000"/>
              </a:lnSpc>
              <a:buClrTx/>
              <a:buSzTx/>
              <a:buFontTx/>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树什么“人”？</a:t>
            </a:r>
          </a:p>
          <a:p>
            <a:pPr lvl="0" algn="l">
              <a:lnSpc>
                <a:spcPct val="120000"/>
              </a:lnSpc>
              <a:buClrTx/>
              <a:buSzTx/>
              <a:buFontTx/>
            </a:pPr>
            <a:r>
              <a:rPr lang="zh-CN" altLang="en-US" sz="1600" u="sng"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德智体美劳全面发展</a:t>
            </a: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的建设者和接班人、可担当民族复兴大任的时代新人</a:t>
            </a:r>
          </a:p>
        </p:txBody>
      </p:sp>
      <p:sp>
        <p:nvSpPr>
          <p:cNvPr id="17" name="文本框 16"/>
          <p:cNvSpPr txBox="1"/>
          <p:nvPr>
            <p:custDataLst>
              <p:tags r:id="rId11"/>
            </p:custDataLst>
          </p:nvPr>
        </p:nvSpPr>
        <p:spPr>
          <a:xfrm>
            <a:off x="9280525" y="1247140"/>
            <a:ext cx="1869440" cy="575945"/>
          </a:xfrm>
          <a:prstGeom prst="rect">
            <a:avLst/>
          </a:prstGeom>
          <a:noFill/>
        </p:spPr>
        <p:txBody>
          <a:bodyPr wrap="square" rtlCol="0" anchor="ctr" anchorCtr="0">
            <a:normAutofit/>
          </a:bodyPr>
          <a:lstStyle/>
          <a:p>
            <a:pPr algn="ctr">
              <a:lnSpc>
                <a:spcPct val="120000"/>
              </a:lnSpc>
            </a:pPr>
            <a:r>
              <a:rPr lang="en-US" altLang="zh-CN"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4.</a:t>
            </a:r>
            <a:r>
              <a:rPr lang="zh-CN" altLang="en-US"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理念</a:t>
            </a:r>
            <a:r>
              <a:rPr lang="en-US" altLang="zh-CN"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a:t>
            </a:r>
            <a:r>
              <a:rPr lang="zh-CN" altLang="en-US" sz="2000" b="1" spc="300">
                <a:solidFill>
                  <a:sysClr val="window" lastClr="FFFFFF"/>
                </a:solidFill>
                <a:uFillTx/>
                <a:latin typeface="Arial" panose="020B0604020202020204" pitchFamily="34" charset="0"/>
                <a:ea typeface="微软雅黑" panose="020B0503020204020204" pitchFamily="34" charset="-122"/>
                <a:cs typeface="+mn-ea"/>
                <a:sym typeface="Arial" panose="020B0604020202020204" pitchFamily="34" charset="0"/>
              </a:rPr>
              <a:t>自信</a:t>
            </a:r>
          </a:p>
        </p:txBody>
      </p:sp>
      <p:sp>
        <p:nvSpPr>
          <p:cNvPr id="18" name="文本框 17"/>
          <p:cNvSpPr txBox="1"/>
          <p:nvPr>
            <p:custDataLst>
              <p:tags r:id="rId12"/>
            </p:custDataLst>
          </p:nvPr>
        </p:nvSpPr>
        <p:spPr>
          <a:xfrm>
            <a:off x="9280525" y="2009775"/>
            <a:ext cx="1869440" cy="1717040"/>
          </a:xfrm>
          <a:prstGeom prst="rect">
            <a:avLst/>
          </a:prstGeom>
          <a:noFill/>
        </p:spPr>
        <p:txBody>
          <a:bodyPr wrap="square" rtlCol="0" anchor="t" anchorCtr="0">
            <a:noAutofit/>
          </a:bodyPr>
          <a:lstStyle/>
          <a:p>
            <a:pPr lvl="0" algn="l">
              <a:lnSpc>
                <a:spcPct val="120000"/>
              </a:lnSpc>
              <a:buClrTx/>
              <a:buSzTx/>
              <a:buFontTx/>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
          <p:cNvSpPr/>
          <p:nvPr>
            <p:custDataLst>
              <p:tags r:id="rId13"/>
            </p:custDataLst>
          </p:nvPr>
        </p:nvSpPr>
        <p:spPr>
          <a:xfrm>
            <a:off x="649605" y="1172845"/>
            <a:ext cx="2428875" cy="4338955"/>
          </a:xfrm>
          <a:prstGeom prst="rect">
            <a:avLst/>
          </a:prstGeom>
          <a:noFill/>
          <a:ln w="38100">
            <a:solidFill>
              <a:srgbClr val="297FB8"/>
            </a:solid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l">
              <a:lnSpc>
                <a:spcPct val="120000"/>
              </a:lnSpc>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国家层面</a:t>
            </a:r>
          </a:p>
          <a:p>
            <a:pPr algn="l">
              <a:lnSpc>
                <a:spcPct val="120000"/>
              </a:lnSpc>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富强、民主、文明、和谐</a:t>
            </a:r>
          </a:p>
          <a:p>
            <a:pPr algn="l">
              <a:lnSpc>
                <a:spcPct val="120000"/>
              </a:lnSpc>
            </a:pPr>
            <a:endPar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社会层面</a:t>
            </a:r>
          </a:p>
          <a:p>
            <a:pPr algn="l">
              <a:lnSpc>
                <a:spcPct val="120000"/>
              </a:lnSpc>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自由、平等、公正、法治</a:t>
            </a:r>
          </a:p>
          <a:p>
            <a:pPr algn="l">
              <a:lnSpc>
                <a:spcPct val="120000"/>
              </a:lnSpc>
            </a:pPr>
            <a:endPar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个人层面</a:t>
            </a:r>
            <a:endParaRPr lang="en-US" altLang="zh-CN"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爱国、敬业、诚信、友善</a:t>
            </a: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endParaRPr lang="zh-CN" altLang="en-US" sz="15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
          <p:cNvSpPr/>
          <p:nvPr>
            <p:custDataLst>
              <p:tags r:id="rId14"/>
            </p:custDataLst>
          </p:nvPr>
        </p:nvSpPr>
        <p:spPr>
          <a:xfrm>
            <a:off x="9040495" y="1172845"/>
            <a:ext cx="2350135" cy="4338955"/>
          </a:xfrm>
          <a:prstGeom prst="rect">
            <a:avLst/>
          </a:prstGeom>
          <a:noFill/>
          <a:ln w="38100">
            <a:solidFill>
              <a:srgbClr val="F39712"/>
            </a:solid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l">
              <a:lnSpc>
                <a:spcPct val="120000"/>
              </a:lnSpc>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新时期五大发展理念</a:t>
            </a:r>
          </a:p>
          <a:p>
            <a:pPr algn="l">
              <a:lnSpc>
                <a:spcPct val="120000"/>
              </a:lnSpc>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创新、协调、绿色、开放、共享 </a:t>
            </a:r>
          </a:p>
          <a:p>
            <a:pPr algn="l">
              <a:lnSpc>
                <a:spcPct val="120000"/>
              </a:lnSpc>
            </a:pPr>
            <a:endPar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z="1600" b="1" spc="150">
                <a:solidFill>
                  <a:srgbClr val="FF0000"/>
                </a:solidFill>
                <a:uFillTx/>
                <a:latin typeface="Arial" panose="020B0604020202020204" pitchFamily="34" charset="0"/>
                <a:ea typeface="微软雅黑" panose="020B0503020204020204" pitchFamily="34" charset="-122"/>
                <a:sym typeface="Arial" panose="020B0604020202020204" pitchFamily="34" charset="0"/>
              </a:rPr>
              <a:t>四个自信</a:t>
            </a:r>
          </a:p>
          <a:p>
            <a:pPr algn="l">
              <a:lnSpc>
                <a:spcPct val="120000"/>
              </a:lnSpc>
            </a:pPr>
            <a:r>
              <a:rPr lang="zh-CN" altLang="en-US" sz="1600" spc="150">
                <a:solidFill>
                  <a:schemeClr val="bg1"/>
                </a:solidFill>
                <a:uFillTx/>
                <a:latin typeface="Arial" panose="020B0604020202020204" pitchFamily="34" charset="0"/>
                <a:ea typeface="微软雅黑" panose="020B0503020204020204" pitchFamily="34" charset="-122"/>
                <a:sym typeface="Arial" panose="020B0604020202020204" pitchFamily="34" charset="0"/>
              </a:rPr>
              <a:t>中国特色社会主义道路自信、理论自信、制度自信、文化自信</a:t>
            </a:r>
          </a:p>
        </p:txBody>
      </p:sp>
      <p:sp>
        <p:nvSpPr>
          <p:cNvPr id="21" name="TextBox 1"/>
          <p:cNvSpPr/>
          <p:nvPr>
            <p:custDataLst>
              <p:tags r:id="rId15"/>
            </p:custDataLst>
          </p:nvPr>
        </p:nvSpPr>
        <p:spPr>
          <a:xfrm>
            <a:off x="6258560" y="1172210"/>
            <a:ext cx="2350135" cy="4339590"/>
          </a:xfrm>
          <a:prstGeom prst="rect">
            <a:avLst/>
          </a:prstGeom>
          <a:noFill/>
          <a:ln w="38100">
            <a:solidFill>
              <a:srgbClr val="94B74F"/>
            </a:solid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1500" spc="150">
              <a:solidFill>
                <a:srgbClr val="FF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
          <p:cNvSpPr/>
          <p:nvPr>
            <p:custDataLst>
              <p:tags r:id="rId16"/>
            </p:custDataLst>
          </p:nvPr>
        </p:nvSpPr>
        <p:spPr>
          <a:xfrm>
            <a:off x="3476625" y="1172845"/>
            <a:ext cx="2350135" cy="4339590"/>
          </a:xfrm>
          <a:prstGeom prst="rect">
            <a:avLst/>
          </a:prstGeom>
          <a:noFill/>
          <a:ln w="38100">
            <a:solidFill>
              <a:srgbClr val="16A086"/>
            </a:solidFill>
          </a:ln>
        </p:spPr>
        <p:style>
          <a:lnRef idx="2">
            <a:srgbClr val="297FB8">
              <a:shade val="50000"/>
            </a:srgbClr>
          </a:lnRef>
          <a:fillRef idx="1">
            <a:srgbClr val="297FB8"/>
          </a:fillRef>
          <a:effectRef idx="0">
            <a:srgbClr val="297FB8"/>
          </a:effectRef>
          <a:fontRef idx="minor">
            <a:sysClr val="window" lastClr="FFFFFF"/>
          </a:fontRef>
        </p:style>
        <p:txBody>
          <a:bodyPr lIns="46800" rIns="46800" rtlCol="0" anchor="ctr">
            <a:noAutofit/>
          </a:bodyPr>
          <a:lstStyle/>
          <a:p>
            <a:pPr algn="ctr">
              <a:lnSpc>
                <a:spcPct val="120000"/>
              </a:lnSpc>
            </a:pPr>
            <a:endParaRPr lang="zh-CN" altLang="en-US" sz="20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wheel spokes="8"/>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2700" y="363855"/>
            <a:ext cx="2020570" cy="460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3.</a:t>
            </a: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cs typeface="宋体" panose="02010600030101010101" pitchFamily="2" charset="-122"/>
                <a:sym typeface="inpin heiti" panose="00000500000000000000" pitchFamily="2" charset="-122"/>
              </a:rPr>
              <a:t>思路模板二</a:t>
            </a:r>
          </a:p>
        </p:txBody>
      </p:sp>
      <p:pic>
        <p:nvPicPr>
          <p:cNvPr id="4" name="C9F754DE-2CAD-44b6-B708-469DEB6407EB-8" descr="qt_temp"/>
          <p:cNvPicPr>
            <a:picLocks noChangeAspect="1"/>
          </p:cNvPicPr>
          <p:nvPr/>
        </p:nvPicPr>
        <p:blipFill>
          <a:blip r:embed="rId2" cstate="print"/>
          <a:stretch>
            <a:fillRect/>
          </a:stretch>
        </p:blipFill>
        <p:spPr>
          <a:xfrm>
            <a:off x="0" y="1643380"/>
            <a:ext cx="12268200" cy="3571875"/>
          </a:xfrm>
          <a:prstGeom prst="rect">
            <a:avLst/>
          </a:prstGeom>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8830" y="2102485"/>
            <a:ext cx="1097280" cy="368300"/>
          </a:xfrm>
          <a:prstGeom prst="rect">
            <a:avLst/>
          </a:prstGeom>
          <a:noFill/>
        </p:spPr>
        <p:txBody>
          <a:bodyPr wrap="none" rtlCol="0" anchor="t">
            <a:spAutoFit/>
          </a:bodyPr>
          <a:lstStyle/>
          <a:p>
            <a:r>
              <a:rPr lang="zh-CN" altLang="en-US" b="1" u="sng">
                <a:solidFill>
                  <a:srgbClr val="FF0000"/>
                </a:solidFill>
                <a:latin typeface="微软雅黑" panose="020B0503020204020204" pitchFamily="34" charset="-122"/>
                <a:ea typeface="微软雅黑" panose="020B0503020204020204" pitchFamily="34" charset="-122"/>
              </a:rPr>
              <a:t>备考提示</a:t>
            </a:r>
          </a:p>
        </p:txBody>
      </p:sp>
      <p:sp>
        <p:nvSpPr>
          <p:cNvPr id="31" name="TextBox 35"/>
          <p:cNvSpPr txBox="1"/>
          <p:nvPr/>
        </p:nvSpPr>
        <p:spPr>
          <a:xfrm>
            <a:off x="1130935" y="2470785"/>
            <a:ext cx="10428605" cy="2584450"/>
          </a:xfrm>
          <a:prstGeom prst="rect">
            <a:avLst/>
          </a:prstGeom>
          <a:noFill/>
          <a:ln w="12700">
            <a:noFill/>
          </a:ln>
        </p:spPr>
        <p:txBody>
          <a:bodyPr wrap="square" anchor="t">
            <a:spAutoFit/>
          </a:bodyPr>
          <a:lstStyle/>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sym typeface="+mn-ea"/>
              </a:rPr>
              <a:t>      </a:t>
            </a: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32" name="TextBox 35"/>
          <p:cNvSpPr txBox="1"/>
          <p:nvPr/>
        </p:nvSpPr>
        <p:spPr>
          <a:xfrm>
            <a:off x="2460625" y="2470785"/>
            <a:ext cx="7858760" cy="1753235"/>
          </a:xfrm>
          <a:prstGeom prst="rect">
            <a:avLst/>
          </a:prstGeom>
          <a:noFill/>
          <a:ln w="12700">
            <a:noFill/>
          </a:ln>
        </p:spPr>
        <p:txBody>
          <a:bodyPr wrap="square" anchor="t">
            <a:spAutoFit/>
          </a:bodyPr>
          <a:lstStyle/>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深入理解这些概念的内涵和外延，明确其各个层面和要素的关系。</a:t>
            </a: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积累并学以致用这些概念之下的言论、人物、事件、时文等各方素材，掌握涉及这些概念的议论文</a:t>
            </a:r>
            <a:r>
              <a:rPr lang="zh-CN" altLang="en-US" sz="1800" dirty="0">
                <a:solidFill>
                  <a:schemeClr val="bg1"/>
                </a:solidFill>
                <a:latin typeface="微软雅黑" panose="020B0503020204020204" pitchFamily="34" charset="-122"/>
                <a:ea typeface="微软雅黑" panose="020B0503020204020204" pitchFamily="34" charset="-122"/>
              </a:rPr>
              <a:t>、记叙文、应用文</a:t>
            </a:r>
            <a:r>
              <a:rPr lang="en-US" altLang="zh-CN" sz="1800" dirty="0">
                <a:solidFill>
                  <a:schemeClr val="bg1"/>
                </a:solidFill>
                <a:latin typeface="微软雅黑" panose="020B0503020204020204" pitchFamily="34" charset="-122"/>
                <a:ea typeface="微软雅黑" panose="020B0503020204020204" pitchFamily="34" charset="-122"/>
              </a:rPr>
              <a:t>写作。</a:t>
            </a:r>
          </a:p>
        </p:txBody>
      </p:sp>
      <p:pic>
        <p:nvPicPr>
          <p:cNvPr id="33" name="图片 32" descr="21540996"/>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2068830" y="2607310"/>
            <a:ext cx="460375" cy="460375"/>
          </a:xfrm>
          <a:prstGeom prst="rect">
            <a:avLst/>
          </a:prstGeom>
        </p:spPr>
      </p:pic>
      <p:pic>
        <p:nvPicPr>
          <p:cNvPr id="34" name="图片 33" descr="21540996"/>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2068830" y="3399790"/>
            <a:ext cx="460375" cy="460375"/>
          </a:xfrm>
          <a:prstGeom prst="rect">
            <a:avLst/>
          </a:prstGeom>
        </p:spPr>
      </p:pic>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内容</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4"/>
          <p:cNvSpPr/>
          <p:nvPr>
            <p:custDataLst>
              <p:tags r:id="rId1"/>
            </p:custDataLst>
          </p:nvPr>
        </p:nvSpPr>
        <p:spPr bwMode="auto">
          <a:xfrm>
            <a:off x="7630349" y="3501726"/>
            <a:ext cx="1851914" cy="1765229"/>
          </a:xfrm>
          <a:custGeom>
            <a:avLst/>
            <a:gdLst>
              <a:gd name="T0" fmla="*/ 19 w 1060"/>
              <a:gd name="T1" fmla="*/ 370 h 1010"/>
              <a:gd name="T2" fmla="*/ 602 w 1060"/>
              <a:gd name="T3" fmla="*/ 57 h 1010"/>
              <a:gd name="T4" fmla="*/ 1012 w 1060"/>
              <a:gd name="T5" fmla="*/ 577 h 1010"/>
              <a:gd name="T6" fmla="*/ 824 w 1060"/>
              <a:gd name="T7" fmla="*/ 830 h 1010"/>
              <a:gd name="T8" fmla="*/ 967 w 1060"/>
              <a:gd name="T9" fmla="*/ 949 h 1010"/>
              <a:gd name="T10" fmla="*/ 63 w 1060"/>
              <a:gd name="T11" fmla="*/ 635 h 1010"/>
              <a:gd name="T12" fmla="*/ 63 w 1060"/>
              <a:gd name="T13" fmla="*/ 635 h 1010"/>
              <a:gd name="T14" fmla="*/ 19 w 1060"/>
              <a:gd name="T15" fmla="*/ 370 h 10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1010">
                <a:moveTo>
                  <a:pt x="19" y="370"/>
                </a:moveTo>
                <a:cubicBezTo>
                  <a:pt x="67" y="140"/>
                  <a:pt x="328" y="0"/>
                  <a:pt x="602" y="57"/>
                </a:cubicBezTo>
                <a:cubicBezTo>
                  <a:pt x="876" y="114"/>
                  <a:pt x="1060" y="347"/>
                  <a:pt x="1012" y="577"/>
                </a:cubicBezTo>
                <a:cubicBezTo>
                  <a:pt x="990" y="685"/>
                  <a:pt x="920" y="773"/>
                  <a:pt x="824" y="830"/>
                </a:cubicBezTo>
                <a:cubicBezTo>
                  <a:pt x="836" y="923"/>
                  <a:pt x="967" y="949"/>
                  <a:pt x="967" y="949"/>
                </a:cubicBezTo>
                <a:cubicBezTo>
                  <a:pt x="227" y="1010"/>
                  <a:pt x="63" y="635"/>
                  <a:pt x="63" y="635"/>
                </a:cubicBezTo>
                <a:cubicBezTo>
                  <a:pt x="63" y="635"/>
                  <a:pt x="63" y="635"/>
                  <a:pt x="63" y="635"/>
                </a:cubicBezTo>
                <a:cubicBezTo>
                  <a:pt x="17" y="553"/>
                  <a:pt x="0" y="461"/>
                  <a:pt x="19" y="370"/>
                </a:cubicBezTo>
                <a:close/>
              </a:path>
            </a:pathLst>
          </a:custGeom>
          <a:solidFill>
            <a:srgbClr val="F2AB21"/>
          </a:solidFill>
          <a:ln>
            <a:noFill/>
          </a:ln>
        </p:spPr>
        <p:txBody>
          <a:bodyPr>
            <a:normAutofit/>
          </a:bodyPr>
          <a:lstStyle/>
          <a:p>
            <a:endParaRPr lang="zh-CN" altLang="en-US"/>
          </a:p>
        </p:txBody>
      </p:sp>
      <p:sp>
        <p:nvSpPr>
          <p:cNvPr id="27" name="Freeform 25"/>
          <p:cNvSpPr/>
          <p:nvPr>
            <p:custDataLst>
              <p:tags r:id="rId2"/>
            </p:custDataLst>
          </p:nvPr>
        </p:nvSpPr>
        <p:spPr bwMode="auto">
          <a:xfrm>
            <a:off x="8053924" y="1439008"/>
            <a:ext cx="2809393" cy="2754229"/>
          </a:xfrm>
          <a:custGeom>
            <a:avLst/>
            <a:gdLst>
              <a:gd name="T0" fmla="*/ 911 w 1608"/>
              <a:gd name="T1" fmla="*/ 104 h 1577"/>
              <a:gd name="T2" fmla="*/ 109 w 1608"/>
              <a:gd name="T3" fmla="*/ 549 h 1577"/>
              <a:gd name="T4" fmla="*/ 513 w 1608"/>
              <a:gd name="T5" fmla="*/ 1372 h 1577"/>
              <a:gd name="T6" fmla="*/ 972 w 1608"/>
              <a:gd name="T7" fmla="*/ 1334 h 1577"/>
              <a:gd name="T8" fmla="*/ 1031 w 1608"/>
              <a:gd name="T9" fmla="*/ 1577 h 1577"/>
              <a:gd name="T10" fmla="*/ 1227 w 1608"/>
              <a:gd name="T11" fmla="*/ 337 h 1577"/>
              <a:gd name="T12" fmla="*/ 1227 w 1608"/>
              <a:gd name="T13" fmla="*/ 337 h 1577"/>
              <a:gd name="T14" fmla="*/ 911 w 1608"/>
              <a:gd name="T15" fmla="*/ 104 h 1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8" h="1577">
                <a:moveTo>
                  <a:pt x="911" y="104"/>
                </a:moveTo>
                <a:cubicBezTo>
                  <a:pt x="578" y="0"/>
                  <a:pt x="219" y="199"/>
                  <a:pt x="109" y="549"/>
                </a:cubicBezTo>
                <a:cubicBezTo>
                  <a:pt x="0" y="900"/>
                  <a:pt x="181" y="1268"/>
                  <a:pt x="513" y="1372"/>
                </a:cubicBezTo>
                <a:cubicBezTo>
                  <a:pt x="670" y="1421"/>
                  <a:pt x="832" y="1403"/>
                  <a:pt x="972" y="1334"/>
                </a:cubicBezTo>
                <a:cubicBezTo>
                  <a:pt x="1085" y="1412"/>
                  <a:pt x="1031" y="1577"/>
                  <a:pt x="1031" y="1577"/>
                </a:cubicBezTo>
                <a:cubicBezTo>
                  <a:pt x="1608" y="781"/>
                  <a:pt x="1227" y="337"/>
                  <a:pt x="1227" y="337"/>
                </a:cubicBezTo>
                <a:cubicBezTo>
                  <a:pt x="1227" y="337"/>
                  <a:pt x="1227" y="337"/>
                  <a:pt x="1227" y="337"/>
                </a:cubicBezTo>
                <a:cubicBezTo>
                  <a:pt x="1152" y="229"/>
                  <a:pt x="1043" y="146"/>
                  <a:pt x="911" y="104"/>
                </a:cubicBezTo>
                <a:close/>
              </a:path>
            </a:pathLst>
          </a:custGeom>
          <a:solidFill>
            <a:srgbClr val="44405E"/>
          </a:solidFill>
          <a:ln>
            <a:noFill/>
          </a:ln>
        </p:spPr>
        <p:txBody>
          <a:bodyPr>
            <a:normAutofit/>
          </a:bodyPr>
          <a:lstStyle/>
          <a:p>
            <a:endParaRPr lang="zh-CN" altLang="en-US"/>
          </a:p>
        </p:txBody>
      </p:sp>
      <p:sp>
        <p:nvSpPr>
          <p:cNvPr id="28" name="Freeform 26"/>
          <p:cNvSpPr/>
          <p:nvPr>
            <p:custDataLst>
              <p:tags r:id="rId3"/>
            </p:custDataLst>
          </p:nvPr>
        </p:nvSpPr>
        <p:spPr bwMode="auto">
          <a:xfrm>
            <a:off x="9291160" y="4216879"/>
            <a:ext cx="1901167" cy="2117881"/>
          </a:xfrm>
          <a:custGeom>
            <a:avLst/>
            <a:gdLst>
              <a:gd name="T0" fmla="*/ 479 w 1088"/>
              <a:gd name="T1" fmla="*/ 1119 h 1119"/>
              <a:gd name="T2" fmla="*/ 424 w 1088"/>
              <a:gd name="T3" fmla="*/ 947 h 1119"/>
              <a:gd name="T4" fmla="*/ 228 w 1088"/>
              <a:gd name="T5" fmla="*/ 796 h 1119"/>
              <a:gd name="T6" fmla="*/ 85 w 1088"/>
              <a:gd name="T7" fmla="*/ 683 h 1119"/>
              <a:gd name="T8" fmla="*/ 25 w 1088"/>
              <a:gd name="T9" fmla="*/ 677 h 1119"/>
              <a:gd name="T10" fmla="*/ 25 w 1088"/>
              <a:gd name="T11" fmla="*/ 615 h 1119"/>
              <a:gd name="T12" fmla="*/ 167 w 1088"/>
              <a:gd name="T13" fmla="*/ 590 h 1119"/>
              <a:gd name="T14" fmla="*/ 331 w 1088"/>
              <a:gd name="T15" fmla="*/ 674 h 1119"/>
              <a:gd name="T16" fmla="*/ 419 w 1088"/>
              <a:gd name="T17" fmla="*/ 567 h 1119"/>
              <a:gd name="T18" fmla="*/ 339 w 1088"/>
              <a:gd name="T19" fmla="*/ 308 h 1119"/>
              <a:gd name="T20" fmla="*/ 299 w 1088"/>
              <a:gd name="T21" fmla="*/ 111 h 1119"/>
              <a:gd name="T22" fmla="*/ 345 w 1088"/>
              <a:gd name="T23" fmla="*/ 57 h 1119"/>
              <a:gd name="T24" fmla="*/ 429 w 1088"/>
              <a:gd name="T25" fmla="*/ 219 h 1119"/>
              <a:gd name="T26" fmla="*/ 525 w 1088"/>
              <a:gd name="T27" fmla="*/ 443 h 1119"/>
              <a:gd name="T28" fmla="*/ 541 w 1088"/>
              <a:gd name="T29" fmla="*/ 371 h 1119"/>
              <a:gd name="T30" fmla="*/ 542 w 1088"/>
              <a:gd name="T31" fmla="*/ 78 h 1119"/>
              <a:gd name="T32" fmla="*/ 603 w 1088"/>
              <a:gd name="T33" fmla="*/ 7 h 1119"/>
              <a:gd name="T34" fmla="*/ 638 w 1088"/>
              <a:gd name="T35" fmla="*/ 219 h 1119"/>
              <a:gd name="T36" fmla="*/ 647 w 1088"/>
              <a:gd name="T37" fmla="*/ 407 h 1119"/>
              <a:gd name="T38" fmla="*/ 668 w 1088"/>
              <a:gd name="T39" fmla="*/ 450 h 1119"/>
              <a:gd name="T40" fmla="*/ 745 w 1088"/>
              <a:gd name="T41" fmla="*/ 334 h 1119"/>
              <a:gd name="T42" fmla="*/ 813 w 1088"/>
              <a:gd name="T43" fmla="*/ 125 h 1119"/>
              <a:gd name="T44" fmla="*/ 875 w 1088"/>
              <a:gd name="T45" fmla="*/ 82 h 1119"/>
              <a:gd name="T46" fmla="*/ 857 w 1088"/>
              <a:gd name="T47" fmla="*/ 272 h 1119"/>
              <a:gd name="T48" fmla="*/ 807 w 1088"/>
              <a:gd name="T49" fmla="*/ 436 h 1119"/>
              <a:gd name="T50" fmla="*/ 802 w 1088"/>
              <a:gd name="T51" fmla="*/ 508 h 1119"/>
              <a:gd name="T52" fmla="*/ 881 w 1088"/>
              <a:gd name="T53" fmla="*/ 450 h 1119"/>
              <a:gd name="T54" fmla="*/ 1005 w 1088"/>
              <a:gd name="T55" fmla="*/ 283 h 1119"/>
              <a:gd name="T56" fmla="*/ 1067 w 1088"/>
              <a:gd name="T57" fmla="*/ 253 h 1119"/>
              <a:gd name="T58" fmla="*/ 985 w 1088"/>
              <a:gd name="T59" fmla="*/ 441 h 1119"/>
              <a:gd name="T60" fmla="*/ 889 w 1088"/>
              <a:gd name="T61" fmla="*/ 667 h 1119"/>
              <a:gd name="T62" fmla="*/ 858 w 1088"/>
              <a:gd name="T63" fmla="*/ 889 h 1119"/>
              <a:gd name="T64" fmla="*/ 803 w 1088"/>
              <a:gd name="T65" fmla="*/ 1031 h 1119"/>
              <a:gd name="T66" fmla="*/ 803 w 1088"/>
              <a:gd name="T67" fmla="*/ 1119 h 1119"/>
              <a:gd name="T68" fmla="*/ 479 w 1088"/>
              <a:gd name="T69"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8" h="1119">
                <a:moveTo>
                  <a:pt x="479" y="1119"/>
                </a:moveTo>
                <a:cubicBezTo>
                  <a:pt x="479" y="1119"/>
                  <a:pt x="479" y="996"/>
                  <a:pt x="424" y="947"/>
                </a:cubicBezTo>
                <a:cubicBezTo>
                  <a:pt x="369" y="897"/>
                  <a:pt x="263" y="836"/>
                  <a:pt x="228" y="796"/>
                </a:cubicBezTo>
                <a:cubicBezTo>
                  <a:pt x="193" y="756"/>
                  <a:pt x="109" y="689"/>
                  <a:pt x="85" y="683"/>
                </a:cubicBezTo>
                <a:cubicBezTo>
                  <a:pt x="61" y="676"/>
                  <a:pt x="36" y="682"/>
                  <a:pt x="25" y="677"/>
                </a:cubicBezTo>
                <a:cubicBezTo>
                  <a:pt x="14" y="672"/>
                  <a:pt x="0" y="646"/>
                  <a:pt x="25" y="615"/>
                </a:cubicBezTo>
                <a:cubicBezTo>
                  <a:pt x="50" y="583"/>
                  <a:pt x="108" y="565"/>
                  <a:pt x="167" y="590"/>
                </a:cubicBezTo>
                <a:cubicBezTo>
                  <a:pt x="227" y="615"/>
                  <a:pt x="292" y="677"/>
                  <a:pt x="331" y="674"/>
                </a:cubicBezTo>
                <a:cubicBezTo>
                  <a:pt x="370" y="671"/>
                  <a:pt x="421" y="640"/>
                  <a:pt x="419" y="567"/>
                </a:cubicBezTo>
                <a:cubicBezTo>
                  <a:pt x="418" y="494"/>
                  <a:pt x="365" y="389"/>
                  <a:pt x="339" y="308"/>
                </a:cubicBezTo>
                <a:cubicBezTo>
                  <a:pt x="314" y="227"/>
                  <a:pt x="297" y="148"/>
                  <a:pt x="299" y="111"/>
                </a:cubicBezTo>
                <a:cubicBezTo>
                  <a:pt x="301" y="73"/>
                  <a:pt x="323" y="49"/>
                  <a:pt x="345" y="57"/>
                </a:cubicBezTo>
                <a:cubicBezTo>
                  <a:pt x="367" y="65"/>
                  <a:pt x="386" y="89"/>
                  <a:pt x="429" y="219"/>
                </a:cubicBezTo>
                <a:cubicBezTo>
                  <a:pt x="473" y="348"/>
                  <a:pt x="504" y="438"/>
                  <a:pt x="525" y="443"/>
                </a:cubicBezTo>
                <a:cubicBezTo>
                  <a:pt x="547" y="449"/>
                  <a:pt x="543" y="426"/>
                  <a:pt x="541" y="371"/>
                </a:cubicBezTo>
                <a:cubicBezTo>
                  <a:pt x="539" y="315"/>
                  <a:pt x="537" y="122"/>
                  <a:pt x="542" y="78"/>
                </a:cubicBezTo>
                <a:cubicBezTo>
                  <a:pt x="548" y="34"/>
                  <a:pt x="566" y="0"/>
                  <a:pt x="603" y="7"/>
                </a:cubicBezTo>
                <a:cubicBezTo>
                  <a:pt x="641" y="15"/>
                  <a:pt x="641" y="131"/>
                  <a:pt x="638" y="219"/>
                </a:cubicBezTo>
                <a:cubicBezTo>
                  <a:pt x="635" y="307"/>
                  <a:pt x="644" y="381"/>
                  <a:pt x="647" y="407"/>
                </a:cubicBezTo>
                <a:cubicBezTo>
                  <a:pt x="651" y="433"/>
                  <a:pt x="655" y="448"/>
                  <a:pt x="668" y="450"/>
                </a:cubicBezTo>
                <a:cubicBezTo>
                  <a:pt x="681" y="452"/>
                  <a:pt x="713" y="436"/>
                  <a:pt x="745" y="334"/>
                </a:cubicBezTo>
                <a:cubicBezTo>
                  <a:pt x="776" y="232"/>
                  <a:pt x="801" y="154"/>
                  <a:pt x="813" y="125"/>
                </a:cubicBezTo>
                <a:cubicBezTo>
                  <a:pt x="824" y="97"/>
                  <a:pt x="849" y="67"/>
                  <a:pt x="875" y="82"/>
                </a:cubicBezTo>
                <a:cubicBezTo>
                  <a:pt x="900" y="97"/>
                  <a:pt x="894" y="153"/>
                  <a:pt x="857" y="272"/>
                </a:cubicBezTo>
                <a:cubicBezTo>
                  <a:pt x="819" y="391"/>
                  <a:pt x="813" y="414"/>
                  <a:pt x="807" y="436"/>
                </a:cubicBezTo>
                <a:cubicBezTo>
                  <a:pt x="802" y="458"/>
                  <a:pt x="793" y="503"/>
                  <a:pt x="802" y="508"/>
                </a:cubicBezTo>
                <a:cubicBezTo>
                  <a:pt x="811" y="513"/>
                  <a:pt x="846" y="493"/>
                  <a:pt x="881" y="450"/>
                </a:cubicBezTo>
                <a:cubicBezTo>
                  <a:pt x="917" y="407"/>
                  <a:pt x="987" y="306"/>
                  <a:pt x="1005" y="283"/>
                </a:cubicBezTo>
                <a:cubicBezTo>
                  <a:pt x="1023" y="261"/>
                  <a:pt x="1045" y="235"/>
                  <a:pt x="1067" y="253"/>
                </a:cubicBezTo>
                <a:cubicBezTo>
                  <a:pt x="1088" y="272"/>
                  <a:pt x="1032" y="365"/>
                  <a:pt x="985" y="441"/>
                </a:cubicBezTo>
                <a:cubicBezTo>
                  <a:pt x="939" y="516"/>
                  <a:pt x="897" y="601"/>
                  <a:pt x="889" y="667"/>
                </a:cubicBezTo>
                <a:cubicBezTo>
                  <a:pt x="882" y="734"/>
                  <a:pt x="876" y="820"/>
                  <a:pt x="858" y="889"/>
                </a:cubicBezTo>
                <a:cubicBezTo>
                  <a:pt x="840" y="958"/>
                  <a:pt x="820" y="1007"/>
                  <a:pt x="803" y="1031"/>
                </a:cubicBezTo>
                <a:cubicBezTo>
                  <a:pt x="803" y="1119"/>
                  <a:pt x="803" y="1119"/>
                  <a:pt x="803" y="1119"/>
                </a:cubicBezTo>
                <a:lnTo>
                  <a:pt x="479" y="1119"/>
                </a:lnTo>
                <a:close/>
              </a:path>
            </a:pathLst>
          </a:custGeom>
          <a:solidFill>
            <a:srgbClr val="4D4D4D">
              <a:lumMod val="40000"/>
              <a:lumOff val="60000"/>
            </a:srgbClr>
          </a:solidFill>
          <a:ln>
            <a:noFill/>
          </a:ln>
        </p:spPr>
        <p:txBody>
          <a:bodyPr>
            <a:normAutofit/>
          </a:bodyPr>
          <a:lstStyle/>
          <a:p>
            <a:endParaRPr lang="zh-CN" altLang="en-US"/>
          </a:p>
        </p:txBody>
      </p:sp>
      <p:sp>
        <p:nvSpPr>
          <p:cNvPr id="29" name="Freeform 27"/>
          <p:cNvSpPr/>
          <p:nvPr>
            <p:custDataLst>
              <p:tags r:id="rId4"/>
            </p:custDataLst>
          </p:nvPr>
        </p:nvSpPr>
        <p:spPr bwMode="auto">
          <a:xfrm>
            <a:off x="9614259" y="1592678"/>
            <a:ext cx="2216387" cy="2444921"/>
          </a:xfrm>
          <a:custGeom>
            <a:avLst/>
            <a:gdLst>
              <a:gd name="T0" fmla="*/ 1117 w 1269"/>
              <a:gd name="T1" fmla="*/ 285 h 1399"/>
              <a:gd name="T2" fmla="*/ 317 w 1269"/>
              <a:gd name="T3" fmla="*/ 194 h 1399"/>
              <a:gd name="T4" fmla="*/ 185 w 1269"/>
              <a:gd name="T5" fmla="*/ 988 h 1399"/>
              <a:gd name="T6" fmla="*/ 532 w 1269"/>
              <a:gd name="T7" fmla="*/ 1195 h 1399"/>
              <a:gd name="T8" fmla="*/ 450 w 1269"/>
              <a:gd name="T9" fmla="*/ 1399 h 1399"/>
              <a:gd name="T10" fmla="*/ 1224 w 1269"/>
              <a:gd name="T11" fmla="*/ 613 h 1399"/>
              <a:gd name="T12" fmla="*/ 1224 w 1269"/>
              <a:gd name="T13" fmla="*/ 613 h 1399"/>
              <a:gd name="T14" fmla="*/ 1117 w 1269"/>
              <a:gd name="T15" fmla="*/ 285 h 1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9" h="1399">
                <a:moveTo>
                  <a:pt x="1117" y="285"/>
                </a:moveTo>
                <a:cubicBezTo>
                  <a:pt x="932" y="41"/>
                  <a:pt x="574" y="0"/>
                  <a:pt x="317" y="194"/>
                </a:cubicBezTo>
                <a:cubicBezTo>
                  <a:pt x="59" y="388"/>
                  <a:pt x="0" y="744"/>
                  <a:pt x="185" y="988"/>
                </a:cubicBezTo>
                <a:cubicBezTo>
                  <a:pt x="272" y="1103"/>
                  <a:pt x="397" y="1173"/>
                  <a:pt x="532" y="1195"/>
                </a:cubicBezTo>
                <a:cubicBezTo>
                  <a:pt x="573" y="1309"/>
                  <a:pt x="450" y="1399"/>
                  <a:pt x="450" y="1399"/>
                </a:cubicBezTo>
                <a:cubicBezTo>
                  <a:pt x="1269" y="1125"/>
                  <a:pt x="1224" y="613"/>
                  <a:pt x="1224" y="613"/>
                </a:cubicBezTo>
                <a:cubicBezTo>
                  <a:pt x="1224" y="613"/>
                  <a:pt x="1224" y="613"/>
                  <a:pt x="1224" y="613"/>
                </a:cubicBezTo>
                <a:cubicBezTo>
                  <a:pt x="1225" y="498"/>
                  <a:pt x="1190" y="383"/>
                  <a:pt x="1117" y="285"/>
                </a:cubicBezTo>
                <a:close/>
              </a:path>
            </a:pathLst>
          </a:custGeom>
          <a:solidFill>
            <a:srgbClr val="F2AB21"/>
          </a:solidFill>
          <a:ln>
            <a:noFill/>
          </a:ln>
        </p:spPr>
        <p:txBody>
          <a:bodyPr>
            <a:normAutofit/>
          </a:bodyPr>
          <a:lstStyle/>
          <a:p>
            <a:endParaRPr lang="zh-CN" altLang="en-US"/>
          </a:p>
        </p:txBody>
      </p:sp>
      <p:sp>
        <p:nvSpPr>
          <p:cNvPr id="33" name="Freeform 31"/>
          <p:cNvSpPr>
            <a:spLocks noEditPoints="1"/>
          </p:cNvSpPr>
          <p:nvPr>
            <p:custDataLst>
              <p:tags r:id="rId5"/>
            </p:custDataLst>
          </p:nvPr>
        </p:nvSpPr>
        <p:spPr bwMode="auto">
          <a:xfrm>
            <a:off x="8786808" y="2232968"/>
            <a:ext cx="380234" cy="380233"/>
          </a:xfrm>
          <a:custGeom>
            <a:avLst/>
            <a:gdLst>
              <a:gd name="T0" fmla="*/ 185 w 217"/>
              <a:gd name="T1" fmla="*/ 77 h 217"/>
              <a:gd name="T2" fmla="*/ 197 w 217"/>
              <a:gd name="T3" fmla="*/ 56 h 217"/>
              <a:gd name="T4" fmla="*/ 174 w 217"/>
              <a:gd name="T5" fmla="*/ 20 h 217"/>
              <a:gd name="T6" fmla="*/ 146 w 217"/>
              <a:gd name="T7" fmla="*/ 35 h 217"/>
              <a:gd name="T8" fmla="*/ 134 w 217"/>
              <a:gd name="T9" fmla="*/ 9 h 217"/>
              <a:gd name="T10" fmla="*/ 83 w 217"/>
              <a:gd name="T11" fmla="*/ 9 h 217"/>
              <a:gd name="T12" fmla="*/ 71 w 217"/>
              <a:gd name="T13" fmla="*/ 35 h 217"/>
              <a:gd name="T14" fmla="*/ 44 w 217"/>
              <a:gd name="T15" fmla="*/ 20 h 217"/>
              <a:gd name="T16" fmla="*/ 20 w 217"/>
              <a:gd name="T17" fmla="*/ 56 h 217"/>
              <a:gd name="T18" fmla="*/ 32 w 217"/>
              <a:gd name="T19" fmla="*/ 77 h 217"/>
              <a:gd name="T20" fmla="*/ 0 w 217"/>
              <a:gd name="T21" fmla="*/ 92 h 217"/>
              <a:gd name="T22" fmla="*/ 30 w 217"/>
              <a:gd name="T23" fmla="*/ 134 h 217"/>
              <a:gd name="T24" fmla="*/ 35 w 217"/>
              <a:gd name="T25" fmla="*/ 146 h 217"/>
              <a:gd name="T26" fmla="*/ 20 w 217"/>
              <a:gd name="T27" fmla="*/ 173 h 217"/>
              <a:gd name="T28" fmla="*/ 56 w 217"/>
              <a:gd name="T29" fmla="*/ 197 h 217"/>
              <a:gd name="T30" fmla="*/ 77 w 217"/>
              <a:gd name="T31" fmla="*/ 185 h 217"/>
              <a:gd name="T32" fmla="*/ 92 w 217"/>
              <a:gd name="T33" fmla="*/ 217 h 217"/>
              <a:gd name="T34" fmla="*/ 134 w 217"/>
              <a:gd name="T35" fmla="*/ 187 h 217"/>
              <a:gd name="T36" fmla="*/ 161 w 217"/>
              <a:gd name="T37" fmla="*/ 197 h 217"/>
              <a:gd name="T38" fmla="*/ 197 w 217"/>
              <a:gd name="T39" fmla="*/ 174 h 217"/>
              <a:gd name="T40" fmla="*/ 182 w 217"/>
              <a:gd name="T41" fmla="*/ 146 h 217"/>
              <a:gd name="T42" fmla="*/ 208 w 217"/>
              <a:gd name="T43" fmla="*/ 134 h 217"/>
              <a:gd name="T44" fmla="*/ 217 w 217"/>
              <a:gd name="T45" fmla="*/ 92 h 217"/>
              <a:gd name="T46" fmla="*/ 200 w 217"/>
              <a:gd name="T47" fmla="*/ 116 h 217"/>
              <a:gd name="T48" fmla="*/ 169 w 217"/>
              <a:gd name="T49" fmla="*/ 133 h 217"/>
              <a:gd name="T50" fmla="*/ 165 w 217"/>
              <a:gd name="T51" fmla="*/ 154 h 217"/>
              <a:gd name="T52" fmla="*/ 154 w 217"/>
              <a:gd name="T53" fmla="*/ 165 h 217"/>
              <a:gd name="T54" fmla="*/ 123 w 217"/>
              <a:gd name="T55" fmla="*/ 172 h 217"/>
              <a:gd name="T56" fmla="*/ 101 w 217"/>
              <a:gd name="T57" fmla="*/ 199 h 217"/>
              <a:gd name="T58" fmla="*/ 84 w 217"/>
              <a:gd name="T59" fmla="*/ 169 h 217"/>
              <a:gd name="T60" fmla="*/ 63 w 217"/>
              <a:gd name="T61" fmla="*/ 165 h 217"/>
              <a:gd name="T62" fmla="*/ 39 w 217"/>
              <a:gd name="T63" fmla="*/ 167 h 217"/>
              <a:gd name="T64" fmla="*/ 48 w 217"/>
              <a:gd name="T65" fmla="*/ 133 h 217"/>
              <a:gd name="T66" fmla="*/ 36 w 217"/>
              <a:gd name="T67" fmla="*/ 116 h 217"/>
              <a:gd name="T68" fmla="*/ 36 w 217"/>
              <a:gd name="T69" fmla="*/ 101 h 217"/>
              <a:gd name="T70" fmla="*/ 48 w 217"/>
              <a:gd name="T71" fmla="*/ 83 h 217"/>
              <a:gd name="T72" fmla="*/ 52 w 217"/>
              <a:gd name="T73" fmla="*/ 63 h 217"/>
              <a:gd name="T74" fmla="*/ 63 w 217"/>
              <a:gd name="T75" fmla="*/ 52 h 217"/>
              <a:gd name="T76" fmla="*/ 94 w 217"/>
              <a:gd name="T77" fmla="*/ 45 h 217"/>
              <a:gd name="T78" fmla="*/ 101 w 217"/>
              <a:gd name="T79" fmla="*/ 18 h 217"/>
              <a:gd name="T80" fmla="*/ 124 w 217"/>
              <a:gd name="T81" fmla="*/ 45 h 217"/>
              <a:gd name="T82" fmla="*/ 154 w 217"/>
              <a:gd name="T83" fmla="*/ 51 h 217"/>
              <a:gd name="T84" fmla="*/ 165 w 217"/>
              <a:gd name="T85" fmla="*/ 63 h 217"/>
              <a:gd name="T86" fmla="*/ 169 w 217"/>
              <a:gd name="T87" fmla="*/ 84 h 217"/>
              <a:gd name="T88" fmla="*/ 181 w 217"/>
              <a:gd name="T89" fmla="*/ 101 h 217"/>
              <a:gd name="T90" fmla="*/ 109 w 217"/>
              <a:gd name="T91" fmla="*/ 71 h 217"/>
              <a:gd name="T92" fmla="*/ 71 w 217"/>
              <a:gd name="T93" fmla="*/ 108 h 217"/>
              <a:gd name="T94" fmla="*/ 135 w 217"/>
              <a:gd name="T95" fmla="*/ 135 h 217"/>
              <a:gd name="T96" fmla="*/ 109 w 217"/>
              <a:gd name="T97" fmla="*/ 71 h 217"/>
              <a:gd name="T98" fmla="*/ 109 w 217"/>
              <a:gd name="T99" fmla="*/ 135 h 217"/>
              <a:gd name="T100" fmla="*/ 90 w 217"/>
              <a:gd name="T101" fmla="*/ 90 h 217"/>
              <a:gd name="T102" fmla="*/ 135 w 217"/>
              <a:gd name="T103" fmla="*/ 10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217">
                <a:moveTo>
                  <a:pt x="208" y="83"/>
                </a:moveTo>
                <a:cubicBezTo>
                  <a:pt x="187" y="83"/>
                  <a:pt x="187" y="83"/>
                  <a:pt x="187" y="83"/>
                </a:cubicBezTo>
                <a:cubicBezTo>
                  <a:pt x="187" y="81"/>
                  <a:pt x="186" y="79"/>
                  <a:pt x="185" y="77"/>
                </a:cubicBezTo>
                <a:cubicBezTo>
                  <a:pt x="185" y="77"/>
                  <a:pt x="185" y="77"/>
                  <a:pt x="185" y="77"/>
                </a:cubicBezTo>
                <a:cubicBezTo>
                  <a:pt x="184" y="75"/>
                  <a:pt x="183" y="73"/>
                  <a:pt x="182" y="71"/>
                </a:cubicBezTo>
                <a:cubicBezTo>
                  <a:pt x="197" y="56"/>
                  <a:pt x="197" y="56"/>
                  <a:pt x="197" y="56"/>
                </a:cubicBezTo>
                <a:cubicBezTo>
                  <a:pt x="197" y="56"/>
                  <a:pt x="197" y="56"/>
                  <a:pt x="197" y="56"/>
                </a:cubicBezTo>
                <a:cubicBezTo>
                  <a:pt x="201" y="52"/>
                  <a:pt x="201" y="47"/>
                  <a:pt x="197" y="43"/>
                </a:cubicBezTo>
                <a:cubicBezTo>
                  <a:pt x="174" y="20"/>
                  <a:pt x="174" y="20"/>
                  <a:pt x="174" y="20"/>
                </a:cubicBezTo>
                <a:cubicBezTo>
                  <a:pt x="174" y="20"/>
                  <a:pt x="174" y="20"/>
                  <a:pt x="174" y="20"/>
                </a:cubicBezTo>
                <a:cubicBezTo>
                  <a:pt x="170" y="16"/>
                  <a:pt x="165" y="16"/>
                  <a:pt x="161" y="20"/>
                </a:cubicBezTo>
                <a:cubicBezTo>
                  <a:pt x="146" y="35"/>
                  <a:pt x="146" y="35"/>
                  <a:pt x="146" y="35"/>
                </a:cubicBezTo>
                <a:cubicBezTo>
                  <a:pt x="144" y="34"/>
                  <a:pt x="142" y="33"/>
                  <a:pt x="140" y="32"/>
                </a:cubicBezTo>
                <a:cubicBezTo>
                  <a:pt x="138" y="31"/>
                  <a:pt x="136" y="30"/>
                  <a:pt x="134" y="30"/>
                </a:cubicBezTo>
                <a:cubicBezTo>
                  <a:pt x="134" y="9"/>
                  <a:pt x="134" y="9"/>
                  <a:pt x="134" y="9"/>
                </a:cubicBezTo>
                <a:cubicBezTo>
                  <a:pt x="134" y="4"/>
                  <a:pt x="130" y="0"/>
                  <a:pt x="125" y="0"/>
                </a:cubicBezTo>
                <a:cubicBezTo>
                  <a:pt x="92" y="0"/>
                  <a:pt x="92" y="0"/>
                  <a:pt x="92" y="0"/>
                </a:cubicBezTo>
                <a:cubicBezTo>
                  <a:pt x="87" y="0"/>
                  <a:pt x="83" y="4"/>
                  <a:pt x="83" y="9"/>
                </a:cubicBezTo>
                <a:cubicBezTo>
                  <a:pt x="83" y="30"/>
                  <a:pt x="83" y="30"/>
                  <a:pt x="83" y="30"/>
                </a:cubicBezTo>
                <a:cubicBezTo>
                  <a:pt x="81" y="30"/>
                  <a:pt x="79" y="31"/>
                  <a:pt x="77" y="32"/>
                </a:cubicBezTo>
                <a:cubicBezTo>
                  <a:pt x="75" y="33"/>
                  <a:pt x="73" y="34"/>
                  <a:pt x="71" y="35"/>
                </a:cubicBezTo>
                <a:cubicBezTo>
                  <a:pt x="57" y="20"/>
                  <a:pt x="57" y="20"/>
                  <a:pt x="57" y="20"/>
                </a:cubicBezTo>
                <a:cubicBezTo>
                  <a:pt x="56" y="20"/>
                  <a:pt x="56" y="20"/>
                  <a:pt x="56" y="20"/>
                </a:cubicBezTo>
                <a:cubicBezTo>
                  <a:pt x="53" y="16"/>
                  <a:pt x="47" y="16"/>
                  <a:pt x="44" y="20"/>
                </a:cubicBezTo>
                <a:cubicBezTo>
                  <a:pt x="20" y="43"/>
                  <a:pt x="20" y="43"/>
                  <a:pt x="20" y="43"/>
                </a:cubicBezTo>
                <a:cubicBezTo>
                  <a:pt x="20" y="43"/>
                  <a:pt x="20" y="43"/>
                  <a:pt x="20" y="43"/>
                </a:cubicBezTo>
                <a:cubicBezTo>
                  <a:pt x="17" y="47"/>
                  <a:pt x="17" y="52"/>
                  <a:pt x="20" y="56"/>
                </a:cubicBezTo>
                <a:cubicBezTo>
                  <a:pt x="35" y="71"/>
                  <a:pt x="35" y="71"/>
                  <a:pt x="35" y="71"/>
                </a:cubicBezTo>
                <a:cubicBezTo>
                  <a:pt x="34" y="73"/>
                  <a:pt x="33" y="74"/>
                  <a:pt x="32" y="76"/>
                </a:cubicBezTo>
                <a:cubicBezTo>
                  <a:pt x="32" y="77"/>
                  <a:pt x="32" y="77"/>
                  <a:pt x="32" y="77"/>
                </a:cubicBezTo>
                <a:cubicBezTo>
                  <a:pt x="31" y="79"/>
                  <a:pt x="30" y="81"/>
                  <a:pt x="30" y="83"/>
                </a:cubicBezTo>
                <a:cubicBezTo>
                  <a:pt x="9" y="83"/>
                  <a:pt x="9" y="83"/>
                  <a:pt x="9" y="83"/>
                </a:cubicBezTo>
                <a:cubicBezTo>
                  <a:pt x="4" y="83"/>
                  <a:pt x="0" y="87"/>
                  <a:pt x="0" y="92"/>
                </a:cubicBezTo>
                <a:cubicBezTo>
                  <a:pt x="0" y="125"/>
                  <a:pt x="0" y="125"/>
                  <a:pt x="0" y="125"/>
                </a:cubicBezTo>
                <a:cubicBezTo>
                  <a:pt x="0" y="130"/>
                  <a:pt x="4" y="134"/>
                  <a:pt x="9" y="134"/>
                </a:cubicBezTo>
                <a:cubicBezTo>
                  <a:pt x="30" y="134"/>
                  <a:pt x="30" y="134"/>
                  <a:pt x="30" y="134"/>
                </a:cubicBezTo>
                <a:cubicBezTo>
                  <a:pt x="30" y="136"/>
                  <a:pt x="31" y="138"/>
                  <a:pt x="32" y="140"/>
                </a:cubicBezTo>
                <a:cubicBezTo>
                  <a:pt x="32" y="140"/>
                  <a:pt x="32" y="140"/>
                  <a:pt x="32" y="140"/>
                </a:cubicBezTo>
                <a:cubicBezTo>
                  <a:pt x="33" y="142"/>
                  <a:pt x="34" y="144"/>
                  <a:pt x="35" y="146"/>
                </a:cubicBezTo>
                <a:cubicBezTo>
                  <a:pt x="20" y="160"/>
                  <a:pt x="20" y="160"/>
                  <a:pt x="20" y="160"/>
                </a:cubicBezTo>
                <a:cubicBezTo>
                  <a:pt x="20" y="161"/>
                  <a:pt x="20" y="161"/>
                  <a:pt x="20" y="161"/>
                </a:cubicBezTo>
                <a:cubicBezTo>
                  <a:pt x="17" y="164"/>
                  <a:pt x="17" y="170"/>
                  <a:pt x="20" y="173"/>
                </a:cubicBezTo>
                <a:cubicBezTo>
                  <a:pt x="43" y="197"/>
                  <a:pt x="43" y="197"/>
                  <a:pt x="43" y="197"/>
                </a:cubicBezTo>
                <a:cubicBezTo>
                  <a:pt x="44" y="197"/>
                  <a:pt x="44" y="197"/>
                  <a:pt x="44" y="197"/>
                </a:cubicBezTo>
                <a:cubicBezTo>
                  <a:pt x="47" y="200"/>
                  <a:pt x="53" y="200"/>
                  <a:pt x="56" y="197"/>
                </a:cubicBezTo>
                <a:cubicBezTo>
                  <a:pt x="71" y="182"/>
                  <a:pt x="71" y="182"/>
                  <a:pt x="71" y="182"/>
                </a:cubicBezTo>
                <a:cubicBezTo>
                  <a:pt x="73" y="183"/>
                  <a:pt x="75" y="184"/>
                  <a:pt x="76" y="185"/>
                </a:cubicBezTo>
                <a:cubicBezTo>
                  <a:pt x="77" y="185"/>
                  <a:pt x="77" y="185"/>
                  <a:pt x="77" y="185"/>
                </a:cubicBezTo>
                <a:cubicBezTo>
                  <a:pt x="79" y="186"/>
                  <a:pt x="81" y="187"/>
                  <a:pt x="83" y="187"/>
                </a:cubicBezTo>
                <a:cubicBezTo>
                  <a:pt x="83" y="208"/>
                  <a:pt x="83" y="208"/>
                  <a:pt x="83" y="208"/>
                </a:cubicBezTo>
                <a:cubicBezTo>
                  <a:pt x="83" y="213"/>
                  <a:pt x="87" y="217"/>
                  <a:pt x="92" y="217"/>
                </a:cubicBezTo>
                <a:cubicBezTo>
                  <a:pt x="125" y="217"/>
                  <a:pt x="125" y="217"/>
                  <a:pt x="125" y="217"/>
                </a:cubicBezTo>
                <a:cubicBezTo>
                  <a:pt x="130" y="217"/>
                  <a:pt x="134" y="213"/>
                  <a:pt x="134" y="208"/>
                </a:cubicBezTo>
                <a:cubicBezTo>
                  <a:pt x="134" y="187"/>
                  <a:pt x="134" y="187"/>
                  <a:pt x="134" y="187"/>
                </a:cubicBezTo>
                <a:cubicBezTo>
                  <a:pt x="136" y="187"/>
                  <a:pt x="138" y="186"/>
                  <a:pt x="140" y="185"/>
                </a:cubicBezTo>
                <a:cubicBezTo>
                  <a:pt x="142" y="184"/>
                  <a:pt x="144" y="183"/>
                  <a:pt x="146" y="182"/>
                </a:cubicBezTo>
                <a:cubicBezTo>
                  <a:pt x="161" y="197"/>
                  <a:pt x="161" y="197"/>
                  <a:pt x="161" y="197"/>
                </a:cubicBezTo>
                <a:cubicBezTo>
                  <a:pt x="161" y="197"/>
                  <a:pt x="161" y="197"/>
                  <a:pt x="161" y="197"/>
                </a:cubicBezTo>
                <a:cubicBezTo>
                  <a:pt x="165" y="200"/>
                  <a:pt x="170" y="200"/>
                  <a:pt x="174" y="197"/>
                </a:cubicBezTo>
                <a:cubicBezTo>
                  <a:pt x="197" y="174"/>
                  <a:pt x="197" y="174"/>
                  <a:pt x="197" y="174"/>
                </a:cubicBezTo>
                <a:cubicBezTo>
                  <a:pt x="197" y="173"/>
                  <a:pt x="197" y="173"/>
                  <a:pt x="197" y="173"/>
                </a:cubicBezTo>
                <a:cubicBezTo>
                  <a:pt x="201" y="170"/>
                  <a:pt x="201" y="164"/>
                  <a:pt x="197" y="161"/>
                </a:cubicBezTo>
                <a:cubicBezTo>
                  <a:pt x="182" y="146"/>
                  <a:pt x="182" y="146"/>
                  <a:pt x="182" y="146"/>
                </a:cubicBezTo>
                <a:cubicBezTo>
                  <a:pt x="183" y="144"/>
                  <a:pt x="184" y="142"/>
                  <a:pt x="185" y="140"/>
                </a:cubicBezTo>
                <a:cubicBezTo>
                  <a:pt x="186" y="138"/>
                  <a:pt x="187" y="136"/>
                  <a:pt x="187" y="134"/>
                </a:cubicBezTo>
                <a:cubicBezTo>
                  <a:pt x="208" y="134"/>
                  <a:pt x="208" y="134"/>
                  <a:pt x="208" y="134"/>
                </a:cubicBezTo>
                <a:cubicBezTo>
                  <a:pt x="213" y="134"/>
                  <a:pt x="217" y="130"/>
                  <a:pt x="217" y="125"/>
                </a:cubicBezTo>
                <a:cubicBezTo>
                  <a:pt x="217" y="93"/>
                  <a:pt x="217" y="93"/>
                  <a:pt x="217" y="93"/>
                </a:cubicBezTo>
                <a:cubicBezTo>
                  <a:pt x="217" y="92"/>
                  <a:pt x="217" y="92"/>
                  <a:pt x="217" y="92"/>
                </a:cubicBezTo>
                <a:cubicBezTo>
                  <a:pt x="217" y="87"/>
                  <a:pt x="213" y="83"/>
                  <a:pt x="208" y="83"/>
                </a:cubicBezTo>
                <a:close/>
                <a:moveTo>
                  <a:pt x="200" y="116"/>
                </a:moveTo>
                <a:cubicBezTo>
                  <a:pt x="200" y="116"/>
                  <a:pt x="200" y="116"/>
                  <a:pt x="200" y="116"/>
                </a:cubicBezTo>
                <a:cubicBezTo>
                  <a:pt x="181" y="116"/>
                  <a:pt x="181" y="116"/>
                  <a:pt x="181" y="116"/>
                </a:cubicBezTo>
                <a:cubicBezTo>
                  <a:pt x="176" y="116"/>
                  <a:pt x="173" y="120"/>
                  <a:pt x="172" y="124"/>
                </a:cubicBezTo>
                <a:cubicBezTo>
                  <a:pt x="171" y="127"/>
                  <a:pt x="170" y="130"/>
                  <a:pt x="169" y="133"/>
                </a:cubicBezTo>
                <a:cubicBezTo>
                  <a:pt x="168" y="137"/>
                  <a:pt x="166" y="140"/>
                  <a:pt x="164" y="143"/>
                </a:cubicBezTo>
                <a:cubicBezTo>
                  <a:pt x="162" y="147"/>
                  <a:pt x="162" y="151"/>
                  <a:pt x="165" y="154"/>
                </a:cubicBezTo>
                <a:cubicBezTo>
                  <a:pt x="165" y="154"/>
                  <a:pt x="165" y="154"/>
                  <a:pt x="165" y="154"/>
                </a:cubicBezTo>
                <a:cubicBezTo>
                  <a:pt x="178" y="167"/>
                  <a:pt x="178" y="167"/>
                  <a:pt x="178" y="167"/>
                </a:cubicBezTo>
                <a:cubicBezTo>
                  <a:pt x="167" y="178"/>
                  <a:pt x="167" y="178"/>
                  <a:pt x="167" y="178"/>
                </a:cubicBezTo>
                <a:cubicBezTo>
                  <a:pt x="154" y="165"/>
                  <a:pt x="154" y="165"/>
                  <a:pt x="154" y="165"/>
                </a:cubicBezTo>
                <a:cubicBezTo>
                  <a:pt x="151" y="162"/>
                  <a:pt x="146" y="162"/>
                  <a:pt x="143" y="164"/>
                </a:cubicBezTo>
                <a:cubicBezTo>
                  <a:pt x="140" y="166"/>
                  <a:pt x="137" y="167"/>
                  <a:pt x="134" y="169"/>
                </a:cubicBezTo>
                <a:cubicBezTo>
                  <a:pt x="130" y="170"/>
                  <a:pt x="127" y="171"/>
                  <a:pt x="123" y="172"/>
                </a:cubicBezTo>
                <a:cubicBezTo>
                  <a:pt x="119" y="173"/>
                  <a:pt x="116" y="177"/>
                  <a:pt x="116" y="181"/>
                </a:cubicBezTo>
                <a:cubicBezTo>
                  <a:pt x="116" y="199"/>
                  <a:pt x="116" y="199"/>
                  <a:pt x="116" y="199"/>
                </a:cubicBezTo>
                <a:cubicBezTo>
                  <a:pt x="101" y="199"/>
                  <a:pt x="101" y="199"/>
                  <a:pt x="101" y="199"/>
                </a:cubicBezTo>
                <a:cubicBezTo>
                  <a:pt x="101" y="181"/>
                  <a:pt x="101" y="181"/>
                  <a:pt x="101" y="181"/>
                </a:cubicBezTo>
                <a:cubicBezTo>
                  <a:pt x="101" y="176"/>
                  <a:pt x="98" y="173"/>
                  <a:pt x="93" y="172"/>
                </a:cubicBezTo>
                <a:cubicBezTo>
                  <a:pt x="90" y="171"/>
                  <a:pt x="87" y="170"/>
                  <a:pt x="84" y="169"/>
                </a:cubicBezTo>
                <a:cubicBezTo>
                  <a:pt x="83" y="168"/>
                  <a:pt x="83" y="168"/>
                  <a:pt x="83" y="168"/>
                </a:cubicBezTo>
                <a:cubicBezTo>
                  <a:pt x="80" y="167"/>
                  <a:pt x="77" y="166"/>
                  <a:pt x="74" y="164"/>
                </a:cubicBezTo>
                <a:cubicBezTo>
                  <a:pt x="71" y="162"/>
                  <a:pt x="66" y="162"/>
                  <a:pt x="63" y="165"/>
                </a:cubicBezTo>
                <a:cubicBezTo>
                  <a:pt x="63" y="165"/>
                  <a:pt x="63" y="165"/>
                  <a:pt x="63" y="165"/>
                </a:cubicBezTo>
                <a:cubicBezTo>
                  <a:pt x="50" y="178"/>
                  <a:pt x="50" y="178"/>
                  <a:pt x="50" y="178"/>
                </a:cubicBezTo>
                <a:cubicBezTo>
                  <a:pt x="39" y="167"/>
                  <a:pt x="39" y="167"/>
                  <a:pt x="39" y="167"/>
                </a:cubicBezTo>
                <a:cubicBezTo>
                  <a:pt x="52" y="154"/>
                  <a:pt x="52" y="154"/>
                  <a:pt x="52" y="154"/>
                </a:cubicBezTo>
                <a:cubicBezTo>
                  <a:pt x="55" y="151"/>
                  <a:pt x="55" y="146"/>
                  <a:pt x="53" y="143"/>
                </a:cubicBezTo>
                <a:cubicBezTo>
                  <a:pt x="51" y="140"/>
                  <a:pt x="50" y="137"/>
                  <a:pt x="48" y="133"/>
                </a:cubicBezTo>
                <a:cubicBezTo>
                  <a:pt x="48" y="133"/>
                  <a:pt x="48" y="133"/>
                  <a:pt x="48" y="133"/>
                </a:cubicBezTo>
                <a:cubicBezTo>
                  <a:pt x="47" y="130"/>
                  <a:pt x="46" y="127"/>
                  <a:pt x="45" y="123"/>
                </a:cubicBezTo>
                <a:cubicBezTo>
                  <a:pt x="44" y="119"/>
                  <a:pt x="40" y="116"/>
                  <a:pt x="36" y="116"/>
                </a:cubicBezTo>
                <a:cubicBezTo>
                  <a:pt x="18" y="116"/>
                  <a:pt x="18" y="116"/>
                  <a:pt x="18" y="116"/>
                </a:cubicBezTo>
                <a:cubicBezTo>
                  <a:pt x="18" y="101"/>
                  <a:pt x="18" y="101"/>
                  <a:pt x="18" y="101"/>
                </a:cubicBezTo>
                <a:cubicBezTo>
                  <a:pt x="36" y="101"/>
                  <a:pt x="36" y="101"/>
                  <a:pt x="36" y="101"/>
                </a:cubicBezTo>
                <a:cubicBezTo>
                  <a:pt x="41" y="101"/>
                  <a:pt x="44" y="97"/>
                  <a:pt x="45" y="93"/>
                </a:cubicBezTo>
                <a:cubicBezTo>
                  <a:pt x="46" y="90"/>
                  <a:pt x="47" y="87"/>
                  <a:pt x="48" y="84"/>
                </a:cubicBezTo>
                <a:cubicBezTo>
                  <a:pt x="48" y="83"/>
                  <a:pt x="48" y="83"/>
                  <a:pt x="48" y="83"/>
                </a:cubicBezTo>
                <a:cubicBezTo>
                  <a:pt x="50" y="80"/>
                  <a:pt x="51" y="77"/>
                  <a:pt x="53" y="74"/>
                </a:cubicBezTo>
                <a:cubicBezTo>
                  <a:pt x="55" y="70"/>
                  <a:pt x="55" y="66"/>
                  <a:pt x="52" y="63"/>
                </a:cubicBezTo>
                <a:cubicBezTo>
                  <a:pt x="52" y="63"/>
                  <a:pt x="52" y="63"/>
                  <a:pt x="52" y="63"/>
                </a:cubicBezTo>
                <a:cubicBezTo>
                  <a:pt x="39" y="50"/>
                  <a:pt x="39" y="50"/>
                  <a:pt x="39" y="50"/>
                </a:cubicBezTo>
                <a:cubicBezTo>
                  <a:pt x="50" y="39"/>
                  <a:pt x="50" y="39"/>
                  <a:pt x="50" y="39"/>
                </a:cubicBezTo>
                <a:cubicBezTo>
                  <a:pt x="63" y="52"/>
                  <a:pt x="63" y="52"/>
                  <a:pt x="63" y="52"/>
                </a:cubicBezTo>
                <a:cubicBezTo>
                  <a:pt x="66" y="55"/>
                  <a:pt x="71" y="55"/>
                  <a:pt x="74" y="53"/>
                </a:cubicBezTo>
                <a:cubicBezTo>
                  <a:pt x="77" y="51"/>
                  <a:pt x="80" y="49"/>
                  <a:pt x="84" y="48"/>
                </a:cubicBezTo>
                <a:cubicBezTo>
                  <a:pt x="87" y="47"/>
                  <a:pt x="90" y="46"/>
                  <a:pt x="94" y="45"/>
                </a:cubicBezTo>
                <a:cubicBezTo>
                  <a:pt x="98" y="44"/>
                  <a:pt x="101" y="40"/>
                  <a:pt x="101" y="36"/>
                </a:cubicBezTo>
                <a:cubicBezTo>
                  <a:pt x="101" y="36"/>
                  <a:pt x="101" y="36"/>
                  <a:pt x="101" y="36"/>
                </a:cubicBezTo>
                <a:cubicBezTo>
                  <a:pt x="101" y="18"/>
                  <a:pt x="101" y="18"/>
                  <a:pt x="101" y="18"/>
                </a:cubicBezTo>
                <a:cubicBezTo>
                  <a:pt x="116" y="18"/>
                  <a:pt x="116" y="18"/>
                  <a:pt x="116" y="18"/>
                </a:cubicBezTo>
                <a:cubicBezTo>
                  <a:pt x="116" y="36"/>
                  <a:pt x="116" y="36"/>
                  <a:pt x="116" y="36"/>
                </a:cubicBezTo>
                <a:cubicBezTo>
                  <a:pt x="116" y="41"/>
                  <a:pt x="120" y="44"/>
                  <a:pt x="124" y="45"/>
                </a:cubicBezTo>
                <a:cubicBezTo>
                  <a:pt x="127" y="46"/>
                  <a:pt x="130" y="47"/>
                  <a:pt x="133" y="48"/>
                </a:cubicBezTo>
                <a:cubicBezTo>
                  <a:pt x="137" y="49"/>
                  <a:pt x="140" y="51"/>
                  <a:pt x="143" y="53"/>
                </a:cubicBezTo>
                <a:cubicBezTo>
                  <a:pt x="147" y="55"/>
                  <a:pt x="152" y="55"/>
                  <a:pt x="154" y="51"/>
                </a:cubicBezTo>
                <a:cubicBezTo>
                  <a:pt x="167" y="39"/>
                  <a:pt x="167" y="39"/>
                  <a:pt x="167" y="39"/>
                </a:cubicBezTo>
                <a:cubicBezTo>
                  <a:pt x="178" y="50"/>
                  <a:pt x="178" y="50"/>
                  <a:pt x="178" y="50"/>
                </a:cubicBezTo>
                <a:cubicBezTo>
                  <a:pt x="165" y="63"/>
                  <a:pt x="165" y="63"/>
                  <a:pt x="165" y="63"/>
                </a:cubicBezTo>
                <a:cubicBezTo>
                  <a:pt x="162" y="66"/>
                  <a:pt x="162" y="71"/>
                  <a:pt x="164" y="74"/>
                </a:cubicBezTo>
                <a:cubicBezTo>
                  <a:pt x="166" y="77"/>
                  <a:pt x="168" y="80"/>
                  <a:pt x="169" y="84"/>
                </a:cubicBezTo>
                <a:cubicBezTo>
                  <a:pt x="169" y="84"/>
                  <a:pt x="169" y="84"/>
                  <a:pt x="169" y="84"/>
                </a:cubicBezTo>
                <a:cubicBezTo>
                  <a:pt x="170" y="87"/>
                  <a:pt x="171" y="90"/>
                  <a:pt x="172" y="94"/>
                </a:cubicBezTo>
                <a:cubicBezTo>
                  <a:pt x="173" y="98"/>
                  <a:pt x="177" y="101"/>
                  <a:pt x="181" y="101"/>
                </a:cubicBezTo>
                <a:cubicBezTo>
                  <a:pt x="181" y="101"/>
                  <a:pt x="181" y="101"/>
                  <a:pt x="181" y="101"/>
                </a:cubicBezTo>
                <a:cubicBezTo>
                  <a:pt x="200" y="101"/>
                  <a:pt x="200" y="101"/>
                  <a:pt x="200" y="101"/>
                </a:cubicBezTo>
                <a:cubicBezTo>
                  <a:pt x="200" y="116"/>
                  <a:pt x="200" y="116"/>
                  <a:pt x="200" y="116"/>
                </a:cubicBezTo>
                <a:close/>
                <a:moveTo>
                  <a:pt x="109" y="71"/>
                </a:moveTo>
                <a:cubicBezTo>
                  <a:pt x="109" y="71"/>
                  <a:pt x="109" y="71"/>
                  <a:pt x="109" y="71"/>
                </a:cubicBezTo>
                <a:cubicBezTo>
                  <a:pt x="98" y="71"/>
                  <a:pt x="89" y="75"/>
                  <a:pt x="82" y="82"/>
                </a:cubicBezTo>
                <a:cubicBezTo>
                  <a:pt x="76" y="89"/>
                  <a:pt x="71" y="98"/>
                  <a:pt x="71" y="108"/>
                </a:cubicBezTo>
                <a:cubicBezTo>
                  <a:pt x="71" y="119"/>
                  <a:pt x="76" y="128"/>
                  <a:pt x="82" y="135"/>
                </a:cubicBezTo>
                <a:cubicBezTo>
                  <a:pt x="89" y="141"/>
                  <a:pt x="98" y="146"/>
                  <a:pt x="109" y="146"/>
                </a:cubicBezTo>
                <a:cubicBezTo>
                  <a:pt x="119" y="146"/>
                  <a:pt x="128" y="141"/>
                  <a:pt x="135" y="135"/>
                </a:cubicBezTo>
                <a:cubicBezTo>
                  <a:pt x="142" y="128"/>
                  <a:pt x="146" y="119"/>
                  <a:pt x="146" y="108"/>
                </a:cubicBezTo>
                <a:cubicBezTo>
                  <a:pt x="146" y="98"/>
                  <a:pt x="142" y="89"/>
                  <a:pt x="135" y="82"/>
                </a:cubicBezTo>
                <a:cubicBezTo>
                  <a:pt x="128" y="75"/>
                  <a:pt x="119" y="71"/>
                  <a:pt x="109" y="71"/>
                </a:cubicBezTo>
                <a:close/>
                <a:moveTo>
                  <a:pt x="127" y="127"/>
                </a:moveTo>
                <a:cubicBezTo>
                  <a:pt x="127" y="127"/>
                  <a:pt x="127" y="127"/>
                  <a:pt x="127" y="127"/>
                </a:cubicBezTo>
                <a:cubicBezTo>
                  <a:pt x="123" y="132"/>
                  <a:pt x="116" y="135"/>
                  <a:pt x="109" y="135"/>
                </a:cubicBezTo>
                <a:cubicBezTo>
                  <a:pt x="101" y="135"/>
                  <a:pt x="95" y="132"/>
                  <a:pt x="90" y="127"/>
                </a:cubicBezTo>
                <a:cubicBezTo>
                  <a:pt x="85" y="122"/>
                  <a:pt x="82" y="116"/>
                  <a:pt x="82" y="108"/>
                </a:cubicBezTo>
                <a:cubicBezTo>
                  <a:pt x="82" y="101"/>
                  <a:pt x="85" y="94"/>
                  <a:pt x="90" y="90"/>
                </a:cubicBezTo>
                <a:cubicBezTo>
                  <a:pt x="95" y="85"/>
                  <a:pt x="101" y="82"/>
                  <a:pt x="109" y="82"/>
                </a:cubicBezTo>
                <a:cubicBezTo>
                  <a:pt x="116" y="82"/>
                  <a:pt x="123" y="85"/>
                  <a:pt x="127" y="90"/>
                </a:cubicBezTo>
                <a:cubicBezTo>
                  <a:pt x="132" y="94"/>
                  <a:pt x="135" y="101"/>
                  <a:pt x="135" y="108"/>
                </a:cubicBezTo>
                <a:cubicBezTo>
                  <a:pt x="135" y="116"/>
                  <a:pt x="132" y="122"/>
                  <a:pt x="127" y="127"/>
                </a:cubicBezTo>
                <a:close/>
              </a:path>
            </a:pathLst>
          </a:custGeom>
          <a:solidFill>
            <a:srgbClr val="FFFFFF"/>
          </a:solidFill>
          <a:ln>
            <a:noFill/>
          </a:ln>
        </p:spPr>
        <p:txBody>
          <a:bodyPr>
            <a:normAutofit/>
          </a:bodyPr>
          <a:lstStyle/>
          <a:p>
            <a:endParaRPr lang="zh-CN" altLang="en-US"/>
          </a:p>
        </p:txBody>
      </p:sp>
      <p:sp>
        <p:nvSpPr>
          <p:cNvPr id="34" name="Freeform 32"/>
          <p:cNvSpPr>
            <a:spLocks noEditPoints="1"/>
          </p:cNvSpPr>
          <p:nvPr>
            <p:custDataLst>
              <p:tags r:id="rId6"/>
            </p:custDataLst>
          </p:nvPr>
        </p:nvSpPr>
        <p:spPr bwMode="auto">
          <a:xfrm>
            <a:off x="10479144" y="2165983"/>
            <a:ext cx="405845" cy="401904"/>
          </a:xfrm>
          <a:custGeom>
            <a:avLst/>
            <a:gdLst>
              <a:gd name="T0" fmla="*/ 64 w 232"/>
              <a:gd name="T1" fmla="*/ 72 h 230"/>
              <a:gd name="T2" fmla="*/ 64 w 232"/>
              <a:gd name="T3" fmla="*/ 157 h 230"/>
              <a:gd name="T4" fmla="*/ 64 w 232"/>
              <a:gd name="T5" fmla="*/ 157 h 230"/>
              <a:gd name="T6" fmla="*/ 123 w 232"/>
              <a:gd name="T7" fmla="*/ 202 h 230"/>
              <a:gd name="T8" fmla="*/ 123 w 232"/>
              <a:gd name="T9" fmla="*/ 164 h 230"/>
              <a:gd name="T10" fmla="*/ 123 w 232"/>
              <a:gd name="T11" fmla="*/ 65 h 230"/>
              <a:gd name="T12" fmla="*/ 123 w 232"/>
              <a:gd name="T13" fmla="*/ 26 h 230"/>
              <a:gd name="T14" fmla="*/ 64 w 232"/>
              <a:gd name="T15" fmla="*/ 72 h 230"/>
              <a:gd name="T16" fmla="*/ 64 w 232"/>
              <a:gd name="T17" fmla="*/ 72 h 230"/>
              <a:gd name="T18" fmla="*/ 171 w 232"/>
              <a:gd name="T19" fmla="*/ 38 h 230"/>
              <a:gd name="T20" fmla="*/ 171 w 232"/>
              <a:gd name="T21" fmla="*/ 38 h 230"/>
              <a:gd name="T22" fmla="*/ 168 w 232"/>
              <a:gd name="T23" fmla="*/ 26 h 230"/>
              <a:gd name="T24" fmla="*/ 180 w 232"/>
              <a:gd name="T25" fmla="*/ 23 h 230"/>
              <a:gd name="T26" fmla="*/ 218 w 232"/>
              <a:gd name="T27" fmla="*/ 62 h 230"/>
              <a:gd name="T28" fmla="*/ 232 w 232"/>
              <a:gd name="T29" fmla="*/ 114 h 230"/>
              <a:gd name="T30" fmla="*/ 218 w 232"/>
              <a:gd name="T31" fmla="*/ 167 h 230"/>
              <a:gd name="T32" fmla="*/ 180 w 232"/>
              <a:gd name="T33" fmla="*/ 206 h 230"/>
              <a:gd name="T34" fmla="*/ 168 w 232"/>
              <a:gd name="T35" fmla="*/ 203 h 230"/>
              <a:gd name="T36" fmla="*/ 171 w 232"/>
              <a:gd name="T37" fmla="*/ 191 h 230"/>
              <a:gd name="T38" fmla="*/ 203 w 232"/>
              <a:gd name="T39" fmla="*/ 158 h 230"/>
              <a:gd name="T40" fmla="*/ 214 w 232"/>
              <a:gd name="T41" fmla="*/ 114 h 230"/>
              <a:gd name="T42" fmla="*/ 203 w 232"/>
              <a:gd name="T43" fmla="*/ 71 h 230"/>
              <a:gd name="T44" fmla="*/ 171 w 232"/>
              <a:gd name="T45" fmla="*/ 38 h 230"/>
              <a:gd name="T46" fmla="*/ 53 w 232"/>
              <a:gd name="T47" fmla="*/ 74 h 230"/>
              <a:gd name="T48" fmla="*/ 53 w 232"/>
              <a:gd name="T49" fmla="*/ 74 h 230"/>
              <a:gd name="T50" fmla="*/ 17 w 232"/>
              <a:gd name="T51" fmla="*/ 74 h 230"/>
              <a:gd name="T52" fmla="*/ 17 w 232"/>
              <a:gd name="T53" fmla="*/ 155 h 230"/>
              <a:gd name="T54" fmla="*/ 53 w 232"/>
              <a:gd name="T55" fmla="*/ 155 h 230"/>
              <a:gd name="T56" fmla="*/ 53 w 232"/>
              <a:gd name="T57" fmla="*/ 74 h 230"/>
              <a:gd name="T58" fmla="*/ 56 w 232"/>
              <a:gd name="T59" fmla="*/ 56 h 230"/>
              <a:gd name="T60" fmla="*/ 56 w 232"/>
              <a:gd name="T61" fmla="*/ 56 h 230"/>
              <a:gd name="T62" fmla="*/ 127 w 232"/>
              <a:gd name="T63" fmla="*/ 2 h 230"/>
              <a:gd name="T64" fmla="*/ 132 w 232"/>
              <a:gd name="T65" fmla="*/ 0 h 230"/>
              <a:gd name="T66" fmla="*/ 141 w 232"/>
              <a:gd name="T67" fmla="*/ 9 h 230"/>
              <a:gd name="T68" fmla="*/ 141 w 232"/>
              <a:gd name="T69" fmla="*/ 65 h 230"/>
              <a:gd name="T70" fmla="*/ 141 w 232"/>
              <a:gd name="T71" fmla="*/ 67 h 230"/>
              <a:gd name="T72" fmla="*/ 162 w 232"/>
              <a:gd name="T73" fmla="*/ 83 h 230"/>
              <a:gd name="T74" fmla="*/ 173 w 232"/>
              <a:gd name="T75" fmla="*/ 114 h 230"/>
              <a:gd name="T76" fmla="*/ 162 w 232"/>
              <a:gd name="T77" fmla="*/ 146 h 230"/>
              <a:gd name="T78" fmla="*/ 141 w 232"/>
              <a:gd name="T79" fmla="*/ 162 h 230"/>
              <a:gd name="T80" fmla="*/ 141 w 232"/>
              <a:gd name="T81" fmla="*/ 164 h 230"/>
              <a:gd name="T82" fmla="*/ 141 w 232"/>
              <a:gd name="T83" fmla="*/ 220 h 230"/>
              <a:gd name="T84" fmla="*/ 139 w 232"/>
              <a:gd name="T85" fmla="*/ 226 h 230"/>
              <a:gd name="T86" fmla="*/ 127 w 232"/>
              <a:gd name="T87" fmla="*/ 227 h 230"/>
              <a:gd name="T88" fmla="*/ 56 w 232"/>
              <a:gd name="T89" fmla="*/ 173 h 230"/>
              <a:gd name="T90" fmla="*/ 9 w 232"/>
              <a:gd name="T91" fmla="*/ 173 h 230"/>
              <a:gd name="T92" fmla="*/ 9 w 232"/>
              <a:gd name="T93" fmla="*/ 173 h 230"/>
              <a:gd name="T94" fmla="*/ 0 w 232"/>
              <a:gd name="T95" fmla="*/ 164 h 230"/>
              <a:gd name="T96" fmla="*/ 0 w 232"/>
              <a:gd name="T97" fmla="*/ 65 h 230"/>
              <a:gd name="T98" fmla="*/ 0 w 232"/>
              <a:gd name="T99" fmla="*/ 65 h 230"/>
              <a:gd name="T100" fmla="*/ 9 w 232"/>
              <a:gd name="T101" fmla="*/ 56 h 230"/>
              <a:gd name="T102" fmla="*/ 56 w 232"/>
              <a:gd name="T103" fmla="*/ 56 h 230"/>
              <a:gd name="T104" fmla="*/ 141 w 232"/>
              <a:gd name="T105" fmla="*/ 79 h 230"/>
              <a:gd name="T106" fmla="*/ 141 w 232"/>
              <a:gd name="T107" fmla="*/ 79 h 230"/>
              <a:gd name="T108" fmla="*/ 141 w 232"/>
              <a:gd name="T109" fmla="*/ 150 h 230"/>
              <a:gd name="T110" fmla="*/ 154 w 232"/>
              <a:gd name="T111" fmla="*/ 140 h 230"/>
              <a:gd name="T112" fmla="*/ 162 w 232"/>
              <a:gd name="T113" fmla="*/ 114 h 230"/>
              <a:gd name="T114" fmla="*/ 154 w 232"/>
              <a:gd name="T115" fmla="*/ 89 h 230"/>
              <a:gd name="T116" fmla="*/ 141 w 232"/>
              <a:gd name="T117" fmla="*/ 7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2" h="230">
                <a:moveTo>
                  <a:pt x="64" y="72"/>
                </a:moveTo>
                <a:cubicBezTo>
                  <a:pt x="64" y="157"/>
                  <a:pt x="64" y="157"/>
                  <a:pt x="64" y="157"/>
                </a:cubicBezTo>
                <a:cubicBezTo>
                  <a:pt x="64" y="157"/>
                  <a:pt x="64" y="157"/>
                  <a:pt x="64" y="157"/>
                </a:cubicBezTo>
                <a:cubicBezTo>
                  <a:pt x="123" y="202"/>
                  <a:pt x="123" y="202"/>
                  <a:pt x="123" y="202"/>
                </a:cubicBezTo>
                <a:cubicBezTo>
                  <a:pt x="123" y="164"/>
                  <a:pt x="123" y="164"/>
                  <a:pt x="123" y="164"/>
                </a:cubicBezTo>
                <a:cubicBezTo>
                  <a:pt x="123" y="65"/>
                  <a:pt x="123" y="65"/>
                  <a:pt x="123" y="65"/>
                </a:cubicBezTo>
                <a:cubicBezTo>
                  <a:pt x="123" y="26"/>
                  <a:pt x="123" y="26"/>
                  <a:pt x="123" y="26"/>
                </a:cubicBezTo>
                <a:cubicBezTo>
                  <a:pt x="64" y="72"/>
                  <a:pt x="64" y="72"/>
                  <a:pt x="64" y="72"/>
                </a:cubicBezTo>
                <a:cubicBezTo>
                  <a:pt x="64" y="72"/>
                  <a:pt x="64" y="72"/>
                  <a:pt x="64" y="72"/>
                </a:cubicBezTo>
                <a:close/>
                <a:moveTo>
                  <a:pt x="171" y="38"/>
                </a:moveTo>
                <a:cubicBezTo>
                  <a:pt x="171" y="38"/>
                  <a:pt x="171" y="38"/>
                  <a:pt x="171" y="38"/>
                </a:cubicBezTo>
                <a:cubicBezTo>
                  <a:pt x="167" y="36"/>
                  <a:pt x="165" y="30"/>
                  <a:pt x="168" y="26"/>
                </a:cubicBezTo>
                <a:cubicBezTo>
                  <a:pt x="170" y="22"/>
                  <a:pt x="176" y="21"/>
                  <a:pt x="180" y="23"/>
                </a:cubicBezTo>
                <a:cubicBezTo>
                  <a:pt x="196" y="33"/>
                  <a:pt x="209" y="46"/>
                  <a:pt x="218" y="62"/>
                </a:cubicBezTo>
                <a:cubicBezTo>
                  <a:pt x="227" y="77"/>
                  <a:pt x="232" y="95"/>
                  <a:pt x="232" y="114"/>
                </a:cubicBezTo>
                <a:cubicBezTo>
                  <a:pt x="232" y="133"/>
                  <a:pt x="227" y="151"/>
                  <a:pt x="218" y="167"/>
                </a:cubicBezTo>
                <a:cubicBezTo>
                  <a:pt x="209" y="183"/>
                  <a:pt x="196" y="196"/>
                  <a:pt x="180" y="206"/>
                </a:cubicBezTo>
                <a:cubicBezTo>
                  <a:pt x="176" y="208"/>
                  <a:pt x="170" y="207"/>
                  <a:pt x="168" y="203"/>
                </a:cubicBezTo>
                <a:cubicBezTo>
                  <a:pt x="165" y="199"/>
                  <a:pt x="167" y="193"/>
                  <a:pt x="171" y="191"/>
                </a:cubicBezTo>
                <a:cubicBezTo>
                  <a:pt x="184" y="183"/>
                  <a:pt x="195" y="172"/>
                  <a:pt x="203" y="158"/>
                </a:cubicBezTo>
                <a:cubicBezTo>
                  <a:pt x="210" y="145"/>
                  <a:pt x="214" y="130"/>
                  <a:pt x="214" y="114"/>
                </a:cubicBezTo>
                <a:cubicBezTo>
                  <a:pt x="214" y="98"/>
                  <a:pt x="210" y="84"/>
                  <a:pt x="203" y="71"/>
                </a:cubicBezTo>
                <a:cubicBezTo>
                  <a:pt x="195" y="57"/>
                  <a:pt x="184" y="46"/>
                  <a:pt x="171" y="38"/>
                </a:cubicBezTo>
                <a:close/>
                <a:moveTo>
                  <a:pt x="53" y="74"/>
                </a:moveTo>
                <a:cubicBezTo>
                  <a:pt x="53" y="74"/>
                  <a:pt x="53" y="74"/>
                  <a:pt x="53" y="74"/>
                </a:cubicBezTo>
                <a:cubicBezTo>
                  <a:pt x="17" y="74"/>
                  <a:pt x="17" y="74"/>
                  <a:pt x="17" y="74"/>
                </a:cubicBezTo>
                <a:cubicBezTo>
                  <a:pt x="17" y="155"/>
                  <a:pt x="17" y="155"/>
                  <a:pt x="17" y="155"/>
                </a:cubicBezTo>
                <a:cubicBezTo>
                  <a:pt x="53" y="155"/>
                  <a:pt x="53" y="155"/>
                  <a:pt x="53" y="155"/>
                </a:cubicBezTo>
                <a:cubicBezTo>
                  <a:pt x="53" y="74"/>
                  <a:pt x="53" y="74"/>
                  <a:pt x="53" y="74"/>
                </a:cubicBezTo>
                <a:close/>
                <a:moveTo>
                  <a:pt x="56" y="56"/>
                </a:moveTo>
                <a:cubicBezTo>
                  <a:pt x="56" y="56"/>
                  <a:pt x="56" y="56"/>
                  <a:pt x="56" y="56"/>
                </a:cubicBezTo>
                <a:cubicBezTo>
                  <a:pt x="127" y="2"/>
                  <a:pt x="127" y="2"/>
                  <a:pt x="127" y="2"/>
                </a:cubicBezTo>
                <a:cubicBezTo>
                  <a:pt x="128" y="1"/>
                  <a:pt x="130" y="0"/>
                  <a:pt x="132" y="0"/>
                </a:cubicBezTo>
                <a:cubicBezTo>
                  <a:pt x="137" y="0"/>
                  <a:pt x="141" y="4"/>
                  <a:pt x="141" y="9"/>
                </a:cubicBezTo>
                <a:cubicBezTo>
                  <a:pt x="141" y="65"/>
                  <a:pt x="141" y="65"/>
                  <a:pt x="141" y="65"/>
                </a:cubicBezTo>
                <a:cubicBezTo>
                  <a:pt x="141" y="67"/>
                  <a:pt x="141" y="67"/>
                  <a:pt x="141" y="67"/>
                </a:cubicBezTo>
                <a:cubicBezTo>
                  <a:pt x="149" y="71"/>
                  <a:pt x="156" y="76"/>
                  <a:pt x="162" y="83"/>
                </a:cubicBezTo>
                <a:cubicBezTo>
                  <a:pt x="169" y="92"/>
                  <a:pt x="173" y="103"/>
                  <a:pt x="173" y="114"/>
                </a:cubicBezTo>
                <a:cubicBezTo>
                  <a:pt x="173" y="126"/>
                  <a:pt x="169" y="137"/>
                  <a:pt x="162" y="146"/>
                </a:cubicBezTo>
                <a:cubicBezTo>
                  <a:pt x="157" y="153"/>
                  <a:pt x="149" y="158"/>
                  <a:pt x="141" y="162"/>
                </a:cubicBezTo>
                <a:cubicBezTo>
                  <a:pt x="141" y="164"/>
                  <a:pt x="141" y="164"/>
                  <a:pt x="141" y="164"/>
                </a:cubicBezTo>
                <a:cubicBezTo>
                  <a:pt x="141" y="220"/>
                  <a:pt x="141" y="220"/>
                  <a:pt x="141" y="220"/>
                </a:cubicBezTo>
                <a:cubicBezTo>
                  <a:pt x="141" y="222"/>
                  <a:pt x="141" y="224"/>
                  <a:pt x="139" y="226"/>
                </a:cubicBezTo>
                <a:cubicBezTo>
                  <a:pt x="136" y="230"/>
                  <a:pt x="131" y="230"/>
                  <a:pt x="127" y="227"/>
                </a:cubicBezTo>
                <a:cubicBezTo>
                  <a:pt x="56" y="173"/>
                  <a:pt x="56" y="173"/>
                  <a:pt x="56" y="173"/>
                </a:cubicBezTo>
                <a:cubicBezTo>
                  <a:pt x="9" y="173"/>
                  <a:pt x="9" y="173"/>
                  <a:pt x="9" y="173"/>
                </a:cubicBezTo>
                <a:cubicBezTo>
                  <a:pt x="9" y="173"/>
                  <a:pt x="9" y="173"/>
                  <a:pt x="9" y="173"/>
                </a:cubicBezTo>
                <a:cubicBezTo>
                  <a:pt x="4" y="173"/>
                  <a:pt x="0" y="169"/>
                  <a:pt x="0" y="164"/>
                </a:cubicBezTo>
                <a:cubicBezTo>
                  <a:pt x="0" y="65"/>
                  <a:pt x="0" y="65"/>
                  <a:pt x="0" y="65"/>
                </a:cubicBezTo>
                <a:cubicBezTo>
                  <a:pt x="0" y="65"/>
                  <a:pt x="0" y="65"/>
                  <a:pt x="0" y="65"/>
                </a:cubicBezTo>
                <a:cubicBezTo>
                  <a:pt x="0" y="60"/>
                  <a:pt x="4" y="56"/>
                  <a:pt x="9" y="56"/>
                </a:cubicBezTo>
                <a:cubicBezTo>
                  <a:pt x="56" y="56"/>
                  <a:pt x="56" y="56"/>
                  <a:pt x="56" y="56"/>
                </a:cubicBezTo>
                <a:close/>
                <a:moveTo>
                  <a:pt x="141" y="79"/>
                </a:moveTo>
                <a:cubicBezTo>
                  <a:pt x="141" y="79"/>
                  <a:pt x="141" y="79"/>
                  <a:pt x="141" y="79"/>
                </a:cubicBezTo>
                <a:cubicBezTo>
                  <a:pt x="141" y="150"/>
                  <a:pt x="141" y="150"/>
                  <a:pt x="141" y="150"/>
                </a:cubicBezTo>
                <a:cubicBezTo>
                  <a:pt x="146" y="147"/>
                  <a:pt x="150" y="144"/>
                  <a:pt x="154" y="140"/>
                </a:cubicBezTo>
                <a:cubicBezTo>
                  <a:pt x="159" y="133"/>
                  <a:pt x="162" y="124"/>
                  <a:pt x="162" y="114"/>
                </a:cubicBezTo>
                <a:cubicBezTo>
                  <a:pt x="162" y="105"/>
                  <a:pt x="159" y="96"/>
                  <a:pt x="154" y="89"/>
                </a:cubicBezTo>
                <a:cubicBezTo>
                  <a:pt x="150" y="85"/>
                  <a:pt x="146" y="81"/>
                  <a:pt x="141" y="79"/>
                </a:cubicBezTo>
                <a:close/>
              </a:path>
            </a:pathLst>
          </a:custGeom>
          <a:solidFill>
            <a:srgbClr val="FFFFFF"/>
          </a:solidFill>
          <a:ln>
            <a:noFill/>
          </a:ln>
        </p:spPr>
        <p:txBody>
          <a:bodyPr>
            <a:normAutofit/>
          </a:bodyPr>
          <a:lstStyle/>
          <a:p>
            <a:endParaRPr lang="zh-CN" altLang="en-US"/>
          </a:p>
        </p:txBody>
      </p:sp>
      <p:sp>
        <p:nvSpPr>
          <p:cNvPr id="36" name="Freeform 34"/>
          <p:cNvSpPr>
            <a:spLocks noEditPoints="1"/>
          </p:cNvSpPr>
          <p:nvPr>
            <p:custDataLst>
              <p:tags r:id="rId7"/>
            </p:custDataLst>
          </p:nvPr>
        </p:nvSpPr>
        <p:spPr bwMode="auto">
          <a:xfrm>
            <a:off x="8286398" y="3956823"/>
            <a:ext cx="490561" cy="319159"/>
          </a:xfrm>
          <a:custGeom>
            <a:avLst/>
            <a:gdLst>
              <a:gd name="T0" fmla="*/ 35 w 281"/>
              <a:gd name="T1" fmla="*/ 0 h 183"/>
              <a:gd name="T2" fmla="*/ 35 w 281"/>
              <a:gd name="T3" fmla="*/ 0 h 183"/>
              <a:gd name="T4" fmla="*/ 246 w 281"/>
              <a:gd name="T5" fmla="*/ 0 h 183"/>
              <a:gd name="T6" fmla="*/ 255 w 281"/>
              <a:gd name="T7" fmla="*/ 8 h 183"/>
              <a:gd name="T8" fmla="*/ 255 w 281"/>
              <a:gd name="T9" fmla="*/ 9 h 183"/>
              <a:gd name="T10" fmla="*/ 255 w 281"/>
              <a:gd name="T11" fmla="*/ 149 h 183"/>
              <a:gd name="T12" fmla="*/ 246 w 281"/>
              <a:gd name="T13" fmla="*/ 157 h 183"/>
              <a:gd name="T14" fmla="*/ 246 w 281"/>
              <a:gd name="T15" fmla="*/ 157 h 183"/>
              <a:gd name="T16" fmla="*/ 35 w 281"/>
              <a:gd name="T17" fmla="*/ 157 h 183"/>
              <a:gd name="T18" fmla="*/ 26 w 281"/>
              <a:gd name="T19" fmla="*/ 149 h 183"/>
              <a:gd name="T20" fmla="*/ 26 w 281"/>
              <a:gd name="T21" fmla="*/ 148 h 183"/>
              <a:gd name="T22" fmla="*/ 26 w 281"/>
              <a:gd name="T23" fmla="*/ 8 h 183"/>
              <a:gd name="T24" fmla="*/ 35 w 281"/>
              <a:gd name="T25" fmla="*/ 0 h 183"/>
              <a:gd name="T26" fmla="*/ 9 w 281"/>
              <a:gd name="T27" fmla="*/ 183 h 183"/>
              <a:gd name="T28" fmla="*/ 9 w 281"/>
              <a:gd name="T29" fmla="*/ 183 h 183"/>
              <a:gd name="T30" fmla="*/ 0 w 281"/>
              <a:gd name="T31" fmla="*/ 174 h 183"/>
              <a:gd name="T32" fmla="*/ 9 w 281"/>
              <a:gd name="T33" fmla="*/ 165 h 183"/>
              <a:gd name="T34" fmla="*/ 272 w 281"/>
              <a:gd name="T35" fmla="*/ 165 h 183"/>
              <a:gd name="T36" fmla="*/ 281 w 281"/>
              <a:gd name="T37" fmla="*/ 174 h 183"/>
              <a:gd name="T38" fmla="*/ 272 w 281"/>
              <a:gd name="T39" fmla="*/ 183 h 183"/>
              <a:gd name="T40" fmla="*/ 9 w 281"/>
              <a:gd name="T41" fmla="*/ 183 h 183"/>
              <a:gd name="T42" fmla="*/ 238 w 281"/>
              <a:gd name="T43" fmla="*/ 17 h 183"/>
              <a:gd name="T44" fmla="*/ 238 w 281"/>
              <a:gd name="T45" fmla="*/ 17 h 183"/>
              <a:gd name="T46" fmla="*/ 43 w 281"/>
              <a:gd name="T47" fmla="*/ 17 h 183"/>
              <a:gd name="T48" fmla="*/ 43 w 281"/>
              <a:gd name="T49" fmla="*/ 140 h 183"/>
              <a:gd name="T50" fmla="*/ 238 w 281"/>
              <a:gd name="T51" fmla="*/ 140 h 183"/>
              <a:gd name="T52" fmla="*/ 238 w 281"/>
              <a:gd name="T53" fmla="*/ 1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183">
                <a:moveTo>
                  <a:pt x="35" y="0"/>
                </a:moveTo>
                <a:cubicBezTo>
                  <a:pt x="35" y="0"/>
                  <a:pt x="35" y="0"/>
                  <a:pt x="35" y="0"/>
                </a:cubicBezTo>
                <a:cubicBezTo>
                  <a:pt x="246" y="0"/>
                  <a:pt x="246" y="0"/>
                  <a:pt x="246" y="0"/>
                </a:cubicBezTo>
                <a:cubicBezTo>
                  <a:pt x="251" y="0"/>
                  <a:pt x="255" y="4"/>
                  <a:pt x="255" y="8"/>
                </a:cubicBezTo>
                <a:cubicBezTo>
                  <a:pt x="255" y="9"/>
                  <a:pt x="255" y="9"/>
                  <a:pt x="255" y="9"/>
                </a:cubicBezTo>
                <a:cubicBezTo>
                  <a:pt x="255" y="149"/>
                  <a:pt x="255" y="149"/>
                  <a:pt x="255" y="149"/>
                </a:cubicBezTo>
                <a:cubicBezTo>
                  <a:pt x="255" y="153"/>
                  <a:pt x="251" y="157"/>
                  <a:pt x="246" y="157"/>
                </a:cubicBezTo>
                <a:cubicBezTo>
                  <a:pt x="246" y="157"/>
                  <a:pt x="246" y="157"/>
                  <a:pt x="246" y="157"/>
                </a:cubicBezTo>
                <a:cubicBezTo>
                  <a:pt x="35" y="157"/>
                  <a:pt x="35" y="157"/>
                  <a:pt x="35" y="157"/>
                </a:cubicBezTo>
                <a:cubicBezTo>
                  <a:pt x="30" y="157"/>
                  <a:pt x="26" y="153"/>
                  <a:pt x="26" y="149"/>
                </a:cubicBezTo>
                <a:cubicBezTo>
                  <a:pt x="26" y="148"/>
                  <a:pt x="26" y="148"/>
                  <a:pt x="26" y="148"/>
                </a:cubicBezTo>
                <a:cubicBezTo>
                  <a:pt x="26" y="8"/>
                  <a:pt x="26" y="8"/>
                  <a:pt x="26" y="8"/>
                </a:cubicBezTo>
                <a:cubicBezTo>
                  <a:pt x="26" y="4"/>
                  <a:pt x="30" y="0"/>
                  <a:pt x="35" y="0"/>
                </a:cubicBezTo>
                <a:close/>
                <a:moveTo>
                  <a:pt x="9" y="183"/>
                </a:moveTo>
                <a:cubicBezTo>
                  <a:pt x="9" y="183"/>
                  <a:pt x="9" y="183"/>
                  <a:pt x="9" y="183"/>
                </a:cubicBezTo>
                <a:cubicBezTo>
                  <a:pt x="4" y="183"/>
                  <a:pt x="0" y="179"/>
                  <a:pt x="0" y="174"/>
                </a:cubicBezTo>
                <a:cubicBezTo>
                  <a:pt x="0" y="169"/>
                  <a:pt x="4" y="165"/>
                  <a:pt x="9" y="165"/>
                </a:cubicBezTo>
                <a:cubicBezTo>
                  <a:pt x="272" y="165"/>
                  <a:pt x="272" y="165"/>
                  <a:pt x="272" y="165"/>
                </a:cubicBezTo>
                <a:cubicBezTo>
                  <a:pt x="277" y="165"/>
                  <a:pt x="281" y="169"/>
                  <a:pt x="281" y="174"/>
                </a:cubicBezTo>
                <a:cubicBezTo>
                  <a:pt x="281" y="179"/>
                  <a:pt x="277" y="183"/>
                  <a:pt x="272" y="183"/>
                </a:cubicBezTo>
                <a:cubicBezTo>
                  <a:pt x="9" y="183"/>
                  <a:pt x="9" y="183"/>
                  <a:pt x="9" y="183"/>
                </a:cubicBezTo>
                <a:close/>
                <a:moveTo>
                  <a:pt x="238" y="17"/>
                </a:moveTo>
                <a:cubicBezTo>
                  <a:pt x="238" y="17"/>
                  <a:pt x="238" y="17"/>
                  <a:pt x="238" y="17"/>
                </a:cubicBezTo>
                <a:cubicBezTo>
                  <a:pt x="43" y="17"/>
                  <a:pt x="43" y="17"/>
                  <a:pt x="43" y="17"/>
                </a:cubicBezTo>
                <a:cubicBezTo>
                  <a:pt x="43" y="140"/>
                  <a:pt x="43" y="140"/>
                  <a:pt x="43" y="140"/>
                </a:cubicBezTo>
                <a:cubicBezTo>
                  <a:pt x="238" y="140"/>
                  <a:pt x="238" y="140"/>
                  <a:pt x="238" y="140"/>
                </a:cubicBezTo>
                <a:cubicBezTo>
                  <a:pt x="238" y="17"/>
                  <a:pt x="238" y="17"/>
                  <a:pt x="238" y="17"/>
                </a:cubicBezTo>
                <a:close/>
              </a:path>
            </a:pathLst>
          </a:custGeom>
          <a:solidFill>
            <a:srgbClr val="FFFFFF"/>
          </a:solidFill>
          <a:ln>
            <a:noFill/>
          </a:ln>
        </p:spPr>
        <p:txBody>
          <a:bodyPr>
            <a:normAutofit fontScale="87500" lnSpcReduction="10000"/>
          </a:bodyPr>
          <a:lstStyle/>
          <a:p>
            <a:endParaRPr lang="zh-CN" altLang="en-US"/>
          </a:p>
        </p:txBody>
      </p:sp>
      <p:sp>
        <p:nvSpPr>
          <p:cNvPr id="7" name="Rectangle 35"/>
          <p:cNvSpPr>
            <a:spLocks noChangeArrowheads="1"/>
          </p:cNvSpPr>
          <p:nvPr>
            <p:custDataLst>
              <p:tags r:id="rId8"/>
            </p:custDataLst>
          </p:nvPr>
        </p:nvSpPr>
        <p:spPr bwMode="auto">
          <a:xfrm>
            <a:off x="8388844" y="2757020"/>
            <a:ext cx="1162371"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lgn="ctr">
              <a:buFont typeface="Arial" panose="020B0604020202020204" pitchFamily="34" charset="0"/>
              <a:buNone/>
            </a:pPr>
            <a:r>
              <a:rPr lang="zh-CN" altLang="en-US" sz="1800" b="1">
                <a:solidFill>
                  <a:srgbClr val="FFFFFF"/>
                </a:solidFill>
              </a:rPr>
              <a:t>情境内容</a:t>
            </a:r>
          </a:p>
        </p:txBody>
      </p:sp>
      <p:sp>
        <p:nvSpPr>
          <p:cNvPr id="38" name="Rectangle 36"/>
          <p:cNvSpPr>
            <a:spLocks noChangeArrowheads="1"/>
          </p:cNvSpPr>
          <p:nvPr>
            <p:custDataLst>
              <p:tags r:id="rId9"/>
            </p:custDataLst>
          </p:nvPr>
        </p:nvSpPr>
        <p:spPr bwMode="auto">
          <a:xfrm>
            <a:off x="7982999" y="4425712"/>
            <a:ext cx="1162371"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lgn="ctr">
              <a:buFont typeface="Arial" panose="020B0604020202020204" pitchFamily="34" charset="0"/>
              <a:buNone/>
            </a:pPr>
            <a:r>
              <a:rPr lang="zh-CN" altLang="en-US" sz="1800" b="1">
                <a:solidFill>
                  <a:srgbClr val="FFFFFF"/>
                </a:solidFill>
              </a:rPr>
              <a:t>情境数量</a:t>
            </a:r>
          </a:p>
        </p:txBody>
      </p:sp>
      <p:sp>
        <p:nvSpPr>
          <p:cNvPr id="39" name="Rectangle 37"/>
          <p:cNvSpPr>
            <a:spLocks noChangeArrowheads="1"/>
          </p:cNvSpPr>
          <p:nvPr>
            <p:custDataLst>
              <p:tags r:id="rId10"/>
            </p:custDataLst>
          </p:nvPr>
        </p:nvSpPr>
        <p:spPr bwMode="auto">
          <a:xfrm>
            <a:off x="10085119" y="2757020"/>
            <a:ext cx="1162371"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lgn="ctr">
              <a:buFont typeface="Arial" panose="020B0604020202020204" pitchFamily="34" charset="0"/>
              <a:buNone/>
            </a:pPr>
            <a:r>
              <a:rPr lang="zh-CN" altLang="en-US" sz="1800" b="1">
                <a:solidFill>
                  <a:srgbClr val="FFFFFF"/>
                </a:solidFill>
              </a:rPr>
              <a:t>情境限制</a:t>
            </a:r>
          </a:p>
        </p:txBody>
      </p:sp>
      <p:sp>
        <p:nvSpPr>
          <p:cNvPr id="42" name="Rectangle 40"/>
          <p:cNvSpPr>
            <a:spLocks noChangeArrowheads="1"/>
          </p:cNvSpPr>
          <p:nvPr>
            <p:custDataLst>
              <p:tags r:id="rId11"/>
            </p:custDataLst>
          </p:nvPr>
        </p:nvSpPr>
        <p:spPr bwMode="auto">
          <a:xfrm>
            <a:off x="3527022" y="1891391"/>
            <a:ext cx="3575769" cy="481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25000" lnSpcReduction="20000"/>
          </a:bodyPr>
          <a:lstStyle/>
          <a:p>
            <a:pPr algn="just">
              <a:lnSpc>
                <a:spcPct val="150000"/>
              </a:lnSpc>
            </a:pPr>
            <a:r>
              <a:rPr lang="en-US" altLang="zh-CN" sz="6000" dirty="0">
                <a:solidFill>
                  <a:schemeClr val="bg1"/>
                </a:solidFill>
                <a:latin typeface="微软雅黑" panose="020B0503020204020204" pitchFamily="34" charset="-122"/>
                <a:ea typeface="微软雅黑" panose="020B0503020204020204" pitchFamily="34" charset="-122"/>
                <a:sym typeface="+mn-ea"/>
              </a:rPr>
              <a:t>单情境类——2019年全国卷Ⅰ </a:t>
            </a:r>
          </a:p>
          <a:p>
            <a:pPr algn="just">
              <a:lnSpc>
                <a:spcPct val="150000"/>
              </a:lnSpc>
            </a:pPr>
            <a:r>
              <a:rPr lang="en-US" altLang="zh-CN" sz="6000" dirty="0">
                <a:solidFill>
                  <a:schemeClr val="bg1"/>
                </a:solidFill>
                <a:latin typeface="微软雅黑" panose="020B0503020204020204" pitchFamily="34" charset="-122"/>
                <a:ea typeface="微软雅黑" panose="020B0503020204020204" pitchFamily="34" charset="-122"/>
                <a:sym typeface="+mn-ea"/>
              </a:rPr>
              <a:t>多情境类——2019年全国卷Ⅱ</a:t>
            </a:r>
            <a:endParaRPr lang="en-US" sz="1800">
              <a:solidFill>
                <a:srgbClr val="4D4D4D">
                  <a:lumMod val="60000"/>
                  <a:lumOff val="40000"/>
                </a:srgbClr>
              </a:solidFill>
            </a:endParaRPr>
          </a:p>
        </p:txBody>
      </p:sp>
      <p:sp>
        <p:nvSpPr>
          <p:cNvPr id="43" name="Line 41"/>
          <p:cNvSpPr>
            <a:spLocks noChangeShapeType="1"/>
          </p:cNvSpPr>
          <p:nvPr>
            <p:custDataLst>
              <p:tags r:id="rId12"/>
            </p:custDataLst>
          </p:nvPr>
        </p:nvSpPr>
        <p:spPr bwMode="auto">
          <a:xfrm>
            <a:off x="3454718" y="2613049"/>
            <a:ext cx="3575769" cy="0"/>
          </a:xfrm>
          <a:prstGeom prst="line">
            <a:avLst/>
          </a:prstGeom>
          <a:noFill/>
          <a:ln w="6350">
            <a:solidFill>
              <a:srgbClr val="4D4D4D"/>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FFFFFF"/>
                  </a:outerShdw>
                </a:effectLst>
              </a14:hiddenEffects>
            </a:ext>
          </a:extLst>
        </p:spPr>
        <p:txBody>
          <a:bodyPr>
            <a:normAutofit fontScale="25000" lnSpcReduction="20000"/>
          </a:bodyPr>
          <a:lstStyle/>
          <a:p>
            <a:endParaRPr lang="zh-CN" altLang="en-US"/>
          </a:p>
        </p:txBody>
      </p:sp>
      <p:sp>
        <p:nvSpPr>
          <p:cNvPr id="45" name="Rectangle 40"/>
          <p:cNvSpPr>
            <a:spLocks noChangeArrowheads="1"/>
          </p:cNvSpPr>
          <p:nvPr>
            <p:custDataLst>
              <p:tags r:id="rId13"/>
            </p:custDataLst>
          </p:nvPr>
        </p:nvSpPr>
        <p:spPr bwMode="auto">
          <a:xfrm>
            <a:off x="3454718" y="1650895"/>
            <a:ext cx="3575769"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buFont typeface="Arial" panose="020B0604020202020204" pitchFamily="34" charset="0"/>
              <a:buNone/>
            </a:pPr>
            <a:r>
              <a:rPr lang="zh-CN" altLang="en-US" sz="1800" b="1">
                <a:solidFill>
                  <a:srgbClr val="FFC000"/>
                </a:solidFill>
                <a:latin typeface="Arial" panose="020B0604020202020204" pitchFamily="34" charset="0"/>
                <a:ea typeface="黑体" panose="02010609060101010101" charset="-122"/>
                <a:cs typeface="+mn-ea"/>
              </a:rPr>
              <a:t>情境数量</a:t>
            </a:r>
          </a:p>
        </p:txBody>
      </p:sp>
      <p:sp>
        <p:nvSpPr>
          <p:cNvPr id="46" name="Rectangle 40"/>
          <p:cNvSpPr>
            <a:spLocks noChangeArrowheads="1"/>
          </p:cNvSpPr>
          <p:nvPr>
            <p:custDataLst>
              <p:tags r:id="rId14"/>
            </p:custDataLst>
          </p:nvPr>
        </p:nvSpPr>
        <p:spPr bwMode="auto">
          <a:xfrm>
            <a:off x="3454718" y="3475641"/>
            <a:ext cx="3575769" cy="481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Autofit/>
          </a:bodyPr>
          <a:lstStyle/>
          <a:p>
            <a:pPr algn="just">
              <a:lnSpc>
                <a:spcPct val="150000"/>
              </a:lnSpc>
            </a:pPr>
            <a:r>
              <a:rPr lang="en-US" altLang="zh-CN" sz="1500" dirty="0">
                <a:solidFill>
                  <a:schemeClr val="bg1"/>
                </a:solidFill>
                <a:latin typeface="微软雅黑" panose="020B0503020204020204" pitchFamily="34" charset="-122"/>
                <a:ea typeface="微软雅黑" panose="020B0503020204020204" pitchFamily="34" charset="-122"/>
                <a:sym typeface="+mn-ea"/>
              </a:rPr>
              <a:t>个人体验情境、社会生活情境、学科认知情境</a:t>
            </a:r>
          </a:p>
        </p:txBody>
      </p:sp>
      <p:sp>
        <p:nvSpPr>
          <p:cNvPr id="47" name="Rectangle 40"/>
          <p:cNvSpPr>
            <a:spLocks noChangeArrowheads="1"/>
          </p:cNvSpPr>
          <p:nvPr>
            <p:custDataLst>
              <p:tags r:id="rId15"/>
            </p:custDataLst>
          </p:nvPr>
        </p:nvSpPr>
        <p:spPr bwMode="auto">
          <a:xfrm>
            <a:off x="3454718" y="3234510"/>
            <a:ext cx="3575769"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buFont typeface="Arial" panose="020B0604020202020204" pitchFamily="34" charset="0"/>
              <a:buNone/>
            </a:pPr>
            <a:r>
              <a:rPr lang="zh-CN" altLang="en-US" sz="1800" b="1">
                <a:solidFill>
                  <a:srgbClr val="F2AB21"/>
                </a:solidFill>
                <a:latin typeface="Arial" panose="020B0604020202020204" pitchFamily="34" charset="0"/>
                <a:ea typeface="黑体" panose="02010609060101010101" charset="-122"/>
                <a:cs typeface="+mn-ea"/>
              </a:rPr>
              <a:t>情境内容</a:t>
            </a:r>
          </a:p>
        </p:txBody>
      </p:sp>
      <p:sp>
        <p:nvSpPr>
          <p:cNvPr id="48" name="Rectangle 40"/>
          <p:cNvSpPr>
            <a:spLocks noChangeArrowheads="1"/>
          </p:cNvSpPr>
          <p:nvPr>
            <p:custDataLst>
              <p:tags r:id="rId16"/>
            </p:custDataLst>
          </p:nvPr>
        </p:nvSpPr>
        <p:spPr bwMode="auto">
          <a:xfrm>
            <a:off x="3454718" y="4777142"/>
            <a:ext cx="3575769" cy="481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a:bodyPr>
          <a:lstStyle/>
          <a:p>
            <a:pPr>
              <a:buFont typeface="Arial" panose="020B0604020202020204" pitchFamily="34" charset="0"/>
              <a:buNone/>
            </a:pPr>
            <a:r>
              <a:rPr lang="zh-CN" altLang="en-US" sz="1500" dirty="0">
                <a:solidFill>
                  <a:schemeClr val="bg1"/>
                </a:solidFill>
                <a:latin typeface="微软雅黑" panose="020B0503020204020204" pitchFamily="34" charset="-122"/>
                <a:ea typeface="微软雅黑" panose="020B0503020204020204" pitchFamily="34" charset="-122"/>
                <a:sym typeface="+mn-ea"/>
              </a:rPr>
              <a:t>内容</a:t>
            </a:r>
            <a:r>
              <a:rPr lang="en-US" altLang="zh-CN" sz="1500" dirty="0">
                <a:solidFill>
                  <a:schemeClr val="bg1"/>
                </a:solidFill>
                <a:latin typeface="微软雅黑" panose="020B0503020204020204" pitchFamily="34" charset="-122"/>
                <a:ea typeface="微软雅黑" panose="020B0503020204020204" pitchFamily="34" charset="-122"/>
                <a:sym typeface="+mn-ea"/>
              </a:rPr>
              <a:t>情境</a:t>
            </a:r>
            <a:r>
              <a:rPr lang="zh-CN" altLang="en-US" sz="1500" dirty="0">
                <a:solidFill>
                  <a:schemeClr val="bg1"/>
                </a:solidFill>
                <a:latin typeface="微软雅黑" panose="020B0503020204020204" pitchFamily="34" charset="-122"/>
                <a:ea typeface="微软雅黑" panose="020B0503020204020204" pitchFamily="34" charset="-122"/>
                <a:sym typeface="+mn-ea"/>
              </a:rPr>
              <a:t>、交际情境、文体情境</a:t>
            </a:r>
          </a:p>
        </p:txBody>
      </p:sp>
      <p:sp>
        <p:nvSpPr>
          <p:cNvPr id="49" name="Rectangle 40"/>
          <p:cNvSpPr>
            <a:spLocks noChangeArrowheads="1"/>
          </p:cNvSpPr>
          <p:nvPr>
            <p:custDataLst>
              <p:tags r:id="rId17"/>
            </p:custDataLst>
          </p:nvPr>
        </p:nvSpPr>
        <p:spPr bwMode="auto">
          <a:xfrm>
            <a:off x="3454718" y="4528918"/>
            <a:ext cx="3575769" cy="240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ormAutofit fontScale="90000" lnSpcReduction="10000"/>
          </a:bodyPr>
          <a:lstStyle/>
          <a:p>
            <a:pPr>
              <a:buFont typeface="Arial" panose="020B0604020202020204" pitchFamily="34" charset="0"/>
              <a:buNone/>
            </a:pPr>
            <a:r>
              <a:rPr lang="zh-CN" altLang="en-US" sz="1800" b="1">
                <a:solidFill>
                  <a:srgbClr val="FFC000"/>
                </a:solidFill>
                <a:latin typeface="Arial" panose="020B0604020202020204" pitchFamily="34" charset="0"/>
                <a:ea typeface="黑体" panose="02010609060101010101" charset="-122"/>
                <a:cs typeface="+mn-ea"/>
              </a:rPr>
              <a:t>情境限制</a:t>
            </a:r>
          </a:p>
        </p:txBody>
      </p:sp>
      <p:sp>
        <p:nvSpPr>
          <p:cNvPr id="31" name="Line 41"/>
          <p:cNvSpPr>
            <a:spLocks noChangeShapeType="1"/>
          </p:cNvSpPr>
          <p:nvPr>
            <p:custDataLst>
              <p:tags r:id="rId18"/>
            </p:custDataLst>
          </p:nvPr>
        </p:nvSpPr>
        <p:spPr bwMode="auto">
          <a:xfrm>
            <a:off x="3454718" y="4192870"/>
            <a:ext cx="3575769" cy="0"/>
          </a:xfrm>
          <a:prstGeom prst="line">
            <a:avLst/>
          </a:prstGeom>
          <a:noFill/>
          <a:ln w="6350">
            <a:solidFill>
              <a:srgbClr val="4D4D4D"/>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FFFFFF"/>
                  </a:outerShdw>
                </a:effectLst>
              </a14:hiddenEffects>
            </a:ext>
          </a:extLst>
        </p:spPr>
        <p:txBody>
          <a:bodyPr>
            <a:normAutofit fontScale="25000" lnSpcReduction="20000"/>
          </a:bodyPr>
          <a:lstStyle/>
          <a:p>
            <a:endParaRPr lang="zh-CN" altLang="en-US"/>
          </a:p>
        </p:txBody>
      </p:sp>
      <p:sp>
        <p:nvSpPr>
          <p:cNvPr id="10" name="Line 41"/>
          <p:cNvSpPr>
            <a:spLocks noChangeShapeType="1"/>
          </p:cNvSpPr>
          <p:nvPr>
            <p:custDataLst>
              <p:tags r:id="rId19"/>
            </p:custDataLst>
          </p:nvPr>
        </p:nvSpPr>
        <p:spPr bwMode="auto">
          <a:xfrm>
            <a:off x="3454718" y="5127329"/>
            <a:ext cx="3575769" cy="0"/>
          </a:xfrm>
          <a:prstGeom prst="line">
            <a:avLst/>
          </a:prstGeom>
          <a:noFill/>
          <a:ln w="6350">
            <a:solidFill>
              <a:srgbClr val="4D4D4D"/>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FFFFFF"/>
                  </a:outerShdw>
                </a:effectLst>
              </a14:hiddenEffects>
            </a:ext>
          </a:extLst>
        </p:spPr>
        <p:txBody>
          <a:bodyPr>
            <a:normAutofit fontScale="25000" lnSpcReduction="20000"/>
          </a:bodyPr>
          <a:lstStyle/>
          <a:p>
            <a:endParaRPr lang="zh-CN" altLang="en-US"/>
          </a:p>
        </p:txBody>
      </p:sp>
      <p:sp>
        <p:nvSpPr>
          <p:cNvPr id="11" name="文本框 10"/>
          <p:cNvSpPr txBox="1"/>
          <p:nvPr/>
        </p:nvSpPr>
        <p:spPr>
          <a:xfrm>
            <a:off x="1031875" y="1667510"/>
            <a:ext cx="1953895" cy="2861310"/>
          </a:xfrm>
          <a:prstGeom prst="rect">
            <a:avLst/>
          </a:prstGeom>
          <a:noFill/>
        </p:spPr>
        <p:txBody>
          <a:bodyPr wrap="square" rtlCol="0" anchor="t">
            <a:spAutoFit/>
          </a:bodyPr>
          <a:lstStyle/>
          <a:p>
            <a:pPr lvl="0" indent="0" algn="l" fontAlgn="ctr">
              <a:lnSpc>
                <a:spcPct val="100000"/>
              </a:lnSpc>
              <a:spcBef>
                <a:spcPts val="0"/>
              </a:spcBef>
              <a:spcAft>
                <a:spcPts val="0"/>
              </a:spcAft>
              <a:buSzPct val="100000"/>
              <a:buFont typeface="Wingdings" panose="05000000000000000000" charset="0"/>
              <a:buNone/>
            </a:pPr>
            <a:r>
              <a:rPr lang="en-US" altLang="zh-CN" spc="180"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pc="180"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近年高考作文命题，尤其是全国卷的命题，一直倾向于</a:t>
            </a:r>
            <a:r>
              <a:rPr lang="zh-CN" spc="180" dirty="0">
                <a:solidFill>
                  <a:srgbClr val="FFC00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情境式任务驱动型作文。</a:t>
            </a:r>
            <a:r>
              <a:rPr lang="zh-CN" spc="180" dirty="0">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2019年的作文命题情境化写作的特点更加突出，出现了多情境写作。</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形式</a:t>
            </a: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5"/>
          <p:cNvSpPr txBox="1"/>
          <p:nvPr/>
        </p:nvSpPr>
        <p:spPr>
          <a:xfrm>
            <a:off x="1130935" y="1198245"/>
            <a:ext cx="10462895" cy="4707890"/>
          </a:xfrm>
          <a:prstGeom prst="rect">
            <a:avLst/>
          </a:prstGeom>
          <a:noFill/>
          <a:ln w="12700">
            <a:noFill/>
          </a:ln>
        </p:spPr>
        <p:txBody>
          <a:bodyPr wrap="square" anchor="t">
            <a:spAutoFit/>
          </a:bodyPr>
          <a:lstStyle/>
          <a:p>
            <a:pPr algn="just">
              <a:lnSpc>
                <a:spcPct val="150000"/>
              </a:lnSpc>
            </a:pPr>
            <a:r>
              <a:rPr lang="en-US" altLang="zh-CN" sz="1800" dirty="0">
                <a:solidFill>
                  <a:srgbClr val="FF0000"/>
                </a:solidFill>
                <a:latin typeface="微软雅黑" panose="020B0503020204020204" pitchFamily="34" charset="-122"/>
                <a:ea typeface="微软雅黑" panose="020B0503020204020204" pitchFamily="34" charset="-122"/>
              </a:rPr>
              <a:t>                                                                                                                                         </a:t>
            </a:r>
            <a:endParaRPr lang="zh-CN" altLang="en-US" sz="1800" b="1" u="sng"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  </a:t>
            </a:r>
            <a:r>
              <a:rPr lang="zh-CN" altLang="en-US" sz="1800" dirty="0">
                <a:solidFill>
                  <a:srgbClr val="FF0000"/>
                </a:solidFill>
                <a:latin typeface="微软雅黑" panose="020B0503020204020204" pitchFamily="34" charset="-122"/>
                <a:ea typeface="微软雅黑" panose="020B0503020204020204" pitchFamily="34" charset="-122"/>
              </a:rPr>
              <a:t>     </a:t>
            </a:r>
            <a:r>
              <a:rPr lang="en-US" altLang="zh-CN" sz="1800" dirty="0">
                <a:solidFill>
                  <a:schemeClr val="bg1"/>
                </a:solidFill>
                <a:latin typeface="微软雅黑" panose="020B0503020204020204" pitchFamily="34" charset="-122"/>
                <a:ea typeface="微软雅黑" panose="020B0503020204020204" pitchFamily="34" charset="-122"/>
              </a:rPr>
              <a:t>阅读下面的材料，根据要求写作。</a:t>
            </a:r>
            <a:r>
              <a:rPr lang="zh-CN" altLang="en-US" sz="1800" dirty="0">
                <a:solidFill>
                  <a:schemeClr val="bg1"/>
                </a:solidFill>
                <a:latin typeface="微软雅黑" panose="020B0503020204020204" pitchFamily="34" charset="-122"/>
                <a:ea typeface="微软雅黑" panose="020B0503020204020204" pitchFamily="34" charset="-122"/>
              </a:rPr>
              <a:t>（</a:t>
            </a:r>
            <a:r>
              <a:rPr lang="en-US" altLang="zh-CN" sz="1800" dirty="0">
                <a:solidFill>
                  <a:schemeClr val="bg1"/>
                </a:solidFill>
                <a:latin typeface="微软雅黑" panose="020B0503020204020204" pitchFamily="34" charset="-122"/>
                <a:ea typeface="微软雅黑" panose="020B0503020204020204" pitchFamily="34" charset="-122"/>
                <a:sym typeface="+mn-ea"/>
              </a:rPr>
              <a:t>2019年高考全国卷Ⅰ作文题</a:t>
            </a:r>
            <a:r>
              <a:rPr lang="zh-CN" altLang="en-US" sz="1800" dirty="0">
                <a:solidFill>
                  <a:schemeClr val="bg1"/>
                </a:solidFill>
                <a:latin typeface="微软雅黑" panose="020B0503020204020204" pitchFamily="34" charset="-122"/>
                <a:ea typeface="微软雅黑" panose="020B0503020204020204" pitchFamily="34" charset="-122"/>
                <a:sym typeface="+mn-ea"/>
              </a:rPr>
              <a:t>）</a:t>
            </a: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     </a:t>
            </a:r>
            <a:r>
              <a:rPr lang="en-US" altLang="zh-CN" sz="1800" dirty="0">
                <a:solidFill>
                  <a:schemeClr val="bg1"/>
                </a:solidFill>
                <a:latin typeface="楷体" panose="02010609060101010101" charset="-122"/>
                <a:ea typeface="楷体" panose="02010609060101010101" charset="-122"/>
                <a:cs typeface="楷体" panose="02010609060101010101" charset="-122"/>
              </a:rPr>
              <a:t>“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a:t>
            </a:r>
          </a:p>
          <a:p>
            <a:pPr algn="just">
              <a:lnSpc>
                <a:spcPct val="150000"/>
              </a:lnSpc>
            </a:pPr>
            <a:r>
              <a:rPr lang="en-US" altLang="zh-CN" sz="1800" dirty="0">
                <a:solidFill>
                  <a:schemeClr val="bg1"/>
                </a:solidFill>
                <a:latin typeface="楷体" panose="02010609060101010101" charset="-122"/>
                <a:ea typeface="楷体" panose="02010609060101010101" charset="-122"/>
                <a:cs typeface="楷体" panose="02010609060101010101" charset="-122"/>
              </a:rPr>
              <a:t>     这引起了人们的深思。</a:t>
            </a:r>
          </a:p>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      请结合材料内容，面向本校（统称“复兴中学”）同学写一篇演讲稿，倡议大家“热爱劳动，从我做起”，体现你的认识与思考，并提出希望与建议。要求：自拟标题，自选角度，确定立意；不要套作，不得抄袭；不得泄露个人信息；不少于800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87830" y="1374140"/>
            <a:ext cx="1097280" cy="368300"/>
          </a:xfrm>
          <a:prstGeom prst="rect">
            <a:avLst/>
          </a:prstGeom>
          <a:noFill/>
        </p:spPr>
        <p:txBody>
          <a:bodyPr wrap="none" rtlCol="0" anchor="t">
            <a:spAutoFit/>
          </a:bodyPr>
          <a:lstStyle/>
          <a:p>
            <a:r>
              <a:rPr lang="zh-CN" altLang="en-US" b="1" u="sng">
                <a:solidFill>
                  <a:srgbClr val="FF0000"/>
                </a:solidFill>
                <a:latin typeface="微软雅黑" panose="020B0503020204020204" pitchFamily="34" charset="-122"/>
                <a:ea typeface="微软雅黑" panose="020B0503020204020204" pitchFamily="34" charset="-122"/>
              </a:rPr>
              <a:t>真题示例</a:t>
            </a:r>
          </a:p>
        </p:txBody>
      </p:sp>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形式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custDataLst>
              <p:tags r:id="rId1"/>
            </p:custDataLst>
          </p:nvPr>
        </p:nvSpPr>
        <p:spPr>
          <a:xfrm>
            <a:off x="1133475" y="3595688"/>
            <a:ext cx="1019175" cy="101917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五角星 7"/>
          <p:cNvSpPr/>
          <p:nvPr>
            <p:custDataLst>
              <p:tags r:id="rId2"/>
            </p:custDataLst>
          </p:nvPr>
        </p:nvSpPr>
        <p:spPr>
          <a:xfrm>
            <a:off x="12573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lstStyle/>
          <a:p>
            <a:pPr algn="ctr">
              <a:lnSpc>
                <a:spcPct val="140000"/>
              </a:lnSpc>
            </a:pPr>
            <a:endParaRPr lang="zh-CN" altLang="en-US"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 name="直接连接符 11"/>
          <p:cNvCxnSpPr/>
          <p:nvPr>
            <p:custDataLst>
              <p:tags r:id="rId3"/>
            </p:custDataLst>
          </p:nvPr>
        </p:nvCxnSpPr>
        <p:spPr>
          <a:xfrm>
            <a:off x="2295526" y="337185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13" name="文本框 12"/>
          <p:cNvSpPr txBox="1"/>
          <p:nvPr>
            <p:custDataLst>
              <p:tags r:id="rId4"/>
            </p:custDataLst>
          </p:nvPr>
        </p:nvSpPr>
        <p:spPr>
          <a:xfrm>
            <a:off x="2414786" y="3289424"/>
            <a:ext cx="1485898" cy="1287532"/>
          </a:xfrm>
          <a:prstGeom prst="rect">
            <a:avLst/>
          </a:prstGeom>
          <a:noFill/>
        </p:spPr>
        <p:txBody>
          <a:bodyPr wrap="square" rtlCol="0" anchor="ctr">
            <a:normAutofit/>
          </a:bodyPr>
          <a:lstStyle/>
          <a:p>
            <a:pPr algn="ctr">
              <a:lnSpc>
                <a:spcPct val="120000"/>
              </a:lnSpc>
            </a:pPr>
            <a:r>
              <a:rPr lang="zh-CN" altLang="en-US" sz="1600" b="1" dirty="0">
                <a:solidFill>
                  <a:srgbClr val="05AF88"/>
                </a:solidFill>
                <a:latin typeface="微软雅黑" panose="020B0503020204020204" pitchFamily="34" charset="-122"/>
                <a:ea typeface="微软雅黑" panose="020B0503020204020204" pitchFamily="34" charset="-122"/>
                <a:sym typeface="+mn-ea"/>
              </a:rPr>
              <a:t>内容情境</a:t>
            </a:r>
            <a:endParaRPr lang="zh-CN" altLang="en-US" sz="1600" dirty="0">
              <a:solidFill>
                <a:srgbClr val="05AF88"/>
              </a:solidFill>
              <a:latin typeface="微软雅黑" panose="020B0503020204020204" pitchFamily="34" charset="-122"/>
              <a:ea typeface="微软雅黑" panose="020B0503020204020204" pitchFamily="34" charset="-122"/>
              <a:sym typeface="+mn-ea"/>
            </a:endParaRPr>
          </a:p>
          <a:p>
            <a:pPr algn="l">
              <a:lnSpc>
                <a:spcPct val="120000"/>
              </a:lnSpc>
            </a:pPr>
            <a:r>
              <a:rPr lang="zh-CN" altLang="en-US" sz="1600" dirty="0">
                <a:solidFill>
                  <a:schemeClr val="bg1"/>
                </a:solidFill>
                <a:latin typeface="微软雅黑" panose="020B0503020204020204" pitchFamily="34" charset="-122"/>
                <a:ea typeface="微软雅黑" panose="020B0503020204020204" pitchFamily="34" charset="-122"/>
                <a:sym typeface="+mn-ea"/>
              </a:rPr>
              <a:t>倡议大家“热爱劳动，从我做起</a:t>
            </a:r>
            <a:r>
              <a:rPr lang="zh-CN" altLang="en-US" sz="1400" dirty="0">
                <a:solidFill>
                  <a:schemeClr val="bg1"/>
                </a:solidFill>
                <a:latin typeface="微软雅黑" panose="020B0503020204020204" pitchFamily="34" charset="-122"/>
                <a:ea typeface="微软雅黑" panose="020B0503020204020204" pitchFamily="34" charset="-122"/>
                <a:sym typeface="+mn-ea"/>
              </a:rPr>
              <a:t>”</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custDataLst>
              <p:tags r:id="rId5"/>
            </p:custDataLst>
          </p:nvPr>
        </p:nvSpPr>
        <p:spPr>
          <a:xfrm>
            <a:off x="4676775" y="3557588"/>
            <a:ext cx="1019175" cy="1019175"/>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五角星 15"/>
          <p:cNvSpPr/>
          <p:nvPr>
            <p:custDataLst>
              <p:tags r:id="rId6"/>
            </p:custDataLst>
          </p:nvPr>
        </p:nvSpPr>
        <p:spPr>
          <a:xfrm>
            <a:off x="4800600" y="3629978"/>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lstStyle/>
          <a:p>
            <a:pPr algn="ctr">
              <a:lnSpc>
                <a:spcPct val="140000"/>
              </a:lnSpc>
            </a:pPr>
            <a:endParaRPr lang="zh-CN" altLang="en-US"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custDataLst>
              <p:tags r:id="rId7"/>
            </p:custDataLst>
          </p:nvPr>
        </p:nvCxnSpPr>
        <p:spPr>
          <a:xfrm>
            <a:off x="5838826" y="337185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07405" y="3371850"/>
            <a:ext cx="1713230" cy="1287780"/>
          </a:xfrm>
          <a:prstGeom prst="rect">
            <a:avLst/>
          </a:prstGeom>
          <a:noFill/>
        </p:spPr>
        <p:txBody>
          <a:bodyPr wrap="square" rtlCol="0" anchor="ctr">
            <a:noAutofit/>
          </a:bodyPr>
          <a:lstStyle/>
          <a:p>
            <a:pPr algn="ctr">
              <a:lnSpc>
                <a:spcPct val="120000"/>
              </a:lnSpc>
            </a:pPr>
            <a:r>
              <a:rPr lang="zh-CN" altLang="en-US" sz="1600" b="1" dirty="0">
                <a:solidFill>
                  <a:srgbClr val="05AF88"/>
                </a:solidFill>
                <a:latin typeface="微软雅黑" panose="020B0503020204020204" pitchFamily="34" charset="-122"/>
                <a:ea typeface="微软雅黑" panose="020B0503020204020204" pitchFamily="34" charset="-122"/>
                <a:sym typeface="+mn-ea"/>
              </a:rPr>
              <a:t>交际情境</a:t>
            </a:r>
            <a:r>
              <a:rPr lang="en-US" altLang="zh-CN" sz="1600" dirty="0">
                <a:solidFill>
                  <a:srgbClr val="FF0000"/>
                </a:solidFill>
                <a:latin typeface="微软雅黑" panose="020B0503020204020204" pitchFamily="34" charset="-122"/>
                <a:ea typeface="微软雅黑" panose="020B0503020204020204" pitchFamily="34" charset="-122"/>
                <a:sym typeface="+mn-ea"/>
              </a:rPr>
              <a:t> </a:t>
            </a:r>
          </a:p>
          <a:p>
            <a:pPr algn="l">
              <a:lnSpc>
                <a:spcPct val="120000"/>
              </a:lnSpc>
            </a:pPr>
            <a:r>
              <a:rPr lang="zh-CN" altLang="en-US" sz="1600" dirty="0">
                <a:solidFill>
                  <a:schemeClr val="bg1"/>
                </a:solidFill>
                <a:latin typeface="微软雅黑" panose="020B0503020204020204" pitchFamily="34" charset="-122"/>
                <a:ea typeface="微软雅黑" panose="020B0503020204020204" pitchFamily="34" charset="-122"/>
                <a:sym typeface="+mn-ea"/>
              </a:rPr>
              <a:t>以“复兴中学”学生的身份，写给本校的同学</a:t>
            </a:r>
            <a:endParaRPr lang="zh-CN" altLang="en-US" sz="1600" spc="150" dirty="0">
              <a:solidFill>
                <a:schemeClr val="bg1"/>
              </a:solidFill>
              <a:latin typeface="微软雅黑" panose="020B0503020204020204" pitchFamily="34" charset="-122"/>
              <a:ea typeface="微软雅黑" panose="020B0503020204020204" pitchFamily="34" charset="-122"/>
              <a:sym typeface="+mn-ea"/>
            </a:endParaRPr>
          </a:p>
        </p:txBody>
      </p:sp>
      <p:sp>
        <p:nvSpPr>
          <p:cNvPr id="14" name="椭圆 13"/>
          <p:cNvSpPr/>
          <p:nvPr>
            <p:custDataLst>
              <p:tags r:id="rId9"/>
            </p:custDataLst>
          </p:nvPr>
        </p:nvSpPr>
        <p:spPr>
          <a:xfrm>
            <a:off x="8220075" y="3595688"/>
            <a:ext cx="1019175" cy="101917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20"/>
          <p:cNvSpPr/>
          <p:nvPr>
            <p:custDataLst>
              <p:tags r:id="rId10"/>
            </p:custDataLst>
          </p:nvPr>
        </p:nvSpPr>
        <p:spPr>
          <a:xfrm>
            <a:off x="83439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lstStyle/>
          <a:p>
            <a:pPr algn="ctr">
              <a:lnSpc>
                <a:spcPct val="140000"/>
              </a:lnSpc>
            </a:pPr>
            <a:endParaRPr lang="zh-CN" altLang="en-US"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p:nvPr>
            <p:custDataLst>
              <p:tags r:id="rId11"/>
            </p:custDataLst>
          </p:nvPr>
        </p:nvCxnSpPr>
        <p:spPr>
          <a:xfrm>
            <a:off x="9382126" y="337185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382006" y="3289424"/>
            <a:ext cx="1485898" cy="1287532"/>
          </a:xfrm>
          <a:prstGeom prst="rect">
            <a:avLst/>
          </a:prstGeom>
          <a:noFill/>
        </p:spPr>
        <p:txBody>
          <a:bodyPr wrap="square" rtlCol="0" anchor="ctr">
            <a:normAutofit/>
          </a:bodyPr>
          <a:lstStyle/>
          <a:p>
            <a:pPr algn="ctr">
              <a:lnSpc>
                <a:spcPct val="120000"/>
              </a:lnSpc>
            </a:pPr>
            <a:r>
              <a:rPr lang="zh-CN" altLang="en-US" sz="1600" b="1" dirty="0">
                <a:solidFill>
                  <a:srgbClr val="05AF88"/>
                </a:solidFill>
                <a:latin typeface="微软雅黑" panose="020B0503020204020204" pitchFamily="34" charset="-122"/>
                <a:ea typeface="微软雅黑" panose="020B0503020204020204" pitchFamily="34" charset="-122"/>
                <a:sym typeface="+mn-ea"/>
              </a:rPr>
              <a:t>文体情境</a:t>
            </a:r>
            <a:endParaRPr lang="zh-CN" altLang="en-US" sz="1600" dirty="0">
              <a:solidFill>
                <a:srgbClr val="FF0000"/>
              </a:solidFill>
              <a:latin typeface="微软雅黑" panose="020B0503020204020204" pitchFamily="34" charset="-122"/>
              <a:ea typeface="微软雅黑" panose="020B0503020204020204" pitchFamily="34" charset="-122"/>
              <a:sym typeface="+mn-ea"/>
            </a:endParaRPr>
          </a:p>
          <a:p>
            <a:pPr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sym typeface="+mn-ea"/>
              </a:rPr>
              <a:t>演讲稿</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5"/>
          <p:cNvSpPr txBox="1"/>
          <p:nvPr/>
        </p:nvSpPr>
        <p:spPr>
          <a:xfrm>
            <a:off x="1028700" y="1824355"/>
            <a:ext cx="10428605" cy="922020"/>
          </a:xfrm>
          <a:prstGeom prst="rect">
            <a:avLst/>
          </a:prstGeom>
          <a:noFill/>
          <a:ln w="12700">
            <a:noFill/>
          </a:ln>
        </p:spPr>
        <p:txBody>
          <a:bodyPr wrap="square" anchor="t">
            <a:spAutoFit/>
          </a:bodyPr>
          <a:lstStyle/>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sym typeface="+mn-ea"/>
              </a:rPr>
              <a:t>      2019年高考全国卷Ⅰ作文题“</a:t>
            </a:r>
            <a:r>
              <a:rPr lang="zh-CN" altLang="en-US" sz="1800" dirty="0">
                <a:solidFill>
                  <a:schemeClr val="bg1"/>
                </a:solidFill>
                <a:latin typeface="微软雅黑" panose="020B0503020204020204" pitchFamily="34" charset="-122"/>
                <a:ea typeface="微软雅黑" panose="020B0503020204020204" pitchFamily="34" charset="-122"/>
                <a:sym typeface="+mn-ea"/>
              </a:rPr>
              <a:t>热爱劳动，从我做起</a:t>
            </a:r>
            <a:r>
              <a:rPr lang="en-US" altLang="zh-CN" sz="1800" dirty="0">
                <a:solidFill>
                  <a:schemeClr val="bg1"/>
                </a:solidFill>
                <a:latin typeface="微软雅黑" panose="020B0503020204020204" pitchFamily="34" charset="-122"/>
                <a:ea typeface="微软雅黑" panose="020B0503020204020204" pitchFamily="34" charset="-122"/>
                <a:sym typeface="+mn-ea"/>
              </a:rPr>
              <a:t>”</a:t>
            </a:r>
            <a:r>
              <a:rPr lang="zh-CN" altLang="en-US" sz="1800" dirty="0">
                <a:solidFill>
                  <a:schemeClr val="bg1"/>
                </a:solidFill>
                <a:latin typeface="微软雅黑" panose="020B0503020204020204" pitchFamily="34" charset="-122"/>
                <a:ea typeface="微软雅黑" panose="020B0503020204020204" pitchFamily="34" charset="-122"/>
                <a:sym typeface="+mn-ea"/>
              </a:rPr>
              <a:t>，</a:t>
            </a:r>
            <a:r>
              <a:rPr lang="zh-CN" altLang="en-US" sz="1800" dirty="0">
                <a:solidFill>
                  <a:schemeClr val="bg1"/>
                </a:solidFill>
                <a:latin typeface="微软雅黑" panose="020B0503020204020204" pitchFamily="34" charset="-122"/>
                <a:ea typeface="微软雅黑" panose="020B0503020204020204" pitchFamily="34" charset="-122"/>
              </a:rPr>
              <a:t>从情境数量来看，属于</a:t>
            </a:r>
            <a:r>
              <a:rPr lang="zh-CN" altLang="en-US" sz="1800" dirty="0">
                <a:solidFill>
                  <a:srgbClr val="FF0000"/>
                </a:solidFill>
                <a:latin typeface="微软雅黑" panose="020B0503020204020204" pitchFamily="34" charset="-122"/>
                <a:ea typeface="微软雅黑" panose="020B0503020204020204" pitchFamily="34" charset="-122"/>
              </a:rPr>
              <a:t>单情境类</a:t>
            </a:r>
            <a:r>
              <a:rPr lang="zh-CN" altLang="en-US" sz="1800" dirty="0">
                <a:solidFill>
                  <a:schemeClr val="bg1"/>
                </a:solidFill>
                <a:latin typeface="微软雅黑" panose="020B0503020204020204" pitchFamily="34" charset="-122"/>
                <a:ea typeface="微软雅黑" panose="020B0503020204020204" pitchFamily="34" charset="-122"/>
              </a:rPr>
              <a:t>；从情景内容来看，属于</a:t>
            </a:r>
            <a:r>
              <a:rPr lang="zh-CN" altLang="en-US" sz="1800" dirty="0">
                <a:solidFill>
                  <a:srgbClr val="FF0000"/>
                </a:solidFill>
                <a:latin typeface="微软雅黑" panose="020B0503020204020204" pitchFamily="34" charset="-122"/>
                <a:ea typeface="微软雅黑" panose="020B0503020204020204" pitchFamily="34" charset="-122"/>
              </a:rPr>
              <a:t>生活情境类</a:t>
            </a:r>
            <a:r>
              <a:rPr lang="zh-CN" altLang="en-US" sz="1800" dirty="0">
                <a:solidFill>
                  <a:schemeClr val="bg1"/>
                </a:solidFill>
                <a:latin typeface="微软雅黑" panose="020B0503020204020204" pitchFamily="34" charset="-122"/>
                <a:ea typeface="微软雅黑" panose="020B0503020204020204" pitchFamily="34" charset="-122"/>
              </a:rPr>
              <a:t>；具体的情境如下</a:t>
            </a:r>
            <a:r>
              <a:rPr lang="en-US" altLang="zh-CN" sz="1800" dirty="0">
                <a:solidFill>
                  <a:schemeClr val="bg1"/>
                </a:solidFill>
                <a:latin typeface="微软雅黑" panose="020B0503020204020204" pitchFamily="34" charset="-122"/>
                <a:ea typeface="微软雅黑" panose="020B0503020204020204" pitchFamily="34" charset="-122"/>
              </a:rPr>
              <a:t>——</a:t>
            </a:r>
          </a:p>
        </p:txBody>
      </p:sp>
      <p:sp>
        <p:nvSpPr>
          <p:cNvPr id="2" name="文本框 1"/>
          <p:cNvSpPr txBox="1"/>
          <p:nvPr/>
        </p:nvSpPr>
        <p:spPr>
          <a:xfrm>
            <a:off x="1507490" y="1456055"/>
            <a:ext cx="1097280" cy="368300"/>
          </a:xfrm>
          <a:prstGeom prst="rect">
            <a:avLst/>
          </a:prstGeom>
          <a:noFill/>
        </p:spPr>
        <p:txBody>
          <a:bodyPr wrap="none" rtlCol="0" anchor="t">
            <a:spAutoFit/>
          </a:bodyPr>
          <a:lstStyle/>
          <a:p>
            <a:r>
              <a:rPr lang="zh-CN" altLang="en-US" b="1" u="sng">
                <a:solidFill>
                  <a:srgbClr val="FF0000"/>
                </a:solidFill>
                <a:latin typeface="微软雅黑" panose="020B0503020204020204" pitchFamily="34" charset="-122"/>
                <a:ea typeface="微软雅黑" panose="020B0503020204020204" pitchFamily="34" charset="-122"/>
              </a:rPr>
              <a:t>情境分析</a:t>
            </a:r>
          </a:p>
        </p:txBody>
      </p:sp>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形式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3645" y="1456055"/>
            <a:ext cx="1097280" cy="368300"/>
          </a:xfrm>
          <a:prstGeom prst="rect">
            <a:avLst/>
          </a:prstGeom>
          <a:noFill/>
        </p:spPr>
        <p:txBody>
          <a:bodyPr wrap="none" rtlCol="0" anchor="t">
            <a:spAutoFit/>
          </a:bodyPr>
          <a:lstStyle/>
          <a:p>
            <a:r>
              <a:rPr lang="zh-CN" altLang="en-US" b="1" u="sng">
                <a:solidFill>
                  <a:srgbClr val="FF0000"/>
                </a:solidFill>
                <a:latin typeface="微软雅黑" panose="020B0503020204020204" pitchFamily="34" charset="-122"/>
                <a:ea typeface="微软雅黑" panose="020B0503020204020204" pitchFamily="34" charset="-122"/>
              </a:rPr>
              <a:t>备考提示</a:t>
            </a:r>
          </a:p>
        </p:txBody>
      </p:sp>
      <p:sp>
        <p:nvSpPr>
          <p:cNvPr id="31" name="TextBox 35"/>
          <p:cNvSpPr txBox="1"/>
          <p:nvPr/>
        </p:nvSpPr>
        <p:spPr>
          <a:xfrm>
            <a:off x="1028700" y="1824355"/>
            <a:ext cx="10428605" cy="2584450"/>
          </a:xfrm>
          <a:prstGeom prst="rect">
            <a:avLst/>
          </a:prstGeom>
          <a:noFill/>
          <a:ln w="12700">
            <a:noFill/>
          </a:ln>
        </p:spPr>
        <p:txBody>
          <a:bodyPr wrap="square" anchor="t">
            <a:spAutoFit/>
          </a:bodyPr>
          <a:lstStyle/>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sym typeface="+mn-ea"/>
              </a:rPr>
              <a:t>      </a:t>
            </a: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32" name="TextBox 35"/>
          <p:cNvSpPr txBox="1"/>
          <p:nvPr/>
        </p:nvSpPr>
        <p:spPr>
          <a:xfrm>
            <a:off x="1130935" y="1824355"/>
            <a:ext cx="10427970" cy="4661535"/>
          </a:xfrm>
          <a:prstGeom prst="rect">
            <a:avLst/>
          </a:prstGeom>
          <a:noFill/>
          <a:ln w="12700">
            <a:noFill/>
          </a:ln>
        </p:spPr>
        <p:txBody>
          <a:bodyPr wrap="square" anchor="t">
            <a:spAutoFit/>
          </a:bodyPr>
          <a:lstStyle/>
          <a:p>
            <a:pPr algn="just">
              <a:lnSpc>
                <a:spcPct val="150000"/>
              </a:lnSpc>
            </a:pPr>
            <a:r>
              <a:rPr lang="en-US" altLang="zh-CN" sz="1800" dirty="0">
                <a:solidFill>
                  <a:srgbClr val="FF0000"/>
                </a:solidFill>
                <a:latin typeface="微软雅黑" panose="020B0503020204020204" pitchFamily="34" charset="-122"/>
                <a:ea typeface="微软雅黑" panose="020B0503020204020204" pitchFamily="34" charset="-122"/>
              </a:rPr>
              <a:t>理解情境任务。</a:t>
            </a:r>
            <a:r>
              <a:rPr lang="en-US" altLang="zh-CN" sz="1800" dirty="0">
                <a:solidFill>
                  <a:schemeClr val="bg1"/>
                </a:solidFill>
                <a:latin typeface="微软雅黑" panose="020B0503020204020204" pitchFamily="34" charset="-122"/>
                <a:ea typeface="微软雅黑" panose="020B0503020204020204" pitchFamily="34" charset="-122"/>
              </a:rPr>
              <a:t>理解情境的各要素：时间、场景、人物、事件、话题等；明白情境的特点，即清晰作文写什么、为谁写、以何种身份写、写成什么形式。</a:t>
            </a:r>
          </a:p>
          <a:p>
            <a:pPr algn="just">
              <a:lnSpc>
                <a:spcPct val="150000"/>
              </a:lnSpc>
            </a:pPr>
            <a:r>
              <a:rPr lang="en-US" altLang="zh-CN" sz="1800" dirty="0">
                <a:solidFill>
                  <a:srgbClr val="FF0000"/>
                </a:solidFill>
                <a:latin typeface="微软雅黑" panose="020B0503020204020204" pitchFamily="34" charset="-122"/>
                <a:ea typeface="微软雅黑" panose="020B0503020204020204" pitchFamily="34" charset="-122"/>
              </a:rPr>
              <a:t>联系写作情境的各要素，分析并概括完成写作任务所需的内容</a:t>
            </a:r>
            <a:r>
              <a:rPr lang="en-US" altLang="zh-CN" sz="1800" dirty="0">
                <a:solidFill>
                  <a:schemeClr val="bg1"/>
                </a:solidFill>
                <a:latin typeface="微软雅黑" panose="020B0503020204020204" pitchFamily="34" charset="-122"/>
                <a:ea typeface="微软雅黑" panose="020B0503020204020204" pitchFamily="34" charset="-122"/>
              </a:rPr>
              <a:t>。如2019年全国卷Ⅱ作文题，考生如果选择完成任务①，就要以青年学生的身份，面对学生群体，在演讲稿中重现历史、铭记历史、反思历史，表达炽热的爱国情感。</a:t>
            </a:r>
          </a:p>
          <a:p>
            <a:pPr algn="just">
              <a:lnSpc>
                <a:spcPct val="150000"/>
              </a:lnSpc>
            </a:pPr>
            <a:r>
              <a:rPr lang="en-US" altLang="zh-CN" sz="1800" dirty="0">
                <a:solidFill>
                  <a:srgbClr val="FF0000"/>
                </a:solidFill>
                <a:latin typeface="微软雅黑" panose="020B0503020204020204" pitchFamily="34" charset="-122"/>
                <a:ea typeface="微软雅黑" panose="020B0503020204020204" pitchFamily="34" charset="-122"/>
              </a:rPr>
              <a:t>拓展情境，强化训练。</a:t>
            </a:r>
            <a:r>
              <a:rPr lang="en-US" altLang="zh-CN" sz="1800" dirty="0">
                <a:solidFill>
                  <a:schemeClr val="bg1"/>
                </a:solidFill>
                <a:latin typeface="微软雅黑" panose="020B0503020204020204" pitchFamily="34" charset="-122"/>
                <a:ea typeface="微软雅黑" panose="020B0503020204020204" pitchFamily="34" charset="-122"/>
              </a:rPr>
              <a:t>可以2019年高考全国卷Ⅱ作文题为基础，在情境创设上横向拓展，尽量涵盖常见的生活情境，做好训练，强化对象意识，完成写作任务。</a:t>
            </a: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800" dirty="0">
              <a:solidFill>
                <a:schemeClr val="bg1"/>
              </a:solidFill>
              <a:latin typeface="微软雅黑" panose="020B0503020204020204" pitchFamily="34" charset="-122"/>
              <a:ea typeface="微软雅黑" panose="020B0503020204020204" pitchFamily="34" charset="-122"/>
            </a:endParaRPr>
          </a:p>
        </p:txBody>
      </p:sp>
      <p:pic>
        <p:nvPicPr>
          <p:cNvPr id="33" name="图片 32" descr="21540996"/>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763270" y="1987550"/>
            <a:ext cx="460375" cy="460375"/>
          </a:xfrm>
          <a:prstGeom prst="rect">
            <a:avLst/>
          </a:prstGeom>
        </p:spPr>
      </p:pic>
      <p:pic>
        <p:nvPicPr>
          <p:cNvPr id="34" name="图片 33" descr="21540996"/>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763270" y="2735580"/>
            <a:ext cx="460375" cy="460375"/>
          </a:xfrm>
          <a:prstGeom prst="rect">
            <a:avLst/>
          </a:prstGeom>
        </p:spPr>
      </p:pic>
      <p:pic>
        <p:nvPicPr>
          <p:cNvPr id="35" name="图片 34" descr="21540996"/>
          <p:cNvPicPr>
            <a:picLocks noChangeAspect="1"/>
          </p:cNvPicPr>
          <p:nvPr/>
        </p:nvPicPr>
        <p:blipFill>
          <a:blip r:embed="rId2" cstate="print">
            <a:extLst>
              <a:ext uri="{96DAC541-7B7A-43D3-8B79-37D633B846F1}">
                <asvg:svgBlip xmlns:asvg="http://schemas.microsoft.com/office/drawing/2016/SVG/main" xmlns="" r:embed="rId3"/>
              </a:ext>
            </a:extLst>
          </a:blip>
          <a:stretch>
            <a:fillRect/>
          </a:stretch>
        </p:blipFill>
        <p:spPr>
          <a:xfrm>
            <a:off x="763270" y="3948430"/>
            <a:ext cx="460375" cy="460375"/>
          </a:xfrm>
          <a:prstGeom prst="rect">
            <a:avLst/>
          </a:prstGeom>
        </p:spPr>
      </p:pic>
      <p:sp>
        <p:nvSpPr>
          <p:cNvPr id="8194" name="文本框 10"/>
          <p:cNvSpPr txBox="1"/>
          <p:nvPr/>
        </p:nvSpPr>
        <p:spPr>
          <a:xfrm>
            <a:off x="1041400" y="367030"/>
            <a:ext cx="4975225" cy="460375"/>
          </a:xfrm>
          <a:prstGeom prst="rect">
            <a:avLst/>
          </a:prstGeom>
          <a:solidFill>
            <a:srgbClr val="FF0000"/>
          </a:solidFill>
          <a:ln w="9525">
            <a:noFill/>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高考作文命题方向与备考要点</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形式</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553_4*l_h_i*1_1_1"/>
  <p:tag name="KSO_WM_TEMPLATE_CATEGORY" val="diagram"/>
  <p:tag name="KSO_WM_TEMPLATE_INDEX" val="20169553"/>
  <p:tag name="KSO_WM_UNIT_LAYERLEVEL" val="1_1_1"/>
  <p:tag name="KSO_WM_TAG_VERSION" val="1.0"/>
  <p:tag name="KSO_WM_BEAUTIFY_FLAG" val="#wm#"/>
  <p:tag name="KSO_WM_UNIT_FILL_FORE_SCHEMECOLOR_INDEX" val="5"/>
  <p:tag name="KSO_WM_UNI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553_4*l_h_f*1_2_1"/>
  <p:tag name="KSO_WM_TEMPLATE_CATEGORY" val="diagram"/>
  <p:tag name="KSO_WM_TEMPLATE_INDEX" val="20169553"/>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9553_4*l_h_a*1_4_1"/>
  <p:tag name="KSO_WM_TEMPLATE_CATEGORY" val="diagram"/>
  <p:tag name="KSO_WM_TEMPLATE_INDEX" val="20169553"/>
  <p:tag name="KSO_WM_UNIT_LAYERLEVEL" val="1_1_1"/>
  <p:tag name="KSO_WM_TAG_VERSION" val="1.0"/>
  <p:tag name="KSO_WM_BEAUTIFY_FLAG" val="#wm#"/>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9553_4*l_h_f*1_4_1"/>
  <p:tag name="KSO_WM_TEMPLATE_CATEGORY" val="diagram"/>
  <p:tag name="KSO_WM_TEMPLATE_INDEX" val="20169553"/>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9553_4*l_h_i*1_1_2"/>
  <p:tag name="KSO_WM_TEMPLATE_CATEGORY" val="diagram"/>
  <p:tag name="KSO_WM_TEMPLATE_INDEX" val="20169553"/>
  <p:tag name="KSO_WM_UNIT_LAYERLEVEL" val="1_1_1"/>
  <p:tag name="KSO_WM_TAG_VERSION" val="1.0"/>
  <p:tag name="KSO_WM_BEAUTIFY_FLAG" val="#wm#"/>
  <p:tag name="KSO_WM_UNIT_LINE_FORE_SCHEMECOLOR_INDEX" val="5"/>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9553_4*l_h_i*1_4_2"/>
  <p:tag name="KSO_WM_TEMPLATE_CATEGORY" val="diagram"/>
  <p:tag name="KSO_WM_TEMPLATE_INDEX" val="20169553"/>
  <p:tag name="KSO_WM_UNIT_LAYERLEVEL" val="1_1_1"/>
  <p:tag name="KSO_WM_TAG_VERSION" val="1.0"/>
  <p:tag name="KSO_WM_BEAUTIFY_FLAG" val="#wm#"/>
  <p:tag name="KSO_WM_UNIT_LINE_FORE_SCHEMECOLOR_INDEX" val="8"/>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9553_4*l_h_i*1_3_2"/>
  <p:tag name="KSO_WM_TEMPLATE_CATEGORY" val="diagram"/>
  <p:tag name="KSO_WM_TEMPLATE_INDEX" val="20169553"/>
  <p:tag name="KSO_WM_UNIT_LAYERLEVEL" val="1_1_1"/>
  <p:tag name="KSO_WM_TAG_VERSION" val="1.0"/>
  <p:tag name="KSO_WM_BEAUTIFY_FLAG" val="#wm#"/>
  <p:tag name="KSO_WM_UNIT_LINE_FORE_SCHEMECOLOR_INDEX" val="7"/>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9553_4*l_h_i*1_2_2"/>
  <p:tag name="KSO_WM_TEMPLATE_CATEGORY" val="diagram"/>
  <p:tag name="KSO_WM_TEMPLATE_INDEX" val="20169553"/>
  <p:tag name="KSO_WM_UNIT_LAYERLEVEL" val="1_1_1"/>
  <p:tag name="KSO_WM_TAG_VERSION" val="1.0"/>
  <p:tag name="KSO_WM_BEAUTIFY_FLAG" val="#wm#"/>
  <p:tag name="KSO_WM_UNIT_LINE_FORE_SCHEMECOLOR_INDEX" val="6"/>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681_3*l_h_i*1_1_2"/>
  <p:tag name="KSO_WM_TEMPLATE_CATEGORY" val="diagram"/>
  <p:tag name="KSO_WM_TEMPLATE_INDEX" val="2016868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681_3*l_h_i*1_2_2"/>
  <p:tag name="KSO_WM_TEMPLATE_CATEGORY" val="diagram"/>
  <p:tag name="KSO_WM_TEMPLATE_INDEX" val="2016868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681_3*l_i*1_1"/>
  <p:tag name="KSO_WM_TEMPLATE_CATEGORY" val="diagram"/>
  <p:tag name="KSO_WM_TEMPLATE_INDEX" val="20168681"/>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553_4*l_h_i*1_3_1"/>
  <p:tag name="KSO_WM_TEMPLATE_CATEGORY" val="diagram"/>
  <p:tag name="KSO_WM_TEMPLATE_INDEX" val="20169553"/>
  <p:tag name="KSO_WM_UNIT_LAYERLEVEL" val="1_1_1"/>
  <p:tag name="KSO_WM_TAG_VERSION" val="1.0"/>
  <p:tag name="KSO_WM_BEAUTIFY_FLAG" val="#wm#"/>
  <p:tag name="KSO_WM_UNIT_FILL_FORE_SCHEMECOLOR_INDEX" val="7"/>
  <p:tag name="KSO_WM_UNI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681_3*l_h_i*1_3_2"/>
  <p:tag name="KSO_WM_TEMPLATE_CATEGORY" val="diagram"/>
  <p:tag name="KSO_WM_TEMPLATE_INDEX" val="2016868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681_3*l_h_i*1_2_3"/>
  <p:tag name="KSO_WM_TEMPLATE_CATEGORY" val="diagram"/>
  <p:tag name="KSO_WM_TEMPLATE_INDEX" val="2016868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681_3*l_h_i*1_3_3"/>
  <p:tag name="KSO_WM_TEMPLATE_CATEGORY" val="diagram"/>
  <p:tag name="KSO_WM_TEMPLATE_INDEX" val="2016868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681_3*l_h_i*1_1_3"/>
  <p:tag name="KSO_WM_TEMPLATE_CATEGORY" val="diagram"/>
  <p:tag name="KSO_WM_TEMPLATE_INDEX" val="2016868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RELATE_UNITID" val="diagram20168681_3*l_h_f*1_2_1"/>
  <p:tag name="KSO_WM_UNIT_PRESET_TEXT" val="Option 02"/>
  <p:tag name="KSO_WM_UNIT_NOCLEAR" val="0"/>
  <p:tag name="KSO_WM_UNIT_VALUE" val="5"/>
  <p:tag name="KSO_WM_UNIT_HIGHLIGHT" val="0"/>
  <p:tag name="KSO_WM_UNIT_COMPATIBLE" val="1"/>
  <p:tag name="KSO_WM_UNIT_DIAGRAM_ISNUMVISUAL" val="0"/>
  <p:tag name="KSO_WM_UNIT_DIAGRAM_ISREFERUNIT" val="0"/>
  <p:tag name="KSO_WM_DIAGRAM_GROUP_CODE" val="l1-1"/>
  <p:tag name="KSO_WM_UNIT_TYPE" val="l_h_g"/>
  <p:tag name="KSO_WM_UNIT_INDEX" val="1_2_1"/>
  <p:tag name="KSO_WM_UNIT_ID" val="diagram20168681_3*l_h_g*1_2_1"/>
  <p:tag name="KSO_WM_TEMPLATE_CATEGORY" val="diagram"/>
  <p:tag name="KSO_WM_TEMPLATE_INDEX" val="20168681"/>
  <p:tag name="KSO_WM_UNIT_LAYERLEVEL" val="1_1_1"/>
  <p:tag name="KSO_WM_TAG_VERSION" val="1.0"/>
  <p:tag name="KSO_WM_BEAUTIFY_FLAG" val="#wm#"/>
  <p:tag name="KSO_WM_UNIT_TEXT_FILL_FORE_SCHEMECOLOR_INDEX" val="14"/>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RELATE_UNITID" val="diagram20168681_3*l_h_f*1_1_1"/>
  <p:tag name="KSO_WM_UNIT_PRESET_TEXT" val="Option 01"/>
  <p:tag name="KSO_WM_UNIT_NOCLEAR" val="0"/>
  <p:tag name="KSO_WM_UNIT_VALUE" val="5"/>
  <p:tag name="KSO_WM_UNIT_HIGHLIGHT" val="0"/>
  <p:tag name="KSO_WM_UNIT_COMPATIBLE" val="1"/>
  <p:tag name="KSO_WM_UNIT_DIAGRAM_ISNUMVISUAL" val="0"/>
  <p:tag name="KSO_WM_UNIT_DIAGRAM_ISREFERUNIT" val="0"/>
  <p:tag name="KSO_WM_DIAGRAM_GROUP_CODE" val="l1-1"/>
  <p:tag name="KSO_WM_UNIT_TYPE" val="l_h_g"/>
  <p:tag name="KSO_WM_UNIT_INDEX" val="1_1_1"/>
  <p:tag name="KSO_WM_UNIT_ID" val="diagram20168681_3*l_h_g*1_1_1"/>
  <p:tag name="KSO_WM_TEMPLATE_CATEGORY" val="diagram"/>
  <p:tag name="KSO_WM_TEMPLATE_INDEX" val="20168681"/>
  <p:tag name="KSO_WM_UNIT_LAYERLEVEL" val="1_1_1"/>
  <p:tag name="KSO_WM_TAG_VERSION" val="1.0"/>
  <p:tag name="KSO_WM_BEAUTIFY_FLAG" val="#wm#"/>
  <p:tag name="KSO_WM_UNIT_TEXT_FILL_FORE_SCHEMECOLOR_INDEX" val="14"/>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RELATE_UNITID" val="diagram20168681_3*l_h_f*1_3_1"/>
  <p:tag name="KSO_WM_UNIT_PRESET_TEXT" val="Option 03"/>
  <p:tag name="KSO_WM_UNIT_NOCLEAR" val="0"/>
  <p:tag name="KSO_WM_UNIT_VALUE" val="5"/>
  <p:tag name="KSO_WM_UNIT_HIGHLIGHT" val="0"/>
  <p:tag name="KSO_WM_UNIT_COMPATIBLE" val="1"/>
  <p:tag name="KSO_WM_UNIT_DIAGRAM_ISNUMVISUAL" val="0"/>
  <p:tag name="KSO_WM_UNIT_DIAGRAM_ISREFERUNIT" val="0"/>
  <p:tag name="KSO_WM_DIAGRAM_GROUP_CODE" val="l1-1"/>
  <p:tag name="KSO_WM_UNIT_TYPE" val="l_h_g"/>
  <p:tag name="KSO_WM_UNIT_INDEX" val="1_3_1"/>
  <p:tag name="KSO_WM_UNIT_ID" val="diagram20168681_3*l_h_g*1_3_1"/>
  <p:tag name="KSO_WM_TEMPLATE_CATEGORY" val="diagram"/>
  <p:tag name="KSO_WM_TEMPLATE_INDEX" val="20168681"/>
  <p:tag name="KSO_WM_UNIT_LAYERLEVEL" val="1_1_1"/>
  <p:tag name="KSO_WM_TAG_VERSION" val="1.0"/>
  <p:tag name="KSO_WM_BEAUTIFY_FLAG" val="#wm#"/>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PRESET_TEXT" val="Lorem ipsum dolor sit amet, consectetur adipisicing elit."/>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681_3*l_h_f*1_1_1"/>
  <p:tag name="KSO_WM_TEMPLATE_CATEGORY" val="diagram"/>
  <p:tag name="KSO_WM_TEMPLATE_INDEX" val="20168681"/>
  <p:tag name="KSO_WM_UNIT_LAYERLEVEL" val="1_1_1"/>
  <p:tag name="KSO_WM_TAG_VERSION" val="1.0"/>
  <p:tag name="KSO_WM_BEAUTIFY_FLAG" val="#wm#"/>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681_3*l_h_i*1_1_1"/>
  <p:tag name="KSO_WM_TEMPLATE_CATEGORY" val="diagram"/>
  <p:tag name="KSO_WM_TEMPLATE_INDEX" val="20168681"/>
  <p:tag name="KSO_WM_UNIT_LAYERLEVEL" val="1_1_1"/>
  <p:tag name="KSO_WM_TAG_VERSION" val="1.0"/>
  <p:tag name="KSO_WM_BEAUTIFY_FLAG" val="#wm#"/>
  <p:tag name="KSO_WM_UNIT_LINE_FORE_SCHEMECOLOR_INDEX" val="13"/>
  <p:tag name="KSO_WM_UNIT_LINE_FILL_TYPE" val="2"/>
  <p:tag name="KSO_WM_UNIT_SHADOW_SCHEMECOLOR_INDEX" val="16"/>
  <p:tag name="KSO_WM_UNIT_TEXT_FILL_FORE_SCHEMECOLOR_INDEX" val="13"/>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Option 01"/>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681_3*l_h_a*1_1_1"/>
  <p:tag name="KSO_WM_TEMPLATE_CATEGORY" val="diagram"/>
  <p:tag name="KSO_WM_TEMPLATE_INDEX" val="20168681"/>
  <p:tag name="KSO_WM_UNIT_LAYERLEVEL" val="1_1_1"/>
  <p:tag name="KSO_WM_TAG_VERSION" val="1.0"/>
  <p:tag name="KSO_WM_BEAUTIFY_FLAG" val="#wm#"/>
  <p:tag name="KSO_WM_UNIT_TEXT_FILL_FORE_SCHEMECOLOR_INDEX" val="7"/>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553_4*l_h_i*1_2_1"/>
  <p:tag name="KSO_WM_TEMPLATE_CATEGORY" val="diagram"/>
  <p:tag name="KSO_WM_TEMPLATE_INDEX" val="20169553"/>
  <p:tag name="KSO_WM_UNIT_LAYERLEVEL" val="1_1_1"/>
  <p:tag name="KSO_WM_TAG_VERSION" val="1.0"/>
  <p:tag name="KSO_WM_BEAUTIFY_FLAG" val="#wm#"/>
  <p:tag name="KSO_WM_UNIT_FILL_FORE_SCHEMECOLOR_INDEX" val="6"/>
  <p:tag name="KSO_WM_UNI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PRESET_TEXT" val="Lorem ipsum dolor sit amet, consectetur adipisicing elit."/>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681_3*l_h_f*1_2_1"/>
  <p:tag name="KSO_WM_TEMPLATE_CATEGORY" val="diagram"/>
  <p:tag name="KSO_WM_TEMPLATE_INDEX" val="20168681"/>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Option 02"/>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681_3*l_h_a*1_2_1"/>
  <p:tag name="KSO_WM_TEMPLATE_CATEGORY" val="diagram"/>
  <p:tag name="KSO_WM_TEMPLATE_INDEX" val="20168681"/>
  <p:tag name="KSO_WM_UNIT_LAYERLEVEL" val="1_1_1"/>
  <p:tag name="KSO_WM_TAG_VERSION" val="1.0"/>
  <p:tag name="KSO_WM_BEAUTIFY_FLAG" val="#wm#"/>
  <p:tag name="KSO_WM_UNIT_TEXT_FILL_FORE_SCHEMECOLOR_INDEX" val="5"/>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PRESET_TEXT" val="Lorem ipsum dolor sit amet, consectetur adipisicing elit."/>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681_3*l_h_f*1_3_1"/>
  <p:tag name="KSO_WM_TEMPLATE_CATEGORY" val="diagram"/>
  <p:tag name="KSO_WM_TEMPLATE_INDEX" val="20168681"/>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Option 03"/>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681_3*l_h_a*1_3_1"/>
  <p:tag name="KSO_WM_TEMPLATE_CATEGORY" val="diagram"/>
  <p:tag name="KSO_WM_TEMPLATE_INDEX" val="20168681"/>
  <p:tag name="KSO_WM_UNIT_LAYERLEVEL" val="1_1_1"/>
  <p:tag name="KSO_WM_TAG_VERSION" val="1.0"/>
  <p:tag name="KSO_WM_BEAUTIFY_FLAG" val="#wm#"/>
  <p:tag name="KSO_WM_UNIT_TEXT_FILL_FORE_SCHEMECOLOR_INDEX" val="7"/>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681_3*l_h_i*1_2_1"/>
  <p:tag name="KSO_WM_TEMPLATE_CATEGORY" val="diagram"/>
  <p:tag name="KSO_WM_TEMPLATE_INDEX" val="20168681"/>
  <p:tag name="KSO_WM_UNIT_LAYERLEVEL" val="1_1_1"/>
  <p:tag name="KSO_WM_TAG_VERSION" val="1.0"/>
  <p:tag name="KSO_WM_BEAUTIFY_FLAG" val="#wm#"/>
  <p:tag name="KSO_WM_UNIT_LINE_FORE_SCHEMECOLOR_INDEX" val="13"/>
  <p:tag name="KSO_WM_UNIT_LINE_FILL_TYPE" val="2"/>
  <p:tag name="KSO_WM_UNIT_SHADOW_SCHEMECOLOR_INDEX" val="16"/>
  <p:tag name="KSO_WM_UNIT_TEXT_FILL_FORE_SCHEMECOLOR_INDEX" val="13"/>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681_3*l_h_i*1_3_1"/>
  <p:tag name="KSO_WM_TEMPLATE_CATEGORY" val="diagram"/>
  <p:tag name="KSO_WM_TEMPLATE_INDEX" val="20168681"/>
  <p:tag name="KSO_WM_UNIT_LAYERLEVEL" val="1_1_1"/>
  <p:tag name="KSO_WM_TAG_VERSION" val="1.0"/>
  <p:tag name="KSO_WM_BEAUTIFY_FLAG" val="#wm#"/>
  <p:tag name="KSO_WM_UNIT_LINE_FORE_SCHEMECOLOR_INDEX" val="13"/>
  <p:tag name="KSO_WM_UNIT_LINE_FILL_TYPE" val="2"/>
  <p:tag name="KSO_WM_UNIT_SHADOW_SCHEMECOLOR_INDEX" val="16"/>
  <p:tag name="KSO_WM_UNIT_TEXT_FILL_FORE_SCHEMECOLOR_INDEX" val="13"/>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Lst>
</file>

<file path=ppt/tags/tag39.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553_4*l_h_i*1_4_1"/>
  <p:tag name="KSO_WM_TEMPLATE_CATEGORY" val="diagram"/>
  <p:tag name="KSO_WM_TEMPLATE_INDEX" val="20169553"/>
  <p:tag name="KSO_WM_UNIT_LAYERLEVEL" val="1_1_1"/>
  <p:tag name="KSO_WM_TAG_VERSION" val="1.0"/>
  <p:tag name="KSO_WM_BEAUTIFY_FLAG" val="#wm#"/>
  <p:tag name="KSO_WM_UNIT_FILL_FORE_SCHEMECOLOR_INDEX" val="8"/>
  <p:tag name="KSO_WM_UNI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Lst>
</file>

<file path=ppt/tags/tag43.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47.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160500_3*i*1"/>
  <p:tag name="KSO_WM_TEMPLATE_CATEGORY" val="diagram"/>
  <p:tag name="KSO_WM_TEMPLATE_INDEX" val="160500"/>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160500_3*i*3"/>
  <p:tag name="KSO_WM_TEMPLATE_CATEGORY" val="diagram"/>
  <p:tag name="KSO_WM_TEMPLATE_INDEX" val="16050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553_4*l_h_a*1_1_1"/>
  <p:tag name="KSO_WM_TEMPLATE_CATEGORY" val="diagram"/>
  <p:tag name="KSO_WM_TEMPLATE_INDEX" val="20169553"/>
  <p:tag name="KSO_WM_UNIT_LAYERLEVEL" val="1_1_1"/>
  <p:tag name="KSO_WM_TAG_VERSION" val="1.0"/>
  <p:tag name="KSO_WM_BEAUTIFY_FLAG" val="#wm#"/>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160500_3*i*2"/>
  <p:tag name="KSO_WM_TEMPLATE_CATEGORY" val="diagram"/>
  <p:tag name="KSO_WM_TEMPLATE_INDEX" val="160500"/>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500_3*l_h_a*1_3_1"/>
  <p:tag name="KSO_WM_TEMPLATE_CATEGORY" val="diagram"/>
  <p:tag name="KSO_WM_TEMPLATE_INDEX" val="160500"/>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160500_3*l_i*1_3"/>
  <p:tag name="KSO_WM_TEMPLATE_CATEGORY" val="diagram"/>
  <p:tag name="KSO_WM_TEMPLATE_INDEX" val="160500"/>
  <p:tag name="KSO_WM_UNIT_LAYERLEVEL" val="1_1"/>
  <p:tag name="KSO_WM_TAG_VERSION" val="1.0"/>
  <p:tag name="KSO_WM_BEAUTIFY_FLAG" val="#wm#"/>
  <p:tag name="KSO_WM_UNIT_FILL_FORE_SCHEMECOLOR_INDEX" val="14"/>
  <p:tag name="KSO_WM_UNIT_FILL_TYPE" val="1"/>
  <p:tag name="KSO_WM_UNIT_SHADOW_SCHEMECOLOR_INDEX" val="7"/>
  <p:tag name="KSO_WM_UNIT_TEXT_FILL_FORE_SCHEMECOLOR_INDEX" val="13"/>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500_3*l_h_f*1_3_1"/>
  <p:tag name="KSO_WM_TEMPLATE_CATEGORY" val="diagram"/>
  <p:tag name="KSO_WM_TEMPLATE_INDEX" val="160500"/>
  <p:tag name="KSO_WM_UNIT_LAYERLEVEL" val="1_1_1"/>
  <p:tag name="KSO_WM_TAG_VERSION" val="1.0"/>
  <p:tag name="KSO_WM_BEAUTIFY_FLAG" val="#wm#"/>
  <p:tag name="KSO_WM_UNIT_PRESET_TEXT" val="单击此处输入你的正文，文字是您思想的提炼，请尽量言简意赅的阐述观点"/>
  <p:tag name="KSO_WM_UNIT_TEXT_FILL_FORE_SCHEMECOLOR_INDEX" val="13"/>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500_3*l_h_a*1_2_1"/>
  <p:tag name="KSO_WM_TEMPLATE_CATEGORY" val="diagram"/>
  <p:tag name="KSO_WM_TEMPLATE_INDEX" val="160500"/>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160500_3*l_i*1_2"/>
  <p:tag name="KSO_WM_TEMPLATE_CATEGORY" val="diagram"/>
  <p:tag name="KSO_WM_TEMPLATE_INDEX" val="160500"/>
  <p:tag name="KSO_WM_UNIT_LAYERLEVEL" val="1_1"/>
  <p:tag name="KSO_WM_TAG_VERSION" val="1.0"/>
  <p:tag name="KSO_WM_BEAUTIFY_FLAG" val="#wm#"/>
  <p:tag name="KSO_WM_UNIT_FILL_FORE_SCHEMECOLOR_INDEX" val="14"/>
  <p:tag name="KSO_WM_UNIT_FILL_TYPE" val="1"/>
  <p:tag name="KSO_WM_UNIT_SHADOW_SCHEMECOLOR_INDEX" val="6"/>
  <p:tag name="KSO_WM_UNIT_TEXT_FILL_FORE_SCHEMECOLOR_INDEX" val="13"/>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500_3*l_h_f*1_2_1"/>
  <p:tag name="KSO_WM_TEMPLATE_CATEGORY" val="diagram"/>
  <p:tag name="KSO_WM_TEMPLATE_INDEX" val="160500"/>
  <p:tag name="KSO_WM_UNIT_LAYERLEVEL" val="1_1_1"/>
  <p:tag name="KSO_WM_TAG_VERSION" val="1.0"/>
  <p:tag name="KSO_WM_BEAUTIFY_FLAG" val="#wm#"/>
  <p:tag name="KSO_WM_UNIT_PRESET_TEXT" val="单击此处输入你的正文，文字是您思想的提炼，请尽量言简意赅的阐述观点"/>
  <p:tag name="KSO_WM_UNIT_TEXT_FILL_FORE_SCHEMECOLOR_INDEX" val="13"/>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500_3*l_h_a*1_1_1"/>
  <p:tag name="KSO_WM_TEMPLATE_CATEGORY" val="diagram"/>
  <p:tag name="KSO_WM_TEMPLATE_INDEX" val="160500"/>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500_3*l_i*1_1"/>
  <p:tag name="KSO_WM_TEMPLATE_CATEGORY" val="diagram"/>
  <p:tag name="KSO_WM_TEMPLATE_INDEX" val="160500"/>
  <p:tag name="KSO_WM_UNIT_LAYERLEVEL" val="1_1"/>
  <p:tag name="KSO_WM_TAG_VERSION" val="1.0"/>
  <p:tag name="KSO_WM_BEAUTIFY_FLAG" val="#wm#"/>
  <p:tag name="KSO_WM_UNIT_FILL_FORE_SCHEMECOLOR_INDEX" val="14"/>
  <p:tag name="KSO_WM_UNIT_FILL_TYPE" val="1"/>
  <p:tag name="KSO_WM_UNIT_SHADOW_SCHEMECOLOR_INDEX" val="5"/>
  <p:tag name="KSO_WM_UNIT_TEXT_FILL_FORE_SCHEMECOLOR_INDEX" val="13"/>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500_3*l_h_f*1_1_1"/>
  <p:tag name="KSO_WM_TEMPLATE_CATEGORY" val="diagram"/>
  <p:tag name="KSO_WM_TEMPLATE_INDEX" val="160500"/>
  <p:tag name="KSO_WM_UNIT_LAYERLEVEL" val="1_1_1"/>
  <p:tag name="KSO_WM_TAG_VERSION" val="1.0"/>
  <p:tag name="KSO_WM_BEAUTIFY_FLAG" val="#wm#"/>
  <p:tag name="KSO_WM_UNIT_PRESET_TEXT" val="单击此处输入你的正文，文字是您思想的提炼，请尽量言简意赅的阐述观点"/>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553_4*l_h_f*1_1_1"/>
  <p:tag name="KSO_WM_TEMPLATE_CATEGORY" val="diagram"/>
  <p:tag name="KSO_WM_TEMPLATE_INDEX" val="20169553"/>
  <p:tag name="KSO_WM_UNIT_LAYERLEVEL" val="1_1_1"/>
  <p:tag name="KSO_WM_TAG_VERSION" val="1.0"/>
  <p:tag name="KSO_WM_BEAUTIFY_FLAG" val="#wm#"/>
  <p:tag name="KSO_WM_UNIT_TEXT_FILL_FORE_SCHEMECOLOR_INDEX" val="13"/>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TABLE_BEAUTIFY" val="smartTable{95fb0c2b-842e-4204-b64a-b987542a089a}"/>
  <p:tag name="TABLE_SKINIDX" val="3"/>
  <p:tag name="TABLE_ENCOLOR" val="#FFFFFF"/>
</p:tagLst>
</file>

<file path=ppt/tags/tag61.xml><?xml version="1.0" encoding="utf-8"?>
<p:tagLst xmlns:a="http://schemas.openxmlformats.org/drawingml/2006/main" xmlns:r="http://schemas.openxmlformats.org/officeDocument/2006/relationships" xmlns:p="http://schemas.openxmlformats.org/presentationml/2006/main">
  <p:tag name="REFSHAPE" val="1400762212"/>
  <p:tag name="KSO_WM_UNIT_PLACING_PICTURE_USER_VIEWPORT" val="{&quot;height&quot;:6640,&quot;width&quot;:4216}"/>
</p:tagLst>
</file>

<file path=ppt/tags/tag62.xml><?xml version="1.0" encoding="utf-8"?>
<p:tagLst xmlns:a="http://schemas.openxmlformats.org/drawingml/2006/main" xmlns:r="http://schemas.openxmlformats.org/officeDocument/2006/relationships" xmlns:p="http://schemas.openxmlformats.org/presentationml/2006/main">
  <p:tag name="KSO_WM_UNIT_TABLE_BEAUTIFY" val="smartTable{6fc9bf4e-82d8-4a16-8a10-060741f64108}"/>
</p:tagLst>
</file>

<file path=ppt/tags/tag63.xml><?xml version="1.0" encoding="utf-8"?>
<p:tagLst xmlns:a="http://schemas.openxmlformats.org/drawingml/2006/main" xmlns:r="http://schemas.openxmlformats.org/officeDocument/2006/relationships" xmlns:p="http://schemas.openxmlformats.org/presentationml/2006/main">
  <p:tag name="REFSHAPE" val="1004671084"/>
  <p:tag name="KSO_WM_UNIT_PLACING_PICTURE_USER_VIEWPORT" val="{&quot;height&quot;:5652,&quot;width&quot;:3970}"/>
</p:tagLst>
</file>

<file path=ppt/tags/tag64.xml><?xml version="1.0" encoding="utf-8"?>
<p:tagLst xmlns:a="http://schemas.openxmlformats.org/drawingml/2006/main" xmlns:r="http://schemas.openxmlformats.org/officeDocument/2006/relationships" xmlns:p="http://schemas.openxmlformats.org/presentationml/2006/main">
  <p:tag name="KSO_WM_UNIT_TABLE_BEAUTIFY" val="smartTable{95fb0c2b-842e-4204-b64a-b987542a089a}"/>
  <p:tag name="TABLE_SKINIDX" val="3"/>
  <p:tag name="TABLE_ENCOLOR" val="#FFFFFF"/>
</p:tagLst>
</file>

<file path=ppt/tags/tag65.xml><?xml version="1.0" encoding="utf-8"?>
<p:tagLst xmlns:a="http://schemas.openxmlformats.org/drawingml/2006/main" xmlns:r="http://schemas.openxmlformats.org/officeDocument/2006/relationships" xmlns:p="http://schemas.openxmlformats.org/presentationml/2006/main">
  <p:tag name="KSO_WM_UNIT_TABLE_BEAUTIFY" val="smartTable{6fc9bf4e-82d8-4a16-8a10-060741f64108}"/>
</p:tagLst>
</file>

<file path=ppt/tags/tag66.xml><?xml version="1.0" encoding="utf-8"?>
<p:tagLst xmlns:a="http://schemas.openxmlformats.org/drawingml/2006/main" xmlns:r="http://schemas.openxmlformats.org/officeDocument/2006/relationships" xmlns:p="http://schemas.openxmlformats.org/presentationml/2006/main">
  <p:tag name="REFSHAPE" val="992406692"/>
  <p:tag name="KSO_WM_UNIT_PLACING_PICTURE_USER_VIEWPORT" val="{&quot;height&quot;:6738,&quot;width&quot;:4468}"/>
</p:tagLst>
</file>

<file path=ppt/tags/tag67.xml><?xml version="1.0" encoding="utf-8"?>
<p:tagLst xmlns:a="http://schemas.openxmlformats.org/drawingml/2006/main" xmlns:r="http://schemas.openxmlformats.org/officeDocument/2006/relationships" xmlns:p="http://schemas.openxmlformats.org/presentationml/2006/main">
  <p:tag name="KSO_WM_UNIT_TABLE_BEAUTIFY" val="smartTable{95fb0c2b-842e-4204-b64a-b987542a089a}"/>
  <p:tag name="TABLE_SKINIDX" val="3"/>
  <p:tag name="TABLE_ENCOLOR" val="#FFFFFF"/>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553_4*l_h_a*1_3_1"/>
  <p:tag name="KSO_WM_TEMPLATE_CATEGORY" val="diagram"/>
  <p:tag name="KSO_WM_TEMPLATE_INDEX" val="20169553"/>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553_4*l_h_f*1_3_1"/>
  <p:tag name="KSO_WM_TEMPLATE_CATEGORY" val="diagram"/>
  <p:tag name="KSO_WM_TEMPLATE_INDEX" val="20169553"/>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553_4*l_h_a*1_2_1"/>
  <p:tag name="KSO_WM_TEMPLATE_CATEGORY" val="diagram"/>
  <p:tag name="KSO_WM_TEMPLATE_INDEX" val="20169553"/>
  <p:tag name="KSO_WM_UNIT_LAYERLEVEL" val="1_1_1"/>
  <p:tag name="KSO_WM_TAG_VERSION" val="1.0"/>
  <p:tag name="KSO_WM_BEAUTIFY_FLAG" val="#wm#"/>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gICAiRmlsZUlkIiA6ICI2NzY2MzM2Mzg5MyIsCiAgICJHcm91cElkIiA6ICIxNTU2NTI4NjgiLAogICAiSW1hZ2UiIDogImlWQk9SdzBLR2dvQUFBQU5TVWhFVWdBQUJWWUFBQUlFQ0FZQUFBRHkySFZnQUFBQUNYQklXWE1BQUFzVEFBQUxFd0VBbXB3WUFBQWdBRWxFUVZSNG5PemRkMVFVMXg0SDhPOFcrdEtiSUNBQ0ZoUkZSZXhpN3kyV0pCbzFHbE0xeGNURXhKZ1kwOTlMTmRYRW1taE1qQzNXeE42N3FGRlJFUlVVUVhydlpaZDlmK3hqWU5oZDJJVUZMTi9QT1RtSHVYUG56dDJGa1BEZE83OHJVYXVYcUVGRVJFUkVSRVJFUkVSRUFvbmtlVWwxNTZVTk5SRWlJaUlpSWlJaUlpS2lCd1d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aEtEVlNJaUlpSWlJaUlpSWlJak1WZ2xJaUlpSWlJaUlpSWlNcEs4c1NkQVJFUkVSRVJFUkVUM3YvMzdZM0grZkFxOHZCUm8ydFFXTFZzNm9ra1RHNU9OdjM1OUZLUlNDUVlNOElHam82WEp4alZHZUhnU29xT3poT00yYlp6UnZyMXJvOHlsUHVUbGxTSXlNaDBBSUpWS0VCTGlMcHhMVFMyRXE2dFZZMDN0bnNSZ2xZaUlpSWlJaUlnZWFwV0RNbFB6OTNjQUFHUm5GNk9vU0ZrdjkzQjNyd2d2OSt5NVhTLzNLR2R2YjRHdVhUMjAydFZxTlg3OTlRcVNrdktGdHJselEwMFdyR1puRjJQMTZpc29MbFpoK2ZKTEdEN2NENis4MGdrQWNQTm1Gakl6aTR3YXo4dkxGaDRleHMxdDc5NVlmUGxsT01ySzFFTGJwRW1CSmc5V1Q1MUtyTlYxM2JwcGYxK01GUitmaS9uemp3TFFCS3U3ZDAvQTJyV1IyTHMzRm5GeHVWaTRzQWQ2OVdwYTUvczhLQmlzRWhFUkVSRVJFZEZEN1lVWDl0YmIySHYzUGdvQStQYmI4emg2Tkw1ZTd3RUFYM3dSWGkvM0tOZTZ0WlBPWVBYNDhRUlJxT3JzYklYKy9YMU1kdC9ObTIrZ3VGZ0ZBRkNwMU9qUXdVMDQ5OXR2VjNEaVJJSlI0MDJmSG9USmt3TU43cjlqUnd5KysrNGMxR3B4KzlxMWtVaE5MY0JycjRYQTNGeFc3UmpKeWZuSXppNnB0bys3dXpVV0xEaG04THdxcS94elVGc1dGaFd2b2F4TURhV3lETGEyRm9pTHl3VUFMRnQyQ2QyNmVVQXVaM1ZSZ01FcUVSRlJvMUFxcFlpTnRVZHFxZzBLQzgyZ1Vra2FlMHBFUkVUMGdKREoxTEN5S29XcmF6NmFOY3VHWEY3VzJGT2lCNXhTV1lhVkt5TkViZW5waFJnMmJGT3R4bk4zdDhhYU5TT0U0L3o4VW16ZGVsTTRidGZPRldGaFhyV2JySkVLQzVYNDRZZC9xMTBKdkc5ZkxHSmlzakZuVGdoYXRYTFMyMi8xNnFzMXJpaCs4ODB1dFp5cHR0dTNzL0hzczN2cU5FYlY3MkZDUWg2R0Rkc0VYMTg3TEZzMnBFNWpQd2dZckJJUkVUV3dqQXdyWEwzcUJyV3pDOHdESFdDcnNJUkV4azk4aVlpSXlEVFVxaktvOG9xUWtKQ0Z4Rk5wYU5NbUJVNU9oWTA5TFhxQWJkbHlVMWpSV0I4MmJyeU92THhTQUlCRUlzRkxMM1dvdDN0VkZobVpqczgrTzRPN2QvTkU3Uk1udGtibnprM3cwVWNua1oxZERBQ0lpY25DeXk4ZndPalIvcGcrdlMwVUN2TmEzZFBPcm5iWFVlTmdzRXBFUk5TQU1qS3NjT0dLTjJ5Q3ZDQjNORjBoZnlJaUlxSnlFcGtVY250cnlPMnRvY3kweDRYTEZ1alFObzdoYWpYMFBVS2RuSnlQS1ZQK0VZNUhqdlREN05raEpybm4rKy8zQUFDVWxKVGgwMDlQQ2UxUFBCR0lsaTBka1pTVWo1OS92aWkwejVyVkFXNXUxZ0EwbXpoZHZacXVjMXhESGdkUFRpN0FsQ2wvQzhjOWV6WVY1bU9zdUxoY3JGNTlwVmJYR2lJcnF4aWJObDBYamtlTzlJT2Zud09PSEluSGtTUHhtRENoSlJZczZDNnFlNnJQaUJGL0dYVFAyTmdjL1BMTFpSdy9mbGZVTHBkTE1YdDJKd3dkMmh3QThPT1BBN0Z3NFhHaFJxOWFyY2JXclRleFo4OXRqQnpwandrVFdzTEp5YmhOdHV6dExVVEhzMmQzd3NpUi9qcjc3dGdSalcrL1BXL3cyQzR1aG0wOGxaWlc4YnZDM3Q0Q1ptYmFpMEFhYS9Pd2V3MkRWU0lpb2dhaVZFcHg5YW9iUTFVaUlpSnFNSEpIRzlnRWVlSHFsV0owNnhiSHNnQkdpbzdPRmgyWGIwUmxDajE3YWpZQUtpd1ViMmdWR09pTWJ0MDh0RGJVNnRqUkRiNis5Z0NBL2Z2djFPbmVKMCtLNjVFT0d0U3NWdU1VRlNueHdRY25SSytoVjYrbWVPeXhWbHA5WDNubGdQQjEyN1l1ZVA3NTluckhOVE9ycVBPNVlrV0VNTDY5dlFXZWVpb0lTbVVaVnF5SVFFSkNIZzRmamtOd3NDdisrOSt3T3RYOUxDdFQ0K3paSk96ZWZSdEhqOTZGdWtveFZVOVBCZDU4c3d2TXpLVDQvZmRJaEljblllclVOdmpoaHdGWXRlb0sxcStQRXNMZHdrSWxObXlJd3ViTk45QzFxd2Y2OXZWRzkrNmVtRHMzRkhQbmhvckdWYXVCa1NQL1FrbUpwbjVzZVhoZTFkR2o4ZmpubjF2L2YzK2srUEREbmthL3hsOS9IWWFVbElKcSs3aTdXK09KSi80V1Z1SysrR0pIOU92bmpkTFNNcFNVcUdCalkyYjBmUjlrREZhSmlJZ2FTR3lzUGRUT0xneFZpWWlJcUVISkhXMVE0dXlDMk5nYytQdG5OdlowN2lzeE1lSncwOC9QZE1GcWZSczBhSVBCZmQ5Ly8wU05mZnIyOWNZNzczUVRqa3RMeS9EUlJ5Y1JHNXNqdE5uYlcrRFZWME8wVmwxV3BWQ1lJVERRdWNaN25qdVhqTjI3YnduSHp6elREcmEyNXRpOCtRWVNFaW9lenc4T2RxdFRxSHJoUWdvKy9mUTBNak9MZEo0Zk9yUTVaczNxZ1BQbmswWHYxWll0TnhFUzRvNm5uMjZIbmoyYjRwdHZ6b2tDY2FXeURNZVAzOFh4NDNjeGFwUS9Ybm1sRTg2ZlQ4YmF0ZGZ3M0hQdDBhS0ZJekl6aTRSUTFkcGFybmVGYTNKeUFjNmVUUUlBV0ZyV0xzNjdjaVVOYjcxMXBObyszMzNYSDg3T1ZrS3dXcjRoMmNhTjE3RnhZeFNtVEdtRFVhUDh1WG5WLy9GZElDSWlhaUNwcVRZdzk3eC8vbWVjaUlpSUhoem1uZzVJUytPSHU4YXFISkpKSkVEejV2YU5PSnQ3aDFKWmhnVUxqdUhNbVNSUis1dzVuV3NNVlEybFZnT2ZmMzRHbFJlT2J0bHlFek5tN01MeTVSVWJaVFZ2Ym85Smsxclg2VjV0MjdyQXdVRjczaTFhT0dMUm9uNTQvZlhPc0xLU28ydFhEOUhyQ3c5UFJGYVdKb0JzM2RvSlAvMDBFSFBtZE5aNlRON1IwUkl6WmdSaHpacXJlT3V0STdod0lVVW84M0QzYmtWdFdpOHZXNzF6ckx5Q1ZpbzFiT05iZGMzVkVYVHk4S2o0WFJFWGw0UDA5RUw4K1dja2NuSktzSGp4QmEwU0NROHpybGdsSWlKcUlJV0ZackJWc0JZUkVSRVJOVHlad2hLNUJZd0E5Q2tzVklycVNwYTdlYk1pV0hWMnR0TFpSeGR2Yi8wQjJZTkFKcE5xaFhhaG9VM2c2R2lCeUVqZHRWOHJ5OHNyMWR0UExwZWlSUXRIU0NSQVVKQUxqaHlKRjg1VkxZOGdrMG53eGh1aGtNdWx1SDY5OXF1eHpjeWttRE9uTTE1NVpUL1Vhc0RIeHc0VEo3Ykd3SUhOSUttVVljcmxVdlRwNDRWdDI2SUJBQXFGT1c3Y3lFUm9hQk1BbW8yMWhnMXJqcjU5dmJGdFd6UTJiYnFPek13aVBQVlVFQlFLY3d3WjBoeHIxMTVEU1lrS2x5Nmw0dGl4dTZJVnZ5MWJPdW1kWTJscFJSa1BDd3VaM242VkZSUlVsR2lReTZYbzFNbmRvQnE4UGo1MlFuaDY0MFlXdnZubW5EQlcrL2F1Nk5QSDI2RDdQd3o0VzVXSWlLaUJxRlFTU0dSOFdJU0lpSWdhbmtRbWhVclZlUDhmb2xZRGlZa3FKQ1NvVUZKU3kyVjBOZkQybHNQYjI3REFxYXFxajNqcmtwWldpQmt6ZGhrMG5pSGhWYm55eDhETHllV0dyVVkwUnJ0MkxuanNNZU5YZFM1WWNFeG51MFFDdlBGR0tKNTlkamZ5ODBzaGwwc1JIcDZFOFBBa25mMnJ1bklsVFZSenRUSkhSMHVzWHo4S0FOQ25qN2NRckVva211Q3k4aVpWa3lacE52cFNxZFI0OGNWOXhydzBMYTFiTytIcHA5dkQxOWNPaVluNStQenpNL2o4OHpQVlhwT2RYWXo1ODQvcVBMZDM3Nk1ZT3pZQWh3N0ZDVFZzWFYydE1IWnNBTmF0aXdJQUxGdDJTYlM2dFgxN0Y3MzNLaWdvRmI2MnRqWXN6c3ZQcjdqRzBsS082T2dzdlBEQzNtcXZXYlpzTUFJQ0twNnl1MzA3RzdkdmEyb055K1ZTdlBKS0o0UHUvYkJnc0VwRVJFUkVSRVJFOVNZMXRRdzdkeFloTlZWVmMrYzZxbTJ3MnBqUzA4VjFQZXRqdDNWblp5dDA2K1poMGpGZFhhM3cvUFBCT0hvMEhrMmEyR0Q3OW1pVGpnOEEzYnA1NEt1ditzTEx5eFl5bVFRelorNUZhcXBtMVhCQWdBTW1UdzQwNmYwZWYxeXo2ZGJXclRkTk1wNjV1UXlEQi91SzJpWk9ETVRmZjk5Q1hsNEpFaEx5UkxWaTI3VnoxVHRXVGs2SjhMV3RyYmxCOTA5S3FoaGJvVEI4MDZrMmJYVFh2NTB4SXdnM2IyWWhKNmU0MnJrK1RCaXNFaEVSRVJFUkVWRzl1SFNwRlB2M0Y4SEZSWVpSbzZ6ZzVpYUZ2YjFVOUhqMXcrN2FOZkVqOGM3T1ZqcjdLWlgxczlLM0xvWU5hNDVCZzVwaDZkSkw5VEsrdWJrTTdkdHJBcnozM3o4aGhLb1dGaks4L1hiWGV0dEFTYUV3TjdxY1EzcDZvZkM0ZkhYelVpak04TmhqcmJCeVpZU292V1ZMUjdpNDZQN2VhOGF2Q09DcjYxZFpWRlJGZVlTbVRSV2ljMkZoWHBnK1BRZ0FzR0pGaEtodXFvdUxGZno4N0JFVGt5MjBkZW5pZ1FrVFd1R2RkNDRpUER3SkhUcTRZZDY4TG5wL1hoOFdERmFKaUlpSWlJaUl5T1JTVTh1d2YzOFIycmMzUjkrKzVwREo3dDAwdFh0M1QyemJObGJVOXV1dmwvSFhYemVFNHg5L0hLZzNiSnMzN3dpdVhxMjV0bWhWYWpXd2UvZHQ0ZGpYMTA3WVJLbHErTHg2OVJXRWhYbEJJb0hlM2V1cnU0OUtWVC9Ccks0UVVWY3BoRUdETmdoZmQrM3FnWTgvN21Yd1BYNy9QVklVL0wzd1FqQjhmT3owOW4vaWlVQ01HUk5RN1pqVlBVNC9ZSUFQQmd6d01YaCtNVEZab3RJR1R6N1pwdHIrNDhhMXdPYk5OMFRmeDVycWxsWmUyZXJ1WHZOR2RHVmxhcHcvbnl3Y1YzMi9iR3pNaEo5bkd4dnhhdGI0K0Z6azVaV0syaVpPYkFXVnFrejRPYjk0TWRYZ1dxOFBNZ2FyUkVSRVJFUkVSR1JTYWpXd2MyY2hYRnhrOTN5b0NtaDJXYmV5RWtja2NYRVZ1N1hMNVZMNCt6dm9mUjJTV2k3QjNiVHB1aWlRclJ5dVZkNTlIZ0JPbmt6QXlaTUpBUFEvcXEzUDRjTnhPSHc0cmxaemJHemJ0dDNFcWxXWGhlUGdZRmNFQkRqaTJMRzdTRXJLaDVtWkZDTkgrb3V1c2JLU3c4bXBmamFOalloSXhROC8vSXQzM3VrR0h4ODc1T1NVNEwzM1RxQzRXRlBxb2wwN1YweWNXSDA5V3dzTEdVYVA5c2VxVlZlRXR2S1Z1Ym9VRlNsRndXcXpadnBENVhJblR5YUlObHNMRGhhUHYzUG5MZXpjZVV2cnV0T25rN0J1M1RYazVwYUkyaGN0T29mQVFHZWhibXVyVm81UUtBd3JTZkFnWTdCS1JFUkVSRVJFUkNhVm1LaENhbW9aUm8yeXV1ZERWWDBxUHdidDQyTm44dGV4ZlBrbHJGOGZKUnk3dWxwajNMZ1d3ckdUa3hXOHZXMUZBYSttM2ZLaGVmeDYrL1pvZlAvOXY2SzJpeGRUOGZMTCs0WGpzREF2cldDMXRvcUxWYUpWbUZGUkdkaXpKMVk0YnRQR0dWOStHUTZsc2d4ejVoekNmLzdUR3pLWkJPYm1tbFc3Q29VWjVzM3JJZ1R0NmVtRk9yOVhLcFZhSytqZXZmc1dXcmQyMGptdnk1ZlRSSnQyYmRwMEhidDMzOGJBZ2JwWDFSWVdLckZreVVYaDJNSkNobzRkM1pHWW1LZXpmMlZyMWx4RlVaR21wSUZFSW9GYXJibHZYRnl1NkdjeExNeXJ4ckVlQmd4V2lZaUlpSWlJaU1pa0VoSTBxL2ZjM09xbkJtWjl5ODB0UVhwNnhXcS81czN0VFg0UE56Y2JtSnZMVUZ5c2dwbVpGRysrR1FwcjY0cEhzaVVTWU1HQzd2anV1L080Y1NOVFdCRnBiTzNQK2hJWldiSFN0bXBwZ3NybmRNbkxLNjJ4ajcyOUJkcTJkYWx4SHNhdVRMMTRNUlYvL3gyTnNEQnZkTzdzRGt2TGltanM3YmVQb0tCQWlSNDlQTkd2bncvaTQzT3hiVnZGUmxZZE83b0pBV2QyZGpIZWVPTXdQdjIwTjVZc0dZdy8vb2lFcjY4ZDNOeXNFUjJkaFI5Ly9CY0pDZmxZdW5RdzdPekVLenUzYkxtQjI3ZHpSRzI3ZHQzR3BFbUJjSE96MXByemtTUHhvdVBZV00yMW8wYjU2YXkzbXBaV2lLS2lpczNpQmcxcUJtdHJPWHg4N0xCeTVWQlIzOHpNSW56NzdYbWtwUlZnNGNJZWNIS3l3bHR2SFVaUmtSSWZmOXdiYTlkR0lqdzhTWFNOdmIwRmhnNXRydjNtUG9RWXJCSVJFUkVSRVJHUlNaV1VhTUluZS92N00xaXR2Rm9WcUo5Z2RmUm9md1FIdStMYmI4L2g2YWZiNlF3Um16ZTN4NkpGL2JUYVAvendwRkgzNnRMRkF5KzhFR3owSEdmTTJLWDNYT1dhb3NhY0E0QXJWOUpxN0ROZ2dBL216ZXVLZHUxY0VSR1JDcmxjQ25kM2E3aTcyOEROelJvdUxsWndjckpFVUZETjRXdGx5Y241T0hnd0RnY1B4c0hNVElwdnZ1bVBsaTBka1pOVGdpdFgwbEZXcGtaMGRCYnM3UzJnVUlocmovYnExUlJ2dnRrRm4zMTJCbXExR2dVRnBYajc3U1A0NUpQZW1EYXRMUUFnTVRFZkw3NjRUNmhwKzlWWDRmamdnNTdDR0ttcEJWaTkrcXJXdkpUS01xeGRHNG5aczBORTlYN1Qwd3Z4MDA4WHRmcHIzcU5tR0RDZ21WYTd0N2N0dnYyMlA5NTQ0eEJTVWdxUW42OUVURXdXWEZ5c2taU1VML1RyME1FTm4zeHlDbmZ1YUlMYUpVc3VZdEdpZnZqdmY4T2dWSmFoUlF0SHRHN2RFeXRXUk9DZmYySlFXS2lFdDdjdDNueXpDMnh0V1FZQVlMQktSRVJFUkVSRVJQV2tscVZIRzExTVRKYm8yTS9QOU1FcW9LbVYrZlhYMnNHcHFWbGJ5KytabGE3R2V1MjFFS2hVWmZEMjFsK093WmlOdVNvSGk2V2xaWEIxMWF6NFBINzhydWh4KzI3ZFBISDVjcXJXOVFNRytDQW5weGlMRjE4QW9LbC9HaDJkQllYQ0ROYldadkR3c01IbzBRSFl2Rm16OGRtSkV3bjQ1NThZREIvdWg5TFNNbnp3d1VrVUZHanFsRW9rUVAvK1B0aS8vdzRBN1ZXcmFyVWFpeGRmUUVtSlNtc2VsZjN3dzc4d001Tmk5T2dBZUhob05yYnk4TERCekprZDhNRUhKM0R3NEIwY1BIZ0hqei9lR3V2V1hST3VXN2R1RkdiTjZvQzVjdytqckV5Tm1KaHNmUExKYVh6OGNVK1VsSlJCclFiTXpLU1lOS2sxU2twVTJMRWpHczdPVm1qVnl0SGc5L3RCZDM5K2RFUkVSRVJFUkVSRVZFOXUzYXIvRmF0a0dHOXZXL2o2Mmd1aGFsR1JFcmR2NStEVXFVUnMyWElUWjg0a2FWMmpWSmJwSGEveWFtUkhSMHM0T21wS0NWUiszTjdmM3dIdTd0cVA1SmNiTzdZRnhvNXRBYmxjaW5uenV1S1JSd0t3YytjdFBQbmtQL2pvbzVQbzBxVUp2THdxZ3V3bFN5NGhOYlVBUC96d0w2S2lNb1QySVVPYTQ3WFhPc1BCd1VLWTk5cTFtdUJUclFhKy9QS3M2REY4SHgvZG0xWWxKT1JoNDhicm1EYnRINnhiVjFHMzk5Q2hpanF1N3U0MjZOalJUZXZhOXUxZGhkVzJBSER4WWdxdVhrM0hzV04zOGRKTCszRGhRZ3Fpb2pLd2ZYczAxR3Jnd29VVS9QbG5sTlk0RHl1dVdDVWlJaUlpSWlJaXFxUnlzS3BRbU91c1kxbFhnd1p0TVBtWStxU25GK0xVcVVTVGpybDM3Nk5HOWEvOGVydDI5Y0RISC9lcThab05HNktRbUppUDFOUkNwS1VWSURXMUVOblp4YUkra3lZRklqUzBpV2lqcGVQSDcyTG8wT2FpNzF0SmlRcm56aVdMZ3NvV0xSd0FBQmtaUlRoL1BsbG83OTFiOThaTVNtVVo1SExOR3NXWk00TXhlTEF2QWdJMFkwUkdhc29JSERrU2ovUG5rL0h1dTkweGI5NFJBRUJCUVNtKytPS3NxSzZzblowNW5uMjJQU3dzWkJnL3ZpVldySWhBczJaMkdEWEtEOW5aeGZqeXkzRFI5OHpTVW82WFgrNkl1WE1QYTgwck9ia0FnQ2FNdGJMU2JMNlZsbGFJNDhmdkNuMUdqL2JYdTRKODRzVFdPSDA2RVphV2NzeWUzUW1lbmdyczIzY2UxNjluWXU3Y3d3Z09ka1gvL2o0NGNFQ3pzbmIxNml2bzN0MER2cjc4d0lIQktoRVJFUkVSRVJFOWxGSlRDL0hFRXp1cTdaT1hWMkowQ0ZxMXY3RWhwS2xGUktRaEl1SllvODZoTnZidWpkVmFQVnlWWEM2QlJBSzR1VmtKQWVQTm0xbVlOS242N3lzQXRHdm5DZ0RZcytlMnFBeEF2MzdlQUFBTEMzRnNWdjVJdjF3dWhVUWlRVUNBQTRxS2xEaDY5SzVvSldyWHJoNElDWEZIdjM3ZU9IZ3dEaDRlTnBneUpSQ1JrZWxZdmp3Q0Vna3dkMjZvc0tuVnFGSCt5TTR1eHRTcGJYSDBhRHptelRzcTJoQk1JcEZnN3R4UWVIZ29SUE9KakV5SHBhVWM4Zkc1UWx0QWdPWXgvZlhybzRTVnUxWldjZ3dmM2h3M2JvaExYTnk4bVlrdVhUd2dsVXJ3NmFlOVlXT2pxU2w3N1ZxR0VLSUNnSWVIQXM4ODB3NW56aVFoTDY4RVNtVVp2djc2SEw3OXRoOGs5MnU5RHhOaHNFcEVSRVJFUkVSRVJQY2NQejk3dmNHcVFtRU9UMDhiZUh0ckhvL3YwOGNiNjljYi9vaTZsWlVjUTRiNEFnQ2NuQ3pSckprZFltTnowS2FOTXp3OU5RR21wNmVONkpydnYvOFgzMy8vYjQxakR4blNIQUR3L1BQQmNIYTJ3clJwYldGcEtVZGdvRE8yYjQvR3dJSE4wSzJicDlEZnhzWU1UendSaUJkZjNDY0tTUUZOcVByYWF5RUlDL05DVVpGU2RLN3FCbURXMW1abzFjb0pXVm5GK09lZkdLRjl4QWcvS0JUbVF1M1djdSsrZXh6T3pwYWkyclg1K2FYSXl5c1Y5UnM3TmdEMjloWjQ4c2syV0x6NEFzek1wQWdKY1lkS3BZWmN6bUNWaUlpSWlJaUlpSWdhMEVzdmRhejF0VHQzM2tKMGRGYk5IZTl6clZvNUlTWW1HOTdldHYvL3h3NWVYZ3A0ZWlxMGRxV2ZPclVORWhMeWNPellYVDJqVmZEemM4RHMyWjJFK3FxREIvdGk4R0JmNFhIK2NzMmJPNkJORzJkY3ZacXVieWd0blRxNUM3Vk1uWjJ0OFB6endjSTVNek1wRml6b2pwWXR0VGQvc3JVMVI1Y3VUVVRCcXIyOUJkNSt1eXRDUXR3QmFNb0JCQVc1NFBMbE5KMzNIakxFRnpLWkJQYjI1bmpqalZDc1czY050Mi9uWU1LRWxnQTBRWEhyMWs2NGRrMnp1bGF0VmlNdHJiRGExek4wYUhQNCtXbktIWXdlSFlBN2QzTHc2S090aFBENVljZGdsWWlJaUlpSWlJZ2VTbzZPRnZqNTUwR05jdTh4WXdKcWZlM0ZpNmxHQmF0OSszcmpuWGU2R1gyZmhxd0RxMHY1SmxHR3NMU1VZK0hDSHNqS0trWmFXcUVvSUMwbmwwdEVHMVpWRlJqb0xEcVdTSUNGQzN0ZzZkSkxPSHMyU2F1K2EyVjJkdWJvMDhjYnp6N2J2dHA1dG1ybHBQZmNzOCsyeDRVTHFZaUp5VUt2WGsweGExWkh1THFLNi91Ky9YWlgvUHp6UlZ5NWtvYmMzQkpJSkJJNE9Wa2lMTXdMVHo3Wjl2L3pscUJ2WDIvMDdldU4yTmdjT0R0YkNlMGZmTkFUdi8xMkJlSGh5VWhQTDlTNTBaZWxwUnhObXRpZ2YzOGZQUHBvUzZGZEpwTmc5dXlRYWwvZncwYWlWaS9SL2traklpSWlrOXUzencrT0E5dlczSkdJaUlpb0htVHV1NEtCQTJOcTdtZ0NKMDRVNCtUSkVyeit1bTNOblI4U0pTVXFxRlFWRVl5VlZlM1h1aW1WWmFMZzBOeGNwdFZuK2ZJSTRXdC9mM3YwNitkajlIMVdyNzRpZk8zcmE0K3dNTjJiT2hsaS8vNVk0V3NYRjJzRUI3dldlcXpHVXZWN1dFNG1rK2o4SHRURzdkdlp5TTR1dVMvZm53ZVJSUEo4dGJVT3VHS1ZpSWlJaUlpSWlLaWVtU3A0QXlEc1RGK2RaNTVwVitmN2xLK0FOSVVCQTVxWmJLekdZc3J2b1Q2K3Z2YjFmZzh5blpyL1RTUWlJaUlpSWlJaUlpSWlFUWFyUkVSRVJFUkVSRVJFUkVaaXNFcEVSRVJFUkVSRVJFUmtKTlpZSlNJaUluckFLRXRLUmNjeU16a2trbXJyN3RlYVdxMUdibm9XMGhOVGtKbVVpb3pFVk5pN09pSjBXTjk2dVY5aitmWGRyMFhIMHorZVk5QjFQNzM2a2VqNHNUZWZnN09udThubTliQzVIbjVKZE96cTR3bEhkeGVEcjFlcjFjaE96VUJLN0YzSXpNemczeUhRMUZNVWxKV1ZJUzhqRzlscEdjaEt5WUJQb0Qvc1hmWHZCRzJNaEp1eGtNcWthTkxjMitCcklvNmN3Y1ZEcDJGdGF3TkxHMnVZVzFtZysraUJzTEd2KzhaQzhkZHZDVi9MemVRR3p5dnBWaHlVcFVyaDJLdGw4enJQUlpjTEIwNml0Rmk4ay9lRDlqdUtpSWdhQjROVklpSWlva3IrWHJLMndlODUvTG1KV3NIbmgrTm5vU0FuVHpqKzc5N1ZCbzFWcGxMaDNSRlBpOXFlKy9KdCtBWFhUNEQwMjhKdmNmWGtlVkdiclpNRE9nL3RVMjloYm1PNGR2cENyYTZMdlhKRGRGeGNXS3luWi9YbURYcFNkRHoxL2RsbzJ6TUVaU3BWcmNlc2pwWEMydVJqbXNMSytWK0tqa2ZPbkl4ZTQ0YlVlRjNTclRocy9Hb0ZVdTRrb0tTd0NBRGc0T2FNdDlaOFhTOC9wM3QrM1lSRGE3ZWpyS3hNYU9zOE5Bd1RYbittVHVNcVM1VTRzR1lMRHEzN0d3NnVUbmpweHc5Z2JhY3c2TnJJVXhkdytXaTRjR3p2Nm9RQlV4NnAwM3pLL2ZEaVF1RnJSM2NYdkxYbTYycDZWMWkxWUJFeWs5T0VZME4venhscng4OS9JQzh6VzlUR1lKV0lpRXlCd1NvUkVSRlJKVWMzN216d2V3NTc1akZJWlBXL3kyeDlDQjNlUnl0WXpjM0lRbnpVTFhpMzlxdjF1RldEeEliUWRXUS9qSjM5VklQZnR5NWlMbDdEOHJjK00vbTQ5UlZ3TlJhM1prMVJrSjByaEtvQWtKV1NqcGlMMStwbDFXckhBVDF3OEk5dG9yWi85NTNBNEdualllZmlXS3N4TTVKUzhldTdYeU1sOXE1d3ZQYlR4Wmp4bjdrR2hjTjNydDRVSFhjZDBlK0IrdkNqTVRUazc2bTMxbnh0MU9wc0lpSnFHQXhXaVlpSUhpSWxSY1ZZTXVjVDNMMXhXMmdiK3ZSajZEdHhwTW51a1pPZWliaHJNWWk3Rm8yNGF6RVlQSDA4bXJWdFVlZHhEL3krRlh0KzNTUWNlN1ZzanVlL2ZnZG1GdVoxSHZ0K3MrbnJGWHJQcWRWcXJiYkQ2Ly9Cdi90UDZMMG1xRmNvV25WcER3QzRjdndjd25jZU5uZ3VaU3FWenZhTlh5MDNLZ1RvTXFJdjJuVHZaSEQvZThXZi8vbEo5TzlUVFg1YitBM2s1bWJWOW5sOXBlbUQwb2VkVkNwRnQxRUQ4TSt5UDBYdEZ3NmNOQ2hZUGIzaklMSlQwNDI2cDQyRG5XaVZwRXFweElZdmw4RzdsWEVmT0F4K2FnSUF3TjdGRVhLNStBT1lHK2N1WTkvcXZ6Qm8ybmloYmMySDMyc1BvbFlqN1c2U3FDbjZRaVFTb3U5VWUrOHA3NzFzMUZ5SmlJZ2VOZ3hXaVlpSUhoSnF0UnAvZmlvT2dRSzdkVVNmeDBmVWVzeVN3aUxFWDc5VkVhUkd4U0E3TlVQVXA3UjRWSzNIcjZ6ZkU2TnhLeUlLTjg1ZEJxQ3A2YmZ4cXhXWU5IK21TY2EvbnhnVGZBSkExSm1MMVo1MzluUVhndFgwaE9SYVB3bmJSRkFBQUNBQVNVUkJWUFplV2ZMdGVDVGZqamU0ZjBDbnRuVytaMlBJVEU1RGFseWlVZjJwL2h6WjhBLytXZnBuelIzL0wzem5JWVR2UEtUM2ZQbkszYk83anlEdVduUmRwNGNiNXk0THY4TU1WUjZzeXVSeVRKdy9DOS9QZWcrbHhTWEMrUU8vYjROZmNCc2hJSzc4dUg5MW9pOWNOV29lZ0dFck5ET1QwN1Q2dmZMenh3ai81eEJPYnR0WHEvRjFyYUN1NjJwUlE2OXYwNk1UbnZ6ZzFUcmRpNGlJSGx3TVZvbUlpQjRTSjdic0VUMnliVzFyZy9Gelp0VDZVZEJGejg1SFN1eGRuU3NrNjRORUlzR0UxNS9CMTgvTVEzR0I1bkhlaXdkUG9sVm9PM1FhMUt2ZTdqdDQrbmowbnp5bTNzWW53MGlsVWtobFVwT09XWG5USEtMN2dadVBKNFkvTndsYnYxOGx0S25WYXF6NzdHZTh0dXhUV0Nsc0duRjJSRVJFRHg4R3EwUkVSQStCOUlRVTdGeStYdFEyL1BsSlVEamExM3BNWTFZam1vcTlxeE1HVDUrQTdZdlhDRzNiZmx5REZpSHRZT3RVKzlkaWlOUzRSS3hlK0kxSngzeitxL25DOStEWGQ3K3VkcVZvWTlRY3ZaZUVET21OOFhPZXJybWpFYXA3VDBzS2kvRDMwcld3c2JlRGg1K1Axdm0wK0NTNGVEWEJ6RzhXR0hXUFYzNytHSjcrMnVQVmxuTlRkOHhkOVlYZTh5bDNFckJxd1NKUjIvZzVUOE12dUxYSjVrQU5xOXVvL29nNGZCb3hsNjRKYmNxU1VxVEVKcGlrN0FvWmJ0cEhjMHd5VG1GZVBnNzh2aFZwOFVrNnp3ZDI2d0NGZzUxSjdrVkVSS2JGWUpXSWlPZ2g4TS9TdFZDV2xBckhIbjdlQ0JuY3V4Rm5WSHZkUmczQThjMTdrSkdZQWdBb3lpL0EzbFdiTU82MUdmVjYzOUtTVXFNZStUYUVTcW03UG1sTnF0dFlxRXlsd3Z5aDRnMlludnZ5YmZnRjEzNkRudnJZeUtpMlFmR1BMMzlRNTNzSDkrdFc0MDd5cWZGSk9MM2o0UC83ZDljNi8rVlRiOEtybFI5NmpoMk1BNzl2TmZqZU5kVlluZmJSYTNCcDJnU0E1bEZ0TXd0ejJMczRhZlZMdUhrYjUzWWZSVlQ0SmN6NjdqMDBiZUdyYzd3akc4U2JzYmswYllMT1E4TWUyRTJMTEcyc1JiVjkxV28xc2xMU1llZmlDSm1lRGVKS2lvcFJsRjhBTzJmOW0wcTkrUDFDbmUzWnFSblk4dDBxUko3NlY5UnU1K3lJRWM5UDFQbXpFM0hrRE5aL3ZsUjRuRCt3V3dlTWUrMXBnejhja2tna0dQLzYwL2ptdVhkUVdseUNvRjZkOGNqczZYcUROMFBEL016a05IdzJwZnFnY05MOFdhTGppNGRPNGVvSjhlWjFaaGJtR1ByMG8xQTRWTHdlUjNjWGRCNGFCdCtnbGdDQWlLUGhla3NXdVB0Nm9mOFRvMnVjNzcwZ3NGdUhPbDJ2VnF0eDV1OUQyUFByUnVSbjUycWR0N0czeGVnWHB5SzRYN2M2M1llSWlPb1BnMVVpSXFJSFhQejFXN2h5L0p5b2JkQzA4U1lMVm15ZDdPRWIxQksrUWExRUswbnJpMHd1dzRBcGoyRERGMHVGdHJPN2pxRFA0eVBoN09sVzcvZS9WOXlKdkttelhWMm1YWm9oT1RaQmI1am4zZHIvdmdyWlRGSG4waWN3b01ZKzZRbkp3dGN1VGQxMTlvbVBpakY1alZWVnBmSUVhejc0RG9WNUJUcm51MzlOUlppNy92TWxlSG54UjVDYmlmL1hQaTh6RytmM0hoTzE5WjR3OUw3NmZnUFZoL0E3ZnZvZE8zNzZIWURtWi9uRjd4ZWl5L0MrS0M0b3hObmRSM0Z5cTZhbVo2ZUJQVEgwNmNkMGpySGhpNlU0dCtjWUZJNTI2REs4TDRMN2RZZTVwVVcxYzFLcjFUaTEvUUIyclZnbmxDWUJOQ1VyZW80YmpJRlR4OEhDMmxMcnVxTDhBdXo3YmJPb1JtcmtxUXRZOU13OGpIbDVtc0VCbXJPbk8wWThQd25tVnBib05MQ25RZGVZUXVYNVhUNTJGdGRPYWEreUx5MHV3ZTVmTnFIUFk4UFJlOEl3NGIxczJzSVhUVnY0SXU1YVRMV3I4NU52eHlNckpiM0crdDhMTi85czhMeS9ldXBONUdYbDFPcDZtVngzSUY5WHR5OWZ4N1lmVnV2ZFFLempnQjRZTldzS3JPMFU5WEovSWlJeURRYXJSRVJFRDdoam0zYUpqcDA4M0JEWXZXT2R4NTN3K2pQd2JkZFNXRjBIb0VHQ1ZVRHp4LzNPWlg4S2Z5aVhsWlhoeEpZOUdEVnJTb1BjdjV3eEt6bnpzM1B4MFlRWFRYYnZ4YTk4YUhEZnl2VVlxL3B3MjFLWVcya0hRRld0ZlBzTFhEOGJZZkE5cTFNZksyQk5MZTF1UmJEcXJDZFlCWUNXSVVIWTg4dEdrOSsvS0w4QWhYa0ZBQUI3VjBjZ1VuemUwOTlIQ0dTU2I5L0ZubDgzWXZpekUwVjlEcTM3V3hUZzJiczZvZlBRTUpQUDlWNjA5STMvaURicU83enVid1IyNjZqMXFIeHFYQ0wrM1hjQ0FQNi9DVjhNRHZ5K0RXLzgramxrY3UwL2xkUnFOUzRkT29YOWE3WWk1VTZDNkZ5VDV0Nlk4TVl6OEdyWlhOUmVwbEtodExnVXl0SlNsQmFYNFBGNU03SGpwOThSYzdIaW0xcVFtNCsxbnk3RzVXTm44Y2dyMDJCamIxdmphK3cyYWtDTmZlckx2L3RQWU1NWHkxQldWcWJ6ZkVsaEVmYXUrZ3VuZHh6RThPY21va04vemNyZDVOdngrUFhkcjBSUFVPaXljL2s2cUpUS2F1dGJXeW1zRFord2pnOFRqTHJlaEhMU012SDMwajl4OGVCSm5lY2QzVjB3ZHZaMHRBeHQzOEF6SXlLaTJtQ3dTa1JFOUFBcnlpOUF4Qkh4NDVhaHcvcVlaTVZhWXdZMGNqTTVRb2IweHVGMWZ3dHQ1L2Nldy9Ebkp1b01RK3BMMWZlMk9zV0ZoZFdlSC8zU1ZHSDM3N2pJbTlqODdhK2k4Ni84L0xIUjg2UGFTNzliL1lyVlViT200TWE1eS9CcTVWZHRVRnpiR3F1VmcxMWRwUUI2akIyTTdZdC9SM0dCNXVmcTZJYWRhTnNqUkFnT001UFRjR3I3ZnRFMWZTZU9iTkIvUHhwVC84bGo4TnY3M3dySGFyVWE2ejlmaWxlWGZnSXpDM09oZmZjdkc3WEN3YjRUUitsOG4xUktGYjU5NFYya3hON1ZlVStWVW9tMW55eUdzclFVeXBKU2xKYVVRbGxjb2pkODFDWGl5Qm5jaW9qQzJOblQwYlpuaU1IWFZlZTdGOTQxeVRpQTVuMDh1SFk3OXY2NlNkaTRVQ0tSNk4zRU1DYzlFd1c1ZVFBMEs3eC9lZWNyNFpGM2hhTTlWS1ZLRk9ibEMvM2I5KzJLUzRkT0F3RDIvTG9KS1hjU01PN1Zwd3o2OE9kK2NIRHROaHo4WXp0S2lvcTF6a2trRW5RZk14QkRaeno2d0x4ZUlxS0h3Y1B4ZjFaRVJFUVBxYXNuLzRWS0tkNzV2RjFZYUNQTnhyU0Nlb1dLZ3RYQ3ZBTGNQSDhGcmJvRU45Z2Nmdi9vZTVPTjVkVEVWZmo2L0o2ald1ZE51ZUZSZFFJNkJXSDBTMVByL1Q1Vjc5RzhYU3VEcnRNWFlsWU5NS2UrUDd0T3dWVFNyVGpoYXhjdkQ2M3pQY2NPaHJXZEFsL05lTXVvY1d1cXNWcHU0TlJIaEsvdFhiV0RWU3VGamFpK3ExcXR4b1VESjRSZzlaK2xmMnF0Q3R6Ni9XcHMvWDYxOEI1R25ia0l6NEJtc0hWeU1PbzEzQS9hOWd5QlY4dm1pTDkrUzJoTFQwakd4VU9uMEhtSTVrT2htSXVSV25VK2Zkb0VvTXVJdmpySGxNbGxjR3JpcWpkWU5WVU41cnpNYlB6Mi9yZm9PS0FIUnI4MEZWWUtHd0NhbGNrcWxlNjZ6QTN4K3lFM0l4dC9MVnFCeUNxUC93OThjaXoycnZwTE9MWjFja0N6dGkxdytXZzR2RnY3b2Z2b2dmaDMvd244dFdpbHNJSmFLcFhpaVhkbVljTVh5MFRCNmlNdlQ4T3RTMUhJemNnQ0FGdzRjQkp4MTZJeDV1VnBhTm01WGIyL3h2cTJlNlh1MWUxdXpacGl3cHluNGRPbTVqSWxSRVIwYjJHd1NrUkVWTTlVS2dsT25MQnBsSHZmcVBMb3RrdlRKcUpIOSs5blhxMmFRK0ZnSjZxYkZ4VitxVUdEMWZxZ1Zxc1JvV2RUbCtvczNQeXpRWSsyMXJScGxLZS9qODZRcGwxWUtOeDl2WVRqd3J4OFJCdzVJNm92V2M2L1F5QThBM3lydlk5UFlBRGNmRHhyckdYWkdNcFVLaVRmamdlZ0NUV3RiWFgvKzF1WWwyOTBtRlpUamRWeXliRVZqNWs3dURucjdOTnIvRkFjMzd3YkNnZDdqSnc1V2RoSTU4YTV5NGc0Y2tidjJNcFNKWFl1K3hQSE4rK0JmNGRBUFBQNXZIdTY3bXJsRUg3YkQ3K0p6Z1gxRG9WZmNHc0FnSzJqT0NBZU1IVXNWaTM0R2dEZzFjb1BJNTZmSkFUNFpXVmxXcVZMWkhJWnhyLzJkTFh2UmRlUi9hcXREMm9JcVZRS21aa2Njak01cERJWlpISTVaSElaQ25MemhSWElnT2IzV1ZaS2hoQ3NMbnZ6djhqTHpOWTVaa09VMTFqejRYZUl2WEpEMUJiWXJTUDZUeDRqQ2xibFpuSk1YdkFTOXZ5eUVXMTZoR0R0cDR1RlZhamxoajc5bU00TjlhenRGSGp5ZzlsWU11Y1RLUDlmYnpnOUlRVnJQMW1NZWI5L2paejBMS00vek5Dbk5odm92Yjd5TTdoNmEzL1FVbHRTcVJUOW5oaUYvcFBITk5ocThwczNiK0xpeGZ5YU94SVJrVUVZckJJUkVkVVR0VnFDTTJlc2NlZU81ckZUUi8wYlR0ZWJxaHNjVmEwdmVEK1RTQ1R3YVJNZzJwRzY2aC85OWMyWXpWTUtjL1B3K1pOdjFOanZ4dGtJWktkbWFMV3IxZXBxQTUvOHJKd2E2eGJXUmVpd3ZsQ3IxYmh6OVNiTzdUMkdpd2RQaWVwM0Fwb2QyVWZPZkVKWUVhaExkbW9HTm55eEZPZjNIa2Zub1gwd2ZzNk1lcHR6YlNYSEpnaWhqb2RmdzZ3VXJxcnlxa2duRDkyYnNsbmIybURHcDNQaDFhcTVFTXFVRkJiaHIwVXJxeDM3eDVmZVIyS01wajVyOUlWSUhQaDlLd1pNZWFUYWF4cFRqekdEaEsrckJxdStRUzJGOCtrSnlYckRzdmlvR0N5WjgwbTE5MUVwVlZqMDdOdGE3WlZEeTFaZGdoSFFxUzNNek0xZ1kyOEhHd2RiV0Nsc1lLV3docVdORmN5dExHRmhaUWt6Q3d1WVc1ckR6TklDWnVabWtKdWJ3Y3pjSERJenVkNS9qL015czdIMjA1OFFmZUVxck8wVWVQYUxlZkR3ODY1MnpvYm9Qbm9nYkozczZ6ek9oTmVmd1E4dkxSUStUSEgzOWNMajg1N1grWG9rRWdtR3pIZ1VBR0RyS0w1MzU2RmhDSHRzdU43N2VMZjJ4OFQ1cy9ESHh6K2k3UDhyZEFkTkh3Y0xheXNnUGF2T3IrTmVZbTF2aTBIVHhqZm9QZTN0N2VIb3FQMkJXSDJJajllOXdwcUk2RUhDWUpXSWlNakUxR29nTXRJU1Y2NVlOZW84U290TGtKNlFJbXJ6REdqV1NMT3BIMTR0bTR1QzFhUmI4VFVHa0thMCtKVVBETzVicGpLc3p1THB2dy9xYkYvNTloZDQvSzNub1hEVUhaQjgrZFNiQnMvRkdDVkZ4YmgxS1FvM3prVWc0bWk0enRDM25MSzBGSjcrdW4vR0NuTHljR2pkRHB6WXNsY0lnTU4zSGtMcnJzRkdQYksvK2R0ZmNIcUg3dmVvc3NyMU5hdXFhWFZmd3MxWTRldnFncTBlWXdhSlFqOVQrbUxhWE9GclowL2R3U3FnL1dISjFoOStxM0ZWckllZnR4Q3NBc0QrMzdiQUx6alE0SElNRHpPcFZJcEo4MmVoSUNmUG9QNnFVaVZVcFVvZ3Yvb2F5K1hHdkRRVkI5ZHVSOWhqdzAwVzZvY083MnVTVWdHdTNoNFlPL3NwL1BtZm45Q2t1VGVlL1dJZUxHMjBWOG1YRkJYajBKODcwTFpuQ0Z5OVBUQnk1bVNrM0VuQWpYT1gwV1Y0WDR4OTlha2E3eFhVcXpNbUwzZ0pmLzduSjlnNU82RGJ5UDUxbnI4cDNUeC94U1RqcUVxVlJvOWw1K3dBdDJaTmEzMVBWMWRYREJ5WVcrdnJqWEhpUkRGT25peXB1U01SMFgyTXdTb1JFWkVKeGNaYTRNeVp4dGxwdUtxTXhGU3R0dW9DbXZ0UjFaVjhLcVVTT1dtWk9tdFNHa0xuQml6VmhMU21xcWxZZWJ6S1FYRmxOODVkeGpmUHZZUEg1NzJBRmlGQkpyMXZaVGxwbVlpK0dJbTdOMjRqUGtxelMzclZPcjNseW11RmxnZWx5cEpTL1BiK3Q1aTk1R01oY0NuSXpjZXhqVHR4Zk1zZW5XVUQvbHEwRWo2QkFTWlpVV2NxNXBibThBa01RTkt0dUJyRHJaS2lZbnc0YnFiSjd2M3hQeXVoVWlxRlI4S3Q3UlE2d3l0ZExoNDhoWE5WNnZOS1pUSmgxVis1a2JPbTRQcTV5OEpqNVdWbFpWajc2V0s4dXVRVFdOc3BUUEFxSG13bnQrN0R2dDgyMStzOUhwLzNnc25HaW91TVJrRjI3WU8wZ0U1dGhhODc5TytPek9RMGRCbmVGemIydGpyNzUyZm5ZdGVLOWRpMVlqMWN2VDNRNTdFUm1QajJUQnpmdkFlRHBvMHorSU92dGoxRE1QUGI5NUNibmdtcFRGYnIrZGVINVc5OVpwSnhDdlB5alI0clpIQXZQRHIzT1pQY240aUk2bzdCS2hFUmtRa2tKY2x4OUtqdVB6SUJZTml3Ykp3NjFiQzFBUEt5dEd2eFBXaWIxT2dLVUhQU2F4K3Nxa3ExQTBTcFZGcXJzV3JqNEIvYjlPNnVEUUI1V1RsWStmWVg2RDk1VEwzTm9UQXZINXUrV2k0OENxK0xtNDhudW96b2g1REJ2WERod0Nscy9YNlZjQzR6T1ExL0wxbUx3ZE1uNE9pbW5UaTk0NERPUUJVQUxLd3RFVEtrTjZTeWhudVBEZEV1ckF2YWhYV0JXcTJHdXFZZDNkWHFhdCtyMnBESjVYaDN3dy9Jejg1RmVrS3lRZGNrMzc2TFRWVktBTWpONU9nMmVpQ09iZG9sYXJlMnRjR1lsNTRVYmI2V2s1YUpqVjh1eDVNZnZscjNGOUJJWkhMNUEvZmhVV1d2TGZzVVphb3lLRXRMOGRtVU9RWmZ0L25iWCtwMDM2b3J2UHROR3FXemoxcXR4dVp2ZnNHWmZ3NEo3YWx4aVlnNEdvN1lxNW95TFZYTFZGUU9iUUZnMDljckFBQUtCenNNbWZHb1pxVnRwZFcyTGw1TnFwUmdVUVBRRG1vL25maUtxRlJKVUsvT0dQLzZNNkkrdTFhc3gra2RCMFJ0TlpWM3NiUnAzQ2RSaUlqbzNzTmdsWWlJcUE3UzArVTRjRUIvb05xblR5N2MzRXdidWhpcXBLaFlxKzFlM0Npb0xpeXNMTFhhZEwxdVE1WHFxRkVxazJ0V1NubjYrOVRyQmpHSk1YSDRkLytKR3Z1cDFXb2tSdC9SYWpmVjVsWHV2bDRZTkcwOGRpNWZKMnEzc2JkRjY2N0I2RHkwRDVxM2E0V1NvbUljMzd3SFI5Yi9yVFZHK003RCtIZmZjYjJCbzQyOUxYcU9IWXp1WXdZWk5PZktuSnE0d2J1MXYxWjczTFZvMGJHTFZ4TllLV3lnVnF0eDkvb3RXTnBZdzhYTHVJM2JKQklKSkkyNFVzN0czbGJ2cXNES0N2UHlzWHJoTnlncEZBZllBNmFPaGNKQjkvWHR3a0lSMUtzekxoODdLN1JkUFhrZVozY2RRZWVoK212azNzc2MzSnd4ZDlXWGpUMk5lbFArczFDZnRaUnJTNlZVWXVPWHkzWCtEb3M2YzlIbzhadzkzWVFhclpWSkpCTFI3NHkvbC95QmxEdUo2RGRwRkh5RFdnTFFiTTVXdGY2end0RmU2M2VOM014TWEvenlQbmV1M2tSVStDVU1tamJPNkxrVEVkSERoY0VxRVJGUkxXUmx5WER5cEFKNWVicFgyblhxVkFCLy85b0hmS2FncTZibnZmWTRaVjNwMmtWWjE2cFRReFhtYWUrVUxEUFQzRU5acXRRVTBEV2g4a2ZwQVdEbnNqK3JYYTA2NGZWbjhOZWlsZkR3OThIRStUUHgzcWhuUmVjL0dHdTZSNGQ3VHhpS2l3ZFBRcTBHV25mdGdOWmRnK0hUSmdBU2lRVFpxUm5ZdStvdm5ONXhBSGxaT1hySDBCZXFObTNoaXhjV3ZRc3pDL05hemEzUDR5UFE1L0VSV3UxVkErTmh6endPNzFaKytQTy9QME90VnFNb3Z3QXRRb0l3OE1teHRicXZNUXdONEVzS2kvRGU2TG85MHFzc1ZXTDFlOTlvcld4dDJzSVhmUjRicmxVYW9MSkhYcG1HbUl1UktNaXQrTG5mL3RNYStIZHNBMGQzbHpyTjYyRlRsdzlkOXZ5eUVRZisyR2JDMlRTczdOUU1yUG53ZTYwUE4rcGJabklhVG03ZEIyV3BFbEZuTHFKWjJ4YVk4UG96T2o5d3M3YTFNV2pNak1RVTdGeStIaEZIemdBQUhKdTRWTHNaSHhFUkVZTlZJaUlpSStUbXluRCt2QlZTVXJSWHVnQkFRRUFSMnJjdnhMMlFYK29LcmtxTEd6ZnNOVFZkcjhlc0RxdHlkVzFJWTJtdGVmVHpxNmZlckhGVElHTlZEbU1xaDVSTlcvZ2lNemxOTkovT1E4Tmc2MlFQRDMrZmVsOTVMSlhKOE5LUEh3aEJmSEZCRVNJT244R0ZneWR4N2RRRmxGVjVQTDVGU0JBY203amlqSjZOdHlRU2lSQWFKMGJmUVU1NlZvTThzaDF6NlJwaXIxd0hvRm5wZStEM3JZaTljaDJURjd6OFFOUVNWYXZWV1AvWkV0eUtpQksxeStReVRIamoyUm8vU0ZFNDJtUEVDNU94NFl1bFFsdHhRUkhXZjdZRXozMDF2OEUyZ1RPMW1sWmxHK3FkZGQ4YlhQdjNxeGx2MWZvKytYV29mMnFJeDk1NkhpNU4zUTNxbTV1UlhlM0diMVZGSERtRExkK3RNdmxya0p2WC9NSExubDgyaWo3QVNVOUlnWjJ6SSs1RTN0VHFxekR3KzdqOHJjK1JrVml4NmVPMkg5ZkFONmdsWEpxS1Y3dS90ZVpyZzhhcnFtb0pCeHQ3Vzd6MG8rR2JJQUlQM3BNblJFVDNPd2FyUkVSRUJzalBsK0x5WlN2Y3VhUDdqejAzdDFKMDdab1BTMHZUcm1pc0MxMlBXQmZtRlRUQ1RPcFBrWTZkdG5XdFZqSlVWa3E2VnB1VmdTdWQ2cXBKYzI5aE4vcGU0NGRpKytJMVduMWFkUWx1a0xtbzFXb2t4eWJnVnNRMVJKMjVoSnZucitqY3dFcmhZSWNSTHp5QmpnTjY0TktoMDFyQnFsdXpwcGo4N292WXUzb3pMaDhOQjZEWktPbnd1aDBZOTlxTWVuOGRIZnAzaDQyOUxYNTcvMXVVRkJWRElwSEF1N1YvdmRkSk5GV3dWNU8vRnEzRXBjT250ZHI3VDM0RUhuN2VCbzBSTXJnWHp1ODlodWdMVjRXMld4RlJPTHB4SjhJZUhXNnl1VDdvVEwyUm5TazFhZTZ0cVZWcUFFTS9QTXBKeThTVzcxZnAzR3d2ZEZoZmpIMTF1a0gxcVpOdXhXSDVtNStKUGxpU1NxVVkvZUtVYXE5TGlMNkRDd2RPaXRxR3puZ1VGdGFXU0l6UkxwWGkzcXhwalhNQmdGR3pwbURWZ29yUXRLU3dDR3MvV1l4WjN5MFV5c0lBTU5tS2JvbFV5dFhoUkVUM09RYXJSRVJFMVNnc2xDQXkwZ3JSMGJwWGlGaGFxdEc3ZHk0Y0hGUTZ6emNtQnpmdFA5WXlFbFBSdkYyclJwaE4vY2hJU3RWcWMzQnpydjE0bFZZcWxWTTQyTlY2dk9xNGVudUlqc3VETURzWFI3VHYwMVZuc0ZxZE4zNzVIQmJXTlFlR256eitjclhuVDIzZmo5MHJOMVFid2xzcGJCRDIyREQwZkdRdzFHcmdyMjkrMGJsYXRiaWdFTzYrWHVnMWJvZ1FyQUxBMlYxSEVEcXNqODVhcWRWSnZuMFhHNzlhYmxEZm5jdlg0ZENmT3dBQTVsYVdLQ2txaHFXTkZhSXZST0tuVnovR2k5OHZOT3JlOTVxYjU2OGdmT2RocmZiV1hUdWcvK1RSUm8wMTdyV25zT2paK2FMYW5WYUtodmxBd1pTS0M0cGdZVjM3RDFhb1pzVUZSVGl5NFc4YzNiaExaejNyL2srTXhvQ3BZL0hYMXl2aEUraVBMaVA2NlIwcjV0STFyUG5nTzYwbkJRWk5Idy8vRG0zMFhxZFdxN0hsdTE5RnBWT2F0dkJGeUpEZUFIVFhkSFh6TVN4WURleldBUjM2ZHhlRnRuZHYzTWErMVpzeFpNWUVnOFlnSXFLSEM0TlZJaUlpSFlxTEpZaUtza0pVbFA1SDducjJ6SWVuWjRuZTg0M04xc2tlRnRaV0tDNm9XTldaR3BmUWlETXl2YlM3U2FKaks0VjFuUjd4VHI0ZHI5VldIdFFhK3VobmNVRVJycDQ4ajB1SFR1UDYyUWpSU2s5Ykp3Y0U5KzJLRGdONndLdGxjOUYxNVgvNDk1czBTclF5eWxBMkRuWkdid1NsUzd1d0x0aTc2aStkNTV5YXVLTHJ5SDdvTm1vQUxLeXRFSG5xWDJ6NzRUZTlxOXl5VXpPUUZwOEUzNkNXYU5yQ0YzZHYzQWFnV2JXNjdyOUw4TXJQSHhuMVdHdHhZYUhCZFJ6VDRwTzAyZ3J6Q2hxa0RtVFYwRndmdFZxdGM1NkdDT2pVRm81TlhQRFAwaitGTmhldkpwajQ5Z3RHUDhMdjdPbU9BVlBHWVBmS2pRQ0FnVlBISW5SWW4xck5xNkdseGlWZy81b3R1SDQyQXFseGlYaHYwMkt0UGk1ZVRXcGN5YTRzTFVYeTdidTFuc2U5WEdQMTJLWmRCbTJDQmtEMDM0dXFDdk1LOE0xejg1R2RtcUYxVGlLUllOU0xVeEE2dEE5V3ZiY0kxOE12NGV6dUk0aTllZ09QdkRKZFZKcEdyVmJqNk1hZDJMVmlBOHBVNGc4bE93M3FoYjRUUjFZN3gvQ2RoM0huYXNYai9oS0pCS05mbkFxSlJJTGNqR3pjdWlRdWpXSHY2bVJ3U1FkQXMycjF4cm5Mb3ZJR2g5Zi9qYmE5UXJSK2J4TVJFVEZZSlNJaXFxUzBWSUxyMXkxeDlhcitQOEtEZ3dzUkVGQU1xZlRlZWV4ZkgrL1dmcmg1L29wd2ZDZXlZVGNYcVcrVi83Z0dnS1oxL0tNM0x1cVc2Rmh1Ymdack80WFdidXY2bk5weEFIdCszU1JhK1NjM04vdi9LcWdlQ09qWVJnaTlLbzlwWm1rQnQyYWVjUEp3UTVmaCtsZDRWY2RVbTFmWjJOdGl6RXRQNG85UGZ0VE16Y0ljcmJvRUkzUm9HRnFHdG9kRUlzSDFzeEhZdTJvVDRxN0ZpSzZ0WEV1MVhITHNYYmg0TlVIL3lXTkV0UnZUN2laaC9XZEw4TVM3THo1d202cTl2dkl6Zy9yVmRmT3FzRWVIbzB4VmhsMHIxc1BDMmdyVFBud05samExQzlmREhoMkJDd2RPd2J1MVg0TnM4R1VxcDNkVXJKVFdGeDZPZS9VcCtBVUhWanRPYWx4aW5lcWszc3ZPN3oxbWtuR3NGTllZL2VKVS9QN2g5Nkk2eXdvSE96dzY5em0wNnRJZXE5LzdCdGZETHdubnp1MDVoc1NZT0V4WitBcWNtcmdpSWZvT3RuejNxOWJ2YmtCVHV1UFJ1YzlXKzhGQWZuWXVkaTFmSjJyclBEUU16ZHEyQUFBYy9HT2JWZzNvMWwwN0dQVTZiZXh0TWVLRko3RCtzeVZDVzVsS2hmV2ZMOFVyUDMwRXVSbi9oQ1lpb2dyOHJ3SVJFUkVBbFVxQ216Y3RjUFdxSlpSSzNYL1UrZmtWSXlpb0VCWVc5MzZnV3E1NXU5YWlZRFh1V2pSS2kwdHF2U043WmU4L1lsaVF0M3JoTnpxRHMvZTMvRnluKzVjV2x5RCt1amdJOVExcVdldng4ck56a1JJclhySG01dU9KUzRmUFlOMS9hejlYWlVrcElvNkVJK0pJdU40K2MxZDlBU2NQTjR4NGZsS3RWcXVhV3Z1K1haR1JsQXBYYncrMDdOd09aaGJtVUpZcUVYSGtESTV2M29QWUt6ZTBybkh5Y01QNE9VOWoyZHovaU5yek1qVzFFOXYyRElGL2gwQkVYNGdVemwwK2RoWi8vdmRuVEh4N3BrSDFHTzhYaGdaMFZVUG8ydWc3Y1NRSzgvTGhHOVRTNEpXeXVzamtNa3g5WHhOKzFkWEsrVitLd3JXbUxYeng4dUlQYXpWV2NVRWhvc0l2NGNhNUs3aDUvbksxZlJ0enM2MkdxcXZiMk5yMkRNSFlWNmRqMDljckFRQXRPN2ZEWTI4K0I0V2paa1hvbUplZlJFNUdGdUtqS2o1MFNiZ1ppeDltdlFmL2ptMXgrV2k0enAvN3prUERNTzYxR1RWK0Q5TVRraUV6cTlnOFV1RmdoK0hQVFFTZytlL2JhUjBsU2RyMjZHVDA2K3c0b0FkT2Jkc3YyZ2dySmZZdVRtemVnN0RIYWxkN3VMVDQzbjNDaFlpSWFvL0JLaEVSUGRUS3lpU0lpVEZIWktRbGlvcDBCenR1YnFYbzBLRVE5dmIzWGgzVm1nVDFDc0hlVlp1RTQ5TGlFbHcvRzRHMlBVUHFQSFpSdm1FYlllbXF3MmNLVWVHWFJDdERBYUJOajlxL3JzaVQvMnExZWZnWnR1R0xLVWdrRXBOOFgweWwvSEhjeEpnNG5OMTFHUC91UDZGVkM3RmNoLzdkTVhiMmRBRGFvVWhSZnI3dzljaVpVL0Q5ekFXaUZXV1hEcDFHUVU0ZUhuL3JlZGc2T1ZRN0o1L0FnRG85Y3QxUUdub2pvMkhQUEc2U2NhcnVmRjViOFZYS0xSaTdZbEEwMXZWYitPUGpIdzNxcTFMZWY3K2pqYVZXcTNGNC9kOWE3UW5SZHd6ZW9LcXVRb2YxUlZaS0JpeHRyTkJyL0ZCUkdHcnY2b1FYdm40SEc3NWNqb3NISytxVUZ1VG1JK0xJR2EyeFpISVpSczZjak82akJ4cDBiNS9BQUx6eHkyZll0V0lEVG0zZmp4RXZQQUVyaFEweWs5T3c1c1B2dFRiWmMvUHhSSXZPN1l4K2pacnlBbFB3NDhzZlFLMVd3MHBoalFGVEhrSDNNWU9NSHF0Y2VTbVV5dTZGRDlLSWlLaHVHS3dTRWRGRFNhMlc0UFp0TTF5OWFvV0NBdDJCcWtKUmhnNGRDdURoVWFyei9QM0EzZGNMVFpwN0krbFduTkIyNGNDSmV5ckFxNjNLZjdRRG1qcUtkUWtXTGg0NnBkWG1HOVNpMXVNMU5GTnRYbFZhWElLWWk5ZHcvZXdsUkoyNXBGWEh0akpYYncrTWZHRXlXblZwRHdDNGNVNTdSYUY1cGRxV0huN2U2RDk1RFBiOXRsblU1K2I1SzFqMDdIek0vR1pCblZaZFV1TkxUMGhHUVc2K3FDMndlOGRhajJmb2J1NnUzaDUxK21DbHJ1cnljNXVYbVlQQ3ZQd2EreFVYRkdIZGYzL0cxWlBudGM0dG4vc2ZUSHg3SmxxR3RtK1FEeDhHVFJ1bnM3MmtzQWczTDF5RnBZMFZwREtaVmczVnlseTlQVERoOVdlRXgvZ05aV0Z0aFRFdlA0blE0WDNoNmUrRDVOdDNzWEwrRnpwcnYvYWRORXJ2S3RpQ25GeWQ3ZVc4V3ZraGRGZ2ZTR1V5REpvMnJzWTZ0UmxKcWNoTno0SzFuUUxXZGdxWW1adEJibTRHbFZLRitPdTNzUG1iWDdTdXNiYTkvemFKSXlJaU1RYXJSRVQwVUZHcmdmaDRjMXk1WW9YY1hOMkJxbHdPQkFVVnd0Ky9DQS9DMDhrOUhobUV2eGF0SXpPOE5RQUFJQUJKUkVGVUZJNnZIRCtQbkxSTTJMazROdUtzNmlZN05RTlhqb3ZEaFI2UDFINGxVV3Bjb3Foa1FqbS80RFp3ZEhjMitGSFNMZCt0d3ZsOXgwVnRIMjViV3VOMVprWnM0S1NQS1RhdlNyNGRqeDllZXQrZ1IxYTdETytMd2RQSHc4cFdVNE0yOXVwTm5jR0JuYlA0NTJ6QTFFY1FlL1dHVmdqYmRVUy9hc09wOEoySEViN3pzSUd2cEhFWkdtd1Y1T1Rody9HemhPUEdmSlRkVktyV2NiWjFja0RURnI2MUhrL2hhQTlyTzRYV2FtbXBUSWJtN1ZxaVRZOU9DT3pXRVU0ZWJuckhXUHJHZi9TZU14VkQ2K3BXVlZwY2dpVnpQaEdWTmRHMW9WdFpXUmtXei81UTV3WjdnR1pGNk1yNVg4SXZPQkR0d3JyQXIzMXIyTGs0d3RMR3F0WS9WeXFsQ3FyU1VpaExsVkNXbHNMRzNrNjB3bEtsVkNMbFRnSVNvKzhnL3ZvdHhGNjVnY1RvTzFvMVRxdVNtNXVoMzZUUjZEdHhCR1R5MnY4NTZ1SG5qVlBiOStQdkpXdDEvczVxMWFVOU9nM3NpWUxjZk55NmRBMldObFl3TTllVXdVbTZIWS9MeDg2Syt1djYvVG51dFJrR3p5ZjliakpXelB2Y3FOZmcxc3pMcVA1RVJIVHZZYkJLUkVRUGpZUUVNMXkrYklYc2JQMlAzZ1VFRktOTm0vdXJqbXBOT2czc2lYMnJOeU1uUFJPQVpoT09vNXQyWXNUelQ5UnAzTVo4SlB2b3hwMmlsVkEyOXJib1BDU3MxdU1kK0gyclZ0MC9kOSttY1BiVWhEWG1WdUtmbWJPN2p5QS9LMGV6S3NuQ0FuSnpNK1JtWk9PcWpuSUM1alhzUm02TXpPUTBmRFpsanM1enRkMjhxbnp6cEdrZnpVRmd0dzdvUEtRM1RtN2JyN092bmJNamVvNGRCSldxREh0KzJZZ3oveHlxZG15SlJBTHYxbjVhYlpQbXo4S3l1ZjlCWW94bUpmV1FHWStpMzZSUnRaci8vU0Q1ZGp4S2kwdGdZVzBGYzBzTHlNemtVSlVxY1dMclBsRy84anFWOTdQS3RUVUJUUm1BdWdiRzdzMmE0bFpFRk9SbWNyUUlhWWQyWWFFSTdONnB6aDhrTkxUOWE3Ymc3SzRqa0p1YlFTcVRRbDJtUmxacWh0Ym1lTHBDWXFsVXF2VjZwVklwUEFPYWlVTFptSXVSaUxrWUtlb2pOemVEVEM2RFZDYURUQzZIVkNhRlJDSVJBdEF5bFFwbHFqS1VxVlNhTUZXcDFDcXJZR2xqalhmV2ZZZGptM2JoVmtRVTBoT1NrWkdZWWxUNUJYTXJTM1FaM2hlOXh3K0Z2YXVUd2RmcGtoaHpCeHUrV0lhRW03RTZ6enU0T1dQQzY4OXFEdFJxMGNaNSt0aTdPdGRwVHMzYnRZS1poYmxSdFZSclUvK1ZpSWp1TFF4V2lZam9nWmVTWW9hSUNFdGtaT2ovejU2N3U2YU9xcDNkZzFlalQyNXVoaUV6Sm1EREY4dUV0cFBiOXFQWHVMci9jZHNZTXBQVGNHcTdPUGdiUEgyQ3psVmVoZ29kMWdmWFRsOUFZVjVGM2RqZ3Z0MzA5czlJVE1XQjM3ZldPTzc5K1A0T2YyNFNvczVjUWtaU3F0RFd0SVV2dW84WmlJNERla0FtbHlNMUxoRjdmdGxZNDFodGVuVFNXckVLQU5aMkNqejMxWHo4OHM1WENPclp1ZGFid2R3dklvNkdZOS9xelRYMjh3eG8xZ0N6cVY5VlY2d0dkcXQ5ZmRWeUhRZjJST2VoZlJEVUs4U2djaGYzcXVidFdtSHZxcjlxN05jdUxGUm5lOGpnWHJoOSticHcvTWpzNmVnMHNDYzJmTGtNRnc5cWx6SUJOQ3RkVFZIbnVrUC83akN6TUllMW5RTFhUbDh3NmxwM1h5OTBHdGdEWFViMGc1WENOSSsrMjdzNjYzMWR0azRPZVBhTGViQjEwbnhRWVcybmdMMnJrODVTQVpVRjllNWNwem5KemMzUXJFMEwzUHhYKytrSFhieGFOcS96UFltSXFQRXhXQ1Vpb2dkV2Vyb2NseTliSVNWRi8zL3ViRzFWQ0E0dXZLL3JxQnFpMDZCZU9MdnJDRzVGUkFIUTdGUy80K2ZmTVhsQjlmVTI3MFhiRjYrQnNyUmlneEtmd0FDRUR1OVRwekg5Z2dQeHdxSUZXUEgyNThoSnk0Uk1Ma1Bvc0w3VjlHOXRVTEFhT3F4dTgyb01aaGJtR1AzU1ZHejZlaVU2RHVpQmtNRzk0TzRyZmx6VjFkc0R0azcyeU0zSTFqdU9xN2NIeHI3NmxON3pWZ29idlBEMU81REtETnU4UlNxVlFpb3piVzJPeWo5SDlhbFZhSENOd2FwTUxrUC9KMFkzeUh6cWkwcXBSR0oweFFwQ3Via1pXb1FFMVhuY0xzUDcxdWw2RjY4bXNLaGg1Yml5dEJUSnQrL1c2VDQxOFExcUNYTkxpMnFEVHY4T2dlZzlZWmpPYyszN2RNVzJIOWVndExnRS9TZVBFZDZYU2ZObklhaFhLQTZ1M2FaM0JXZGRkUm5SRHdBUU1xUTNqbTdhaFpSWS9lK1ZSQ0tCaDU4M0FydDNRbkRmcm5BenNFNnVNYXh0YmZEVUoyL2d4NWZmRjVXSjhHclpISlBmZXhtTzdpNmkvdTdObWxZYnJMbzFhNG9land5dTg3eDgyZ1FZRkt6NmQyaURpVy9QTlBqM0h4SDlqNzM3am8rcXl0c0EvdHpwa3picFBhU0hWQktRSmdKU0JSV3NXRkZ4OVZWWDNiVjNSVm4xVmRlMmxtVmRYZGExcjZ1dStncUtnaEZRZXBHV1FrMGhrRUo2U0RLVFpHYnUrOGMxTTVuTVRES1RUQm84MzgrSEQzUHZQZmZlTTVNd1RKNmM4enRFd3hlRFZTSWlPdTAwTk1pUmw2ZEZSWVhTYVJ1VlNrUjZ1aDZKaVcyblJSM1YzZ2lDZ0NzZXZBV3YzZmFFWmRycC9wOTNvR0R6cjBnZlFWTVI5NjNmaG9MTjF0cXFLcTBHVnozeWU4Zzg4RVVNaTR2QzcvL3lCRlk4K0FLU3gyZGFSanM1RXBVYzcvU1lYS0ZBWk5Jb2pKOTNMaVplT0tQZi9lcEtyZFVNV0ZqckgycWRCcHM2S1FlUGZmcDZqMU80NHpKVHNQL25IUUNzMDQzVlhocjRod1lqZmNwWVRMMXNQcFJxVlkvM2RDZFVPR3ZlTkZ4KzM4MHV0M2ZGSTNOdjhPajFuSWxLam5VYXFDblZLc1JscG1EbU5RdmRYc1JudUtrNGVzd21yRTdNU2V2MWUyQXdYSGJQNzVDUW5kWmptK3F5Q3J4eTA4TUQyZytaWEk2MHM4ZmlXTUVSQ0lJQW1VSU9qWmNXYWk4dGdxUERrRFEyQTVuVEpqajlkNmYyMGlMam5MTWdWOGh4M28yWDJ4ekxtajRCV2RNbm9LNnlHa2QzNTZQbVJCVmFHazdCWkRUQ2JEYkRaRFRCYkRUQlpETDlOdlgvdCtuL1pqTkVzL2piMytZdSs2Uy96U1l6UW1Lc0N3UEtaRExNdXZZaWZQcjhXNVo3YTMyOEVCWVhqVkZwU1lnZms0cTR6SlJCS2RNUUZCbUtheDY3QSs4KytoSmtjam5PdWV3OG5IZmpJaWlVOWovaWhzVkZvMmpmQVlobUVZSk1nRndoaDBxamdWK1FQMFpQek1iVXkrWjVaQ0dwektuajBkclVERkdVWGxkUkZDMS9xelJxK0ljR0lqRW5IZEdqRTNxL0dCRVJqUWlDS0w1OStoU1JJeUtpTTlxcFUzTGs1V2x3L0xqekgrUUZ3VnBIVmFVYTNQOENmL3d4QVFGek1nYjFudDNsYmR5Smo1OSswMUpQMUZ2bmk3dmVlbVpFVEZtdkxhL0NtM2M4QlVPTE5GMWZFQVRjOFBROVNKdmM5eFhISFdtcXJZY2d5SG9NVmdHZ3FhYmU4anJLNURMSTVISW8xYXArbFNUbzZvdVhWOERRcXJkc1gvZms4QnBkTElwU1dDQUl3b0FzdWxSZlZXT3pyZFpxNE9YbjQ5RjdkQjl4cTlLbzNKNXFMb29pbW1ycWJmWTUrdmRVVzM0U1pwUHB0MUJIQWFWS0NiV1gxdVhnY2ZrZi8yU3pmY0d0VnlNK2EzU3Y1N1cxNnRIYzBHU3pMeWd5ektWN3V1dmc5bjM0NVl2Vmx1MUpDMllpYS9yRUFibFhUOVovdXNwbU8yZlcyVGEvT0hDazlWUUx0bis3em1iZmxFdm1ldXpmczZmVW5LaEVRRmlJelNKU2cwMFVSV3hkK1JPQ284SVFGaGZsc056SFlOcTdiZ3VpVXVJUkhCVStwUDBZS2VwL3pNZWNPVVc5Ti9TQXpadmJzR1ZMTys2LzMzZFE3a2MwbUl4R004eG1FU29WUjU2ZjdnVGh0aDQvNkRKWUpTS2lFYStsUllhQ0FpMUtTMVVRZS9oZkxTS2lBMlBHdE1MUHIrY1Zpd2ZLY0FoV0FXRFhtbzJvTEM2emJNZWtKbURNdVpPR3NFZXVzZXYzNkFTTW1USDgrMDFFUkRSY01GZ2Rmbkp6Uy9IcnJ5Y1JIZTJEcUNoZnBLUUVJRHpjTS9XSVhmWDIyM3ZSMUNRdHZIYk9PVkdZTWlWeVFPL1gxTlNPQngvYzBPWCtjL3Q5VFpOSnhBY2ZXRXR4eE1mck1HTkdUSit2MTlGaHhoVlhmR1BaZnVPTldSZzF5cyt5dldaTkNWNTVaU2RpWW55UmxCU0E2NjlQUjFTVVozOEI3SXJqeDAvaHYvKzExdCsrKys2em5MWTFHczNZc0tFTXRiVUdYSGxsNzcrY0pVbHZ3U3BMQVJBUjBZaWwxd3NvTE5TaXVGZ05jdzlacVorZkdkblpyUWdQUDczcnFMcnFyUE9tRG5VWCttU2s5cHVJaUlpR3R6VnJTZ2IwK2pxZEdwTW1SZGp0RjBVUjc3MlhqOHJLRnN1K0J4K2NNT2pCNmkrL0hFZFZsVFFqS0RMU3g2MWc5WUlML3V0U3UrKytzNVl3TVJyTktDcHFjSytUdldodk4rR1RUd290MnpObmp1cFhzQ3FLSWxwYXJEODdtTTIyb3pkKy9MRVVack9JMHRJbVZGVzE0dTY3WFMrdFZWMnR4N1hYcnVxOVlUZHIxMTVodDYrMjFvQlZxNnkvTEhFV3JEWTB0T0hXVzllZ3Z0NEF1VnpBcEVrUmlJMzFjOWlXM01OZ2xZaUlScHkyTmdFSERtaHc5S2dHSnBQemRpcVZpSXdNUFJJVDJ5RUluS0JCUkVSRVJQWmVlbW5IZ0Y0L05UWFFZYkM2YVZPNVRhZ2FGS1RGckZtaituV3Znb0phbEpZMjlkcnUvUE83MW91M0RzaVR5ZHdyNzlQUk1UUXp3Ym96bVd3LzZ5c1U3cGNwMnIrL0d2Lys5d0VFQm1wd3h4M09TMDNWMXVxeFowKzFaWHZHakJob3RjTTdYdlAzVnlNa1JJdjZlZ05NSmhGdnY3MFh6ejAzRFFCdzVaVXJVVjl2Y090NmprTGVNOVh3L3NvVEVSRjEwZEVoNE5BaERRNGRVc05vZFA1aFNSQkVKQ2UzSXkxdDhPdW9FaEVSRVJIMXhtZzA0OTEzOTl2c3E2M1Y0L3p6WFJzQjJsMVltQmMrK3VoQzVPWWV3emZmSE9tMWZkZGdWZXhTUzh2ZFlIVzQwT3R0WjZhcDFlN1hQcTJvYU1HT0haV1F5d1hjZFpmekVhZy8vRkJpODVvdFhKam85cjA2eVdRQ1ZxeVk1L0JZZmIwQjk5Ky92cy9YYm03dVFIdTdkUlRLd29XSmVPV1ZuUUNBSFRzcWtaOWZnNHlNNEQ1Zm55UU1Wb21JYU5nekdvRWpSelE0ZUZDRDl2YWVQK3hGUmtwMVZIMTloOGR2ejRtSWlJaUl1dnY2NnlNb0t6czFaUGN2TFcyeWpHdzFHSXlXL1NVbGpmajU1K05Pejh2T0RvRk9aNyt3bjB3bTRJY2ZGdG5zbXp2M2M1dnQ1dVlPMU5TMFd1cTVkcjFuZDZHaFh2RHlVdmIrUkg3VDBtSzAyZmJ4Y1cxeHlLNDYrK1hvK1hWcWF6UGhxNjhPMit5Nzg4NGZYYnIrcTYvT1JGYVdmWkNwVXNrY3RsY3FiZmZYMVJsdzFWVXJlN3hINTJ1K2R1MFZlT21sN2RpOHVkeHliTldxeS9EV1czdlIyaXFGMEI5K1dJQVhYcGp1VXQvSk9RYXJSRVEwYkpuTkFvcUsxQ2dzMU1CZzZEbFExZWxNeU03V0l5eU1kVlNKaUlpSWhwcncyMGUzOW5aQTVYN0dOYWhjbWRaY1ZkV0s2Njc3MXJKOXpqbFJXTFpzU3AvdVYxWjJ5bWFocGFHd1lVTVpQdnl3d0c3L2p6K1c0c2NmUzUyZTk4b3JNekJtVEVpZjdybDU4d21IWlJkdXVXV04zYjVseTZiZ25IT2lYTDUyWFozZVpyc3Z3V3B0clhRTkx5OGxqaDl2dGpsV1dka0N1VnlHM2J1cjBORFE1dmExQVVBdXQvOTV4bXdXY2QxMTMvWHBldTVTcStXWU9UTUczMzRyMVdTdHJ6ZWdxYWtkdDl3eUJtMXR4aDdQWGJteXlPTjFjVThYREZhSmlHallFVVVCSlNVcUZCUm8wTnJxK0RlNG5kUnFxWTVxUWdMcnFCSVJFUkVORnpxZDlCbXV1dHFFcUNqM3AyVVBOMXUybE50c3o1MGIyNmZyR0F4Ry9PbFBtNkhYVzRPc3FWT2pISzdTZnRkZFAxa2VaMlFFNDdiYnhqaTlybElwdmNZMzM1eUZ4WXZUQUFCcjE1Wml4WXA5bGpZclZzeURyNjhVT0s1YWRiUlAvWmZMSFg4Mk41dEZseGV5Y29XN0pRbHFhbXlEMWVycVZyZnYyWG1ONDhkUDRiYmJiTVBlcFVzM0FRQkNRclJ1WDdlVG8yRFYzZk5qWW54dDloa01KcHZuMnYxNGR3c1dKTUxMUzRrNWMyS1JrS0FENE5yMzhvNGRsUXhXbldDd1NrUkV3NFlvQW1WbEt1VG5hOURjM1BNSGNKa01TRW95SUQzZEFLV1NnU29SRVJIUmNCSWZyNEJNQmhRWGo1eGd0ZnZVOVo0c1c3YTUxell6WnNUZzhjY25XN1k3T3N4NDVwa3ROb3RMNlhScTNIUFBXVDFPUHdjQUh4OGwwdEtDZXIybmw1Y0NYbDVTMU9QdGJSdjUrUHVyZTcxUGIzcGFGTXFUQzFtNUcwSjJMNnR3OEdDZDIvZnN1cENZTTlYVjFnRDM5dHR6VUZCUWl3MGJ5Z0FBRHo0NEFXdldsR0R2M21xb1ZISTg4TUFFdlBiYUxzdlVlMnNvYmYzWlJhMldZOVdxeTF6dTQ3dnZ6a2Q1ZVRPcXFsb3hkbXdvOXU2dHhnTVByTGM1M3BPa0pIOGtKZm03ZkQvcUhZTlZJaUlhRnNyTGxjakwwNkt4c2ZjUDNsRlJIUmd6Umc4ZkgxT3ZiWW1JaUlobzhHbTFBaVpOVW1IYnRqYWtwTWdSR2pveXd0V0JZalNhc1hUcFJ1emFWV1d6Lzc3N3h2Yzc3T3lMNjY5UHgrTEY2UkJGMFdiQnJFY2VtWVFaTTJJczIxdTNsdHVFeUFwRno3UEplako3ZGl5bVRZdkcwYU1OdVBmZWRRQ2tZUG5ERHk4QUlKVUVxS3FTd2sxM1I2eDJyOU42OUdnRE9qck1kblZLZTNMOHVPczFiNmROaThabGx5Vmo0OFlUQUlDSUNHK2NkMTRjMXE2VnlpaDRleXN4YzJZTTNuampWOHM1bldHeHdXRDlHVWFybFdLNTNrTDk1NTZiaGdrVHd2SFNTenV3WmswSkFnSTArUGUvRjdqYzM2N2MrUVhDOHVWemtKSVMwS2Y3bkNrWXJCSVIwWkNxcWxJZ0wwK0x1cnJlLzB2UzZVekl5V2xGYUdqUE5ZQ0lpSWlJYU9oTm5xeEdVWkVKWDN5aHg1dzVHcVNrbkxrUmhGd3VnOWh0a3RXRUNlRUlDRkNqc0xDMjEvT2JtenVjdGxNb1pFaE9kaS84RWdRQmNybHR5QWRJSTJON0dpM2F2UlNBSy9WcHJlY0swR29WTnRlWHlRUkx1TmgxSktlemtnUE9GQmJhamxEdDZEQmo5KzRxVEp3WTRkTDVkWFVHTkRkTEkwdWZmdm9jeE1iNlljbVMxWmJqTDc1NExvNGViY0RiYisrRldpM0hyYmVPUVdWbEMvTHlhZ0RBTXBxNGMrU3NqNCswOEpiSlpCM0YyeG55ZGwwc3JQTzU5emFGdjdOZDUvVDkrbm9EZHUycWdscDladi9DWWpnNGM5L1ZpSWhvU05YV0tyQi92d2JWMWIydjlxbFdpOGpNYkVWOGZMdGxJUVFpSWlJaUd0NWtNdUR5eTdYSXpUVmc1VW85QWdObENBdVRRNmNUQnVRelhVeU1BakV4bmdtYXNyS0NjZVdWcVc2ZnQzVHBSb2Y3QlFGNDRJRUp1T1dXSDlEUzBnR0ZRb1lkT3lxeFkwZWxTOWZOejYreHFibmFWVUNBQnA5OXR0RHR2Z0t3cWZVS1NBczNkV1V5MmFiQlhVc0JYSFBOS3JmdTlkNTc1ME90bHR1VURPZ2FzcHJOMW51NU0yTDE4T0Y2TkRiYUx5aTFjZU1KbDRQVkkwZnFBVWlCODlpeG9YYjNEd2hRWTlHaUZCdzkyb0NNakNDRWgzdmoxVmQzUXZ3dExSOHpKZ1FWRlMyV0JiREN3cndCMkpaSDZBeFd1NVlUME9uVXVQTEtsYjMyNyttbnQrREJCeWRnNnRSby9QM3Zld0ZJQzVDZGQxNmNTOCtQQmc2RFZTSWlHbFFORFFyazVXbFFVZEY3b0NxVEFjbkpCcVNsc1k0cUVSRVIwVWlrMVFwWXNFQ0wwYU9OMkxldkEwZU9kS0NqWStEdTU2bGdOU2hJaThtVFhRdmxYQlVTb3NWdHQyWGpsMStPSXp6Y0d5dFg5bTBCS1UvcXZ1aFQ1MGpMVHZiQnFuVWthZmR6ZTlNWm5IYU9EQVVBbFVyZTViaTFyVHMxVmpkdkxuZTRmOU9tRTdqenpyRXVqZXIwOWxZaExNd0wzdDRxYURRS3RMYzdMamwyNzcxblFhV1M0L0RoZXN1MGY0MUdnWmt6WTdCK2ZabWxYV1NrRHdDcEJFU256Z1hHeXN1Ykxmdmk0blE0Y01DMWVyRHQ3U2FFaFhraE9Ua0Fody9YbzdDd3R0L0I2azAzWlNFK1htZHpqMmVlMmRLdmE1NXBHS3dTRWRHZ2FHcVNJVDlmaStQSFZTNjFqNHBxLzYyT3F1ZUs0Qk1SRVJIUjBFaE9WaUE1bVJIRStlZkhZKzdjV0x6enpyNmg3Z29Bb0txcTFXWTdMTXpMWnJ2cktGTEEvU242ampRM3Qxc2VkdzA5dTA2YmR6VllOWnRGckZsVDR2QllVMU03MXE0dHhZSUZDYjFlSnlNakNPKytPNy9YUmE5VUtqbmEya3g0L3ZsdGx0QjA5dXhSOFBKU1lzT0c0NVoyS1NrQmRvdDVkWWJTWGU4UkcrdUh0V3V2d0h2djVlR2FhOUpRVk5SZ0daazhlL1lvM0g1N0R0NTdMeDkvK01OWXkydHk3YlZwRUFSZzh1UklTeW1DdmtwUEQwSjJkb2hsdS9zSVp1b2QzOVdJaUdoQXRiVElrSit2d2JGamFydTZVbzc0KzB0MVZFTkMrSjg2RVJFUkVRME5VYlFmcmVrcGpoYUFjbFNydE9zaVE1TW1SZURaWjZkNnZDOUZSUTJXeHo0K0tnZWxBTHFIZzQ0RHoyKyt1UlJhclhXa3Awd21RS0dRT1Z3b3FmdFVlT3U5cksrM3E0dGsvZlRUTVp3OGFRMkhSNDN5UTFWVkM5cmFwSDU4K2VVaG5IOSt2RXRCclVvbFIxWldpTU5qNjllWG9iVzFHR1BHaEdEMTZtSkxMVldGUW9iTExrdEdWVlVMZHUrMkxreVdsUldNamc3YlVhOUtwVlJuZC9mdWs1Wjk2ZWxCK1A3N1luejhjU0VPSEtqRDRzVnBsbU1tazRpbm45NkNmZnVxMGR6Y2pzY2Vtd1JCRURCMWFwU2xUZGNSc1RRMEdLd1NFZEdBME9zRkZCWnFVVnlzdHBuVzQ0eEdJOVZSallzN2ZldW95dVVpUkpNWmdnZCswMDlFUkVUa0R0RmtobHpPRU1aVkd6YVVZY09Hc3Q0YmpuQUZCZFlGc2FLaWZPeU9kdy91ZWdvOGpVWXpMcnp3U3dCQWRMUXYvdld2K1E3YlZWVzFXQjRIQkRnT1ZsMEpRcHViMi9HUGY5aU8vTDMwMG1RVUZOUllwdW1YbFozQ1YxOGR4cUpGS1QxZXE2enNGSGJ0cWtKTlRTc3FLbHBRVWRGaWMvempqd3NCU0VGdTEzcXVpeGVuWWRRb1A3ejU1bTdMSUpLb0tCOUVSdnFnb2NHMjdxdEtKY2VPSFpXVzg0T0N0QWdPMXVMeHg2VzZ2QWFEeVdZZ1NrZUgyYkxRMWZyMVpkRHAxTGp6emh5MHQ1dWhVc25RM202MitSNTFOWXdtejJLd1NrUkVIdFhXSnVEQUFRMk9IdFhBNUxnMGtRMlpURVJLU2h2UzBneFFLRTd2T3FwYWJRZE16UVlvZEY2OU55WWlJaUx5SUZPekFWNWVuQkYwSmpPWlJPemRXNDN0Mnl1UWtLREQxS25SeU0rM0JxdHBhWUYyNXhpTnJwY0M2QndsQ2xoWHNYZWt1TGpSOGpnaXdocm0ycFlDNkQwa2ZPdXR2YWlyTTFpMi9mM1ZtRE5uRkJJU2RKWmdGUUErK0NBZjA2WkYyNVU1Nk9ySWtYb3NYNzY3MTN0MkRWVVRFdnh4OWRXcHFLaG93WGZmRlZuMno1bzFDb0R0NnlHWEM1RExCWnRScldlZkhZbm5uOTltS1kyUW5SMkMvL3puZ09WNFVKQVdkOTg5RG4vNFF5NU9ubXpGLy8zZkVVUkYrZUNkZC9ZNUhLbnFLQmp2VFZuWktadXZWZGMrazJzWXJCSVJrVWQwZEFnNGRFaURRNGZVTUJwZEczSWFIUzNWVWZYMlBqTkdUNFNFdEtDOHZJSEJLaEVSRVEyNjl2SUdSQWEzOU42UUJreGhvVFhFcks4M09EM21TSE56UjY5dGREcTFaZEVrUjI2NDRUdExjSGJiYmRuWXNxWGNNaUlTQU5MVGcrM09zUit4NnZ4emZtMnRkWXEvbDVmanVNbGtFbEZTMG1UWkhqWEt6L0s0YTAzUzNrWmZybDVkYkZkYjlkcHIwNkRSS0pDZUhvUXhZMEt3YjE4MUFLbHU2TEpsbS9EYWE3T2NMbVFWSHU3ZDQvMjBXZ1dpb254UVdkbUs1dVoyUkVSNDQ5bG5wMEl1bCtHMTEzWlpYaWU1WE1DOGVmRUFZUFBhZGk3U2RkMTE2ZGl5cFJ4VlZhMllOV3NVbm50dUs1UktHY2FOQzhNbm54VGEzRE05UFFnQkFScjg2VS9uNEo1N2ZzS2tTUkdZTnk4ZXYveHlIUHYzMjlkV3Zmenlua2ZsT3ZMNjY3dmNQb2RzTVZnbElxSitNUnFCSTBjME9IaFFnL1oyMXdMVmdBQ3BqbXB3OEprMWFpSTJ0aEVWVzJ0Z3JOZEJFZER6aHpjaUlpSWlUekhXdDBDb3JVSGMyWTI5TnlZQXdNU0pFZmo5NzdQZFB1K21tNzUzZXF4elVTSjNqd0ZBZm41TnIyMW16eDZGMy84K0I3dDNuOFNlUFNleFkwZUZ6Zkh1b3hGWHJqeHFlYXhReURCdVhLamROYnZYQ2UwcDhEeDI3SlRsY1ZTVXI4TTJCdzdVMlFTT0tTa0JBS1NhdGwwWHl1b3B3TjI4dVJ5dnZXWWJDQ1lrNkhEUlJVbVc3WnR1eXNROTk2eXpiQjg1MG9Ebm45K0dKNTZZN1BBNWRBYXJjcm1BbUJnL3hNZnJzRzdkTWN2eE45NlloYmc0SFk0ZGE4SnJyKzNDd3c5UFFraUlGbDk4Y1FpLy9tb2RoVHB6NWlqTHlOalcxZzdML3M1ZzFkdGJpU2VmbklJZmZpaEdWbFl3WG5ycFhCdzdkZ282blFyYnRrbGZMeDhmRmViTmkwTktTZ0RlZU9OWEZCVTFZT25Tc3pGcFVnUUFJRGs1QUFVRnRWQ3JGZkR6VXlFK1hvZnp6b3V6cWIxS2c0ZkJLaEVSOVluWkxPRG9VUlVPSE5EQ1lIQXRVTlZvek1qSzBpTTI5dlN0bzlvVGhjS005UFNUMkpPbmhuZG1OTU5WSWlJaUduREcraGEwNUIxSFRzWkoxbGgxZzVlWEFqRXhqc1BCNGV6Skp6ZjFPcklWQUhidXJMU002QVNBOGVQRGJSYVM2bVF3V0lOVlFaQVdwWEptKzNacmtCc1I0Zmh6N3JadDVaYkgvdjVxeTJ2Y3VlaFZKMmVsQUg3NjZSaGVmbmxIdHhCV2h2dnVHMjlUbHpVakl4aHo1c1RpeHgrdEpRRTJiVHFCSjU3WWlHWExwa0Nqc1kzREFnSTBlTzIxV1VoSzhvZGFMVWQ3dThrbVdPMDBhcFFmWG4xMUpnQmc2OVp5bXhxdktwVWNTNVprV0xhYm10cHRqblZLU05BaExrNkhaY3MyWS9Ma0NFeWFGSUdmZno2T3NEQnZLQlFDWkRJQnYvOTlOaDUvZktQbE5YMysrVzE0OU5GSm1EUXBBamZkbElYYmI4OEJJSVhsR3plZXdEZmZIRUZEUXhzV0xFaHcrTHJSd0dHd1NrUkViaEZGQVNVbEtoUVVhTkRhNmxxQmRMa2NTRW5SSXpXMTdiU3ZvOXFid0VBOWNqTEtVSkRmaHZhZ1lLZ2kvU0gzMFhCQkt5SWlJdklZMFdTR3FkbUE5dklHQ0xVMXlNazRpY0JBZmU4bjBvaVhrUkhrTUZpVnlRU2twd2RoMHFRSTVPU0U0c1VYdDlzY1g3alFjU0RYV2Y4VHNBMEhBV0RHakJqTDQ4cktGcHNROCtPUEN4RVlxTEZwSXdoQWJxNDFySnd3SWR6eXVQdklXS1hTOXJPeEtBTHZ2WmRuTjEwZUFHNjlkUXhHajdhdkQzdm5uVG5ZdDY4YUowKzJXdmJ0MmxXRk8rL014Y01QVDdTTWx1MlVrUkZrZHcxbmR1OCtpV2VmM1dvVDhDNWVuR1pUVXVEWU1XdkpnKzRsQ0w3ODhqQktTaHF4YWRNSlhIUlJJblE2dGMyaVhnRHcrT09UY2UrOTYxQlUxSUNXbGc2ODlkWWVwS1VGNFpOUENuSGl4Q25jZEZNVzl1K3Z3WnR2L2dvQXlNdXJ3ZWpSQVVoT3RuMWVQWG5xcVNsSVQzZit2RHZEZHRaZWRZN0JLaEVSdVVRVWdiSXlGZkx6TldodWRseWJ5SkdZR0ttT3FwY1hSMGgwQ2d6VVkvTGtNcFNXTnFIbWdEZE90U3BnTWpGWUpTSWlJcytReTgzdzhqSWlNcmdGc1pNYm9WRHdjNWk3YW12MTJMcTFvdmVHYmxpNzlncTMycytkKzdubDhhUkpFWGoyMmFtOW5yTnAwd2w4OGNVaEFGSmQwQWtUd2pGMWFoUW1UQWlIajQ4S0FQREtLenRSVm1hZHRwK1dGb1NKRXlQc3JxWFhHN0ZqUjZWbHUvdUNWSTgvUGhtQXRCalZrMDl1c3FtUmFqQVk4ZEpMTzNEZWVYRzQrKzV4VUtua3lNMHR0UWs1dTRhdVhVZDNBb0JTYWYxNTQ4U0pacno2Nms2YkViYWRGaXhJd0tXWEpqdDhMWHg4VkZpNjlHdzg4TUI2bTJEdzJMRW0zSFZYTGk2K09BbFhYWldLd0VDTncvT2R5YzJWUnMxMnJUOGJINi9EZ2dXSk1Cck5rTWtFSEQ1Y2o2KytPdHlsTDByTDQzMzdxbEZTWWkzTGNmSEZTVmkvdnN6dVBsNWVDdnpwVDFOdzExMC9ZZjc4T0Z4M1hUcFVLam55ODJ0dzRFQWR0bTJyd0RYWHBDRWxKUUNIRHRXam84T01aNTdaZ3IvLy9UeW5OVzRCWU5FaWF5M1doQVJkcjgrL3NiRU5Cdy9XV2JaN3EzOTdwbUd3U2tSRXZTb3ZWeUV2VDRQR1J0Y0QxY0JBRTdLeno3dzZxcTVTS014SVRLeEhZbUw5VUhlRmlJaUlpTHJadjc4RysvZHZIT3B1dUMwek14ano1a24xTnM4Nks5eG01S2NvQW0rL3ZSZmZmMTlzMlNjSUFtNi9QUnNkSFdZOC9QQUd5T1V5eU9VQ1RDWVJ4Y1dOYUd4c3M3UU5DTEFONENvclcvREZGNGZ3N2JkRk5pRmplTGczS2l1bDBaZHIxcFNncEtRUkR6NDRBZi84WjU2bFRWaVlONHFLR25INGNBTVVDZ0hidGxrRFhKVktiZ2tHZi9paEJHL2ZzcURHQUFBZ0FFbEVRVlM4OGF0ZHFRQkFxbWQ2MTEzamVudzlVbE1EOGNRVGs3RnMyV2FZVE5iUnBTYVRpQysvUEl4VnE0cnc1cHV6a0pEZzMrTjFBR25VNWp2djdNVTMzeHkxMlorWTZJK3NyR0JjZnZuL09UMDNPdHBhVnVLOTkvSXRqOGVOQzdOWndLdlQ3dDBuTVhac0tNTER2ZkhoaHhkQXJaWkRGRVZzM0hqQ0VuS0tJaEFjck1VZi96Z09kOTJWQzFFRUtpcGFzSHo1Ymp6NDRBU25mYm50TnNlMWcrdnFEUGpuUC9kRG8xRkFyWlpEb1pEaDFLbDJiTjU4QXMzTjFucXg3Z2JScHpzR3EwUkU1RlJWbFJKNWVSclUxYm4rMzRWV0s5VlJIVFhxekt5alNrUkVSRVEwVkhRNk5SNTR3RDVVTTV0RlBQWFVabXpkV202emY5R2lGS1NsU1ZQQk96ck1EbGViNzlUWnJyM2RoSWNmL2huNStUVVF1MVg1dXVhYVZDeGVuSTdubnR1S3padWxleDA2Vkk5YmIxMExzVXZqSzY5TVFWNWVEZGF0c3grcEdSM3RZM21jbk96djhHZUtCUXNTY2RkZFl5RzQ4QVBINU1tUmVPYVpxWGptbVMzUTYyMEhmU3hjbU9oU3FBb0EvLzN2SWJ0UU5TbkpIeSsrZUM1T25tekYxMThmY1hydXRHblJBS1RBZFA5KzY4amJLNjhjRGNCK05QQkREMjJBVHFlMkJPT2lLSlZsNkRyeVZxV1NZL3IwYU9oMGFzeWViYTBuVzE5dnNGa2d6RlVCQVJwczMxNkJob2EySHR2bDVOZ3ZjblltNC9oZElpS3lVMU9qd1ByMXZ2ajVaeCtYUTFXNVhFUjZ1aDd6NXplZXNZdFRFUkVSRVJFTlJ6S1pnS2xUbzJ5Q3lMRmpRM0hUVFptVzdjek1ZS2ZuNjNScVhIdHRLZ0FwMEFzTDg3WUpWZFZxT2U2N2J6eHV1aWtMYXJVY3k1Wk53Yng1Y1pialhSZVdpbzMxd3dVWEpHRE1HTWNCM1lVWEpsb2VKeVQ0NC9lL3o3RnNLeFF5L09FUFkzSDMzZU5jQ2xVN1RaZ1FqamZlbUkzNGVKMWwzN2h4WWJqMTFqRXVYK1BhYTlOc0ZxZWFQajBhcjd3eUE3NitLaVFrNk9EbHBYUjQzdXpac1pneUpSSUFrSjBkZ2tjZW1ZVDRlQjJTa3dOdzFsbGhBS1R3dC9zVSs4YkdOdFRVNkZGVG8wZHRyZDZ1enVtaVJTbVdHcWhMbG1SZzdOaFF2UGJhVER6MzNEUzd4YmxjSVFpdzlNZVp3RUFORmk5T2MvdmFwek9PV0NVaUlvdjZlam55OHJTb3JIVDhvY0NaVWFQYWtaWEZPcXBFUkVSRWRIcVlNU1BHVWtQVUhWM3JvZzQzOCtiRlFhbVU0WVVYdGlNdExSQlBQVFhGSnN6ckhKRXFsd3RRcWVUUWFoVUlETlJnekpnUVhIbmxhQVFGYVMxdHI3NDZGVC85VkFxNVhJWTVjMkt4WkVrR2dvT3R4d1ZCd1AzM2p3Y0FlSHNyTVhkdUhKNTVaZ3RPbm16RmZmZU5oMElodytqUjBpSkxTcVVNM3Q1S2hJWjZZYzZjV0Z4MGtUVllCYVE2cXBzMm5VQlZWUXNlZW1naVVsUHRGNnB5UlZ5Y0g1WXZuNFBQUGp1STNOeFNQUGJZSk1oazdvMEd1ZTY2ZFBqNXFXQXlpVGExWFFWQndNMDNaNks4dkFXaUtFS3BsTVBQVDRXVWxBQ2JFWjR5bVlEWnMwZGgxcXhSTm1VV1ltSjg4ZUtMNStMamp3dHc4R0E5V2xyYTdVWURBMUxkMWVob1g4eWZINDhGQzZ3TGpvV0hlK1BGRjg5MTY3azRrcDBkaXR6Y1l4QUV3ZTc3SURzN0JKZGRsb0tRRUczdkZ6cURDS0w0OXBtOVBETVJFYUdwU1k3OGZDMk9IM2N2VUEwTU5DSW5weFZCUVZ3bGtvaUlpSWhHdGhVcjlsc2VKeWJxTUhQbUtMZXY4Y0VIMXZxWmNYRTZUSjhlM2VmKzVPYVdXaDRIQjNzaE96dWt6OWZxYXRldUttUm1CdHV0Vk8rdWRldU9ZZHk0TU11b1NVZEVVWVRaTElXMXpjMGQyTGV2MmpKNjB4MzE5UVo0ZXl1aFV2V3Z6OVorNGJTZllkZlVaRnM2Z0lGbzN3akNiVDErcHpCWUpTSTZnN1cweUpHZnI4YXhZMnFIdnhGMVJxczFZOHdZcVk0cUVSRVJFUkVSMGVtb3QyQ1ZwUUNJaU01QWVyME1oWVVhRkJXcElJcXUvNnBXTGhlUm1tckE2TkZ0a012NWV6a2lJaUlpSWlJNmN6RllKU0k2ZzdTMUNUaHdRSU9qUnpVd3VUbDdQemEyRFZsWkJtaTFyS05LUkVSRVJFUkV4R0NWaU9nTTBORWg0T0JCTlE0ZjFzQm9kSytZVUZDUUVUazVlZ1FHR2dlb2QwUkVSRVJFUkVRakQ0TlZJcUxUbU5FSUhEbWl3Y0dER3JTM3V4ZW9lbmxKZFZSallsaEhsWWlJaUlpSWlLZzdCcXRFUktjaHMxbkEwYU1xSERpZ2hjSGdYcUNxVUFDcHFYcWtwTENPS2hFUkVSRVJFWkV6REZhSmlFNGpaak5RV3FwR1FZRUdyYTB5dDgrUGkydEhabVlydEZvR3FrUkVSRVJFUkVROVliQktSSFFhRUVXZ3JFeUYvSHd0bXB2ZEQxU0RnNDNJeVdsRlFJQ2JLMW9SRVJFUkVSRVJuYUVZckJJUmpYQW5UaWlSbjY5Rlk2UGM3WE85dmFVNnF0SFJyS05LUkVSRVJFUkU1QTRHcTBSRUkxUlZsUko1ZVZyVTFia2ZxQ29VSXRMU0RFaE9Oa0R1L3VsRVJFUkVSRVJFWnp3R3EwUkVJMHhOalFKNWVWcFVWL2Z0TFR3K3ZnMlptUVpvTkdZUDk0eUlpSWlJaUlqb3pNRmdsWWhvaEtpdmx5TXZUNHZLU21XZnpnOEpNU0luUnc5L2Y2T0hlMFpFUkVSRVJFUjA1bUd3U2tRMHpEVTF5WkdmcjhYeDQzMExWTDI5VGNqT05pQXFpblZVaVlpSWlJaUlpRHlGd1NvUjBURFYwaUpIZnI0R3g0NnBJSXJ1bjY5UWlFaFBOeUE1dVEweVdSOHVRRVJFUkVSRVJFUk9NVmdsSWhwbTlIb1pDZ28wS0M1V1FSUUZ0ODhYQkttT2FrYUdIaG9OQTFVaUlpSWlJaUtpZ2NCZ2xZaG9tR2hyRTNEZ2dBWkhqcWhoTnJzZnFBSkFhS2dSMmRtdDhQYzNlYmgzUkVSRVJFUkVSTlFWZzFVaW9pSFcwU0hnNEVFMURoL1d3R2pzVzZEcTQyTkdkcllla1pHc28wcEVSRVJFUkVRMEdCaXNFaEVORWFNUk9ISkVnd01ITk9qbzZGdWdxbFJLZFZTVGtneVF5VHpjUVNJaUlpSWlJaUp5aXNFcUVkRWdNNW1Bb2lJMUNnczFhR3ZyV3hvcUNFQkNnbFJIVmExbUhWVWlJaUlpSWlLaXdjWmdsWWhva0pqTlFFbUpDZ1VGV3VqMWZSOWVHaFltMVZIVjZWaEhsWWlJaUlpSWlHaW9NRmdsSWhwZ29naVVsYW1RbjY5RmMzUGZBMVZmWHpPeXMxc1JFZEhod2Q0UkVSRVJFUkVSVVY4d1dDVWlHa0FuVGlpUmw2ZEZVNU84ejlkUUtrVmtaQmlRbU1nNnFrUkVSRVJFUkVUREJZTlZJcUlCVUZVbEJhcDFkWDBQVkFVQlNFeHNRMGFHQVNxVjJZTzlJeUlpSWlJaUlxTCtZckJLUk9SQk5UVUs1T1ZwVVYzZHY3Zlg4SENwanFxZkgrdW9FaEVSRVJFUkVRMUhERmFKaUR5Z3ZsNk92RHd0S2l1Vi9icU9yNjhKT1RsNmhJZXpqaW9SRVJFUkVSSFJjTVpnbFlpb0g1cWE1TWpMMCtERUNWVy9ycU5TU1hWVUV4SllSNVdJaUlpSWlJaG9KR0N3U2tUVUI4M05NaFFVYUZGYTJyOUFWUkJFSkNXMUl6MWRENVZLOUZEdmlJaUlpSWlJaUdpZ01WZ2xJbktEWGk5RFFZRUd4Y1VxaUtMUXIydEZSSFFnTzFzUFgxL1dVU1VpSWlJaUlpSWFhUmlzRWhHNW9LMU5oZ01ITkRoeVJBV3p1WCtCcXArZkNkblpyUWdQTjNxb2QwUkVSRVJFUkVRMDJCaXNFaEgxb0tORHdNR0RHaHcrcklHeG56bW9TbVZHWnFZQkNRbnRFQVJPK3ljaUlpSWlJaUlheVJpc0VoRTVZRFFLT0h4WWpZTUhOZWpvNk44SVZVRVFrWnpjaHJRMEErdW9FaEVSRVJFUkVaMG1HS3dTRVhWaE1nRkZSUm9VRnFyUjFpYnI5L1VpSXpzd1prd3JmSDNOSHVnZEVSRVJFUkVSRVEwWERGYUppQUNZelVCSmlRb0ZCVnJvOWYwUFZIVTZxWTVxV0JqcnFCSVJFUkVSRVJHZGpoaXNFdEVaVFJTQnNqSVY4dk8xYUc3dWY2Q3FWb3ZJek5RalBwNTFWSW1JaUlpSWlJaE9ad3hXaWVpTWRlS0VFbmw1V2pRMXlmdDlMWmtNdjlWUjFVT3BaS0JLUkVSRVJFUkVkTHBqc0VwRVo1ektTZ1h5OHJTb3IvZk1XMkJVbEZSSDFjZUhkVlNKaUlpSWlJaUl6aFFNVm9ub2pGRlRvOEQrL1ZyVTFIam1yYy9mWDZxakdocktPcXBFUkVSRVJFUkVaeG9HcTBSMDJxdXZseU12end1VmxaNTV5MU9yemNqS01pQXVyZzJDNEpGTEVoRVJFUkVSRWRFSXcyQ1ZpRTViVFUxeTVPVnBjT0tFeWlQWGs4bUFsQlFEVWxNTnJLTktSRVJFUkVSRWRJWmpzRXBFcDUzbVpoa0tDclFvTGZWTW9Bb0EwZEVkR0ROR0QyOXZrOGV1U1VSRVJFUkVSRVFqRjROVklqcHQ2UFV5RkJSb1VGeXNnaWg2Wm82K3Y3OFJPVGw2aElTd2ppb1JFUkVSRVJFUldURllKYUlScjYxTmhzSkNOWTRlVmNOczlreWdxdEdJeU14c1JWeGNPK3VvRWhFUkVSRVJFWkVkQnF0RU5HSzF0d3M0ZEVpRHc0YzFNSHBvUUtsTUptTDA2RGFrcGhxZ1VMQ09LaEVSRVJFUkVSRTV4bUNWaUVZY28xSEE0Y05xSER5b1FVZUg1NGFUeHNSMElDdXJGZDdlWm85ZGs0aUlpSWlJaUloT1R3eFdpV2pFTUptQW9pSU5DZ3MxYUd2elhLQWFFR0JDVGs0cmdvTlpSNVdJaUlpSWlJaUlYTU5nbFlpR1BiTVpLQ2xSbzZCQUE3MWU1ckhyYWpSbVpHWHBFUnZMT3FwRVJFUkVSRVJFNUI0R3EwUTBiSWtpY095WUNnVUZXalEzZXk1UWxjdUJsQlE5VWxQYldFZVZpSWlJaUlpSWlQcms5QWxXUlJIWTF3aHNyZ1lLRzRHNmRzQmdHdXBlRVZFL0NBQmlmL3N6Ykdqa1FLQUtTTk1CVTBLQU1UcHd1Q3NSRVJFUkVSSFJtZWYwQ0ZiTDljQmJoNlZBbFlob0lCbE0wbnRPdVI3SXJaUUMxdHVUZ1VqdFVQZU1pSWlJaUlpSWlBYVI1K2JXRHBYQ1J1RFJQUXhWaVdobzhEMklpSWlJaUlpSTZJdzBzb1BWY2ozd1FnSFF3cFc4aVdnSXRSaWw5Nkp5L1ZEM2hJaUlpSWlJaUlnR3ljZ05Wa1ZSbXY3UFVKV0lob01Xby9TZUpISXhMQ0lpSWlJaUlxSXp3Y2dOVnZjMWN1b3RFUTB2aFkzU2V4TVJFUkVSRVJFUm5mWkdickM2dVhxb2UwQkVaRzlMelZEM2dJaUlpSWlJaUlnR3djZ05WamxhbFlpR280S0dvZTRCRVJFUkVSRVJFUTJDa1J1czFyVVBkUStJaU96eHZZbUlpSWlJaUlqb2pEQnlnMVdEYWFoN1FFUmtqKzlOUkVSRVJFUkVSR2VFa1J1c0VoRVJFUkVSRVJFUkVRMFJCcXRFUkVSRVJFUkVSRVJFYm1Ld1NrUkVSRVJFUkVSRVJPUW1CcXRFUkVSRVJFUkVSRVJFYm1Ld1NrUkVSRVJFUkVSRVJPUW1CcXRFUkVSRVJFUkVSRVJFYm1Ld1NrUkVSRVJFUkVSRVJPUW1CcXRFUkVSRVJFUkVSRVJFYm1Ld1NrUkVSRVJFUkVSRVJPUW1CcXRFUkVSRVJFUkVSRVJFYmxJTWRRZUlpSWlJaUlpSWlJWlNYbDZONVhGc3JCOThmVlYyYmZSNkk4ckxteTNiaVluK2c5STNSNHhHTTlyYVREQ1pSUGo1MmZlMXF6MTdUdUxsbDNkWXRqLzY2RUtIN2E2Nzdsdkw0d2NlbUlDY25GRFBkUFkzYjc3NUsxcGFPZ0FBTTJhTXd1VEpFUjY5UHRGUVlMQktSRVJFUkVSRVJHZTBlKzlkWjNtOGJOa1VuSE5PbEYyYndzSmFQUHp3ejVidHRXdXZjUG42Ly9uUEFSUVhOLzIySmNKc0JrUlJoTmtzd21RU1lUS1pZVFNLTUJyTk5uL2EyODNvNkRDaHZkMk05bmJUYjMvTUVFVVJBT0RscGNCLy8zc3hGQXJuRTVJTkJoT3FxbHA3N1dQWE5nYUR5ZVhuNXFvTkc0NmpzYkVOZ0JSS00xaWwwd0dEVlNJaUlpSWlJaUtpQVdRMmk4ak5MZlg0ZFZ0YmpkaS92d1pqeDBxalMxOS9mWmRkbTVNbmJVTlZSMjI2VzdueUNMWnRLN2ZaRnh1cnd5V1hKQUVBN3I5L1BmYnRxKzcxT2wzRDU4NHdHQUJrTXFIWGM0bEdBZ2FyUkVSRVE4Qm9sS0cwVklmcWFtL285VXFZVFB4d1NVUkVSUDBubDR2UWFqc1FFdEtDMk5oR0tCVG1vZTdTc05YUklZMEs3YTY5M1F5OTNnZ0EwR2prTVAvV3BFc3VDQUF3bWJydGdCUVlDZzQrMXAxMVZqamVmVGZQMGtZdUYyQXlpZEJvRkZBcVpaRExCU2lWTWlnVU1zamxNaHcvZmdveE1iN1FhaFZRS0tUOVNxVU1GUlV0T0g3OEZMS3lRaEFXNWdXbFVvYU9EdXZvMGxXcmlucDkzcTYwMmI2OTBtN2YrUEhobG1DMUw4eGRYbW9HcTNTNllMQktSRVEweU9ycXRDZ29DSVVZRkF4Vm1qOThmVFFRNUZ4UGtvaUlpUHBQTkpsaGFqYWd2THdCRlZ0cmtKNStFb0dCK3FIdTFyRDB5aXM3a0p0N3pHNy9jODl0dFR5KytlWXMvUE9mK3gyZVAzLytGM2I3L3Z6bjZSZzNMc3h1ZjBwS0FGYXZ2aHh5dVF6RnhRMzQ0SU1DYk41Y2pwZGZQaGZKeVFFQXBCR2QvL25QUVh6N2JSSE1aaEZ6NThiaHFxdEdXNjdSMFdIRy8velBEd0NBa3BKR0xGeVlpSmt6WTl4NzBvUHM1TWxXSERoUUJ3QTJJWFp4Y1NOKy92bTR3M015TTRNUkdLZ1psUDRSOVJlRFZTSWlva0ZVVjZmRm52d1llR2RHUXhIZ1BkVGRJU0lpb3RPTUlKZEJvZk9DUXVjRlk3ME9lL0xVeU1rb1k3ZzZTSHFxZGFwUXlLRFhHM0gvL2V2UjNDd3Q0dlRPTy92dzBrdm5BZ0FFUWNDdnYxYWhzcklGQVBENTV3ZHh5U1ZKVUt2bEFJRFBQanRvV1R6cjFLbDJORFcxMmQzajVaZG4yTzByS0tqRnUrL3U3N0VOQUR6d3dIckw0NXR1eWtKNmVwRE44YTRMZXQxeFI0N2xPZlJrLy81cXZQRENkcnY5cTFjWFkvWHFZb2ZuUFB2c1ZFeWF4UHFyTkRJd1dDVWlJaG9rUnFNTUJRV2hERldKaUlob1VDZ0N2T0dkR1kyQy9EWk1ubHpHc2dDRHdGbXdLaTFVQmFoVWNseCtlUXJlZno4ZkFMQm56MG5zM0ZtSnNXT2xVYTZMRnFWZzkrNlRBSURHeGpaOC8zMHhGaXhJUkZsWkV6Nyt1TUJ5dlhQT2ljS0NCWWt3bVVUSVpGSW9Dd0RaMlNGMjkrNHNhOURKVVp2dTR1TjFQYlpMVFBUdjlSb0ErbFJYdHFkd21taTRFVVR4YmZ1aUlDUEJvbCtHdWdkRVJJNTlNVzJvZTBERDFOR2pBU2h2VDRCWFd1UlFkNFdJaUlqT0lLMkY1WWhVRlNFeHNYNm91ekpzelozN3VlWHhzbVZUY000NVVRQ2tSYWM2cDdDdldWTnFXZmdwTE13TDc3NDdIMmF6aUlVTHY3S2MrOWUvenNibzBZRjIxLy9Ydi9Md3lTZUZBOUwzNjY5UHh3MDNaQXpJdGZzck43ZlU0WWpWbnJ6ODhneVh3bCtpd1NBSXQvVllFSmdqVm9tSWlBWkpkYlUzVkdtdS9YYWZpSWlJeUZOVWtmNm9PZUROWU5WTk5UVjZCQVZwOE9jL2IwZDB0QzhhR3F4VDc0T0R2YUJTeVdFMjI0NVZHK3BGbWJvR3hBTmg3ZG9yVUZUVWdGT25laThEQUFCQlFWcDgvLzBpR0kxbUxGandwV1gvSTQ5TXdvd1pVbjNZcXFvV0xGbXkybkpNb2VEQ1ZqUnlNRmdsSWlJYUpIcTlFcjQrTE1SUFJFUkVnMHZ1bzhHcFZ2NzQ3MGhMU3dlT0h6OWxzMi81OGoxNDRZWHRNQmlNdVBQT3NRNFhXWXFKOFFVQUNOMHlRRmVEMVk4K3VzRHkrTHZ2aWkzVDlWTlNBcENWRmR6citkZGQ5NTFMOXhrSWYvLzdYa3U1QWxlc1hYc0ZUQ2JiZlJxTkhISzU0OWRLemtWZGFRVGhPeXNSRWRFZ01aa0VDUHlnU0VSRVJJTk1rTXRnTWczdFp4QlJCQ29xVENndk42RzkzZk1WQ1dOaUZJaUprYnQxemlPUC9JeGR1NnJzOWxkWHQxb2U3OTV0Znh3QVFrTzluRjdYWkJLeGZ2MHhUSjhlQTZYUzhlc2VGaWJWMjYrc2JMRXBFZkRZWTVNc3gvb3JJRUFESHg5bHY2N1IzTnlCK25wRHYvdGlOTnAremJ1K0xtSzNid2RucnhuUmNNUmdsWVlmUWJCL1p5VWlJaUlpSXFJUnFicmFqTldyRGFpdU52WGV1Qi9jRFZhOXZaMkhqc0hCV3NURStPS3h4eVlqTjdjVXk1ZnZRWHU3dGY4ZmZWUUFVUlJ4N2JWcE51ZVp6U0phV3p2d3dndmJzWHo1SHR4MzMzaGtaUVhiMVZkMU5tWC91ZWUyNGJubnRybjFQRDc4c0FBeE1YNllPVFBHWnY4Tk42Ump3WUpFbTMxZmZYVVkyN2RYQXBCKzlINzIyYWs5anJKZHRlb29Ybi85VjdmNjQwalgxdzRBMUdwckhHVXkyUzZxeGhHck5KSXdXQjFvR2cyd1lEN3cvWTlBYy9OUTk4YXpsRW9nTUFDb2NuMEtnRXYrOUJpd2RRZVF1eDVvYS9mc3RUMUJwUUtlWFFwOC9oV3dvLy8vd2ZTWldnVmNlUm13Y2pYUTBEaDAvWENIWEE1Y09FLzYycmEwOXRxY2lJaUlpSWhHdG4zN09wQ2JhMEJ3c0J3TEYyb1JHaXFEVGllem0wSS9GQ0lpZktCUXlKQ1FvTU9oUTliNnMwdVhubzNwMDZNdDIyRmgzdWpvc0EzL3pHWVJIMzVZZ1AzN2EyejJtMHdpVHAyU2ZvNDlkYXJkSTZNOVBhbWdvQlk3ZDByQnFsb3Q3MU5OMkJkZlBOZnkrSlpiZmtCSlNSTUFxVHpDdSsvT2QzaE9TNHR0VFZhdDFocEhkYTlUeXhxck5KSXdXQjFvUzY0RjVzNEVMcjRBK1BwYktRUnJINFpoWVY5a3BnUDMvd0Y0L3hOZzdUclBYVGNxRXJqcGV1Q0tTNEhWYTREVmE0RlR3eWlVTmhxQmhEamc0WHVCb3BLaEMxak5adURpQzRFTHpnTnlOd0QvOXkxUVhkUDdlVU5KSmdOdXVBYTQ2akpnL1VicDYzdThmS2g3UlVSRVJFUkVBNkM2Mm96Y1hBUEdqRkZoeGd5VjA1cWFRK1dxcTBaanlaSU1LSlV5bXhHa1hmdFpXNnZIQ3k5c2c5aGxWcVczdDlJU0ZJNGZINGFDZ2xyTGlNeFRwOXBoTUJndGJRTUROWkRMWlphYXJGMDFOYldqc2RHNklGWlltRGRVcXI2TjF2VDJsdUtkcjc2NnhMSlBvN0Vmd2RzMTZQWDM3NzMyLy96NThaZ3hZNVREWTlYVnJaWlFGUUJtemh5RjF0WU9iTmxTZ1lNSDYzREhIVG1XWTUxaHM3Vy8xdEhDUFpVSklCcnVHS3dPcEtRRUtWUUZBSzBXdUdhUnRQMytKOENXN1VQYk4wOFlPMFlha1h2YlRjREU4Y0JiSzRBNkQ2d3lxZjN0emQzWFJ4cVJlZkVDYVlUanl0WERJemcwbTZVL01wazFZQzB1QlQ3N0V0aTVlL0RLR0hRWXBYc3BsY0Q4T2RMMzFzK2JnYTlXQXVVVmc5TUh0LzMyMnFqVndMelp3SG16Z0wxNXdIYy9BTHYzc1FRRUVSRVJFZEZwUWhTQjFhdjFDQTZXRDh0UUZaQkdUY3JsTWhRWE81NEJXRkxTaENlZTJJaUdCbXY0T1c1Y0dKNTZhZ3IrOWEvOU9IQ2dEbGRjTVJvclZ4NUZWWlUwSSsrdmY5MXRjNDJZR0YvNCtDanRSbkthelNKdXYvMUhTN0FhRnVhTjk5NmJENFdpZjZHaWo0OFNiNzY1Rzk5OGM2VFh0bFZWTFU1TEVuU1ZrUkdNMTE2YmFiZC95eGJiUVRMVHBrVmp5WkxWbHRmcm5IT2lrSjBkQWtBS3FMdnk4MU5aSHJNVUFJMWtERllIVW5FcGNPZ0lrSkprM1JjY0JOei9SMkQzWHVDdGYzb21pQndLY2prd1paSjFlK3dZNEMvUEF5cytBSDdaM1BmcmFqWFNWUHV1MUNwcFZPYTgyY0NtcmRMSTMyTmxmYitISjVoTVVyRGFLVDVXQ2xoTFNvSFBmaHZCT2hnaG9kRUVLSC83Wnl5WEF6T25BVE9tU3FVVS92dU4xSi9oVEJDQW5DenBUM21sTklKMTNTK0FZWGhObHlFaUlpSWlJdmRVVkpoUVhXM0d3b1hhWVJtcUFsS2QxSTgvTHJUYjcrMnRoTkZveHVPUC80S1RKNjBsekNJaXZQSFlZNVBnNWFYQW5YZU9oZEZvaGt3bUlDVWwwQktzbHBkYloxdnFkR3JFeFBnNXZQZXFWVVVvS21xd2JGZFZ0ZUQ4OC8vcjluUDQ1Sk1GQ0FuUnVuMmVPenBIdzNhM2NlTUp5K1BrNUFERXhmbGgrdlJvZlBQTlVRREFsMThlc2dTcmxaVXRsclpLcFF5K3Z0YWYrNDFHMjJDMXYrRXkwV0RpZCt0QU1wbUFWLy9xdUxicTJHemcxZWVrdjBlaWNkbUF2ODUybjdjM2NQZnRVbkRzYXovTndTVUJBYzZQeWVYQTlIT0FsNThGNXMzcDIvVTlwYVBEOGY2NFdPQ2hlNEEvUHczb0hQOEg2dGwrT0NncklRakEyUk9sMStuUis0SEUrSUh2aDZ0Nnlwb2p3NEdiYndEKzhRWnc0MklnSkhqUXVrVkVSRVJFUko1VlhpNU5qUThOSGI2eFEwNU9xTjAralVhQnhFUi9LQlF5UFBUUVJFdklGeGJtalQvLytWem9kR3BMMjg1akYxK2M1TEJtN0FVWEpEamNYMVoyQ2l0VzdQUE1rM0FnTUZDRG1CaGZ1eitCZ1JxWDJuVXZXK0R0M1czd0U0QzZPZ1AyN3EyMmJNK2RHd3RBZXM2ZHRteXBRRVdGRktpV2xscExCa1JGMlY2L2UvMWFCcXMwa25ERTZrQ3JxUVgrOFQ1dzc1MzJ4M3g4Z01mdUI5NTVEMWo3MDZCM3JWL205eEJzbmowUlNCc052UDJ1KzdWSEk4SjdQcjVwSy9EQnY0SGFPdWR0dEZwQXIzZCszQk9NUGF4bVdWNEJySGdmYUd4eTNtWXcrZ0VBTFMwOXYxYkRrVllMWkdWSU5XT0ppSWlJaUdoRWFtK1hSbFhvZE1NM0pFdEs4cmM4MW1nVWlJNzJ3WklsbVpiUmxOblpJYmp2dnZINDdyc2lMRjE2dGwwdzJTazdPd1RQUFRjTm4zeFNpRU9INmlHWHl6Qm5UaXh1dUNIZHJxMWViOFRUVDIrR1htKzBPeFlYcDhOZGQ0MkR2Ny9hN3RqR2pjZng0WWNGTmlIazdObXhEdnUwZUhFYUZpOU9zOXUvYk5sbWJOcGtIV1g2N0xOVGtaeHNQN2pKYkJZeGI5NFhsbTBmSDZWZG16VnJTaXlMVGlrVU1zeWFKZFZoVFV6MFIwS0NEa1ZGalJCRkVWOTlkUmgzM0pHRHdzSmF5N2twS2JiM2JHL3ZIcXdPenhIT1JJNHdXQjBNbTdZQ002ZEwwNTI3RXdUZzFodUIrbnFwUHVkSWtCZ1BaRHQ0TGwwZFB0SzNsZXFqSXB3ZmUvdmQzaGZKQ2dvRS92U1lWR3Ywc3kvZHY3K3JqUGIvQ1FLUXdzQlAvK3Q4Uk90ZzlhTzBUQXAzQ3c4T1RqODhLYjhRK1BOclFHdHI3MjJKaUlpSWlHaFljelJpYzdqdzhWSGg2Njh2d2E1ZFZiOU54WStIajQvdDZNeHAwNkl3Ymx5b1RZQnBNb25ZdS9ja3FxdjFtRGN2RGdCdzFsbGhBSUExYTBxaDBjanh4eitPdGJ0Zlc1c0pTNWR1dEZud0tTTWpHUG41MGxvaUpTV05lT2FaTGJqdHRtek1taFVEUVJCdy9QZ3B2UHR1SG43NTViamxIRUVBYnJ3eEU5ZGVheCtlT3ZQVFQ4ZHNRdFdZR0YrSG9Tb0F0TGJhL3B6WnRSNHFJSTB3N1ZyRGRjS0VjS2hVY2pRMnRzRmdNQ0k3T3hSRlJWSWU4TU1QeFRqLy9IaWI1NXlXRm1SenZiWTIyL3R4eENxTkpBeFdCOHMvM2dQZWVGR2F6dDZkSUFEWFhUMXlndFZGRnpzLzF0QUlMUCtIVkVPMkwrSmpIZS8vZXBYcm9XcDRHSERscGRLK2dRcFhuWTBVL2VSenFRUkVmeVVsQUdYSGdUWUhVLzFkNmNjalQwcUxXdzAzYXZzcEpEYTI3UVJlV3o0OCswNUVSRVJFUktjZGIyOGxQdjMwQUE0ZnJzZjc3K2RqOGVKMFhITk5LbjcrK1RoV3JqeUt2THdhNU9TRTR2bm5wd0VBamg1dHdFTVBiVUJUVXp1MFdnVm16SWlCV2kzSG80LytnbDI3cWdBQWdpRGcwa3VURVI5dkxaL1gyaXFOVk8wNmZmN2NjMlB3eEJPVHNXcFZFWll2M3cyajBZejZlZ05lZUdFYi92M3ZRaVFrNkxCaHczSEx5RkFBQ0FueHduMzNuWVh4NDN1WjdkbkY5OThYNC9YWGJXZVRMbDVzUDVxMlUvZUZwcnFXUHdDQUR6N0lSM1cxdGMyV0xlVzQ2S0t2SEY2cnRkV0lwNTdhWk5rV0JBRlRwa1RhdE9rNmVsY1FHS3pTeU1MdjFzRlNkUkpZdjlINThlaElhZUdtNFM0akRaaHdsdU5qUjQ0Qzl6M2E5MUFWQUJJVDdQZTF0RWdMTWZXa2E2amE2Y3BMZ1NzdjYzdGZlbUlhd09BdktVRjZMdi83SkJEYVM1MVJvNU9Sc2VaQldEaXJMOVQyVTFwc2JObk9VSldJaUlpSWlBWk5mbjR0RGgrV0ZwVnVhek1oT0ZoYUNLcTF0UU43OXB5RTBXakdybDJWT0g3OEZBQWdOdFlQd20vRGNQVjZJelp2TGdjQW5IZGVuT1dhb2lqaVgvL0tzMnlYbHpmanJydHlMY0VyQUtTbUJ1TEJCeWNBQUJZc1NNRHJyODlDYUtpWDVYaHBhUlBXclN1ekNWV25UNC9HaWhYbnVSeXFscFEwWXVuU2pYamxsWjAyQzBSTm5CaU8yYk5IT1Qxdng0NUttKzJnSU52RnNVUTNGMnJ1ckxNS1NHVVR1cGN2NkJ6ZENnQnFOY2YvMGNqQzc5akI5TlUzMHFydE1nZDV0aWoyWGkrekoxY3ZBbXByZXgvVjJSK0NBUHp1T3NmSGlvb0JDTUNyei9mdkh0MFh4QUtrTU83TmwzbytUNnR4SE5vTjFNaFZUNHhLZFNRaUhIanNBZW01eE1WS2kyQzk4bGNncjhCSlA4eU85dzlYcWw1R3JIWU54b21JaUlpSWlBYllKNTlZZjlZS0QvZTIxQXFkUGowR2YvM3JiclMxbVNDS3dEZmZITVVkZCtSWTZvbCs5ZFZoQU1ENjljY3djMllNWnN5SXdRY2Y1T1BFQ1dueDZxMWJ5MUZTMG9pNE9CMEtDMnR0Rm05S1RRM0VDeTlNUjFOVE93NGRxc1B1M2Fxc0JFVUFBQ0FBU1VSQlZDZng2NjlWT0hteTUzSm9QLzk4SElXRnRZaVA5MGQ4dkI4Q0FqVHc4MVBEejArRnVEZy9oSVY1bzZaR2orM2JLN0J1WFJuMjdEbHBkNDM0ZUIwZWVXUVNBT0R2ZjkrTDV1WjJlSHNyb1ZUS0lZb2lLaXRiTEdGeHA4aElINXZ0eXk5UHdkZGZIMEZibStPZml3VkJnSitmQ2pxZEdtVmxwMnlDMklzdVNzVFNwUnRoTklwUUttVm9iR3l6cWIvcXFKNHIwWERHWUhVd1ZaNEVkdTBCSm95elAxWmMydmU2bkZjdmtxYm5peUpnYUFOKzJkeS9manF6OEh3Z3pzRnZ0WXFLZ2FYUEFob044TlNqd0tob3o5NVhvWEFjdUxwcUlNSlZjdytCNWszWEExTW05ZTI2V3EzdGRIbGZYMkRwUTlLQ1hkLytZTjkrb0FMZWdkSmJLWUFJQnF0RVJFUkVSRFE0Q2d0cnNYMjdkWFRtdGRlbVFTNlhScU42ZVNsdzl0bVJXTCsrREFEdzQ0K2x1T1dXTVZBcVpaZzkyeHFzN3R4WmhkWldJN3k4RkxqcXFsUzgrdXBPQU5LUDU1OStlaENQUERJUnMyZkhZdFdxSXVUbDFWZ1dwbHF5WkRVYUc5dWM5azJsa2tPclZkaTFxYTdXbzdwYUNrODdDUUt3ZlBrY2xKV2R3cU9QL3VMMG1qazVvWGppaWNtV3hibjBlaU4rK0tHa3g5Y29NdElIQ1FtMlA0OEhCR2h3K2VVcEtDOXZSbEtTUDhMRHZhSFRxZUh2cjRhL3Z3WitmaXJJWkFJKy9mUUEvdm5QL1piekVoSjBtRG8xR212WGxtTG56b3J1dHdJQVJFVDRPTnhQTkZ3eFdCMXN2MngySEt5dWQvN20xNk9yTDdmV1BCVUU0QSszQXUzdFVxMUtUNHFNQUs1WlpMKy9waFo0L2xWQWtBR05UY0JUendITEhnVmlZeng3Ly83eWRMamEwK2ppOXo0R2ZIMkFhVk04Y3krNVhCb3BIQjhyTGVEVmRhcThlYVFGcTcyVUF1Q0lWU0lpSWlJaUdpUmZmMjFkZ0NrNjJ0ZG1PajhnVGIzdkRGWk5Kak1PSHF4RFptWXdSbzhPUkZpWUYrcnIyekJ0V2hRTUJpbFluVFZyRkZhczJJZW1KbW10akIwN0tpeWg2NDAzWm1MTm1oTGNlZWRZM0gxM3JzTlFWU1lUTUhac0tHYk5Hb1dwVTZPZ1ZpdXdZNGMwK25UWHJpcW5RZXlzV2JHV2hhaXV1eTRkSDMxa08rUFJ5MHVKNjY5UHgyV1hKVU1tczY0bWxwNGVoTysrSzNMNitpZ1VNdHg5OXppYmN6cjk3bmVaVHM4RHBOcXE2OWFWMmV5NytlWXhFQVJnekpnUWJObFM3dkM4eXk1TDd2RzZSTU1OZzlYQnRuTTNvRGZZMWxPdHF3ZHkxN3QvcmFzdUF4WmRZcnRQTGdmdXZSUDQ4MStBM2Z2NjFWVUxoUUs0NnpaQTJXMUlmbHNiOE1LcjBxL2kvdllxOFBGbndFOGJwSEQxcVVlY0wwUTFWRHdacnZZMFl0VnNCdDc0dS9UWVUrRXFBSnc3RlNnOFpQdTkwbHNwZ01BQUlHMDBzR21yNS9yUkg3MEZxMkdoZzlNUElpSWlJaUk2NDkxMzMzaEVSdnJnODg4UDRzWWJNeXlqVlR0Tm5CaUJxNjlPeGZqeDRjaklDTEpaVk9uUlJ5Y2pOdFlYUGo3V1dYbHF0UndYWHBpSXZMeHFuSDkrQXFaUGo0WmFMUzFnblowZGd1enNFQURBM1hlZmhYdnZYUWRCa0FMZHpNeGdaR1dGWU1LRWNNdUkxazZUSjBkaTh1UklpS0swY0ZaaG9WUVQ5dGl4SmxSVXRLQ3BxUjAzM0dCZGlPcUdHOUtSbjErRDNidFBJalRVQ3hkZW1JQUZDeExoNTJjL2V6QTFOUkFCQVJxWVRHYUlJaUNYQzlCcUZmRDMxMkRVS0YvTW54K1B6TXhlMXYxd3dzdExnYi85YlE0KythUVFIMzFVZ0FVTEVqRnhvbFFiTmkwdENJQlVNa0Nqa2NQSFI0bVlHRDljZm5reUprNk02TlA5aUlZS2c5WHVVcEtrWUxKN2lPaEozUmVwQ2d3QWxyL3EzalVFQWRENU9UNm1VQUFQM2cwOCt4SlFjS0J2ZmV4cXliVkFVcUx0UGxFRVh2c2JVSElNT0g4dTRPY0wzSDZ6VkVQMm5YOEJ5NTRIWnA4TCtQZ0FUVTNBNnJVOVQxdFhxNEgzL2c0b3UzMUxMbjhIV09mQ2FGNnRCcmoxZDhDWDN3QmxKOXgvanU3cXJWaDNhQWlRRU9lNSs1V2RBUDcyRCtEd1VkZjdFUm9zbFdZSURaRytEai84NkxuKzlKV3o3MWxSbEw2bi9YVlNPUVM5M25FN0lpSWlJaUlpRDFHcjVWaXlKQU1YWHBoZ3QwQlQ1L0diYjg1eWVHNUdScEREL2IvN1hTWUUrd0dlTmpJemcvR1h2OHpFcUZGK0RnTlBSd1FCU0VyeVIxS1N2ODErazBtMENZUUZRY0NqajA1Q1pXVUxVbE9EZXV4TGJLd2ZQdnRzb1V2Mzd3dTVYTUQxMTZmanJMUENiUHFka1JHRU5XdXU2UFYxSWhvSkdLeDJkK2dJc09KOTRJRzc3VU8rZ2RTZkdxS09xRlRBby9jRFQ3OWdIOGE1NDV6SlVuRGEzYnNmQWp0K3RiYnBsSm9DdlBRc3NISTE4UGxYd0xnYzRQNC9BZ3ZtQXova0FqK3VBMDQxMjE4dk05Mys5VzV0QlRadDY3MlBuYzgxUFJXWU9GNEtkamRzZFAwNTlrVlBJMVpUVTRDSDc1SHFvd0xTMVAyLy9RTTRWZ2FVVnpoZjlYN2VIT0NXSmZiN2QrNEdYbjRETURvNXo1SEljT0NKaDRDZ1FHbjdsaVhTNjd2cWU5ZXZNUkNjQmF0bXN6VGFHcEJHT252aUZ3SkVSRVJFUkVRdUNBNjJEMVg3eXRXd3NLOGpRYnZyUHNvV2tHcWdCZ1JvSExRZUd1bnA5aUUwUTFVNlhUQllkV1RYSHVEbDF3Yy9YUFUwclFaNDRrRnBhbjdKTWZmUFQwbVNhcloyOThHL3BSR29BQkFjQkl6dVZnTkZMZ2N1V1FCTW1RenMybTF0dC9oSzRJcExwR25wMWJXMjUyU20yZCtucmtHNlRtOHlVcVZRRlpBV1IvcmpiZEsrRlI5STlXYmRjZVZscnJYckRDeTd1KzRxWVA1YzIrOGJwUUlZbHcxczN0YnpxTjJrZU1mN3g0OEZIcm5QOGJHb1NNZjduMzVDcXZQYTFZMkxBWlVTK0hLbDh6NE1ORmVDMWNSNEJxdEVSRVJFUkVSRU5PeU40TlJ3Z0owdTRhcTNON0QwWVdEcHM5Sm9TVmVGaHdLUDNtZGZFdUhEVDRGdnZyTnV6NWptL0ZkTm9jSDJvMTFWS21EbWROZjZFQjFwcll2cXJsbm5Bb2tKd0N0dkFPV1Z2YmZ2ZE1VbC9mdlYyY0x6SGUrZk5nWHc4d05lZWgwd0dCeTNTVTUwdkI4QWNoeFBQM0dxZTZqYTZkb3JwYS9wZnp5MGlKZTduQVdyN2UzVzd6VlBsbEFnSWlJaUlpSWlJaG9nSXpneEhBU2Q0ZXJGRndKSGk0RWpSY0NKQ3FDNVdack8zdVo0UlQ2UG1YbzJjTThkd0lGRHdQdWY5RzlLdnp1Q2c0QW5IN1ZPWlFla2taWnYvUk5ZMzZYZXFVSUJ6SnM5T0gzcWk5Z1k0TEVIZ2ZzZkJkcGNITG42dHhYQUhmOHpNUE1Tc2pPQlAvOEplUEovZ2NZbTIyTmFyZlBScDU1MnhhV0FVZ1Y4OU9uZzNLOHJQeWZCcXFGTitpVUF3R0NWaUlpSVJpUlJGQ0Z3YmlzUkVkRVpoY0ZxYjNidGtmNE1oY0FBNmUvVUZPRDVaZElVK2s4K0I2cE9EdHc5QS95QlpZOUtvMDA3NlEzU3lNODkrMjNiVHBra3RYZEVGSUh2MWtoOWZ1NnBnZXR2VHdvUEFuOVo3bnFvQ2dEcmZnWWdBbmZjTWpEaGFsUWs4TDlQQXMrOGFQdDFURWx5ZkQrekdiOHR6K2paZmx4eW9UUVMrMThmZWZhNnZlbjhudTZ1cGNWYVhpRXlRaXBqb1hjeXNwZUlhQkJzWFprTFk1ZWEyR09tVDRSZnNKUDNNQnB3aFZ0M0l6NXJORFRlWGk2MWIyNW93dEhkQlRiN3NtZE9kdEs2ZDRhV1ZxaTl0QzZIWnUxNkF4cHI2bTMyNlVJQ29kS29uWnpSTjFVbEo1QzNjU2ZPdmVwQ0tIcVlZU1dLSXRhKy95V1N4cVlqZmt6cWlBMy9DcmZ1Z2JlZkR5S1RZcUZRdWJiUWJITjlJN1o4a3d1TnR4ZTBQbDdRZUd1Uk9EWURXaC9YdnBlYzJiRjZBMHJ5RHFLeHVoNE4xYlZvcks3RHd0c1hZK0tGTTNzODd5KzNQSVpUZFEyVzdTc2V2QlZwazNQNjFSZFBPTFJqbjgyMkxpUUlZWEZSTHAyN2IvMDJkTFIzSUgzS1dHaDl2TzJPbTR4RzdOdXczV1pmVEdvQ2dxUENMZHRWSlNmZ0YrenY4UHorS3Q1L0VLMU50bXM4Wkp4elZyK3ZXMWRaamJMQ0l3aU5qVUpJZElUTDM1T0hkdXlEVXFOR1JFS015KzlwUlBULzdKMTNXQlJYRzhYUEZrRHB2WU9BQWhZUUZYdHZpRDBhTlJwN2l6SEZKSnBtTk5VMG95a2FvekVhTmNhb3NjVWFlMWV3b0NKTnFxQ2lTTys5N0g1L1hIZloyWm5ad3U0QzVydS81L0dSdVhPbjdMSzc3Sng1MzNNb2xPWUxGVloxeGRnWUdES0FlR2l1L0VtMWg2YTJLUHQ0OXVrSjlPaEsvRTMzSHlaaWxMNFJpWWovcWJNVFdYNmNBYXhhdzIwak1DcVVleDlTS1JFMHcyOEFEanlHM0xmdjF2dXZ2dlFpTzd4TGNmMkNPZXp0ejEwQzdxZnlyNzhWU2RydUcvTDd1SEFGa0FLWU9vbFVLU2ZmWno3WDVtYWtwWjZMemRzQnFWS3dsZkw1UGMwaTFiU0t3cXF5VDYyTW45WURlZmxFa0Mwb0lKV3UwbWZyaEVKZzFRcjJOZzhlQXI5c1Z2VUk2ekV5QW1wcU5KdXJENXdkdWNlenNnRlBEL0t6UUVBOGM1dnFoZ2FGUXFFQU9QSDdYbFNWVjhpWDNmMjgveStGMVlyU2NvUHRXMU5oS3owaEZYOSt1Z1l0ekV6UmI5SUk5QjAvRE1ZdFZRZHlaRDk4Z3QzZmJHQ002U0tzL3ZYRk9qeThsd3hIVDFjNGU3dWp4NmpCOEd6ZmhuZit2NXYreG8xajUrWEw1alpXZVArUFZRMCt2aUpsUlNXNGUvNGE3cHk1aWlmSkR3QUF0ZFhWQ0owN2lYZWJhNGZQNHZ6T3d6aS84ekFzN1d6UWNVQjNkQnN4QUU1ZTdubzVwOFpBS3BWaTM2cmZVRjVTQnFGSUJHZHZkMHovZEJGc1hYaStXenlqSUNzUDUvNDZ4Qmhic21XbHpzSnEvdE1jM0Q3TkRFdk51SzgrMDZDOHVKUWg4a21mQmFMZXZ4dVAyNmN1WTlJSEM1cEUrTjY2N0h2R2NyY1JBekJoeVR5TnRqMjFiVC95TXJJZ0ZJblF1bE03ZEEzdGg2QkJ2ZVRySlhVUzdGbTVrYkhOMkRkbnlJWFZqSlNIK1AyRGxUQXhiWWxwbjd3SmQzOGZyYzc5MHA1anFLNnNncnQvYTNqNGU4UGNobmxkY1h6VDMwaFBZSGIrclR6enAxYkg0T0xPNmFzNHUrTWdBSkxDUG1qcVdBeWJQVUhsTmttM1lyQnQrUStRU3NrWGVoc25lM1FKNll1UVdScm1QRkFvRkFxbDJVR0ZWVjN3OFFhV3ZWc3ZDazRZQyt3OXFMLzl5OFJOUmNSaTR1TTV1RDhSVjArYzBTNHRYaDI1ZWNDS2xjUWIxYmMxOE5zMmJrL1FvQUFTTXNURnZrTkVWQVg0eisxK0duRDYyUVhINk9Gc1lWVnhQWmR3R2gxTHFtSDUxbWM4MVUza3ZuaUZhWHVnU0hCbi91M09YbUFmTnk0QldMT3l2aUsxalRld1FjbldvVU5iOXI3cTZraVZjRVVGa0pUQ1hzOVh4VnBaUmNUVjVvYVphWDI3dnpKUHM1akxnUjJvc0VxaFVKb1lLV05KS0JJYTlHZ2wrVVg0ZXZJaWplYktCSUdLMG5KOE1YNmhUc2Y5N09CR2xRS1RydnRYaFNiQ1JtMU5MUTc4dUFWU3FSUVZwV1U0dlcwL250NS9oR21mdkdtdzgxS211cklLRDJJVFVWdFRpeWZKRC9BaytRRzZqUmpJTzc4d093KzNUbDVtakkxOFpUSk1UUFdUT0ozM0pBdi8vclliRW9Ydkc1ZjJIa2ZnZ0I1d2JlM0ptbCtVazQ5VDIvYkpsNHZ6Q2hCKzZBd0MrM2ZYeS9rMEZrK1MwbEJlUW01MFMrcnFVSkNaQzJ0SGRzcTBNaFdsN0VJRWMyc2VheUl0OE9zV2lBdTdqekRHc2g0OFZydWRURkNUSVJBSzhTQTJDZHMvK1JIVmxWVXd0VFRINk5lbWNXNmJHaFd2OVhuNkJIRUV4T3FSaDNISnlNc2czK01rZFhWSXZoMExKeTkzaHJBcU5qYUNRQ0JnUFBhNkd2TDZ6YmovQ0w5L3NCTGxKV1VvTHluRHIrOThoZEd2VFVXdnNVTTFPbjVkYlIwdTdENkd5ckw2bTBDOVh3akIyRGRuNk9QaHFTVGhacFQ4WjZsVUNoY2Y5dnRQa1lLc1hQejl6UWJHODFDUWxRdXBSSUtvQzlkNXQzUHo4MkpVOTFJb0ZBcWxlVUdGVlYzSXpDSXR5ekplSEF0Y3V3bWtQOUhQL2wxVS9BRTFNd05tVFNVQzZOcGZnY1JrL1J3VHFHL2o1ME1nQUtaTjVsNlhtQXpzVjZnS3FOR2o2S3NOaHJ6VHoxZGR5c2VURE9CeU9EQ2dEMW0yc0FCZW13OTg4Nnd5d05nWThPUFlaMkl5RVZYL0t6aHgzQ2dBeU92dHFWTEFXTWNPaGo4ZkN1WC9sT3JLS3Z5MjVHdDVwUnNBREovM0VnWk9HZDNnZlJaazVTTDY0blU4akV0QlpsbzZ5b3BMVVZOVmpaYm1wckIxY1lSM1IzOTBIemxRcHd2RDh6c1A0L1FmQitUTDduN2VlUFhINVRBeU1XN3dQbFVobFNnTHErb3RXZUxDYm1QSDUydTFPczZNejkvV1MwdnFmNVZqdis1RVpscTZmTm5JeEJqRDU3MkVwU0V6dGQ2WHVtMCsyYjhlWmxZV3JQSDdkK01adGhBdHpjMVVWcXNlWHJjZGRRbzNsc1ZHWXFURkpDSXRKbEhsOFFWQ0lWNThoK05tc1JLZTdkdGd5UFJ4T0xPOS92MGdxYXZEUHo5dXdldnJQb05ReUx3SmNPam43YWdxWjk0a0h6UjFMRnAxMFBMN1RCT1RxTlNxM3I1M1o5YjdVdFBYeFlvSnI2dWR3L2Q2a05HcWZSdTBNRE5sQ0hxYUNLdFFFbFlMTW5Qdzk3WjlxSzRrMlExWC96a0ZHMmNIOUJrL2pMWHBwdmUrVmI5L0pmUlJtYW1LVzZmWWhRaWRoL1JtTEFzRUFoaVpHTXNmSXdENWV5VHF3alc1WUM0YlA3enVUMlNtUGNZTGI4NVErOWw3Lys0OXh1OEFRS084dG92ekN2QWtLVTIrTEJTSjRCdk0vLzIxcHFvYU96NWZ5M2lzTXM3dk9zS3hSVDJLMWIwVUNvVkNhWDVRWVZVWHlzdUJxOWVKRlFCQXFrbGZtdzhzWDhINjBxUTFJaEhnNUtCNlRsVTFjT3BjNDRWYXllamRnenRncUtvS1dMZVIrSUxLVUc2TGJ5d01LYXkyYmNDWHRYMy9BSDE3MWxlWmRna0NCdlVqdGdNQjdZamZxVEszSXNuajBQVzExRnpnZXoyWGx3TTV1Y3d4RDNmQXlwSWQ4a1doVUhSQ0twWGk3MjkrWllpcTdYcDJ4b0RKb3hxMHY2ZXA2VGk1WlMrU0lxSlpWVmdBYVZrdUt5cEJlc0o5WE5sM0FuMG5oR0w0dkpjZ0Vtdi85V1BRMUxGSWkwbEU4dTFZQU1EanBEVHMvMkVMWGw3MldvUE9YUjBTcGU0RFpiR0tZbmdpejRYait0RnpqTEdoTThiRHpsVjE2N2UrVWZhZTlPdldrZmYxRUhrdUhQSFhtUjBYdFRXMWlEaHhTZTF4aEJ6QzZ2cEZYN0JhbVBsNG5KU0daYUd6TlpwNzdxOURyUFo0d1BBaW5DN2NQWCtOc1p5WGtZMERQMjZSTDNjTjdXK3dZMnNxMkphWGxISE9IVEI1TkViTUp6WlN5cCtWOXU3T0NPemZuVkhsL08vR1hYQndkNFpmdDQ0Nm5MWGhxU3dyUi9RbFpxV2xnNGNMM0h5OVdIT05XNWh3Q3FzajVrK0dsYjB0am0zY3hmamN2WEhzUFBJeXNqRHRrMFVxcStxVnE4UEZ4a1pvMnlPb0lROUhLMkl1MzJUOExrMWFtdURmMzNZejVveDlZd2FNVEl3aGtVaXdiL1ZtWktRMHc0NHlDb1ZDb2VnTUZWWjE1ZFM1ZW1FVklDRkVvVU9BazJkMTI2K1RvK3JBb3FoWVlOTTJ3d1paY1NFU0FWTjR2SU8yN3dJeWxjNUgwa1RDcXFFdWdFMU15TytZajdremdNUEhnR3dsb1RBem0xZ0xEQmxZUHpaN092azlkdTNDdlM4UGQyRHRkNlN5VmZsNWZSNXg0YWxZTFN3aUZoU0tDQVJBVUNCd09jenc1MFdoL0I4UmZ1ZzA3bDI3STE4MnRURERoQ1Z6Ryt6bjkvZTNHNUQxUUxNdURhbFVpaXY3VDZJd094OVRQMzVENjJNS0JBSk1mSGMrZnB5L1ZGNTlGM1hoR3Z5N0JhSkxTRit0ejEyWjRyd0MxTlhXWDlSTGxDcFdTd3VMVVpDVnE3d1pBTURNMGx5dDU2YzZSR0lSYjFDTXBzOHhBUFNiT0VMbCtpdjdUMmgxWGsxRjh1MVk3UCtlNlJmdUhlaVBmcE5VUHo1RGtIQ0RLWlR5aVRiWkQ1L2c0Tm8vR3VHTS92OTRrdndBT2VsTXYvOEhzVWw0RUpza1gvWUs4R3ZzMDJvUWlwOHpBTEVabWJCa0htcXJhK1Rpc1VRaXdjNnYxdVBkclN0aGFkZDh2WjJ2SHozUHFvYm0rencyYnRrQ0tLeS9ZVjZqRUM3YmUxd0lIRnU1NHMvUDFxSmFJYnkwdEtDWVVmMnRURWwrRWVMQ2JqSEdmSUxhb2JxeUd0V1Y5ZnRYdmxFbTIxWlR6RzBzV1gremxNTzRLa3JMV1RkUVJpNTRHV0pqSSt4YnRRblJsMjVvZkR4bHhBMjRHVW1oVUNpVXhvTitTdXRLYWhyd01KMkVFY21ZT2dtNEhrRUVvNGJpM1lwLzNZWEx3SG9OdzRuMHplamgzQllGTVhIMW5xZ01taWgxMWxCZlFBTGFxZDUzNkJCZzZFRGcvR1ZnendIbWEyRGZJV0JBMy9ydHpVeEpoVE9mVisyZ2Z1VC9yejRGVm53SFBFcm5udmU4NE8zRlBaNlJTVzRRU0tYTVN1TmUzYW13U3FIb2tieU1iSno0ZlM5amJPU3JMN05DUG5SRklCQkFLQkx4WGd6SFhMNkoyNmM3TnFpNnpNckJGc05tVDhUUkRYL0p4NDZzL3d1K3dZR3dzTlh0Y1d4WnVrcWxnTG4xbzlXODYxNWNQQmZkUnc3VTZmaW1sdVpZdkptN3pWZWJ0dmRScjc2c2NyMnV3bXFyRHI1NGJjMG5XbStuVGVWbFNtUWNkbnkrbGlGQXRUUTN3NVNQWHBOWGlzNzk1ajJWKzNpYW1vNFR2KzloaktuYmhpdWQrMUY4Q2tOUUZ4dUpJWlZJR0wrVGQ3ZCtCM01iUy96NU9WTVUwaFpEKy9nK3oxdzdvbG5CUXJjUkExaGpxVkVKY2c5UUFMQnpkZFRJZDlSSXc0UjNiVkgrYkJRS2hSQUlCSmowL2dLVUZaVWcrWFlzeE1aR0dMM3daYjJKcWcyeHpvZzRjVWt1Rk5xNU91TDk3Y3h3cTlxYVdvUWRaRnFIaVkyTmVEOExsYXRPbFlQeDJuVHVnUG5mZllCdHk3NUhSV2s1WEZ0N1l2NnFwVEMxTk9jOXgrdEh6N0dFNnFTSWFJMzhxalgxdEFiWVh0UTU2VS94TUU2OURadFVLc1hlNzM1RDVMbHcxanF4c1JHbWZQUWFBdnAyWll5SEhUeU5ZNy91bEZmRE9ubTVvZlBRUGhxZks0VkNvVkFhSHlxczZvTUxsNEhaQ2lienBxYkFuT2trMGIyaGVLa3dQeitudnAzTUlEallBeS94SkZiR0ozR1BDNXRJV0RYVXhVbFFvQWJIRmdFaGc0Qyt2WUEvZGdMbkxwTHgzRHpTK2g4eXFINXVadzFhdkt5dGdNOC9Bajc1aXZpMVBxKzA1a2w0elhoS3ZIaXpjMGlsdG96T0hZbjRYR2E0UkdwRFVWc3JnRkFvTlZqaE5JWFNFSTV2Mm8zYTZocjVzb3VQQjRLSDlkUEx2aTFzcmRCcjdGQjA2Qk1NZTNkbkNFVWlGT2NXNE1heDg3aTA5MS9XaGUvbGZTY2EzTGJiYzh3UWhCMDhqZnlucEpLL3Nxd2NaN1lmd0l1TDUrcjhPQnFLS2tIczlaOC9aU3h2ZUd1Rm9VL251U2J4WmhUKy9Hd3RRM3dTQ0FTWTlNRXJzSEt3bFkvNWRldkllRDBySStENEFGWW5wb25FN0U2aDZJdk1Lak8vYmgxWklWVFZsVlhZdHZ3SDVENW0rb1dibUxiRXJCWHZjQjQzSStVaHRuNjBHcVVLRlh3RHA0eGh6ZXM4cExmR2xaalZsWlc0Y2V3QzgzeTdCc0xKeTEyajdac3JKZm1GaUR6TEZxYTQ0RXF4MzdKMEZVTlk3ZENuSzBZdW1LTFZPZWpxMlducmJDLy9XYmw2VXZaYUZZbEZtUDdwVzlqL3cyWU1uallPTGo0ZVVNZUM3ejlpdkw1UzdzVGg5dysvMCtsY05TWHk3RldVNUJjeXhqb043c1hyUzZzc2tIS0Zpbm0yYTROWHZsK0dFNXYveHN2TDM0Q3BCVS9vNmJQdGxZWGR4dUxtOFF2cUp3RTQ4TVB2aUF1N3pibXV0cm9HTzFlc1E4anNDUmc0ZVJScXEydHc5TmRkaURoeFVUN0h5TVFZMHo1KzAyQmU0aFFLaFVMUkQxUlkxUWRYd29FWlU1aXQrMzE2a2dyT09PM1RPd0h3QzZ0NStmb05xdEtHK2JNQWJmK3dDOVdIZlJnRXNXR3FETkNOcDIyZmk1WXRnTmZta1NDbVgzNGo0dUdoWThEZy9xcHRIcVJTNE12dmdFOCtySy9ndExRQVB2MlErUGNxdDgwL0QxaFlBSTcyM09zeW5sMklQbmpFRkZiRllxQkhOK0I4RTkxSTBJR0RCNjBCa0YrZlVDaUZTQ1NGU0VSKzdXUVpFSW1rakorWjY5anIrZGNCUXFHRWN4MkZJdU54VWhycjRpNWsxb1FHV3dESUVBaUVHREI1RklaTUh3ZmpGaWFNZFZZT3RoZzJaeUtrVWlrdTdEN0tXSmY5OEFsSzhndGhZV3V0OVRGRlloR0dUQitIZmFzM3ljZHVuYnlNQVpOSE43cjNwZ3hWNFNxZTdWVFl4eGlBaGxTbU5TZnMzVjBnTmhZemhOVmhjeWFnZlMvMjM5K1BSN0ZGTkZXb202L3NMeXFWU2hGOW1kbnVHelN3QjJ1N3ZhczJjWVlXVlpWWFlPdEhxekhoM2ZtTU1KL0VtOUhZOWZWNlZKWFhCMVMyN3RRZWc2ZU5aZTJqOTdnUWxlZXNTR3BVUEV0WUhUWjdBdHo5ZVc1c1BpZGMzbmVDOFhyd0R2VEhxejh1NTV5YkZwT0l0T2dFeHBpeXIyWFd3OGM0di9Pd3ltTU9udllDWTdraFZkcUtMQTJaeVdzVDhkdVNyMWxqTVpjajVEOS9jM0tiUnVGNWpVbE5WVFhPN21CNzlQWWV4dzdja3FFc3JGYVdjdDg0dDNOeHdLaFhYOGFqZThrb3lNcERZWFl1Z29mMWc2T25LMlBlNWIwbldLRlZqVUYxUlNWdW5XUUdkazM1NkRWMEd0eUxNU2FWU3ZIendvOFpZNjA2K01MYzJsTCs5MWdxbGVMMHR2Mkl1M29MRmFYbDhodUdBQ0FTaS9IeTh0ZmgySXJiSW9aQ29WQW96UWNxck9xRG9tSWdPaGJvck9TNU5YOFc4TzZ5aHZtTXR1SDVFbnp0WnRPRUdmWHFEZ1IzMG40N3JsQW1BSGhoSkRCc01QblprdVBPdHVKNkxsNmRRNnFDK1RCRSsxYWIxcVJxVjF2NjlBVE16WUN2VnBPVzk2dlhnUUVxV25waTd3SFJjY1JPb2xmMytuRTdXMkRwWW1EWkNxQzZtbi83NWdqZjZ4a2dGYXNBY0Q4VjZNRnNoMExmWHMrbHNDcERLZ1hxNmdTb3EydWF5bTJtK0tvczhIS0xzZXJtY292QmJHRllJUGlQaEs3OVI3aDY0Q1JqMmRiRkVlMTZkZFo1dnk5OXNBQ3ViVlJZMTRENDdTa0xxd0JRbUozZklHRVZBSUlHOWNTSnpYL0xxLzBrRWduQ0Q1M0dtTmRWL0Ywd0lDSTlkVW5FWG9uQW1ULy8wY3Urbmxmc1hCMHhldUUwZVNoUmw1QytHUFF5RVJ3UHJ0MEdGeDlQZEJzeGtMTzZWTjhrMzQ1RmNXNEJZNnhkejg1SXZoUEhHT3MvYVNUTy92a1BDckp5SVRZMmdvZS9EOUppRWdHUWR1azlLemNpTHV3MmhzK2RoRXQ3LzJYNU1McjRlR0Q2WjR0NHhiT0NyRng4TjMxSmd4N0RMMjkrcnZIYzVoaGNsWmVSaGZCRFp4aGpmU2NNNTUxL1AvSWV6dTQ0cUhLZmlUZWprWGd6V3VVY1pXRVZBTzZGMzJINGdtcEswS0NlV20vVDNMbTg3emlLY3ZKWjQ0NGVMcnpibUZvd2hkVzhqQ3hjM25zY2hkbDVLTWpLUldGMkxncXo4MWdXQVFEZzFzYUxJYXdXNWVRajdPQXBIUjVCdzdsNS9DS2oydGJNeW9MVnpnK1FTdnM1Mzd5SDlZdStRRkZPUGp6YSttRHVOKy9CcUlVSkRxL2J6cmdKb2hnb0NSQlJkZHFuYjNMZVVLSlFLQlJLODRNS3EvcmlXZ1JiV1BWd0kyM2ZwODV4YjhPSHN4T3A4T1BpNmpYdWNVTmlhUUhNYTJBRkRKOGZxWWtKK2NlSHV2V21wZ0IvUUNoZ1pBQmh0VmMzOVhQeUN3QmJEaitzb0VDZ2R3OGc3RHB3OEFqUXZ6ZlRUMVNSQzgvdWdwKzl5QlJXQWNDckZmREtiR0Q5SnVXdG1qZStQTUpxWFIzdzRGa2xTUUpISlhaZ2UxTEYydGdoYmY4UkpCSUJKQktncGdaZyt4MGJWcFFRQ0xpcmRGV0pzZnFvMHBYdGsxSlBaVms1by9vSklENkV1bGFyQWxBcnFnS0F0YU1kNXpoWG1JaW1pSTNFQ0E3dGgwdDcvcFdQM1RsekZTTVhUSUdvZ1I3YnIvNndYRzVaVUZaVWpEVUxtQlZ4Uzdhc1JFdHowcGI2Nnp0Zk1pcUw5RlZObHBlUnJWVlFWVlB3TUM3WjRGV3hYWWYzUjhTSlM3QzB0OEhFOStZREFHS3YzcElMRVZmMm44U3cyVHhCbW5ya3hqRzJkenhYU0psbnU5WjRjLzBYMlBYVmV2U2JPQnh0dWdUZ3owOS9RdEt0R1BtYzJDc1JpTDBTd2RyV3pkY0xjNzk5WC83YW9qQTV0K01ReXhZaTV2Sk4xblBwNE9tS3dWUFpGYi82NUo4MTIxQmFvSDErUW5NUVZ0WDVDd1BBMW1WTUQxVy9yb0hvKzJJb0FNQklvU09oT0srQThkbXJURkZPUHZJemMxQ1FtWU9DckR3VVpPV2dJRE1YbVduTXJJQzhqR3djMy95M1J1ZGZyR1E1Y0hURFg2aXVyR0tNalhyMVpkN3dQaTZQNTRiZVNNaDZ5TFRsTW01aElyOFJwTWpBS1dQZzVPV0dXU3NXNC9qbXZ6SGpzN2RnWXRvU05WWFZhTlhlRnpHWEkxQmVYTXA1RE9NV0praThHWTI2bWxxMDZ1RGJyQVBNS0JRS2hVS0ZWZjF4OHphcG9sUyt1Sm84Z1FUd2FCTm13SmM2bjVrRnBLUTIvQndieXV1dkVKL1BodEJVbmtENnZrQVJDRWpscVNKMWRlemY5NW9Od0JmTHVFWFRqZ0ZFV0gyY3dhNUdsVkZSQWR4NGRyRVFIVXZhL3UyVlJJbEJlZWlwbUFBQUlBQkpSRUZVL1lEd0cyVDk4NEx5VFFjWmFRL3EzeHRKS1VCVkZWTlFGd2lBVWFIQTFoMEdQMFdLZnBGS0JhaXRCY2oxY09OWDdEWkVqTld0U3JkK1dROTZwVjY1ZHkyU0ZaWVMyRitERzBWNm9qaXZrSFBjeHFrQkhRQUtCUFR0eHJpNHJ5Z3RSOHFkT1BoMzUvbThVWU5pbTJwdERkdTcwOXJSVG01M29QdzcxcGV3V2xaY290VjhJMk1qSGlGQmlpdjdtVlhLUFVZUGduRUx0aWhvcUlBZVhSQUlCSmp5MFVKWU9kaENLQlNpb3JRY1IzNnAvenVRbDVHRncrdTJNN2JwTjNHRVBMaExKdnlhMjFqaDQ3M3JBQUJmdmJSSUxvckpCSlYvZjl2TkcrWlZuRnVBK090M05UNW5NeXNMdkxKNnFYeDUxcGVMOGZzSDM4a3JWN213ZDNQRzdLL2U1ZldrcExCdnpFaWxVdHc5enk0eThPblkxdURDNnZPTVh6Zmk2UytwcTlQNDg4ckt3VmErblNKY29xWWlPNzc0R1k4VDlYdTlvdWpsK2pBdUdiRlhiekhXMjdrNmFXV2JvUXR0T3JkbitLQVdaT1V5QXU1a0JBL3JCeWN2TjdpMmFZVXBTeGNpL3ZwZDNBdS9nNFNiVVdwRDdpcEt5M0RqMkhuNXpSMExXMnU0dFBhRW82Y3Jlcjh3RkxZdVRXTjdRNkZRS0JSdXFMQ3FMMHBMZ2ZoRUlLQTljOXpTQWhnekV0aXJSV3NmbjdEYUZOV3FJNGNCWFhWb0YxVlZkV3BJMnZvUkFWSlcvYWtyUVFGc2dUTWhDZWlnRkVpUm1BeWN1Y0J0WTZEWXRsaFV6RjRQa0tBbXliTnFPNm1VaVBJdmNsd292RElMZUdjcGU3dzVZbVBOYndVUXErQ0RWbHNMUk1VQzNZT1pjd2IzQi80K0FKUS9meUZXbEthanJnN1BMQmdVRmJDbVR4T3phWUtpazJTRnFqbUFpRG4yYnM2TmR2elVxSHVzTVR0WEoxamE2L1prdVB0N3c5emFraEgra3hnUjNXQmhWUkd1ZGwvRjhCQ3BoRmtWcmE4MGQ3N3FKVDdFeGtaeU1WRVJTVjBkUzFnZFBQVUZSdmhUYzBkUk9Oai8vV1lVNXpGYjhrTm1UOERoZFlaclhiOSs3THpXVmRVbCtVVjRGSitDeEp0UmlMOStseFhzbzB6dWsweDhPL1VkdVB0NXc3TmRhemg0dU1EZTNRVmVBYjZNeW10emEwdTFGWWVQazlKdytvOERqTEVSOHlkckZJRFVuR2tUSElEenU0NW9QSC9velBFWU9uTzhmUG5Rejl0eC9XaDk1MWliTGgwdy83c1A5WHFPbWlBVDg0dHpDL0ROeTI4ejFuMTZZQVBMZjlRUVJGMjRodU9iOTJEZXlnOVlmcVdhRW5rdW5OVUJvWXlOazUzT3dxcXBwVGxzbk94aDQrd0FHeWQ3dE9uY1FiNnVWUWRmVEZneUQ4YzM3WmJiQnJ5d2FHYUR1eFcwcFUyWERoQUlCSkNxc1daN2tweUd5SE5oU0U5SVJmWWoxZUd6VGw3dXNIYTBSVkpFRE9kK1MvSUxVWkpmaU9SYk1SZzRaYlJPNXc4QWUvYVU0L0hqaG5lTlVDZ1VDb1VKRlZiMVNXUTBXMWdGZ05HaHdMR1RtZ3REN2YyNXg2ODBzckRxN3d2TW1xcmJQb3g1S2xiMy9nUHNWZTJCcFRIN2Vhb1pYMzhGRUFxQmMzcnc2Qnc4Z0xtY21nWVU4clNEN2YySGVLZ3FpOHBQbm4ycHNyY0RoZ3prM3RiZURoZy9wbDZJdnhYSkxhdzZPbWdYcE5XVWRPdkNiM3VnSE80V2ZvTXRyTFpvQVF3ZENCdzVicERUbzFEKzZ6eUtUMkVzNjVwdXJRMFNpUVJYLzJINzRIVWQzay9uZlFzRUFuaTJiNE43NFhma1l3L2o5QlB1V0ZYT3JDWVNpY1VNNndTSmtuZTZVRTlCamVWRlRHRzFhMmgvZVNzOEYvLyt0cHRuRGZ2Qy9QeXV3NXdWcXdBNHhkbm13dFYvVHJHQzE1eTgzTkZqOUdDRENhdVZaZVVzWDA5VkhQN2xUK1EremtSaHR2YmhrcEs2T2p5S1Q1Ry9UODJ0TGJIczc3V01PVVlteHB5Vmc0ckVLajFISXJFWXZjWU80YlF1ZUo3d2JOc2FJckdZVlhXdktROWlreGpMSHY2dDlYRmFBUGhieVJXcm81WGhDbHZTSmZGOTAzdmZxcDFUa2wrSWcydi9rSDlXN3ZwcVBkNWMvd1hFZkRrSVBCVG5GdURJTCtyZmM5WjhZYVVjK0FTMWc1dXZGMnljN1dIajVBQmJaM3ZZT05tcmZkMTJHekVBL3QwNjRzQlBXMkRsWUFlL3JvRWFIMU5Yekt3czROaktWYTF0aTBRaXdlM1RWM25YQzBVaStIZnJpTjdqUXVBYkhBQUF5TS9NUWVUWk1NUmVpY0RUMUhUV051NytQakMzdHRUdEFRQm8wNmJ4SkFBcTRGSW9sUDhIcUxDcVQrNUdBek9tc01kTlRZSFFJY0JCZG5nSEN3c0x3TU9kUFo2YVZpL01OUWEyTnNDN2k5aXQ3azh6QVJjdEtwMlV2eGlsUGdCT25ORnY5VzFwS1FuMVNrZ0dwa3lvRDVnU0NJQ0Y4NGk0ZXVhQzZuMm93dG9LNktZazlsMjh5aC9tVlZoRWZIWEhqbVNPMzNrV2xEQmhMSCtvRndDTUd3V2N2VUQ4V3BQdkF5VWwzSjY3YmYwMGZ3eE5pWElnbFl5S1N1Q2VrckI2OHpaUVZnYVlLVms1akJsQm50TXEvdFl6Q29YQ3BxYXFHbmtaVEk5aVRYeFI5Y1hGdjQreExqN05yQ3pRK3dYOXRHeTYrM2t6aE5YTXRNZVFTcVU2KzhlV0tYVVZtRm95UDVNa2RVckNxcDRxVnBXdEFFeXRWRmV4OGJXeGM2R2NGcStJS21IMXM0TWJOVDZHdmttNUU0Y1RTaDZNQW9FQUw3NHpCMEloOHptL3N2OEU2L2tvTFNqaTlJTlY1eEViZHZDMFZtbmp0ZFUxS2tWVm9VaUV3UDdkMFhGQWQ5dzlINDY0c0R1ODFiQ2RCdmVTdDJyekMrZHM3cDRMWnl5M05EZkZtVDhiZGdQYnl0NUdaVUJVWXlJMk5vS2JyeGM2OUFsR2w1QysrSHJ5SXNaNlJYSHo2SWFkYWdPTkx1dytnZ3U3TmErQTFYZWdWMlZaQld2c2Flb2orYytlN1hpNjFuUWdMeU1iOGRjaTVjdVphZWs0c1hrUHhydytUYXY5Uko0TDR3eVdVc2JHeVI0dHpVMWg0K3dBVzJjSDhyK0xBeXp0YkxEamMrWk5nK0JoL1JBOHJLL0c1eUNWU2xGYVFENmZCVUloSnI3N0N1cHFhMUdTcjlyN2x1djlwbTRiTHN4dExDRVFDT0RYdFNOZSt1QlZ1UGw2TVQ1UEhEeGM4TzdXNytUbmV2WEFLWlFWMVgrdUM0VkNlTFp2ZzhEKzNSQTBxQmVLOHdyeDg4S1BHY2RZZWVaUERKaytEa1U1K1VpSnZJZTA2QVNrSjk1SHpxT244T3Nhb1BVNWN4RWNiSXpnNE1heGF3c1ByOEsxYTg5WjZDNkZRcUZvQ1JWVzljbWp4MFFzNHJyTEdqb0VPSFNNdEhlcklxQWRkM1hmNVhEMm1LRXdNUWFXTG1HSE1EM0pBRmIrQkt4YnpkN21wZkdBSjRjZzNGUEJ4NitnRU1qT0lZSWtueWpaRU9LVGlQQTQ3U1gyT1FzRXdJSTVnRkFFbkRyYnNQMkhEbUVLb1hWMVJCZ2VvT0tMNExHVHhFWkIxcFowUDQyRU5EbllzNnRmbFRFMkJpYU5CMzdiU2w0dnNmSGNmcXc4bFVmTkNrc0x0bDJDakdzM0FPVjIyK3BxWXQ4d1d1bUN6c1lhZUdHVWRwWWFGRW9EMFRWNGk2dGFVTWJUcDQzckJaRC9OSWMxWnVmYU9ONXNDVGZ1NG94U2F6SUFqSGw5T2t4TVcrcmxHTW8rYzNXMXRTak9MZEM1NVYzeFFoZ0FxMEtJVmJHcUo0OVZaU3NBTTh1bTk5NXNhYTRxS2RKd1pOeC9oQjFmckpVSGlzbm84Mktvd2F1dXJ4OWxoMWFwSW1UV0JQeng4UThzQ3drN1YwZDBDZW1IcnFIOVlPVmdDNGxFZ3VyS0tqeEplZ0QzdGo2b0xDMUhhbFE4YW12cXF6R0RCdldTLzZ5TmNLNU1hV0Z4ZzdkMzhmRnNOc0lxQUF5YU9nWnRlM1NTQzJyTkJiNlcrRG9PajJZWlpSeDJIeHZlV2lIL1dkOUNMZ0I0QmZpaCs2aEJqREMyOEVPbjBiWkhrTHhTVWhOY2ZEdzFtdGZyaGFHOGZxZks5aTNxV3VTVktTMG9ab25yRGFVaCsxbStaeDBzYkswUU9tY2l4R3I4cVFVQ0Fid0QvWkdlbUlyV25kcWpUZWYyOE84ZXhQQlU1dk1nQjRqSGJmQ3d2bkxodWFhcVdxZlFSd3FGUXFFWURpcXM2aE9wbElSTEJYTFlBZGpia2RiNmhDVDJPa1c0UkNpSnBQSDhWUVVDNE8zWEFSOHY1bmphUStDclZXd2hUSkdlYXNKUWJLelZ6ekVFQWdIeEpCVUpnZU9udGR2V1NBd01HOEljdTNZVEtDNEJMRlJVRXVVWEVJRXdaQkJaL25zLytYL2lPSFlWTUJlRCtoRVJzYUFRdUovS0xheG1aV24yR0pxUzBLSDE0ckl5RjNuYW8wNmRJNEZWeWpjWVhoZ0puRGxQbmhQS2Z4NU5nNlgwSDBKRmhGVkQ4ZlNwd1hiTlNTbUhaWW1GcmJYQmovc2dOZ2s3di95RjVSWFhiY1FBZEJyY2kyY3I3ZUVTVUl2emRCZFdsWU5JekcyWUFZN0tGN2Q2cTFoVkVuVC9YME9OTXRQU3NmV2oxU3hMQmdBWTlQSVkrYzh0ekF3aitsbzcycXIxUjFYRTBzNGEzVWNPeFBXajUrRG01dzIvcm9GbzN6c1lycTJKRUZWZVhJb3IrMC9pK3RGenlNc2dmN3ZMaWt1eDRQdVA0T2pwaWlmSkQ1QngveUh5TTdMaDBaYkhrL3ovbUhZOWRmRDZOeUE3djF5bjlUYXkzMzlqTTN6ZVM0Z0x1eTIzS0pCS3BkajMvV1lzM3Z5dHhqZFAzUDJacjgyZ1FUMFJkZUU2YTU2cWpnRTdOeWVHc0pxWnhtNTNmeDVRSjZyS21MeDBJWEtmWkdIOW01OGgraUw3dWVLcXQvbDQ1RnpPZlgzNno2OTZ1eWxKb1ZBb0ZQMUNoVlY5azV6Q0xhd0NSRlJVSjZ4MjR2QUl1aHZENytlcGJ4Yk1abnRjeHNRQnE5YVFhbHkrS3NtVSswQ3JWcXBiM0p1YXVUT0lMY0N4aytybnloallIN0JTcUZTU1NvRURoOG5QNW1iYzI4ajRhdzlnYjBzc0NpS2pTWURUNFA3c2VWSXBXMFFVaTRIaFE0SGQrMG0xS3hjUmQ0QXBFelYvTEkyTmtaaFUrM0tSblVQQzNyaDRta2xzTlRvckJkQ1ltQUJUSndIck4rdjNQQ204RU5HUnUzcVRXNlRrRWp1bEt0WnhpNlJDSWI4dEwwVTd1SktiWmNuMmh1SmhYREsyTGYrZVZiM1hwa3NIakh0cmxsNlBaY0xSSWFJcXJWcFRsQ3Q5TGUyWVlyU3kzNk5JRHhXclVxa1VGU1ZsakxIOVAveU8vVC84enByN3hlRk5NREZsUDNaWnRadWtyZzdMaHM5aHJQdG8xeHE1NEx3c2REYXI2bFpHUldrNXZoaS9VT3Z6ZjNuWjZ3Z2ExQk5KRWRIWXV1eDdyYmQvZCt0M2NQQnd3Y080WlB6eDhZK29LQzNqbktkWUhmejVJY1BZRkxqN2VTTTlRYnZ3blpCWkx5SjA3aVQ1KzZ1MnVnYXhWMjhoK3VJTjNBdS96YWhLQlVoTGNFYktRN2o1ZXNFcndBOWVBYytKdlU4ajg5ZUtkWWk5d2grV3BOaUdQWFg1RzZpdUpHSjhSV2s1YXp1Zm9IYXNpdjJxaWtwRVg3ekJHT3MyUWsxbmtRN2tQV0VLcTdyNHh3TGtmZWZadnQ0KzRFRnNFdmFzWkw4dldwcWJZdVNDS2RqNzNXL3lzZUxjQWh4ZXR4MVRQbnBObzJQSkFxVUtzbkxoMTYwaitrMFl6aW1zcXNMUjA0M2hoYTFvZy9DOEVIa3VIRWtSMFp6cml2TUtHYy8vNUtVTElaVktXZTkvVmZET1ZkZjFTS0ZRS0pRbW94bXJZTThweWZmNTE2bnp4SFJ5Qkp5ZDJPTVg5WlJzcjQ3aFE0RVFwVFQ3eTJGRXlGTFhlbklubWlTM2Y3Z1lNTkxzTG02VE1Ic2FVWEFPLzZ0K3JsaE0vRkFWdVI0QnBEOGhBbTFManJ2R2ltcFFXUm53OWJPTFM2RVFlSFV1V3kycXFDQWhYbHdoWVlQNmsrZjAvZ08yK0JweEIzamNpSjY3RGFGdmIrSlB5OFhSRTZxL0lCNDR3aFpXQVdCZ1AxSzlIUldybjNOczVnaUZEYW5JNUo3THZZNi9lbE9vbndJOFNoT2o3QVVLNks5dG5ZdUhjY25ZdW94ZGFlZ2Q2SStabjcrdDk5Um1ydjNWYVhFQnkwZnU0MHpHc3AwYjAxdGN1VDFkSHhXckZTVmxhbE9tWllqRWh2c2ROalhoaDgvd2lxb3lVdTdFNGZjUHZ6UEk4Yjg1dVExdWZ0NEF5UE1zTmpaR1ZUbmJGMU9aRm1hbUtDMG9Rc3psQ0NUZWpFSmlSQlJueFcwTE0xUDBHRDBZQTZlTWdsUWlSZFNGYTR6MmYwWDQyc0tyS3lweGJPTXUzRHgra1RFdUVvc3g1K3QzMGFaTGZZSjZhV0V4Tmk3K2l2R2FibUZtaWhjV3pVVG5JYjNWUHE3bmlZNERlNkRqd0I0QVNPaVpzckE2WWNsYzJMa3l2MmNYWk9XeWhOVUpTK1laN0J4ekh0ZTNMUWhGSXRpN095UHJ3ZU1HNzgvQzFnbzJUdlZoVWNyQ3JTSmRodmJCaldQbkdjTG0zZlBYRU5DM0t3TDZhZFpSNXV6dEFZbEVnc2tmdnNxcTdOZHNlNlp0V0hGdUFVcnlpMkJoeS9OOXNSbnlPREVOa2VlNExkcXF5aXNZNnlZdjFmNG1GWVZDb1ZDZVA2aXdxbTlTVkZRNHRGTGpUZFNaSS9HMXJKeUlhSTNCMWVza3JkNzdXYkRKL2tORTJOT1V1ekhFZy9XRGQ0Q2NIRktkKytneFVGcEdBcWJLSzRod0c5QU8ySDhZU0ZmNEltbG1CbnkwaExtL21ocmcxeTJrdWxIZmlFVHF4ZUxCL1ltRmd3eXBsRHduQURsZnJwSTZ2aXE3a2NQcW4xZEZkdThIcm9RRE0xOW03OC9XcHQ0KzRuRUc0T0ZHeGlzcWdXMDdWSjk3VXlNVXNzTzdaT1FYa0hBdVZTUWtBWEh4YkdzTWdRQjRZd0d3K0NNaVhEZFQvUHdxOWRLMlRxczJLYnJDbFRaZFk2QVF1QWV4U2RpNjdIdFVWekRGSkw5dUhUSGpzN2QwU3I3bWcrdXhHT2xZa1N1UlNGaFZWQTd1U3NLcWtuZ3Iwa08zaHJLL3FpcUUvMkZoTmJCL2Q2MnI0UFNOYTJ2eTk3cjd5RUZJdWhXdGtiRDZORFVkNjE3N2hMY1MyTTdWRVQzSERFWDNrUU5oWkdLRWlCT1hjUHFQQXlncktrRk5kUTI2aG5KMHRDZ2hrVWdRZVRZTVo3Yi93d3JMRW9uRmVIbjU2d3hSRlNDZWxxK3NXb3JmM3YwRytVOUprRjFsV1RuMnJOeUkyQ3NSR0RwenZNYmVtYzhUdDA1ZVppeTd0dlpraWFyYTh0NjI3eUFVaVJqQmFaVmw1ZmpxSmFaWDUxZi9idUhjWGlLUklEMmh2Z0REd2NNWjRrYnU5QnI3eGd6ODhzWm5qSnM0UjliL2hYYTlOTE5iOEdqWEdrTm5qb2VabFVXRGhGVTNYeS9XMktQNEZIVG9FOHlleklHRnJSWHY4eXRqeTlKVlNJdXA3NG9TQ0FSWWNYUXp3NkpneHhkcmtYaVRXWFdxYnIrQTVoWUFpcmkyOXVTOVNaSngveEZuZUJXRlFxRlFuaStvc0twdkNncUJTcDZXZVNNeGFXZm11NmpsRWxhdmhCT0JzVEVvTFFVKy81WUluR2N1QUpkNFBEQlZFUlVEekhvVjRHdHJzck1GQnZRaGxnUFhJNGhRK2ZDWnY5S3hrOHpRSWlNak1tL2JYOEM1UzZxUDYrRUdaR1NxRjBzMXhjUVltUEFDY3l6c2V2MjU4dnE2Y1NoaGRyYkFsQW5zOFhzSndJa3pSTEJOZThqMnRRVUEzOVpFWkx4NEJaZ3hoVHkrTmV1QjdGek52RnFiaXRBaDlVS3dNZ2VPQUpwVWxPMC94TzA1Ykd0RFBIUFhiTkR0SEExSVVKRDZpM0FLcFRIZzhzN1RKTlZaVzlKaUVyRnQrUThzVWJYemtONlkrTjRyQnF1dzVFclk1cklIMElic2gwOVlOZ2FPbnE3eW4rdHE2MWlWcFdJOWRHclVWTmZBeVl2OXVTbXBreUFudmI3S1RTQVFNSVFkUmVwVDVObVZyK2QzSFlieHMrOG1tbGJHeWpBeU1XWlVCMHVsVW8zRVJoa21waTBnRU5TZnM2U3VqdGV5b1czM0lCaVpHS09tcWhvaXNZaFZIZHdZT0xaeWc1bVZCWWJPSEkra1c5d3R2OHE0K0hpZzk3Z1FYUDJuUHBYZXVJVUpPdlFKUnJjUkErRGRzUzNxYW1weDUyd1lMdTA1aHJ5TWJQbThnMnUyd2RiWkFUNUIzR0dQWlVVbGlEd2JodXRIenlQM1NTWnJ2Wm1WQldaOC9qYXZuWUNWZ3kzZVdQY1pkbnkrRmc5aTZ5MnA0c0p1SXk3c05ueURBOUJ4UUhlMDY5bVo1U2ZjMUhnSCtzUG9tWmhWVTEzRHFrTGxxcnBOdVJQSDh1N011UCtJWVJ1Z0N0azhPMWRIdkwrOTN0WWk2c0lOSE4rOEc2M2ErOElyd0E4Qi9icHhlbGFMalkyUWVETUtkODZHTVNvV245NS94S2hpZHZIeFpMeTNHd00zWHk4RWgvYVRDODgyVHZhWSt2RWJHbmNUREhocGxFNmY1MjYrWHF6M2RWcDBnc2JDS3FCZTNDektMV0FzdDdRd1k5M1lVL3c4MG5TL0ZBcUZRcUh3UVlWVlE1Q2RBM2g2c01lbFVoSkV4WVdSRVJEQTRjMTZYbzJncUcvS3lvQ1B2OVJ0SHpKUmRkaGdvT096dE5HRUpDS2Nsais3b0JjSVNDQlR6MjZrSW5mZlFXRG5IbExONnFWUTJkbWlCZkRhZk1EUEY5ajhCMXV3YmRHQytHNk9DQ0ZWblp2L0lJS2xyb3daU1FSUkdhV2x3Qjg3NjVmNWhGWGxFa09CZ0p5L3N0QmVYZzc4c3FtK0hUNHVubHRZdFhuMmhmM1lTU0t3SnlRRHFUeWVxODBGYXl2Z1pSN3YxK3djNE54RnpmWVRjNDk0MDNMZGNPamJDNGlOVjEvNVNxSDhuMlB0YU04YXkzK2FBKzlBZjcwZEl6VTZBWDhzLzRFbGxQV2JPQndqRjd5c01zaEVWL0l6MlIwTjFvNTJIRE0xSnlYeUhtUFp1R1VMT0xhcUZ6eHJxOWszTy9WUnNlcmk0NEhGbTc5bGpSZG01MkhsdE1VYUhVdFZDdnlOWXczL3ZCejMxaXdFRCtzblh5N0t5Y2UzVTkvUmVQdlgxMzRLSjYvNkZtQlZQcXhpWXlQNEJMVkRVa1EwSnI3M0NxZGZwSU9IQzhhK09VUGxNV3VyYW5CODg5L3laV2R2RDNRZk5WRHR1UXFFUW9oRkFrejU2RFd0dzhPR3pabUlwRnN4Y1BKeVI4Y0IzZEcyUnljWW1SZ2o2OEZqbk5pOEI3ZE9YZWFzVEc3Ym94T2N2Wm5mRy9PZlppUCtlaVFTSTJKd1B6Sk9wY0FzbFVpd2IvVW1qSmcvbWJPbE8rVk9IQTZ1M2NhN2orVGJzVWkrSFF1QlFBQWJad2M0dFhMRDRHbGo0ZEcydFZhUDN4RDBHVDlNL25OSmZoRkxXT1ZxdGI2NDU1aEJ6aVU5NFQ2cXlpdVJkQ3NHU2JkaVlPVmdoL2E5dTdEbW5mM3pJTTc5ZFFoU3FSU21GdVo0WVJFUmF1OHJmYmJ3Q2F1eUd4K0crdXdNblRNUjBSZHZ3TDk3RUNZc21hdFZDSnl1TjhtTVRJemg1dXVOUi9FcDhySGtPOXoyVHJsUE1tR3ZaTU9panBMOFFubGx0Z3hkQWh0cnFxcFpvdXlZMTZkaHpPdlQ1TXVLZ3IyRGh3dmUzY3EyS2RGVTFPZWIyMmQ4S09PWUZBcUZRbWxlVUdIVkVHUm1jd3VyaFVYODFhZEJBYVNhVlpFSEQ0SFVCM28vdlVaajZLQjZzVkFnSU9LZ1VqVVRCQUlTbHRVOUdMZ2RDWnc4UjZwVWxhdHhoZ3dnSXVQcU5jeHF4eWtUU0pzOVFDb2tWeXdITGx3Qi92aUwyQ2cwQkdzcllOd281dGoyM2N3QU1WTU5oZFh4WTlpQlpGSXBzTzQzcHNWQlhEd3daZ1I3ZjdJTCtMbzY0UGhwemM2L3FaazFsZi81MmJpRnY1cVppejkza2ZjR1YzWFdLN09JNWNUL2lkOHFoZElRTEd5dFlHTGFrbEZkbUpPdVAzL20xS2g0YkZ2K0E2dkNjOFQ4eVJnd2VSVFBWdnBEdVhxdnBia3BUQzNOZGRwbjBxMFl4cks3bnpkRDRLamwrRHN1MXJOM3JDTEtRcTQrcW1PYk8vN2RPcUo5cnk3b1BLUTNwN0JxNVdDTHprTjZvNlZDaUdSVmVRVWtrdnBLM0pibXBvaTZlQjFQa2g4QUFBcXljdEExdEQ4anZLMjhwQXdKMXlNUkYzYWIxUkx2R3h5ZzlYa2J0ekRCa2kwckFRQlpEeDdqeXY0VGlMa2N3UnZRWSt2c2dKR3Z2b3lBdmwyUm41a0RxVlFxRjNPZkpEL0EwUTA3T2JjRFNPdS9wSTVVVDVlWGxLRzhwQXcxSEtJL1FBS2FGQ3RrQVZMbFdsWlV3aGlUU3FYSWY1cU4ydW9haGhEK1BKRVNHWWVVTzNFRzJmZWpCR2FPUXB2TzNHRzFWdzZja0l1ajE0NmNoYk8zTzNxTUhveTdGNjR4NXJYdTNCN1JsMjZ3dGkvTXpzT0d0MVlnc0Y4M0JBN29EcThBUDcyS3JCYTIxbmhqM2VlY0ZmS05RWnN1SFJqQ2F0YURKOGpMeUdKWk5leFp1UkhtMXBZWS9kcDBWdWdZSHpHWDJVRm43czg4a3h2Q241K3RnWkdKTVhxTkhZbzJYVG9ZOUVZaGhVS2hVSjVmcUxCcUNMS3l1Y2Z2cW1nbjY4YlJBblBtb2w1T3Awa3dNUUc4RkR5N1pIZTRWWG43ZFdnSEhEeEdCRVJGU3dBWlhZS0FWMllER3hRU2t2OCtRTVpkWGVySEJ2VWpZdWFHemFUaVVWdG1UV1ZXbU1iY0F5NHd2YnBneWhGY0JUQ0YxWGIrM0JZQUI0NndmWE1Ua3RrQlZRRFRoL1o1b0VzUTBJOG5ET1BjSlNCYXk0dWQ5Q2ZBMll1aytsa1prUWg0ZHhHd2ZBV1pSNkZRT1BGbzY4TVFHaDdGcXdoWjFJTDdkK1B4eDhkTVVWVW9FbUhDa3JtTTZrWkQ4dWhlQ21QWlRZY0xhSUQ0bk42UFpINU9LYmRYYzdXdzY2TmlsUS9sNHpXMkoyTlQwSFBzRUY2N0E0QUlnS3RtdkljV1ppM2hGZUFINzBCL0hQcDVPOFBmZE9XWlA5RnhRSGU1c0ZwVlhvbVl5eEVJSHRZWEFMRjhXUFBxeDVBOHN4Q3ljWGJBNklVY1FaSWFVbHBRaEpUSWU3aC9OeDVKdDZKUmxKUFBPOWZhMFE3OVh4cUpIcU1HUVNnU0lmelFHWnpjc2hkT1h1NVk4UDFITURJeFJtRC83dkR2SG9URW0xR01iUVVDQWJxRTlNR0F5YVB4NDd5bGpIWGErQmkvcytrYmhCODZneXNIVHJERSs1Qlo0eGtDOVBPQ1JDTEJ2eHQzTThaTUxjMFJQS3dmOGpLeUVIOHRFdDFHRG1UWWhWU1ZWN0JDd1BwTkpEZTZGU3VXcThvcmtmT28vcWFVdmJzenJCeHNPYTFWeHI0eEEvdFdiNVl2SDFtL0F3S0JBQmtwRCtWamx2WTJuSDZqQUxFNEtja3ZSUGpoTXdnL2ZBWXZMSnFGWG1PSGNNNHRLeXBodk5hVXhYSStta3BVQllDMlBZSndmdWRoeHRpZE0xY1JNb3Y1blRrblBSUHBDYWxJakloQmw1QStHREYvc3NvcTh0cWFXczZxZmE4QTN3YWZhL2FqREJUbDVPTmUrQjFZTzlwaHpPdlROYkl0S01qS3hlbHQrK1VWMVE0ZUxwenphcXRyV0Y2MVhIUE5iU3diY1BZVUNvVkNhU3orKzkvT200Sk1EbUZWS2dWT251V2VMeEFBWFpWTTQ2dXFnY3RoK2orM3hxSlRvRktWNFRQQmtFOVlyYWdFdmxvRkpDWUREeDhCQS9vQ0ZoeFZSNFA2QXp2M0FpNEtyVUc3OXdPTFhnV01GUzRvYkt5QlplOEJCNCtTOVpyNnlRVUZNb1hCNGhJaTBDcWpybUxWd2dKWS9BYTcwakxzT3JDSEl4Q3N0SlNJZzU0S0ZTSlNLUkJqbUtvTGcyQnZCeXppU1QvTkx3QzI3MnJZZm5mdEEzcDBCYXc0dmxTYW1nTEwzd2MrLzRiN2ZVZWhVT0FkMkpZaHJLWW4zT2RzYjlRV1pWRVZJQzNKUnpmc1ZGbHBKMlBtaW5mZzA3RnRnNDlmVTFXTngwbE1heFErajBsTnVYditHcXRkdWwzUFRxempLcU9xaWxUUjA3SWhWQ3AxWHlqKzN2aENUaVIxZFZnMmZBNWo3S05kYTJEbFlBdUpSSUtVTzNHSVBCdUdzdUpTelAzbVBaM096eENvRWxVQjRFbFNHaXBLeTFCUldvYUNyRnpjUFgrTjB6ZTJmZTlnblBoOXIzdzU5c3BOK0hVTmdJV3ROUnhidWNIR3lVNWV5UmwxNFJwR0xwaWk5dGg4WktZOXhwNlZHMVg2MTNvRitLSFgyQ0VJN044ZFFwRUl5YmRqY1h6VGJqeE5KWDZnNlFuM3NmdnJEWmorK1ZzUUNvVVl2WEFxa20vSFFsSlhCeU1UWTNRYzBBTURYaG9KeDFadXJOYytBRmpaMjdMRytEQnBhWUxRdVJQUlkvUWdYUDNuRk82ZXY0YlNnaUxZdVRycGZHTms2N0x2a1JSUmYyUGJ6ZGNMaXphczBHbWZxc2g2OEFRUkp5L0J3c2FTVlIwY011dEY1R1ZrSS9GbUZLUlNLWEllWldEdXQrL0wzMGNGV2Jrc1lYWFVxeSt6anZFd0xvbnh1L1VMRG1UTmtSRThyQi9pcjkrVjJ4WklKVkljMjhqOER0U3VaeWZlNmtmbDk3eUZMYi92N2M0dmYrRmQxMXp4YU5zYTFvNTJqQUMyNjBmUG8vK2tVVEF4SmFKM1hrYTIvSG1RMU5YaDFzbkw2RDlwcEVwaDllVHZlMWdpcGRqWUNBSDl1amZvUEN2THlobWlkV0YybmtZaGc3ZFBYOFdSOVRzZ0VnbkpqVEdwRkl2V2Y4RTVOelB0TVRhOHpYeHY4TTJ0cnFpRXNZNGU0aFFLaFVJeERGUllOUVJQT05vc1Q1d0I3dk40WS9yN3NrV2pxOWVBQ2gwQ2NGcTJZTGZkTnlaOWV6R1haVjlHK1R6Qy9qMUZSRldBblBlUjQ4QzBsOWp6QkFJaW1uNzFTZjNZdFp0RWJKMHpuVDMzeGJGRWhQMzVWODBDaytZcCtCclYxUUhmL3d6a2NLU2U4dmxSQ1FXa2tuTEpHeVJrU1pHb1dPQ1gzL2hGM3RoN1RHSDE1bTBpN0Q0UHRHZ0JMRjNNTFliWDFaR2dxZklHV2pPVWxnSmJkeENobWd0N08yREZ4MFNZZi9TY1ZmaFNLSTFBUU45Z25ObGVmME9ucHFvYVNiZGl0QW9MNFlKTFlKUktwU3hSZ0ErSmpxRkVpUkhSckVxNzlyMGIvcGdrRWduQ0RwNWlqRm5ZV3NIZDM0Y3hWbEZTeHRwV2JNei9kV3JqNHE4YWZFNEFVRnBZekZqVzVjSmFLcFZpelN2TGtLMVFlZmNvUGdXZTdkbzBlSjlOUWJKU3E3ZEgyOWJJZlpMSkVqMGNQRnpnNHVNSmUzZG51ZWZwZDlPWHlQMVdBL3AxdzZVOS93SWcvcDBwdDJQaDE0M0QxMXNEMm5UcGdON2pRaEIya0duYlkrZnFoS0NCUGRCNWFCODRlTGhBS3BVTlJnVHJBQUFnQUVsRVFWUWlLU0lhNTNjZHdjTzRaTloreWt0S1VWbFdBVk1MTXpoNHVHRG96UEV3TmpGR2NHZy9odlZCM05YYmpPMEVBZ0hzM0xSUHZiZDJ0TVBvaFZNeDhwWEpTTG9WQXlNVFl3aDFETWQ4ck5ReTM3WkhKNTZadXJOdjlXWkVuZzJEVVFzVDFDbFpEYlh2M1FWMXRYVzRldUNrZkN3dEpoRi9yZmdaczFZczF1cHhKdDFtMmc3NWQxZjlPaG0zYUNidVI5NkR5RWlNUVMrUHhyRmZtY0pxKzE1c2IxWVp5cTlqYlFUemhtS0lVRU0rU05WMVgwYlZhbGxSQ2M3dU9DZ1h0ZE9WWGtQR0xVeGc3ODd2dDNyajJBWFdldzhBZ2diMjRBeHgxQVRGQ21NWnluOFBsTWw5bklsOXF6Y0JJS0x1eW1tTE5SSmpGZmwwN0FMZWRYdzMweWdVQ29YU3RGQmgxUkFrSmhNeHlQeVp5SFRoTWpQNFNKbmVQZGhqcDNpcVd6WGhoVkhBd0g0a2hLcU1mUUZvY0d4dDJCVzRNazg2UG45TjVWQ3Y0NmVCRjhjQUxaVmE3cXVxMkpXSkloR1ozNnM3MEphaldxbFhkeUpRYnY1RC9ibi84aHZ3K2l1QXV5c1I4L2lDc1BncVZvVkM0TTBGUUdBSDV2aTlCR0RWVDZyRjNWdDM2djFpQVZKdCt6d2dhOGxYREIxVFJOWHpxQ2xoMTBrbHNmTHJTb2F0RGZEMVowUkFWN1pab0ZEK3ozSHljb2V6dHdjakpmdnUrWENkaGRXbUprckpyOURlM1JtdXJUMTVacXNuOG13NHk0Y3lzRjkzU09ycTVJblpkYlcxdUhXS2FRMGpFQWcwVHRSdUNEbnBUQi9aRm1ZOFZqUnFxSzJwUlVGbUR1emRuUm5DNnFVOS8yTEc1MityM1Bid0x6dnc3Mi8xTGRaU2lZWmRJTS9ZdVBnckNCUXFRVlVGTVdtQ2NvQlIyeDVCdVBvUDgzbVNTcVVRQ0FSNGErT1g4c3JBb3B4OGxCWVdFeC9PeURpVzRCSnpKYUxCd2lvQWhNNmRoUGhya1RDM3NZSi85eUMwNzkwRkxqN0VjNzhrdndpWDl4N0h6ZU1YV2Q3QUFLblM3Zi9TU0F5YlBZRWgrQTJlT3BZMU4vRm1OSzRjWUxZOHU3VDJoS21GR1d1dXBnaEZJcjBJb0hrWldTaFh1dm5RcmhmUDMyNHRxYWxtMzh5NWZmb0tBREI4cEFGaUFURCs3ZG13c0xVbUZhMG5Mc3JYSmQ0a3d2YlFHZU1oNVF1VlZTTDVkcjMzc3BHSk1YeUMyZ0VBNy9ibU5sYVkrdkViY1BaMng5NVZteGpWcmpaTzl2RHR5bC94V2xyQXZKbGk0NlJiSUo4bXhGK1BaSTBKUlEycjN0YUVucU1INDlLZWZ4bGllTmcvcCtEZnZTUGFkTzdBOHJyMmJOK0dzNXBjS3BYaXdxNGpPTFA5SDFhMXVKR0pNWWJONWc1VDVTb1dyaWd0WjN3bUpDdUo2UzNNVEZrV0NzcWZaWXJub092TlF3cUZRcUU4UDFCaDFSRFUxQUEvYlFDR0RpVFZsT0ZzWTNvNUFnSFFVeW5CTmZsK3cwT3JRZ1lCTTZhUW41ZTlDM3l4RXVENEltcFFKbzBIbE5zaVpSNXhtbFNOQWtSQXZYb05DRkh5MWp4M2lWUkFLbUppUXFwQU4yd0dmdndXNExyQUhUS0FpTnQ4NFdFeWtsS0E5NWNUejF0VnZ6ZStpcUdaVTlrZW85Rnh3SGMvRVhzSFZjVGNBeDQvQWR6ZGdITVhnWlJVMWZPYkF5SVI4TTdyUUdlZUM5RXo1NEZUNS9SenJJMWJnTysvSnVGaVhMUnNBWHp3RHJIYzJQRjM0Ny91S1pSbVRPOXhJZmpucDYzeTViaXdPeWpPTFlDbHZZMktyWm92UlRuNWlBdGoza1RwUFM2a3dmdXJLQzNEQ1lVRWVSbWRCdmZDeHlQblFTZ1NRV3dzUmsxVmpkeVRVNGE1RFgrYnJqWklwVktrUmlYQXlNUUlZbU5qQ0FTa1RmU3Frb0JtWVd1TnF2SUtsQldYb3FLRXRNTlhsSlNqc296OFgxRmFoaktPQ3FuVnM3aGIvdStGMzFHYnZsMWRVWWxxSFpwbzlGa05sL3Y0cWR3M1ZVYjczbDFZMVdxUDdxV2dWUWRmUnJ2MTNmTk1NYjdqd0I1SWkwbEM5a1BpMDMwdi9BNWVYRHhYYlVDTmxZTXRPZzZzdnlrdWExODJibUdDOTdhdmxndEF1VTh5RVg3b0RHS3ZSQ0F0SnBIWEpzRE4xd3N2THA3TDY3a3BmMHp4S1FnN2VCclJGMit3OXRWdHhBQ1YyellXeWg3T0ZyYldhaCtYcHFTcjhJY1dDQVR5NTBRa0ZtSDZaMi9KMCtESHZUVVRXUThlNDFGOENzeXNMREIwNW92b01Yb1FBR2dVZEZXY1Y0Q3NCL1ZlN2g3K1BpakpMMFJ0ZFEyaUx2Si9WL1FORGtEVWhlc3NnYTd2aEZENWEwVDV0WmFUL2hTcDBmSHlaZU1XSm5yN2pBR0FFNy92UVhWRkZjVEdZb2lOakNBVUNWR1FsY2U2VVFVUUlkRlFXTnJib1B2SWdiaDJwTDZRUkNLUllQc25QeUZvWUU5RVhiak9tTy9iaFIwbWw1UCtGSWQvK1pQM2R4ZzZkeEtzSExpcmZjWEdiQ3VjaTM4ZlJiZmhBd0FCa0o2UWlyQkRaeGpyZlRxMlpZbTdSYm44WHNvK1FlMlFjWjlkOVVxaFVDaVUveDVVV0RVVVVUSGtuenI4ZmRrdDR3MU5mKy9YRzFpZzRLbm03MHNxQ1ZldFlZdVJEVVdkOTFpblFDSmlLaU9ybk5YVTZ4UWdJcXFpc0pxYlI4S3FsSVZUeTJkK1N4bVp3T256ektwUEdXSXhFZDdVQ2FzQUVYOVZpYW9BTTl4S2tVRkt2bVEzYmdGcjFtc21LRXVsd0hkcmlFaXBMekhTa0loRXdOdXZrWXBnTHFKaWdOLzEyTEpVV0FUOCtBdncrVWY4cjBPQkFCZ1JRaXBiLzl4TmJteFFLQlIwR2RvSFovODhpT0s4QWdERXMrN0tnUk1ZOVdyRHczcWFzaVh4eXY0VERJSFR6TW9DWFVQN04zaC9kVFcxckdxNDFwM2F3N045R3poN2UrQnA2aU5XbTdFTVhSS25GUkVJQkRqdzR4YmtQMVh0RiszZzdvd0RQMjFGdEFwQlJ4dWtVaW11SFQ2TE1hOVBWeis1R1JCNUxweXg3T0xqQ1dkdkQ1aGFtak9DZTdZc1hZVzJQVHJCek1wQ25uYXZMSEIxR2RvWHBoWVdjbUcxcktnRUQyS1Q0QjNvci9JYzNQMjhNWFU1MDU2bXBxb2FXUThlSXoweEZla0pxVWlOaW1kNFNISmg2K0tJWWJNbklHaFFUNVZpN3RWL1RpSDgwQm5lMTRhYnJ4ZTZqeHlrOGxpTnhlTkU1azNodGozNHZVUzFvYTYyRHVlVUFvOWt1TGIyeElSMzUrUHFnWk9JUEJlTzhlL01ZZmczaThSaVRQOTBFUzd2UDRHYXFpcGMySDBFWVFkUFFWSmJoL3pNSE1hK1RDM1psa1ppWTJNTW5Ua2VVUmV1UHhNK0U3QnFKdmVOQ3BHNHZ0bzRKLzBwRGlqYzBBS0FsdVptUkx5VDc1dFppUEREM0E4WnkzeWhSekltTDEwSXozYXQ1Y3NQNDVLeGQ5VW0zdmtGbWJtSXZxVFpaNGVUbDd2NlNUb1FNbnNDb2kvZFlMeHZhNnFxV1YwQkFCRFl2NzRJSlM4akMxZjJuMFRFaVl1ODFlL0J3L3FoNzR1aHZNZTJjM1ZralYzYTg2L2NHb1NMZHIzWUZkMWNnclJBSU1DUUdlTXdaUG80UkYrOGdWb1YxeDZGMlhrNHMvMGZ4dGlrOTEvaG5VK2hVQ2lVNWdrVlZwc2FaUnVBd2lMMW9oNFgzYnFRRm5UbEw2L0JuWURYNXdPL2JOSk8xT1JEMVpkamQxZGc4WnZjb2xjK3VaaUhWTE9XS3dDa1l2TmVBdEMrTFZCU0FuejdBL0hwVkJhaW5SenFmOTUzaUFSY0tWZVVGaGJwMTY5VWs3VGNZeWRKWUpNMnovdlRUUEt2dVdOaUFuendOZ243NGlMMkhoR0o5U1hveTdpWFFQeDBaVlhaZkRqWWs1c0tEeDRCaC84RnJ0L1V2RnFhUXZrUElqWTJRdWpjaVl5azZtdEh6cUh2aThONUszcWFLd1ZadWJoK2xIbnphZGpzaVRxbG1KdmJXR0h3MUJkdzR2YzlDdnNrQ2RYZUhmMVpnVGlLZEJ1cHVsSlFXWUJlR2pLVFp5YlF1bE03dGNKcTYwN3RZZS91ckRkaEZRQnVuYnFDMERrVG40dGdsRTZEZWtGc2JJUzc1NitoT0xjQVhVTDZBQUM4QXZ5UmsvNVVQcSs2c2txbGdOU3FneStwYUJVS2NPM0lXZmgzNzRqMnZUckR0VFdQclEwUHFkRUoyTDk2TXdxeWNsVUdWeW5pMmE0TitrNElSVUMvYmhxRlpiWHIyWm1Wb2k3RDN0MFpNejUvbXlIb05TWEtGYXZLNFc4TlJTUVd3YTFOSzdrSURoRDdoSUZUUm1QSWpQRVFpVVdZK041OHRPblNnVE44eTlMZUJxTVhUa1gweFJ1NGNld0M3M0ZjZk5oMklxWVdaaGc2WXp5R3poaVB4NG1wMkxqa2E1YS9zd3c3MTNxZjIrT2JkcU5hS2UrZzc0UlF4dnZNMGROVlpjQ2R1Ny9xR3pkVzlqYU1ZeFprY3VRQ0tPQVY2S2VSc0dwa1lxeTMzeDBmcGhabW1MeDBJZjVZL2dNa0tpd1pmSU1EWU90Q2hOQ0swakpzWFB3MVN2SUxlZWQzR2RvSEx5NmVxL0xZQVgyNzR1TGZ4elErVitPV0xSRFluMTFJa0puMmhMSGMwdHdVVXo1NlhlN0JHelNvcDhyOVp0eC94QkpXZFEyUG8xQW9GRXJqUTRWVkdiODNVYXFtY3RpUG1SbncyOXFHN1lmUGhIOUFYNkNvbUZUdzZRcmZGL2VXTFlCbDcvT0hPajE1ZHJHanBTOGJWcThGZW5ZSGJrZldpN1BLejVtcEtSRmY3eVVRQWZiaUZWSzFxTWpGcTlvZFZ4MThGYXNBRWZDMi9BbWM1Zi9pcmhKbkorQzl0NENINlVCNk9wQ2VRUUxSY25LWlFxVzNkaGQvZXNQV2hnUlYrZkI4MlkrNFRhd3dETldLZi9oZndOV0Z1ekphR1M5UFVsVTdmeVp3L1JadzV5NFFsMEE4a0NtVS96TzZoUFRGclpPWGtSYVRDQUNvcmE3QnNZMDdNZTJUUlUxOFp0cHhkTU5mcUZXNFVlTFpybzFhY1ZNVCtrNEl4YzNqRjVDWGtZMzJ2YnVnVlFkZkFFQ3I5bTBRcnRRU0ttUEE1RkVxUTJpMHhTdkFIeEVuTHZHdWI5MnBQVnAzYm8vU2dtSkc2N002ekt3c1lPVmdDMnRITy9tLzI2ZXZ5TnVicThvcmNPZHNHSHFPR2NLNS9hVDNYMkZjN0JmbDVPUGJxZTlvL0xnV2IvNkdVZjJXRkJHTnJjdSsxM2g3UlJ3OFhUR3kvUlNNbUQ4WktYZmk0UExNVjNmUTFER0lDN3VsVVZCTUN6TlR2UGdPNmZEeGFOc2FuK3hmMzJCaDBxdURMMFJHWXJXL0N5c0hXd1FONm9uZ2tMNWFWd0xhdVRwaTJpZHZZc3VIcStRQ2xFQWdRT2NodlRIMnpSa0diZG5XaHJyYVdqeFZhSDBXR3h2Qk41amR3dDFReHIwMUc0L2k3eU12SXd1MkxvNlk4dEZDUnZDYVNDeFdLMHE1K3ZKL2R4S0pSZkliS255NCsvdkEyZHVEVlprcm85Y0w5ZDgvSjcyL0FIOTk4VE5TbzRuUHZLT25Ld1pNSHMyWTMzM1VJTnc2ZVpsVFdCUWJHNkhQT0dZWGxzekNRSWFsSGJQWXdOSFRGZVBmbnMxNy9oNXF3cGRrakY0NGpSR1daaWo4dWdaaXlrZXZZZS9xVFp4aXRVZ3N4c2dGOVRmVFc1cWJZYzdYNytLM2Q3OUdWVGxUdEJhS1JCZzZZeHdHVDN0QjdYSGQvWDNROThWUVhQM25sTnE1QUJBNlp5TG4rMnpjV3pQeElEWVJSVG41c0hWeHhKeXYzMVZiWlV5aFVDaVUveDVVV0pWUlcwdlN4WnNhSXpHL2g2UXVqQjFKcWphUEhOZHRQM3ppN2RCQi9MNmpVaW1RbkVKKzVxdGdOT1VKNHlncEpUNmRpbmh4aEpPOE9vZUVkWldVa3VBdlJXRzFyQXc0clBsZGFZM2dFMVkzYndkUzA0aFBia01SaWNoalZINmNkWFZBWGdGUVdBZ0lCVUNySmhCVzI3UUdQbndIc0xIbVhuL2lETER0TDNZWW1iN1p1SVc4M3JpQzM3Z3dNeU5DckV5TVRYc0l2UCt4NGM2UFFtbUdDQVFDVEhyL0ZheDU5V041RlZYTTVRamNDNytEOXIzMUp3NGFrdWlMTjNBdnZONWIxYmhsQzB4ZXVsQ2pxajkxaU1SaWhNNlpoSU5yLzhDNHQyYkp4NzBDL09FVjRBZWhVQWl4c1JGTVRGdkN5dDRHQWYyNndTdUFHWmhvYW1rdUYyVDU2RFYyS0dOWlZva0ZnTkhTVzM5ZUlsamEyYURqd0I0WU1uMGNCQUlCTEd5dDROTGFFOW1QTW1CcGF3MExPMnRZMmxuRDBzNFdWdlkyc0h6Mno4cmVGbFlPdGhBYnNiL3VtVmxaWU4vcXpYRHlja2ZQTVVQUWVVZ2ZqWjZuNW9KQUlHQ0lkcmJPRGxpMFlRWE83enlNbER0eEtNNHJZTFFKaTQyTllPMWdCNyt1Z2VqellxaThGWmlFanpXODJsTW9FbUh3dEJld1orVkd4cmlSaVRFODJyWkdteTRkMExaSEo1MkMxUUFpcWcrYk14R250dTVEMng1QkdEUjFMRU5VYkE0OHZmK0ljZE9qZGFkMk1ESmhlMWsyRkJQVEZwajY4UnM0dFhVZnBuMnlTTzV0cXcyMnpnNFFpa1J5S3hHeGtSaVdkamJ3YU5jR2cxNGVEV2R2RDdYN2NQWnlad2lyWW1NajJMazZvZHVJQWVnNXB0N0N5dFRTSFBPKyt4RDdWbTlDMUlYcm1MQmtIdXU5Nk83bmpWbGZMc0g1WFllUi9UQURkWFYxTUduWkFtNitYaGc2WXh3Y1d6SERrc2EvUFFlcXNMUzNRWS9SZzNuWE8zdDc4TjZVTVRJeGhwdXZGd1pNSG9WMlBmVVRPS1lKSFFmMmdMTzNPMDV0MjQrRUczZmw3MXM3VjBlTWYzc09xNHJZdFUwclRQLzBMV3hiL29QODkranU3NE1KUytaeVZoenpNZnExYWZCczF3WTMvajJQSjhrUFVWbkc5SUlXaVVWdzlIUkQvNWRHb3ZPUTNwejdhR2x1aHBjK2VCWEhmdjBMODFaK29GYy9YQXFGUXFFOFB3aWswdC8wMEIvZUJFeThvdC85T1RrQ1h5eHJIdUtxb1pCS2lTWEFKUjJxTngzdGdRMC9hYmROVkN6dzVYZjF5M3YrWUF1MEZaV2t3bE9wWllxRlNFaGEvWlh0QUFEZ2NRYng0SHlVVG42WEhVaGlLMzVZcDMrdnpaV2ZFNUZSbVVYdjY5N0s3K1lLclAxTy9UdytFcEtJeUt4dlJvUUFzNlp5aDRQVjFBQy9iU1BWd28yRlNBUjh1QmpvRXFUOXRpV2x3SnpYOUg5T012YlROaTRLTjJmUCtzQm1hSWNtUFlmWXE3ZXdjOFU2K1lXMW1aVUYzdnIxeTJadkNaQ1hrWVYxcjM4bXYvZ1ZDQVNZdWVJZHZRb0FVcWtVNmZIMzRkbSs2UVNycXZKS1NLVVNDQVJDaUl6RW5LSW9BTlRXMVBLdTA0VGFtbHFrSjl4bitZbEtwVklVNXhZd3hrd3R6UmtDbVVRaVFVbGVJZWVjMnBwYWxCVXlVODB0YkswWVNmZWF6SkdSR2hYUFdQWUs4T09jWnloT2JkMkhVb1Z6bmJCa0htdU9wSzRPT3o3L0daYjJObkR4OFlDYnJ6ZGMyN1RTZTN1K1ZDcEZZWFllYkp6czlicGZmWkY0TXhwWDl0ZUhyZlVZUFlpemZicXBxYW1xaGtBZ2dGQXNhdEJObWVxS1N2bjdUMnhzcFBiMUtKVktrUlFSSTI4UGIycktTOHJJTllGQUFLRlFBS0ZRQ0pHUlViT3drNmlwcWtaaGRoNk1USXhoNVdDcjBwLzMrdEZ6dUhYcUNnWlBIWXQydlRycjdPVXJsVW9oVlNnTUVBaUZHdSt6cnJZV0lxN3Z4MnEzcTBOcFFSRmp6TkIvaXd2T3htSG8wTVlMeUEwUHI4SzFhOVY0OTEyTFJqc21oVUtoNkJ1QjRGV1ZmeENvc0tySS80TzRXbGRId3F4dTMyM1k5cTR1d00rcjJPUDVCZHhpWjIwdDhNR25ST3lVOGZOcXdKVS9mVmduanA0Z3ZxWnVyc0RjR2NEVmNPQ0NBVjRyUDYwRVBOelk0Kzk4U0FSZVhUQXpJNjNyM1lPSmw2bTIzSTRFdnYxUnQzTmduSThwc0hBZWYwalZnNGZBbWwrQngwKzQxeHNTSXpId2xvb0FMVDZvc0VwcElwcURzQW9BdDA5ZlJXWmEvZWV5UjFzZmRCeWdZUVY0RThFNlozOGZSakk3aFVLaFVDZ1UxVkJoVlRNZVBpekcwcVgxUVdxN2Q0OVdNZHN3N051WEtQL1oycm9GUWtLMDcxWjgrclFNQ3hiVUIyTWZQVHBlNWZ5UWtIM3luNy84c2k5Njl0VGMydUx2dnhQa1A3ZHZiNGVPSFIxVXpHWWlsUUlsSmRXd3ROUmZsd09Gb2svVUNhdlVDa0NSckd6Z3MyK0ExK1lCbVZsQVNob0p2eWtwSVo2TTVSWDZDWUI2bnVHcmpybHdtZmljdGxPb2ZLbXNCTmI5eGhSVkFTQW16akRDYW1FUmNPQUkrZmxKQnJOS1Z0L3d0YlkxNEc0MWk3SXlZTzJ2UkZRZDJCY1lOVnk3NSt0V0EwVnpMZ0k3a0ZBME80Njc1N1cxd0tGandQN0Q1T2Vtb0thV1ZDblBtUTZNSEtaK2ZtMHRrSjBEcEQ0dytLbFJLTTJaNEdGOW0vb1V0T1o1UEdjS2hVS2hVQ2pQSDdXMUV1VG1Wc2lYSHp3b3dpdXZuRmF4aFdvT0hod0hjM01qeGxoY1hCNUtTcW9RRUdBUGMzUDJ0ZVdtVGRIeW4zMThyQnNrckVxbFVsUldOczUxMnBZdE1mS2ZKMDl1cTdHd21wbFpodFdySTFCWVdJVzFhd2V6bmljSzVYbUFDcXZLWkdVRG4zL2IxR2ZSZkRIaSthQ3Jrd0JmckFRRzl3YzgzRW5RMHRWcjlZRlRpaHcvRFF3ZXdDL1NOb1M2T21EdGhzWUxKZUo3SHZRaHJNcW9xZ0pPblFQT1hBQ0dEQVJtVENaQlhhcDQ5Qmk0ZUZuMUhFMW8yUUtZTmhrSUhRSnd0VUhGeFFPYi85QzlPbGNmU0tYQTFoMUFYajR3ZlRMMytkNUxJTS9qalZ1R0M5V2lVQ2dVQ29WQ29WQW96eDFoWVUva0F1U1FJWTJUWTdGdFd3eWlvbklnRUFCZVhsWll1REFJWGJvNEdmeTRWVlYxeU00dVZ6c3ZON2NjNmVrbG5PdGNYYzBoRXVsbXYxRmJLOEhCZzhuWXNlTWVLaXJJYy8vRkYrSDQ5dHQrRUl0MTk4Nm5VQm9US3F4U3RNT1lwMUt6dHBiOE8zMmVlNzBpVHpLQTladElKYVMrS2p6WC9BckUzTk45WDVwaXpDT3M4Z211dWlDUmtBQ3Z5Q2hnK2Z2Y0ZnUUFrSnNIZlBjVHFlTFVoY0Qyd0JzTHVDMHhNaktCSGJ1QmlEdnNkVTNONFgrQmg0K0F0MThETEo2MUcxVlhBOXQzazBBekNvVkNvVkFvRkFxRlFsSGlsMThpNVJXcWpTR3M1dVZWSURvNkZ3Q3BFWG53b0JqdTdvMWpsNUNRa0kvMzNydW9kdDdhdGZ6WGU3dDJqWWFEQTAvNHRBYmN2cDJGRFJ2dTR0RWpwdC82M2J2WitQbm5PMWl5cEd1RDkwMmhOQVZVV0tWb2g3S2dtSkVKSERnRVhMbW0zWDZ1WGdPU1VvQ2hBMGtJbExrWm9GV0FnQlFvS1NPVms2ZlBBY1hjZDlNTUJwK0F5aWM4NjRQY1BPQ0xiNEh2dndhc2xWSkhJNk9BOVp1SkhZS3VTS1RzMXYrc2JHS3pjT2txcVE1dXJ0eU5BZDc3R0ZqeUp1RFhobGdxM0xqVjFHZEZvVkFvRkFxRlFxRlFubFBjM1Myd2Zmc0kxbmg4ZkQ1V3Jyd2hYK2FhQXdCbVprelo1ZXpaaC9JUVVRQUlEbmFDbzZPYXpzVC9BTW5KQmRpeUpRYTNiMmR4cnUvYjF3MFRKL28xOGxsUktMcERoVldLZHNpRVEwVkJWU0ZCVXl1eWM0QmQrOVRQYTQ0b0NxdFNLUkFkUzBLeTdzWHpiNk1QQ291QUE0ZUJlVFBKOG9PSHdKNS85RnRCR2hkUExBaUdEd1VlcGdOSGpoTWh2RGtMcW9yazVRT2ZmZzEwN0FCRVJxdWZUNkZRS0JRS2hVS2hVUFNPektHcnV0cXc5U2VHUml3V3d0WFZuRFdlazFQQldPYWFvNHhFSXNXUkkvY1pZeFlXeGpoOE9JVjNtK0xpS3BYckFXRFVLQjk1Qy8yaFF5bUlqYzJGdXp2emZDNWZmb3pldlYyeGRldHd6bjNNblh0Uy92UGJiM2RCVUpBamE0NkxpNW5XcmZxcHFZWFl1VE1lVjY0ODVveXNDUTUyd3J4NWdmRDE1UWpEcGxDZUE2aXdTdEdPbTdlQmlUT2EraXlhRnBHSWZFdDRrZ0ZjdkVxcU9MbThaQTFGVkN4d0tZd0Voc1VheVA3Z3J6M0F6VnRBZEp4aDltOW82dXFvcUVxaFVDZ1VDb1ZDb1RRaFZsWkVnTXZKcVlPYm02aUp6Nlo1RUJiMmhPVnhldUhDSTF5NDhJaDNtOXpjQ3Z6eVM2VEsvUTRiNWlVWFBHL2VmSXFJaUV3TUhPakJtUFBsbDljUUdPaUFtSmdjdGVmSlp3V3dkZXR3ZUhob1psdVFtbHFFUC82SXhmWHJHWnlDYW9jTzlwZzdOMERqb0NzS3BibENoVlVLUlZ2cTZwcFdYTTU0Q3F6YmFOaGpWRlkrdjZJcWhVS2hVQ2dVQ29WQ2FYSzh2Y1VRQ29HMHRPZGZXQTBKVWQ5cHlUWG5mK3pkZDNpVFZmOEc4RHVqR2QwdFhYUlFLSjJNVW1TSUNLS2lxTGdIYnNVWEI2K2lyejlSUkZBQjk5YlhnYjQ0VU54N0s4aVd2V2NYWGRBTmRLL3M1UG45VVp2MmFaSTJhZE45ZjY3THl6em5XU2NkYWJoenp2ZTg5ZGI1U0VwcVhMdENFQVI4K21uWHJ3dFNYTnk0b0hORWhPMEkycVNrUUtlQ1ZYY1FCQUg3OTUreUNWVW5UaHlNRzI5TXdPalJERlNwZjJDd1NrUkVSRVJFUkVSdXBWWkxjT2FaQ3V6ZXJVZDh2QXdoSVgwN1hPMnNEUnNLY09LRUc5YkVhSVBKWk1HcFV3MEFnSWdJOGNqU3VYUEhJQ0VoQUhQbWpMWjc3c1VYZjI5OS9QVFRaMlBpeE1GMmp4TUVBWkttT2c5dEdEN2NIL1BtcGVDTk4vWkRKcFBnM0hPSDRJWWJFakJzbUYrNzV4TDFKUXhXaVlpSWlJaUlpTWp0SmsxU0lpL1BqTysvMStLQ0MxU0lqeCtZRVVSdHJRSHZ2eTh1VmZib294Tng0WVhSZG85dk9mbzFKc1lmSzFaYzZOUjk4dk5yWVRZM0RoRnRQV1gvdXV2aW5ScDVDd0JMbG14M3VHL3ExRWdzV1hLV1U5ZVpPVE1HQURCK2ZOaUFXS0NMQnFhQithcEdSRVJFUkVSRVJGMUtLZ1d1dlZhTkRSdDArTzAzTFFJRHBRZ05sY0hQVHdJbkJqMjZKQ3BLanFpb3pvK0tOWm1hRjJlV3lXdzcrZmpqa3pCOHVEOHlNeXZ4OHN0N3JPMU5pMEsxWEFTcXlhcFZxYWlxMGxtM0V4TURjY0VGOWtQVnpzakpxUVlBQkFkN3d0ZTM2MVlNcTZuUkl5dkwvam9qSjA4MllPL2VrOWJ0NEdCUDVPZlhJaisvMXFWN2pCNGRCSldLa1JYMWZ2d3BKU0lpSWlJaUlxSXVvVlpMY05sbGFpUWttSERraUJFNU9VWVlqVjF6TDNjSHEwMExRclVVR3VxSnFDZ2ZWRmJxUk8xdExlclVjdnE3UkFMTW16Zlc3Y0V5QU9Ua05JYWR3NGZibjI2L2F0VWxuYjZIU2lWSFZsWVZGaS9lYW5mLzMzOFg0dSsvQ3p0OUgxY1d5aUxxU1F4V2lZaUlpSWlJaUtoTHhjWEpFUmZYK3lNSWc2SGxpRlhiWUxVanBrK1B4Z2NmSElGR1k4SmxsdzFIWW1LZ1c2N2JXbUppSU00NUo5TGh3bERoNGQ1T2x3T3daL255Q3hBZTdvM2MzQTVmZ3FqZjZmMnZha1JFUkVSRVJFUkUzYUN1em1COTdPWGxuc2hFclpaajJyUW9IRDVjaG52dVNjYi8vZDhtcEtXVk8zVnVYbDUxbTJIb3VuV3pySStuVDQvRzlPbU5KUVpLU3VvNzEya2ljZ3FEVlNJaW9tNGlrd2tRekJaSTNEVDZnWWlJaU1nWmd0a0NtY3pTL29HRTJscTk5YkdYbC92cWxNNmNHWU9MTGhyV3ErcUd6cGt6Q21GaDNtMGU4L3p6dTJ6YUprd0lFd1c2TFlQZkcyNUl4RjEzamJadW04MENacy8rRTZkT2FRQUFreVlOeGpQUFRPbHMxNGw2amQ3ekcwMUVSTlRQcWRWR21PdDFrUHR4VlZRaUlpTHFQdVo2SFR3OVRUM2RqVDZocEtUQit0alB6MzNCYWxkTi8rK000Y1A5TVd5WWY1ZmVReWFUNFByckUvRDIyd2NCQUx0MmxlTDMzL053MldVeFhYcGZvdTdDWUpXSWlLaWJCQWMzb0tTa21zRXFFUkVSZFN0RFNUWENneHJhUDVCUVdOaThlbjFvcUZlWDNPTzY2K0p4M25sUkR2ZS84ODVCNitPZ0lEVnV2REd4Uy9yeCtPUGJ1dVM2cmMyY0dZT2ZmODVCWVdFZEFHRDU4b01JRGZYRWhBbGgzWEovb3E3RVlKV0lpS2liUkVmWG9IUlhPVXhWZnBBSGRNMGJkU0lpSXFLV1RGVU5rRlNVWStoWk5UM2RsVjVQRUFTa3BqYlhQaDA4MlBuM2EzVjFCcHc4S1E2dkpSS0ozV09uVElsbzgxb3RnMVZmWHlXdXZETFc2WDcwUm5LNUZBOCtPQTRMRnZ3TlFSQmdNbG13ZE9sMkxGdzRFZE9tT1E2WWlmb0NCcXRFUkVUZFJDNjNZTVNJMHppVXFvVFhxRWlHcTBSRVJOU2xURlVOYUVndFFzckkwNnl4Nm9UOSswK2h2dDVvM1U1SWNINzYvdjMzYjdCWk1NcmIyOE50ZmVzS3k1ZGZnUGo0Z0RhUGFXdmhMRmNrSndmajVwc1Q4Y1VYR1FBQW85R0NaNS9kaGJTMEN0eDU1MmdvbFRLMzNJZW91ekZZSlNJaTZrYUJnVnFrakN4RWVwb2Voa0ZCVUlUN1ErYXQ0b0pXUkVSRTVCYUMyUUp6dlE2R2ttcElLc3FSTXZJMEFnTzFQZDJ0WHV1cnJ5NnpQbDZ3NEcvcll3OFBLVWFPSE9UMGRjYU1DUllGcXdFQktrUkV0TDB3VkUrYk4yOTlwNjhoQ0czdlMwK3Z3TmF0UmRpeXBRZ3JWbHlJNHVKNmJONWNhRDNtcDUreXNYTm5DZTY0WXhUT1B6L0s0U2hmb3Q2S3dTb1JFVkUzQ3d6VVl0S2tRdVRuMTZJODB3dDFHam5NWmdhclJFUkUxSGt5bVFXZW5pYUVCelVnZWxJTjVIS09WSFhHMXExRk9IVG90SFY3NHNUQjhQUjBmc1JwWEZ3QVZxOCtEZ0JRcStWNDZLRnhBeUlrcks4M2lMWUZRY0RSbytYWXVyVUlXN2NXb2J5OE9kUlhLR1JZdUhBaXpHWUJXN2NXV2R0UG5tekFpeS91eHFlZnB1SHl5NGZqL1BPSElEQlExVzNQZ2FnekdLd1NFUkgxQUxuY2d1SERxekI4ZUZWUGQ0V0lpSWhvUUR0MVNvTTMzdGd2YW10WjEvU0REMlpZSHc4ZWJIOFU2clJwVVJneXhCZmUzaDZJalBTeG1kbytaODRhNitKTnJzakxxM1pxT3Y2NmRiTmN2dlp6ejAzQnNHSCtEdmNiREdiY2NjZHE2Mlp3V1prQUFDQUFTVVJCVkxaVWFoc1VwNldWaTdhLyt5NEwzMzU3ek83MUxCWUJTcVVNVHo0NUNlKy9md1RmZjU4bDJsOVNVbzhWS3c3ai9mZVA0SWtuSnVHY2N5SmRlVHBFUFlMQktoRVJFUkVSRVJFTlNQWDFSaXhhdEFWMWRjMGpMMGVNR0lTeFkwT3MyME9IK3JWN0hWOWZCY2FNQ2U2U1BuWVZmMzhWZ29QVjF1MDMzOXdQZzhFQ3BWSUd1VnlLckN6eEFJQkJnMnhIa2Y3NFk3Wm9XMmhWRzBBbWt5QTVPUmlUSjBkWXcyYUpSSUs1YzhjZ0pTVUVyNzIyRDFWVk90RTU0OGVIWXVwVWhxclVOekJZSlNJaUlpSWlJcUlCeWR2YkF6ZmVtSWozM3orQ21obzlKQklKN3IwM3BhZTcxU00wR2hNMmJpeXd1eThsSlFRQkFiYkI2Z1VYUk9QZ3dkT2lOb2tFR0RNbUJPZWRGNFVwVXlMaDY2dXdlODB6enh5TWp6KytHSjkvbm81ZmZzbUIwV2pCb0VGcUxGdzRFUU9naWdMMUV3eFdpWWlJaUlpSWlHakFtakZqS0NaTUNNTkxMKzFCVEl3L0VoTUQzWDZQbVROalVGMnRkL3QxWFRWMHFLLzFzVUloTGxlUW5CeU1qUnNMSUpWSzRPRWhoVUloKzJja2JnanV2SE8wM2V0ZGVPRlEvUEpMRHJLeXF1RHZyOFNsbDhaZzVzd1loSVI0T3RVZkx5OFB6SjA3QnJObUplREhIN014Zm53by9QeVVIWCtDUk4xTUlnZ3IybGpEclJlN2JtdFA5NENJeUw3dnAvWjBENGlJaUlpSXlFV0NBSmpORnNqbDdTOHFhakNZUlZQWVEwTzl1ckpyTGhNRXdHZzBXN2RiaDZqdWxKNWVnY09IVCtPYWErSnRhc3NTOVhVU3lkdzJ4MDl6eENvUkVSRVJFUkVSRFhnU0Nad0tWWUhHb0xLM2hha3RTU1JkRzZhMk5HTEVJSXdZTWFoYjdrWFUyemozaWtGRVJFUkVSRVJFUkVSRVZneFdpWWlJaUlpSWlJaUlpRnpFWUpXSWlJaUlpSWlJaUlqSVJReFdpWWlJaUlpSWlJaUlpRnpFWUpXSWlJaUlpSWlJaUlqSVJReFdpWWlJaUlpSWlJaUlpRnpFWUpXSWlJaUlpSWlJaUlqSVJYMDNXRlhKZXJvSFJFUzIrTnBFUkVSRVJFUkVOQ0QwM1dBMVVOSFRQU0Fpc3NYWEppSWlJaUlpSXFJQm9lOEdxMGwrUGQwRElpSmJJL3g3dWdkRVJFUkVSRVJFMUEzNmJyQTZPYmluZTBCRVpPdXNvSjd1QVJFUkVSRVJFUkYxZzc0YnJDYjdjZFFxRWZVdUkvd2FYNXVJaUlpSWlJaUlxTi9ydThHcVJBTGNHd2Q0eVh1NkowUkVqYTlGLzQ1cmZHMGlJaUlpSWlJaW9uNnY3d2FyQUJDdUJoNGJ3WENWaUhxV2w3enh0U2hjM2RNOUlTSWlJaUlpSXFKdTByZURWYUN4SE1BTEtTd0xRRVE5ZzY5QlJFUkVSRVJFUkFOUy94anFHYTRHbmg0TkhLa0JkcFlENmRWQXBRSFFtWHU2WjBUVTM2aGtRS0FDR09IZnVGQlZzaCtuL3hNUkVSRVJFUkVOUVAwaldBVWFnNDB4L28zL0VWR2ZWbHJxZ2RSVU5hcXJaVzY5Ym1pb0VTa3BXdmo2OGtNWElpSWlJaUlpSXVvY2lTQ3NFSHE2RTBSRXJRa0NVRlRrZ2JRME5lcnEzQmV3U2lSQVRJd2VJMGRxb1ZUeTVZK0lpSWlJaUlpSTdKTkk1clk1UlpYQktoSDFhb0lnUVg1K1k4Q3EwYml2TExTSGg0QVJJN1NJamRWRDJ2ZXJUUk1SRVJFUkVSR1JtekZZSmFKK3dXSUJqaDlYSWoxZEJaM09mVW1vdDdjWlk4Wm9FUjV1ZE5zMWlZaUlpSWlJaUtqdlk3QktSUDJLMlN4QlRvNENtWmxxR0F6dVd6UXFKS1N4L3FxZkgrdXZFaEVSRVJFUkVSR0RWU0xxcDR4R0NiS3pWVGgyVEFtVHlUMEJxMFFDREJ1bXg2aFJPaWlWRnJkY2s0aUlpSWlJaUlqNkpnYXJSTlN2R1F4U1pHWXFrWk9qaE5uc25vRFZ3ME5BVXBJV2NYRUdTS1Y4aVNRaUlpSWlJaUlhaUJpc0V0R0FvTk5Ka1pHaFFsNmVFaFkzRFRiMTlyWWdPVm1EaUFqV1h5VWlJaUlpSWlJYWFCaXNFdEdBb3RGSWtaNnV4b2tUQ2dodWVuVUxEbTZzditydnovcXJSRVJFUkVSRVJBTUZnMVVpR3BEcTZxUklTMU9qc0ZEaHRtczIxbC9WUXFYaXl5WVJFUkVSRVJGUmY4ZGdsWWdHdE9wcUdkTFMxQ2dwOFhETDllUnlBVWxKT3NURjZTQ1R1ZVdTUkVSRVJFUkVSTlFMTVZnbElnSlFVU0ZEYXFvYXAwKzdKMkQxOG1xc3Z4b1p5ZnFyUkVSRVJFUkVSUDBSZzFVaW9oWk9uNVlqTlZXTmlncTVXNjRYSEd6Q21ERWFCQVN3L2lvUkVSRVJFUkZSZjhKZ2xZaklqdEpTRDZTbXFsRmQ3Wjc1L0VPSDZqRjZ0QTRxbGNVdDF5TWlJaUlpSWlLaW5zVmdsWWpJQVVFQWlvc1ZTRTFWb2E2dTh3R3JYQTRrSm1vUkg2K0hUTWFYVmlJaUlpSWlJcUsrak1FcUVWRTdCRUdDL0h3UHBLZXIwZEFnN2ZUMVBEMGI2NjlHUmJIK0toRVJFUkVSRVZGZnhXQ1ZpTWhKRmd0dy9MZ1M2ZWtxNkhTZEQxaURna3hJU2RFaUlNRGtodDRSRVJFUkVSRVJVWGRpc0VwRTVDS3pXWUtjSEFVeU0xVXdHRG9mc0VaSE45WmZWYXRaZjVXSWlJaUlpSWlvcjJDd1NrVFVRVWFqQk5uWlNtUmxxV0EwdHZsYTJpNlpURUJpb2c0SkNheS9Ta1JFUkVSRVJOUVhNRmdsSXVva2cwR0tZOGVVeU01V3dtenVYTURxNlduQjZORmFEQmxpY0ZQdmlJaUlpSWlJaUtnck1GZ2xJbklUblU2S2pBd2w4dkpVc0hSeVZ2K2dRWTMxVndNRFdYK1ZpSWlJaUlpSXFEZGlzRXBFNUdZYWpSVHA2V3FjT0tHQTBNbFgwQ0ZEREJnOVdndFBUOVpmSlNJaUlpSWlJdXBOR0t3U0VYV1J1am9wMHRMVUtDeFVkT282TXBtQWhBUWRFaEowa012ZDFEa2lJaUlpSWlJaTZoUUdxMFJFWGF5bVJvYlVWRFZLU2p3NmRSMjF1cm4rcXFSenBWeUppSWlJaUlpSXFKTVlyQklSZFpQS1NqbFNVOVU0ZGFwencwNERBeHZycnc0YXhQcXJSRVJFUkVSRVJEMkZ3U29SVVRjcksvUEEwYU1xVkZSMExtQmwvVlVpSWlJaUlpS2luc05nbFlpb2g1U1dlaUExVlkzcWFsbUhyeUdUQWZIeFdpUW02aUdYOCtXYWlJaUlpSWlJcUxzd1dDVWk2a0dDQUJRWEs1Q2Fxa0pkWGNjRFZwV3FzZjVxZERUcnJ4SVJFUkVSRVJGMUJ3YXJSRVM5Z0NBQStma0twS2VyMGRBZzdmQjFBZ0lhNjY4R0JiSCtLaEVSRVJFUkVWRlhZckJLUk5TTFdDekE4ZU5LWkdTb29kVjJmT2hwVkpRUm8wZHI0T1hGK3F0RVJFUkVSRVJFWFlIQktoRlJMMlEyUzVDYnEwUkdoaElHUThkR3NFcWxBaElTOUVoTTFMSCtLaEVSRVJFUkVaR2JNVmdsSXVyRlRDWUpzcktVeU1wU3dXanMyQWpXeHZxck9rUkg2MWwvbFlpSWlJaUlpTWhOR0t3U0VmVUJCb01FeDQ2cGtKMnRoTm5jc1hUVTM3K3gvbXB3TU91dkVoRVJFUkVSRVhVV2cxVWlvajVFcDVNaUkwT0p2RHdWTEIwc254b1phVVJ5c2haZVhtYjNkbzZJaUlpSWlJaG9BR0d3U2tUVUIyazBVcVNucTNEaWhCSkNCMTZscFZJZ1BsNkh4RVFkUER6NE1rOUVSRVJFUkVUa0tnYXJSRVI5V0gyOURHbHBLaFFVS0RwMHZsTFpXSDkxNkZEV1h5VWlJaUlpSWlKeUJZTlZJcUorb0taR2h0UlVGVXBLT2hhdyt2dWJNV2FNQmlFaHJMOUtSRVJFUkVSRTVBd0dxMFJFL1VobHBSeXBxU3FjT3VYUm9mTWpJb3hJVHRiQTI3dURCVnlKaUlpSWlJaUlCZ2dHcTBSRS9WQlptUWVPSGxXaG9rTHU4cmxTS1JBWHAwZFNrcGIxVjRtSWlJaUlpSWdjWUxCS1JOU1BsWlo2SURWVmhlcHExd05XcFZMQXFGRmFEQnRtZ0VUQ1B3VkVSRVJFUkVSRUxURllKU0xxNXdRQktDNVdJQzFOamRwYXFjdm4rL21aa1pLaVJVaUlzUXQ2UjBSRVJFUkVSTlEzTVZnbElob2dCQUVvS0ZBaUxVMkZoZ2JYQTlid2NDUEdqTkhDMjl2Y0JiMGpJaUlpSWlJaTZsc1lyQklSRFRBV0MzRDh1QklaR1dwb3RXMytEYkFobFFLeHNZMzFWeFVLL25rZ0lpSWlJaUtpZ1l2QktoSFJBR1UyUzVDYnEwUm1wZ3A2dldzQnEwSmh3YWhST3NURXNQNHFFUkVSRVJFUkRVd01Wb21JQmppVFNZS3NMQ1d5c2xRd0dsMExXSDE5Ryt1dmhvYXkvaW9SRVJFUkVSRU5MQXhXaVlnSUFHQXdTSERzbUFyWjJVcVl6YTRGcklNSE45WmY5ZkZoL1ZVaUlpSWlJaUlhR0Jpc0VoR1JpRTRuUldhbUNybTVTbGdzenA4bmtRaUlqVFZneEFqV1h5VWlJaUlpSXFMK2o4RXFFUkhacGRGSWtaNnV3b2tUU2dndS9DVlFLQVNNSEtsRFRJd09VbW5YOVkrSWlJaUlpSWlvSnpGWUpTS2lOdFhYeTVDV3BrSkJnY0tsODN4OEd1dXZob1d4L2lvUkVSRVJFUkgxUHd4V2lZaklLVFUxTXFTbHFWRmM3T0hTZVdGaGpmVlhmWDFaZjVXSWlJaUlpSWo2RHdhclJFVGtrc3BLT1ZKVFZUaDF5dm1BVlNJQmhnL1hZK1JJSFJRS0Z3cTNFaEVSRVJGUnQxbTc5Z1QyN1R1SnlFZ2ZSRWI2SUM0dUFGRlJQbDE2ei9wNkEzNy9QYys2UFhac0NCSVNBcnYwbmtUdTBsNndLdSt1amhBUlVkOFFHR2pDT2VmVW82eE1qdFJVTmNyTDIvOVRJUWhBVG80Uytma0tqQnlwdy9EaHJMOUtSRVJFUkwzZjVaZi9CSjNPNUhEL3VuV3prSjFkaGZ2djMrRFNkZDk3N3dMRXhQaGJ0MTk1WlMvV3JqM1IwVzYyYWNhTW9WaXdZSUpUeC83eVN3NnlzcXFzMjNQbmp1bDBzR295V1ZCYmEwQk5qUjZuVDJ1cy81MDZwVUZOalI3ejU0L0hSeDhkdFI1LzExM0pTRWdJaEVaand2TGxCM0hMTFVrSUQvZnVWQitJZWdxRFZTSWlzaXM0MklUenpxdkR5Wk1lU0UxVm82cEsxdTQ1UnFNRWh3NnBrWnVyeEpneEdnd2V6UHFyUkVSRVJOUzNDUUpnc2JnMjJkZVZ4V0c3eS9Iak5hSlFWYW1VNGVLTGg3cDhuZFRVY3J6NzdpSFUxaHBRVjZlSFJ1TTRtQWFBa3BKNjBiYlJhRVpEZ3hHTEZtMUZSa1lGZHV3b3dkS2xaeUVsSmNUbHZoRDFOQWFyUkVUVXByQXdJOExDakNncThrQmFtaWRxYTlzZmlscFhKOFcyYmQ0SURXMnN2K3JueC9xcnJabE1VdVRuKzZHc3pBdGFyUWZNNWpabm1CQVJFUkU1UlNZVG9GWWJFUnpjZ09qb0dzamxMTlBrYmkxSG9yYVVsMWZkelQyeGRlR0Yzemw5ckY1dnh0VlgvK0xTOVdOaS9MRm8wWm5JenE1cS8rQi90QXh6QWNCb3RDQXRyY0o2amZwNkF4WXQyb3FISGhxSEdUT0d1dFFmb3A3R1lKV0lpSndTR1dsRVJFUU5DZ29VU0V0VG9hR2gvUkdzcDA1NVlOMDZEOFRFNkRGeXBCWktaUy84Nkw0SFZGYXFrWjRlQW1GUUVCUkovdkR4VmtFaVkrMEVJaUlpNmp6QmJJRzVYb2VTa21xVTdpckhpQkduRVJpbzdlbHU5VnEvL0hLVmFIUnBTVWs5NXN4WjArWTVLMVpjYUxmZGxWRHo4ODluT24yc1BiZmUrbWVuenUrTXlFaHZTQ1FTQ0E2RzVTb1VNc1RFK0NFa3hCT0RCM3NqSVNFQWNya1VKbE5qeUc4d21ERnhZaGllZjM0cWxpM2JBWTNHQ0pQSmdsZGUyWXVxS2gxdXVDR3hPNThPVWFjd1dDVWlJcWRKSkVCMHRBRlJVUWFjT0tGRWVyb2FXbTNiSXkwRkFjak5WYUtnUUlFUkkzU0lqUjNZOVZjcks5VTRsQllGcjFHUmtBZDQ5WFIzaUlpSXFKK1J5S1NRKzNsQzd1Y0pVNVVmRHFVcWtUS3lrT0dxQTFLcCtMMnNUTlk5czRoQ1EvdnUrMEM1WElxNWM1TWhsMHZoN2EyQWo0OENqeisrMWJvL01URVFyNzEycnVnY2xVcU8rbm9EQUVDbmE1ek5OblpzQ0Y1OWRSb2VmZlJ2MU5jM2xoRHJqU1VVaU5yQ1lKV0lpRndtbFFJeE1YcEVSeHVRbTZ0RVpxWUtlbjNiYjBLTlJna09IMjZxdjZwRmVMaWhtM3JiZTVoTVVxU25oekJVSlNJaW9tNGhEL0NDMTZoSXBLZnBNV2xTSWNzQ3VFbDdJMXFkNWNvSTF5WlJVVDVZdWZKaWgvcy8rR0NHVFZ0R1JpVmVmMzJmZGR2VFU0NlhYcG9HbGFyOUdXaXRLUlNONTF4N2JieEw1Nm5WTXRUL1UycTE1V0poY1hFQmVPR0ZjN0J3NFJiTW1UTUtWMTRaNjNLZmlIb1NnMVVpSXVvd21VeEFmTHdPTVRGNlpHZXJjT3lZRWtaajJ3RnJmYjBVMjdkN0lTUkVpWlFVellDcXY1cWY3d2RoVUJCRFZTSWlJdW8yOGdBdkdBWUZJVCsvRnNPSE8xOFhjNkJZdFNvTm4zK2U3dEk1aFlWMVhkU2J6aHM2MUUrMGJUSlo4T3l6dTBSdHQ5MDJFb21KZ1IyK3grSERaVzN1cjY4MzJqbW0rZDhJcDA1cGJQYlBuejhPL3Y0cWEzdENRZ0JVS2taVzFQdnhwNVNJaURwTkxoZVFsS1RGOE9FNkhEdW1RbmEyc3QzRm1FNmZsbVBkT2w4TUc2YkhxRkU2S0pYOWZ3UkZXWmtYRkVuMkZ6c2dJaUlpNmlxS2NIK1VaM294V0xXamFYcDZUL0R3RU5mSEVnUlk2NUFDalZQdUpaSzJ6Mm5QeXBXcHlNK3ZGYlY5OU5GUnJGeDUxS1hyVEpzV2hZVUxKd0lBSG5sa2M1dkg1dVZWdDNuTTBhTmw3VjdqZ3c5bTJJVEVSTDBSZzFVaUluSWJoVUxBNk5GYXhNWHBrSm5aT08zZjBrWmVLZ2hBWHA0U2hZVUtKQ1hwRUJlbmgxVGFmd3NyYWJVZThQRlc5WFEzaUlpSWFJQ1JlYXRRcCtFLy8rMnBxek8yZTB4OGZBRFdyWnNsYW1zNWpmL1ZWOC9GbURIQkx0Lzd6eit2RlcyWGxOUmo5dXpWMXUzbm5wdUNNODRJZGZtNlRiWnZMOFozM3gyemFXOFozanFySStjUURRUjhaU1VpSXJkVHFRU2twR2dRSDY5RFJvWWF4NDhyMml4RWJ6UktjT1NJR3JtNUNvd1pvMFZFUlB0dmNQc2lzMWtDaVd3QXI5eEZSRVJFUFVJaWs4SnM3dG4zSUlJQWxKYWFVVkppaHNIZy9nL1NvNkxraUlweXZXWm9YVjN6aU5WMzNwbU9ZY1A2eHlqSjdPd3F2UHp5bnA3dUJsRy94MkNWaUlpNmpLZW5CZVBHTlNBaFFZZTBOQlVLQ2hSdEh0L1FJTU9PSGQ0SURqWWhKVVVMZjM5VG04Y1RFUkVSVWU5WFZtYkI2dFU2bEpWMWJXMzlqZ1NyTFVzQkRCcWt0aTdPMUtUMUtGSjdIRTFyWDdYcUVvU0hlenM4cjczRnF4WXUzR0xUOXYzM1Y4RFBUOW5tZVVWRmRWaTBhQ3MwR3R2MzBxMUgzcmJGVWYvc1hhUGxzY25Kd1hqdHRYTkYrNy81NWhnKy9QQUlBRUFpQVZhdnZnNHlXWE9kZ3g5L3pNYU1HVVBoN2UzaGRQK0llZ01HcTBSRTFPVzh2YzA0ODh3R0pDYnFrSmFtUm5GeDIyK1l5c3JrV0xmT3gxcC9WYVhpMUNNaUlpS2l2dWpJRVNNMmJOQWhLRWlHeXk5WEl5UkVDajgvMjlxaFBhWGxpRlVmbjdZSEFmUUZ4NC9YNExISHRxQ21SdC9UWFJIeDgydisyZ29DVUZPalIyQmdZNG1zUC8vTXczdnZIY0x2ditmaW1XZW1JQ0xDY1JoTjFOc3dXQ1Vpb203ajUyZkc1TW4xcUt5VUlUVlZqVk9uMmc1WWp4OXZXWDlWQjVucmd4Q0lpSWlJcUllVWxWbXdZWU1PeWNrS25IdXVRalJDc2Jkb0dheGVkdG1Qb24zTGxrMjJLUTBRRmVVREFDZ3NyTE8yQlFkN1FxV1MyYlMzeDluRnEwd21BVEtaQkJJSklHa2prYTZzMUdIKy9NMXRMc2pWM2loWmQ5RHJ6VGg2dEJ5bHBmVW9McTVIVVZFZHBrMkxFaDFUWGQwWXJPYm1WbVA1OGtNQUdyOTJEejY0RVo5OGNnbEhybEtmd1dDVmlJaTZYV0NnR2VlY1U0K3lNamxTVTlVb0wzZjg1OGhra3VEb1VUWHk4cFJJVHRZaU1yTG5WbTRsSWlJaUl1Y0lBckI2dFJaQlFiSmVHNm9DUUgyOTQ5citNanUxOFZldXZCaUFPS0JjdUhDaWRmRXFWNEpMWnhhdnFxODM0c1VYZHlNaXdnZFBQVFVadnI2T1I5WDYrQ2hnTkRhWFd4ZzBTQTEvZnlWeWM2dWQ3cE16RGgwNmphb3FIYXFyOWFpbzBLSzhYQ2ZhZit4WUplYlAzeVJxdS9IR1JOSDI2ZE1OVUtsa1dMeDRLd3lHNWo3ZmNrc1NRMVhxVXhpc0VoRlJqd2tPTnVHODgrcHc4cVFIVWxQVnFLcHlQQ1Mxb1VHS25UdTlFQlNrUkVxS0JnRUJYVnVqaTRpSWlJZzZyclRVakxJeUN5Ni9YTjFyUTFXZHp0VG1hdmM5M1c5QkFINzdMUmRHb3dVblR0VGdnUWMyNExubnBpSXhNZER1OFI0ZVVvd2FGWVQ5KzA5aHhJaEJXTHAwTXQ1Nzc1QW9XRzBhY2VzTVI2TnZYMzU1RDhyS3RDNDlsOWExWmc4ZVBJMjMzejZJeXNybVVQYktLMk54OWRWeExsMlhxS2N4V0NVaW9oNFhGbVpFV0pnUlJVVWVTRXRUbzdiV2NjQmFYaTdIK3ZXK0dEcFVqOUdqV1grVmlJaUlxRGNxS1duOEVEd2t4SGJVWjIraFVzbXhaczExb3JhcnJ2b1pPbDNqb2srdHArb0Q5a2VrT2xxOHFyTWtFdUNwcDg3R3d3OXZRazVPTmNhTkM4T1FJYjV0bnBPY0hJejQrRURNbmozU2JqRGNOT0xXR1k1RzM4YkUrRHNkclByNUtSRVc1Z1dsVW9iQVFKVTFTUDN4eDJ6UmNaTW1EY1o5OTZVNDNUZWkzb0xCS2hFUjlScVJrVVpFUkJoUlVLQkFXcG9LRFEyT0E5WVRKNVFvS2xJaU1WR0wrSGc5WkRLaEczdEtSRVJFUkcweEdCcmZtL241OWQ1Z0ZiQWRsZHB5V3JwYzNuVjkzNzY5R011VzdXanptSVVMdDRpMk4yMHF3S1pOQmZqamoyc2NublBqalltUVNoMlB0SjB6WjQxckhiVWpKc1lmdTNlWEFtZ01mNE9DMUtLZ05TYkdINHNXVFVSWW1CZFVLcm1vdmJMeXBNMzFwazZOeE9MRloyTDkrbnhNbmh6QlVnRFVwekJZSlNLaVhrVWlBYUtqRFlpS011REVDU1hTMDFYUWF1Mi9xVFdaZ05UVTV2cXJVVkdzdjBwRVJFVFVtN1N4MWxLdm85ZWJZYkUwZjFpdlVNZ2dsMHZ0VHA5M3RIZ1YwRmhpUUtXU2Qya3c2MGhib1NyZzJ1SmFqcHgvZmhTR0RmTkRWSlFQSWlPOW9WTEpSYU5idmIwOU1IU29lTkV2azhsaXQyOHpaZ3pGd3crUGgxUXF3YWVmcHVIREQ0L2k5dHRINHVLTGgvYkkxNC9JVlF4V2lZaW9WNUpLZ1pnWVBhS2pEY2pOVlNBelV3MjkzdjRiUlkxR2lsMjd2SkNkM1ZoL05UQ1E5VmVKaUlpSXlEVWFqWGdoSzRWQ2hwQVFUN3ZUNSswdFhyVmxTeEhXcmN2SGdRT244UExMMHhBUzR1bndYaktaeEc2cEFXZEllaml0SGpyVXp5WTRiVXRlWGpWZWVta1A4dkpxUk8wcEtTRjQ1SkVKa0VpQXVqb0RUcC9XUUJDQU45L2NEMzkvSmFaTWlYQjMxNG5janNFcUVSSDFhaktaZ1BoNFBXSmlETWpPVnVMWU1SV01SdnR2SmlzcTVOaXd3UmZSMFkzMVY5VnExbDhsSWlJaUl1ZVVsNHZyaHFyVnJrVW1hOVljeDk2OWpWUGR2L2dpQXdzWFRuUjQ3S1JKNGZqenoydGQ3MlFuclZzM3k2bmpUQ1lMTHJua0I2ZU9GUnhVNUtxcDBlUExMelB3NjYrNWRoY0p5OHFxUkcydEhuNStTbVJrVklxdWs1QmdmNEV1b3Q2R3dTb1JFZlVKY3JtQXBDUWRoZy9YSXl0TGhleHNGVXdtKzhmbTV5dFJWS1JBWXFJT0NRbXN2MHBFUkVSRTl1WGtWRU1tazBBUWdCOStFQytvNU9lblFHMnRBVFUxK2xiL2ljdFB2Zjc2UHVoMEpsUlg2NjF0R3pjVzRMYmJSaUE4M052dWZSMHRETlVUNnV1TnNGZ0VLSlV5Ni9UNzlldnpSY2UwSENRckNJRFozQnlVcHFkWDJGeHoxNjRTdlBEQ2JtZzA0amZzbnA1eWE1dEdZOEl6eit6RTRzV1RzR05Ic2ZXWThIQnZCQWVyTy8yOGlMb0RnMVVpSXVwVEZBb0JvMFpwRVJ1clEyYW1Hcm01U2xqc0RFdzFteVZJUzJ1dXZ6cGtDT3V2RWhFUkVaSFltMi91UjJabXBVMTdVSkFhS3BVYzgrYjloWUtDMmphdlVWSlNiOU5tc1FqNDRZY3NQUERBR1c3cmExZlp1clVJcjcrK3I4MWpBZ09iZzg3YVdqMXV2UEYzdTZOUWdjYndOQ1VsQklNSGV5TTN0eG9Bb0ZUS01IdjJTTXlZTVJSMzNmV1hOWVErZkxnTU45endtK2o4TTg4YzNKbW5ROVN0V0FtWWlJajZKSlZLUUVxS0JwZGNVb09ZR0lQRGhSRzBXaWwyNy9iQ3hvMitxS2lRMlQrSWlJaUlpQWFreEVUN1U4N1BPaXNjQURCa2lPM0NWWTVJcFJJRUJLaXMyMy85ZFFLMXRiMy93LzJ6ejQ1b2Q5R3JNODRJdFQ3MjgxTml3b1F3aDhjbUpBUkNwWkpqNmRMSjhQVDB3UFRwUS9EeHh4ZGoxcXdFK1BrcE1YLytlTWhrOXU4bmtRQ1hYREtzWTArRXFBZHd4Q29SRWZWcG5wNFdqQnZYZ0lRRUxkTFMxQ2dvVU5nOXJxSkNobzBiZlRGa2lBR2pSMnZoNmNuNnEwUkVSRVFEWFV5TXYwM2J1SEdodU91dTBRQ0FJVU44QVJSREtwVWdNRkNGUVlQVUNBcFNJemk0NmYrZUNBNzJSRWlJSjRLQzFCQUVBVGZkOUR2cTY0MDQ4OHpCcUs4M3dOZlg5djNwNTUvUDdGUy9iNzMxejA2ZDM1S3Zyd0t4c2Y3SXlxcXkyU2VUU1hERERZbVlPRkVjcEU2WUVJYWRPMHRFYlhLNUZKTW1EY1kxMThRREFBWVA5c0lYWDh5RXQ3ZjQrWjkxVmppV0xUc2JyN3l5eHlaNHZ1S0tXQXdiNXZ6Q1dFUTlUU0lJSzFoNGpvaUkrbzJhR2huUzB0UW9Mdlp3ZUl4TUppQWhRWWVFQkIzazNmZ1I0L3IxTVFpNFlHVDMzWkNJaUlqb0gxWHIwM0RCQlhuZGRyOGRPL1RZdWRPQWh4OTJmc1JuVDlCcVRTZ3RiWUJFQW5oNFNPSHZyNEszZC9QN3lMbzZBNHhHQ3dJQ2xKQTRtaUxWeXRHalpSZ3l4QmQrZmtwcm04bGtnY1hTSEw4b0ZKMmJTV1UyTjE5TEtvWER2dVhrVklzVzVabzB5ZjQwKzh6TVNwdzgyUUNwVkFLWlRBSVBEeG04dkR3UUUrTm5keEV2amNhSWdvSTY2N0dlbm5JRUJxcXNOVnFkb2RPWnNHRkRBWTRmcjBGRGd4Rm5uQkdLQ3k2SWRqZ1RqYWduU0NSejIveUo1SWhWSWlMcVYvejh6Smc4dVI1VlZYS2twcXB4OHFUdG56cXpXWUwwZERXT0gxZGk5T2pHK3F0OEEwZEVSRVEwOEtqVmNzVEVPQjRoNmVOamZ6WlVXMGFQRHJacGN5VndkSWFqcWZTdHhjYjZJemJXZGxSdWE0bUpnUTdMSXRqajZlbmgwdkgycUZSeVhIcHBUS2V1UWRUVFdHT1ZpSWo2cFlBQUU2Wk9yY081NTlZaEtNaGs5eGl0Vm9vOWU1cnFyL0t6UmlJaUlpSWlJbkllZzFVaUl1clhnb05OT08rOE9reWRXbytBQUxQZFl5b3JaZGk0MFFlN2RubEJvK0dmUmlJaUlpSWlJbW9maCtjUUVkR0FFQlptUkZpWUVjWEZDcVNtcWxCYmExdlhxckJRZ2FJaUJSSVR0VWhNMUVNdVp4bHlJaUlpSWlJaXNvL0JLaEVSRFNnUkVRYUVoeHRRVUtCQVdwb0tEUTNpZ0ZVUWdJd01OZkx5bEVoTzFpSTZtdlZYQnhKQkVIQncvWGFrVEo4TXFkVHg2T1c2eWhxVUZZcFh3aDJXbkdpemNFVFczaU9pN2JCaFVmQU5DbkJmaDN1WXRyNEJSemJ2aG05UUFQeUNBdUViRkFBdlB4K25GL2ZvU3BxNkJwaU40aklnUG9FZFgyVzRwcXdTRlNXblJHMHhZNUxhUEtlc3NCUVNpUVJCa1dGdEh1Y3VkWlUxb20yVmx4b2VTdGRyQS9aR0ZyTVpVbG5iQzcwVXBPZmc2TmE5MXUyb3hCZ2tUenZUN3JHRm1iazR1blV2SXVPR0lTSitLQUlIaDNUYno2MWVvN1V1WUNPVlNxRDBWTHQwL3U3Zk40cTJSNTh6RVo2KzNrNmQyMUJUaDFQNXhUaDFvaGluODR0dy9pMVhkZXIzd2xWVnA4cEYyOTcrdmwzK003cjhnYWRFMjZPbWpNZTBHeTd0a250dC8ya3RQQlFlQ0lvTVEzRFVZUGdFdGwvWGtvaUkrallHcTBSRU5PQklKRUIwdEFGUlVRYWNPS0ZFZXJvS1dxMDRSTlBycGRpNzF3czVPU3FrcEdnYzFtbWwva092MGVLYkYxY2dmZWNCRkdVZHh4WHpibk40Yk5hK0kvanVsUTlFYmMrditSaVNWc0hQeXNXdmlyWm5MYmdiNDJaTWJiY3ZwL09MVVZkVmkrRXBiUWQzcmFWdDM0L1BscjBwYW50eDNhZld4N1hsVlc0TmRnOXQzSVZmM2w0bGFwczQ4MXhjODlBY3Q5MmpvMVk5K1RyeTA3SkZiUzIvRnE0NnZIa1gvbnovYTVldXQvR0xYM0J3d3c3NEJnVWdkdXhJREU4WmdiRVh0QjNhZDhaek56d2cybmIyNTYyM0V3UUJYejczTGhRcUphNSs4QTZIUWR6bXIzOUgrczREMXUwNUx5eHdlTTNVYmZ1dzVkcy9yZHVKWjZiZ2ptZm51Ni9UYlhodHptT29yYWdDQUtpOXZiRDBwL2RjT3Yrbk56OFJiVWNseFRvVnJQNzgxaXJzK20yRHFNMC9aQkNtM1hDWlMvY0hnTGZ2VzRMaTdCUFdiV2QvdDE2OVl3SE1wdWF5UExjdWVRQ2pwazV3K2Y2dUtNek1GVzJIeHc3cGt2dVU1aFhpdDNjL0Y3VXBQVlY0OEgvUEluQndTSmZjazRpSWVoNkRWU0lpR3JDa1VpQW1Sby9vYUQzeThsUklUMWZDWUJBSEhsVlZNbXphNUlQSVNBT1NrN1h3OHJMMFVHK3BLNVVYbmNTblMvK0wwd1dObzFCMy9Md09RUkZobUh6VmhkM2FEMDFkQTlaLytpTjIvYllSQ3BVU2JXclhZZ0FBSUFCSlJFRlVEN3o3RkFhRmg3cmwydWs3RHVETFo5L0IrYmRlaGZOdnZzSXQxenl3YnF0Tlc4cjB5VzY1dGoxNWh6TndjTU1PWFBTdjYrQWQwSDJqN0RvcTcwZ21nTVpBKzhDNmJjZzlsSTV4TTZiMGNLLzZubC9mK1F5cC80eEVQWmxYZ0Z1WFBZakFNUEdLMjNXVjFjamNjOWk2SFRZc0N2SGpSenU4WnU3QmRORjJleDlpTEw3b0RsZ3NIWC85bDBxbGVQNnZUMnphSmRMdUc5MDlic1pVbTJEMTBNYWRIUXBXTzBJUUJGR29DZ0FLdGFwYjd0MGRObi85dTAxYjJMQW9ocXBFUlAwY2cxVWlJaHJ3WkRJZ0xrNkhZY1AweU01V0lpMU5CVUVRLzJPM3FLaXAvcW9PU1VtNlBsdC8xYURUWThYODUwUWpqUzYrODNxY2UyUEgvbUZkVmxpSzFHMzdjUHpvTVpRVmxLQ2hwZzRtZ3hGS1R4WDhRd1loTW1FNGtxZE5STnk0VVozcTk4WXZmc0hhVDM2d2JrZkdEOFBjMXg5MzJ4VFNtdkpLbEJlZEZMWDkvdDRYQ0lvTWF6T2NjU2VqM29ELzNyM1lPcEpOMTZEQjUwKzlqZnZlV3RMcDUzbGs4MjU4L2VML1lER2JzZmJqNzFGVFZvRXJINWpkcVpHVHVZZlNVWmlaSjJvYkhCT0ZtT1RFVHZYVmtmcXFHbnoxL0x1b3E2ekJrYjkzNC95YnI4U1VheStDVE40NzM4NVdscDVHVFZtbHFDMWhRckpUNXg3ZXRBdGZQZjl1cC92dzNTc2YySXlzZGtablJ2YTYyNTQvTm1IbnIrdXQyeVc1QlhqbnZpVzRkZG1EaUVsT3hHTVgzbTczdkpQSEMyMzJOVDB2YmIwR0pUbjVvbjJKWjZhNHVlZU9DVUx6MzQrdUtEL3d3K3NmT2R3bjk1REQxS0pFUm1sZUliNTkrWDNJNVBiTExFU1BqTVA0aTg1eDZmNC92Zmt4ZHYrK3lhbGpWeTU2cGQxald2ODhPdnFlTzJ2Mzc1dWM3bCtUNEtqQmVIamxTdzczbHhlZnhORy9kOXUwajVzeDFhWkVSMGQ1K25vNy9ENFJFVkhQNlozdlJJbUlpSHFBWEM0Z0tVbUg0Y1AxeU1wU0lTUERkaVJOWnFZS21aa3FqQi9mZ0tGRCsxYjlWVUVROFBYejc0bEMxYVJKWXp0Y2EyN3oxNy9qcjVYZmlVS0NKdHA2RGJUMUdwVG1GV0x2NnMySUhobUg2eCs5cDhPakw4KzcrUW9jUDNvTTJmdFRBUUJGV2NmeC9Xc2Y0YWJGOTNib2VxME5UeG1CaStiTXd1b1B2N0cyV1N3V2ZQWGNjc3g3WnhtQ0lycStScWFIVW9HcDExMkNQMVo4YVcwcnpTdkFMMjkvaXVzZXVhdFQxNjQrWFFHaHhXaTczYjl2UW4xVkxXNTZmQjdrSHMxdkJ6OTgxSEZ3MEZwWlVhbE5tNjVCNjlJMW10eXk1SDZvdmIwYzdoY0VBVjg5LzU0MW9OQnJkRmo5NFRmWTgrY21YRHIzWm95WWZJYkw5K3hxR2JzTzJyVDF4bjcyZHFPblRjUyt2N2FpSUNQSDJxYXBhOEJIQzEvcWNNbUpZM3NPaTBhZmhnNk5SSERVNEU3MzFWbWlZTFVMeWtMc1hmMjNTOGNmV0xmTjRUNkwyZXh5c0RvUS9meldLcnNqbW45OFk2WGI3dkh2TjU3QTBGSHhicnNlRVJHNUI0TlZJaUtpVmhRS0FhTkdhUkVYcDBkR2hoTFoyYllCNjc1OVh0aS8zd3ZUcHRVaE9MaHYxRi9kOGZOYVVmMUJUeDh2WER0L1RvZEhUTldVVmRvTlZlM0pUOHZHdS85NUd2UGVYdHFoYVpFU2lRVFhQWHdYWHIvck1lZzFPZ0RBNFUwN2tUQmhOTTY0MEQxVHE2ZmRjQ2tLaitWWnB4d0RqUUh4cDB2K2kzbHZMM1Y1Z1ptT21ITHRSY2pZZFJCNWh6T3NiZnYrMm9MaFkwZGdiQ2VtMko5ei9Vd0VoQVhqbTVmK0I1UEJDS0J4V24xNVVTbkNoa1ZaajhzNW1OYnh6cU54WVpyV2k5TTR3MlJvKzNlb09Qc0Vpckx5Yk5vclNrN2owNlgvUmZ5RVpGeDUvMjF1SzV2Z0R1azdEb2kycFZJcFRBWWpNbllkYXZPOGtDSGg4RkFwT2xRTHQ3YThTclN0OXZhQ2g2cHZMMTZsOXZiQ1hTODlpbFZML292Y1E4M1Q5eTFtaStoREFRQlFlWG5DeTYrNTFtaDlkUjMwR3EzTk5WdStEZ0pBOHJTSmJ1NTEyMXAreU5FYkZucnJhMXdOd2NzS3hSOENxYjA5WFM0bEVqZzQyT0crQSt1M0krZEE1MTQ3aVlpbzcyS3dTa1JFNUlCU2FVRktpaGJ4OFhwa1pLaVJseWNPS0FRQjJMelpCNzYrWmt5WjBnQXZMN09ESy9XOGlwTFRXUDNodDZLMm1YTnZjbXVkU3FsVUNxbE1LcHBtMmxKRFRSMStmdnRUekhuK2tRNWQzeTg0RURQdXVFNjBPTWl2eXo5SDNMalJibHZWZXRZamQrTmtYaUhLaTV2TEFpZzlWZEJyZENoclVTcWc2cVJ0ZUZpY2ZhTGQwV2RWSjh0UmxIWGN1aDArZklob3BYT0pSSUpaQys3R0czY3Zoa0dyczdiLzlPWW5HSkkwdkZQQjRlaHpKc0FuMEErcm5ud0RVcGtVZDc3NHFDaFU3YzBpNDRmaDRZOWV3cS9MUDBQcXRuMDIrN1AySHNFYmR5M0NPYk5tNHJ5YnIraFU2UVJCRUhCbzQwNmI5dUxzZkp1Mmd4dDIyTFNOblQ0WjlWVTFPSDQwUzlSdXNWancrZE52dDN2L3B0SWNJODV5ZlhScjZ5blNsOTE3Yzc5WXZFcWhWdUZmenoyTVQ1ZTlpYXk5UndBQVYvL2Z2ekRtdkxQdzFmUE5DeitOblQ0WlZ6N1EvRFg0NGZXUGJFWnZtb3dtWk8wOUttcGJ0K3BIckZ2MW84MTlMN2p0YWx4dys5VjIrL1RrOTh2aDVlZmo5SE13bTh6VzhLMWxuVkdMMmV3d2xCdVduR0F0ZGRIV0J4WjFGVldvOHZZRUFQaTVjWEc2bHRaKy9EMDJmdm1ydy8wdGYvYWUrbVVGTHJqdEdwdGpEbS9laGQvZis4SzY3UmNjaVB2ZmVjcmx2clExSmIrOXZnRkE4cmxuNHVvSC8rWHlmZTJwS2F2RUgvLzdzdjBEaVlpbzMyS3dTa1JFMUE1UFR3dkdqV3RBUW9JV1I0Nm9VVndzRG0xcWEyWDQ4MDlmUkVVWk1HNmNCaDRldmEvKzZwL3ZmMlVkcVFnMDFzSjBSK0FTSERVWWt5NmZqb1NKeVJnVUhncUpSSUw2NmxvYytYczMvbHI1dmMxb3NleDlSMUZmWFF0dmY5OE8zVy9TNWRPeC9hZTFxQ3c5RGFDeER1bTZWVCs0YlJWNnBhY0t0eXk1SDhzZmVBb21neEZuWHowRE0rKzVDVEs1RE0vZjlHQ2I1eTUvb1AyQVlQMW5QMkg5Wno5WnQrMkZNd0doUWJqb1g5Zml0M2ViQTRpeDB5ZkRkMUJBaDJvTE9qcm5yWHVmZE5pSDNzZzNLQUMzTHYwUDByYnZ4eTl2ZjJxdFJkdkVaRFJoNDVlL1FoQUVYRFJuVm9mdkkxZ3MrT2JGL3psMXJMM2p4azZmakFQcnRzTmlkczhITFNXNUJYanIzMDkwNkZ4WGFxeis1My9QSW54NDE2eVc3ZzV5aFFkdWYrci84Tm15L3lKMjdFaE1uSGx1aDY2VHNmTWdkQTBhOTNiT0Nib0dEVDVjYUJzSU50VFUyVzBIeEwrYkw5MDYzK0cxUDM3OE5ldmpoWisvYnExSjJsQlRoMjAvck1HT1g5WkRyOUZpN1BUSnVPR3hmOXVjWDFaWWlqZnVYZ3dJQWtaT0dZOHAxMXlFNkpGeExqMi9scFNlYWhnTlJnZ1c4ZC9DbXJJSzBiWi95S0IycitYb1E3UE8xRmwxdGNicW1aZWRaemVJTmVvTitIVHBmOUZRVTlmaHZoQVJVZC9IWUpXSWlNaEozdDRXVEo3Y2dOcGFIZmJ1OVVSbHBmalBhR0doQW9XRkNvd2NxVVZTa3E3WDFGOHR5anFPdE8zN1JXMFh6cjYyMDFOUXo3cGlPaTZmZDZ2TkFramUvcjZZZk9XRlVIbDU0dHVYVm9qMkNZS0F5cExUSFE1V1pYSVpwdDk2RmI1NzVYMXIyNzQxV3pEdGhzc3dLTnc5S3k4UGpobUNxLzR6R3hLSnBNZEcrMDIrYWdZT2JkeUp5dEl5WFBmSTNVaWExRDBMNjdTMWFKRzJ2Z0dmUFBFNjh0T3lSZTJEWTZMdzd6ZWVoRUt0eE1lUHYyWWRVUWcwanNDOTdONmJjZmJWRjdtdGp5UFBIb2VZTVVuNDQzOWZZdDlmVzBUN1FvYUU0L3hicm5UYnZUcENFQVRzWGVOYWpVdHlqdHhEanRuUHpIZTQ2TnJPWDllTEZycXk1OEM2clc3cHl6UFh6WFA2Mk1lL2VSdFNtZXUxVkR0eVRoT2ozb0EzN2xxRSt1cGFhOXZCRFR1UWN2NVpTSmc0Um5Uc0h5dStzbjRRY0hUTEhoemRzZ2VYMzNjcnpyNTZSb2Z2Ly9xZGowRlRXOS9tTWZscDJYanVoZ2ZhUEtZM0xhVFdraUFJK1BibDkwVTF5NXRjOXUrYk1lWGFpKzJldDNMUks4amFKeDR4M1Z1Zkl4RVJPWWZCS2hFUmtZdDhmYzJZUHIwT1ZWVnliTm5pRFlOQkhGQ21wYW1SbHFiR1dXYzFJRExTMEVPOWJMYnRoeldpN2NEQklVZzZhMnlucnhzU0hkSG0vc1JXLzNpMzZtVGdQT2E4U1ZqOXdkZld3TUJpc1dESHoydHgrWDIzZHU3Q0xmVDBZaTBTaVFRM1BQWnZxRHpWYmkzWDBGRTFaWlZZdWZnVm5EcFJMR3IzQ2ZURDdHZm1RK25aV0lmNHBzWDM0cDE1UzFGUjBqaWlXQkFFL1BidUY2ZytYWUZMN3I3UllTRG1TR0ZtTHJiK3NBYVgzbk1UL0lJRHJlMXFiMDljOThoZEdIUGVKSHovMm9lb0thdUUzRU9PR3hmZjE2a3lBTzZRc2V1Z1RVMUhkenZyaWd2c3RyY09GV1BIam5SWWo3SzlBTEkzcVR4Wmh2cXFHZ3hKaW5YNVo2aWxtckpLSEd0UkJrQXFrMWsva0RFWmpLTHA5ajZCZnZCc1VhKzFKM1RtdVhvb0ZUajN4c3Z3ZTZ0cDZyKzgvU2tlK3ZBRjYrOUp4cTVEeU53dHJ2c2JtUkNEU1plZjMrRjdkd2RYNnF4MnRzYXFUNEMvYU50c011TzdWOTdIMFMxN2JJNU5talRXWWFoS1JFVDlFNE5WSWlLaURnb0lNT0hLSzZ0UlZpYkg1czIyVTZsMzd2UUM0SVVMTHFoRlFFRFAxRi9WTldod2RNdGVVZHVFUzZaMXk0SXA5aGEya2tna0NJcnMzT3JiY2c4NXhsMDBGWDkvODRlMTdjQzZiWmg1ejQzV2VvU3VPTGJuTURSMURYYjNSWStJN2RCaVcrNFFGQkZtMHpZNHh2RlViWXZGZ2xNbmlsdzZCNENveHFzOUJ6ZnN3Sy92ZkFwdHZYajZ0SWRTZ2R1ZmVrZzBuVmZ0N1lYYm4vby9MUC9QMDZJYXNWdS9YNFBjUXhtNCtzRi9JU294cHMzN05kSFdOK0RMWjVlajZsUTVNbllleFBtM1hJbHpabDBpK2g3SGpSdUYrUisrZ04vZSt3S0RZNko2eFZUMlRWLytKdHBXZXFxeCtLczNyZUZ6azQ4ZWV4blorMU90MjVmT3ZRbFRyN3ZFcVh1MHJDUGFVdXV3ZE93Rmt4Mk91dTRyd2FxbXRoNHJGNzJDeXRJeVhEeG5GcWJPdXNUaDY5Zlk2Wk5GSTViWGZ2Szk2UFZ2Kzg5clJTVWExTjZlMW5xZE9RZlQ4T0dqelZQeXI1aDNHMGFmMDcyTFdyWFczdTltZXlaZmRTSDJydm5iK29HSTJ0c1RNU2xKcUsrdVJVQm9FSXg2QTM1OVJ6eGFVdTN0aVZ1ZXZOL210ZlQ4VzY3RTFGa3pBUUNsdWZsNC81RVhSUHVYL3VSYytReDNjYVhPcWp0cnJCcjFCbnorOUZzNHR1ZUl6YjdncU1HNGZ1RTlIYm91RVJIMVhReFdpWWlJT2lrNDJJUlpzNnBRWE95QkhUdHNSeml0WDk4NDdUMmdhOVlVYVZQNnpvTXdtOFNMU1kwK1owSzMzSHZIejJ0dDJvYVBIUUZQSDY5T1gzdlVsQW1pWUZWYnIwSE9nVFNiS2E3T1dQUFJkeWpOSzdDN2I5YUN1NjNCYXN2cG12dlhicldwWGZuOG1vOXRncERXLzZDZnRlQnV1MEhYM3RXYjhjUHJLeDMyOGI2M2xtQklVaXdlWFBHc3cyTTJmLzA3MW56MHJVMTdXK2UwNVhSK01kYXMvTTVtZFhzQThQTHp3ZXluSDdJYmtvWU9qY1NkTHl6QUowKzhKZ3BqUzNMeThlNS9uc0laRjU2TnM2KzV1TjBROVB0WFA3U09JRFRxRGZocjVYYzRzRzRicnZyUEhSaWVrbVE5VHVtcHhuVVAzOVdoNTJpUFZDYXpPelYzeTNkLzRzLzN2eGExdFQ3TzN2ZlJKOURQSmxRRmdGUDU0dEcvSVVQYUhnSGVrclAxSlYycHNkb2JHZlVHckZyeUJzci9XVGp1encrK1J0NlJUTnk0Nk45UWVYbmFISy95OGhTTlpHeDl6SjQvTm91Mlc5WmExZGFKUHpob2IwUmpZRmd3SkZJSktrdkxyQjhpU1dVeUJJVGExZzJWeXFUdzh2T3gvcndzbWpIYmVrNUlkQVRtZjlnWVVyNTgreVBXK3RFQVJJdmh0ZnhaYS8zOWIxa2Z0NjJmRFcyOUJ2dldiTUcrTlZ2YVBLWjFQZGVZNUVUYzg5cGl5QlVlQUlBVHFWazI1Nm05eFYvckpUKzhLOXBldCtwSGJQajhaK3QyWlB3dzNML2N0WVdyU3ZNSzhPV3p5MTA2eDU0am0zY2o3M0NteStmZHVPaGVEQW9QUVZuaFNadDlucjdldU9QWitWQjdkLzd2R3hFUjlTME1Wb21JaU53a0lzS0lXYk9xa0pPanhNR0R0di9vN3duWnJXcTVCVVdFMlIwSjZRNFdzeG1hdWdhVTVoWmczMTliY0hqVEx0RitoVnFGeSsrOXhTMzNpa3dZQm05L1gxSDl3R043ajNRb1dPMFBUaDR2dEx1cWVaT203MHZMUU5LUmt0d0NiUG4yRHh6ZXRNdnVxT05CNGFHWTg4SWpHQlFlNnZBYTBTUGpNUGYxeC9IUlk2K2dyckxhMmk0SUF2YXYzWWI5YTdkaDZLaDRqSnN4QlhIalJ0c3NZbE9ZbVl1TVhZZGFYeFpsaGFYNFlNRUxPT1BDS2JoMDdrMjlhdEd0aXBKVCtPMDkyOVhCcTArVlF4QUUwU2hMdlVhTDJuTHg0bHNoMGVGZDNzZStwcno0SkU2M0NxQXpkeC9DOGdlZXd1eW5IMEpRcFBpMTdNRDZiYUpwN1EydGFueTJYclRLYkRKRFc5OEF0YmNYNnFxcVJmdmFxd005NzUxbDhQTHp3ZU9YL0F0bVUrTW9XUCtRUVZpdzZ0VTJ6ek9iVEtMZksxbkxPcXF0ZnQ4NlUyTzFLNlh2UE9od243YStBU2FEeWFhOWRaM3ZxTVRocUt1c2NmcWVQb0YrTU9vTmJpbXpvYTNYMkl6QWQ0WlJiNERLeXhNM1AzNGYzdnUvWjZ6ZmQ2QnhaUFVyc3hkMHFEL09mRkJpNzRPN2p2cm1HdzJLaW5wbUZnMFJVWC9FWUpXSWlNak5ZbVAxR0Q1Y2o4T0gxY2pPdGgycDFwMEtNbkpFMjUxWjZkbVJKWmZmRFlOTzMrWXhnOEpEY2VPaWV4RTZOTkl0OTVSSUpCZ3lJbFkwbXJMMW9rb0RoY2xneERjdnJyQVptZHlrdHFJS0h6MzJNaXBMeXpEM3RjV0lUTEEvRlgvN1QzOWgzNW90S00wcmJQTitRMGZGWWRkdkc1M3FXL1RJT0tSdTNXdDMzNG5VTE92SXQ2RElNTXg5N1hIckN1QlJpY054L3p2TDhQMXJINklrSjkvbTNBUHJ0dUhZbnNPNDdONWJNSGI2WktmNjBwWDBHaDFXTGZtdnFQeEJFNVBSaE5yeUtsR04yTUxNUE5FeEhrcUZ3eFhTdmYxOEhOWlViYzJWR3F2Mjd0UGJESTRaZ252Lyt5UStmdncxVWYzVHNzSlM3Rm05R1RQdnZsRjB2RjZqZzE1ait6MW9TMlZwR1NMaXZGQlpjbHJVM25yRXFzVmlFVzAzalNhMW1KdmJaZkwyZzYvV29XUExzS3oxQnhtZHFiSGFWY29LUzFGMExNK20vZGZsbitHaWY4M0NWOCs5YTdNNGt6M09MRFRXVW05YTRDa3lJUVlYMzNrOS9sanhGV1J5T1lZa0RjZnhvOGQ2dWx0T2k0M3R2Z2lBQVM0UkRRUU1Wb21JaUxxQVJBS2twR2lSbkt6RnRtMCtPSFdxKy8va0d2VUc2eUpDVGNKam83dTFEeUZEd25IZXpWY2dlZHFaVG9VT3JvaU1IeVlLVms4ZUw3SVpHZGpmQ1lLQWIxOTUzMkVwQXdCNDc4Rm5yS0hVSjArK2dYbHZMMFZBYUpETmNTZFNzOXNOVlFGZy85cHRIZSt3QTc2REFxeWhhcFB3MkdqYy84NHkvUDN0bjlqdytjOHdHWXlpL1EwMWRmam14Zi9oME1hZHVQbnhlWGFuMjNjWGlRUlFlYW9kN2k4OGxpY0tWdk9PaUtjaFJ5VU9kL2h6NnhzVTRMQ21hbXV1MUZqdEswS2lJM0RmVzB2eDhlSlhVSkxiK0hNZVAzNDBMcjd6ZXBldjVSc1VnTnJ5S3NnVkh0YWZwL0tpazRpSUc0cXlvdWFSa040QmZxS3A3UzNyc2phUnlXUVFCRUVVaHNvOVBOcnRRK3RSc3dxVjB2cTQ1YlU2R3FwT3VHU2FUWnRlbzhPUnYzZkRMemdRdzBZbnVMekFXM0NMdXRnSDFtMjNlOHlPbjljaGZjY0J0Ny9PdHpRa0tiYlhCS3hUcnIwWWVZY3pNT255NlNqTXpPdFR3ZXE0Y1FxTUc5YzlpL3p0MktISHpwMDl2NGduRVZGWFlyQktSRVRVaGFSUzRKeHo2aUFJd0lZTjNWdGt0YkswekthdGFRWHM3bks2b0FRL3Zma0pjZyttWS9wdFY5a045RHFxOWFKU1pwUHR5RUJuM0w5OEdRUkxZNkN4NVBLN2JVYW1kWWVVOHljajhjeXgxdTNuYm5qQXFmUFdmL29qam16ZTNlWXhucjdlMW1DMXZxb0dIeTkrRmZlK3VjU21KdUw1dDF4aGQ1WHI3akR0K3BsMjI2VXlHYzY3NlhLTW5qb0IzNzM2Z2QxUnlSS0pwRWREVmFDeHpNVy9ubjhZN3ovOHZOMXd1aUE5QjZPbWpMZHU1eDNPRU8yUFBXT2szZXNXWnViaDI1ZFhkTGhmYXo3NkZwdS8vdDNwNDExWkVLZzcrUVQ2WWU3clQrQ3paVytpdHJJYU56OHh6eG84dGd6YVVyZnRheTRkSUpGZzJ2VXpSWXN3NVIzSnhMWWYxa0Fpa1ZpbnBoZG5uOENZOHlhaDZOaHg2M0docmNveXRKenkzVVFtbDhGc0ZJOCtMYzByc0puV0xaUEw4ZHpxNXJxN0RUVjFvdjBlRG9KVmlRdkI2dEcvZCtQd3BwM1ExRGJnMnZsMzJ1emY4Y3M2SFBsN04ycktLcEc2ZFMraVI4Ymhvam16TUNRcDF1bDdBSTJqci9ldTN1eHdmL1hwQ3BldTExbXRQMnpwQ2sxMVpWdVRTQ1NZL1V4akxkcldJOUNKaUdoZ1liQktSRVRVRFhwaUVHVjl0VzM5T3A5QWY3ZmZSK1h0Q2FsTUJvdkZBcU5PYnpPZDFhRFZZZDlmVzNCMDZ4N2N0dlJCaHlHU3Erd0ZxTFVWcmdlcnJWZS90cWV5OURTTSt1WlJOeld0Nm1NQ2pZc1J0VGZLckthOENxZE9GSW5hUW9kR3drT3BjSGtVMlk1ZjFtSEQ1NytJMnNaT240eURHM2FJMm01NThuNjhkZThTNjBpNTB3VWwrR3pabTdqenhRV2k1ejQ0WmdnU0ppYmJYZTI2S3dXRUJpRitRbktieHdSRmh1SGZienlCTGQvK2lYV3Jmb0RwbjBETEo5QVBzeGJjN2ZZK21ReEdQSEdwYlVEVld1c1E3WkZQWHNhSytjOWg3UFN6c2VXN1A2M3RXZnVPWXVZOWpkUFdheXVxYkFMaU9BZS9FMGE5dmxNMUplc3FhMXlxWTltYktUMGJ3K3VHbWpxN0MxY0JqZCszdFovOFlOME9HeGFKRVdlZFlkMk9TVTdFMEpGeFdQM2hOOWEyd3N4Y2xCZWRGQVdlb2RIaWtpWDZWaVVlSkJJSlpCNXk2RFhhZHZzdDh4Qy92clFPVmx1T2RHNzZnQWNRMTFjOWVid1EyZnZUVUgyNlhMUzRWWk5OWC8wR0FIYkxTUWlDZ08wL05pOGthREthVUZaMEVtRWRLTXR5YU1NT1VWM3JsanlVQ3V0cjVEMnZMa0xNbUNTY09sR01keDk4V3ZSMWlwK1FqSDg5OTdCMWhMYXVRWU5YWmkrd2ZsMGk0NGZoN2xjZWc3S05FZUJOblBrZDdheU9qcEI5L0p1MzdiWi8vY0s3eUQyVTRkU3hMYm1ydmlvUkVia2ZnMVVpSXFKK3lsN2QwNWJUVHQxbDhWZHZXaCtiVFdhVUZaWWdiZnNCYlA5eERUUjFEZFo5ZW8wT256MzFGaDVjOFN3Q3c0STdmVitsMm5hVVludTFYanZxcStmZlEyRm1icHZIdkRuM2lYYXZzL2JqNzdIMjQrOUZiUjM1aC92ZjMvd2hDb2NBWU55TUtSZ3hlWnhOc0JvNE9BVFhQWHduUG4rNitSL3ZlWWN6OFAyckgrS0d4LzR0T25icXRaZWd2cW9XNTk5eUpUNWI5cVpvMzIzTEhzVElzOGZaOUtWMXVMajBwLy9aakliTk81eUI5eDk1UWRSMjNjTjM0Y0Q2N1lnZE84S3A4ZzBTaVFUVGJyZ1VpV2VPd1RjdnJVQnBiZ0d1ZjNSdXB4ZXdFZ1FCbXRwNkdIVDZUbytvOWc4ZWhQdmVhaXkxa0xaOW43VVV4OG5qaFNndlBvbWdpREFjM3JSYjlPR0RwNjgzSXVLSGRlcStBNFZNTG9mdm9NYVIvM3FORHUvY3YxUzB2L1hJMGg5ZSt3aXJmY1cvSncrdmZBa2hRNXBIcE9hbjUrRFF4cDJpWTFwL1AxclhiVldvbFpCSUpFNjkzc2hhQldLdGcxRXZQMi9yNDVZbEIxb0dxM2xITXZISEN0dUYwVnFyUGwzaDFFSkl0ZVZWV0hMRlBlMGUxK1RobFM5aFVFUW8vdjcyRDRmSHpIN21JWHp5eE91SUh6OGFNV09TVUZaWWlwV0xYeEdGcXY0aGczRGQvRHV4YU1aczBibFgvV2MyZm41ckZRQ2dLT3M0UGx6NE1tNWI5aC9yOTdvdmFsM2FwSW05RC9JY0hVdEVSSDBEZzFVaUlxSitxdVdpS2syNmV0U0xUQzVEMkxBb2hBMkx3aGtYbm8xMy8vTzBhRlY0dlVhTHpWLzlobXNlbXVPR2U5bStqV2s5TmJlL0VRUUJhei8rQVp1KytsWFVIaFFaaGl2bTNZNmNnMmwyenhzMWRRSW1YM1VoZHZ5OHp0cDJjTU1PQklRRlk4WWQxMXJiWXM4WWlRZmVmYnByT3QvS3lDbmpNZjdpYzF3K0wzUm9KT2E5dlF3NUI5SVFOMjZVUytldS8vUW4xRlZWbzY2aUJyV1YxYWlyckVaOVZRM01Kak5DaDBiZ29ROWVhUDhpN1dnS1p4TW1qaEY5dlErczI0NExaMTlqTTVYNmpBdW5PQnpwSERNbXlhWGd2WFdvTm12QjNRNXJyS1p0MzI4VG52ZG1PMzlkajlyeUtweHg0UlFFUncyR3hXSnBkelJ2UTAyZHpRaFJBQWlQSFdwOWJER2JiUUxEMkxFaldsMUhQRXF6YWNTc1FTc09WbjJEQWhBU0ZZN2pSek90SVcvckVhdmx4U2RGMjE1K3Z0YkhMWU5ocWJUNXRkb3Z5TFZSK0YzaDRQb2RiWDY5WThlT3hPM0xIa1JnZUFoeUQyWGd5MmZmRVgzdHZRUDhNT2VGQmZEMDliWTVkK0tsNStIb2xyM0lQWlFPb0hFVThWdjNMc0VWODI1RjhyUXozZjlraUlpSTNJakJLaEVSVVQ5bGIycTVVZDgxSXpydENRZ053am16WnRxTXREcTIxejFUemUwOUY0OHVHSkhiVzJqckcvRDFDLy9Ec1QySFJlMEt0UXEzTDN1dzNUcWpsODY5Q1FYcE9TakthcTRsdWZHTFh4QVlGdHloZ0xPbkdQVUcxRlpVUSttcHd0RXRlLzZaN2w2TjJvcHExRlhWb0s2aU1UQzFGNml0Lyt3bmg5ZXRxNmgydUErQTNkR3NMVmVxYjIzTXVaTkV3ZXF1M3pZZ0tDSVVwd3RLUk1kTm5IbXV6YmxyUC9rQisvN2EwbVovblBIN2UxL2lyMVlqcEp2WXEwLzUvRTBQQWdCdVgvWWdJaE5pT24xL2Q4cmFleFFadXc1aTAxZS9ZWERNRUZ3N3YrTWZ6b1FOaXhKTlhXOVo1bU5RZUtoTk9aR0dtbnJSdHRjLzRhQ21WdHcrZHZyWnVPU3U2L0hVMWZkQ1c5ODRXbC9lS2xnOWRhSll0TzBYM0R3cTAyeHEvbUNvNVloVmUxUDhXNG9lR1llSTJLRXc2UFJ1K2JteFo5K2F2NjJQUFpRSytBVDRvZktrdUk3M3NPUkVyUC9zSjJ6NTlrL1JxR3lscHdvM0xiNFhhbTh2MUZYWmxxWm9xSzdEWmZmZWpQY2Zmc0g2ZGF1dnFzR1h6eTdIdGgvL3dwUnJMc0xJczhlM3V6Q1dvMUgxenVwckh6WVFFVkh2d0dDVmlJaW9uMm85SFJzQXRQVWFPMGQybmVDb01KdTIraXI3TmZwY3BXdXdyVzlvcnp4QWY2Q3RhOERiOXk2eENUSWtFZ211Zi9RZWhFUkh0SHNObVZ5T201KzhIMi9mKzZUbzUyRHRxaCtRY3Y1WkRoZHBhVkplZEJJRkdUbnQzcWM0NnpnVWFuSEFmU3EveE1IUllwcTZCcFJrbjJnY1RmcFBRTm9VbGphTk1HMDlMZHRkTkhVTk1KdE1EbXZ1THZ6OGRadTJ0cVpkRHhrUmk1QWg0ZFlnVlZOYmp4L2ZXQ2s2WnRqb0JORzA5Q2JhdWdiVTJxbmo2eXB0ZllNMXFISkcwejFOdlhEa2QwbHV2dlZ4YVY0Qi9JSURyYU41VzM0Zkpsd3l6ZTRDVGkzSjVESU1HNTJBckgxSGJmWWwyS24zMjNwUkpwOS9wcWkzRHRhYnBuU2JqTTJodGR5aitmZEtFQVNia2lMK0ljMkJmY3V2ZTh1UnJrMUJyNWVmRDZKSHhDRjk1d0hSTmE1OFlEYkNodzlCYVY0aEpOTG1zaG9IMTI4WFhUTThOaG9SY1VOdG5sL09nVFRSYzVGSUpCaDMwVlJyaVE2Vmx5Y0NCNGVnYWVYNzhSZWQwL2hhME9MMXFLeXdGQjh1ZkFrMVpaVTIxOWRyZFBoZ3dZczI3VTNhV3F5dklEMEh2eFNmd3ZDVUVlMlcvV0FvU2tSRVBZSEJLaEVSVVQvVjhoL3NUU3BMeS9ELzdkMTNmRlJWM3NmeDc1VDAzZ3NKTFFFU1dnSklrYUlVRVJFUUN6YjBVWFJWRk90YWQzSEZMVDZ5cTY2dXNzOHV1b3BZMW5XeGl4MVJFU25TRk9uVjBDS0JGQkpDZW1hZVAySW11Wm1aWkNZWkFzTG4vWHI1Y3U2OTU1NTdoZ3pSMTNmTytaMHVmWHEwMnhpSzhweDNpUTRLQy9GSjMwMURScW5sbVYydE5mNkd5OVM1ZDNmSDhkOXYrNzF5ZHpZRVBSMHowM1h6VXc4NjNUZnp2T3NNeDFQdXVVSDl4dzd6K3ZsQllTRWFQSEcwVTEzVkNUZFBOZXcyMzVMb3hEaE51ZmRHUndBUkVoR21YODIrdjhWUVZaTFRzOTE1L29IVzd5eS9iOHRPdmZqZ1gxdDlmMXNkTFN6MjJXZklaREpwK01YajlQYmZYblNjYXhwWWptMVVoZ0h1bFIwOVpnanNRaVBEMjd3Ulg0OUJmVjBHcTlsanpuUTZkK1NRTVVDdER6b0xjdk9NNTM5ZXN0OTRObkRqdjF0NU9mdWR2dHlLVGFuNzhzbG1zeGxyb0MrVkFBQWdBRWxFUVZScXJEYXV6Um9TRWFaNzV2MUZjYWxKa3R3SCtrbGRVeDJoOHVZVjY3VDY0NFpacGhhclZWYzlkTHRpa3VPYnZMY0NweHF6R1lPek5PV2VHd3pua3RNN2F1MW5kWi9yRVZQTzA3Ly85SGVuOTlFaHZiUGg1NVRZSlZVSGY5em5jcXpOc2ZwWkRYOVhKdDkyVFp0cktmdkswY0xpWm9QZ2VwN1V1bTFOMnp2bVBxTGt0STRldHdjQUhIOEVxd0FBbktMQ29pTVVFQnhrMkR6azhEN1BaZzYyWlBQeWRZcEpUbEJDWi9jekpTdkxLclQ4M2MrY3ppZDRNTHZTRTAxckZRYUZCcnVzMzljV0ZjZks5TXJ2bjFicGtSTGQ4cmVISkVsVjVSVTZ1TnNZRmlSMFR2R29mcTNKYkdwMW5kdXpMNStnbXVvYUxYcnByWitQSjJyNHhlTzg3cWZYc0FFYWR0RTRmZi9GY3QzNCtHK2EvUm0ydC9EWTQ3dFpqZFhmVDJGUkVRcUxpVlI0ZEtUQ29pTU5yMzBkM2d3WWQ1YVdMUGpRc1lsVll6Mkg5bGZYdmhrdTc1dDgreldhZkx2bllVdTl0dFpZYmUwTzZNZGI3czRjdzNGU28yQ3A0cGd4cUZ6OThSSkRvRml2K3hsOWRQM3MreHpIZmM0YXBBLysrWnBoeVhwTWNvSTZacVk3M1h0NHI3RzJhR3h5Z2lUcFlNNSs0L21VQk5YVzFCajZiQnlzYmw3eG5hRzlmMkNBSThpdmFWU09RRExPV0RXWlRJNVExUk0ybTAyZnpudkRjQzZ4UzRwVFdRSzczYTZGLzNqVlVBcEJrczY2YklKVG40bGRVaVZKL2NZTVZYUlN2Tk4xazhta3kzOHpYVS9mL0pBS2Z6cWt2aU1IYThvOU4yaldwQnM5SG5lOTZ4NjlUNS9OZjFON051MVE5NEY5MVhla1ozVld3Mk9qMnJScW9iSzh3aWN6eFFFQXB4ZUNWUUFBVG1HcEdWMjFjMTNEaGtaN3R6Uy9zNzJuY25mdTBhdC9uS05ldy9vcmUvUlFkZXFacnBESXVrMVlTb3RLdEdQdEJuM3g3L2Vkd2s5SlB0dU1aTzltNDdMMDQ3R3orb2ZQdmk1YmJhMGhTTWpadUYwMm0zRmpzUFlLSjhkY1BWbkhpa3Rrc1ZvMC9vYkxXdDNQK1RkZHJpR1RSbnNWMXJTSDF1NEM3aDhZb0xEb1NJWEhOQVNsRzc5WjQ3U0UrNUVQWC9ERk1EMW10cGpWTVRQZFpiQjZ0b3Z3Q3E0ZDJKNWpPRzRjckphMFVCdTNYdE5aMmY2QkFRb01DVGFVU25EM3BVL1RBRFdtUTEyd3VtZlREc2M1azhtazJBNkpUaUdsZjZOYTF4dS9YbVc0bHB6ZXliSGN2cXBwc09xbUpJVW5WcnozdVZNdDF3TTdjdlRucTM2dDdnUDdhdkNFVWNvWW5LV1AvdlZmYlZxMjF0Q3U1NW45WGE1cWlPK1lMS3UvbjhaZGY2bmI1d1lFQjJucWd6UDAwKzY5R2poK3BDVG5zTDZtcWxxL20yQXMxZUFxMEwvNXFkOXA3V2RMMWFXUDZ5OGZYSmw4MnpYVVdBVUF0RHVDVlFBQVRtRmQrbVFZZ3RWOVczZXB1ckxLNWNaVzNyTFYxbXJEMTZ1MTRldlZraVN6MlN5enhkeHNmY2JFTHFrKzJTaXB1ckxLc0FtVEpNTlNmVitwWDVwYmtsOG91OTB1azhtazFaODRidzZUMm80Yi9VeWFjYlVqakdrdGk5WHFkYWpxYm1PWXByTWtIMzVucmxOOTM5M3J0K2k1ZTJlMytJeVFpRERETXVDQTRNQ2ZBOU9vbi84ZDBlaDFwT1BmQWNGQlRuM3QyN2JiS1ZodFQ2VkZ4WHA5OWx6dC9HNlR5K3NMSG50TzE4KytWekUvejM1MHBhMUJ6eHVQLzB0dlBQNnZWdC9mR3ZObVBxSHRqVGFvNjlDdHMyNy94eC9iMU9lQkhUbUc0K1MwVG83WFRUY0RDNDJLY0h6Kzh2Y2ZkTXdlYlZ6clZKTGVtL095VS8zWnpTdldhZjJYSzVVMWFvampYRmxKcVFwL01nYmppVjFTVlpDYloxajJIcGVhSkw4QWY2Yys2emZVMjd0NXAzSjM3VFZjYXp3N3RxcmNXRHU0NmV4U2I4UjJTRkRta0d4dFc3M0JVRjdBYnJkcjI2cjEyclpxdllMRFFsUjIxRGpXNExBUVhYam50Uzc3REl1TzFMblhYdUswc1ZkVEtUMjZLaXc2MG1XdFZjbDEvVjUzYmJ2MTc2MndHTTlMUHJ6Mzk1ZjF5UXNMUEc3ZlZHWDU4YW5mREFBNHRSR3NBZ0J3Q3VzOWZJQmo2YmhVRjBodVg3T2hUYk42M0xIWmJFNHpPUnVMVG9yWHRYLzZkWXM3TzN0aTIrb2ZuSFkxN3ptMGJlK3B1ckxLN2ZocnFtdFVrbDhrczhXc3pjdU5NN3hDSThQVnNhZno4dUhXc052dCtuRHVhMDdudjNyOUExMDVjNGI4QXZ6YkhLcWU3S1kvK2FDQ3drSVVIaE1sLzhDQWxtOW9KNDlmZTY5SDdleDJ1OVovdVZJZnpIMU5wUzUyUUs5WGtKdW5aMjZacGNtM1g2UCs1M2hmZC9ka3RiL0o1a3daZzdQYjNtZVRMMUdTdWpiTVdLMy9ZcWZleGIrK1RqM1A3QzlKbWpsdW1pTlliZng3WjhQWHEvWGQ0dVV1bi9YMjMrYXBRN2ZPanRxbjlSczIxUXNLRFZGTWNyeSsvTS83aHZNcFAzKzUwblJUdmZyUDhGZi8vY0RwV2VuOWV6bGVOdzA1MnpKanRjZWdMUFVZbEtYU0l5VmEvZkVTclZ5NDJDbThiUG84azhta3FiKzdyZGxaNHlNdUhlL1I4MmRQdmN1cjhUYlgvb0ZYbjFSVWduTzljRmZhWXhsL2FGUzRIdnp2bkZiZi8vcnNmMmpYOTFzTTU3enBMeVRDdCtWdUFBQnRSN0FLQU1BcExLRnppdE1HSXQ5L3Niek53YW8zRzFEVjd6QjkvazFYS3RoSEcxZXQvOUs0MlVwc1NtS2JOL1J3VmJhZzNzRHhaeXNrTWx4dlBQNmNhbXRxRGRkNkR1M3ZrN0N6cHFwYXIvOTVyall1WGUxMGJmUHlkWnI3NjBjMDRlYXBidXR5U3BLZnY1OUNveUxhUEpZVEtUVWo3VVFQd1NWWHkvbWJ5dG0wWFovT2UwUDd0dTcycU0vS3NuSXQrTXV6V3Z2cFVwMS8weFZPTzdZSEJBZDZOYlA0OEQ1akxkQ3c2QWdGaGdTN2JIczg2a2tXNU9ZNUJYYVpaL1pyVTUvSGlvOGFab3hhL2YwVTF6SEpjVzNMU21QZDBwUnVkU1ZCYkxXMWhpOUs2a3NCL0xSN245NSthcDdiNTFXV1ZlaTVlMmZyK3RuM0tyRkxxdE1HVjZrWlhXVzMyL1hkNThaZ05pMDcwekdteGdKRGdyUjcvUlp0WHI3T2NENGdPRWhkc3pJZHh6a2J0eHV1dTV1eDJ0eVhWMDJGUm9acjFKV1ROR0xLZUwwMzUyV3QvdmdydDIzdGRydmVmZVlsblRuNUhKMHhib1RMV2VDbitwYzZuakNaVEFxTGJ2M3ZXRmVCZVZ2NkF3Q2NlQVNyQUFDYzRvWmVPTllRSkd4YXRrNGwrVVZ0MmlobzJFWG5xbXRXcGpaOXMwWjdOdTlRL3Y2RE9sWjh0SzdNUUdDQVFzSkRsZEE1UloxN2QxZS9NVU5iWEQ3cWplTERoZHEwekJoU0RMMXdiSnY3M2JCa2xkTTVxNytmTHJyek9nMDRkN2hqbVhCVC9Yd3cyN0N5ckZ6elpqNWhxTm5ZMUlFZE9YcnVua2VWMHFPcnVnL29yYzY5dTljdGV3NExjU3h6VGtycnBEdm5Qdkx6SFhiWmJYWVZINjRyWTJDMzIyV3JyZHQ1M0ZaclUyMXRyV3FxcWxSVlVhbU9tZWt0emc1ZCs5bFNwL0RIbFVYejN6SnN2Q081WCtwN3Fubisvcis0dlpZNUpGc2pyNWlrRngvOHE5T0dTN3UrMzZ3NU0yWXBMVHRUNS8zcWNxVm0xTTErVE8vWFMvZk1jKzZ6dml4RlkzdTM3TlEvN2pBdXVSOS93K1hxUDNhNHkvRWNqM3FTVFdzNGgwVkhPb1hGM3ZkcHJLV2MyRGxGWnJOWmt2VGhzLzh4TEtGUDZOekI4WHV0b3N5NHJOdGl0ZXJRbmdONi92NC9PeTNYajAxSlZQNytoaTlXU2dxSzlPemQvNnRwZjdySHFRWnBXblpQYlY2K3pxa0VRVVJzdFBMM0g5VEtoVjgwZVFjbXZmbkU4MDd2S3lRaVRFdisrNEhNRm92S1NvN3EydysrTkZ3UGJGUk9vN2FtUnBKSkpwTzBkZFY2cDc1YzVaMGxCVVhLMmJoZE85WnUxTlp2djlmUlF2ZXpwK3ZsSHppb2hmOTRWWisrK0tZR2pCMnVvUmVPUGVucU1EZkhYYmtTVC8zdzFiZDY3WC8vejRjakFnQ2NEZ2hXQVFBNHhmVS9aNWcrZi9rZGxSVFV6VTZ6MWRacTZWc2ZhOEwwcVczcU42bHJxcEs2cHZwaWlGNVordWJIaHJxQklSRmhPbU5jMit1MjloODdYRXZmK3NTeCtVeDRUSlN1K2NPZFN1blJWWHMyN2REcmovN1Q2WjZ1ZlROY2J2VGlMWlBacko5MjczTStieklaZGhpWHBQM2JkbXYvTnM5bVJIb2lKQ0pNRHk1b2VTbHEweGwzN2l4L2IxRmJoM1RLNlRkbXFLYmNlNk1zVm90dWVPd0J6WC93cnlvOVV1TFVMbmZuWG9WN1VGUHloNjlXNnEwbjV5azRQRlNCSWNFeW1hUkRUWGF1bDZUZ2NQZkxobnNNN0t2ZnZ2WTM3OTVJQzVwK0xqTUdaN2Q1bHVPK0ptRnQwcy8xVlg5WThxM1dMZnJHY0MyaFU0cDJyOThpazltc25lczJHcTdaYW12MXIvdi83RFNqdFB2QXZycDYxdTM2djl2L29MeEdtMVNWbDVhcHBMQklhZG1aaGk5VXVnM29yVFV1Nml3Ly80RHJVSDNkb205K0RrWWJtRXdtQlFRRmFORkxiN3Q3MjRhTnROWi91VklMSG52T2JkdmdzRkR0M2JKVDN5OWVvZnpjUFAyMGE2K09GcmE4cVZmSHpIUWQySkhqTkw2cThncXRlUDl6clZ5NFdEMkg5dGZWRDkvaDFjK3h1YzlWVFhXTlUxbU41dHA3VTJQVkUrV2xaU290S3BaL1lJRDhBZ1BrNSs4bnM4V2k4cU9sV3R2azh4UVFIT2pUWndNQVRrMEVxd0FBbk9McWRuS2VZdGpFWnNYN2l6WDg0dk44T3BPMFBSVGw1V3Zsd3NXR2MrZE9tK0tUV3B5eEtZbWFlUE5VdmZQMGZNV2xKdW42MmZjNWF2dHQvR2ExcWlvcW5lNDU1NXFMMnZ4Y3FhNE9ZOSt6Qm1uTnB3MkJUZGVzVEUyKzdSb3RlT3hacDgxN2ZLblg4RE1jTXdEaG5xdWR5K3RWVlZScXpveFpUa3Z4elJhTHh0OXd1VVpNT2M5eExxVjdGOTM2OTkvcnBZZWVNcFRva0tTTDdwcm0wZC9KK0U0cHFxcW8vUGt6NlhxRExvdlYwbXhaQmF1L244Ly8vamVkc1pvNXBPMzFWWnZXT0UxS1M5V21aV3YxK3V5NWh2TVJjZEdLN1pEZ2RwTzBMbjB6Vkhqd3NHSG1aa2hFbUM2OTkwYjVCd2JvZng2K1EzTnVmVmlWWlhVMVVzTmpvdFJyMkFCMTZkTkQyMWR2VUhucE1VVW54aWs1dlpOR1RaMmt0WXVXcXZMbldiRlpvODUwS2s5U3IybG9LZFVGN1ZHSnNTNi9USkhxZ3RjK1p3OTJIS2YzNitXeW5WVDN1eU1zSmxJV3EwWHJQbC9tTkJ2YWxZNDkwelgraHN2VnBVOFBsZVFYYWNtQ0Q3WHFvNjhjWHlyVnM5dnRpazFKOGpvY2IrNXoxYlEyZGt2dGZhMjBxRmgvdmY0Qmo5ckdkK3pRY2lNQXdHbVAvNHNHQU9BMDBIL3NjTVBNeXBxcWFuMHc5OThuY0VTdHMvQWZyeHAybGU2WW1hNkI1NS90cy80SFR4eXRFVlBPMC9TL3pqUnNtREpoK2xSTmZmQld3d3ltckZGREREVVMyMnJBdUJHTzExMzY5TkMwUis1V1F1Y091dVhwV1JwL3crWEhMWHpvMWNaTnYxQVhiazM5M1cyRytvbEpYVHZxMWprUEcwTFZlbEVKc2JwMXpzTWFNbW1NNDF5dllRUFV0MUdZMXB5NGxNUVd3NjZ6TGoxZklSRmhIcjZEdHF1dHFkRlB1L1k0anEzK2Z1bzJvSGViKzl6WFpCWnNjbG9uQllVR08yM2lNL24yYTlSalVKYkxmbUtTNDlYbnJFRzY3UDZiRkJSYVYrZlpZclhvaXQvZTRxaHZHWnVTcUd2K2NLZmpTNXBCRTBiS2JMRW9OQ3BDNDY2ZklrbU9zRE1zT2xKanJycFFraFFVR3F3SjA2OXcrZHlzVVVOMDFxWG5HMzVXVm44L25YUE5SWXBMVFhiN3ZzZE91OFJRTXpvOE5rcVI4VEV1Mnc2Wk5FWm1zMW1oVVJFNjk3cEwzUGJwRitDdkFlZU8wSzF6SHRhTXAyYzUvbnNRSGh1bFNUT3UxZ092UHFtekxqdGZmZ0gram51Q3cwSTA4b3FKYnZ2OEpZcExUVkpzaDBTUDJvNmFPdWs0andZQWNDcGd4aW9BQUtjQms4bWtTKys3VVgrYi9qdEhUY0lOWDYvVzV1WHIxSE5vL3hNOE9zLzg4TlczaHVYby9rR0J1dnczTi90OHRxVzdFZ2w5Unc1V1VscEh2VFRyS2RWVzEraWlPNmY1OUxtZGUzZFhkRks4UXFQQ2RkMy8zdU1JZUt4K1ZwMTkrUVNObUhLZXRxM2VvSnlOMjdWdnkwNFZIanlzOHRKampsbHozaktaVFBJUENuUnN1dE9TdHRRdjNMMStpOXVaaENjanM4V3MwVk12OE9xZXBLNnBHblAxWkMxNzV6T052bXF5aGt3YVk5aUp2aW0vQUg5ZGVNZTE2bnYySUgzeXdodWFmTnMxSGovTDZ1K25rTWh3bFJZWjYyYWF6V1lsZCt1c1lSZWRxMzVqaG5vMS9yYjZhZGRldzVjZWFkbVpocEN1TldxcWFqVHF5Z3UwZS8wVzVXemNMbHR0clpLNmRsUkFjS0R1blB1SVhuNzRhZTNkc2xNVHBrOVZ6elA3cTdxeVNtYUxSUmFyUlFGQmdRcUxqbERuM2owMDVuOHVsTlhQcXZDWUtJMi84WEs5ODdjWGRlbDlOemtGdjJuWlBYWDk3UHYwOHF5bk5IakNLTWY1UWVlUDFJcjNQOWVnUmwvaURMM29YSzE0LzNNTkdEZEM0VEZSQ28rTmNtd0dGaElScHY1amgrbmNhVlBrRitDdlhzTUdhTUZqejZrZ04wK1RicmxLMFVueEtpMHFrY2xra3NYUHFzRGdJSVZFaGl1K1k1SUdubmUydWcvczYvUm5rZGdsVlVjT05jeE9EbytOVXY5emh1bmNhUTFoNnBDSm83WHM3YzlVa0pzbms4bWsySlJFcGZmcnFSNkRzcFNXM2JQWm4wZG9aTGpPdi9FS25YWHArVnJ5M3crMGN1RVhHbm5sSkFXRnV0Nzg3SmNzclY5UHQ1c1ZXcXhXSmFkMzFKaXJMMVRHNExiUHVHNHFKQ0tzVGZYTkFRQW5INVBkL3F5OTVXWUFBS0N0UHYrOHE2TE9jYitrc3oxcy9HYU4vdjNIT1k2Nm5TRVJZYnJqbjM4NjZVc0NGT1RtYWM2TWh4M0xYRTBtazY3NTQxM0tITksySGNkYm82eWtWTVg1aFVycTJySEZ0bzFyTmtwU2VHeDBzMEhGaHE5WHE5dUFYbTUzY25mRlpyUEpWbFBiYkJ1VDJhVDZ6VzlrTW5rVVJqZXRsWm94T0Z2UmlYRWVqNnV4a3Z3aWJWeTJ4bkJ1OElSUkxuZkk5cFdTL0NKVlZ4bVhOc2NrSnh5MzUwbDFkVHlySzZ0UHk5cU0yMWI5b0tWdmZ1dzRIanh4bFBxY05jaG4vVmVXVlNobjQzYjFHTlFRT3RaVVZXdnJxdlhxUGZ3TWovdXgyKzNhc3ZJNzlUelQvUmRLSlFWRkNvOHhobCtGQnc4N2ZmNjNmdnU5dXZiTmtIOVFvSTRjS3BEZGJsZFFhTERMdjc5VjVSVmF1MmlaenJ4Z2pOTTFUNVRrRjZteXZFTCtnUUVLREFsMit4bkwzYmxIRldYbDZwRGV1VTJmdzlLaVlnV0doc2pxNS9ydjZBZi8vTGZ5RCtRNWpxYzljcmRIL2RydGRoM2FjOEJ3THFGelNxdkdXSkNiWnpnT2k0NzBxQ3hNNlpFU3g0WjZKck5aRm90RkZqK0wvUHo5RlJvVmZseC9MNTFvUlo5djBqbm4rSzVHZDB1V0w2L1VpaFZWdXVlZTlwczlEd0MrWmpKTmIzYVpFTUVxQUFEdDVHUUlWaVZwN1dmZkdHbzdwbVowOVhnSjhvbmlOT1llWGRWMzVNazlaZ0FBVGlZRXEyMnpZTUUyclZuVE1OdjVzY2ZhWG9wbzhlSTlXcmZ1a0ZKU1F0V2hRNWk2ZDQ5U1ltSkltL3YxbFNlZmJQaFN0RmV2V0kwYjE5bHQyeDA3aXZUTU0rczBmSGdIRFJ2V1FTa3BEVC8zZmZ1TzZ0bG4xenVPcjc2NnB6SXk2cjdVZitPTmJlclJJMXA5KzdidXk5dDZkOTMxcGVQMWlCRWRkTWtsM2R2VTM0RURwYkpZVENmVnp3TW5Sa3ZCNnFuN2RSd0FBSEJwd0xuRFQvUVF2UFpMSERNQUFEaDE3TmxUb3UrK08rU3ovdXgydStiUDM2U0RCNDg1enQxMzM4Q1RLc2o3K09NZkhhOXJhKzNOQnF1ZmZaYWpyVnNMdFhWcm9aNS9mb09lZUdLa3NyTHF3dExxNmxwOSsyM0RCby9qeG5WV1JrYTBYbjExczE1NmFaUE1acE9tVGV1dEs2N0lrSmY3NVRsczJwVHZlSjJXRnRtNlRocVpOMitEdnY1NnZ6cDNqdENaWnlicDJtdDd5Mkx4ZkhDVmxiVXFLQ2pYMGFOVjZ0SGo1RjRaaHJZaFdBVUFBQUFBQUtlbGwxL2VwRmRlMmV6MWZXUEh2dUZSdTBXTExuVjVmdG15WEVPb0doTVRwTkdqV3k0ejFKTEZpL2ZvejM5ZTFXSzczL3hta01hTTZkVG01MGxTVFkxTlgzN1pzTElvT2pwUWZmbzBiQUlhR0doMWFuL29VSm5lZW11N0pNbG1zMnZldkEzYXRldUk3cjkvb1B6OUcycVUxOWJhZGQ1NWIzbzFudmZmMzZuMzM5L1pZcnRQUHBuaU1peXRxS2h4Qk1FNU9YWDF6Q2RNU05QZXZTVXFMNjlSV1ZtMXlzdHJWRnBhcmFOSHEzVHNXTFZLU3FwVVhGenArT2ZZc1dwSmt0VnExbnZ2WFdoNFR6aTFFS3dDQUFBQUFBQzBrNW9hbStiTjIyQTRWMUJRcnZIajMycFZmd2tKd1hyMTFRbStHRnFyZlAzMWZoVVhWenFPenptbms4em1oc0N5YWJCYVhXMVRmSHl3NXN3Wm8xbXpsbW5mdnFPU3BDVkw5aWt2NzVpZWVtcVVyRmJmYms3cWpSVXJjbFZaMlZDLy91eXpVN1I1Yzc0ZWZmUmJyL3VxcWJGcCsvWWk5ZTRkMjNKai9DSVJyQUlBQUFBQWdOUFM1TW5wR2pXcTVabWlMN3l3UWN1V05XeStObS9lZWExKzVydnY3blNFaVNkU2FXbTFZMFptUzQ0Y3FkREdqWFhMN1p1R2hBc1diSE84TnBsTW1qQ2hxK0Y2Y0xBeGVxcW9xQXN0VTFMQzlNd3pvL1hiM3k3VjFxMkZNcG1rYzgvdGJBaFY2OHNFdEdUKy9JMk8xeGtaMFJveUpMbkZleHFIdjQxOSttbU80WGowNkk1TzRiQTNObTdNSjFnOWhSR3NBZ0FBQUFBQW42cXZsVmxWSmZuN245aXhOQ2NpSWtCVlZiV09zTStYVWxPZE4rN2F0KytvWG41NWs4K2Y1YzdNbVVNY3J4OTlkS1hoMnBZdEJabzVjNmxIL2F4YWRWQ3JWdFZ0M3RXNHZNSGF0WG5hdGV1STQzallzR1FsSjRjYTdnME10TXBxTmF1bXhpWkpLaTJ0Y2x3TERmWFhYLzV5dGg1NjZCdU5HdFZSRXljYVExbVRTYnJxcWt4dDJWTFE3UGptejI5NEhSOGZyUDc5NDkyMkRRaXdxR3RYMTNWWTkrOC9xblhyOGh6SFdWbHhqdmNURnhlc3c0ZkxEUDFVVjl0a3N6WHNDWC9lZVYwVUVSR2d5TWdBUlVjSEtqbzYwT1huQUtjT2dsVUFBQUFBQU9CVEVSRjFzdzRQSDY1Vmh3NG5kMzNKeHg5ZjdmWEdWTmRmLzBtTGJacldWNjJvcU5FZi9yQmM1ZVUxam5QRGgzZlFaWmYxY0xyM2pqdStjTHp1MVN0VzA2ZjNkZnNjUHovM2Y3NmpScVU2WGpjTlZ0dkticGRlZkhHajRkekZGM2QzMlRZc3pGOUZSUldTcEtOSEc0SlZ1MTJxckt6UmpUZjIxYUZEWlhyenplMnFycTdWbFZkbUd1NXYvT2ZSa3ErLzNxK3Z2OTd2OW5wcWFwamJHY2NMRis2U3ZTRW5OY3krZmVxcGtaSk1DZzYyS2pqWVR4YUxTZE9uTDlMdTNRM0I4ajMzbk9IeE9IRnFJRmdGQUFBQUFBQSsxYVdMVldhejlPT1BKMyt3Mmg2cXEyMzYwNTlXYU0rZUVzZTVpSWdBM1hYWEFFVkVCRFI3YjJpb256SXpZNDczRUwzMnhSZDd0RzFib2VGY1ltS0k0YmgrbzZyR216Y3RYNTZySDM4c1ZsNWVtUTRkS2xOVmxYRzJjR2lvbjFPdzJoNk9IcTNTSjUva0dNNmxwMGM1WGlja2hBaG9pbUFWQUFBQUFBRDRWRkNRU1lNSCsrdmJieXZWdmJ0RjhmRW5aN2lhbDNmTW8xbUd6ejc3ZzVZdWJaZ0YrZXFyNTN2VXQ1K2ZSZUhoL25yb29XKzBkbTJlNGZyZGQ1L1JZcWg2UFBYcEU5dHNyZGpHczNLSERldWdYLzJxaitPNHZMeEdMN3l3d2RWdGV2engxZHE3dDBTSERwV3BxS2pDTUFOVWtuSnpTNVdiVytyMnVhV2wxYXFxcWpXRXNVODhNYkxaOTNMdnZWOFp4bnJSUmQzY3RnMEljUDFaWExCZ204cktxcHQ5RHRBVXdTb0FBQUFBQVBDNUlVTUN0SHQzcmQ1OHMxem5uQk9vN3QxUHZnamk2cXMvT3E3M1pXUkU2NWxueGppRml3TUhKaW9xS3FERjJxRlNYZERvcnAzVmFsYTNibEV1cjdVa01OQ3ExTlF3SFQ1Y3JwaVlRTGViT1VsU1NJaWZvVmJvM0xucmRmaHd1Y3UyMjdZVkdtYm1lc0pra3FLaUFwV1VGS0tFaEJCVlZkbDA1RWlsUHZua1I2LzZrYVQ4L0hLdFg5OThhWWRWcTM2U1ZGY1ROVDQrV0VlT1ZPcmRkM2Q2L1N6ZzVQdXRCZ0FBQUFBQWZ2SE1adW1TUzRLMGVIR0ZGaTRzVjNTMFdRa0pGa1ZFbUJ5YlcvbEthcXBWcWFrbjU2eFlrMG02OTk2QnV2SEdUM1hzV0xXc1ZyTldyejZvMWFzUGVuVC9wazM1Ym11TVJrVUZhc0dDU1c3dlhiLytzTnRyTnB0ZDc3eXpRL1BuYjlJbGwzVFR0R205UFJyUHFsVS82YU9QZHJ1OW5wQVEwbUt3ZXNVVkdVcElDRkZpWXJBU0UrdkNWRDgvczZGTlRrNnhYbmxsczBkamFtemJ0a0tuRWdYdTlPK2ZvUGo0WU0yZCs3MHFLbXBhdmdGb2dtQVZBQUFBQUFBY0YwRkJKazJjR0tRZVBXcjB3dy9WMnJteld0WEhhYlYxYTRMVkR6KzgrRGlNcEVIOUxOQzR1Q0JObjU2bHBVdjNLekV4UkFzWDdqcXV6NjNYZUlsOFV6Tm5MbldVSjNqdHRhM0t6bzVYZG5aOGkzMys4SVA3c0ZhU1JvNU1WYmR1a1VwSUNGRkNRckFTRWtMMDNYZDVldnJwZFk0Mmt5YWxLVDQrMkxNM2NaeXRYWnVueFl2M3VyMXV0N3QvejAzRDJPYUM3S3lzdU5ZTkVDYzFnbFVBQUFBQUFIQmNkZXRtVmJkdUoxOEVVVi9IODRNUGRobUN2N1o2N2JXSmlvc0xNcHdiUDc2THhvN3RwT2VlKzhGbnoybUxDeTVJZHdTcmRydGRzMmQvcTMvOWE1ekN3LzJidmE5Nzkyakg2NFNFWU9YbGxSbXVqeDNieWVtZW9xSUt3M0ZPVGttTHdXcnYzckZhdE9qU1p0djR3cng1cm12RjFyUFo3TTBHMUkwMTE2NDkzZ3ZhMzhuM1d3MEFBQUFBQU9BVVpMV2FuYzY1Q3R6R2puM0Q4WHJ3NENROThzaHduNDlsNk5Ca1hYQkJtdDUvdjI3MmJHRmhoWjU4Y28xKy8vdWh6ZDdYbzBkZHNCb1ZGYWdaTS9ycDRZZVh0ZmlzeHZWWkplbkhINHMxYUZDaXgyTmR0ZW9uZmZHRisxbWwzaGc5dXFNR0RVcHlIUGZ2bjZELy9HZXJKQ2tzekY5SGoxYjU1RGs0UFJDc0FnRFFUaXdXdSt5MU5wa3N6djlERFFBQWNMellhMjJ5V0d3bmVoaS9LSGZmZllaWDdYTnlpdlgyMnp1TzAyaGFyM0ZvMnppc3JUZDllcGJXcnovc3FJbTZiTmtCZmZ6eGp4by92b3ZiUGhNU2doVVc1cStaTXdjcklNQ3o4Z3NSRVFHS2lBaFFjWEdsSkducjFwWTM3V3BzejU2U1pwZnJleU10TGRJUXJQYnFGYXVBQUl2OC9DeTYvdm8rZXZycHRUNTVEazRQQktzQUFMU1RvS0JxMVpaV3lCcHhjdFNUQWdBQXA0ZmEwZ29GQjdNeGp6Zk9PTVB6MlpTUzVPLy95L3ppM04vZm9nY2VHS1E3N3ZoQ05UVjE0ZnZjdWQ5cjhPQ2tadTk3K09HaHlzcUswNVl0bmdla21aa3hXcmt5VjVLMFpZdG5tMHUxQno4L3MzcjJqTkhFaVdtTzBoQ05XU3dtdDh2NHAwOWZwTjI3anppT1dlNS8raUZZQlFDZ25jVEZIVk51N2hHQ1ZRQUEwSzZxY284b09mYllpUjdHTDhyVXFSLzR0TC9HQVdUVGVxTXRoWk9scGRVdHRvbUlDRkJ5Y21pcnh0YXRXNVN1dkRKRHI3eXlXWkdSQVpveEkxdlIwWUhOM3RPYWpaaDY5bXdJVmdzS3lyVm5UNGs2ZFFwM1hLK3NyUFY0Qm16VEFETW5wMWkxdFhaSlVsQ1ExZW5Qd3RWczNjWnV2YldmT25VSzE4cVZQM24wZktBZXdTb0FBTzJrVTZkaS9iUXlYelZGRWJKR2haem80UUFBZ05OQVRkRXhtUXJ5MWZuTTRoTTlsTlBhSFhkODBhcHJrclJwVTM2TGJjYU02YWpmL0dad3E4WW1TVk9uWnNwdWx5Nit1SnZDd3ByZnZLcTFzck9OWWV6S2xibUdZSFgrL0kwcUthblNyMzdWcDhWZ3Q3Rmp4NnAxMDAyZnlWNlhxN2JxejZMeE9BQnZFS3dDQU5CT3JGYWJldlk4cE84M0JpaWtkd3JoS2dBQU9LNXFpbzdwMk1iOXl1NTFpQnFyWHZKMlNmZnExUWMxYytiUzR6U2ExdHU0TWQramRsYXJXZGRlMit1NGppVWpJMFl4TVVFcUtDaVhKSDN5U1k0dXV5eERKbFBkOWIxN1M3UnExVUV0V2JKUE45K2NwWWtUMHp6cWQ5bXlBNDVRVlpLeXN1SjlQWFRBTFlKVkFBRGFVWFIwdWJKNzdkUG1UWldxaW9tVmYzS2tMS0dCYkdnRkFBQjh3bDVyVTIxcGhhcHlqOGhVa0svc1hvY1VIVjErb29mMWk5UFMwdkZmaWwvLytzdFczV2V6MlZ0dTVDV1RTUm8rdklQZWUyK25KR24vL3FOYXNtU2ZSbzVNbFNSdDIxWWtxYTRrUUhGeGxVZDlIajVjcHZuek54ck9mZm5sWGxWVTFLaC8vd1Jtb3VLNEkxZ0ZBS0NkUlVlWGE4aVFmZHF6cDBUNVcwTjB0TXlxMmxxQ1ZRQUEwSFlXaTAzQndUVktqajJtVGtPS1piVXlVL1ZrNE8wTTJNYkI3dURCU1hya2tlRytIbEt6ZHV3b01oelh6eXB0cXdzdlROZjc3KytTL2VjcHB2Lzg1L2ZLem81WFVWR0Zpb3NySGUweU04R1JQdjhBQUFYUFNVUkJWS01OOXcwZm5xTFUxSWFRMUc2M2ErblNBNW83ZDcwT0h6WitjZkRkZDRmMDNYZUhKRW5SMFlIcTF5OWVVNmRtYXRDZ1JFVkZCU284UE1BM2J3WVF3U29BQUNlRTFXcFRXbHFSMHRLS1dtNE1BQUNBZHZYYWF4TzlhcjltelVFOStlUWF4N0d2Z3NqMjhPV1hlL1g5OTRmbDcyK1duNTlGbFpXMVdycDB2NkZOY0xDZlQ1NlZraEttczg1SzBaSWwreVJKaFlVVnV2UE9Md3gxWFFNQ0xPclZLOVp3WDFpWXYrTGlnclJyMXhGdDJWS2dwNTVhbzhKQzR5WmdJU0YrS2l1cmNZUzI5ZjB2WHJ4WGt2U2YvMnhSOSs3UkdqSWtTVU9HSkNzOVBkTGpjWHM2ZzlsVnU2bFRNM1hkZGIwOWZoWitXUWhXQVFBQUFBQUFHb21MQzNKN2JlSENYZHE3dDBTQmdWYjUrMXRrczluMTFWZjdITmN0RnBNaUkwK09XWkdOQStLcFV6OXcyY1pzTnVtamozWTMyMCszYmxFK0c5T01HZGxhdHk1UFI0L1dMZmZQelMwMVhCODZORmtCQVJadDJsU2dQLzV4dVk0ZHExWmxaVzJ6Zlhic0dLNUhIeDB1UHorTGxpN2RyeVZMOW12anhueER5R3EzUzl1MkZXcmJ0a0s5OU5JbVpXZkg2L0hIei9iWis4THBpV0FWQUFBQUFBREFRM2E3OU82N085MWVIemFzZzZ6V0UxUG15V3cyeWMrdjRkbU5BK0t1WFJ0bWFEYWVJZHF6cDNGMmFGTUpDU0VhTWFLRHo4WVlIUjJvV2JQTzFLeFp5MVJlWG1PNFpqYWJkT21sUFNSSnZYckZLQ0VoUkZ1MkZManRLempZcWdzdjdLYXBVek1WRUdDUkpFMmVuSzdKazlOVldGaWhwVXYzYTlHaVBkcTJyZERwM3NtVDAzMzJubkQ2SWxnRkFBQUFBQUR3MElBQkNVN24vUHpNU2tnSTBhQkJpYnIyMmw0bllGUjFSbzNxcUZHak9ycTg5dXl6WTEyZWo0c0xVbVJrZ0k0Y3FUU2NEd3F5cW4vL0JOMXlTNVlDQTMwYkgyVm54K3ZwcDBmcitlYzNhUFhxZzdMYjdRb045ZFBOTjJjYlpzZGVmWFdtSG56d0c4TzlvYUYrNnRNblRrT0hKdXVzczFJVkhPeDZiTkhSZ1k2UWRlL2VFbjMyV1k0Ky8zeXZDZ3JLbFprWm8rSERQUStMbjNoaVpLdmVweVFsSkFTMytsNmMvRXgyKzdPKzMrb05BQUFBQUFEZ0ZGVmVYaU9UcVdHR3FNbkhSVlVYTDk3amVCMGJHNnlzckRpZjl0OVVlWG1OYkRhN1RDYkpZakhMYWpYTFltbWZRckhWMVRZVkZwWXJKaWJJNVV6ZlYxL2RyS0FncTVLU1F0V3BVN2lTazBOYlhjUFdack5yN2RvOFJVY0hLaTNOdWNacWFXbVZjbkpLSE1mZHVrVTVac0xpOUdReVRXLzIwMGF3Q2dBQUFBQUFBQUJOdEJTc25waWlId0FBQUFBQUFBRHdDMGF3Q2dBQUFBQUFBQUJlSWxnRkFBQUFBQUFBQUM4UnJBSUFBQUFBQUFDQWx3aFdBUUFBQUFBQUFNQkxCS3NBQUFBQUFBQUE0Q1dDVlFBQUFBQUFBQUR3RXNFcUFBQUFBQUFBQUhpSllCVUFBQUFBQUFBQXZFU3dDZ0FBQUFBQUFBQmVJbGdGQUFBQUFBQUFBQzhSckFJQUFBQUFBQUNBbHdoV0FRQUFBQUFBQU1CTEJLc0FBQUFBQUFBQTRDV0NWUUFBQUFBQUFBRHdFc0VxQUFBQUFBQUFBSGlKWUJVQUFBQUFBQUFBdkVTd0NnQUFBQUFBQUFCZUlsZ0ZBQUFBQUFBQUFDOFJyQUlBQUFBQUFBQ0Fsd2hXQVFBQUFBQUFBTUJMQktzQUFBQUFBQUFBNENXQ1ZRQUFBQUFBQUFEd0VzRXFBQUFBQUFBQUFIaUpZQlVBQUFBQUFBQUF2RVN3Q2dBQUFBQUFBQUJlSWxnRkFBQUFBQUFBQUM4UnJBSUFBQUFBQUFDQWx3aFdBUUFBQUFBQUFNQkxCS3NBQUFBQUFBQUE0Q1dDVlFBQUFBQUFBQUR3RXNFcUFBQUFBQUFBQUhpSllCVUFBQUFBQUFBQXZFU3dDZ0FBQUFBQUFBQmVJbGdGQUFBQUFBQUFBQzhSckFJQUFBQUFBQUNBbHdoV0FRQUFBQUFBQU1CTEJLc0FBQUFBQUFBQTRDV0NWUUFBQUFBQUFBRHdFc0VxQUFBQUFBQUFBSGlKWUJVQUFBQUFBQUFBdkVTd0NnQUFBQUFBQUFCZUlsZ0ZBQUFBQUFBQUFDOFJyQUlBQUFBQUFBQ0Fsd2hXQVFBQUFBQUFBTUJMQktzQUFBQUFBQUFBNENXQ1ZRQUFBQUFBQUFEd0VzRXFBQUFBQUFBQUFIaUpZQlVBQUFBQUFBQUF2RVN3Q2dBQUFBQUFBQUJlSWxnRkFBQUFBQUFBQUM4UnJBSUFBQUFBQUFDQWx3aFdBUUFBQUFBQUFBQUFBQUFBQUFBQUFBQUFBQUFBQUFBQUFBQUFBQUFBQVB5Uy9UOExiNWxuOUtFUS93QUFBQUJKUlU1RXJrSmdnZz09IiwKICAgIlR5cGUiIDogIm1pbmQiCn0K"/>
    </extobj>
    <extobj name="C9F754DE-2CAD-44b6-B708-469DEB6407EB-2">
      <extobjdata type="C9F754DE-2CAD-44b6-B708-469DEB6407EB" data="ewogICAiRmlsZUlkIiA6ICI2NzY2Mzk2MTg1MiIsCiAgICJHcm91cElkIiA6ICIxNTU2NTI4NjgiLAogICAiSW1hZ2UiIDogImlWQk9SdzBLR2dvQUFBQU5TVWhFVWdBQUJDb0FBQUtHQ0FZQUFBQ01XM3BsQUFBQUNYQklXWE1BQUFzVEFBQUxFd0VBbXB3WUFBQWdBRWxFUVZSNG5PemRkM3pWMWYzSDhmZjMzdXk5Q1FUSUlxeXdSeEJVcHFnTWkzdGJWRVRVVnExYVc2MmoxVnIxMTlaZFY5MTdvNElWQlFXME10U3dONFNFTUVMMjNybmo5MGZLaFd0dUpoazM4SG8rSGo0ZStaN3ZPZC92NTBZZ3VlOTd2dWNZaDFMdGRnRUFBQUFBQUhTU21ER0cwZGc1VTJjV0FnQUFBQUFBMEJTQ0NnQUFBQUFBNERZSUtnQUFBQUFBZ05zZ3FBQUFBQUFBQUc2RG9BSUFBQUFBQUxnTmdnb0FBQUFBQU9BMkNDb0FBQUFBQUlEYklLZ0FBQUFBQUFCdWc2QUNBQUFBQUFDNERZSUtBQUFBQUFEZ05nZ3FBQUFBQUFDQTJ5Q29BQUFBQUFBQWJvT2dBZ0FBQUFBQXVBMkNDZ0FBQUFBQTREWUlLZ0FBQUFBQWdOc2dxQUFBQUFBQUFHNkRvQUlBQUFBQUFMZ05nZ29BQUFBQUFPQTJDQ29BQUFBQUFJRGJJS2dBQUFBQUFBQnVnNkFDQUFBQUFBQzREWUlLQUFBQUFBRGdOZ2dxQUFBQUFBQ0EyeUNvQUFBQUFBQUFib09nQWdBQUFBQUF1QTJDQ2dBQUFBQUE0RFlJS2dBQUFBQUFnTnNncUFBQUFBQUFBRzZEb0FJQUFBQUFBTGdOZ2dvQUFBQUFBT0EyQ0NvQUFBQUFBSURiSUtnQUFBQUFBQUJ1ZzZBQ0FBQUFBQUM0RFlJS0FBQUFBQURnTmdncUFBQUFBQUNBMnlDb0FBQUFBQUFBYm9PZ0FnQUFBQUFBdUEyQ0NnQUFBQUFBNERZSUtnQUFBQUFBZ05zZ3FBQUFBQUFBQUc2RG9BSUFBQUFBQUxnTmdnb0FBQUFBQU9BMkNDb0FBQUFBQUlEYklLZ0FBQUFBQUFCdXc2T3JDd0FBQU1CUlZydEZCZFdaS3F2TFU1MnRTamE3dGF0TEFyb05rMkdXcDhsWGdaNlJDdmVKbGRuZzdRN1FIZkUzRndBQXdFMVVXQXFWVmJsZFVkRjJ4ZmZ5VWtCQW9NeG1vNnZMQXJvTnE5V3U4bktyc3JLeWxKNTlXTDM4QnN2Zkk2eXJ5d0xRU2dRVkFBQUFicURDVXFqczJvMGFOc0pmb2FIOGlnYTBoZGxzS0RqWVE4SEJIb3FPdG1qcjFvMkt0bytRdnlkaEJkQ2RzRVlGQUFCQUY3UGFMY3FxM0s0aFF3Z3BnUFlTR3VxaElVUDhsVlcxWFZhN3BhdkxBZEFLQkJVQUFBQmRyS0E2VTFIUmRrSUtvSjJGaG5vb0t0cXVndXJNcmk0RlFDc1FWQUFBQUhTeHNybzg5ZXJsMWRWbEFDZWtYcjI4Vkc3Sjcrb3lBTFFDUVFVQUFFQVhxN05WS1NEQTNOVmxBQ2VrZ0FDemFxMlZYVjBHZ0ZZZ3FBQUFBT2hpTnJ1VjNUMkFEbUkyRzJ6ekMzUXpCQlVBQUFBQUFNQnRFRlFBQUFBQUFBQzNRVkFCQUFBQUFBRGNCa0VGQUFBQUFBQndHd1FWQUFBQUFBREFiUkJVQUFBQUFBQUF0MEZRQVFBQUFBQUEzQVpCQlFBQUFBQUFjQnNFRlFBQUFBQUF3RzBRVkFBQUFBQUFBTGRCVUFFQUFBQUFBTndHUVFVQUFBQUFBSEFiQkJVQUFBQUFBTUJ0RUZRQUFBQUFBQUMzUVZBQkFBQUFBQURjQmtFRkFBQUFBQUJ3R3dRVkFBQUFBQURBYlJCVUFBQUFBQUFBdDBGUUFRQUFBQUFBM0laSFZ4Y0FBQUFBZENkV3EwMW1jK3MvNzZ1b3FOYUtGWnMwWWNKZ2hZVUZka0JsN2ljM3QxaDc5aHh5YWp2MTFPUkcrOXZ0ZGhtRzBkRmxBWEJ6QkJVQUFBQkFDMWl0TmkxYXRFYnZ2NzlTRHo5OGpSSVRlN1ZvWEhyNllYMzQ0ZmY2NFlldHFxbXBVM1oyb2E2N2JrYWI2N0JZclByc3M5V3FxS2pXM0xuVFd6d3VQNzlVRHo3NHRpd1dxNlBOTUF6OTduZm5LU2twcGsyMUxGMjZUai8rdUZPMzNYYStBZ0o4RzV6ZnVIR3YvdkdQajV6YWxpMTcxT1cxRGg4dTFGLys4cFp1dUdHV1JvN3MxNlo2QUp3WUNDb0FBQUNBWnZ6MDB5Njk4TUlYT25BZ1Q1TDAwRVB2NnJubmJwR3ZyMWV6WXdzS3l2VHR0eHNjeDRzWHI5VmxsMDJSdjc5UHErdFl0MjZQbm50dXNmYnZ6NVVrOWV2WHE4a1pDc2Q2NG9sUHRHUEhmcWMyczlra0g1L21YNE1yNjllbjZZa25Gc3Bpc1dyWHJvTzY5OTdMTlhCZ256WmRhL2Z1Zzdybm50ZFZYRnl1Kys1N1F3ODlkTFZHakVoczA3WFFQUldXNUdsYjJnWVZseGFvdURSZlJhVUZtbnZ1TFFvT0RHdlQ5ZFp0VzZYdGFldDE4WXo1OHZaeS9ydjIrT3YzYXZlK3JaS2tXWk11MFRsVExuTTYvOTNQUzVSYmtLVUx6N3FXR1Q1ZGhLQUNBQUFBcXE2dTFlMjN2K2cwVFgvZXZMTjE2YVdUMiswZUJRV2wycm56Z09PL3E2OCtVOG5Kc2NkOTNYZmVXYTdYWDEvcU9PN2Z2N2NlZjN5QnZMMDlqL3ZhUnl4ZXZOWVJVa2pTd1lQNWV1cXBUM1hYWFpjNDlhdXBxZE5QUCszU3ZuM1p1dXFxTXlSSlk4WWtxVStmU01mNHlzb2FMVnEwUnBkZE5zVXh6bUt4NnU2N1g5V2dRWDJWbkJ5cjVPVFlCak1VVWxOMzYrNjdYM1ZxKzhjL1BsSjhmTFI2OVFwdnN2NmxTOWZwcDU5Mk5XaTNXbTE2NUpIMzlmVFROOG5Edzl5QzcwUzk3T3hDUGZEQVc0N1pHVGs1UmJydHRoZTBZTUVzblh2dWhCWmZSNm9QZ2Y3NjEzZFVYVjBycWY1N2VPKzlyK3VmLzd5K3pjRUhqcys4ZTJjNnZ1N2JNMUYvL3Mwemp1TzVkMDAvNWx5Qy9ucnJpKzF5VDVOaDBtc0xuNURWYW5HMERZZ2Zwck5PTzcvVjEvcnU1eVY2L2RNblpiUFp0SGwzcW02NjdCN0Y5Kzd2T0o5K1lLZXFxaXNrU1QzQ2o4Nk1zdGxzK25ESlMxcnkzNDhsU2JrRldicitrai9LMDZOdFlSN2FqcUFDQUFEZ0pHZTMyL1h3dys4N2hSU25uREpJbDF3eXFjM1hyS3FxMWU3ZEJ4Mmh4SzVkQjVTWFYrTFVwNmFtcnMzWFA5YmxsMC9SbGkwWldyZHVqNlQ2VCtjZmUreGovZWxQbHpVenN1VnV1KzE4elp2M3VNckxxeHh0MzM2N1FlUEdEZFNVS2NPVmwxZWlsMTllb2pWcnRxdXFxbFllSG1aZGZQRWtlWHQ3eWpBTW5YdnVCRDN6ek9lT3NaOTl0bG9YWFRUUkVRN3MzNStyalJ2M2F1UEd2WkxxSDhsNDdiVTdGQk1UNFJnemVuU1NoZzFMME9iTjZZNjJpb3BxUGZUUXUwMEdEZnYyNWVqWlp4YzErdHIyN0RtazExOWYycXJIVVhyMENOWHMyZVAwNFlmZk85b3NGcXVlZlhhUjl1dzVwRnR2UFU5ZVhzMi8xVmk4ZUszKzlhOUZzdGxzVHUzanh3OVNRa0xQRnRlRDltV3gxQjN6ZGUxeFh5K25JS3RGL1FZbEROZldQZXNjeHo5dC9rNGpCcDNTN0RpenlheUkwQjZTSkt2TnF0Mzd0anIrVE9VV1pPbWg1Mi9WWmJOdjFCbmpmNlg4b2h5VlZSejl0eWkrOXdCSlVuRnBnWjU3NzIvYWxiSEZjZTVRN242VlZaUW9MRGl5UmZXai9SQlVBQUFBbk9RKysyeTExcXpaN2pnT0RQVFQ3YmRmME9ZcHovUG5QNkhNekZ6WjdmYjJLckZKaG1Ib2pqc3UxSFhYUGE3S3locEowb29WbXpSMjdBQk5uejZxWGU0UkZoYW82NitmcWNjZi84U3AvWmxuUHRmdzRRa3ltUXd0WDc3UjBXNnhXTFY5ZTZaanJZVXp6eHl0VjEvOVdoVVYxWktrd3NJeWZmZmRaazJiTmxLU0dpdzRhVGFiRkIzdFBPWGRNQXpkZnZ2NVdyRGdLYWVRWjgrZVEzcmxsYSswWU1Hc0JuVVhGcGJwbm50ZWMzeGZqdkR6ODNacSsvREQ3NVdZMkV0VHBneHYwZmZETUF6Tm56OVRmZnBFNmFtblBuVmE5MkxwMG5VeW0wMjYvZllMbXJ6R3UrOHUxMnV2TFczUWZ0bGxVM1ROTldjeTVmNEU4b2QvekczVHVMVDkyMXMwTmpRb1FrLys2VDFKOWFIRi9JdnUxSmprMC9US0o0K3ByS0pFRnF0RlplVkZrcVJ0YWVzZDQ4SkRvaFFaRmkycGZoYkdzU0hGNk9SVGRmM0ZmNUNQdDErYmFzZnhZWHRTQUFDQWsxaFdWb0ZlZm5tSlU5dUNCVE1WR2hyUTVtdnUyNWZUYVNIRkVaR1J3YnI2NmpPZDJwNTlkcEVLQzh2YTdSNW5uejJtd2FNcVpXV1ZldnJwenhRZUhxUWVQVUtkem0zYWRIVG1nNCtQbDg0NHd6azBXYmh3bGVQcnREVG5UNXo3OUlsMHViTklURXlFcnJoaWFvUDJUejc1UWFtcHU1M2FxcXRyZGQ5OWJ5ZzN0OWlwUFNWbGdQNys5L2xPMTdmYjdmcjczejkwekVwcHFiUFBIcU5ISHJuV2FiMk4zcjBqTkcvZTJjMk9IVDkrc0FJRGo3NEo5UFQwMEIvL2VMR3V2ZllzUW9wdTdHQjJocjcrWVdHWDNQdU5UNS9TWFk5ZHE3c2V1MVlmTEhsSkpxUCt6N2pKWk5LUG03OXp0QjlSVmxIaTZMOW00M0tuYXgzS3lkUmYvdlZieDNsMExvSUtBQUNBazlpLy8vMmxhbXVQUGhPZWtOQlRaNTQ1dWdzcmFydHp6amxGUFhzZW5ZVlFVVkd0Tjk1WTFtN1hOd3hEdDl4eXJreW1vNzlDang2ZHBQbno2eCtaR0RvMDNxbi9zVUdGSk0yZVBjN3BPRDM5c0E0ZHlwZlVjRWJGZ0FHOUc2M2p3Z3RQYjdBbVJYSnlyQ0lpZ2gzSHBhV1Z1dlBPbDdSNzkwR25mcUdoQWZyOTd5L1NnQUc5bmRiSWtPcG5nVHp3d0Z1T3gwOWFhc1NJUkQzMTFFM3EwU05Va1pIQit2dmY1eXM0MkwvWmNmSHgwWHIwMFd2bDUrZXRzTEJBUGY3NGdnWmhEcnFYVmV1WDZZRm5iOWE3WHp5dmI5WTAvcmhSUnlrb3lkUGh2QU9PLzByK040dkNack01MmlvcWo0YVh0WFUxVHYyUGxaMS9zTkZ6NkhnOCtnRUFBSENTMnIzN29GYXQydWJVTm5mdTlIYjdORHNzTEZCRGhzUnB5SkE0UGZmYzRuYTVabE04UE15NjhzcHBUdHRoZnZWVnFpNjVaRkt6aTAyMlZFSkNUODJjT1ZhclYyL1hEVGZNZG5wVVl0U29mdnJtbTZQVHlyZHYzNi9pNG5LRmhOVFBUb21MNjZHaFErT1ZtWm1qV2JQR2FjNmM4UW9QRDFKWldhVjI3SEIrSXpSNGNPT0xqSHA2ZXVpR0cyYnAvdnZmVkhDd3YrYlBuNkV6enh6dCtQK1dsMWVpUC83eFphZkZQNlg2NzgvOTkxL3BtQzF6eFJWVHRXRkRtclp0eTNUMHFhcXExZDEzdjZxYmI1NmptVE5UR3R4Nyt2UzdtdjBlWFg3NUkwMmVkM1dOeXNvYTNYenpzeTc3ejU0OVRyZmVlbDZ6OTBYWHFhNnAxTnVMbjlOL1U3OTJ0TDI5NkY4S0NRelZtQ0duNjQxSDJ5OHd4TW1Cb0FJQUFPQWs5Y2tuUHpnZDkrd1pwdkhqQngzM2RlKzQ0MElOSFJybnRCQmtad1FWa2pSbHluQzk5TklTRlJlWFM2ci9KUFd6ejFicnBwdk9hYmQ3ekp0M3R1YlBueWsvUDIrbjl0R2prNXlPYlRhYnZ2OStpMzcxcS9HT3R0Ly8va0tGaHdjNTdVaXlaczJPQm90SkRoa1MxMlFONDhjUDFzMDN6OUhVcVNPY2RnZlpzaVZERHovOG52THpTeHVNdWZYVzg1eXU2K0ZoMWdNUC9GcTMzUEtjc3JJS0hPMFdpMVZQUExGUXUzWWQxUHo1TXhyc1BvSVRRMzVSanU3NHZ5dVArenA3TXJmcHhRLytUM21GaDUzYXpXWVBGWmNWT2JXVmxCZXB1cVpLN2VYWUhUc2s2ZmFySDJxMHI4VlNwOS8vL2RjcUtxMmZ4WFRHK0YvcHFqazN0MXN0YUY4RUZRQUFBQ2VoaW9wcWZmLzlGcWUyR1RQR3RzdHNpclBQSG5QYzEyZ3JUMDhQblhYV2FIM3d3WGVPdG1YTDF1djY2MmUyYXZ2Tkl5b3JhMVJRMFBCTnZ5UVZGRWpSMGFIeTlLei9sVG9zTEZCSlNURk9qM0VzWDc3UkthaHdOYk5qOWVydFRzZFJVU0hxMDZmNVhRYU92YTdOWnROYmIzMnJkOTlkMFNEMGtLU3JyejdUNWYrWDRHQi9QZnp3TmJyMTF1ZFZVbExoZE83TEwzL1M2dFhiOVp2Zi9FcVRKdzlydGg2Y2ZMTHpEK25oRjI5djhHZXVUODhFM1hEcDNlcmRJODZwL1oxRnorbkh6U3ZiN2Y2dG1hbng5YXFGanBEQ01BeE5HeituM2VwQSt5T29BQUFBT0FtdFdiUGRhYWNHU1pvNGNXZ1hWZE8rVGp0dGlGTlFVVjVlcGZYcjA1U1NNcURWMTFxelpyc2VmZlNEUnMrLzhNSXRTa3c4K3FudTZhY1BjUW9xdG0vZnI5emNZa1ZGaGJnY1gxTlQxMkFSekYvV21aTlRwTzNiOXpkYXcralJTZnIwMDFWNisrMXZYWjYvNUpKSkxoZmdQQ0ltSmtLUFBiWkFkOTMxY29PWkdNWEY1Y3JMTzdvWVowdTJESzJyc3pSNDdPU1hQRHpNNnRzM3F0bHJTZlVMcGNJOTFkWTU3eVpqR0liT091MENYWFRXdGZMdzhHeGtWTWVZZTlmMEZ2ZTEyKzI2Ky9GNXJiN0hFM2UveTFhbG5ZU2dBZ0FBNENTVW11cTh1ME5NVElUVG94cmQyWUFCdlJVU0V1QjQvRU9TZnY1NVY1dUNpdGFhT0hHb1huMzE2SFA2ZHJ0ZFgzenhvNjY5OWl5WC9aY3RXKyswMWFna25YcHFzdFB4MXEzN21neExubjc2SnMyWk0xNmZmNzVHWldXVlR1Zm16cDJ1SzYrYzFtemRzYkZSZXZMSkcvV0hQN3pzOUJoSTM3NVJPdSs4VXgzSEw3NTRhNlBYc052dFdybHlzMTU1NWF0bTcyZXhXRlZlWHFWSms0WnA4dVJoNnQrLzhjVkQyME4yZHJZMmJYcXNRKy9SbFliRWpkZlF1QW10R2hQb0g2d0ZsN2hlYytURkR4NXRkUTA5SS90bzNvVjNLQ2sydWZuT1FETUlLZ0FBQUxwSWFYVyt0bVN0VUdob2FQT2QyOW1PSGM2ZjBQOXkyODN1ekRBTURSN2MxK21SaW1NWGpPeElNVEVSR2p5NHI5TU1pTVdMMStyU1N5YzNXTlBDYnJmcjQ0Ly82OVFXSE95dmtTUDd0ZnErSVNFQnV1R0dXVTRMaWZicEU2bTZPcXRlZTIycEpPbWFhODVzYkxpaytrZFhubjc2SmozeXlQdU9iVXJuelR1NzJVZG1DZ3BLOWMwM0cvVEZGejhxTzd1d3hUWG41aGJybzQrKzEwY2ZmYStlUGNNMGVmSndUWjQ4ckVXek5sb3JJQ0JBa2I0SjdYNWRkOUVqcEUrcngzaDcrV2pDU05jaFZtdUNDclBKckptVEx0YTUwNjVxOVN5SzFpNnkrZHk3ZjJ2MDBaR2VrUTIvQjFhYlZia0Z6bHYvUm9UMmtLZUhsMU5iY1dtQnFtcnFRejRmTDErRkJyc09iYzFtM2o1M0ZyN1RBQUFBbmN3dXU3WmtyVkJaZFVIem5UdEFUVTJkMDZmbWt0U3ZYNjlHZW5kUC9mdjNkZ29xTWpLeVpiZmIyMjFIazZhY2RkWVlwNkNpdkx4Sy8vblBqN3Jvb29sTy9WYXYzdTdZbnZTSXFWTkh5R3cycVMybVR4K2xoUXRYcWJDd1ZMR3hQYlJ4NDE2OSsrNXl4L25HZ29yUzBrbzkrK3dpWldjWDZySEhGdWlSUjY3Vk8rOHMxK3JWMjEwdXJscGRYYXRkdXc1cXk1WU1yVjI3UTd0M0g1TGRibS9RTHlRa1FHUEc5SGZhQ1VXU2hnMUwwT2JOemx1M0hqNWNxUGZlVzZIMzNsdWh1TGdlbWpadHBLWk1HYTRlUGRvbnhBc0lDTkRnME5iTk9FRHpBdjJEOVlmci9xNitQYnMrQkhyMGpsZWRqc3NxU3ZTdmQvN3FGRlRNbVhhbHpwOCt0OEhZUTdtWityK1gvcUNTc2tMVldXcDErcGl6TkhQaXhaM3k3d1ZjSTZnQUFBRG9SQ1ZWZWRwNmVHV1gxbkQ0Y01OUHZkdHIrMDUzMGJObm1OT3h4V0pWZm41cHE5YzdHRGR1b0Y1NDRSWkpVbVptcmg1NTVQMW14MHlkT2tJdnZiUkU1ZVZIZHpmNDVKTWZOR2ZPQkhsNTFmLzZiYmZiOWY3N0s1M0dHWWFoYzg0NXBWWDEvWEw4SC81d2tjTERnN1J3NFNwdDNMaTN5ZjUydTExZmZaV3FWMTc1eXJHUTVqUFBmSzdiYmp0ZlYxNDVUUmRlZUhxRE4yckxscTNYUC8vNXNjc0ZPNDkxeWltRGRQdnRGK2pubjNjMUNDb2VlK3g2N2QyYnBZVUxWMm5GaWsycXE3TTRuZCszTDBldnZQS1ZYbjMxYXlVbngrck9PeTg2NGY1OG5paENnOEtQSzZRNG5IZWcrVTdIcUs2cGJMNlRwQTA3MXVxMWhVK29wT3pvdjNVZUhwNzZhZk4zK21uemR5N0gyR3oxYS9aWWJWWjl1T1JscmQyMFFoZWZQVTlEa3NZUVdIUUJnZ29BQUlCT1lMZmJ0RGxyaGNwcldqNDF2cU1jdTNiREVXRmhnVjFRU2NkeEZVZ1VGTFErcUFnSThIVnN6Mm0xTnYzbS9BZ2ZIeStkZmZZWXA4YzZDZ3BLOWQ1N0t6UjNidjJDZjB1Vy9LeWRPNTNmcEkwZW5lUnl0NDlwMDBacTJyU1JrcVRkdXcvcU43LzVWNlAzYnVsakUrdlhwK25sbDVjNExmd3AxZS8wa1pRVW85bXp4OG5IeDZ2QnVNbVRoK25OTjc5cDlCR1ArUGhvTFZnd3E4RldyYitVbU5oTGQ5NTVrYTY3Ym9ZV0xWcWp4WXZYTnRoMXhHNjNLeWVucU5HRlNOSDkzZlhZdGUxNnZaejhRM3J2eXhlMVlmdWFCdWNzbHJvV0JTTWVaZzlackJidHo5cXJmNzc2SjBXRjk5S0VFVk0xdU44bzllczdpTWMvT2duZlpRQUFnQTVXWEpXamJZZS9kM2x1WE53YzdTNXhmYTZqVkZmWE5taHo5YWEwTy9QMTlXN1E1dXAxZDVRTEx6eGRpeGF0VVczdDBka0M3NysvVWxPbmpsQkFnSzllZW1sSmd6RXRXZlR5ZUsxYnQwZnZ2YmRDbXphbE45cG4rZktObWpGanJNdEhVRHc5UFRSdjN0bjYyOS9lZFdvZlBqeEI1NTkvbXNhUEgrVDA2ZlAwNmFNY0lZc2svZktENmREUUFNMmRPMTJYWFRaRlM1ZXUwOEtGUHpqdEdITFJSUlBidEswc3VzNzNxVjlwVU1Kd1JZYTEvMW9qamFtdXJkSWJuejZsdFp0Y2I4L2JHcmRkL1pCZVcvaUU4b3R5SkVtNUJWbjY3TnUzOWZXcVQvV1BPOTlRb0QrNzBIUUdnZ29BQUlBT1lyVmJ0QzNyTzVXNW1FVVJHelpVdlVNR2RrRlZybWNHdEhWZEJIZmw2czF0WFozVlJjK09FUjRlcEZtenh1blRUMWM1Mml3V3E1NTg4bE9GaGdZNFBSWWlTV1BHOU8vd0JVMFhMSGhLNmVtSEd6M2ZvMGVvNXMwN1cxT21ERy95T3BNbURkVmJiMFhKWXJGcTBxUmhtanAxaE9MaWVyanMrLzc3SzUxMlFRa085dGZISDkvWG9KK1hsNGRteng2bldiTlN0SGJ0RG4zd3dYZkt5aXJRekprcExYeDFjQmZ2TEg1ZTFUV1Y2dDBqVG1lZGZvRW1qam03dysvcDQrV3Jnem43bkVLS29JQVFwUXlicEc5V2YrNW9jN1Y0NTZHY2ZmclRFL01keDBteHlici9wcWYxeEJ2M0srUGdMa2Y3T1ZNdUk2VG9SQVFWQUFBQUhhQ3dNa3M3c2xlNVBEYzI5aHg1bVgwNnVhS2p2TDBicnN6L3l5MHl1enRYcjhmSHAzVTdFaHl2SzY2WXFxVkwxNm1pb3RyUjlzdEZKS1g2a09pR0cyWjNlRDJOaFJTUmtjRzY5TkxKbWprenBVV3pGd3pEMEZOUDNlaDRKS1lwdjN5Y0l5S2k2VGQ2aG1Gby9QakJHajkrc0lxS3lsMytXVVhIeWNrL3BFMjdmbXJ6ZUt2TnFwcmEraER1WU00KzdkbTN6U21vdU9ueWUzVFQ1ZmVvemxLcmxULytSNU5TWnNyTDAzbjIwOXk3cGp1Kzd0c3pRWCs5OVVYSGNjYkJYWXJ2N1hxYjRWOU51VnovZXVldmtxVCtjVU4wMCtYM0tDMXp1MU5RNGNxQjdBekgxeDRlbnZMMjhwRzNsNC91dStrcExWKzdXSjkrODZZOFBidzBmY0s1TGZ3dW9EMFFWQUFBQUxTak9tdU50aDMrWGhXMXhRM085UTFOVnAvUXdWMVFsVE5YYnpCLytRbC9kM2RzT0hDRXE4ZEIya3RSVWJsV3I5NnVXYk9PemdBSUR2YlhWVmVkb1JkZStLTEpzZWVmZjVwaVk2TTZyTGJHOU9vVnJnc3VPRTB6Wm95VnAyZnpid3Z1dnZ0VnBhYnVQcTU3N3QyYnBlblQ3MnIxdUdYTFdyNWRKbHF1dXJaS08vZHUwcFk5cWRxODYrY0dXM20yVmtWbG1kTU9NRUdCRFhkdEtTNHQwSk52L2xrWkIzZnAyN1dMZGVObGYxSnNyK2EzNVAxbTllZDZhOUcvTkRoeGhLNmM4MXZGUkRuUFFCcWRmSnA2Uk1SbzB0Z1pUZTdZa1pXN1g0LzgrdzU1ZS9uS1pCaU9SendrcVhlUE9FbjFqNitNSERSZTB5ZWNxd2tqcGlrcmIzK0RRQVVkaTZBQ0FBQ2duZVNWNzlmdTNCOWRuaHZUZDVhOFBmdzZ1U0xYWEMxT2VQaHdvWVlPamUrQ2FqcUdxOFVlTzJwUnh2VDB3N3J2dmpmVXQyK1VVMUFoU2VlZE4wRXJWbXpVcmwwSFhZNk5pK3VocTY5MnZXMW9SeGs2TkY3bm5YZXFUanN0dWNHYnVTVkxmdGFvVWYzYWJWdFF1Syt2L3Z1eFB2enFGVm10bHVZN3QxQlJxZk4ydTZHQnpydTFaQnpjcGFmZS9JdWozK0c4QTNycXpUL3JiN2U5SkYvdnh2OTkzTHBubmQ1ZS9Ld2thZnZlamJydnlRVTZZOEs1T24vNnIrWHp2M0VtazBrUDNmcGlzNEZDZEVSdlZWVlhxclM4WVpnOGNjelpzdGxzZW0zaEUzcGRUeW9wYm9pdXZlQjJKY1VtTi8vaTBhNElLZ0FBQUk1VGphVlNPN0ovVUVWdFNZTnp2VU1HcVc5b3d6ZUVYU2tzTEZCK2Z0NnFyS3h4dEIyN2dPR0o0TkFoNXpkTUFRRytDZ3BxLzZCb3hZcE4rdXl6MWFxcHFYUDUySVRKWk5LdmZqVmUvL2pIUnk3SG4zLythWTR0UzQ5WFJrYTJQdjc0djdyenpvdGNuci93d3RNMWMyYUt5NTFGam5qbW1jOVZWMmZSZ0FHOWRjb3BnM1RLS1lQVXIxK3ZkcWtQN3NYYnkrZTRRNHJhT3VjRmF0TVA3SFE2amdpdFg3dkVaclBwUDk5OW9FKy9lZFBwbm4xNkp1aDN2MzdRRVZKVVZqWGNrVWlTQmlZTTE1bW5ucWV2ZjFnb3FmNFJrNjkvK0VRL2JmNU9WNXh6bzhZT25TaEp6WVlVTmJYVjh2YnlVWFJrYngwNFhQOFlsbUVZaWdqdG9XbW4vRXBUVHpsSE9RV0hIR3RkN0V6ZkpMT0p4Vnk3QWtFRkFBQkFHOW50ZHVXVXBXdHYvbnFYNTBmMlBrdCtYa0dkWEZYTERCellSK3ZYcHptT2QrelkzNFhWdEwvdDI1MWZULy8rTVIxeW53OCsrTTd4ZFU1T2tTd1dxMU5nc1dMRkpqMzU1S2VOam4vbW1jL2w3ZTJwcVZOSEhGY2RYMytkcW1lZStWeCtmbzIvVVZ1d1lGYVQxeWd0clZSZFhmMmJ5RjI3RG1yWHJvTktUZDJ0SjUrOFVaTGs2K3NsZi8rV3JhMWlzOWxVVmRYMExpdCtmdDV1RmVDZGJIcEhONXhCbGRCbm9GS0dUZEw3LzNuUnhZaDZYcDdlcXEyckR6bXo4dzlxMGZKMzFDODJXY1dsQlZxNDdBMm52bjE3SmFxNnRrci9mT1Z1N2NuYzVuUXVaZWhFUllUMTFLTGw3OGpMeTBjbXc5Q3VqQzFPZmJ5OTZoOVQ4ekI3NlBMWk4ycFF3Z2o5KzZPL093S05vdEo4L2V1ZHYycHl5aXhkYy83dkd0UnEra1hJc0h6dFlzMlllSkVldXZWRjJXdzIyV3hXbVV4bW1VejFpd2xYMVZScTRkS2pyeUhBTDhnUnRxQnpFVlFBQUFDMFFWVmRtWFprcjFKVlhWbURjNzJDK3lzdWJLZ013MzEzMGhnNk5ONHBxTmk1ODRCcWF1cmFaZkhDYzgvOVM0djYvZm5QYjdyY2JlU3p6MW8ydmpFMU5YWGF2ZHY1VVlzaFErS082NW90WWJYYWxKR1JyYVNrR0Zrc1ZyMzIydGY2NktQL09qMnovMHQxZFJZOThzajcycm56Z0s2N2JrYWJabGM4OTl4aTdkeDVRRkw5YTNlMVBrZExaR1VWTkdpTGo0OTJmSDMvL1ZlMjZEb1dpMVVQUGZTdVZxMDYrc2JVMzk5SFhsNGVLaW82K29uNXFGRkordU1mTHo3aHRzYnRMbnBIeDhzd0RNWEY5TmU0WVpNMGR1aEV4NXZ5cG9LS1BqMFR0SGYvRHNmeEowdGZkOW12Yjg4RWhRWFh6OTVKN0R2SUVWU1lUV1pkUE9NNm5YMzZoZnAwMlJ2Njh1ZUdXL1VlRWZPL05TT09HRGw0dkI2OCtYazkvZlpmdEQ5cnJ5UXAwRDlZTXlaZTZISjhXSENFMC9IN1gvNWJuMy83dHVOeGtXUFo3VGFWVlpUSWFqdTZPMUJ5djFHTjFvYU81YjQvUFFFQUFOeVEzVzdUZ2FJZFduL2dLNWNoeGJDWWFZb1BIKzdXSVlVa25YYmFFS2ZqbXBxNjQxNG84WWlLaXVvRy83bFNYVjNiNHI2dDhmUFB1MVJiNnp5bGZjS0U0MS9FdExpNG9zbnpaNTQ1V24zN1J1bkFnVHpkY3N0eit2REQ3NXNNS1k3MTZhZXI5SnZmUE5PbW1TMUhRb29qTWpOelhmWnJycFpmUGk0alNRa0pQVnRWUzFaV2dXNi8vVVdua0VLU3pqbm5GTjErK3dWT2JULzhzRlczM3ZxOHk0QUVIYy9YMjArUDMvV08vdkxiZjJuR3hJdGFQSE5nenRRcm1wMEpZemFaOWV0emIzRWNYenJ6ZW8xT1BsVVJvVDMwcHhzZTE5bW4xd2NMZ3hKSE5ub05mOThBbHdGRVpGaTA3cnZ4S1UwWU9VM2VYajY2L2VxSEZCM1IyK1UxNG1MNks3NTNmNmUycXBwS0ZaWG1OL2l2dUt6UUthVHc5dkxSN01tWE52azYwWEdZVVFFQUFOQkM1VFZGMnBXN1J0VjFEZCt3OWdoTVVFTEVDSm1NN3ZFOGMxeGNEOFhIUnlzakk5dlJ0bno1UnAxNmF2ZGZORzdGaWsxT3g3MTdSeWd4OGZqWFdkaTcxL1dPQ043ZW52cnRiK2RveXBUaGV1ZWQ1ZnJvbys5bHNWaGQ5cDA3ZDdveU1yTDEvZmRiR3B6YnR5OUh0OTc2dktaT0hhRjU4ODVXWkdURHJUeHR0dWFEajh6TUhMbDZINW1mWCtyeW1rY2NPOFBtaUtTa2xqMHlrNTlmcWs4KythOCsvM3lONC9HUkkzcjNqdEFWVjB5Vmo0K1hMcnRzaXQ1N2I0WGpYSHI2WWMyYjk3aG16UnFuSzYrY3FwQ1FnQmJkRCszanlJeUgxaGcrY0p6dW5QZW92dnp1UTJVYzNLWEs2Z3JaN1hZWmhwYklicFVBQUNBQVNVUkJWS0dRd0hERnhmVFRuR2xYT1FVRWhtSG9oa3Z2bHNWU0p6L2ZvLytQWTJQNnlUQU1HWVloRDdPbmZMMzlGQndZcXFTNElUcnJ0QXZVSTl6MTMxc3ZUMjh0dU9RdTVSWmtLYXFSUGtmdWU4YzFEK3ZqcjEvVHBwMC9xcVM4MExIK1JHUFhEUTRNMDhENG9abzU2UkwxaXVyYjZ1OFAyZ2RCQlFBQVFETnNkcXYyRjIzVG9lSmRMczhQNlRsSndiNmR2NzNrOFRyMzNBbDY0b21GanVOVnE3WXBQNzlVRVJIdXVhNUdTK1RsbFRUNE5QL2NjeWUweTdWWHI5N2VvQzA2T2t6MzNudTUwdEt5ZE0wMS8xUmVYc01GVlNYSnc4T3MyMjQ3WDJlZU9WcDJ1MTFQUExGUVM1YjgzS0NmM1c3WHQ5OXUwSGZmYmRiVXFTTjArZVZURkJOemRQcDZRVUZwby9VWmhxSExMcHVpczg0YTdiUjJ4aEZQUC8yWnJydHVoc0xEQTUzYUt5cXE5ZjMzVzdSc21mTmFLMTVlSGswdXBGbFNVcUhVMU4xYXVYS3pmdjU1bDZ6V2htOEF3OElDOWVDRGN4MlBkMXh6elprcUtDalYwcVhySEgwc0ZxcysvM3kxdnY0NlZhZWVtcXlKRTRkcTdOaitMZG95RlIzajNET3VjbndkSEJqVzRIeHl2MUd0Zml6Q3k5Tzd3V0tYdnQ1K2V2MlJwVzByVW1veXBEZ2kwRC9ZNWZvVmNHLzg3UWNBQUdoQ1NWV3VkdWY5cEZwTFZZTnprUUY5bFJneFNtYlQ4YS9yMEJYT09HT1Uzbnp6RzhlYlg2dlZwazgrK1creml5NDJaOW15Ujl1anZEYjUrT1AvT3IxaERnNzIxMWxualdtWGE5OXd3MnpkZnZ1TGprOWtodzlQMFAzM1g2bjc3MzlEMjdabE5qb3VJaUpJOTk1N2haS1RZeVhWQndxMzMzNkJZbU43NktXWHZuVDVCdDlpc1dyRmlrMDYvL3hUbmRvM2I4NXdlWS9RMEFEOTZVK1hhY1NJUkVuMUFjb3ZyVjI3UTJ2WDdtalEzcGloUStPZEZnYmRzaVZER1JuWjJydjNzTFp2ejFSbVptNlRqNVAwNjlkTDk5MTNoWHIxT3JwRnBXRVkrdjN2TDFSQWdLOFdMdnpCcVg5MWRhMisvWGFEdnYxMmcvejh2SldVRktPNHVHakZ4MGRyeXBUaFRTNFVpdloxM2htLzd1b1NjSkp6NzRjbkFRQUF1b2pWVnFlMHZGUnRQZnlkeTVCaVlJOEo2aDgxcnR1R0ZGTDlKK2JYWG51V1U5dWlSV3NhblJYZzduSnlpclI0OFZxbnRxdXZQclBkRm10TVRvN1ZWVmROazFTL0hzV2pqODVUVUpDZkZpeVk1WEpyVWtsS1NSbWdGMTY0MVJGU0hPdUNDMDdUWTQ4dGNCa3FTTkw4K1RNYVBMSnk3S002eDliMS9QTzNPRUlLU1JvMXFsK2pOYlhVbkRuam5ZNjNiY3ZVTTg5OHJpKy8vRW43OXVVMEdsSjRlM3ZxeWl1bjZabG5mdU1VVWh4aEdJWnV2SEcyN3JubjhrWjNFYW1zck5HbVRlbjYvUFBWK3ZiYkRmTDFaY0ZONEdSaXZ1UDZ2L3lscTRzQUFBQndKd1VWaDdRdCszdVZWamRjWEREVXI2ZUc5cHFpUUcvWGJ5N2JJcTg2WFFrSnZ1MTJ2ZFpJU09pcGpSdlRsWnRiTEtsK1ZrVmVYb2ttVFJyV0pmVWNqMy84NHlObFp1WTRqZ2NONnF1YmI1N1RybHRnRGgwYXI3Q3dJRjE5OVhUSGppV1JrY0VLQ1FuUWp6L3VkUFR6OS9mUkxiZWNxd1VMWmpVWmxFUkZoV2pXckJUVjFscTBjK2RCeDV2LzBhT1RkUFBOY3hyMEh6WXNYbDkvdmM2eERzVE1tU202Nzc0ckZCRGcvT2ZIeDhkTEpwT2hqUnYzdHVsMXpweVpvZ3N2UE4zcGU1ZWNIS3RkdXc3cTBDSFhpMS82K1hscjl1eFRkTTg5bDJ2Q2hNR09MUjhiRXhmWFEyZWROVVlsSlJWS1QyOFl3RWoxb2NjamoxeXJvS0NHdXpTMFJucDZ0U0o5RTQ3ckdnRGExK1AvZnVDQnhzNFpoMUpidUJReEFBREFDYTdXV3EzMC9BMHFxRGpvOG55L3lESHFFUmpmN3ZmZFh2U056amdqdE4ydjIxS0hEeGRxd1lJblZWVlY2Mmg3NElGZnQ4dE9HWjFsNWNyTit0dmYzblVjKy9wNjZZVVhiblg1aVg1SCtlTWZYOWFHRFhzMWJkcEl6WjgvUTJGaGdjMFBPa1ptWnE1ZWYzMnAxcS9mbzVkZXVrMVJVU0V1KzYxY3VWa1BQL3llcnI5K3BpNjg4UFFtcjdsczJYb3RXclJHR1JuWnFxbXBhN1NmcDZlSHdzSUNGUjhmcmJQUEh0UG9vcXJGeGVXYVAvOUpGUmZYYnpOcU1wazBZa1NDSms4ZXJrbVRoclg1OFl5c3JBSjk4c2tQV3I1OG84ckxqODVnV3JCZ1ZyT3ZzU1crK2FaSWcwUFBPTzdyQUdnL01XTWFUNUVKS2dBQUFDVGxsdTFUZXNGR1dXME4zOHdGKzBhcVgrUlkrWGo0ZDhpOXV6cW9rT3EzaW56d3dYY2NuK2dIQi92citlZHZhWEtYQ0hlUmxWV2dtMjU2eHJHMXFXRVlldkRCWCt1VVV3WjFhaDI1dWNVcUtDalZvRUhIdDFOQVdWbWxBZ09ibmtHd2MrY0JEUnpZNTdqdTAxWS8vcmhUcTFkdjEralJTUm81TXJIWldsdkRZckVxTlhXM1VsUDNLRCsvUlBmZmYwV3pNek5hZ3FBQ2NEOEVGUUFBQUkyb3RsUm9iOTQ2RlZmbHVEd2ZIejVjUFlPVFpLajlIaC80SlhjSUtpUnA2ZEoxVG1zZ0RCellwMXM4QXZMTHVnY002S1BKazkyL2JuUWVnZ3JBL1RRVlZMRHJCd0FBT0NuWlpkZmhrajNLTE53cW05M2E0THkvVjRpU29sTGs3K1grTXdyYXk1bG5qdTdxRXRxa3U5WU5BSENOb0FJQUFKeDBLbXRMdENjdlZlVTFoUzdQOXc0WnBMNmhnMlVZYkpBR0FFQm5JNmdBQUFBbkRidmRwZ1BGTzNTd2FJZnNhdmowcTQ5bmdQcEhwaWpRcC9NV1lBUUFBTTRJS2dBQXdFbWhyS1pBYVhtcHFxd3RkWGsrT2loUmNXSERaRGJ4NnhFQUFGMkpuOFFBQU9DRVpyVlpsRm00UllkTDAxeWU5L0x3VmIrSU1RcjFpKzdreWdBQWdDc0VGUUFBNElSVlZKbXR2Zm5yVkdPcGRIaytNcUN2RXNKSHlzUHMxY21WQVFDQXhoQlVBQUNBRTA2ZHRVYjdDamNwdHl6VDVYa1BzNWNTdzBjcElxQlBKMWNHQUFDYVExQUJBQUJPS1BrVkI1U2V2MEYxMWhxWDUwTjlvOVV2Y295OFBIdzd1VElBQU5BU0JCVUFBT0NFVUd1dFVscmVPaFZWSG5aNTNtU1lGUjh4UXRHQkNaMWNHUUFBYUEyQ0NnQUEwSzNaN1hibGxLVnJYOEZtV2UwV2wzMEN2Y1BWUHlwRlBwNEJuVndkQUFCb0xZSUtBQURRYlZYVmxTa3RMMVdsMWZrdXp4dUdTWDFEa3hVVE1rQ0dqRTZ1RGdBQXRBVkJCUUFBNkhic2Rwc09sZXpXL3FKdHN0dHRMdnY0ZVFXcmYyU0svTDFET3JrNkFBQndQQWdxQUFCQXQxSmVVNlMwdkZSVjFCWTMyaWNtZUlCaXc0YklNRXlkV0JrQUFHZ1BCQlVBQUtCYnNObXQybCswVFZuRnUyV1gzV1VmSHc5L0pVV2xLTWdub3BPck96NG13eXlyMVM2em1jZFRnUFptdGRwbE1zeGRYUWFBVmlDb0FBQUFicSswT2s5NzhsSlZYVmZlYUovb29BVEZoUStYMmVoK3Y5NTRtbnhWWG01VmNIRDNxeDF3ZCtYbFZubVovYnE2REFDdHdFOURBQURndHF5Mk91MHIzS3pzMHZSRyszaVpmZFF2Y294Qy9YcDJZbVh0SzlBelVsbFpXUVFWUUFmSXlxcFZnRWV2cmk0RFFDdncweEFBQUxpbGdvcEQycHUvWG5YVzZrYjdoUHYzVm1MRUtIbWF2VHV4c3ZZWDdoT3I5T3pEaW82MktEU1VYOCtBOWxKVVpGRnV0cUhFb0xpdUxnVkFLL0NURUFBQXVKVmFhN1hTOHplb29PSmdvMzNNSms4bFJveFNaRURmVHF5czQ1Z05EL1h5RzZ5dFd6ZHF5QkIvd2dxZ0hSUVZXYlIxYTRWNitZNlFTYXhSQVhRbi9CUUVBQUJ1STdkc256SUtOOGxpclcyMFQ0aHZEeVZGalpXWDJiY1RLK3Q0L2g1aGl0WUliZDY0WFZIUnRlclZ5MHNCQVdZVzJBUmF3V3ExcTd6Y3FxeXNXdVZtRytybE8wTCtubUZkWFJhQVZqSU9wZHBkTDVzTkFBRFFTYW90RmRxYnQwN0ZWVG1OOWpFWlpzV0ZEVk4wVUtJTTQ4Ujk4MjYxVzFSUW5hbHlTNzVxclpXeTJhMWRYUkxRYlpnTXM3ek1mZ3J3aUZDNFQyeTNYRndYT0ZuRWpHbjhoemwvY3dFQVFKZXh5NjdESlh1VVdiaTF5VGZrQWQ1aDZoK1ZJbC9Qd0U2c3JtdVlEUTlGK1NZcVNvbGRYUW9BQUYyQ29BSUFBSFNKaXRvU3BlV2xxcnltc05FK2hnejFEVXRXVE1oQUdUcHhaMUVBQUlDakNDb0FBRUNuc3R0dE9sQzhRd2VMZDhwdXR6WGF6ODhyU0VtUktRcndEdTNFNmdBQVFGY2pxQUFBQUoybXJMcEFhZm1wcXF3dGJiSmZyK0QraWcwYklwUEJTdjBBQUp4c0NDb0FBRUNIczlvczJsKzBWVmtsZTVyczUrM2hwLzVSS1FyeWlleWt5Z0FBZ0xzaHFBQUFBQjJxcURKYmUvUFhxY1pTMldTL3FNQTR4WWVQa0lmSnM1TXFBd0FBN29pZ0FnQUFkQWlMclZZWitSdVZXNTdaWkQ5UHM3ZjZSWTVSbUYrdlRxb01BQUM0TTRJS0FBRFE3dkxMRHlpOVlJUHFyRFZOOWd2M2oxRml4R2g1bXIwN3FUSUFBT0R1Q0NvQUFFQzdxYlZXYVcvK2VoVldaRFhaejJ4NEtDRmlwS0lDNHpxbk1BQUEwRzBRVkFBQWdPTm10OXVWVTU2aHpJTE5zdGpxbXV3YjdCdWxwTWl4OHZidzY2VHFBQUJBZDBKUUFRQUFqa3RWWFpuMjVxOVRTVlZlay8wTXc2UzRzR0hxR2RSUGhtRjBVblVBQUtDN0lhZ0FBQUJ0WXJmYmRLaGt0L1lYYlpQZGJtdXliNEIzcUpJaVUrVG5GZFJKMVFFQWdPNktvQUlBQUxSYWVVMlIwdkpTVlZGYjNHUS9RNFo2aHc1U241QkJNZ3hUSjFVSEFBQzZNNElLQUFEUVlqYTdWUWVLdHV0UThTN1paVyt5cjY5bm9QcEhwU2pBTzZ5VHFnTUFBQ2NDZ2dvQUFOQWlKZFY1U3N0TFZYVmRlYk45ZXdVbktUWnNxRXlHdVJNcUF3QUFKeEtDQ2dBQTBDU3JyVTc3Q2pjcnV6UzkyYjVlWmw4bFJZMVZpRytQVHFnTUFBQ2NpQWdxQUFCQW93b3JzN1EzZjcxcUxWWE45bzBLaUZWQ3hFaVpUWjZkVUJrQUFEaFJFVlFBQUlBR2FxM1Z5aWpZcVB6eUE4MzI5VEI1S1RGeXRDTDhlM2RDWlFBQTRFUkhVQUVBQUp6a2x1MVRSdUVtV2F5MXpmWU45ZXVwZnBGajVHWDI2WVRLQUFEQXlZQ2dBZ0FBU0pLcTZ5cTBOMytkaXF0eW11MXJObmtvUG55RWVnVEdkMEpsQUFEZ1pFSlFBUURBU2M0dXV3NlhwR2wvMFZaWmJaWm0rd2Y1UkNncEtrVStIdjZkVUIwQUFEalpFRlFBQUhBU3E2d3IxWjdjbjFWZVU5aHNYOE13S1RaMGlIcUY5SmNob3hPcUF3QUFKeU9DQ2dBQVRrSjJ1MDBIaTNmcVFQRU8yZTIyWnZ2N2U0ZW9mMlNLL0x5Q082RTZBQUJ3TWlPb0FBRGdKRk5XWGFDMHZGUlYxcFUyMjljd0RQVU9HYWcrSVlObEdLWk9xQTRBQUp6c0NDb0FBRGhKV0cwVzdTL2FxcXlTUFMzcTcrTVpvUDZSS1FyMENlL2d5Z0FBQUk0aXFBQUE0Q1JRWEpXanRMeFUxVmdxVzlRL09paFJjV0hEWkRieHF3SUFBT2hjL1BZQkFNQUp6R0tyVlViQkp1V1c3V3RSZjAremo1SWl4eXJVTDdwakN3TUFBR2dFUVFVQUFDZW8vUElEU2kvWW9EcHJUWXY2Ui9qM1VXTGtLSG1ZdkRxNE1nQUFnTVlSVkFBQWNJS3B0VlJwYi81NkZWWm10YWkvaDlsTGlSR2pGT0hmcDRNckF3QUFhQjVCQlFBQUp3aTczYTZjc2d4bEZtNld4VmJYb2pHaGZ0SHFGekZHWGg2K0hWd2RBQUJBeXhCVUFBQndBcWl1SzFkYVhxcEtxdk5hMU45a21CVWZQbHpSUVlrZFhCa0FBRURyRUZRQUFOQ04yV1hYb2VKZE9sQzBYVGE3dFVWakFuM0MxVDh5UlQ2ZUFSMWNIUUFBUU9zUlZBQUEwRTFWMUJaclQrN1BxcWd0YmxGL3d6Q3BiMml5WWtJR3lKRFJ3ZFVCQUFDMERVRUZBQURkak0xdTFZR2k3VHBVdkV0MjJWczB4dDhyV0VsUktmTDNDdW5nNmdBQUFJNFBRUVVBQU4xSVNWV2UwdkpUVlYxWDN1SXhNU0VERkJzNlJJWmg2c0RLQUFBQTJnZEJCUUFBM1lEVlZxZU1nczNLS1V0djhSZ2ZEMzhsUmFVb3lDZWlBeXNEQUFCb1h3UVZBQUM0dWNLS0xPMHRXSzlhUzFXTHgwUUhKU2d1ZkxqTUJqL3FBUUJBOThKdkx3QUF1S2s2YTQzU0N6WW92L3hBaThkNG1YM1VMM0tNUXYxNmRtQmxBQUFBSFllZ0FnQUFONVJYbnFuMC9JMnkyR3BiUENiQ3Y3Y1NJa2JKMCt6ZGdaVUJBQUIwTElJS0FBRGNTSFZkaGRJTDFxdW9NcnZGWTh3bVR5V0VqMVJVWUd3SFZnWUFBTkE1Q0NvQUFIQURkdGwxdUNSTis0dTJ5bXF6dEhoY3NHK1VraUxIeXR2RHJ3T3JBd0FBNkR3RUZRQUFkTEhLMmxLbDVhZXFyTHFneFdOTWhsbHg0Y01VSFpnb3d6QTZzRG9BQUlET1JWQUJBRUFYc2R0dE9saThVd2VLZDhodXQ3VjRYSUIzbVBwSHBjalhNN0FEcXdNQUFPZ2FCQlVBQUhTQjhwcENwZVdscXFLMnBNVmpEQm5xRXpwWXZVTUh5UkN6S0FBQXdJbUpvQUlBZ0U1a3RWbTB2Mmlyc2tyMnRHcWNuMWVRa2lKVEZPQWQya0dWQVFBQXVBZUNDZ0FBT2tseFZZNzI1cTlUZFYxRnE4YjFDdTZ2MkxBaE1obm1EcW9NQUFEQWZSQlVBQURRd1N5MldtVVViRkp1MmI1V2pmUDI4Rk5TNUZnRiswWjFUR0VBQUFCdWlLQUNBSUFPVkZCeFVIdnoxNnZPV3RPcWNWR0JjVW9JSHlHenliT0RLZ01BQUhCUEJCVUFBSFNBV2t1Vjl1YXZWMkZsVnF2R2VacTlsUmd4V3VIK01SMVVHUUFBZ0hzanFBQUFvQjNaN1hibGxHVW9zM0N6TExhNlZvME44K3VsZnBGajVHbjI3cURxQUFBQTNCOUJCUUFBN2FTNnJseDc4bEpWV3AzWHFuRm13ME1KRVNNVkZSalhNWVVCQUFCMEl3UVZBQUFjSjd2c3lpclpyZjJGMjJTelcxczFOc2duVXYyalV1VHQ0ZGRCMVFFQUFIUXZCQlVBQUJ5SGl0cGlwZVdscXJ5bXFGWGpETU9rdUxDaDZobVVKTU13T3FnNkFBQ0E3b2VnQWdDQU5yRFpyVHBRdEYySGluZkpMbnVyeGdaNGh5b3BNa1YrWGtFZFZCMEFBRUQzUlZBQkFFQXJsVmJuS3kwdlZWVjFaYTBhWjhoUTc5QkI2aE15U0laaDZxRHFBQUFBdWplQ0NnQUFXc2hpcTFObTRSWmxsKzV0OVZoZnowRDFqMHBSZ0hkWUIxUUdBQUJ3NGlDb0FBQ2dCWW9xRHlzdGI1MXFyVld0SHRzenFKL2l3b2ZKWkpnN29ESUFBRHBYY1ZtaHZMMTg1T3ZOUXREb0dBUVZBQUEwb2M1YW8vVDhEY3F2T05EcXNWNGV2a3FLSEtzUTN4NGRVQmtBQU1mbms2V3ZLem9pUnFlT210NXMzNFBaR1ZxMituUHRUTitrN1B5RG1qbnBFbDB5NDdvVzNhZXlxbHd2ZlBDb1JnMGVyOGtwc3hxY3QxZ3Qrc2NyZjNRY24zbnErUnFkZktyamVNM0c1VnEyNmxQSDhmMi9lYVpGOTIyT3pXWlRUc0VoSGNySlZGWnVwZ0w5Z3pWbDNPeDJ1VGFPRDBFRkFBQ055QzNQVkViK1JsbHN0YTBlR3hVWXEvaXdFZkl3ZTNWQVpRQUFISi9Qdm5sTGk1YS9JMG5hbHJaQmM4KzlSZDVlUG8zMkR3d0kwZHBOSzFSZFV5bEpXcjVta1daUHZsVCt2Z0ZOM3VkUWJxYWVldlBQeXNrL3BNMjdmcEtYcDQ4bWpKem0xTWR1dDJsbittYkg4ZGdoRTUzT0Y1Y1dhTytCbmMyK0pydmRycEx5SWhXVjVLdWdPRWRadVFkME9HKy9EdWNkMERYbjM2YllYdjJjK3BlVUYrcStwMjVRbmFYKzU3eVB0NThtakR5anllOERPZ2RCQlFBQXYxQmpxZFRlL0hVcXFzeHU5VmdQazVmNlJZNVd1SC92RHFnTUFJRGpWMXBlcktXcmo4NVFXTFYrbWZZZDJxTmJyL3FMbm5qanZrYkgyZTAyeDlmVnRWVzY5OG5yRzMxVC8rZ2RyMHFxbjRtUmszL29mK1B0ZXVtanY4dlgyMDhqQjQ5dmo1Zmk4TUN6Tnl2ejBCNVpiVmFYNTNlbWIzSUtRNDZJQ3UrbFF6bjdKRW5WTlpWNjk0dm4xU3NxdGtFL0gyOWZUUm83bzExclJ1TUlLZ0FBK0IrNzdNb3UzYXZNd2kyeTJpeXRIaC9xMTFOSmtXUGthZWFUR0FDQSt3b0tDTkdmRmp5dXY3LzhSNVdVRlVxU0R1WHMwOXVMbjlQaHZKWS82bGhZa3Rkc24zSERKbXZIM2sxYThlTVhrdW9mdDNqMjNZZDA1N3hITlNCK2FOdGVnQXZlWGo2TmhoU1N0Q3RqaTladFc5WHNkVmIrOUtYTDl0Q2dDSUtLVHNUZWFBQUFTS3FzTGRXV3JCVkt6OS9RNnBEQ2JQSlFZc1JvRFk0K2paQUNBTkF0OU80UnAzc1dQSzZRd1ByZHFFS0RJblRkaFhkMHlMMnVPT2RHOWVtWjREaXVzOVRxdmYrOEtMdmQzbTczQ0F1T2NObWVNbXlTemp2ajE0UU0zWXh4S0xVZC8zUUFBTkROMk8wMkhTemVxUVBGTzV5bXRMWlVrRStFa3FKUzVPUGgzd0hWQVFEUXNiSnk5K3Vmcjk2dDMxNXhueEw2RE5UY3U0NHVySG4zOWYvVXdJVGhMYnJPenZSTmV1VGZ2M2Njdi9Ib01xZnpoM0wyNmMvUC9FWjFsbHBOR0RsTmM4KzdWZTh1Zmw3Zi9iemt1T28vY3ArTWc3dFVXbDZza0tCdzNmLzBqWTd6THo2NFNENWV2bzdqSSt0UnRJYW5CK3ROZFlTWU1ZYlIyRGtlL1FBQW5MVEthd3FWbHBlcWl0cVNWbzgxREpOaVE0ZW9WMGgvR1dyMDV5d0FBRzdMYXJPcVYxUmZQWHJIcS9MeTlHNXdmczNHNVVyYnY2TkYxOG9yUE56aytaZ2VjYnA4OWcyeTJXdzZZOEtjTnRYYmxQamVBMXJVNzdwN0crNDYwcHhmaGk3b2VBUVZBSUNUanRWbTBmNmliVHBjdXFkTjAwNzl2VVBVUHpKRmZsN0JIVkFkQUFBZGIwL21OdjM3dzcvcmhrdnZWbUtmZ1k3MkkyL0s1OTQxdmRIMUdocmo0ZUdwVng1cWZNelVVODVwVzdFdDBOaE1DWXVsVG5VbXN5Um1SblFuQkJVQWdKTktjVldPOXVhdFU3V2xvdFZqRGNOUVRQQUE5UTFObG1Hd3pCTUFvSHNxS3MzWE0yODlvSkx5SWozOHdtMjZhczdObXB3eXM5M3ZzMlgzenpxWXZhOUIrNW1ubmllejJVUFRKNXlyVVlNbnlHcXo2dW0zL3VJNFAzWGNiQTBmT001eHZHN2JLbjJmK3BYaitMYTVmM1c2WGtsWm9XNzUyeVV1YS9qTmd4YzR2djdseklqZnpmMnIra1RITnhoeklEdERUemF4K3drNkhrRUZBT0NrWUxIV0txTndrM0xMOXJWcHZJOW5nSklpeHlySXgvVmlYUUFBZEJmTFZuMm1rdklpU1pMRmF0RnJDNTlRVnU1K1hUWnJnWXovTFJ2ZzZuR0h3M2tIZE5kajF6cU9tM3NrWXUybWxmcGgzZElHN1ZOT21TMnoyVU45ZWlhb1Q4K0VCck1oWW5yRWFjU2dVNXp1ZTZ4anp4MFBxN1hPNVV3TXE3V3VYYTZQdGlPb0FBQ2M4QW9xRGlvOWY0TnFyZFZ0R2g4ZGxLaTRzR0V5bS9peENRQm9IYnZkcm9LeXc4b3Z5VktkdGZVTE9UYW5SMGdmUllYMGFkV1lDOCs2VmhWVjVWcjUwMzhjYlQ5dVhxblpreTlWVUVDSTA0S2FUV21zWDNkWjArR1p0eC9zNmhMUUNIN2pBZ0Njc0dvdFZVb3YyS0NDaWtOdEd1OXA5bEZTMUZpRitrYTNjMlVBZ0pOQmNYbWUxdXhjb3VMeXZJNjdTWnhhSFZTWVRDWmRjLzd2RkJvY29VK1h2U0V2VDIvOTd0Y1BLaWdncEdOcTdHREJnV0dPY09TaDUzK25QWm5iSE9kK3Vlc0h1Z2VDQ2dEQUNTbW5MRU1aQlp0a3RiVnQrbVpFUUI4bFJveVNoNG1GdHdBQXJaZVd0Vm1wZTc1VmlIK0VUa3MrUjZFQlVmTDNDWFk4V3VFT3pwMTJwVUtEd3VYcjQ2LzQzdjBiN2VQajdTZEpLcTBvMFpmZmZlQTRkK25NNnlWSjFUV1YrdXpidHh1TW5YL1JuWnAvMFozNjd1Y2xldldUeHp2Z0ZUamJsYkhGS2FTUXBHOVdmU2FUMmF3cDQyWXJMWE9iZm4vdHc2Mis3cGJkUHl1NTMyaVpUS3hQMVZrSUtnQUFKNVRxdW5LbDVhOVRTVlZ1bThhYlRaN3FGemxhRWY2dCszUUtBSUFqaXN2emxMcm5XL1hyTlV5akVpZkw5TDlkSjl6UnBMRXptancvOVpSekZCd1lKcWwrclloamc0b1pFeStTVkwrWXBhdWdvam1OUFRyeTFxSi82YTFGLzJyUk9HOHZILzM3d2NXU3BNVXIzbXZROTZPdlg1VmhHREtiUFBUdUY4KzN1c1lqbUpuUnVRZ3FBQUFuQkx2c3lpcmVyZjFGMjJTelc5dDBqUkRmSGtxS0hDc3ZEMzRSQVFDMGpkMXUxNXFkU3hUaUgrSDJJWVVrYlV0YnI2VFlaSGw1ZXJzODM5aHVHbExqUVVOWDJMVHJKMjNaL1hPRGRyUFpRMWFyUlF1WHZ0NzVSYUhOQ0NvQUFOMWVSVTJ4MHZKVFZWNVQxS2J4SnNPcytQRGhpZzVLYk9mS0FBQW5tNEt5d3lvdXo5TnB5ZWU0ZlVoaHRWbjExSnQvbG1HWU5HTGdPTTJZZUpIaVlwSzZ1cXhXcTdQVTZ1MUZ6MHFxMzByY2JyYzd6azBaTjB2ZnJQNWNkYi9ZeWVQUk8xNXQ5cnJIN25DQ3prVlFBUURvdG14MnF3NFc3OURCb3AyeXk5NzhBQmNDZmNMVlB6SkZQcDRCN1Z3ZEFPQmtsRitTSlVrS0RZanE0a3FhdHo4clRUVzE5VHRpcmQyMFFoTkduZEdnenowM1BLRkEvMkJKVWw3aFlUMzIyajJPYzBmZTdKZFZsT2h2TDl6V3FudFgxMVRxdWd0L3IwRC9ZTzNadjExZkhQUFl4c1V6cmxOTVZLemplTjIyVmZvKzlTdkg4VzF6LytyNDJtdzJxN1M4V0xrRjlkLzNwTmhrN2Q2MzFYRis1c1NMNWUzcG8wbGpaK2dQLzd6YTBkNHpzaytUTTBLNnk4NGxKeXFDQ2dCQXQxUmFuYSswdkZSVjFaVzFhYndoUTMxQ2s5VTdkS0FNdWMvQ1pnQ0E3dTNJRnFUK1BzRmRYRW56ZHU4N3V2Q2syZXloQWZGREcvVHBFZDdMc1ViRkwvV01yRi9QeWMvSHYxWDMzYmhqclQ3NDhpVmRmZjd2Tkh4QWl2WWQydU4wL3JUUlp5bzRJTlJ4ZkRqdmdOUDVFWU5PYVhETjJGNzlsSm1WcHBSaGs1eUNDbisvUUYwODR6cFYxMWExcWtaMExZSUtBRUMzWXJIVktiTndpN0pMOTdiNUduNmVRZXJmWTV6OHZicm5ObXdBQVBmblRydDdOT2JZSFRMaVkvcTdYQ3l5STlhb2VQNjkrcDAzS2l2clAyellsYkhaY1M3UVA5Z3BwR2lwVVlNbjZHRE9QcVVNbmVoNERLU2xwbzMvbGM0NzQ5ZjZmUGs3V3JicTAxYmZHKzJQb0FJQTBHMFVWUjVXV3Q0NjFWcmIvcWxJVE1nQTlRMU5sc2x3NytlR0FRRG9hSHVPbVhrd01IRjRoOTNIWm5POXlIVnhlWkdLeXdxMUkzMlRveTI1MzZnMjNXTnd2NUhLemovWTZPeVBwbmg1ZUNuUVAxaGVIbXhKN2k0SUtnQUFicS9PV3FPTWdvM0tLOS9mNW12NGVQcXJYOFJZQmZ0R3RtTmxBQUIwVHdkejlxbTRyTkJ4UERCK21PUHJpODZlNS9qYWJyZHJ4OTZOU2orNFM3TW1YZUkwVStUSFRTdFVYbG1tMGNtbktpUW92TkY3NVJmbE5HZ0xEZ3hUdjc2RHRPVDdqNXdXdnh3OTVMUTJ2WjdFUGdQYnZIM29rdjkrckNYLy9kaXB6ZHBJdUlMT1FWQUJBSEJydVdXWnlpallLSXV0dHMzWDZCRVlyL2lJRVRJYi9OZ0RBRUNTdHUxWjUvamFaRElwS1hhdzQzaldwRXVVZm1DbmZ0eThVajl1V3VrSU5DeldPcDEzeHE4bDFTK2d1WGo1dTZxdXJkSTNhejVYdjc2RE5XN1lKS1VNbTlUZ1hzZk9tSkNrb2YzSGFNRWxkNm0wdkVqZnJQN00wUjdvSDZ3UkE4ZTE2ZldZelI3cTI2djlkdS9hdk10NXExT3ptKy9nY3FMaE56WUFnRnVxc1ZScWI5NDZGVlZsdC9rYW5tWnY5WXNZb3pEL1h1MVlHUUFBM2QrVzNVZURpcjQ5RStYajdhZE5PMy9VcXZYZmFHdmFPbFZVTmx5c2V2R0s5M1RLOENucUdkbEhxemQ4NjFpZzBtNjNhMC9tTnUzSjNLWjMvL09DQmllTzFBVm5YcTJFUGdNbFNaZk1tSzlIL24ySDdIYTdmalgxY3AwLy9XcFpiVmI5OWJsYlpMRmFITmVmTWZFaWVYbDZkL0FyYitqSUdoV1M5UEhYcjJubFQvL1JrMi9jNXpqdjQrMG5UeDRMNlZRRUZRQUF0MkszMjVWZHRsZVpoVnRrdFZtYUg5Q0ljUDhZSlVhTWxxZTU4My9oQVFEQW5WbXNGcWNGTEpQaWhraVNpc3NLOWVQbWxRMzZod1NHYWVMWUdacWNNbFBoSWZYYnJwNTEydm5xRnp0WUszNzhRajl1V3FuYXVocEprczFtMDdhMDlicHF6bThkNHdmRUQ5V2NxVmNvUExTSEpvNDVXNUxrWWZiUXhUT3UwNHNmL0o5cTYyb1VFZHBEWjR5ZjAxRXYyYVY3Ym5oQ2toUVdIT25ZZ25WVThnU3QvT2svVHYyR0QwanAxTHBBVUFFQWNDT1Z0YVZLeTB0VldVMUJtNjloTm5rcUlYeWtvZ0pqbSs4TUFNQkp5R3ExNlB6cGM3Vng1MXJ0eXRpaS9ySEprcVRUUmszWDU5KytyWUxpWEFYNEJXbmtvRk0wWnNqcEdqcGdyTXRISHhMN0RGUmluNEc2WXZhTldyWCtHNjM0NlQ4Nm1KMmhzVU5PVjNSRWI2ZSs1MDJmMjJEOG1DR25LelE0VWsrOGZxOXV1UFJ1ZVh2NWRNd0xia1QvL3dVMFRtMnh5VElNUXlhVFdZSCt3ZW9mT3BmRGZ3QUFJQUJKUkVGVW0rd1V1cUJ6R0lkU2oxbTVCQUNBTG1DMzIzU29aSmYyRjIyWDNXNXI4M1dDZmFPVUZEbFczaDUrN1ZnZEFBQXR0MlhmYW0zZHQwYVhUYjZqcTB0cGtaTHlJbmw3ZXN2SHUvNW41L2EwRFpLa0FRbkQyclF1dzU3TWJRcnlEMUdQaUpnV2o2bW9LcGUvYjBDcjc5V1lnem43SEYvSFJNVTZGZ0F0cXloeHRCK1pRZUdLMVdabFRZcE9FRE9tOFQxOG1WRUJBT2hTWlRXRlNzdExWV1Z0U2ZPZEcyRXl6SW9ORzZxZVFmMjZ4YjcxQUFDNGkrQ0FVS2Zqd2YxR0h0ZjFrdjQzTzZNMTJqT2trS1RlUGVKY3RqY1ZUaHlMa0tMckVWUUFBTHFFMVdiUi9xSnRPbHk2eDJsYnN0WUs4QTVWLzZoeDh2VU1iTWZxQUFBQTBGVUlLZ0FBbmE2a0tsZHBlYW1xdGxTMCtScUdEUFVKSGF6ZUlRTmxHS1oyckE0QUFBQmRpYUFDQU5CcExOWmE3U3Zjckp5eWpPTzZqcTlub1BwSGpWT0FkMmp6blFFQUFOQ3RFRlFBQURwRmZzVkJaZVJ2MFAremQ5L2hVWlRiQThlL205MzBYaUdoaDE1RDc3MUtVMEVCS1NJSzFtdjVnWEpWa0d0WDdOZmVFT3lJSW5ncFNwT085TjU3YUFrbEliM3ZabjkvRENtYkxkbk5UallKbk0vejhKQ2RuWG5uVGJKSmRzNmM5NXhjUTdaVDQwUUZOcVJPU0V2Y05MSitWQWdoaEJEaVppU0JDaUdFRU9VcXo1RE42WVE5SkdaY2Ntb2NUNTBQRGNNN0VPZ2RvZExNaEJCQ0NDRkVaU1NCQ2lHRUVPWG1TdHBaemlidXg1Q2Y1OVE0RWY1MWlRNXRqZGJOWGFXWkNTR0VFRUtJeWtvQ0ZVSUlJVlNYblpmT3FZVGRwR1JkZFdvY2Q2MG45Y1BhRWVwcmZ5OTJJWVFRUWdoUnRVbWdRZ2doaEdxTUdJbExQc0g1cE1Qa0d3MU9qUlhpRzBYOXNIWjRhTDFVbXAwUVFnZ2hoS2dLSkZBaGhCQkNGUms1eVp4SzJFVjZUcEpUNDJnMU9xTEQyaERoWDFlZGlRa2hoQkJDaUNwRkFoVkNDQ0dja204MGNDSHBLSmVTajJIRTZOUllnVjdoTkFqdmdKZTdyMHF6RTBJSUlZUVFWWTBFS29RUVFwUlphbllDcDY3dElpc3Z6YWx4TkJvMzZvYTBKREtnSVJxTlJxWFpDU0dFRUVLSXFrZ0NGVUlJSVJ5bXo4L2ozUFdEWEU0OTdmUll2aDVCTktyV0NSLzNBQlZtSm9RUVFnZ2hxam9KVkFnaGhIQklVbVk4cHhQMmtLUFBkR29jalVaRGpjQW0xQTV1aGtianB0THNoQkJDQ0NGRVZTZUJDaUdFRUhiSk0rUndObkVmMTlMUE96MldsN3NmamNJNzR1OFZxc0xNaEJCQ0NDSEV6VVFDRlVJSUlVcDFMZjA4WnhQM2tXZkljWHFzeU1BRzFBbHVpZFpOL2dRSklZUVFRZ2h6OGk1UkNDR0VWVG42VEU0bjdDRXBNOTdwc1R4MDNqUU03MENRZHpVVlppYUVFRUlJSVc1V0VxZ1FRZ2hoeG1nMGNqbjFOT2VTRG1MSTF6czlYcmhmYmFKRDI2RFRlcWd3T3lHRUVFSUljVE9UUUlVUVFnZ1RXWGxwbkxxMmk5VHNCS2ZIMHJsNVVEK3NMV0YrdFZTWW1SQkNDQ0dFdUJWSW9FSUlJUVFBUm1NK2wxS09jejdwQ0VaanZ0UGpCZnRFMGpDOFBlNWFMeFZtSjRRUVFnZ2hiaFVTcUJCQ0NFRjZUaEluciswa016ZkY2YkcwYmpycWhzUlFQU0JhaFprSklZUVFRb2hialFRcWhCRGlGcFp2TkhEdStpSGlVMDlpTkJxZEhpL0FLNHlHNFIzd2N2ZFRZWFpDQ0NHRUVPSldKSUVLSVlTNFJhVmtYZVhVdFYxazZ6T2NIa3VqY2FOMmNITnFCRFZHZzBhRjJRa2hoQkJDaUZ1VkJDcUVFT0lXb3pma0VudjlBRmZTenFveW5vOUhJSTBqT3VIakVhaktlRUlJSVlRUTR0WW1nUW9oaExpRkpHWmM0a3pDSG5JTjJVNlBwZEZvcUJIWW1OckJ6ZEZvM0ZTWW5SQkNDQ0dFRUJLb0VFS0lXMEt1SVp1ekNYdEp5TGlveW5oZU9sOGFSblFrd0N0TWxmR0VFRUlJSVlRb0lJRUtJWVM0eVYxSk84dlp4UDBZOHZOVUdhK2FmelQxUW1QUXVzbWZFQ0dFRUVJSW9UNTVseW1FRURlcGJIMEdwNjd0SWlYcnFpcmplV2k5YUJEZW5tQ2ZTRlhHRTBJSUlZUVF3aElKVkFnaHhFM0dpSkg0bEpPY3UzNklmS05CbFRGRGZXdlNJTHdkT2pjUFZjWVRRZ2doaEJEQ0dnbFVDQ0hFVFNRek40VlQxM2FSbG5OZGxmRzBidTdVRDJ0THVGOXRWY1lUUWdnaGhCQ2lOQktvRUVLSW00RFJtTS81cENOY1NqNkdFYU1xWXdaNVY2TmhlQWM4ZE42cWpDZUVFRUlJSVlROUpGQWhoQkJWWEdwMkFxZXU3U0lyTDAyVjhkdzBXdXFGeGxBOW9MNHE0d2toaEJCQ0NPRUlDVlFJSVVRVlpURHFPWmQ0a1BqVVU2cU42ZWNaUXFPSWpuaTcrNnMycGhCQ0NDR0VFSTZRUUlVUVFsUkJTVm1YT1gxdE56bjZURlhHMDZDaGRraHphZ1ExUVlOR2xUR0ZFRUlJSVlRb0N3bFVDQ0ZFRlpKbnlPRnM0ajZ1cFo5WGJVd2Zqd0FhUlhUQzF5Tkl0VEdGRUVJSUlZUW9Ld2xVQ0NGRUZYRXQvVHhuRS9lUlo4aFJiY3lvd0ViVUNXbUJtMGFyMnBoQ0NDR0VFRUk0UXdJVlFnaFJ5ZVhvTXptZHNJZWt6SGpWeHZUVStkQXdvaU9CWHVHcWpTbUVFRUlJSVlRYUpGQWhoQkNWbE5GbzVFcmFHV0lURDJBdzZsVWJ0NXAvUGVxR3hxQnpjMWR0VENHRUVFTGN1aTRuWEdURnB0OExIMDhhOFpUVmZmVUdQVHNPYkNBNUxaRWhQVWVYeTN4T3hCNWl6K0V0TkszZm1zYjFXdUxsNldPMlQzSnFJdnVQNytEQzViTmNpRDlOaytnWVJ2U2ZXQzd6RVk2VFFJVVFRbFJDV1hscG5McTJpOVRzQk5YR2ROZDYwaUM4UFNFK1VhcU5LWVFRUW9pcTZYcktOYWErT2M3aDQ3NmJ2ZHBzVzNKcUl1dTJMeXQ4YkMxUWtacWV6QXYvZllpVTlDUzBibHBpbW5TaVJrUWRoK2RRbWkxNzFyQit4M0wrMnJRUXJadVc5NTc3a2VDQU1KTjlEUGtHdmx2OElZWjhBd0JuTDU1Z1lOY1IrUHBJNTdQS1FBSVZRZ2hSaVJpTitWeE1QczZGNUNNWWpmbXFqUnZxVzRQNlllMXcxM3FxTnFZUVFnZ2hoQ01DL0lJSUNRb25KVDBKUTc2QitjdSs1SmtIM2dEZ3lkZEdrNUtlNU5CNGxvSW1ScU9SZmNlMkZUNnVXNk9oV1pBQ0lEUW9nZzR0ZTdKdC96b0Fjbkt6V2IvelQ0YjJHdVBRSEVUNWtFQ0ZFRUpVRXVrNVNaeEsyRVZHVHJKcVkrcmMzSWtPYTBPNG4vcDNLNFFRUWdoeGMzQnpjK09OcVhNc1BwZVNsc1NiWHoxZDVyRXpzOUxKMCtjV1B1N2JlVGpmTEh3UGdJTW5kbkx5M0dFYTFtbGU1dkZMaXIxMGt1VFV4TUxIWGR2MDUvL2VHR3R4MzV5OGJKUEhpMWQveitvdGYxamN0MEdkWmp3K2ZwWnE4eFMyU2FCQ0NDRXFXTDdSd1Bta3c4U2xuTUJvTktvMmJxQjNCQTNETytDcE0xK1hLWVFRUWdoUm5Mdk93OHAyMDVwV0tXblhlZkoxMjFrSDl6MDNBRkF5SHI3KzdSMzJIUG1uOExtdlgxM0d6MHMvSnlzbkU0QS8xdnpBOU1tem5abTZpZTBIMWhkK3JOTzUwN2wxSDM1WThvbGR4K2JwYzBsS3RienNOaTFEdlJ0Sm9uUVNxQkJDaUFxVWtuV1ZVd203eWM1TFYyMU1ONDJXT2lFdGlReG9nRWFqVVcxY0lZUVFRdHljOHZQemVmcXRDUzQ1bDRlN0o1MWkrckIreDNJQVV0S1RTTTlNWmN5UUI4bkpzOTJDZmQyMnBaeVBQMlAxZWFQUnlQYjk2d3NmdDIvZUhUK2ZBRlhtTFZ4TEFoVkNDRkVCRFBsNW5FM2N6NVcwczZxTzYrY1pUTVB3anZoNHlCOWxJWVFRUXFqUHpVMUxaSGd0azIwNXVkbGNUN2xXK0xqazh5WDE3VHdNYnk4ZnVyWHBUNjNJYUFDNnRSMVE2cmtQSHQ5cE0xQnhJdmFReVR4NmRyZ05zRnpMUWxSdUVxZ1FRZ2dYUzh5NHhPbUVQZVFac2t2ZjJVNGFOTlFNYmtxdG9LWm9ORzZxalN1RUVFS0ltNStIdXlkZnY3cXM5QjF2bVAzMFhLNGt4cEdZZElWbURkcHc3TXgrM3Z6cUdaUG5iYWtUMVlBNlVRM0tQRjlyTnU1YVlmSTQwRDhFZ0d2WEwvUGV2QmxsSHZjL2ozMkVqN2VmVTNNVGpwRkFoUkJDdUVpdUlac3pDWHRKekxpbzZyamU3djQwak9pSXYyZUlxdU1LSVlRUTR1YVZrMXQwdzhUTDB4c29xaTFoelRNUHZFSExSaDJZODlzN2JOcTlpa0MvWUQ2WU1iOU01eS90WE1XOTlQaW4xS3ZaeU9ZK0dabHBKc3MraXRNYjhvaS9kc0dSNlprb2FHRXFYRWNDRlVJSTRRSlgwMkk1ZTMwL2VrTnU2VHM3SUNxd0lYVkNXdUttMGFvNnJoQkNDQ0Z1YnNVREZaNGVTcUNpdENVYkJmc1ZMTmRJU1UvaThNbmRlTGhYZlB2empidFhtblFYRVZXYkJDcUVFS0ljWmVzek9IMXROOGxaVjFRZDEwUHJUYU9JamdSNlI2ZzZyaEJDQ0NIVVpUUWFTVXlMSnlFbGpqeVZiMWdBVkF1cVJVU1E3UUNESmNWck9RVDRCdkxrYTZOTFBlYVRIMS9od2RIVGFkZThPejh2K3dLQUhRYzIwTDNkUUlmUHJ5YTlQbytWbTM2MytueGtlQzJwVTFIRlNLQkNDQ0hLZ1JFajhTa25PWGY5RVBsR2RkTUZ3LzNxVUQrc0RWbzM5OUozRmtJSUlVU0ZTVTYveHRaamY1R2NmcTMwbmN1cUxtVUtWRnhOakN2OHVFYTF1cHkrY015dTQzTHpjZ2tMcmtiZEdnMkp2WFNTVStlUE9oMm9HRFhvQVdwV3IxZjRPRStmeXljL3ZXcjM4UnQyL21XMXJTaElqWXFxNk9ZSVZCaU5lTVlleHZ2b2Rqd3VIRWVibm9RbVY3MGlkVUlJVVJZMWdQWVZQUW5oTWtZUEx3eCt3ZVRXYWt4VzAwN2sxRzBPMGg1V0NDRnVXYWZpRHJEcjVOOEUrWWJSdmZsd2d2MGk4UFVLckRTdHc4OWNPRjc0Y1kxcWRmaHU5bXArWC9VdHcvdU01VUw4R1Y3NTdFa0F1clRweC9oaGo3Sm8xYmRNdU9OeHRHN0tjdFBoZmNhaDBXaG8zYlF6SjJNUE9UV1hCbldhMFNRNnB2QnhkbTZXUThmSFhqcHA4M21wVVZIMVZQbEFoZTc2WllMK25JTkhzUjgwSVlRUXd0VTB1ZG5vcnNlanV4NlB6LzcxNU5acVRQS1FLZWhEcWxmMDFJUVFRbFNBWFNmL3BrRlVLOXJXNzQyYlcrV3FKV1UwR2pseWVtL2g0d1oxbXJGeDF3cVdyUDJKTXhlT2NYdmY4WVhQNVJzTWZQTFRLeHc3YzRDTXJIUWVIVHNEalVaRCt4YmRDL2ZSRy9RdW5YOUoxY05yVnVqNWhmcXFkS0RDNDhKeFFoYStqMXQyWmtWUFJRZ2hoRERoY2VFNFlkKzl5UFc3cDVGYnEzRkZUMGNJSVlUTEdBRUk4ZzJybEVFS2dJTW5kcEtXa1FKQVVFQW93UUZodkQ5dkpxQVUyVFFhallYNzZnMTVoWVUzdHg5WWo3OWZJQk9HLzRzOGZTN3VPZy95OUxuc09MQ2hjSCtkMXZXWG1GRVJkUUNJYWRLSi9jZTJtejB2TlNxcW5pb2JxTkJkdnl4QkNpR0VFSldhVzNZbUlRdmZKK0crbHlXelFnZ2hiaEdaT2VrQU5LL1RxVklHS1FBT255cktwbWpidEF0Zi9QSW1HVm5Ldkp2V2oySDVoZ1dGendjSGhITGZpS2Q0K1pQSFNVeSt5cHAvL2tlMTBCb3MrUE1yaTVrVTFVSnJPRHlmK0dzWENqdUtBT1RtNVRoMGZQVXc1WnpEZXQ5ak1WQWhxcDZxR2Fnd0dnbjZjNDRFS1lRUVFsUjZidG1aQlAwNWg0VHhNNlZtaFJCQzNBSXlzOU1BQ1BhcnZKMjU3dXczZ2IxSHQ1S1FkSVhPcmZ2eStmdzMwT25jYWQ2Z0xVdlcvbXl5YjRQYXpRajBDK2FwaVMvejJ1Zi9SMHlUVHZSc1A0aGRoelp4L094QnM3RUg5YmpMNGZsOHUvakRNbjh1QU9IQjFlblFzaWUxbytwYmZQNzArYU9GTlRmSzRwTlpDL0gzRFN6ejhjSnhWVEpRNFJsN1dHcFNDQ0dFcURJOExoekhNL1l3T2ZWYVZQUlVoQkJDbExPQ2JsKytYcFgzd3RiYnk1Y254ditIVGJ0WDByaGVTNTU3NkIzaXJwN0gzemV3TUNQQjE5dVA3dTBHVWJkbUk3Nzc0eU11eEovaDhmR3ppR25TQ1lDNk5ScHk2dHdSUE53OThmTU5vR2IxZW5Sdk85Q2tkb1dyNkhUdVRCaittTXZQSzhwUGxReFVlQitWZEI0aGhCQlZpL2V4SFJLb0VFS0lXMGhsNmU1aFRhM0lhR3BVcTh0SFA3eEU2NmFkaVduU2laMEhOaElXWEEydFZvZWJ4bzF4d3g3aC9Ya3oyWDk4QndDZi8vSW1qOTd6UERGTk9uSDNvQWNZTit4UlFGbXFzZnZRWnY3ZXRvUzBqR1Q2ZEJybThzOG5LQ0RVN200aEdvM0c1dmZIYURTYTFPa1FybGNsQXhXU1RTR0VFS0txOFRodlgzOTZJWVFRd2xWV2JWN0V4U3V4N0Q2OGhYNWRic2ZmTjVDRXBDc20rencyYmlhdmZ6R1Y4L0ZueU1yTzRLZGxuMU8vZGxPV3JQMlpLNG1YR0RYb0FZNmZQY2ozLy9zWWdCT3hoNmhYc3pGMWF6UzBleDVQVEhpUmhuV2FXWDNlNzhheUMwZHJWMWd6ZmZKc21qZG9hL1g1dGR1WDhaMlR5MUdFYzZwa29FS2JubFRSVXhCQ0NDRWNJbis3aEJCQ1ZDYkh6aHpnNHBYWXdzZjl1OXpCOWdQcnpmYno4dlRoeVh0ZjV0WFBucVJIaDl1NHM5OEUzSFVlbkR4M21ETVhqckgvMkhhRzl4bEx2WnFOT0h2eEJIcDlIcC84OUNxdlBmVUZYcDQrVnM4L3VNZmRoUi9Yam93bTBEL0U1bnpUTWxJNGM3SG9oblZGZEJjUnJsTWx2N3VhRysxeGhCQkNpS3BDL25ZSklZU29UQmF0L3JidzQrWU4yaElWVWR0c255T245dEtzUVJ2Q1E2cno3ck0vNE9IdWlkRm9aTmVoelp5OUVUUXdHbzBFQjRReDhZNG5lT1d6SnpFYWpWeTdIczhQU3o3bHdWSFRyWjcvbnFFUFc5eWVuSGFkaFN1K3dkUERDM2QzVDNSYUhSbVphZXc1OGcrWk56cVRBS1VHTm14NWU4NnpaVDVXdUVhVkRGUUlJWVFRUWdnaGhDaWJJNmYybW5Uc0dOSnJOQUJleFZxRUFydzE1OS80K3dhaTA3b0RZTVJJWmxhNnlSSU1kNTBISFZyMnhOODNrSzV0K3JGbHp4b0FVdEtTeUNsRGtEN1FMNWo5eDNlUW1wNXNjNyttOVZzN1BMYW9PaVJRSVlRUVFnZ2hoQkMza0NiUk1Ud3k1am1XYlZpQVRxdWpSY04yQUxSdTJwbUZLK2VpTitnTDkwM0xTTEU1MXVDZWR4ZTI3aHpSL3o2U1VoTVpPZUErR3RacFhxYTVhVFFhbWpkc3g5YTlmMXZkSjhnL2hEdjZqaS9UK0tKcWtFQ0ZFRUlJSVlRUVF0eEMzTnpjNk5LbUg1MWI5elVKUkVTRzErTGZVOTVteWRxZk9IdnhPSm5aR1JhN1gzaDUraEFaWHBPZTdXOHo2ZkFSSGxLZFo2ZTg3ZlQ4bWtiSHNIWHYzMmcwR3JSdVd0eDFIbmg2ZWhQa0gwTFQ2QmdHZGg5SlNHQjRtY2YvOTVTM3BKaG1KU2VCQ2lHRUVFSUlJWVM0QldrMEdnTDhna3kyTmE3WGt1bVRaNnQyanNsM1A4MjllWTg3ZEV5dkRvUHAxV0d3dytkeTA3alJKTHBWNFdOUGR5OEF2THg4VExiN2V2dmJIQ2ZZUDlSa2Z5bmM2WHJ5RlJkQ0NDR0VFRUlJVVM3OGZBSmNkaTRQZDArZWYrZzlzKzAxSXVwWTNHNU5tMlpkYU5Pc2k1cFRFdzV5cStnSkNDR0VFRUlJSVlRUVFoU1FRSVVRUWdnaGhCQkNDQ0VxRFFsVUNDR0VFRUlJSVlRUW90S1FRSVVRUWdnaGhCQkNDQ0VxRFFsVUNDR0VFRUlJSVlRUW90S1FRSVVRUWdnaGhCQkNDQ0VxRFFsVUNDR0VFRUlJSVlRUW90TFFWZlFFaEJCQ0NDRkVFWU5SVDJMMk9kTHlycEdYbjBXKzBWRFJVeEtpU25EVGFIRjM4OGJmUFp4UXJ6cG9OWEtwSTBSVkpUKzlRZ2doaEJDVlJJYitPbkdaUjRpb2JxUmVsQWQrZnY1b3RacUtucFlRVllMQllDUTkzVUJjWEJ4bkxzY1Q1ZE1NWDExSVJVOUxDRkVHRXFnUVFnZ2hoS2dFTXZUWHVaeTdqMWF0ZlFrT2xyZG9RamhLcTlVUUdLZ2pNRkJIOWVwNkRoM2FSM1ZqYTN6ZEpWZ2hSRlVqTlNxRUVFSUlJU3FZd2Fnbkx2TUlMVnBJa0VJSU5RUUg2MmpSd3BlNHJDTVlqUHFLbm80UXdrRVNxQkJDQ0NHRXFHQ0oyZWVJcUc2VUlJVVFLZ29PMWhGUjNVaGk5cm1Lbm9vUXdrRVNxQkJDQ0NHRXFHQnBlZGVJaXZLbzZHa0ljZE9KaXZJZ1haOVEwZE1RUWpoSUFoVkNDQ0dFRUJVc0x6OExQejl0UlU5RGlKdU9uNStXWEVObVJVOURDT0VnQ1ZRSUlZUVFRbFN3ZktOQnVuc0lVUTYwV28yMCtCV2lDcEpBaFJCQ0NDR0VFRUlJSVNvTkNWUUlVVjZxUllCR2hidGphb3hSMWVpa21Kd1FRZ2doaEJDM0tnbFVDRkZlSm95QlYxK0E2dFdjRzhmZkQ5NTZCYnAyQXJkYjRFZlcxeGMrZUJQYXhGVDBUSVRhL3ZVUXRHem0yREZlWHNyUFVadFc1VE1uSVlRUVFnaFI2ZHdDVnoyaVVtdmNFRDZZRGFOR2dQWW1LeUxXdUNFMGFRVHZ2d0hEYml0N1prUldOdFN2QjlNZWg0L2ZnZHY2ZytkTlhCbCt5a1NJckE3UFRZVit2U3A2TmtJdGZuN1F1enU4K0R4TS9SZUVCTnQzWEY0ZU5HME1NNmZEMjY5QzV3NjNacGFSRUVJSUljUXRSQUlWb3VMMDd3T3Z6WUphTldETVNIaDlGb1NGVnZTczFCRVJYblFoNXVFQms4WXJkNFVqcXpzK1ZsNGVHRzRVZ2FvV0FWUHVneTgrVkw1bUFmN3F6Ymt5Nk5GVitRZEs0T3JSS1RCNlpNWE9xYXJxMFZYSnhxa3NZbG9VQlJpNmRZYVAzb1k3aHBZZW9EUVlJRDlmK1RpNkxqenpwQkxjN05YdDVndHVDaUdFRUVJSVFBSVZvaUlkTzFGMEFRTFFvRDY4OHhxMGJGNXhjMUpMV3d2TEZwbzBndmRlTDF0MlJYYU82V04vUHlVTDVZdi93b09UbkY5ZVVobEUxNE5ISjV0dkh6MENIcHNpRjZXT0dEd0FubnBVeVY2b0xNR0trajhUWGw1dzd6M3czaHVsTHdmSjA1cytyaGtGVHp5aVpCZ043QXZ1VXRORUNDR0VFT0ptSW9FS1VYRXVYb0svVnB0dTgvZURtYzhvZDF5cnN2WnRMVzh2bmwwUjVVQjJSVTZPNWUwZUhqQ29Ieno1Q0hoNk9qN1B5aUlrR1A3OWxQTDVXTkszRnp3M1RibTRGYllOSGdDVEp5b2YxNjFkT1lJVjdqcm9ZT1Zub21aVTZjdEI4bkl0YjQ4SWg0ZnVoMzY5VlptbUVFSUlJWVNvSENSUUlTclc3LytEbkJJWElUb2QvTjlqUlVzQXFocFBUMmplMVBZKzd1N0tSWmE5U21aVUZMZDZMZnpuZGV2QmpNck8zeC8rODJ6cHkzN2F0SUpaLzNiczdubE1Td2dLZEc1K1ZVbnhJRVdCeWhDc2FCTURQajYyOS9IekF5OHJ3VGE5d2ZweFAvOEdLOWFVZlc1Q0NDR0VFS0xTa1h4WlViSFMwbUhOT2hnNnlIUzdSZ09QUHdUSnlYRHdTTVhNcmF6YXRiWitNUjE3RHVZdmhOMzdIQnN6MThvZDVVKy9nbldiSEJ1ck12SDJobG5Ub1dZTjYvdms1Y0crQS9EUER0aTF4M3daZ0RVZDJzTFRUOENWcS9EaUc1Q2NvczZjclJsN04zVHJVcjduS0UzMUNNdmJDNElWTDcrcC9NeTVtcTBNcWNUcjhPMVBzSFdIOVgzeThpeHYvK2xYV0x6VXVia0pJWVFRUW9oS1J3SVZqdEJxbFdKdU5hT1V1OEJ1YnBDYUJrbEpjT3drWkdWVjlBeXJwcVYvd1pDQjVuVWJ0RnA0WkRJOC9nd1lqUlV6dDdMb1llVmkxV0NBMlI5QVFxTGpZK3F0WEtodC9NZnhzU29MZjM5NFlicFNtOEthQTRmaC9VOGczY0dMNjRJZ2hVNEhOYUxnNVJubEg2eFlzRWlwRlZKWmx5MVZWTERDMnh2YXQ3SDgzTGtMTVBNVnlNNjJQWWExNE5TU1A1MmJteEJDQ0NHRXFKUWtVR0dQSm8yVWxwQWQyMWxmUTI4d3dQR1R5aHZuWFh0ZE83K3FMaUVSamh5enZGeWlXZ1RVcWdubkx6aDNEbzNHTmNFT1h4OGx6ZDJTOVp2S0ZxUUEyNm52VlZGb0NNeDZWZ242V1pPVkJXZk93dkRiSEJ2YncwTlpBcUVyOXV2TkZjR0svSHo0OEhQbFl3bFdGT25aMVhyOWxDWExTdzlTQU9UZlpLOS9JWVFRUWdoaGt3UXFiQWtMaGNuM1FvZDJwZStyMVVLekpzcS9ZeWVVdThEWGs4cC9qamVMamY5WXIrdWdjL0psNnVtaEZHTGN0aE5XL3UzY1dLWHAzTUh5ZlBQellaR2txQU5LTzlvWnowQjRtTzM5dkwzaHptSHFuVmVDRlFwWEJ5djY5N0c4L1hvU2JONW0zeGczVzZCT0NDR0VFRUxZSklFS2E1bzJodWVtZ3ErdjQ4YzJhUVN6WDRZMzNvWFk4K3JQN1dhMGQ3L2w3VG01U25lUXN2TDBnT2VlVnRvZnRyalJBckU4Z3hXOXVsdmV2bm1yVWl1aG9ya3FzOFNhOW0zZ3FjZkF1NEs2ZDdneVdLRTNRR2d3SERrT0owNUNjaXFrcFVGR1p2bWMxMUhXNmo2b3FVRTAxS3RqK2JrL1Z5bVphUGFRakFvaGhCQkNpRnVLQkNvc2FkUkE2VUxnN202NlBUOGZEaDJGazZlVWk0MkFBR2pXV05tL3BKQmdtRGtkbnYyUFpGYlk0M29TWEw1cVhneHd3MmJyaFNSTFV6eElBY3BGK3BUN2xJL0xJMWdSVlYzSnFDbkphSVJGUzlRL242T2FOWUdKOThDYjcwTktxbXZQN2VhbUZKdThjNWg1TFJKWEt3aFd6SGdGTWpMSzV4ejUrZkR4RitVemRsVXlvSy9sN1ZsWnNHcXQvZU1ZOHAyYlI5M2FNSHd3ZkRiSC91Q0lFRUlJSVlTb01CS29LTW5URTU1ODFEeEljZm9zdlBzUlhFc3dQNlo1VTVqMk9BUUdtRzRQRG9McFQ4R01sNnRXTWNpS2N1U29hYUFpTFIxK1hWUzJzVW9HS1FxVVo3Q2lYMi9MMjdmdGhJdHg2cDdMVWMyYXdNeG5sTmQzUVVhQnE0SVYxYXZCazQ5WUR1Z1Z5TTVXMmt5V2JGVnJMeTlQdU9jdVpibUlMZGVUbE95VzladktMMGdoRkFIK1NuMEtTMWF0aFV3SE1rdWMrZjJwMGNCRDl5dXZQeDl2WlZtZXZaMWpoQkJDQ0NGRWhaQkFSVWs5dWxwdThiZmdkOHRCQ29ERFIrSDFkK0hORjVWYUZjVTFyQSs5ZThDNmplclAxUldpcWlzWG1aNHVTTld2VmFKRnBiK2ZzcGErTEh4OWxLd1dTOG9qV0tIVldsLzJVZEhaRk1XREZLQzBBblZGc0VLalVZcGFqaDl0dlpoaUFTOHZhTjhXdnZnR3JsNXo3RHcrUHNyblp5dEljVFVCdnBvTCt3OUowTkJWQnZZekQvaUNFaVJZdnRLeHNmS2R5S2dZUEtBb1NOYWhIVHovREx6MWZ0bURZa0lJSVlRUW90eEpvS0lrYXdYd1Nyc0RkK1lzckY2bmRBY3BhZVR3cWh1b2lMc01QLzJxWkNkNFd1bDRVcDVLQmkvVW9uYXdva05iQ0FvMDN4NS9XYms0c3FjZ3F5MWhvWmEzajdvVDhtMWNlT3UwTUhTUWVhQ2d2SU1WZFdzWDNjVzJ4bWcwWFFiU3FqbTg4eXE4L3luc1AyamZlUUw4bGU0aDF1b2dBSnc2WFRITFhXNWxPcDNsMzRVQTZ6ZTZiamxjVkhXWU1NWjBXNnZteW12bWpmY2N5K29RUWdnaGhCQXVJNEdLa21wRVd0N3VaMGRSemRWckxiODVqNnl1WExoVjFjS2FCNC9BN1BjcUxsaFJYdFFNVmd5ejBrTHo0eStoWTN1NGM2aHo0MXR6OTUxbFA3WThnaFcrdmpCbXBQSno0T1ptZVo5ckNmRDlmQ1VJTlhxaytmSFBUNE8zL3d0N3JCUllMUkFScm5RUHNkWGlkTWR1K1BBenVYdnVhdDI3V0E3Y0dReXdlSmxyNXFEVkt0bGdsbHBLTjJrRUx6MFByNzZ0RkRnVlFnZ2hoQkNWaXBVcmlWdFl5VG9UQmFxRmwzN3N1UXVRYnFYZFgxMGJkM3lyZ29KZ3hjMTJ3VmNRckJqVXIreGpOS2l2WFBpVWRQZ29uRGdGUC80Q2l5dHBhOUtDWUlXMTE3Mjl0Rm9ZTWhBK2ZWZjUzMUtRSWpOVHljNTU4dCt3ZFlmeU5ZbS9iTDZmVGdkVC93WFZMQ3pCS3RDK0RienptdTBneFpJLzRaMFBiNzdYYkdXbjBjQWRWZ0p6RzdjNHZyU25yQ2FNVVg0MnJZbXVDNi9PdEw1RVRBZ2hoQkJDVkJqSnFDZ3BLd3Y4L015MzIwcXZMKzVxZ3VYamc0T2NtMWRsVUJDc21EeFJDY3FjUGd2bkx5aEZMOVBTSVN2Yi9KZytQV0RpMktMSC8yeUhyNzhyK3h3K2ZFdEo5eS9weTdtd2JWZlp4M1dtYnNIdGd5MXYzMWRzK2NKUHZ5cnI3Tys2byt6bktTL09aRlpvTkVwZGwzdnVVakljTE1uTmhSVnJZTkZTMDBCZW5oNFdMSUwvZTh6OEdHOXZKVFBqb3hLZE03UmFHRHNLN2hoaXZYdElSaVo4K3BXU1RTR0t1T3Znd1Vud3h6SmxTVmQ1NmR6QitwS3R2emVVMzNtTGE5L0dlcFpUY1pIVllkd28rUFJycVYwaWhDZ1hPVGw1WEx1V1FuWjJMZzBhMkFpdTM2U3VYazNtNUVuVE52UGR1alczdXIvUmFFUlQwZDNCaEJDVmdnUXFTanA1R3RyRW1HKzNkT2ZYRXIyVldoWjVlV1dmVTJWeThBajgzM1AyNzMva21PbmpSZzNLbm1vZEZtbzVTQUZ3OEhERnBIQ0hoeWtYWnBhTUh3MU5Hc0ozOHlFdUh1WXZWQzZHN3I1VHVVZy9kdzdPWFZUbW5aNE9tVmxGeHpadmFyMWVpaVVYTDhHZnE1ejdYR3JWaEpRajl1MnIwVUNYampCcWhQV0wwdHhjV0xOZXVUQzJWcE5neXpabCtVZFVkZlBuNnRjemZWeTlHanora09Yc2xRSm5ZdUc5aitIS1ZYcytpMXVIdXc2ZWVRcmF0WWJXcmVDbE44cS8zclVWQUFBZ0FFbEVRVlFuV0tIUjJBN0d2VEJkQ1ZndC9hdjhmaWRHVlllbkhyVWV5TXJLaHEzYlllOEJwYmlxMUtrUVFxaHN5Wkt0TEYyNmpZU0VWTkxUbGIvdG5wN3VMRnc0Q3krdm0yZ0pMYkJxMVc2MmJ6L0cxS2tqOGZNekwycTliOTlwM25ubk41TnRxMWZQdGpoV2ZQeDFYbnJwQng1NVpDaHQydGlvY1NXRXVDVklvS0trUlV1aFZRdlQ3aDNKS2NxYldudFlxMlZ4cXhieWl6MnZCRzkwTjE1cVlhSEtYVXg3QXovRmxieHdMWkNhQnBjcjZNSjA1SERydFJnQTJyVlJMZ3hYcklIZi9vQmZmbGZhWThaZlVkYnJXOVBKUXZEamVwTDFOUFh3Y05pMFZja0ljb1doZzJEU2VNdlBaV1FvTlQvK1hLWDg3TmhpTk1LYWRhWlpOd1VTYndRM2REcTRjeGpjZGJ2bExoSUY0L3kxR242WUw2MG5TeW9lcEFEbE5mVFNqUElKVnJSdm85VGpzY2JMUzhsZzZOOEhQdm5TUEpEcExHOHYrUGRVNngxZzlIcVkvYjZ5TEVzSUljcEp3NFkxaUkyOVlySXRKeWVQclZ1UDBxZVBoWnRoRHZqKyt6WDg4TU1hcDhhdzE3MzM5bWZpUkN1RmtZRTllMDd4d1FlTDBPc05IRDkra1JkZUdFZVRKclhLZEs0VEp5NHljK2EzSkNlbk0ydldkN3oyMmlSYXQ3YXhmRS9jMHJKenN6QWFqWGg3K3FneVhtWldPcWN2S084Tk5CbzNXalFzS29KL1BlVWFJWUYybEFBUXFwTkFSVWxIajhNcmI4SFl1eUVxRWk1ZmdXOS9zcDRwVVp5WGwvVjE5V2RqVloxbWxhSFhLOEdLQnRGRjI5ckd3UEl5WENBMWJXeDUrL0dUWlp1YnN5S3JROTllcGUrbjFVS0xaa3JOaEhUZ1lwenQvY05DbGM0RXhjV2VBNTI3OVVDRnB3ZDA3UVIvcjdkbjVzNWJ0MGxabWxIOGdqQXVYZ2tXck5zRTJSYVdBVm16WVRQY2U0LzVIZkNOVzVUV3FnL2ZEelZzcE10ZVRZRFB2b1pEZG1hRDNFcEtCaWtLbEZld1lwU2R4VjJ6cytEQ3BkTDNjNFJHQS8vM0wrdDFTNHhHcGJpdEJDbUVzQ283TzVkcDA3NDBTZFdmUFBrMjdybW5kNW5IdkhJbGlmWHJEM0Q0OERuT25yMU1hbW9HT1RsNStQbDVFeGtaUXF0VzlSZ3lwQ00xYW9TVitSdy8vYlNXYjc4dHlpcHMxS2dtNzcvL01KNmVWb0xiNWF4cDA5clVxUlBCdVhPbU4xRTJiejdrZEtDaXNyaDgrVG92di93RGVyMXkwK1hLbFNTbVR2MkNoeDhleXAxM2RuVm9yQjA3anZQcXF6K1JuYTNVbE1ySnllT0ZGNzdsM1hjZktuUGdRNmhuMzlGdFpUcXVkVlA3TW9QMStqeXljakxKenNraUt5ZVR6S3gwTXJMU3lNeEtKejB6bGJTTUZGSXpra2xKU3lJNU5ZSHJLUW1rWjZaU3IyWWovdlBZeDdqWnVtRm9wOHNKRjNsMzdnd0EzTnpjbVBmR1NwYXVtOCtXUGF1SnYzYUJKeWE4U1BzVzNaMCtqM0NNQkNvc09Yd1VYbmpWOGVQYXRUYk54Q2lRa0FpWDRwMmZWMVYxNUpocG9LSjlXMWkrMHZGeFdqUzF2UDNnNGJMTnkxbGo3N2I4L1M1cC95RjQ5eVA3c3gzNjl6YS9hTisxRC9yMnRIMWNueDZ1QzFSa1pDZ1pFeU9Hdys2OVNnYkYva05sVytlZmtxb1VIVzNjc0dpYndhQXNxV25meHZheHE5Y3FTMnNjQ1l3NG8xdG41ZnRPRlZrLzYrbGh2VDZPMnNHS3JwMGcya3JXVTNFWEw4SExzOVZmcW5YdlBlWUJtZUorK0VWWmFpU0VzTWhvTlBMR0c3K1lCQ2s2ZDI3S21ERjJCT1F0T0hNbW5tKytXY0hPblNjd1d2amJrSktTUVVwS0JzZU9YZUMzM3paeDExM2RtVHo1Tm5RNk8vNnVsakJ1WEI4T0hqekw3dDNLallzVEp5N3kzbnNMbVRIRFFyWmVHZnoyMjBhKyt1cFBwOGZadVBFZ0F3Yll2M3oyOGNkdjU0NDdITHZvZDVWcTFZSVpOcXdUdi82NnNYQ2JYbS9nMDArWGNQTGtKWjU2YWdRZUhxVmZaaXhkdW8xUFBsbENmbjYreWZZdVhab1NIVzJsRTU5UVJVTFNGZEl5YkdlK2hnVlg0NFB2WnBWcC9POW1yemJiOXR4N0Q1Q256eVV2TDVlY3ZCeHlibVJHbE1YWml5ZFl2bUVCdy9zNC8zUHU0ZTVaK0hGK2ZqNTZneDQvSDMvaXIxMEE0TmUvdnFaTjA4NW90WExwN0VyeTFWYUxoNGV5WHQrU3Z6ZmMyb1hhRGgrRjI0Y1VQVzdXV0dsRG1aRmgveGkrdmxESFNrcjVnUW9JVkVUWFZXbzBsQ2IyUEx6eHJ1MWxIc1Y1ZUZqdVFMSjdMd3d2VVJ3d0xSMzhpeFZ1YmRKSXFSZWg5cDFxYS83M0o2eGVwd1RpbkxWOWwybWdRcXUxSGFTSXZ3eGZmK3Y2Ny8yV2JVclIwUEdqWFh2ZThxSldzRUtyVlpaMDJPT1Z0OVJmQ3RldnQrbnZtSktXcjFReW1vUVFWdjN4eHo5czNWcVVtZWJ2NzhPMGFYZVZ1YkRobTIvK1lyYjh3UnFqMGNqQ2hadTRlaldaRjE0WTUvQTVOUm9OVHo5OU4xT212RTltWmc0QTY5YnRwME9IeGd3WTBOYmh1WXZTYVRRYUhueHdDTFZxUmZEaGg0c0xNeXRBcVZ1aDFib3hiZHBkTnNmNCtlZTF6SnRuWGw5cjdOZyszSC8vUUNtcVdjNFdyL21lemJ0dDF6ZDdhUFMvVlQxbndZVy9XdjVZOHoxdG0zV2hSclc2aGRzdVhvbGw1Z2NQT2pYdTVKbW1oZkt2Sk1ieHdNekIxS2hXbHplbWZ1M1UyTUorRXFoUWc1Y1hQUG1JNVpUajVCUll0c0wxYzZwTWpoeFhPbDRVcEdacHRjcmRja2Z1L3JkcFpiazQzdlVrNVE2dHE5MDcxbnF4dnVMUzB1d1BVZ0QwNlFuK0pRcUdYazlTaWtSNmVwcHV2M3hGQ1JMVUs5YjY5czdoOEhHSlRobmxKVE5UdlVLRWwrMTdNMHRPTGl4YUFrdVdWMXd0aW9KV3N4S3NLREtvbjFMczFCNXFCeWxpV3NCRGs2dy92MzZUc254UENHRlZYRndpYytiOFpiTHQ0WWVIRUJ4c29ZdVpFelFhRFZxdG04bEZiWEViTng1azFhcmREQnJVM3VHeHc4TURtVFJwSUo5OVZ0UU8vTk5QbDlDdVhVTkNRcXdVNHI1SnZQdnVRMWFmZSthWnIwd2U5K3JWaXVIRExhZmtsOXpYSHJmZDFwN3ExWU41NmFVZnlNaFFzaHRyMWd4ajh1VFNPeTkxNmRLTWhRczNrNWFtdkpkd2Q5Y3hiZHBJK3ZlWDRGSmw0ZWZqWlB0NkozbTRlK0xyN1krZmJ3RCtQZ0g0K3diaDd4ZElvRjhJUVFFaEJBZUU0dTFscFQ2Z3FQSWtVT0dNc0ZEbGdudklJSWl3c3JieXEzbXVLM0JZV1dWbEthbjl4YnMxOU9qaVdLRENXa3Izbm4xT1RhMU1lbldEbHMzTXR4dU45Z1V2ck5GcUxiYzZYYi9KZW5IQUxWdE5BeFhkTzhPQ2hVcmRoc3JPeHdkNmQ0ZUIvYXpYRlNodSt5Nlk5Nk02R1J6T2ttQkZFVzl2cFpOTlJZaXVxOVRnc0xZRWEvc3UrR3pPclozUkpvUWR2dnJxVDNKemk0Sy8wZEdSREJ6WXpzWVI5Z3NKOGVmMjI3dlFyVnR6YXRZTVE2dDFJeUVobFdYTHR2UHJyeHZNZ2hhLy9iYXhUSUVLZ09IRE83TjQ4UmJpNDY4RGtKR1J6WGZmcldicTFKRk9meDRsUlVhR3FIckhQei9meU9YTDE4dDBiRXhNZE9rNzNSQWVIdWpRL3ZabzNibytIMzc0R0RObnppTS9QNSszMzM2UXdNRFNMeDdyMWF2TzdOa1BNSDM2MTNoNWVmRHl5eE9sSmtVbDQrY2JhUEw0dmhGUDBiZlRNSXY3cnQyK2pPOFdmMmozMlBWck5hRjd1NEY0ZWZyZzVlbU5sNGMzWHA3ZWVIdjU0dXZ0ajYrM255cExMWUlEN0t0L2s1UmE5TjdaM3pjUW5kYTh4azJndjVWYWNhSmNTS0RDWHZYcUtLbkZucDVLdW4zTktQTTczeVV0V3dFN2RydG1mcFhkcmoybWdZcm1UWlZBanowWG5WcXRrbEZoeVhZWGYzMzkvU3gzdXpoeVRPbjRVdHVKUDdCOWU1a1hZelVhbFJhZlB0WUNGZHRod2oxRmo3VmF1R09Zc2l5aU1uSnpVNzczM2Jzby96d2RhTk4yL2tMbENGSVVXTHhVK2Y1MGFBdW56OEtwTTBwbVNIcTZzaXpIVnNaSDY1Ynd6SlBtMjlQUzRkR3Bsby81MFVxcTRjU0hsWXdsTmRoVE5MaWt1Kzh3Ynh0c05DcnRkbjNWcWNadDFRdlRsVTRmbHV3L0NCOThxdDdYUm9pYjFJa1RGOW15eFhRWjNYMzNEWEQ2SWx5ajBUQm1UQzhtVE9objFwSXpQRHlRKys4ZmlORm9aUDc4ZFNiUG5UdDNsZXZYMDhxVUJhSFRhWmt3b1o5Sk84d1ZLM1l4Wmt3dm9xSkN5L2FKV0RGbnpqUThQSFRrNStjemQrNUtoZy92VExWcWxpOWlQdnh3c1VrZ3FFdVhwblR2M3NKa24vVDBMRWFNZUZuVk9aWUhlMnBzakJ2M3BzTmpaR2JtOE1RVG4xcmNmOWl3VGp6MWxKWGwxYUxNSGh3MW5RZEhUVGZaWmpRYWVYRFdNUEwwU21IVDBDRExUUUoySGRyRStoM0tra3FkenAzL20vaUt3K2V2V2IwZWZUc1BkL2c0UjcwOS9Wc1NrMjEzQnd3THJzYlVOOGNWMXV5WWNQdS82QnpUQjcwK2p6eDlybVJ0VkJBSlZOZ3JQQXg2T0ZEUWFQZGUrSDUrK2MybnF0bTF6L1NDV3FPQkFYMWcvc0xTajIzZEV2d3NwSjltWmJtK2tPYkVjZVlCcXVRVStPOW5NT09ac28vcnJsTXUrRW82Y0JpdVhvTzZkY3lmQTdpV29BUkptalVwMnRhL055eGZvWDdyeWJKeWM0UG1UWlJpaTUwNm1GL1UybXZVQ0NVTDQ5dWZLczhkOGorV0tmOGNaUzFESmluWjhjS2dPVG1PTFM5U1U2MGFNTXhDZXUveWxVb0IzZUxCeWZMZ2ErV053OEVqOE5aL3l4WjRLV2RwMllsb05HNW9ORzVvTmRyQ2o5MjQ4YitiRmsxVktkWXFiZ3EvLzc3WjVIRmtaQWhkdWxncFh1MkFmLzk3TkEwYTJNNldHekNnclZtZ0F1RHExZVF5TDlmbzB5ZUdyNy8raStUa2RFQXBqUGZISC8vdzJHUGxjMEcwYXRVZUZpell3TysvYjJiNDhNNk1IOS9YTEp0Z3hZcGRKcGtqVVZHaGRKY0dBcUlTT0h4cUQ4dld6V2ZNa0llb1c2TWhLZWxKaFVFS0wwOGZndnhETEI1M0xla0tCMC9zQXNEVHc4b05nMHJpNUxuRHZEM25XWnY3L09leGp3Z09DQzBNVkNSY1Y5NURyOWkwa0w4MkxlU09maFBvMjNrNE9pbW02Vkx5MVM0dlZ4T1U3SXRiZmRsSGdZdVg0RktjYVp2SmZyM2gxOFdsWDJSMXM5TGVhTWNlMTE2SXRHcXVkTllvTGpjWDN2cEFxU1BoaklIOUlOVENINFBWYTVYL3JXVlVBS3hhYXhxbzBHcmgvZ253K3J2T3pja1pRWUhRc2ptMGFxRXMyN0UzT0dFdzJPNmtNblNROHJYNC9KdXFmYWM4S05EeTlxUmsxODdEV1E5T012OStuYnNBUHkyQUY1K3ZrQ2x4OERDOCtiN3lzMWtKSFloYmE5ZCtiaG90YmplQ0dCcmNjQ3NJWWhSN3JORzRtZXhYRU93b3ViM2s4Y1gzc3hRc2tTREtyU01qSTV1Tkd3K2FiQnM4dUlNcVN4cEtDMUlBUkVSWTdrcGtNSlQ5OTd1N3U0NUJnOXF4WU1HR3dtMnJWKy9ob1llR2xLbWppQzE1ZVhwKytHRU5vSFM4V0x4NEN5dFg3bUxjdUw2TUhOa05kM2NkUnFQUmJIbUwybTFUSGVra3NuRGhKaFl1M0tUcStVWFY5TCsvZjJUUjZ1OEFtTC84QzU1LzZEMnVKQlRWZllzTXIybjk0R0kzak53MFpXc1B1bUhuWDJ6WStWZnBPOXJobzVrTENDd0lxcFR4WmxaNFNDVG40ODhBRUhmdEFzbXBpU3hkL3d2Wk9abjh0UFF6Z3Z4RDZOaXFiRjJRUk5sSW9LSzhEQjRBTFpyQks3T3Izc1ZIZWRtMEZlNHBWZ0U2S0JCNmRvVjFOdjVnK3Zvb2QrRXRXZS9DUDdRQi92REVJNmJiOHZPVlRJcVRwNTBiMjljWFJsbFk0My9oa3JMR0hteW4wRy9iQ2FscHBzR0FOakZLMTR4ZGU1MmJtNzE4ZktCeEF5VTRFZE1TYXRkMHJGN0htYk93ZmpQVXEyc2VEQ3FwVDA4bEkrRy9uemtXcU9yVkhiYnRVQXB5VnJSQUs4V3BrcHdNZUxsU3IrNm1BVEtBakV4NDU4T0tLM1JheVlNVWpzZzNHc2czVmxDbVRDa2tpSEx6MkxyMWlObEZkTStlTFYxMi9zUkV5OFYxclMyaHNGZjM3aTFNQWhYcDZWbnMyWE9LamgwYk96VnVTZHUySGVQcVZkUDNlSm1aT2N5Wjh4ZkxsMi9ub1llRzBLR0QrVGxMTG9XcFN1eHBHWnFYcCtmQ2hXczI5OUhwdE5TdWJYbFpRVW5oNFZhQys4SXBQZG9QWXVtNitlVHBjemwyNWdDN0RtMG03dXE1d3VmcjFiQ2VGWm1uenl2OHVIaHJ6OG9nSzZlbzBMdE9xNk41ZzdZV1c2V1dGQlZSbTkySHR3Qnc3dEpKNWkzK0w5azN4bW9TM1VxQ0ZCVkFBaFgyT25GS2VRT3UweW0xQ0lLREliSWExSStHNmxaKzBkYXFBYzlQZzFtdlZZNkxvNHEyK1IvVFFBWEFIVU9WQzFScjBjOWUzUzNYTVVoSWhFTkh6TGVYQjQwR25uZ1lna3ZjK2ZseW5qbzFTRWFQc0x5MFpjSHZSVjhYV3hrVmVyMVNtSFJFaWJUV3lST1ZqaXRxZGVZbzRLNkRPbldnWVRRMHFLLzhIMW5kc2NDRTBRakhUeXBmdngyN2xkb09kd3d0UFVnQnlsS2JqRXpsNSs1aW5IM25HejFTK1RyMzdnR3ozNnY0bjBkTDJUTUFsMjJ2b2F3MC9QMWdZb20rNVVZamZQUzUvUjFjMUxidklMejkzNXNpU0ZIWlNSRGw1Z21pN05wMTB1UnhqUnBoMUtoaFgrRTVOZXpmZjhac1cxUlVLR0Zoem5VYWFOeTRKa0ZCZm9YTFB3QjI3anhlNWtCRmh3Nk56Wlp6NkhSdTlPalJnbzgvL2hjLy92ZzMyN2NmTTNrK1B2NDZDeGR1b25Gajg5cFZ2cjdtcWZKZVhoNU1uMjdhNXJscFV5dHQyU3ZRbDE4K1pmVTVvOUhJK3ZVSCtPYWIwcnZkNmZVRzB0T3o2TldyRmIxN3Q2SlJJeHQzNzFXeVp1OHZKS2E1Wmxsc2ZyN3lPL0pnN0Q4dU9WKzFvRnBFQkRsV0p5MGtNSndCM1VidzU0WUZBUHo2MTljRStCVUZDUnRIVzZrUGgya3d3TXVybk90Uk9TZ3JPNlB3WTA4UEw4N0huV2JXUjQvWU9BSmVuL28xdGFNYUZENitlQ1dXaTFkaUFkQnFkVXk4MDBKZE1WSHVKRkJocitTVW9ydmJKVVZGd20zOWxSWjlKZE9nbyt2QitERXc5NGZ5bjJObGQva3FIRDBPVFl1OVVhaFpRK21jc25XSCtmNGFqZkoxdFdUdEJ0ZlZLUmcrV01sUUtPNzcrWTUxTGJHbTRMVlRVdXc1MDllYlR5bC9CRmIrclJSN0xmNzZDdytEaCs5WENncXE2YVVaMExpaDQ4ZGR2cXJjOFQ1NFdLa2hrSlpXOU56ZGQ1b0hzVXI2YXpWczJBS256emoydlM4SVVvRFNyZVc1cHlzK1dGSEh5cHVKaXJySWQ5U1UrOHl6UXVZdmhOM2wwSVduWnBRU0NMTmw2dzc0OFBOS1daTkN1RlpsRHFLVUpqalk5ZFhrang0OWIvSzRlWE1yOVpES1FYNStQb3NXYlRiYmZ0dHRaZXY0VVp4R282RlpzOXI4ODAvUkRZM0RoOC9aT01LMnVuV3JVYmV1YVF2bWVmTldrWkNRd3FoUlBYbnR0VW1jT2hYSHZIa3IyYkhqT0tBc1FYbjY2YnNMVzNZVzUrOXZmdk5CcDlPcTFtbkYxUklUVTFtelppL0xsbTEzcUhQSjFhdkovUGJiUm43N2JTT1JrU0gwN2gxRDc5NnQ3TXJhS05NODB5NFhCaEJjNVZEc1Z0ZWNxQzRPQnlvQWh2ZStodzA3bHBPUmxjNlZ4RGl1SkJiZEFHcGN6M3AyVlVabVVUYVVuM2ZaNnNrMHF0dUM3dTBHbHVuWWtvb1h1N3g2dlNnWTVlTnRmNHZsaG5Vc2RQUURSZzE2Z1BPWFRwR2VrV3J6YXlMVUo0RUtOY1RGSzRHSWY3YkRmNTRGanhJWkFJTUh3S1ovbkY4aWNETlkrYmRwb0FKZzdDamxybnJKV2hVZDJ5a1g4aVhsNlpXNkRLN1NxMFRGcTE5K2h5Vi9xalAyL2VNdDEyVDQ2VmZUaS9IU0FoVUppYkJoczlJNXBMaHVuWlU3emVzMk9qL1hBa2RQbEI2b3lNMkZNN0ZLSnRMSjAwcjJoTFU2SGhQSEtrRVdXM0p5bGVLTURSeHNxYWJUbWJadmhZb1BWbmg0UVBWcWxwK0xyeVFGVUczcDB0Rzhic3phRGJCb2lmcm5hdEVNcGo5bGUrblQzK3ZoaTdtVnA4Q3FFRlZFVGs0ZWNYR21uWlRzcVN1aGxsOStXVTlzckdsd05qRFFsenZ1Y0tCd3VRMk5HdFUwQ1ZTY1BYc1pvOUdvU3YyTmd3ZlBNbi8rT294R0k2dFg3NkZEaDBhTUc5ZVgxMSsvbjBPSFlwazdkeVh0Mnpla1ZxMXdEaDQ4YTNhOHY3KzZkNkRuem4zYTZuTVBQUENleWVOQmc5b3pab3psRlBhUysxcVRuWjNMOGVNWE9YandMTnUySGVYRWlVc1lMZndPRGdyeW8zMzdScXhaczhka2U2dFcwUnc0WUpwTkV4OS9uZm56MXpGLy9qcnExcTFHdjM1dDZOTW54dWxsUU1XTjZmbC9xbzFWbXIvM0xlQnE4a1hHOXJiK3Zha01mTHo5R05Kek5MK3RuR3V5dlY3TlJqYmJlaWFuRnYzdUNBNjBMd3ZMWURDOW1SQVpYb3RlSFFZN01Gdjd4RjQ4WHZoeHRkQWFKczkxYU5tVHV3Wk9BdUMzRmQ4VUx2VUFwWTFwcmNob0xzUVh2VFpqR25ma3RoNTM4OTY4bVJ3OHNaTm05VnZ6OEpqbkNBcFF0NHVRc0V3Q0ZXbzZkZ0srKzFrcE1GZWNSZ01UeHNDTGIxVEl0Q29WUy9VVW9xcEQvejZ3Y28zcHZpTnZ0enpHbHExS2hvdXJ2UG9XdkR4REtRVDYrLzlnNFIvcWpOdXRzM21tQnNER0xiRDNnT2syVzBzL0NpeGVwdFJ2S1BrbWJNcEVPQnNMc2VjdEh1YXd3MGZoenFIS3gvbjVTbGVTUzNGdzdpS2NPNitjSi81eTZjVXVQVHpnNFFlZ1Y3ZlN6K25wQVEzck96LzNBaFVacktoWlErbUVVbEordmxKMHRqSUxESUNISnBsdU8zQllXUWFsdGw3ZDRORXBTckRKbWkzYmxNS3FRZ2lIeGNlYjMvbFd1NFduTmR1M0grUGJiODNYakQvMjJIQjhmTlJaN3g0WmFickVUcTgza0pDUTZuUzlnOXhjUFcrOTlXdmhoYm5SYUdUSGp1UHMySEdjdG0wYmNPKzkvWG4vL1ljTG43OTJ6Zno5U2xrN21saFRxMWE0M2Z2Niszczd0SDlKcTFmdjRkMTNGNUpmeXQvNHpwMmJNbTNhWGV6Y2Vkd3NVUEhlZXc5eCtuUWNpeFp0WWQyNi9lU1ZxR3NVRzN1RmI3NVp3ZHk1SzJuZXZBN1RwNDl5Mld2elZqU3crMGhXYlZsTVNuclJEYVhTNmpFVXo3d0lEYkp5ODZXRXpHSkxNcUNvdHNXK285dnNuYXFaaU5Bb29pS0tsa2psNStkejZHVFI2eTB5d25UNWxJK1hMNUhoU3VaSnlaYWpseE11a3BtVmJySnRhTzk3eU04M2NPcThFdlE4ZW1ZLzdwV3NKc2ZOVEFJVmFsdTFGb1lQTWE5YjBid3BOR3FnM0dHK2xlbjFTZ3IvbUpHbTI4ZmRyUlE2VExtUlN0YWxJOVN2WjM2ODBhaGVOb085a2xPVUlGUDNMckNzOUhXWGR2SDFVVHB6bEpTU0N2TitOTjllV2tZRktNR0JmN2FiMyszMjlJVG5wc0h6TDZsVDJQWElNYVhUU2R4bFphbENXVnBqUm9UQjlQOHp6M1p3cFlvS1ZsaDZYWU9TbVZYUnRUTktNNmlmYVh2ZXMrZVUyajFxdGtmVjZaUXNteUYycElOZWlsZnZ2RUtVb05Tc1VHcFZhRFJ1YU4yMGhSOFhiSGR6MDVyc1k2a0dodkpjVVFCWmd3WWo1bmVmMDNIdDY3bDQvWVlDYWw5QVczTG9VQ3l2dnZxVDJSMzR3WU03MExkdmE5WE9ZeWtna1pqb2ZLREN3MFBIaXk5TzRPZWYxN0ZseTJHVHoyUFBubFBzM1h1YXp6NTdvakE3SlNIQnRHQ29ScU1oT05qK2RQVEtwbmZ2Vm56Ly9ScXJTenpxMWF2T3d3OFBwVjA3MjVtWDlldEhNWDM2S0taTUdjeVNKVnRadW5RYktTbW1GN0pHbzVFclY1S3Nkb2NSNnZCdzk2UmZsOXNMTzRBQU5LbG52VDVGVG00MlY2OFhCU3BxVkxQdnZWeDJqbW5OTk84YnRTMCsrRzZXSTlNMU1iakgzZHd6OU9IQ3gzdVBiaVVwTmFId2NkTm8weHVDMWpxTjdEKzJuZVViRnBDUm1XYXlmZDZpRDJoUXUybGgzWXZvbW8zeGRXQTVpWENPQkNyVVpqUXFhZERqUnBrLzE2ZW5CQ29BL2x3RmR3d0JyMkxGcEh4OVlkSjRaWjI1VG1mNTZ3ZktXdlR6RjEwenorS1NVOVFMVWdEY2U0L2xGcFhmZkE5cDVtOGU3Y3FvQVBodHNSTGtLWG5IUGl3VVp2MGJacjBPR1JtV2o3VlhUZzdzM0ZQNmZ0WjBhQXVQUGFnVVpLeG96UnBEeis1RmJXQmRvYldWOVkxbnk3NSsybVVXTDFVS0NMZHJyUVRHWG50YjNSYk00V0h3OU9OS2tWWnhTMUF6R0ZCWStMSlkwVXdOTjhZc1VVelRWdUhMZ285ZDdVaVNhd01WMmRubWdkSHk3a1p4K1BBNVpzNmNSMDVPbnNuMnRtMGI4T1NURnJwZk9jSGIyL3l1cDZYUHVTd2FOcXpCaXk5TzROeTVxOHlidDVJdFd3NFhQamQ2ZEUrVEpUU1hMaVdZSEJzYTZxOTZtMVJYY25mWE1YbnliYnorK3M4bTIyTmlvaGs1c2p0ZHVqUTFDY3dOR05DV2Z2M2FGRDR1bWZRWkhPekhmZmNOWU96WVBxeGF0WnRGaXphYmRBd1pOYXBubGY1NlZRV0dmQVBiRDJ3dzJiWngxMHFpYXpXeHVQK0oyRU1tR1RVck4vM09wbDByNmRyV1NsMjVHMUxUVFcrV2VYbXF1d1FxT3plTCtjdS9MSHpzNGU1Sjh3WnR1SnBZK3UvVy8vMzlJem01U2owWmpVWlRHSUNNdjNhQitHc1hDdmZyMExLbnFuTVd0a21nb2p3Y09XWjV1N1VMbEZ0TlJvWlNxK0tPb2FiYmUzUlZhbFhVckdHNWVKN1JDTDh1ZHMwY3kxUGJHT2pYMjN6NzZyVktSb1FsOW1SVWdOSUZZOTBtNkdjaFphOTJMWGpwZWFWbHJxVmdTSG56OFlFSEppaWROMnpac2sycEEySW9ZMkZFTnpkNC9HRm9ZcjJ0RmhtWnNIb2QvTG5TZXUyTTh1RG1wdFJkc09USWNjdmJLNU04UGJ6N0lVeVpwQ3lCU3JIY1dyQk1PcldIUnlkYjdvQWpuQ0xCQUdHSndXQ2V1cS9WbHQvMzVQRGhjOHlZTVpmTXpCeVQ3UzFiMXVPbGx5YXFmakZxYWJ5OFBIVUxLZGFwRThGTEw5M0xrU1BubVRQbkwzSnk4cGcweVRRYjdQeDUwMjVPa1pIT0xXR3d0T1Jpd0lEbjdENSs0Y0pOTEZ6b1hIdjNYcjFhOHNNUEVlajFCbnIxYWtYZnZxM05pbzBXK09XWDljeWR1N0x3Y1dDZ0x3c1htdDlCOS9EUU1XeFlKNFlPN2NpMmJVZFpzR0FEY1hHSkRCblMwYW01aXRLdCtlY1BMdDNvY0ZGZzA2NFZETzh6bHRBZzg4NkdPdythMWoyN2RLT2xhZC9PdzIzV3RiaHcyYlF1aWRxWkNVa3BDZVRtRmhXdjdkWjJBRjZlUGtSRjFHYjIwNlkxT0ZMU2t2anVqdys1bnBMQWsvZStTSkIvQ0cvUGVaYnMzR3ltVFhxTnBldm1jL0RFVHBOai9IMEQ2ZG4rTmxYbkxHeVRRRVY1c0ZhNVB6eE1XZU90NXB2N3F1cVBaVENnai9rRitDTVBnSWVWdFY5ck4xVCtOZnlsQ1FxRWZ6MWtma3ZoNUduNHhrWm5HRnZGQkV1YS94dDA3UVRlNXUzUHFGY0hYdjhQdlBHdWExdGh0bXVqMURhdzFwYXp3RWRmS0RVNm5QSFlGTnRCaXRYcmxGb3kyZWFWMk10ZHcvcld2NWVIWGRSdUY1Uk9OZ1dkUjlJejROdWY3RDgyVHcrZnoxRnZMcjYrU2gyVkhqWUs2Q1VrS2xsQk40RmduK29TREJDVmdxZW51OW0ya3BrT2FqbDBLSllaTSthU2xXV2EwZENoUXlOZWZQRmVpM054bHFYUHhjdkw4Zk5jdVpMRWhBbHYyYjMvNE1FemJUNS84T0JaaHdJTGMrYytiVkpUd2xLQXlkVTBHZzBmZnZnb2ZuNmxaM3VXWE00UkZtWjc2WTFHbzZGTGwyWjA2ZEtNcEtUMGNubHRpQ0xYVTY2eGVQWDNadHYxQmoxTDE4MW4wb2luK1BLVm9tTFp5YW1KL0x6MGM0dGpkVzNUajY1dCtsazlWL0VpbFFDUjRlYnRkMi9yY1RlakIwK3hPZWNIWmxnT0ZrU0cxMkxXWXgveTVsZlBrSmg4bGF6c0RNN0hueUVrTUl5RXBLSmk1VTJqVy9QWi9OZUp1NnJVYnB1Ly9FdG1QdklCMHlmUFJtL1FVN2RHUStyWGFzS3ZLNzVodzQ0L3ljN05Jaks4RmcrTi9qZStQdVcvUEU0VWtVQkZTUjRlTVBadUpYM2VZRkJhUk01ZkNIa08vUEZPdDVGYUh4d3NnUXBRN3Vndldxb1VHUzNPMTlmeS9wbVpTaWVNcWt5alVlNzBsMnpybUpLcXJQTzMxVnJSM3FVZm9HU2tXQXBTRklpS2hMZGVoYysrdHQ1eVZ5MWhvZkRBdlVvSEYzc0VPUGtIWU9KWTg4NG54YTFZb3l5dnFhZ09FWjJzdE4xTHZLN1UvSENWYnAyS2xsZGNUM0lzVUtHbXRqRkt3Y3hnSyt1UGMzT1Y3SnFMbDJER00rcWRkL0xFb2lLdVJpTk1ldFJscjRsbTFVdkpLQkxDUlN4ZFpLYW5xN2lVNjRhREI4OHljK1k4c3lCRnYzNXRlT2FadThzdHJkOVNXMUJMeTBHcW1wSVpLYTcwL1BOejJiWHJoRk5qbkQ0ZDUxQ2dwc0RxMWJPZE9xOHdwOWZuOGRFUEw1TjFvM2FFUnFPaGMrdStiTjM3TjJDZVZXRTBHdmx4eVdmazZXMHZvZnBoeVNmb3RPNzA3M0k3NFNGRjNmdU9uVEV0RkcrcHRvVUcwTHFWL1hkQ2VFZ2s0NFk5eXNjL3ZzeTIvZXZZdG44ZFEzdU5ZZm1HQllYN2ZEUnpBZU9IUGNaYmM2YVRuNS9QaGZnemZQN3o2MHlkOUJwNStseU1SaU02blR2RCs0d2xUNS9MdXUzTENBNElwVjdOeGpiT0xNcUQzR29wVHFPQlo2Y3FkeHZEUXZKUmtnb0FBQ0FBU1VSQlZLRmFoTkkyY2RKNHg4YXhWTkcvZ0lkRWhnc3RYd2xYN0x5ci84dnZTcmVRcW16RWNQUGxQems1OE9iN3BTOC9zSGZwUi9PbThMd2RyYkI4ZlpTMmo5TWVoNGl5Vi8rMnlsMm5kQWI1NzJ6N2d4U2cvS3lOSGxuNmZwYU1IRzY3emVtS05URG51NG9MVW1pMTBOTktoNVB5RGhpVkZCQlErajdsS1NRWXB2NUxDVDVZQzFMczJndFRuMWVLNTZyOVBmUHlWSDZtZkh5VTRLZ3NOeEczSUVzRkNpMTFBbkhHZ1FObm1ESERQRWh4OTkwOWVQYlowZVZhZThCU3NjZWJvU2lqcFFDTUVHWHh3NUpQT0Z1c2xXZVBkb040WU9SVUF2eVVueE85UWMreWRmTUJKVWp4emNKM1RaWkRSRVdZWjBRQVhFbUlZOFdtaFV4LzU3N0NBTUdscStlNFdHeDVTYUJmTUg0KzVmTmVaUHVCOVlVZmh3VlhvMW1ETm1iN05JbHV4WWorOXhVK1BucG1QNmZPSDJIM29jMjgvT25qSEQyOWp6TVhqN04yMjFLTVJpTkhUdTlqK2ZwZnltVyt3anJKcUNodVlGK0lhV0crdlY4ditIV1IvWmtRdHU1bVN6WkZrYnc4K0dvZXpIclc5bjVIanl1ZFFxcXlUdTJWVEozaURBWjQ5Mk00ZGJyMDQrM0pxR2pXUkxudzgzU2dHRnJYVHNyY3R1MkVEejYxL3poYnVuUlVpb1hhQ29Da3BpazFEclJhdUcrYzZYT2pSeWl2amNWTDdUdGZRZnZma2pWUGlsdjZsN0xjb3lLMWpiRmNRQldVcjc4ckZjL3FzUlZZTFE5REI4R29FZFovVDU0K0N6OHRVTnFlbHBlU1M2OENBeUN0aWdkQ2hYQlFTSWcvUGo2ZUpuZm9peGN4ZE5iKy9XY3NGczZjTW1Vd1k4YllibjJvaHBKRkxQMzh2QWtJVUxkNFgwVklURFI5SDFtelpoaXZ2SEtmbGIzaGdRZmVNM2s4YUZCN3ExLy9rdnVLbTFkV2RnWmI5eFVWRXZmekNXRE1rQWZ4Y1Bka1VQZTcrRzNGTjlTSXFFT2Z6c05KeTBoaHpzSjNUZHFJZW5wNE1mR09KNWo5OVhTenNST1RsU1h3UnFNUlR3L2wvZXUyZmV0TTlyRVVQRkJEVW1vQ3V3OFhMU0h1MStWMmsrS3V4UTNyZlEvN2oyM0gwOE9MU1NPZUlpSTBpbi8yck9Ic3hSUE0vbm82VGFKajZOSzZiK0hYYWRHYTcybmRyQXMxcTlVdGw3a0xjeEtvS001U2dVTlF1bEMwaVlIMWRoWWZzbmFIMEdoVXB6M2t6V1QvSWVWdXNyV1UrSnhjK1BTcmlyc0xyb2E2ZGVESlI4d3ZqclJhNk5sVitWY2FMd3NYZGRVajRLbEhpeDUzYk9kWWtLTDRQTHAxZGo1UTBhU1JFakFvcllqbHNoVks0Q0E3VzdtYlBYNjA4ak5XM0xoUmNDbE9LYTVxaTVlWDhqWG8wTmI2UGo4dVVHcWlWTFMrVmlwRlgwMVFnbkd1NHVXbHRLd3RvSFZ4TmZXSll5MXZQM3RPNlZwVDJ2ZGNEU1hyTmdRR1ZQMzZOMEtVUVpNbXRkaXpwNmdiMmRHajUxVVpkOSsrMDd6d3dyY21RUXF0MW8xcDArNWk0RUFIc3V5Y2NPU0k2ZWZTcUZHTk1vMVRyVnF3dzhzT2NuUDF2UFRTOSt6Y2FicE1vbXZYWmt5YmRoZUJnVmFXdWRyaDZsWFQ5NUZoWVlFbU5TeEs0Ky92N2REK3hYbDdlK0RyYStObVhESDUrZmxtbVRRbCtmaDRXcjJJRk9YTDI4dVhPL3BONE5lLzVxRFJhSmd5YW5waGhrTy96c05KejBqaHp2NzNzdlBnSnQ3OTVqbFMwb3N5Znd2Mkw3NnNBK0QwK2FONGVuaHhPYUdvTzEvZEdnMUl6MHhsOVQ5L21PemJ0cm5sRE5PL05pM2tyMDBMeS94NUxkL3dLNFlieGRpOVBMenAxV0VJNXk2ZE5Oa25OdTRVTVkwNzR1Ym14ak1QdklHM2wvTHplUHJDTVpQZ1RVUklKS01IVCtIQThSMWtaS1ZqTU9pWisvdjd6SHIwUTNuZHVvZ0VLb3FyWmVPUFdGZ3BSUUNMcTEzTDh2YlRaNVExMTQ3eThJQTJyWlRhQXBsWnNQK2c5WUtkVlUyYlZzby9hOXgxMExHOWt2NWRGVVdFdy9QVFRDOE1pN05WUUxBMC92N09IYStXNkxwS3RraWJHT3Y3cEtYQnNwVkthOXJpN1N3ek1tRDNQdk5BbFVhajFDNDRldHg2aDVLd1VIaHVHdFMxbkhxSXdRQmZ6SVYxR3kwLzcwcTFhMEo3SzhHVVZYKzdOaEJYTXBCYU1ramthZ2VQd0pMbHNQZEE2ZnVxcFdTNmVVaXc2ODR0UkNYU3NtVTlrMERGc1dNWHlNbkpjN3FBWWNrZ0JVQit2cEhQUGx2S1o1K1ZuaTMzeWlzVGFkVXF1c3puejhuSjQ4UUowMWJtTFZyVUxmTjRqamg1OGhMdnZQTWJaOCthMXgzNjU1OGpiTnQyak5hdG8rblpzeFhkdXpkM0tHaVJsNmZuOG1YVHBhS2xGYWRVMDMvK004R3UvZlI2QTYrOTlyTkoyMVpmWHk4OFBIUWtKUlg5VFcvYnRpSFBQanU2M052aUNzc0dkUnZKMm0xTDZkcW1QMjJhZGk3Yzd1M2x5L0ErNDNqeDQzK1pCQjFBQ1ZMY1AzSXFIVnYyTEd6bldlQ1Z6NTQwZWV6dDZVTzltbzM1ZmVVOHNyS0w2dmZwZE82MGFtVGxCcVVUVXRPVDJiQ2o2SHFoVDZlaCtIcjdtWFV1K2VEYkZ3anlEMFZiN0VaTlpuWUdtVm1tN3pjSGRCdUJ2MjhnZC9hZnlFOUxQME9uYzZkbHczYms1eHZRYXVVUzJoWGtxMXhjVGc2NFcvbmpuT3RBTWMwV1RTMXYzNzNmOFRuRnRGQUtNQmEvdURBYWxUdlNQL3hTdFRNTnVuUlU3b2JidWxCeWMxUHV3TmFyQTEvT3E1aE9EYzZvVnFLdGs5RUluMzROK3c0b3JVSnJsdTBPajJxeXNwUTcyV1Zka25UWEhYRFBYZWJaSWdVdXhTbTFTTlp2dGg2aysyZTc1WXdhZno4WU1oQVdMREovcm0wTVBQYWc5YVVVR1JudzNzZmx1M3pBRWVOR1cvNGFaV2ZEMyt0ZE81ZVNnWXFLcUp1VGx3ZWJ0OEh5RlJDcnpoMWNoNVQ4blZOYU54b2hibExkdTdmZ3UrK0tsbGJtNU9TeGE5Y0p1blZyN3RTNGxqcHVHSTFHdStzcjZQWE9kYmJZdWZNNHVibW1CYXE3ZHJYU0dsb2xSNCtlWjlHaXpXelljQkNqamZkbStmbjU3Tmx6aWoxN1R2SFJSMzhRRXhOTno1NHQ2ZEdqUmFsQml4TW5McG0xSjYxZVhaMUFhMTVlR1Z1Q2x4QVhsOGpzMlF2TXNuT0dEKzlNOCtaMW1EWHJ1OEp0bXpjZklpNHVrUmRmbkVCVTFNM1IyYWtxMGVuY2VYejhMT3JXTU0rRTlmWHhKNlpKUnk1dkxncFUrUHNHOHNnOXo5T2lvWklWNWVuaFJhTzZMVGdSZThqaStEM2FEMExycHFWLzF6czRkSEkzNStLVW9HaTNOdjN4OGxSL0daYS9ieUJUUmozRDh2VUx1SFFsbHR0NktFdXVJMEtqaUs3VmhETVhqZ0hLNzZLazFBUmJROUd6L1czVWpsU0NwZjI2M0U3YzFmTU03am1LYXFGUnFzOWJXQ2VCaXVJdVg0VUdWb3FxSmFmWU40YW5KM1R1WUw0OUw4L3hPN3ZSOWVDNXA1V3NndUkwbXFLaWdkL1BkMnpNeXVMT1lVckt2NzJwVXoyNlF0UEc4T1ZjMTk1NVZaUEJvTFRmM0hKampkK0xiOEJMTTJ4bjhwU1hhd2xLcDRmZCsyeDNHeW5ONGFQbTM4UDhmTmk5RjFhdGhYMEhTdyttSFRpazdHUHB0ZENvb2VsalB6OTRZSUwxb3BTZ0JFZG1md0R4THV5aVlVdVBydERleWxyTVpTdXRaNHlVbC9BU2J3YTFXdVdmd2FEdWVhelZ2dmo1VjZWRnJLcy83K0pLQm1mS282Q3NFRlZBM2JyVnFGZXZ1c25kLzdWcjl6a2RxS2hvNjlhWjNoaXFXVE9NK3ZYVnZjQXdHUEk1ZHV3Q08zY2VaOE9HQTF5OGFQbkN4ODNOamZEd1FLNWNNUythblorZno5NjlwOWk3OXhTZmZQSS8yclZyU04rK3JlbldyYm5GTElOOSs4eHJXdFdwVTgzNVR3YWxoYXd6RWhKUytmMzNUZnp2ZjF2TmdoNDFhNFl4Zm54ZnZMdzhHRHUyRC9QbkY5VXJPSE1tbnNtVDMyZm8wRTVNbU5DWG9DQXBidXhLdGpwWmpCNzhJRWRQNytOOC9CbmF0K2pPK09HUEVSSm8rdmZ5a1h1ZTUrZGxYM0RxM0dIU3M5TFFvQ0VvSUlRT0xYb3lZc0JFQUVJQ3czbmgwZi95eFM5dnN2Zm9Wb2IxdnNmcU9kczI2MHIzZGdOdHp2bWpIMTZ5dUYyajBkQ3BWVzg2dGVyTnBhdm5DQW9JTGR6K2Z4TmZadkdhSHpoNFlpZEpxWW1GeTBPSzgvVHdJank0T2wxYTkyVnd6MUdGMjdWdVdpYU5lTXJtbkVUNWtFQkZjZHQyUWdNcnFZWXBkZ1lxeHQ1dHVVUERYNnNoSWRHeCtZd2VZUjZrS0c3WWJVcmErR1U3TzJkVUJwNGV5cDN3YnAwdFA1K1RxM3pPbGk1eXdrSmg1blRZdWtOcEdSc1hYNzV6VlZOR0JyejlvWEpoWHlBbEZWNThYUWxXaElYQTZWaWxrT0QxNjhwRlhIb0dGUHdpblRSQldUNVEwcXR2ZzlIT08wKyt2dkQwRThwY3BzMHdYWUpSVnNkT3dNSEQwTEs1RWhqWXNCbldiaXk5aTBseGFlbHdKaGJxMXpOL3JuZ0dUWmVPU2x0SmExa1VvTlE3K2ZScnBaMXRaUkFSRGxNbVduNHVPYVZpbGpTRmhabHY4L1ZSdjZ1T3RTRGsvLzVVUHlqaUtPOFN4V2tqMVhtakwwUlZkT2VkWGZuZ2c2TE10UzFiRHBPUWtFcFlXQVYzQnlxamE5ZFNUSlljZ1BJNS9qOTc5eDBlVjNtbmZmdyswOVJHdlZoV3MyeFpjdThOTUdBREx1Q1FRQWd0QVVKQ2FObUViQXJza3VRbG01Qk4yelEybTAzSWhyQWhXUkpJZ05DTHdkZ1lNTWFXZTYreVpWbVMxWHVkbWZQK01YaXdtRkVaYWFSUitYNnVTeGN6YzU3em5KK01aYzI1NXlrRDRYSzVkZUxFR1owOGVVWkZSZVU2ZVBDVURoOHU2ZE1hRE4vODVvMWFzbVNxZHUwNnJ0ZGUyNmEzMzk0VGNNU0oyKzNSbGkySHRHWExJVVZFMkhYQkJkTjE2YVZ6ZGQ1NUg0N1MzYmh4ajk5NStmbkJCekFIRGhUcjJXYzNLVG82UXRIUkVXcHQ3ZENiYis3MGErZHc5SHliVUYvZnJNTEN3OXF3WWJlMmJqMGt0OXYvL1VoU1Vxd2VmUEJXWC9EeStjK3ZVblYxZzlhdS9YQTlJcGZMcmVlZTI2VFhYaXZVMHFVemRQSEZzN1JvVVlIc1BiMEh4cUN6V1cyNjY4WnZxcW01WGxNbkJaN2VtNXlRcG50dS9rNnZmVG5zRWJybjVuL1R0bjN2S3Uwam94SnUrOVRYZlkrejB5ZHFVdmJVSHZ2NmFQdEFNdE82Ym4wYUg1dEUyREFDOFMvQXVkNTh5N3R6UUd5QU5IZm1kTy9DanozNXhCcHZlUEJSNVJYUzA4OEZYOCswSGhZbGxMdzM4M05tUytWdkJOOTNPRXljNEozcTBkMTBoNXBhNlVjLzl4Ni81Njd1UDVFOWY3RjNxc0RHZDZYblhwSk9EWk5GOExxN01Tc3I5MzVmcFFFKzRXOW9sUDcxQWNubDdubmtRWGMzM252M0IzZlRkK1BudlRmNm9RZ3B6bnIwejk1dzd0Q1IzdHQyNTFoUjRLQ2ljTHYzNzgyTm41SVc5TEJDZEtkTCt0TmZodGZ1TUZGUjNxMWlZN29aeXZ2N1A0WW5VRWtQY0ZPZW1EQUlRVVZvdXd1cGo0Ykp1Uk84UDc4amVTb2QwRThyVnN6WG4vNzBobTgzQ2JmYm82ZWZmbHQzM2RYRFRrcTlDSGJ4eVZCNjZxbTN1OXd3eDhmSGFQWHFnYzJIZDduYyt2NzNIMWRwYWQ4L2NKbzNiN0srOFkxUGFkdzQ3OVNNdVhQek5IZHVudTY1NXlwdDJMQkxyNzFXNkxmZzUxbnQ3WjFhdjM2WGFtdWJmRUhGcmwzSGRmeDQxdzlva3BKaWxaa1pJSHp1UlVaR3N0YXYzOVhqRkJWSnZ0clAyck9uU0VWRjVUcDJyRXo3OTUvVXlaTVZQZll4ZVhLR0huamdwaTdUT2d6RDBMMzNYaXVuTTByUFBQTk9sL1p0YlIxYXQyNkgxcTNib2Vqb0NPWG5aeW8zTjEwVEo2YnJra3ZtS0RxNm0vVytNR2hDdWNPRllSaGFPUE5DdjllWExib2lxSDZDYlkrUmk2RGlYQTJOM3FrRjkzN0YvOWduUCs1ZEpQTzFONlQ5aHo3OHBEY2gzaHRpckZrbEZVejJQNis5WGZxUFgzcDNPd2hXZHdzd25xc3YyMWFHbThYaW5lcHh3elhkN3pCd3ZNZzdYTCttMXJ0bWdzc2xmZVdMM1k4b3NWaWs1UmQ1dnc0ZWxsNWJKMjBwOUk3SUNKZEF3Y3JobzlJUGZ5NDE5VERNdlMvelFrTzF1ckRMRmZ6SW50NkVJaWdxT3VIL21tbEtTeFo1UitEMDlQMFhsM2luMUp3NE9mQTZRc1hoa1A3bHE5MVA2MW0zd1R2Nkl4UXNsdURDcWdrQlJ1Wk1taWlkUEJXYWVzNGFpbTFQKy90ajhkRjFPbUtkM3ZXQWR2cC9XZ21NZGc2SFRiZmR0bG8vL2VuZmZhODkvL3g3dXVhYUM1V2FPblFMTlliQ21UTzFldUdGelYxZSs5em5WZzE0c2NiSVNJZnV1Kzg2ZmYzcnYrdjE1ajR2TDBPMzNISlp0OU5ub3FNanRHYk5ZcTFaczFpblRsWHE1WmUzYU8zYWJXcG84SCtmZU5WVjUvc2UvK0VQci9vZFg3S2s1MCtldXhNZkg2TXBVN0owOEdEMy8rN2I3VGEvQlVqMzdUc1pzSTZQaW9pdzY3cnJMdFpOTjEwcTIwY1hMNWIzaHZXTFg3eFMwNmJsNktHSG5nbTRka2xMUzd0MjdUcXVYYnVPYTlhc2lWcXpKc0MwYWdDakdrSEZSMjNlNnYyazgvWmIvVytPRnN6MWZrbmVvTUp1NzNscnYrWVc2V2UvOHQ1STlVZEZwWGVuajU2Y0dlYlRQcWJrZS84c0owN292czFyNjZUSC90SjFzY1gzdGtpVjFkSy8vSFB2Sy9KUExmQitkWFI0UjcxczJlWmRySEtvdDRLMUJMaHJhbS92T2FUb2M5L2QzUFJaRENuTW8raEQ0dGdKLzljTW8vdTFIU1R2emZuVHowdlBQRCt3ZFRaQ3plSHc3dlF5cTV1RjJ3NGNrdjduajZHN1hsYUdOOXpyaTVSa2FXS3UvK3RYWHU1ZE82VS91eEoxeHpJRTI1NTJ0eFYwVDJKakE0K2F1L3NMMG5kL05IcDJWQUtDc0hMbGZMMzZhcUgyN0NtUzVOMWU4K0dIWDlRREQ5d1U1c3FDODV2ZnZOQmxmWVJwMDNKQ2RvTTdjMmF1UHZheHhYcnh4ZmY5amtWR09uVCsrZE8wWnMxaXpaMmIxK2MrczdOVGRkZGRIOU50dDYzV3hvMTc5TkpMVzN6L0QxSlQ0N3NzQUhyZmZkZnBvWWYrb2QyN2ovdGVHOGhXcjdOblQrd3hxTGpsbHN2OGdxb2JibGltUFh1S3RHVkw0QzIxbzZNanRIcjFRbDEvL2JJK1RSMWF2bnkyNXN5WnBFY2VlVVd2djc0OVlBZ1VFV0hYdmZkZXkzYVF3QmhFVUJISWErdThuK3pmL1FVcHZwdC9hQ043MlVlNnRGejY4UzhHdG83Q1crOTYxN3pvVG1PanRLTWZPNGtNaGNRRTcyS1p5eTdzL3RQd3hrYnZlZ0tGT3dJZlAzcE0rcGNIcEMvZDJmTVdwbWM1SE5LaStkNHZ5UnZpSER3aUhUN2kvYlM0cERRMG9VRjNCbk9yb3U0Q01hdXRieU15aHJzelFkNGM3ajhvUGZJbnFUakVvd0FHS3RZcC9ldlh2TUZaSUVlT1NULzZSZi9XYVBCNEFnZFduNzlaK3NsRDNyVkhlaElUNC8xWkN2VHpPQ0ZiZXVCZnBGLy9UK2pDeis3K3p2Ym56V1ozZjE2TEYwcC8rWHR3MDFabWRQTUpaRXF5OUxOL2w1NTl5YnNiU2VzSTIyRUlHQURETUhUZmZkZnBycnNlOHEyN3NISGpIbTNhdEgvUWQ4c0lsUTBiZG12VHB2Mis1MUZSRHQxLy93MnloSEIwMTlsQW9iR3hWUk1tcEduT25Ed3RXREJaOCtmbkQyaExWN3ZkcHNzdW02ZkxMcHVuVTZjcTllS0w3eXM5UGJGTDdkblpxZnI1eisvVVN5OXQwZTkrOTZMeThqTDZ0T1hxRlZkMERXcW1UZk51NlQxNzlpUTk4OHk3TWd4RFZxdEZrWkVPeGNkSGE4cVViQzFmUGtlTEZ2bi9IanY3OStTT094NVNYWjMzL1pURll0SGN1Wk8wZlBrY0xWczJPK2pwR1ltSlR0MTMzM1c2NmFaTDlmVFQ3K2pOTjNlcXFlbkQ2YW1mKzl3cWRnUUJ4aWpqZE9ISW01U2I4YU5iaHVaQ3NVN3BoazlKbDF6VXQya1lramZnZVBvNWFkMWJBLytVMTI3ejd2b3haNmIvc1k0TzZUOGVHbjVEbFdOanBVOWVLVjIrd2hzY2RPZnRUZDVSRkgzZFRXWGxKZEpuUHlORjlSSVE5YWF1M3Z1SmFVM3RoMStoV3REdzRZZThOenZuMnJOUCtsNEk1dXIrNG9mZXFVY2ZkZXZkdmQrZ0RtZFRDNlRMbGtzWExQRXV0TnFiOGpQZWJYbEROVzBpbE1hblM5KytOL0FhRUpKM0pNV1BmdEgvZFNrZS9ZMFVGeHY0V0dlbmQwSFN6czdBNnl3NEhONi9QNzM5L0hnODBuLys5c09kYVFiaVAzOGlaUVpZNU8zbU80TGZaamh2b3ZTVEJ3TWZxMi93cm1YUzEzOUxManpmZjl2Z2M5WFZTMSsrZDlDMlFpNzk1cDhIcFYrTWZQdHIzOUNLRmFIWmFySy8zbmxucng1ODhISGZKOXZ4OFRINjdXKy9NdXluZ0pTV1Z1dWYvdW0vZkZNSURNUFFndzkrdHN0Q2xLRnk1a3l0NHVKaUZCVTFzT2trQTFGZVhxUE9UcmV5czhPelk5SDc3eC9VcGszN3RXQkJ2dWJOeTFOc2JPaTJtblM1M0Nvc1BLekN3aU9xcXFyWGQ3NXpVMGpDcGpmZXFOWDB4QlVocUxCdjF1MThVaFYxSmZyMDhtOE0yVFdCa1NoellmZWZZREdpb2llTlRkSWpqMGwvL2J0MDNtTHZKM0dUSm5wSFdVUkhlZC9JMWpkS2RYWGVtNURkKzd6ckpZUnFSZnRPbC9URG4wbFhySlF1WFNabHBIcy81ZHV6VC9yYlA2U1NZYktJcE9TZG5yRm1sVGVnNkdtMFNjbHA3N0QzL1FlRDYvLzE5ZDZSRjcyTjB1aE5RbnpYWFNNOG50QUZGVDFOQXhvb1d6Yy9xaU50Uld5YnpUc2xZdUVISTE5Nm05WnpWbG01OTVQdURXK0hmOGVJUUJZdmtMNThaK0FkZnlSdjNROC9PckR3OHVTcDdxZVQyTzNlYVZZRGRieklPLzB0RkxyOU8yc1BQZ1FvTGV0K1JFbDhuRGZzQ3BVL1B6Rm9JUVV3M0YxNDRVemRlKysxWGJZcjNiLy9wSll0NjhPb3hqRGF1L2RFbDVFRFU2WmtEMHBJSWZrdk1Ca082ZWxKWWIzK2tpVlQrNzArUm05c05xdk9PMi9hb1AzL0F6QnlqTEM3bkRCcGJ2RXVmcmR1dzlCZjIrMldYbnpWK3pVY1RaNGtmV3kxOXhQeG5tN1VLNnVrcDU0YjJJMW1iWjEzYVBvcnIwdWZ1VDd3U0pOd0dzelF3TmJOa0ZKSC80ZWFEcG5rSkduR05HOHdNWGQyY0tOaURoeVNYbjFEMnZUKzhOeVJ3V3FWYnI1QituZzNLMUIzZEVoL2ZGeGErK2JBcjdWcGMvZEJSU2lVVjNnWHRBMVZFTlRkdndjUkRpbllEVVphMjd4Yis4NEt2RGhkeUx5M3hidkZMakNHRFdUZGczQVppVFVEQUhwR1VJSGd4Y1pLRjUwdlhYcXhkMXUvbmxSVVNzKys2SjBLRTZvYm9HTkYwdmQvNHQxbDVicXJwWG1COTNidWs0cXEwTlFrZGY4SmNpaDBGNExZd3pmME5DREQ4TzUwTWJWQW1qYkYrOS9VSUxkT0s2K1FObS94YmhjY2FFdlg0V0pDdG5UUDNWSnVUdURqeDR1a1gvMHVkQ09mM3R6b0hUa3dlVkpvK2p0WDBVbnY2SzIrVHAvb2krNStIdm82amU2am5ueEdtajUxOEVZdTdUOG8vZGZ2QnFkdkFBQUFCSVdnQW4wVEhlM2Q4ZVQ4eGQ3LzluYXpzSHVmOU1wYTczU053Zm9rL1BCUjZRYy9rN0l5dmROamxpM3RmWkZUeWJ0R3dQT3ZTQnZmOVFZcG9XSWZ4TkVOM1FVVi9iM3BDNFhJU0c4b2taTWxaV2Q1MTBESXkvVXUyaGdNMC9TR1QxdTNlN2VZRGNWMnA0UEphcFd1V2lOZGYwM2dtL0cyTnVtSnA2V1gxM3FuSzRTSzJ5Mzk0S2ZlQlRGNzJnMGxHQjBkMGd1dlNIOS9OdlE3cHdUWWtrNlNGTm5QdjdNSEQzc1gzNzM3dHA3WHZ3bVdhVXB2ckpjZS9mUG9XSmdXQUFCZ0ZDQ29RTSttNUV2WGZkSTc1THkzY09KTWhYY1J2cmZlbFU2WERrMTlrdmNUNjkvL1VmcS9KNldMTDVDV1h5VGxkN005MktuVDBuZC82RjJBTDVRTVkzRFhxT2h1NUVSL2Ivb0c0cTdicERtenBOVGsvcThWVWxQcm5kYXg5NEMwYllmMytVZ3d0VUM2OC9QZWNPYWpQQjd2MUtZbm5oNjg3NmV4eWJ1YjBLU0owbmtMdmVGUVFyejM3MTZmL2wrWVVrZW5keXJXL29QU3BpM2UzWGNHUTNmQlhWUlUvL3ZjK0s1MDhKQzBhb1YzNmxkR2V2L0NPcmRicXFxVzl1NzM3dkowL0VUL2F3SUFBRURJRVZTZ1o0WWh6WjNWL2ZIU01tbjdMdThhQW9lUERsMWRnYlMyZW04Nlhsdm4zWUZoMlZMdklxaFpIK3c4ME5ucG5USVM2cEJDQ254VFZsM2pYVThqSlAxLzVFZlY3ZmIrbVplRllXckVqS2xTV2hEVE9VelRXK2VCdzk1dzRzQ2gwRzJCT1pSV1hpcmQrVG4vUU1BMHBTM2JwQ2VmbG9wTGhxYVc0MFhlcitIc282Tk5QQjdwN2Zla1V3UDhNNnFva3Y3dkNlbi9Qbmh1dFFaZVpMTmJKaU1uQUFBQWhqbUNDdlRzMEJIdkRYZnlCeXRNMTlWN1g5dTlWOXF4SzdSclBJUlNXYm4zayswbm5wWXl4a3RMRmtxR0J1K1Q3bk9EaFBZTzZibVhwT2RlOUQ0ZXFITnZ4Qm9idlFzenZ2cUdkM0hSNGFhbTFuc2pXdnpCMTZuVDN1ZnQ3ZUd1Yk9DMmJwTnV1azV5T3IzUHo0WkZ6encvL0tlckRMVnpSeGg1UE43dGlKOTZibkNDTmJkN2VPNEVBd0FBZ0g0anFFRFBUTk83YTRIVktoMCtNbnlEaVo2VWxrbi9lR0Z3cjNGMlJNWGJtN3hUVUtwclF0djNxZFBTUzY5NWR5VG83QXhkMy8yeGU1OTN5a1oxamZlcnBrYXFydlVPcFI4TmdVUjM2dXFsUC94WnV1MFc3dzVBcjc3aC9aN2h6MkgvTUtENCs3TlMrWmx3VndRQUFJQVJoS0FDdlh0dlM3Z3JHUDdxNnFWcmJ4bWN2dHZhcEsvZFB6aDk5OGNqajRXN2d2QjVlNVAzQ3oxcjc1Q3V2elhjVlFBQUFHQ0VDbVppTHdBQUFBQUF3S0FpcUFBQUFBQUFBTU1HUVFVQUFBQUFBQmcyQ0NvQUFBQUFBTUN3UVZBQkFBQUFBQUNHRFlJS0FBQ0FNTE1ZVnJuZFpyakxBRVlkdDl1VXhiQ0d1d3dBUVNLb0FBQUFDRE83SlVwTlRlNXdsd0dNT2sxTmJqbXMwZUV1QTBDUUNDb0FBQURDTE5hZXF0TFNqbkNYQVl3NnBhVWRjdHBTd2wwR2dDQVJWQUFBQUlSWmN1UUVWWlFicXExMWhic1VZTlNvclhXcG90eFFTbFJ1dUVzQkVDU0NDZ0FBZ0RDekdqWmxSRS9YM3IzTmhCVkFDTlRXdXJSM2I3TXlvcWJMSXRhb0FFWWFXN2dMQUFBQWdCUmpTMUs2NW1yM3p2MUtTKzlRUm9aRFRxZFZWcXNSN3RLQUVjSHROdFhVNUZacGFZY3F5ZzFsUk0xVmpEMHAzR1VCNkFlQ0NnQUFnR0VpeHBha1NiSG5xYnI2cFBhY3FWS0h1MUVlazBVMmdiNndHRlk1ck5GeTJqSTBLWGFDckFhM09zQkl4VTh2QUFEQU1HSTFiRXFMeWxPYThzSmRDZ0FBWWNFYUZRQUFBQUFBWU5nZ3FBQUFBQUFBQU1NR1FRVUFBQUFBQUJnMkNDb0FBQUFBQU1Dd1FWQUJBQUFBQUFDR0RZSUtBQUFBQUFBd2JCQlVBQUFBQUFDQVlZT2dBZ0FBQUFBQURCc0VGUUFBQUFBQVlOZ2dxQUFBQUFBQUFNT0dMZHdGQUFBQUFBREM2NTF0YTVXVE1Wblo2Uk5sR01hZ1hLT2hxVTV4em9SZTI1bW1xVU5GZTFSYVdheExsMXdaa212ZitaMlAreDR2bUxGVWQ5MXd2MThidDl1bDMvLzlwNXBWc0VoTDU2OEl5WFhSUHdRVkFBQUFBRENHMWRSWDZwR25maWJUTkJYdlROUTFxMjVWWW55cURoemRFWFJmMHliUDA1d3BpN3U4VmxaNVNrKzgvRDg2ZkdLdnZ2K1ZoNVdTT0s3Yjgrc2FxdlhEMzMxZFo2cExaYlZZTmJ0Z1VZL3QrNnE5bzgzM3VLT3p3Kys0YVpwNitNa2ZhOHZ1dC9UZXpqZTFkZTlHZmY2VFgxVjhiTktBcjQzZ0VWUUFBQUFBd0JoV3VQY2RtYVlwU2FwdnFsV2NNMUdIanUvV0syOC9GWFJmRm91MVMxQlJWSEpJMy8vdFYrVjJ1eVJKdi9uckQvVHR1MzhwcThYcWE5UGEzcUxLNmpMbFpPUXBJUzVaZG51RUpNbnRjZXVWalgvVExWZmQ0MnU3WS85N2luWEdLemV6UURacjZHNW5qNXpjcDUwSE5uZTV6cEVUKzNUSGRmZHA3clR6UW5ZZDlNMklYS1BDZEVTR3V3UUFBSUxDN3k0QXdIQzFkYzlHMytQSWlHak5LbGdZc3I0blprM1JqTW56ZmMrUEZSL1FzMi84V1pKMHRIaS9mdlhuNytyTDM3OVdmM2o2NTc0MnE1WiswdmQ0WStGcmFtcHA4RDEvL01YZjZQdS8rV2ZkL1c5WGFlMjcvd2hablFXNU0vWGdWMzZyM014ODMydE5MUTM2NVdNUDZDOHZQaXpYQjBFTGhzYUlIRkhoZGliS1ZsTVc3aklBQU9nenR6TXgzQ1VBQU9EblRIV3BqcHpjNTNzK2Qrb1MyVzBPdjNhUC9majFidnU0OWY2VlBWN2o4OWQ4VmQvOCtSZlUxdEVxU1hweHcxODFkOXA1cXFndTA3Wjk3MHFTVHBZZVZXdGJzNklpWTNUQnZNdjB0MWNlVVZOTGd6bzYyN1hoL1pkMDVTV2ZWa3Rya3lwcnlpVkpuYTRPT2FQanVsem4wYWQvb2JlMnZ0THI5MXk0OSsxZWF6N1h1dmVlMDZKWkZ5bC93b3crbjRPQkdaRWpLanF5cDRTN0JBQUFndEtSTXpYY0pRQUFob1IzSWNwT3QvODZDTVBSeHEyditLWjlTTklGM1N3aVdWWjVxdHV2M2lURnArcnFsWi8xUGZkNFBOcDVZTE9tVHBydGU4MDBUUjBzMmlOSnN0c2N1bkRCS3QreGRadGZrTnZqMXNuU28xMzZuWkE1dVcvZlpEOU1ZVjZOalFBQUlBQkpSRUZVenBrdXE5VW1pOFdpTDM3Nlc0UVVRMnhFanFob25iWkUwYnMyaExzTUFBRDZySFhxNHQ0YkFRQkdQSWZOdTc1Q1hWT2xVdU16dzF4Tno5eHVsOTdadHRiM1BDaytWYk1MRmdWc2UvL1BieHZRdFZZdC9hUTJibjFGaGd4OTl1cXYrRUtLMUtUeHF2eGd0UHlldzFzMTc0UDFJSll2WHFOWDMzNUtHV2s1V3JuMGs5SUhPNEdjRmVHSVZFWnF6b0JxNnNuRml5N1g5VmZjcnVxNkNpMmNlZEdnWFFlQmpjaWdvajEzaGpxeXA4aHg2bEM0U3dFQW9GY2RPVlBWbnNzbk1RQXdGc1JHZWFmNmxkVVVEZnVnNHIyZGI2cXVzY2IzL0tLRnF3ZHRhMUtyeGFxdmYrN2ZsUlNmS3VzNWkyQk9telRIRjFSczNiTlJOMy84UzdKWUxCcWZtcTN2Zk9tL05DbHJpcSttYmZ2ZThaMlhtNW52VitzTmErN1UxU3R1Q1hqOXIvM29NNzdIYzZZczF1ZXUrV3FYNDBlTEQraS9ILysrNzNsTVZLeW1USnpWeis4V0F6VWlnd29aaHVyVzNLNlV4LzVObHJhV2NGY0RBRUMzUEpFeHFydmlDOUlndmZFREFBd3ZaMi9DRHhSdlZYWnFnUktkYVdHdUtERFROUFh5eHI5M2VXM2FwRG5kdHUvUEdoVkZKWWQxclBpQTMrc0Z1VE9WazVFblNaby9ZNmsyRnI0cVNXcG9xdFArWXpzME0zK0JKQ2t2KzhOcGsxVzFaMVJjZHR6M2ZONjA4LzM2allseUtpYksyVzJkWjludEVVcUtUKzN5bXRWeTJLOHZoTS9JRENva3VaTFNWWFB0MTVYMDFDOElLd0FBdzVJbk1rWTExMzVOcnFUMGNKY0NBQmhpQ2M1VXJkLzFsQllWckZCMmFrRzR5L0ZUdVBkdG5UNXpvc3RyUFkybUNHYnh5YlAySE42cXA5ZiswZS8xRzlmYzZRc3FaaFVzVkV5VVU4MnRUWktrZDdlLzdnc3F6dlgrN2cxZG5pK1lzVFRvZW5yUzhzSDF6NHI1eUVLZEdGb2pOcWlRdkl0cVZ0MzZQU1c4L0FqVFFBQUF3MHBIOWhUVnJibWRrQUlBeHFqbHN6K2x3aVByOU02K0Z4UVhuYVNrMkhHS2lZd1ArZFNLY1FuWlNrdklEdW9jbDl1bEoxOTVKS1IxOUpmTmF0T0NHUmY2UmxXOHYvc3RYWGY1RjdxTWVIQzdYWHI5M1dkOXo3UEc1U290T1NPa2RUUzNOblo1em9pSzhCclJRWVhrSFZsUmRkTzNGWEZpbjZJT2JwR2orS0NzVGJVeU90ckNYUm9BWUF3eEhaRnlPeFBWa1ROVnJWTVhlOWVrWUxvSEFJeFpFZllvTFoxK3BYSlNwK2hZMlc2VlZCMlZ5OTBaK2d2bEt1aWc0cjJkYi9yV2hlak9sRW16NWZHNGd5NW55ams3ZWZUVkJmTXU4d1VWYnJkTHI3NzlsRDV6NVJkOXh6ZnZXcS9haGlyZjgvUG1YaHIwTlhyVDdEZWlJamJrMTBEZmpmaWdRcEprR0dxZk9GUHRFMmVHdXhJQVkxeW51MTFGMVR0VjJWUWMwbjROdzFCbS9GVGxKRTZYWVl6SW5hVUJBQmlUc2xQemxaMmFIKzR5dWtpTVMrNjF6WndwaXpWbnlzQjJyUHJFcFRmcEU1ZmVKS25ucVNQVDh1WXFKeU5QeGFYSEpFa2J0cnlzTmN0dVVFSnNrdHh1bDE1WS8xZGYyd2hIcEM1ZGNtV1g4OS9ldGxhUC9QMm5mYTZyY08vYnZVNWx1ZXM3bi9BOW5waFZvTzkrK2IvNzNEOEdiblFFRlFBd1ROaXRFU3BJVzZKVVo0Nk9WbTVUaDdzMUpQMmFwcW1TdWdPcWF5MVhmdHBpUmR1Wk53a0FBUG9uTDJlYURNT1FhWm9CajcrMTlSVVZsUndPZUt3dkptWVZhTm1pSzRJNlo4M0YxK3ZoSjM0a1NXcnZhTk5mWHZpdC91a3ozOWFMRzU1UVdlVXBYN3RsaTY0WTh0RU9EbnZFa0Y0UEJCVUFNQ2dTbzhkclh2WnFuYXpaby9LR1l5SHJ0Nm05Vmp0TFhsZHUwaXlOai9QZmxnc0FBS0EzVVJIUnlrak5VVTE5cFZyYi9UY20ySGRrdTkvaWxjRm9hVjBlZEZDeGVQWXlQZlhhbzZxcVBTUEp1M2htUWU1TVBiLytMNzQyTnF0TmwxOTBiYi9yNmkrSFBYTElyem5XRVZRQXdDQ3hXZXpLUzVuL3dlaUtRclYyTnZaK1VoK1lwa2RGMWJ0VTAxeXF5YW1MRkdtUENVbS9BQUJnN01oS242aFZGMTZqLzMzbWwyR3R3elJOR1lZaHE4V3FHOWZjcVY4Ly9uM2ZzVDgvLytzdWJhKzg1Tk5LVHZEZjduWGhqS1dhbkRPdHgrdmMvL1BiZkk5bjVpL1F6Wi80VW8vdHYvWEwyK1h4ZUNSNXA1dGdhQkZVQU1BZ2k0dE0wZHlzbFNxcE82Q1Myb015RlhpWVpiRHEyeXExczJTdEpxWE1VMXBzYmtqNkJBQUFZOE9WeTI5VVdrcEduNEtLeDM3OGVxOXRndDIrMU8xeDY4L1AvVnFYbmZkeFpZK2ZKRWxhTk90aXpTcFlwRDJIdC9xMXp4eVhxNDlmOHBtQWZVVkZ4aWdxc3U4ZjNFUkdSR3Q4YXZjTGtMcmRMbDlJSVVsUkVWRjk3aHVoUVZBQkFFUEFZbGlWa3poVHlURlpPbHBacUtiMjJwRDA2elpkT2xLNVZkWE5wNVdYdWtBT0s0ay9BQURvWFU1R250bzYrcmFXMXB2dnZ4alNhemMwMWVrL0h2bFhIVHkrUzdPbkxQSUZGWkowMDhlL3FHLytvdEJ2L1l6UFh2VmwyYXhEYy92YTlKR3RTcVBacW5USUVWUUF3QkNLY1NSb2R1WmxLcTA3ck9MYWZmS1l3Vy83RlVoTlM2a2FTNnFWbDdKQXlUR1pJZWtUQUFCQWtoNzd4MytHdEwrWE4vN045L2pjaFRKYldwdjBwK2YrSytBaW4wKzgvRC82MnEzZlYzeHNVa2hyQ2VURTZTTmRuanVqNHdmOW11aUtvQUlBaHBnaFE1a0pVNVFjazZramxZVnFhS3NNU2IrZDduWWRQTE5KYWJHNW1wUThWMWFMUFNUOUFnQUFERVIzdTR0SVVrVjFxU1NwcU9Td2Z2dlhIK2pNQjg4L3FxamtzTDd6cXkvcTl1dnUwNnlDaFNHcmJkZWhMWEs1T2hVZEdTT2J6YTR6VmFmMTlOby9kbWt6UGpVclpOZEQzeEJVQUVDWVJOcWRtcFd4WE9VTngzV2lacmZjbnM2UTlGdlJlRUwxclJYS1QxMmsrQ2ovQmFjQUFBQ0NNZEExS21ycUEzOG9zMlQyY2wyNytqYjk0L1hIOU1LR0orUjJ1N29jSDUrYTNXWEVSVjFqalg3MjZEZDE0WUpWdXU3eUx5Z2hCS01yRGgzZnJaZmVlckxiNHhhTFJkUHo1ZzM0T2dnT1FRVUFoRmw2M0NRbFJZL1g4ZW9kcW00K0haSSsyMTB0Mmx2MmxqTGk4elVoYVpZc2hqVWsvUUlBZ0xIbmp3T2MrckZqLzN0ZG5sdXROdDI0NWs3Rnh5YnFlLzk5anlwcnl2ek8rZFNxeituamwzeEdmMzcrMTFyMzN2TmRqcjJ6YmEwSzk3eXQ1VXMrcHRVWFhxT2srTlIrMXpabDB1d2VnNHFyTHIxWk1kR3gvZTRmL1VOUUFRRERnTU1XcGFuakxsQjFjNG1PVisxUWg3c3RKUDJXMWg5UmJVdTVDdEtXeUJtUkdKSStBUURBMkxKK2dJdHBMcHA5c1o1LzgzSFZOOVhLR1IybnI5enlYYjJ4NlZsdDJiUFJyMjFVUkxSdXYrNWVMWng1a1NUcHMxZmRvM0hKbVhyeWxkOTNHWEhSMXRHcVY5OStTbm5aVTdWNDlySisxNVp6emtLZTU0cDBSR25WaGRmb3FzdHU3bmZmNkQrQ0NnQVlScEpqc2hRZmxhYWk2bDJxYUR3UmtqNWJPeHUxKy9RNlpTZE9WMWJDVkJtR0pTVDlBZ0FBOUVXOE0xRjNYUDh2ZXV6WlgrbStML3hZNDVJekZCK2JxRDFIdHFtMXJkblhMbi9DRE4xeC9iOW9YSEpHbC9OWFgzaU5KdWRNMHlOUC9VeWxGY1crMTVjdHVtSkFJWVVrSmNhbDZMdGYvbTkxdWpyazhYaGtHSWFpSTJNMFBpMW55SFlaZ1QvKzVBRmdtTEZaSE1wUFhhUlVaNDZPVlcxVFcyZHo3eWYxd3BTcDR0cDlxbTBwVTM3YVlrWFpHY0lJQUFENlpxQnJWRWpTcklLRit1SFhmaStIUFVLU2xKNlNwVnV2L29vZWZ1Skhpb3FJMWlkWDNxcFZTejhwd3pBQ25wK1hNMDNmLzhyRGVubmozL1R5VzM5VGRKUlRuN255N3VDL21RQW1aaFdFcEIrRWpuRzZzSWNsV0FFQVllWDJ1RlJjdTA5bERVZDZYREU3R0JiRHF0emsyVXFQemV2MnpRQUFBT2lmUFNjMmFlK0o5L1RwNWQ4SWR5bTljcnRkZXVPYzlSOFd6YnBJU2ZHcE9scThYMVcxWjN5dm56Zm5rbDc3MnJ4cnZlOXhTdUk0VGM2WjNxY2FYdC8wckJiUFhxWjRaOStucURhM05LcTJzVnBaNDNMN2ZBNkduOHlGM2I4UkphZ0FnQkdncWIxR1J5c0wxZHhSSDdJKzQ2UFNsSis2U0JHMjZKRDFDUURBV0RlU2dnb2duSG9LS3Bpb0RBQWpnRE1pU1hNeVZ5Z25jVWJJMXBpb2I2M1FqcEsxcW1nNkdaTCtBQUFBZ0ZBZ3FBQ0FFY0l3TE1wT25LNjVtU3NWRzVrY2tqN2RuazRkcWRpaVEyZmVVNmU3UFNSOUFnQUFBQU5CVUFFQUkweTBJMDZ6TWk3UnBKUjVzbHBDc3laeVZYT0pkcGFzVlcyTC96N21BQUFBd0ZBaXFBQ0FFY2lRb2ZGeGt6VXZhN1VTbzlORDBtZUh1MDM3eTkvUjBjcEN1VTFYN3ljQUFBQUFnNENnQWdCR3NBaGJ0S2FuWDZUOHRNV3lXUndoNmZOTVk1RjJscXhWZld0bFNQb0RBQUFBZ2tGUUFRQ2pRSnB6Z3Vablg2NlVtT3lROU5mVzJheTlaUnQwb21hM1BLWTdKSDBDQUFBQWZVRlFBUUNqaE4wYW9Tbmp6dE8wY1V2bHNFV0ZwTS9UZFllMCsvUTZOWGZVaGFRL0FBQUFvRGNFRlFBd3lpVEZaR2grMW1xbHgrV0ZwTC9tam5ydE9yMU9wMm9QeUpRWmtqNEJBQUNBN2hCVUFNQW9aTFhZbFpjeVh6UEhMMWVVUFhiQS9abW1SOFcxZTdXbmRMM2FPcHRDVUNFQUFBQVFHRUVGQUl4aThWR3BtcHUxVWxrSlUyWElHSEIvalczVjJsR3lWdVVOeDBKUUhRQUFBT0NQb0FJQVJqbUxZZFdFcEZtYWs3VkN6b2pFQWZmbk1kMDZWclZkKzh2ZlZvZXJOUVFWQWdBQUFCOGlxQUNBTVNMR2thRFptWmNwTjNtMkxJWjF3UDNWdHBScngrbTFxbW8rRllMcUFBQUFBQytDQ2dBWVF3d1p5b3lmb25sWnF4UVhtVHJnL2x6dURoMDZzMW1IS2piTDVla0lRWVVBQUFBWTZ3Z3FBR0FNaXJRN05YUDhNdVdsTEpETlloOXdmMVZOcDdUOTFHdXFiU2tQUVhVQUFBQVl5d2dxQUdDTU1neEQ2WEdUTkM5cnRaS2lNd2JjWDZlN1RmdkwzOWF4cXUxeWUxd2hxQkFBQUFCakVVRUZBSXh4RGx1VXBxVXYxZFJ4NTh0dWpSaHdmK1VOeDdUejlPdHFiSzhPUVhVQUFBQVlhd2dxQUFDU3BPU1lMTTNQdmx4cHNia0Q3cXV0czBsN1N0ZnJaTTBlbWFabjRNVUJBQUJnekNDb0FBRDQyQ3dPNWFjdTBvenhGeXZTSGpPZ3ZrelRWRW5kUWUwcVhhZVdqdm9RVlFnQUFJRFJqcUFDQU9BbklXcWM1bWF1VWtaOC9vRDdhbTZ2MDg3VGIraDAzU0daTWtOUUhRQUFBRVl6Z2dvQVFFQldpMDBUaytkcVR1WmxpcmJIRGFndjAvVG9STTF1N1MzZG9EWlhjMmdLQkFBQXdLaEVVQUVBNkpFeklrbHpzMVlxSjNHR0RHTmd2ellhMnFxMHMyU3R6alFXaGFnNkFBQUFqRFlFRlFDQVhobUdSZG1KMHpVM2E2VmlJNU1IMUpmYjQ5TFJ5a0x0TDM5SEhlNjJFRlVJQUFDQTBZS2dBZ0RRWjlIMk9NM0t1RVFUaytmS2FyRU5xSy9hbGpMdE9QV2FxcHRMUWxRZEFBQUFSZ09DQ2dCQVVBd1p5b2pQMTl6TVZVcUlHamVndmx5ZURoMDg4NTZPVkc2UjI5TVpvZ29CQUFBd2toRlVBQUQ2SmRJZW94bmpMMVpCMm1MWkxJNEI5VlhSZUZMYlQ3Mm11dFl6SWFvT0FBQUFJeFZCQlFCZ1FGS2RFelF2ZTdWU25Oa0Q2cWZEM2FwOVpSdDF2R3FIUEtZN1JOVUJBQUJncENHb0FBQU1tTU1hcVNscDUybGErbEk1YkZFRDZxdXM0YWgybHJ5dXB2YWFFRlVIQUFDQWtZU2dBZ0FRTWtuUkdacWZ0VnJqWWljTnFKL1d6a2J0UHYybWltdjN5VFE5SWFvT0FBQUFJd0ZCQlFBZ3BLd1d1eWFuTHRETWpPV0t0RHY3M1k4cFU2ZHE5MnQzNlp0cTZXZ0lZWVVBQUFBWXpnZ3FBQUNESWo0eVZmT3lWaWtyWWFvTUdmM3VwNm05Vmp0UHY2N1Mrc015VFRPRUZRSUFBR0E0SXFnQUFBd2FpMkhWaEtSWm1wTzFRakdPaEg3M1k1b2VGVlh2MHQ2eXQ5VHVhZ2xoaFFBQUFCaHVDQ29BQUlNdXhwR2dPWm1YYVVMU0xGa01hNy83YVdpcjFJNVRyNm1pOFVUb2lnTUFBTUN3UWxBQkFCZ1NobUZSVnNKVXpjdGFwZmpJMUg3MzR6WmRPbEs1VlFmUGJGS251ejJFRlFJQUFHQTRJS2dBQUF5cFNMdFRNOFl2VTE3S0F0a3M5bjczVTkxOFdqdEtYbE5OUzJrSXF3TUFBRUM0RVZRQUFJYWNZUmhLajV1a2VWbXJsUlNkMGU5K090M3RPbEQrcm81VWJwWGIweG5DQ2dFQUFCQXVCQlVBZ0xCeDJLSTBMWDJwcHFTZEo3czFvdC85VkRTZTBJNlN0V3BvcXd4aGRRQUFBQWdIVzdnTEFBQWd4Wm10aE9oeE9sNjFVNVZOSi92VlI3dXJSWHRLTnlnanZrQVRrbVlPYU5GT0FBREdpa05GZTdUbjhGWVZsUnpXdkdubmE4VUZWM1U1ZnZqRVhybmNMazNQbSt0M2J1SGV0M1d3YUk5T25qNml5VG5UZGNPYU8zcTgxc25Tb3hxZm1pMkh2ZWNQSjVwYkdyWHIwQmJmYzR2Rm9zV3psc2xpNmR2bjdJM045WXFOaWU5VFd3eFBCQlVBZ0dIQlpuR29JRzJ4VXAwNU9sYTFyZC9ia0piV0gxWmRhN255VXhmTEdaRVk0aW9CQUJoZERoWHQxZ3ZyL3lwSjZ1aHM3eEpVL1BhdlA5VG1YZXVWbXBTdUgzLzlVZGxzWGRlVzJuRmdzOTdadGxhU054em9McWhvYks3WFU2LzlyOTdhK3JLV3psK3BPNjY3cjhlYS92ejhyL1hlempkOXozUEdUOUo1Y3k3cDlYczVjZnFJSG4vaE42cXByOVNEWDNsWU1WRk9TVkpMYTVPS3k0NzFlbjUzVXBQR0t6a2hyZC9uSTNnRUZRQ0FZU1V4T2wzenNsYXJ1SGF2U3V1UDlLdVBsbzRHN1Q2OVR0bUowNVdWT0UyR2pCQlhDUURBNkRCN3ltSTl2ZmFQa3FSanB3NnF2YU5ORVk1SVNmS05mS2lzS2Rkcjd6NmpqeTI3b2N1NUMyWXM5UVVWNVZVbGFtcHBrRE02enU4YS8vR0hmMVZ4cVRjb2VHZmJXazJkT0ZzWExWd2RzSjZkQnpaM0NTa2txYmpzdU41NDczbXRPUDhUM1g0ZjY5OS9VWTg5K3l1WnBpbEordjNmZnFKLy91eURNZ3hEeFdYSDlLUC91YmUzUDRwdVhYZjVGM1RsOGh2N2ZUNkNSMUFCQUJoMnJCYWJKaWJQVlVwTXRvNVdGYXFsb3lIb1BreVpLcTdkcDVxV01oV2tMVmFVUFhZUUtnVUFZT1JwNjJqVlhkL3h2K2wzdTEyNjh6c2Y5ejMvMWwyLzBNYkNWeVZKTDI1NFFuT21MdEczZnhsNDFJUnBtdnJTZzUrU0pJMVB6ZGFQdi9Hbzc5ajFsOSt1bnozNlRkL3pQei8vYXhYa3p0UzRsTXd1ZlZSVWwrcjNmLzlwd1A2ZmZQbC9OQ1YzcHJMSFR3cDRmTkdzaS9YQytyK3F1cTVDa25lMHh4dWJudFhLcFo4TTJCN0RHNHRwQWdDR3JkaklaTTNOWEtuc3hPa3lqUDc5eW1wcXI5SE9rdGRWMW5EVTl5a0xBQURvM1lUTXljck56SmZrblQ3eDhsdC82MWMvc3dvVzZzSUZxM3pQMnp2YTlQQ1RQNWJiNC9hOTF0TGFwRi84OGYrcHFlWEREeWZXTEx2QnR5NUZSMmU3ZnY2LzMxWlY3Wm1BMTNCR3grbWVtNzhqcS9YRHorTC85dW9mVkZwUjNLK2FFVjZNcUFBQURHdUdZVkZPNGd5bE9MTjFwR0tybXRwcmd1N0RZN3AxdkdxSGFwcExOVGwxb1NKczBZTlFLUUFBOGswMzdIUjN5RzUxaExtYXdHeFd1ejYyN0FZMXR6YXB2T3FVOHJLbitZNXQyckZPTS9Qbks4NlpLSnZWcnFYelY2cThza1FYTFZ5dGl4YXVWa0pza2lUcGFQRitwU1dOVjV6encvV2dEaHpmcGV6MGljcEl5L0c3NWcxWDNLRnQrOTVWYTF1ekpNbHVzNnVwcFVIeHprUTF0VFRvWjQ5K1MyV1ZwM3p0VjV6L0NkMXd4ZTJ5V2l5K05UUnFHNnIwMHovY3IzKzk0eitVRkovcWQ0MkpXVk4wOVdXMzZPbTEveXRKbXBROVJTMXRUWm82YVk0ZSsvSHJRZjBaM1hyL3lxRGFJN1FJS2dBQUkwSzBQVTZ6TXk5VldmMVJuYXpaSTQvcDd2MmtqNmhyUGFNZEpXdVZsekpmcVU3L04xRUFBQXhVVEpSM3Q0bTZwa3FseG1mMjBqbzhiRmFib3FPY2V2V2RweFVkR2FQN3Z2QVQyYXcySFRtNVR5Kzk5YVRlMmY2NkZzeFlLcHZWcG9zWHJ0WkZDMVlwS2pKR2tuY2RpNWMyUEtHcTJqUEtTcCtvNjYrNFhaTGtjblhxbjM5NG8wNlZIZGZsRjMzSzc1cHh6Z1I5YXVXdGV1N054M1hERlhmb3dnV3JaQmlHTjN4NDVINmRydmh3MTYrOG5HbjY5SlZmbENSZHZlS3pPbmg4dDQ2YzNDZkp1eGJHZDMvOVpYMzFzOS9UcE95cGZ0ZTVjdm1OYW10djBlTFp5M3lqUVlJSkhXWVZMTlM5dC8yb3orMHhPSmo2QVFBWU1Rd1p5b2pQMTd6czFVcUlHdGV2UHR5ZVRoMnVlRjhIejd5blRuZDdpQ3NFQUl4MUdVa1RaVEVzS3FzcENuY3BQVXBQeVpUYjdWSmpjNzIyN1h0SGtyUnAreHVTdk90TlRKdmszWTQwTWlMYUYxSklVbko4cW0vNnhWdGJYbFpOZmFVa3FYRGZPMnBxYVZDbnEwT3hNUWtCcjNucCtaL1FUNzd4djdwbzRXb1pocUc5UjdicDMzNzFUMTFDaXVTRU5IMzVwZ2RrKzJBS2g4MXEwMWR2ZmJETGVoYjFqVFg2d2NOZjA5TnIvNmlPenE2L3l5MFdpNjYvNG5aZlNJR1JpUkVWQUlBUko5SVdveG5qTDFaRjR3a1YxZXlTeTkwUmRCL1Z6U1ZxYkt2UzVOU0ZTb3dlUHdoVkFnREdvZ2g3bEtaUFdLTDlKOTlYZG1xQkVwM0RjMXZMT1ZPWHlHR1BVRWRudXpidlhLODVVNWY0ZHR0SVNSeW40ckpqZmlNUmZ2NnYvNmM1VTVkb2V0NWM3VCsyVXk2M1MydmZlVVkzZnV3dXJYMzNINUtrNkNpbmxpMjZYSkxVM05yVVpjMkpzd3pEMExzNzN0RGpML3lteS9wUktZbmpkUDhkUC9PYjF1R01qdE45dC8xWVAzbmtQbFhXbEV1U1hHNlhubi96Y2RsdERsMTIvaWNDWG1kY2NzWUEvb1FRVGdRVkFJQVJLeTAyVnduUjZUcGV0VVBWelNWQm45L2hidFArOG5lVUhqZEp1Y2x6WkRYNHRRZ0FHTGlaRTg1VGFmVnhyZC8xbEJZVnJGQjJha0c0Uy9KanR6azBZL0k4bFZlZFZuN3VETDI3N1hXMXRyZEk4cTRuY2Fob2Q3Zm5Ybi9GN2ZyZWY5K2p4TGdVSmNhbjZGRFJIaDByUGlCSldubkIxWXFNOEs0RnRlNjk1M3hibjU3cnVzdS9vR21UNW5SNUxUVXBYZmZmOFRPbEpBWWVNWm1hbEs3L2QvZEQrbzgvM0svVFowNUlraExpa3JYcXdrOXE3VHZQQkx6TzJYVXBmdkMxMy9mNFozR3VTRWRVbjl0aThQQ09EQUF3b2ptc2tabzY3bnpWdEpUcVdOVjJkYmhhZys2anZPRzQ2bHJPS0Q5dHNlSWlVd2FoU2dEQVdHSVlGaTJmL1NrVkhsbW5kL2E5b0xqb0pDWEZqbE5NWkx3TXd3anB0Y1lsWkNzdElUdW9jLzcrNmgrMGJkKzdhbWxyVm5Sa2pEWnVmVlcxRGRXKzQ4KzgvcGpxbTJvRG52dlZIMzdhOTlqdGNldVZqVStwN1lPQVE1TGUzUHlDTm01OVZiT25MT28yZEpDODYxQXNXN1JHRzdhOEpFbUtpWXJWbjU3N0wwblMxei8zNzM3dFRkTlViVU8xSHZqaVEzcmtxWityY08vYit1U0tXL29VTEdTTnkrMjFEWVlYZ2dvQXdLaVFGSjJoK0t4VW5halpyZktHNDBHZjMrWnExcDdTOWNwTW1LSUppVFA3dlIwcUFBQ1Nkd3JJMHVsWEtpZDFpbzZWN1ZaSjFWRzUzSjJodjFDdWdnNHE2aHByZkR0czFEZjY3NloxOXRndnYva1hmZTFIbitseXJMYWh5dmM0MExtTnpmVysvL1lVVkVqUzFTdHVsdHZkS2F2Vjdnc3NBamxWZGx4Ly9NZC82bmpKUVgzajh6L1VQVGQvUnhzTFg5VUY4MWIwMlA5Wis0L3UwSy8rNzN0OWF2dndkNS90VXpzTUxvSUtBTUNvWWJYWWxaZXlRQ25PSEIydExGUmJaMVBRZlp5dU82UzZsbkxscHk1V1RFVGd4Y0FBQU9pcjdOUjhaYWVPeklVZEEyMEJHb3p6NTE2cWlWbmVhUzgvZS9SYmZzY1Q0MUowKzNYMzZZbVhmaGZ3L0thV0JyMjQvcTlhKys0LzVQWjRkL3Y2N1Y5L3FPL2Q4eHRkdlBCeVg3dEx6L3U0RnMyNldKdDJyTlB6Yno3dTE0L2I0L0p0aTRxUmdhQUNBRERxeEVlbWFsN1dLaFhYN0ZOcC9XR1pNbnMvNlJ6TkhmWGFWYnBPT1lremxKa3dSWVpDTzB3WEFJQnd1dlhxcitpbUQ3Yi9yRzJzMXJkK2NidnYyRy8vN1I4OW5udDIzUWRKMm5sZ3MzNzUyQU1CajUyVm1oVDhndFgxVGJWNmRlTlRlblB6QzJycjZEcWxzN1c5UlRzUGJOYUtDNjd5dmVhTWpwTXpPazd4enNTZ3I0WGhpYUFDQURBcVdReXJjcE5uSzhXWnJhT1ZoV3J1cUF2cWZOUDA2R1ROSHRVMGw2b2diYkVpN2M1QnFoUUFnS0hsc0VmSVlZK1FKTDhnSURvcS9ML3Y3djNKTFg3YmpocUdvU1d6bCt2YTFaL3ZWL2h4cm5NRGxUMkh0d1ljN1lId0lxZ0FBSXhxem9oRXpjbThUS2ZyRDZ1NGRwOU0weFBVK1kzdDFkcFJzbFlUaytjb1BTNXZrS29FQUFCbmZUU2ttRDFsc2E1ZC9YbE55SmdjcG9vdzFBZ3FBQUNqbm1GWWxKVXdWY2t4bVRwYVdhaUd0cXJlVHpxSHgzVHJXTlYyMWJTVWFuTEtRamxzYkYwR0FCaTVLbXZLOWNDdjd2WStNYnRPajd6N3UxZjdIZ2RhV1BKTEQzNUtUUzBOQWZ1OTlmNlZ2c2VCcG9FRUk4SVJxYVh6VjJybEJWY3JJeTNIOS9yUjR2M0t6Y2lYeldZZlVQOFkzZ2dxQUFCalJwUTlWalBITDllWnh1TTZVYjFiYnRNVjFQbTFMZVhhY1hxdDhwTG5LOFVaM0FyckFBQU1GeDdUMCszaWtrTzE2S1JwbW5yK3pjZTFhTmJGZnNjK2MrWGR1bmpoNVlxS2pQRTc5cHUvL0VBdHJVMmFNM1dKRnN5OFVJc0RuSCt1SFFjMnkyYTFkbm50M0RERzg4RWluUmhlQ0NvQUFHT0tZUmhLajh0VFVreUdkNVJFYzJsUTU3dmNIVHBVc1ZrMUxhV2FsREpQTm90amtDb0ZBR0J3V0MxVzM4S1RiUjJ0YXU5bzg3NXV0Y2taRmR2dGVVZE83bE5iZTR2U1U3SmtHSWJhTzlwVVUxL3BPejQrdFc4aGZtdDdpLzdyLzc2bmJmdmVWVzZtLzQ0b3F5LzhWTUR6VE5OVVhXT04zRzZYTnU5YXI5S0trejBHRmYvN3pFUGFzWCtUN3JqK3ZxN1had2VRWVkrZ0FnQXdKam1zVVpvMmJxbXFtazdwZVBVT2RicmJlei9wSEpWTnhhcHZxOVRrbElWS2pFNGZwQ29CQUFpOWxNUngrdFgvKzVzazZULy85Ry9hdm4rVEpPOTJvbmRjZDErMzUvM3V5Ui9MTkUxOTYrNWZLTjZaNkxmcng0Ky84V2lmcnYvU2hpZGtmakRscEx6cWRKL3JycW85STdmN3c5R1EyZU1uOWRoK3c1YVhaTFhhZk5mcXE0K3VrWUdoUjFBQkFCalRVcHpaU29nZXA2S3FuYXBvT2huVXVSMnVWdTB2ZjF2cGNYbktUWm90cTRWZnF3Q0FrYU8yb1VxN0QyLzFQUy9JbmRubGVHTnpmWmZuWjIvNGErdXJndG9LOUtOQndiblBTeXRPK2szeGFHbHRDcmo3U0ZISm9TN1BQN3E0cHN2ZDZYZU8yKzFTZlZQWG5iOTZXejlqMjc1M3V6eTMyeGc5T2RSNFJ3VUFHUE5zRm9meTB4WXJ4Wm1qWTFYYjFPNXFDZXI4OG9aanFtczlvNExVeFlxTlRCNmtLZ0VBQ0syL3Yvb0h1VnplbTN1YnphNzUweS9vY256M29hMSs1MXd3N3pLTlM4a002anIxVGJVQlh5L0luYW1yTHJ0Wkc3YTgzT1gxeDU3OWxTNDk3K08rTFZRbFV4VTFaWHJ5NWQ5M2FUYzVaM3FYNXlYbFJYN1htRGZ0UEUwWW42Y3JMcm8yWUExN2oyelRtNXRmVUdSRWxDeUdSVFgxVmRwL2JFZVhOdkd4ZlE5bEVCb0VGUUFBZkNBeE9sM3pzbGFydUhhdlN1dVBCSFZ1VzJlVDlwU3RWMWJDVkdVblRKZGhXQWFwU2dBQUJtN0RscGYxN3ZZM2ZNK1h6RjZ1MkpqNExtM09YY3ZCWVkvUTU2LzVtaTZZZDFuUTE5cDVZTFBmYTVkZmRLMnV2K0oyV1MzV0xydDZTTkxtWGV1MWVkZjZIdnVNajAxU2JsYUI3N2xwbWpwd2ZKZmZOVzVjYzZjTXcxQk9SdUF0eHAzUmNYNGpLTTVsR0laZklJTEJ4N3NvQUFET1liWFlOREY1cm1ablhLcG9SMXhRNTVxbXFWTzFCN1RyOURvMWQ5VDNmZ0lBQUdHeTcraDIzK09vaUdoZGYva1gvTnFzdU9BcUxaeDVrV0pqNHZXdHUzN1JyNUJDOG82Y09EczZ3bWF6Nis0Yjd0ZW5QM2FYckJidmJoeHpwNTJuaExqZ1JpUmV2ZUlXMy9tU04xQzQrOFp2eW1xMXlUQU0zWExWUGZyMHgrNlNZUmc5OXBPVlBsRldhL2VmMzU4MzkxS2xKSTRMcWpZTW5IRzZNTWlWUlFBQUdDTk0wNk5UZFFkVVVuZFFwdWtKNmx6RHNHaEM0a3hsSkJUSVVNOXZrZ0FBR0dxbWFlclpOLzZrNTlmL1JWLzZ6QU5hT1BQQ2dPMWEyMXRVVTErcHpMUUpmc2MrdXBobVQycy9ySC8vUlQxS3pOUjBBQUFnQUVsRVFWVDV5aVA2K3VmKzNXOHRERWtxclNqV1gxNThXSWRQN1BIdFF2SlJ6dWc0Wlk2Ym9KVVhYQjF3VzFOSmVuUHpDM0xHeFBlNmJlbTV2djNRblNvcEw1TFZZcFhERWFtWUtLY1M0MUkwZDlwNVduM2hOYXhSTVVneUYzYWZJaEZVQUFEUWkrYU9laDJ0TEZSVGUwM1E1OFpGcGlnL2JiRWliZjU3d1FNQUVHNW5xazRIdmViRVdTMnRUU3FyUE9WN25wY3pyY2YybFRWbFNrMGEzNjlyRFNhWHExT0d4ZEpsaEFZR0gwRUZBQUFEWk1wVVdmMVJuYXpaSTQvcER1cmNzOU5KeHNWT0hLVHFBQUFBUmhhQ0NnQUFRcVROMWF4amxkdFUxM29tNkhNVG84ZHJjdXBDT2F5UmcxQVpBQURBeUVGUUFRQkFpRlUwbmxCUnpTNjUzQjFCbldlek9KU1h1a0FwTVZtRFZCa0FBTUR3UjFBQkFNQWc2SEMzNlhqVkRsVTNsd1I5YnBwemdpYWx6SlBWWWgrRXlnQUFBSVkzZ2dvQUFBWlJkZk5wSGF2YXJrNTM0RlhLdStPd1Jxa2diYkhpbzlJR3FUSUFBSURoaWFBQ0FJQkI1dlowNmtUTmJwVTNIQS82M0l6NGZFMUltaVdMd1dyakFBQmdiQ0NvQUFCZ2lOUzNWdWhvMVRhMWRUWUZkVjZVUFZiNWFZc1ZHNUUwU0pVQkFBQU1Id1FWQUFBTUlZL3BWbkhOUHBVMkhKWVp4SzlaUTRheUVxY3BPMkdhRE1NeWlCVUNBQUNFRjBFRkFBQmgwTlJlcTZOVmhXcHVyd3ZxUEdkRW92SlRGeXZhRVRkSWxRRUFBSVFYUVFVQUFHRmltaDZkcmorczR0cDlNazFQbjgrekdGWk5TSnFsOFhHVFpYVC9leHdBQUdCRUlxZ0FBQ0RNV2pzYmRiU3lVQTF0VlVHZEZ4K1ZwdnpVUllxd1JROVNaUUFBQUVPUG9BSUFnR0hBTkUyZGFUeXVFOVc3NVRaZGZUN1BackZyWXZKY3BjWG1EbDV4QUFBQVE0aWdBZ0NBWWFUZDFhSmpWZHRWMjFJVzFIbkpNWm5LUzFrZ3V6VmlrQ29EQUFBWUdnUVZBQUFNUTFYTnAzUzhhb2M2M2UxOVBzZHVqZERrMUlWS2lzNFl4TW9BQUFBR0YwRUZBQUREVktlN1hTZHFkcW1pOFdSUTU0MkxuYWpjNURteVdleURWQmtBQU1EZ0lhZ0FBR0NZcTIwdDE3SEtiV3AzdGZUNW5BaGJ0UExURmlzK01uVVFLd01BQUFnOWdnb0FBRVlBdCtuU3llbzlLbXM0R3RSNUdmRUZtcEEwVXhiRE9raVZBUUFBaEJaQkJRQUFJMGhqZTdXT1ZHeFZhMmRqbjgrSmRzUXBQM1d4bkJHSmcxZ1pBQUJBYUJCVUFBQXd3cGltUjZmcURxaWs5b0JNOWUxWHRTRkRPVWt6bEprd1ZZYTYvZDBQQUFBUWRnUVZBQUNNVUMwZDlUcGFXYWpHOXBvK24rT01TRkpCMm1KRjJXTUhzVElBQUlEK0k2Z0FBR0FFTTJXcXJQNklUdGJzbGNkMDkra2NpMkZWYnRKc3BjZmx5ZWorZlFBQUFFQllFRlFBQURBS3RMbWFkYlN5VVBXdEZYMCtKeUZxblBMVEZzbGhqUnJFeWdBQUFJSkRVQUVBd0NoUzBYaEN4NnQzeXUzcDdGTjdxOFd1dkpUNVNuWG1ESEpsQUFBQWZVTlFBUURBS05QaGJ0UHhxaDJxYmk3cDh6bkpNVm1hbkxwQU5vdGpFQ3NEQUFEb0hVRUZBQUNqVkhYemFSMnYycTRPZDF1ZjJqdXNrWnFjdWxDSjBlTUh1VElBQUlEdUVWUUFBRENLdVQyZEtxcmVwVE9OUlgwK0p6MXVrbktUNXNocXNRMWlaUUFBQUlFUlZBQUFNQWJVdDFib2FHV2gybHpOZldvZmFZdFJmdHBpeFVXbURISmxBQUFBWFJGVUFBQXdSbmhNdDRwcjk2bTAvckRNUHY2S3owcVlxcHpFR1RJTXl5QlhCd0FBNEVWUUFRREFHTlBVWHFzamxWdlYwbEhmcC9iUmpuZ1ZwQzVXVEVUQ0lGY0dBQUJBVUFFQXdKaGttaDZWMUIzU3FicjlNazFQciswTnc2S2N4Qm5LVEpnaVE5Mitkd0FBQUJnd2dnb0FBTWF3MXM1R0hhMHNWRU5iVlovYXgwWWtxeUJ0c1NMdHprR3VEQUFBakZVRUZRQUFqSEdtYWVwTTQzR2RxTmt0dDhmVmEzdXJ4YWJjcERsS2o1czBCTlVCQUlDeGhxQUNBQUJJa3RwZExUcFd0VjIxTFdWOWFwOFlsYTc4dEVXeVd5TUh1VElBQURDV0VGUUFBSUF1S3B1S1ZWUzlVNTN1OWw3YjJpd081YVhNVjRvemV3Z3FBd0FBWXdGQkJRQUE4TlBwYmxkUjlVNVZOaFgzcVgycU0wZVRrdWZKWm5VTWNtVUFBR0MwSTZnQUFBRGRxbTB0MTdIS2JXcDN0ZlRhMW1HTFVuN3FJaVZFalJ1Q3lnQUF3R2hGVUFFQUFIcmtObDA2V2JOSFpmVkgrOVErUFM1UHVVbXpaYlhZQnJreUFBQXdHaEZVQUFDQVBtbG9xOUxSeWtLMWRqYjIyamJTN2xSQjZtTEZSaVlQUVdVQUFHQTBJYWdBQUFCOTVqSGRPbFY3UUtmckRzcFV6MjhURE1OUVp2eFU1U1JPbDJGWWhxaENBQUF3MGhGVUFBQ0FvTFYwMU90STVWWTF0ZGYyMmpiR2thQ0NjVXNVYlk4Ymdzb0FBTUJJUjFBQkFBRDZ4WlNwc3Zvak9sbXpWeDdUM1dOYnc3QW9OMm1XeHNmbnkxQzM3ejBBQUFBSUtnQUF3TUMwZFRicGFOVTIxYmRXOU5vMlBpcFZrMU1XS2RJZU13U1ZBUUNBa1lpZ0FnQUFoTVNaeGlJVlZlK1MyOVBaWXp1cnhhYUp5WE0xTG5iaUVGVUdBQUJHRW9JS0FBQVFNcDN1TmgycjJxN3E1dE85dGsyS3lWQmV5Z0k1ckpGRFVCa0FBQmdwQ0NvQUFFRElWVGVmMXZHcTdlcHd0L1hZem02TlVGN0tBaVhIWkE1UlpRQUFZTGdqcUFBQUFJUEM1ZTdRaVpyZE90TlkxR3ZiVk9jRTVhWE1rOVZpSDRMS0FBREFjRVpRQVFBQUJsVjlhNFdPVmhhcXpkWGNZN3NJVzdUeVV4Y3BQaXB0aUNvREFBRERFVUVGQUFBWWRCN1RyWk0xZTFYV2NFUm1MMjh2TXVMek5TRnBsaXlHZFlpcUF3QUF3d2xCQlFBQUdES043VFU2V2xtb2xvNzZIdHRGMldOVmtMWkV6b2pFSWFvTUFBQU1Gd1FWQUFCZ1NKbW1SNmZyRDZtNGRyOU0wOU50TzBPR3NoT25LeXRocWd6RE1vUVZBZ0NBY0NLb0FBQUFZZEhTMGFCalZkdlUwRmJWWXp0blJLSUswcFlveWg0N1JKVUJBSUJ3SXFnQUFBQmhZNXFteWh1TzZXVHRIcms5cm03YldReXJKaVROMHZpNHlUSzZmKzhDQUFCR0FZSUtBQUFRZHUydUZoMnIzS2JhMXZJZTI4VkhwU2svZFpFaWJORkRWQmtBQUJocUJCVUFBR0RZcUd3cTF2R3FIWEo1T3JwdFk3UFlOVEZsbnRLY0U0YXdNZ0FBTUZRSUtnQUF3TERTNlc1WFVmVk9WVFlWOTlndU9TWlRlU2tMWkxkR0RGRmxBQUJnS0JCVUFBQ0FZYW0ycFV6SHFyYXIzZFhTYlJ1N05VS1RVeGNxS1RwakNDc0xIN2ZwVW5YYlNUVjJWcXJUMHlxUDZRNTNTY0NJWURHc3NsdWlGR3RQVlhMa0JGa05XN2hMQXRBRGdnb0FBREJzdVUyWFR0YnNVVm45MFI3YmpZdWRxTnprT2JKWjdFTlUyZEJyZHRXb3RHVy8wdEpOWldRNDVIUmFaYld5c0NqUUYyNjNxYVltdDBwTE8xUlJiaWdqZXJwaWJFbmhMZ3RBTndncUFBREFzTmZRVnFXamxZVnE3V3pzdGsya1BVYVRVeFlwUGlwMUNDc2JHczJ1R3BWMzdOVE1tVEZLVE9TVFlHQWdhbXRkMnJ1M1dlbjJ1WXF4RTFZQXcxRlBRWVZsS0FzQkFBRG9UbHhraXVabXJWUld3alFaQ3Z6ZXBhMnpXWHZMTnFpb2V0ZW9taExoTmwwcWJkbFBTQUdFU0dLaVRUTm54cWkwZGIvY1p2ZmJJZ01ZbmdncUFBREFzR0V4ckpxUU5GTnpNbGZJR1pIWWJidlMrc1BhVmZLR21qdnFockM2d1ZQZGRsSnA2U1loQlJCQ2lZazJwYVdicW00N0dlNVNBQVNKb0FJQUFBdzdNUkVKbXAxNW1YS1Rac3RpV0FPMmFlbHMwSzZTTjFSU2QwQ21SdlpNMXNiT1NtVmtPTUpkQmpEcVpHUTQxT1NxQ25jWkFJSkVVQUVBQUlZbFE0WXlFNlpvWHRZcXhVZWxCV3hqeXRUSm1yM2FVN3BlYloxTlExeGg2SFI2V3VWMEJnNWtBUFNmMDJsVmg3djdYWVVBREU4RUZRQUFZRmlMdERzMWMvd3lUVTVkS0dzM08zNDB0bFZyUjhsYWxUY2NHK0xxUXNOanV0bmRBeGdFVnFzeHF0YXpBY1lLZ2dvQUFEQWlqSXVkcVBsWnE1VWNreG53dU1kMDYxalZkdTByMjZnT1Yrc1FWd2NBQUVLRm9BSUFBSXdZRGx1VXBvNjdRRlBHblMrSE5USmdtN3JXTTlwZThwb3FtNHFIdURvQUFCQUtCQlVBQUdERVNZbkowcnlzMVJvWE96SGdjYmVuVTRjcjN0ZWhpczF5ZVRxR3VEb0FBREFRQkJVQUFHQkVzbGtkbXB5NlVEUEdYNnhJVzB6QU5sVk5wN1Q5MUd1cWJTMGY0dW9BQUVCL0VWUUFBSUFSTFNGcW5PWm1yVkpHZklFTXczOUJ5azUzbS9hWHZhMmpsZHZrOXJqQ1VDRUFBQWdHUVFVQUFCanhyQmFiSmliUDBleU1TeFh0aUEvWTVrempjZTBzV2F1R3Rxb2hyZzRBQUFTRG9BSUFBSXdhem9na3pjMWNvUWxKTTJVWS9tOXoybHpOMmx1MlFTZHI5c2cwUFdHb0VBQUE5SWFnQWdBQWpDcUdZVkZXd2pUTnpWeXAySWhrditPbWFhcWs3cUIybm41RExSMzFZYWdRQUFEMGhLQUNBQUNNU3RHT09NM0t1RVNUVXViSmFySDVIVy9wcU5mTzAyL29kUDBobVRMRFVDRUFBQWlFb0FJQUFJeGFobUZvZk54a3pjdGFyY1NvZEwvanB1blJpZXJkMmx1NlFXMmRUVU5mSUFBQThFTlFBUUFBUnIwSVc3U21qNzlJK2FtTFpiTTQvSTQzdEZWcDUrblhWZDV3UEF6VkFRQ0FjeEZVQUFDQU1TTXRkb0xtWjErdVZHZU8zekczeDZWalZkdTB2L3dkZGJyYndsQWRBQUNRQ0NvQUFNQVlZN2RHcUNCdGlhYW5YeWlITmNydmVHMUxtYmFYdkticTVwSXdWQWNBQUFncUFBREFtSlFZUFY3enNsY3JQUzdQNzVqTDNhR0RaOTdUNFlyMzVYSjNoS0U2QUFER0xvSUtBQUF3WnRrc2R1V2x6TmVzakVzVVpZLzFPMTdaVkt6dEphK3FydlZNR0tvREFHQnNJcWdBQUFCalhseGtpdVptclZSMjRqUy9ZNTN1ZHUwcjI2amoxVHZrTWQxaHFBNEFnTEdGb0FJQUFFQ1N4YkFxSjNHbTVtYXRsRE1pMGU5NFdmMVJiU3QrUlUzdE5XR29EZ0NBc1lPZ0FnQUE0Qnd4amdUTnpyeE11VW16L1k1MXVGdTE2L1E2bmF6Wks5UDBoS0U2QUFCR1A0SUtBQUNBanpCa0tETmhpaFprWDZHNHlGUy80eVYxQjdUOTFLdHE2V3dJUTNWQTM1bW1HZTRTQUNCb0JCVUEvbjk3ZHg0VlpmWC9BZno5ekF6RElzZ2l5aUlxb09JR2JxaUJsb0NFbWt0WnVXZGE3bDliVE0yeXhkS3kwalROVE10UzA4elVWTnhLUmN4OUZ6ZElWRW9GRnhDVVRkYUJXWDUvOEhQc2NZWmhZQVptMHZmcm5NNXA3blBuUG5jVVBUN3Z1ZmR6aVlpb0hIWTJqZ2p5RGtkajkyQ2RhOFhLQXB5OUVZUFUzQ1ErREpKZUdSazVPSG8wc1ZwK1B1N2N5Y1UzMzJ4QlFVR3gzdXVabWZld2JObE9EQjgrRjFsWmVRYkh1bkFoQldxMStWY0laV1RrNE1pUkM2TC9ET0dmSXlLNlQyYnBDUkFSRVJGWk84L2EvbkJ6OE1LVnUyZVFWWmdxdW5ZdDh6eHUzN3VLbHA1UHdjNm1sb1ZtU05aaXpacTlTRXhNd2VYTE41R2JXd0FBbUR0M0ROcTIxVDBHdHlyVWFqV2lvNDlnMWFwWUZCZVhJRDA5RzdObXZRSkJFQUFBU3FVS0N4WkVZKy9lYzFBcXk0cS9mdi85NzNqLy9TRjZ4MHRNdkk3Sms1ZkMxOWNEcjcvK0xJS0MvSXlleSs3ZHAzSGl4Q1ZNbXZRQ0hCM3RkYTZmTzNjRmMrZHVFTFhGeHM3V08xWmFXaFptekZpTjhlTjdvMTI3SmtiUGdZZ2VUVnhSUVVSRVJHUUV1Y3dlTFR5N29MbEhxTTYxb3RJOG5MNnhBK2w1MXl3d003SW1seTdkd01tVGw3VWhCUURFeHA0eDIvZ2ZmN3dhUzVmK2dlTGlFZ0RBeVpPWDhkTlB1N1hYWlRJcENncUt0U0VGQU96YmR4N256bDNSR2F1b3FBUno1cXlIV3EzRzFhdHBtRHg1S2I3NFlsMkZLekFBNE15WmY3QmdRVFFPSGt6QStQSGY0TktsRzFYK1RFbEpOL0htbTB0dzlXb2FwazlmcFhldVpCbnJkeTdEbkdYdmFQLzdaZnNTUzAvSktLY3ZITUhxcll1Z0tORmRjVFIvNVljWVA2TWZ4cy9vaCszNzF1cGNQM0JxSnpic1dzNFZQaGJHRlJWRVJFUkVsVkNubGcrZThIME8xekxQSVNNdlJYVHRuenR4U012OUd5Mjl1a0l1dGJQUURLdW11TGdFa3ljdnhkOS8zOUsyalJyVkU0TUhoMWRwdkJzMzd1RHc0YitRa0hBTjE2L2ZRVzV1QVVwS2xIQndzRVc5ZWk1bzFzd0hZV0d0RVJ6YzFLUjVyMW16Rnl0WFBuaFFEd2p3d2Z6NTQyQnJhMlBTdUZVVkVkRUd4NDlmRkxVZE9wU0FOOS9zWjVZNWpSZ1JoYk5uLzRGQ1VhcHRXN2R1UDFxMzlrT0hEZ0VBZ0xGamUrSEVpVXVpc0dMSmt1MzQvdnMzSVpGSS90VzJEYW1wbWFMeHo1MjdBcFhLOERhUTI3ZXpNSFBtYXUzNDZlblptRFRwZTR3YjF4djkrbld1MU9jNWVmSXlQdjEwalRaNFVTaEs4ZUdIS3pGdjNsZzBiOTZnVW1PUmVaMjdlQnc3RHF3WHRmbDQrRlo2bkI4M3pNWGgwN3NyN2xnRlR3WjN4NWdCVTBWdEIwN3R4TXJOWDBPdFZpTStLUTRUaG53QVA1OEE3ZldyTnk2aHFMZ3NTUFNvNDYxdFY2dlYrRzNuajloNWFDTUFJQ016RldNSHZRc2JtVnpudmlPbVJWWEh4OEdxMmJIVk11NS9FVmRVRUJFUkVWV1NUQ0pIMDdxZDBNcXJxODYxZ3BKY25FclpqcnNGTnkwd3M2clJhRFQ0L1BOMW9wQWlKS1FGQmcwS3E5SjQ2OWJ0eDZoUjg3RmlSUXhPblVwQ2VubzJpb3RMb0ZhcmtaOWZoS3RYMDdCejV5bE1tN1ljYjczMW5jN0RjbVVNSFJvaENqdVNrbTdpcTY4MlZuazhVNFdFdElDTmpmaTd3S0tpRWh3OW1taVc4WnMwOGNZNzd3d1V0V2swR3N5Wjg1dDJKWVMzZHgzMDZ0VkoxT2ZhdGR2WXNlT1U5dlgrL2ZIWXRTdE8xTWZHUm9hUFAzNFpkZXM2RzV5RGg0Y3IrdlI1UXRTbVZLcXdlUEUyekoyN0FTVWxTcU0reS9idHh6RjkraXB0U0hGZmFHZ0wrUHQ3R1RVR1ZZKzcyZW40WWNPWE91MnhSN2ZnUlB6K21wK1FrVlJxRlpLUy85TFdYTW5JVE1Xczd5Wml6N0Z0QU1vK1YxNUJycmEvbjA4ekFFRE92VXpNL3ZGdGJVZ0JBTGN5cm92NlVzM2lpZ29pSWlLaUtuS3g5MENJNy9OSXpvckg3WHZpNWVxWDA0L2hwdHdGUWQ3aGtFb3M4KzIrc2Jac09ZcGp4eDQ4U0RzNU9XRHk1QmUxZFE4cTY4NmRYS09YVFYrNGtJSTMzMXlDUll0ZWc1ZVhXNlh2SlFnQ3BrenBqOUdqNTZPd1VBR2diS3REeDQ3TkVCWFZ2dExqL1Z0eGNVbUZCU0QxOGZSMHhZMGJkMFJ0VzdjZXJYVEJ5bTdkMnVyOVBlamFOUWdEQjNiRmI3OGQxTFkxYUZCWHRCTGlwWmU2SVNZbURncEZLZVJ5R2JwM0QwYjc5bVcxSDlMVHMvSDExOUU2NDA2YTlBSmF0bXhZNGJ3RVFjQ1lNYjNRb0VFOUxGeTRXYlJ5WS9mdTA1QktKWmc4K1VXRFkvejY2MTdSbHBYN2hneUp3S3V2ZHEveXp4NlpMcThnRjNPWFQwTkI0WU10UUlJZ1FLUFJRS1BSWU9uNk9aRGIyS0ZkaXhBTHpsSS9xVVNLTVFPbW9rT3JKN0Y4MDFmSUs4aUZVcVZFWG40MkFPRENQdysyWWRWeHFZZTZicDRBeWxaaFhMNldvTDBXM0tvTHhnNThCM2EyRGpYN0FVaUxRUVVSRVJHUkNhUVNHUnE3dDRlSGt5L08zL3BUZEsyZ0pBZkhrN2VncGVkVGNIWHd0TkFNRFV0TnpjU3laVHRGYmVQRzlZS3JxNlBaN2lHUlNDQ1ZTbEJhcXYrYjl0emNBaXhhdEFXZmZ6NnlTdVBYcmV1TVYxN3BqaVZMdG12YkZpL2VodURncG5CemM2clNtUGZuTlh2MitvbzdHdUhDaFJSY3VKQlNjY2QvZWVxcElNamxNdno2NjE1UktBSG9ucEJ4NVVvcXhveFpJR29yTFZYOWY5K3k4R2JmdnZQLzM2N1VXZlVnQ0FJV0w5Nkd4WXUzYWRzR0R1eUtvVU83bFR1L25qMDd3TlBURlRObXJOYWVQdUxqNDQ1Um8zcFcrTmxDUTF0aTQ4YkR5TXNyQkZDMm1tUHk1QmZ3OU5PbWhVdGttcHg3bWZoeTJidTRmZmZCaXJEUXR0MFEzS29Mdmx2N09WUnFGVlFxSlJhdG5vRlhYNWlFcHpyMHFQUTl2bnIzRjVQbU9HWE9NTDN0cXpZdnhNV3I1N1d2SlVMWjVnR0pSSUlUOFFkd0l2NEE3aFhrYUsvbkZlUmkybGY2Lzg2NWxaNkNHZCsrcm4wOWU4b0swZlczUjM2T3JOeTdXTEZwdms3N2ZmTld2Qys2TnZMRnlYQnpkamQ0blI1Z1VFRkVSRVJrQm82MmJ1anM5eUtTc3hLUW1wc2t1cFo0K3hBY2JkMFE1QjBPaVNDMTBBejErK0dISGFLSFZuOS9MM1R2cm5zY2EyVTFhRkFYZmZ1R29GT25adkQycmdOQkVKQ1RrNDhEQitLeFlrV01kdlhEZlhGeGZ5TW5KeDh1TGxVTFNQcjJEY0htelVlUWxwWUZBQ2dvS01hcVZiR1lOT2tGa3orTHBTa1V5bktQSWIzdjRWL1BmeXN0VlpZYkV0Mm4wV2gwN3FGUVZMeUZvMjNieGxpNGNBSSsrT0FucU5WcWZQbmxHRGc3VjN6NmpaK2ZKMmJQSG9tcFUzK0VuWjBjTTJjT1owMEtDN3VlZGhVTGYvNElkN1BUdFcxK1BnRVkxWDhLYkdSeXFOUXFmTC91QzJnMEdxalVLaXpiT0EvSnQ1SXdwUGQ0eUdUR3J4cHpkL1dvanVrak0vY08wdTdvRm5WVnE5VjYyMHRLRlhyYkFZaUNHbjJDQWpycWZXOVFRTWR5M3hQZ0d3aXZ1dVgvakFmNEJocTg1K09HUVFVUkVSR1JtUWlDQkg1MTJzRER5UTluYjhhSXJ1VXJzbkRzV2pTQ3ZNTlIyNjZ1aFdZb2xwUjBVMmRydzRnUlVTWXZ1My8yMlZDODlscGZVZUZHQUhCeGNjUnp6M1ZHclZwMm1EUG5OOUUxalVhRDFOU3NLZ2NWTXBrVXc0WkZpbzdEM0xVckRvTUdoY0hidTA2VnhpU3hxS2hwRmZZWk92U0xTbzlSV0tqQUcyOHMxdHUvVDU4bk1ISGk4OFpOa0tyc3lKbFlyTnJ5amVpVURIZFhEMHdjUGxOYlRES2tUUVEwYWpXV2Jad0hwYW9zeE5wemJCc3VYWTNIbUlIdndMZSs4WVZ4cTFLTTBxdHVBNTJWRGZUb1lsQkJSRVJFWkdZTzh0cm83TjhmTjdJdjRFYTIrQVNJaE5UOWNMS3JneUN2Y0FpQ1pldWFiOXAwV1BUYXk4c05vYUV0VEI2M1VhTjZCcTkzNnRSY2I3dXBaUWtpSXRyZ3h4OTNJaWNuSDBEWk42bGJ0aHpGaEFsOVRSdVk2QkZWVUppSDFkdSt4YkZ6ZTBYdEh1NzFNVzNNWExqV2RoZTFoN2FMUk4wNlhsajB5eWZJdVZkV0JQZG1lakptZlBzYUlrUDZvdC9UdytGVXkzQXgxdW95K1pWWjVWNVRLa3Z4OXBmRGtYM3ZMZ0RnNmRCbjhmSnpiOVRVMUtnS0dGUVFFUkVSVlFNQkFocTZCcUtlb3g5TzM5Z2h1cFpYbkltajF6WWh5RHNDdGUzY3l4bWhlaFVVRk9QZ3dRUlIyelBQZEt5UklvYjZDbTBLZ2dBZkg5TitMV3hzWk9qUkl4anIxeC9RdHNYR25zSFlzYjBnazFWK3k0MkhoeXRpWTJmcnRFK2N1QVNKaWRkRmJRc1dqRWRnb0crRlkyN2JkZ3lMRm0wVnRjbGtVcXhiOTc1Uld5YnUwemN2VXhtellvSWVIY2ZPN2NXdnYzK0hlL2s1b3ZiNkhyNTRkL1FjT0R2cEwyN2JwR0ZMZlBMR0VpejY1UlA4blZLMklrdWowV0RQc1cwNGNtWVBlbllkZ082ZCs4SEJ2dnpWVVRwYlJUUWE3U29OQUpCS1pUcC9GMVZtZThuRFlvNUVhME1LUVJBUUdmcGNsY2VpbXNHZ2dvaUlpS2dhMmRuVVFoZi9BYmlSbllqcjJlSnRGZ21wKytCa1Z3Y3krNXFmMTdGamlhTFRHb0N5MHlScXdwWXRSM1hhMnJWckRDY24weXZzUC9sa29DaW95TTh2d3Brei82QlRwMlltajMxZjE2NnRkWUtLM2J0UEd4VlV4TWFlMFducjNMbGxwVUlLU3pIbXlORFNVcVhPaVNjUGs4bWthTmpROEtxYit5bzZLcFVxVDZWVzRjdGw3K0xTdndwUC90dXQ5R1M4K2RtZ0tvMWRwQ2pFNXRoVk9IRitIMmE5OVFPa0V2MEI0ZkpaNHZBMlBUTVY3OHdkb1gwOTVkWFAwS3FKOFlWVks3T1ZSS1BSNEwzNW80enVmOStDOTM2Rm03TjFiTnQ3SERDb0lDSWlJcW9CRFZ4YndxTzJQMDZsYkJlMTV4Vm53dFhldGNibkV4ZjN0K2gxL2ZydXFGKy9lbFozcUZScTVPVVY0c3FWTk1URXhHbFBuN2pQM2w2Ty8vM1BQTnN6bWpYemdZdUxvM2I3QndDY09uWFp6RUZGRUpZdS9VTzBNdVRBZ1hpTUg5OEhEZzYyNWI0dkpTVURseTdwRnVEcjJiUDhBbnpXWk9uU2llVmUwMmcwMkw4L0hzdVg3NnB3SEtWU2hmejhJb1NGdFVaNGVHc0VCUGlZYzVwNkpTUWZ4Vi9KeDZyOVBwWVE2QnVLSU4vT1J2ZVhTcVJvMDd5VEtLaVFTQ1I0T3ZRNTdENnl1ZkwzYnhxTUlrVWhybHd2MitZbWs4b3d1di9iNVlZVVJNWmdVRUZFUkVSVVErUlNPM1R4SDRDYk9aZVFrcFZROFJ1cTBjV0w0aFVCclZvMU12czkrdmI5Q01YRkpRYjdlSHZYd1h2dkRZYXZyM2xPQWhBRUFTMWJOc1RSbzRuYXRzb2VDMXFSdW5XZEVSam9pNFNFYTlxMndrSUZvcU1QWTlpd3lITGZ0MmJObnpwdEhoNnU2TkRCY0JGQ2lVVFFLVXdLbEIwdE8yTEUzRXJNdkh5eHNiTjE3aUdSVkx3TktEUHpIdmJzT1l2ZmZ6K0IyN2V6akw1ZlJrWU9ObXc0aUEwYkRzTEx5dzNoNFcwUUh0N2FxRlViVmVIaDBnRHdyWmFoTGM3RHBmS25wZlRxT2hCSnlYL2hiT0l4K0Rkb2p1SFB2UUUvbjRBcUJSVjFYT3JobGVmZndzNURHN0JsejJvTTZEa0tqUnNhcm5WVDBRcUlMNWU5cTlQMjdmU041ZGEvMEhlYWhrcXRRa1ptcXFqTjNkVkRXeHowdnB4N21TaFNsQjJUYXllM2g2dXovc0JXS3VXamMwM2lyellSRVJGUkRmTnhhUTRQSnorY1RObG1rZnNyRktWSVRjMFV0VFZwNGwyamMyallzQjZHRG8xQVdGanJLdFdQTUNRZ3dFY1VWRnk3ZGhzYWpjYXM5VGY2OTM5S0ZGUUF3TWFOaDlDdlgyYzRPdXJ1NVVsSnljRCsvZkU2N1VPR1JGUTRyeEVqb2pCaVJPVlBTYWlzbUpqUEsreFRYRnlDeTVkdklpSGhHbzRmdjRpa3BGdDZhNDY0dURpaVE0Y0E3TmtqM3VyU3VyVS80dU92aXRyUzByS3dkdTArckYyN0Q3NitIb2lNYkllSWlEYnc4RERmU3FONkxnMVFyd29QOUkreU1mMm5Jdjd5U1lTMDdhYjlHWHh2N0R4Um4xVmJ2a0ZxeG9OUTgrSHJBT0RzNUFhSlJJTGVZWVBRcFgwVVhNcXBiVkdkSGo0TkpLOGdGOSt1K1ZRVVZEd1hPUXd2UkkxNCtLMjRsWkdDT1QrK2c5eThMSlFxUy9CVWh4N28xWFZnamRUcm9mSXhxQ0FpSWlLeUFCdXBMYnI0RDBCcWJoSnkxTmNyZm9NWnBhWHBmdk5kMDBkNFhyK2VnWVVMTitQczJTdDQrZVZJc3o2VWVubUpINVNVU2hYdTNyMW4xbm9Ib2FFdDBLQkJYVkU5aG9LQ1l2end3dzVNbnZ5aXFLOUdvOEUzMzJ6UmVhRDM4SEJGang3QlpwdFRkWXVOUFlONTh6WkNyVlliN0JjUzBnS1RKNytJVTZjdTZ3UVZYMzAxRmxldXBDSTYrZ2oyN1R1UDBsS2w2SHB5Y2pxV0w5K0ZGU3RpMEtwVkkweWRPb0RIeTFhVFdnNU9DRzBuWGdIVTNMK042TFc5cllQQjZ3OHpOcVF3dHBpbVNxV0VSQ0tGSUFoR0J3ZG5MeDdIVDlFTGtKdjM0Tzg1bWN3R0orTVA0R1Q4QWIzdlVhdkw2dldvMUNyOHRuTVpqcC9maDRFOVJ5R3dhUWNHRmhiQ29JS0lpSWpJZ3J5ZEE1Q1RYYk5CeGIvck45em41dVprOXZzNE90cEJLcFZBclZhanVMaFU1MEc5cUtnRU1URnhPSFFvQVI5Ly9ETGF0MjlpbHZ2cUN5UXlNODBiVkFpQ2dNR0R3ekYzN2daUis4NmRweEFXMWhyQndRKzJjMnpkZWt4bkZRRUFEQjBhWWRKcUVvbEVRSzFhZGtiM0x5NHVnVXFsR3pJWSt5QVdIdDRhUC8rOHA5d3RIbjUrbmhnM3JyZm9zK3ZUdUxFM3BrNGRnTkdqbjhHMmJjZXdmZnR4NU9ZV2lQcG9OQnFrcDJlalhqMFhvK1pHVmFjb0tZWUd1cXRpQUVEOTBKL1o0cElpZzJQWnlZMnJER3hNTWMyQ29ud3NYVDhibm5YcVkrTHdtWEIwcUcxd3pQUzd0N0IyeDFLY1RkU3RSYUpVbGlMdGptNTltSWZKcERJb1ZVcGNUNzJDZVN2ZVI3MDYzdWpjdGh0YU5tbVBKZzFiY1B0SERlS3ZOQkVSRWRGalJsL2RDRHM3dVo2ZXBsbTc5bjN0L3l1Vkt0eTRjUWRIamx4QWRQUVI1T1VWYXE4VkZpb3djK1pxTEYwNkVaNmVwaThidDdmWExXaFpVYTJNcW9pS2FvL3QyNC9yRk1qODhzdmY4TzIzcjZOdVhXZGN2bndUeTVidDFIbHY4K1lOOE13enBoWFI5UFIwdzVZdE15cnNsNWw1RHl0WDdrWk16R21kYTZHaExURnlaQStqN21kakk4T29VVDN4MldlL2l0cmJ0UEhIQ3k4OGlkRFFGcjlWWllBQUFCQzdTVVJCVktMUUl5cXFQU0lqMjJsZlA1eUh1TG82WXNTSUtBd1pFb0hkdTA4ak92cXdhSVhLZ0FGZHpiNHRpSFNObi9GY2hhdGs3aHYzMGJNR3I2K2FIV3VPS1VHajBXRGY4ZTFRS2t0eE16MFpNeGUvZ1NtdmZnYi9CczExK2hhWEZHSFY1b1U0Zm42ZjBaK2pQSk5lbVlXZm9oZmdiblk2QUNBak14VmIvdndGTVVjMlkrN1VWZVhXeUNEelkxQkJSRVJFOUpqUjk2MjZWS3Bick5HY1pESXAvUHc4NGVmbmlhaW85bmp6elNYSXlzclRYaThzVkdEdDJ2MllOT2tGczl6cllhV2xLajA5VFNNSUF0NTY2M2xNbVBDdDZBRXBLeXNQSDM2NEV1KzlOeGpUcDYrRVFsR3FNNzhwVS9wWCs1THl3a0lGZnZ2dEFEWnVQS1F6aDhCQVg0d2UvVXlsaTZpR2hRVmg5ZXA2VUNwVkNBdHJqVzdkMnBaYkNIWGR1djFZc1NKRys5clp1UlkyYnB5dTAwOHVsNkZQbnlmUXUzY25IRDkrRWV2WEgwQnFhaVo2OWVwVXFiblJvME1RQkV3Y1BoT2ZMNTJDbE5SL0VOZzBHTjcxR3VydGF5ZTN4ODMwWk5HZndkcU9MdWpVT2d4N2ptN1Z0dWtMVVc2bEorUDlCV08wcjVzMmFvV1BKbnlEQmFzK3dyV2JsN1h0ZlNPR01LU29ZUXdxaUlpSWlCNHp0clkyT20wUFA4aFdKdzhQVnd3WTBCVkxsLzRoYWo5MTZuSTU3NmdjZlovRnprNzNNNXRENDhiZTZOLy9TZnoyMjBGUis5V3JhUmcvZnFIZVVHaklrQWl6blhKaXlJZ1JjM1cyK2ZqNWVXTGt5QjRJQ1RGOEtrTjVCRUhBd29YLzAxc3c5R0VQYitkd2R6ZjhvQ2NJQWtKRFd5STB0Q1d5cy9QMS9welNmOS9wQzBmd3plb1pCdnM4Zk9ySDhmUDdjUHo4UGl5YjlZZmUvczlHRE1XM2F6NEZBQVQ0Qm1MQzBBL3dUMHFpS0tqUTU4YnRCd1Z4WlRJYjJNcnRZQ3Uzdy9RSkM3SDMrSFpzM3ZNemJHUnlSSFh1WjhRbkkzTmlVRUZFUkVUMG1OSDNrSm1mYjNqdnViazFhRkJYcHkwN1c3ZDJSbFVVRkJUcnRPbmJEbUl1cjc3YUF4Y3YzdEE1QlVSZlNCRWMzQlREaG5VemV1enM3SHdNSGx6eGFSejY2RnNHbjVLU2dZOC9YbTMwR0QvL1BCVWVIcTU0NzcwVmlJdExxdEk4N3J0eUpSVlJVZE1xL2I3WTJOa20zWmNNKy9pMWIvV2UzQUlBeXpiTXhjMzBaTzNyR2E4dnJxRlpWVTV3cXlmaDRWNGZZUjJmTVhoaVIyckdkWHp4d3hUWXl1MGhFUVR0Rmc4QThQSHdCUUFjak51RmRpMUNFZFc1SHpxM2pVVHFuZXVRMjRqLy9raElPb1dzM0xzNjR5Y2tuU3AzamtuSmYrRnU5bTJEMS9VZHMvcTRZbEJCUkVSRTlKalJWNkF3TFMwTFFVRitOVGFIOVBSc25UWW5KK01LOFZWRVg3SEg2aXpLS0pOSk1YMzZTNWd3NFJ2Y3ZYdXYzSDdlM25YdzRZZERJWkVZdjgxR285R1l2Ty8rMzh3NUZqMGFmT3VYWC96VVZpNHUxdXJuRTJEeS9TUVNxZTZwSDBZU29EK0FrRWdrbURWeHFVNmc4REJQZHg4VUZSZmlYbjZPenJXdUhYcENyVmJqcCtnRldJbXYwZFEzRUNOZm5JeW1qVnJwOUoyMzRuMmROa1B0QUxCaTAzeURjMXV4YVQ3Q09qNWpzTS9qaEVFRkVSRVIwV1BHemMwSkRnNjJLQ3hVYU52K1hjVFFGRWVQSnNMYnU0N0JyUTJGaFFwczJYSlVwNzFSSS9Oc2g3aDFTL3hOcDZPalBXclhkaWludDNrSVF0bjhEUVVWN2RzM3FaYWlwVVQvSmUxYWhPaWMrbUVPRllVVWlwSmkyTXJ0NEZuWEJ6ZlN5azdoRVFRQjdxNGVpQXg1RnQxQytpSTk4NVkyekx0MDlUeWtFaFp6dFJRR0ZVUkVSRVNQb2ViTkcrRE1tWCswcnk5ZU5NOFJxZi84azRwUFB2a0ZYYnEwUXJkdWJkR3laU080dU5RQ1VMYU40ZlRwdjdGbXpWNmRNQUVBd3NKYW0yVU9pWW5penhJUVVOOHM0K3FqMFdqd3h4OG5zWHo1cmdxM3oveisrd25FeDEvRHhJbjkwTHExZjdYTnFUclkyOHVOUGdwVnJWYWpxTWp3S1NzT0RyYlZYa3lVREJzeExhcmEzbVBvOUkrcTNMY3FKQStGREh1UGI4Y3pYUWRnMXNTbFVLdlZVS3RWa0VpazJoVk9SWXBDUk85ZXBlM3Y2RkFiN3E3VlgwdUc5R05RUVVSRVJQUVlDZ3J5RXdVVmx5N2RnRUpSYXBZQ2hpcVZHZ2NQSnVEZ3dRUUFaY3V5cFZJSlNrdVY1YjdIejg4VFBYdDJNUG5lQ2tVcGtwSnVpdG9DQTMxTkh2ZGhHbzBHQnc0a1lQWHFQYmgrUGNQbzkxMi9ub0VwVTM1QXAwN05NSFJvdHdwUDNYQnpjNnB5allhSDYwRkVScmJEdEdtRHFqVFdSeDhOTTZxZlVxbkNyRm0vNHNpUkM5cTJXclhzSUpmTFJEVkkycmR2aW5mZkhjZ1ZKbFJ0M0p6ZFJhL1g3ZmdCVy8vOEJYYTJ1cXVyTkJvMThncHlvVkkvT0Iyb1ZaUDI1WTV0cm1OWXFYd01Lb2lJaUlnZVEwOCtHWWhWcXg3OFkxdWhLRVZjWEJLNmROSGRqMjJxc204dnk2K040T1hsaGs4L0hhSDNXTkhLT25YcU1rcEt4SUZJNTg0dFRSNzNQb1dpRkh2M25rTjA5R0VrSjZjYjdHdHJhMVB1YVNvblQxN0d5Wk9YMGJxMVAvcjJEVUdYTGkxaFkvUGYvcWQ1YW1vbVpzOWVyN002cDIvZkVMUnExUWpUcHovNHR2cnc0YitRbXBxSmp6OGVCbS92T2pVOVZYb00rTllQZ0o5UEFLN2RmRkFFdGtoUmlDSkZZWVh2dFpYYm9VLzQ0T3FjSGxYZ3YvMjNJUkVSRVJGVmlhK3ZCL3o4UEhIdDJvTXE5SHYzbmpNNXFLaE1RVXhCRU5DalJ6REdqdTBGSnlmejFKRFl0Kys4NkxXUGp6c2FOL1kyZWR6azVIVEV4TVJoMTY2NENyZDR5R1JTREIvK05QcjE2NEpseTNaaTI3Wmo1ZmFOajcrSytQaXJjSFMwUjBSRUczVHRHb1RBUUYrVFE1dUhqd2F0VG5mdjNzT21UWWV3ZGVzeG5WVXpQajd1ZU9tbGJyQ3prMlBJa0Fpc1hidFBlKzNxMVRTTUdqVWZ2WHMvZ1dIRHVzSEZ4YkhHNWt6QWUyUG5XZVMrWDczN2kwbnZuekxIdU5VOWdpQmd5cXVmWTJQTVR6aC82UVJ5ODdNTUJxWnlHMXM0TzdtaHVWOFFlb1VOZ25lOWhpYk5rMHdqM0lvcjV5d2FJaUlpSXFvUmlkbDc4UFRUcmpWKzN4MDdUbUxCZ21qdGE2bFVnbDkrbVFaMzk5b21qWHYxYWhvT0g3NkF4TVFVM0x4NUY3bTVCVkFvU21Gblo0UGF0V3ZCMTljRGdZRytpSXhzaDdwMW5VMzlHRnAzN3VUaTVaZm5pSTRGZmYzMVovSGNjNTJyTkY1V1ZoNWlZdUt3ZCsrNUNsZFAzTmVraVRlbVRoMEFmMzh2YmR1SkU1Y3dmLzRtWkdYbEdUV0dnNE10MnJWcmdwRWplNkJodzNvRyt4WVZsYUNrcEd6TGprd21oVlFxUVhaMlBwWXQyNG5ZMkRPaXZ0MjdCMlBxMUFGR3phRWl1YmtGaUl0THd2Nzk4VGgxNnJMZW8xamQzSnd3Yjk1WTdWRzBHbzBHOCtadHhPN2RwM1g2MnRuSjBhVkxLM1R0R29TT0hRUE11cnBrejU1c3RIUjkybXpqVWVXb1ZFcW9OUTkrUG14a3BtMzMrZmYyRElrZ1lhMlQvN0Q2SGNyL3plT0tDaUlpSXFMSDFOTlB0OGZQUCs5QlptYlpTUlVxbFJxYk5oM0N1SEc5VFJyWDM5OUw5S0JlVXpadVBDUjZZSFoycm9VZVBVeXJlN0ZwMDJHalZpYzRPOWZDcTYvMlFLOWVIWFVlbko1NG9qbFdycHlLTld2K1JIVDBFWU8xT29DeVUxRUtDeFh3OFhFMzJBOEFFaE5UTUczYThncjdBVUNkT2xVUG9CSVNydUhhdGR1NGNpVU5pWWtwU0VuSmdNYkE5NTFObW5oait2U1hSTnM2QkVIQTIyLzNoNk9qUGFLakQ0djZGeGVYNE04L3orTFBQOC9Dd2NFV1RadldoNit2Si96OFBCRVIwUVlPRG9aUGRDRHJKWlhLWU02ek0zZ1N4K1BCK0VPY2lZaUlpT2lSSXBmTE1ISmtEMUhidG0zSGNPZE9yb1ZtVkhYcDZkbll2djI0cU8yVlY3cWJWS3pSemMwSjA2WU5NdmlOcmIyOUhJTUdoV0hWcXFubzNidFR1WDN0N2VVWVBmb1pMRjgrR1pHUjdTQ1Zsdi9QOEhyMVhQRGhoME8xcHhFWUVoVGtaM1FCMUk0ZEE0enFwOCtGQ3lsWXRHZ3JkdXc0aWVUazlISkRDbHRiR3d3YkZvbEZpMTdUVzN0Q0VBVDg3Mzk5OE1FSFE4czlSYVN3VUlIejU2OWk2OWFqK1BQUHM3QzNaOEZOb3NjTmd3b2lJaUtpeDFoVVZIc0VCZmxwWDVlVUtQSDk5NzliY0VaVnMyVEpkdEZLaFJZdEdxSlhyNDRtajl1aFF3RDY5ZzNSYVhkMHRNZXdZWkZZczJZYVJvOSt4dWlqTzcyODNEQnQyaUNzV2pVVnp6NGJxaE15eUdSU1RKLytFbXJYTnE1bWgxd3VRN05tRFNyczkrU1RnYUxmNThvYU5DZ01uVG8xSy9lNmc0TXRubisrQzFhdW5Jb1JJNklxckxFUkh0NGFQLzMwTnJwM0R5NDMzTEcxdGNIYmIvZm4wbjZpeHhCclZCQVJFUkZabUtWcVZOeVhscGFGY2VPK1JsRlJpYlp0NXN6aFpqMHRvenJ0M3grUHp6NzdWZnZhM2w2Tzc3K2ZhTGJUSklxS1NqQm16QUtrcDJmRDM5OExmZm84Z2NqSWRtYlpqcENmWDRTOWU4OWg5KzdUdUh6NUprYU83SUVoUXlJcU5jYXlaVHV4ZnYwQnZkYzhQRnpSczJjSERCNGNibktCenB5Y2ZJd1o4elZ5Y3NxT0daVklKR2piMWgvaDRXMFFGdGE2eXI4ZXFhbVoyTFRwTVBidVBTY3FWRHB1WEcvMDcvK1VTWE1HV0tPQ3lGb1pxbEhCb0lLSWlJakl3aXdkVkFCbHgwVis4c2thN1pKK1orZGErTzY3TjgxYTdMSTZwS1ptWXNLRVJTZ29LQVpRdHJYZ2swK0dJeVNraFZudmMrblNEYWhVYXJScTFjaXM0LzdiOWVzWnFGL2YzZUMyRUgwS0N4WEl5M3R3NUtJZ0NKQklKSEJ3c0RWN2JZY1RKeTdoNk5GRUJBYzNSYnQyamMxMldnc0FLSlVxeE1VbElTN3ViOXk5bTR1UFBuckpxTzB2RldGUVFXU2RHRlFRRVJFUldURnJDQ29BWVBmdTA2TGpTcHMzYjRDd3NOWVduRkhGSHA1enMyWU5FQjV1M1hPbW1zV2dnc2c2OGRRUElpSWlJcXBROSs3QmxwNUNwZjBYNTB4RVJJYXhtQ1lSRVJFUkVSRVJXUTBHRlVSRVJFUkVSRVJrTlJoVUVCRVJFUkVSRVpIVllGQkJSRVJFUkVSRVJGYURRUVVSRVJFUkVSRVJXUTBHRlVSRVJFUkVSRVJrTlJoVUVCRVJFUkVSRVpIVllGQkJSRVJFUkVSRVJGYURRUVVSRVJFUkVSRVJXUTBHRlVSRVJFUkVSRVJrTlJoVUVCRVJFUkVSRVpIVllGQkJSRVJFUkVSRVJGYURRUVVSRVJHUmhVa0VLVlFxamFXblFmVElVYWswa0FoU1MwK0RpQ3FKUVFVUkVSR1JoZGxJN0pHZnI3TDBOSWdlT2ZuNUtzaWxEcGFlQmhGVkVvTUtJaUlpSWd0enNxbUwxTlFTUzArRDZKR1RtbG9DUjVtN3BhZEJSSlhFb0lLSWlJakl3dXJZTlVMR2JRSFoyVXBMVDRYb2taR2RyVVRHYlFIdTlyNlduZ29SVlJLRENpSWlJaUlMa3dveWVEdTB4RjkvRlRDc0lES0Q3R3dsL3ZxckFONzJMU0VCYTFRUS9kZklMRDBCSWlJaUlnSnF5ZHpnaWJhSVA1ZUllcDRsOFBhV3c5RlJDcWxVc1BUVWlQNFRWQ29OOHZOVlNFMHRRY1p0QWQ3MmJWSEx4czNTMHlLaUtoQnV4V2xZWXBxSWlJaklTcWcwU21RV3B5QmZlUmNscWtLb05TeXlTV1FNaVNDRlhPb0FSNWs3NnRnMWdsVGdkN0pFMXF4K0I2SGNKSjUvZW9tSWlJaXNpRlNRb1o1OVk5UkRZMHRQaFlpSXlDSllvNE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xdkJvSUtJaUlpSWlJaUlyQWFEQ2lJaUlpSWlJaUt5R2d3cWlJaUlpSWlJaU1ocU1LZ2dJaUlpSWlJaUlpSWlJaUlpSWlJaUlpSWlJaUlpSWlJaUlpSWlJaUlpSWlJaUlpSWlJaUlpb3YrTS93TzYvK3NxMUJ1VURnQUFBQUJKUlU1RXJrSmdnZz09IiwKICAgIlR5cGUiIDogIm1pbmQiCn0K"/>
    </extobj>
    <extobj name="C9F754DE-2CAD-44b6-B708-469DEB6407EB-3">
      <extobjdata type="C9F754DE-2CAD-44b6-B708-469DEB6407EB" data="ewogICAiRmlsZUlkIiA6ICI2NzcwMjA3NjI0MCIsCiAgICJHcm91cElkIiA6ICIxNTU2NTI4NjgiLAogICAiSW1hZ2UiIDogImlWQk9SdzBLR2dvQUFBQU5TVWhFVWdBQUJtWUFBQUczQ0FZQUFBQ3VmK29mQUFBQUNYQklXWE1BQUFzVEFBQUxFd0VBbXB3WUFBQWdBRWxFUVZSNG5PemRkMWhUNS9zRzhEdHNHY3B5Z0tPS3ErNVozSUlMY2VQZXMxcEhyZmFyMXRtNlI2M2FhdFdxeFZMclhyZ1FySXE0QlhGVXFZaDdpN0tWdlVKK2YrU1hVd0lKSkNRa0lQZm51cng2a3B5YzgwS1RBTzk5M3VjUlNXNXVrNENJaUlpSWlJaUlpSWlJaUlnS1ROUjhva2lWL1F3S2V5QkVSRVJFUkVSRVJFUkVSRVFreFdDR2lJaUlpSWlJaUlpSWlJaElSeGpNRUJFUkVSRVJFUkVSRVJFUjZRaURHU0lpSWlJaUlpSWlJaUlpSWgxaE1FTkVSRVJFUkVSRVJFUkVSS1FqREdhSWlJaUlpSWlJaUlpSWlJaDBoTUVNRVJFUkVSRVJFUkVSRVJHUmpqQ1lJU0lpSWlJaUlpSWlJaUlpMGhFR00wUkVSRVJFUkVSRVJFUkVSRHJDWUlhSWlJaUlpSWlJaUlpSWlFaEhHTXdRRVJFUkVSRVJFUkVSRVJIcENJTVpJaUlpSWlJaUlpSWlJaUlpSFdFd1EwUkVSRVJFUkVSRVJFUkVwQ01NWm9pSWlJaUlpSWlJaUlpSWlIU0V3UXdSRVJFUkVSRVJFUkVSRVpHT01KZ2hJaUlpSWlJaUlpSWlJaUxTRVFZelJFUkVSRVJFUkVSRVJFUkVPc0pnaG9pSWlJaUlpSWlJaUlpSVNFY1l6QkFSRVJFUkVSRVJFUkVSRWVrSWd4a2lJaUlpSWlJaUlpSWlJaUlkWVRCRFJFUkVSRVJFUkVSRVJFU2tJd3htaUlpSWlJaUlpSWlJaUlpSWRJVEJEQkVSRVJFUkVSRVJFUkVSa1k0d21DRWlJaUlpSWlJaUlpSWlJdElSQmpORVJFUkVSRVJFUkVSRVJFUTZ3bUNHaUlpSWlJaUlpSWlJaUloSVJ4ak1FQkVSRVJFUkVSRVJFUkVSNlFpREdTSWlJaUlpSWlJaUlpSWlJaDFoTUVORVJFUkVSRVJFUkVSRVJLUWpER2FJaUlpSWlJaUlpSWlJaUloMGhNRU1FUkVSRVJFUkVSRVJFUkdSampDWUlTSWlJaUlpSWlJaUlpSWkwaEVHTTBSRVJFUkVSRVJFUkVSRVJEckNZSWFJaUlpSWlJaUlpSWlJaUVoSEdNd1FFUkVSRVJFUkVSRVJFUkhwQ0lNWklpSWlJaUlpSWlJaUlpSWlIV0V3UTBSRVJFUkVSRVJFUkVSRXBDTU1ab2lJaUlpSWlJaUlpSWlJaUhTRXdRd1JFUkVSRVJFUkVSRVJFWkdPTUpnaElpSWlJaUlpSWlJaUlpTFNFUVl6UkVSRVJFUkVSRVJFUkVSRU9zSmdob2lJaUlpSWlJaUlpSWlJU0VjWXpCQVJFUkVSRVJFUkVSRVJFZWtJZ3hraUlpSWlJaUlpSWlJaUlpSWRZVEJEUkVSRVJFUkVSRVJFUkVTa0kwYjZIZ0FSRVJFUkVaRzJKSXN6Y2YxRExFTGlQK0JKY2lLZUpDY2lNaTBOaVptWlNCSm5Ja09TcGU4aEVoRVJFWkVLakVVR3NEQTBncVdSRWNxWm1xS0d1U1ZxbUZ1aVlXbHJ0TEMyaGJraHA3YXArT0tybDRpSWlJaUlpclhJOURRY2VmOEd2cEhodVAweERwa1NpYjZIUkVSRVJFUWF5cEJrNFVObU9qNWtwdU5OYWpKdWY0d1RIak1TaWRDMGpBMTZsSE5FL3dxVlVOYkVWSThqSlZLZlNISnpHLzlxSVNJaUlpS2lZa1VDQ1FJL3hPQzNGMDhSRUIwQk1maG5EUkVSRVZGSlpBZ1JPdHFYeDllZjFVQXJHenQ5RDRkS09GSHppU0pWOXVPS0dTSWlJaUlpS2xhdXhjWGd4NmRodVA0aEp0ZGpJb2p3ZWRuUDBLWktBOVMyL3d3MWJDdWhVcGx5c0RJeGg2VkpLUml6NUFVUkVSRlJzWkFoemtSaWVnb1MwcFB4NW1Na25zUyt3Y1BvbDdqNjZsODhpSG9KeWY5Zm1DT0dCR2VqMytOczlIdTBzTGJEM09wMTBKb0JEUlZ4WERGRFJFUkVSRVRGUWtSYUtoWTl2b2VqNzkvSzNTK0NDSzBxMThmQStoM1J0VVlMMkptWDBkTUlpWWlJaUVnWFlwSS80dlNUNnpoMEx3Q0JyKzhKSVkxTXZ3cVZzTGhtUFpRM05kUFRDS21rVW5YRkRJTVpJaUlpSWlJcThvNUh2TVhNc0R0SXlNd1U3aE5CaE41MTJtRnV1NUZ3c25IVTQraUlpSWlJU0YrZXhZWGp4OHU3Y0NMc3NseEFZMlZraEovck5FSHY4dnc5a1hTSHdRd1JFUkVSRVJWN2FWbGkvUERvSHY1NjgwTHUvcmFmTmNJUHJtUFJ1RUpOL1F5TWlJaUlpSXFVTys4ZlkrbDVMMXg5RlNKMy81aEsxYkMwVmoyWUdoanFhV1JVa2pDWUlTSWlJaUtpWXUxalpnYkczQW5HdFEvUnduMVZ5cFRIYXJldjBkR3BtUjVIUmtSRVJFUkYxYmxuTnpIM3pHOTQ5VEZDdUsrMXRUMythdXlNMGtiR2Vod1psUVNxQmpNR2hUMFFJaUlpSWlJaWRVV21wOEhqNWxXNVVLWjFsUVk0TTNvRFF4a2lJaUlpVXFxVFUzT2NHYjBCcmFzMEVPNjc5aUVhSHJldUlESTlUWThqSS9vUGd4a2lJaUlpSWlwUzRqTXpNUGgySU80bmZoVHVHOTJrT3c0T1hnNmJVbFo2SEJrUkVSRVJGUWMycGF4d2NQQnlqRzdTWGJndk5DRWVRLzY1aHZqTUREMk9qRWlLd1F3UkVSRVJFUlVaYVZsaWpMNFRMSVF5UmdhRytORnRDbjV5K3hyR0JrWjZIaDBSRVJFUkZSZkdCa2I0eWUxci9PZzJCVWIvMzE4bU5DRWVvKzhFSXkxTHJPZlJVVW5IWUlhSWlJaUlpSXFNSHg3ZGt5dGZ0cnp6Ukl4dDBrT1BJeUlpSWlLaTRteHNreDVZMXVrcjRmYTFEOUZZK0NoVWp5TWlZakJEUkVSRVJFUkZ4UEdJdC9qcnpRdmg5dWdtM1JuS0VCRVJFWkhHeGpYdGlWR051d20zZDd4NWpoTVI0WG9jRVpWMERHYUlpSWlJaUVqdkl0SlNNVFBzam5DN2RaVUdXTmw1a2g1SFJFUkVSRVNma3BWZEpxRjE1UWJDN1psaGR4Q1JscXJIRVZGSnhtQ0dpSWlJaUlqMGJ0SGplMGpJekFRQVZDbFRIbDRlQzRSYTRFUkVSRVJFbWpJMk1JSlgzd1dvVXFZOEFDQStNd09MSDdPa0dla0hneGtpSWlJaUl0S3JhM0V4T1ByK3JYRDdSN2Nwc0NsbHBjY1JFUkVSRWRHbnlLYVVGVloxbVN6Y1B2TCtEYTdGeGVoeFJGUlNNWmdoSWlJaUlpSzlrVUNDVlUvdkM3ZmJWR21JVGs3TjlUZ2lJaUlpSXZxVWRhNytCVnBYK2ErazJlcW5ZWG9jRFpWVURHYUlpSWlJaUVodkFqL0VJUGhETEFCQUJCRVdkaGluNXhFUkVSRVIwYWR1a2VzNGlDQUNBQVI5aUVFZ1Y4MlFqakdZSVNJaUlpSWl2Zm50eFZOaHUzZWRkbWhjb2FZZVIwTkVSRVJFSlVGamgxcm8vWGxiNGZibWwwLzBPQm9xaVJqTUVCRVJFUkdSWGtTbXB5RWdPZ0tBZExYTTNIWWo5VHdpSWlJaUlpb3A1cllmSmF5YUNZaU9RRlI2bXA1SFJDVUpneGtpSWlJaUl0S0xJKy9mUUF3SkFLQlY1ZnB3c25IVTg0aUlpSWlJcUtSd3NuRkV5OHIxQUFCaVNIRGsvUnM5ajRoS0VnWXpSRVJFUkVTa0Y3NlI0Y0wyd1BvZDlUZ1NJaUlpSWlxSkJ0Yjc3M2ZRazlsK055VXFiQXhtaUlpSWlJaEk1NUl5TTNIN1l4d0FhUm16cmpWYTZIbEVSRVJFUkZUU2RLM1pRaWhuOXMvSEQwZ1daK3A1UkZSU01KZ2hJaUlpSWlLZEMvNFlpMHlKdEl6WjUyVS9nNTE1R1QyUGlJaUlpSWhLR250emE5UXVXd1VBa0NISlF2Q0hXRDJQaUVvS0JqTkVSRVJFUktSeklmRWZoTzAyVlJyb2NTUkVSRVJFVkpLMXJkSlEyTDZiOENHUFBZbTBoOEVNRVJFUkVSSHAzSlBrUkdHN3R2MW5laHdKRVJFUkVaVmt0ZXlxQ050UGt4THoySk5JZXhqTUVCRVJFUkdSem1VUFptcllWdExqU0lpSWlJaW9KS3RoOTkvdm9rK1NrL1E0RWlwSkdNd1FFUkVSRVpIT1JhYWxDZHVWeXBUVDQwaUlpSWlJcUNTclhLYThzQjJabnFySGtWQkp3bUNHaUlpSWlJaDBMakV6VTlpMk1qSFg0MGlJaUlpSXFDU3pOQ2tsYkNkbVp1aHhKRlNTTUpnaElpSWlJaUtkU3hML0Y4eGsvMk9ZU3BaWnMyWmgxcXhaK09tbm4vUTlsR0luTTF1NG1WTmNYSndPUjFJODNMaHhBNzYrdnNqSTRJUWJBUHo3Nzc4WU1HQUFCZ3dZZ0tpb0tIMFBSMnR1Mzc2TmxKUVV0WjRUR0JpSXRHeXJPRFh4OHVWTC9QdnZ2NUJJSkNvL0p5c3JDOGVQSDhmRGh3ODFQbjlRVUJCOGZIeHc3OTQ5aU1WaWpZOVhIUDN6enorNGUvZHVucCtSMmZuNys4UGYzeCt2WHIxUytQaXJWNitFZlVxU3ExZXY0c0tGQ3dnTkRkWDNVSFJDTHBncG9lOGQwajBHTTBSRVJFUkVwSE1aa2l4aDI5alFTSThqSVgxYXQyNGQxcTFiQnk4dnJ3STkvOXk1YzZoWHJ4Nk9IVHVtNVpGcFp2ejQ4YkMzdDRlOXZiMVdKbHNWK2V1dnYxQ3JWaTJzV3JVSzBkSFJBSUNVbEJTTUh6OGVqUm8xUWtSRVJLR2N0N2lhTTJjT2V2YnNDUWNIQjd4NzkwN2Z3OUc3aUlnSWVIdDd3OXZiRzBsSm4wWS9oZmo0ZUxScDB3YTJ0cmJvMTYrZlNzOTU5T2dSV3JkdURXdHJhOHlkTzFmak1heGZ2eDROR3phRWc0TURrcE9UODkwL05EUVVkZXJVZ1llSEI2Wk1tYUx4K1RkdTNJamV2WHVqWWNPR2FnZFV1dkR1M1RzRUJ3Y1g2am0rKys0N05HN2NHQjA2ZEZCcC95NWR1cUJMbHk0NGVQQ2d3c2NQSGp3bzdLT0t0TFEwL1BISEh5cVB0N0Q4KysrL2NIVjFWUm80NWFkMzc5N28wS0VERmk1Y1dPQXhoSVdGRlpzTEwwd01qWVh0akt5c1BQWWswaDcrQlVSRVJFUkVSS1FqRW9rRUlwRkkzOE5ReWVMRmk3Rmt5WklDUDc5cjE2NzQrKysvdFRnaWVkZXVYVVBYcmwwaEZvdlJ2MzkvN05peEF5TkhqaXkwODZuajZkT25pSW1KQVFDVUtWT21VTTV4NU1nUlBINzhHUFBuejBldlhyMWdiMitQSzFldXdNdkxDeEtKQkgzNzlzV0ZDeGRnWW1KU0tPY3ZUdTdjdVlQejU4OERBSm8wYVFJSEI0Y0NINnVnNzkrd3NEQjgvdm5uZVBEZ2dkclBMVmV1SEd4dGJRdDAzcExreUpFalNFMlY5b1pROWYveDRjT0hBUUNwcWFtb1ZhdVd4bU00ZWZJa0FLQnUzYm93TjgrL1RHZnQyclZoWVdFQkFBZ0lDSUMzdHpmNjkrOWY0UE0vZS9ZTUFGQzVjbVZZV2xvcTNDY29LS2pBeDVkcDBxUUpURTFOODl6bjdkdTN1SDM3Tm03ZHVpWDhlL2Z1SFN3c0xCQVZGWVZTcGJTL1dqWWpJd09CZ1lFQUFEYzNONjBmUHoreHNiSG8wNmNQcmx5NWdsdTNibUh6NXMwS1B6TzA5WHVBc3BWWmp4OC9ScHMyYlpDUWtJQU9IVHJnd29VTHFGeTVzbHJIenZyL2NNTEFvR0RYOUYrNmRBbTllL2ZHeDQ4ZmtaU1VwUEQzaVk4ZlAycGxoV2Y1OHVVTDVmVkVWTmdZekJBUkVSRVJVWW0zZXZWcXpKMDdGeUtSQ043ZTN1amJ0Ni9XamgwYkc0c3paODdnNzcvL3h1blRwN1YydGI2dnJ5OTY5KzZOckt3c3JGcTFTaXRYZXhjbnJWdTN4c21USnpGZ3dBQWtKU1ZoM0xoeGNIUjBSS2RPbmZROU5MblNVSFoyZGxvL2ZrSkNBczZkT3djQWFOcTBLZXJYcnc5QWV1WDM3Tm16c1hyMWFnUUdCbUx5NU1seVYyNHZXN1pNNVpKTnk1Y3YxL3E0YzJyUm9nV0NnNFB4MDA4LzRidnZ2Z01BbkQxN0ZtNXVickN5c2tKY1hCd01EUTBCU0lNTlZWWWZlWGg0NUxwdjNicDF3dmFDQlF1ME5QcUNxVk9uanRyUEthcnY3eU5IamdnaHd1TEZpN0ZvMFNJQTB2ZG1ZR0FnakkyTkVSa1pDV3RyYTUyTVorZk9uY0wyMUtsVFZYcU90N2MzQU1EVTFGVGxWVGJLUEhqd0FFK2VQQUVBNGZ2eTRjT0hmSi8zMDA4L3djM05EUktKQkxObno0YUxpd3VNakJSUDE1VXVYVHJQaVhKWk1GTzNibDJsKzdScTFTcmZNZVhuK2ZQbnFGcTFLcEtTa2hBVUZJU25UNS9peVpNbmN2OVZ0aElyS1NrSkFRRUI2TkdqaDhianlPbkdqUnZDU3FYZXZYdHIvZmo1ZWZIaUJXN2Z2ZzBBMkxKbEN6SXpNN0Z0MnphZFg1QlJzMlpOREJreUJKNmVubmoyN0JrNmRPaUFpeGN2b21MRmlpb2ZReGI2eUQ2RDFWVzVjbVVodkZ1NmRDa3NMQ3d3ZS9ac3VYMjJiTm1DZWZQbUZlajQyZm40K0tCbno1NGFINGRJMXhqTUVCRVJFUkZSaWVicjY0djU4K2NEQU9iUG42OXhLSk9WbFlYZzRHRDgvZmZmK1B2dnYzSGp4ZzNoeWxOdDZ0R2pCeFl2WG95RkN4ZGkvdno1cUZPbkR2cjA2YU8xNDN0NGVLQnExYXBxUDIvczJMRmFHME4rM04zZDRlZm5CM2QzZDZTa3BHRG8wS0c0YytjT0hCMGRkVFlHUldUQmpMVzFOWXlOamZQWlczMStmbjVDd0RKNjlHaTV4NVl2WDQ1TGx5NGhNREFRWGw1ZWNIWjJ4c1NKRXdGSUEwaFZ5MVlWZGpEejl1MWIzTGh4QXdEUXRtMWI0ZjZqUjQ4Q0FGcTJiQ2szSWJobnp4NnNXTEVpMytQbXZJTDgvdjM3Mkx0M3IzRE14bzBicXpSWkxtTmtaS1J3NWNIbHk1ZFJvMFlONGJac2hZYXkrN1VwdjBsZTJlcWN3bmJseWhWaFd4WnFwS1NrNE5hdFd3Q0FEaDA2NkN5VWVmejRNUzVjdUFCQStybWdTZ0FXRmhZbVRLTDM3dDFiNDdIS1ZzdUlSQ0xoKzJGalk2UFdNWjQ5ZTRheVpjc3FmVHl2LzdjSkNRbUlqSXdFQU5TclYwK3Q4eFpVYW1vcTNOM2Q4K3puVXF0V0xUUnMyQkNOR2pWQ2t5Wk4wS3haTTFTb1VBR0F0TDlQUVh1WWpCOC9QdGQ5UGo0K0FLUXJrUm8xYWxTZzQycWlhZE9tMkw5L1AvcjI3UXV4V0F4UFQwK1ltcHBpNDhhTkN2ZWZQWHUyMmo4ei8venpUNVhLZzIzWnNnV1JrWkU0ZnZ3NG5qNTlpbzRkTytMeTVjc29WNjZjU3VmUk5KaXBWcTBhZkh4ODRPcnFpcFNVRk15Wk13ZFdWbGFZUEhseWdZNUg5Q2xpTUVORVJFUkVSQ1ZXWkdRa3hvNGRpNnlzTERSdDJoU0xGeS9XNkhoRGhnekIyYk5uRVJzYnE1MEI1bVArL1BudzgvTkRVRkFReG8wYmgzLy8vVmRyb1VUanhvM1J1SEZqdForbnkyQUdBTnEzYjQ5dDI3WmgxS2hSaUlxS3dvUUpFK0RyNjZ2VE1XU1hsWlVsbERFclNMQ2xDbGxQSGhNVEV3d2JOa3p1TVNNakkremR1eGVOR2pWQ2ZIdzhwaytmamg0OWVxQlNwVXFGTXBhQ09ucjBLQ1FTQ1VxVktvVm16Wm9Ca0U0RXl2b0ZaUTlyTkxGZ3dRSWhHQTBLQ2xKN290ekZ4VVdZOE0vTzN0NWVtRnhXNVg0WlZackNTeVFTakIwN0ZuLzk5UmVNakl6UXNtVkx0Y1lzazVpWWlEZHYzaWg4N1BYcjE4TDIwNmRQaFJKZ2lpZ0xBbVRCVEkwYU5kQ2dRUU1BUUhCd01OTFQwd0ZBcXlzUDg3TjkrM2JoZXp0anhneVZueVBUbzBjUHZILy9QdC9ubEM1ZFdtbUpNbG1Qa2padDJoUktJSmVmUjQ4ZUNkdDVCVE9QSHo5VzY3aHBhV2tZUDM2OFVBS3RkdTNhd2twQU96czd0R3ZYRGlFaElhaFdyUnFxVjYrT21qVnJJaXdzVEZpTmxOZEt0ejE3OW1EejVzMXFqVWRHVVRBak8yZDRlTGpDMSsyNWMrZVVmaForOTkxM3dzbzlaWEtHb2xGUlViQzN0NWU3cjFldlhsaS9majIrK2VZYkFNQ21UWnRnYVdtSlZhdFc1VHBlMmJKbDFRNVI4d3J1c2pNME5NVCsvZnZScFVzWFhMbHlCWThlUFVLWExsMXc0Y0lGbFQ0SHhXS3hjSnlDY25aMnh1N2R1ekZnd0FCSUpCSk1uVG9WTmpZMkdESmtTSzU5RXhNVDFUcFhTRWdJV3JSb1VlQ3hFUlVGREdhSWlJaUlpS2pFK3VhYmJ4QVZGUVVEQXdONGVYa3BMUitqcWdNSERzamRGb2xFcUZxMUtwNC9mNjdSY1pVeE5EU0VsNWNYR2pac2lOallXRXllUEJuSGp4OHZsSE1WWlNOSGpzU2xTNWV3ZmZ0MitQbjVZZS9ldmJrQ0MxMTUrZktsTUtGVnJWbzFyUi8veVpNbk9IdjJMQUJnOE9EQnVTWUZBV2tnOU1zdnYyRGF0R253OVBRVUppSVRFeFB6UFBhSUVTT3daODhlclk5WkVkbktHR2RuWjZFUFRsQlFrRkRxTDY5Z0ptZFQ4eVZMbHVESEgzL010VjlnWUtBUTlCUTFZV0ZoTURJeVFzMmFOWE05Tm12V0xQejExMThRaVVUNDQ0OC80T3JxcXZBWWZuNStjcSt4bkt0RS9QMzlWUXBIT25mdW5PZmppc0trNU9Say9QUFBQd0RrQTVqTGx5OERrSDcyS1NvcnAwM0tWZzRwNnkzeTlkZGZZOU9tVFFDQTlQUjB1ZEpuWThhTVVlbWNHemR1VkZnbUxUUTBWRmdCcHVoWW1xNWlVcVVVVnZZQUpLOWdKdnVLcnZ6RXhjV2hUNTgrUWlqajdPd01YMTlmV0ZsWkNmdWNPWE1tMTgvT3RXdlhDaUdKcm9TRWhBaWhVMEpDZ3NKQUtDTWpReWRqbVRwMUtrSkNRdURwNlFrQTJMcDFLeVpNbUFBbkp5ZWRuRi9Hek13TVI0OGVoYk96TTU0L2Y0NlFrQkQwNjlkUDZMbVZGOW4zU3RQZmkvcjE2NGU1YytkaTFhcFZ5TXJLd3JoeDQrRHE2cG9yd0RZMU5WWHJYT3lmUnA4Q0JqTkVSRVJFUkZRaVhidDJUYmpDZWZUbzBWb3JlMkpuWndjM056ZTR1N3ZEM2QwZHo1NDkwMHBOZjJYcTFLbUQ4ZVBIWSt2V3JUaHg0Z1RPblR0WEpQcXM2TnJhdFd0eDZ0UXB2SDM3RnQ5OTl4MTY5KzZ0dFBsMVlicDc5NjZ3clU0OWYxVnQyN1pObUNpWFhaR3RpR3p5UzljVGdhcUlpWW5CcFV1WEFBRHQyclVUN2o5eTVBZ0E1THRLeE16TVRPNjJvcXVzTXpNek1XblNKQURTNXRWYnRteUJyYTJ0Mm1OVjllcDBkUnc2ZEFpalJvMkN1Yms1amh3NUFoY1hGK0d4bFN0WDR1ZWZmd1lnTFQwM2F0UW9wY2VwVnEyYVRrcVdLUklVRkNTVXI4b2V6TWhXMGJScTFTclBsVVA2dG4vL2ZrUkhSNnY5UEdVTjcvLzg4MDhBZ0lXRkJRWVBIcXpSMkZRVkdob3FOOEV1QzJ3QjRQejU4d2dPRHM3MUhGVjc3d0RTVlZYZHVuVVRTbzExN2RvVjN0N2VzTEN3a050UDA0bDdHVlZXazAyZE9sWHBDaHRaQ05Lc1dUUGh2WitUdmIwOXdzTEM1TzZUQlpyS3lvcGxMeDJXODdsNXJUelp0R2tUN3QrL0Q3RllqSDM3OWhYYUNzcjgyTnZidzhmSEI2MWJ0NGFOalkzdytaSWZiUVV6Z0xRMDVxMWJ0M0RseWhYczM3Ky9TSDgyRU9rU2d4a2lJaUlpSWlxUlpJMnFEUTBOc1hEaFFxMGNNekF3RU03T3puTE5tV1hObUF2VER6LzhnRC8rK0FNWkdSbFl0R2hSaVF4bXlwUXBnMzc5K21IanhvMElEdy9IanovK3FKTUc5amxsRDJaay9TdTBKVFUxVlpnQWJ0R2lCYjc0NGd1NXgzLzk5VmNoOERoOCtIQ1JER1VBYVI4STJhUytvdjR5VFpvMFVWb3VTbFUvLy93elFrSkNBRWhYU256MTFWY2FIUzhuWlQxTVZPbHQwcWxUSjlTdlh4ODNiOTVFbHk1ZDhNY2ZmMkRreUpINC9mZmZzV0RCQWdEQS8vNzN2M3pMS3VYSHc4TkQ2V1Mzdjc4L3VuVHBBdUMvUnU3cWtBVXdqbzZPUW9nbUZvc1JHQmdJNEwrZU03cmc0ZUdCNmRPbkszMjhRNGNPY3JjbEVvbXd3cXBzMmJJSUNBakljL0xaMTljWHMyYk5BcUQ0S3YzTXpFenMzcjBiQURCbzBDQ2RCY0tYTDE5V0dzN09uVHRYNGYycUJqT2hvYUZ3ZDNjWFN1RU5IejRjZi83NVo2SDB6TktHeE1SRVlRWFU3Tm16TVdqUUlLWDdLZ3N6bFpVVnl4N09xaE9FbXBpWXdNZkhCMVpXVmtwZlg1bVptWG1XRVZUMkhIWFZxMWNQZm41K3FGMjd0c0pWbGptSnhXTGhzME1id1l5QmdRSDI3ZHVISjArZXdOblpXZVBqRVgwcUdNd1FFUkVSRVZHSkV4b2FDbjkvZndEU3BzL2F1cEsxb0wwZ05PWG82SWorL2Z0ai8vNzl1SHIxS203Y3VKRnIwcjZnSWlJaUVCY1hwNVZqRmJZelo4NEkyK3ZYcjhmVXFWTjFmbVZ1OW1EbSt2WHJpSTJOTGRCS0RVVzJidDBxOUs5UlZPb3JPRGhZNStXRENrSzJNc2JRMEJDdFc3Y0dJQzFEOVBUcFV3Q2E5NWQ1K1BBaGxpeFpBZ0J3Y0hEUVMwQ1hGMXRiVzV3N2R3N2R1M2ZIMWF0WE1XclVLUHo5OTkvWXYzOC9BR0RZc0dGWXQyNmRua2VaTjFrdzA2ZFBINkhNVmtoSUNPTGo0d0hvdHI5TXhZb1ZsWlo3VStUWXNXUEN5b2VaTTJlaWZ2MzZlZTR2SzFFR0tGNHhjL2p3WVVSRVJBQ0EwaFZPQ1FrSitQRGhnOHBqTEF5cWxFTURnS3RYcjZKWHIxN0M1LzZNR1RPd2R1MWFsWit2RDMvODhRZmk0K05Sdm54NW5iNzI4cE5mTDVkNTgrWmgzcng1T2hsTG16WnRWTjQzT1RsWjJOYlc2OWJXMXBhaERGRU9Cdm52UWtSRVJFUkU5R21SclRvQXBDV2ZQZ1hadjQ0ZE8zWm83YmdUSmt4QW5UcDFWUDZuTDArZlBwWHJLWkNVbElTVksxZnFmQnl5dmh1QTlLcmowNmRQYStXNEtTa3BXTDE2dFZhT3BVOUpTVWxDeWFXR0RSc0t2U3BrcTJVQXpZS1p0TFEwREI0OFdKaFkzTGh4STBxWExxM0JpQlc3ZS9jdVVsSlNoSC81M1o5VDZkS2xjZnIwYWFHTTJkNjllNUdWbFFVM056ZnMyTEdqU0UrQ2k4VmlvZWRJOXBVeHN2NHlqUm8xS3JLcnRUSXpNL0g5OTk4RGtFNFVUNWt5UmFYbnlDaGFNWk85djVHeUlOaloyUmsyTmpZRi9xZklwRW1USUpGSUlKRklrSnljTEpUMFc3bHlwWEMvUkNJUlZwTFkyZG5sKzdVQzBwNURjWEZ4RUlsRVdMdDJMZGF0VzZmMDlUaGl4QWlJUktKYy83S3Y5bEwwdURaZjN3a0pDY0puL2ZqeDQ0dnNxcDdpUkJhd0FzQ0RCdy8wT0JLaVR4dFh6QkFSRVJFUlVZa2p1MkxmeXNwS0tPZFQzTG02dXNMR3hnWnhjWEU0ZXZRb05tM2FwSlhKcjVzM2IycGhkSVh2NU1tVHdyYXRyUzFpWTJQaDZlbUorZlBuNjJ6VlRGaFlHRjY4ZUpGclhFT0hEdFg0MkpzM2I4Yjc5KzgxUG82K1dWaFlLQXdzRmkxYUpKUVgxTVQzMzM4dnJGb2FPWElrK3ZmdnIvRXhGVEV4TWNuVjZ5YXYreFd4c0xEQXlaTW40ZTd1anF0WHJ3SUFldmJzV2VRbmxnME5EZVVtYm1XbVRadUdhZE9tNldGRXF0dXlaUXZ1Mzc4UEFKZy9mNzVjRTN0bHhHS3hzSjF6eFl5Zm41L2NLamw5dVh2M3JqRE9uS3NsMzcxN0IwQjVhSlNUckxUV2hBa1RNSFBtVEMyT3NuRDg4c3N2aUl5TWhLV2xKVHc4UEpRR0NVNU9Ub2lLaWxKYTN1L2p4NDlDNmJhYzk4c29lcnhTcFVwSVRFeFUrQmlRZC9teitmUG5ZOEtFQ1VvZlY4VFQwMVBoUlFmSGpoMVR1bHBvd1lJRmFxMGNURWhJRUxZZlBYb0VpVVNpMHU4VFVWRlJ3cXJPbkdyWHJsMmtBMmNpZldBd1EwUkVSRVJFT3BXUW9kK0YrNDhmUDhiejU4OEJBTzNidDFmYXpMbTRNVFkyaG91TEM0NGRPNFozNzk3aC92MzdxRmV2bmtiSERBOFBGeWIxQmd3WW9OSWtYYXRXclRRNlowSEpyZ28zTXpQRHpwMDcwYk5uVDZTbXBtTE5talU2S3d2bDQrTWpiTnZiMnlNNk9ockhqaDFEUWtLQ1NoUEF5aVFrSkFqTnB5bHZjK2ZPUlVaR0JueDhmT0RoNFZHZ2ljQWJOMjZnZWZQbWhUQzYzQ3d0TGVIcjY0dU9IVHZpOXUzYjJMRmpCeVpQbnF5MWh1b2s3ODJiTnpBeE1VSFZxbFZWRHBGa1RkQ0IzQ3RtVkYyVkZ4WVdwbFova3B5c3JhMEJRRmdWazVNc1FCZUpSR2pXckpuY1krSGg0UUNBS2xXcXFIVk9WVDZ6MXF4Wkk2eEFrbm45K2pYYzNOeUUyN0t5Y1lWRjluMzk5dHR2TVd2V0xGeThlRkhoZm1GaFlhaGZ2NzVjMEpiZDh1WEw4dzB2S2xldW5PcytpVVFDZjM5L3BhR0lvaUJvenB3NUFBQjNkM2UxUzZtNnU3c3IvUnEwSlRJeVV0aE9Ta3JDeTVjdlZScm42dFdybGY2OFRVbEpVVG0wSmlvcCtKT2VpSWlJaUlnS1ZXYVdDSS9qelhBdnRtajhRUzRyd1FQb0wwUW9MSzFhdGNLeFk4Y0FBSUdCZ1JvSE05bFh5M1RwMGtXbEhqcXlNbkVWSzFiVTZOenFDQWtKd2UzYnR3RklKNjE2OU9pQkZpMWE0UHIxNjlpMmJSdm16WnVuVXNOalRXVVBadGF2WDQ4UkkwWWdPVGtaQnc0Y3dQang0d3Q4M0lVTEZ5SXFLa29iUS96azJkblpZZjM2OVZpOWVyVlFXcXN3cEtlbksyemFyZXgrUU5xZ1BML0o3dHUzYnl0ZE1hUHNTbjlTM2VyVnF6RisvSGpFeE1RZ05UVVZreVpOd3N5Wk0xRzNibDJsejhsZXlpeDdrSC9reUJGaHBWTitORjBwa0YrZkQ5blB0VnExYXVVcWZmYnExU3NBUUxWcTFUUWFneUlPRGc1d2NIQ1F1Ky9BZ1FOeXR6VUpwRlF4YU5BZzdOdTNEN05telNyVTk3dzJaUzkvcDY1MjdkcWhYYnQydWU3djNMbHpyaENzb09WRmM2NDZ1bnIxcXRaNjhSSFJmeGpNRUJFUkVSR1JWa2trUUV5YUVVSmlTeUVtdGVqOXlmSHZ2LzhLMncwYk50VGpTTFF2ZXhOcldia2VUV1FQWm5KZWhhM01tREZqTkQ2dnVyeTh2SVR0UVlNR0FaQmVrZHl2WHo4a0pTWGg1NTkvTHZSK00xRlJVUWdNREFRZ0RhV0dEUnVHbjM3NkNTRWhJZGl4WTBlQmc1bVFrQkJzM0xnUkFOQ3laVXU1WUpHVU16VTFSZDI2ZGVIcDZabnZ2bXZXck1HalI0OEFBRldyVmxWcFpVR2pSbzNVdWwvWDFBa0NWSm13ajRxSzBxblgzKzhBQUNBQVNVUkJWRW00cVFzMWE5WkUxYXBWMGFoUkk0U0ZoZUhpeFl1NGZ2MjYwaDRzMlZmTXlJS1oxTlJVekpvMUN3RFF2SGx6aFNVZnN3YzZoVjNDU2ZhNW9PaGlnenQzN2dBby9JQUVBTEt5c3VRK2ozWGwwS0ZETURJeXdvVUxGN0I3OTI2TUhEa1NRTzR3OCtQSGo0VVNjSHA0ZU1nZGQvbnk1ZmpoaHg4VTdxdnQxMEtiTm0xdzVjb1ZXRnBhYXUzL2NjNWc1dkxseXhnK2ZIaSt6MXU3ZGkzV3JsMHJkenQ3dnlFaWtsZjAva29pSWlJaUlxSmlKMFZzZ0JjSnBrVm1WVXhlWkdYTWdNSzVnbGlmc244OTJiL09ncnAxNnhZQWFmbWVCZzBhYUh5OHdoQVhGeWRNQk5yYjJ3dk55RDA4UFBENTU1L2p3WU1IMkx4NU0yYk5tZ1ZiVzl0Q0c4ZnZ2Lzh1bEpmcDA2Y1BSQ0lSQmcwYWhKQ1FFRnk5ZWhXM2J0MVNPZHlTa1Vna21ESmxDc1JpTVF3TURMQnAweWFkbGRqNkZEZzZPdVlaaUVra0Vuejk5ZGRDS0ZPM2JsMmNPWE1HNWNxVks1VHhXRmhZS0N6cmRQandZV0VTTi92ajE2NWR3NWRmZmdrQTZOYXRXNkdNcWFReU5qYkdsMTkraVZtelp1SHAwNmNZT0hBZ3pwdzVvN0NFWEhwNnVyQXRDMmJXckZramZNWnUyTEFCYmRxMHlmVzg3T1dtREEwTnRUWWhuek5ZQ0E4UHg5T25Ud0VBYmR1MmxYc3NQajVlNkh0VnIxNDl0Y2F3YnQyNlBNdEFUcHc0RVZ1M2JwVzc3OFNKRThJS0hablEwRkJjdVhJRkV5ZE9WUG5jNmxLMTlKK0ZoVVdoamVGVEVoSVNBa0FhSWtra0VseTZkS25Rei9udzRVT2xwZm9VeWRuUGphZzRZakJEUkVSRVJFUnF5OHdDb2xLTkVSWm5ocGcwMWYrc3FHcVZqdm8yeVpqNnJCQUhsdzlaenhSQU9uSDdLU2xmdnJ5d3JZM1NWN0pncG43OStybDZLeFFWR3pac0VCb1ZUNWd3UVpnNEZZbEVtRE5uRHNhT0hZdjQrSGdzVzdZTXYvenlTNkdNSVNNakE1czNieFp1angwN0ZvQjA5ZERpeFl1Um1abUpaY3VXQ1dYbVZCVVlHQ2lVU2hvL2ZyemF3UTRwSnhhTDhlV1hYK0t2di80Q0FEZzdPK1BVcVZQNWhuZXlDZml0VzdlaVVxVkt3djJ5OGxIQndjR29XYk9tY0gvUG5qMEJBT2JtNWhDSlJBcXZhTS9lbEQzNzQ5bjdDczJlUFZ2bHJ3M0l1NitIcjYrdnNOb0RrQWF2L3Y3K0tGdTJyTkxuNUN5UFZaUnMzcnhaN3YybnFoa3paaUFnSUFCK2ZuNDRmLzQ4WnM2Y2lRMGJOdVRhTC91S0dWbVBqSFBuemdFQWhnOGZqdGF0V3lzOGZ2WVZNNFhaTStqQ2hRdkN0cXVycTl4andjSEJRdVAySmsyYUZOb1laR1FyRXcwTkRZVmdxbE9uVG9pSWlNRDc5Kyt4YU5HaVFoK0RLdUxqNHhFYkc2dlJNUXBhMml1L25qdWVucDc0K2VlZkFVaFhPK1hYQjgvYzNMeEE0MUFtT1RrWlY2NWNBU0R0TFhmbzBDR0VoWVhoMGFOSHFGV3JsbGJQbFYzMkZiOUVKUVdER1NJaUlpSWl5cGRFQW54SU44VGJKQk9FZlZCOVZZeVpvUVNON1pKUXlUSURoVnZJUlhWSlNVbkN0clluTlBRdCs5ZVQvZXNzaU5ldlh5TWlJZ0tBdE85RlFhNzJUa3BLS3RUdmNVSkNBbjc5OVZjQTBpdmdKMCtlTFBmNGlCRWpzR0xGQ2p4NThnUy8vZllicGs2ZGl1clZxMnQ5SEFjT0hCQUN2MmJObWdtcldpcFdySWcrZmZyQTI5c2JKMDZjUUVoSWlGcmw4NW8zYnc0Ykd4dVVLbFVLcTFldjF2cTRTNnFzckN5TUdqVUtlL2Z1QlFCMDZOQUJKMDZjZ0tXbFpiN1BsVTFZS21ObFpTVTBhbGRsZjJVU0VoSnc2TkFoQU5MUUtPZUVlMzZVbFRTS2lZbVJLelVFU0ZlRTdONjlHOXUyYlN2UVdJc3JrVWlFdi83NkM0MGFOVUo0ZURoKy9mVlh0R3paRWtPSERwWGJUOUdLbVRGanhpQTBORFRQc0RjNU9Ublg4d0RnN3QyN1FybTh0TFEwSVppTGk0dFRldC9qeDQvaDdPeXM4RHdCQVFFQUFDY25wMXlmYjc2K3ZnQ2tyd2RyYTJ2czI3ZFA2WGhsWkY5L3o1NDk4eXhmVmFOR0RibmJaOCtleFkwYk53QUF2WHIxRW9Mb3VuWHJJaUlpQW9zWEwwWmNYQnpXcjErZjd4alVFUjBkamVqb2FPRjI5b3N2Y3Bia2tyMHZmdi85ZDQxTGJCVzBKRnArNWNheXIrcHAwS0FCREF3TUNuU2VncnA0OFNMUzB0SUFBTU9HRGNPZE8zZncrUEZqSERod1FHbDVOaUlxR0FZelJFUkVSRVNrVUlyWUFCSEp4bmdXYjZMMnFwZzYxaW13Tk00cXhORVZYUFpKdHFLNkNxU2dzamNOejM2VmQwRW82cG1nRGpNenMwSVB2cFlzV1NKTVhJNGJOdzZWSzFlV2U5ekl5QWpMbGkzRDBLRkRrWjZlamxtelp1SG8wYU5hSFlOWUxNYWFOV3VFMjVNbVRaSjcvSnR2dm9HM3R6Y2tFZ25telpzblRKU3F3c1RFQlAzNjlZT0hoNGZjWkQ4VlhGWldGc2FPSFN1RU1wMDdkOGFKRXlkUXFsUXBQWTlNM280ZE81Q1ltQWdBV0xac21kYU9PM255Wkx4Ly96N1gvZHUzYjhlVUtWT0tUSThjZFF3ZlBoemZmLys5MHNmemFvQnViMitQWGJ0Mm9YUG56cEJJSlBqcXE2L1FwRWtUdWNsejJTUTE4TitLbWY3OSs2Tk1tVEo1cmpLUy9mOERJUGY2S2wyNnRQQitUazFORmU3UDZ6NHJLeXVsNS9uNzc3OEJTSU9ackt3c3VZbDhQejgvQU5Md0VRQ0dEQm1pOURneXNtQ21kdTNhS3UwUFNFTUsyZitEcGsyYm9rMmJOa0l3YytMRUNYVHAwZ1ZCUVVIWXNHRUR4R0t4MERkTEc5YXZYNDhWSzFZb2ZDem4vL3ZDNkMramJiSVZvT2JtNWpvUFpRRGcrUEhqQUtRL1AxMWNYTkN0V3pjOGZ2d1krL2J0SzlSZ0ppTWpRNjJWWlhmdTNOSEpLakNpd3NSZ2hvaUlpSWlJQVB4WG51eDlzaEdleEt1K0tzYlVNQXVON0ZMaGFKNE9ZNE9pUCtraG0xZ0RnSlNVbEUrcTVuejJWVEthZmwxVnExWXQwT1RaOHVYTEVSRVJVZWlsais3ZHV5ZVVIVEl6TTFNNllUUjQ4R0NzWHIwYWQrN2N3YkZqeDNEMDZGSDA3ZHRYYStQWXRHbVRVSSsvU3BVcUdEVnFsTnpqTGk0dWFOT21EYTVldlFvL1B6OGNPblFJQXdjT1ZQbjRLMWV1TExTZUp5V05SQ0xCaEFrVHNIUG5UZ0JBbHk1ZGNQejQ4U0lYeWdEL2xjcHEzNzQ5M056Y3RITE1IVHQyQ0t0dzNOemNjT2JNR1FEU2xROVBuanpCdEduVGNQNzhlYjFNQm12QzJ0cGFvNmJuSFR0MnhJUUpFL0Q3Nzc4ak1URVJRNGNPeGZYcjE0WGdQbnVZTC92NVlXVmxsZS9uU0h4OFBBRHB5cHk4Z2hWTlpHWm1vbW5UcG5qNzlpMzgvZjNSdFd0WDdObXpCK1hLbGNPMWE5ZUUva215a25xRlpkZXVYUWdPRGdZQWZQZmRkM2p6NW8zd21LV2xKVTZkT2dWWFYxZmN2WHNYbXpadEFnQ3Roak9hVUNlczBVVXorN2R2M3dKQW9mWkVrNTBuSkNSRXJuOVZmSHc4OXV6WkEwQmFnczdHeGdhREJ3L0dyNy8raXJDd01KdzVjMFpybjBlQU5FenMyclVyQUtqOXVWTzZkR25odWZ3WlNjVVZneGtpSWlJaW9oSktWcDRzSXNVWWI1S01FYWZtcWhnbnF6VFltbVVXbVJKbHFzbytRWmFRa1BCSkJUT3lpVUJBT21taGlTWk5taFRvYWxSWlh3eDdlM3VOenArWHJLd3NUSjQ4V2VqaE1IMzZkRlNzV0ZIaHZpS1JDQnMyYklDTGl3c0FZT3JVcWVqWXNTUEtsQ21qOFRqQ3c4UGxBcUVmZnZoQjRTcXNGU3RXQ0tXb3BrK2ZEamMzTjVYUHp3a243Wms1Y3lhOHZMd0EvTGRTSm50UW01LzkrL2ZuS25PVlUxNnJNOVNaQUQ1MjdKamF6YkR6Y3ZYcVZXRTFWOGVPSFRGejVrd2htUG5sbDEvUXQyOWZYTHAwQ2F0V3JjS0NCUXUwY3M3aVpNMmFOZkQxOWNYYnQyL3g1czBiUEh6NEVBMGFOQUFnRGZCbDFIbTl5RlltV1ZsWkZWcllaV1JraE9QSGorUDc3Ny9IeXBVcjRlL3ZqeVpObXVEZ3dZTkNBR0pyYTR0T25Ub1Z5dmtCNmNxZ2VmUG1BUURxMWF1SFFZTUdDVDFTWkt5dHJlSG41NGRXclZyaDFhdFhpSXFLUWxhV2RsYlZMbCsrSE11WEx4ZHU3OTY5R3lOSGpnUlF0RmJJSkNZbXFoWFF2WG56UnEwU291cDhyWUdCZ2VqWHJ4KzZkdTBxRjh6czJyVkxXT2tsKzZ4cjFhb1ZxbGF0aWhjdlhtRDE2dFZhRFdZR0RScUVRWU1HRmVpNVRrNU93bW94b3VLcWVGMEdRVVJFUkVSRUdra1JHK0JGZ2ltQ0lpeHcrTGtOL04rV3hyK3hwZklOWlV3TnM5REVQZ1hkSzMvRVFLYzRmRkUyQ1hiRk1KUUJJRmZ1NnRXclYzb2NpZmE5ZlBsUzJKYjFNTkExMmFxZHdneG1saTVkS3ZUdWNISnl3c0tGQy9QY3YzMzc5a0t2aFBEd2NIejExVmRhR2NlMzMzNHJsSjJwWGJzMnhvd1pvM0EvRnhjWHVMdTdBNUQyUHhnL2ZyeFd6bDlTN2Q2OVcrN2Z2WHYzOG4zT3FsV3JoSDRnTFZ1MnhMRmp4L0tjWkgvNThpVnUzYnFsdFRFWFJPM2F0WFAxOGNqdStmUG5lUERnZ2ZCUG1SY3ZYcUJ2Mzc1SVMwdURuWjBkZHUzYUpSY1UxSzlmSDlPbVRRTUFMRnEwQ0pjdlg5YmVGMUZNbEM1ZEdsdTNib1dMaXd2dTNyMHJoREpBd1lNWldhK1R3ZzVYUlNJUlZxeFlnZjM3OTZOVXFWSUlEdytIcTZzckRoOCtERURhYTZzd3kzYk9uRGtUNGVIaEFLU2Z6Y3BDS0VkSFI1dzZkUXJEaHcvUDlSb2szZkh5OG9LcnF5dmV2Mzh2OUFRQ3BLOXoyWVVWNWNxVkU4cllpVVFpNFdkbVFFQUFMbDI2cEpWeHlQckRaUmNRRUlCNTgrWXBMY1hxNysrUGd3Y1BhdVg4UkVVQlY4d1FFUkVSRVgzQ1pPWEpJbEtNOFQ3WkdBa1pxaytFVkxaTVIyV0xkSlF2bFFtallsQ2lURlZPVGs3Qzl0T25UNVUyVkM2T25qeDVJbXdYUnBON1ZjaFc3ZVRWZTBFVDU4NmRrK3U1c1hYclZwVjYyYXhac3daK2ZuNklpNHZEd1lNSDRlcnFpc21USnhkNEhPdlhyeGZLUW9sRUluaDZldVpaSDMvVHBrMW8wS0FCVWxKU2NQandZYXhhdFVxNHlwelVJN3NhWGxXN2R1M0MvUG56QVVoRENEOC92M3hYeWdVR0JtTG8wS0Z3Y25MQzJiTm40ZVRraEI0OWVpQXNMRXpoL3JLVk1uNStmcWhXclpwYTR5dW83dDI3NTd0UGRIUTBldmJzaWFpb0tCZ1pHZUhBZ1FOd2RIVEUvZnYzNWZaYnNtUUpmSHg4OFBqeFl3d2RPaFRCd2NGd2RIUXNyS0VYU1QxNzlrU1BIajF5clZLUWhjMW1abVpxcldCNC9QZ3hBT1JhemFmczlhSG8yT3FjYi9EZ3dYQnlja0tmUG4yRVVBZ0F2dnp5UzVXUG9hN1RwMC9qOTk5L0J5RHRZOU92WDc4ODk2OWJ0eTUyNzk1ZGFPTXBpQThmUHFpOGIvYitQK3F5c0xCUSt2a2g4OU5QUCtIUFAvOFVianM0T09EMDZkTnkvZU1LS2lNakE5T25UOGVXTFZzQVNGK1gyN2R2Rng1ZnMyYU5jTEhLMTE5L0RWTlRVK0d4aVJNbll0bXlaVWhKU2NHVUtWUHd6ei8vRkhoTUtTa3BHRDkrUFBidTNZdUJBd2ZDd2NFQmdEUkFIalJvRUdKaVluRHUzRGxjdkhoUnJzemtraVZMc0hUcFVoZ2FHc0xhMmxxckszZUk5SVhCREJFUkVSSFJKeVI3ZWJMM3lVYUlTbFg5RDJkVFF3bWNyRkxoYUpFSkc1Tk1xREVmVkt3MGE5Wk0yTDV4NDBhK3BZbUtrK3hYdnpadjNsem41MDlKU1JIS2l4WEdWZUlQSGp6QWtDRkRoQkk0MDZaTlE1Y3VYVlI2cm9PREF6WnQyaVNzblBuMjIyL3grZWVmQzAyeDFYSDY5R25NbWpWTHVEMXg0a1MwYTljdXorZFVyMTRkUzVZc3dlelpzd0VBMzMvL1BlclVxUU1QRHcrMXowK3F1M2J0R2laTW1BQkFPaEY1K3ZScGxmb2ZSVVJFQUFDZVBYc21UQTVhV1ZubDI4dWtXclZxR3ZVNzBhYkl5RWgwN05nUm9hR2hBSURObXpjckxXbGxhV21KQXdjT29GV3JWbmo3OWkwNmRlcUVpeGN2bHJoU2VvcUNFRmt3bzBvQW5KMHMvTW9aa3B1WW1NaWRKeTB0RFFEa0pzSnozaWVSU09SNjNTanp4UmRmWU9uU3BjSnJIZ0JHang2Tmt5ZFBLaTMzcUluZmZ2c05nTFNrbXFJVkVNVkJZZmREa3hHSlJFaExTME9qUm8wVVBoNFpHWW1qUjQ4Q0FEdzhQT0RyNjR0Mzc5NEpwZW8wOGU3ZE83aTZ1dUxhdFdzQUFGZFhWeHc0Y0VCNGZ6OS8vaHlyVjY4R0FGU29VQUV6WnN5UWU3NnRyUzIrL3ZwcnJGMjdGcUdob1ZpelpvMFFkcXZqeVpNbkdEQmdBTzdldlF0QStoNXhjSEJBVWxJU1BEdzhFQk1UQTBBYWt1YnMvZVhrNUlTc3JDeGtaV1doZi8vK0NBZ0l3QmRmZktIMkdJaUtFcTRiSkNJaUlpSXE1cktYSi9ONVpTMlVKMU1sbEtsZ25vR205c25vVWVVamVuLzJBZlZ0VTJGcit1bUdNb0MwWHJwc1VrdzJTZkdwa0gwOWhvYUdhTkdpaGM3UG4vM0s0d29WS21qMTJLOWV2WUtibXh1aW82TUJTTXRSclYyN1ZxMWpEQnMyVEtobm41NmVqcjU5K3lJa0pFU3RZOXkvZng5RGhneUJXQ3dHSU8ycHNHYk5HcFdlTzJQR0RLSFhUVlpXRmdZTkdpU1VHeUxWU1NRU3VYL0tlcUpFUkVRSUpiek16YzF4NHNRSmxWZUJ5QnB3bTVtWmFmMjFyQzFoWVdHNXZoY1NpUVNmZi82NU1CRXJDMlZtenB5WmJ3bS9KazJhQ08rcEJ3OGVvRk9uVHNKRWFVa21LMWVvYmo4eTJlZHgvZnIxNWU1LytQQWhVbE5Ua1pxYUt2ZVptZGQ5c29ucy9MeDY5VW9JZjJYOWllN2N1UU5uWjJmY3VYTkhyZkdyUXJZYVorN2N1Ym0renFMa3laTW5tRHAxcXQ3Ty8vSGpSNHdZTVVMcEtrMkpSSUx4NDhmanc0Y1BNRFkyeHJwMTY0UndiZkhpeFRoNzlxemE1MHhPVGhhMnZieThoTmZqLy83M1Avajcrd3VoVEZwYUdnWU9IQ2pzdjJMRkNsaGFXdVk2M3Z6NTg0VVFhK0hDaFdxUHlkdmJHODJhTmNQZHUzY2hFb213WU1FQ3VMcTZJak16RXdNSERoUmU0MlBHakZGWW5uVGt5SkZZdkhneEFHbS9uaDQ5ZWdpcjBvaUtLd1l6UkVSRVJFVEZUR1lXOEM3WkdIZGl6SEg2VFJtY2ZGa0dONkxNOFRySkJHbml2Qk1WWXdNSm5FcW5vMDJGUlBTdEdvZDJGUkpSdlhRYXpJMjAwNFMzT0NoYnRxd1FXdHk0Y1VObzBLd05VNmRPemZWdjNicDErZTZqRGE5ZnY4WS8vL3dEUU5wVFJSdk43ZFVWRlJVbGJHdno2dXpuejUramMrZk9lUDM2dFhEc1E0Y09GYWlVaXFlbkoyclhyZzFBT2xuV29VTUhCQVVGcWZUYzRPQmd1TGk0Q0JPbjF0YldPSGJzbU1KSkxFVU1EUTF4OE9CQlZLcFVDWUMwdE15UUlVT0VodlNrWGRPbVRVTmtaQ1FBWU1lT0hXamF0S25LejMzeDRnVUE2UW9ZZGNwSkZRWDM3dDFEMjdadGhiSkpreVpOVWprOHpQNlpkTy9lUGJScDAwWUlkMG9xMmZ0ZDFmYzVBSVNFaEFpdnZWYXRXaFhLdUhMNitQRWpldlhxaGJpNE9CZ1pHZUhjdVhOQ2NCSWVIbzcyN2R2anpKa3pXajFuejU0OTBhZFBuM3o3Zk9tVHY3OC9XclJvQVc5dmI0V1BLd28zbGYxVDlYMGtrZnhYL3RYZjN4OE5HalRBbmoxN2hOZEV6bjJuVDU4T0h4OGZBTkxneE1uSkNTdFdyRURGaWhVaEZvdlJ0MjlmQkFRRXFQVjFCd2NIeTkwMk5qYUdwNmNuZnY3NVp5RzBBNERwMDZjTC9iUzZkZXVHY2VQR0tUeWVqWTJOMElOR0xCWmo4T0RCZWZhMkF2NHJiUXBJZXgzRng4ZkQzdDRlcDA2ZHd2TGx5MkZvYUlncFU2YmcxS2xUQUlCT25Ub0pwZkVVV2JSb2tWREtNaW9xQ201dWJzTHFScUxpaUtYTWlJaUlpSWlLdUp6bHlXTFNqSkdsUnNzWEcxTXhITXpUNFdpZUNlc2lVcUxNV0dTQURJazBETW9RWjhMWVVMZC9tZ3dhTkFoQlFVSEl5c3JDNGNPSHRSYU9iTjY4dVVEN2JOcTBTZU56WjE5NU1YRGdRSTJQVnhELy92dXZzRjI1Y21XdEhQUG16WnZvMmJPbk1QbGlhMnVMTTJmT0NPR0d1a3FYTG8xang0NmhSWXNXaUkrUFIyeHNMRHAxNmdSUFQwOE1HelpNNmZOT25UcUZnUU1IQ21XTlRFMU5jZkRnd1R5YnN5dFNybHc1SEQxNkZCMDdka1JDUWdMRVlqRysvUEpMWExseUJaczJiVks3WEZKSjBiQmhRd3dlUEZqaFk2TkhqMGJidG0zbDdudjY5S25RQTJqa3lKRnF2eWRrRTQ2MWF0VlM2M2t2WDc1RWJHd3NJaUlpRUJFUmdmZnYzeU04UEJ6djNyMkR1Yms1RGh3NG9OYnhGSkVGbElwVzhuaDdlMlBNbURGSVRFd0VBRXlZTUFHLy9mYWJXdUhTaGcwYjhQNzlleHcrZkJnUEh6NUVpeFl0OFB2dnYrZjUvdENuQnc4ZVlNZU9IWVZ5N016TVREeC8vaHdBMUFxNzkrM2JCMEFhNXVpaXJHUmlZaUo2OWVvbHJBQmN0V29WWEZ4YzRPTGlnbkxseW1IVnFsVklTRWpBNGNPSHRkcWJ3OERBQU43ZTNuSVQvUVdsclFBMGV5aXlidDA2ekprekIyS3hXR25nVUJpeVg2VGc1dVlHaVVRQ2tVaUVQbjM2eU8yWG5KeU1DUk1tWU8vZXZRQ0FGaTFhWU9uU3BRQ2t3Zi8rL2Z2UnFWTW5KQ1Vsd2QzZEhhdFhyOGEzMzM2cjB2ZEt0cm9Fa0lZcWh3OGZSc2VPSGVYMldiaHdJYlp0MndaQStyTXB2NHNFeG84Zmo4T0hEK1AwNmRPSWk0dEQrL2J0OGZmZmZ5c052YytmUHk5M3Uzbno1amh5NUlqdys4RzhlZlBnNmVrSlFMcXl6TnZiTzk4TExyWnYzNDVYcjE3aDRzV0xlUEhpQmZyMDZZTUxGeTdBek13c3orZmxKMTJjSVd3YkczQWRBK2tHZ3hraUlpSWlvaUlvUld5QWlHUnBFQk9aYXB6dlNwanNERVFTVkREUGhFT3BERGlZWjZCVUVWd05ZMkZvaEErWjBucjVpZWtwc0NsbHBkUHpqeDQ5R3Q5Ly96MlNrNU94ZGV0V3ZaWTQwUWFKUklLdFc3Y0NrQVlQSTBhTTBNczQvdnJyTDJGYjNjQkNrVjI3ZG1IeTVNbENHRks2ZEduNCt2cWlidDI2R2gzMzg4OC9oNCtQRDl6ZDNaR1Nrb0xrNUdRTUh6NGNQajQrV0x0MnJkeHFuNnlzTEd6WXNBR3paODhXK3VlWW1Kamc4T0hES3ZlM3lhbDU4K2J3OC9PRHU3dTc4TFg5K2VlZkNBd014T2JObTNOTm51bEs5dENwcUJrMGFKQlFoaTZubWpWcm9tYk5tbkwzWGJ4NFVaaWdWYmVQMVB2Mzc0WFZKckorRVBIeDhUaHk1QWhpWW1JUUd4dUw2T2hvUkVaR0lqSXlVdTZLYlhkM2Q2WEg3ZDY5dTFyalVFWlpLTGx6NTA2TUdUTkcrTHFuVFp1RzlldlhxejNoYldCZ2dOMjdkeU1qSXdQSGp4OUhVbElTTm16WWdFR0RCc0hJcU9oTkk1MDdkdzduenAwcmxHT2ZPblVLS1NrcEFGUmZCWmlXbGlZRVJUMTY5Q2owNzFsVVZCUzZkKytPbXpkdkFwQ3VrTXJlQTJ2bHlwV3d0N2VIcjY5dnZoY1BaRi9ob0dyWW9vMVFScHZDdzhPRmJkbjNZZEtrU1VJL25NS1drWkVCWDE5ZjRiWkVJb0dUa3hQKy9QTlB0Ry9mWHJqL3dvVUwrT3FycjRSeVhQWHExY1B4NDhmbFBuL2J0bTJMWGJ0Mllmanc0Y2pJeU1DTUdUTnc0TUFCckYyN05sY1luZFBnd1lOeDhlSkZWS2hRQVFFQkFhaFRwNDdjNDRzV0xjS3laY3NBU0VzMkhqOStYS1d5amJ0Mzc0YXpzek9lUDMrT3FLZ29kT2pRQVY1ZVh1amZ2Ny9jZnVmUG44ZVZLMWVFMjJQR2pNR1dMVnVFQUdYcDBxWDQ4Y2NmQVFCVnFsU0JyNit2U3VHbmlZa0pqaDQ5aWkrKytBSlBuejdGOWV2WE1XclVLQnc0Y0VDamNDOHhQVVhZdGl4aXIybjZkQlc5bjZoRVJFUkVSQ1ZRWmhZUWxXcU1pQlRwdi9oMDlhN1dLMldVQllkU0dYQzB5RUM1VXBrd0ZLbXhwRVlQTEkzK0MyWVMwcE4xSHN6WTJ0cGk3Tml4Mkx4NU0wSkRRM0g2OUdsMDdkcFY0K05tdjFKWGwwNmVQSWxIang0QmtGNGhiMldsM2UvbnJWdTNFQlVWQlh0N2U1UXRXeGFXbHBZd05UV0ZxYWtweEdJeEhqOStqTldyVndzMTV5dFhyb3pQUHZ1c3dPZUxpNHZENU1tVDVWWVhsQzlmSHFkT25VS1RKazAwL25vQWFibTNvMGVQb20vZnZzTEU2Lzc5KzNIMDZGRWNQMzRjWGJ0MnhkT25UekZtekJpNXlTVUxDd3ZzMjdjUFBYdjIxT2o4YmR1MnhhbFRwK0RoNFlIWTJGZ0EvL1gxNk5hdEc5YXZYNi8yYWcxTkpDY25DeE83NWN1WDE5bDVDMHYyeWMyTkd6ZWlTcFVxcUY2OWVwNlQ1R2xwYWJoMzd4NW16cHdwaEhDeWxUWUpDUWtZTzNhczJ1TXdORFJFdVhMbDRPRGdJRGNwbTUyc25LS21Ld1o2OSs2TnVuWHJJaXdzRE92V3JjTzMzMzViNEdPWm1wckMyOXNiRXlkT3hObXpaK0hqNDFNa1F4bE5uVDE3RnVibTVpaGJ0aXhzYlcxaFptWUdNek16SkNRazROeTVjL2ptbTIrRWZmT2JDSmZ4OHZJUy9wOXFhNVdScktkVlRyZHUzY0xBZ1FPRlZUMURoZ3hSdUFKenhvd1ptRDU5dWhDaXZINzlHckd4c2JDenM0TzF0VFVzTEN5UWtKQWdWNUpNMTcyVlpHRm9YcFl2WDQ0OWUvYmt1VS9PM25GVHAwN0Z4bzBibGU2djdWS0ZlL2Jzd2JObno0VGI0OGFOdzRZTkc0UlNlTmV1WGNPcVZhdHc4dVJKWVo4T0hUcmc0TUdEc0xlM3ozVzhRWU1Hd2NyS0NzT0dEY09IRHg5dy9mcDF0R3ZYRGkxYnRzUzRjZVBRcjE4LzJOblo1WHJlNU1tVGtaNmVqdmJ0Mjh1Rk1xbXBxWmc4ZWJJUUhob2FHbUxuenAxbzJiS2xTbCtmdmIwOWZIeDgwTDU5ZThUR3hpSStQaDREQmd6QXlKRWo4Y2NmZndnclhseGNYREI0OEdBY09IQUF5NVl0dy9mZmZ5OGNZOFdLRlZpMGFCRUF3TkhSRVFFQkFhaFNwWXBLNXdla0s0Q09IVHVHbGkxYklpa3BDWWNPSFVLTkdqV3djdVZLbFkrUmsxd3dZNlIrbVZTaWd2ajBmcW9TRVJFUkVSVURtcFluQXdCYldZa3lDMm1Kc3VLa25La3AzcVJLRzgyKytSaUpLbVYwUHhIOHd3OC9ZT2ZPblVoSVNNQzhlZlBnNXVaVzdIcEpBTklWSGZQbnp3Y2dMWDBpMjlhbW16ZHZZdEtrU1NydlAyWEtGSTNPOStUSkU2SGVQaUJkRWVIbjU2ZVZWVGpaZGUzYUZSY3VYRUN2WHIyRTJ2K3RXN2RHNTg2ZGNmUG1UYmk0dU1nMVVLNVNwUXFPSHorT3hvMGJhK1g4N2RxMVEzQndNUHIwNlNQWHh5TTBORlRyNFpyTWxDbFRZR1JrQkNzcks1aWFtc0xZMkJqUjBkRTRlZklrM3J4NUF3QXFUOUFWWlQxNjlFQ1ZLbFh3NnRVcm5EcDFTdWhob0k1eDQ4WUpEYzNMbHk4UGtVZ2toSzhHQmdZb1Y2NGNLbGFzQ0VkSFJ6ZzRPQ2o4YjdseTVlUldGSHo3N2Jld3RiV0ZyYTB0U3BVcWhZaUlDUHo4ODg4QW9GR1lDVWpmLzBlUEhzWDkrL2R6bFV3cUNFTkRRMnpmdmgzdjNyMFRHb1VYUlY5OTlWV3VYbDdaNWZWZVdyZHVIVTZmUHAzdk9lenM3REI2OU9oODkvdjQ4YU5RUXNySnlRazlldlRJOXpsNVNVcEtncG1aR2Z6OC9BQklWdzNLdkhqeEFtM2F0RUZhV2hvQWFabXBiZHUyd1VCSkdhYnNyOE9MRnk4S3ZUb0F5TDIyWmZ0cUdqNnI2L1BQUDg5M0gydHI2endmZi92MnJkelBqbSsrK1FhLy92cXJ4bU5UeDRnUkk3QjU4Mlk4ZlBnUW5wNmVHRHg0TURJeU12RHJyNzlpNTg2ZFFqOFhRTHBTWmNHQ0JaZzNiMTZlSzQrNmRldUdPM2Z1WU55NGNVS3ZtYUNnSUFRRkJXSFNwRWxvMHFRSlRwdzRBVWRIUjdublRaOCtYZTUyWkdRazNOM2RoWDUwUmtaRzJMTm5qOXFsSHV2VnE0ZUFnQUIwN3R3WjBkSFJBS1R2a2V4bHlHUXI3M3IyN0NtM2luZk9uRGxDcjVyeTVjc2pJQ0FBMWF0WFYrdjhnTFQwMlk0ZE80U3hyMXExQ3JWcjExYnBmYXJJNjQvL3JYd3NaNkpaV1RRaVZUR1lJU0lpSWlMU0VVM0trd0dBb1VpQzhxVXk0R2lSQ1FmekRKZ1pGcjBTWmFxcVlXNkoyeC9qQUFCUFl0K2dkWlVHT2g5RCtmTGxzV1RKRXN5WU1RUC8vUE1QdG0vZmpna1RKdWg4SEpyYXNtVUw3dDI3QjBCNk5iR3RyYTNXejZIcWxlS0FkRUk4ZXhtZGd2amlpeSt3YytkT0RCZ3dBUDM3OTRlWGw1ZmNoS1EyT1RzNzQ5YXRXeGczYmh3ZVBueUlnd2NQd3REUUVNMmFOVU92WHIyRVZUdmR1M2ZIbjMvK3FmVUo2dXJWcXlNb0tBaXpaOC9HMXExYllXbHBDVjlmWHpnNE9HajFQREwzN3QzRDVjdVhsVDV1Ykd5TUdUTm1GTXE1ZGNuYTJocFhybHpCM0xsejRlUGpnNFNFQkpXZlc3RmlSVXlkT2xYdWRXeGtaQVFmSHgrVUxWc1dGU3RXUklVS0ZRcFV3dW5Rb1VOeXBaYXlVMWFxVFIyS3lycHBxckJlaTlwaWJHd3NyRVpRVjZOR2pmSU5aaHdjSE9EdDdRMGJHNXQ4anhjUkVZSDBkT2xxMEZtelp1WDdHakV5TXNLY09YUGs3ak0yTnNhV0xWdHcvZnIxWEY5WGl4WXRoTzJxOUFWMUpnQUFJQUJKUkVGVVZhdml5eSsveE5hdFc3RnMyVEsxUW5sWjRDaVRQWlN4c0xEQTVzMmJ0ZjQ2MG9XS0ZTdGkxcXhaV0xObURTWk9uS2hTS0NOYmJhUUtUMC9QZkZkbEdCa1pZZS9ldmNqSXlCREtiaG9iRytQNTgrZENLR05nWUlEQmd3ZGo2ZEtsS2w5dzhObG5uK0hjdVhNNGZ2dzRWcTVjaWVEZ1lBRFNpelBHalJ1WEs1UlJ4TTdPRGpWcjFzUS8vL3dES3lzcjdOdTNyOERoWWFOR2pSQVVGSVIrL2ZxaGN1WEtDc05SSXlNanVWRG0vZnYzT0hqd0lBRHB5aHQvZjMvVXJsMjdRT2NIZ0FFREJtRGV2SGxZdFdvVlRFeE1oSEtjQmZFazVvMndYY1Bjb3NESElWSUhneGtpSWlJaW9rS2lhWGt5QURBM3lvS0R1YlJFV1ZtekRCZ1d2d1VkQ3RVdy8yK3k2V0gwUzcyTlkvcjA2VGh4NGdRdVhMaUFXYk5tb1Z1M2JnVnVLcThQejU4L3g5eTVjd0VBblR0MzFuaWxpaksxYTlkRzY5YXRrWlNVaEpTVUZLU2xwU0VqSXdOaXNSaFpXVm13c0xCQW5UcDFNR1RJRUl3WU1VTHBGZHZxNk4rL1B3SUNBdENoUXdjdGZBVjVxMVNwRWs2ZlBvMklpQWlobEl4SUpJS1hseGZldlh1SE1XUEdGS2lNbGFvc0xTM3gyMisvWWZqdzRVaE1UTXcxYWFwTnpzN09DQW9LUWtiR2Y0Mk9SU0lSeXBjdmozYnQybUgyN05rNmFWYXVDNVVyVjhhZVBYc2dGb3NSRXhPRGhJU0VQTXNOeXI0UHlpYjVOVjM5QUVoZmE5bURHUU1EQTFTcVZBa2pSb3pBRHovOG9QSHhTeEpaVDR2OHlodXVXYk5HNlg3RGh3K0hyYTB0RWhNVGtaU1VoUFQwZEdSbVprSWlrY0RhMmhwTm16WkY3OTY5VWFwVUtaWEdWS3RXTFJ3L2ZoeGZmLzIxU2tHL2taR1IwR2REeHREUUVKTW1UVUtMRmkyRWNsT21wcVpvMjdadHJqNHBhOWV1UmQrK2ZkRzVjMmVWeGlkVHAwNGQ3TjY5RzVtWm1jSm51YUdoSVJ3Y0hOQzJiVnVWZW4xb2c1dWJtMXFobWlyN3IxeTVFaEtKQkt0V3JWTHBtRldyVmxYNS9LcUVjd0FVaGxycjFxMURiR3dzYkcxdE1Ybnk1QUtYcXV6VHB3LzY5T21ENE9CZzdOKy9IMlhLbEZINVo3K2hvU0YyNzk0TlMwdEx6Snc1VStOK2JkV3JWMGRnWUNERVlyRktQL2NyVktpQW9LQWdEQjA2Rk92V3JkUEt6N3JseTVjakppWUc0OGVQeHhkZmZGSGc0enlLZVNWc1Y3Y29XTkJMcEM2UjVPYTJvbDE4bW9pSWlJaW9tTkJHZVRJQXNEUDcveEpsNWhrb1k2SzRybnh4ZHo0bUVrUCtDUVFBMUNsYkZSZkc1ZDJRdURDOWUvY096czdPZVBQbURWcTNibzN6NTgvRHhNUkViK05SVldwcUt0cTFhNGViTjIraVNwVXFDQTRPL2lSNmcxRGVaSDBKcWxldm5xdVpzenF5c3JLUWtaRUJpVVFDRXhNVHJZUnBwTHJNekV5SXhXSVlHUmtWdWVicHBMNExGeTRBa0FhZjV1Ym0rUERoUTY2eVd5OWV2QUFnRGVkVTZkY2prVWlRa0pBQVEwTkRtSnViRjZ0U20vNysvamg4K0RBQVlPdldyWG9lVFc2M2I5L0dwVXVYQUVDdFhrd0ZmUjRWZlM1ZVUvQWdTbnFoMElFbXJlQnFWM1RMTjFMUkoybytVYVVQYkFZelJFUkVSRVFhMExROEdRQVlHZngvaVRMekRGUXd6NENaNGFmL0szcFNaaVpxWGZSRHBrUUNFVVFJL1dZUDdNeDFjNFd1SW5mdjNoV2FBdzhaTWtUdHE0LzF3Yy9QRDBlT0hBRUFUSnMyRFEwYk50VHppSWlJaUlpS2wramtENmkvY1FRa2tNQllaSUJIcnQxZ2JzZ2lVMVJ3cWdZemZKVVJFUkVSRWFsQkcrWEpBR21KTWtlaFJGa21ERVNmZmhpVG5ZV1JFWnFXc1VId2gxaElJTUhwSjljeHJLR2Izc2JUcUZFamJOKytYVy9uTDRqdTNidWplL2Z1K2g0R0VSRVJVYkYxK3ZGMVNDRDlQYnhKR1d1R01xUXpmS1VSRVJFUkVlVkJXK1hKQU1ET05CT09GaGx3K0lSTGxLbWpSemxIQkgrSUJRQWN1aGVnMTJDR2lJaUlpRXFlUTZFQnduYlBjbzU2SEFtVk5BeG1pSWlJaUloeTBFWjVNZ0F3RWtsUXdUd0RqaGFacUZBcUhhWWxvRVNaT3ZwVnFJU2xqMEloaGdTQnIrL2hXVnc0bkd6NEJ6RVJFUkVSRmI1bmNlRUllaDBLQURDRUNQMHFWTkx6aUtna1lUQkRSRVJFUkNXZXRzcVRBWUNGa1JpT0ZwbHdOTStBdlZrR0RJcFByMTZkSzJkaWlvNzI1WEUyK2owa2tPREh5N3Z3ZSs4NStoNFdFUkVSRVpVQVAxN2FLWlF4NjJoZkhtVk5UUFU4SWlwSkdNd1FFUkVSVVltanpmSmtJbEcyRW1XbDBsSGFKRXU3Zy8zRVRhbGFIV2VqM3dNQVRvUmR4aFRuZm1oY29hYWVSMFgveDk2ZGgwZFYzdTBEdjJmTkxObjNQU0VrZ1FDeUk2c29pNEFJaUhXcjlsVkVyVmF0dGEzKzFCZmZLbFJyM2FxMXJmdFM3YW9vcUVoQWRrVWc3UHVTaENTRUpHUmZKbnN5Mi9uOU1XWklNbWVTbVdTMkpQZm51bnJWek13NTV5R1pPVFB6M09mNWZvbUlpSWdHcytObHVkaVF2Y2Y2ODhOSnFWNGNEUTFGREdhSWlJaUlhRWh3VlhreUFGQklmeXhScGpFZ1dtT0VVc293cHErbUI0ZGhhbkFZRHVocUlFREE3M2Q5aFBXMy85SGJ3eUlpSWlLaVFXek5keDlaVjh0TUN3N0Q5SkF3TDQrSWhob0dNMFJFUkVRMEtMbXlQQmtBK0N0TWlOVVlFS014SUZ4bFpJa3lGNUZBZ3FlR1orREdJNVlyRnZjV25jU09nc09ZbHpMWnl5TWpJaUlpb3NGb2UvNGg3Q3M2WmYzNXllRVpYaHdORFZVTVpvaUlpSWhvVUhCbGVUSUFrQUFJVnhrUXF6VWlScU5IZ0lLcll0eGxSa2dZYm95T3c1Zmxsd0FBVDIxOUMxdFh2SUVRZFlDWFIwWkVSRVJFZzBsdGF3UCtkOXZiMXA5L0VoMlBHVnd0UTE3QVlJYUlpSWlJQml4WGxpY0RBS1ZNUUxUYWdGaXRBVkVxQTVTeWZpUTc1SlExYVdPd3Zib0NqVVlqaXVvcmNNOVhmOERhMjU2SFFzcXZMRVJFUkVUVWZ3YXpFZmQrK1FLSzZpc0FBSUZ5QlZhbmpmYnlxR2lvNHJjY0lpSWlJaG93WEYyZURBQUNGQ2JMcWhpMUh1RnFFeVJnR09NTlVYNHEvQ2xqUE80L2RSZ0FzSy9vRko3ZS9pNWVYdkN3bDBkR1JFUkVSSVBCcW0zdllGL3g1UkptZjhvWWp5Zy9sUmRIUkVNWmd4a2lJaUlpOGxtdUxrOEdBQklJaUZCMzlJdlJ3NThseW56R0RWRngyRnRYalU5S0NnRUFueHpiaEl5SVpLeWNjTDEzQjBaRVJFUkVBOXBIUnpmaUg4YzNXMysrTzM0WWxrWEZlbkZFTk5ReG1DRWlJaUlpbitMcThtUUFvSlNhRWFPeDlJcUoxaGloa0hKVmpLOTZMbjBNempjMVlaK3VHZ0R3Zjl2ZmhTQUl1R2ZpRWkrUGpJaUlpSWdHb28rT2JzVHZkcnhuL1hsR1NCaCtuODRTWnVSZEV1SHd1L3hXU2tSRVJFUmU0NDd5WkFBUXFEQWhWbXRBak1hQU1KVVIvWTkzeUZNYWpBWXNQN0lIWnhvYnJMZXRtTEFZZjVqL0FIdk9FQkVSRVpGRERHWWpWbTE3cDh0S21kRUJnZmhxMGl3RXloVmVIQmtOWnBMSkR6ajAxWlBCREJFUkVSRjVsRHZLa3dHQVZBSkVxQ3hCVEt6V0NLM2MxUCtka3RkVTZ0dngwMlA3dW9Rek14S3Z3RWZMbjBhSU9zQ0xJeU1pSWlJaVgxZlgyb2g3dnZ4RGw1NHlvd01DOGVtRUdZaFUrbmx4WkRUWU1aZ2hJaUlpSXAvaGp2SmtBT0FuRXhEelk2K1lLRFZMbEEwMkRVWURWaHcvYUMxckJnQ0pRVkY0Y2NGRG1KY3kyWXNqSXlJaUlpSmZ0VDMvRVA1MzI5c29xcSt3M2pZakpBeWZqSnZLbFRMa2RneG1pSWlJaU1ocjNGV2VEQUNDbEQrV0tGTWJFTW9TWllOZXU5bUVaM0xQNE9PU0MxMXVuNWs0RnMvTXVRZmpvOU84TkRJaUlpSWk4aVhIeTNLeDVydVBzSy9vVkpmYlY4WVB3NXIwMGZDVHlydzBNaHBLR013UUVSRVJrY2U0cXp3WllDbFJGcW0yQkRFeEdnTzBDck5yZGt3RHlvYUtVangyN2pnYWpBYnJiUkpJc0d6a0xEdzEreTZraE1SNmNYUkVSRVJFNUMwRmRhVjRjZmMvc0NGN0R3UmMvaElTS0ZmZ1R4bmpzU3lLbnhQSmN4ak1FQkVSRVpGYnVhczhHUUNvdXBVb2s3TkVHUUdvYUcvRDZ2Tm5zTDY4cE12dEVrZ3dMV0UwYmhrOUY0dlNwaUZNRStTbEVSSVJFUkdSSjFTMzZMRGwvQUY4Zm1ZbjloZWY2UkxJQU1CTjBRbDRObTBVb3Z4VVhob2hEVlVNWm9pSWlJaklwZHhabmd3QWdwVW14R2owaU5VYUVhSTBRc0lhWldUSHZyb2F2SmgvRGdkME5UYjNTU0RCaUloRXpFb2NpL1N3UktTR3hTTWhLQXIrU2pYOGxXb29aYXdyVGtSRVJEUVE2RTBHTk9sYjBhUnZSWEY5QmZKcVNwQmJVNFE5UlNlUlUxVmtFOFlBd0xUZ01EdzVQQU16UXNLOE1HSWlCak5FUkVSRTFFL3VMRThHQUZLSmdDaTE4Y2VWTVFabzVDeFJSczdKcXF2Qm14ZnpzTE82QWlhUkwrWkVSRVJFTlBqSklNSGM4Q2c4bkpTSzZReGt5TXNjRFdiazdoNElFUkVSRVEwYzdpeFBCZ0FxbVJteFdpTmlOSHBFcWd5UXUzYlJEUTB4MDBQQ01EMGtESlg2ZG54WlhvS05sYVU0V2w4SG84Q1Fob2lJaUdnd2swc2ttQmdVZ2lXUnNmaEpkRHdpbEg3ZUhoS1JVN2hpaG9pSWlHZ0ljM2Q1TWdBSThmdXhSSm5HaUdDV0tDTTNhekVaY1ZCWGl4T05PdVEzTnlHdnBSbVYralkwR1Exb01wbGdNSE5sRmhFUkVkRkFvSkJLNFMrVHdWK3VRS1JTaFZTTkZzTzEvaGdYRUl3cmcwT2hrWEhOQWZrZXJwZ2hJaUlpSWh2dUxrOEdBREtKZ0NpTkVURnFTNGt5TlV1VWtRZHBaSEpjRXhhSmE4SWl2VDBVSWlJaUlpSWlVUXhtaUlpSWlBWTVkNWNuQXdDMTNJd1l0UUd4V2dNaTFVYklKRnlVVFVSRVJFUkVSQ1NHd1F3UkVSSFJJT09KOG1RQUVOcFJva3hyS1ZGR1JFUkVSRVJFUkwxak1FTkVSRVEwd0htaVBCbndZNGt5dFFHeFdpTmlOQWFvWkN4UlJrUkVSRVJFUk9Rc0JqTkVSRVJFQTVBbnlwTUJnRVp1Um96R1VxSXNRbVdBekQySElTSWlJaUlpSWhveUdNd1FFUkVSRFFDZUtrOEdBR0dxSDB1VWFRd0lVcHJjZGh3aUlpSWlJaUtpb1lqQkRCRVJFWkVQOGxSNU1nQ1FTMzhzVWFZeElGcGpnRXJtcGdNUkVSRVJFUkVSRVlNWklpSWlJbC9ocWZKa2dLVkVXYXkxUkprUlVnbkRHQ0lpSWlJaUlpSlBZREJEUkVSRTVDV2VMRThHQUdGK1JzUnFEWWhoaVRJaUlpSWlJaUlpcjJFd1EwUkVST1Fobml4UEJnQnlpWUJvalFHeFdpT2kxWHI0c1VRWkVSRVJFUkVSa2RjeG1DRWlJaUp5STArV0p3TUFyZHlFV0swUnNSb0R3bFVHU04xN09DSWlJaUlpSWlKeUVvTVpJaUlpSWhmeWRIa3lpYVJUaVRLMUhvRktzMXVQUjBSRVJFUkVSRVQ5dzJDR2lJaUlxQjg4WFo0TUFCVFNIMHVVYVF5STFoaWhsREtNSVNJaUlpSWlJaG9vR013UUVSRVJPY25UNWNrQXdGOWhRcXpHZ0JpTkFlRXFJMHVVRVJFUkVSRVJFUTFRREdhSWlJaUlldUhwOG1RQUlBRVFyaklnVm10RWpFYVBBQVZYeFJBUkVSRVJFUkVOQmd4bWlJaUlpTHJ4Um5reUFGREtCRVNyRFlqVkdoQ2xNa0FwODhCQmlZaUlpSWlJaU1pakdNd1FFUkVSd1R2bHlRQWdRR0d5cklwUjZ4R3VOa0VDaGpGRVJFUkVSRVJFZ3htREdTSWlJaHFTdkZHZURBQWtFQkNoN3VnWG80Yy9TNVFSRVJFUkVSRVJEU2tNWm9pSWlHaEk4Rlo1TWdCUVNzMkkwVmg2eFVScmpGQkl1U3FHaUlpSWlJaUlhS2hpTUVORVJFU0RscmZLa3dGQW9NS0VXSzBCTVJvRHdsUkdlTzdJUkVSRVJFUkVST1RMR013UUVSSFJvT0d0OG1RQUlKVUFFU3BMRUJPck5VSXJOM25zMkVSRVJFUkVSRVEwY0RDWUlTSWlvZ0hMbStYSkFNQlBKaURteDE0eFVXcVdLQ01pSWlJaUlpS2kzakdZSVNJaW9nSEZtK1hKQUNCSStXT0pNclVCb1N4UlJrUkVSRVJFUkVST1lqQkRSRVJFUHMyYjVja0FTNG15U0xVbGlJblJHS0JWbUQxNmZDSWlJaUlpSWlJYVhCak1FQkVSa1UveGRua3lBRkIxSzFFbVo0a3lJaUlpSWlJaUluSVJCalBkR00xeWxEZEZvNm81QXZYdFFkQzFCYVBGb0lIQnBJREJySUJaOE94VnVrUkVST1FkWmQ0ZWdJdEpKV1lvcEFZb1pBWm9GQzBJVnVrUTVGZVBDRzBWb3YzTElaY2F2VDFFSWlJaUlpSWlvaUdCd1F5QUZvTUdlYldwS05RbG83STVrdUVMRVJFUkRUcG1RWXAya3gvYVRYNW8wdnVqc2puU2VwOVVZa2FrdGhMSndZVklDenNQdGJ6Vml5TWxJaUlpSWlJaUd0eUdkREJUMWhTREUrWGpVRnlmQUlHdGU0bUlpR2lJTWd0U2xEZEZvN3dwR2dkS3BpSWhxQmpqb2s0Z0ptQ3dyUnNpSWlJaUlpSWk4cjRoR2N5VU5zYmljT2xrbERkRmUzc29SRVJFUkQ1RmdBUkY5WWtvcWs5RXRIODVKc2NlUm14QXFiZUhSVVJFUkVSRVJEUm9ES2xncHNXZ3dmNlNhY2lyVGZYMlVJaUlpSWg4WG5sVE5EYm1Ma0ZxYUI2bXhlK0hSdEhpN1NFUkVSRVJFUkVSRFhoREpwZ3BxRXZCN291em9UY3B2VDBVSWlJaW9nRWxyellWUmZXSm1KMjBHeWtoQmQ0ZURoRVJFUkVSRWRHQU51aTczSnNFR2ZZVXpjTDJndmtNWllpSWlJajZTRzlTWW52QmZPd3BtZ1dUSVBQMmNJaUlpSWlJaUlnR3JFRzlZa1p2VW1KTDNrS1VOY1Y0ZXloRVJFUkVnOExacWxHb2F3M0J3dFF0VU1yMDNoNE9FUkVSRVJFUjBZQXphRmZNdEJnMDJKQ3pqS0VNRVJFUmtZdVZOY1hnbTl5bGFERm92RDBVSWlJaUlpSWlvZ0ZuVUFZemVwTVNtODR2Um0xcnFMZUhRa1JFUkRRbzFiU0VZWFBlZFN3VlMwUkVSRVJFUk9Ta1FSZk1tQVFadHVRdFpDaERSRVJFNUdZMUxXSFlrcmVRUFdlSWlJaUlpSWlJbkREb2dwbXM0dWtzWDBaRVJFVGtJV1ZOTWNncW51N3RZUkFSRVJFUkVSRU5HSU1xbUNtb1M4SFpxbEhlSGdZUkVSSFJrSEsyYWhRSzZsSzhQUXdpSWlJaUlpS2lBV0hRQkRNdEJnMTJYNXp0N1dFUUVSRVJEVW03TDg1R2kwSGo3V0VRRVJFUkVSRVIrYnhCRTh6c0w1bkc1ck5FUkVSRVhxSTNLYkcvWkpxM2gwRkVSRVJFUkVUazh3WkZNRlBhR0l1ODJsUnZENE9JaUlob1NNdXJUVVZwWTZ5M2gwRkVSRVJFUkVUazB3WkZNSE80ZExLM2gwQkVSRVJFNE9jeUlpSWlJaUlpb3Q0TStHQ21yQ2tHNVUzUjNoNEdFUkVSRVFFb2I0cEdXV09NdDRkQlJFUkVSRVJFNUxNR2ZEQnpvbnljdDRkQVJFUkVSSjJjcU9Ebk15SWlJaUlpSWlKN0JuUXcwMkxRb0xnK3dkdkRJQ0lpSXFKT2l1c1QwR3BVZTNzWVJFUkVSRVJFUkQ1Sjd1MEI5RWRlYlNvRVNMdzlEQ0lpSWlMcVJJQUVlYldwdUNMeWxMZUhRa05RaThtSUE3cGFuR3pRSWErbENYa3RUYWhzYjBlVDBZaG1reEVHd2V6dElSSVJFUkVSRFNnS2lSUmFtUnorY2praS9meVFxdkZIcXNZZll3T0RNVFU0RkJyWmdJNFp2R0pBLzhZS2RjbmVIZ0lSRVJFUmliaFFONHpCREhsTXBiNGQ2OHRMa0ZsWmlxUDFkVEFLZ3JlSFJFUkVSRVEwYUJnRU0zUkdQWFJHUFVyYVduQzB2czU2bjF3aXdjU2dFRndmR1l1Ym91TVJvZlR6NGtnSGpnRWJ6QmhNQ2xRMlIzcDdHRVJFUkVRa29ySTVFa2F6SEhLcDBkdERvVUZLZ0lBc1hRM2VLc3pIenVvS21NQXdob2lJaUlqSTA0eUNnSU82V2h6VTFlTDN1V2N3Tnp3S0R5ZWxZbnBJbUxlSDV0TUdiREJUMFJ3RnN6Q2dXK1FRRVJFUkRWcG1RWXJ5cG1qRUI1WjRleWcwQ08ycnE4R0wrZWR3UUZkamM1OEVFb3lNU01MTXhDc3dJandKcWFIeGlBK0tSSUJTQTMrbEdncVdXU0FpSWlJaWNvckJaRVNUdmhXTitoYVUxRmNpcjdZRU9kVVhzYmZvRkxLckxrTDQ4U0lwRXdSc3F5N0h0dXB5VEEwT3cxUERNekNEQVkyb0FmdXRwS281d3R0RElDSWlJcUllVkxlRU01Z2hsNnBvYjhPejUwL2p5L0pMWFc2WFFJTHBDV053eTVpNVdKZzZGV0dhSUMrTmtJaUlpSWhvOEZISTVBaFJCeUJFSFlERW9Dak1TTHpDZWw5TlN6MjI1QjNBNTZkM0lxdjR0RFdrT2FDcndZMUg5dUFuMGZGWW5UWWFVWDRxYnczZkp3M1lZS2ErblYrMmlJaUlpSHlacmkzWTIwT2dRZVRyaWt0NDdOeHhOQm92bDhlVFFJSmxHVmZocWF2dVJFcElyQmRIUjBSRVJFUTBOSVZwZ25ESDJBVzRZK3dDRk5TVjRzVWYvb2tONTM2d0JqVHJ5MHV3cmJvY3IyVk13TElvZm1idk1HQnJnZkdMUGhFUkVaRnY0K2MxY29WMnN3bFBaSi9BL2FjT2R3bGxaaVdOdzdjclhzZDd5NTVrS0VORVJFUkU1QU5TUW1MeDNySW44ZTJLMXpFemNhejE5a2FqRVQ4L2RRaFBacDlFdTlua3hSSDZqZ0c3WXFiRm9QSDJFSWlJaUlpb0I2MUd0YmVIUUFOY3ZkR0F1NDhmeEQ1ZHRmVzJ4S0FvdkxUZ1ljeE5tZVRGa1JFUkVSRVJrVDNqbzlPdy92WS9Za2ZCWVR5MTlTMFUxVmNBQUQ0dXVZRGNwa1o4TXY1S0JNb1ZYaDZsZHczWUZUTUcwOUQrd3hFUkVSSDVPbjVlby82bzFMZGorZUc5WFVLWkdZbFhZT3VLTnhqS0VCRVJFUkVOQVBOU0ptUHJpamU2OUtUWnA2dkc4aU43VUtsdjkrTEl2Ry9nQmpObWZ0RW5JaUlpOG1WNms5TGJRNkFCcXNGb3dHMUhzM0MycWQ1NjI0b0ppN0gydHVjUm9nN3c0c2lJaUlpSWlNZ1pJZW9BckwzdGVheVlzTmg2MjVuR0J2ejAyRDQwR0ExZUhKbDNEZGhneGl3TTJLRVRFUkVSRFFuOHZFWjkwVzQyWWNYeGc5WlFSaTZWNGNVRkQrSGxCUTlESVIyd2xaaUppSWlJaUlZc2hWU09seGM4akJjWFBBUzVWQWJBRXM2c09INXd5UGFjNGJkbElnOVNLazFRS016ZUhvYkxTU1NDdDRkQVhpS1ZDcERMQjk5ejJwTkdqYXFDV20zcy9ZRTBKTVhHTnNMZlgrL3RZUkI1MU85eVQzY3BYL2I4L0Fld2NzTDFYaHdSRVJFUkVSRzV3c29KMStPNWVmZGJmOTZucThZenVXZThPQ0x2WVREakJEOC9FK2JOSzBCWVdFdVBqMU1xVFJnMXFnb3lXZjhtSzdWYUF5WlBMb1dmbis5TjJDbVZKcTlQeGtva1hqMThueVFuNi9Dem41M0VsVmRlZ2tZek9KYnFhYlVHM0hMTFdTUWw2VnkyVDZYU2hBVUw4aEVkM2VTeWZaSjd5T1ZtM0hISEtVeVlVQWFsY21oZTRkQWZrWkhObURXckNEZmZmQVpKU2ZXOWIwQkRUbEpTUFg3NjA5T1lQNzhBVVZFOEo5TGc5M1hGSlh4U1VtajllY1dFeFF4bGlJaUlpSWdHa1hzbUxzRmQ0Nit6L3Z4eHlRVnNxQ2oxNG9pOFE3YjYvcVdydlQySXZqaFM1cDJHbi9QbVhjQ29VZFdJaW1wR2M3TVNqWTErTm8rUlNvRWJic2hCUmtZMVpESUJ0YlVhbUV6T1oyRFIwYzJZUGZzaXhveXBncCtmQ2JXMWFoZ01NbGY4TS9vdEpLUU5OOXlRZzlaV0JXcHIxUjQvZmxCUU8yNjRJUWYxOVNvME5OaitEWHpWaUJFMWlJbHBRblIwRTBhUHJrUkFnQjcxOVNxMHRRM2NzaHdKQ1EwWU5hb0txYWwxaUl0clJGMmRHczNOL2VzcElKRUFjK1lVWXNTSUdzVEhOMEN2bDZPK1h1V2lFWk1yQ1lJRVYxNTVDWEZ4alJnMXFncEtwZVZjWlRUNnhybksxMTE3YlFHMFdnTVVDak5TVTJ1aDBSaFFXaG9JczluM2t1Zmc0RFpNbUZDRzh2SUFsNDlQcXpXNDlmMXQ5T2hLVkZkckFQamU3N1UzTVRHTmlJMXRRa2hJRzBhT3JFRmlZZ09NUmlsME9oVUVZV0Q4ZXliRkh2SDJFR2lBcUdodncyM0hzcUEzV3k3K21aRjRCZDVkOWlTa0VsNUxSa1JFUkVRMG1NeEptWWo5eFdkUTNGQUpBUGkrdGdxM3hTVEFYejV3NTBnN3JIbHY0eHBISHNkZ3hnbUNJTUhFaWVXUVNJREF3SGFrcDljZ0lhRUJiVzF5NkhTWEo0M05aZ2ttVFNxRFFtRkdYRndqUm8rdWdrcGxkRHBZU1VxcVIwSkNBNlJTQVZGUnpSZzl1aEwrL2dib2RDcTB0M3YzU2FwVW1qQmhRam1HRGRNaFByN0JKWlB4anBMTHpiaisrdk1JQ1dsRFdsb3RaRElCWldVQkEyS0Nhc0tFY210Skdxa1VDQTl2d2FoUlZRZ1BiMFZUazUvSGZvZXVsSkZSamNqSVpnQ0F2NzhlSTBkV0l6UzBEVFUxbWo0L1R6dGVRNVo5R2pCOGVCM1MwbXBoTmt0UVY2ZjJ5VW5yb2FyemVWRW1FeEFkM1lReFk2cWcwUmhRVjZlR1hzK0F4cDcwOUJxTUhsM1Y1YmFJaUJha3BOU2hxa3JyYytjRHFWVEF0ZGNXSURXMUZqcWQybVdoZUhSMEUyNjY2UnprY3JOYnp1VVRKNVpoMnJSTENBNXVSMkZoTUFaYU9CTVYxWXk0dUVicnoxcXRBY09HNlRCeVpEVmtNak4wT2pXTVJ0K2V0R1l3UTQ1NlBQczRUalJZVmc4bUJrWGhpNSsrQUsyU0YyWVFFUkVSRVEwMk1va1VDMU9uWWtQMkQ2aHZiMGE3Mll3S2ZUdVdSTVo2ZTJqOTVtZ3dNL0FqS0E4ekdLUmR5dlZFUmpaandZSjg2SFFxbkRnUmpmUG5RMkUyUzJBd1NLMjlSQlFLRThhT3JjQ1lNWlhJelEzRGlSTlJEbDM5SHh6YzJ1Vm5tVXhBUmtZVlJvNnNSbjUrQ0k0ZGkwWmRuZWRYcXdDQXlYUjVZaXNxcWhuTGwyY2pQejhVT3AzN1Y2OUVSVFVqTlBUeTcyYjgrSExFeGpaaXg0NFVORGI2MWtSbVp6S1pnSWdJMnpKNEVvbWx4Rmx5c2c3bDVmNDRjU0lhRnk4R2VXR0VmU05XYm16WXNEb2tKZW1RblIyT0kwZGkwZHJxL0tuR2JKWkFLcjNjdXlZd3NCMnpaaFZoOHVSU05EVXBjZWxTQUE0ZGltTkk0d09NUmdrVWlzdC9LNW5Nak5HanE1Q1JVWTI4dkZDY09CR051cnF1NTd5T3Y2MjcvbjRTaVFDWlRQRFpDV3MvUHlPbVRyMGtlbDlRVUR1V0xjdkIwYU14T0hZczJtZEM1NDZRTFNCQWo4V0x6eU0zTnd4WldmSDl1bEJBclRaZy92d0NTS1VDeG84dlIxeGNBM2J1VEVGOXZXdmVTNUtTNmpGNXNtVTU5UERodFJBRVlOZXVaSi81blRyQzNvcGJqY2FBS1ZOS01YWnNKZGF0eTBCVGsrKysveEU1WWw5ZERiNHN2M3hlZkhIQlF3aFJCM2h4UkVSRVJFUkU1RTRoNmdEODhkb0g4Yk12VmdNQTFwZVg0TTY0Wk13SUNmUHV3RHlFd1l5VGpFYXBhQitGNE9BMlRKbHlDVFUxYWxSWGEyQTB5bXlhdkV1bEFrYU9yRVo2ZWcwMmJCaUJ5a3B0ajhjS0RtNFR2VjBpRVpDYVdvdlUxRnJzM3AyRTdPend2ditEK2toc29tajQ4RnFQajZORFpHUXpicnJwTEhidlRrSkJRWWpYeHRHVHFLaW1YdnNPQlFhMjk3czNrU2VwVkVhRWg0djNYSkpLQll3YVZZV1VsRHFzWCsvOHBLSEoxRFdZNlh6TWp1TW1KK3V3YjE4aWlvc0QrelIrY2cyVFNXcHp2Z01zejRIMDlCcWtwdFlpTXpNTlpXV1hKOWo4L0l4WXRpd0hXVmtKS0NweWJSQXBrUWlZTTZjUS92NTZiTjZjQm9QQjk4S1pXYk9Lb1ZiYjd6TWxsUXFZUExrVUtwVVIrL1lsZUhCazlobU5VZ2lDQkJLSjVYV1pubDZEeE1SNjFOVDAvUUtCZ0FCOWwzNWJFUkV0dU8yMjB3Q0FTNWY2UHlFYkdkbjEvSlNhYW5tZkdramhURStsVUZ0YjVkaXlKWldoREExNEFnVDhNZitzOWVlWmlXTXhMMld5RjBkRVJFUkVSRVNlTUgvNEZNeEl2QUw3aWs0QkFGN0tQNGV2SjgveThxZzhnOEdNayt4ZGZWMVZwY0hXcmFsb2JsWUFzS3lzVVl2TVZiVzN5N0Z0VzBxdm9Rd0FoSVcxMnIxUHI1ZGg3OTRFbkQvdm5RU3hMejF6M0UycE5DRWxwUTRYTGdUNzVJUmJiR3hqai9mbjU0ZmdoeCtTQmxUcHA0U0VoaDd2cjZsUlkrZk9sRDVOR2pyeU53d0thc2QxMTUxSFFVRUk5dTFMUUV1THd1bmpVUC8xdE9wRnAxTmg1ODVoUC9iM3VNeGdrQ0VvcUIyTEZ1V2hxQ2dJV1ZrSkxsa2wwUkhLZEV6QVgzZmRlWjhMWjRZTnErczF5RzV1Vm1MLy9uams1L3RXME54OTFhaEtaZXhTWnN1VjNMWGZnUmJPZEY2aDJsbDl2UjgyYjA0YlVIM1dpT3pKMHRYZ29NN3kycFJBZ21mbTNPUGxFUkVSRVJFUmthYzhlODA5V1BTUDMwS0FnUDI2R21UVjFXRDZFRmcxNHpzelZRT0UyQVJKZmIwZnZ2bG1oRFdVc1R6TzlsZmIwcUxBbDErT1JHbnA1YXVBVlNvakVoUHJiUjRiR05ndXVqSUhBRXBLQXJGMjdXaXZoVEtBcFhTUnJ6bDFLaExidDZmNDdFUmJmTHg0aUNFSXdMNTlDZGl4STJWQWhUSUFrSkJnKzl6dGtKMGRqaSsvekxBcFllVW9lNVA5VzdZTXQvazlwYVRVNFpaYnpsZ25YTW16N0FXMXAwNUZZdDI2REp0UUJ1aFlmV0g1NzhURWV0eHl5eGxNblhwSmRPVnhDcWd0QUFBZ0FFbEVRVlNObzdxSE1vQ2wxTjUxMTUzdjEzNWRTYVV5NHFxcmlucDluRUpoNnZLZTRpdDhNWlR2aTlUVVdzeVpVMmhkL2VNSWUrL0p2ZW5vSzlaWDluN25lWG1oREdWbzBIaXJNTi82MzhzeXJzTDQ2RFF2am9hSWlJaUlpRHhwZkV3NmxvMjh2RXJtell0NVhoeU41M0RGakpQRUpramEyK1UySzJuRUFweW1KbVdYU1JTVnlvZ2xTM0lSSE55R3JWdUhkeW5uRXhZbVhoNEtBTDc3THRuckt3UHNUUlJWVldtUWs5TnphVFUvUHlPbVRDbnQwN1pTcVlBWk00cHRicy9PRGtkV2xtK1UreEdqMWVvUkdkbHNjN3NnU0xCelp6THk4ME85TUtyK2tVb0Z1MkZUUzRzQysvWWw5S3QvaUZqQVpqSkpjUEZpTUw3N0xoa0xGdVIzdWMvUHo0UzVjeThnUHI0QmUvWWsrbXh2a2NISTNoWDlCdzdFOS9nY01Cb3ZsMENUU2dXTUcxZU9VYU1xWVRUMkxhQ1VTQVNvVkVhYjJ6dkNHVyt2bkpGSWdEbHpMb2lPc1R1bDBvVEZpODlqeTVaVWw1VDBjaFY3ZjJ0WE1wc2x5TXFLaDFwdHhNU0paVzQ3anJNclo2Wk11UVNWeW9oRGgrSWNEa1RpNHh1d2FGSGVqLzJDWXF4aHBEUFlSNHNHdTBwOU8zWldWd0N3ckpaNTZxbzd2VHdpSWlJaUlpTHl0S2RtMzRVTjJYc2dRTURPNmdwVTZkc1JvUnpjRnlNeW1IR1NveE1rdlQydUk1VHBhR0ovN2JVRjJMUXAxZHFEd1Y0WnM2b3FqZGREbVE3ZG03TURRRU9ESDg2ZWplaHh1NEFBdldndzQ4aTJDb1ZaTkpqeDlKWGw4ZkVOS0NseHZLL0pzR0U2MGR1enN1TDdITXJJNVdaTW4xNkN3NGRqMGRycStaZHlYRnlqM1FubTQ4ZWo3UVlqa3lhVlFpNDM0OUNodUI1ZkoySVRtQjJCWUdGaE1ISnl3akJpUkkzTlk5TFRheEFTMG9yTm05UFExc1pUbkNmMGRaV2FXRzhhaGNMc2x0VXR2aERPVEpwVTJtUDV2OExDWUNRblh6NVh5T1ZtTEZxVWgxMjdrbjJtZDVaWU1GTmJxOGJPbmNPNjNMWndZVDRDQXRxNzNIYjJiSVROT2Y3bW04K2l1M1BuSW5EbVRDUUF5MnFUMk5oR2xKZjdvNnBLQTUxT2pkWldlWS9uanREUVZzeVpjd0dTSHA2V0xTMEtGQlVGb2JnNEVGS3A0RkRnWkRKSk1YeDRIWVlOMHlFbkp4eEhqc1QwK0g3czUyZkVOZGNVV3ZzRnhjVTFZdWZPWkRRM08xZmFzYS9CakVaamdFcGxSRzF0MzNzQUVYbkMrdklTbUdCNTA1K2VNQVlwSWJGZUhoRVJFUkVSRVhsYVNrZ3NwaVdNUmxieGFaZ2dZSDE1Q1I1SUhPN3RZYmtWWnkxL05HbVNiVkFncG5PVDRnNWFyZDVtKzk0ZWw1S2lRMGpJNWZCRkpqTmowYUo4Yk55WWpxb3FEYUtpYkZkWEFFQlJVYkJENC9RRXNXQm1xSmd4b3hoNnZReFpXUW1vcU9pOVgxQmFtbTJBa0pNVGp0T25JL3M4aGlsVFNwR1JVWVdrSkIxMjdScm04YXZxN2ZYSWFHK1hJenRiZk9WVFNFZ2JKa3dvaDFRcUlDcXFHZHUzcHpnVk5IYWVQTjIvUHdHSmlRMmlEZFFqSWxxd2NHRWV2djU2cE1QN3ByN3I2OFN4cDFjMWVUT2NTVXFxNzNIMVIwRkJDTFp2VDhHa1NhV1lOT255NDJReU0rYlBMOERSb3pFNGZOajdrNVZtcyszdnpXaVUya3oraXdVZHJhMXloMEtDenR0KzkxMnk5Yi85L2ZWb2JsYjJ1T3BFcVRSaHdZSjh1NkZNYVdrQVRwK09SRkZSa05QUDI0NWdXQ29Wa0pGUmhiUzBHdVRtaHRrTnhtTmltcnA4Rm9pSmFjVE5ONS9EOTk4bm9iRFE4ZmZ5dnJ5K09sWmNxZFVHYk5nd0F2WDFmU3NwU2VRSm1aV1hQMFBmTW1hdUYwZENSRVJFUkVUZWRNdm91Y2dxUGcwQTJGaFp5bUJtcUJnOXVzcWg4akppdEZwRGw0bTB2ajVPb1REaHV1dk9ZK1BHZE5HeVZ3Qnc4V0tRNk8zZTBKZVNMSU9Gd1NCRFpHUXpicmdoR3dVRklUaHdJQTZOamVMTDY4TENXaEVSMGJVMFhVMk5HbnYzOXIzMFduUjBFOGFNc1pUOTBHZ01XTHc0RjhlUHgrRHc0UmlQOU5pUnlZUXVWL1ozZHU1Y3VOMEo5OW16TDFyRHZPam9KdHgwMDFuczNKbmljS2pVdVlSZWU3c01odzdGWXZic2k2S1BqWXBxUm5SMEU4ckwvUjNhTi9YZFFBbG1BTytFTXlFaGxoVWM5dFRXcXZIOTk4a0FnQ05IWWhFYTJtcXp5bTdpeERLRWhyYmkrKytUMGQ3dXZWNVVaaSsxNnZIek0yTDU4bXpvOVRLY09CR0Y4K2ZEUko5M2MrZGVRR0JndTgzdE9wMEtlL1lrZHVueDVxenV2ZFhrY2pOR2phcHlhaDkrZmtZc1dKQ1AwNmNqc1crZlkrOEJ6cjdYZHF5MDZsaVJlLzMxNTdGaHd3ZzBOVG0zVW9mSUU1cU5SaHl0cndOZ0tXTzJNSFdxbDBkRVJFUkVSRVRlc2pCdEtpVGZTaUJBd0xGNkhWcE1SbWhrZ3plK0dMei9NaWR0M0ppT0pVdHkreHpPdUlwS1pSUXQ3UUlBemMxSzBTYmEzYVdsMVVLbE11RFVxU2hYRDY4TFR3UUFqdXFwWkkwN2RKNmdTMG1wUTFLU3BiU04ySlhUTVRGTk5yZlYxbW93Ymx4NW40K2ZsbGJiNWQ4c2tRQVRKcFFoSnFZUk8zY09jL3NFWEZLU3ptNGo3SXlNS3RFU1kyTDlQOVJxSXhZdnpzV1JJN0U0ZWpTbTErTjJ2d28vTnpjTUV5ZVcyVzJ1TGJaeWpWelBrWWxqbWN5TWNlTXFjUHg0dEhWQzNWNmc4OEVIRXdkTlh3MS9mejBXTHo3ZlkrUDRnb0tRTGlIVnJsM0RFQkNRZy9Ed3JvRnVjcklPRVJGbjhQMzN5VTZWVW5RbGIvMWRaczBxaGtaamdFWmp3TlZYWDhUa3lhVTRkaXdHMmRuaDFqRk5tbFNLeE1SNm0yMnpzOE94YjE5Q3Y0TkFzZFZDZlZWWDU1N3lZbEtwZ1BuekN4QWRmZmw5eDk5Zmp5VkxjckZod3dpZktZVksxT0ZnZlMyTVA3NkpqSXhJUXBqR2R5NUFJaUlpSWlJaXp3clhCR05FUkNLeXF5N0NJSmh4VUZlTGE4TDZYbTNJMXpHWStWRnRyUnFabVpad3hzL1B1K0dNUFk2VVBrbE5yY1UxMXhSQ0loRWdDSkorbGNycXpWQmVNZE41NVFaZ1dVSGl6SlhUWXFYTlhNR3lDc1g1VWpuT3lzaXcvMi8xOHpNQnNEOEozWjFFQWt5ZVhJckl5R1pzMlRLOHg4Q3YrOFNvMlN6QmlSUFJtRG16U1BUeDlmV0R1MG5ZUUNHWG03RndZVDdpNGhvUUdkbU1iZHVHdzJTU0RKcnd4UjZWeW9qRmk4OURxKzA1SUp3OHVSUXBLWFhZc3ljUjVlWCtNQnFsMkxRcHJVc2ZzZzVhclFHTEY1L0h1WE1ST0hnd3p1T3JaN3dSeUV1bGdrM0pRcTNXZ0ZtemlqQjJiQVdPSEltRlhpK3pXWkVxQ0JKa1pjVzc3SDNRa1Q0MGpwbzh1UlNUSnp0V1FsVXFGVittTkc1Y0JVYU5xdTcyV0VIME0weGdZRHNXTHo2UGI3NUpSM3M3UC9xUjd6alpjSGwxNE16RUs3dzRFaUlpSWlJaThnV3pFc2NpdThwU0hlZEVvNDdCekZCUlU2TkdabVlhRmkzS1EwT0RIOHJML1cxV0hzeWFaVHNCZk9sU0lDNWNDTzdUNDhTSWJRdWcxMjFUVXVvd1o0NGxsQUVzZlZETVpvbE5zMlZYRVp1Z1MwNnV4NTEzbnV4eHU0N3g5V1Zid0RmU0lGK2VVUGJ6TTJMRWlKbys5VkJ3UkdCZ08rTGlHbDI2VDZOUmluUG53cnM4cDhUNkY0bUZnWGw1b1pnMnJSZ3lXZGM3bTV1VnFLbnBmWVVaOVY5UGsvVWRaWlZpWXkzUG1jVEVlaXhjbUljdFc0Yjc5T3Vvdi96OExLRk1jSENiUTQ4UERXM0ZzbVU1MXRVZGJXMXlaR2FtWStuU0hORjlaR1JVSVNXbERrZU94T0RzMlFpUC9TNjlFY2lielJKczNweUdlZk1LYkVvb0JnYTJpNWFKTXhxbDJMRWp4YVhsUCszOWpvdUtnbEJVMVBVNEVvbUFtVE9MYlI1YldhbEZXWmsveG8ycjZQZDQ1SEl6NUhMSGE4dUZocmJpdXV2eWtKbVpCb1BCZStYd2lEckxhN204dW10RWVKSVhSMEpFUkVSRVJMNGdQU3pSK3QvNXpiWlZpQVlUQmpQZFZGZHI4SzkvamJXNVBUeThSYlJ1UFdBSmRMcUhIMkxoaXRqanhFeWVYR3BUOGtrUWdOallSc1RFaUUrSUt4Um1qQmxUYVJONnpKcFZCRUVBenAxemZUZ2pOaGtyazVtaFZ2ZXRDVUYvdHJVWDlyaEw5eFV6dnNUZFRjSkhqcXp1L1VGT2FHMlY0OXR2VTFGVnBlMXl1OWpmVk93NTE5NHVRMUZSTUlZTnErdHl1MWFydDY0Y0krZjg3R2U5QmFSZHFkWGlxd3h2di8wVTVITGJLL2pqNHh1d2NHRStaREl2TlN4eE0wdmZwL00ycTEwNk5EY3JrWm1aaHZUMEdvd2YzN1drNGNpUjFZaUthc2JXcmNOUlgrK0hqUnZUN2U3THo4K0lHVE9LTVdwVUZVNmNpRUplWHFoUG41djZ3MlNTWVB2MkZNeWRld0VwS1hVOVBsYXZsMkh6NWxSVVZMaTJ2NVM5WUthcVNtUHozaTZUbVVXREdaTkppZ01ING1FMlN6QmhRdC9MV2ZaVlpHUXpGaTdNeCtiTnFZUDJ1VUlEUytkZ0pqVTAzb3NqSVNJaUlpSWlYNUFhZHZsN1FWNkxlQS8yd1lMQmpJTlNVdXBzSnREY0lTeXNSYlRQalVSaWFmN2NGMWRkVlFSQmtDQTdPN3kvdyt2Q2wwcVplYnJIakROWFRydUR2VlZWMjdlbm9LQWd4RzNIVlNqTXlNaXdEV2FNUmluKzg1OHIwTlptLzVSeTExMG5SSi9iMzMrZmJCUEtBT0ovVTN2UHVmUG5RMjJDR1FDNCt1cUwrTzY3Wkx0akluRWxKWUdpZllLYzFWTUpyL2o0aG43djN4ZUZoRmhXSmRqcmUxUmY3NGZNekhRME5TbHg1RWdzVWxMcWJFTC9rSkJXTEZ1V2pVMmIwbEZUbzhhR0RTT3dZRUcrZGRWUmQ4SEJiYmo2Nm91WU92VVN6cDZOUUU1T09Cb2IzZFZueXZhRkdSN2VZclBhVWV5MUxsWjZ5eGxtc3dRN2R3NkRWQ3JZckp6cFRLZFR1YVdIaXl0TG1SMDZGQWRCa1BUNWZiMC9ZbU1iY2UyMUJkaTZkWEN2V3FPQm9iTDk4dmt2UG1qd2xpZ2dJaUlpSWlMSEpBUmQ3cGxlcVhlc0NzbEF4V0RHUVVsSjlpZUJYTW5WSmFJNnpKNTlFV2F6QkxtNVlTN2JKNE1aVzJKWFRydUR2V0RHblgxbEFFdjVKTEgrQlhLNUdUZmRkQTdaMldFNGN5YlNKcUFKRHhjUEhFMG1DVXBMQTBTUEpWN0t6SDRnMXREZ1p6UEJuWjVlQTZOUmlqMTdFa1czSTNHN2R5Y0RnRXZDR1crUlNnV1BUem9uSnRaajd0d0xVQ3JGZXl5VmwvdGo2OWJoMXRlSHlTUkJWbFlDRmk3TXMzbXNXbTNFb2tWNStPeXowZERyWmRpMEtRMVhYMzJ4eC81VUtwVVJFeWVXWWVMRU10VFVhSERoUWpBdVhneEdUWTNyUWdxeDg3NVlEeGd4enBiZUVtTTJXMWJPTEY1ODNtNVFGUm5aakd1dUtjVFdyY1A3ZGF6dVhMMzY3dkRoV0poTVVrUkhONktxU291cUtpMGFHNVZvYTVPanZWMXVEWUlTRWhwdzNYWG5iYlkvY2lRR1I0NjRiM1Vra1NjMEdTOS9OZ2hRc3Z3b0VRMWN4aC9QWjFLcEZGS3A0NnRTVFNZVEJFR0FSQ0tCVE9hYVVxTWQreU1pSWhxSS9KV1g1ekNhakwzUE5ReGtER1ljRUJqWWpwQVE4WVR1d29XUVhoc0xDNElFSlNXTzlaZEpTcXJ2MHhnZGNmWFZoUkFFNFB4NTE0UXpZcC8xOHZORHNHTkhTby9iQlFUb2NmdnRwL3EwclVKaHhzcVZ4MFRHNHRtVWFDaGVaU3lWQ2hnNzFuNWZCSzFXajBtVHlqQnVYQVZPbklqQzhlUFIxbEk1Y1hIaXF5TmtNZ0V6WnRpVysrbTRyN3VBZ0hiTW5uMVI5UEgySnNOSGphcUN3U0REZ1FOeGRzZE9YUW5Dd0E1bk92cmFsSlFFNHZqeGFMY2Z6N0tpc2RTbStYeG5PVG5oK09HSFJKdHp4OFdMUVNndERSQU5HYlJhUFJJVDYxRlFFQUt6V1lKZHU1SlJXYW5GdEdrbHZaYUJDd3RyUVZoWUN5WlBMb1ZlTDBOVmxSYVZsUnBVVldsUlg2OUNZNk1TUnFQenBhdzhmYTRWWXpaTHNIWHJjQ3hmbm0yM2gwOXlzZzdCd1czUTZWUXVQYTZySFRzV0RjRDl6MUVpWDlWc3Voek1kUDRDUnI2dHZOeFNSU0FnSUFCYXJlMnE1KzcwZWoxcWEyc0JBS0dob1ZBcTNiV3FzNnZISDM4Y0FCQVpHWWtubm5qQ0k4ZnNMRGMzRnp0MzdnUUEzSGZmZlpETEI5OVg3L1BuenlNdExhMVAyd3FDZ09abVMza1NmMy9YbGgrMVovdjI3UmcxYWhSaVkxMTdZY1BISDMrTWxTdFhBZ0JlZlBGRlBQbmtrdzV0dDMvL2ZreWZQaDBBOEt0Zi9RcHZ2UEdHUzhiejVwdHY0b1VYWHNDQ0JRdncyOS8rRm1QSDJwWnE5NmI4L0h5OC9QTExtRGx6SnU2NjZ5NXZEOGNqekdhejNjQ3VwYVVGLy96blAzSGJiYmNoT0xqL0YxbzJOemVqcXFvS0FKQ2NuTnp2L1EwVmh3NGRRbVZsSlJZc1dBQ0ZRdUh0NFhqZHFWT25zR2JOR2dEQTIyKy9qWWdJOTErQTdBbEhqeDVGUmtZRzFHckhQM2RtWldWaDRzU0o4UFB6YytsWVB2endRMXk0Y0FFeW1ReXJWcTF5K2Y3NzQ5dHZ2MFY4ZkR6R2pCbmpsZU4zQ1daTTRuTjlnOFhnKzNUb0JqMkZKY25KZFdodVZ1RFFvVmliWnJyMTlTcms1SVFoTnpjTUxTMWRUK3dUSjViQjMxK1BIMzVJdEY2RjYrZG5SRlNVYlZPajNOd3dWRmFLZitrWlByeE90Ty9NMGFNeE5zY0VMSlBkTXBuWkpiWGxmZWtpSEU5UEZ2clNhaUZQR1RteUdocU5ZMWZGVDVwVWhwUVVuYlZQUms4cndaenBXYU5TR2Z2VTQyYmN1SElZREZJY1BScmo5TFpEVlVjNFl6Sko0ZSt2Ly9HS2ZnMmFtcFJvYjVlanZWMW1uYWkrNzc2ak50dFhWbXF4WWNPSUhvK3hiRmtPSWlOZFd5KzBJNVNKalcyMGhoM3VER2UwV2dQbXpyMWd0LytYMlN6QmdRUHhPSFhLZm9CLy9IaTAzZFVmM1ZlWW5Ea1RnYkl5Zjl4ODgxbUh4NmhVbWhBWDEyQVRrTGExeVZGYnE4YkdqZWtPNzh0WHp2dDZ2UXhidHc3SGpUZWVnMEloSGxLRmg3ZDBDV2FrVWdHeloxL0U0Y094YUdweWZsSndLSjczaWR6TklGeCsvU3BrL0ZveUVMUzB0Q0FteHZKNWFzMmFOWGptbVdkNjNXYnYzcjJZTzNjdUFHREhqaDNXLzNhM1AvM3BUd0NBRVNOR2VDV1krZTY3Ny9EZ2d3OENzQVF6ZzAxTlRRMUdqQmlCK1BoNDVPZm5PejJSbVpPVGc0eU1EQUNXa01hZEJFSEFUMzd5RTN6MTFWZTQ3YmJiOE9tbm43cHMzMGFqRWM4OTl4d0FJRFkyRm84ODhvakQyNzc2NnFzQUFEOC9QL3kvLy9mL1hES2U0dUppckZxMUNvMk5qZGkwYVpQMWRlQXJHaHNiTVhueVpPaDBPcXhmdng1TGxpeEJhR2lvdDRmbFZ2bjUrWmczYng2ZWVPSUozSC8vL1YxQzJ0emNYRXliTmcxMWRYV29yYTNGLy83di8vYjdlTjk4OHcxdXYvMTJBTzU1YlZWVVZFQ2hVQXk2djl1VFR6NkpYYnQySVN3c0RLZE9uYksrMXcxVkZSVVZXTGR1SFFETHVXb3dCRE1ORFEyWU9YTW1BT0M2NjY3RCt2WHJlOTBtTnpjWE0yYk1nRXFsd3FPUFBvb1hYM3pSSldQWnVYTW5mdjd6bjBNUUJOeDc3NzArRThwVVZGUmcwYUpGT0g3OE9DWlBub3o5Ky9lN2JEV25NNVN5eTU4cERPYkIyWnU0QTc4Qk9hQ25XdllTaWFYa2pFcGw3QkxNYk5nd0F1WGw0bGYrVEo1Y2FxMHJyMUlac1dQSE1KaE1VaVFtMXR1VWJ6SVlaTmkzTHdGNnZmZ0x3ZDVrM3VuVHR1V2tYTTkzWnFtY1dDM3VFa050eFl4U2FSSmREVkJicTRaU2FSTHRweEVTMG9wRmkvTHc1WmNqRVIxdEd6aDYydVRKcFRBWXBEaDFLcXIzQnhNQXkwUjBmOHJBOWZZNnNYZi94SWxsZlo0RWo0dHI3UEo4dS9MS1N3RGNFODZrcHRaaTVzd2krUG5adjRKano1N0VYdnQ3bFpRRW9xNU9qWkNRVnB2N3hONUh4TXI4OVlWS1pVUjRlRXUvOTFOWnFjVlhYNDNzY3R1dHQ1NnhXYzBpVm5yci92dVA5UG00T3AwSysvWWw0T3FyeFZmUmRWOFJkT1dWbDVDZVhvUFkyRVpzM0ppT2hnYm5Qdnk2dXBRWkVkRkFaTzcwNWRqUlVrbWRKd1pkVlY1cHg0NGRlUDMxMTdGZ3dRSXNYNzRjaVltK1Y3YTJZeldJVENZYmxLdGxkdS9lRFVFUUVCSVM0dk5YbDBza0VzVEZXVmJQZi9iWlozamdnUWN3Wjg0Y2wrejduWGZlUVVGQkFRREw1S1ZHNDFoWnhpTkhqbGduQlI5ODhFSEV4OGYzc29Wakhucm9JVFEyV3VZSTNuenpUWVNGdWE2VXVTc0VCQVRnLy83di8vRDQ0NCtqdXJvYXp6MzNIRjUvL1hWdkQ4dXRmdjd6bitQaXhZdDQrT0dIRVJNVGd4dHZ2TkY2WDFwYUdxS2lvbEJYVjRlLy9PVXZlUFRSUngxK0RybUNJQWhvYjI5SGEyc3I2dXZyVVZkWEI1MU9oN3E2T3BTWGw2T3NyQXpsNWVVb0xTMUZZV0VoQ2dzTDBkTFNncC85N0dmNDE3Lys1YkZ4dXR2eDQ4ZXhhOWN1QU1DRUNSUDZGY3IwOVgzdTNMbHpHRGx5SkxLenM1M2VOakl5Y3RBRlplNndmdjE2dExWWnZxTTYramYrNG9zdkFBQnRiVzFJVDNmOGdzYWVORFUxNGQ1Nzc0VWdDUEQzOThjamp6eUNrcElTcC9jVEVCQ0FvQ0RYOXJpT2lvcENkTFJsN3VUdzRjTjQ5OTEzOGRCREQ3bjBHTlRWNFB1RTZHTEJ3VzEycjRRR0xEMDlkRG8vcEtmYmx2c1JLOThVR05pT3RMUmE2OC9KeVRvc1hweUhMVnVHaXdaQTJkbmhka01aQUtJVDRucTl6QU9oak9mRGtKNXd4WXg3VFpoUUx0cERZdmZ1SkxTMEtIREREVG5RYW0yZmkwRkJiYmp5eWt1aWZTV01SaW1NUnFsbzd4bDNtVDY5QkFhRHJOZUpjdkl1VnpkRWQzVTRvOUVZTUd0V1VZK2hmWWRaczRvUUdkbU01dWFlSnl5Q2dzUkxjb24xbEJtSTVlWGNKU2NuSEdscHRUWVhLUmlOVXBTVlhlNWZsWnlzczVaaTlQZlhZOW15SEd6Y21PNVVxYk9CSHN5b1ZFYWtwdGIyV242VmFDaDc2YVdYOE5SVFQwRWlrV0RkdW5WZEpzLzZvckt5RXYvODV6L3gzWGZmNGVUSms2aXVyb2JaYkVaa1pDU21USm1DMjIrL0hUZmVlS05UL1NpNnk4ek14TEpseTJBMm0vSEhQLzRSVHozMVZML0czSnZPd1l5ajQrN0xOcjM1MjkvK2hzek1UR1JtWmlJeE1kRW5nNW5pWWt1NTNxaW93WGxSMEhmZmZRY0ExbEpjbm1RMEdsRmQ3ZHdxK29jZWVnaWZmUElKbXBxYThKdmYvQWJmZnZ1dHc5dEtwVkpFUnRxK2Z4WVZGV0hWcWxYV24rKzQ0dzdjY2NjZFBlN3IzbnZ2eGZ2dnY0OWYvL3JYMXREeXozLytNLzc4NXovM09vN1hYMzhkdi83MXIrM2UvODQ3NzJEanhvM1duMis5OWRaZTk5bFpVbElTQ2dzTG5kcW1MeDU1NUJIODdXOS9RMkZoSWQ1NjZ5Mzg2bGUvd3JCaHc5eCtYRy80NElNUHJCUCtpeFl0c25sZmtVZ2tlUHp4eDNIZmZmZWh2THdjTDczMGtyVjhsRHU5K3VxcitOM3Zmb2YyOXZZK3JhcjU0b3N2OE1ZYmI3ZzkrSnM2ZFNvT0hqeUlsMTkrMmJxcWJOdTJiVml3WUFFQ0FnSlFWMWRudlpyLzNMbHp5TW5KNlhXZnk1Y3Z0N210ODhxeXA1OSsya1dqNzV1T2xZVE84TVQ3ZjErc1g3OGVOOTEwRXdCZzllclZlUGJaWndFQU0yYk1RRlpXRmhRS0JTb3JLMTFTd3M4Ui8vakhQNnovL2N0Zi90S2hiVHBXRGZuNStlRW5QL2xKdjhkZ01wbHcyMjIzV2MrMVRVMU5HRDkrZkovMjllaWpqL2I2M21Fd0dLd1hpamhxOWVyVjJMcDFLOHhtTTFhdlhvM2x5NWM3SFJocnRWcWZ2MmpEVnpDWTZjV29VVlU5M3ArY3JITm9jcTRuTVRHTnVPbW1zd2dJc0ozWTdtM1NTR3d5dkxIUk0zV2JYWFhWdGl0NGVpd0RmWUxPR1lHQjdiamlDdHZlTW0xdGNrZ2tBcHFhbFBqMjIrRzQ0WVljMFFERzNtdm8wS0ZZWExvVWlDVkxjaUdWQ3FpdTFxQ3FTb1BXVmdXaW9wb3diRmpQcjZzREIrSlFWK2Q4UFhwQnNBUjVRK2x2Nkd0VUtxTkh3dVBPWEJIT1NDUkFSa1lWcnJ6eWt0MmVSdDFKcFVLZnl1OTE2S2x2VFgvVjFxcWREaWs5RVlLUEhWdmgxUHRxWUdDN3pXMXl1UmszM25qTytuUDNNb3dhalFGTGwrWWdNek1kdGJXT25VY0djaUN2VWhteFpFa3VRa05ib2RFWWNQQWdlMjRSZFplWm1XbWRZRjIxYWxXL1Fwbkd4a1k4L2ZUVGVQZmRkNkhYMjM1V0x5b3FRbEZSRWRhdFc0Y1pNMmJnODg4LzczUFBpK3V2dng2clY2L0dNODg4ZzFXclZpRWpJd00zM0hCRG44ZmVtNDRHNXdBY0xtMWhNRncrQjdzaW1Da3RMYlZPUGtkRlJXSEpraVg5M3FjN25EdG5lUjhhckJQTzMzLy9QUUJMTUROejVrd2NPU0srQ3JhK3ZoNmJObTJ5S2RIVStiVXhjdVRJN3B0aDgrYk5kbjkzeDQ4Zng1UXBVL282ZEp3NGNjS3BLK0tEZ29LZzAzWDliR0kybTNIdnZmZGFWNmM0NDgwMzM4U2VQWHVjM3E0bldWbFplUFRSUjEyNlQwZXBWQ3EwdDl0K0huT0VYcTlIU2tyUGZXYTcyN1p0RytiUG45K240M2xTYVdtcE5VelFhRFI0KysyM1JSKzNZc1VLdlBycXE4ak96c1lycjd5Q3UrNjZDOE9IRDNmcjJOcmEycXdyQjhUNCsvc2pKQ1FFRVJFUlNFaElRRkpTRWhJVEU3djh2N3RYYUZ5NmRBbUhEaDBDQU15YU5jdDYrNWRmZmdrQW1EWnRXcGYzb1gvLys5LzR3eC8rME90K3V3ZFJaOCtleFgvKzh4L3JQc2VQSDIvemV1K0pYQzRYN1pQMXd3OC9JRFUxMWZwenh6bkgzdTJ1MU51cW5ZN1ZPZTdXK1R6WEVXcTB0clphM3kvbXpKbmpzVkRtL1BuejFnc0tGaTFhNUZBQWR1N2NPUnc5YWluYnZtelpNcGVNOWNFSEg4U21UWnY2dlIvQXNkVlpuMzMyR2U2ODg4NCtINk9xcXNxNjR0UVpuMy8rT1c2KytlWStIM2NvWVREVEE3bmNMTG9TeGgyNmh6THQ3VEw0K1puc1hrVU5XQ2I4eEhwK05EWjZwamFoV0JpU25GeVBPKzg4MmVOMjlpYjJITm5XWHZrMHNVYng3alNRSitpY05XdFdrZWpmV3FVeVl0bXlISnc2RllXREIrT1FsUldQcTY0cWNtaWZack1FZVhsaGFHMlY0Ny8vSFdQVG4ybkdETnRKak83VWFpTk9uSER0c2sxeXI1aVlKa3ljV0lxSWlCYXNYKy84bFVEOVlUWkwraFhHUlVZMlkrYk1Ja1JFaUpmK2FtdVQ0OWl4R0poTUVzeWE1ZGpyd0YxYVdoUTk5b05xYVZGZzc5NUVYTGpnL0FkTFQ2MlVGQXRiWEwwUHRkcUlwVXR6a1ptWmh1cHF6NVdNOExUT29Rd0FqQjl2YWRyTmNJYm9zc3JLU3F4Y3VSSm1zeGtUSjA3RTZ0V3IrN1cvMjI2N0RaczNiN2IrbkpTVWhQSGp4eU1xS2dxMXRiWFl1M2N2eXNvc3dmdStmZnV3Y09GQ1pHVmw5YmtCK3FwVnE3QnAweWJzMzc4Zjk5eHpEMDZkT3VYeTV1WWRPb2NzanBibjZzczJQWG52dmZlc0FkSEtsU3M5VWlhc1B5WFk5dTdkMjZmdFhkMEx4WlV1WGJxRWt5Y3QzOXRtejU2TnYvNzFyM1luNWdWQlFIMTlmWTlYc292ZDE5ZUpmazk1NG9rbnNIMzdkc2hrTW16YnRnMXo1c3lCSUFoNC8vMzNjY2NkZDloOVBaOCtmUnBYWG5rbEFFdW8xZkg4T0hic0dKcWJtN3RNUUR1cW9xSUNOOTk4TS9SNlBmejkvYkY1ODJhRWh6dDI4YzBERHp5QTNidDNBd0FXTEZqZzlMRkpuTUZnd0syMzNtcWQ0Rit6WmcyU2s1TkZIeXVYeS9IS0s2OWc2ZEtsYUcxdHhmLzh6LzlnejU0OUh1dnJzSG56Wm9TRWhIVDVueStVWC96eXl5OGhDQUxVYWpVbVRab0V3SEkrK2VxcnJ3Q2dUNjhWTVU4Ly9iUjFaZWYrL2ZzUkVoTGkxUFpYWDMyMWRjSy9zL0R3Y0d0SktFZHU3K0RJQ2laQkVMQnk1VXA4OHNrbmtNdmxtRFp0bWxOajd0RFUxR1MzaEZiSHFrL0EwaWVwcHlEUFhzalRFY3lrcHFiaWlpdXVBQUFjUEhqUUdzejNkMld5TXo3NDRBUHI3L2Ezdi8ydHc5dDB1UDc2NjFGZVh0N3JOb0dCZ2FLclN3UkJ3R09QUFliMzMzOGZBTEJreVJMOCs5Ly9kdXFDbGQyN2QrUEdHMitFWHE5SFhGd2NTNHdORXQ0LzIvcXc0Y05ySGI0cTJwWE1aZ21xcXpXSWkydTBxZEhmV1VDQVhyUVJzek9sV2ZwRGJMSmVKak5EcmU1Ylk2YitidXRKOWlaNDQrSWFJWldXZW5RczdqUnFWQlhpNDIxTDhuV1FTQ3hYdDBkSE4ySExsdUZJU2FsRFhGenZWNDBWRndlaHRkVnkrdWtleWdEbzhYbmZJUzJ0RmdjUHhnMjVmajhEVVd4c0l5Wk5LdXRTRm5MQmdueTdmN3UrOXJVSkRtN0RtREdWTnJjM05TbXhZMGNLS2lxMFR1OVRxOVZqeXBSU3V5Rzl3U0RENmRPUk9IRWlDbnE5REttcHRhS1A4NFNEQitOdy9IZzBaRElCcWFrMXVPS0tTdXRrZklmV1ZnVysvbnBrbjFkV2VycHNwTHY1K1ZsQ2k4MmIwL3IwL1BCMTNVT1pEdVBIbDBNUWdFT0hHTTRRQVpheU9sVlZWWkJLcGZqb280LzZQU0hWMG1JSjhlZk9uWXZubjMvZXB0U1QwV2pFYTYrOWhpZWZmQktBWmFMMjVaZGZ4dTkvLy9zK0hVOG1rK0dqaitkRXMzRUFBQ0FBU1VSQlZEN0MyTEZqVVZ0Yml3Y2ZmQkJmZi8xMXYvNE45blJlTWVOb2lZck9FK3o5TFd0UlgxK1B2L3psTDlaOU9WcUtoRnpyODg4L2h5QUlHRGx5SklZTkc0WnZ2dm1teTk5NXhZb1YyTDE3TjBhUEhnMC9Qei9jZmZmZHVQdnV1N3ZzSXpzNzIzckZjbi82RUczWnNnV3paODkyNkxIYnQyOEhZQ21qNDB4Wmx1NWpldi85OTYybGo5YXNXV1B0VjNQTExiZGczYnAxV0x0MkxUSXpNMjJhT1ZkVlZWa24zK1Z5T2Q1NTV4MUlKQkxzMkxFRFM1Y3VoVWFqd2Y3OSs3dGNUZCtidXJvNkxGcTBDS1dsbHUrZ2I3NzVwc01UMW0rOTlaWTFsSmsrZlRyKyt0ZS9PbnhjTVN0WHJzUVRUenpScjMyWVRDWnJtS3RTaWM5citHTHB3dTUrL2V0ZlkrL2V2UUNBbVRObjRqZS8rVTJQajEreVpBbHV2ZlZXckYyN0Z2djM3OGRUVHoyRlYxNTV4Uk5EeGFKRml6eHlIR2Qxckl5NThzb3JvVlJhdnJ2czM3L2ZlbUZEVDgvejF0YXVuMzNYckZrajJyUTlLeXZMR3ZUNG1uUG56a0V1bHlNdExjM212c2NmZnh5ZmZQSUpKQklKUHZ6d1ExeHp6VFdpKzlpMGFWT1hsWWZkVjRsczM3N2RvWENrdHhWcVltRlNTMHNMamgwN0JxQnJBUFBERHo4QXNKeFh4Y3JLdVpLOTl4TjdJZlRERHorTXYvM3Rid0FzcS9rNmx6N3IvaDVtejEvLytsZWJ6eVlHZ3dIMzNIT1B0Uy9UakJrenNIYnRXcWpWamxlQU9YTGtDRzYvL1hibzlYb2tKQ1JnMTY1ZFRxK3NLeXNyNnpFVTdLL0N3c0pCdTByWW5Sak05R0RNR05zU1RCMFRHVDMxZmJGSExqZGoyclRlR3pwVlYydGdNbGxTMCs2VEtaMEZCSWhmUlZSWDUvNWdSaW9WZkdxQ3psZFd6RVJITi9sRW8zdFhDQXhzRjMyK3RyWEpiZnJDUkVZMjQ0WWJjckJuVHlKaVk1dDZmVzZjT1JQUjQvMzJnaGxMR1RMTGY2dlZCaVFuNjFCUTROd1ZMZVE1OGZFTm1EaXhUUFExMGRPNUxUczd2RStCVzBKQ2cyZ3drNU1UMXFkSjl4RWphakJ6WnBGb2liNzJkam5PbkluQXFWT1JhRysvL0ZiYWNlN3VycWdvQ0VWRi9WL2hwVklaTVhteWJmaGJVQkJpTGRObU1rbVFreE9Pbkp4d3hNVTFZc1NJYWlRbjZ5Q1htN0Z2WDN5L3lsMTY0cnpmME9BSHRkb0FoY0l6Z2J0Y2JzYUVDV1hZdmowRlJxUDlLNVpjc1ZJeUpxYlJnWldoWFVtbDRyK0hjZU1xTUdwVXoyWHk1SEl6RkFyeEMwd21UTEJjOGNWd2hvYTZmZnYyWWUzYXRRQXNrOG5qeG8zcjl6NzkvUHp3NFljZjRwNTc3aEc5WHk2WDQ0a25ua0JCUVFIZWZmZGRBTUJISDMzVTUyQUdzRXkyM0hmZmZYam5uWGV3WWNNRzdOaXhBL1BtemV2ei91enBmTVZzeDBTWk05djBOL1I2OWRWWFVWZFhCd0NJaTR2RDMvLys5MTYzcWFtcHdmUFBQKy93TVpSS3BjM2tja2RaTWtmZGVlZWRPSHo0c1BYbmtTTkg0b3N2dm5EcUN2akF3RUNuanVsSm4zLytPUURMRmNSQTExSThHemR1dEU3MnYvYmFhLzFhYmVRSXBWSnBkd0svdTZWTGx3TG9YeG1mdDk5K0d3OC8vREFBeTcrL2M0K1pwVXVYWXQyNmRkaXhZd2Z1dnZ0dS9PYy8vK255N3plWlRKZ3hZd1lLQ3d2eCs5Ly9IbVBIamdVQVRKdzRFZEhSMGJodzRRS1dMMStPZ3djUE9oUWNOVFkyWXRHaVJUaCsvRGdBUy8rYXUrNjZ5NkYveCtIRGg2MWhRV3hzTE5hdFcyY1RKRGtyTkRSVTlQZmE4VHQ0NVpWWDhQampqL2U0ajQ4Ly9oZ3JWNjRFWUFteUhGMzU0MHMrL3ZoanZQWFdXd0FzNVJiWHJsM3IwR3YvelRmZnhQZmZmNCtLaWdxOCt1cXJTRTFOeFFNUFBORGpOdVhsNVQyV3d1cisrdnY3My8vdThBU3pOOVhVMUZqUEkxZGRkWlgxOXZYcjF3TkFyNnRFdXA4VHhINy9ScU1Sdi9qRkx3Qll5bXkrL2ZiYmZTclBGaEhSODl4R1gzeisrZWU0NjY2N29ORm9zSDc5ZWx4OTlkWFcrMTU0NFFXODl0cHJBQ3k5OFhwNnpROGJOc3dqSmN2RTdOKy8zM294UitkZ3BtTVZ6ZlRwMDkwYUV2VFhwNTkrNm5Rdk13QTI1OUdhbWhyY2Z2dnQyTFp0R3dCTEtKT1ptZWxVS0hQNjlHa3NYTGdRRFEwTlNFcEt3cTVkdTl3ZWdIU2NPNTU5OXRsK3J5U25uakdZc1dQNDhEcUVoZG1XckRsekpyTFhIZ1VqUmxSajVNZ2FiTnFVMm1VMWdFcGxkQ2lZS1N3TXRrNWsrdnZyb1ZTYVJJTWdlMlZhZERybisyNDRTMnlpMHB2a2NsTzNuODBZTWFLbTF3Q2c3d2IzS2cycFZNQ2NPWVUyZitmYzNEQ2NPQkdGbTI0Nlo3TmlxaVBJT1hjdXZNZmVURHFkQ2lVbDlyOW9CZ1RvNGU5dlc4cXNwQ1FRTXBrWk1UR1hKL2tuVENoak1PT2pJaU9ic1hqeGVkSDdXbG9VMkw4L0hxTkdWZmwwa0NrSXR1YzZuVTZGTTJjaWtKTVRManFKYnk5UXFxclM0T3paL3ArUEFnUGJSWU1aZThlOWRDa0FseTRGUUM0M0l6bFpoOExDL3IxZXhPWld0Rm85SmszcU9xYnU0UzBBeE1ZMkFlaDlSV0ZoWVRCeWM4TXdjMll4NnVwVXFLelVvclpXamVabVpaZmZ1Vnh1RWcwNWpoK1B4ckZqbGkrb2FXazFka3ZMR1F4U25Eb1ZoYk5uSTlEUzRzZ1YzSzQ1NzZ2Vjlzdk1PVU11Ti9mN3ZkZ1N6a2h3NkpCN1NoNFJEUVFkaldobE1obWVlZVlabCt6ejQ0OC9kcWhtL0M5KzhRdHJNSFBwMGlVVUZ4Y2pJU0doejhmOTNlOStodzgvL0JBR2d3SFBQdnVzVzRLWnpxc2lISjFVNkZoQkJQUnZ4VXgxZFRYZWVPTU42OCtGaFlYNDNlOSs1OUIyamp5dWcxYXJ0UWxtbkpuWTJyRmpoeldVbVRkdkhyNy8vbnRrWjJmajMvLytOMTU0NFFXSDkrT3JTa3BLa0pXVkJRQll2SGh4bC90YVcxdnh5Q09QQUxDRUZvT3RORlpkWFIxV3JWb0ZRUkF3YTlZc3JGMjd0c3ZFOTRvVkszRGd3QUc4L2ZiYitQVFRUekY5K25UODZsZS9BbUM1aXJyajliNTE2OVl1cjgrUWtCQjg5dGxubURsekpzNmNPWU5ubjMyMjE5VVNEUTBOdVA3NjYzSHc0RUVBbGlicGI3NzVwc1Avamx0dXVRVjZ2UjUrZm43NDhzc3YzZExuWWlqYXZuMjdkYkpmSnBQaHYvLzlyOE9sSmNQRHcvSFpaNTloL3Z6NU1CcU5lT2loaDZCVUtxMUIxVkR5elRmZldDZjF4ZnJMVEpnd3dlbG01TjI5OXRwcjFwS01Eei84TU82Ly8vNSs3YTg3ZXoxTUhPbHRNbS9lUEl3Wk13YUhEeC9HdGRkZWl3OC8vQkIzM25rbjNudnZQVHo5OU5NQWdOLzg1amZXSGtaOXRYejVjcnVsMDdadjM0NXJyNzBXQUhEaHdnVzdwZmpzNlFoZ1ltTmpyU0dheVdTeXZuOTA5Snp4aE9YTGwvZllnNnRqMVdNSFFSQ3NLNndpSWlLd2MrZk9IaThzeWN6TXRJYk9uUzlhMmJ0M0wzNzYwNTlheThYTm56OGZYMzMxRmJSYXh5OGFQWC8rUEs2OTlsclUxTlJnMkxCaDJMVnJGNUtTa2h6ZVBpZ29DQ05HakFCZ0tWM25UUDhrd0hKeGphUGJTS1ZTNjdGOCtlSVNYOE5nUm9SVUttREtsRXVpOTVXV0J2UzQ3ZGl4RmRid1pkR2lQR3plbkdhZFNIS2tRYjBnU0pDYkc0YUlpR2JyYldGaHJTZ3JzNjFSYTI5VmdTZEttZGxib1pLWEY0cWRPOTJYM0NvVVpxeGNlYXpMYlNhVEJHVmxsLzh1Zm41R1hIZGRIaUlqbTZGU0dYSGtpT3MvWkE3MkhqTXpaaFFqS3FycmhIbHhjUkIyNzA2QzJTeEJkclo0K0JJYTJvcERoMktoVkpyc2xuUTZlVEtxeDJQSHg5ZUwzbDVjSEFoQTBpV1lDUXRyL1hHeTJUTU40NmgvekdZSlRwNk13ckZqTVRBWXBEMEdlTDZnc0RENHg5NDB3TVdMd1RoM0xoeVhMdlg4QWNOWHp3MUdveFI1ZWYxdjBDbFdObEtyTldEU3BMSmV0NDJKYWV4U3pxNG50YlZxZlBOTnV0UGpBeXp2Q1FhRDVYMTM5R2p4NTFoUmtlVjg1bGdnMDhGSC83ajlOR0dDNVcvSGNJYUdvak5uemxoTEd5MWJ0c3pwU1FkN0hKM2c3UGp5MnFHNnVycGZ3VXhzYkN4dXV1a21mUHJwcDlpN2R5OE9IVHJVcndicFlwcWJMMzlIY1RTWWFXaTRYQmEzZTNrWlp6eisrT045YXJUdVNkWFYxVml4WWdVQVM4RHo4Y2NmNDczMzNzTnp6ejJIUC83eGowaEpTY0Y5OTkzbjVWSDJ6ei8rOFEvclJGNzNwdTNQUC84OENnc0xvVkFvcktXKzR1UGpjZW1TK0hmckRtS3JhanBQWGpyU2MrR0REejdBejMvKzgxNGYxMzNmUGVsKzNKQ1FFUHpyWC8vQzZ0V3JrWm1aS1RveC9QcnJyMlBmdm4xSVMwdnJzbXF1b3FJQ1o4NmNBUURyWkdkblU2Wk13Wm8xYTdCMjdWbzg5dGhqUFk2cnNMQVFTNVlzc2U0UEFBNGNPT0R3eXFITzJ0dmJNWFhxMUI0Zjg5aGpqK0hWVjE5MWFIK1ZsWlZkd3RqTzZ1cnFVRmhZMk9QMm5hOVFMeTR1UmxPVDdVVmNyanBYdTlyT25UdXhiTmt5YTREOWh6Lzh3V2JDdHpkWFgzMDEvdnpuUCtPWHYvd2x6R1l6N3IzM1h1aDBPcnVsMENJaUlteFc5UDNwVDMreTlzYm9mdDlBQ2VBNlZzYklaRExNbURFREFIRHk1RW5rNStjRDZIOS9tWnljSEt4WnN3YUE1WGZpektwS1R3Z05EY1dPSFR1d2VQRmk3TjI3RjNmZGRSZSsvZlpiYTkreE8rNjR3M3FPOVZVZHdjd05OOXhnUGNlZlBIblMrcG5Bay8xbDR1TGk3Slo3RS9QVlYxOVpYenVQUGZZWXhvd1owK1BqRHgwNlpQM3ZqaFV6WDMvOU5XNisrV1pyd0ppZW5vN3QyN2YzdVo4ZzRGeEExdHJhQ3BWS2hhVkxsMXBYaS9abEJldExMNzJFbDE1NnlhSEhIanQyRE5uWjJVNGZZNmhqTUNOaTVNaHF1NnRSRml6SVIxRlJFS3FxYkQrRUJRVG91L1FoaUlscHdvSUYrZGl5SlJVbWs4U2hFakJGUlVGb2FWRjBLWWNURWRIc2NEQlRYNit5VGtpNVUvZlNLSHE5cGMvQ3FWTTlUN3E3a3Nra1FYWjJCSTRmajBaenMyVnlUYU14WVBIaTg5WXlTWk1tbGFLbFJZNXo1OXkxY3Fhcml4ZURjUEdpKzBPQzJiTXZ1bTNmSTBkVzIweVlGeGNIWWV2V0ZPdFYrU2RPUk5tZFZKZElMS3RieElLWnBpWWxjblBEZWp4K1FvSjRUNXZpNGlEbzlUSk1uVnJTSmVTY05xMEVKU1dCUFpZZyt2L3NuWGRZVXdmYnh1OGtKT3k5OXhEY2lxSVZCeW9LNGtCeFZWcS9PbXFySFdxdHM3VlYyMnJmdGxwWFc5dGFyYjYxaWxwWFhjV0ZBNnVDaUNBcWU0UHNEV0ZsZjMva3pTRWg1NFFFRWdqSzc3cDZGVS9PT1pubm5PUzVuK2UrZTlBY2hvYktkZisvZUdHS3FDaG4xTloyekNLaFBiVFhRWVBMWmVER2pWNG9MVFdVc1N0VEJGWCsxTXRDWjl0R2RnUVhsMXFZbThzV0FFVWlJQ2JHcVUyQm1Bd05PN0YwS1VPSEZrTWtBaDQvMW93NGsxS3RCem9OLy90UEJCcEV4TCtsLzI3OWIwVzNTZS9uSlg1cmV0QXcwalpZVkxaam5Za3F0aFpVdlBQT08wVGg1c2lSSXhvVlpwUXRMdFRXdGpUZEpDVWxZZmp3NFNyZjc4MmJOL0hubjM4Q0VCZkhrNU9UMjdSQWtSUWcrdlRwMHltRmd0cmFXZ1FIQnhNaXhJNGRPK0RrNUlRdFc3YmczMy8veGQyN2QvSEJCeCtBeFdJcGJUZWxiZkQ1Zk1LaXFUV3BxYWxFOFg3NTh1V0U4T2pzN0V6YWFjemo4WWhjRk9udTM3dzg4ZThjQndjSGxTYXNkSFYxWVdxcTJEWlc4bGswTmphbURGd1dDb1VLQmNEZzRHQk1talFKVlZWVmxBTEU4ZVBIWVdscGlmcjZla0pZa0Q1MnFBS2tGeTVjaU5kZmYxMXVIUXNMQzZJTE95WW1CaUVoSVNnckU5djNzbGdzSWtoYkczanZ2ZmNvTTY2Ky9mWmJsYWJHZkh4OFNKY3JJOVIxTm5mdjNpWHlnd0Rnd3c4L0pITEVWR1hGaWhVb0t5dkR0bTNiSUJLSnNIYnRXc1RIeCtQZ3dZTnkxd2tHZ3lFMzBTZVpvZ0pVbS9iVEZob2FHZ2picDhHREI4UFlXTnlFSzVtV0FUb216SEE0SEx6eHhodkU4YnR2M3o2TmRQYy9mZm9Vdlh1M05KcEozanVxNWEweE1USEI5ZXZYRVJ3Y2pMdDM3K0xFaVJNQXhQa29SNDRjMGJoTlpFY1FDQVI0K1BBaEFObkpHRW0rakxlM3Q1eXdyeTN3K1h4czNyd1pnUGpjdTN6NWNxVzJrU0E1VndjRUJLQi8vLzVJUzB2RG5qMTdZR0ppZ29VTEYycm1RZmZRcmVrUlpscWhveU9FajQvaXpsOFhsMXE0dUpCMzliZkd5YWtPZ1lGWmlJam9wZFRFakdTNlE3b0lhR1BUUUxvdVdVWkRSVVhIeGptVlJlTDl6K1V5OFB5NVdKQnBUKzVPZXhBSTZFaE50Y0tUSjNZeTNjNG1KaHhNbTVZaEo2cjUrZVdqdVptSm5Cek5DeVlWRlFaSVRkVzhENjRtaFpreFkyUnRmekl5TEhEM3JwdU1WUkticll1Q0FoTTRPY21MS0hWMXVwUVdWdkh4OWdxelF3d01lS1RIRnB2TklpYkI4dkxNNE81ZVRkd21zWFo2K05CSjRmUHFRYjFZV1RWaTBLQXk5T3FsT095K3JrNFgwZEhPeU12cmVMNUtWNkNPWEJoQXVUd1FaYUFTK0R2cmU3a3kxekZ0WWNnUTJhS0hVRWpEclZ2dXlNbnBPdnZENG1KamxKWWF3c1NFZzRvS0ExUlVHS0MrbmdVT2h3RU9SNGM0UHhvWThEQi8vbk9saFRDaGtJWVRKd2FwT0FIVWVTUldhOTVpVlNMV2tJbzdhRnZjVVpkSTFKSDc3S0h6a1hUa0doc2JrM2F3YXhycFRtWVdpNldXSW9XL3Z6L016YzFSWFYyTjgrZlA0K2VmZjFacjhVYTZZQzBwbHJWRlpXVkw0OXJ6NTg5VnZzK0doZ2FabklVZmYveFI2M3pwQ3dvS01HdldMTVRGeFFFQTVzK2ZUK1NRTUpsTW5EdDNEcjYrdnNqS3lzTGJiNytOd3NKQ2JOeTRVYXNMYTJTY1BYdVdjdnBsK2ZMbDRISzVzTEN3SUN3Q0FSQzJOYTFKVFUwbEpsZWtweWdrcjhtdFc3ZFVLaW92WExpd3phS1haTitQSGoyaTNMZjA0NktDeFdKMWFQSkExVzBqSWlLSThPMnFxaXJpT0p3K2ZUbzhQVDN4d3c4L0FCRG5FQ2pLTXZuKysrOEpRVnFaM0NSbEo0dGVkYzZkTzRmRml4Y1RoZjVGaXhZcGJTdEh4ZGF0V3lFUUNQRE5OOThBQU1MQ3doQVRFNFBEaHcvTFpLNjBKaTh2ajdEbjZxNFlHaHFTVGxkKytlV1hNdWVXOXJKNTgyWThmZm9VZ1BpOE1YZnUzQTd2a3d5cS9DdFZjckVNRFEzeHp6Ly9ZTXFVS1hqdzRBRUE4WEhmRVZ2UXpvREJZTWhNeTBwWXRXb1ZZZStvcmV6ZnZ4L0p5Y2tBZ004Ly8xeXA3em9DUVV2anVtUml4c2pJQ0dmT25FRlRVeE84dmIwUkZoWkdyUFBvMFNPbHYwTzFGN0xNTUZWRTdaNk1tYzZqUjVocHhiQmhSVEF3VUkvL3V3UlgxMXI0KytlMmFhbVZsV1ZPQ0N0TlRTMXZEVmtHZzU0ZW4vUnhWbFMwdi9nUkVKQ3Q5THFXbHVJTFpXbXBJY3pNbWpGMnJPYUVBbWxvTkhGV2c1NGVENk5HdlpDNXpkNitudlExb2RHQWlST3pjZVdLbDR6bFdRL2szTDd0QVQrL1BPanI4L0g0c1FQaTQ4ay90NW1aRm5MQ1RFR0JDUVlQTGlWOUg2cXE5SkdXcG5oYXBuLy9jdExDci9URVUxS1N0WXd3QXdDREJwVWhQOSswVGF2QkhqcUdqbzRRSGg3VjZOKy9uRkl3bGlBUTBCRWZiNGRueit3Z0VIUnQwVUViYWg3cXlBTlJoRElUbWVxQVRDaGdzM1h4OUtuc0JNcXdZY1Z5V1NyNSthWnlRaGRWL2t0SHNiVnRrTGwyaWtRMDNMenBvUlcyaDQ4ZU9iYTV6cUJCcFNwTko5SHBJdlR2WDY2eGlaZnVnRkFFQ0ltSk5TMDQ2TnVCTm9sRXI4TDBVa1pHQm5KeWNnQUE0OGFONjNEb2RYdVE3aXFmT0hHaWpDOTVlMkV5bVJnL2Zqd3VYTGlBNHVKaUpDY25ZOENBQVIzZXI0VHE2cGJ2WUVsSlNSZzNibHliMjVTV2xoSi90NmRnK082Nzd5STdXL3c3SlRnNFdPczZUcTlkdTRiRml4Y1RFd3hlWGw0NGN1U0l6RHFXbHBhNGZmczIvUDM5a1pPVGc4OC8veHdQSGp6QUgzLzhvWkhnYUUyeGI5OCswdVZoWVdHNGMrY09BT0Nycjc2Q3VYbFBCcVNtbURwMUtxNWN1WUpqeDQ3aHQ5OStrOGxQNnRPbmo4SWNCT2xnYzAxTlVseTRjRUZ1bWFUQXQzUG5UaUtIZ1lvalI0NFFtU3JsNWVXd3N0SjgwMk43RVFxRjJMSmxpOHdVME55NWMvSGYvLzVYTGFMcmYvN3pIOWpiMjJQVnFsVVFDb1hJeU1qQStQSGpzWGp4WW16YnRvM1UrbExTY0NBaE1qSVNXVmxaZVBmZGR5bnY1NTkvL21uM1k3U3hzY0dJRVNQYXZYMVhzSEhqUnZCNFBGeStmQm16WnMxcTEzc1ZHeHZicnVuUDltQmtaSVR3OEhCTW5EZ1I4Zkh4T0hMa0NENzg4RU9GeDNvUDdhZWdvQUFzRmd0dWJtNUtpMGc4WHN2dlh1bnZjdEtUVWRKNGVYbkJ6S3pyZjVmMm9CMzBITWxTMk5yV1kvRGdVcGxsdGJWNjBOZm5nY1VTVUd6Vk5nME5MQ1FsV1lOaVdocUFlRUltT3JybHd0clUxS0tBR3hqd1lHYldMSk1kSXhGR1dsTlcxbjYvUWxmWFdwVUxoMVMyVTlvR2d5SEM1TWxadUh5NUR5b3JOZCs1MjUzSnlURkRjYkVSTEMyYlVGaElMWFRrNXBwQklLQVJ4VU9SQ0NncE1TSU5KZ2VBcUNobmhUWlBMSmFBMUI2Tno2ZkxDRE5GUmNZb0x6ZUF0WFdMZFFDTkprSlFVQll1WE9qYktSbExyeElNaGhDT2pteDRlRlREM2IxR3pzYVFpc3BLZlNLQXZhdnBMTkhpVllBc1k2YXhrWW5rWk5taTBzQ0JaWExDVEhtNWdkeDZyWVdaK25xV1dnVFcxdWVTZS9kY09pektkTmJuU0h3dWJIdTZxclpXRjZhbUxST2kvZnBWdERtVjJJTjJJd0lOQWhFZ0VBSGRTK0xvbmtnc05nQmcxS2hSblg3L05UVTFNaDNWa3JCb2RUQnExQ2lpT0JvZEhhMVdZYWFxcW1WU2R0V3FWWEJ4Y1VGd2NMRENiYVFuTEdKaVlpQVFDQlIyOVV1emMrZE9uRHAxQ29DNEFDZ0pUOWNHaW91THNXSERCaHcvZmx4bWVVWkdCa0pEUTNINDhHRllXclkwSmJtNHVPRHUzYnVZUG4wNm5qMTdodkR3Y1BUdDJ4ZmZmdnN0bGkxYlJtbXRwUzNjdW5VTFVWRlJwTGRKaXUwZUhoNllQMysrVEZDd21aa1pqaDQ5S21kaEpXMi8xUkdSSUNnb1NPWFh6dHZibTdJWUs5MVJMTjNWL3NjZmYyRCsvUG1rNnluRDVzMmJpZW1IamxweCtmdjdxNVNYMElObW1ETm5qb3pBdm5qeFl2eisrKzlLbjkrVVljV0tGZWpidHkvKzcvLytEMlZsWlJDSlJEaHk1QWl1WDcrTzFOUlVPUXV1dzRjUHkvdzdLQ2dJSXBFSXJxNnV4TlJWYXlUNUUrMWg4dVRKdUhidFdydTM3d29zTFMzeHd3OC9ZTWVPSFlTMWxpYmdjcmxvYnBhUEg2QmFEb2pEMmR1YXBJaVBqNmVjbU5GR203L3V4bzRkTzdCMDZWSlVWbGFpdWJrWkgzendBZGF0VzRmKy9mdFRiaU50WmRZVmpUNnFvS29RdVhYclZpS1BTUkdtcHFZeTEvNGVsS2RIbVBrZk9qcENUSmlRSzlOWlhWL1BRbmk0RjZaTnk1QVRacFR0RUM0dE5jTDE2NzNRM0t4REthWUF3UDM3TGpJV0pIVjFzaDF6VGs1MU1nVm5HeHY1S1JxaGtJYXlzdlpibVYyNzVva3BVekkxMnRYZGxiQllBa3lkbW9HTEYvdUF6ZTdZeWZKbHY5NDFOK3NvRkdVQXNZMWRicTQ1WVdXVm5tNkpmdjNJaTRtcHFWWnRGbHQ5ZlF1aHA4ZVhXNTZXWmdVT1IvYkxiV3lzbzV4ZG12ajl6Y1EvLzNoMStQMTkxZW5kdXhLbXBzMndzV21BclcxRHR6OG5hTVBFakticERJc3hPbDBrY3o4TkRVd2tKZGtnSmFYam5ZdzFOWHA0K3RRT0dSa1dhaEVXb3FPZG9LTWpoTHQ3TlJJVGJkUmlNZGxabjZNaFEwcVVFa0JmdkRDRmtWRTVJWTdyNi9QUXAwK2xXdDZQSG5wNEZaQzIxQm84ZUhDbjMvL3ExYXNKaTY4eFk4WWdKQ1JFYmZ1V0RxbVYySEdvQytucEZ6NmZqM256NXVIR2pSc0svZjRsWWMwQVVGZFhoL2o0ZUtXeWIrcnE2ckJ0MnpZQTRrTEgrZlBuNGVqWTl0U2hwaWt2TDhldVhidXdiOTgrd203SHhNUUVQL3p3QTI3Y3VJRy8vdm9MRnk5ZVJHeHNMSTRmUHk1VFFIZDJkc2FEQncvdzl0dHY0OXk1YzZpcXFzSUhIM3lBSDMvOEVaOS8vam5lZlBOTnJleUNGb2xFUkY3RzVNbVRjZjM2ZFpuYkpaK0w3T3hzdVFtZ3BxWW1WRlZWSVMwdGpYTC9pbTVyQytsT1pXVlJOcE5GRXVJT3lGclY5TkErbXB1YjJ5emNVZVgyYUNQejVzM0RwVXVYQUlpblcwSkRRd21MTEhWaFkyT0RnSUFBSkNRa1lPblNwYmh5NVFyMDlmVng3dHc1T1ZFbU9qb2FTVWxKTXN2NjlldUhaOCtlNFkwMzNrQnNiS3pXNW5wMEJicTZ1dWpmdno5Ky8vMzNOdGZkdVhNbjB0UFRBUUJ1Ym01d2NYRnBjeHR2YjIrVmxuYzJxaFRvM2QzZDIxeEgyeWZjVk1ITHl3dHVibTd3OXZaR1Nrb0s3dDY5aTVpWUdKbG1DMm1rcjBQdEVXWTZrb05uWVdFQkd4dWJkbS9mUTllamZkLzZ1Z2hmMzBLWmJKS21KaDJFaDN1aHZwNUZXaVJxYXRKUnFrTzRvTUFZemMzaWw1bXFjUGIwcVMyeXNtVEh2ZXZxWkE5bVorZGFKQ2EySEd5MnR2STJRdVhsQmhBSTJ0OXBWVlJrL05LTE13WUdQRXlibG9HTEYvc1M3MHNQN2VmUkl3ZVltVFdock13STV1Wk5NRFNVLzVGVFg4OXFNLy9GenE0ZS9mckpUOHMwTit1UVdxa1ZGSmlncU1nWURnNnl3WnpHeGh6TW5KbUdhOWM4T3kxdjZXV2tkKzlLdWRlMk82TU5Fek54Y2ZhSWkrdTR6WlNKQ1FkdnZwa290N3d6aEJuSmRhRzgzQURQbjlzaU85dTh3eUpLUllVQkVoTHNrSmRuQmdaRHFMWnBqK1ptSFVSRWVNREZwUllGQmVvSjg2UjZqUjBjNmdFVXRWcVhhaStLM3ljVEV3NEdEU3BWdUk0RURvZUJGeTlNNGViV1V1QVlQcndJbVprVzRQRzB1K3U2aHg2MEFZbU5HYUJjd1VHZC9QNzc3MFNRdmFHaElRNGZQcXpXckJIcDV5UDlQTlZCUVVFQmdKYXc0cWFtSm9TRWhPRGV2WHVra3psWldWa3lHVE9BMkZwSEdXSEd4TVFFaHc0ZHdwdHZ2b2xEaHc1aDlPalJhbmdHN2VmSmt5ZjQrZWVmY2VMRUNabHU1d2tUSnVEdzRjTndkM2ZIa2lWTDRPdnJpdzBiTnFDb3FBaUJnWUhZdG0wYlB2dnNNK0k5TmpJeXd0bXpaM0g0OEdHc1diTUdiRFliS1NrcFdMaHdJVDc1NUJNc1hyd1lDeFlzVU91a1UwYzVkZW9VNHVMaXdHQXdzR3ZYTGpsaHBpMVdyMTZOMWF0WHl5eVR6bktSN3ZKVzlWaUlqSXpFK1BIamxWcFhzdStVbEJTbE1tYTZXL2Q1V2xxYXdta042WW0zamhRQzI4dVdMVnRrck5lNk8yKzk5UmF5c3JMUXYzOS92UDc2NjVnMWE1Yk1CSTA2V0xWcUZYNzg4VWZZMjlzalBEd2NKMCtlQkkxR0k1MzAvTzIzM3dDSXJaUWs0dU9KRXljd2ZQaHdWRlZWWWZiczJZaUppWkhMTjVHMnFKUkdJQkFRaGZhdnYvNGFLMWV1bEZ0SDI3Tk8yc0xCd1FGTGx5Nmx2RjBrRW1IRmloV0VLTk8vZjMvY3VIRkRZNFZ3UTBORDB2eW5zMmZQRXNlTzlPMVJVVkdFVGQzVXFWTTE4cGhlVlpoTUp0NTk5MTJzWDc4ZVdWbFpSQ01LV2ZPRXROaXZqRERUK2pyWGtUeXZqUnMzNHJ2dnZsTjZmYXJqdlRVU1M5SlBQLzBVR3pkdWJIUDk3cGFacDAzMFZLYi9oM1NBZFVNREMxZXVlS0syVm56QjZraWhTUHF6U1ZYVTRmUGxDeWoxOWJyZzhlaGdNc1dGTUVkSE5sZ3NBYmhjQnVoMEVlenQ1U2RtMUdIL0lpM09ORFl5VVY1dWdNcEtBelEzNjZDNVdRZGNMZ1BUcDZlVGJoc2UzcHQwa3NUSWlBdC8vMXlaWlRFeFRpZ3ZiMS9odkUrZkNuaDV0YnhmZkQ0ZDE2NTVxclFQSmxNSWl1bFJKZWs1NlFEaXliRno1L3Bqd29SYzBpd2tvVkNjNjhEbFV2OUFNRExpSWpDUVBOL293UU1YbWJ3bGFhS2luREZuVG9yY2NXVmd3TU9NR1dsNCtOQzVwM084blVSRWVHRDI3RlFac1pxS3JDd0xtZk9uTnRLZEF1dmJTMmM4UjZHUWhrdVgrcUNrcFAyV21hMzUrKzkrb05ORkNBek1ocGxaTTY1Y0VUZEVxSXZXbVRZZGdlcTdwcjA5Ry9iMnlnbVpiYjFQSTBjV3FKUXRrNUZoSVNQTTZPdnpNR1JJQ1dKalg5MnNtUjRVSTVzUlE1RWhBNnA4R1pFUzJUT0FTRXFBcFAzdit4TFpzcTZtdUxpWStOdkJvZk9PbVJzM2JtRDU4dVhFdnc4ZE9vUStmZnFvOVQ1c2JWdW0rc3ZMNVJ0Zk9vSkU2T25mdno4Ky9mUlR2UEhHRzZpdXJzYmt5Wk1SSFIwdGwza1FFeE5EL0QxMjdGamN1M2NQbHk5ZnhvWU5HNVM2dnpmZWVBUFcxdGFZT0hHaStwNkVDZ2lGUXV6ZXZSdEhqeDVGWXFKc1k0U0xpd3QyN3R5SjBOQlFtZVdyVjYrR2o0OFA1c3laZzhyS1NtemF0QWtEQnc2VW00cDY5OTEzTVczYU5IejZxcSthTUFBQUlBQkpSRUZVNmFjSUN3dURTQ1JDY1hFeHRtL2ZqdTNidDhQRHd3UC8vUE9QVmdTd1MyejNsaTVkS2pPUkphRzFnSkdYbHdjM056ZlFhRFNWQzdjblQ1NEVBSVhUVWRMZHlaMDlZYVNPNGxONzkrSHI2eXRqdzlnYXN2ZUdDblYrcmlRMlB0bzQ3YVZwdnZqaUM0M3UzOEJBdG1ZaWJhY25UWFoyTms2Y09BRUFDQWtKd2Rtelp3RUFBd1lNd002ZE8vSFJSeC9oMmJObitQampqM0hnd0FGaUFveE9wMU5tWFVqYk0rbnA2YjF5bVJnQ2dRRHZ2dnN1MFVneFlzUUlYTDE2VlNhcmlZd3hZOFlBRUF0bFRrNHREYXFTUXZlalI0L2c1ZVZGTEo4K2ZUb0E4WHRObzlGSVJXTTdPenZpYituYnYvLytlK0x2VHo3NVJPbm5Cb0JVQUpJUUhoNHVrd2ZGWXJGdzgrWk5oWmxvMnB3dDlzc3Z2OGpZeHlyTDJyVnJjZnYyYlZ5NWNnVjM3dHpCdW5YcjhPT1BQOHF0SjMxTmFpMThTcEMrVHFyelhHbGtwTnB2YzFXUDQxZngyTzlzWHIwckp3VlhybmhoK3ZSMDFOZXpjUFdxRnhvYVdyNUFxcXVEbDZvZ1F6YmxJaElCbFpVR1JMR2JUaGZCdzZNYXFhbFdzTFZ0SUxVNWVmRkNQUVdvb2lKakhEa3lST1huWFZ4c1JMbU5oMGMxWEZ4cWlYOTdlVlhpK1hNYmxlNkRSaFBCMTdkUVJwUUJ4RjNjTGk2MWJVNWxxSmVYdjlDckxHUEd2SUNYVnlYcGJmZnZ1NkNzekpCeVczMTlIb0tETTJCZ0lHOUJrSjF0TGpkSkprMVZsVDZlUGJQRmtDRWxjcmN4bVVLTUhac0hENDhxUkVXNW9McTZKM2RHRlRnY0hWeTc1b2xaczFJcDg3V0VRaHJ1M1hOQldwcVYyb1VaSDUvaWR0a0ZTdWR0U1BNcUNET3FGUFBiQzU5UFY2c29BNGpmbTBtVHN1SHFLaFlYWnM1TXhkV3JYcWlxMHI0c01IVk1YdW5vVU8vRHhhVldSbVJSaHJ3OE16UTE2VUJmditXSDgrREJwY2pJc09qSjIxSXpOQ2dyVEZEL1czTmlpSEwzcVIxeWlQYlEwTkF5ZmQ2NjhLVXBvcU9qTVdmT0hLTFl0VzNiTnJ6NTVwdHF2eC9wNXlQOVBEdUtVQ2drYkhJOFBUMHhiOTQ4cEthbTRvc3Z2a0JoWVNHbVRwMksrL2Z2eS95QXYzTGxDZ0J4SWVDamp6N0N2WHYzY1AvK2ZSUVdGaXB0U3lZUlpUNzQ0SU4yWmN5a3BhV3BWQWlYTHA3UTZYUWtKaWJLaURJdUxpNzQ3TFBQOE00Nzc4aUUvRW96YnR3NHhNVEVZTWFNR1JnM2JoeWxWWjI5dlQyT0hqMks5ZXZYNDV0dnZzSFpzMmNoRklvYjg4YU1HYU1Wb2d3Z0ZzaXlzckt3ZmZ0MjB0dEZJaEdFUWlFeHJWRmJLLzdkWjJKaW9uTGVoakxIQkp2ZDBoQ2g3WDcrbXFhcnAzb0VBZ0ZSNUcvcnZkaTVjNmRNc1plTUkwZU9ZTW1TSldwN2ZKM0ozcjE3OGRWWFg4a3QzN2R2SC83NzMvOENBSzVmdjY3VXRNV1lNV1BRMk5pbzlQWHAyMisvQlovUGg2V2xKV2JNbUVFSU00QTRwK2JjdVhPSWpJekV3WU1IOGRaYmJ4RTJqSkxweHg1a0VRcUZXTFJvRVNGMlRaZ3dBWmN1WFZLcUNINy8vbjJGdHhzYkc4dGNKOXRhbndvMm00MHpaODRBRUl0R3F1Wk9VVTBOVmxaV1l0ZXVYVExMdUZ3dXdzTEN0Q3JuclRPZzBXajQ4ODgvNGUzdGphS2lJdnowMDA4WU9YS2tuRUNxek1TTTlLUXRsWGl6Zi85K3BUTUhtVXdtK0h4K201bEVJcEdJdUNhM0IyVXNLTW5vRVhPVXAwZVkrUjhWRlFhNGZMazMyR3hkaGQzOXFpSTdNVU51RHlZUWtQOVFxS2d3a0psQzZOdTNBcW1wVm5CM2x4ODk0M0laS0MybExvQ3JpcnJEZzJOakhXV0VHUXVMSm93Y1dZQ29LR2NGVzdYQVlna1FFSkFOWitjNjB0c0hEeTVGVlpVKzB0UEpQUjk3MEF4angrYVRXcEFCd09QSERncHpIWXlOdVFnT1RpZWR5aWdyTTBSa3BGdWI5eDhYWnc4M3R4cVltWkdQUHprNnNqRnZYaEp5Y3N6dzlLbWRRcEdvUFJnWThHQm95QU9Id3dDYnpZSkk5UEtVdldwcTlIRHpwZ2VtVHMyVUswZ0xoVFJjdjk1TGJXSndhM3g4aXR0ZVNRVzBRWmpwMTY4Q3JxN3QvMElrZ2VxNTZPdnpvS3Nya010ajBtWVlEQkVtVGNxU3VUWVlHdklRRWlLMkkxUzNDTlJSMUNQTWtBdWR1cm9DakJ1WFIzb2JtNjBMWTJOeTBWRW9wQ0VseFZybW1HRXdoQWdJeU1INTgzM1ZmaTF2TDlvaVRIVGtQbnQ0K1pEK0VVMVZYRmNuY1hGeG1EWnRHaUdVTEYrK1hHT1dQdElUQ3UzSjM2RGk2ZE9ueEk5emlVZitsaTFia0phV2h1UEhqeU1wS1Ftelo4L0c5ZXZYd1dLeHdPUHhFQjRlRGdEdzgvTkRRRUFBR0F3R0JBSUJUcDA2aGJWcjE2cnRzV21TN2R1MzQvVHAwL0R4OGNHS0ZTc3diOTQ4cGFaQURBd01FQjBkclZSaGRmRGd3VGgxNmhSeWNuSnc2TkFoM0xoeEF6Lzk5Sk02SHI1YVdMaHdJVnhkWFVrTExXZlBuc1dtVFp2dzAwOC9ZZkxreVFDQWtoSng0NVNrZzNyTGxpMUVBVkdDOURHb3lGYU1ER2xoUmxKWVhybHlwZElkMFIwUnZCUjFtYmNYTHBkTHZCNktDcjlrUlhUcDExRW9GQ29VSWRldlg0L2R1M2NEVUU3UVVVYlFsQlQ0QWVxQ3BNUTZSeGtSWU9IQ2hZUTRSMVc4MUZhb2JERWxZaXVkVHNmRWlST1Y2cGFYdksvS25EOVNVMU54OU9oUkFNRDc3Nzh2ZDAyajBXZzRkT2dRaGcwYmhzOCsrd3grZm43RThkZ2p6TWdqRkFxeFpNa1NRcFFKREF6RXBVdVh0TzYxT25Ma0NPcnJ4ZlhDcjcvK1dtMzcvZkRERDRsenVEU0hEaDNDOHVYTHRTWWpSeFhlZXVzdGJONjhtZkoyUmRjRUt5c3JIRHQyRElHQmdSQ0pSSGp2dmZjd2RPaFFtZXVXZEI0WjFYbExrcCtscTZ1cmNzTkNhNXFhbW9nbW43YUVtZHJhMmc1Tk0rM1lzUU03ZHV4UWVidW1wcVp1ZHc3dktucUVHU2txSzhrdmVoMnpNcFB1dUZKK1lnWUFpb3VOTVhCZ0dmRnZHNXNHT0RpdzRla3AzNTJlbjIrcTFVWGh5a3A5T2N1amdRUExVRjV1Z0l3TXhXS0tnd01iL3Y2NU1ESlNITkk0ZG13ZWFtcjAxRjU4SjRQcU95cFoxc0RMQ0lNaHhJUUp1ZkR3SVBlbmpJKzNKODJHa1dCcjI0Q2dvRXlaTG04SnBhVkd1SHJWazlUaXJ6VUNBUjAzYjRwdHR4Z002bHdrZC9jYXVMdlhnTTFtSVNmSEhJOGZPeWkxZnlxc3JCb3hldlFMR2VHMHVWa0g2ZW1XaUkrM1Y2dTQyNVVVRkpnZ090b0pvMGUva0ZrZUZlV3NNVkZHRTJpRE1HTmd3Q09kREZNWFptYk5tREVqRGVIaFhtaHFVcC9YczY5dklYcjNKcCtJVTRTZW52eXhQWEJnbWN6RW80Nk9rUFExWWJFRUNBN093SzFiN3NqTjFaNU9HNnFwcFB4OFV6bkxOQnBOaERGalhzaXRLN0VuYmMyWU1mbWtyMFZ6c3c1aVl4MHdjU0oxUmtSeXNqV0dEQ21SK1p4YldqYkMxN2NBMGRIS05UOW9tcmtrRFNVOTlORFZTUDlZYkdwcWdxR2g1cjQvSmlRa1lOS2tTWVNvc1dUSkV2ejg4ODhhdXovcEtSbDFQcS9JeUVqaTd4RWpSaEIvSHo1OEdCa1pHWGowNkJFaUl5T3hkT2xTSEQxNkZKY3ZYeWFlOCt6WnMyRmhZWUdKRXljaUlpSUNCdzhleE9yVnEwR25EdVdTWStiTW1USzJNRzBoRWI2c3JLenc4Y2NmSzcxZGErenQ3WkdWbGFXUzVkMFhYM3lCM2J0MzQ5aXhZNWd6WjQ3UzI3bTd1K09iYjc3Qk45OTgwNTZIcWpGTVRVMHhZOFlNMHR1U2twS1FucDZPMjdkdkU4Sk1Sa1lHZ0paQ2RYRnhNZExTMGlqM3IrZzJNcVNGR1VrWXM0R0JBVXhORlg4L2xYUU5HeHNiVTM3MmhFS2h6UDViUXlVaWRZU3Z2dm9LVzdkdUJhRDZCSXlrSUtpcnE5c2xIdjhWRlJYRTN4TGhMamMzbDNUZDluUmRBMks3eWM0UTBEVkZYcDY0K2NiZTNsNHBVVVlnRUJCRlYyV0VtUlVyVm9ESDQwRlhWeGNmZmZTUnpMbGFRcTlldlpDYm0wdThSMFZGNHBxRkltdXFWeEdSU0lSbHk1WVJRdGVrU1pOdzhlSkZyUk5sQU9EV3JWc0F4Qk9hUVVGQmF0bm5rU05IQ05FdUtDZ0lOMjdjQUNDZWtzM016TVNxVmF0dzU4NGRsYTdkMm9DWm1WbUh6dDBUSjA3RXNtWExjUERnUWRUWDEyUCsvUG1JaVlraHprdlNBam1WR0ZGYUtzNFJWVWMra1hSMlgxdkNUQS9hVDQ4d293UWQ2WktWTHBSUUZYV29Dc1JGUlVZUWlXUkZnTURBYk5LQ1YyYW1ZcDlMYmVEUkl3ZTR1TlRJRktiR2o4OURZeU1UaFlYeTRjd01oZ2l2dlZhSXdZT1ZDMEptTUVRSUNzckMrZk45MGREUU5WL2NWTWthNks0WUdQQVFGSlFGR3h0NWF3eVJDSGo0MEFuUG45dVNiQ2xtNE1BeWpCeFpRRm9zejg0MlIyU2ttMHFpU1ZXVlBoNDhjS2JzTnBmRzJKaUx3WU5Ma1pSa0F6YTdmWjhSWitkYVRKcVVUUVNoUzlEVDQyUHc0Rkk0T2RYaDBxVStMNDA0azVob0EzUHpabUl5cXF6TUVNbkozZXNMdkNMUjdtWEN3cUlKSVNGcENBL3ZyYmFjbHBnWVI5Qm9JcVhQdzRyUTFSVkFWNWQ4WXFRMURJWVFreVpsNGY1OUY2U2thTWZualVyZ0t5ODNrRHNtR0F3aHFUQkQ5dnc5UEtwSkd5NEFjYzVXVytlU3hrWW1NaklzMGFkUGhjenlRWVBLVUZPanB6V3ZYdzg5YUJ2U1AyVFpiTGJHaEpsbno1NGhNRENRNkJoZnNtUUpEaDA2cE5FQ2FsMWR5NFM1aVluOGQrejJjdWZPSFFEaUF2RElrU09KNWJxNnVqaDM3aHg4Zkh4UVhsNk9ZOGVPWWRHaVJkaTNieDhBOFFUUHpKa3pBWWd0c1NJaUlwQ1dsb2FMRnk5aTl1elpTdC8vMUtsVFZRbzNsZ2d6bHBhV0NqdGxsVUVpeWlRa0pNRFYxVldtKzFUaS9iOW16UnA4K3VtbnlNbkp3YjU5KzlEWTJJalhYMzhkMzM3N2JadkJ1UThmUHNUMjdkdHgvUGh4allxRW1rQmluM1ArL0htaXEvYnAwNmNBV2tTTVE0Y080ZENoUXpMYnBhYW1FbDNLcW9vUkVqR0FScU1Sd3N6MzMzK1BpUk1uSWlBZ2dIS2lTWExjL2ZISEg1ZzdkeTdwT3JXMXRUaC8vanllUFh1R3VybzZ0UjVEbXFDcVN2d2RRdFdjQVhVaExjeElndUtwSmtmYVMyeHNMSVlQSDY3V2ZYWVdJcEVJVDU0OEFTQ2VqRk1HVmNUMU0yZk80UGJ0MndERWRvL1NXU1N0a1o1NEt5Z29BQUNWeE81WGdYWHIxaEcyYzVKSkdWVzYvdi82NnkvS0hDQUppcVl6VkRrWFhyaHdBV2xwYVIyZXZwRHc0TUVEd2tacjRzU0pXTGR1SFNITTdOMjdGN05uejhhLy8vNkw3Nzc3RHBzMmJWTExmWFluZHU3Y2lmRHdjQlFXRnFLZ29BQnBhV2tZTkdnUUFObkpRYXJQaTBRTVZYU01Lb3QwVG1KYndveVptVm03TEM4bDE4c3Z2L3lTMUtLeEIvWFJJOHdvUVVkK04wa1hjbFNkbU9Gd2RGQmViaWhUQUNjVFpUZ2NIUlFVYVBjWFJrQnN4L0x3b1JQR2pzMG5sdEhwWWpIbHlwWGVNbFpzRGc1cytQbmxVMXBVU2NQbE1sQlJZWUNhR2ozVTE3Tmdhc3JwTW1IbVpjZmVubzJBZ0J6U3ptNHVsNEhidDkwcHc3YjE5WGtZUHo1UHhyWklnbEJJdzZOSGpuajJqRnJRVVVScXFoV3NyUnNwYmRYVWhhRWhGNEdCOHFLTU5CWVdUZkR4S2U3a3pDUE44dUNCTTB4Tm0rSGd3RVpTVXNjN1BOcmkvbjJYZG0xblp0WXNNMlVvUWRINzliSmhhc29oeEpuYVd2VjRyajk4NklTbUpoMzQraGFxWlgvS1FxT0o3UklOREhpSWkrdjZNSHQxVEY0SkJEVFE2U0ppRXRmVWxFTXBLcWVrV0NFcnk1elN3bE9hK0hoN2VIbFZ5ajFHUDc5OGNEZzZ5TTdXM2pET0hucm9LcVJENnZQejg5WHlRN2sxU1VsSkNBd01KRG9iMzMvL2ZlemZ2MS9qWGUyUzdteEFuSWVpRG1wcWFoQVJFUUVBR0Q5K3ZGeXgwTW5KQ2FkUG44YWtTWk93YWRNbW1KaVlFRjNiOCtiTkk0cm5vYUdoV0xObURkaHNObmJzMktHU01LTU56SjgvSDVtWm1WaTVjaVgyN3QwTG9LVUxWakpsNGU3dWpuLy8vUmVUSjA5R2NYRXhQdnZzTXhRVUZPQ25uMzRpN1RKT1NFakF1SEhqd09QeE1ILytmRnk0Y0tGYmRTT1BHVE1HVmxaV3lNaklRRlJVRkVhUEhvMjdkKzhDQUlZTUdhS1IrMHhPVGdZZ0Zzd2tJc3lmZi82SnQ5OStHd01HRE1DQkF3ZUlBRzR5Rmk1Y0NITnpjeUsvU0JvT2g0T29xQ2djUG53WXhjWEZPSG55cE53NlZCWnI3VVZhM0tEYXQ3bTVPV3h0NVg4cmxaV0p2L3RhV2xyS2hMV1RJVjJjYTJ0ZFpaR2VqdEhFZVJSUXpsSk5XMGxNVENRbWhZWU5HNmJVTnRMQ2pESkZWOG4vbGJYSGxNNEw4L0R3VUdxYjdrWllXSmpNdjZWendxajQ3cnZ2aVBQNnlKRWpjZUhDQllXaVRGNWVIaW9xS3BSK1h6VkJuejU5Rk42ZWswTTlkUzlOYm00dVpzK2VEUTZIQTB0TFN4dzdkb3c0endMQXdJRURzV3JWS3V6WnN3ZGZmdmtseG8wYmg3Rmp4M2Jvc1hjM1RFeE04TnR2djJIWHJsMDRjZUtFekJTdE1zS001SmpyMWF0WGh4K0xkSWFVc25sOXFpTFpyN1kzSjd3TTlBZ3pTcUF1WVlhcWExdlJkRUJPamhucFpJSTBhV21XV3VNajN4WXBLZFp3YzZ1UktUUXhtVUpNbTVhTzY5YzlVVk9qaDFHakN0b01FeTh2TjBCT2pqa0tDa3hRVWRFNWdhMnZNblM2Q0Q0K3hSZzZ0SVIwZ3F5ODNCQzNicm1qcm82OEVPemxWWWxSb3dwSWhjWEtTZ05FUnJwU1dna3F5LzM3empBMDVKSUtQeElFQWhxcXF2VEI0N1h2eDI2ZlBwV1VWa1RTOU81ZCtWSUpNMEloRFJFUllzdTRvaUxOZCtPbHBscTE2NXptN0Z4SEtzd284NTVwbXVmUGJmSHNtUTMwOWZtWU15Y0Y1ZVVHeU00MlIxNmVtVXFmUjJOakxrSkNGTnQ5R0JseC95Zk9lS0dxU2oxajkwK2YycUdwaVlseDQvSTYzUnB1MkxCaUdCandjZisrYzVkYWRuYmtlVGMyTXZIOHVTMlNrMXMrMnpvNjRxa2dGa3QraXFhaXdnQlJVY29YVTlsc0ZsSlRyZEMvdjZ3NFRhT0JzRUhyRVdkNjZFRVc2V0pVVmxhV2pEV1hPa2hKU1VGQVFBREt5OFhINWNxVksvSFRUejkxU29FeE16T1QrRnNkQlFBQU9INzhPQkZjUzJYTjVlL3ZqNWlZR1BqNCtHRDgrUEhFY21rYk1XTmpZeXhldkJnLy8vd3pZbUppRUJZV2hnVUxGcWpsTVdxYXhNUkVvbWp1NXVhbWNOMUJnd1loS2lvS2dZR0J5TXJLd2krLy9JTEt5a29jUFhvVVRDWVRQQjRQemMzTk1EWTJ4cEFoUXhBYUdvcmp4NC9qOHVYTFdMMTZ0VmJseTdTRmpvNE9Ybi85ZGZ6MjIyL1l1M2N2cksydGtaNmVEa0FjbUswSkpBVXVUMDlQWXBtVmxSVnNiVzJSbEpTRWNlUEdZZjM2OWZqUGYvNURPajNUMU5TRUdUTm00TlNwVTVnK2ZUb0E4YVRNM3IxN3NXZlBIa0prZS96NE1Rb0tDdVNtQ2pxU1VkTVdWUHQrLy8zMzhkdHZ2OGt0ejg3T0JnQ2twNmNybFgwa1FaVjFGWkdWbFVYOExYay9KQUpRVTFNVHhvd1pneWRQbnNEUjBSRTNidHhBLy83OUZlNVBKQkpoOCtiTitQYmJid0dJUlRSTkNYeWRnWFFCbFV3SUpFUGFTcTh0WVNZd01CQ2VucDc0NUpOUENBRzhMZExTMGdqeForalFvVXB0MDkxWXVIQ2hTdXNmTzNZTW4zLytPUUN4Q0hIbHlwVTJwNVdpbzZNeGYvNThlSGg0SUNJaUFoNGVIZ2dPRHFiTW9aSWMyMWV1WEZIN1ZCa1YwNlpOYTNPZGlvb0tUSjgrSGVYbDVkRFIwY0dwVTZmZzRPQWdJOHdBd05hdFczSDU4bVZrWkdSZy92ejVlUFRva1VvV255OEQwNmRQUjNCd3NOeDNPY254cEtlblIvbzlqOC9uRTYvbmdBRURsTDYvMHRKU2JObXlCYmEydG9SVjU2TkhqNGp6aW9PRGc4dzVOVGs1dWMxejdBOC8vSUExYTlZby9SaldyVnVIZGV2V3RibmUzcjE3c1hyMWFxWDMyME1MUGNLTUVwQVZZNnlzR3JGdzRUT1paV1JGWitsT2JWV3R6QUFnSjhkY1laZXlTSVJ1Wnl0MDk2NGI1czFMa3JGMFlUS0ZtRG8xRTBJaERVd211ZFZOUXdNVDZlbFdTRXV6cEJRQXVocXlyQUZONE9lWDMvWkthc0xDb2duKy9ybXdzbXFVdTAwb3BDRWh3UTd4OGZha2hYUno4MmFNR1pNUEJ3ZDVlemN1bDRINGVIczhmMjZqbG1LclNFVER6WnNlbUQ0OVhVN016TTAxUTBxS05Rb0xqVHNrWXBxYWtnZHd0MFpQanc4akk2N2E3S1MwQVE1SEI5ZXVlYUt4VVgzNUpaMUJSWVVCVWxPdHV2cGhnTXVsbzZHQkJWZFhzWEJvYmQwSWErdEdEQjllaEJjdlRKR1phWUg4Zk5NMmJmeW9yaU90MGRmblljYU1ORnk5NnFXMjNLMzBkRXMwTit2QXhxWUJsWlg2cUswVlR5bnllQXkwbm80T0RVMlNtM2hNU0xERGt5ZlUyVk50MDdVTkNPMFJabXByZGZIMHFSM1MwK1ViS01hT3pZZUZSWlBjTmcwTlROeTQwUXNDZ1dyUDkvRmpCM2g0Vk10OUY2SFRSUWdNekVaMHRHS2J5UjU2ZU5XUTduQ05qWTF0MDNwRUZkTFQweEVRRUVCTVVxeGR1NVlJM080TVltTmppYi9WWmY5eitQQmhBR0xic2pmZWVJTnlQUjhmSDV3OGVSTC8vdnN2QUNBNE9GaE85RnF6WmcwT0hEZ0FIbytIRFJzMklDUWtwRnQwWkVvS0lYUTZIYUdob1cydTcrYm1oc2pJU0V5WU1BR1ptWmt3TlRVbDhpVnljbkxnNCtPRDExOS9IWnMzYjhidnYvK09sSlFVeE1mSFk5KytmZWpUcHc5V3JGaWgwZWVqVGxhc1dJRURCdzdnM0xsemhOZStxNnNydkx5OEFMUTk4VUIxdTdlM054SVNFbVNXaVVRaTBnSlhjSEF3RWhNVHNYVHBVbHk4ZUJIZmYvODlMQzB0OGNrbm44anQxOTNkSFRrNU9aZzFheFoyN3R5SnhzWkc3TjY5bTdBY2RITnp3K2JObTdGNDhXS2xNa0c2aXNiR1J1VG5kOTd2UWpJazc0K1JrWkZja1ZaZlh4OS8vLzAzUm80Y2ljTENRb3dkT3hiaDRlRXlWb2pTTkRRMFlNR0NCYmh3NFFLQXpwc3kxQlJjTHBld3hiS3lzc0s0Y2VPVTJrNWFtR25yM0VpajBYRHc0RUdWUkZESjlDT2d2bXRFZHlZcUtnckxsaTBESUo0U3VINzl1bEpoNlpKcmZIWjJOcEZCWTJ4czNHYVdpYnU3dTBheXF0cERXVmtaSms2Y1NJamR2L3p5Q3dJQ0FralhOVEl5d3FsVHB6QnExQ2dVRmhZaUlDQUFkKy9lVlV0bVNuZUM3SHdrRVdhb01xRWVQMzZNeGtaeFBVMFZNZFRhMmhxblRwMlNzYWlWZmh4Nzl1eVJtYkFkT1hJazNOM2RzV0xGQ3J6MzNudEszMDhQWFl2MmZzdlFJc2lLTVhTNkNQcjZiUWM1U3hmUnFPeDBGSFZMMTlYcG9xVEVTQ1prWEpxY0hIT3RGU21vYUd4azR1Yk5YcGc2TlVOdW9vak1Ick9zekJEUG45c2lKOGRNYXlhRHFMNGJrbVVOYUlMT0VHWjBkSVR3OFNuRzRNR2xwTWRBZlQwTDE2NTVLdXpJbnpzM1dXNWJvWkNHbEJRcnhNVTVvTGxaL2hTa2lxRGg2TWlHbDFjbG9xT2R3T0hvZ00rbjQ4b1ZMMHlibGdFYm13Wnd1UXhFUnJxcExVQmNsY2tHc2k3NDdrNU5qZkwrdWwwSmw4dEFacVlGVWxPdHRHNml6dGxaZHFLTHdSREJ6YTBHYm00MTRQRVl5TTAxUTNxNkJZcUtUT1RFRGtBczVEOTdaZ3N2cjZvMnIwRzZ1Z0lFQjR1bkVZdUsxQk1LMkJIeFdTQ2d0WHRhVFJzZ20zcE5TN01rdGZlVENNVTVPZWFrNytPd1ljWHc4cXFVVzg3bE1uRDFxbGU3Uk4zbVpoMDhmT2dFZi85YzB0dEhqU3FBaFVVem9xS2N1L1g3MEVNUDZtTFVxRkdnMFdnUWlVU0lpb3BTMjM0ek16TXhjZUpFd3YvNzAwOC94ZmJ0MjlXMmYyV1FQQjhHZ3dGZlg5OE83eTh5TXBMSVNBZ05EWlhKS1doTlVWRVJJU2d3R0F4OC8vMzNjdXQ0ZUhoZzZkS2wyTDkvUDBwS1NyQnMyVEtjT25XcXc0OVQwMGdDa2NlUEh3OTdlK1VhRFp5Y25IRG56aDM4K2VlZk1wNzhoWVdGYUdob3dKOS8vb2szM25nRG5wNmV1SERoQW9ZTkc0Ynk4bktzWHIwYS9mdjNseXUyNXVibXd0blpXVzJaQXVwaTRNQ0JDQWtKd2NXTEYzSHAwaVVBa0JFN3lleDJ1Rnd1WWJORFpjZEQxbFdla0pDQStucnhiK1BXUldVckt5dWNQMzhlMjdkdng5V3JWN0ZtelJwa1pXWGg3Tm16T0gzNk5MSGV5Wk1uOGRGSEh5RTJOaFpyMTY2VmVad2JOMjdFZ2dVTEZBb3lWSDc5UXFFUVgzNzVKV2JObXFXU3ZkRlhYMzJGclZ1M0t0dzNHWThlUFNMVy8rNjc3L0Q2NjY4clhILzc5dTJFeUpxUmtkSG0vaVhDV2x1UEFSQ0xzbVM0dWJuaDVzMmI4UGYzUjJWbEpRSUNBdkRUVHovaDNYZmZsVmt2T2pvYTc3MzNIbUU1cFVsQjI5SFJFVVZGUldBeW1TZ3JLMU40VHVzSSsvZnZKN0pjRmkxYXBQUnhLeEVJQWVXQ3ZWV2RUSk1jbzliVzFwVHZXM2VuOVhHMGVmTm1mUFBOTjNMcmxaYVdFaFplQmdZR3VIVHBrdEpUSUlXRjRnWnFQVDA5amRuNGRaU1VsQlJLRWFpNHVCZ0JBUUhFaE0rNmRldmFMT1lQSFRvVXUzYnR3a2NmZllUVTFGUUVCQVFnTWpKUzZXbXRseFdKbUVvMVpYWDkrblVBNHNZT1B6OC9wZmRMcDlNeGF0UW9SRVpHZ3NjVC8vWTNNelBEaUJFanNINzllaGtScmF5c0RHdzJHOCtlUGNQTm16ZVZFbWFrenpYdFJSa1Jzd2ZGOUFnelN0QVIreExwNlErcVR1ZTJDaVNwcVZha3dveElSTVBqeDkxemRMQ3cwQmovL3V0S1dVQUNnS0lpWThUSDI2dXRvS2hlT3RmS3A3UHAxYXNLdnI2Rk1ETGl5dDNHWnVzaVB0NE9vMFlWSUNRa0RVVkZ4bmo0MEVsR0lLVFRSZkQybGhWMGhFSWEwdElzOGVTSlBXblJVVmRYZ05Halg4RFRzeEt4c1k1SVNGRDg1WWJKRkdEOCtGd1lHWEhoN0Z5SGUvZGNrSnRyQmk2WGdTdFh2REJsU2lZU0V1elVPc0ZVVm1Zb1p4VkVCWm5vMUlObWFXaGc0dTVkTjJSbG1iYzVlZEpWM0w3dGdYNzl5akZvVUJrTURXV1BMeVpUQUMrdlNuaDVWYUsrbm9XTURFdTVDVUZUMDJiMDdsMUpPcUVwVFdNakUvWDFMRFExNmFCMzcwcFVWZW4zZkNZN2lQUTF2S0xDQVBmdnUxQk9Jd21GTkVycnNONjlLekZzV0pIY2NvR0FoaHMzZW5YSWZpNDkzUktlbmxWd2NpTFBwZW5UcHdMMjlteEVScnFocEtSclFvSjc2RUZic0xhMmhxK3ZMeDQrZklqWTJGaVVsSlNvcGJBeWNlSkVvbGhqWldXRit2cDZyRnk1VXFsdDE2OWYzNlpGVmx1OGVQR0NFRkhHalJ0SFdGKzBGNUZJaFBYcjF4UC8zckJoQStXNlhDNFg4K2ZQSjM3b2I5aXdnZEpTNDhzdnY4UmZmLzJGNnVwcW5ENTlHcjYrdmpJRmNtM2o3dDI3eEpTR3F0WnJUazVPY2tISjByNy9FbEhDMmRrWllXRmhtRHAxS3ZoOFB1Yk5tNGZZMkZoQ25FaE5UY1g0OGVNeFpNZ1FuRHAxU21QRjVQYXlaODhlWEw5K25iQzhrNTZzSXN0TlNVMU5KYXg5Vk1scytmdnZ2NG0veVFwY05Cb05VNmRPUldOakk0WVBINDVuejU3SnJXTnFhb29iTjI0Z0tDaUltREF6TkRURXdZTUhsWjVxSUdQQmdnVTRlZklrZHUzYWhZTUhENnBzcDZRcWt0QjNBSmd4WTRhTXRSc1owcCtadHRaVmh1enNiTUpLVFpFSVBIRGdRRHg0OEFEQndjSEl5c3JDMHFWTGNmejRjUnc4ZUJCbVptYjQ5Tk5QOGNjZmYwQWtFc0hVMUJTLy92b3IvdS8vL3EvRGo0K01uSndjSW9UYjM5OWZZOGZSMDZkUHNYSGpSZ0FBaThWU3lUcElJdVlBVVB2ank4M05KVDQzWkpaTXJ4cXJWcTBpY3BxT0hEbWlrbEFseVZkeWQzZnZkcTlqWW1JaVpzNmNTUnkvSDN6d0FYYnUzS25VdGl0WHJrUmFXaHArL3ZsbkpDWW1Zc3lZTVRoMzdweEtGbDB2RzVJY0tTTWo4dDlYa3VhVDExNTdUZVh2WmRldVhWTnF2ZWZQbnhOL0s5c1lvRzNmSTE1VmVxbzBTa0NWRGFNTTBzS01qZzU1QnoyUHA3aHpvclVkakFSVmJVNjBqZlIwUzVpWWNPRGpVMHg2dTQ2T0VBME4ybW1iMU0ydXV5cGhZZEdFZ0FENWtMakdSaVlTRXV5UW5Hd05WOWNhWWlMRXphMEdTVWsyTXNWalBUMitYT0h4N2wwM1pHUllVTjV2UUVBMlVVd2NNYUlRRmhaTnVIdlhqZkp6M3E5ZkJTRWM2ZXZ6RUJTVWhmUjBTeng0NEFJdWw0SExsM3VyUFk4aU85c2NyNzFXSkZkUWIwMXpzMDYzcy94NkdhaXEwbGRicG9xbTRQSEVFeStKaVRidzhxcUN0M2NKNlRuZXlJaUxvVU9MTVhSb01Rb0tUSkNTWWcxOWZSNUdqMzVCMml3Z0VnRUZCU1pJVDdkRWNiRnh0Ly84c1ZnQ21KazF3OXk4R1RvNlFpUWxkYjFsSjRNaEJJZkRRR3lzSTFKU3JFa25ZZHJDeWFrTzQ4Ymx5UzBYQ0dpSWlPaWxsa2FFTzNmY01YZHVNZ3dNeUNlcVRFdzRDQWxKUTI2dUdXSmpIVkJkcmQydHF0eThBQUFnQUVsRVFWVEhUQTh2TjB3YUhUeVIrSHMyVDhBSGs5RzVQMDFDUTBQeDhPRkRDSVZDbkQxN1Zta0JSUkV2WHJ3Zy9xNm9xTUF2di95aTlMWUxGaXpvc0RBam5XY3diOTY4RHUwTEVFOFd4TVhGQVFCbXpacUZRWU1HVWE3Ny92dnZFeFptM3Q3ZXhBUUFHYmEydHRpN2R5L2VmdnR0QUdJUng5TFNFb3NYTCs3d1k5WUV1M2J0QWlBdVlyejU1cHNkM3AvRU5zYlEwRkJtS2lRb0tBaWZmZlladnZubUcxUldWdUtISDM3QWp6LytDRURjOFYxV1ZvWWJOMjVnNU1pUkNBOFBWMXVHa0Rvd01qS0NvYUVoSWN3c1diSUVaODZjVVlzQUlNMzU4K2NCaVBPVEpCTWRIQTRIZCsvZXhlWExsM0hwMGlVWmV5OGRIUjFNbkRnUm9hR2hXTHAwS2JIY3pNd00vLzc3TDVZdlg0NC8vdmdERFEwTm1EQmhBbGF2WG8wdnYveXlYZlo2eTVjdng0MGJOMUJaV1lsRml4Ymg2ZE9uK1A3NzcyV3NadFNKWkFySXdzS2l6VndCVFhEeDRrWGk3MG1USmlsY3QwK2ZQb2lKaWNFNzc3eURTNWN1NGM2ZE94ZzBhQkQwOVBTSW9xYWZueC9Dd3NMZzZ1cXFzY2Y4NE1FRDR1L1pzMmRyNUQ3eTgvTXhaODRjNGxqWXVuV3JYRTZSSWlSaUlZdkZncTJ0ZW0xbzkrN2RTMHlUdlBQT08ycmRkMWN6ZVBCZ1Nxdk54WXNYeXdtNVdWbFp4Q1Rrd29VTFZiNW1TZ1RsM3IxN3E3UmRYbDRlcXFxcVVGcGFpdExTVXBTVWxLQ29xQWpGeGNVd01EQlF5d1NwNUxzSVdjUEp1WFBuOFBiYmJ4T1RoOHVXTGNPdnYvNnFrcmowNDQ4L29xU2tCR2ZQbmtWYVdocDhmWDF4OE9CQmpRbXFIU1UxTlJWSGpoelJ5TDc1ZkQ3UmJFRW11dHk3ZDQrWVNtcnJNNmJLeEdSckhqOStUUHhOWlJmWm5lQUtXbjdMTWpWMERkVVdlb1FaSlNDeklDc3JNOFNGQzdJamdkS2UrbncrSGVucGxuajJyT1ZDU21WdHhPVlNDek9lbmxVWU1xU0U4bkVGQldYaHdvVytDdmVoclppWWNKQ2Jhd1lXUzBBYTJHMWowNEI1ODVLUm1HaURKMC9zd2VGb3ozT2swVjdlaVptcUtuM1UxdW9TZVNwMWRicDQrdFFXNmVsV2hFalNwNCtzQlUvcjE2T3hrWW04UEZPNHU5Y1F5L3o4OGxCZHJVZHBMWldTWWlYVDVlM3BLYlpxdW5IRGszU3FMRFhWQ2dNR2xNSFl1RVVrNmQyN0VuWjI5Ymg1MDBNakZsWjhQaDBSRVI2WU9qVkRKaU9wTllXRjJqamwxWU0ySVprZ1MwKzNnS2RuRlh4OFNtQnFTaTdDT3puVlVVNUFBT0lNcGNlUEhiUmVsQ0pEVjFjQWMvT20vNGt3VFRBM0Y0c3gwdUpuUllXQlZnZ3pCUVVtZVBMRXZ0MlRSODdPZFpnMEtZdlUzakVpb3BmYXB2dWFtblJ3NjVZN3BrL1BVSGl0a2xqb2xaWWFJVFBUUWl0ZTR4NWVQUXdaT3FqaGk0LzNlbTRUelBVNzkvcTVlUEZpYk42OEdZMk5qZmp0dDkvVUlzeDBKU0tSaUFnSE56RXhVWG15b3pVVkZSWEVoSXlPam81Q1M3YlZxMWNUUlE4TEN3dWNQWHNXTEpaaVc4YkZpeGNqUER3Y1o4NmNnVkFveEpJbFM5RFUxSVFQUHZpQVdLZWtoUHgza0NvSUJJSjI3WWZGWXNIQ3dnSnBhV2tJRHc4SEFMejk5dHR5SHZJc0ZndGNMaGRWVlZWSzcxdlNzZTdqNHlOWEROdTZkU3Vpb3FMZzcrK1B6WnMzRTh2RHdzSkFwOU54NXN3WnBLV2xZZVRJa2JoMDZSSkdqUnFsOG5QVEJNdVhMMGRsWlNXWVRDWUVBZ0VTRWhMZzQrT0ROV3ZXWU1XS0ZXckpJVWhJU0NCRXJWbXpaaUUvUHg4ZmYvd3hidDY4U1JRWkFiR04zb1FKRXhBYUdvbzVjK1lRTmp2U3dnd2d0aUQ2NzMvL2kxR2pSbUgxNnRWb2JHekVuajE3RUJZV2hrMmJObUhwMHFXVW1RRmsrUG41SVNZbUJzSEJ3VWhMUzhQdTNidVJucDZPRXlkT1VIWlNBMklMTkZXSmlJaEFXbG9hQUdEdTNMbHE3OWlYZmoycGhDVkpmb3FKaVFuR2p4L2Y1ajR0TFMyeGFkTW1KQ2NuSXpNekU4M056WVI0WVdOamd5KysrQUxPenM1cWVQVFVTSVFaR28yR21UTm5xbjMvaVltSm1ESmxDakU1T1c3Y09OS2NJeXJLeXNwdzRzUUpBT0x6Z3pwRnZkemNYQnc0Y0FBQU1HalFJSXdkTzFadCs5WUdRa05ES2ZPL3ZMeTg1S3o1N3Q2OVN4VENWYzJaS3lrcElZcnQzdDdlQUlDNnVqcjgvZmZmcUt5c1JGVlZGU29xS2xCV1ZvYXlzaklpandZQXBreVpRcm5mYWRPbXFmUTRxS0FTQW84ZVBZcTMzMzZiZU42clZxM0NEei84b1BMNWcwNm5JeXdzRER3ZUR4Y3ZYa1JEUXdOKy9QRkhoSWFHYW1VdTE2MWJ0M0RyMWkyTjdQdnExYXRvYWhMbmhqbzZPc3Jkdm1mUEhnRGk3MUZVd3FHQmdRRWFHeHVSbnA3ZXJzZkE0L0Z3N05neFlsL3FzTEh0YXVxNUxWbXNSbHBtMzZwdXRPK0kwVUtVRFZzR3hKM3l5Y25XU0V5MGtTdmU2T3ZMVzgrSVJOVENqSk5UblVLckwwQThUVE5sU2lhdVhQSFNXdXNlQ1RvNlF0amJzK0hzWEFkbjUxcVltbkpRVUdDQ0sxZTgwTnlzZytIRDVhMWQ2SFFSQmc4dVJiOStGVWhPdHNMejU3WmEwUW4rTWsvTUFFQjJ0Z1dzclJ1UWxHU0QvSHhUbWM1d3NYV1liRTRHMmV1UmttSXRJOHd3bVVKTW1aS0p2Ly91Ui9vZTV1U1lvNlpHVDJaNndOR1JqZURnZElTSGU4bE5sbkc1RE55NjVZR1FrRFNaUXFlSkNRY3paNmJoMzM5ZGtKR2hmcS9Uc2pKRG5EdlhIeU5HRk1MVnRWWm1LazZDSnU2M2g1Y1RrWWlHakF4TFpHWmF3Tk96R3NPR0ZjSEVoS1BVdHMzTk9yaHhvMWUzc2FReU5lV2dmLy95LzRrdllqR0dhcXBERzNueG92M0NpYXRyRFNaTnlwWVRaUVFDc2RpclRzdEZBQ2d1TmtaTWpDTkdqaXhvYzExYjIzcFlXamIyQ0RNOWRBbEdPaTNDREp2YjJPbkNqSVdGQlpZc1dZSmZmdmtGU1VsSnVINzlPaVpQbnR5aGZYYWsyN0dqL1BQUFA4U1ArbVhMbGltVlRVQ0ZTQ1RDb2tXTENNdWZWYXRXa2VhQUNBUUNJdmdkQUpoTUpzNmVQYXYwbE1RZmYveUJ0TFEwUEh2MkRDS1JDQjkrK0NHaW9xTHc2Nisvd3NqSVNPa3NGMFZrWm1hMmF6OFNxN3VJaUFnd0dBd0lCQUlzWDc1Y2JqMHZMeThrSlNYaDVNbVRtRDE3Tmw1NzdUWFN3cFJJSkVKSlNRbCsvdmxuSWpDZHJERE1ZRENJKzVSR1QwOFBwMDZkZ3EydExYNysrV2RVVkZRZ01EQVFaODZjVVZzeHI3MGNQWG9VNTg2ZEF3QjgrKzIzR0Rac0dCWXVYSWpDd2tKczI3WU5PM2JzUUZCUUVFYU5Hb1VSSTBiQXhzWUdCZ1lHeU0vUEI0MUdRM0Z4TVVRaUVVUWlFUVFDQVJvYkc5SFUxSVNtcGlZME5qWmkyTEJoTURjM3g1ZGZma25jNTZKRmkyQnVibzd3OEhEd2VEd3dHQXo0Ky90ajNyeDVtRHQzTHF5c3JHUWVvN1J3MXJyWXZXelpNa3lhTkFrZmYvd3hMbDI2aExLeU1uejg4Y2Y0K3V1djhlNjc3MkxSb2tWS1Q2VDA2dFVMRHg0OHdMUnAwL0RvMFNNME5EUkFJRkNjUGZudzRVTUFnSzZ1Y3RteFFxRVFXN1pzSWY3ZEVjczBQcDhQSG85SGhKY0Q0aUxmZDk5OVIveWJyTmg0OWVwVklnL216VGZmVkNqRXhzZkg0OUtsU3poOStqUlJ6QVlBZlgxOUNJVkNjRGdjbEpXVklTZ29DQTRPRHBneFl3WUNBZ0l3WWNJRXVmZXhvMGlFR1Y5Zlg2V3pSSlNCeitkajE2NWQyTFp0RzFHa2ZlMjExM0Rod2dXWnoxdG1aaWFTa3BMZzZPaElIQWNHQmdiZ2NEaUlqNC9IMnJWcmlRa2lxaUp1ZXhDSlJGaTZkQ2s0SFBIdmpLKy8vbHB0Kys2dVNCOXYrL2J0ZzR1TEMzcjE2cVZRV09Cd09FaE1UTVM2ZGV2QTU0dnJlNUlwQ0RhYmpTVkxscWo4T0JnTUJteHNiR0J2YjA5cHBTaHBMdWlvQUJzU0VvTCsvZnNqSlNVRnUzZnZ4dXJWcTl1OUwxMWRYWnc3ZHc3dnYvOCtJaUlpY1BueVphMFVaVHBLUkVRRURBd01ZRzF0RFFzTEMranA2VUZQVHc5c05odTNidDNDUng5OVJLemJlaW9yT2pvYUZ5NWNBQURNbVRPSFVqQWJNbVFJb3FLaWNPREFBWGg2ZW1MTW1ESFEwMnM3MzFjb0ZDSTNOeGQ3OXV3aG1oWVdMRmlnMUxaQWl3V2JOaUlqek9oMGZRMVlrN3g4UjQwR0lKdVlxYTZXLzZESHhqcmd4UXRUU29HRXJCdWF3eUYvQ3h3YzJBZ0trdStzSmNQT3JoN1RwbVhnMmpWUHJadWNNVFZ0Sm9RWUI0ZDZPVnM0Vzl0NjBPa2l4TWZibzdHUmliRmo4MGs3ZkpsTUFieTlTekZvVUJseWNzeVFuR3lENHVLdUswYSs3TUxNNDhjT2xEWTlnd2VYeWoxL3NvbVdvaUpqY0RnTW1ja1NBd01lQWdPektXM0dFaExzNU1SSUc1c0dUSjZjaGF0WHZlUnN6Y3JLREpHUVlDZG5oOGRnQ0RGaGdqaC81c21UanYrZ2IwMTlQUXUzYjd0anpwd1VXRmsxeXR4V1c2dUhGeTlVdHo3bzRkVkdKS0todWxvUDJkbm1sRk9TcmRIVDR4TVdmb21KTnUwS2pGYzNSa1pjbUpweVNDZEVQVDJyNE9tcGZEZXhoTzZlamVQcFdRVi8vMXk1NnptSHc4RDE2NTRhRTlhZVBiT0ZpUWxINlZ5c0hucm9DbXgwZFZIUUxMNk9GdFNXd2NWVXZaWXR5ckJseXhZY1BYb1ViRFlibjMzMkdZS0NncnFkVnp3Zy9uSCsrZWVmQXhCYk5FbitiaTgvL2ZRVHJsNjlDa0JjYUNZcjRsVlhWK09OTjk1QVJFUUVBTEVvYytiTUdaV0NxQTBORFhIOStuWDQrL3NUM2Y5aFlXRUlEUTNGOU9uVE8vUWMxTVhLbFNzUkdocUtpSWdJMGpEMER6LzhFQ3RYcmtSTlRRMkNnb0tVM3ErTGk0dGNBTG9FcXBCd0dvMkdmZnYyd2R6Y0hGOS8vVFVhR3hzeGE5WXNuRGh4b3MzZ2QwMXgrL1p0TEZ1MkRBQXdmdng0ckYyN0ZuUTZIVStmUHNVMzMzeUR3NGNQbzY2dURwY3ZYOGJseTVkVjNqK0x4VUo1ZVRuaTR1S0kwSEkvUHo4TUhqd1lnRmcwOVBUMHhOeTVjMkZ0TFc0eUtDa3B3ZTdkdTJGcGFRa1RFeFBRYURRY1BYcVUyQ2VaME9EbTVvYUxGeThpUER3Y24zenlDWktUazFGUlVZRWRPM2JnMmJObnVITGxpdEtQMmRMU0VyZHYzOFl2di95Q05XdldnTWxrWXNlT0hYank1QWtzTFMxaGFHZ0lYVjFkY0RnYzNMOS9IOUhSMFFCQUdkTGRtaDA3ZGlBbUpnWUFNR3JVcUE1TlBpUW1KbUxvMEtIUTBkR0J2cjQrbUV3bTZ1cnFpS0l6SUJZWXBPRnl1ZmowMDArSmYwdFB1Zkg1ZktTa3BPREJnd2U0ZCs4ZUlpTWpDWUZYZ3IyOVBaWXZYNDRQUHZnQVFxRVF2Lzc2Sy9idjM0K3lzaklVRlJYaHdJRURoTmpyNXVZR2IyOXZEQjQ4R083dTduQnhjY0dnUVlQYU5ZRlZXMXRMRkMvVlpXUEc0L0Z3K3ZScGZQZmRkOFMrQWZHeGNPblNKVGxMdktLaUlzeWFOYXZOL2ZidDIxZXA4RzVsK2VxcnI0aUpnWUNBQUkxTUMzVTNnb09ENGVMaWd2ejhmRnk5ZXBXNDVxbkNPKys4ZzRFREJ3SVFXM1RTYURTaVFZTk9wOFBHeGdhT2pvNXdjSENBdmIwOTZmOXRiR3hrenZtclY2K0doWVVGTEN3c29LK3ZqOUxTVW1McW9xTTJmMlptWmpoLy9qeVNrNVBWOGhsZ01CZzRkT2dRaW91TDFUSVZxU25lZSs4OTdONjltL0oyUlkwc3UzZnZ4dlhyMTl1OGo5WjJyRHdlajJqbW9ORm9NdWZNMW16Y3VCRWhJU0ZvYW1ycTBQUjJyMTY5WkJvWTJzTGNuRHdUVlJ0NFVkc3laV2JEVWs1bzZxNTA3MnBISjhCZ2lBaWhnTStuSXpQVEFvbUpOaktXTWNiR0hMRFp1c2pKb2Y1UU01bENXRm8yeVMxdmFwSlgvbHhkYXhFWW1FMmFiY1BuMDBtRklqdTdlc3lhbFlxSUNJOHU5WXZYMFJIQ3dZRU5aK2RhT0R2WHRkbjV6V1FLWVdiV2pLb3FmYVNtV3FHeGtZbUpFM01vYmQvb2RCRjY5YXBHcjE3VnFLdlRSVmFXT2JLekxWQloyYm5QK1dXMk1nTkFLY29ZR1hIUnQyK0YzSEl5UVZBb3BPSEZDMU81UXF5ZFhUMjh2VXVSa0NEdmQ1cWRiWTdSbzEvSXZmOE9EbXlNSFp1SHlFZzN1VzBTRXV6ZzVWVXBZMmttNGJYWGlrQ2pBZkh4NmhkblBEeXE1VVFaUUN6UXFqdmJwb2YyTTJaTVBwcWFtQnI1REhRVUJrTUVCNGM2dUxyV3d0VzFCb2FHcWsrUDZPbnhNWGh3S1FZT0xFTm1wZ1VlUDNiUXFFQ2pveU9Fa1JFWHhzWWNtSmhJL3QveUg5bjFTVlZxYXZSUVhHeUVraEpqRkJjYmFZWGcxRjZHRHk4aXpWRnJhR0RoeWhYUERsMnZsYWtiUDNqZ0RHTmorU25IMWdpRlBlZXNIcm9HVHdNanhOZUtnK0l6cXdvdzJvVTZ2MFJUMk5yYVl1dldyVmk3ZGkyZVBIbUNRNGNPRVVYbTdzVCsvZnVKN3ZYLy9PYy9zTENnenZWVGhzbVRKOFBhMmhyVjFkVTRkdXdZcVoxVFZGUVVZY21scjYrUHYvNzZDeUVoSVNyZmw1MmRIZTdjdVlNWk0yWWdMaTRPMjdkdkowUVppZjkvVnlDeHZ3TEVOa3R2dmZVVzZYb3JWcXdnTExDVXNVelQxOWRIU0VnSXRtL2YzdTdnM1czYnRvSEpaT0tMTDc0QWo4ZkR2WHYzdWtTWUtTc3J3K3paczhIbGN1SG82RWpZclFIaTEyL1BuajNZdW5VclRwNDhpY2pJU0VSRlJTRXZUejVyVFJIKy92NHdNVEZCVlZVVjZIUTZoRUloUHZ2c00rSjJTZjZQTkxxNnVsaS9majNwL3NhUEh3OURRMFBLK3dzT0RzYTBhZE53OGVKRmJOKytIY25KeVRoNDhLQktqeGtRaTQ3U0ZsWkNvYkRON0FpSmRhQWlCQUlCL3ZyckwrTGZpaXdHbGFGdjM3NmcwK25nOC9sZ3M5bHl0eTlZc0FDalI0K1dXUllXRmtZRVRjK2FOUXREaHc3RnhZc1hzVzNiTmlRbkp4UDJaTkxvNmVsaHhvd1plT3V0dHpCdDJqUXdtUzExa0srKytncWJObTFDUkVRRVRwOCtqWXNYTHhLZDNMbTV1Y2pOelpYSnMzbjA2Rkc3aXNEUjBkR0ViWnc2aEJrK240L1JvMGZMWkR1d1dDeHMyN1lOR3pac0lMVWhVMmJ5YXZUbzBmanJyNzlVc3RGVEJJZkR3WjkvL2dsQWJEc25zYUI3MVRFek04UDkrL2V4Y2VOR1hMNThtZlR6VDRXam95TldybHdwYzU3UjBkSEI1Y3VYWVcxdERVZEhSOWpaMlZHSzdJbzRjK2FNbkpncGdjcXFUUlhJYk4wNmlqcW1XelVKazhsVWFDZXBDRzl2N3phRkdYdDdlNXc3ZDA1RzZIajgrREV4SGJ0Z3dRTDQrUGhRYmo5anhneGN1blFKMjdkdlIzeDhQT2s1bEFwOWZYMjR1TGhnOXV6WldMTm1qVllMWktxUVdkbmkvT0JwUUgzTmZobm9FV2JhUUVkSENEYWJoZVJrRzZTbVdwSG1uTXlmbjRqbVpoMVVWQmlnc2xJZjFkWDZxS25SUTEyZEx0SHA2KzFkUWpyOXdtYkxGcHdHRENqSDZORXZTQXYvSlNWR3VIblRBOU9ucDVPR1JadVpOV1AyN0ZROGZ1eUE1ODl0TkZJY1ZpUklUSjJhQVR1N2VxV3MzN2hjQnRMVExaR2NiSTJhbWhiMU16L2ZGT2ZPOVVOZ1lBNnNyUnNVN3NQRWhJT2hRMHN3ZEdnSjJHd1dpb3VOVVZ4c2pKSVNJOVRWNmJZcm1GbFp1bUVqcFZvWU96YVB0UEJLMWRHZW55OHZ6QUNBajA4eDB0TXQ1U3pOK0h3Nk1qSXNNV0NBZk9aUTc5NlZLQ2d3UVdhbWhkdzIwZEhPQ0FyS0luME13NGNYb2JMU0FIbDU2ck1LTWpMaXdzOHZYMjU1WHA0cHNyTzF0K3RBRTJpelNPbm5seTh6TGRBWjRreGJyNGVlSGg4dUxyVndjNnVCazFOZG0wTEc0OGNPc0xadWdLdXI0c0k2blM1Qzc5NlY4UFNzd3RPbmRvaVB0NE5BMEhGN1N6Ky9mQmdhOG1Cb3lJV1JFUmQ2ZXZLV25CMUJLS1Noc2xLZk9IZVhsQmdwUFNHanpaODlKbE9JQ1JOeTRPWW1QeDVlVm1hSWlJaGVhR2pvMkVpMk10Y2hrWWlHbXpjOUVCeWNEaHNiMld0cWVyb2wwdE10VVY1dUlHY1YyVU1QbllXblFjdVA1TFFLMVlxMTZrUmlYeFFaR1luMTY5ZGo2dFNwS2dVMWR6VTVPVG5ZdUhFakFDQXdNSkRVYmt0Vit2YnRpOHVYTHlNMk5wWXl3eVE0T0JnSERoekE1czJiY2ZIaVJZd1lNYUxkOTJkdmI0Lzc5Ky9qenovL3hQdnZ2MDhzNzZvcEVGWFpzR0VETm16WWdNcktTc0xHaUF4OWZYMFp3YWNqYk5teUJVMU5UYWlxcXNJUFAveWdsbjJxaW8yTkRaWXZYNDc5Ky9majJyVnJwTWVOc2JFeDNudnZQYUw3bjgxbW82YW1CclcxdFdob2FBQ2Z6NGRBSUlCUUtDVCtENEN3TnZQdzhBQWdEcGYvN3J2dmNPUEdqVGF0Mjh6TnpXRnFhb3JhMnBidlQwd21FLzcrL2txSkxEUWFEYk5temNLc1diTlFXRmhJT21HaktvTUhENWJwcHBlZ3A2Y0hiMjl2ckZtelJpbnJLZ2FEZ2F0WHIyTGt5SkdZTjI4ZXBmVVJHVE5uenBSN2ovVDA5TEJwMHlhVWw1Y1Q3NFZJSklLZG5SMUdqUnBGS3JZdVhMZ1FZV0ZoaUk2T0pvU2hjZVBHSVM4dlQ2YWc2T3pzak1tVEoyUEtsQ2tJQ2dwUzJKWE9aREl4YmRvMFRKczJEWHcrSDNGeGNiaDc5eTcrL2ZkZnhNWEZFYUpuY0hDdzNBU1Bza2hzekFZTUdLQ1d3clNPamc1Ky8vMTMrUG41b2FtcENhKy8vanErK3VvcjlPdlhqM0liS3lzcm5EeDVFclcxdFdDejJlQndPQkFJQktEUmFEQTNONGV2cjIrN254OFZ1cnE2T0gvK1BQejgvUERYWDMvQnhjVkZyZnZ2empnN08rUDQ4ZU1RQ0FTb3JLd0VtODFXYUVsS285RmdhMnRMV2VRUERnN3U4R055Y25LU0VXYm9kRHFjbkp5d1lNRUNHUXZESHRwbTd0eTVBSUNoUTRjcVhHL256cDJVNjczMTFsdXdzTEJBZlgwOUdob2F3T1Z5d2VmeklSS0pZR1ptQmg4Zkg0U0VoTWpZUVFMaWFjWU5HemJneUpFanhQNFZNV1BHRE15WU1RTUFpUE93TW5URVBrNGQ5cnNTdThuV3o3K2pwRmUyMU50NkdYWVA2L2IyUWhNOVBxQzlsUTBGSEl4VDMxaW5Jc1NGRDVGQ2tlTzk5K0lvYjVOMG9WSlprajE2NUlpRUJEdlE2U0tNSHYyQzBuTGt4UXRUM0x6cEFSNlBUZ2d3Wk5rV0VxcXI5UkFmNzREc2JETzFDalMydHZXWU9UT3QzZHRYVit2aCtYTmJaR1phS016RW9kTkZHREtrQkQ0K3hVclp1YldHejZlanBrWVAxZFg2cUt0am9iR1JoY1pHSnVycVdHcVpLQm8zTG85MGNvVFBwM2RLZ1V0Zm43eXovdEFoSDQxMVBnOGRXb0xYWGl1VVc4N2xNbkRreUJEU2JVeE1PSGp6elVUUzJ4SVM3UERva2Z5UEhCdWJCc3lhbFVxNlRXTWpFeWRPRENKOWptUzJZaEpxYXZSdyt2UUEwdHRVUlYrZmorblQwMkJ1TGl1T05qWXlLZk56dWpQbTVrMFlNK1lGYW10MVVWZW5oN282RnRoc1hkVFhzOURjckFNbnB6cE1tNVlodDExWm1TRXVYRkJzeHhBU2tnWTd1M3E1NWVyNEhJOGRtNDkrL1dUUHAzRnhEb2lMMDZ3NDA2OWZCY2FPbFM4dWxwYUt2MHpZMk5TM1dWQVhpY1RuL01SRUd4UVVpTzBQbkoxcjRlZVhUem9aUmtaRmhRSEN3NzBvN1RLVjVhMjNuc1BRVUxuN1ZBYUJnSWJ5Y3NQL0NlbEdLQzAxSXJWQ0JJQytmU3RnWk1RRmo4Y0FqMGNIbjkveW4xQklnNE1EbTlUMkxTN09IbkZ4NnZNTVZ4VXJxMFpNbUpBamQ0NEFnS1FrYTBSSE82djArWFp4cWNXVUtabHl5NTgrdFVWTWpIS0ZZeFpMZ09uVDAyRmwxUWcrbjQ3YnQ5MlJtOXUrTHUzMjhONHcxVHVOZTNnMXVGTlpoamVmaUMxOCtsbTdJZktkWDdyc3NSUVhGMlBFaUJFb0tDakE2TkdqY2VmT25UYkQ2N1dCNXVabWpCMDdGbzhmUDRhTGl3c2VQWG9FVzl2T3RZU3JxNnVUcyt2cG9mTVFpVVNkYnI4bjZRTHUzNzgvbUV3bWtwT1RNV0NBZXI1ckswS1MwNk5NZDNaVFV4TTRIQTc0ZkQ2RVFpRXNMQ3kwSnY5QUtCUVNCYkgyZE5RRFFGWldGbHhkWGJ2c09WVldWdUxhdFdzeWsyVEhqaDFEZkh3OGZIMTlNV0xFQ0VKVVV3ZFZWVlY0L3Z3NVhGeGM0Tzd1M3E1OTdOKy9IMCtmUHNXRUNSUFVtdDhTR1JrSmUzdDcwaHl1cnFDNnVocFpXZUtteGVIRGh4UExjM0p5Vkg3dEpOTkF6czdPblg1dGVkV1JDS1U2T2pydFBrLzAwTFh3ZUR3OGZ2eVlzc0dsQjJyRy8zYzVVditmdmZzT2o2ck8rZ0QrblpyTVRIcFBESW1FQUVhUUpsVlloRWhUbEZWWkZXVVYwVVhFVlZuWGR4VkJBWFZkUk1YdUlnZ0lsaFVXVUtxQ05DRTBBMHVIaEZSSUliMzNxZThmNDF3VGtra21VM0pUdnAvbm1lZVp1VE56NzVtVXllUjM3am1ud0x5dXNtSGdDSXp4NzNpVlFKTEJzMjM2Y05ZK1BwbTBZK2JQUy9aLzBHMHVxV0F5U1pDVTVBOVBUeTNHalV1eldpRnk0VUlRamgwTEZ4SXNwYVh1MkxNbkNwTW1wVmpkdjY5dkxlNjRJdzBqUmlpUWt1S0hqQXh2WEx2bTJFQlZqVWFMMjIrMzcyekdyQ3d2bkRzWExDd3l0c1JvbE9EVXFWQ2twL3RpNU1nTWhJWFpYbFlLbUN1ZEFnS3FHeTNVRnhXcHNIbXpiWU1ibTJQdDZ5NlhHNTNTeXFlOTZkbXpHSU1ITjA3S0FFM1BXN0lvTDNlRFZpdHJzalhkalRlV05wbVl5Yy9Yb0taRzBXVHlTYTNXd2MrdkJvV0ZqY3U2ejV3SndiaHhhVTNHWVJreTdtalN4TXVyRG5mZGxkeW9SWjllTDhXdVhkR2RMaWtEQUhLNUNXRmhGVTMrRHBwTUVxdFZDeTBsaENNaXl1RG4xL1FacFlNRzVUaFU4ZWJuVjRQdTNSdFhLdHg2NnpVQUpwY3Uya2RHTmoxQUx6aTRjUUxxZWdhREZKY3YrK1BjdVdDVWx6Y2MvcHFaNlkyTkcvdGc2TkJzOU9tVDMySnl4NXdjdUlKZHUyd2J2bXpOaFF0QkdEYXM1UUh5MXVqMVV1VG5hM0R0bXJraUppOVBZM01sVDFSVUNjTER5KzA0cWpnbGpSS0pDUU1ITm4xQ1FWMmRERWVPUkRTcStMT0Z0U3BVVzZwVExiUmFHWDc4c1NmdXZqc0pseThIdEdsU2hxZzVRNzM5SUpkSW9EZVprRmh3RlVYVlpmQlhPNi9DdFRWQ1EwT3hZOGNPZlBMSkp3Q0FRNGNPWWR5NGNhTEUwaHI3OSs5SC8vNzkwYjkvZnp6Ly9QT2lMSnd4S1NNdU1XWWlEUmpROEtTc3RraktBT2JYYW12TEhKVks1ZlF6ZUoybHFSWlhyZFdqUnc4blJHSS9mMy8vUnUzOUhuMzBVVHo2NktNdU9aNmZueDl1di8xMmgvWXhaODRjSjBYVDBKZ3hZMXl5WDN2NSt2bzJTTWhZMkpQUWFtby8xRGJrY25tN1NTYVRmUlFLQlpNeWRpaXNMc1hsQW5QRmpFSWl4VkFmeDlyenRuZjhMWGVDdlh1ajBLdFhFU0lpbW04MWM3MzBkQitFaFZWZzFLaU1KaGV1dFZvWkRoMktiTEkxVWxhV0YvYnRpOEs0Y1duTnRuTlJxM1hvMXk4UC9mcmw0Y3N2QjFvOU05a1drWkZsVGJaUWE4N1ZxejQ0ZFNvRUJRWDI5UVFzS1hISGpoMjkwTDE3Q1lZTXVkYnE0N3VLUFZVOGJVRXFOVG05WWlZcXFnUmp4bHl4dWhDY25kMzhQK01sSmFvbUY2V2JteitVa2VHTjNyMGJWeVFCMWhjajA5TjlVVkdodEZwUjRPajNMRHk4SEhmY2tRNDN0NGF0bkxSYUdYNyt1VWVUeWFMT3JybjNudXZiTkZwSXBTWU1IWnFOZnYzeW1yd2ZRSk16T1p6bDFsdHpJSkdZVzRRNVcweE1RYXYvRGdEbW42Rkxsd0p4L253d2FtcXMvMW5XNjZVNGVyUWJVbEw4RUJ1YjN1SU1yNGlJTWdRRVZEdjBzNW1RRUlCQmczS2FyZENzejJpVUlDL1BuSWk1ZHMwVCtma2VNQmphZHNHb3JZOW5NV2xTYXBPelhLNWM4Y0hod3hGMkoyNmJtamRuM3Q2Njk3VGFXam0yYisvbGNCVVZrVE5wNUhJTTh2WkZmR2t4VERCaGQ4cXZlS1NmN2NQVG5hMS8vLzVZdFdxVmFNZTNoNlgxRHhFUkVSRlJSN2M3K1ZlWVlQNWZkNkMzRDlTeXp2My9hK2QrZFcwa0xjMFhhV20rOFBHcHhiQmgyVmJQbUw2ZVdxMURiR3g2ay9kbFozdmg0TUhJWm9jZXA2ZjdZUC8rR3pGMjdKVTJTUlJjdWhTSXlNaXlGb2NJQStiRVVYejhEVTVickU1UDk4V1ZLejdvM2JzSUF3Ymt0cmdnNldydGRiYUJYRzVzdGtWY2E0V0VWQ0kyTnIzWjE5dlNtZGZXNWlqVTFGaGZwTXpMMHpTWm1OSHJwU2dxYXZyTU41TUpTRTMxYTdLMVVXMnQzS0VCNGdNSDVtTHc0T3hHeWFuY1hBOGNQSGdqeXNyY21ueGVaMUJYSjBOMXRRSnFkZXNHMDF1cmpsTXFEZWpXelo0cUNPZXhKSDZjblp4cHFpMWJjL1I2S1M1Y0NNTFpzOEd0V2l6UHo5ZGc4K1lZakJ5WmlWNjlpcHA5YkZoWWhVUHZ3MXF0REltSkFiamxGdXVKdExJeWQyUmtlQ0VyeXdzNU9aNU9ldzhxTFhWSGFHaEZxeE1Rem1oWGFZOFRKOElRSEZ3cG5HaFJYdTZHK1BnYkhKNDdaZTN2dTdXRVRYT1lsS0gyYUhKUUdPSkx6ZlBvTmw3WUwycGlob2lJaUlpSXhMUHg0bVpUM3ZnQUFDQUFTVVJCVkg3aCt0MUI0clVvYnl2OEQ5MkpTa3Zkc1h0M0Q5eDBrM25HUUV0VjVVMHQ0dFhXeXZIcnJ6Zmc4dVVBbTQ2Wm11cUh1am81Smt4SXRkcEN5MlNTb0t6TXphSFdRQmEvL0JLSkJ4NjRaSFVBZEdtcE80NGU3V1p6eTdMV01Ka2tTRXdNd09YTC91alJvd1Q5K3VWWm5TbFNuNlU5VUZhV2w5VkYvZGF5dGxEWVZyTU5yTTAxVWlnTU5nL090c1hBZ2JuTkp2MnlzejFiWFBTMWxwaHBMcUZUVk5UMFBpOWRDbXgyMFRjMTFiZkp4RXhTa21ORFZ1dlAxakVhSmNqSzhrSkNRaUN1WGhXbjNVcGJLaTkzdzdmZjNvTEl5REwwNzUrTDRPQ21XeTdXVjFtcHRMb1liVGxyLys2N2s2eTJNbXNMZ3dibFFDSXg0Y1FKeDRlNVdodzlHb0ViYnFob01ZbGxNZ0dYTHdmZ3hJa2JtcTJRYVk1T0o4TXZ2OXlJN0d4UGpCNmRZWFdSM2hsZjQvUG5nOUNuVDM2RDl3S0RRWUxMbHdOdytYSUFDZ3BjVXkxMjlHZzMvUHByT0c2NG9SelIwY1dJaWlwcDhTU0U2bW9Gc3JJY2E5dHBML05jbjE0WU96WWRGeThHSVNFaHdDa1ZqTmIrdG5mR3RwblVOZDBmRW80M2tpN0NBQk9PWlY1QVdzazFSUGwyL24vQ2lJaUlpSWpvZDJrbDEzQTg4eUlBUUFZSjdnK3hiYVpxUjhiRWpBc2tKZ2JBM1YyUG9VT2Juc25SRktOUmdvU0VBSnc4ZVFQcTZsbzMyQ3NyeXdzN2R2VEN4SW1wRGVaeWxKZTc0ZlRwVUtTbStqcnRET2FhR2dVT0hvekV4SW1wamVJL2RTb1VaODZFdUd6NHZJWEpKRUZLaWg5U1V2d1FIRnlKUG4wSzBMMTdTWlBKa3JJeWQremMyZE9oYW9tbXROZFdaaXFWSGhVVnpxdmVhQzZacDlOSmNleFl0eGIzVVYzZCtHdGZXeXZINmRNaFZwOVRYS3lDMFNocDhIVXVMWFZ2c2NLaHFFaU5zakozZUh2LzN2Sk9xNVhoekJucng3TEY4ZVBocUt1VG82ek1EWVdGYXFkV0pYVUVKcE1FVjY3NDRNb1ZIMFJIRjF0dHZ3aVkzd3NPSE9qZTdOZW90bGFPSFRzYUoyZE1KZ2xPbnc1cDAxazl6cGc5WkZGWEowTmNYQ1FtVG13OHFOMGlQMStEdUxnSXE4bkgxa3BPOWtkcHFRb1RKcVJDbzJuY3hzOFo3MVdWbFVxa3AvdWlSdy96R2UxWHJ2amc2TkZ1VG45ZmJZckJJRUZHaGpjeU1yd1JIMzhEUm83TVFHU2s5YXJOdzRjamJKNWg0d29GQldyODk3L083Yk52TFFHalVEQXhRNTFEa05JTnNRSEIyRk9ZQ3hOTWVEdnVhNnljOHJMWVlSRVJFUkVSVVJ0Nis5QlhRaHV6MklCZ0JDbzdiM2NhQ3labVhPVGN1V0QwNzU4TE43ZVcrL0tucGZraVB2NkdSc09lV3lNL1g0UHZ2NC9CK1BHcENBcXFRbGFXRi9idWpZSlcyN29rankydVh2VkJRa0lnWW1JS0FKZ1g3ZmJzaWJKN2pvd2o4dkk4a0pmbkFhVXlBdEhSeGVqWnMwZzRvOTlna0xna0tRTzAzek9WclZVeTJldmt5VENFaEZRMldvU3ZybFpnLy83dUtDNXV1UUtwdU5pOXdXMnRWb2JkdTZPYlhRdzNHQ1FvS2xJaE1OQmNFVlZWcGNTdVhkRTJKVVNTa3Z3d1pNZzE0ZmJod3hFT1Z4R2RPOWYyZzNUYnE1UVVQeFFXcW5IUFBaZWhValdldDdOM2J4UnljanhhM0k4bE9UTjVjaEw4L1d1ZzEwdXhiMTlVaDY5Q3VuclZHOG5KZnVqWnM3akJkcU5SZ3BNbnczRDJiREJNSnVjbXJ3c0sxUGpoaDV0dzExM0pMcXRDT25jdUdEMTZGT1A0OFhEUmZoOHFLNVhZdlRzYW8wWmw0T2FiQ3hyY1p6UktFQmNYMlNtSDJsdjdlMk90R3BHb0kzcm14aDdZVTJpdWVOMldFSWRuaHQ2UEFTRTlSWTZLaUlpSWlJamF3cG1jSkd4TFBDemMvbXRrdElqUnRCMG1abHpFYUpRZ005TWJGUlZLSkNVRm9HZlBvZ1lEclUwbTg5eVVVNmRDYlZyY3RrVlZsUUxidC9mRzRNSFhjT1pNc0V1U01oYkhqb1VqTkxRQ0poT3djMmV2TmozRHZTbVc0ZG1YTGdYQ3cwT0xxS2dTU0NRbWw1M1JmWDNiSUtOUmdwd2NEK1RraU5OQ0p6OWZnNlFrZjVzV3hGdWpzRkNOalJ2N29GZXZRbmg3MTBHdmx5SS9YNE1yVjN4cy92bkt6dlpDZWJrYnZMenFVRnlzc2ptaGMvWnNDR0pqMDVHYjY0RmZmcm5SNXUvbGhRdEJpSTR1Z1k5UExlTGpiMEJLaXA5Tnp5UGJsWmE2NDhpUkNJd2JseVpzdTNyVkcwZU9STFRxZDg2U25CazNMaDBuVDRZaEw2L3RrN3V1Y0gxTHM1b2FCZmJzaVVKdXJuTi9QK3VycmphLy8wK2FsTnlnM1p5ejNwc0xDdFQ0NmFkb1pHYUtuemc3ZXJRYndzUExoVmxqQlFWcXhNVkZPbTJtV1h0VC8rK04wU2hCYXFvdnpwOFA3clN2bDdxbUVUNytHT2JqajE5TGkyQ0NDVzhjV0lQdkgxNGlkbGhFUkVSRVJOUUdYdjlsalZBdE05ekhIeU44SFJ0SjBGRXdNZU5DKy9kM0Y2NmZPaFdLOFBCeStQdlhJRG5aRCtmT0JhTzAxTDJaWjl2SFlKRGcxMStkTnpQQkdyMWU2dlIyTGM1U1dhbDArUm5kQ29VUk9wMFVXVm5ldUhMRkIxZXZlcnMwRWRhVTZtb0ZrcFA5Y2ZteXYwdCtsaXlxcWhRNGZUclU3dWNialJMODhNTk44UGF1UTBHQnh1WlpSMmxwdnJoeXhhZlZyZkYwT2hrMmI0NkJVdW5jZVR2VVVIcTZEMnByNWNqTzlzSzVjMEYyVjh6VjFjbXhjMmZuT2l1NmZrdXptaG9GdG0zcmhiSXkxLzJPMWovdXpwMjlFQnViamh0dkxBVUFwODc3YWc5SkdjRDhucEtTNG9lZ29DcGN2QmlJcTFjN1g1Vk1mWEs1RWJXMWNpUWtCT0xpeFVEUlQ0UWdjZ1VKSkpqWEl3YjMvYzk4bHR5UmpIUFlsM1lTZDBRTkZqa3lJaUlpSWlKeXBiMnBKM0EwNDd4dysrVWVNU0pHMDdZa3BwTXIydWV3akJhcy9OOVRZb2ZRYWhxTkRnYURoSXZGUkVSZHdKZ3hWNUNZR09EU1NobHJJaUxLb0ZRYVdERkc3Y0pUdDY0VU93VHFJSjYrY0JJLzVKcG5ORVo0QitQbkdSL0JWeVZPTlRJUkVSRVJFYmxXY1UwNUpxNzdHekxLOGdBQTk0ZUVZM25mVzBXT3luR1N3Yk50T3N1OGEwMndGbGxWbFlKSkdTS2lMdUxRb1VoUmtqSUFrSkhoemFRTUVYVTRyL2ZzQzArNStiTnlSbGtlbnRqeUZuUkc1ODdQSXlJaUlpSWk4ZW1NZWp6NXc3K0VwSXlYWElIRlBkdG5keVpYWVdLR2lJaklCVnJiaG8rSXFLc0xkblBIc3BnQnd1MmpHZWV4WU84S0VTTWlJaUlpSWlKWG1ML25jeHpOL0wyRjJiS1lBUWgyYzMwYitQYUVpUmtpSWlJaUltb1gvaGg4QTJhRTN5amNYbmY2UjN4NWVxZDRBUkVSRVJFUmtWT3RPYlVEWDUzNVNiajllSGgzVEFrT0V6RWljVEF4UTBSRVJFUkU3Y2FidmZyaU5wOEE0ZmFyZTFkZ3pha2RJa1pFUkVSRVJFVE9zT2JVRHJ5MjcvYzVwTGY1K3VPTlhsMnJoWmtGRXpORVJFUkVSTlJ1dUVsbFdEZGdLUHA0ZWdFQTlFWURYdG16SEMvOS9CbG56aEFSRVJFUmRVQTZveDcvMlAwcFh0bXpISHFqQVFEUXg5TUw2L29QZzV0VUpuSjA0dWl3aVJtcHhDaDJDRVJFUkVUVURINWVJM3Q1eVJWWVAvQTJJVGtEbU51YVBiamhWWlRVVklnWUdSRVJFUkVSdFVaSlRRVWVYUDlxZy9abGZUeTlzSDdnYmZDU0swU01URndkTmpHamtPckVEb0dJaUlpSW1xR1VhY1VPZ1Rxd0lLVWJ0dHc2cWtGYnM2TVo1ekZoM1Z6c1N6c3BZbVJFUkVSRVJHU0x2YWtuTUdIZFhCek5QQzlzdTgzWEgxdHVIWVVncFp1SWtZbXY0eVptWkV6TUVCRVJFYlZuL0x4R2p2S1NLN0IrMEhBOEh0NWQySlpSbG9kSE5pN0MvZCs5Z2pPNXlTSkdSMFJFUkVSRVRUbVRrNFQ3dnB1SDZac1dJNk1zVDlnK003dzcxZzhjMGFVclpTemtZZ2RnTDdXaUdwVmFEN0hESUNJaUlpSXJWUElhc1VPZ1RzQk5Lc1BTbS9waHBHOEFYa3c0ZzNLOU9lRjNKT01jSnExN0FWTnVHb1Y1b3g5RGxHK1l5SkVTRVJFUkVYVnRhU1hYOFBhaHI3QXQ4VEJNTUFuYnZlUUtMSXNaZ0NuQi9NeHUwV0VUTXo3dXBjaXZDaEk3RENJaUlpS3l3c2U5Vk93UXFCT1pFaHlHWVQ1K1dKeDhFZC9uWmdFQVREQmhhMkljdGlVZXh2QnVmZkJBbjFoTTZqa2MvbXB2a2FNbElpSWlJdW9hQ3F0THNUdjVWMnk4dUIvSE15ODJTTWdBd05TUWJsalU4MllFdTdtTEZHSDdKREdkWEdGcStXSHR6K21jZ1RoeGJZallZUkFSRVJHUkZVTnZpTWVBa0ROaWgwR2QwTkdTSXJ5ZG1vQmZTNHNhM1NlQkJMMERJekFxb2g5NitVY2cyajhjM2J5RDRhRlV3VU9wZ2xMR3RnbEVSRVJFUksyaE5laFFxYTFCcGJZR21XVjVTQ25LUWxKUkJnNW5uTVBsZ294R3lSZ0FHTzdqajVkN3hPQTJYMzhSSWhhUFpQQnNpUzJQNjdBVk00R2FBckZESUNJaUlxSm1CS2dMeFE2Qk9xbmJmUDJ4YmZBb0hDc3B3bWRYVTdDL01BK0czLzRaTk1HRXhJS3JTQ3k0S25LVVJFUkVSRVJkaXd3U3hBWUU0NitSMFJqUnhSSXlyZFZoRXpQQm1qeElKVVlZVFZLeFF5RWlJaUtpNjBnbFJvUjQ1SW9kQm5WeUkzejlNY0xYSC9uYU92eVFtNFVkK2Rkd3Fxd0VlbE9IYkFwQVJFUkVSTlRoeUNVU0RQTDJ4ZDFCWWJnL0pCeUJTamV4UStvUU9teGlSaUhUSVVpVGo5ektFTEZESVNJaUlxTHJCR255SVpmcXhRNkR1b2dncFJ0bVIvVEE3SWdlcURib0VWOWFqTE1WcFVpdHFrUktkUlh5dGJXbzFPdFFhVEJBWnpTS0hTNFJFUkVSVVllaWtFcmhJWlBCUTY1QWtOSWQwV29OZW1nODBOL1RCME45L0tDV2RkZzBnMmc2OUZmc1JwOHJUTXdRRVJFUnRVUGRmZFBGRG9HNktMVk1qakgrUVJqakh5UjJLRVJFUkVSRVJFM3EwSDNBb3YxU0lHbGlzQkFSRVJFUmlVY0NFNkw5VXNRT2c0aUlpSWlJaUtoZDZ0Q0pHYldpR3QyOE04VU9nNGlJaUlqcTZlYWRDWlc4UnV3d2lJaUlpSWlJaU5xbERwMllBWUQrSVdmRkRvR0lpSWlJNnVrZnpNOW5SRVJFUkVSRVJOWjArTVJNcUVjT1FqeHl4UTZEaUlpSWlBQ0VlT1FpMUROSDdEQ0lpSWlJaUlpSTJxME9uNWdCZ01GaEo4VU9nWWlJaUlqQXoyVkVSRVJFUkVSRUxla1VpWmt3ejJzY01FdEVSRVFrc21pL0ZJUjVYaE03RENJaUlpSWlJcUoyclZNa1pnQmdlUGh4S0dWYXNjTWdJaUlpNnBLVU1pMkdoeDhYT3d3aUlpSWlJaUtpZHEvVEpHYlVpbXFNamp3a2RoaEVSRVJFWGRMb3lFTlFLNnJGRG9PSWlJaUlpSWlvM2VzMGlSa0FpUEpOdzgyQmw4UU9nNGlJaUtoTHVUbndFcUo4MDhRT2c0aUlpSWlJaUtoRDZGU0pHUUFZMGUwWVFqMXl4QTZEaUlpSXFFc0k4N3lHRWQyT2lSMEdFUkVSRVJFUlVZZlI2Ukl6TW9rQkU2TjN3MTlkSkhZb1JFUkVSSjJhdjdvSUUzcjhESm5FSUhZb1JFUkVSRVJFUkIxR3Awdk1BT2JoczNkRy84VGtEQkVSRVpHTCtLdUxjR2YwVDFES3RHS0hRa1JFUkVSRVJOU2hkTXJFREFDb0ZkVzRwOWQydGpVaklpSWljckl3ejJ1NHA5ZDJxQlhWWW9kQ1JFUkVSRVJFMU9GMDJzUU1ZSzZjdWF2WGo3ZzU4SkxZb1JBUkVSRjFDamNIWHNLZFBWa3BRMFJFUkVSRVJHUXZ1ZGdCdUpwTVlzQ29pTU1JODd5R1ExZEhRMnRRaWgwU0VSRVJVWWVqbEdreE92SVFvbnpUeEE2RmlJaUlpSWlJcUVQcjlJa1ppeWpmTklSNDVPSjQxbkNrRkVlTEhRNFJFUkZSaHhIdGw0TGg0Y2ZadW95SWlJaUlpSWpJQ2JwTVlnWXd6NTJKN2I0Zk53VWs0dVMxd2NpdERCRTdKQ0lpSXFKMks4UWpGNFBEVGlMTTg1cllvUkFSRVJFUkVSRjFHbDBxTVdNUjVua05VM3B2UTA1RktNN205VWRtV1RlWUlCRTdMQ0lpSWlMUlNXQkNOKzlNOUE4K2kxRFBITEhESVNJaUlpSWlJdXAwdW1SaXhpTFVNd2VobmptbzFxbVJXdElENlNYZGtWOFZCS05KS25ab1JFUkVSRzFHS2pFaVNKT1A3cjdwaVBaTGdVcGVJM1pJUkVSRVJFUkVSSjFXbDA3TVdLZ1YxYmdsNkR4dUNUb1B2VkdPM01vUUZGWUhvTFRXQjZXMVBxalJxNkF6S0tBMUtKbTBJU0lpb2c1SktqRkNLZE5DSWROQkphK0JqM3NwZk54TEVhQXVSSWhITHVSU3ZkZ2hFaEVSRVJFUkVYVUpUTXhjUnk3Vkk5d3JDK0ZlV1dLSFFrUkUxT2xwalJMazF5aVFXeTFIWG8wQzFmcTJQd0hDWFdaQ3FGcUhVTFVXd1NvOTVGSlRtOGRBUkVSRVJFUkVSRjBIRXpORVJFUWtHcVhVaEhDTkZ1RWFMUUNnUWlkRlhvMENlVFVLNU5mSW9UZTZmZ1pjclVHQzlBb2wwaXVVa0VwTUNGTHBFYXJTSVV5amcxcHVkUG54aVlpSWlJaUlpS2hyWVdLR2lJaUkyZzFQaFJHZWlqcEVlOVhCYUFLSzYrUkNOVTF4bmVzL3RoaE5FdVJXSzVCYnJjRHBJc0JiYVVDWVJvZFFsUlorN2dhNFBrMUVSRVJFUkVSRVJKMGRFek5FUkVUVUxra2xRSUM3SGdIdWV2UkZyU2h0ejhxME1wUnBaVWdvY1lkYnZaWm5JV285NUJLMlBDTWlJaUlpSWlLaTFtTmlob2lJaURvRXNkdWUxUmtrdUZLaHhKVUtKYVFTSU5CZGh6Q05IcUZxTFRSc2VVWkVSRVJFUkVSRU5tSmlob2lJaURva01kdWVHVTBRa2tLbm9ZS1g0cmVXWjJvZC9OMzFiSGxHUkVSRVJFUkVSRll4TVVORVJFUWRudGh0ejhwMU1wU1h5cEJZNmc2bDFJaFF0VjVvZWFhUXN1VVpFUkVSRVJFUkVmMk9pUmtpSWlMcWRNUnNlNlkxU25HMVVvbXJsVXBJWUVLZ3lvQ3czMmJUZUNqWThveUlpSWlJaUlpb3EyTmlob2lJaURvOXNkcWVtU0JCZm8wYytUVnluQ2xTd2RQUzhreWxRNERLQUFsWVRVTkVSRVJFUkVUVTFUQXhRMFJFUkYyS21HM1BLblF5WEM2VjRYS3BPNVF5RTBKVU9vUnBkQWgyMTBFcFk1S0dpSWlJaUlpSXFDdGdZb2FJaUlpNk5MSGFubWtORW1SVUtwRlJxWVFFUUlDN0RtRWE4MndhVDdZOEl5SWlJaUlpSXVxMG1KZ2hJaUlpcWtlTXRtY21BQVcxQ2hUVUtuQzJTQVVQaFhrdVRaaEdEMzgzSGFTdUc0bERSRVJFUkVSRVJHMk1pUmtpSWlJaUs4UnFlMWFwa3lHcFRJYWtNa0FoL2IzbFdZaGFCNldVTGMrSWlJaUlpSWlJT2pJbVpvaUlpSWhzSkViYk01MVJnc3dxSlRLcmxKQklBSDgzUGNMVU9vU3F0ZkJTc3VVWkVSRVJFUkVSVVVmRHhBd1JFUkdSbmRxNjdabkpCQlRXeWxGWUs4ZTVZaFU4RkVhRXFuVUlVK3NRNE02V1owUkVSRVJFUkVRZEFSTXpSRVJFUkU0Z1J0dXpTcDBVeVdWdVNDNXpnMEpxUXJDbDVabEtCemNaVzU0UkVSRVJFUkVSdFVkTXpCQVJFUkc1UUZ1M1BkTVpKY2lxVWlLclhzdXpVTFU1VWVPbE1EajFXRVJFUkVSRVJFUmtQeVptaUlpSWlOcEFXN1k5cTkveTdIeXhDaHE1RWFGcUxjSTBlZ1M2NnlHVnNKcUdpSWlJaUlpSVNDeE16QkFSRVJHMXNiWnVlMWFsbHlLbDNCMHA1WURjMHZKTXJVT29XZzgzbWRHcHh5SWlJaUlpSWlLaTVqRXhRMFJFUkNTeXRteDdwamRLa0YybFJIYVZFZ0RnNzI1QXFFcUxNSTBPM2txMlBDTWlJaUlpSWlKeU5TWm1pSWlJaU5xWnRteDdWbFFyUTFHdENoZEtWRkRMamVhNU5Hb2RBbFU2eUp3N0JvZUlpSWlJaUlpSXdNUU1FUkVSVWJ2V2xtM1BxdlZTcEphN0liWGNEWElwRUt6U0lWUnR2cml6NVJrUkVSRVJFUkdSVXpBeFEwUkVSTlNCdEZYYk03MFJ5SzVTSUx0S0FRRHdjek1nVksxRm1FWVBINlhlS2NjZ0lpSWlJaUlpNm9xWW1DRWlJaUxxd05xcTdWbHhuUXpGZFNwY0xBRlVjaU5DVlRxRWFYUUlVdWtoazVpY2Rod2lJaUlpSWlLaXpvNkpHU0lpSXFKT29xM2FudFhvcFVpcmNFTmFoUnRrRWhPQzFYcUVxclFJVmV1Z2tqTkpRMFJFUkVSRVJOUWNKbWFJaUlpSU9xbTJhSHRtTUVsd3JVcUJhNysxUFBPMXREeFQ2K0NqTkVEaW5NNXFSRGFyTnVqeGEya3h6cFdYSXFXNkVpblZsY2l2cTBPbFhvOHFneDQ2RStjbEVSRVJrWFVLaVJRYW1Sd2Vjam1DM053UXJmWkF0Tm9EL2J4OE1NekhEMm9abDFPSnlIRVMwOGtWUEsyUmlJaUlxSXR4WmRzekMzZVpFV0VhUFVMVldnU3o1Um01VUw2MkR0L25abUZuL2pXY0tpdUIzc1NmTlNJaUluSSt1VVNDUWQ2K21Cd1VocWtoNFFoVXVva2RFaEcxTTVMQnMyMDZQWkdKR1NJaUlpSnlXZHN6QzVrRUNGTHBFS28yejZaUnlWaTFRSTR4d1lSanBVWDQ5NVZVN0MvTWd3SDh0NGFJaUlqYWpnd1N4QVlFNDYrUjBSamg2eTkyT0VUVVRqQXhRMFJFUkVSMmMwWGJzL3A4bEFhRWFjeUpHbCtsbmkzUHFGV09saFRoN2RRRS9GcGExT2crQ1NTNEtUQVNJeU51UWUrQVNFVDdoU1BjT3dpZVNqVThsQ29vMkg2RWlJaUltcUV6NkZHcHJVR0Z0aHBaWmZsSUtjN0M1Y0tyT0pKeEhva0ZWMkZxNG1TUVlUNyttTmNqQnJjeFFVUFU1VEV4UTBSRVJFUk80ZXEyWis0eUUwTFZPcUhsbVZ6S2o2ZlV0THk2V2l4S3ZvQWZjck1iYkpkQWdoSGQrdUtCdnJHWUdEME0vbXB2a1NJa0lpS2l6cXlvdWd5N1UzN0Z4Z3Y3Y1N6elFxTWt6ZjBoNFZqY3N3K0MzZHhGaXBDSXhNYkVEQkVSRVJHNWhDdmJua2tsSmdTcDlBaFZtVnVlcWVWc2VVWm1XL095OFdMQ0dWVG85Y0kyQ1NTWUV2TUh6UHZEbzRqeURSTXhPaUlpSXVwcTBrcXU0ZTI0cjdFdElhNUJnc1pUTHNmN01RTXhKWmlmVFlpNklpWm1pSWlJaUtoTnVMTHRtYmVsNVpsS0N6OTNBOWp4ck91cE14cndXdElGck11NjBtRDdxTWorZUczTVRBd0k2U2xPWUVSRVJFUUF6dVFtNDQwRGEzQWs0MXlEN1krSGQ4Y2J2ZnJBVFNvVEtUSWlFZ01UTTBSRVJFVFU1bHpaOXN5dFhzdXpFTFVlY2drL3huWjJaWG9kSGo4VGo2T2xoY0syQ085Z0xKM3dWOFJHM1NwaVpFUkVSRVFON1VzN2lYay8veHNaWlhuQ3R0dDhBckJ1d0ZCNHlSVWlSa1pFYlltSkdTSWlJaUlTbmF2YW5ra2xRS0M3RG1FYVBVTFZXbWpZOHF6VHlkZlc0YUZUeDNDcHNrellkbHZFTFZoejd3TDRxanhGakl5SWlJaW9hU1UxRlhoaXkxczRtbkZlMk5iSDB3dnJCOTZHSUtXYmlKRVJVVnRoWW9hSWlJaUkyaDFYdFQzelV2elc4a3l0ZzcrN25pM1BPcmh5dlE1L1BIbWtRVkpteHNDNzhOYTQyVkJJblZlRlJVUkVST1JzT3FNZUMvYXV3THJUUHdyYituaDZZY3V0bzFnNVE5UUZNREZEUkVSRVJPMmFxOXFlS2FWR2hLcjFRc3N6aFpRZmR6dVNPcU1CMDA0ZEY5cVh5YVV5L0hQY2JNd2NPRm5reUlpSWlJaHM5K1hwblhoMTd3cm9qUVlBNXJabTZ3Y041OHdab2s3TzFzUU1UemNqSWlJaUlsRklKVUNBdXg0QjducjBSYTNUMnA1cGpWSmNyVlRpYXFVU0VwZ1FxRElnN0xmWk5CNEt0anhyNzE1THV0QmdwZ3lUTWtSRVJOUVJ6Unc0R1NhVENhL3NXUTRBT0ZwYWlJVkpGN0gwcG40aVIwWkU3UUVUTTBSRVJFVFVMaWlsSm9ScnRBalhhQUU0cCsyWkNSTGsxOGlSWHlQSG1TSVZQQzB0ejFRNkJLZ01rSURWTk8zSjFyeHNyTXU2SXR5ZU1mQXVKbVdJaUlpb3czcGkwTjFJS0xpQ3I4NzhCQUJZbTVXT2tiNEJtQkljSm5Ka1JDUTJ0aklqSWlJaW9uYlBGVzNQbERJVFFsUTZoR2wwQ0hiWFFTbmp4Mkl4NWRYVll1U3hmYWpRNndFQXQwWGNnbzBQdlFVNTIzMFFFUkZSQjZZejZ2SGcrbGR4TlBNOEFNQkxyc0RoRWJFSWRuTVhPVElpY2dYT21DRWlJaUtpVHN0WmJjOHNKQUFDM0hVSTA1aG4wM2l5NVZtYmUvckNTZnlRbXcwQWlQQU94czh6UG9LdnlsUGtxSWlJaUlnY1YxSlRnUW5yNWlLakxBOEFjSDlJT0piM3ZWWGtxSWpJRlppWUlTSWlJcUl1d3hsdHorcnpVSmpuMG9ScDlQQjMwMEhxMk82b0JVZExpbkRmL3c0THQvL3p3T3U0STJxd2lCRVJFUkVST2RmZTFCT1l2bW14Y1B1SFcwZmhObDkvOFFJaUlwZXdOVEhER1RORVJFUkUxT0Y1S296d1ZOUWgycXZPS1czUEtuVXlKSlhKa0ZRR0tLUy90endMVWV1Z2xQSzhKbWN5d1lRbHFaZUUyeU1qK2pFcFEwUkVSSjNPdUI1RGNGdkVMVGlhWVc1cHRqUTFBVnNIanhJNUtpSVNDeE16UkVSRVJOU3BTQ1ZBZ0xzZUFlNTY5RVd0dzIzUGRFWUpNcXVVeUt4U1FpSUIvTjMwQ0ZQckVLcld3a3ZKbG1lT09sWmFoUGpTWWdDQUJCSXNIUHVFeUJFUkVSRVJ1Y2FpTVU5ZzBsZC9od2ttSEM4dHdyR1NJb3hnMVF4Umw4VEVEQkVSRVJGMWFrcXBDZUVhTGNJMVdnQ090VDB6bVlEQ1dqa0thK1U0VjZ5Q2g4S0lVTFVPWVdvZEF0elo4c3dlLzc2U0tseWZFdk1IREFqcEtXSTBSRVJFUks0eklMUVhwdHcwQ2xzVDR3QUFuMTFOWVdLR3FJdGlZb2FJaUlpSXVoUm50ajJyMUVtUlhPYUc1REkzS0tRbUJGdGFucWwwY0pPeDVWbEw4clYxMkY5b0hvSXJnUVR6L3ZDb3lCRVJFUkVSdWRhODBZOWhXK0pobUdEQy9zSThGR2pyRUtoMEV6c3NJbXBqVE13UUVSRVJVWmZsekxabk9xTUVXVlZLWk5WcmVSYXFOaWRxdkJRR0Y3NktqdXY3M0N3WVlFNWdqZWpXRjFHK1lTSkhSRVJFUk9SYVViNWhHTjZ0RDQ1bFhvQUJKbnlmbTRYWkVUM0VEb3VJMmhnVE0wUkVSRVJFdjNGVzI3UDZMYy9PRjZ1Z2tSc1JxdFlpVEtOSG9Mc2VVZ21yYVFCZ1ovNDE0Zm9EZldORmpJU0lpSWlvN1R6UUp4YkhNaThBQUhia1gyTmlocWdMWW1LR2lJaUlpTWdLWjdVOXE5SkxrVkx1anBSeVFHNXBlYWJXSVZTdGg1dk02TUpYMEg1VjZmVTRWVllDd056R2JHTDBNSkVqSWlJaUltb2JFM3NPZzJTWEJDYVljTHFzRk5VR1BkUXlMdE1TZFNYOGpTY2lJaUlpc29HejJwN3BqUkprVnltUlhhVUVBUGk3R3hDcTBpSk1vNE8zc3V1MFBJc3ZLNGJlWks0Y3Vpa3dFdjVxYjVFaklpSWlJbW9iQVdvZjlBNk1RR0xCVmVoTVJzU1hGbU9NZjVEWVlSRlJHMkppaG9pSWlJaklEczVxZTFaVUswTlJyUW9YU2xSUXk0M211VFJxSFFKVk9zaHMyMFdIZEs2OFZMZytNdUlXRVNNaElpSWlhbnVqSXZvaHNlQXFBT0JzUlNrVE0wUmREQk16UkVSRVJFUk80SXkyWjlWNktWTEwzWkJhN2dhNUZBaFc2UkNxTmwvY08xbkxzNVRxU3VGNjc0QklFU01oSWlJaWFudTkvQ09FNjZsVmxjMDhrb2c2SXlabWlJaUlpSWljekJsdHovUkdJTHRLZ2V3cUJRREF6ODJBVUxVV1lSbzlmSlI2Vjc4RWw2dWZtSW4yQ3hjeEVpSWlJcUsyRiszLysrZWZsT29xRVNNaElqRXdNVU5FUkVSRTVHTE9hSHRXWENkRGNaMEtGMHNBbGR5SVVKVU9ZUm9kZ2xSNnlDUW1WNzhFcDh1dnF4T3VoM3V6ZFFjUkVSRjFMZDI4ZzRYcitkcGFFU01oSWpFd01VTkVSRVJFMU1ZY2JYdFdvNWNpcmNJTmFSVnVrRWxNQ0ZickVhclNJbFN0ZzByZU1aSTBsZnJmcTM0OGxXb1JJeUVpSWlKcWV4NUtsWEM5VXE4VE1SSWlFZ01UTTBSRVJFUkVJbkswN1puQkpNRzFLZ1d1L2RieXpOZlM4a3l0ZzQvU0FFbkx4VGlpcURMOG5waXB2ekJCbmN2YXRXc0JBS05HalVKMGRIU2JIOTlnTUVBbWs3WDVjZVBpNG1Bd0dPRG01b1lSSTBhMCtmRUI0T3V2djBaNmVqb1dMbHpvMVAxbVpXVWhNVEVSQUJBYkd3dXB0T1hXakdLcXJxN0dsaTFiOE5CREQ0bnlzMkROa1NOSG9OUHBFQmdZaUQ1OStvZ2RUb2RuTkJwaE5KcG5zY25sN1h1cDYvVHAwOWl3WVFNQVlPTEVpUmc3ZHF6SUViVVA1OCtmeCt1dnZ3NEFXTDU4T1FJREEwV095UFVhSkdZTUJoRWpJU0l4dE85UFVFUkVSRVJFWFl5bDdkbmd3R3BNamlqRHBHNWxHQmhRalRDTkRuSnB5OVV3SlhVeVhDcFJZVysyRjNaa2VPTi9oUnBjcTFiQVlHcGZHUnFkeVNoY1Y4amE5eUlhMlcvbXpKbVlPWE1tRGg4K2JQYyt0Rm90cmx5NTB1cm5iZHEwQ1gzNjlNSDY5ZXZ0UHJhOUprMmFoTEZqeDJMcTFLbHRmbXdBZU9TUlIvRFlZNDloMGFKRjJMUnBrMVAzdldYTEZvd2ZQeDdqeDQrSFZxdDE2cjZkYmR1MmJRZ0xDOFAwNmRQeHhSZGZPSFhmNTgrZng1Z3hZNUNSa1dIWDg2ZE1tWUt4WThjNmxEaExTRWpBTysrOFkvZnpPNU9GQ3hkQ29WQkFvVkNJSFVxelRwdzRnZGpZV0N4ZHVoUkxseTdGbmoxN3hBNnAzY2pMeThQbXpadXhlZk5tVkZWMTUwZU0xd0FBSUFCSlJFRlVqWGtyU3RudlA2ODZvN0daUnhKUlo4VC9nSWlJaUlpSTJqRkgycDdWR3FSSUsxY2lyVndKQUFoVjZ4Q3FOcyttVWNtNEFFRHRYMkZoSWU2Ly8zNmtwS1FnTGk0T1BYcjBzUHBZazhrRXlXOGxZaWFUQ2UrKyt5NHVYNzZNRjE1NEFaTW1UWUtQajArVHo2dXRyWVc3dTd0VDR6YVp6RWxVaVVnbGE5T21UY04zMzMwSEFIanl5U2R4NjYyM29udjM3bTEyZkVkZmQwSkNBbTY2NlNhSDR4ZzllalNVU3ZQNzMrTEZpL0hZWTQ5QnJYYThkV0p5Y2pKR2poeUppb29LakIwN0ZyLzg4Z3U2ZGV2V3FuMVlxanZzclRnNmRPZ1Fwa3laZ3JLeU1sUlZWUW1WQnZXVmxaV2hwS1RFcnYzWEZ4d2NESldxWTFjMldxcjNIQlVjSEl3Nzc3elRydWNlTzNZTWt5Wk5Rbmw1dWJCdHlaSWxxS21wd2Z2dnYyLzM3NDI5ejdQOG5sa3E0Rm9qS0NnSWZuNStkaDJYaUlqTW1KZ2hJaUlpSXVvZ0hHMTdsbE90UUU2MUFxY0tBUytGQWVFZTVrU05yMUxmYmx1ZXRaV2xTNWRpM3J4NWtFZ2syTHg1TSs2Nzd6Njc5NVdabVlrTkd6WmczNzU5dUhqeElvcUtpcURYNitIcjY0dCsvZnJobm52dXdZd1pNK0RsNWVWUXpEdDM3c1NVS1ZOZ05CcXhaTWtTekpzM3o2SDkxV2ZMUXAyL3Z6OENBd05SVmxhR25KeWNaaCtiazVQVDdENnRMY0x2MkxFRGNYRnhBTXh0cytMaTRoQVJFZEhnTVE4Ly9EQ09IajJLMjIrL0hWOTk5UlVBODBMbHA1OStpbUhEaGlFM054ZXZ2UElLbGk5ZjN1UXhYbm5sRmF4ZHV4YTMzSElMZHUvZTdaUUZhRXRpUnF3MlgxT21UTUZ6enoySFR6NzVCT1hsNVpnL2Y3NlFxT21vN0ttYUFzeFZXKys4OHc3eTh2THczbnZ2NGJISEhtdjFQbFFxRllLRGZ4L1MzYk5uVDB5Yk5nMWZmUEVGMHRMU01IYnNXQnc4ZUJBMzNIQ0R6ZnUwL0l6WTIxNnRXN2R1Y0hOekF3Qzg4Y1liMEdnMGVPbWxseG84WnZueTVYamxsVmZzMm45OTI3ZHZ4OTEzMyszd2ZzUTBjK1pNcCt4bjVNaVJkaVZtOXUvZmozdnZ2UmNWRlJWUXFWVDQ3cnZ2c0h6NWN1emV2UnNmZnZnaFNrcEtzSHIxYWxIYTdjWEV4TFQ2T2M3K20wTkUxQlV4TVVORVJFUkUxRUZaMnA2RmE4enRoQ3AwVXVUVktNeVhhbm16N2N2S2RUSmNLcEhoVW9tNVVxQzdweGFoYWkyQ1ZYcWJXcVoxSmp0MzdzVDgrZk1CQVBQbnozY29LYk42OVdyTW1UTUhPbDNqSWI1NWVYbllzMmNQOXV6Wmc3ZmZmaHZmZlBPTlE3TUZKaytlak1XTEYyUGh3b1dZUDM4K1ltSmk4TWMvL3RIdS9kVm55MExkeXkrL2pMZmZmaHNiTjI3RXJGbXptbjNzL1BuemhhOXhVeXlMMU5kNy9QSEhjZmJzV1h6NDRZZkl5TWpBdUhIamNQVG9VUVFFQkFpUFNVdExRMFpHUnFPRit5RkRodUNSUng3QnQ5OStpeFVyVnVESko1L0U0TUdER3gwaktTa0pwYVdsdUh6NXN0T3FBcHhaTVhQcTFDa2tKU1cxK25rREJ3NkVXcTFHWkdRa0preVkwT3FXYnRPbVRXdjFNYThYSHgrUG5qMTcydng0WDE5ZnEvYzVvK0puMGFKRldMUm9VYXVmTjNIaVJPemF0YXZCdHVYTGx5TS9QeDlidDI1RmFtcXFrRGdNQ2dxeWFaK09KbWE2ZCsrTzdkdTNZOHlZTWFpcHFjSExMNzhNVDA5UHpKa3p4Njc5a1d1WVRDYTg4ODQ3V0xCZ0FRd0dBelFhRGJadjM0NnhZOGZpemp2dnhMUnAwL0RERHo5ZzNicDF5TTdPeGxkZmZZWFEwRkM3amhVWEY5ZGdscGRsUDlhMk8xTkw3M1hPcW9Jakl1cE1tSmdoSWlJaUl1b2tIR2w3bGw2aFJIcUZ1ZVdQbjVzQmtSNTFDTlBvb0paMzdwWm4rZm41bURsekpveEdJd1lOR29URml4Yzd0TC9rNUdUb2REcElKQkxFeE1TZ2YvLys4UEx5UWtsSkNVNmVQSW0wdERRQXdMVnIxekI1OG1RY09uU295V1NCcmViUG40OGZmL3dSeDQ4Znh4TlBQSUh6NTg4akxDek1vZGZRV3FHaG9iajk5dHVidk8vZ3dZTUFnTjY5ZXlNa0pLVEJmZFhWMVRoeDRrU0wrMSsyYkJuUzB0S3diZHMySkNjblkvTGt5ZGkvZno4MEdnMEFJQ29xQ3ZIeDhVM08rbmpycmJld2NlTkdhTFZhL1AzdmY4ZWhRNGNhUFNZNU9Sa0FjUFBOTjdjWWk2MGNiVk5WMzVvMWEvRFpaNS9aL2Z5RWhBUTg4Y1FUclg2ZU14SXpucDZlVmx2SWRYUXltUXpyMTYvSCtQSGpjZmp3WVNRbEpXSDgrUEg0NVpkZm1rMHdXUmgrRy9UdFNJWEUwS0ZEOGMwMzMrQlBmL29UVENZVG5uMzJXZmo2K2piNXZhdXNyR3pWc2M2ZE80ZGh3NGJaSFZ0N3RXREJBdnp6bi85c2syT1ZsWlZoeG93WjJMcDFLd0J6bGRPMmJkc1FHUm1KelpzM1krclVxZGk0Y1NQKy92ZS80K09QUDhiZXZYdlJyMTgvckZtekJ2ZmNjMCtyanhjUUVORG9mYmE1N1JiV0V1UFhQMmJtekpsWXQyNGQ1SEk1aGc4ZjN1cjRBUFBQWVZaV1ZwUDNaV1ptQ3RkVFUxTlJXMXRyZFQ5TThoQlJaOERFREJFUkVSRlJKOVJjMjdQc2FpVzBCdXRudHhiWHlWQmNwOGJwSXZQdDNqNjF1RUd0aForN0FaMnQ0OWx6enoySGdvSUNTS1ZTckZtekJuSzVZLzhpeVdReVBQMzAwM2p4eFJjYm5LRnNzVzNiTmt5ZlBoMlZsWldvcWFuQjNMbHpjZVRJRVllT3QyYk5HdlRyMXcvRnhjV1lNMmVPc0Fqb0NHc0xkWXNYTDhicnI3OE9wVktKaHg1NkNJQzVjbWZ5NU1sTlB0NXlGdlc4ZWZQdytPT1BON2d2TVRIUnBzb2NxVlNLYjc3NUJzT0hEOGVsUzVjUUh4K1BPWFBtQ0czTExCVVptWm1acUtxcUVoSTJBQkFaR1ltbm4zNGFIMy84TWVMaTRyQnAweWI4NlU5L0V1NnZxS2hBYW1vcUFLQnYzNzR0eG1JcnZWNFBBQTcvUExVSEZSVVZ5TTdPRm03bjVlVUoxNU9Ta29RWkxvQTVTVmIvdGxhcmJYWnh0VFZzV1R4dWErN3U3dmpoaHg4d2RPaFFwS2VuNDl5NWM3ai8vdnR4NE1DQkZwOXJxYXB6OUdmay92dnZ4N3g1ODdCa3lSSVlqVVk4OGNRVEdETm1US09GZURjM3QxWWRxLzcza1ZydndJRURtRFZybHZEK01tTEVDSHovL2ZkSVRFekU2TkdqVVZsWmlTTkhqbURFaUJINDZLT1AwS2RQSHp6NzdMTW9MQ3pFbENsVE1HZk9IQ3hac2dUZTN0NXRGbk5DUWdMa2NubVRWVzcvOTMvL2gzWHIxa0Vpa1dEMTZ0VVlNMlpNay92NDhjY2ZHMVMzWGY4ZXYzZnZYcHVxVXNlTkc5ZnMvZTN4L1lDSXFMWEVhWGhMUkVSRVJFUnR5dEwyYkhCZ05mNFlXWXBKM2Nvd01LQWFvZXJHTGJldWQ3blVIZnV2ZVdGVG1pLzJYL05FVnBVQyttYmFwSFVVUjQ4ZXhYLy8rMThBd0l3Wk05Qy9mMytIOS9uYWE2OWgrZkxsVFNabEFQUHNqM2ZlZWFkQkRQbjUrUTRkTXlZbUJuLzV5MThBbUJNLysvYnRjMmgvMXF4ZnYxNFlNTDUwNlZJTUhEalFKY2RwaXFlbko3WnMyUUlmSHgvMDZkTUhiN3p4aG5DZjVmdG1OQnB4OGVMRlJzK2RQMysrTVBEOXl5Ky9iSERmcVZPbmhPb1daMVVIbUV3bVlkSFEyWW1abXBvYWwxNmVmdnJwUnNmY3ZYczNZbUppaEV2OWFvUCsvZnMzdU05U0VWYi9mcFZLWmZPbEl3b0lDTUQyN2R2aDVlV0Z5TWhJdlAvKyt6WTl6MW1KR1FENDV6Ly9pUWtUSmtDdFZtUERoZzNOVmtkMEZoS0pwTUhscmJmZWF2Sys4UER3Tm8wck56Y1gwNmRQUjJ4c0xGSlRVeUdSU1BEeXl5L2owS0ZEQ0FrSndiQmh3eEFRRUFDVHlZUm5ubmxHZVA5NTZxbW5jUFRvVWVGdngvTGx5OUdqUncrOC8vNzdxS3VyYzNuY0d6ZHV4S0JCZ3pCOCtIQ2gwdEhpWC8vNmwvQnp2WFRwMG1ibk5IWHYzaDAzM1hTVGNDRWlJdXVZbUNFaUlpSWk2b0k4RlVaRWU5VmhWRWdscG5ZdndkaXdDc1Q0MU1CZDFuenJzcUphT1k3bGVlQ0hkQjlzVFBQRnhSSjNWT2s3NXI4Vmxsa1RNcGtNQ3hjdWRNbyszZDNkVzN6TS9mZmYzK0IyL1dvRWU3MzIybXRRS0JRQVlOY01qWmI4K3V1dnd2RHN1KzY2QzNQbnpuWDZNVnJTczJkUC9QVFRUemh5NUFodXZQRkdZZnVBQVFPRTYyZk9uR24wdk9EZ1lDeFlzQUFmZmZSUm8ycWkrUGg0NGJxOXJYbXVaNm1XQVNCOFQ1ekYzZDNkcFJkbkR4NVhLcFZ3YzNPeitkSmE3NzMzWHFNRmVrY3ZIMzc0WWF2ajZOT25EMzc4OFVlY1BIblNwb1Nsd1dCd2F2Sk9LcFhpdSsrK3c0RURCK3hxZ1VXTzArbDArUGpqajlHN2QyLzg1ei8vQVdDdTJMUE1GTE44bjFVcWxaRGtPSFBtREw3OTlsdGhINE1IRDhhcFU2Znc1Sk5QQWdDS2lvcnc0b3N2b2xldlhsaTllalZxYW1xYWpTRW1KcWJCejNKTDIrdTc0NDQ3MExkdlh4UVhGMlA4K1BINCt1dXZBUUFyVjY3RWdnVUxBQUF2dlBBQy92R1BmOWp6NVJIY2UrKzlRdkw2K3N1ZVBYdUV4NlducDF0OUhLdGxpS2l6NlBoMTFVUkVSRVJFNUpBR2JjLzhmbTk3bGwybFFFWmw4KzFzTHBXb2NLbkVmS2E3djdzZWZYMXJFS2pTdC91V1p4Y3ZYc1RldlhzQm1LdFk2aS8wdTlyMTh5YzhQRHdjM21kWVdCaW1UcDJLOWV2WDQ4aVJJemh4NGdTR0RCbmk4SDRCYzR1d2UrKzlGN1cxdFFnTkRjWGF0V3VGeFQxYmg5dlBuRGxUU093MHBmNStubnp5U2F4YXRhckp4eldWUEltS2lvS3ZyeTlLU2tvUUZ4ZUhwNTU2cXRGajVzK2YzK1QrTE5WRmdZR0JUVlk1dmY3NjYwSmxnNjBzczBNQW9LQ2dBSysrK21xcm5tL1JWbk13V21LWlgyTHg2YWVmNHJubm5nTmdydUJwTGhsNTl1elpWcDAxYit2UFUzczBjdVJJbXg5YlhWMHRYQzh0TFhYSzhmMzgvREIwNkZDbjdLc2pTRWhJYUhEN280OCt3dWVmZjk3b1BtY25SNjlYWFYyTkw3NzRBc3VXTFJObXBFaWxVanp6ekROWXNtUkprKy92OTk1N0x4NTQ0QUZNbkRnUmp6enlTSVA3UEQwOXNXclZLdno1ejMvRzAwOC9qY3VYTHlNakl3Ti8rY3RmOFBlLy94M1RwazNERTA4ODRmVDVQMzUrZnRpM2J4L3V1dXN1SERseUJJODk5aGgyN2RxRjlldlhBd0FlZWVRUkxGdTJ6S25ISkNMcTZwaVlJU0lpSWlLaUJpeHR6OEkxV2d3THFrS0ZUb3JjYWdVU1M5MVJhN0JlSFZOVUs4ZkJIRS9oZGgvZkd2VDByb05DMnY3T2JxM2Ywc3Fld2VpT1NFcEtFcTc3K1BpZ1I0OGVUdG52RTA4OElTeWlyVjI3MWltSm1hcXFLdHh6enozSXpjMkZSQ0xCVjE5OWhjREFRSWYzNjB3U2lRU2pSNC9HMXExYkc3WGdhWTVXcTBWY1hCd0FZUHo0OFUwK1pzbVNKUTYxRWNyTHkydlFZcWsxTEltWjExNTdEYzgrKzZ5dzNaWEppOXpjM0FiSDZrZ2NPWXRlcjllN2ZBRy92dkx5Y3VGNlltSmlteDIzTTdrKzRlZnY3Mi8xdnZxS2lvcnMvcHJYMzI5NWVUaysrdWdqZlB6eHh5Z3NMQlMyKy9qNG9MUzBGSjkrK2lrKy9mVFRadmUzY2VOR29RMmxOYkd4c1RoMTZoUktTMHRSWGw2T2xTdFhZdVhLbGRpNWN5ZnV1dXV1Qm84OWUvWXNldlhxSmR5MnRBZTB0djE2WGw1ZTJMMTdOeVpQbm95REJ3OEtsVDhUSmt4b2tKQW5JaUxuWUdLR2lJaUlpSWlhNWFrd3d0TzdEajI5NjJBMEFjVjFjcVJYdU9GS1JmUFZOQmRMVkxob3FhWngwMk5BUUEzODNQVE5QcWV0ZlAvOTl3RE1aeWRiVzVSM2xYZmZmVmU0L3RSVFQwRXFkVTRydURGanhnaVZJei84OEFNKy9mUlRoeGJTakVZanBrK2Zqck5uendJQVhucnBwVVlEbVZ0YURMY2MvOHN2djhUamp6L2U0TDdFeEVSaE1QVDErMGxKU2NIaHc0ZWIzT2YxK3dITWk1ZGJ0MjVGWm1ZbUxsMjZoSnR2dnJuWnVBQnp0WXlsY21IaXhJa3RQbDRzd2NIQkNBNE83cERIcXFpb2NGcEZpTmkyYk5saWRXajVnZ1VMV2xYaFZGRlJJVnhQU2txQ3lXU3k2WGUxb0tBQVJVVkZUZDdYdTNkdkxwemI0UFBQUHhjcWExcnIrdmVwVmF0V0NVbVpuajE3NHEyMzNrSlpXUmxtelpybGNKd1dqejc2S0RadjNvejMzMzhmbjM3NktVcEtTakIxNnRSR1NSbkEzRHF3cVFvMmE5dWJvdEZvc0dQSERreWFOQWxIamh3QkFOeDk5OTF0bXJna0l1b3FtSmdoSWlJaUlpS2IxVzk3TmlTd0NscWpCTmVxRkRoZnJHcSttcVpPam4zWm5sYnZiMHZKeWNsSVQwOEhBSXdlUGRxdTJSYjJ5TWpJd0lJRkMvRE5OOThBQUlZTUdlTFVlVEFLaFFLMzMzNDd0bXpaZ3B5Y0hGeTZkQWw5K3ZTeGUzL3o1czBUWnJJTUhUb1ViNzc1cHJOQ2JkSGh3NGV0dGo1cktqRlRQN0d5YWRNbW0yWUdiZGl3QVlDNTdaQzF4RXh0YmEwTjBUWjAvUGh4akJneEFnRFFyVnMzWkdSa3RIb2Z6Ym0raFZOOXExYXR3dnZ2dncrVHlZUmV2WHJoUC8vNUR6UWFqVk9QYjQxZXIyODBMNlVydGRacWpmejhmT0Y2VlZVVnJsNjlhbE03eGFWTGwxcHRKOVZTV3pseUxpOHZMeXhmdmh6UFAvODhGaXhZZ0VjZmZSUnl1YnhCRzBiTDN4bDdkTy9lWGJqdTQrT0ROOTU0QXkrLy9ESldyVnJWYUU2WnMzbDRlR0RuenAxQ3RjN2F0V3N4Wjg0Y3A4eERJaUtpMy9GZGxZaUlpSWlJN0thVW1uQ2pweFkzZW1vQkFCVTZHUkpMM1Z1c3BoSFQ4ZVBIaGV1V0JYUm5tenQzTGd3R0EzUTZIVXBMUzVHUWtJQUxGeTdBWkRKQm9WQmcxcXhaV0xwMEtkUnF0Vk9QTzJMRUNHelpzZ1VBY096WU1ZY1NNNWJLSG9WQ2dVV0xGaUUxTmJYQi9VcWxFbEZSVWZqbW0yL3d0Ny85cmRsOVBmZmNjL2kvLy91L0J0dnF6Mkp4Vk8vZXZkRzNiMTljdUhBQi8vM3ZmMXRNek5UVTFBaGZwekZqeGppMVNxUis0aVF6TXhNWkdSbUlpSWh3MnY2YmF0TlVYbDZPMmJObkM2M3NicnJwSmh3NGNBQWhJU0UyN2ZQYXRXdUlpNHRyMVR3WWk1eWNITHo3N3J2SXlNakFwazJiV3YxOFozRjF0Y2k0Y2VNYUpjVXNGVit0ZFgwcnJTTkhqclRwbkt1dXJMWFZUYSsrK3FyVmRvUjMzWFVYSmsyYVpMWHEwZG5mVTQxR2c3bHo1MXE5WDZ2Vk5wbE10cllkQUNvcksrSHAyZnhKRTZkT25iSmFNZU5JQzBFaW9xNk9pUmtpSWlJaUluSWFUNFVCUXdLck1DU3dDa1lUa0YybHhKa2lOV29ON2FmRnp2bno1NFhyL2ZyMWM4a3hQdnZzc3lZVER3TUdETUE3Nzd6anN2WnBmZnYyRmE1ZnVuVEpLZnZVNlhTWVBIbHlvKzA5ZXZSQVNrb0thbXRycmJaWHNxaXNyRVJsWmFYTngzejg4Y2NiVk1aOCtPR0hlT0dGRjVwOXpvTVBQb2dMRnk3ZzRzV0xPSExrU0xQRDJMLzk5bHVVbFpVQkFCNSsrR0diNDdMRjlZdjNjWEZ4bUQ1OXVsT1BZV0V3R0xCdTNUb3NYTGdRMmRuWnd2YU1qQXljT0hFQzk5eHpUN1BQTnhxTldMbHlKZWJObTRlYW1ocjA3OSsvVmNtWnYvNzFyL2oyMjI5UlYxZlhJRWxocVVCYXRXb1Z3c1BEYmQ3ZnBFbVRBS0RKZ2VsaTgvRHdzQ3R4MVpUckV6TzIvb3k4OTk1N2VPKzk5eHJjL3NjLy91R1VtTWcrem1wRjZRejkrL2R2MWZhMjFwcmthZjJLSVdzS0Nnb1FFQkRnU0VoRVJLSmlZb2FJaUlpSWlGeENLZ0c2ZVdqUnpjTmNUVk9qbCtKQ2lVcjBhcHI2N1dWc1dmeHhwak5uem1EQ2hBbm8yN2N2M252dlBhZlBOcW4vZWh4cG8yTUxTNHVzdi96bEwxWUhXTnM2WThZWkhudnNNU3hldkJoR294SC8vdmUvbTAzTVdJWnllM2g0NE1FSEgzUmFEQUN3Zi8vK0JyZDM3TmpoOU1TTVhxL0hsaTFic0hqeFlseThlQkVBNE8zdGpWZGZmUlZyMXF4QlFrSUNwazZkaWkxYnRqUTVpd0lBZnYzMVYvejFyMy9GLy83M1B3Q0FUQ2JEZ1FNSFdwVjhXTE5tRFFCejlkVGRkOTh0Yk4rMWE1ZGRyNnUxendzSUNCQ3F3aTVjdUdEWE1RRnpncXQzNzk0QXpHMmpYTzNjdVhNQXpMOGZKcE1KaHc0ZGN2a3hMMSsrREpsTVp2UGpyMXk1NHJwZ1hNeGdNQ0ErUGg0Ly9mUVRkdTNhaGZqNGVGSGk2QWd6ZnpRYVRaUHRFVGR0Mm9UWFhuc05RTU5rODlHalIvSGtrMDhDQU82ODg4NjJDWktJcUpOaVlvYUlpSWlJaU5xRVNtNFVxbW1lVFJNdmpweWNIT0Y2V0ZpWVM0NmgxK3NCbUt0TnlzdkxrWktTZ2tPSERtSDE2dFc0ZlBreUxseTRnRHZ2dkJPZmZmWVo1c3laNDdUajFtL0pWVkJRNE5DK3JMV29tVEZqQnI3NjZpdEVSVVU1dFArUWtCQjg4c2tuRHUyanZzaklTRXllUEJuYnQyL0hoZzBic0hqeFl2VHMyYlBSNDdadTNZcXpaODhDTUEvVzl2THljbG9NV1ZsWlFxTER4OGNIcGFXbDJMSmxDOHJLeXVEdDdlM3cvcE9Ta3JCNjlXcXNXN2NPZVhsNUFNeUx2dzgrK0NBKytPQURoSWFHUXFQUjRKbG5ub0ZPcDhNRER6eUErUGo0QmkzdDB0UFRNWC8rZkd6WXNFSDRIZzhiTmd6TGx5L0h3SUVEclI2N3FLZ0lIM3p3UWFQdjJkU3BVN0YwNlZKNGVIaTRaREcvZmpzb2s4a2tWRG9Cd0wzMzNvdDc3NzBYQUZCYVd1clFjVTZlUENsY3I3OHZiMjl2cHk2d1YxZFg0L0Rod3dDQVAvM3BUOWk0Y1NNU0VoS1FsSlNFWHIxNk9lMDQxNnRmVGRjWjZYUTY0WHBRVUJDS2k0dUYyNWIzNDg3S2tvVCsvUFBQRzFTbytmcjZBZ0RpNCtNYnZCZGFrcWhxdFJvU2lhVEpaR3o5Tm9qMTczL25uWGVFNnkrOTlGS3I0bXh1UHRiT25Uc2J0THRVS3BYWXUzY3ZBZ01EclQ3SDh2cUlpRG9xSm1hSWlJaUlpS2hMcWFxcUVxNDdlOGJMOVJRS0JmejkvZUh2NzQ5aHc0YmhoUmRld0VzdnZZUVBQdmdBSnBNSnp6MzNISVlORzRaQmd3WTU1WGoxWDAvOTE5bGFScU1SSjA2Y1FFRkJRWU5LQ0FEQ3JKa2VQWHJZdlgvQW5MaDQ5dGxuSGRySDlmNzJ0NzloKy9idE1CZ01XTFJvRWY3em4vODB1TjlvTkdMUm9rVUF6QzJJbm4vK2VhY2VmL1BtemNMMVpjdVdZZmJzMmFpdHJjWDY5ZXN4ZS9ic1Z1K3ZxcW9LKy9mdng1NDllL0R6enovajh1WExEZTZmUEhreTNuenpUU0doOHNrbm56U1lRVkZkWFkxcDA2YmgxS2xUS0N3c3hKSWxTN0JpeFFwb3RlWXF0ckN3TVB6clgvL0NZNDg5WmpYNWtKbVppV1hMbG1IVnFsV05mcVlPSERpQU1XUEdBREMzSWR1OWUzZXJYMk5MNmljSTgvTHlFQm9hNnZSak5NZlo3WklPSGp5SXVybzZBTUFqanp5Q00yZk9JRGs1R1JzMmJCQXFGS2hsR1JrWmlJdUx3OEdEQjNIZ3dBR2twS1FJOTFtU01oNGVIcmpqamp0RW00TlNVbEppOTNOYmszU3dKUHFzOGZUMGJGQUoxdExqcmFtb3FNREdqUnNCQUVPSERoVis5MjFsclJxdnFLaW9RWXMrd0R3WDU1dHZ2c0dLRlN2c2lwV0lxQ05vUDgwd2lZaUlpSWlJMm9CbFVSb3duNVhibHVSeU9aWXRXNFpSbzBZQk1MZmNlZmZkZDUyMi8vb0RtdXVmUWQ1YUR6endBSVlQSDQ2Ly9lMXZqZTZ6SkFkdXZ2bG1BT1oyVXRZdUZzODk5MXl6ajN2cXFhZnNqclcrMk5oWTNINzc3UUNBOWV2WE4yb1J0V0xGQ3FGYTV1R0hIM2JhekJEQS9QVisvLzMzQVpnWFFxZFBuNDV4NDhZQk1NOENzZWY3a1orZmo0Y2ZmaGlmZlBLSjhIVlhxOVdZTldzV3pwNDlpeDA3ZG1EZ3dJSFE2L1dZTjI4ZW5uLytlWmhNSmtSRlJlSE5OOThFWUc3eE5YNzhlUFRvMFFPZmZQS0o4UFAvMEVNUElTa3BDVE5tekdpMkltVGx5cFg0NktPUGhLUk0vUVhlNGNPSHQvbzFkWFZidDI0RllINHZ1UDMyMjRWMlVOOTk5NTFMajZ2VDZXQXltV3krbkQ1OTJxWHhPR0x0MnJXSWpJekVuLy84WjN6eHhSY05raktBK2YxbTkrN2RLQ3dzeEpZdFc2d09ybmMxSHg4ZnV5L3QwZHExYTRWWllaYjNGMmVZTTJjT2NuTnpHMjFmdFdxVjhINU5STlFaTVRGRFJFUkVSRVJkaXJ1N3UzQzlwcWFtelk4dmtVZ3djK1pNNGZiQmd3ZWR0dS82RlEyV0dURDJzTXkrU1UxTmJkQitKams1R1lXRmhRQ0FFU05HQURDZjdXenRZbEZaV2RuczQ4ckx5KzJPOVhwdnZmVVdBSE9seGV6WnM0WHFoSnljSEx6eXlpc0F6QWtzUytXTXM2eGJ0dzRaR1JrQWdNY2ZmeHh1Ym02WU5Xc1dBQ0FsSmNXdU03KzdkKytPMTE5L0hUS1pETEd4c1ZpeFlnV3lzN094Y3VWSzlPdlhENEI1WHNtd1ljT3dkT2xTQU1DUUlVTnc3Tmd4dlBycXE3anR0dHNBbUgvR2FtcHFvRktwaEJaRkZ5NWNhUEM3WU0yTk45NElxVlNLKys2N0Q0Y09IYks2SUx0cjF5NmJGdnlYTDE4dVBNZVd4MXZ6OWRkZnR5clIwSnJMbDE5K2FkczNxQm5aMmRuNDZhZWZHbXdyTHkvSHQ5OStDd0M0NDQ0NzRPdnJpNGNlZWdpQXVjM1R6ei8vN1BCeDY0dUtpc0xFaVJNeGNlTEVWZytwOS9MeUVwNGJGQlRrMUxnYzFhMWJOK0c2U3FYQ3BFbVQ4SWMvL0VIWTl2SEhIMlBDaEFsd2MzTnI5Tnlpb2lJa0ppYmFmS24vUHRiVjdkdTNEd0F3ZXZSb1RKZ3d3U243WEx0MnJWQ0ZVMytmMGRIUk1CcU5lUDc1NTJFMEdwMXlMQ0tpOW9hSkdTSWlJaUlpNmxJOFBUMkY2eFVWRmFMRVVMOE5tQ1hSNFF6MUV4eU96RTZaT25XcVVFMWtXVWdHSUZTZytQcjZDdFVtdGl5cWYvbmxsODArYnYzNjlYYkhlcjJSSTBkaXhvd1pBSURFeEVUTW5Uc1hScU1Sano3NnFEQ2Y1TVVYWDJ4eS9veTlpb3VMc1hEaFFnRG1Tb2dYWDN3UmdIa0dpdVhyOU1ZYmI5ZzE5MmZ1M0xuSXpzN0d2bjM3OE5SVFR3bG4wMWRVVkdEaHdvVVlQSGd3VHAwNkJjQmNCWFBnd0FFRUJRWGgwcVZMRFNvSjdydnZQbHk1Y2tWSUVGMjhlQkdyVjY5dThmamp4bzFEVWxJU3Z2Lysrd2FMMzlab3RWcjQrUGpBdzhNRGUvYnNhZlhyN1F5T0hUdUd3WU1IWThPR0RRMjJmLzMxMTBMRndjTVBQd3pBbk9DMHpOR3hKTmVjNWNFSEg4U3VYYnV3YTlldVZpZG1vcUtpaE9jT0hUclVxWEU1S2lZbUJpKzg4QUoyNzk2TjR1SmkvUFRUVHhnOWVyUk56LzM4ODg4UkV4Tmo4K1h6enorM08wNkpSR0wzeFZicjE2OXZjUjh4TVRFT0h3Y0F0bXpaZ3NURVJKdmVOMnh4NU1nUlBQMzAwd0RNMVk2VzkwMEErT0NERHlDWHkzSG8wQ0VzV2JMRUtjY2pJbXB2bUpnaElpSWlJcUl1cGY3WjFwWUtoN1ptV1p3RkFIOS9mNmZ0OStyVnE4TDFpSWdJdS9majcrK1BCeDU0QUlBNXFXSnBmL1g5OTk4RE1GZlVPSE1ndXJPOTk5NTd3dERvRlN0V1lPTEVpY0xaM2xGUlVVSVN4VmxtejU2Tm5Kd2NBTUNzV2JNUUdSa0p3RHpIeGpJM3BLQ2dBTk9uVDIvMTJkOXl1UnpCd2NIQzdjTENRcnoyMm11SWlJakFtMisrQ1oxT2grRGdZR3pldkJucjE2K0hScVBCdVhQbkVCc2JpL3o4Zk9GNUFRRUJDQW9Ld3BRcFV6QnMyREFBd01LRkN4czhwaW1Sa1pHdG1pZVVrcEtDc3JJeVZGVlZOZmhkYzdYRXhFUzdGOEVURXhPZEZzZWFOV3N3WnN3WTVPYm00c1NKRThMMm1wb2FZWEI2VUZBUXBrMmJCc0M4ZUc5cDViZC8vLzVHN2ZmczlmSEhILzkvZTNjZUZuVzkvbi84eGE2a3JJSVRvcmxBWlpxN3VhYTRaS1daUzJwcTVsNnV1WDV6MzFBcnN0UlRwcWFTZTVuYnNkUTBsZFNPcFdscVlxS2w1cDZHQzVJN01BeS9QK1kzbjV3QUJjRVp5dWZqdXVZNnMzem1QVy9tZ3NuemVjMTkzK251Mjd4NXM0WVBINTVwVzcyWW1CZ3RXN1lzVjE3L2Znb0pDZEdVS1ZQVXFGR2pMRlY5SWZjODl0aGpDZ3NMeS9UeDQ4ZVAyMVVjWmViRWlSTnEwYUtGa3BLU0ZCZ1lxRVdMRnRtRmgyWExsalZtZ0kwZE8xYmJ0bTNMdlI4Q0FQSUlnaGtBQUFBQUQ1U1NKVXNhMTIyRDdCM05GaEpJTWxwUzVZYmJLeVN5Y3pJOUk3YjVNbWZQbnRYOCtmTjEvdng1eGNURVNKSmF0V3FWbzdWenk5cTFhelYvL3Z4MDl4Y3FWRWlMRnk4MlR2VFo5dTNoNGFFbFM1WW9mLzc4dWJhSEdUTm1hTVdLRlpJa2s4bVU3dHZkN2R1M04rYmViTnEwU1pHUmtkbCtEYlBackUyYk5obWh6OFNKRTVXWW1DaDNkM2QxNjlaTkJ3OGVWTXVXTFNWWlc0clZybDFiOGZIeDh2VDBOSDdmZCs3Y2FheG5hL2NXSHgrdjVzMmJHKzNlY29OdEZrNitmUG51K2p0NHQ4QWtvN2tUZVZWS1NvcDY5KzZ0YnQyNktUazVXVVdLRkZGMGRMVHgrSHZ2dldjRXdYMzY5TEZyczlXalJ3L2pkN0ozNzk0NW1nOTE4K1pHL0RpcEFBQWdBRWxFUVZSTnZmTEtLK3Jmdjc4UkZrcldFK0Z0MnJSUlZGU1VhdFdxbGE2TlkyUmtwSjU5OWxsMTZOQWgxMXVxNVNValI0N01WbHU3a1NOSDN2TnJIVDkrM080U0d4dWI3cjdNTG9HQmdmTHo4OVB5NWN2VnFGRWptYzNtREYralNaTW1PblRvVUlZWG0zWHIxdDMxbU56U3VIRmp1NHFqakZ5OGVGRXZ2UENDTGx5NElIZDNkeTFkdWxRaElTSHBqb3VNakZSNGVMaFNVMVBWcmwwN25UMTdOdGYzQ3dET1JEQURBQUFBNElGU3VYSmw0L3J0MzJqUHFiMTc5MlpwWmsxY1hKeGRlNXcyYmRyazJoNXUvM21xVkttU283V3FWS21pNXMyYlM3SldWa1JGUlNrNU9WaytQajU2L3ZubmRlREFnU3kzNCtuU3BVdVdLaGNTRXhPenRMZTB0RFJGUmticXhSZGYxSUVEQnpJOHBsR2pSc2I4RHB2dTNidm5hbHVtenovL1hHKzg4WVlrYThnd2E5WXMrZnI2cGp2dTQ0OC9OcjdaUDM3OGVLTnk0bTRTRXhQMTJtdXZ5V1F5cVZHalJvcU9qdGFOR3pmazRlR2hidDI2NmZEaHc0cU9qbFpBUUlCU1UxTTFidHc0TlduU1JGZXZYbFZBUUlBMmJ0eW9qaDA3U3JJR0pxbXBxWktzODAyNmQrOHV5ZHAycTB1WExuZWM1NUlkdHFIeEZTcFVjTnJROWF5ZWRNOHQ1ODZkVTBSRWhERS9KeUlpUW52MzdqWG1NQjAvZnR4b1UyWXltVFJvMENDNzV3Y0VCS2hQbno2U3JKOFA3NzMzM2ozdDQralJvNnBSbzRZKysrd3pTZExCZ3djbFdXZFBOVy9lM0ppWDhzSUxMNlFMSjB1V0xDbUx4YUtVbEJTOTlOSkx1ZnJaK0UvV3RHbFRUWnMyVGRPbVRjdjJjNHNYTDI1Y0xCYUxxbGV2cnRkZmYxMDdkdXlReVdTeWUvejJpOGxrMHZqeDQrWG41NmQxNjlacDA2Wk5tamh4WW9hdlViQmdRVDMrK09NWlhteEtsQ2h4MTJNYzVmejU4NHFJaUZCY1hKd2thZnIwNldyUW9FR0d4eFlvVUVCTGx5NlZsNWVYZnYvOWR6Vm8wT0N1Rlg2UzlYUHppeSsrMEpJbFMzVG16SmxjM1Q4QTVDYUNHUUFBQUFBUGxCbzFhaGlod2ZidDIzTnQzZFdyVjZ0Y3VYS2FOMitlYnQyNmxlNXhpOFdpWmN1V3FWNjlla2FBVTY1Y09YWHUzRG5YOW1EN2VkemMzSXgyVlRreGFkSWs1Y3VYVC9IeDhabzZkYW9rYTZzdWIyOXZ1Ym01eWRmWDk0NFhtL3o1ODkvMVdGOWYzeXkxUjB0SVNGQ1RKazAwYnR3NHBhV2wyYlZ2dTkzVXFWUFR6YTZaUFh1MlB2amdneHk4STM5WnNXS0ZPbmJzYUxRbUd6MTZ0RjU4OGNVTWozMzg4Y2Z0d3JpaFE0ZHEvUGp4ZHcwSC9Qejg3QWFRaDRhR2F1alFvVHB5NUlpaW82TlZva1FKU2RZMlhoRVJFWXFNakpURllsRllXSmgyN05paHVuWHJHaTN0a3BLUzdFNXFmdmpoaDNyeXlTY2xTVXVXTEZIejVzMk5HVHc1WVJ2ay9kTlBQOWxWNldUazh1WExkN3pjM3NJdHI3bHg0NFp4ZmU3Y3VjYmYzc0NCQXhVVEU2UGc0R0JKMXZlOWRldld4dkZ2dmZXV0NoUW9rRzY5RVNOR3lOL2ZYNUkxQ00zdWZKNlZLMWVxY3VYS2lvMk5sWXVMaTBhT0hLbUlpQWlaeldhMWJ0MWFzYkd4a3FUT25UdG4yTXJ2MVZkZjFiaHg0eVJaV3kwMmFkSkVSNDRjeWRZZTdxWklrU0p5Y1hHUnA2ZG5sa05ZWjZ0V3JacjY5dTJydm4zNzVtaWRzV1BINnViTm05cTBhWlBhdDIrdmh4OStXSDM2OURIbVEwbldDcmJ4NDhlclJJa1M2dE9uajA2Y09DSEpHakxYcjE4L1I2L3ZLSWNPSGNvd0JIMzg4Y2VOQU5NV3lnd2VQTmhvNDVlWmloVXI2djMzMzVkay9aeHIwS0NCOFhtWWtYbno1cWxZc1dKcTBhS0YycmR2cjVJbFMycnk1TW01OXdNQ1FDNGltQUVBQUFEd1FBa0tDakpDaXg5Ly9ERlgyeVVkUFhwVVhidDJsYisvdnlJaUl0U3hZMGYxNk5GRExWdTJWR2hvcUY1KytXVmpBSHpSb2tXMWV2VnF1Ym01NWNwcm56NTkycWhXcUZPblRvYVZHOWtWSGg1dWQxTEx4Y1hGcUJBcFhicTBFaE1UNzNpeG1URmp4bDJQVFV4TXpIVFB0NThFcjFTcGt0YXZYeTlKZXVhWlp6UjkrblM3WTVPVGsvWEdHMjlvMEtCQlJ2QVJIaDR1U1VwTlRkV0FBUVBVdFd0WHV6ay8yWkdXbHFaeDQ4YXBUWnMyUnN1cHRtM2JHaWUxTTlPcFV5Y05IRGpRdUQxMjdGZzFiZHBVRnk5ZXZPUHpKazZjcUk0ZE95b21Ka1luVDU1VVZGU1VNY1BtNnRXckdqMTZ0Q3BVcUtEdnZ2dE9rbldvL002ZE8vWG9vNDlLa254OGZJeTFiZzllOHVmUHIrWExseHRod09yVnExVzFhbFh0Mzc4L2krOUVldnYzN3pmbVNpUWxKYWxseTVaR2E3T00rUG41M2ZHU2wrY1k3ZHExeSs2Mmg0ZUg1c3lab3lsVHB0ajlUZmZ2MzE5Nzl1eVJKRDMvL1BQcTJyVnJodXY1Ky9zYmxWU3BxYWw2K2VXWDd6cjc1c3FWSzhiMURoMDY2TXFWS3lwVXFKRFdyMSt2aVJNbnlzM05UYjE3OXpiK1hobzBhS0RaczJkbnV0N1lzV1AxNnF1dlNyTE9SR3JVcUpIaTQrUHZ1SWVzT243OHVOR0tLaUlpUW41K2ZybXk3ai9GN05tenRXalJJa1ZFUkJqVmdUTm16RkRseXBWVm9VSUZ0V25UUnNXS0ZkUFlzV1AxeHg5L3lNUERRKzNhdGRPZVBYdTBZY01HMWFsVHg5ay9RbzRjT0hCQXRXdlhOdHFuOWV6Wk04dVZZYmNIWXdjT0hGQ3RXcldNY09kMmE5YXNVYmR1M1hUMTZsWGp2cFNVRlAzZi8vMmZNUjhOQVBJU2doa0FBQUFBRHVmaDh0Zi9GVWxKemJoMy92MWtheDltc1ZpTStTQTVaVEtaakJQSnQyN2QwcmZmZnF0Rml4WnA5dXpaV3JWcWxkMjhoK2JObTJ2Mzd0M0dDZmJjY1B2UDBicDE2MXhiMS9iTmY4a2FTclJyMXk3RGsyTDNrNjBsa3lTZFBIbFNycTZ1aW95TTFOZGZmMjIzdjE5Ly9WVTFhdFRRUng5OVpOdzNmdng0L2ZMTEwrcmZ2Nzl4Mzd4NTgxUzJiRm03V1Q5WlladkpFaGtaYVlRK2JkdTIxZUxGaTdNVUlreWVQRms5ZS9ZMGJuLzExVmNxVjY2Y2xpeFprbW4xVE4yNmRiVmd3UUkxYU5EQW1KbHo3ZG8xVFpreVJhVktsZExFaVJPVmxKU2tJa1dLYVBYcTFmcnNzODhVRUJCZ1BQLzJBT3J2SWVCamp6Mm1yVnUzeW1ReVNaS09IRG1pU3BVcXFWT25UbmJ6aXJKcXhvd1prcVNISDM1WUlTRWhPbnYyckdyVnFxV3RXN2RtZTYyY3lFcmJ2SnlHUHJjSGNmNysvdnI2NjYrTjluQTJZOGFNMGF4WnN5UlovNDdtenAxN3h6VzdkKyt1WjU5OVZwSzFtcWhPblRwMkZSVi90MlhMRnJ2YlZhcFUwZDY5ZTQwMWhnOGZyamx6NWtpeURsTmZ1WExsWGR2TFJVZEhHek9SVHB3NG9XYk5tbVZZQVpoZDMzLy92WEc5UllzV09WN3ZueVovL3Z6cTBLR0R0bXpab3FOSGoyckVpQkZHUlZoc2JLeVdMMSt1NU9Sa1NWTERoZzExNHNRSmZmYlpaNnBVcVZLT1gvdmt5WlBhdm4yN1ZxMWFwWTgvL2xqanhvM1Q2NisvcnFaTm02WnI5M2l2VHA4K3JkT25UeXNzTEN6ZFl5dFhybFNOR2pWMDdOZ3hTZGFxeXhrelptVHJiL0NERHo0d1pwdjkrdXV2cWxhdG10R3l6MmJDaEFsS1MwdFRtVEpsZE96WU1aMC9mMTZOR3plVzlOZGNyYndtT2ZXdmVWSWVycHlpQlI0MC9OVURBQUFBY0xpSDNOeU42OWVTN3o2WEpiZDE2dFJKM3Q3ZWttVFhZaW9uZXZic3FmMzc5MnZFaUJHcVc3ZXVUQ2FUdkx5ODVPSGhvYUNnSUZXdlhsMkRCdzlXYkd5c1ZxMWFaUmNvNUZSYVdwcnhjL2o0K0toRGh3NjVzdTYzMzM1cnJGV3dZRUZKMXBra0ZTdFdWT3ZXcmJWbXpab2NEU3JQaXQ5Ly8xMWZmUEdGY2R2ZjMxOWZmZldWeG93Wll3UVZLU2twbWpKbGlpcFhybXljeVBiMDlOUW5uM3lpMGFOSHk5WFZWZi81ejM4MGJkbzA0OFQweVpNbjljd3p6Nmh0MjdaM0RTSFMwdElVSFIydDBxVkxhL1hxMWNiOXZYcjEwdUxGaTdOYzllVGk0cUtaTTJmcXpUZmZOTzQ3ZCs2YzJyZHZyeXBWcW1qRGhnMTNmUDdSbzBjMWJOZ3dGUzFhVklNSEQ5YUZDeGZrNGVHaFhyMTZLUzR1VGsyYk5rMzNIRnUxaG1RTlRQNnVYTGx5MnJadG00b1hMeTdKV3EyeGNPRkNsU3RYTHRNMmNSblp0MitmRVFMMDZ0Vkx5NWN2bDdlM3R5NWR1cVQ2OWV2cnRkZGVNMW96NVhXMy8wNW5kdkxZZGtMYlpETHArKysvVDlkcWF1ellzWm93WVlJa0tWKytmUHJ5eXkrTkFPeE9GaTllYkxTb3UzRGhndXJWcTZlVksxZW1PMjdMbGkxR2xaUmtiVkcyYmRzMkZTMWFWSkkxa0l5S2lwSWtGU3RXVEY5OTlWV1dxdWc4UFQyMWF0VXFsU3BWU3BLMGMrZE9kZXpZTWNjemVXekJqSXVMaTVvMWE1YWp0Zkt5dTcxUHg0NGQwL2J0MjJVeW1YVDY5R2t0WGJwVTllclZzenNtSmlaR3p6enpqRDc4OEVOZHZudzUwN1d1WExtaStmUG5hL0xreVJvNWNxUjY5T2loRmkxYXFGYXRXbllCeVhQUFBhZGF0V3FwWmN1VzZ0V3JseUlqSXpWbnpoeXRYYnYybmlzSC95NDBORlNob2FGeWQzZTN1My9od29WcTNicTE4VHI5K3ZYVHJGbXpzaDJNdXJxNmF2SGl4Y2J2enZYcjEvWEJCeC9JYlA3cml4MjJhci8rL2Z1clJJa1NDZ29LTXY0R2MxSUplRC9kL3UrZkFybFVQUXZnbjhQOTdvY0FBQUFBUU80cTRPNnVSTFAxMjhGWGsyL0lQMzlCaDc1K1FFQ0F1blRwb3VuVHB5c3VMazRiTm13d3ZtV2VFMlhMbG5YS04zUFhybDJydzRjUFM3SitHOWtXb3VURTFxMWIxYUpGQ3lVbEphbGd3WUw2NFljZmRQRGdRZlhzMlZPWExsM1NpaFVydEdMRkNoVW9VRURseTVkWGhRb1ZWTHAwYWZuNyt4c3pZelp2M2l3M056ZDVlM3RyLy83OVNrdExrOFZpa2NWaWtkbHNWa3BLaXN4bXM1S1NrblRyMWkzZHVuVkxMaTR1UmtXVFpEMUo3dXZycSt2WHIrdUpKNTdRbWpWclZMSmtTZVB4VFpzMnFYLy8va2FMSE1rNjdIclpzbVdxVXFXSzNjL1V0MjlmVmE5ZVhlM2F0ZFBSbzBlVmxwYW1wVXVYYXVYS2xlcmF0YXNHRGh5WWJpQjJURXlNeG93Wm94MDdkaGozZVhwNjZxT1BQdEpycjcxMlQrL3RwRW1UOU5SVFQ2bHIxNjVHMjUyOWUvZnF1ZWVlVTNoNHVMcDI3YXJPblR2TFpETHB6Smt6K3ZMTEw3VjA2Vkp0MjdiTldNUER3ME9kT25YU3FGR2pNcTI4T25ic21CWXNXQ0JKS2xPbVRJYXpUU1FwTEN4TWUvYnMwY0NCQTdWdzRVSkoxdXFlak5hMXpVZVMvcXJBU1UxTlZkKytmV1d4V09UbjU2ZmV2WHNyTURCUTY5YXRVNnRXclhUeDRrVkZSMGRyN3R5NVJuQWdTUmN2WHBTdnI2OWRGWWZ0OXlFcEtVazNiOTZVcjY5dnB2dk9URTVEQkZ2ZzRlSGhrV25MclY2OWVpazVPVmwxNnRSUjZkS2xqZnR2M2JxbFhyMTZhZjc4K1pLczc5SENoUXRWdlhyMUxMMTJvVUtGdEdiTkd0V3BVMGNKQ1FtNmN1V0tXclZxcFZkZmZWV2ZmUEtKOFY3VnJWdFhMNy84c3BZdVhhb0pFeVpvMUtoUnhocHZ2ZldXeG80ZEswa0tDUW5SNXMyYmpWbERXZUh2NzY4dnZ2aEMxYXRYMS9YcjE3VjgrWEtGaFlYcDdiZmZ6dklhZjJjTFpxcFZxNmFRa0pCN1hpY3p0alpwZHd0SjkrM2JwK2pvNkJ5OVZyTm16UlFVRkpUaFk3ZFhSbDYvZmwxNzl1elJEei84b0owN2Qycjc5dTFHNjh6bXpadnJqVGZlVUpzMmJkU21UUnY5OHNzdm1qWnRtaFl1WEtocjE2N3A0TUdENnQrL3Y0WU5HNmEyYmR1cWQrL2U2VDdQcmw2OXFpNWR1bVI3LzI1dWJnb09EdGJERHorY2FZczAyejV6V2xuMjRvc3Y2b2tubnRDaFE0YzBlZkprRFJndzRKN1g4dkx5MHNxVks5V2pSdzl0MnJSSmE5YXNzUXVDdkwyOTA4M1NzcldLdEgwUkk2K3hDMmJjNzF6TkJ1RGZ4eVZ0OTZ5Yy9Zc0ZBQUFBQUxMcCtSLy9wNzEvV3I4SnZLcGRsR29XZTlMaGU0aVBqMWQ0ZUxpdVhyMnFpaFVyYXMrZVBYbDZwa1ZtTEJhTHlwY3Zyd01IRHNqUHowKy8vZmFiWFN1cmV6RjE2bFFOR1RKRVpyTlpMaTR1K3ZMTEw0MXFqUFBuejJ2YXRHbUtqbzdPMWZrOE5uMzc5dFcwYWRQczdvdUxpMVBQbmoyMWF0VXFGU3BVU0pMMDlkZGY2NjIzM3JLckdwQ3NNMVptekpoeHh4a1dWNjllMWJCaHcvVHh4eC9MWXJIWVBWYS9mbjI5OTk1N3hud08yMUIzbXllZmZGTHo1OC9QbFJaREowNmNVTDkrL2JSbXpScTcrMzE4ZkxSeDQwYVZMRmxTanp6eWlGMFlVcUJBQWIzeXlpc2FObXlZaWhjdnJvU0VCUFhvMFVNbWswbUJnWUh5OXZhV3U3dTd6cHc1b3dVTEZpZ2hJVUdTRkJVVnBhRkRoOTUxVHhzM2J0VEdqUnVOZ2R1ZmZmYVoxcTlmcjZDZ0lMbTd1MnZ4NHNVNmQrNmNDaFVxcEFzWExpZ3RMVTNkdW5YVHZIbnpKRW52di8rK0JnOGViS3gzOXV4WkRSa3lSRXVXTEVuM1htZkZ6cDA3OWRSVFQwbXluaXkyVmYwc1dyVElyakxNYkRZYnY0K2hvYUZaV3Z2VlYxL1Z5Wk1uRlJRVUpEOC9QM2w1ZWVuUW9VTkc2N1h5NWN0cjM3NTlXZDdyK2ZQbjlkeHp6eG16bnR6ZDNmWHBwNS9hQlkxWkZSc2JxNFlOR3hvbmxnY01HS0NwVTZmYUhXTTJtL1g1NTUvYnZROURodzQxWnRVVUxseFkzMzc3clI1NzdMRnN2NzVrYlk5NGUxdkUrZlBucTFPblR0bGU1ODgvLzFSQVFJQXNGb3ZlZmZkZERSa3k1SjcyWTNQaXhBbTkrKzY3OHZQelU3NTgrWFR4NGtYTm5qMWJ5Y25KS2w2OHVJNGZQNTd1T2JuNTJiNWp4NDRNZzdhRWhBUlZybHpacUF4emMzTlRhbXBxaG10azlEa25XYXRnNXMyYnArblRwK3ZJa1NOMmoxV3RXbFZyMTY0MXFpM05ack04UFQyTklOTFYxVlhCd2NFcVVxU0lRa0pDakphQ2YvL2Y0T0JndXdCcndJQUJDZ2dJVUVCQWdQTG56Ni80K0hpOS8vNzd1bno1Y3FidlozWWNPWEpFQnc4ZXZHdWxsSzFTU0xMT0pMSlY4V1hrM0xsejZTb0EyN1p0cTZWTGw4ckx5MHVEQmcyU3lXUlNWRlNVenAwN3B4WXRXdVRKT1RQZm45cXZsa3VHUzVJcSt3Wm9YZFdubmJ3akFMbkJwVXFQTFAxSGg0b1pBQUFBQUE0WDVsM0FDR2FPSnB4eFNqQlR1SEJoUlVaR2F0Q2dRZnJwcDU4VUhSMTl6eFVRempSejVrd2RPSEJBa25WUWZFNURtY09IRDJ2RWlCRXltODF5YzNQVGpCa3o3RnBrQlFjSGE4S0VDUm96Wm94aVltSzBmZnQyN2RxMVN3Y09IRkJDUWtLTzVsRjRlSGpZdGZteUtWT21qRjIxeURmZmZLUG5uMy9lN3BoSEhubEVNMmZPVEhkL1Jnb1dMS2pwMDZlcmMrZk82dFdybDEyN3I5T25UNnRreVpLeVdDeDJnOCs5dkx3MFpNZ1FqUm8xU3A2ZW52Znk0NlZUdkhoeHJWNjlXdXZXcmRPNGNlUDA0NDgvS24vKy9GcS9mcjJxVmFzbXlWcVpNV1hLRkQzOTlOUHEycldyV3JkdXJZY2Vlc2hZSXlBZ1FOOTg4ODBkV3g2VktWTkcvZnIxeTlLZUdqVnFwRWFOR2htM0xSYUxGaTllbk82NDVzMmJTN0xPV3JHRk1yVnIxMDczamZpUWtCQXRYcnhZRXlkTzFLZWZmcXB2dnZsR1AvLzhzeEU0M0VsQVFFQzZLb0hNdUx1N1p6bVFzZkh4OGJIN3ZicWRxNnVyeG84Zm42MzFBZ01ERlI0ZXJwOSsra2tGQ3hiVWtpVkwxS1JKazJ5dFlWTytmSG45OE1NUGF0bXlwWW9XTGFySmt5ZW5POGJkM2QwdWxQbmpqeiswYk5reVNkYkttNWlZbUhzT1pTU3BWYXRXR2o1OHVONTU1eDE1ZW5ycSt2WHI5N1RPamgwN2pGQXVOK2JMQkFjSGE4NmNPUm1HSGkrOTlGS08xNzlYUjQ4ZXRXdlhaOXVmdjcrL2F0U29vYXBWcTZwU3BVcXFYTG15aWhRcGt1RWFQajQrNnQrL3Z4SFlUcDA2MVFnS3ZiMjk3VnBndXJ1N2E4MmFOUW9LQ2xLUklrVmtNcG15M0ZieGRzdVhMemNxanY3dVhrTEZ2d3NQRDFkNGVIaU8xN2xkUm0wWjMzNzdiY1hFeE9qU3BVdDY1NTEzalB0OWZYMXpWTzExUHgyOWRNYTRIdWI5MEIyT0JQQnZSTVVNQUFBQUFJZjc0UGhodmYyYnRmVlU5OHBOOVZiRG5uZDV4djFoc1ZqVW9FRURiZDI2VlQ0K1BvcUxpOHYyeVYxbk9uNzh1TXFWSzZkcjE2NnBZY09HMnJoeFk2NThNL3pUVHo5Vmp4NDk5UG5ubit1RkYxN0kxbk9UazVQMTU1OS95bXcyS3kwdHpXaGZacnVlMGNYMnVKZVgxeDIvSlgyN1FZTUdhZXJVcWZMeDhkSGd3WU0xZVBCZ3U4QWlxMnp0ek1hTkc2ZVRKMC9xeHg5L1ZObXlaU1ZaSzNXcVY2K3VKazJhS0NvcUtzdDd1MWViTjI5V1NrcUtYVnU5aXhjdktqRXhNY09oMmphMjMrSGJLMUk4UER6MDZLT1BxbG16Wm5yenpUZnZXRUYwSjd0MzcxYXRXclhrNHVLaS9QbnpLeWdvU004ODg0d21UWnFraHg1NlNLZFBuMWFyVnExMDl1eFo3ZGl4STh0L1AwbEpTYnB5NVlwdTNMaWhXN2R1R2UzTExCYUxYRjFkNWVycUtoOGZIN3NUdW5lcW1Ma1gvLzN2Zi9YaGh4OHFKU1ZGcWFtcFNrMU5WYjU4K1JRV0ZxYlhYMzlkTldyVXlQYWFLU2twNnRtenB3WVBIcXdubm5naVIvdVRwQnMzYmlnMU5UWEw3UW5qNCtQVnJsMDdUWjQ4V1JVclZzeng2MXNzRnZYcTFVdmR1M2RYMWFwVjcybU4wYU5IYStMRWlTcFRwb3dSSXVkVWVIaTQzV3lvd29VTHEzWHIxbnIzM1hlZDJyYnFwWmRlMHBkZmZxbG5uMzFXTFZxMFVNMmFOVlc2ZE9rY2ZTN3YyN2RQVTZaTVVkKytmWTNxc2R4VXJWbzE3ZHExeTdqdDZ1cXEwTkJRZGVqUVFhTkhqMWErZlBseS9UVXprcDJLbWN6ODl0dHZHanAwcURadTNDaUx4YUo2OWVwcDBxUkpkdTBHODVLUk1SOHJlbysxWW5KRVdHbjFMLzZvazNjRUlEZGt0V0tHWUFZQUFBQ0F3MjI1ZEY1dGY3TE83Q2dkVkZ4YnUwNTMybDdPblR1bnA1NTZTbWZPbkZITm1qVzFaY3VXWEt1SXVKOXUzYnFscDU5K1dydDM3MWF4WXNXMGE5Y3VGUzVjT05mV1AzUG1USjRPcVZKU1VqUmx5aFIxNzk1ZGdZR0JPVjR2TlRWVmh3NGRNa0labTRTRWhCeFhJVG1LMld4V2NuS3lFYUk0eXMyYk4vWDc3Ny9mTVR6Q2cydm16Sm1LalkxVnZYcjE5UExMTCtmS21zbkp5VVlRNmVycW1tYytzMCtkT3FXVWxCU1ZLbFhLMlZ2Sk5yUFpyTlRVVkxtN3U5OVQ1UTJ5cis3YzN2cmx3a2xKMHRLS05SUVJHSHlYWndENEp5Q1lBUUFBQUpCblhUZWI5ZWkzNjJST1M1T0xYQlQzeHFjSzlQWjEybjVpWTJPTmZ2OXQyN1pWdzRZTm5iYVhyRnEzYnAzUk03OWZ2MzRxVjY2Y2szY0VBQUN5NHVLTlJKV2Qxa0ZwU3BPSGk2c09Send2YnpjbVRnRC9Cc3lZQVFBQUFKQm5QZVR1cmtxKy90cVZtS0EwcFduRDBaMXFYNjdSM1o5NG41UXZYMTdSMGRGT2UvMTcwYmh4WXpWdTNOaloyd0FBQU5tMDRjaE9wY242WGZtS3ZuNkVNc0FEeU5YWkd3QUFBQUR3WUdvU0hHSmNYMzVnc3hOM0FnQUE0RGpMNC83NmQ4OEx0LzE3Q01DRGcyQUdBQUFBZ0ZPME5JWEtUZFpLL3gybkQralk1Yk5PM2hFQUFNRDlkZXp5V2Yxd09rNlM1Q1lYdFRUbDNYbHVBTzRmZ2hrQUFBQUFUaEhzNmFYNmhhekQ2dE9VcHFodGk1eThJd0FBZ1BzcjZuOExqVFptOVFzVlZwQ25sNU4zQk1BWkNHWUFBQUFBT0UzdjRxV002NnNQYmRPK1A0NDRjVGNBQUFEM3o3NXpoN1g2bCsrTTIzMGVDWFBpYmdBNEU4RU1BQUFBQUtlcDRSZW9hbjZCa3F4Vk0rTzN6SFh5amdBQUFPNlB5SzF6aldxWjZuNkJxdUVmNk9RZEFYQVdnaGtBQUFBQVR1TWlGdzByVmRxNC9mMnAvZnJtMkc0bjdnZ0FBQ0QzeGZ6Mm83YWYrdG00UGZTMmYvOEFlUEFRekFBQUFBQndxcHIrZ1dwaEttTGNIclp4aGk3ZnZPckVIUUVBQU9TZWhKdFhOSHpUVE9OMlMxT29hbEl0QXp6UUNHWUFBQUFBT0Yxa2VGa1ZkSGVYSkozNk0xNWR2M2hMS1JhemszY0ZBQUNRTXlrV3M3cXRlbHVuL295WEpQbTRlMmhjZUJrbjd3cUFzeEhNQUFBQUFIQzZ3bDc1TkxsMEJlUDI5bE0vYTJUTUxDZnVDQUFBSU9kR2JQcFkyMC8vMWNKc2N1a0tLdXlWejRrN0FwQVhFTXdBQUFBQXlCT2FGUzZpVHFIRmpkc0xmbHFuZVQ5OTVid05BUUFBNU1EY3ZXdTFjTjk2NDNibjBCSjZzWENJRTNjRUlLOGdtQUVBQUFDUVoweDR0S3hxK2hVeWJvK0ttYVc1ZTljNmNVY0FBQURaTjNmdldvMytaclp4dTZaL29NWS9TZ3N6QUZZRU13QUFBQUR5REM5WE55Mm84SlRLRlBTUkpKa3RxUnErYWFhR2JKek96QmtBQUpEbnBWak1lblBEUnhxK2FhYk1sbFJKVXBtQ1BscFF2cHE4WE4yY3ZEc0FlUVhCREFBQUFJQTh4Y2ZkUTU5WHJHbUVNNUsxclZtYnBhTjArZVpWSis0TUFBQWdjNWR2WGxXYnowZlp0UzhyVTlCSG4xZXNLUjkzRHlmdURFQmVRekFEQUFBQUlNOEo5dlRTRjVWcjI3VTEyMzdxWnpWYTBGL2ZITnZ0eEowQkFBQ2tGL1BiajJxMG9MKzJuLzdadUsrbWY2QytxRnhid1o1ZVR0d1pnTHpJSlczM3JEUm5id0lBQUFBQU1wSmtTZFdZdzNHYWYrYTQzZjIxaXBYVG1IcGRWY0VVN3FTZEFRQUFTUHZPSFZiazFybmFmdXBudS91N2hKWlE1S05sYUY4R1BHQmNxdlJ3eWRKeEJETUFBQUFBOHJyVjhXYzErTkErWFRHbkdQZTV5RVV2UGw1YncrcDBWRW4vRUNmdURnQUFQR2lPWFQ2cnFQOHQxT3BmdmxPYS9qcTk2dVB1b2NtbEsrakZ3dnpiQkhnUUVjd0FBQUFBK0ZlSlQ3cWxjVWZpOU44L3p0amQ3eUlYVlM5YVJxM0wxTmR6NGRVVjZPM3JwQjBDQUlCL3M0czNFclhoeUU0dGo5dXNIMDdIMlFVeWt2U1NxYWpHaGoraHdsNzVuTFJEQU01R01BTUFBQURnWDJuNzVVdUsrdTJRZGlaZVN2ZVlpMXowV0ZBeDFTNVdUbzhHRmxOWVlLaUsraFpXQWMvOEt1Q1pYNTV1RE40RkFBQ1pTMDVOMGJYa203cVdmRk9uLzR6WDBVdG5kUGpTS1gxM2FyOSt2WEFxWFJnalNkWDlBalcwVkduVjlBOTB3bzRCNUNVRU13QUFBQUQrMVhaY3ZxVHBKNDlxODhWNHBXWndrZ1FBQU9CK2NaT0w2aGNxckQ2UGhLa0dnUXlBL3krcndZejcvZDRJQUFBQUFOd1BOZndEVmNNL1VPZVRrN1RxanpOYWUvNnM5djU1V2VZMFFob0FBSkQ3M0YxY1ZNblhYeThFaDZpbEtWUkJubDdPM2hLQWZ5Z3FaZ0FBQUFEOGE5eElOV3RYWW9KaXJ5YnF0K3ZYZFBUR2RaMVB2cVZyNWhSZFMwMVZpc1hpN0MwQ0FJQTh6TVBWVlFYYzNGVEEzVVBCbnZrVTV2MlFTajFVUU9VTCt1a3B2d0I1dS9FOWR3Q1pvMklHQUFBQXdBUEgyODFkRVlIQmlnZ01kdlpXQUFBQUFDQkRyczdlQUFBQUFBQUFBQUFBd0lPQ1lBWUFBQUFBQUFBQUFNQkJDR1lBQUFBQUFBQUFBQUFjaEdBR0FBQUFBQUFBQUFEQVFRaG1BQUFBQUFBQUFBQUFISVJnQmdBQUFBQUFBQUFBd0VFSVpnQUFBQUFBQUFBQUFCeUVZQVlBQUFBQUFBQUFBTUJCQ0dZQUFBQUFBQUFBQUFBY2hHQUdBQUFBQUFBQUFBREFRUWhtQUFBQUFBQUFBQUFBSElSZ0JnQUFBQUFBQUFBQXdFRUlaZ0FBQUFBQUFBQUFBQnlFWUFZQUFBQUFBQUFBQU1CQkNHWUFBQUFBQUFBQUFBQWNoR0FHQUFBQUFBQUFBQURBUVFobUFBQUFBQUFBQUFBQUhJUmdCZ0FBQUFBQUFBQUF3RUVJWmdBQUFBQUFBQUFBQUJ5RVlBWUFBQUFBQUFBQUFNQkJDR1lBQUFBQUFBQUFBQUFjaEdBR0FBQUFBQUFBQUFEQVFRaG1BQUFBQUFBQUFBQUFISVJnQmdBQUFBQUFBQUFBd0VFSVpnQUFBQUFBQUFBQUFCeUVZQVlBQUFBQUFBQUFBTUJCQ0dZQUFBQUFBQUFBQUFBY2hHQUdBQUFBQUFBQUFBREFRUWhtQUFBQUFBQUFBQUFBSElSZ0JnQUFBQUFBQUFBQXdFRUlaZ0FBQUFBQUFBQUFBQnlFWUFZQUFBQUFBQUFBQU1CQkNHWUFBQUFBQUFBQUFBQWNoR0FHQUFBQUFBQUFBQURBUVFobUFBQUFBQUFBQUFBQUhJUmdCZ0FBQUFBQUFBQUF3RUVJWmdBQUFBQUFBQUFBQUJ5RVlBWUFBQUFBQUFBQUFNQkJDR1lBQUFBQUFBQUFBQUFjaEdBR0FBQUFBQUFBQUFEQVFRaG1BQUFBQUFBQUFBQUFISVJnQmdBQUFBQUFBQUFBd0VFSVpnQUFBQUFBQUFBQUFCeUVZQVlBQUFBQUFBQUFBQUFBQUFBQUFBQUFBQUFBQUFBQUFBQUFBQURBUGZoL1NwbkJ5SzBBQUFBRFNVUkJWRnMvVmtQMVVRNEFBQUFBU1VWT1JLNUNZSUk9IiwKICAgIlR5cGUiIDogIm1pbmQiCn0K"/>
    </extobj>
    <extobj name="C9F754DE-2CAD-44b6-B708-469DEB6407EB-4">
      <extobjdata type="C9F754DE-2CAD-44b6-B708-469DEB6407EB" data="ewogICAiRmlsZUlkIiA6ICI2NzcwMTMyNjg4NSIsCiAgICJHcm91cElkIiA6ICIxNTU2NTI4NjgiLAogICAiSW1hZ2UiIDogImlWQk9SdzBLR2dvQUFBQU5TVWhFVWdBQUJTa0FBQUVlQ0FZQUFBQm1QNUFWQUFBQUNYQklXWE1BQUFzVEFBQUxFd0VBbXB3WUFBQWdBRWxFUVZSNG5PemRkM2pUNWY0KzhEdXJNMTEwUTJrWlpTTkRacEVsSUVOazR3Q1JLWUtJSGozSUVUd09SRVJRUElqSTlvY2lJbnhCR1FXWnlwQlJscFZOS2RBeXUvZEltLzM3b3lZMFRicVRmTkp5djY3THk0elBlRktTdExuemZ0NlBTSDkralI1RVJFUkVSRVJFUkVSRU5pTHFPRTFVMXYxaWV3MkVpSWlJaUlpSWlJaUl5QktHbEVSRVJFUkVSRVJFUkNRb2hwUkVSRVJFUkVSRVJFUWtLSWFVUkVSRVJFUkVSRVJFSkNpR2xFUkVSRVJFUkVSRVJDUW9ocFJFUkVSRVJFUkVSRVFrS0lhVVJFUkVSRVJFUkVSRUpDaUdsRVJFUkVSRVJFUkVSQ1FvaHBSRVJFUkVSRVJFUkVRa0tJYVVSRVJFUkVSRVJFUkVKQ2lHbEVSRVJFUkVSRVJFUkNRb2hwUkVSRVJFUkVSRVJFUWtLSWFVUkVSRVJFUkVSRVJFSkNpR2xFUkVSRVJFUkVSRVJDUW9ocFJFUkVSRVJFUkVSRVFrS0lhVVJFUkVSRVJFUkVSRUpDaUdsRVJFUkVSRVJFUkVSQ1FvaHBSRVJFUkVSRVJFUkVRa0tJYVVSRVJFUkVSRVJFUkVKQ2lHbEVSRVJFUkVSRVJFUkNRb2hwUkVSRVJFUkVSRVJFUWtLSWFVUkVSRVJFUkVSRVJFSkNpR2xFUkVSRVJFUkVSRVJDUW9ocFJFUkVSRVJFUkVSRVFrS0lhVVJFUkVSRVJFUkVSRUpDaUdsRVJFUkVSRVJFUkVSQ1FvaHBSRVJFUkVSRVJFUkVRa0tJYVVSRVJFUkVSRVJFUkVKQ2lHbEVSRVJFUkVSRVJFUkNRb2hwUkVSRVJFUkVSRVJFUWtLSWFVUkVSRVJFUkVSRVJFSkNpR2xFUkVSRVJFUkVSRVJDUW9ocFJFUkVSRVJFUkVSRVFrS0lhVVJFUkVSRVJFUkVSRUpDaUdsRVJFUkVSRVJFUkVSQ1FvaHBSRVJFUkVSRVJFUkVRa0tJYVVSRVJFUkVSRVJFUkVKQ2lHbEVSRVJFUkVSRVJFUkNRb2hwUkVSRVJFUkVSRVJFUWtLSWFVUkVSRVJFUkVSRVJFSkNpR2xFUkVSRVJFUkVSRVJDUW9ocFJFUkVSRVJFUkVSRVFrS0lhVVJFUkVSRVJFUkVSRUpDaUdsRVJFUkVSRVJFUkVSQ1FvaHBSRVJFUkVSRVJFUkVRa0tLblFBeUFpSWlJaUlySVdoVmFETTFrWnVKU1RoVnVLUE54UzVDRkZxVVNlUm9OOHJRWnF2VTdvSVJJUlVTMGpFNG5oTHBGQ0xwVWl3TmtaNFc1eWhMdkowY2JURzEyODY4Qk53dml0SXZoVElpSWlJaUtpR2kxRnBjVDJwQWY0TFNVQjBkbVowT2oxUWcrSmlJZ2VJMnE5RGxrYUZiSTBLandvVkNBNk85TjRuMVFrd3BOZVBoZ2NVQmVqZ2tMZzcrUXM0RWdkbTBoL2ZnMS9neE1SRVJFUlVZMmloeDVSV2VsWWVlYzJEcWNsUXd0K3JDRWlJc2NtZ1FoOS9BTHhSbGc0SW54OGhSNk8zWWs2VGhPVmRUOHJLWW1JaUlpSXFFWTVsWm1PUmJldjQweFd1dGw5SW9qUTNEOE1UNFUrZ1daK1lRaXZFNElRcndCNE9MbEI3dVFLR2FmY0VSR1JsYW0xR3VTcENwQ3JVdUJCZGdwdVpUekFqYlM3T0hudk1tSlM3MEwvenhkcFd1aHhLQzBKaDlLUzBNWGJGM01hdDBDM3h6Q3NMQTByS1ltSWlJaUlxRVpJVmhiaTQ1dFhzQ1Bwb2NudElvZ1FVYjgxbm0vZEJ3UEN1OERYelV1Z0VSSVJFWmxLVjJUandLMHoySGJsTUtMdVh6RUdsZ1lqZzBJd3Iwa3JCRHE3Q0RSQyt5bXZrcEloSlJFUkVSRVJPYnhkeVE4eDYvb0Y1R28weHR0RUVHRm9peDZZMCtNVk5QS3BLK0RvaUlpSXloZVhtWUJGeHpjaTh2cHhrN0RTUXlyRi8xcTB4OURBMnYyN2pDRWxFUkVSRVJIVldFcWRGaC9HWHNHR0IzZE1idThlMWhZZjlwNkVka0ZOaEJrWUVSRlJGVjFJdW9uNVI5Ymo1TDFMSnJkUERHbUkrVTFid1Zrc0VXaGt0c1dRa29pSWlJaUlhcVJzalJvVEw1ekZxYXcwNDIyaFhvRlkzUDhOOUduVVFjQ1JFUkVSVmQ4ZmNlY3g1K0JLM010T050N1d6ZHNQRzlwMWhxZFVKdURJYktPOGtGSnNyNEVRRVJFUkVSRlZWSXBLaWVIblQ1b0VsTjFDbjhEQkNjc1lVQklSVWEzUXQxRkhISnl3RE4xQ256RGVkaW9yRGNQL09vRVVsVkxBa1FtRElTVVJFUkVSRVRtVUhJMGFMMFpINFZwZXR2RzJDZTJmeGRZWEY4REgxVVBBa1JFUkVWbVhqNnNIdHI2NEFCUGFQMnU4N1dwdURsNzYreFJ5TkdvQlIyWi9EQ21KaUlpSWlNaGhLSFZhVExodzFoaFFTc1VTTE9vL0ExLzBmd015c1ZUZzBSRVJFVm1mVEN6RkYvM2Z3S0wrTXlEOXB4L2wxZHdjVExod0ZrcWRWdURSMlE5RFNpSWlJaUlpY2hnZnhsNHhtZUs5b044MFRHby9XTUFSRVJFUjJjZWs5b1B4YWQvWGpOZFBaYVhobzlpckFvN0l2aGhTRWhFUkVSR1JROWlWL05Ca0ZlOEo3WjlsUUVsRVJJK1Z5VTgraC9IdEJobXYvL0FnSHBISkNRS095SDRZVWhJUkVSRVJrZUNTbFlXWWRmMkM4WHEzMENld3NOOTBBVWRFUkVRa2pJWFBURWUzK284VzA1bDEvUUtTbFlVQ2pzZytHRklTRVJFUkVaSGdQcjU1QmJrYURRQWcxQ3NRNjRmLzE5aVhpNGlJNkhFaUUwdXhmc1IvRWVvVkNLQm9RYmw1TjJ2L3RHK0dsRVJFUkVSRUpLaFRtZW5Za2ZUUWVIMVIveGxjeFp1SWlCNXJQcTRlK1B5WjE0M1h0eWM5d0tuTWRBRkhaSHNNS1ltSWlJaUlTREI2NlBINTdXdkc2MCtGdGtIZlJoMEZIQkVSRVpGajZOZTRFN3FGUHByMnZmajJkUUZIWTNzTUtZbUlpSWlJU0RCUldlazRtNVVCQUJCQmhJK2VuaXp3aUlpSWlCekh4NzBuUXdRUkFPQjBWanFpYW5FMUpVTktJaUlpSWlJU3pNbzd0NDJYaDdib2dYWkJUUVFjRFJFUmtXTnBGOXdVUTV0M04xNWZjZmVXZ0tPeExZYVVSRVJFUkVRa2lCU1ZFb2ZUa2dFVVZWSE82ZkdLd0NNaUlpSnlQSE42ampkV1V4NU9TMGFxU2lud2lHeURJU1VSRVJFUkVRbGllOUlEYUtFSEFFVFViNDFHUG5VRkhoRVJFWkhqYWVSVEYxM3J0d0lBYUtISDlxUUhBby9JTmhoU0VoRVJFUkdSSUg1TFNUQmVmcjUxSHdGSFFrUkU1TmllYi9YbzkrU2VZcjgvYXhPR2xFUkVSRVJFWkhmNUdnMmlzek1CRkUzMUhoRGVSZUFSRVJFUk9hNEJUYm9ZcDN6L25aMEZoVllqOElpc2p5RWxFUkVSRVJIWjNkbnNER2owUlZPOW0vdUh3ZGZOUytBUkVSRVJPUzQvTjI4MDh3OEZBS2oxT3B6TnloQjRSTmJIa0pLSWlJaUlpT3p1VWs2VzhmSlRvVThJT0JJaUlxS2FvWHRvRytQbGk3bFpaV3haTXpHa0pDSWlJaUlpdTd1bHlETmVidVlYSnVCSWlJaUlhb2FtdnFIR3k3Zno4OHJZc21aaVNFbEVSRVJFUkhaWFBLUU1yeE1pNEVpSWlJaHFobkRmUjc4dmJ5bnlCUnlKYlRDa0pDSWlJaUlpdTB0UktvMlhRN3dDQkJ3SkZSY1JFWUVHRFJwVWFwL3QyN2RqeTVZdHRobFFKU1FtSm1MY3VIRVlOMjZjVGMrelk4Y09iTjI2MWFibnNKY2JOMjVnNXN5WmVQRGdnVTJPLzlwcnI2RkhqeDdZdjMrL1RZNXZMMnExR2g5OTlCRXVYcnhZNW5ZNm5RNnZ2ZllhTGx5NFlLZVJWY3pCZ3dmUnRXdFhIRHAwU09paDFIcDZ2UjZyVjYvRzZ0V3JiWEw4K2w2Qnhzc3Bxa0tibkVOSUl2MzVOWHFoQjBGRVJFUkVSSStYWmtmM0lVdWpBZ0RFdkxVRlBxNGVBbytvYWg0K2ZJZzllL1lnTWpJU3YvMzJtOUREcWJhUWtCQThmUGdRZW4zRlB5WjZlM3NqT3p1N1V2dFVSMXhjSFB6OC9PRHA2V2x5ZTB4TURGcTBhQUVBTmgyTHU3czdSQ0lSOHZKcTlsUkxuVTZIZHUzYTRmTGx5eGc2ZENoMjdkcGwxZU9yVkNvRUJRVWhNek1UUjQ4ZVJhOWV2YXg2Zkh0YXNXSUZaczZjaWZyMTYrUGN1WE1JREF5MHVOM3k1Y3Z4MWx0dndkZlhGL0h4OGZEd2NJejN0Zm56NStQamp6OUd5NVl0Y2ZIaVJVaWxVcFA3bXpkdlhxbmpOV3JVQ0h2MzdyWG1FR3NOalVZRG1Vd0d3RGJ2UXhrRk9Xanh6UmdBZ0k5TWhwaGV6MXI5SExZazZqaE5WTmI5MHJMdUpDSWlJaUlpc29WOHJjWjRXZTdrYXZmejM3eDVFNTA3ZDRaV3E4WHAwNmZSc21YTEN1Mm4xK3NSSFIyTjNidDNZL2Z1M1lpT2pyYktXRHAxNmdTUlNJUXpaODZnYWRPbTFUNm1JNmhzUldaeGZmdjJ4Zi83Zi8vUDRuMGpSb3pBOWV2WHNYTGxTcno2NnF0VlBrZFZxRlFxRkJRVWxCcFMxU1Jpc1JqcjFxMURSRVFFSWlNajhjY2ZmNkJ2Mzc1V08vN09uVHVSbVptSjBOQlE5T3paczlySEU0bEt6emFLaDBGbGJWZVNsNWNYc3JMS1gzems5ZGRmeDg2ZE8vSDc3NzlqN05peE9IVG9FTVJpMDRtcDE2OWZ4OXk1Y3dFQWE5YXNjWmlBRWdEZWZmZGRyRm16QnRldVhjTzZkZXZ3K3V1dm05eC80OGFOYWgxLyt2VHAyTGx6WjdXT1laQ1VsRlR1TnUzYXRTdTNxclV5aWo5L0xseTRnTkdqUjVlN3o4NmRPOUc2ZFd1cmphR2lpdisrek5OcTdYNStXMk5JU1VSRVJFUkVkcWZXNjR5WFpSTDdmaXdwTEN6RWlCRWprSldWaFMxYnRsUTRvQVNLS2cwVEVoS3NPcDRtVFpyZ2h4OSt3SWdSSXpCczJEQkVSMGZEMWJWcXdXMTVBYzFUVHoyRkV5ZE9WT25ZbFhYMzd0MHE3NXVjbkd6eDltUEhqdUhTcFVzQWdCNDllbFQ1K0ZWMTgrWk42UFY2aElVNTltSlBmbjUrU0U5UHI5USsvZnIxcTlCMnhZTzlzb0xvek14TUFFQmFXaG9hTm14WXFiRVl2UHZ1dTVnNWM2Ynh1cE9UazhteDR1UGpvVktwelBZVGk4Vm8wcVJKbWNldVREQW5Gb3V4WWNNR3RHclZDbmZ1M01IOSsvZk5uZ01mZmZRUjh2UHpNWGZ1WEl3YU5hckN4N1lITnpjM3pKa3pCMis5OVJhMmJ0MXFGbElDUUxObXpSQVRFMVB1c1N5OXgyUmxaWlg2bXJXRndNQkExS3RYcjhyN3ExUXFwS2FtV3J5dnNMQVF0Mi9mTHZjWWhZWENUTFYya3NpTWw5VTZYUmxiMWt3TUtZbUlpSWlJNkxFeWI5NDhYTDE2RmFOSGo4YUxMNzVZcVgwTkFXVllXQmlHREJtQytQaDRxMHp6SGo1OE9GNSsrV1ZzMnJRSkgzendBYjc2NnFzcUhhZFpzMmJHeTVtWm1VaEpTVUZJU0FqYzNkMk40d2JLRHpOTHV6ODBOTFRDNFdOcFV4MjdkZXVHcUtnb2ZQZmRkNWd5WlVxRmptVmcrTGwwNzk3ZDVMRlcxMDgvL1lSWFhubWx3dHVmT1hPbVVoVjc5cG9LWDlLRUNST3NlcndOR3phWVhLL0ljMEdoVUZRNXNDNVo1ZGl3WVVPVElLMTU4K1lXdzBZUEQ0OXlBemRMLzM3bFRYdlc2WFJRcTlVWU1HQ0EyWDNhZjZyYWZ2bmxGMnpmdnQzaS9rMmJOa1ZrWkdTWjU3Q1YxMTU3RGZYcTFjUHc0Y090ZnV3dFc3YVk5YVVOQ2dwQ2NuSXlvcU9qMGI1OSt6TDNuelp0R3RhdVhZdnUzYnRYNkh3SERoeW84bGhqWTJNeGV2Um9wS2Ftd3MzTkRXdlhyalc1djJ2WHJoWmZyMHFsRXQyNmRVTjBkRFNhTm0xYWF5cmVIUTFEU2lJaUlpSWllbXpFeDhkajZkS2xjSFoyeHBJbFN5cTkvL3o1OHpGMDZGQzBiZHNXUUZHbGw3VjZVUzVhdEFqYnQyL0g4dVhMTVgzNjlISXJ3U3dwSHN4TW1USUY2OWV2eDVFalJ4QWVIbTYyclZRcVJlUEdqVTF1dTMzN05qUWFqVmtBcU5Gb2NQdjJiZmo1K1ZWNlRNVmR2WG9WVVZGUmNIZDNyM1JBZlBMa1NlemV2UnNBOE9hYmIxWnJIQ1Y1ZVhsVktQUXNYcmtYRUJBQUh4OGZxNDdEMm43NDRZZHl0eGs0Y0NDY25Kd3FGSjZWRENrdGhUbDZ2UjV0MjdiRjVjdVhNWDc4ZUxOOUhGbEZxaXR6Y25MS3ZQL216WnVsM2xleUY2UXRSVWRIWSt6WXNXYTN2Ly8rKzhiTEZhbWNyS3FDZ2dJQWdJdUxTNW5iM2JsekI5OS8vejBBNEpOUFBySFplQUJnNjlhdGVQWFZWNUdibTRzbVRacmcxMTkveFJOUFBGR2hmZDk4ODAxRVIwZkR4OGNIdTNmdk51dUpTOWJCa0pLSWlJaUlpQjRiWDN6eEJWUXFGVjU3N2JVcVRkbjk4TU1QYlRDcUlpRWhJWmd5WlFxKy9mWmJmUDc1NTFpL2ZuMlZqNlhYNjdGMzcxNkVoSVJZRENnQm9GNjllbVloaFdIaG5KSzNYNzE2RmExYnQ2NTJTUG5kZDk4QkFKNS8vbm5JNWZKSzdmdmVlKzhaTDcvNDRvdGxocHdWcVhJY05teVlzWS9la0NGRE1HVElrREszdjNIakJscTFhZ1VYRnhjb2xVcDRlM3NqS2lyS0lZUEtSbzBhd2R2YnUwTGJIamh3QU03T3poWGF0bkhqeHVXR016dDI3TURseTVjaGs4a3diOTQ4aTlzWXd0TXhZOFpVK056MklGVEZxeTBvRklwcTk1cXNqdno4ZkFCRlUvVExzbURCQXFqVmF2VHMyUk45K3ZTeHlWaFVLaFZtelpxRmI3LzlGa0JSNWZxR0RSc3FIRFJ1M0xnUjY5YXRnMVFxeGRhdFcwMnFLRE16TTVHUWtJRG16WnRESXBGWTNEOHRMUTJGaFlVSUNRbXAvb09wNVJoU2xxRFJTWkdVRjRUVWZIOWtLNzJRVmVnTmhkb05hcTBNYXAwTU9yMjQvSU1RRVJFUk9SaXhTQWVaV0EyWlJBMDNtUUxlTGxud2NzNkd2M3NxZ3VSSmtJbzE1UitFcUliTHpjM0Z4bzBiQWNDa3o1MGptVGx6SnI3OTlsdjgvUFBQK09xcnI2b2NnUDMxMTE5SVNrckMrUEhqclRLdUJ3OGVBSUF4cExRVUFoYS96Vkx2UzZWU2FmejV2L1hXVzVVNi83cDE2M0R5NUVrQVJmMzFMSjFmcjlkRG9WQUFnSEY2ZTFrcTAvZFRxOVZpNnRTcDBHcTFtRGR2SGxKU1VyQjgrWEtNSERrU0J3OGVOSzdtNnlqT25qMExvT0tMeUNpVnluSzN6Y3pNeEsxYnQ4cmNScS9YNDlOUFB3VUF2UHJxcTZYMm9wdzBhUklBNExubm5yTkpTSm1kblYycDZmaTJ0SFhyVnVoME9yejAwa3QyUFcvMzd0MHRocTRMRml6QWh4OStpRUdEQnBuY0hoOGZYK2xWdmt1alVDaU0wOS8zN05tRGYvM3JYeGEzaTR1TE0xYmEycXFLOHM2ZE8zamhoUmR3N3R3NVNDUVNmUGJaWnlaZmVKVG42dFdybUQ1OU9nQmcyYkpsWnIxYkl5TWpNWEhpUlBUdjM5L2lOUFREaHcralg3OSttREJoZ3JGaWxFckhrQktBUXUyR1d4bmh1SlBWQUNuNUFRd2lpWWlJcU5iUjZjVlFhcDJoMURvalR5VkhTbjZBOFQ2eFNJY0E5eFEwOEw2REpyNDM0U290RUhDa1JMYXpkKzllNU9mbm8wV0xGaFdlNG1kdnpabzF3eE5QUElITGx5OWp6NTQ5bGVxVFdKemhnLy9Rb1VPdE1pNFhGeGNNSFRvVVhicDBNWTdUNE9iTm05RHBkQ2EzV2FwUzNieDVNOUxUMDlHN2QrOXllOVFWZC9mdVhjeWFOUXRBMGRUa3ZYdjNXZ3lnWW1KaTBLSkZDd0JBWGw1ZWhZOWZIcjFlajlkZmZ4M0hqeDlIZUhnNFpzMmFCWkZJaExObnorTG8wYU40NmFXWDhPT1BQMVlvR0xXM2l2U2szTEJoQThSaWNiblB0ZklxNGd6SHVuRGhBdVJ5T1Q3NDRJTUtqN09pYnR5NFVhSHdzYm9MNTFRMHJQUHg4VUZVVkpUeGVsSlNFc1JpTVFJQ0h2Mk9IVHQyTExSYXJkMURTa3Z1M2J1SHp6Ly9IQzR1TGxpK2ZMbkpmU3FWeW1xVmx4a1pHY2JMSzFldXhGdHZ2V1h4MyszVFR6K0ZScU5CcjE2OTBMdDNiNnVjdTdqZHUzZGp3b1FKeU16TVJFQkFBTFpzMllLbm4zNjZVc2NZTzNZc0ZBb0Zac3lZZ1JrelpwamRmKzdjT1FBd3ZqZVcxS2xUSjBpbFV2ejIyMi9RNlhSbXE4S1RxY2M2cEV6TUM4YkZwTGE0bjEwZmVqakd0eXhFUkVSRTlxYlRpNUdVRjRTa3ZDQ2NlZEFGOWIzdW8yM2dSUVI3SkFvOU5Lcmg5SHFnVUN0R3VsS0MxQUlaVWdxa3lGRmJuZzVuRHdjUEhnUUFzd29pUnpOdzRFQmN2bndaaHc0ZHFsSklxVlFxOGZQUFA4UEZ4UVVEQnc2MHlwaDY5ZXFGWHIxNkdhOFhudzd1N2UyTjdPenNNdnZiYVRRYVk0VmRmSHc4dW5mdmptUEhqcFU2UGRKQXFWUml6Smd4eU0zTlJYQndNSDc4OFVlN1ZzZ1ZGQlJneXBRcDJMeDVNN3k4dkxCNzkyNWpCZWF1WGJ2UXMyZFBiTisrSGJHeHNkaXhZMGVwVSt1RlVwR2VsQnMyYklCTUpxdlF0bVhKeXNveVZxZ3RYTGdRZGV2V3JkYnhMUEgyOXNiTEw3OXN2TDVwMHlhenhYV0FxaStjWTFEUnNNN1gxOWZrZW5Cd3NNbnE1NDVFcjlmajFWZGZoVUtod0dlZmZXYlNqell3TUJCTm1qVEI4ZVBIamJjWlh0YzZuYzdrWnhVVUZBUi9mLzh5ejVXV2xtYThIQnNiaTk5Ly94M1BQUE9NMlhhR3l1cGp4NDZaL1h0Y3YzNjlXcFdkY1hGeEdEWnNHUFI2UFNJaUlyQnQyN1lxclFodVdQUnAyYkpsRnU4M1ZDMlh0dWlQaDRjSHVuZnZqaU5IamlBcUtncFBQZlZVcGNmd09Ia3NROHFFM0xvNG45QVJTWGxCUWcrRmlJaUl5S0hvSWNLOTdGRGN5dzVGa0R3SkhldWVSMTJQQktHSFJRNUtwUk5Cb1JZalR5TkdXcUVNcVlWU1pDbUZDeUhMYytiTUdRQ2xWN3c0aXE1ZHV3SjQ5T0czc3JaczJXS3NaQ3JaOTdINDlNK0hEeCthaFFESnlja0FMRmVTalJneEFwOS8vbm1WeHZUOTk5OGpMaTRPYmR1MnhjV0xGM0gzN2wxa1pHVGdvNDgrZ2thandicDE2eXp1TjJYS0ZFUkZSY0hKeVFtYk4yOHVOeHl4cGpObnptRHk1TW00ZHUwYWdLSkF5ckJvRGxBVTdCdzdkZ3dEQmd6QXBVdVgwTEZqUnl4Y3VCQlRwMDUxbU9uZmVYbDVGV3B0b0Zhck1YSGl4REszS1MvRS9POS8vNHVVbEJSMDZkSUZiN3p4UmlWR1dYR0JnWUhHdm9JQThQdnZ2OXNzRUN3dmJIU1U2ZVFWOWZubm4rUFFvVU40NnFtbnpLWTdKeVVsbVcxZldGZ0laMmRuczhkcGFkdVNETnU0dUxpZ3NMQVFpeGN2dGhoU2x1eHhxOVBwa0pxYUNnRGxmb0ZSSHBWS1pYeS9PM2JzV0xWZms4VVhQZExyOVJDSlJNak96a1owZERTa1Vpa2lJaUpLM1hmUW9FRTRjdVFJSWlNakdWS1c0N0VLS1JWcU41eCswQlczTWh6cjJ5MGlJaUlpUjVTVUY0UTlzYzhodk00dGRBMDVEVGVaUXVnaGtSMXA5U0lvTk9KLy9oTWhSeVZCYXFFTW1RNGNRcFpGcjljYlY5MjFWdDgxV3pFc3loQVhGMWZwNllFNm5RNExGeTRFVURROTE5QVRzUGlxMUFZYWphYlVpakZMdHljbVZxMjZXcVZTWWNHQ0JRQ0FlZlBtWWNTSUVRQ0srdFp0M3J3WjJkblo2TnUzcjlsMDJMeThQRnk4ZUJFU2lRUS8vL3l6U1NXbkxjWEZ4ZUhqanovR3p6Ly9ESjFPaHpadDJxQlhyMTVZdm53NXVuVHBndi85NzM5NC9mWFhBUlJWbFowOGVSS1RKMC9HdG0zYjhNWWJiMkRKa2lYNDVKTlA4UExMTHdzK3RiT3dzTEJDcTJ2cmRMcHl0eXNycE55L2Z6OVdyVm9Gb0toL3FOQ1BtMHhGUmtiaW80OCtBbEJVdlZoZUFLaFNxYUJVS3MwcVJTdktVSDNZcDA4ZkpDY240NDgvL3NDK2Zmdk1xdGhMQnA1YnRtekJtREZqMEtKRkM2dFdKVnZqU3dPdFZvdmZmLy9kMk5waDdkcTFPSExrQ0xSYUxTSWlJdURoNFZIcXZnTUdETUIvL3ZNZlJFWkdZdkhpeGRVZVMyMzIySVNVY1ptTjhPZmRubEJweSsralFVUkVSRVNQM01vSXg3M3NVUFFNK3hPTmZPS0VIZzVaZ2U2ZmFkaVBRc2lpL3pLVkVtUW9iZnNSUVNvRy9GM1VOajJISmFtcHFjYVF6dEZYV0RWTVNWU3IxVWhOVFVWZ1lHQ0Y5OTI4ZVROaVkyTUJBQTBiTmpST2VXM2V2TGxaOE5pd1lVUEV4Y1hCeDhjSHc0WU5LeldFNnQyN040NGRPMmJTYzdJeWxpNWRpbnYzN3FGOSsvWVlObXlZOGZaNjllcGg2ZEtsbUR4NU1xWlBuNDZ1WGJ1aVFZTUd4dnZsY2prT0hEaUFvMGVQWXRTb1VWVTZkMFhwOVhvY08zWU1LMWFzd0k0ZE82RFZhaUdWU3ZIT08rOWd3WUlGY0hGeFFVUkVCS1pNbVlJWk0yYmd4SWtUV0x0MkxkemQzU0dYeTdGMTYxWnMzTGdSNzd6ekR1TGo0ekYrL0hqTW5qMGJvMGFOd2dzdnZJQWVQWG9JRXR6NStmbVZ1MksxU0NTQ3M3TXpDZ3NMcTNTTzFOUlVUSnc0MFhnZVE3L1gzYnQzWS9iczJXWHVHeEVSVVdwZ2R1blNwUXIxd2JURWtSYk9FZHFwVTZmdzBrc3ZHUmV5T1g3OE9INzY2U2Q4K09HSDZOeTVNM0p5Y3N6MjBlbDBBSXAranFWOXFWT3lIMmR4aGdXV0dqVnFoUEhqeCtPbGwxN0NlKys5aHdFREJwVDVPdmpxcTY4QUFHKy8vYmJadjE5YVdscVZLNmtyODF3bzdmVVNFaEppREZWSGpod0pBRGgwNkJBQW1DMm1VMUtiTm0wUUhCeU1tSmdZM0x4NXM5eCtxWSt6V2g5U2F2VVNSTjJQd0xYVWxrSVBoWWlJaUtqR1VtbWQ4SHRjUDdUMHY0YUkrbEdRaUxSQ0Q0bEtvZGNEU2wxUjlXT0JSbUtzaEZSb3hNalhpSkZwNHhCU0xOSWp3RlVMZnhjMS9GMDA4SFRTUWlhMjhLSHZpazJIWWFiNFFpb2xwMEE3bXVMank4L1ByL0IrZVhsNUZWcTF0cUNnYUhFc1F3RFVybDA3bkRwMXl1SzJDUWtKeGo1MWhnckl5b2lOamNXOGVmTUFBRjkrK2FWWldEQnAwaVJzMjdZTisvYnR3NWd4WTNEOCtIR1RhWlYxNjliRjJMRmpjZTNhTlR6NTVKTmxucXQ0dU9EaTRsTHUyQXloWEc1dUxwNTg4a21UbGFzSER4Nk14WXNYbzFXclZzYmJ4b3daZy9Ed2NBd1pNZ1IvL1BFSE1qSXlUQmJMZWVXVlZ6Qmt5QkI4OXRsbldMVnFGWktUazdGeTVVcXNYTGtTa1pHUkdESmtTTGxqcW1tMFdpM0dqUnRuYkJOUVhIWjJkcm05SGN0YUxkd1FsRlZGOFlWekRPY29XWmxYM3RocVE5QjU1TWdSREJzMnpQaWFCNHFDd092WHIyUGt5SkdJalkxRmRuWjJxZnVYVlcxZFZwWGxsU3RGYi9BdFdyVEE2TkdqMGFaTkcxeTZkQW5mZlBNTjNuNzdiWXY3Yk51MkRlZlBuMGRJU0lqRlhyeGlzYmhTWDlob3RWcGpiOHpLN0FjVVBUYzJiOTZNVFpzMkdYOCtTVWxKYU5teUpWNTU1UldNR3pjT2VyMGV1M2J0QWxCK1NBa0EvZnYzeDRZTkc3Qm56eDY4ODg0N2xSclA0NlJXaDVRcXJSTU8zQnFBeEx4Z29ZZENSRVJFVkN0Y1MyMkp6QUlmREFnL0FDZUpxdndkeU9yVU9wRko5V09Cb1NKU1hSUkc1bXRzT3gxYkJNRGZWWTBBVncyOG5iU1F5M1J3bCtvZ0ZwVmRyU1cwNG9GSGRYdWQyVnA1bFcrbCtlU1RUL0R3NFVNOC8venoyTFp0VzZuYkdmcnNHUmFBNmRLbEN4WXZYb3diTjI2WVZVdCsvZlhYME9sMDZOQ2hRNFdueWFlbHBlSG16WnZvMnJVcnBreVpnc0xDUW93YU5RcDkrL2ExdVAzYXRXdlJ1blZybkQ1OUdwOTk5aGsrL3ZoanMyMTBPaDJVU21XRnpnK2dVdHQ2ZUhoZzhPREJXTEZpQllZUEg0Ny8vT2MvNk5TcGs4VnRPM2JzaU5PblR5TXRMUTMxNjljM3U5L2IyeHRmZnZrbDVzNmRpelZyMW1EOSt2WG8wNmVQM1FOS1B6OC9wS2VuVjNoN3BWSlo0VUN1K1BQejdiZmZ4c0dEQnhFVUZJU1VsQlNUMTltNGNlTXdidHc0aThjd25DczFOZFdzTDJGWmtwT1RUWHBzV2dwSEFkT0ZjNTUrK21uOCtlZWZPSExrQ0lLREgyVUR6ejMzSE9SeU9lN2N1V05Td1d0UTNncmgxbG9KMjFhT0h6K09RWU1HUWFsVVl1clVxVGg0OENEdTNyMkw3Nzc3RGwyN2RqVlpxYnJrZTg2S0ZTc3djK1pNVEpzMkRhdFhyelk3ZGxuUEZiMWViMXp4dWwyN2RwQklKUGptbTIvUXUzZHZ6Smt6QjMzNjlFR2JObTFNOXNuTHk4T3NXYk1BQUo5OTlwbnh2YW00T25YcVZLZ2Zwa0ZNVEF4YXRHZ0JvR0o5TkEzbXpwMkxSWXNXbWQxKzd0dzVkT3pZMFhqOTFLbFRlUGp3SWJ5OXZkR3RXN2R5ai92TU04OHdwS3lBV2h0U0t0UnUySHZ6V1dRVTFCRjZLRVJFUkVTMVNtSmVNSGJIRHNHZzhIM3NVMmxsV3IwSUJjWDZRRDRLSWlYRzZ4cWQ3U3Q3L0YzVThIVXBDaUNMUWtndFhDVTYxT1NpSWpjM04rTmxoVUpSWnY4d29Ta1VqMTVYeFN2MXl0TzllM2VzVzdjT1M1WXNxVkJJV2FkTzBXZWxJVU9HWVBIaXhkaTRjYU94ZHlSUTFJTnl4WW9WQUlEMzMzKy8zUE4vL2ZYWDJMbHpKMDZjT0lGKy9mcmgyV2VmeFlrVEorRHU3bTZjeG1sSlNFZ0l2dmppQzB5Yk5nMExGeTdFcUZHajBMcDFhNU50V3JkdVhXNTRXenlVcUd6USs5RkhIK0hkZDk4dHN4V0FTcVhDcUZHajBLSkZDNHNoUm5GMTZ0VEIzTGx6TVhmdVhLalY5bTl2WUZnUnZTSTJiTmdBc1ZoYzZaWGsxNjFiaDIrLy9SWXltUXkvL1BLTFhYcUdabVZsR1orVEZUVm8wQ0FjUFhvVWE5YXNNVmIxQXNCUFAvMkUyYk5ubzNIanh2ajExMTh4ZlBod2svM0tXeUhjMGFzc25aeWNvRlFxTVhic1dLeGV2UnFOR2pVQ0FIVHExQW5UcDA5SFdpb0VFbllBQUNBQVNVUkJWRm9hL3Y3N2I0djc3dDI3RjBCUmY5YTh2THhLVlorZk8zY082ZW5wY0hGeE1WWS85K3JWQytQSGo4ZVBQLzZJTVdQRzROeTVjeWJ2eVZPblRzWDkrL2ZSdFd2WFNqOFByUzBnSUFCaXNSajkrL2ZIMUtsVE1XblNKT1RrNUpnRWxBQ003N0dEQmcweXFmNHVUYjkrL1NBU2lYRDgrSEhrNU9UQTA5UFRKdU92NldwbFNLblNPakdnSkNJaUlyS2hkSVV2OXQwYWhDRk5kN09pc29MMEVLSGduNkN4WlBXaklZaFVhdTN6b2RmWFJRc1BtUmJ1MGtkQnBGeW1nNU80NnRNckhaMi92ei9FWWpGME9oMFNFaEtxM0YvUkhoNDhlQUNnYUxHSHl2UmdHelpzR0M1ZnZteXh3cSs0a2xNZ0l5SWlVTGR1WGF4Y3VSS3paOCtHbDVjWGdLS1Z0UlVLQlRwMDZHQnhxbmRHUmdhMmJObGluRXBxcUE0S0RRMkZYQzQzOWlOY3NtUUp3c0xDeWh6VDFLbFRzWDc5ZXB3NWN3WlRwa3pCcVZPbjdGcnhXcWRPSGRTcFV3Zjc5dTJEcTZzcmV2YnNDYkZZREJjWEYyZzBHbWcwR3R5OWV4Zm56cDNEbmoxN0VCTVRneTFidHBnRUxRYm56cDNEekprenNXblRKb1NIaHd1eTB2Znk1Y3Nydk8yR0RSc2drOG5LWGIyN3BDWk5ta0FzRm1QVnFsVjJXN0c0V2JObUpzR2hwVjZySlkwYk53N3Z2LzgrbGkxYmhqZmZmQk8rdnI3NHYvLzdQN3p6emp0SVRFeUVoNGNIYnQrK2JldWgyMTNuenAzeDdydnZZdkhpeFdaOUlCY3ZYZ3hYVjFlTFU3YlBuRG1EZmZ2MkFTanF1UmdSRVlGZHUzWVpRODd5Yk42OEdVQlJNRm04N2NLMzMzNkxVNmRPNGRxMWF4Z3hZZ1FpSXlQaDdPeU1wVXVYWXN1V0xYQjNkOGVQUC80b2VQZzdldlJvakJneHdsaGRPM255WkxOdDFHbzFObTNhQkFBbWZYYkxFaGdZaUNlZWVBS1hMbDNDd1lNSE1YcjBhS3VOdVRhcGRTR2xWaS9CZ1ZzREdGQVNFUkVSMlZpNndoY0hiZzNBczAzM3NrY2xBS1hXVXZYalA3ZXB4U2pVaVZIRldieVZWako4TkZ4M2wyb2hmVXdYM1pYSlpBZ05EY1dkTzNkdzgrWk5odzRwRFQzMEdqWnNXT25GVnNvTEtBRWdPam9hd0tNZWZXS3hHRE5tek1BSEgzeUFlZlBtWWVuU3BWaTBhQkgyN2RzSEp5Y24vUERERHliQlFWeGNITjUrKzIzczM3L2ZXQ1VvbDhzeGF0UW9qQjgvSG8wYU5VS1hMbDJnVXFudzdMUFBZdnIwNmVXT1NTUVNZZFdxVmVqVXFSUE9uajJMcjcvKzJqajkwNTcrODUvLzRNcVZLN2h3NFFMYXRtMExqVVpqWEhDa1NaTW14aXJSM2J0M28xKy9mdGl6WjQreEl0Vmc5ZXJWT0h2MkxBWU5Hb1JUcDA1VmViRVBhM256elRmTHJLcWNNR0VDQUdEaXhJbWxidVBoNFdFV2ZQYnUzUnRIang1Rmp4NDlyREpPV3pIME5kMjRjU09tVEptQzNOeGNIRDU4R0M0dUx2ajN2LytOdVhQbldweHlucHViVytFV0I0NUlKQkxoeXkrL3RIaGZhWldSdWJtNWVPMjExNkRYNi9IaWl5L2kyclZydUh6NU1qcDE2b1JmZi8wVnZYdjNMdk9jU3FVU1c3WnNBVkJVelZ1Y2g0Y0h0bTdkaWg0OWV1RGd3WU40OGNVWE1YandZT1ByZlBueTVRNnhvRXhGM2tOMzdkcUYxTlJVdUx1NzQ3bm5ucXZ3c2Z2MjdZdExseTdodDk5K1kwaFppbG9YVWtiZGoyQVBTaUlpSWlJN1Njd0xSdFQ5Q0hRUFBTSDBVR3pLMEFleVFHdGUvV2dJSW5WNisxVi9TRVI2ay9DeCtHVTNxUTVpeDU2RkNBQ1FpY1JRNjRzcU45VmFEV1FTMjM4MDZkaXhJKzdjdVlPelo4OVc2b09sdlowOWV4WUFTdTJMV0Yxbnpwd0JBTFJzK1doeDBlblRwMlBKa2lWWXRtd1psRW9sVnExYUJhQm9zWnVTVTYrQm9wV2J4V0l4K3ZidGl3a1RKbURreUpGd2QzZUhRcUhBVTA4OWhaU1VGTlN2WHgvZmYvOTloY2ZWdm4xN3pKZ3hBOHVYTDhmcTFhdnhyMy85cTBMVEtLMGxOallXVjY1Y1FkT21UZEcyYlZ1TDI0U0hoK1BZc1dQbzNiczNvcUtpc0dQSERreVpNZ1VKQ1FtWU5Xc1dKa3lZZ0pVclYrTDY5ZXVJaW9yQ2tDRkRjUFRvMFFvdDVHTXJtemR2cmxSL1NrdDhmWDB0Vm1jNmVrQnA4TWtubjJEYnRtM1l0V3NYbkoyZE1YUG1UTHovL3ZzbVBTcEwwdWwwRHQ5MzBwb1VDZ1dHRHgrT1M1Y3V3Y2ZIQjB1WExvV2JteHRHakJpQkkwZU9vSC8vL2xpNWNpVmVmZlhWVW8reGR1MWFKQ1Vsd2NQRHcyTDFkZnYyN2JGOSszWU1HVElFdTNidE1pNDhNM2Z1WEV5YU5NbG1qODNhRkFvRkdqUm9nSWlJaUVxMTVPamJ0eStPSERtQ3pwMDdWL25jS3UyajloR3lTbjZKVlJQVXFwQXlMck1SVi9FbUlpSWlzck5ycVMxUjF5TUJqWHppaEI1S2xXajFNUGFCTEZuOWFBZ20xWGJvQTFtU2sxai9Ud0NwTlFzalhhV092VWhOUmJoTHBNalNGTFVLeUZNVndNZlY5ajBpKy9idGkxOSsrUVVIRHg3RS9QbnpxM1NNa3FzUkcvbzdXcnF2NUdyQ0ZYWHc0RUVBS0hXaG1ZcUtqNDgzVm9MRng4Y0RLT3JWR0JVVkJRQW1pejM0K3ZwaTRjS0ZtREZqaGpHZ2ZQZmRkL0hXVzIrWkhiZFJvMFpZc21RSlhuamhCYk9xSTVsTWhtN2R1dUhHalJ2WXVYTW5BZ0lDS2pYbUJRc1dRS1ZTWWVIQ2hYWU5LQUhnbDE5K0FRQTgvL3p6Wlc0WEZoYUdvMGVQNHZEaHc4Wmc1Zjc5KzlpeVpRdisvdnR2eE1URVlNZU9IZWpjdWJOeCtycGhhbWhGeGNmSEc2ZlhHcW82cTZ1cUN6SUpQZjNXR2hvMmJJZ0ZDeGJnM1hmZmhVd213NFFKRThvTUtBSEF5OHZMNVBWZGtqMStMclo0SGxnU0V4T0QwYU5INCtyVnF4Q0pSUGp1dSsrTVA1LzkrL2ZqaFJkZXdLNWR1L0RCQng5ZzFLaFJGbytSazVPRHp6Ly9IRUJSOVc1cFBSZWZldW9wZE9uU0JjZVBId2NBT0RzNzQ1bG5uckhCbzdLZDhlUEg0NVZYWGtGT1RrNmw5aHM4ZURBR0R4NWNyWFBucVI2dDFDNTM4RVhncXFMV2hKUUt0UnYrdk50VDZHRVFFUkVSUFpiK3ZOc1RRZklraDF0SVJ3K2cwRmo5V0JRK1Bnb2lpNjRydGNKVklyaEtTazdKZmhSR3lzUTFQNGdzaTF6NktLVE1WU25zRWxLT0dERUNNMmZPeE5telozSHYzajJFaG9aVytoaGxUVWNzZVY5VlFxSDQrSGo4OWRkZmtNbGsxVjRSV3FWU21WV0MvZjc3NzdoejV3N0N3OFBOSG4vSi9vcGxoYXlsVGNXV3lXUllzV0lGM25ycnJTcE5xZmYwOUxTNG1yQ3RhYlZhckYyN0ZnQXdkdXpZY3JjUEN3c3pxZnd5aE1DR3h4d1lHSWh0MjdhaFI0OGUrUG5ubjlHeVpVdjg5Ny8vcmZCNFRwNDhDYUFvWExOVk1GVVRKU1ltbWt4TFQweE1MSGNmcFZLSmxTdFhvbjM3OWhnK2ZEaDI3dHlKL3YzNzQ5ZGZmOFhUVHo5dDFmRnQzcndaVGs1T1ZqdWV2WjRIeWNuSmVQandJUURncTYrK3dzaVJJNDMzT1RrNTRaZGZmc0gwNmRQeHhodHZ3TWZIeCtJeDNuMzNYU1FtSnNMVDA3UFU5NGZqeDQ5ajh1VEp1SFhyRmtRaUVUdzlQWkdkblkwK2ZmcGcwcVJKbUQ5L2ZwbUxWemtTa1VoazdOOXJUeVlocGRUKy9XNXRyZGFFbEtjZmRJVkthNzAzQXlJaUlpS3FPSlhXQ2FjZmRFV2Zob2Z0ZWw2bFZtUzYrbld4NmtlRlJvd0NqUmhDUm4xaUVlQXV0VFF0V3d0M21RNlNtbCtnVkdVQnpzNTRVRmdVYWovSVRrR29WNkROenhrWUdJamh3NGZqMTE5L3hlclZxN0Z3NFVLYm43T3lERldNbzBlUHR0Z25yekpLTGpJQ3dMaUNjY2xxd1MrKytBSno1c3dCVU5TdkxpOHZEOU9uVDhlK2Zmdnc5ZGRmR3hlUnFNeTVhNUpmZnZrRmQrL2VSZmZ1M1UybXdVc2tFbWkxV21nMG1qSXJPeTljdUFEQWRBcDk1ODZkc1dUSkVzeVpNNmZTd1lzaG5MSTBaYlltcUdndng0aUlpRElYU05xNWM2ZkpzWEp5Y3JCaHc0WUtIVnV0VnVQNzc3L0hnZ1VMY1AvK2ZTeFpzZ1EvL2ZRVEJnd1lnSk1uVDZKLy8vNTQvLzMzOGNFSEgxaHRjYU9YWG5ySjVMcEdvNEZPVi9VRnllejFQT2pWcXhjT0h6Nk04K2ZQWStyVXFXYjNTNlZTZlBmZGQ2WHV2M2Z2WHF4YnR3NUEwWHRKeVQ2dHQyN2R3dnZ2djI5Y0VUczRPQmcvL1BBRDJyVnJoMWRmZlJXN2QrL0c5OTkvajAyYk5tSGl4SW1ZUG4wNjJyZHZYNjNIbEplWFY2MzlEU3I3WlpOR283SEtlVXR6UHp2WmVEbkFTYmcyRXJaU0swTEtoTnk2dUpWUnRha1VSRVJFUkdRZHR6TEMwZHd2Qm5VOUVxeHlQSTFlWk96L1dMTDYwUkJBYXUzWUI3STBVbkd4L3BCUzA4cElONWtPd28vUU1ZVzd5UkdkblFrQXVKWHhBTjFDbjdETGVlZk1tWVB0MjdkajFhcFZtRDE3ZHFsVlFhV3A2cFRaaWtoTFM4UGF0V3NoRm92eDNudnZXZjM0SjA2Y3dPN2R1eUdSU0l4OTVSSVRFL0g2NjY4YmU4Tk5tellOaXhZdHdwUXBVN0I5KzNiczJyVUxCdzRjd0lRSkUvRHZmLzhiVFpzMnRmcTRTbE5ZV0FoWFY5Y3E3VnVacWJoNnZSNC8vZlFUZ0tMSFgxeElTQWppNHVLd2Z2MTZUSm8weVN6TTBtZzBPSFBtRE5hdlh3L0F2RWZqbTIrK2lhRkRoNWE3dW5sSnRnaW55bG9ZeDlvcTJzdXhaSXVFa2dvTEMwMnVsN2U2dDJGNnRrS2hRTU9HRGZIdzRVT0l4V0pNbWpRSlk4ZU9oYnU3Ty9idjM0L2h3NGZqanovK3dQejU4N0Y1ODJZc1dyVElwSHF3UElZS3pwTFBoNXljSEdpMVd1UDd5czgvL3d5OVhsL2x4WlBzR1ZhM2I5KytRc0hnNWN1WEFjQllSWGpqeGcxajlYSHYzcjN4Mm11dkdiYzllZklrbGk1ZGloMDdka0NuMDBFc0ZtUHExS2xZdUhDaE1jaU1qSXpFenAwN01XZk9ITnk0Y1FOcjE2N0YyclZyMGFwVkt3d2RPaFM5ZXZVeVd5bTh1SUtDQXR5K2ZSdisvdjZReStWd2NYRkJSa2FHY2RHZ2lpeUVVMXhHUmdZa0Vnbmtjam4rL3Z0djVPVGt3TnZidTlUdDQrTGk0T0hoQVU5UFQ0aEVJdnp3d3c4QVlISGxkR3U0bGY3QWVEbmNyZUw5TUd1S1doRlNuay9vS1BRUWlJaUlpQWhGZjVjTmJSWlo3blk2dmVpZmFzZC9Wc05XUDZwK05Qd25SQi9JMGppYlRjdldHUU5KWjBuVnEyUWVaK0Z1ajFhWHZaRjIxMjduN2RpeEk4YU5HNGVOR3pmaWswOCt3ZGRmZjIyM2M1ZG4zcng1eU03T3h1VEprNnM5dGZQNDhlTW0wN2N6TXpQeDhzc3ZRNmZUWWR5NGNRZ09Ec2FTSlV1d1lNRUNaR2RuUXlhVDRjc3Z2OFMvL3ZVdkFNQ3Z2LzZLelpzM1k5YXNXVWhNVE1TYU5XdXdaczBhZE92V0RmdjM3NGVIaCsybjU0dEVJZ1FHMnI3Q0ZpaXEyTnV6Wnc4R0RCaGdjdnZMTDcrTVR6LzlGTk9tVFRNTE1FdHExNjRkQmc0Y2FIWjdaUVBLN094c1hMMTZGUUVCQVNaOVE2dXJvaFdJMW1ETE1MOHM4K2JOQTFCVVJmbnc0VU4wNjlZTjMzenpEVHAwNkdEY1JpNlhZLy8rL2ZqM3YvK041Y3VYNCtiTm0xQ3BWT1VlKytXWFg4YXBVNmNna1VpUWtwSUN3THhpOVBEaHd4Z3hZZ1RFWWpHa1Vxbnh1RldaVm02cjUwRmx2UFBPTzlpelp3L2tjam1jblowQkFGZXVYQUVBZE8zYUZVRFI5UERzN0d3RUJBUmc0OGFORUlsRVdMZHVIUll2WG96YnQyOERLSG90RHgwNkZQUG56N2Y0M2paOCtIQTg5OXh6MkxKbEM1WXVYWXJvNkdoY3ZYb1ZWNjlleGM4Ly8ydzhweVVLaFFKUFBGSDZsMXhEaHc2dDFHTmV2MzQ5WnMrZWJYSmJ6NTZsdHhhY1BYczJ0bS9mYm5aN2RYc0tseVkyL1o3eGNtTjN5NnUwMTJRMVBxUk16QXRHVWw2UTBNTWdJaUlpSWdCSmVVRkl5QTJHajJ1UytVSTBHakVLTkVYVHNnc0Y3QU5waVVoazZBOXB2bHEyWEthRFZGUzcrME1Lb1kzbm84cVVrL2N1Mi9YY1gzLzlOZjc0NHc4c1g3NGNMN3p3Z21BQlFIRi8vdmtuVnE1Y2lYcjE2dUdycjc2cTl2RzZkKzl1Y3YzT25Udkl5c3FDbDVjWEZpOWVqTDE3OXhvL2lMZHAwd2JyMTY4M0NYSUFZTXlZTVJnMmJCaFdybHlKWmN1VzRjR0RCeGcrZkxoZEFrcWdhRUdOcEtRa3U1eExJcEZnMkxCaFpyZC85TkZIOFBMeXdtKy8vWWJFeEVTejhFMGtFc0hIeHdmZHUzZkhlKys5QjdFVlZ0dU5pb3FDVHFmRDBLRkRyWEk4QTFzdm5OTzhlWE9iVG5XVlNDUm1VKzYvK2VZYms4VkxubnJxS1N4YnRneGVYbDVZdW5RcEprNmNhSEg4VXFrVTMzenpEUVlPSElpclY2K2FUZE8ycEhIanh0aStmVHRVS2hVa0VnbmF0V3VILy8zdmZ5YmJ0R3JWQ2lLUkNEcWREaXFWQ3A2ZW51amR1M2VWdmd5eDFmT2dNc0xDd3N5cVhlVnlPUVlOR29RdnZ2Z0NBUEMvLy8wUDU4K2Z4N0pseTR4dERjTER3M0g3OW0yNHVycmloUmRld0t4WnM4b01Fb0dpZjVOeDQ4WmgzTGh4T0hYcUZINzY2U2RzMjdZTlgzLzlOZVR5MHNNNFgxOWZlSHA2bWkxaTQrN3VqbGRlZVFXTEZpMnExR051M2JvMTZ0ZXZENTFPQjFkWFYzVG8wS0hNOStRbm4zd1NrWkdSMEdxMTBPdjE4UFB6UTkrK2ZmSE5OOTlVNnJ3VmRlTGVKZVBsdGg2bFYzaldWQ0w5K1RVMStpK3UvYmNHNGw1MjVSdGVFeEVSRVpGdHlHUUprTXRQQ2owTU0yS1JIbktadmxqNHFEV0drZTVTSGNTT1U3ajVXTWpYYU5EMDJGNW85SHFJSU1MVk56ZkIxODEraXhCRVJVWGg2YWVmaHIrL1A4NmZQMiszaWoxTEVoTVQwYkZqUjZTbnArUFlzV1BvMHFXTFRjNXo4dVJKWkdSa0dCZmttVE5uRGhvMGFJQlhYMzIxM0pXMHRWb3RqaHc1Z3I1OSs5YUsxWjRkMmZmZmY0ODFhOWJnODg4L3Q4ckNMaWRQbm9SYXJVYnYzcjJydFAvNTgrY2hrOGxxekFJK3k1WXR3NkJCZzZyVm11RENoUXVRU0NUbEJtdWxNZlNockU2NGFPM253ZTNidDZGV3EwMnFQMi9ldkFtdFZsdHFEMUdkVGdlMVdnMmc2TEZJSkJLTGowbXBWQm9yTFExMjc5Nk5IajE2bERsVnVqemw5WUkxeU03T2hsS3BoRmFyaFU2bmc3T3pjN1Y3K2pxaU5FVVdXaThmQnozMGtJbkVpTzA5Q0c2U21sVjdLT280cmN4ZklEVTZwRlNvM2JEcDBzdlFzOU1QRVJFUmtRUFJ3OXQ3RDBTaXd2STN0VExaUC8waFRTc2hpLzd2SXRhQjJZcGpHWEwrT001bVpRQUFsZzc2RjhhMjZXL1g4eWNuSjZPZ29BQyt2cjUycXc2MEpDY25CeGtaR1hCMWRSVTBMQ1VpSXNlMTZlSUIvSHQvVVlWbVorODYyTjJ4UnpsN09KN3lRc3FhRmJtV2NDc2puQUVsRVJFUmtjTVJRYVVLaGJOenJFMk83bEtzUDJUSmFkbE9ZdmFIckVrR0I5UTFocFRicmh5MmUwanBLSUdncDZjblBEMDloUjRHRVJFNXNHMVhEeHN2UHhkUVY4Q1IyRTZORGludlpEVVFlZ2hFUkVSRVpJRktWYS9LSWFVSWdIdUo4TEY0R0NsaGY4aGFZMlJRQ09iSFhvVVdla1RkdjRLNHpBUTA4cW1kSDd5SWlJaXFLaTR6QWFmdlh3VUFTQ0RDeUtBUWdVZGtHelUycEZSclpVakpEeEI2R0VSRVJFUmtnVVpUQjBWL2FscGVSRUVpc2pRdHUrZy9ONmtPSWpDSWZCd0VPRG1qajE4Z0RxVWxRUTg5RmgzZmlMVkQzeE42V0VSRVJBNWwwWjgvUXYvUDMwWjkvQUxoNytSY3poNDFVNDBOS1pQekE2SFRPOWFxa0VSRVJFUmtJQWEwZFZESExjRmlHT2tpNGJSc0tqS2pRV01jU2l0YXdUbnkrbkhNNkR3UzdZS2FDRHdxSWlJaXgzQWhNUmFSTVNlTTE5OElDeGR3TkxaVlkxTysxSHgvb1lkQVJFUkVSR1ZvNHVHS3Z2VnkwU1VnSDYxOEN0REFRd1UvRncwRFNqSVI0ZTJMTHQ2K0FBQTk5SmgvWkwzQUl5SWlJbkljbnh4ZGI2eWk3T3J0aXdnZlg0RkhaRHMxTnFUTVZub0pQUVFpSWlJaUtrTldvYmZRUTZBYVFBUVI1alJ1WWJ4Kzh0NGwvQkYzWHNBUkVSRVJPWWJmYjUvRHFYdVhqZGZmSy9iN3NqYXFzU0VsLytnbElpSWljbXo4ZTQwcXFwdVBMMFlFMVROZW4zTndKVElMY2dVY0VSRVJrYkF5Q25Jdzk5QXE0L1dSUVNIb1ZvdXJLSUVhSEZJcTFHNUNENEdJaUlpSXlsQ2djUlY2Q0ZTRGZOS2tOVHlrUlMzejcyVW5ZL0xPejZEV1dWNTRpWWlJcURaVDZ6U1lzbU1oN21VbkF3QThwVExNYTlKSzRGSFpYbzBOS2RWYW1kQkRJQ0lpSXFJeThPODFxb3hBWnhkODFhS2Q4ZnFwZTVmeDM5L1hDRGdpSWlJaVlieC9hRFZPM1g4MHpmdXJGdTBRNk93aTRJanNvK2FHbERyKzBVdEVSRVRreUZSYUo2R0hRRFhNc01CNm1CRFN3SGg5dzk5NzhmM2Z2d2szSUNJaUlqdGJINzBIUDE3WVo3dytNYVFoaGdiV0ZYQkU5bE5qUTBxZHZzWU9uWWlJaU9peHdML1hxQ28rYmRvYTNiejlqTmMvK0gwTjFrZnZFWEJFUkVSRTlyRStlZzgrL0dPdDhYbzNIMS9NYjFyN3Aza2I4QzlISzZoYmwwMjlxZUxFWWoyY25iVkNEME13bnA1S3VMaXd2eFFSVVdXSXhYcUVoMmRBSk5JTFBSUWltM01XUzdDaFhXZTA4dkFFQUdoMFdzdzl0QXIvT2JpQ1BTcUppS2hXVXVzMG1IM2dXOHc5dEFvYVhWRmUwTXJERXh2YWRvR3pXQ0x3Nk95SElXVTFpY1Y2REJ4NEN5TkhYa2R3OE9NUlZrcWxPclJwazJ5em9NM05UVzJUNHpvS21VeUhsMSsraEo0OTc4TFBUeUgwY093dUpDUUhZOGRlUnZmdTkrRHBxUlI2T0dSblBqNEY2TmJ0UHB5ZCtTSHpjZGVwVXdMNjk3K054bzB6SUpYcWhCNk93MnZmUGdsOStzUmoxS2pyL0hLVUhndWVVaG0ydE85bURDcUJvcW5mTC96ZkIxejFtNGlJYXBYTWdseThzT1VEa3luZXJUdzhzYVY5TjNoS0g2OVdoNUo1cncyWkovUWdxdUt2eEE1Q0R3RUE0Tyt2UU11V3FYQnpVNk5aczNUNCtoWWdMYzBkU3FWVTZLSFpqRmlzeDVBaHNXamRPZ1Z5dVJxNXVVNG9MS3orQzhmVlZZMSsvZUxScmR0OWlFUkFjckljZXIzSUNpTjJOQ0owN0pnQVB6OEZXclJJUTBoSURyUmFNYkt5WEdycDR6VVZGSlNQc0xCcytQc3IwS3BWS3VyVUtVQnVyak1VaXNmcnpmZHgxTDU5RXZyMmpVZGdZRDZhTnMxQWVyb2Jjbk9kaFI1V3JSY1dsb1ZXclZKeC83NlgwRU14Q2d6TVI2OWVkK0RqVTRoR2piTFF1blVLUEQxVnlNOTM0bnVCQlo2ZVN2VHJGd2VSQ0hCMTFhQnAwM1RJNVNva0pucEFxM1g4NzVzNzFQMUw2Q0ZRRGVVdWtXSkVVQWoreXNyRS9jS2lMM2J2WjZjZ011WTRHdGVwaDBZK2owZC9MaUlpcXIxK3YzME9FN2QvaWlzcGNjYmJ1dm40NHYvYWQwTWRXZTNyN2YzSjJqMmZsSFUvUThwcWF0dzRFeUVoT2NicjN0NkZhTmt5RlM0dUdxU2t1RU1rQXVyWHowWjJ0dTFXWVFvS3lrT2RPZ1UyUFVkeE9wMElIVG9rUWl6V0c0T21vS0E4cU5XU0tvOUJKQUpHakloQllHQSt4T0tpS2ZSaFlWbElUcGFqb0tCMmZXRFY2MFY0OHNra2lQN0pJK1Z5TlJvMnpFS0xGcWx3ZHRZaEo4Y1pLbFh0TGVldVd6Y1g5ZW9WVlVDSVJJQ1BUeUZhdEVoRGNIQWVDZ3BreU1saGFGVmJ0V21UREIrZlFnQkZGY1ZObTZaREpBSVNFejBFSGxudEZSYVdoV2VlaVVOZ1lENWNYVFc0ZDg4eGdzb09IUkxoNy8rb2tsd2kwUnUvdUFrT3prTnVyaFB5OG1ydmU0RklCRFJ0bW82NmRYT1JraUl2ZDN1TlJveUdEYlBnNnZxb0F0blByd0NOR21YaTRVTVBxM3hSYUVzTUthazZuTVVTakFpcWgweTFHaGR5c2dBQTJjcDgvSHJ0S0tMdVgwRXovekFFeVgwRkhpVVJFVkhsWEVpTXhldDd2c1N5cUszSVZ1WWJiNThVMGhBcldqOEpkMG50TEh4alNHbGpuVG9sd01ORFpYS2JTQVFFQk9TalJZczBBQ0wwN0hrWFlXSFpVQ2hrVmc4U2c0THlNR2pRVFRSdG1vSENRaWxTVTkydGV2elN0R3VYRExINFVWOHNUMDhWR2pmT1JOT21HUkNMOWNqTWRLMTBkVWRob1JTTkdtVVpyN3U1YWRDc1dScTBXakdTazh2L0VDY1VGeGNOTkpyS1BkYTJiWk1na1pqMkZaUEpkQWdPemtQcjFxbnc4U25FM2J2ZXRiS3lNaVFrQjhIQmVXYTNlM2lvMEtSSkJobzJ6SUphTFhsc0trc2ZKNG1KSG1qV0xBMVM2YVBuZm5Cd0hvS0M4bkQvdmxlbFgwZFVOa05BYVhpdjl2ZFhPRXhRK2VDQkp3SURGUlpiUG5oNHFOQ3NXVHA4ZkFxUmtPQlI2NTRYb2FIWjZOY3ZEaTFicHFGZXZWekV4Zm1nc0xEc1AwTDFlaEdTaytWbzNqek4rQVVYQURnN2F4RWVub0g3OTcwYytnczlocFJVWFZLUkdNLzRCYUtadXllT1phUkNxU3RxRVhFL094bWJMaDVBYlBvOXRBcHNCQjlYZnVsRlJFU09MUzR6QWU4ZFhJRVAvMWlIKzluSnh0czlwVEo4MjZvRDNtZ1FEcW1vZHYzOVd4eERTaHVTeWJUbzN2Mit5UWVHNHFSU1BXUXlIZHpkMVhCelV5TThQTk9xWWFVaG9KVEpkQkNKaWo3NHlHUTZQSGpnV2Y3TzFkU21UYkpKMEdEZzdLeEZTRWdPSkJJZEhqeW8zQWZoekV4WCtQZ1VHaXV0QUVBc0xncTEvUHdVdUgvZnkrR210WGw3RjJMMDZHdlE2VVJJVFhXdmNLaldwazFLcVQzWTFHb0pUcDhPcWJYVFlPdlh6MEZRa0hsSWFlRHFxa0ZRVUQ1eWM1MlJtZWxxeDVHUnJhblZFaFFVeU5DZ1FaYko3WVl2T1I0KzlLeFUwREp3NEMwVUZrcFpmV3RCeVlEU3dGR0NTcjFlaFBoNEg5U3Rtd3U1M0hJZlloK2ZRdFNybDR1WUdIODdqODc2eEdJOUdqYk13dE5QMzBHYk5zbHdjeXVxaUJTSkFGL2ZBdHk0NFZmT0VZQ0NBaGxrTWkyQ2d2Sk5icGRLOWFoZlB3Y3hNWDdRNlJ6eml4MkdsR1F0emVRZWVERzRQcEpWU2x6UGV6U1Q2VWJhUGF6L2F3OU8zTHNJclU2SGVwNytjSlBaWjRZUkVSRlJlZElVV2RoeDdSZytPcndPbnh4Wmo1aTB1eWIzandxcWp4L2Jka1lITHgrQlJtZy81WVdVdGJOKzFFNUNRbkxOUGdBV2QvRmlFTTZkcTR0Smt5NUFJaWtLcFB6OEZCZ3c0RFlLQzZYVnJoSnpkdGFZbmI5Tm0yUjRlS2h3NUVnRG0xYWY2SFJpQUpZWHpybHlKUUJSVWZXcmROemp4ME5SdDI2dTJlclBZV0haR0RZc0J2djJOVUZlbnVQMFpRZ096b09Ua3haZHV6NUF5NWFwT0hPbUh1TGp5MzlqS2UyRFpHNnVFL2J0YTRLc3JOcjdoN1hodFdCSlFZRU1GeThHNHRvMS8xcFhQVVZGWW1OOUVSNmVZZEltQXdEa2NoV0dEWXZCSDM4MHFsQ0FKcFBwVUw5K0RrSkRzM0g5dWg5T242NFB0ZHI2ejVsWFhybGs5V1BhZzZYZkR3WXRXNllDQUU2Y0NMWG5rTXhvTkdJY1BOZ1lJMGJFUUM1WFdkekd6MDhCZi85OHBLVFlaNWFBdFhsNUZhSkprd3cwYjU1VzZxSndRVUY1YU40OERURXg1UWVWbHk4SG9rMmJaTE12UnowOGxHalFJQXUzYnRXeHhyQ0pIRnFnc3d0V3RlNkFWK28xd0tMYjEzRW1LeDBBb0ljZVVmZXZJT3IrRmN6YXZ4ek4vRVBSUGJRTm12cUdJdHczQlBXOUFpRjNjb1hjeVJWT0VzZXRQQ1lpb3BwSnBWVWpUMVdBUEZVQjdtY240MWI2QThTbTM4T0plNWR3SS9VZTlERC8yN3lydHkvZWE5d0MzWHpZdHNTQUlXVTFOR3FVV2VwOUJ3ODJ4cDA3M2dBQWpVWUVTWWtXZ3lWRE9HdHEyREFUN3U0cTdOOGZYdTRVc3FyU2FpMkhiSC8vSFlSejUrcFYrYmhLcFJSbnp0UkRyMTUzemU3ejhTbkVrQ0d4MkxXcm1jTXNyRkI4UlhkUFR5V2VlU1lPU1VseVJFWFZSMnFxVzZuN2xWWVJldng0V0swT0tBR1k5RlFyTGlYRkhYdjJOR1U0K1JnNGZUb0VvMFpkaDBoazN2S2dmLy9iT0hZc0REZHZsdjJMT2lBZ3o3aC8wUUpVdVRoNk5NenEvUzJ2WGZORGh3NkpWajJtSTdCR1VCa1ltSThXTFlxT1UxZ294ZW5USVpVK1JrR0JESWNPTmNhd1lUR2xocXBPVHBhL0VLdU1SbzB5a1ozdGpQVDAwdCtYclVFaTBTRXdNQi8xNnVVZ0xDd2JkZW9VVkdpL0xsMGU0czRkNzNKL1p5c1VNaVFueXkxV28zdDVtVStkTi9EMFZLSno1NGM0ZXRTMlgyQVMyVk0zSDE5RWR1eU9xTXgwckxoN0M0ZlRrcUg5NXdPZ0huckVwTjVGVEtyNTM1TkVSRVJDa2tDRVBuNkJlQ01zSEJFTUo4MHdwS3dpcVZTSHNMQXNpL2M5ZU9CcERDZ0JReUJWL1E5WmxlSG1wb2FucDlMdUllVmZmMVYvbGNVYk4velF2SGs2QWdNdDlTMVVvbnYzZXpoNHNIRzF6Mk1ObGo0b0JnWGxZY1NJNjdoNXN3N09ucTJIL0h6enlzL1NmbjZPT2xYUG10emNMRmRNcGFhNldlM0RzNkhQL0Y5ajd3QUFJQUJKUkVGVUhhY0JPNmFNREZmRXhQaiswN2ZYbEZpc3g5TlAzNEZlTHlxektxeGtYMU1QRHlXR0RJbkY1Y3VCT0h1MnJ0VmFReGplMHhoVW1tdllNQk5ObXhaVk1LbFVraXFGbEVEUmEvL0NoU0E4K2FUbG4zRjEyejdVclp1TFBuM2lvVkpKRUJuWnpHcGZCSWxFZW5oN0Y4TFByd0QrL3ZrSUNNaUhuNStpekJrV3BYRjIxaUFpNGo2T0hHbFk3cllQSG5oYS9OMlRtMnQ1bG9Hblo5RnJ3OTFkQlNjbkxmYnZEMzhzZnRmUTR5UEN4eGNSUHI1SVVTbXhJK2tCOXFRa0lEbzdFeHA5NVYrTFJFUkV0aUFWaWZDa2x3K2VDNmlMa1VFaDhIZmk1OVRTTUtTc290RFE3Rko3Q2taSEI1dGN0L2VIZ1Z1MzZ1REVpVkNicmhCdDY4ZDArblE5REJ0MncrSjlZV0haRUl2MWduL0k4dll1TEhXS0lnRGpJakRuenRYRDVjc0JKdmM5em44M3U3dGJudktZbFdXZC9wT0dEK1FBc0h0M1V3YVZBbkIxMWFDZ29PeGZMK2ZQMTBONGVBWmtNc3Z2b3oxNzNrVkNna2VwVmRPbDlUVjk0b2xrMUsrZmphTkhHMWh0aWpDRFNzdUtCOFZPVHRwcXZTOUhSd2NqUER6RGJDR2RwQ1E1OHZPclhqbnY2NnRBLy82M0lSYnI0ZUtpd2VEQnNZaU1iRjVxb0ZmZXNlclh6NEdQVDRHeGYzSlo3U3NxcTBtVERNVEcrdUhodzdLcmdSTVN6TzlYS0dTSWovYzJ1NzE0UUFrVTlYanUxeThPaHc0MTRzSmtWT3NFT0RsaldtaGpUQXR0RElWV2c3TlpHYmlZbTRYYitYbTRwY2hIaXFvUWVSbzE4clJhcUhYV2UrMFNFUkVCZ0V3c2hsd2lnVndxUTRDVEM4TGQzTkhZWFk2Mkh0N283RjBIYnJWMHRXNXI0MCtwaXNMRE15emVucERnZ2FRazA1V29TNnZvK2U2N0o2djhnVTRtMDJIU3BML05icjkyemQ4dWZjYXErdUhHMlZtTHNMQ2l2bGxsUGZia1pEa2VQUEEwNjF0WGRPNnl6MUcvZmpZeU0xMXQzcnZTMHRoS3VudlgyMkkxMk9QODRiQzB2bXlabWRXdmJpcjVnWHpJa0ZnR2xYWVVGSlNIRGgwUzRPV2x4Sll0cmN0OGpSY1VTSEhqaGg5YXQwNnhlTDlVcWtQVHB1bTRjQ0hJN0Q2eFdJL0F3SHdMZXhYeDlpN0VzR0UzY09GQ0VQNzZLOWdxWDJqODlWZGQ2UFVpQkFUa0l6WFZEYW1wN3NqTmRZSlNLVVZob2JSYTV4Q0w5Umc3OW5LcHI0MERCOEp4OTY3d0szSVg1K3FxaHArZnd1UzJrU092VitzTEdFc3JmUWNGNVdIVXFHdFZQcWFIaDhwa3VyaTd1L3Fmb0xMeWJVT0NndkxSdWZQREtvK2xPSjFPaEx3OEo3UEhQSGh3TE5MVHkvN0NSaUl4L3lHN3Vha3hkS2o1RjN0eXVRck96cVl6T1JvMHlFS3ZYbmR4OUdpRHlnK2NxSVp3azBqUjJ6Y0F2WDBEeXQrWWlJaUlIQVpEeWlwd2NkRWdORFRiNG4wbHF5Z0IrMVpTbGxlOVpDMVZmVXdpa1I2OWU5L0JrMDhtSWpvNkdEZHYxaWsxc1B2NzcyQ0xRV0JTa3J6VTh3Y0g1NkYvLzlzb0tKRGh0OSthV0dVVjlkTFVyMi81T1dCdzVrdzlYTHhvSHJBQWo4ZTBia3VjbkxTbFZpQlhkd3BteVlBU0FOemRWUXdxN2FSSmszUTgvZlFkNC9YdzhBekV4cGJkWStYeTVRQzBhcFZxMXB2U3dOdTcwT0x0Z1lGNUZhcGdjM2RYd2RWVlU2MUt2T0lzdmI5YlErUEdtYVVHbENrcDdnNFhVQUpGWXk3NTcxYlIvb3VWNWV0cjNlTjZlaXJ4M0hORlFXVmxXcUtVMVdlNElwS1M1TGgyelI4WkdhN0l5bktCVGllQ1ZLckR3SUczVUxmdW8vN0dWWDI4bGRtdmFkTjBxRlFTbkRwVnRVWHVpSWlJaUloc2dTRmxGWVNIWjFqc09aV2M3RzV4R2xadERLUXErcGdDQS9PUW5QeW9zdFN3bjZlbkVyMTczMEg3OW9tSWpxNkxXN2Q4ek1MS3hFUTVzckpjeklLS1M1Y0NMWjZyVHAwQ0RCaHdDeEtKSG5LNUNrT0gzc0MrZlUyUWxtYjloUktrVXAxWlQ3emlUcDhPS1hXY2dHTlhVclpxbFdLemhaMUtWdlFZNlBVaTR3SWNWZFc4ZWJwSlFHbkFvTkkrSGo3MGhGNHZNZ1pYN2RvbGxSdFM1dVk2NDg0ZGJ6VDgvK3pkZDNCajUzazIvT3VnRjRJRVNiRDNUbTd2VGJ1cjdZVmFhVmV5M0NKYmNweEVjV3duOFl6aldETngzamlmTTRydHNaMjhuLzA1aWNkNWJZK2RSSzhUN1VyYVhyVzljd3VYdlRld2t5Z2tRUFR6L1FFQkpJaHpRSUJFSWJqM2IwYWpKUUFDRDBrQTVMbk8vZHgzRWZjUU1yNldGVGs1RTV5WEErN25VbXRyQ2g0OXlvcWJuL2VLRlVPODF6MTRzUEErdjVGUVZqWVc2eVVzaUZwdFFYVjFLMDZkS2crNk5jclltQUl1RitQOS9lOXlNYkRaaExCWTNOVzBVMU5pbU0waW1Fd1N6b3JMNFdHbFgyVzl3eUhBdVhPbE9IeTR6V2NRV3pTc1dERU11MTI0YUo5amhCQkNDQ0hrK1VNaDVUeFVWUGdQZXdEY2xYOWNvaGxTTW9zbysxcXhZaGpidHZXaXBTVVYxNjRWZ0dVWnYrOUZVcElWdTNkM1lzTUdMZWVBR2E1S3FqVnJCckZtelNEbmJXZHU2NVBMSFRoeXBBWG56cFg2YmNGZnFOeGNJMjlGWUVkSGNzQ0FFb2hNVDhxdFcvc3dPcXBBYXl2L3NKRmdEQTZxOE5KTExSR2RRRDhidzdBUjdmZEhRV1hrbWMxaTlQWW1lcXZNMVdvTENndjFQa1BFdUxTMXBmQ0dsSHl2MjVsVlo3TTlmWnFCKy9kemdseDE3R1ZtVGlJdHpjeDUzZUJnQXJUYXhDaXZhRzQ1T1JPOGE0NG5HbzBaaHc2MTRjeVpzcUNHZGptZERONS92d29PaHdCV3F5aGd1Qm5LdG5DSFE0Q3paMHRSWGQzSzIyczFVdGF1SFlEVktwenpkeFloaEJCQ0NDSFJRQ0ZsaURRYU0rZVdxdEZSQlhwNnVMZmtMY1VoS1hOOVRldldEV0REaG40QTdtMWxJcEVMVjY0VThRYTJLcFVOS2hYL0VKcVpRam1JazBpY3FLNXV4Y1dMeGVqdERkK1dTYjVReFdTUzRQcjFnckE5VHJDMmJ1M0Z5cFhEY0xrWVRFMkowTmMzLzJCamJFeU8wNmZMb3g1VVJob0ZsWkhYM0p6cTB3cGo3ZHJCT1VQSzN0NUVPQndDdjlCL2FrcU03bTcvejVWSW5FaFA1KzlIMmQ2ZUhPS3FZMnZsU3U2ZW5BQlFVeE9aN2VVTHhUZUYrODZkUE03dmYyR2hIdHUzOXdCd0I2OGZmMXdFcHpQNE0yb1pHU1lNRHl0Q3FrRFB5REJoLy83Mk9XK25WbHV3YVpNMjZHM1BDNTAwenNjZFZKYmh3SUUyQUF5a1VnYzBHak9lUE1sRVhWM3dQZlZrTWdkZWYzMjZoMmRiV3dvZVBzd09HTUl1eGI5UkNDR0VFRUpJZktLUU1rVExsM01mVUhJTmQvQ0k1Z0hBUWlvcDE2L3ZEL3EyZkJPYTE2MGJRR0tpMVcrd1VIR3hEbUt4RXhjdmxvQmxvMXZ4S1JLNXNIOS9CMzcvKytWaEdhWWpFTEFvS09EdVIxbFRreFhVMXNGd1BpYzhBYVZuYlFjT3RPUFVxZklGVFRhbW9KTE1SM2UzR2hhTHlQdWNTVXN6SVMvUGlONWUvdERjNFJDZ3R6Y1JSVVY2bjhzZlBzemlETEt5c3ljNDIyMEFnTUVndzloWStOczdSSXBHWStZOTRURTBwRnlVVlpSbFpXTzgyNUt0VnFIZk1CcXAxT0VUYW1abVRtTDM3azZjUDE4Q3EzWHVQMEdLaTNYWXQ2OERVMU1pdExlbm9MVTFCU01qYzcrMzhRMWtBdHl0Q1ZwYlU5RFhseGp5OEp4SXN0c0ZPSDI2SEptWmt6aHlwQVVBdkxzR2dxME9uaDNnbDVhT0l6TnpFcmR1NVMvSzNxYUVFRUlJSVlUTVJDRmxDT1J5TytkVWI0TkJoczVPL3VxZGFQWWY1QnRBRVl5MWF3ZDVELzZEeFZkaEF3QjVlVVpVVjdkR2ZVdTZYaS9EeHg4WGhXM2FkMjZ1MFdkYnVZZkJJSjJ6QjkrMDhId1RaZ2FVSHA1QkRCOStXTEdnd1VHemc4cUpDU2xHUmhRd204V3dXRVN3V2tVaGhhMGlrUXRidHZUTmVUdXJWWWdIRHlLN1hWZXR0bEJJR1FFdUY0UG1aZzFXcjU1dXg3QnVYWC9Ba0JJQXVycVNmVUpLclZhRnBxWTB6dHZ5RFMwRDRxK0tjdk5tL2kzQmZPMURZa2t1dDJQYk52N1hNTmZ3cXgwN2V2eUdBbVZtVHVMbzBXYWNQVnVLaVlucDE2Rkk1SUxUS2ZDK3I4aGtEcnp3UXM4bmorM0FpaFhEV0xGaUdIcTlEQzB0cVdocFNlVU1HWE56alp4QnFsYXJ3dDI3ZVhOT3o0NDFvMUhxMC90eXpacEJLSlYyWEwxYU1PZmZFMXc3RFJJU2JEaDRzQTFkWFdyY3VwWEgyVnFGRUVJSUlZU1F4WUJDeWhBc1h6NENvZEEvbFhuNk5DTmdXTFBRNEM4VUN3a0FyMXdwd3A0OW5SRmRMOTlXYlplTHdlOS92M3hCOS8yNXo5WDVYV1l3eUhEOGVGVlEvY2FDVlZibUgxUUQ3dXJTTjk1NEZ0UjlTS1hjMVluNzk3ZkQ1UXB1clF6RDhsWTV5bVFPVkZlMzRzTVBLeGRVS1RRMkpzZjc3eStEMDhtRU5BV1hDOStnamFFaEpaS1RwL3VKU3FWT0NBUnNTRnNjeWVMUjJPZ2JVbVprbUpDYmF3ellncUNqSXhrYk52UkRwYkpDcDVQajh1VmkzdmZVcFJKUzV1WWFrWk5qNUx6T1loRnhEbUdMdFIwN2VuamZ1OHhtc1YrRlkyWGxLSXFMdVN0RjFXb0xqaDFyeHJsenBkNnAyZXZYOXlNMWRRcFhyaFI1SzNMTlpqSGtjb2ZmNTI3YXBNWEdqZTRBdkxFeERUMDlpZDRBYitORzMvRFg0UkRnOXUwOE5EVnA1dlYxUjVKUTZNS0JBKzFvYWtwRFo2ZTd2WUhaTE1help4bFl1M2I2cEY5WjJSaUVRaGN1WHk0S0dGUUc2dGRhV0toSFRzNEU3dDdOUVdNajkwa0FRZ2doaEJCQ1lvbEN5aUFKaFM0c1crWS9mWmhsR1F3TUJCN0tzcERxeGxBdDVMRTZPdHdIK0pFT0tybXdMQ0pTMldhMUNzTWFVSXJGVGhRVTZEbXZFNGxjdk1OMGd1V2VmczA5QVR0VUtwVU4xZFd0K09pamlxQ24xM0l4bWNLekhiSzhuRHVrYkdoSVIwcUtHYXRYVDA4NDNyUkppNTZlSktwMmpFTkdveFM5dlluSXk1c080TmF0R3dnWVVqcWRERTZlTEVkMjlnUTZPcEo1WDdNYWpkbXZLczlqZEZRUnNYNkJrUkNvaWxJbWMrQXpuNm5IM2J1NTN2ZmxXRXRPbmtKaElmZDdId0RVMXZxZXJNdklNSG43VVBLUnkrMTQrZVZtWExwVWpORlJCWll2SDRGSTVNSnJyelhpd29VU2pJNHFjT0pFRlZhdUhNTDY5UU4rNzY4TXd5SS8zNEQ4ZkFNbUp5Vm9hRWpEMkpqQ1o2alA1S1FFNTg2VllueDg4VDAzaEVJV0J3KzJJemZYaU96c0NadzlXK1lOcDU4K3pjQ0tGVU1RaTZlLzV1SmlIZXgyQWE1ZEsrUzhQNW5NM2NjeWtNNU9OV2V2VjBJSUlZUVFRaFlEQ2ltRFZGazV4bG0xeGpBc1B2V3BSang1a29tblR6UGdkUG9mWEVkemUvTkN3MFhQQWZHMmJiM1E2MlhRNmVRd0dLUitBMis0RGo0bkpxUjQrblR1Q2FGekhiZ3Vac1hGK2dVSGtkR1VraktGZ3dmYmNlWk1XVWlES3NJdE1kSEtXZUZqc3duUjJhbEdYMThpcXFwR3ZkV1VJcEVMdTNkMzRkU3A4cGl1bTh4UFEwT2FUMGlabVRrNVp6WGw1S1Jrem5ZSnMvdFd6dFRhR215cmhkaXJxQmhGYW1yZ01Da2h3WVo5K3pyUTM2L0M3ZHQ1TVEvWlpsY3p6dFRUazRSbno2WXJueE1TYk5pL3Z6Mm8zMGNzeTJEVEppM3NkcUgzdlRVaHdZYWpSNXR4NjVhNyt2SHAwMHgwZFNYanhSZTdlS3Z4RXhKczJMUkpDNGREQUoxT2pxUWtkMHVIVTZmS0YxWGZTUStoME4wL09EZlg2UDM0NEVGM1ArR1JFUVZzTmlFYUc5T3dhdFdReitkVlZJeGhmRnpoOC8zMm1QbWFtODNsWW5EalJnR2FtK1BuZFVJSUlZUVFRcDQvRkZJR1FTeDJZZDA2L3FFeUlwRUxHemIwdzJpVW9xMHR4ZS82YUZZbGh1T3hPanFTNTZ6ZTRRb2FwNlpFYUdpWWV3dlpoZzM5Y1R1TXBhckt2NXAyc2N2S21zQ2VQWjI0ZElsL0MyMmtiZG5TeHhuV056ZW53dUVRd09FUTROR2pMSitlbFJrWjdnRWJnYmIra3NXcHAwY05vMUdLeEVTcjk3S05HL3NYTkhVZUFPK1FHWmVMNFh6dlhZd1VDanUyYnAyN042dEhkdllFRGg1c3cvSGpWVWhQTjZPdkx6RW1yNGYrZmhWdTNzeEhVWkVlY3JtN210VmdrS0tyUyswVEVIdGFUZkJWdkFMdTdleE5UUnAwZGFreFBLeUVXbTN4bVVnTnVIY3Y3TnpaamZSMEUyN2R5b2ZCSU1YSmt4Vll1WElJbXpacGVYL1hpVVF1SkNkUEFYQlBFcmRhNTE5RlB0TVh2MWk3NFB0WXRtekUyeTVFSUhCOVVqay9UU3gyNHZCaGQvVzdYaTlEWFYyNlgwZ0pBSnMyOWFHbko5R3Y1M0NnMThlbFM4WG82cUlLU2tJSUlZUVFzcmhSU0JtRTFhc0hBMWFSQU1ETm0vbThCOGw4VzdDRDdWL0lqZnMrbzcxTmU3RUxaeFdyUm1QMm01d0t1RVBkUzVlS1E3cXZ0OSt1NGJ6OGw3OWM1MWUxR3UreXNpWTR0NG15TEZCZlAxME5WRmVYanNyS1VhalZGdTlseGNVNldDdzl1SGt6UHlwckplSEJzdTZmNTdadHZkN0wwdEpNS0N6VXp6c29TVTJkOG5sdXpOVFhsNGlwcWZqNGRiWjlldy9uNEMwK1dxMEtseThYWS9YcUlheFpNNGpoWVNXdVhpM2tIRklUYVEwTmFRRlBSRWtrVGh3NjFNYjdjM0k2QmFpdFRjZlRwNWsrTFNpMmJ1M2wvZDFWV2VtdU9yMTRzUVNUa3hMVTFtWkFxMVZoNzk1TzNzZVorYmthalJtblRwVXZxT1VGRUxnSGNMQ0NhUWt5M1UrNEFwT1RFZ3dPSnZoVmp3cUZMTmF1SGNUVnE0WGV5eVFTcDdjcWM3WWJOL0lwb0NTRUVFSUlJWEVoZk0zNmxpaUZ3czVaeVREVFhBZHVBcDd2c2x4dVg4Qi8zQWRMOGJBVk9acFZRT0hzQjdwOCtiRGZaUzRYZy92M0l6dUpPcDZKUkM2ODhFSXY1M1h0N1NrK1BTZGRMZ1lmZjF6b0Y5SXVXemFDN2R0N0tJQ1BNODNOcVg3QjBJWU4vZk0rY1ZCU3dqMndDbkFQNjRrSEpTVzZnSDBkWjZ1clM4ZVpNMlZZc1dJWWE5YTRoeEdscDV2d3FVODFZdlhxd2FqMk81NkxST0xFU3krMWNwN0lBWUNKQ1FrKy9MQUNEeDdrK0R3dkNncjBBYmNwQTBCYW1obWJOazMzOEJ3YlUrRDQ4YXFncW1jMUdqTjI3Rmg0aTVIVHA4c1hQRHdzV0FrSk5yejBVaXRrTWdkNmU1TTRiek03a0N3cTBuSCsvbi8yTEFQTnpmSHgraUNFRUVJSUlZUkN5amxzMk5BL1ovQTNWd1ZQTklORG9YRHhoNVJBL0ZVS3ltUU9sSlQ0YjZXcnIwK240UzRCYk4vZWc1U1VLYi9MWFM0R0R4OW0rMTArTXFKRVRVMlczK1hMbG8yZ3VycVZkN0l3V1h6c2RxSGZOT1dVbENuZUFVcUJNQXpMKzNrbWt4ZzlQZHhCem1JaWt6bnd3Z3VoaFdWZFhXcXdMQU90VnVVVDdBbUZMbXplck1YUm84MUlTZ3BjVFJnTmNya2RSNDYwSUMyTk82RFVhbFU0ZnJ3S282TUtuOHNsRXVlY0FlTG9xQUtuVDVmanlwVWluOHNkRGdHdVhDbkNuVHQ1QWFkZEErNkFXNld5QmZHVjhCc2JrK1BVcWVnRmxXcTFCWWNPdFdGc2pMc1g2ZXhxWE04MjhwbUdoNVc0ZDQ5T29oRkNDQ0dFa1BnUkgvdmpZaVE3ZXdLVmxhTUx2cDlvaHBReko0RXVKbGxaa3lnckcvdmtvRHQ2anh1dTZydFZxNGI4Zm80V2k0Z3pVQ051VlZXanZNRlNiVzBHYjdqNzVFa21jbk1ua0pYbE8yZ25PM3NDcjc3YWhDdFhpakE4ckF6N2VrbjRQWHVXamhVcmhuMWVoeHMyYU5IZXpqL0JtMHRlbnBHM3gyRnpzMmJPa0NyV0dBYllzNmR6M3R1RkJ3WlVPSG15SE5YVmJkNStrTUIwVmVYOSt6bW9xL01mcEJJTmFyVUZodyszOG9hQWpZMGEzTHFWejluR1l0dTIzb0M5S3dIQWJCWmpZQ0NCOS9wbno5SmhNRWl4YjE5SHdOKzFXVmtUbUpoWTJOQ1k4WEU1VHA0c3g5YXRmUmdaVVdCNE9BRTZuUXdtazhSdndCZFhTNC9hMmd6Y3Zac2IwbU9LeGR5dEFXWU9Va3BJc1BrTkp2T0V1TE8vN3lLUkM1bVprd3Z1RDBzSUlZUVFRa2drVUVqSlF5UnlOKzBQMTMxeG1kMS9VQ3gyNFEvLzhMSGY3V3Bxc2xCVDQxdDF4bmZieFNRcHlZcXlzakdVbFkxRHBYSVAwRWhQTjBWMTIyNDR0a05LcFU0c1grNC9NT2YrL1p3Rjl6bGJxZ29MOWJ4Vll3YUQxTy81UEJQTE1yaDRzUml2dmRhSWhBVGY0Q014MFlwang1clExS1RCL2ZzNVVhdHFJdk5qTXJrbmRzODgyYU5VdWx0b1BIb1VmTUMvYkJuM3dDcVdaZnlxTlJlajlldjdlZnNGbWt4aTJHeENKQ2NIcm9nY0cxUGd3dzhyOE5KTExUNkJvRWprd3JadHZTZ3MxT1BxMVVKTVRrckN1dlpBY25LTTJMZXZrN1BDMlc0WDROYXRmTjZKN1NVbHVxQ3FhdlB6RGRpL3Z4MFhMNWJ3OXV2dDZVbkM2ZFBsT0h5NGxiZmY1MXhoYUxCME9qbk9uQ2tMeTMwRncyNFhZbkpTNHZkZVdGdWI0ZjAzMThuVXUzZHovVTRFaWNVdUhEclVpb3dNRXczU0lZUVFRZ2doaXhKdDkrYXhhWlBXWnpJdDRLN29tQSt1TGRnMm16QnNGWVVPaHdCdGJTazRjNllNWjg5RzcrQ0ppMVRxd0xKbEl6aDJyQW1mL1d3ZDFxMGI4QWFVZ0h1N1p6UW5lL1AxQXczRmloVkRmdFVzZzRNSmNSR094RUp4c1E3NzluWHdodEZKU1ZZY1BOakdHOW9BN2lyVmMrZEtlYXZ0S2l0SDhablAxR1BGaXVHNDZNUDZQSHZ5Sk5PdjBuSDE2a0VvbGNHRlJpcVZGWGw1QnM3ck9qdlZVUTNsNWlNLzM0QjE2d1k0cjJOWjRPT1BpMkMxQmhlMkc0MVM3K1RuMmJLekovRDY2dzBCZTNlRzArclZnNml1YnVNTUtBY0hFL0QrKzh0NEEwcTEyb0tkTzd0NDczdjJ5WWVDQWdQMjcrK0FVTWovUzNOb1NJa3paOHBndDNPL1o4VHpRTExCd2VsS1VwWjFueURyNkVnRzRENFJWMUhoRzFJT0RTbjkrbVJMSkU1VVY3Y2lLMnNTQWdHTHZYczdBcjRIRTBJSUlZUVFFZ3RVaHNRaE0zUFNiMGlLd3lIQXBVdkZlT1dWNXBEdWEyYUFZcmNMME4ydFJrZEhNbnA3a3hhMFJaRmxnZjUrRlZwYVV0SFptY3g1WUNhVE9hSmFhWmFTTW9VdmZyRTJZS1hrMkpnQ3FhbG12OHNGQWhhSERyV0ZmVTBMcmRxVXlSeFl1ZEwzdWVCeU1iaHhnNlpOYzZtb0dNWE9uVDF6VnJEbTVocVJtMnZFNktnQ2QrL21vcjlmNVhlYjhYRTVMbDh1d3Y3OTNJR25UT2JBdG0yOVdMZHVBSFYxNldob1NLUEt5a1hJYUpTaXZUMFpwYVhUNFpsWTdNS1dMWDI0Zkxrb3dHZTZMVnMyd2p0c1oyWTEyV0trVXRtd2UzY1g3L1ZQbjJaeVB2Y0RNWmtrT0hteUF0WFZMVWhOOWUzM0twRTRzWGR2Si9MekRiaDVNeDkyZS9ncnZXVXlCM2J1N09ZY0FHU3pDZkhnUVE3cTZ3TlBBTisvdjUyM05VbC92d3BYcmhUaDJMRW1uK3JCZ2dJOVhuNjVHUmN1bFBDZU1Cd2VWdUxDaFJKVVY3ZjV2UWVaVElzcnpFNVBOL0dHNzRGb3RZa1FDbDFZdjc0ZmdMdENkSGJnUHprcDhWN3ZrWjl2UUZyYTlPOWVvWkRGZ1FQdE9IT216Q2NFSllRUVFnZ2hKSmJvaUg0V21jeUJQWHM2ZlE2S1daYkJsU3RGR0J0VDhIOGlENEdBUlVkSE10cmJVOURUa3dpbk16ekZxdzZIQUtkT2xmTmV2MlZMSDRxTGRUaDFxanhxZzEwQ1ZiU05qaXJ3NkZFV3VyclUrTktYbnZodHlXTVk5MEZVdUMwMHBGeS92dDl2clk4ZVpVR240eDVtOEx3U0NGaHMyZEtIRlN2OEo2QUhvdEdZY2VSSUM3cTcxYmg3TnhjR2crOXp0YnRiamF0WEM3RjdkeWR2VUNXVE9iQmhRei9XckJsRVY1Y2FiVzBwNk90TGpPdktxYVhtMGFNc2xKVG9mSUtqa3BKeE5EUm9NRERBSDlKSkpFNVVWWEgzQlI0YVVpN3EzcVFTaVJNSEQzSlhHZ0pBWDE4aTUvQ29ZRXhOaVhEcVZEbU9IR25sUE9sVFZqYnUzZEk3ZTFqTlFtUm5UMkRQbms3T3JkTXRMYW00Zno4bjRJNERvZENGUTRmYWVMZTJUMHhJY2VsU01Td1dFUzVmTHNiTEx6Zjd2SWVucDV0dzdGZ1RMbHdvNGYyNnROcEUzTHVYZ3kxYitud3VIeDFkWE8vWm82TUtyRmt6R05LMGQyRDZCRThnWEVQZXVJaEU3cC9INmRQbEdCa0ozL09FRUVJSUlZU1ErYUx0M2pNd0RMQjNiNmRmNzZjYk4vTG4zYnZKWmhQaTBxVmlkSGFxd3haUXptWHpaaTFXclJwQ1FvSU5SNDYwTEhpcXFZZEU0a1I1K1JpcXExdUQvcHlSRVFYT255L0Y4ZU5WM3U5aE5DZVFMK1N4a3BJc2ZnSEp5SWdDVDU1a0xuUlpZWk9lYnNLaFEyMHhuZXFlbWpxRjExNXI1QTBvblU0R1Y2OFc0dmJ0UE43Z3NLQkFqMDk5cW9HenQxcGJXd291WGl5WmM5Q0tTT1JDYWVrNERoMXF3eGUrVUl1ZE83dFJWamJ1OTNvbTBhZlh5OURhbXVKMytZNGRQUUczOEM1Yk5zTGJZL0RwMDhYek9weE5JSEJYcVhGTnRnZmMzNDlMbDRvWEZLUmJyU0tjT2xYR2UvTE0wNytWcTUvdWZNbmxEcitBY21BZ0FTZE9WT0xxMWNLQUFTWERzTmk3dHhPWm1aT2MxOXRzUXB3L1grS3RoaDRhVXVMNjlRSy8yeVVrMlBES0s4MVl1WEk0WUlYdHpLM21lcjBNQm9QL0Z2bjVFb2xjZm9POVF1VnlNYmgycllCejYzNDBlYmFCOHoxWENTR0VFRUlJaVNhcXBKeGh3d1l0Y25KOEt4VHUzczJOcTk2RG16WnBzWHIxb1BmamhBUWJYbjY1R1I5OVZER3YzbTJKaVZiazVocVJuMjlBYnE0eDZNckVrUkVsYW1xeTBOT1Q1SE81UU1BR0RDWENiU0hoM1pZdGZUNWZyOTB1d0pVckN3c1d3aWs3ZXdJSEQ3WkRMSFppOSs0dVhMcFVITlhIbDBpY1dMKytIOHVYai9BK0x5WW5KYmg4dVJoRFErNktONzFlaGdNSDJqbXJiajNEcW9SQzFtKzdhRmVYR3FkT2xXUGZ2bzZnUWtlWnpJSEt5bEZ2NkRrNUtjSDR1QnhHb3hRVEU5SzQ2R1c0MU5UVVpLTzBkTnpudWFKV1c3QnUzUUFlUFBDdktCU0pYTHpCOS9pNGZGRVAvZGk5dTh0djJyS0h4U0xDK2ZPbFlSbTZaYldLY1BwMEdZNGNhZUVNbVFRQ0ZpKzgwSVAwOUVuY3VGRVEwa1IxTHUzdHlTZ3VWcU9vU0kreE1RVWVQTWoyZTQvbnMzTm5EMi9Wb05NcHdQbnpwVDRUcXdGM2RhWlU2c0RXcmI1VmtTS1JDMXUzOXFLb1NJZHIxd3I5S3JBQjROcTFRcGhNRWhRVzZuSDdkbDVRYXd6Rnl5KzNvS2NuQ2ZmdjUvaXRPeGdpa1FzSEQ3WkRMbmZBYUpUNjljQ09KcW5VZ2VycVZwdzhXY0g1dlNTRUVFSUlJU1JhS0tUOFJIYjJCTmF1SGZTNTdPN2QzS0I2bnExZlA0Qmx5N2kzSklhR08raFp2WG9veVB0bklaZjdieTEwQjVVdE9IbXlQR0F3VTE0K0JySFlCYVhTaHVUa0thU2xtVU9laURvODdBNG5lM3U1RDF6NXFxS21wc1E0ZDY0MHBNZWE3ZFZYRy8wdW0rOVFsY0pDUFFvS2ZMZWYzN2hSc0dnTzROd1RienU4SVd4eHNRNmJObWx4LzM1T3hCOWJKSEpoK2ZJUnJGNDlHSEFJVWt0TEttN2Z6dk1KWS9yNkVuSGhRZ2tPSG16bkRaQzNiT2xEWjZmYXJ5cHJlRmlKOTkrdndxNWQzU2dvQ0cyTFpFS0N6U2ZjTkp0Rm1KejByK3dqa1RNeElVRkRRNXBmOExoNjlTQTZPOVYrMjNlWEx4L21mZjhKWlRKNHRHM1owc2M3dk1abUUrTDA2Ykt3dm85WUxDS2NPVk9HVjE1cDVnMjZ5c3JHb1ZaYmNmNDhmei9IWU4yOFdZQzJ0bFIwZGdZZkVtL2UzT2MzM01XRFpSbGN2bHlFZ1FIdXZvalBubVZBSkdLeGNhUFc3N3JNekVtOC9ub0Q2dXZUOE9SSnBrOVBXcFlGSGp6STVnekFGOHF6S3lJLzM0QzhQQU5hVzFQeDhHRjIwQ2MrUkNJWERoOXU5VmFWc2l5OFFhWE5Kc1R3c0JKR294UVdpd2dXaThqdnhOajI3VDErOTZuVkpvYjBNK0dTbEdSWk5ML2pDQ0dFRUVMSTg0bEN5ay9vZERKWXJTSnYvN0RidC9OUVY1Y2U5T2ZMNWFHRmVhRVFpVndMbm1Dc1VsbHg1SWc3cU9RYklMQnpaL2VDZWppT2ppcnd3UWVWQVcvREYxS2FUT0tJOU1SaVdRWkNvU3VrcmZZaWtRdmJ0dlg2WEZaZm40NjJ0c1VSYXBXVWpHUDM3aTYvbjlXYU5ZUFE2Mlc4RTNVWFNpNjNZL255RVN4Yk5oSXduQndmbCtQV3JUemVYb045ZlltNGZyMEF1M2QzY2w0dkZMcVFtMnZrL0Rxc1ZoSE9ueTlCYWVrNHRtM3JqZXFrZUxKd05UVlpLQ3NiZzFRNi9UNGdFTERZczZjVHg0OVhlU3Y5SkJJbjFxd1o1THlQOFhFNU9qdVRvN0xlVUsxZE80QlZxNFk0cjdQYkJUaHpobjk3OWtLWXpXS2NPbFdPWThlYWVJUGR0RFIzUDhlRjlpbWVtaElGSFlZSkJDeDI3T2poRFNoZExnWWZmMXc0WjFYczQ4ZVpzRnFGZU9HRkhyOHQza0toQzZ0V0RhR3FhZ1IxZGVtb3IwOWZjQkE3RjVaMXIxMGdZTUV3N2hOOEpTWGpjLzVzUzB2SGtaazVDYm5jQVpWcU9sRDJ2SStkUFZ2S2U0SnZKcTZRY214TTdqZGIrQXU3QUFBZ0FFbEVRVlRSbXhCQ0NDR0VrSGhESWVVbnBxYkV1SDA3RnkrKzJJMXIxd3JRMmhwODBETXdrSUMwTlBPQ2c4UklTMHkwZmxKUldRR1R5ZjhnN3ViTmZPemMyVDN2K3c5bUd6VGZWdDF3SDFRNkhBSTBOMnZ3OUdsR3lMMUFOMnpvOTFtblZwdUlPM2R5d1RBc2R1M3FRbTd1d25xUkJmTEdHOC9tdkkxTVp1ZnR4Ylp6WnpjbUp5VWhUd3ptSXhDd3lNa3hvckp5REFVRitvQWh0dEVveGVQSFdXaHBTWmx6Y24xcmF3bzBHcFBmNUhTUHViYnB0N1dsb0xjMzhaTXFadjd0NWx4Y0xnWU9SL2luSHBPNVdhMGkxTlJrKzUwRVVLc3QyTDY5QjFldkZnSndWNmZQRERKbnVuczNGMnowT2tZRWJkMjZBV3pZME05NW5jMG14TGx6cFJFZDlETTVLY0c1YzZWNCtlVm0zc25abm42T0gzeFFHZkYyQjJLeEMvdjJkZkJPc0hhNUdGeTZWQnowdHYyR2hqUllyVUxzMnRYRjJUSkVMSFpoN2RwQnJGNDloSjZlSkRRMWFkRGJtempuZTlGOE9Sd0NuNU51UWlHTDlIUlR3TTlSS095OEliSk01c0QyN1QwNGVYSityVmtJSVlRUVFnaFpDaWlrbktHMU5SVjZ2VHpraXI3K2ZoVWVQTWpCNGNPdHZBZUhpMFZpb2hWSGpqVGo1TWtLdjJDd3FVbURoQVFiMXEwYkNIZ2ZkcnRnM2w4bjMzYkVjSVdVVnFzSTlmVnBxS3RMOTluNkY0cnVialVLQy9WSVRMUmlmRnlPaXhlbisxRGV1RkdBZ3dmYmtKTVRtYUJ5b1JXNUFnR0wvZnZiOGVHSGxmTWV5Q0FRc01qT25rQmhvUjdGeGJvNXF4VkhSaFNvcTh0QVcxc3l5c3ZIa0pGaHd1QWc5OWJOTldzR29kUEpQK25sbG91OFBDUFVhdjlKdjNyOTNEM2VyRllSYnQvT1EzMTlHdGF2SDBCSnlUaHZlQXU0KzFvMk5tclEzNitLMmhBcjRxK2hJUTFWVlNOK0U1N0x5OGN3UGk2SFZwdkkyNHV5cnk4UmZYMkowVmhtU0FJRmxHYXpHR2ZPbE0ycmIyR29Sa2NWdUh5NUdBY1B0dkcrRmhRS08vYnQ2NWl6Nm4waDVISTdEaDl1ZzBialAza2NjQWQ4Rnk4V0IxVTFPRk43ZXdxTVJpa09IR2lIVXNuOVhpa1FzQ2dzMUtPd1VBK0xSWVMrdmtUMDlDU2h0emNSVm12NC91U0pSRzlpbGNxR2JkdDZjZUZDU2Rqdm14QkNDQ0dFa0hoQUllVXM4OTF5UERpWWdOT255NUdaT1FtRFFRYTkzajJnWTY0RG1WMjd1bEJlUHVaem1XY2JHUmVYaThGLy9kZEt6a3JJY0hqNE1Cc0pDVGEvTlFIdWNMSytQaDIxdFJsNDg4Mm44N3AvdnBBeUhKVWpkKzdrb2JGUnMrRGhFQU1EQ2ZpZi8xbUcxYXNIMGRDUTd0TlQwZUZ3RDNnNGRLaU5kekJHckVtbFRodzYxSVlQUHFpY1YxRDc1cHRQZWJmbGU5anRRblIycXRIUWtPWlRIWmFhT29VWFgreEdUMDhTSGo3TTl1a3ptSmRueEtaTjdyNXlCb01VdGJVWnVINjlBQysvM0FLR21YNittMHhpNzZDZFlCZ01NbHk1VW9SSGo3S3dhdFVReXNyR2ZTb3hRNjNZSXBIbGNqRzRjYU1Bcjd6UzdIZmQ1czE5bUp5VStqd2ZabjdlblR1NTBWaGlTQUlGbEVhakZHZk9sQzFvZTNXb2VucVM4T0JCanZlMXhpVTkzWVQ4ZkVQUVEyOUNvZEdZc1g5L08xUXE3cXA1azhuZGYzaSsyOTVIUnBRNGZyd0srL2QzOEU0Szk1REpIQ2d0SFVkcHFidEhxTUVneGNpSUVxT2pDdWoxTWt4T1NqQTVLWm5YRUtOSW5PalFhbFhlYW1KQ0NDR0VFRUtlUnhSU2h0SHdzREtrN1h4cXRjVjc4T1NoMThzZ0ZMSSsvYXBtRWdoWXJGNDlHSkZwcFI3WHJ4ZEFvYkFqTjljOTZkeG1FNksrUGczUG5tWE11enJSWTNiMWxNZnNvUm56OGV4WjhEMUU1K0p3Q0ZCVHd6MXd3ZUVRNE55NXhSMVVKaVphY2VCQU8wNmZMb2ZUR1ZyRmoxYXJRbEdSLzJBYWgwT0F2cjVFZEhRa282dEx6UmtHZXk3THp6Y2dQOStBam81a1BIeVlEYjFlaGhkZW1PNmpscFJreFk0ZFBUQ2J4YkRiZmJkTjF0Umt6NnRLU2ErWDRmcjFBdHkvbjRPcUt2ZGtiNVhLaWtlUHNpSVdVQ29VZGlpVmRsaXRRa3hNU0NLMnRYU3BHUnhNUUhPenhxOVhJY09BOTcydnRqWURPbDNrcXhHRHhUREFsaTI5dkMwTCt2dFZ1SFNwZU1Idm1mUHg1RWttMHROTnZOTzBBZmR3c0hDSGxLdFdEV0hUSmkzdlNUYTdYWWdQUDF6NFZ2T3BLVEg2KzFWemhwU3pKU1Zaa1pSazlmdTlXMXViZ2J0M1F3dkErZDVYMzN0dnhaenZBNS8vdkg5YkQ2MDJFV2ZQbGtha1FoTUFWcXdZeHNTRUJOM2RkTEtHRUVJSUlZUXNYaFJTeHRBTEwvVDZIY3cxTlduOHRsdDNkQ1NqdUZqbi9YalpzaEUwTm1vaWRzRHVjakc0ZUxFWSsvZDNZR0FnQWZYMTZmT3FOT0dTa2NGOVVCbkpYbTJSNEFrcWQrL3VBc3U2MXo4eW9vRFpMSWJWS29MVktncllOKy90dDJzNEwvL2xMOWRGN0NBMVdEVTEyZDZRMG1pVVFxdFZvYWNuQ1ZwdDRweFZxck92THk3V29haElqOWJXRk5UWHAySExGcTFQbGR6cy9td3RMYWxvYXRJRXRjNlVsQ21rcHByUjFwYnE4NzIyV0VSNC9EZ1RqeDluSWlmSGlQSHg4QThxMFdqTTJMYXQxeWNrc1ZoRWFHbEp4YU5IV1dGN3ZTeGxkKy9tSUMvUHdOdWpieWFqVWJxb0pub0xoUzdzM3QzbDg3NDhVME5ER203ZnpvdnBhL242OVFLa3A1dDR2Nzk4bFk3emtaaG94WTRkM1hPMndSQ0xuVGg2dERua0V5ZDhqeGt1OHhrWXgvZXpuWnlVek92blBqWW1qOWp6WmVYS1lXemQyZ3VuazhIWnMyVmg2MWxNQ0NHRUVFSkl1RkZJR1NPbHBlUEl5VEg2WE9aME1taHJTOEdXTFgwK2wrdDBNZ3dNcUpDVjVUNEFGQWhZN056WmpZOCtxb2hZNVpiZExzU1pNMlZodmMra0pDdG5mOE9KQ1dsTXFvMFd5dE5YYmFrWkg1ZmozTGxTNkhSeVRFeHdWenpsNXh1d2V2VVF0Rm9WZW51VHZHMFN1TFpBTWd5TDh2S3hUd2JXTUJDTCtRTUJpY1FKaWNRWk1PUVRDRmlzV1RPSWRlc0dQcWtzSHNMdDIzbWNCOTVhYmZqN0YrYmxHYkIvZjRmZm9DeVp6SUZWcTRhUW0ydkVSeDlWVUZBNUI2dFZoT3ZYQzNEb1VGdkEyN0VzZzQ4L0xscHdHNGR3a1VvZE9IaXduYk9LeitFUTROYXRQRFEzQnhlMFI1TEZJc0xObS9rNGNLQ2Q4L3B3ZkQ4OXI4VzFhd2ZuSEhibG9WU0dMeHlOcFZpZlRBcVdKNkFFM01OOURoNXN3K25UNVhGM1lwQVFRZ2doaER3ZjRpOFpXZ0prTW9mZmRGdkFQYkdZci9xdXJpN05HMUlDUUVhR0NXdlhEaTZxNnFLNThGVlI4ZzFaSWJFejF6YlFaY3RHa0pVMWdheXNDUlFWNmZEKys4c0E4RytCQk55QlJuMTlHcXhXRVc4UHY4SkNQWTRkYThJSEgxVHlobndKQ1Rhc1hEbnNyWDVLU1puQ2tTTXQ2T3hNeHAwN3VSR2RqS3RVMnJCdm4zOUFPVk5LeWhUV3JSc0llZnZvODhnemhibXljcFQzTm84Zlo0YlVvelNTMUdvTERoeG81eHoyTkQ0dXgrWEx4ZERwNWpld0toSzZ1dFRvNjB2MHR1NllhWFIwWVpYNHhjVTZiTnFrRFZqUnlMSUlPTXdxMWlZbXBHaHBTVUZiVzJySW54dnVrSExWcWlHa3BYRVBHZ3BHU1luTzcvTVpodlVMMDhWaUZ3NGZic1hKa3hWUkdlWkVDQ0dFRUVKSUtDaWtqSUZ0MjNyOUtncGRMZ2FQSG1WQkp2TWZXTUl3UUZkWE1nd0dHWktTcGcrTzE2MGJRSCsvS201Q1ByNythQjBkeVZGZUNWbUl4RVFyOHZJTTNvOWRMc0dNZi9NZnVOKzVrNHRuenpJQXVJTTh2cTJ5YXJVRlc3ZjI0dHExUXM3cmpVWXBMbHdveGtzdnRmcHMweXdxMGlFMzE0QUhEM0pRVnhlKy9xUXpWVlNNQlRYWnZyeDhqRUxLSU1oa0RxU25td0xlSmovZmdJYUdOSmpOa1JrV0ZxemlZaDFlZkxFYllySC9lM1Jqb3daMzd1UXRtbXJQbVc3ZnpzUHJyemY0YldudTdKemYrMjVXMWlRMmIrNEwrSE96V0VTNGV6Y1hWVldqdkNlbklzVnNGcU9sSlJVYWpaa3puUFdvcWNuQ2t5ZFo4OTU2SG9sS3lwa25Ja09sVk5xQ3JsS1ZTcDJvcm03RlJ4OVZSSFdvRXlHRUVFSUlJWE9oa0RMS0NndjFmazM3QWFDNU9SVVRFMUxlUVFBc0N6eDVrb0VYWCt6MlhpWVFzTmkzcndQSGoxZkYvQUIrTG1LeGkvT0EwV1lUb3JjMy9GdHlTZVNzV2pYa1V4MDE4eUNmYitMdHMyZnAzb0FTQUs1ZUxVUkt5aFJuUlJyZ3JncWFIVkxPck5qUzZlUzRmcjBBdTNaMStkeEdMSFpoMjdaZUZCWHA4ZkhIaFdHdnFreEtDcTRQbmt6bVFFS0NMYUpWbmZGT0puUGd5SkVXcEtSTUJieWRSbVBHMGFOTk9IdTJESHA5OUtzVUJRSVdtelpwc1dyVmtOOTFKcE1ZMTY4WG9MYzMvRk95dzBXdmw2R21KaHNiTjA1UCsrN3JTd3k1aWk0cmF3THIxdzhFSEJabXR3dFJWNWVPcDA4ellMTUpVVlhGWFNINzYxK3ZXVkNya3B3Y0krYzJkcTNXUGF6SWFuWC9hWk9lYnNMYXRRUEl6emY0dkdmZHZwMFhzUk1aOFVLaHNPUElrUlo4K0dFRlRDWjZueUtFRUVJSUlZc0RoWlJSSkpNNXNHTkh0OS9sRG9mQXUyMmJxMmVqUjJ0ckt0YXVIZlFKYXhRS08vYnQ2OENaTTJXTHNvckhJeS9Qd0xsRnRyTlRIVGU5dlloN3EvWHNyYmt6KzRueVZTWE4zcnJ0Y0FodzlXb2hqaDV0NHR3T0toU3lFQWhZNzNORElHRHh1Yy9WZWE5dmJ0YmcyclVDYURSbXJGamhQMTA1SzJzQ3I3M1dpRXVYaXNNNkpNSnVELzQxTm5OaU9mR2xVTmhSWGQwNlowRHBvVkxaY1BSb015NWZMa0pmWDNSUGF1emYzNEdDQXY4cThKYVdWTnkrblJlVzNxT1IzaEw5K0hFbWxFb2JsaTBid2RTVUdEZHY1Z2Y5dVNxVkRidDJkU0lyaTc4aWNtSkNnb2FHTkRRMnBzMzZmbkQzTDNFNEJBdDYzK2M3R1RJNG1PQU5LQUgzUUxQejUwdWhVbGxSVlRXS2lvcFI2SFR5c0FTVWdRYWp6VWRMU3lwU1VxYWcwY3gveTNlb0VoSnNlT2tsZDBWbFBQYUZKb1FRUWdnaFN3LzlWUnBGTzNkMlF5NzNEeUZyYXJLOWxReGN3WVpuR3JMTHhlRGh3MnpzMmRQcGMzMW01aVQyNzIvSCtmT2xpemJ3NCtzNXR4Z0dUSkRnYmRxazlkczJPak1VQ09YQWZYaFlpZnI2ZE02UWNYemNkOUx0N0JESDh6cTVkeThYV1ZtVFNFMzFQN0NYeVJ5b3JtN0Z1WE9sWVF1MmhvZVZXTFpzSktqYjBrRS90NVNVS1J3NjFJYUVoTkFHcUVpbERodyszSXFhbW13OGZwd1Y5cENJeitpb3dpZWtOQnFsdUhrelA4eGhhZVMvbUpzMzgxRmJtNEdwS1JIczl1Q0RWYnRkZ014TS82M2REb2NBM2QxcU5EZW5RcXROak5yUFl6NG1KcVM0Zno4SER4OW1oKzNrUWJpSDF0bHM3bUYxTDczVUFxR1F4ZkN3RWlNalNwaE1ZbGdzSWxpdFF1OWo3dG5UNlJkbWpvMjVlNkxPeDJMKzJSRkNDQ0dFa09jTEhVV0haUDUveWE5WU1jelprM0ZrUkluYTJ1bXFEcTVLeXBrQlRYdDdDbGF1SEVaYW11OUJZMTZlRWZ2MmRlRHk1U0xlS3BOWVVhc3RuRnU5QndiaXA1OG1BYkt6SnpoYkZjeWNBQjdxZ2Z2angxbW9yQnoxcTdKdGFVbngrZGdUMUh0SUpPN1hpZFBKNE5LbEluenFVNDJjbGJvQ0FZdjkrOXZ4L3Z2THd0SjdyYU1qR1JzMzlzL1orODFpRVMzNkZneXhrSk16Z2YzNzIzbURJb05CaW9hR05Helpvdlg3bVFQdTk4SU5HL3FSbVRtSnExY0xvL0k5ZnZZc0hTdFhEa0VvWlBINGNTYWVQczJjZHg5RFB0RWFMak9mMTRERklzTEFRQUt5c3lmZ2NBalEyNXVFems0MXVydlZjMVlXUjN0b3pseVA1M0l4WVR0NUVPNnZUU0JnWWJHSXZFUElBdUY2L2ptZGdwaTBReUNFRUVJSUlTU2NGbGVhdGNqeEhaVE1kYkNTbm03Q2xpMTlmcGM3blF5dVhTdndDWGFrVXY3dDNvQzc0dUg2OVh6T2lzbkNRajJPSG0wT09HMDFGdGF2SCtDOC9OR2p6Q2l2aE15WFRPYnc2Ly9vTVRQNENMV1NkMnBLaElhR05KL0xQRnRIWjVwZHZUa3p6RGNZWkhqOG1IL0t2VmpzNHAwbUhpcUhRNENMRjR0aHRRYXVSTk5xdzdmRmZLbFl2WG9RaHcrMzhnYVV3OE5LZlBoaEpaNDl5OEMxYXdVQjd5czMxNGpQZktZZTVlVmprVmlxRDV0TmlPdlhDL0Q3M3kvRG8wZnpIN1FTeUdLZWdBMEFEeDltNCt6WlV2em1OMnR3OFdJeDJ0cFNRbXA5c0JSeGhlZ0x1Ny9JM0pZUVFnZ2hoSkI0OG53ZlpZUm9QZ2NHVXFrRCsvWjErSVVzQUhEOWVvSGY4QUtwbEgrN3Q4ZlltQUxQbm5IMzFOSm96SGp0dFViT2lyZFkwR2pNS0M3Mlg4dndzQkphTFEzTWlRZENvWHRBRTkvMjNMR3g2ZWZ3ZkxZTlBudVc0ZTJuNm5JeHVITEZ2eHA0ZHBYazdMWUpUNTltd0dEZ3J4SUxOT1UzVk1QRFNyei8vckpQZ2hydXNMSzFOVFZzanhmdnBGSW5EaDVzdytiTi9xMENQTHE2MURoMXF0eGI1ZGJTa29vYk53SUhsUktKRTd0MmRhRzZ1aFhKeWNIMXRweXZqbzVrVEV4RWJncHl1QU92Y0JzY1RFQnZiMUxJQVcyMHY2NTREdThXK3IySzU2K2RFRUlJSVlRUUQ5cnVIWUpRRHlKRUloZHY3N1duVHpNNWd3eXVTa3F1ZzQrSEQzT1FsVFdKOUhUL1htRVNpUk43OW5SaStmSVIzTG1UaStGaFpVanJEcWR0MjNyOTFzK3lURWlERzBqb1pESUhEaDVzdzkyN2VSZ2Ftdi9QWHl4MllmLytkdDZKdmphYkVIcjl6S0E5OUNObGswbU1TNWVLc1dyVkVKNDl5OERRa0g4TEFMSFlQNlNjT1ZqSDVXSncvMzR1OXUvM24vZ0xBRUtoLzFid2haaWNsT0RLbFNLODlscWpYMjg0ZzBGR0Urcy9rWk5qeElzdmR2TUczQ3pMNE1HRGJEeDU0bDlWM2Rpb2dkMHV3SzVkWGJ6aEp1QU9vRjkvdlJITnphbDQrREE3THJmWjgvMXVpZmZnS2ZyYnZhTVhpdkk5Sjk5NDQxbFk3eS80Mnk3dW9Kc1FRZ2doaEpCZ1VFZ1pBcjZEQ0s3TEJRSjM5VmxHaG4rSTJObVpqUHYzY3pqdmk2dVNrdXYrblU0R0Z5K1c0TFhYR2lHWDJ6bnZLeU5qRXNlT05hR25Kd2tORFdubzdVME1lN1AvUUpZdEcwRm1wdjlFMk5yYWRJeU9LcUsyanVlTlRPYkFrU010M2dFbEgzMVVBWjB1OUY1bE1wa0RMNzNVeWptVXhxT25KOG1uZW5LK0F4aDZlcExRMDVQRWUvM3M4SjVoV0NRazJIeTJtbmQxcVRFeElZVks1ZC91WUd3cy9NKzM0bUlkNXlUZUJ3K3lvL282VzR3a0VpZTJiT25qSFpnRkFHYXpHRmV1RkFXY3Z1NnBWdDI3dDRPejU2Z0h3N0NvckJ4RldkazRXbHRUVUZ1YkVWZjkrUVE4ZXhvV2U0WGxYSlp5SlNYZjE4YjMrM2d1b1lTVWZQMWFDU0dFRUVJSWlYZTAzVHNFL05VdTdLeVAzWk84OC9NTmZyZnQ2RWpHNWN0RnZHRU85M1J2N3R1YVRHSmN2Rmc4NXhhOC9Id0REaDFxd3gvOFFSM3k4dWJlOWxwYU9nNk54c3g3MEJUTXdWQkNnZzJiTjJ2OUxqY2FwYWlweVo3N0RzaTh5T1VPdlB5eU82QUUzT0ZlZFhWTHlKT1VBV0Rmdm82QUFTVUFORGRIWjFzelY1L1YyVnU0V1Jhb3Ewdnp1eDNnM2o0Y1Rna0pObXpmM3VOM2VYZDNFam82a3NQNldQR21wR1Fjbi81MFE4Q0FzcjA5R2YvelA4c0NCcFFlM2QxSk9IbXlJcWdLU2FIUWhjcktVWHptTS9VNGZMZ1ZwYVhqQWNQTnhZTHZkMHNvd2RWaXhCZStSa3AwS3luRGUzOUNZU2lWbFA2WHhYdWdUUWdoaEJCQ0NFQ1ZsQ0hoT3lpWmVibEF3R0wzN2k2VWxQajNZV3hyUzhISEh4Y0dyTExpM3U3TmYvQXhPSmlBaXhkTGNPQkErNXdIdEVxbERhbXA1am0zb203ZDJnZTUzQTZYaThINHVCeWpvd3FNajh1aDA4bGhNSEJYcXMwa0VMRFl1N2NUWXJGdjRPcDB1dnNOZXZvUGt2QlNLT3c0Y3FRRmFyWEY1M0tsMG83cTZsWjg5RkZGMEpOdHhXSW43eFp2ajU2ZUpMKytvbnpoKzBMREZxN1gwNlpOV2hnTVVwODF0TGFtWXRPbWZwL3QzV05qaXJDR2xISzVBNGNQdC9vTTd3SGNsWUZ6OVZGY3l0TFN6Tmk2dFplemV0ckRiQmJqNXMxOGRIV3BRN3J2a1JFRmpoK3Z3c0dEYlVoTEN4eWNlK1RsR1pHWFovUk9wTlpxVmRCcVZUQVlGbCtGWlNoVit2RWsyc0ZaTkw5ZjRYNnNVRnBTY0gxZjQvMjVRZ2doaEJCQ0NFQWhaVWo0S3d2ZGw0dEU3djU5WE5XS1Q1NWs0c0dEbkRtM3d3YTczWHVtbnA0a1hMbFNoTDE3TzhONlVDZ1FzTkJvekp4YldybDR3c2NORy9xUmtlRWZWTnk0VVJEVC9wakJlTzIxeHBnKy9yRmpUZlArWEtYU3pydlZVSzIyNFBEaE5wdzZWUjdVVkY2N1hZaWFtbXlzWFR2QStmd2JIbGJpeXBVaXY4djVwbnN2V3pZS29aQU5lU0t3UU9CdVc4QVZtRW9rVHJ6MFVpdUdoaExRMktoQlMwc3FMQllSNnV2VHNHclZFQUJnYXNyZDd6TFVxZU44RWhPdHFLNXU5YXZzZERnRU9IZXVOQzc3SVM1VWNySUZhOWNPQkJ6VzVYSXhxSzlQUTAxTk5teTJ3SlBSK1pqTlluejBVU1cyYk9uRDh1WERRWCtlU09SQ1VaRU9SVVU2QU83bmhFNG5nMDRuUjB0TENrWkdZditldEZSRFNyNzFiOW5TdDZENzVhc01qK2IzaXk5VS9PVXYxODM1ZnZQMjJ6VitsNFZTOGN2WFlvWVFRZ2doaEpCNFJ5RmxDUGdPQW9SQ0Z4UUtPdzRjYVBjYlpPTjBDbkQ5ZWdGYVcxT0NlZ3l1N2Q3QkhIeDBkQ1NEWWR4Vm5MTnY3M0FJME5XbHh1QmdBdnI2SWpmUVE2K1hvYmhZaHpWckJ2MnVxNjNOQ1B1VzIwaXcyWVJ6VmhCR1VyQ0I4SHlrcFptd2YzODd6cDByRFNxMHE2bkpRbE9UQmlVbDQ4akltSVJjN29ERklrSjNkeEphVzFNNTc0TXZnSkpLSGQ3Z01Od3lNaWJ4K1BIMDRKVUhEN0loa3ptZ1ZOcHg2MVpld0tuZm9jak5OV0x2M2s2L2FtZWJUWWdMRjBxZXV6NnJLU2xUV0xkdUFFVkZ1b0F0SUxxNjFMaDNMemNzUHdlbms4R3RXM25RYWxWNDhjVnV6c3J6dWNqbDdqQS9PM3NDRXhPU1JSMVNobnZnVTdUeGZWMHJWZ1FmTW9jaWxDM1RDeFh1VUhDaElXVTB2M1pDQ0NHRUVFSWloVUxLRVBBZGxPVG5HMUZZcUlkYzdudkFiREJJY2VWS01VWkdnZ3N2UkNMWGdpb2sydHRUWUxHSWNPQkFoM2VyZFZPVEJuZnY1b1pVdlhUbFNpRXFLOGRRVktRTDZVRE1hSlRpeFJlNy9DN3Y3RXpHdlh1NVFkOVBMSjA3VjRwRGg5cGlHbFJHVW02dUVidDNkK0xLbGVLZ2h0eVlUR0xVMW1ZQXlBanEvc2ZIRlhBNEJGSHRBMWhibStFemRNZnBGT0RxMWNLd1BzYmF0WVBZc0VIckY4WU5EaWJnMnJYQ3NBV2hpeDNEc0Nnb01HRDU4bUhrNU16ZER1RHg0NndGVFpmbjA5V2x4dENRRXR1Mzk2Q29TQi8yKzQ4Mi9wQXl2b09uYUZmM1JUUFVEZWRqbWMxaXRMY0hkeUxUL2RoVVNVa0lJWVFRUXBZbUNpbER3SGNRb0ZUNmJ6MXJhdExnOXUyOGtQb3ZjbFZSQXFFZERHbTFpZmpvbzNJY1B0eUdSNCt5ME5EQVBVaGtydnZRYWhPUmtKQ0RkZXNHVUZFeE91ZXdIS05SaWxXcmhpQVcrNjYxdmQzVGh6UGtaY1NFWjl2dVVnNHFTMHAwc0ZoNmNPdFdmdGp2Mitsa1VGZVh6bGxOR3dsTlRacW9CT0FiTjA0UGdYSzVHUFQxSmFLeE1RM2QzZndUeVplU2hBUWJ5c3JHVUZVMUduQUlFOHU2VDBvOGZwd1prWW5xTTAxTmlYSHhZZ21LaTNYWXNxVXY1T0ZRRm9zSWs1T1NDSzB1Tkh4aDVPeSt2dkVtMmlGck5FK09oT05yR3g1V29yNCtIZTN0eVNHMXBPQ3VwSXp2cWx0Q0NDR0VFRUlBQ2lsREloRE1mUkF3T1NuQnJWdjU4d292K0E1SVJhTFFEb2JHeGhUNHYvOTNSY2o5LzJhYm5KVGcrdlVDdExTa1l0KytEaWdVM1AwT1hTNEdNcG5ETDJSdGFVbkZ0V3Z4RTFCNmVJTEsvZnZiSVpVNk1US2l4TWlJQWlhVEdGYXJDRmFyQ0s0bGNEeklNUHlEYmhiaTRjTnNLSlYybEpXTmhmL09QMkcxaW5EL2ZqWWFHME1QNGVmajd0MWNXSzBpR0F4U2pJNHFucHZoVDFWVkl5Z3JHdzg0REFkd1Y0STFOMnZRMktpSmV2RFgwWkdNbnA0a3JGa3ppRldyaGdJR1ZTNFhnN2EyRk5UVnBTK3E3Zmw4djF0bW4vU0pOM3hmMTVVclJRdDY3MGxObmVJOEVSTE5rSEwyWTAxT1N0RFVwQWtxYlBROEIrZmJvNWtya0l6MzV3b2g0V1oyT25CUFA0NWFveDV0NWttMG1TY3hiTFZpMHVHQXllbUFuYVhYRENHRWtQQVNNd0lvaFNJa2lFUklsMHBScWtoQXFTSUJxeExWMkt4T2dVSkk4VnN3NkxzVWdrQ1ZFeTRYZzlyYUREeDZsRFh2QUVNaTRmNkRTU1FLdlpwbW9RSGxUSU9EQ1RoMXFoeEhqemI3OVlDeldrVmdHTll2b0t5clM4ZnQyM2xoVzBPME9Sd0NuRDFiRnV0bHhDV1hpOEhISHhlaW9TRU54Y1U2cEthYW9WRFl3Ykw4ZzNYbXhzRHBaR0EwU3RIZnIwSkhSL0s4QjdETWgzdkwrL1BuaFJkNmVTdklQUldsTFMycDZPcFNoMjA0MFh3NEhBSThmT2dPcmRldUhVQmw1YWpmdWswbUNjNmRLNGw0aGVkOHpGNnIweWxBZTNzeU9qdVRZN1NpOE9BNndXYXpDZEhlbmd5V25mL3p4V1l6K29XVUxNdEU3V2ZyQ1NoWmxrRjNkeEthbWpUbzdVMEtPbmpsR2pvV0NyNjJNQUlCRzlQWElTR3hObXl6NHZoZ0gwNFA5K09SUVFkSHZKMGxKNFFRRXRmc3JBdDZodzE2aHcxOUZqTWVHWFRlNjBRTWczVkp5WGdwUFJ1ZnlzeEZtdVQ1YUJjMkh4UlNobUQyZ1lHbktxZXBTUU9MUlFTOVhyYWcrNTlkU2VtNS82ZFBNM2srSTNyMGVobnUzY3ZCenAzZDNzdTZ1NU53NDBZQk5tL1dlcXZtSEE0QmJ0d0lmbEFRV2JxR2hwUVI2VWRJb21kMFZPRXpETXpsWXREZnIvSUdhTkVNaW9OaE1vbHg4MlkrSGovT3hPclZRNmlvR0lOWTdJVEZJc0lISDFUQVpGb2MyN3RuRWdoWWJ6c05vMUdLeHNZME5EZTdKOVhITS9mWE5mMDdjMnBLakdmUDB0SFFrTGFnZ0hJMmgwT0E1dVpVMU5abVlHSWllbi9zUFh5WWphWW1EY3htY2RRZTAyUDIzeUpXcXhCZFhlbzUyN0lRc2hTeFlIRkhQNGFmZDdYanl1Z1FuS0Jna2hCQ3lPTGpZRm5jMTQvanZuNGMvMDlMUGZab012QzFnbEpzVFY3OHc0V2pMYjZQZ3FMTWMyRGdjQWpRMktqQnMyY1pZZDNhNk5tdUZhbjdYNmkydGhSczM5NERvMUdLKy9kejBOV2xCZ0JjdlZvSWx3dkl6cDdFaFF2Rmk3SlNpUkFTdXY1K0ZaUktPM3A3RTlIYjYrNVZ1OWlDU1M0bWt3UzNiK2ZoNGNOc1ZGU01ZV0pDc2lnRFNzQTlqS2luSnduMTlXbm83VjA2UFU0OTFZWkdveFMxdFJsb2JrNkYweG0rQ24rclZZajYrblRVMWFWSFBkQjFPQVI0OUNncnFvL3A0Zms3eEJOTWRuUWtRNnROcEFwSzhseTZyUnZEOTlzYmNVL3YzMTZHQVlQS3RBSzhrTDhTRlpvQ2xLYmtJamNwSFNxSkFna1NPY1MwNVk0UVFraVkyWjBPVE5xbU1HRXpvODh3akxieFBqU1BkdU5XenpNMGpYU0QvZVJFbWhNc0xvNE80dUxvSURhclUvRk9TUlcyVVZqcHhiQVAveTB1VHpuK291YnRxRDltZHZZRU1qTW5VVitmQnFzMS9IL2M1T1lha1o1dWl0ajlFMElJSVlSRTI5dnJmeEhySlpBbFpNaHF3ZCsxMXVIRW9OYm5jZ1lNdHVhdHdLZFg3TUhCMHMxSVZTeWRFeitFRUVMaTI1alpnUE50OS9EZmRWZHdwN2ZPRzFoNnZKYVppKytXTFVlR2RHRzdjK01CcytGUEE1NWRwNUNTRUVJSUlZUkVESVdVSkZ3K0hOTGltNDFQTU9HWTdwSE9nTUVyVlR2d3pvNHZvamc1TzRhckk0UVFRdWJXb2V2SDkyLzhGaDgxM3ZBSksxVWlFWDVTdFJhdlpDenQzMlZ6aFpUUHg0aGFRZ2doaEJCQ1NGeXl1cHo0NjZhbmVQdlpRNStBY252QmFweDc2NS93aTFlK1RRRWxJWVNRdUZDY25JMWZ2UEp0bkh2cm4vQkMvaXJ2NVJNT0IvN2syUU44dTZrV1ZsZm93NU9YQ3RwVFRBZ2hoQkJDQ0ZtVURBNDd2dlRrUG03clI3Mlg1U2RsNEFjSHZvWTl4ZXRqdURKQ0NDRmsvdFprbHVINDUvOFJsenNlNHAwTFAwZVBZUWdBOE91K1RyUk1UdUEzYXpZaFVSVDlJWTJ4UnBXVWhCQkNDQ0dFa0VWbjJHYkZzWWUzZkFMS2Jma3JjZUd0LzAwQkpTR0VrQ1ZoYi9FR1hIanJmMk5iL2tydlpiZjFvemhXY3hQRE5tc01WeFliRkZJU1FnZ2hoQkJDRmhXanc0N1BQcnFEaGttRDk3SzMxbGJqOTUvOUJ5VExWVEZjR1NHRUVCSmV5WElWZnYvWmY4QmJhNnU5bDlWUEdQRzV4N2RoZE5oanVMTG9pOXVRVXQwTFJCSUFBQ0FBU1VSQlZNQzRZcjBFUWdnaGhCQVNBUDI5UnViRDZuTGlyU2YzdlFHbFNDREU5dzk4RlQ4ODhEV0lCZFN0aWhCQ3lOSWpGb2p3d3dOZncvY1BmQlVpZ1JDQU82aDg2OG45NTZwSFpkeUdsR0xCODVVbUUwSUlJWVRFRzRuUUZ1c2xrRGowdHkxMVBsdTgvMkhmbitJUDE3NFV3eFVSUWdnaDBmR0hhMS9DOS9hKzdmMzR0bjRVLzZ1bFBvWXJpcTc0RFNtRkZGSVNRZ2doaEN4bTlQY2FDZFdIUTFyOHBxL0wrL0ZiYTZzcG9DU0VFUEpjK2ZLNkkzaHp6V0h2eDcvdTY4UkhRLzB4WEZIMHhHMUlxUkNiWTcwRVFnZ2hoQkFTZ0Z3MEZlc2xrRGd5WkxYZ200MVB2Qjl2eTErSmQvZDlKWVlySW9RUVFtTGozZjFmd2JhODZXRTYzMng4Z2lHckpZWXJpbzY0RFNuVk1uMnNsMEFJSVlRUVFnS2d2OWRJS1A2dXRRNFREZ2NBSUQ4cEEvL24yTjk0KzNJUlFnZ2h6eE94UUlULzgrcmZJRDhwQTRCN29OeDNXNWYrdHUrNERTbVRwSWE1YjBRSUlZUVFRbUtHUWtvU3JOdTZNWndZMUhvLy92NkJyOUlVYjBJSUljKzFaTGtLLzdqL3o3d2ZIeC9zdzIzZFdBeFhGSGx4RzFLbUtVZGl2UVJDQ0NHRUVCS0FSakU2OTQzSWM0OEZpMzlzYi9CKy9FTCtLdXd0M2hEREZSRkNDQ0dMdzc2U2pkaVdQNzN0K3dmdGpURmNUZVRGYlVpWm9SeUNnSEhGZWhtRUVFSUlJWVFEdzdoZ1p2VVlNSXN4WVJmQ3hjWjZSV1N4dXFNZnczMzlPQUNBQVlQL3RmdkxNVjRSSVlRUXNuajgzYTR2Z3dFREFMaXJIOE9kSlZ4TktZcjFBdVpMTExRalhUbU13Y25NV0MrRkVFSUlJWVRNSWhTTzQrbVlHSUFZQU1Bd2dGem9Rb0xZL1o5UzVFU0MyT245V01SUWl2bTgrbmxYdS9mZnIxVHR3SnJNc2hpdWhoQkNDRmxjMW1TVjQ1WEs3Zml3NlFZQTRQL3Jic1BXNU5RWXJ5b3k0amFrQklCQ2RSZUZsSVFRUWdnaGk1QkVvdlg1bUdVQnMwTUFzME9BWVk2aDMxSWgrMGxnNmZ3a3dKd09NMlZDQ2pDWHFtR2JGVmRHaHdDNHF5amYyZkhGR0srSUVFSUlXWHplMmZrbVBtcTZDUllzcm93T1ljUm1SWnBFR3V0bGhWMWNoNVNsS1cyNDE3Y1o3Q2RscjRRUVFnZ2haREZnSVpIMGhQUVpWaWNEcTFPSU1Zdi9OR2VSZ0oxUmZUbWpFbFBrZ2tMc29yOEU0OWp4d1Q0NDRRNmh0K2F0UUhGeWRveFhSQWdoaEN3K3hjbloySkszSEhkNjYrQUVpK09EZmZqVC9KSllMeXZzNGpxa1ZJak55RXZxUlk4aFA5WkxJWVFRUWdnaG54Q0xCOEV3bHJEZG44UEZRRzhWUW0vMUR6QUZES0NZRVY0bWlLYkRUS1hZQlNGdEkxL1VUZy8zZS8vOTZSVjdZcmdTUWdnaFpISDc5UEk5dU5OYkJ3QTROZHhQSWVWaXREcnpLWVdVaEJCQ0NDR0xpRXpXSExYSGNySEFwRjJJU2J0L2dBa0FjcEU3dU9TcXhKVFFOdktZTWprY2VHVFFBWEJ2OVQ1WXVqbkdLeUtFRUVJV3I0TmxtOEdjWThDQ3hXT0RIbWFuQXdwaDNNZDZQdUwrcThsS0dFQm13aUQxcGlTRUVFSUlXUVRVOGlHc1RPK0YyY0c0ZTFEYUJaaHlDbUIzeFdaVDlwUkRnQ21IQUNNY2haMFNqbTNrbnA2WWNoRUZtSkYyM3pBT0IrditQbGVtRlNCVmtSVGpGUkZDQ0NHTGwwYWhSa1ZhUHBwR3VtRm5YYml2SDhldTFQUllMeXVzNGo2a0JJQU4yUTl4cXVWSXJKZEJDQ0dFRVBMYzI1NzNBTmtxLzhrNGRwYzd0Snh5dW9OTDl4QWRCbE5Pb2ZmZkxqYTZRYWJOeFdEY0tzUTR4elp5SWNOQ0tab09MbWVHbVFxUkN3SnFoTGxndFVhOTk5OHY1SytNNFVvSUlZU1ErTEE5ZnhXYVJyb0JBRThuOUJSU0xrYlpxbjZVcHJTaGJidzAxa3NoaEJCQ0NIbHVsYWEwSVZ2VnozbWRXTUFpU2VKRUVweUFuUHZ6cmM3cDhOSXpDZHdkWWpJdzJ3V3d1QVJnbzFUZzZHUVpHTzFDR08xQ0FHS2Y2eGo0OXNHY3ZZMWNKSWpPR3VOZG0zblMrKzhLVFVFTVYwSUlJWVRFaC9MVTZYYUg3YWJKQUxlTVQwc2lwQVNBTGJsMzBXUEloODBwaWZWU0NDR0VFRUtlT3hLaERWdHk3eTdvUHFSQ0Y2UkNGNUtsM05lellERGxFMkQ2VjJWYW5aRXZjV1FCbUJ4Q21CeENEUGtYalVJbTlBOHZQUjlMcVErbTE4eVFzalFsTjRZcklZUVFRdUpEYWVyMDc4czJzeW1HSzRtTUpSTlNLc1JtN0N5NGprc2QrMks5RkVJSUlZU1E1ODdPZ3V0UWlNMFJmUXdHTEJRaUZncVJpL2MyVHBaeEI1WU9JVWRGcGp2TWRFUzRQNmJGS1lERktjQW94NS9hWWdITEdWNG1pRjJRQzExZ25xTnQ1TU5XcS9mZnVVbExhN3ZhWW1LejJTQ1JSTGFRNHljLytRbHNOaHZlZWVlZG9HNy81TWtUTkRRMDRBLys0QS9DdW82QmdRRjg2MXZmQWdEODduZS9DK3Q5ejNUaXhBblk3WFo4NWpPZmlkaGpMRFlzeStMOCtmTUFnRU9IRGdYOWVXKy8vVFlhR3h2eE4zL3pOeUY5M256WjdYYjgyNy85bS9leHcvSGMvOVd2Zm9YS3lrcHMzYnJWNTNLSHc0RWYvZWhIM3NkS1NVbFo4R010QmhjdlhvVFQ2Y1NlUFh2Qzl0NFI3ZWRCTFAzTHYvd0xEQVlEdnZHTmIwQW1rNFg5L3ZPU01yei9Iclp4Tk55T2N3ejc4TitXMU9uY216M2IwVEN5TE5iTElJUVFRZ2g1Yml4TGE4RDIvSnV4WGtiUVBQMHhmU295SFo2cVRIZEZwaXNHZnlFTEdQaHRIWi8rdHdzQ1prbjkyWTZLcTJlaGQ5Z0FBRTEvOFI2UzVhb1lyeWg0UFQwOStOZC8vVmRjdW5RSnJhMnRNSmxNU0U5UHg0NGRPL0ROYjM0VEd6WnNpUFVTdlE0Y09JQ0JnUUg4L09jL3g0NGRPeUx5R0FrSkNUQ1pUR0NENk1mUTFOU0VsU3RYd3VWeTRjU0pFM2psbFZkQ2ZyeU9qZzVvTkJva0ppYjYzWGRWVlJVQUJMV1crVklxbFdBWUJwT1Q4YlBWMG1ReVlXUmtCQU1EQTlCcXRlanY3L2Y1LzI5Lysxdms1T1R3ZnI3RDRZQlk3RzU5RWV6MzFtYXpJVE16RXpxZERsZXZYc1dMTDc0WWxxL0ZhclZDS3VVdXVaK2NuSVJLNVg0djBlbDBVS3ZWbkxleldDd1FpOFVRQ3YxN0VzOWtOQnFSbVptSnFha3AzTHQzRDVzMmJmSmVaN2ZidlNGZVhWMGRsaTlmRGdENHdROStnTFZyMStMQWdRTWhmMjJMZ1VRaWdkMXV4L0R3TU5MUzBoWjhmNUY2SG9TTDNXNkhRQ0RnZlM1TVRVMTVYenQ5Zlgzbzd1NUdWMWNYZnZLVG4wQWs4ajhaV1ZCUWdKNmVIb3lQanlNNU9UbnM2eDJmTXFMcS8vMDhBQ0JaTEViVGk5VmhmNHhJWWpiOGFjRFRzVXVta3RKamE5NGQ2S2FTTVRDWkZldWxFRUlJSVlRc2VkbXFmbXpOdXhQclpZVEUyeDlUNHVTOG5tVUJxMnU2TnlaWFZlYVVJL3dsank0V21MQUxNV0huUGxCU2lQaTNrWXNGOFJkZ21wd083NzhUSkR5TlNpT290YlVWbXpadGd0UHB4TjI3ZDdGc1dYQ0ZEdC85N25meDdydnZ3bTYzKzF5dTFXcngzbnZ2NGIvLys3L3hzNS85REYvNXlsZENXc3ZHalJ2Qk1BenUzYnVIOHZMeWtMNFdQa2FqRVZldlhnWERNS2lzckFRQU1QTXMxdzFYNkZkWldZbHZmT01iK05HUGZvUXZmT0VMdUhmdm5qZFlETmFycjc2S3hzWkcvUHpuUDhjZi8vRWZoMlZkd2JMWmJKaWFta0pHUnNiY040NlJtcG9hL08zZi9pMUdSa2E4LzVuTmdTdmR6NXc1Z3ovNWt6OEo2em8rK09BRDZIUTY1T2ZuWStmT25XRzV6OWJXVmh3NmRBamYrOTczNWwySjYzQTQ4UHJycjhQaGNPQy8vdXUvQWdaSjc3MzNIcWFtcHJCOCtYS2ZnQklBeEdJeEJBSUJYQzRYbkU3Mzc1T3JWNi9pblhmZWdVQWd3THZ2dm90dmYvdmI4MXBqTExsYzd0MEtYQUhjZkVUaWVUQ2J5K1dDeVdTQzBXakV4TVFFSmlZbVlEUWFZVFFhb2RQcE1ENCs3djMvK1BnNGhvZUhNVFEwaEtHaEllaDBPcHc1YzhaYjRlbDBPckY1ODJZTURnNUNwOVB4dm5iZWZQTk56aE5TbnZmS3VRTHcrWnI1KzNMU3lmMTNURHhiY2lHbGtISGlZT2w1bkd4NUdXUG0xRmd2aHhCQ0NDRmt5VXBWak9GQXlRVUltYVgxUnpMRHVQdEt5b1JBaXRRSndPNTNHeGNMVE0yc3d1U295clNGZVZ1NTV6RzQvb1NYQ2xuT0lUNEpZaGRrUXY3dDhiRmtaNmZYSlJaRzk3REVZckhnMVZkZmhWNnZ4M3Z2dlJkMFFPbHdPUEQzZi8vM0FJQ2pSNC9pQzEvNEFxcXFxbUMxV25IdDJqVjg3M3ZmZzA2bnc5ZS8vbldzWDc4ZUd6ZHVET3AreThySzhPdGYveHF2dnZvcWpoNDlpa2VQSGtFdVgzaHdlLzc4ZWRqdGRuenVjNS96cVlnU0NBUW9LeXNMNmo3YTJ0cThBVXk0dlB2dXU3aCsvYm8zOEF2RnRXdlhVRnRiQ3dBUnF3d05wTFcxRlN6TG9xQmc4UTU3eXMzTnhkbXpaNzBmaThWaTVPZm5RNnZWd3VsMDRsdmYraFp5YzNPUmw1ZUhnb0lDRkJZVytteFZaaGdHU1VsSjBPdjFjejVXWVdFaDczVTZuUTRBTURvNmlxS2lvbmw5TFgvMVYzK0ZyMy85Njk2UG01cWEwTlhWaGJmZWVnc3ltUXl2dmZaYVNQZkhzaXkrL09VdjQvVHAweEFJQkxoMjdScU9IVHZHZS90Zi9lcFhBTUFiNE1ybGNwaE1KamdjN3BNdXUzYnR3czkrOWpQOHhWLzhCZDU1NXgzVTFkWGgzLy85M3lQZWNvSEwwNmRQc1g3OStxQnU2MWsvTUwrUU1wclBnNy8rNjcvR2lSTW5ZRGFiWVRhYk1UVTFCZXVNOWlIejBkYlc1djIzVUNpRVRDYkQ4UEF3a3BPVGtaZVhoK2JtWmlpVlNyenh4aHZJeXNwQ1RrNE83NGtLei90bHVFTGUyU1RDNldGK2R0ZmkvUDIrRUVzdXBBVGNqZHNQbDU3RjJiYkRGRlFTUWdnaGhFUkFxbUlNaDB2UFFpSzB4WG9wTVNGZ0FLWFlCYVdZL3dEQjRZSlBMMHgzUmFidjlISW5HNTRnMCtwa1lIVUtNUWJ1eW8wa3llencwdjJ4UXNTQ1FmeFZZUzdVZDcvN1hkVFgxK1AxMTEvSFp6LzcyWkErTnpNekUvLzVuLytKM2J0MysxeStidDA2N05xMUN4czNib1RUNmNTUGYveGp2UGZlZTBIZjc3Rmp4L0RHRzIvZ1AvN2pQL0NkNzN3SFAvN3hqME5hRjVjVEowNEFBTDc2MWEvNlhLNVNxZERVMUJUVWZXZzBHb3lOamMxN0RaNEt6dGtNQmdNU0VoSTRxK0dVU2lWcWFtbzRQOC96ZmRtK2ZUc3FLaXJtdmE3WmZ2ZTczK0dMWC94aTBMZS9kKzllU0ZXcGtkeCtQbHRHUmdiT25qMExqVWJqRFZNRUFvSDNaL25ESC80d2JJL1YzZDA5NTIzTVpuTlF0K015T3loOStlV1g4Yk9mL1F4Zi9lcFg4Zm5QZng0blQ1NE1hVnYxTjcvNVRmejJ0NzhGd3pENHhTOStFVENndkhQbkR1N2V2UXVWU29VdmZlbExuTGRSS3BVd21VeXcyYVovRjM3dGExOURibTR1UHZ2WnorSjN2L3NkZW5wNmNPTEVpYWozckdSWk51UVREQzZYeS90YzlXenZEMFkwbndkcXRkb25WSnhKS3BWQ3BWSkJxVlI2SCt2UW9VUEl5TWhBY25LeTk3L1UxRlJvTkJxa3BhVkJvOUg0Qlk2WEwxLzJhU25BTUF3MEdvMjMzMmtna1E0cGw3b2wrMTFUaU0xNHVmd2t6cmNkcEszZmhCQkNDQ0ZobEszcXg0R1NDODl0UUJrc2tRQlFDWnhRaWZrUEVtMHV4anVobkxNcTA4NkF4Y0tEVElOTkNJT05mK3VaUnVhQVd1cjA2NE1wWEdKOU1BR2dzN01ULy9SUC93U3BWT29kZWhFc2dVQ0EyN2R2ODFZRHJWMjdGbnYzN3NXRkN4ZHc0OGFOa05mMi9lOS9IOGVQSDhkUGYvcFRmT1VyWHdtNjJwR0xYcS9IaVJNbnNHWExsb2hVSE00TUh6M2JJV2RlOW9VdmZBSGYrYzUzME56Y0hQSjlLNVZLenN0djNicUZreWRQQWdEKy9NLy9QT1Q3RFNRcEtTbW8wTE96czlNYlNLV25wMGVrNTF3NFJHczRDVmY0eXJJc1ZxOWVqV2ZQbnVITk45L0ViMzd6bTdBKzVwLzkyWitocjY4UDc3NzdMajc5NlUvajVzMmJXTGx5NVp6ci9NdS8vRXY4OUtjL0JRRDg4ei8vTS83b2ovNG80T2Y4NEFjL0FBQjgrY3RmUmxKU0V1ZHRWQ29WaG9lSC9jTFVvMGVQNHNNUFA4U3hZOGRnTnBzanR2VTNrRFZyMXZqOGZQUjZ2ZmY1eWhlYXo2eW9ES1g2TTVyUGd5OTk2Zjl2Nzg3RFl6ejNONERmazh4a0lpYWJpSVRFSGxzdFJVTVNwYXJsMEtPVXFDV3FLbFNkb2ovYlVmUTRTbTJ0clNpSlZrdEpTNVVTeEJaRktDSm9MYW1sU2pTUkpySktSSkpKTXN2dmp6bnp5a2dtbVVrbTgwYmNuK3VhNjhxODh5N1A4QTVYN3ZrKzMyY00vUHo4b0ZBb2hJZWpveU1jSFIyRllMWDRlOTI4ZVRNOFBUM051b2F4bnFkUEtxMC9xcjRWU0draDc5OS8vMTFtNzFlcXdTRWxvS3VvL0dmTGc0aStGOERGZElpSWlJZ3M0RG4zNndob0dGM2pwbmlMeGM1R0N6dTVHaTV5SS8weEFTai90NWpQNHdEVHNDcFRxYmFwOURqU2xWS2tLNDMvYXVCdVh3VDNXbW80MmYwdnlKUnFZR2Y3ZEFhWXk1WXRRMkZoSWQ1Nzd6MnpwK3phMk5pVU8xMnhWYXRXaUl5TVJGcGFtdGxqOC9iMnhyaHg0N0J1M1Rvc1hib1Vtelp0TXZzY2V0OS8vejJVU21XVjljUXJMWHdzdnUzKy9mc0dyNVcxaUVseFpWVW5Gbjh2dzRjUEw3TUsxcFFxeHpmZWVBUGg0ZUVBZEJWNkF3WU1LSFAvUC83NEEyM2J0b1c5dlQwS0Nncmc0dUtDNk9qb2FodFVpbVhQbmoySWpZMkZUQ2JEL1BuelM5M24yMisvQlFBRUJRV1pIQWdWdDJqUklseTllaFVSRVJIbzM3OC9ZbUppVUw5KzZjVkphclVhWThlT3hkYXRXeUdSU1BENTU1L2ovLzd2LzhvOC80MGJON0J2M3o0QXVsRFVHUDA5WGRyVStMNTkrK0xubjMvR2M4ODlaelRrckE1ZWYvMTFIRGh3b01UMjhvTFZ6WnMzRzYwd0JhcnVQbWpRb0FFYU5HaGcwcjVWSlRFeEVjSEJ3YWhmdno2MmJ0MXE4SnBTcVlTZG5WMkpmNFBpNHVMUXZuMTdqQnc1RXV2WHJ4ZWxCY0RUb0VhSGxJQ3VSMlgzUnFmUndERUpwK0pmUXFHYU53SVJFUkdSdWV4c0MvRlM0MU5vNWhvbjlsQ2VLUklBdGFSYTFKS3FVTWZJNzI4YXJlUi9WWmk2cXN3bkt6TExxcUEwVlpwU2hqUmw2VlAvSkFEY2F4V2hYaTBWNnRxcm9aQ3FZVytyUVFYWFo2bFNPVGs1Q0FzTEF3Q0RQbmVXcE8rTnBsQW9LblQ4NU1tVHNXN2RPbXpidGcwclY2NnNjQUMyY2VOR0FMb2dyaW9VcjV3eVozWHZpdHE0Y1NQT25Ea0RBSEJ3Y0NnMWhOUnF0VUpWcDdGcXpPTE02ZnVwVnFzeGZ2eDRxTlZxeko4L0g2bXBxZmppaXk4UUdCaUl5TWhJczZiRzFtUmFyUllMRnk0RUFMejc3cnRHUS8zZzRHQUF1b0NzSWlHbFJDSkJXRmdZZkgxOWtacWFpdHUzYnhzTktZOGZQNDd2di84ZXRyYTIrUHJycjhzTTF2USsrdWdqNFg1MmN6UGVRazQvaFZ2ZmQxRXZQVDBkaVltSmVQRGdBWGJzMklIRXhFUklwVktqWVoyWWF0V3FaZkI1VVNxVlVLdlZzTGUzTHpXb0xQNjZNZGE2RDhUaTR1S0N5NWN2NC9qeDQ1Z3hZd2FlZi81NTRiV0Nnb0pTLy8yWlBIa3k4dkx5a0pxYXlvQ3lERFUrcE5ScjVob0hUOFY5bkV2MHgrMU1IN0dIUTBSRVJQVFU4S2x6Ry83ZTUrQWdLM3QxV0JLSGpVU0wybEkxYWtzQkdQbWRVYVdSUEY2dHZGaWZ6SndpVzJTVVVVRnBDaTJBMUh3WlV2TkxEMmxzSkZyVXE2V0N1NzBLOVdxcDRHS25nbzFJQWViQmd3ZVJtNXVMTm0zYWxEczl0S0l1WGJvRVFEZlZzaUphdFdxRjl1M2JJelkyRmhFUkVXYjFTZFE3ZE9nUXJseTVBcUQwaXNLY25CeWp2U0tmWk1yaUtWVXRQajRlTTJiTUFLQ2J4bnp3NE1GUzM5Zk5temVGbGNJZlBYcGtzZXRydFZxOC8vNzcrT1dYWCtEajQ0TVpNMlpBSXBIZy9QbnppSXFLd29nUkk3QjE2MWFUZ2xGcjhQZjNSMHhNak5IWGpWV1pXaUprM3JKbEN5NWZ2Z3lGUW9HNWMrZFcrbnhsY1hGeHdlN2R1NkZXcTlHcFV5ZWorL1hwMHdjUkVSSEl5OHN6YWFHZHFLZ29vY0wyU1ZxdEZpa3BLYmgzN3g3dTNidUh6TXhNQU1DR0RSdUVNUEx2di8rR1Vxa3NjYXk3dTN1MURDbDM3dHhwOEx4bno1NDRkZW9Vd3NQRDBiZHYzeEw3OSs3ZHUwVFB4aWRaOHo2d3RFOC8vUlJ6NXN3cHNUMCtQdDdnczdOczJUSjgrT0dIbURWckZnNGZQZ3dBeU0vUGgxcXRMdkVGeUs1ZHUzRG8wQ0hVcVZQSHBMNld6N0puSnFRRWRIMHFYMmw2SEszcjNzVEZKRi9jZjJSZVh3SWlJaUtpWjRtbjRqNThHMXhFQThja3NZZENsU1MxMGNMSlRnc25PdzBBVmFuN0ZLajEwOHAxWVdadWtRM1NsVkprRmxUdVZ3YU5Wb0w3ZVRMY3p4Ty8waXd5TWhJQThOcHJyMVhKK1cvY3VJR0xGeThDQUlZTUdWTGg4L1RyMXcreHNiRTRldlJvaFVKS2ZRV1RNUnFOcGtLOUlzVlFVRkNBb0tBZzVPVGtDRk1yelZtd3ByTHk4L014YnR3NGJOKytIYzdPenRpL2Y3OFFRT3pkdXhjdnZmUVNkdS9lalZ1M2JtSFBuajN3OFJHL0lLWmh3NFpJVDA4MzJKYWRuUzFzYTk2OGVaVmNOeXNyUzVpU3YyVEpFcXRNeWUzUW9ZTkorNW5hbzFPajBXRDY5T2tsdG0vZHVoVUxGaXhBWW1LaXdTSTVldm9WNXdGZGY5UG16WnNMSzZoN2UzdkQyOXNialJvMU1ta01Zc3ZQendjQW81V1MrdmR2TEtRVTR6NndKRGMzTjRQK3RFcWxFdkh4OFpCS3BRYWZuVW1USm1IbHlwVTRjdVFJVHB3NGdWNjllaUVuSndjQWtKR1JBYVZTQ1h0N2UyUmtaQWc5ZE5ldlgyOTJmOHhuelRNVlV1bzFjRXpDd0ZiN2tKeFRIMWRTbnNlOTdJWVdhVWhPUkVSRTlMU1RRSXVHenZmd3ZNY1YxSGRNRm5zNFpFVnlXeTNrdGlxNEdKbUZwdXVQK1hnYWVXYUJMZEtVTWp3b3NQNkNFQldscnk3ejgvT3Jrdk5Qbno0ZFdxMFdIaDRlZU9lZGR5cDhIbjkvZndEQStmUG56VDQyTWpJUzBkSFJaZTdqN094Y29rTFN4OGNIZCs3Y0tWRk5WOW5WdlN0cjNMaHhpSTZPaHAyZEhiWnYzdzUzZDNlclhUc21KZ1pqeDQ3RjlldlhBZWpDaStJQmxZZUhCMDZlUEltK2Zmdmk2dFdyOFBYMXhaSWxTekIrL0hoUnAzOC9XUmtINkhwdVJrUkVBSURSbFpFcjZ6Ly8rUTlTVTFQaDUrZUhTWk1tV2Z6OHhpcmNqREcxVlVMeGUzN0ZpaFc0ZE9rUzNOM2REZnJLMnR2Ykl5NHVEcTZ1cm1qZHVyVVFQcWFrcENBOFBCeGR1blRCbGkxYjBMQmh3d3EzZXFndTlGWEl4dDZIL2pOZ0xNU3M2dnVncW8wZlB4N2p4NDhYbnE5ZHV4WlRwa3lCbDVjWGJ0NjhhYkR2ekprejhlOS8veHNmZmZRUm9xT2poWDlYVlNvVmZ2LzlkL2o2K21MaXhJbTRmLzgraGc4ZmpoRWpSbGoxdlR5Tm5zbVFVcSsrWXpMcU95WWpyOGdCZHg0MHg5MEhUWkdhV3c4YWJlV2JqeE1SRVJFOUxXd2tHdFNybllxbXJuZmhVK2MyYWtuenhSNFNWVU82L3BnYTFKSnE0QWFnb1FJQURPOFZ0UmJJLzE4ZlRGMGZTeW15cWttSXFkVnE4ZWVmZndLQXlWT2R6YkYyN1ZwaHl0L25uMzllcWFDaVpjdVdBSFFMTFdnMEd0alltUGI3U1dGaG9iQWdpRnd1Ri9wakZ1Zmw1V1hXSWg2dnZ2b3Fzck96VGRvM0ppWUdwMDZkUWxSVUZMcDA2VkxwcWEyUEhqM0NsU3RYWUd0cmkyM2J0cUZuejU2Vk9wK3A0dUxpOFBISEgyUGJ0bTNRYURUbzBLRURldmJzaVMrKytBSitmbjVZdFdxVnNKaUtwNmNuenB3NWc3Rmp4MkxuenAyWU5Ha1NWcXhZZ1FVTEZ1Q3R0OTR5K2UrdUtzWEd4cGE2TUlvbEhUNThHS0dob1FCMC9VT3I0bjAvV2VGV0dTcVZDbmZ1M0RIWWR1M2FOY3liTnc4QXNHYk5Hb3djT1ZKNDdZMDMzc0NqUjQ5S1RPay9jZUlFd3NQRGtaNmVMclFhZU5ycHcxbGp2VGpMQ2ltcjhqNHcxdXV4UE43ZTNpYnZtNXViVzZKQ3RLeFZ5U2RNbUlBbFM1YmczTGx6Mkxkdkh4d2NISVRYZnYzMVY4VEZ4ZUhISDMrRXQ3ZTM4T2RDWlh1bVEwbzlCMWtlMnRlTFJmdDZzVkJwcExqL3lCUHBlWFdScFhSQmx0SUYrYXBhS0ZMTFVLaTJZNEJKUkVSRVR5VWJpUVoydG9XUTJSYWhsalFmTHZaWmNMSFBRbDJIZEhncTdrTnFVL29VWUNKejJFb0FoVXdEaFV3RHI5cEZwZTVUb0xaQm10SVdzUElhVEdscGFjSXYxK2I4MG1vSy9lSUpBUERPTys4Z0tDaW9VdWZ6OHZJQ0FCUVZGU0V0TFEwZUhoNG1IYmQ4K1hMODhjY2ZHRHAwS0s1ZXZWcnFsTzdFeEVTenhySmp4dzZqcjZXbnB5TWlJa0w0YzlWWGdBSkEwNlpORGFvT3UzYnRhblpnb1ZBb2NPVElFVVJGUlZWcStyd3B0Rm90VHA0OGlmWHIxMlBQbmoxUXE5V1FTcVdZTm0wYUZpMWFCSHQ3ZXdRRUJHRGN1SEdZT0hFaVRwOCtqYSsrK2dxMWE5ZUdRcUhBanovK2lMQ3dNRXliTmcxMzc5N0Y2TkdqTVhQbVRBd1pNZ1REaGcxRGp4NDlSQXNzUC9ua0U5amEyc0xXMWhZRkJRWFl2bjA3amg0OWlwQ1FrRElYUHpGVldsb2F4b3daSTFRazZ2dTk3dCsvSHpObnppenoySUNBQUtPclNGKzlldFZnZ1pFbks5d3FJekV4RVEwYk5qVFk5dTkvL3hzRkJRWG8zNzgvZ29LQ0RFSkt1VnhlNnZSbS9SY2U4Zkh4eU12TE13aXBua1pGUlVWQzViU3hhY25HUXNxcXZnKzBXaTNVYXJYcGIrWi96RG5teVVyeXk1Y3Y0N2ZmZmhPZVAzejRFQTRPRHBCS2RWR2FRcUhBQng5OGdKQ1FFQlFXRmhwVTN4NC9maHhEaGd5Qm82TWp0bXpaVXVGRjBKNDFEQ21mSUxWUndkc3BFZDVPNXYzblRVUkVSRVJFNVpQYmF1QmRXMlAxNnhaZlNNV1MwekZqWTJNUkdCZ0lsVW9GUHo4L2JOaXdvZExuTEQ2KzNOeGNrNC9idDI4ZkZBb0ZWcTVjaVQ1OStsUjZITVpjdm53Wmt5ZFB4cmx6NXd3Q2dJQ0FBUFRwMHdlOWUvZUd2Nysvd1lySCtpcFdjelZvMEFBalI0N0U5ZXZYMGJsejV6TDNMUjR3bUJLKzZSYzN5Y25KUWVmT25RMm1RZmZ2M3grZmZmWVoyclp0SzJ3TENncUNqNDhQQmd3WWdHUEhqaUV6TTlPZ3N1dnR0OS9HZ0FFRHNIanhZb1NHaGlJbEpRVWhJU0VJQ1FuQnZuMzdNR0RBQUpQZnQ2WDg4c3N2MkxWckYwYVBIbzBEQnc2Z29LQUEvLzN2ZjNIbnpoM0V4c1ppejU0OWxRcnQxV28xUm8wYWhaU1VsQkt2Wldkbmw5djd0S3lwNXhxTmRmK2Q4UGYzeDZWTGwvRE5OOStZZkV6OSt2V0ZxZUdYTGwzQ2l5KytXSVVqckhweGNYSFFhcldvVzdkdXVUMHBpNzl1amZ2QTN0N2U1TVdkc3JLeWhGQXdPVG01d24wZ1Y2eFlJZnljbTV1TEhqMTY0TVVYWDBSSVNJaXdmZnIwNlpnMmJScWNuWjJGTDZzVUNnV09IeitPN2R1M28zZnYzc0lxOEZRK2xnVVNFUkVSRVZHTlZ6endNRmF4WTY2Ly92b0wvZnIxUTNaMk5scTBhSUg5Ky9kYnBES3RvcXNzanhvMUNzdVdMU3RSSVFib1ZuUXU2NkdmK2xyZWZtKysrU1llUEhpQU0yZk9RSzFXbzNYcjFrSlYwZG16WjdGZ3dRTDA2TkVETXBsTTZNL200T0FBclZacjBzTVlqVWFEZ29LQ01oL0ZLemZMMjdmNFZIaEhSMGYwNzk4ZlVxa1ViNzc1SnM2ZlA0K0lpQWlEZ0ZMUDE5Y1g1ODZkUTBSRVJLbC96aTR1TGxpK2ZEa1NFaEt3Wk1rUytQajQ0TDMzM2hNbG9GU3IxWmd5WlFva0VvbXdrQWtBbkRsekJpKzg4QUl1WHJ5SUxsMjY0TmRmZjYzd05hWk9uWXJJeUVoNGVucVdxQlFkTldwVXVYL1BhV2xwUnZleHhHZkpIRysvL1RiQ3dzSk1ybHpXMDRmbjU4NmRxNHBoV2RXRkN4Y0FvTXpWMHZXZm5lSXJXTmVrKzBBdlBqNGVPM2JzRU80SGUzdDdLQlFLaElhR0dvU1VUazVPUWd1Tk0yZk9BTkRkUytucDZUaDU4aVFEU2pNeHBDUWlJaUlpb2hxditEVE12THk4U3A4dk5UVVZmZnIwUVZKU0VyeTl2UkVaR1dteFJWMktqOCtjSG16QndjSDQxNy8rVmVwcnJWcTFLdlZSMnZuZDNkMk43dS9sNVlWR2pScGgyTEJoT0hIaUJHN2N1RkhtS3IrQWVkUHJseTVkaWs4KythVEU5bmJ0MnBVYmNONjRjVVBZMzl4QWRONjhlYmg3OXk1Mjd0eUpMbDI2bERxMndzSkNEQnc0RUNFaEllVldkZGFwVXdkejVzekJuMy8raVhYcjFwbjgvaTFweVpJbHVIVHBFdDU2NnkwODk5eHp3bllQRHc5RVJVV2hkKy9ldUgvL1BucjI3Rm1obnBVYk4yN0V1blhySUpQSnNHdlhMcXV1dWw0Vm1qVnJWcUVLNU83ZHV3UFE5YWQ4MnVuZmc2K3ZyOUY5OU5YZCtwQ3l4WXErcXdBQUZZTkpSRUZVcHQwSGVoOTk5QkZVS3BYUWYxYmZHOWZaMlJsVHAwNHRzVUJaVmxZV0xsMjZoSll0V3lJd01CQUE4TjEzMzFsOTNFODdocFJFUkVSRVJGVGp1YnU3Q3hVK1NVbEpsVHJYdzRjUDBiZHZYOXkrZlJzZUhoNDRkdXdZbWpScFlvRlI2dWo3UnNwa01yT0NUNFZDWVRRZ3VIbnpab25IenAwN29kRm8wTE5uVHpScjFnd0FNR2pRSURnNU9TRTZPcnJVWTlhc1dZUG16WnRqeDQ0ZGVQbmxsOHNjejdWcjF3Q1lGMUxPbmowYjA2ZFBOM2wvUzZsVHB3Njh2YjF4Nk5BaFJFVkZHVXd4MVZlS3hzZkg0OEtGQzFpK2ZEa0dEUnBrTk95K2NPRUMvUHo4aENtc1lxejBmZUhDQlN4Y3VCRDI5dlpZdkhoeGlkY1ZDZ1VpSWlMdyt1dXZJemMzRjh1V0xUTjdlbldMRmkxZ1kyT0QwTkJRcTAxekhqRmlSTG5WdnFZOFNxdUNyYWhYWG5rRmdDN2cwN2NRZUJyazVPUmc3OTY5d2hSbGxVcUY4UEJ3QUxwMkI4Ym9XMmZvdi9nUjR6Nm9hdWZQbjhmMjdkdWhVQ2d3Y2VKRVlYdmp4bzJ4ZXZWcXFOVnEvUDc3N3diSC9QampqeWdzTEVULy92M1JzMmRQdUxxNllzZU9IVUtQVHpJTlEwb2lJaUlpSXFyeFpESVpHalZxQktEaS9SRUJYUi9EZ1FNSDR2TGx5M0J6YzhQUFAvOHNyTVp0S2Zwd3EyblRwbFcyMkVwT1RnNkdEUnNHQVBqNjY2K0ZjRE1rSkFRWkdSa1lPblFvOHZQenl6cEZ1V0ppWWdBQVBqNCtsUnVzRlgzNDRZZm8xYXNYWW1OakFlaUNHMzNmelJZdFd1RDA2ZE5vM0xneDl1L2ZqOTY5ZXlNek03UEVPVFpzMklEejU4L2p0ZGRlTTFoSXcxcVNrNU1SR0JpSW9xSWl6SjQ5Vzdqdm55U1h5L0hUVHo5aHdZSUZPSFRva05uMzJzc3Z2NHlvcUNpTUd6Zk9Fc00yaVplWGw5RXFYM01lelpzM3Q5aVkvUDM5VWJkdVhlVGw1V0gvL3YwV082K2xGZjg4OStqUkEzWHExTUdnUVlPd1pzMGFxTlZxN05peEE1bVptYWhmdno0Q0FnSktQWWRLcFNveDNWdU0rNkFxS1pWS0JBY0hRNnZWWXNxVUtTVytLQm96Wmd5aW82TU5GbkhTYURSQ3hmVG8wYU1oazhrd1lzUUk1T2JtWXMyYU5WWWQvOU9PSVNVUkVSRVJFVm1kVFBMNFY1RWl0WFZXbDlkUFlUeC8vbnlGamxlcjFSZ3hZZ1JPbmp3Skp5Y25IRGx5Qk8zYXRiUGtFQUU4SHAreGFjZVZsWmVYaDlkZmZ4MDNiOTdFcWxXckRFTEUrdlhyWTlPbVRUaHg0b1RSRU01VSt2NTJMNzMwVXFYSGJBMjNidDNDNzcvL2pwWXRXK0w1NTU4dmRSOGZIeCtjUEhrU1RabzBRWFIwTlBiczJRTkFWNTBiRkJTRXc0Y1BJeVFrQkFFQkFiaDkrellHREJoZzllcTY0T0JnSkNZbTRybm5uc09jT1hQSzNOZk96Zzd6NXMycjhLclVQWHIwcU5CeEZiVnk1Y3BTSzN6TmZVUkZSVmxzVERZMk5oZzZkQ2dBWGVCZm1oa3pabURxMUttVitvTEVYQWtKQ2ZqNjY2L3gzbnZ2b1dQSGpnYlZvNmRQbjRaY0xrZmZ2bjJ4ZVBGaUZCUVVZTW1TSlFDQWlSTW5HZzJzOVZPOVpUS1pRWVd3dGUrRHFoUWFHb3JyMTYralljT0dtRDE3ZHFuN2RPM2ExZUI1V0ZnWVltTmowYU5IRDNUczJCRUFNR25TSkVna0VueisrZWRDZGJ3bEZLcUxoSjlsVmZRbGxwaHEzanNpSWlJaUlxSnFyN2F0VlBqNVVXSGxLdlpNOWVxcnJ3SUFJaU1qSzNUOHUrKytpNzE3OThMR3hnWnIxNjZGczdNemJ0KytiZlJSVWZyeDZjZHJTZG5aMlJnd1lBQk9uVHFGeVpNbmw5ckRjdkRnd1ZpMWFoWE9uajJMRjE1NEFjZU9IVFA3T24vOTlSY3VYNzRNQU9WT0M2OHVkdTNhQlFCQzRHUk00OGFORVJVVmhVMmJOZ25WWS9mdTNjTVBQL3lBcVZPblFpNlhZOCtlUFdqVXFCRmlZbUlxVkdGMjkrNWRZV3J5bFN0WHpEcTJTNWN1a012bENBc0xnNTJkbmRuWHpzbkp3ZDkvLzIzMmNjOHlmVlZkWkdRa0xsNjhXT0wxa3lkUFlzMmFOVUp3YjZySzNBZW5UcDNDK1BIanNYSGpSbHk1Y2dVU2lRVGR1blhEeHg5L2pGT25UdUhCZ3djNGZQZ3daczJhaGJWcjErTDY5ZXR3Y25MQ3BFbVRqSjVUUDlYYm5GNjVUNXQrL2ZyQnhzWUdYMzc1SlJRS1JibjdKeVFrQ0MwcWxpNWRLbXh2MjdZdGhnNGRpa2VQSG1IeTVNa1dHMS94L3k4VkZsb0VyanBoU0VsRVJFUkVSRmFua0Q0T0tYTUtLNytRalNrR0R4NE1XMXRibkQ5L0hna0pDV1lmLysyMzN3TFFUZTBiTTJZTVdyUm9VZWFqSXU3ZXZZdGZmLzBWTXBuTTRpdENYN3QyRFYyNmRNSHg0OGN4ZVBCZ3JGNjkydWkrVTZaTXdZb1ZLNUNRa0lEZXZYc2pPRGdZZCsvZU5mbGFHelpzZ0VhalFmdjI3ZUhsNVdXSjRWY3B0VnFOcjc3NkNnQXdjdVRJY3ZkdjNMZ3hnb09EaGVmNlA1dFdyVm9CMEMxT3MzUG5UdGpaMldIYnRtMmw5b1VzaTM2VjRLWk5teHF0NmpSbS9QanhXTFZxVmJtTCt4aWpVQ2hxZEFoVkZUcDE2b1IvL09NZkFIU2ZIWDJMQUVDMzRKSytQMnVIRGgzTU9tOWw3b08rZmZ2Q3g4Y0g3Ny8vUHNMRHc1R1JrWUV6Wjg1Zy92ejU2TkdqaDFBSnFkOEc2RUkyVjFkWG8rZDgrUEFoZ0pvZFVyWnAwd1kvL2ZRVFhudnR0WEwzVlNxVkdENThPREl6TXpGbXpKZ1NQVGsvL2ZSVE9EZzRZTy9ldlZpNWNxVkZ4bWNRVWtxdDMrKzJxa25MMzRXSWlJaUlpTWl5NnNubFNGVHF3c25FN0ZRMGN2YW84bXQ2ZUhoZzBLQkIrT21ubjdCaHd3WmhlbU4xRWhvYUNnQjQ4ODAzVWJkdVhZdWNzN0N3RUN0V3JNRGl4WXVSbDVlSDRPQmdiTnk0RWJibFZPSE1tREVEVFpzMnhlalJvL0h0dDkvaXUrKyt3OGNmZjR5NWMrZVdlVngrZmo0MmJkb0VBTUxLdU5YZHJsMjdFQjhmais3ZHV4dXNoRzFyYXd1MVdnMlZTaVVzb0ZNYWZkVm84V083ZHUyS0ZTdFdZUGJzMldZdEhnUThEcWNHRHg1czFuRUEwS2hSSTRQRlBpd2hPenZiclAxYnQyNXQwbjRCQVFGbDNvZmg0ZUVtbjB0c0sxZXVST2ZPblhIMjdGbDgrT0dIUWlqMTIyKy9RYWxVUXFGUW1QMWVLbk1mdUx1N2x6dTlQRFkyRmdNSERrUkJRUUY2OSs1ZDd1ZFZYODFwck0vcGs1N1crMkRRb0VIbDdsTlVWSVFoUTRiZzNMbHphTjY4ZWFtOUo1czJiWXJQUHZzTUgzendBV2JObW9VR0RSb2dLQ2lvVW1PN2w1MGkvRnpQenI1UzU2cU9HRklTRVJFUkVaSFYrVGdvOEZ2MkF3REE3Y3hFZEd2VTNpclhuVDE3Tm5idjNvM1EwRkRNbkRtenpLcWhKMm0xMmlvY0daQ2VubzZ2dnZvS05qWTJtRFZybHNYTys5bG5uMkhldkhtUXlXUll1blNwMFQ1cnBRa01ERVRuenAweFljSUV4TWJHNHAxMzNnRUFwS1dsd2RYVkZUZHUzRUJ1YnE3QnRNZzVjK1lnTFMwTnpzN09lUHZ0dHlzOGJxVlNLU3pPWVM1anE1eVhScXZWNHJ2dnZnTUFUSmd3d2VBMWIyOXZ4TVhGWWRPbVRRZ09EaTZ4VXJkS3BVSk1USXdReWo3Wm0rK0REejdBd0lFRDBiaHhZN1BHWDVsd3loSXVYcndJVDA5UHVMcTZvckN3RUFzWExnU2c2MWxxaWovKytNT2svY3ByaTZEdjUzbmx5aFVNSHo3Y3BIT2FRcVd5ZkIvY2R1M2FZZm55NVpnNmRTcFdyVnFGOVBSMExGbXlCR0ZoWVFCMFFWeFpRWGRwcXZJK09IejRNSVlQSDQ2SER4K2lkZXZXMkxsekp5UVNDWlJLSlU2Y09BRjNkM2ZVclZzWDl2YjJrTWxrdUg3OXV2QUZoYjYvYjNrc2ZSOVVGM2w1ZVFnS0NzTEJnd2ZoN095TS9mdjN3OG5KcWRSOUowK2VqSFBuenVINzc3L0hxRkdqa0pxYWlpbFRwbFQ0MnJjekh2ZTM5SEdvZVJXdERDbUppSWlJaU1qcWZCd2VoMXAvcE1kYjdicSt2cjRZTldvVXdzTENzR0RCZ2pLblBGdmIvUG56a1oyZGpiRmp4NW85dGJNc2MrZk9SVkZSRVFZUEhveE9uVHFaZlh5VEprMXc1TWdScEtTa3dNTkRWL0hhc1dOSEpDVWxDZnZvRi9rNWNlSUUxcTVkQzBDM1VyWXBQZDJNa1Vna3d2V3FXbmg0T0NJaUl0QzNiMStEN1crOTlSWVdMbHlJQ1JNbWxBZ3duOVN4WTBmMDY5ZXZ4SFp6QThyczdHeGN1M1lOOWVyVlE3ZHUzY3c2MWxKR2pScFZhc0NrbjlKY0hrc0grdm41K1NZSFhtS2FNbVVLN3Q2OWl6VnIxbURyMXEzWXVuV3I4RnBnWUtCWjU2cXErMENwVkdMNjlPbllzR0VEdEZvdE9uVG9nRU9IRHNIRnhRV0FiakdsRVNOR0NGTzduMlJuWjRlcFU2ZWFkSzJxL21KSERDa3BLUmd3WUFBdVhMZ0FKeWNuSERwMENHM2F0Q256bUcrKytRWlpXVms0Y09BQXBrNmRpcXRYcitLYmI3NnAwUFZ2WlR4dVZkSzhkc1gvZmEydUdGSVNFUkVSRVpIVmRYQnlFWDQra3hCcjFXdXZYcjBheDQ0ZHd4ZGZmSUZodzRhSkZnUVZkK3JVS1lTRWhNREx5OHRpdmN2MEpCSUpQdm5razBxZnAzaGcyS3BWS3lRbkowTXVsNk56NTg1WXYzNDlBTjBVMDlhdFcwTXFsV0xtekptVnVwNWNMc2Y5Ky9jcmRRNVQyZHJhNG8wMzNpaXhmZDY4ZVhCMmRzYUJBd2VRbkp4Y0luU1JTQ1J3ZFhWRjkrN2RNV3ZXTEtPcklwc2pPam9hR28wR0F3Y090TWo1S3FKdDI3WUdvYUNMaXd2KytjOS9sbmx2dG03ZHVrb3FGQUhBMzkvZm9vRlhZbUtpd1dyWGxyUjY5V3EwYk5rUzgrYk5RMFpHQmdEZElsakZlNWlhb3FydUE3bGNqclMwTkdpMVdnUUdCbUx6NXMwR1ZZQTJOamJvM3IwN2poNDlpcUtpSW9Qak9uWHFoQlVyVnFCWnMyWkd6MStWOTBGMWtKeWNqQnMzYnNEVDB4UDc5dTBUdnFBcGkxd3V4KzdkdXpGKy9IaEVSRVJnMnJScEZiNys2WVNyd3MvUE83cVVzZWZUU2FLOStHWE5pN2FKaUlpSWlLaGF5MVdwMFBMa1FhaTBXa2dnd2JVUHZvZWJnN1BWcmg4ZEhZMWV2WHJCM2QwZEZ5OWV0RnJGWG1tU2s1UGg2K3VMakl3TW5EeDVFbjUrZnBVK1oyRmhJVFFhRGV6dFRldFpGaGNYaDhMQ1FvdjBmWHY0OENHU2twS2VtbDZDMWMzbXpadng1WmRmWXVuU3BlalZxNWZGem52NzltMm9WQ3FUL2w0MEdnMVVLcFVRRE1ybGNvdU5venA0K1BBaGxpMWJCZ0JZdEdoUnFmdXNXN2NPQVBEdXUrK2EvRGtxTGo4L0gxZXZYb1ZNSnF2UUlrWlZkUjhBdWxXNkR4NDhpR0hEaHBXNW4wYWpFWUpLbVV3bVdtaHVyb0tDQWl4ZnZod0FNRzNhdEVvdjlMTm8wU0s0dUxnSXEzUWZQMzRjTFZxMHFGRFFuWlNVaEFZTkdsUm9IT2w1V1dqM3hTaG9vWVZNWW9OYkw3OEdCOXVucS9aUTRqdWh6RjRjRENtSmlJaUlpRWdVQXk3K2d2TlptUUNBejErYmdwRWRUSnRLYWlrcEtTbkl6OCtIbTVzYkhCMGRyWHJ0NGg0K2ZJak16RXpVcWxWTDFMQ1VpSWlxcisrdkhNSDB3N3AyR2wxZDZtQy9iNDl5anFoK3lnc3BuNDRZbklpSWlJaUlhcHorOVI1WGsrejgvYmpWcisvaDRZRW1UWnFJR2xBQ2dKT1RFNW8wYWNLQWtvaUlqTnA1N2ZIL2s2L1hxMWcxWm5YSGtKS0lpSWlJaUVRUjZPa05XK2lLS3FMdi9ZNjRCMG5sSEVGRVJQVHNpWHVRaEhQM3JnRUFiQ0ZCb0tlM3lDT3FHZ3dwaVlpSWlJaElGUFhzNUhpbHJxNTZVQXN0UHYwbFRPUVJFUkVSVlQrZm50b0tMWFRkR2wrcDZ3RjN1NXJWSjFhUElTVVJFUkVSRVlsbVlwUG13cy83YnZ5Q3kvZi9GSEUwUkVSRTFjdmw1RnZZZC9PMDhIeFNZeDhSUjFPMUdGSVNFUkVSRVpGb0FsemM0T2ZpQmtCWFRmbkppVTBpajRpSWlLajZXQkMxU2FpaTlIZHhRNENybThnanFqb01LWW1JaUlpSVNEUVNTREM3ZVJ2aCtabUVxemdXZDFIRUVSRVJFVlVQUDkrNWdMTUpzY0x6V2NYK3Y2eUpHRklTRVJFUkVaR291cm02WWJDbmwvQjhkbVFJSHVUbmlEZ2lJaUlpY1dYbVA4U2NvNkhDODBCUGIzU3J3VldVQUVOS0lpSWlJaUtxQmhhMGFBZEhxUlFBa0pDZGdySGhpMUdrVVlrOEtpSWlJdXNyMHFnd2JzOFNKR1NuQUFDY3BETE1iOUZXNUZGVlBZYVVSRVJFUkVRa09nKzVQVmEyNlNnOFA1c1FpLy84L0tXSUl5SWlJaExIUjBjMzRPeTl4OU84VjdicENBKzV2WWdqc2c2R2xFUkVSRVJFVkMyODRlR0ZkN3liQ00rM1hEcUl6WmNPaURjZ0lpSWlLOXYwV3dTMlhqNGtQQi9qM1JRRFBScUlPQ0xyWVVoSlJFUkVSRVRWeHNLVzdkRE5wYTd3Zk83UFgyTFRieEVpam9pSWlNZzZOdjBXZ2Y4ZSswcDQzczNWRForMHJQblR2UFVZVWhJUkVSRVJVYlVodDdIRmxvNWQwZGJSQ1FDZzBxZ3g1MmdvUG94Y3p4NlZSRVJVSXhWcFZKaDVaQjNtSEEyRlNxTUdBTFIxZE1LVzUvMGd0N0VWZVhUV3c1Q1NpSWlJaUlpcUZTZXBERDkwNmlZRWxZQnU2dmV3SFhPNTZqY1JFZFVvRC9Kek1PeUh1UVpUdk5zNk91R0hUdDNnSkpXSk9ETHJZMGhKUkVSRVJFVFZUajA3T2NKZjZHNHc5ZnRzUWl6K3NXVUtqc1ZkRkhGa1JFUkVsdkh6blF2NHg1WXBCb3ZrZEhOMVEvZ0wzVkhQVGk3aXlNUWgwVjc4VWl2MklJaUlpSWlJaUVwVG9GRmozcTFyK0RieHJzSDJGeHQxd0x4ZVk5SFJzNFZJSXlNaUlxcVl5OG0zc0NCcUU4NG14QnBzRC9adWlnVXQyOWJZS2Q0UzN3bVNNbDluU0VsRVJFUkVSTlhkdnBRa3pMaHhHUTlWUmNJMkNTUVkyTG83WnI4MEdzMWNuNDJWVDRtSTZPa1Y5eUFKbjU3YWluMDNUME9MeDNHY2sxU0dsVzA2MXZoVnZCbFNFaEVSRVJGUmpaQlNvTVQ4UDY5aDkvMUVnKzBTU09EZnNDMkd0bjBGL1ZyNHc4M0JXYVFSRWhFUkdVclB5OEtSUDJPdzg5cHhuTHQzelNDY0JJQWhuZzN4Y1l2bjRDRzNGMm1FMXNPUWtvaUlpSWlJYXBTekR6THc2WjBiaU1uS0tQR2FCQkswY20rRTdvMDZvS1ZiSS9pNGVhT2hzd2NVZHJXZ3NLc0ZPOXRuYXhFQ0lpS3Flb1hxSWp3cXpNZWp3bnpjeTA3QjdZeEUzTXBJd09tRXEvZ2pMYUZFTUFrQS9pNXVtTlc4RGJxNXVva3dZbkV3cENRaUlpSWlvaG9wK2tFRzFzZmZ4dkgwRktoTCtRV1FpSWlvT3JHRkJLL1U5Y0NreGo0SWVJYkNTYjN5UWtxcHRRWkNSRVJFUkVSa1NRR3ViZ2h3ZFVOcVlRSDIzRTlFUkdvU2ZzdCtBSldXZ1NVUkVWVVBVb2tFbloxZDhYcTlCZ2owOUliN003aHF0NmxZU1VsRVJFUkVSRFZHbmxxRjgxbVp1SktUaFR1NWozQTdMeGVwaFVvOFVoWGhrVnFOSW8xRzdDRVNFVkVOSTdPeGdjTFdGZ3FwRFBYczdPSGpVQnZOYXl2d3ZLTUx1cnJVZ1lNdGF3UUJWbElTRVJFUkVkRXp4TUZXaXBmZDZ1Rmx0M3BpRDRXSWlJak1ZQ1AyQUlpSWlJaUlpSWlJaU9qWnhwQ1NpSWlJaUlpSWlJaUlSTVdRa29pSWlJaUlpSWlJaUVURmtKS0lpSWlJaUlpSWlJaEV4WkNTaUlpSWlJaUlpSWlJUk1XUWtvaUlpSWlJaUlpSWlFVEZrSktJaUlpSWlJaUlpSWhFeFpDU2lJaUlpSWlJaUlpSVJNV1Frb2lJaUlpSWlJaUlpRVRGa0pLSWlJaUlpSWlJaUloRXhaQ1NpSWlJaUlpSWlJaUlSTVdRa29pSWlJaUlpSWlJaUVURmtKS0lpSWlJaUlpSWlJaEV4WkNTaUlpSWlJaUlpSWlJUk1XUWtvaUlpSWlJaUlpSWlFVEZrSktJaUlpSWlJaUlpSWhFeFpDU2lJaUlpSWlJaUlpSVJNV1Frb2lJaUlpSWlJaUlpRVRGa0pLSWlJaUlpSWlJaUloRXhaQ1NpSWlJaUlpSWlJaUlSTVdRa29pSWlJaUlpSWlJaUVURmtKS0lpSWlJaUlpSWlJaEV4WkNTaUlpSWlJaUlpSWlJUk1XUWtvaUlpSWlJaUlpSWlFVEZrSktJaUlpSWlJaUlpSWhFeFpDU2lJaUlpSWlJaUlpSVJNV1Frb2lJaUlpSWlJaUlpRVRGa0pLSWlJaUlpSWlJaUloRXhaQ1NpSWlJaUlpSWlJaUlSTVdRa29pSWlJaUlpSWlJaUVURmtKS0lpSWlJaUlpSWlJaEV4WkNTaUlpSWlJaUlpSWlJUk1XUWtvaUlpSWlJaUlpSWlFVEZrSktJaUlpSWlJaUlpSWhFeFpDU2lJaUlpSWlJaUlpSVJNV1Frb2lJaUlpSWlJaUlpRVRGa0pLSWlJaUlpSWlJaUloRXhaQ1NpSWlJaUlpSWlJaUlSTVdRa29pSWlJaUlpSWlJaUVURmtKS0lpSWlJaUlpSWlJaEV4WkNTaUlpSWlJaUlpSWlJUk1XUWtvaUlpSWlJaUlpSWlFVEZrSktJaUlpSWlJaUlpSWlJaUlpSWlJaUlpSWlJbmwzL0R4eTdBNnZZNzJKcUFBQUFBRWxGVGtTdVFtQ0MiLAogICAiVHlwZSIgOiAibWluZCIKfQo="/>
    </extobj>
    <extobj name="C9F754DE-2CAD-44b6-B708-469DEB6407EB-5">
      <extobjdata type="C9F754DE-2CAD-44b6-B708-469DEB6407EB" data="ewogICAiRmlsZUlkIiA6ICI2NzY5OTY1MjE1OSIsCiAgICJHcm91cElkIiA6ICIxNTU2NTI4NjgiLAogICAiSW1hZ2UiIDogImlWQk9SdzBLR2dvQUFBQU5TVWhFVWdBQUI1UUFBQUczQ0FZQUFBQjdTR2w3QUFBQUNYQklXWE1BQUFzVEFBQUxFd0VBbXB3WUFBQWdBRWxFUVZSNG5PemRkMWhUNS9zRzhEdHNFSENpNHNKVlIxM1V1clh1V1Z0WG5iWE80cDVmSjI1S0ZVV3Ixam9yaXJ2dUxSUlVyRm9IZ2xzUlpZbkZpV3lRbVpEZkgvbmxOSUVRa2hBTTFQdHpYVnhOY3RhYmtCeHM3dk04cjBoNiszY3BpSWlJaUlpSWlJaUlpSWlJaUlqb1AwL1ViSUpJbS9XTkNtc2dSRVJFUkVSRVJFUkVSRVJFUkVSVXZERlFKaUlpSWlJaUlpSWlJaUlpSWlJaWxSZ29FeEVSRVJFUkVSRVJFUkVSRVJHUlNneVVpWWlJaUlpSWlJaUlpSWlJaUloSUpRYktSRVJFUkVSRVJFUkVSRVJFUkVTa0VnTmxJaUlpSWlJaUlpSWlJaUlpSWlKU2lZRXlFUkVSRVJFUkVSRVJFUkVSRVJHcHhFQ1ppSWlJaUlpSWlJaUlpSWlJaUloVVlxQk1SRVJFUkVSRVJFUkVSRVJFUkVRcU1WQW1JaUlpSWlJaUlpSWlJaUlpSWlLVkdDZ1RFUkVSRVJFUkVSRVJFUkVSRVpGS0RKU0ppSWlJaUlpSWlJaUlpSWlJaUVnbEJzcEVSRVJFUkVSRVJFUkVSRVJFUktRU0EyVWlJaUlpSWlJaUlpSWlJaUlpSWxLSmdUSVJFUkVSRVJFUkVSRVJFUkVSRWFuRVFKbUlpSWlJaUlpSWlJaUlpSWlJaUZSaW9FeEVSRVJFUkVSRVJFUkVSRVJFUkNveFVDWWlJaUlpSWlJaUlpSWlJaUlpSXBVWUtCTVJFUkVSRVJFUkVSRVJFUkVSa1VvTWxJbUlpSWlJaUlpSWlJaUlpSWlJU0NVR3lrUkVSRVJFUkVSRVJFUkVSRVJFcEJJRFpTSWlJaUlpSWlJaUlpSWlJaUlpVW9tQk1oRVJFUkVSRVJFUkVSRVJFUkVScWNSQW1ZaUlpSWlJaUlpSWlJaUlpSWlJVkdLZ1RFUkVSRVJFUkVSRVJFUkVSRVJFS2pGUUppSWlJaUlpSWlJaUlpSWlJaUlpbFJnb0V4RVJFUkVSRVJFUkVSRVJFUkdSU2d5VWlZaUlpSWlJaUlpSWlJaUlpSWhJSlFiS1JFUkVSRVJFUkVSRVJFUkVSRVNrRWdObElpSWlJaUlpSWlJaUlpSWlJaUpTaVlFeUVSRVJFUkVSRVJFUkVSRVJFUkdweEVDWmlJaUlpSWlJaUlpSWlJaUlpSWhVWXFCTVJFUkVSRVJFUkVSRVJFUkVSRVFxTVZBbUlpSWlJaUlpSWlJaUlpSWlJaUtWR0NnVEVSRVJFUkVSRVJFUkVSRVJFWkZLREpTSmlJaUlpSWlJaUlpSWlJaUlpRWdsQnNwRVJFUkVSRVJFUkVSRVJFUkVSS1FTQTJVaUlpSWlJaUlpSWlJaUlpSWlJbEtKZ1RJUkVSRVJFUkVSRVJFUkVSRVJFYW5FUUptSWlJaUlpSWlJaUlpSWlJaUlpRlJpb0V4RVJFUkVSRVJFUkVSRVJFUkVSQ294VUNZaUlpSWlJaUlpSWlJaUlpSWlJcFVZS0JNUkVSRVJFUkVSRVJFUkVSRVJrVW9NbEltSWlJaUlpSWlJaUlpSWlJaUlTQ1VHeWtSRVJFUkVSRVJFUkVSRVJFUkVwSktKb1FkQVJFUkVSRVJFUktSUHFSSXhiaVhFNFdGU0FzSlNVeENXbW9Mb2pBeWtpTVg0SUJFalM1cHQ2Q0VTRVJFUmtRWk1SVVlvWVd3Q2F4TVRsRGMzUjIwcmE5UzJza1pqMjFKb1dhb01ySXdaY3hGOURQeWtFUkVSRVJFUkVWR3hGNTJaZ1JOdlg4SXIralh1SnNaRExKVWFla2hFUkVSRVZFQlowbXdraURPUklNN0V5L1JVM0UyTUY1YVppRVJvV3JJMGVwZXZoTzhxVm9HZG1ia0JSMHIwM3lhUzN2NmQvNGRGUkVSRVJFUkVSTVdPRkZMY1RJakZsc2h3WElwNUJ3bjRGUWNSRVJIUnA4Z1lJblF1VndGVEhHcWpkZW15aGg0T1VaRW5halpCcE0zNnJGQW1JaUlpSWlJaW9tTG5SbndzVm9VSDQxWkNiSzVsSW9oUXo4NEJiYXMxUXQxeURxaGRwZ3FxbEN3UEd6TXJXSnRad3BTdEVZbUlpSWlLaFN5SkdDbVphVWpPVE1YTHhHaUV4YjNFczVnWHVQN1BJeng5L3dMUy83K2dVQUlwTHNTOHhZV1l0MmhacWl5Y2E5VkhHd2JMUkhyRENtVWlJaUlpSWlJaUtqYmVaYVJqV2Voam5IejdTdWx4RVVSb1hiVWhCalhzakI2MVc2S3NWVWtEalpDSWlJaUlQb2JZMUVUNGh0M0MwY2VYY0RQcXNSQXV5dzJvV0FVdW56VkFCWE1MQTQyUXFPalN0a0taZ1RJUkVSRVJFUkVSRlF1bjM3M0M3T0Q3U0JhTGhjZEVFS0ZQL2EvZy9OVUkxQ3hkeVlDakl5SWlJaUpEaVloL2pWVi83OE9aNEwrVmdtVWJFeE9zcS84RitsVGd2eE9KRkRGUUppSWlJaUlpSXFML2xJeHNDWmFFUE1hZWw1RktqN2R6YUlJbEhjZkFzZUpuaGhrWUVSRVJFUlVwOTkrR3d2VXZUMXovNTZIUzQ2T3IxSUJyblFZd056STIwTWlJaWhZR3lrUkVSRVJFUkVUMG41RW96c0xvK3dHNGtSQWpQRmF0WkFXNGQ1K0N6alcvTk9ESWlJaUlpS2lvOG91NERlZnpXL0JQNGp2aHNUYWx5bUdQWXd2WW1wZ2FjR1JFUllPMmdiSlJZUTJFaUlpSWlJaUlpS2dnb2pNejBPLzJkYVV3dVUyMVJqZy9hZ1BEWkNJaUlpTEtVNWVhelhCKzFBYTBxZFpJZU94R1FnejYzYm1HNk13TUE0Nk1xSGhpb0V4RVJFUkVSRVJFUlU2U09BdEQ3dDdFazVSRTRiRlJYM3lOSTBPV283U2xqUUZIUmtSRVJFVEZRV2xMR3h3WnNoeWp2dmhhZUN3b09RbEQ3OTFBa2pqTGdDTWpLbjRZS0JNUkVSRVJFUkZSa1pLUkxjR28rd0ZDbUd4aVpJeFYzU2RqZGZjcE1EVXlNZkRvaUlpSWlLaTRNRFV5d2VydVU3Q3ErMlNZL1AvOHlVSEpTUmgxUHdBWjJSSURqNDZvK0dDZ1RFUkVSRVJFUkVSRnlwS1F4MHB0cnBkM25ZQXhYL1EyNElpSWlJaUlxRGdiODBWdi9OeGx2SEQvUmtJTWxvWUVHWEJFUk1VTEEyVWlJaUlpSWlJaUtqSk92M3VGUFM4amhmdWp2dmlhWVRJUkVSRVJGZGpZcHQ5Z3BHTXY0Zjd1bDg5eDV0MXJBNDZJcVBoZ29FeEVSRVJFUkVSRVJjSzdqSFRNRHI0djNHOVRyUkhjdWs0MDRJaUlpSWlJNkwvRXJkdEV0S25hU0xnL08vZyszbVdrRzNCRVJNVURBMlVpSWlJaUlpSWlLaEtXaFQ1R3NsZ01BS2hXc2dJOCt5MFM1cm9qSWlJaUlpb29VeU1UZVBaZmhHb2xLd0FBa3NSWmNBbGw2MnVpL0RCUUppSWlJaUlpSWlLRHV4RWZpNU52WHduM1YzV2ZqTktXTmdZY0VSRVJFUkg5RjVXMnRNSEticE9FK3lmZXZzU04rRmdEam9pbzZHT2dURVJFUkVSRVJFUUdKWVVVSzhPZkNQZmJWbXVNTGpXYkdYQkVSRVJFUlBSZjFyVldjN1NwOW0vcmEvZndZQU9PaHFqb1k2Qk1SRVJFUkVSRVJBWjFNeUVXQVFseEFBQVJSRmphYWF5QlIwUkVSRVJFLzNYTE9vNkZDQ0lBZ0g5Q0xHNnlTcGtvVHd5VWlZaUlpSWlJaU1pZ3RrU0dDN2Y3MVA4S2poVS9NK0JvaUlpSWlPaFQ0R2hmQjMzcXRSUHViMzRSWnNEUkVCVnRESlNKaUlpSWlJaUl5R0NpTXpOd0tlWWRBRmwxc3ZOWEl3dzhJaUlpSWlMNlZEaTNIeWxVS1YrS2VZZjNtUmtHSGhGUjBjUkFtWWlJaUlpSWlJZ001c1RibDVCQUNnQm9YYlVoYXBhdVpPQVJFUkVSRWRHbm9tYnBTbWhWdFFFQVFBSXBUcng5YWVBUkVSVk5ESlNKaUlpSWlJaUl5R0M4b2w4THR3YzE3R3pBa1JBUkVSSFJwMmhRZzMvL0RYcE80ZCttUlBRdkJzcEVSRVJFUkVSRVpCQWZ4R0xjVFl3SElHdDMzYU4yU3dPUGlJaUlpSWcrTlQwK2F5bTB2YjZYbUlCVWlkakFJeUlxZWhnb0V4RVJFUkVSRVpGQkJDVEdRU3lWdGJ1dVorZUFzbFlsRFR3aUlpSWlJdnJVbExNcWhicDIxUUFBV2RKc0JDVEVHWGhFUkVVUEEyVWlJaUlpSWlJaU1vaUhTUW5DN2JiVkdobHdKRVJFUkVUMEtXdFhyYkZ3KzBGeWdwbzFpVDVOREpTSmlJaUlpSWlJeUNEQ1VsT0UyM1hMT1Jod0pFUkVSRVQwS2F0VHRwcHdPL3hEaXBvMWlUNU5ESlNKaUlpSWlJaUl5Q0FVQStYYVphb1ljQ1JFUkVSRTlDbXJYZmJmZjR1R3BYNHc0RWlJaWlZR3lrUkVSRVJFUkVSa0VORVpHY0x0S2lYTEczQWtSRVJFUlBRcHExcXlnbkE3T2pQZGdDTWhLcG9ZS0JNUkVSRVJFUkdSUWFTSXhjSnRHek1yQTQ2RWlJaUlpRDVsMW1hV3d1MFVjWllCUjBKVU5Ka1llZ0JFUkVSRVJFUkU5R242SVBrM1VGYjhFbytLbmxldlhpRTBOQlFBMEw1OWV4Z1o1VjJqOE9IREJ3UUdCZ0lBbWpkdmpoSWxTdVJheDhmSEJ3RFFwRWtUMk52YkY4S0lsY1hFeEFBQXJLeXNZR1dsKzhVTHljbkoyTE5uRHdCZzBLQkJxRkNoUWo1YkZFMFpHUmxJVGs0R0FKUXJWNjVBKzVKS3BYajc5cTNHdjhlc3JDeVltcG9XNkpnRjRlenNqUFQwZEppYW1tTE5talhDNDZtcHFjakl5RURwMHFVTk5qYjZPQTRmUG93Ly8vd1RBTEI3OTI2OTdETXBLUW0ydHJZNmJYdnIxaTBFQndjREFFYVBIcTJYOFdoQy90emJ0V3VIMnJWcmY3VGphaUl4TVJGZVhsNW8wS0FCNnRldkR6TXpzd0x2Yyt2V3JkaTVjeWNBNFBidDJ4cXZYNmxTSlp3NWMwYm40ejU5K2hSaXNSajI5dllvVzdhczJuVTlQRHpRc21WTE5HN2NXSGpzN2R1M3VIVHBFcjcvL251ZHg1Q2Z6TXhNN05peEEyWm1abkJ5Y3RMcnZsTlRVM0gxNmxVQVFJOGVQU0FTaVRUZU5pWW1SdmozUW84ZVBXQm5aNmZYc2VXa0ZDaExKSVY2TEtMaWlCWEtSRVJFUkVSRVJHUVFXZEpzNGJhcE1hOTVMOHBPbmp5SlRwMDZvVk9uVHNqTXpGUzc3dlBuejRWMW56OS9ybktkWHIxNm9WZXZYdkR6ODh2MzJLbXBxWmd4WXdaQ1FrSjBHanNBMk5uWndjN09EbTV1YnNKallXRmgyTHg1TTZSU3FjYjdpWTJOeGJScDB6QnQyclE4bjF0QnBhU2tJQ3dzREcvZXZDbVUvUVBBbmoxN2hOY2t2OTluZm03Y3VJRXFWYXFnUTRjTzhQWDF6WE85aUlnSVRKa3lCZmIyOW9YMjJtbkN3OE1ER3pac3dNYU5HNFhIeEdJeEJnOGVqR2JObXVIQmd3ZGE3ZS9reVpOd2RIU0VvNk9qdm9kS2hTUXdNQkI3OXV3UkxnNHBxS3RYcjZKdTNicll0MitmVHR2djI3Y1BZOGFNd1pneFkvUXlIazNKajNudDJqVzk3L3ZwMDZjUWlVUXF3ME4xeStRdVg3Nk00Y09IdzlIUkVaY3ZYOWJMbUY2OWVvVTdkKzdnenAwN1dxMy84T0ZEblkrWm5aMk54bzBibzFHalJ2RHk4bEs3Ym5Cd01NYVBINDhtVFpwZzJiSmxBSURyMTYralZxMWErT0dISDNEbHloV2R4NUdmTGwyNllNcVVLWmcxYXhiZXZuMnIxMzIvZnYxYStKc3YwVEtrRFFzTHc0Z1JJekJpeEFnOGUvWk1yK05TeGN6NDM0dWRzckt6MWF4SjlHbmkvNjBSRVJFUkVSRVJFWDFFVXFsVXF3cWRUMWxhV2hxYU4yK09KMCtlNE04Ly84U3RXN2YwVWtHYWxKU0VQbjM2SURnNEdFZU9ITUh1M2J0Um8wYU5BdTFUS3BVaUpTVUY2ZW5wd2s5YVdoclMwdEtRbEpTRTVPUms0U2N4TVJHeHNiR0lpNHNUL2hzZEhZMjNiOThpSlNVRkFEQjE2bFNsMEJPQVR1OGJWWUY1dHNJWDVlcXF6VFZ4OE9CQlpHZG40K3JWcTVnN2QyNmU2MFZHUm1MTGxpMEFaRlhDaHc4Zkx0QnhkU1d2ZEZSOERXN2Z2bzBMRnk0Z016TVRyVnUzaHFlbko0WU9IYXJSL21KalkvTU1vWjgrZlZyZzhkYXFWVXR0UmJkWUxDN1VpdS9nNEdEVXExZXYwUFpmM0tXbHBXSFFvRUdJam83R3BFbVQwTHg1YzRPK1hpWW1zcS83ZzRLQ1VMZHVYYjN0OTlteloyalFvQUVBMlh1dXNNa3JXazFNVE5DbVRadENQMTVoZWZQbURiS3laSzJUSFJ3YzFLNjdmLzkrQUxKejhxaFJvd0FBTFZxMFFNMmFOZkg0OFdPTUhUc1dqeDQ5S2xDWGpieU1HemNPMTY1ZFEzSnlNdWJObTRlOWUvZnEvUmhFVlB3eFVDWWlJaUlpSWlJaUF1RHU3ZzVuWjJlSVJDSWNQMzRjL2Z2MzE5dSs0K0xpY1A3OGVmajQrTURYMTFkdjFhZGVYbDdvMDZjUHNyT3pzWExsU2pnN08rdGx2MFdGcGFVbGhnNGRpcVZMbHlJME5CVERoZzJEdDdkM2dVUFFqSXdNVktwVUNjSEJ3Ymg2OVNvYU4yNk16WnMzWStUSWtUcnZNems1R1dYS2xORzZBaXN2OSs3ZDA4dCtWTkZYb0N5UlNIRDA2RkVBUUtWS2xkQ3JWNjg4MSszY3VUUGF0R21ER3pkdTRPalJvMWk0Y0NHYU5HbVNhejE1TzJwalkyT2R4NldPdWJrNUFPWFhvRldyVnZEeDhVRy9mdjJRbEpTRTc3Ly9IaTlldk1EOCtmTUxkS3o2OWVzWGFIc0FDQTBOMWJnZHNZMk5UWUUvRzNLSmlZbDYyVTloMHlYY1ZMeklRcGZ0alkyTmhZczdMQzB0c1czYk5nd1lNQUFmUG56QW9FR0RFQkFRQUV0THcwempJRC8vYU5ONVFSTlNxVFRQYzF0MmRqYVNrcEtVSHBPMzFBZUFoSVFFalplVktsVUtBUEQzMzM4REFMNzg4a3RZVzF2clBuQURlL0hpaFhCYjNVVkxVcWtVZi96eEJ3Q2dkKy9lcUZtekpnREExTlFVdi8vK085cTJiWXVJaUFpNHVycGkxYXBWZWgvbmlCRWo4T3V2ditMZXZYdll2MzgvcGt5WmdwWXRXK3I5T0lyQ3dzTHcyV2VmYWJ6K1YxOTlwZEY2K243dkU5Ry9HQ2dURVJFUkVSRVIwU2ZQeThzTEN4Y3VCQUFzWExpd3dHRnlkblkyQWdJQzRPUGpBeDhmSHdRR0Jpb0ZXUHJTdTNkdnVMaTRZT25TcFZpNGNDSHExNitQdm4zNzZ2MDQ2dVNzd2xSc1ovejgrWE9oWWs2Vk4yL2VxS3ppdExTMEZLcTVGaTllak1EQVFKdzlleGErdnI1WXVuUXBsaTlmWHFBeDI5blo0Zno1ODFpK2ZEbGNYVjJSa3BLQ1VhTkc0ZFdyVjFpd1lJRk8rN1MxdFVXVEprMXc5KzVkNFRHUlNJUVNKVXJBeHNZRzF0YldzTEd4Z1kyTkRVcVdMSW5TcFVzci9aUXBVMGJwdnJxNWpRTUNBdFIrRVI4YUdvb1dMVnJrdVZ4ZmdiS2ZueCtpbzZNQkFLTkdqWUt4c1RGU1UxTngvUGh4UEg3OEdGOSsrU1VHRHg0c3JMOWt5UkwwNnRVTFVxa1VQLzMwRTA2Y09KRnJuenQzN3NTY09YTlF2MzU5ckZxMUN0MjdkOWQ1ZktySWd6NkpSS0xVTGFCVHAwNjRjdVVLdW5YcmhwaVlHRGc3TzhQQndVSGpTdVdpNE83ZHUzcWJDN2M0ZEZHNGYvOCt2dmppaXdMdFE1ZnE3ck5ueitLYmI3NFI3dmZ2M3g4VEprekE3Ny8vanNlUEgyUG16Sm40L2ZmZkN6U3U0aVFrSkVUdHhSUHF1a3JrWEphVmxZWGs1R1RoZ2hwMUY2bmsxTEJoUXdRRkJXbTByamJ2N3hjdlh1UzcvcTVkdTFUT2Z5My8rMWFpUkFsVXJWbzF6KzNQbnorUHlNaElBTUM4ZWZPVWxyVnAwd2JEaGczRHdZTUhzVzdkT293WU1VS29GdGNYa1VpRVgzNzVCVjI2ZElGVUtzV01HVE53OCtiTlluRWVJS0tQaDRFeUVSRVJFUkVSRVgzU29xT2pNV2JNR0dSblo2TnAwNlp3Y1hFcDBQNkdEaDJLQ3hjdUlDNHVUajhEek1mQ2hRdmg3ZTBOZjM5L29TVm1wVXFWUHNxeEFmVlZtSDM2OUZHNzdieDU4M0o5ZVE0QUxWdTJoTCsvUHdEWkY5Mzc5dTNEbDE5K2lmRHdjTGk1dWFGMTY5Ym8zYnQzZ2NadFpHU0VwVXVYb2tXTEZoZzZkQ2hNVFUweGZQandBdTN6eElrVHlNaklnRVFpZ2FtcEtXclZxaVY4SVorZG5ZM1RwMC9qNE1HRDJMZHZuMUFwcThqRHd3UGUzdDVZdEdpUjJrRFp4c1pHcU9UTGE3azY4a3JEZ2xhemJ0dTJEWURzZHpSMjdGZ0Fzam12NVpYZVRrNU9Tb0Z5ejU0OTBiUnBVOXk5ZXhlblQ1L0dzMmZQY3JYbGZmSGlCZExUMDNIdjNyMUN1UWhEc1Yxc1ptYW0wdS9CMGRFUmx5NWRRcGN1WGRDMWExZWxzZXRDbTBxNWtKQVFqQnMzVG1qMVc2SkVDYmk2dWdxVmlsUzByVisvSGxldlhrVndjREMyYjkrT2I3LzlWaWwwL3RoaVltSTBuZ3MzTVRFeDMzVmpZbUwwTVN5Tm5EbHpScWdjLzlnWFNPbWJmTjdmZXZYcXFRMW41ZE1iTkd2V0RJNk9qc0xVQjNLTEZ5L0dpUk1uTUdEQUFOalkyT1JhYm1wcXF2SnZpalk2ZCs2TWI3NzVCdWZPbmNPdFc3ZHc4T0JCZlAvOTl3WGFwenExYXRWQ1dscWEyblVDQWdMUW9VTUhBTElMbUlweiszT2kvd0lHeWtSRVJFUkVSRVQwU1pzMmJScmV2MzhQSXlNamVIcDZxcTJvMVVUT3VXRkZJaEdxVjYrdVZMbXJUOGJHeHZEMDlFVGp4bzBSRnhlSFNaTW00ZlRwMHdYYVoycHFLdjc1NXgvaC9ydDM3NFRiSVNFaHdqeTBWYXBVS2RCeE5GV3laRW5zMzc4ZlgzMzFGY1JpTVVhTkdvVjc5KzZwcmZqU1ZNK2VQZUh2NzQrWW1CaFVxMVl0MS9LWEwxOEt0eFZEbC9mdjN3dkxURXhNVUxGaVJUZzRPT0RreVpNWVAzNDhIQjBkY2VIQ0JXSDlzTEF3REI0OEdHS3hHRTJiTnMzVm5qd3RMUTNMbGkzRG16ZHZjUC8rZlZ5N2RxM0F6eTB2OHFDMklHMmxJeUlpaFBkWjc5NjloY3JZY3VYS3dkcmFHaWtwS1VydklibHAwNllKRjNDc1g3OWVDS1hsRkQ4bmlsWFl3Y0hCU3U5RFhXVm1aZ3EzL2Z6OFZNNUg2dTd1anFwVnF3cmhMZ0IwN05peHdNZFdSU3dXWTgyYU5YQjFkVVY2ZWpvQW9IdjM3dmo5OTk5UnZYcDFyZmFsVGZ2WS80TFBQLzhjb2FHaFdtKzNhdFVxN055NUV3QjAybDdWQlR1V2xwYll2WHMzMnJScEE0bEVBaWNuSnp4NjlBaDJkblphNzE4Zk5HMFBEQUF6Wjg3RXpKa3pkVDVXclZxMWN2MTlDdzhQUjlldVhRRkFxMlVtSmlZNGZ2dzRBTURDd2dLWEwxL0c1Y3VYMVI2L1ZhdFdhTldxRmM2ZVBZdU1qSXc4MTl1d1lZTnd2Z2tPRHM3M2VjblhyMVNwRXZ6OC9OU3VhMjl2RHdDNUxnU1NCNzhQSHo1VWVaSFE2ZE9uVWJGaVJmejU1NThBWlBPNXE3c2c2T0RCZ3poNDhHQ3V4NGNNR1lKRGh3NnBmMEwvNzlpeFl3QmtYVFZ5ZG9ENCtlZWZjZTdjT1FDeWk5VysrKzY3QWdmVmlsSlRVM0h2M2oxMDZOQUJJcEVJRmhZV2F0ZVgvMXREZmp1LzlZbW9jREZRSmlJaUlpSWlJcUpQMW8wYk4zRGt5QkVBc3BhOXF1WjAxVVhac21YUnZYdDM5T3paRXoxNzlrUkVSQVJhdDI2dGwzMnJVcjkrZlRnNU9XSGJ0bTA0YytZTS9QejgwS1ZMRjUzM2QrUEdEWFRyMWszbE1zWFg2T1RKazdtcU1COC9mb3hHalJvQkFCNDllb1NHRFJ2bTJvZThVbXZmdm4zNDRZY2ZOQnBUcTFhdHNHalJJdnowMDArd3RyWkdURXdNcWxhdHFySmxkbDVpWTJQelhMOWN1WExDc3RxMWF3c1hGdVFWV2l0V1gxZXVYRmtJbDZ0VXFZSzR1RGhjdkhnUk8zYnNnSk9URXdDZ1RwMDZ3dTlveFlvVkdEdDJMTXFYTHkvc1kvUG16Y0xjMnE2dXJoby9KMDM5OGNjZlNFMU5CUURjdkhrVGdLeUNkc2VPSFhsdTA2NWRPOVNyVjAvbHNnMGJOZ2pCOU55NWM1V1cxYXhaRXc4ZlBsUVoyZ3dkT2hSejU4NUZURXdNOXUvZmoxV3JWaWxWV3o5NDhBQ0FyRUpYTVZCZHNXSUZEaHc0b01FejFadzJWZTZGTVMvbjdkdTM0ZVRrSkR6bnNtWExZdDI2ZFRyUDVWMnRXaldkV2ppckVoNGVycGY5RkNZek16T2RXbndydnQvMDFTSWNBRnEwYUlGWnMyWmh6Wm8xU0V4TXhJTUhENFRnOUwvTTFOUTAxOFVQOG9zakFHaTFMREV4VWJnUUp6MDlIZi83My8veVBmNnlaY3ZRcWxVcnRYTVVBN0xQbDV6aWVTMHFLa3E0V0tWWnMyYTUxamMxTmMzelBKaFRiR3lzeXNlenNySlVMc3ZLeXNJdnYveFNLTjBZOGpKbzBDQUFRTjI2ZFhQOVBYUjBkRVR2M3IzaDVlV0ZGeTllWU9QR2paZ3paNDdlanQyOWUzY0VCUVVoSUNBQTlldlhSM1oydHRKRlBqa3BMc3ZNekZSNjc2akN3Sm1vY0RGUUppSWlJaUlpSXFKUDFySmx5d0RJS2pXWExsMnFsMzNldkhrVExWcTBVR29uSEJFUm9aZDlxN05reVJMczNMa1RXVmxaV0xac1dZRUM1YUpxOGVMRnlNckt3cHc1YzRTNU45VzEzTTVwMjdadHVTcGlWWW1LaXRLNStycDU4K1p3Y25MQzl1M2JNWC8rZlBUcjEwK29URnUyYkJsMjc5Nk5sSlFVckZpeEFoczJiQUFBeE1mSFk5V3FWUUJrSVdmbnpwM1ZIa09iNXl3M2E5YXNYQlcrWXJFWTQ4YU55M09iSFR0MnFBeFNFaElTNE9ucENVQVdvclZ2MzE1cHVhT2pJeDQrZklpb3FDakV4OGNyelpOcVlXRUJKeWNuZUhwNll0NjhlVW9Cd0ljUEg0UWdzMm5UcGdXcW9DN0tVbE5Uc1dUSkVtellzRUZvUHo1MDZGRDg5dHR2QmFwbzlmUHorNlRtVUM2S1hGMWQ4ZURCQTZ4Y3VSSk5temJGL2Z2MzhmanhZN1hiaElTRUNMZjM3OSt2MFhIeXVoQW52eGJDY3E5ZnY4Yng0OGR4NXN3WjdObXpKOTlwRWtKQ1FyUzY0S3BVcVZKWXYzNjl5bVVtSmlaSzRhNmlYYnQyQ2FGaDI3WnRjeTJYVjdnQ1FPUEdqV0ZqWTZPeXM0UTIxcTFiaDE5Ly9SV0E3SnhZa1BQT3laTW5oZHRSVVZHWVBuMDZBRmxMYTFWL1U2eXRyWVZxZVFDNGZQa3lhdFdxbFdzOStZVk5lUzFYMVdsQlY0c1dMWUtYbHhjQVdUWC91SEhqVUxKa1NhMzJFUklTZ3V2WHI2Tng0OFpLMjBaRlJTRWxKUVVEQmd4QVlHQWdmSHg4aElBN1A1cjhtNll3THZ3aG9uOHhVQ1lpSWlJaUlpS2lUMUpRVUJBdVhyd0lRRlp0cW0xNzJieTBhdFZLTC92UlZxVktsZkRkZDkvaDBLRkR1SDc5T2dJREE5RzhlWE9kOXRXMWExZWxMMlkzYmRxRWFkT21BWkFGRm9hcUFqSXhNY0dLRlNzKzZqR1RrNU9GMi8vODh3OGFOR2dBQUxoMDZaTHcrdWFjaTlqRnhRWDc5dTFEWEZ3YzFxNWRpNVVyVndJQUtsYXNpTEZqeDJMYnRtMTQrZklscEZJcFJDSVJYRnhjRUJzYkMzTnpjeUhZS0FyeXFuWjFkM2NYV3JuS0s3QVZOVzNhRkh2MzdnVUFCQVlHNW1xck9uLytmQ3hac2lSWENITGp4ZzJoVXE5Rml4Wkt5OWFzV1lQRml4ZnI5a1FVL1BYWFg1ZzhlVElBWU11V0xlalVxWk5XMjZzTFdoV1hqUm8xQ3J0Mzc4NjF6c1dMRnpGKy9IaWgxVy9WcWxXeGRldldBczhKRHNoZTk0TE9pMTBjRlNUODFtYmJKazJhNFA3OSsyclhzYkN3Z0srdnIzRC8wS0ZEY0hkMzEvZ1lJMGFNMEdpOXZBSmxUYy9ONGVIaHd2ejFHemR1ekRQOGxhdFhyNTVHYmFJQldYdm5saTFib25YcjFrTDdaRVcxYTlkV09TZXpWQ3JGNXMyYkFRQWRPblJRMmVyNjVzMmJ3ank2Ky9idFErUEdqVFVhRXdBNE96dGo2dFNwdVI1WC9Nd292aC9rNjJzVE1QZnIxMCs0TGIvb3BtVEprcGc4ZWJMS3o2YVRreE95c3JLRSt4VXFWRkI3TVZOK3kvV2hkZXZXNk55NU15NWR1b1JTcFVvaE1qSlM2V0tDaElRRWJObXlCVVpHUnJtbWJwRHo4L1BENU1tVE1XREFBS1gzLzhtVEo5R3BVeWM4ZmZvVWt5Wk5Ldlp6WkJOOWFoZ29FeEVSRVJFUkVkRW5hZGV1WGNMdHNXUEhHbkFrK2pOMjdGaGhIc1hkdTNmckhDZ1hKK29xa3Q2OWU0ZDY5ZW9oSVNFQmdLenlhdm55NVZydDM5cmFXcml0R0lCYVdsb3FMVk5rYjI4UE56YzNsQ2xUQnQ5Ly83M1NzbVhMbG1IKy9QbENWZDJ6Wjgrd1pjc1dBTUNjT1hNMHFqQU5DQWhRTzE5dWFHaG9ya0JXY2Y1bmQzZDNPRHM3bzN6NThybXFscE9UazJGcmF3dEFkYUFjRlJXbEZIcXJtdTlUSHZnQXNnQTNaNkNzMkhKWWtlSThwVG1EWG50N2UyR2Uwb0pRZkIxc2JXMDFibVZiVUhGeGNaZzllN1lRTWhzWkdXSFNwRWxZdVhLbDJqbFR0YUY0OFFPUk90MjZkY093WWNOdzhPQkI3Tml4QXk0dUxtcXJVTTNNekRUK3JQejY2NjlJVDA5SFFrSUM0dUxpRUJjWGwrODJGU3BVZ0xlM044TEN3Z0RrUGRXQTR2bEtzZk9CSnF5dHJWV2VzeFZEWk1YUU42LzFOWFhwMGlVQXN2bXNWWVhKOSs3ZFUzblJpVDROSFRvVURnNE8rUGJiYjlHdVhUdU50M04xZFVYLy92MHhjZUpFWWZvSFFQYjN0bm56NWdnTEM0T1ZsUlhHakJtRENoVXE1Tm8rS2lvS0FISlZqemR0MmhTZW5wNFlPblFvL1AzOXNYYnRXclYvdy8zOS9ZWHBRdjcrKzIrdG5nTVI2UjhEWlNJaUlpSWlJaUw2SkowNGNRS0FMQkRMYTc3ZzRxWmp4NDRvWGJvMDR1UGpjZkxrU1d6YXRPbWp0NjV0MkxCaHZtMG5QMVpieXRtelp3dGhjbUg3OWRkZlZjNzNPV3JVS0kzM3NXTEZDcVVLN05EUVVLV0FXWDRSUkowNmRkU0dQM1hxMUZHNllDSW4rYnlVWm1abXVaYkpXekFEcWdQbFJZc1c1VHVQNVpkZmZpbThEeTlldkNoVWFPZkh4OGNIQUdCdWJxNTE1YkNtRkYrM3BLUWtyYmZQV2FWNTdOZ3hMRm15Sk5jeXhlTWNQbndZMDZkUFIzUjBOQURnODg4L3g0NGRPL1ErcjNyTzkwdE9NVEV4bURWckZsaHgzWjBBQUNBQVNVUkJWTmF2WDU5bnkyRzU0dFR5V3RQS1diblZxMWNMbnc5dHR0V2xNOE9xVmF1RWR2WjVtVEpsaWxEeG1aR1JvUlRnYVNJaElVSHJjRlZSU2twS25oZDVxUFA4K2ZOY25UMmlvcUx3eHg5L0FKQUZwbmtGd3puZHVYTkhxZG8xcnptODVZR3lTQ1RLdHoyOEx1OWhUYmZ4OFBCUTJaMUIwVjkvL1FVZzk4VXhnT3h2NEtSSmt5Q1JTRkMrZkhuaDNLQlA4Zkh4T0hMa0NLUlNLVUpEUTdVS1k5dTJiYXV5NWJoSUpNSzRjZU13Zi81OHBLYW1Zc1dLRmZqdHQ5OXlyU2Z2d0tDcUhmbVFJVU5nYm02T0xsMjZ3TkxTRW1LeE9NOXhLUDQ5a2tna2F0ZVZNekl5K2lRN05SQjlEQXlVaVlpSWlJaUlpT2lqeXpid05IZWhvYUhDRjU3dDI3ZUh1Ym01WVFla0o2YW1wdWpRb1FOT25UcUZOMi9lNE1tVEowS0w1c0t5WThjT3RmUHdha3NlTnQrL2Z4OWZmUEdGMm5YVXVYVHBFZzRjT0pEcjhjek1USlZCYW5Fd2V2Um9qZFlyV2JLazJuWGxMVmJ6QzVSekJsdUJnWUVhemZGcVpHU0VybDI3NHVqUm83aDkrellpSXlQemJTbi83Tmt6UEhqd0FJRHN3Z2g5emdtcVNESG9UVXhNMUhyN25GV2FGU3RXekhQWnUzZnZNRzdjT0p3OWV4YUE3UE01ZCs1Y0xGcTBDR1ptWmhxRkkzTEd4c1lxd3k2UlNDUjh4dFdkeDk2OWU0ZEdqUnJoL2Z2M3FGZXZIaFl1WEtqMmVKcnNzNmpRdHNxOFRKa3lPbStycUtEbktMbUlpQWdBc3ZlU3RtRnlVZVBxNm9xTWpBeXR0OXU1Y3llZVBuMHEzTThyVUg3ejVnMEF3TTdPem1CVEwyakMzOThmcjErL0JnRDA2TkVEZ0t6ZGZmWHExVkc3ZG0zY3YzOGZnWUdCQUlERml4Y0xjeTNyMC9YcjE0WDNZYzU1N2d0aTh1VEpjSGQzUjF4Y0hMWnYzdzVuWitkY2MzRExmMzhPRGc0cTk5R3ZYeit0QS8rT0hUdHF0TjZRSVVPRVRpMUVwRi9GK3k4VUVSRVJFUkVSRVJVTGlabkdDRXV5UUVSUzBRankvUDM5aGR2NnJoSTB0TmF0VytQVXFWTUFaUE5ORm5hZ1hCU2xwcVppMHFSSkFHU3RYUzljdUFCQUZxbzFiTmdROCtiTnk3ZTZURlBlM3Q2NUtuYTFyWmhVNU9mbnAzS2V6NEpVak9ZTXQrU0JzcW9LWlBrY3hqbVhaMlJrWU15WU1Sb0haWU1HRGNMUm8wY0J5Q3AwNTgrZnIzWjllVlVqZ0Z4dHd2V3BYTGx5d20xVjg3anEwMTkvL1NXRXlZRHNkWGR6YzRPYm01dlcrOXE3ZDYvSytYV05qWTN4K1BIamZMZXZVS0VDNnRTcGcvZnYzMlBidG0yWVAzKysycmxoTmRrbjZZYzhTSzFidDI2Qjk3VjQ4V0lNSHo2OHdQdkppN2UzTjJiUG5xMXkyZE9uVDRVV3pzT0hEOGUyYmR2VTd1dnUzYnZvMEtFRGdIOWJYRmV2WGgyUmtaR0lqbzVHVEV5TTB1Y1ZBSjQ4ZVNLc3A2bUpFeWRpeG93WmVTNTNjM1BEdm4zN1lHSmlna2VQSHVXNTNxdFhyOUMxYTFlTmpubmt5QkVBc2dzV0dqUm9nT3pzYkF3ZE9oU3hzYkdZTldzVzFxNWRpeDA3ZG1EbHlwV1lPSEdpRUNqWHIxOWY3WDd6V3A2VmxaWHJZb1MvLy81YnVQM1ZWMTlwTkc1TldGdGJZOGFNR1ZpMmJCa3lNakxnN3U2T0RSczJLSzN6N05renRlTWxvdUtKZ1RJUkVSRVJFUkVSNlZWbXRoRmVwcGdnTk1rU1NabEZzKzJnNHBmR2pSczNOdUJJOUs5aHc0YkNiZm1YNy9xVWtKQ0FNMmZPWU5ldVhkaTVjNmZTc2p0MzdxaXNMSlYvcWV6bTVvYisvZnZuV3I1cjF5NnNYcjFhNlRFSEJ3ZnMyN2RQdUgvczJER2NQbjFhb3pGT256NGRJU0VoTURjM3grYk5tMUduVGgwQXNpbzRxVlNLY2VQR0lTUWtCTzd1N2pvSHRaY3ZYOGFzV2JOdzgrWk56Sm8xUzZtMWEwR3FIaFdyOUFxTHBoWEtpc3VYTGwyS29LQWdBTElLc01PSEQ2czl4cmZmZmdzYkd4c2tKeWZEdzhNRGMrZk96Yk1OYVZaV0ZqdzhQQURJNXFaVzlSNEJnUFQwZE55K2ZWdnRjZFZwMTY0ZGJHMXRVYUpFQ1h6NDhFR29JQ3dPU3BRb29YUy9JQmNZUkVWRjZWUUpPMkhDaEh4RHdvOGxNek5UNTkrZllxdnp5TWhJbmZaUnFWS2xBcDJqNUY2OGVDR01RUjhYTjFXb1VLRlE1d1cvZi85K25zdW1UWnNHc1ZnTVUxTlQvUFRUVC9uT1A2eDRmaGswYUJEOC9mM2g0dUtDNXMyYlF5d1c0L3IxNitqYnQ2L1NOZzhmUGdRZ2F4dXZxYkpseTZwOVRlUnp4cHVZbUtoZFQ5T0thS2xVaW1QSGpnR1FQUzlBZGhGYmJHd3NBQWh6eW84Wk13WTlldlJRZVdHUFBseTdkZzJBN1BrNU9qcnFkZC9UcDAvSDJyVnJrWlNVaE8zYnQyUEJnZ1ZDdDRhb3FDZ2tKU1hCek13TW4zMzJXWjZmc1k4MTlRVVI2UThEWlNJaUlpSWlJaUxTbVVRcVFueUdNU0tTelBBaXBlaTNScFdUdDdzR2dCbzFhaGh3SlBxbitId1VuNmUrT0RnNENIUHd5djhyVjZkT0hiVWhncjI5dmNvdjdGWE5oVm02ZEduODhNTVB3djJuVDU5cUZOWWNQbnhZQ0xxZG5aM3gyV2VmQ2N0R2p4Nk4yN2R2NDlHalIxaXpaZzNDdzhPeGYvOStXRnBhNXJ2Zm5CWXNXQ0Rjam91TFE2TkdqVkNyVmkydDk1T1R0Ylcxc0I5VmdlL0ZpeGMxT2s1NGVIaWUxWFNwcWFrQWNvZVVBSlRhTU11RERuOS9mL3p5eXk4QWdKbzFhOExOelMzZlFObkN3Z0lqUm96QWxpMWJFQjRlRG05dmIzenp6VGNxMXoxMDZKRFF5dmFISDM2QWpZMk55dlZldm54Wm9FbzdlWUJoYjIrUHNMQXc0WmlGNVp0dnZrRm9hS2h3Zi9iczJUaHo1Z3krK09JTG9ZSVJrTFhlYnRhc0dRRFpYTnk5ZS9jR0lBczc1Zk83NXhmT2ZXcWVQSG1TWjd0cGJlaDYvcjkzN3g0Y0hSMTFPa2NwT24vK3ZIRGJ6ODhQTTJmT3pIZHU0S0xvOE9IRHVIanhJZ0JaUmJBbTV5akZpMWVNalkxeDlPaFJtSnFhb203ZHVnZ0tDc0sxYTllVUF1WDA5SFNFaFlVQkFCbzFhcVMzc2N2UGVlb3E5clhoN2UyTnFLZ29BUDhHeWw1ZVhnQmtmK3U2ZE9raXJKdXpWWFJlNTNmNSt6U3Y1VGt2RUZHOCtLWk5telo2ZTI1eXBVcVZ3cFFwVTdCeTVVcWtwNmRqL2ZyMWNIZDNCeUM3c0F5US9YdEFrd3RYRWhJUzlESW1XMXRienAxTVZNZ1lLQk1SRVJFUkVSR1JScVFBa3JPTThTN1ZCR0ZKRmtqSjB1Mkx1MHBXbWFoVEtnT0kwTy80dEtFWUpPWDhRcmU0cTFDaGduRDcvZnYzT3U5SExCYmo4dVhMT0hUb0VFNmNPQ0U4TGcrUlAvLzhjNVFxVlVyM2dSYUNpSWdJVEpnd0FZQ3NVbHN4OUFWa3Yrc3JWNjdnMjIrL3hmWHIxM0hpeEFsMDZOQUJaODZjVVpvTFZ4VmZYMSs0dXJvcVBWYTZkR2tzWExnUTA2Wk5nN201dWNaekhLdlR0V3RYSVRSUnBYTGx5aHExZTgzWmhsdVJwb0d5UE5BT0RRMUZkblkyakl5TXNIUG5UbzNuTjU0K2ZUcTJidDBLcVZTS24zNzZTV1dnTEJhTGhkZFZKQkxoZi8vN24wYjdMb2pLbFNzakxDd01MMSsrTE5UaldGdGJvM2J0MmdCa3JjVGxyZlo3OXV3cFBBN0lxdDNsT25mdUxDeExUazRXSHM4WnNyTzY3NzloeDQ0ZHd1MWJ0MjZoZGV2VzhQYjJGcm9xYU1MQ3drSm9ReTBQMlR0MjdJZ3JWNjdvZGF4U3FSVDE2dFVUamlXZmp6dzZPbHBvMDI5aVlvS05HemRpNDhhTmF2Y0RLTGZYTnpFeEVTNWdhZEdpQllLQ2dvU3BDdVN1WDc4dWhOQ3RXclhTMDdQNjk1eW5yL21yZi92dE53QkF5NVl0aGVCYjN2cCs0TUNCYW8rVDMvbGQwL04vUUVDQThMZGFuKzJ1RmMyWU1RTnIxNjVGWm1ZbXRtN2RpZ1VMRnFCVXFWS29YYnMyNXMrZm4rZUZRVG1WTGwxYUwrTjUvdnk1VnEzUWlVaDdESlNKaUlpSWlJaUlTS1ZVc1JIaU1venhNc1VNVVI5MG0vdlkwa1NLejJ6VFVOMG1FK2JHUlNjQStmRGhnM0JiMDNDc3VGQjhQb3JQVXhzSERoekE5T25URVJjWGwydlpoQWtUTUdiTUdMUnMyVkxuTVJhRytQaDQ5TzdkRzRtSmlUQTNOOGNmZi93QmMvUGNWZk9sUzVmR2hRc1hNR2pRSUhoNWVTRXdNQkN0VzdlR2o0OVByamxNczdPemNmejRjYXhldlRwWHErVng0OGJCM2QwOTE1ZmhCV2xGRE1nQ0EyMkN6akpseWlBN094c0JBUUVhaDFEeWxyK3FxbDVWVlNnUEdEQUFreVpOd3V6WnM5R3hZMGU4ZmZ0V28rUFVyVnNYL2Z2M3g0a1RKM0Q3OW0wY1BYcFVxTmlUOC9Ed0VBTDBmdjM2cVoxenMxcTFhcmgzNzU3S1pmSWc3ZXV2djhhS0ZTdlVqcXQyN2RxNGN1VUtJaU1qa1pXVlZXZ3RaeFg1K1BnZ09qb2FBSEsxOFEwTURBUWdDL0FWSy9nVkEyVldLQ3RyMHFRSjB0TFNORjQvSlNVRnZYcjF5dlU1UG56NE1QcjA2YVAxOFZXZFc3UjErL1p0QkFRRUFKQlZrZDY5ZXhmaDRlRm8zYm8xVHA0OGlmYnQyMnUwSHdzTEM2R0RRR0Z6ZEhUTTFUN1ozOTlmdUVobC92ejUrWDcrNUJUUE5Zb1Z0TjI3ZDhldVhidnc0TUVEUEgzNlZQaE15S3Q4cmF5czhPV1hYeGJvZVNqS3lNZ0FvTG9qaExhZVBuMHFCT0ZUcGt3QklMc2dSejdOUm1IT0Q2L0l4OGRIdUMyZnAxcmZLbFNvZ01HREIyUC8vdjFJVGs3R3BrMmJzSGp4WWpSczJCQ3JWcTBxbEdNU2tXRXhVQ1lpSWlJaUlpSWlaR1dMRUpkaGd0aDBFMFFrbVNGTm9sdjFjVlhyTE5TeVRVZFpjekdNQ3BhckZTckZWczM2K0JLNUtGRU14K1J6NVdvcktTbEpDSk5GSWhFcVZhcUVWNjllQVpDMTVOVjBMc21QSlRNekV3TUdEQkRtSDNaM2QxZmJFdFhTMGhLblRwM0MyTEZqc1cvZlBrUkdScUp0Mjdidzh2SlNDc3J2MzcrUHdZTUhDL2ZOek15RTk4N1lzV1AxVmxtbHErenNiTVRIeHdPQVZxMCs1WFBQMnR2YjUxcW1HUExJUTdNU0pVcGczYnAxY0hKeTBucU1LMWFzd09uVHB5R1JTREJyMWl6MDdObFRxRng3Ky9ZdEZpNWNDRUFXS0xtNXVhbmRsNW1aV2I1emdaWXVYVHJmZGVUQnUxZ3NSbmg0ZUtIT09TdTNhZE1tNGRnNUw4Ync5dllHSUFzVkZUKy9LU2twd20xMTFYNVBuejVWRzhRWFJIQnc4RWQ1ZmJRbEVvazBQZytscGFWaDRNQ0JRcGk4ZVBGaUJBWUd3dGZYRjZ0WHIxYjZqS3NTR0JnSUh4OGZMRm15cE1EalZpU3Y5QVdBN2R1MzQrM2J0K2pUcHcvaTR1TFFyVnMzN05xMVMrY0E4dENoUTJxN0ZPaFRuejU5OE9qUkkzaDZlc0xKeVVrSWxPWG5KZ0Q0NTU5LzBLUkpFNlh0Rk04MWlsVzczYnQzaDVHUkViS3pzM0h3NEVIODlOTlBBUDRObER0MTZxU1hRRjlPSGlqclk1OUxsaXlCVkNwRnVYTGxoUGZWOGVQSEFjamFWcmR0MjdiQXg5REVxVk9uQU1oYVUrdXptanVuYWRPbVlmLysvUUNBalJzM1lzNmNPVHIvKzJETm1qV1lNMmVPVnR1Y09uVUsvZnYzMStsNFJLUTlCc3BFUkVSRVJFUkVuNWhzcVFnSm1jYUl5NUMxcjM2ZHFsdWdXc0lrRzUrVlRJZTlWUmFzVGJQejM2QUlVZnpDTXkwdFRXWHIzK0pLc1NwWjErZFZ2WHAxT0RnNFlQVG8wUmc5ZWpUT25UdUhhZE9tNld1SWVpV1ZTdUhrNUNTMERSNHdZQUNtVDUrZTczWW1KaWJZczJjUGJHMXRzWG56WnNUR3hxSno1ODQ0ZXZRb3Z2NzZhd0JBbFNwVkFNaUNoZ2tUSm1ENDhPSDVWbVlIQndjaklTRUJYMzMxRmNSaU1XYk5tb1Z4NDhhcDNTWWdJQUNqUm8wQ0FEUnYzanpmc2N2Smd4QUFXbFhaeWx1K1Y2NWNPZGN5eFlzdEZBT1c4ZVBIYTd4L1JmWHExY09FQ1JPd1pjc1d2SHo1RW5QbXpNSHZ2LzhPUUZiQko1OC9jOEtFQ1I4dHVGUTh6cE1uVC9SKzNLeXNMQVFGQlFuQnRyKy9QLzc4ODA4QS8xWXR5aVVrSk9EYXRXc0FnQjQ5ZWlndGsxZVNBK29EWlVYeU5zUUZsWmlZcUpmOUdGcGFXaHI2OSs4dnRIK2VNR0VDZnY3NVoxeS9maDIrdnI2NGMrY096cDA3cDdJZGUzcDZPbHhkWGJGNjlXcElKQktVTDE5ZWFLbGZVSHYyN01IVnExY0J5Tm9nTjJqUUFBMGFOSUN2cnk5NjkrNk5wS1FrREI4K0hNK2ZQOGVpUll1MDNuOStMZnoxcldiTm1saStmRGtpSXlPRnh4U25SRkExVDY2cWJnaUFyT3RDMTY1ZGNmNzhlZXpZc1FNTEZ5N0VuVHQzRUJJU0FrQjJqbGRGOFFJTVJWbFpXWGt1QS83dEJHQm1acVoyUFhrVk5pQTc5eXF1YTJabWh2djM3K1BZc1dNQUlFeURBRUI0YlBqdzRRWHVZS0dKME5CUUJBY0hBNUNkVS9ROWY3S2lGaTFhb0huejVnZ01ERVIwZERUMjdObWp0ODhJRVJVOURKU0ppSWlJaUlpSS9zT2tVaUJGYlB6LzFjZkdlUG5CRkJrNlZoODcyR1NpYW9sTWxMVVF3OHlvNkxTdjFvVmlPSk9jblB5ZkNwUVZReWhiVzF1ZDl0R2xTeGRFUkVSb1ZmVUs1Qjk2alJrekJtUEdqTkZwVEtwSXBWSk1tREFCKy9idEF5QnJnN3QzNzE2TnY3UVhpVVRZdEdrVGpJeU1zSEhqUnFTbXBxSnYzNzdZdm4wN3hvd1pBenM3TzB5WU1BRUxGeTVFdFdyVmxNS1N2TWpEeVg3OSt1SFlzV000ZlBndzNOemMxRmEvL2Zqamp3QTBxOUpWcE12RkE2bXBxVUpMN1dyVnF1VmFyaGhTNjZzS2NPWEtsVGg5K2pSZXZYcUY3ZHUzbzJQSGpvaUppUkhtNXE1U3BRcFdybHlwbDJOcFFyRmQ3cTFidC9JTXFMU1ZrcElDRHc4UHJGKy9IZzBiTm9TM3R6ZXlzN014WThZTUFFRDU4dVZ6WFZ5d1o4OGVJVmpMMlhwWmwwQlpWWENuaTQ4UmZCVzJ5TWhJREJnd1FHaVRQbW5TSktGU3ZHM2J0dWpSb3dkOGZYMHhjK1pNZE9qUVFlazE5dlgxeGRTcFU1WG1Nejk4K0RER2poMWI0QmJwRHg4K3hPVEprd0hJdWlVb3RnZHUxNjRkL1B6ODBLTkhEOFRGeFdIeDRzVklTa3FDdTd0N2dZNVpGT1VWS0FPQWs1TVR6cDgvajlldlg4UFQweE4rZm40QVpLL1h3SUVEVmU0dnI4L0k2dFdyc1hyMTZuekhFeEVSb2ZIbmJPclVxY0s4MFlDczFiZWRuUjBBb0Z5NWNzSmM4TUhCd2JoejV3NEFZTVNJRVVoSlNZR3ZyeStzcmExelhVQUNJTjlPQTNrdHo4cktFcXE4VDU4K0xUemV1M2R2alo1UFFVeWJOZzBqUjQ0RUFLeGZ2MTduUUhuKy9QbHdkbmJXYWh2T0pVLzBjZW4yZjVCRVJFUkVSRVJFVkNTbFM0enc2b01wSHNWWjR2SnJHeHg3WGhvK1ViWUlpTFpDZUpLNXhtR3lqYWtFamN1a29rdmxaSHhYSXg2RGFzYWpoZDBIMkZ0bEZmc3dHUUNxVnEwcTNQN25uMzhNT0JMOWUvSGloWEJiVldDb0NUTXpNNjNENUk5TktwVmkvUGp4OFBEd0FBRFkyZG5oOU9uVE9sMGM4TnR2dndtaG4xZ3Nob3VMQzFKVFV5RVNpYkJ0MnphZFhzZTVjK2NDQUY2OWVxVjJQc24xNjlmanhvMGJBR1NCbHphdGkzVzVlQ0FvS0FqWjJiS09BZzBiTnN5MVBLOEs1WUt3dGJXRmg0ZUhFRkk2T1RrSnJVMUZJaEU4UER4MHZ2aEJGNVVyVjBhbFNwVUFRSGp0OWFGYXRXcVlOV3NXb3FLaUVCRVJBUUQ0NVpkZmhIbHkzZHpjWUdscEthd3ZsVXF4YmRzMkFFQ3JWcTN3K2VlZksrMVBYamxwWVdIeG4ydk5YOWd1WHJ5SVpzMmFDV0h5a2lWTHNHWExGcVh6MnFaTm0yQmhZWUh3OEhBaDRIMzI3Qm42OXUyTG5qMTdDbUZ5NjlhdDRldnJpMHVYTGhVNFRBNFBEOGUzMzM0clZMdXVXclVLdFdyVlVscW5XYk5tdUh6NU1pcFVxQUJBRm9qT25Ea3p6MzNXcTFjUElwSElJRDhGb2E3RFF0KytmWVdXL0s2dXJrSUw1NUVqUjM3VWM0VTJaczJhaGVIRGg4UFoyVmtJcHVYdG9GdTNibzA2ZGVwZzFhcFZHRGh3WUtGZVFDTi9yWXlNak5DelowKzk3OS9WMVJXUEh6OFc3ZzhlUEJnVktsVEFnQUVEY09USUVaMzNtNTJkRFlsRW90V1AvRzhaRVgwY3JGQW1JaUlpSWlJaUtxYXlza1dJejVCVkg4dmFWNXRDTE5YdEMxNEg2MHhVc0JLanJIbnhhMSt0aTVvMWF3cTN3OFBEMGFKRkN3T09ScjhVSytweUJoV0Y3ZVhMbHlvRFhmbGN3NXMzYjFZNUoraW1UWnUwbnA5MHpabzEyTEZqQndCWllQbm5uMy9Dd2NGQmgxSEwvUHJycnpBeU1vS25weWU4dkx4Z1pXV2w4NzRBV1N2UVljT0c0ZURCZzNCemMwUGZ2bjF6emUxNzQ4WU5vU0tyVHAwNldsY2h5aStHS0ZPbWpNYUJvN3hhenRqWUdBMGFOTWkxdkRBcWxBR2dWNjllV0xCZ0FkemMzSlJheHk1WXNLQlFRby84dEczYkZrZVBIa1ZnWUNCU1VsSmdiVzJ0OVQ3Ky92dHZIRHAwU0xnZkh4OFBNek16REI4K0hIUG16TUdWSzFlRWRzVnQyN2JGMkxGamxiWS9kT2lRTU8rM3FwYmk4amxvdFFuUXlwVXJwL1h6K0M5SlNVbkJUei85aFBYcjEwTWlrUWlQejVzM0w5ZTZ0V3ZYeHJKbHk3Qmd3UUxzMzc4ZjBkSFI4UFB6RTdacjJiSWxYRnhjOVBiK0RBb0tRdmZ1M1lVNXpJY05HNVpuZS81R2pScmh3b1VMNk5DaEErTGo0N0Zod3daa1ptWmk4K2JOLzRucWNVRDU0cFdjZ2JLWm1Sa1dMVnFFcVZPbjR1M2J0d0JrMHhTb20yTTNLaXBLNnpHTUdqVUtseTVkRXU1WHExWU5seTVkMHZyY1oydHJDNUZJSlB4TkFnQ0pSQ0owejVCMzV1amR1emRXckZpQmE5ZXVJVFkyRm1YTGxsWGF6OFdMRjFYKzNhNVJvNGJhNWZMcTVPam9hTnk4ZVJPQWJQb0VlZFcwdmtna0VyaTZ1bUxac21YbzNiczN6cDA3QjNOemN3UUhCd3QvNTNYRk9aU0ppajRHeWtSRVJFUkVSRVRGUUxZVVNNeVVoOGV5bjZSTTNTcElTNXBKVUtsRUZzcWFpMUhXWEF3ejQrSmZjYXd0eFphM2dZR0JHRFpzbUFGSG8xK0JnWUhDN1diTm1uM1VZNWNzV1ZKdE1HZGxaYVUwcjZhYzRweldtcG82ZFNxdVhMbUN5NWN2dzh2TFMrbDNxcXQxNjlaaDh1VEpxRjI3ZG9IM0JjZ3FDMzE4ZkJBZkg0KytmZnNpSUNCQXFEcThkKzhldnY3NmEyUm1acUpFaVJJNGVQQ2cxaUgyN2R1M0FTaFgzT2RIM2pyVzBkRlJaV2lTbnA0dTNOYmw5NkpPdjM3OTRPN3VMZ1IySmlZbUdEeDRzRjZQb2FtZVBYdmk2TkdqeU1qSWdMZTN0OHB4M0w5L0g3Lzk5aHVHREJtQ2poMDd3dHpjSExHeHNkaTdkeTg4UER5RWVVb0IyWHQvNHNTSm1ERmpCdXp0N2ZIdzRVUDA3OThmWXJFWXBVcVZ3b0VEQjVTQ3dJeU1EQ0Zzcmw2OU9uNzQ0WWRjeDVlM3IxYjFtY2xMYkd5c3h1disxeHcvZmh3elo4NFVXcm9iR1JubFc4RTRmLzU4WEx0MkRWNWVYamgvL2p3QVdSRG40dUlpektXdUQzdjI3TUhreVpPRml5bTZkZXNHVDA5UHRkczBhdFFJM3Q3ZTZOcTFLejU4K0lDdFc3Y2lJeU1ESGg0ZVNwWFdmLzc1cDlLRklKb0tDZ29TMmtjZk8zWk01UVVtaFVrZUtKdWFtcW9NeWNlTkd3ZDNkM2NoS0o0d1lZTGFjN044em50TjdkMjdWd2lUWFZ4Y3NHSERCdnp6enovWXNHRURmdnZ0TjYzMkphZDR6ang3OWl5aW9xSmdhV21KSVVPR0FKQmRwR0JuWjRmMzc5L2ozTGx6R0RWcWxOTDJsU3RYUnZYcTFmUGNmMzdMemMzTjhmUFBQOFBUMDdOUTJsMi9mZnRXT0g4cmZyWUtHaVlUVWZGUXRIc1hFUkVSRVJFUkVYMmlVcktNOEUrS0dlN0hXdUhTYTF1Y2VGNGFGMS9aNG02TUZTS1R6YlFLazZ1VXlFS1Rzdisycis1ZUpRa05TNmZKMmxkL2dtRXlJR3MvS2Y4Q1c1OHRiNHNDK2ZNeE5qWkd5NVl0RFR5YXdtTmxaWVdUSjAvaXlwVXJhTmV1bmQ3MnE2OHdHWkFGSER0MzdnUWdxeWJ1MHFVTFhyOStqUXNYTHFCejU4NUlURXlFc2JFeERoOCtqS1pObTJxOS82Tkhqd0lBSGp4NGdPN2R1K2M3eDNObVpxWVFLSGZyMWszbE9tbHBhY0p0ZlFiSzU4K2ZSK2ZPblpXcVJzVmlNZHEzYnc5ZlgxKzlIU2N2V1ZsWmVQYnNHZDYvZnc5QVZqRXRQd2NjUG54WTVUWlBuejdGcmwyNzBMTm5UNXcvZng1Mzd0eEJwVXFWTUd2V0xDRk1ybGl4SWxhdlhvMm9xQ2lzV3JVSzl2YjJ1SHYzTHJwMTY0YjQrSGlZbUpqZzRNR0R1YXJuRnkxYWhPZlBud01BbGkxYnByS1ZzaTZCc2xRcXpmUG4wYU5Id25vM2I5NVV1MjVocVZ5NU1rUWlFY3pNelBRMjMvTzFhOWZRdlh0M0RCdzRVQWlUaHd3WmdzMmJOK2U3clVna3dvRURCNVRhalRzNk9xSkRodzU2R1Z0NGVEajY5dTJMMGFOSEMyRnkvLzc5Y2ViTUdZMCtYNjFhdGNMSmt5ZUZEZ1NlbnA1WXVuU3Awam8xYXRSQXZYcjFWUDVZV1ZsaDNyeDVLRm15Wks1bGl1OUpCd2NIcFdVMk5qYVlQbjA2a3BLUzh0eTNmTDc0dkNpMnhwWlgyQ3FTbjJ2eTZxNXc2OVl0b1RvWkFLNWV2WXFVbEpSOFh6Tk5uRHAxQ2s1T1RnQmtyZjhYTEZpQTVjdVhBd0EyYnR5b2x6bXJOMjdjQ0VEV0VscmVaY0RJeUFqZHUzY0hBSnc1YzZiQXg4aXBaTW1TV0xod0lVSkRRN1d1OXRXRXZKVS9rUDk4ejlxYU8zZXUxaTNYV1oxTTlIR3hRcG1JaUlpSWlJakl3TklsSXNRclZCN0haUmdqVTZKYlMwdGJzMnlVTTg5Q09Vc3h5bGxJVU1KRWt2OUdueUE3T3p1MGJOa1MvdjcrQ0F3TXhOdTNiMUd4WWtXOTdIdnExS201SG52MzdsMis2MnphdEtuQXg0NktpaExtREczZnZqMUtsaXhaNEgwV1pXWm1aaCs5Q2x0Yi9mdjNoNHVMQzF4Y1hCQVVGSVF2di93Uzc5Ky9oMFFpZ1ptWkdmYnUzYXRSSlptOGphbThPdTNDaFF2QzNMeEdSa2E0Y09FQ0dqWnNpT1hMbDJQNjlPbW9XYk9tVWdVdEFIaDVlUWx0bFBOcTR5c1BlVXhOVGZVMmovYkdqUnN4ZS9ac1pHVmxBWkJWZ0pxWW1PRG16WnRJU2twQzc5NjlzV1RKRWl4YXRFaG8zYXFyeE1SRStQbjVJVFEwRktHaG9RZ0pDVUZJU0FnaUlpSWdGb3R4OHVSSjlPdlhEL2IyOXVqU3BRc3VYcnlJMDZkUDQvbno1N2xDcjJmUG5nbTNHelJvZ09yVnE4UGUzaDR2WHJ5QWc0TUQ1czZkaXg5Ly9ERlhWZUx3NGNPUm5Kd3N6QStkODdYMjgvUER1blhyQUFEdDJyWER5SkVqVlQ0WGViVnhmdFYvRlN0V3hOYXRXM005TGg5bmZyS3lzaEFiRzZ0MERwVHZUMS9uUlFCNC92eTUwTzY1WThlT1dnWGxPVW1sVXB3N2R3N3U3dTY0ZnYyNjhIajU4dVd4ZGV0V0RCZ3dBTWVPSGROb1g3YTJ0dmpycjcvUXVYTm5CQVVGd2NQREE1Y3ZYOGFHRFJ2UXExY3ZqY2NrYjBFdmw1YVdocTVkdXdvWGVoZ2JHMlBSb2tWd2NYSFJxbTExdDI3ZGNPREFBUXdaTWdTVksxZkdwRW1UTk5ydTJyVnIrTzY3N3hBZEhZMlhMMS9pK3ZYclNuTjQ1MFVpa1dESWtDRzRmdjA2L1B6OE1ISGlSTGk1dWVuOTc0bThHNEtxUVBuNTgrZjQ3cnZ2aEhNR0FEeDY5QWpEaGczRGlSTW5kSjdMV2lLUllOV3FWVmk2ZENteXM3TlJzbVJKSEQ5K0hHWm1acGc4ZVRMKyt1c3ZIRHQyRE03T3puano1ZzErK2VVWG5jNUpwMDZkRXFxZmM3YXo3OUdqQnc0Y09JRHo1ODhqSXlORHIxTUx5SWxFb254LzE0b1g5MmdxSkNSRXVOMndZVU90dHllaTRvMkJNaEVSRVJFUkVkRkhKQmJtUGY2M2ZYV3FXUGZReHM0aUMrVXNKQ2huS1d0ZmJXcFVmQ3FPVFVWR3lKTEtXaVptU2NRd05mNjRYMU1NSGp3WS92Nyt5TTdPeHJGangxU0d2THJRcENwTzFUcjZDSlFWQTVSQmd3WVZlSDlGeFprelo3Qmx5eGJoZmtCQVFMR2E5M3Jac21WNC9QZ3hqaDA3SmxUY2lVUWlIRHQyRE45Kys2MUcrMmpWcXBWd096NCtYZ2dwQmd3WWdObXpaMlBVcUZFSUN3dkQvLzczUHh3NWNnUzdkdTNLVlVHNGJkczJBTEpRdW4zNzlpcVBrNWlZQ0FBcTU4TFdWa3hNRE1hTUdZTno1ODRKai9YcTFRdEhqeDZGU0NUQzRNR0Q0ZVhsQllsRUFoY1hGM2g3ZTJQMzd0MXFLOS9pNCtQeDRzVUxQSC8rSEJFUkVjS1AzTGx6NTVTT2w1TmllRE4rL0hoY3ZIaFJtQmQwMTY1ZFN1cytmdndZZ0t6cXIwYU5HaENKUkhCMWRVVjJkalorK09HSFhFSFRvVU9IOFAzMzMwTXFsY0xZMkJpN2R1M0NpQkVqbE5ZSkRnN0d3SUVESVpWS1lXRmhnWjA3ZCtZWjNNdkQxNXp6ck9aVXFsUXBUSnc0RVlDc0RlM1pzMmV4Y3VWS1BIandBQUVCQVdqVXFKSGE3VGR1M0loNTgrYWhXN2R1R0RGaUJQcjE2eWZzVDU4VWc5K0NWaFpldm53WmZmdjJGYXFwVFUxTk1YNzhlTGk0dUdnOGozUmtaQ1E4UFQxeDdOZ3hQSG55Qkpjdlg4YWdRWU53WjRUQkV3QUFJQUJKUkVGVStmSmxoSWFHNHV1dnYwYnIxcTNoN095TVhyMTY1UmxpaXNWaVRKNDhXWmd2RndDV0wxK094WXNYNCtUSmsyalRwZzFxMUtnQkR3OFB0R25UUnFmbk8zRGdRT3phdFF2Tm1qVkQ1Y3FWMWE0cmxVcXhldlZxTEY2OEdHS3hHTWJHeGhnMmJKaEdZVElnQzc3bnpKbUR5TWhJdkhyMUNsdTJiTUh4NDhmeDY2Ky9ZdWpRb1JxUFdYN3hTbDdpNHVJQUFEWTJOa3FQdjNqeEFwMDZkUks2Q2F4ZHV4Wjc5KzdGZ3djUGNPN2NPWHozM1hjNGV2U28xa0hzblR0M01HblNKR0ZhaUxKbHk4TFgxeGQxNnRRUjF0bTllemZpNCtQaDUrZUhEUnMyNFByMTY5aThlYk5XZjIrdVhic216SmxzYVdtSkV5ZE9ZTk9tVFhqOStyWHdBOGptKzc1NjlXcWUzU0lLaTZtcEtiS3lzdkQ2OVd0a1oyZHJkZUdRNHBRYStwaG1RbEZSbUVNNVUvTHZCUXltZXJxZ2l1aS9oSjhLSWlJaUlpSWlva0lpaFFnSkdjYUlTRExEN2ZkV09QL1NGcWRlbE1MbE56WjRHR2VGbHgvTXRBcVRMWXl6VWFWRUpoekxwcUZMNVNSOFZ5TWVIU3Vsb0dHWk5GUzB6Q3BXWVRJQWxGQUlrRk15MDlTc1dUaEdqUm9sekZrckQ5cUtNNmxVS2p3UFcxdGJsWE95RmpjU2lRVHo1czFEMzc1OWxjS0pEaDA2WU1PR0RUck5HL3F4WGJ0MkRiMTY5Y3BWTFNtVlNqRng0a1JzMjdaTmFkN2kvTVRGeGFGSGp4NklqSXlFaFlVRjFxeFpnelp0MnVEQmd3ZVlQSGt5UkNJUmJ0NjhDVWRIUjZ4ZHUxYVk1L0xXclZ2Q0hMR2pSNC9PczBJeUxDd01nS3lLWDFkU3FSUjc5dXhCdzRZTmxjTGR5Wk1uNDh5Wk15aFJvZ1Nzckt4dzZ0UXBUSjgrWFZnZUVCQ0F4bzBiWS9yMDZibm1BajV5NUFoc2JXMVJwa3daZlBIRkZ4Z3dZQURtekptRExWdTJ3TWZIUitVNGpJeU00T0RnZ0s1ZHUyTFNwRWxZdDI0ZEhCMGRoZVVEQmd3UXd1dmR1M2ZEMjl0YmFYdDVCWGpUcGsyRjEydmt5SkVZUFhxMHlxckZ2bjM3b20zYnRpaFZxaFRPblR1WEsweCsvdnc1ZXZYcUpiUjYzcjU5dTFLWXBlamR1M2Q0OHVRSkFLaHNGNXhUU2tvS05tL2VqSHIxNnFGZnYzNjRkZXNXMHRQVFZWWXVLNUpJSk5pOWV6Y2tFZ2w4Zkh3d2ZQaHdWS2hRQWFOSGo4WmZmLzJsMS9iWDhrQlpKQktoYjkrK0JkcFhwMDZkTUdmT0hJaEVJZ3diTmd4UG56N0ZwazJiOGcyVGs1T1RzVy9mUG5UdjNoMDFhOWJFenovL0xNelJXNjVjT1Z5OGVCSE96czR3TmpZR0lPc00wTGR2WDFTcVZBbVRKMC9HeVpNbmxUcE9wS1NrNEp0dnZvR0hod2NBQ0dIdmtpVkw4T09QUDZKeTVjcTRlZk1tSGp4NG9IT1lMRGR5NUVpbDF0eXFSRVZGb1dmUG5uQjJkb1pZTElhZG5SMjh2YjB4ZCs3Y1hPdXErOTMyNjljUFQ1NDhFYzRwNzk2OXc3Qmh3ekJvMENERXhNVGt1WjJscFNXNmRPbUNMbDI2b0ZTcFVpcC81T1FYZ2lqK3prSkNRdEN4WTBlOGVQRUNBREJ2M2p6TW1qVUxwMCtmRnVhZlAzdjJMRHAzN294WHIxNnBmUzNrN3Q2OWk0RURCNko1OCtaQ0lPcm82QWgvZi85Y29XaUpFaVZ3N3R3NUlUaS9mZnMyV3JWcWhYNzkrdUhxMWFzYUhlL28wYVBDWnp3dExRMXIxNjdGd1lNSGNlWEtGWVNHaHVMRGh3L0N1am5QT2ZYcjExZloyam0vNVlvWEhPV24wdit4ZDkvaGJaWG4rOER2b3kxdlc0NzNpa2NjWnpnVHNraElTRWdnaTFFb3EreTJ0TkNXdGw5YWFDbVV0QlRvNUVjcEJWTGdLblRRTnN3TXlDSUpKSVFrRU1neUNZbEhFanZlUS9LUUxlbEk1L2VITE1XS0pGc2U4cEhzKzNOZFhNUmFmaTFyK2R6djh6eHBhUUFBczluYzV4enZucjc4OGt2ODV6Ly9BZURzQkRBU0s1UjdmaGFONm40TklLTHpXS0ZNUkVSRVJFUkVORVE2UkFXYXUxVHU2dU1XaXhKMmFXQ3Rxd0VnVm1OSG9zNVplWnlvRXhHcGRnemhhdVVYcFZMQktGb0JBRzFXTStMMTBYMWNZMmdsSkNUZ3pqdnZ4SFBQUFllU2toSnMyYklGeTVZdEcvVHRCblArYUc4MmJ0em9ia2Y1clc5OXk2dnFhekNPSERrQ3dCblE5ZGIrczYvdmVlZWRkN29ydC9wU1gxK1BHMjY0QWJ0MjdRTGdQSUQ5eWl1djRNRUhIMFJKU1FsKytNTWY0bmUvK3gydXYvNTZMRm15QklXRmhVaExTL05aV2R2WDc4VGhjTUJtczhGbXM4RmlzY0JxdFNJcUtzcnI1K2s1ODdXMys2R2lvZ0wvKzkvLzhPcXJyM3Ewblk2UGo4ZTk5OTZMZGV2VzRlVEprNml1cnNaM3YvdGQvT3huUDhQTk45K002NisvSG5Qbnp2VTdVM1QzN3QyNDdiYmJjUHIwYVNnVUNyejIybXZJemMwRjRKd3AvZHh6ejJIVnFsVzQ3YmJiME5EUWdBY2VlQUI3OXV6QkcyKzhnZTkvLy9zQW5Kc05YUCsra01sa2NnY0d4Y1hGdmQ1bi91emZ2eDgvK3RHUDNDMjZBV2NGN1VzdnZZU3ZmZTFySHBkVnFWUjQ1cGxuc0dEQkF0eDk5OTB3bVV3UVJSSFBQdnNzL3ZHUGYrQysrKzdEOTcvL2ZTUW5KMlA2OU9sb2EydnorVDJUa3BKUVdGaUl3c0pDRkJRVVlOeTRjU2dvS0VCK2ZuNnZWWXhLcFJLLy8vM3ZzWExsU2dET3VidnIxNi9Ib2tXTHNHL2ZQbmNMNDBDRFFMMWVqM2ZlZVFjdExTMWVzN2hMU2txd2RPbFNkM1hpQXc4OGdGdHZ2UlY3OXV5QlhxOUhlbm82b3FLaW9OUHBVRjVlam52dnZSZWlLQUtBMzJweTErMis4TUlMZVBYVlY5MzNqMEtod05WWFg0MEhIM3pRbzdLeXBxYkcvVy9YNDFlcFZPTFFvVVBZdW5VclhuNzVaYXhmdng3dDdlMTQ5ZFZYOGVxcnJ5SW5Kd2QzM0hFSGJyLzlkbmU3OVlGeUJjcXpaczF5aDFxRDhldGYveHJmK01ZMy9ENVdlejVlM243N2Jiejc3cnZZdEdtVDF3YU9wS1FrOTcrVlNpV2VmUEpKM0hqampiai8vdnZ4NFljZkFuQlcyei8vL1BONC92bm5vVlFxc1cvZlBtUmtaR0RGaWhYNC9QUFBBUUNYWFhZWk5tN2NpQi85NkVkNDhjVVgzZFhQMTE5L1BWYXRXb1ZKa3lZaExTMHQ0RXBoRjFFVWZmNFhHeHZydmkySHc0RzFhOWZpcHovOXFmdm5YckprQ1Y1NzdUV2twcWI2dk4yZU05ZDlyU2ttSmdiUFBmY2Nicnp4UnR4OTk5MDRkZW9VM25qakRlemV2UnRyMTY3RjZ0V3J2YTZUbkp5TTdkdTM5L2t6OVp6bjd0clU4ZUdISCtMYWE2OTFWeTdmZi8vOTdsbkcyZG5aK09DREQ5eVZ5M3YzN3NXMGFkUHcxNy8rRmRkZGQ1M1g3YmUydHVLdHQ5N0MyclZyUFY2TE5Cb05IbmpnQVR6NjZLTitYeHQwT2gxZWYvMTFMRjI2RlAvM2YvK0hscFlXdlB2dXUzajMzWGVSbFpXRmE2NjVCb3NYTDhhc1diTThIanN1RHo3NElGNTg4VVdrcHFaaTJyUnB5TXZMUTJabUpqSXlNcENlbm83TXpFdzgrZVNUK010Zi9vTE5temZqNmFlZjd2UCtHa3FYWDM0NVhucnBKUURPTGcwYk5teEFVVkdSMy9jMG04Mkc4dkp5Yk5pd3diMko2KzY3N3g2eWtRaUQwWFBHOWxDMER2Y0lsRlVEYTZ0T05KSUowbWN2aHRmMlpTSWlJaUlpSXFJUVlMRUxhTEdxUEFKa3l3RG5IZ09BVXBCZzBObGgwRHBiV0J0MDRkVytlaUN1L1BRamZHNXlWcDIrZmROVG1KdlZlMXZXWUtpcnEwTkJRUUhhMnRvd2JkbzBIRHg0c0YrekxVT0Z3K0hBbENsVGNPellNY1RGeGFHc3JBd0pDUWtEdnIzZi9lNTMrUDN2ZjQvbzZHaUlvdWl1NE12SnlVRkZSWVhIWlY5NjZTVjg2MXZmR3RUNmUzS0Z2MXUyYkhIUG5rMUpTY0d1WGJ0UVdGaUlob1lHM0hISEhWNlZYUzVLcFJKcXRSb3FsUW9LaGNMam9MY2tTWEE0SEhBNEhMRGI3UkJGRVhhNzNXZmd2Ry9mUHN5YU5RdS8vT1V2MGRqWUNJMUdnMjNidHFHa3BBU0E4MEIyY25JeUpFbENlWGs1RGg0OGlEMTc5bURMbGkwZWN5WUJJQ29xQ3ZmY2N3OGVmdmhoeE1mSHcyS3g0SWtubnNDZi92UW50TGUzZTF3MklpSUNjK2ZPeFpRcFV6QjU4bVRjZXV1dCtPS0xML0RVVTArNXE1eVZTaVgrOHBlLytHMUxYRjFkalZ0dXVRVzdkdTNDZi8vN1h4dy9maHlQUGZZWUFHRE5talY0OU5GSDhjZ2pqK0Rnd1lOSVNVbEJkSFEwN0hZNzNudnZQZmZ2OTUvLy9DZHV1ZVVXbjdkZlcxdnJEcWxlZi8xMTNIampqZGk1Y3llZWVPSUpyekJwNWNxVmVPNjU1NUNWbGVYenRsd3FLeXR4NzczM2VyV3IxbXExV0xkdUhWYXRXb1dsUzVjaUtpb0s0OGVQZC85WFdGZzQ2Tm11My92ZTk5eHQ2SlZLSlZhdlhvMERCdzY0S3lDM2I5K094WXNYRC9qMjE2MWJoN3Z2dnRzZDlIMzcyOS9HQ3krOEFFRVE4SzF2ZmNzZDd2aFNWRlNFWThlT2VZVTNyNzc2S2w1ODhVV1BzRXluMCtHMjIyN0RBdzg4Z0t5c0xEeisrT013R0F5SWpJeUV6V2JEWC83eUYvY0dCOWZqOTBLTmpZMzR4ei8rZ1JkZWVNSGpjU3dJQXRhc1dZTkhIbmxrUVBlQnlXUkNRa0lDSEE0SGZ2dmIzK0tuUC8zcGdHNG5VSGE3SFZkZWVTVzJiZHZtOC95RWhBUmNkOTExdU9XV1d6Qi8vbnkvci91N2R1M0NuLy84WjZ4ZnY5NDljL2F4eHg3REwzLzVTN3ovL3Z0WXZudzVBR2NWKzRjZmZvaW9xQ2c0SEE0ODl0aGorTzF2Znd1cjFlcDFteXFWeXFQeXRPZi9YZitXSkFrMm04M3ZuRnVGUW9HeXNqTGs1T1JnejU0OStNRVBmb0F2dnZnQ2dQUDE1c2tubjhSOTk5MEhRUkJRWGw2T25UdDNJaUVoQVhGeGNZaUppVUY5ZlQxKy9PTWY0OFNKRTlEcGRHaHVidTQxNk83czdNVEREeitNWjU1NXh0MzE0SWMvL0dHZlllaHJyNzBHcFZLSjlQUjB4TVRFUUt2Vm9yYTJGczg5OXh6ZWZ2dHRBTUFycjd5Q3BxWW0vUHpuUDNmUFRIN29vWWZ3NUpOUGV0MWVTVWtKbGk5ZjdqR3Yrc1liYjhUcnI3K082dXBxYk42OEdSczJiTUQ3NzcvdjBjRkNFQVJjZSsyMWVPS0pKL3gyQmZDbHVia1p2LzcxcjdGMjdWcVl6V2F2ODFOVFU1R2JtNHY3NzcvZlk4eEViVzF0ci9QSDMzNzdiVng3N2JXSWpJeEVaV1dsKy8zNnZmZmVDNmdqd1lYMGVuMUE4OUlCWjB2eG1UTm45bHBwM3B2WnMyZGoyN1p0aUlxS0N1anlwYVdsS0Nnb0FPQU1weThNcmwyUGVYOHRyMjAyRzlhdVhZdVltQmozcGh1VlNvWHE2bW84OHNnanFLeXNoRmFyUldkbjU2QS92MzE4OWdpdWZmMW5BSUFac1FsNDc2TDVnN285b2xBbnpMeW5YMDhhVmlnVEVSRVJFUkVSOWNFdTlaaDczQjBnZDRpRGE0V25WMG5kNGJHSVJKMGRzUm9SaXZETE1RY2xQeUxLSFNpWE5sZkpFaWduSnlkanpabzErUEdQZjR3dnZ2aGl5TVBSNGZMODg4Kzc1NzArL3Zqamd3cVRBU0EzTnhlTmpZMWVCNXkvKzkzdjlucTlrcElTZHh2eC92amIzLzZHSjU1NHd1TzBaY3VXWWM2Y09TZ3RMY1dPSFR0UVdGZ0l3Tm1LZWRPbVRmamdndy93OHNzdlkrdldyUjd0a2UxMnU5OFFKbEFYWFhRUlpzMmFCY0I1TVB6Zi8vNjN4L256NXMxemgzRlhYMzAxMXE5ZjcvTjJ4bzhmais5ODV6dTQ4ODQ3RVJNVDR6NWRxOVZpelpvMXVQLysrL0hNTTg5ZzdkcTE3a29yczltTTdkdTN1MXZ2cmx1M3ptTnVhWEp5TWw1Ly9YVXNXclRJNy9yVDB0THd3UWNmWU4yNmRWQ3IxVml6WmcwQVo5WHhRdzg5Qk1BWlFMei8vdnMrcno5Nzl1eCt6VXF0cWFuQk5kZGM0NTYvRERnZlE4ODg4NHk3K3Jjdm1abVoyTEJoQTlhdFc0ZWYvT1FuN3BhM3MyZlB4cFZYWGdrQTdwYmRRKzNwcDUrRzBXakV2LzcxTDlqdGRuZlFCUUJaV1ZtOVZnajM1ZFNwVS9qR043N2hEaGJ2dSs4K1BQdnNzKzdnWS9yMDZYNnZtNUdSZ1hYcjF2bXNCRHgrL0xnN1RFNUpTY0c5OTk2TDczem5PeDZ0eXYvMnQ3OTV0R2QyNmZuNHZWQmlZaUorOUtNZjRZYy8vQ0hlZi85OVBQUE1NOWkyYlJ2MGVqMXV1KzIyd0gvd0Mzenl5U2Z1SUhJb1o1NzZZektaM0FHcmkxcXR4dkxseTNISEhYZGd4WW9WZm1jaTk3Unc0VUlzWExnUWpZMk4yTFJwRXc0ZVBJaUhIMzRZZ0hNZStLeFpzMUJUVTROTm16YTVBemFGUW9GZi9lcFh1T21tbS9EblAvOFo3N3p6amtjbHBhdnlmREJXclZybHJoai82cXV2M0QvcjZ0V3I4ZXl6ejNwczREQWFqZmptTjcvcDk3YnV2Ly8rUHF1bTlYbzkvdlNuUCtHYWE2N0JiYmZkaHNyS1NuZVkzcHR0MjdiaG4vLzhwOS96OC9QejhjRUhIK0JmLy9vWEFHZlkvdnp6ei90ZDc4U0pFN0YvLzM1Y2RkVlY3cGIwWC8vNjEyRXltVEJyMWl4VVZWVjVYRjZuMCtIclgvODZmdktUbnd5b1JYTkNRZ0tlZnZwcFBQcm9vM2o1NVpmeDJtdXY0ZWpSbys3emEycHFFQmtaNlg2TmN1a3RUQWFjWXh2ZWVPTU5MRisrM09PK0h6dDJMTWFQSDkvdmRmWkhkblkyUHYzMFU2eFpzd2JidG0xRGJXMXRuKytaQ1FrSkdEdDJMRzYrK1diY2M4ODlQanVCQkl0YXJjWVRUenpoN3U3Z3kwMDMzVFFrbXdGTG04NC9mdklqaHU5bkpBb1hyRkFtSWlJaUlpSWk2a0VDMEdyMURJOU5WaFVHKzhlenEzMjFxNFgxU0d0ZlBSRFBWSnpFRTJYT2FybHZ6bGlGM3l6eFhXMFpiQTZIQTRzWEw4YXVYYnNRRXhPRGtwSVNaR1JreUxLV2dhaW9xRUJ4Y1RIYTI5dXhaTWtTYk4yNmRkQUhWci82Nml2Y2V1dXRrQ1FKQ29VQzZlbnB1T3FxcTNENzdiZDdYYlpuQ04vVzFoWncxVkpQZi9qREg5d3pQbnRXQzMvMDBVZUlpb3JxTlhSek9CdzRjK1lNYW1wcVVGOWZqNjZ1TG5mN2FsY0Zzc1BoZ0NSSjd2OTZWZ0s2cXBpVlNxWDd2Mm5UcHJuYjZQN2lGNy9BYjM3ekd3RE9nK29MRml6QW4vLzhaMlJtWmdKdzN2K1RKazJDMld5R1FxRkFjWEV4VnE5ZWpldXV1dzZUSndlMlNjSnV0MlBIamgzNDczLy9pKzNidCtQTW1UT1lNV01HOXUzYkI0VkNnZm56NStQQWdRTzQ2NjY3OEt0Zi9jcHZHT2hMVlZVVkxycm9JblIyZG1MUG5qM3VVT1hOTjkvRTNYZmZEYXZWQ2xFVUlRZ0N4b3daZzJ1dXVRYVBQLzU0cjFXL3ZpcVUvLzN2ZitPV1cyNUJibTR1SG56d1FkeHh4eDErVzNmM3hXcTE0b1VYWHNETEw3K01MVnUyOUJuT0RBVkprdkRpaXkvaXNjY2VjNGV3OGZIeGVPdXR0N0J3NGNKQjNmYWJiNzZKbTIrK0dYLzR3eCs4Mm8xWFZGVGczLy8rTjZ4V3EvdDNvZFZxTVdIQ0JGeDk5ZFYrTjJoMGRYWGgrdXV2eDNYWFhZZWJicnJKNTMxOTVaVlhlc3lYVGtoSXdNS0ZDL0gvL3QvL2N6OStBM0g4K0hHVWxaVUZ2RG5BbDBjZWVRU1BQLzQ0Sms2YzZONzhFbXl2di80NmJyNzVaaFFWRmVHZWUrN0JMYmZjMHVlTTVmN2F0V3NYREFaRHI4OTFoOE9CaW9vS1ZGZFhvNjZ1RGhhTHhkMGxvV2ZIQk5mL1hhK0JDb1VDZ2lDNFg2TmMveFlFQWZQbnozZFhmUUxPYXVHVksxZGl5WklsWHQrL3JhME5jWEZ4N2tBZmNJWjA0OGVQeHplLytVMTg3M3ZmNjFmN1lwUEpoRDE3OW1ERmloVjlYdmFwcDU3Q3ozNzJNNC9UTkJvTnNyS3lzR3paTXZ6aUY3OUFXMXNiWnMyYWhjaklTUHpuUC8vQnZIbnorcnhkbTgyR24vLzg1MmhvYU1EZi8vNTNBTTUyKy9Qbno0Zk5ac1BVcVZQeGpXOThBM2ZjY1FjTUJrUEFQMXNneXNyS3NHSERCbnowMFVmWXQyOGYzbnp6VGN5Wk0yZFF0K2w2UHpwKy9IalFBK1hoTnRnS1pjRFo2V0xUcGsxZXB5Y25KMlBWcWxYNDR4Ly82TEZwYTZBZTN2NENYanE0QVFEdzgvd2kzSjhUZURVN1VUanFiNFV5QTJVaUlpSWlJaUlhMWN5aUFzMFdsVHRBYnJHcUlBNHk2MVVwZ0FSWDYycXREUWFkZmNTM3J4NkluVTMxdVBFTFo0VmQwWmdjN0xyck9kbldVbE5UZzRzdnZoaFZWVldZTzNjdWR1N2NPZUF3YkRoMWRYVmgvdno1K095eno1Q1ZsWVVEQnc3MEsyeWt3Tmp0ZG5lWTQ4dW1UWnNnQ0FMbXpaczM2UGJMZ0xNbHFVcWxRbnA2T2dEbkRHdXRWdXV1MHU2dkR6NzRBRXFsY3REQnFJdlZhc1ZISDMwRUFKZzhlYkw3TWJkNTgyWmNmdm5sVUNvSDE4RkJUcUlvNG9zdnZrQkhSd2VtVDU4K0pDRUY0QXoyNWRxbzRxbytsUFAzOHZ6enorUHc0Y05ZdEdnUmJyamhobUg3dnR1MmJjT1NKVXZDY3BSQk1MZzIxd3ozWThFMWJnRHcvVGpjdDI4Zjh2UHoreDM0dXpZSXVXemR1aFU1T1RuOWFtc2RDb3hHSXdEbjNPcFFtRTA4bEN3V2k3dXFlK2JNbVY3bnU2cks0K0xpL0c1STZ6bWlBbkNHMENxVktxQXVBLzF4NlN2MzRrU0RzenZHZjZmTndVS0Q5NHhzb3BHRWdUSVJFUkVSRVJHUkgxYlgzT01lQVhMWElPWWV1K2hWRG5kNG5LZ1RFYWQxUUJoMFRmUEkxeUdLR1BmaGV4QWxDUUlFbEh6L1h6QkVERDZNRzZqRGh3L2oyV2VmQmVDY3llaXIwaXZVdlBmZWUzanJyYmNBQUQvNHdRL2NWYlZFUkVSRUZKaEdzeEdUbnYwR0pFaFFDd3FjWEhnbElwU2NHRXNqRzJjb0V4RVJFUkVSRVFHd1M0RHBndkM0elRiNHFnOUJjTGF2Tm1oRmR3dnJDQlhiVnc5RXBFcUY2Ykh4T0dCc2hnUUpXMHIzNCtiaXBiS3RaOHFVS1hqcHBaZGsrLzREc1h6NThvRG1XQklSRVJHUmIxdE83WWZVdlJsMFdtd2N3MlFpSC9pc0lDSWlJaUlpb3JBblNVQ2J6ZFc2K3Z6Y1k4Y1FGQW4zYkYrZHFCT1JvQlhadm5vSXJVaEt3d0ZqTXdCZzNiRWRzZ2JLUkVSRVJEVDZyQ3ZaNGY3M3lxUTBHVmRDRkxvWUtCTVJFUkVSRVZIWTZSUVZ6cXJqN2dDNXhhS0V6VEUwOHhIMVNnY1M5YUs3aFRYYlZ3Zlh0U2taK05YSkV0Z2g0WlBLWXlodnFVWnVQQS9rRVJFUkVWSHdsYmRVWTE5bENRQkFDUUhYcHNnejc1NG8xREZRSmlJaUlpSWlvcEJtY3dobzZSRWVOMXVVNkJRSDM3b2E2RzVmclhhR3g0bDZFUVl0MjFjUHR5U05GcGNsSm1OYll5MGtTSGhxOXord2R2V0RjaStMaUlpSWlFYUJwejU2emQzdStyTEVaSXpSYUdWZUVWRm9ZcUJNUkVSRVJFUkVJY1Bobm50OFBrQnV0UTVOZUF3QUtvVUVnOVlPZzg2R1JKMElnODRPbGNEcVk3bmRtNU9IYlkyMUFJRDF4M2ZqM291dnhkU1VBcGxYUlVSRVJFUWoyYUdhazFoL1lvLzc2L3V5ODJWY0RWRm9ZNkJNUkVSRVJFUkVzbW0zS2RIVXBYUUh5TVlobW52c0VxRnl3S0FWM1Myc1l6VjJ0cThPUVhQaURKZ1ZaOEIrWXhNa1NQalZ6bGZ3MWsxUHlyMHNJaUlpSWhyQjF1eDZ4VjJkUER2T2dEbnhCcGxYUkJTNkdDZ1RFUkVSRVJIUnNPaXlDMmp1OHF3K0hxcTV4d0RiVjRjekFRSWV5aXZDTlFlZEZTSWZuejJDRDhvL3crTGNtVEt2aklpSWlJaEdvdTFsbjJMdjJhUHVyeC9NSzVKeE5VU2hqNEV5RVJFUkVSRVJEVG5SSWFERnF2UUlrTTFETlBmWVJTVklNT2pFN3RiVmJGOGQ3dWJHRzNCTlNqcmVyajBIQUhobzYxK3g5ZlpuRUsrUGxubGxSRVJFUkRTU05IZTI0bWZibm5kL2ZXMUtCdWF5T3Btb1Z3eVVpWWlJaUlpSWFGQWNFdEJxNjY0NjdnNlFXMjFLU0VPYzdVYW9IRWgwQmNoYUViRmFPNGF1dnBsQ3dacUNTZGplV0ljMlVjUlpVeDN1ZXVjMytOOE5qME90NE9FTElpSWlJaG84bTBQRTNXOC9nYk9tT2dCQWpFcU54d29teXJ3cW90REh2OGlJaUlpSWlJaW9YenJFN3BuSDNlRnhpMFVKdXpTMDBhNEFJRTVyaDBGcmM0YkllanYwU3Jhdkh1bVN0VHI4c1dncXZuMzBNd0RBM3JOSDhmRDJGL0c3cGZmSnZESWlJaUlpR2dsK3Z1MEY3SzA4MytyNmowVlRrYXpWeWJnaW92REFRSm1JaUlpSWlJajhzdGlGN25uSDV3TmtxMk5vVzFjRG51MnJFM1YySkdoRnFCUnNYejBhWFpXY2pvOWJHdkZxMVdrQXdLdGZ2SWVpTVRtNGM5b0tlUmRHUkVSRVJHSHRsYzgzNHJWRDc3dS92aU5qTEZZbnA4bTRJcUx3d1VDWmlJaUlpSWlJQUFCMlNVQkw5N3hqVjREY01jUnpqMTNZdnBwNjgrdHhrM0NxdlIxN2pZMEFnRjlzZnhHU0pPR3U2U3RsWGhrUkVSRVJoYU5YUHQrSVJ6NVk2LzU2YnJ3QnZ4ckhWdGRFZ1JLa3oxN2tsbThpSWlJaUlxSlJSZ0xRYXZVTWowMVdKWUx4QjZLemZiV3o4dGdWSU90VmJGOU52V3NWYmJqNjRCNlV0TFc2VDd0OTJuTDhac2s5bktsTVJFUkVSQUd4T1VUOGZOc0xIcFhKRTZOajhNNk1TeENqVXN1NE1pSjVDVFB2NmRlZWJnYktSRVJFUkVSRW80QlpWSFNIeDY2NXh5cUlRY3AwMVFwWCsycm5ER1JuKytyZ2ZDOGEyZXF0RnR6NHhWNlBVSGx1MW1TOGN2WERpTmRIeTdneUlpSWlJZ3AxTFoxdHVPdnQzM2pNVEo0WUhZUC9USnVMSkkxV3hwVVJ5WStCTWhFUkVSRVIwU2huZFFob3NhalExSFcrQXRsaUQxNmlHNmwydUN1UEUzVWlZalJzWDAxRHAxVzA0ZlpEQjl6dHJ3RWdLellaVHkyOUY0dHpaOHE0TWlJaUlpSUtWZHZMUHNYUHRqMlBzNlk2OTJsejR3MTRkY29zVmlZVGdZRXlFUkVSRVJIUnFHS1hBS043N3JFelBHNjNLWVAyL2J6YlY5dWdWL0hQU2dvdWk4T09SMCtXNE85VkZSNm56OHNxeHFPTDdzTFVsQUtaVmtaRVJFUkVvZVJRelVtczJmVUs5cDQ5Nm5INm5SbGpzV2JjUkdnVndmdGJpU2ljTUZBbUlpSWlJaUlhb1NRSmFMTXBuVE9QdXdOa28wVUJLWWoxd0dxRjVLdzgxck45TmNsdmZWMDEvdS80SWJTS052ZHBBZ1NzSG44SkhscHdHM0xqMDJSY0hSRVJFUkhKcGJ5bEdrOTk5QnJXbjlnRENlZGpyeGlWR244c21vclZ5ZnljU05RVEEyVWlJaUlpSXFJUm90T3VRSE9YNm55QTNLV0VLQVczbVhTa3l1NnNQdFk3VzFqSHFPMFEyTCthUWtpZHBRdVBuU3JCVzdWVkhxY0xFREE3Y3lLdW4zZ1pyaWlZRFVORXJFd3JKQ0lpSXFMaDBHZzJZc3VwL1ZoWHNnUDdLa3M4Z21RQStGcEtKbjVaTUFISldwMU1LeVFLWFF5VWlZaUlpSWlJd3BDdGUrNXh6K3JqVGpHNFNhNEFDZkZhWjRCczBObVFxTE5EcDNRRTlYc1NEWlc5TFUxNHF1dzQ5aHVidk00VElLQndUQll1eVNyR09FTVc4ZzBaeUl4TlJwUkdqeWlOSGhvbDUrWVJFUkVSaFFPcjNZWjJheWZhcloyb05OV2h0S2tLSjV2T1lzL1pJL2lxNGF4WGlBd0FzK01NZURDdkNIUGpEVEtzbUNnOE1GQW1JaUlpSWlJS2NRNUpnTkhxV1gzY0ZzUzV4eTVxaGRROTkxaEVvbDVFZ3RZT3BjQS9DU204ZmRMU2hPZk9sR0pIWXgzc1BnNG9FaEVSRWRISXA0U0F5eEtUY1Y5MlB1WXdTQ2JxVTM4RFpWV3dGa0pFUkVSRVJFVE91Y2Z0WXZmYzQrNEEyV2hWd1RFTXVSZmJWOU5vTUNmZWdEbnhCdFJiTFhpN3Rnb2I2NnZ4dWFrRm9zUndtWWlJaUdna1V3a0Nwc2ZHWTJWU0dxNU55Y0FZalZidUpSR05XS3hRSmlJaUlpSWlHa0pkZG9WSGVOeHNVY0htQ0g2S2U3NTl0ZGpkd2xwaysyb2F0Y3gyRVFlTXpUamNaa1JaUnp0S3pSMm90M2FoWGJTaDNXNkh6Y0huQmhFUkVWRTRVQ3NVaUZJcUVhVlNJMG1qUTM1RUpQSWlvekFsT2c0WHh5VWdRc202U2FLQllJVXlFUkVSRVJIUk1CR2xIbk9QdXdOa3M2Z1lsdSt0VVVyTzF0WGRMYXdUZEd4ZlRlUVNvVlJob1NFSkN3MUpjaStGaUlpSWlJZ283REZRSmlJaUlpSWlDb0JEQWt4V1o4V3hLMEJ1SFlhNXh5NVJha2QzZUd4RG9zNk9hTGF2SmlJaUlpSWlJcUpod0VDWmlJaUlpSWpJaDNhYndpTThObHBWc0E5VEFiQkNBT0sxOXU3d1dPeHVYODNxWXlJaUlpSWlJaUlhZmd5VWlZaUlpSWhvMUxQWWhlN3crSHlBYkIyR3VjY3VHb1VFZzA3c25uOHNJbDdMOXRWRVJFUkVSRVJFRkJvWUtCTVJFUkVSMGFnaU9nQ2pWZVVSSUhmWWhtZnVzVXVVMm81RW5kM2R3anBhN1dEN2FpSWlJaUlpSWlJS1NReVVpWWlJaUlob3hKSWdvTldxOEFpUFRSWWxoclAyMTltK1drU2l6dTZlZjZ4Vk9vWnhCVVJFUkVSRVJFUkVBOGRBbVlpSWlJaUlSb3dPbThMWnNybzdRRzZ4S0dHWGhyZjBWNk53SUZGdmgwSHJhbDh0UXNucVl5SWlJaUlpSWlJS1V3eVVpWWlJaUlnb0xGa2RBcHE3VkI0QnNzVSsvTWx0dE5vQmc4N21ibUVkcmJZUCt4cUlpSWlJaUlpSWlJSWladms4QUFBZ0FFbEVRVlNGZ1RJUkVSRVJFWVU4dXlUQWFGRjZoTWZ0d3p6M0dPaHVYNjBSa2FnLzM4SmFxeHpPQnRwRVJFUkVSRVJFUk1PTGdUSVJFUkVSRVlVVUNVQ2JUZWxSZld5MEtDQmgrS3VQTlFxSHMvSllMOEtnWmZ0cUlpSWlJaUlpSWhwOUdDZ1RFUkVSRVpHc091MEtOSGVwME5UbHJFQnVzYW9nT3VSSmJhUFZkbWZsY1hjTGE3YXZKaUlpSWlJaUlxTFJqb0V5RVJFUkVSRU5HNXREY0ZZZDk2Zys3cklQZit0cXdObStPa0hyckR4MlZTQ3pmVFVSRVJFUkVSRVJrU2NHeWtSRVJFUkVGQlFPU1lEUnF2UUlrTnRzU3RuV28xVktNR2h0N2hiVzhSbzdGQUlEWkNJaUlpSWlJaUtpM2pCUUppSWlJaUtpUVpNa29GMVV1cXVPbTd0VU1GcVZjTWlZMXpyYlY0dnVGdGJSYW9kOGl5RWlJaUlpSWlJaUNsTU1sSW1JaUlpSXFOKzY3QXBuY055ait0Z20wOXhqQUZBSUVoSzB6Z0Rab0JWaDBMRjlOUkVSRVJFUkVSSFJVR0NnVEVSRVJFUkV2Ykk1QkxTNEtvKzdBK1JPbWVZZXUyaVZVbmQ0N0d4aEhhOWwrMm9pSWlJaUlpSWlvbUJnb0V4RVJFUkVSRzRPQ1RCWlhlR3hNMEJ1dGNvMzk5Z2xSdVBvRG8rZExheWoxSGE1bDBSRVJFUkVSRVJFTkNvd1VDWWlJaUlpR3NYYWJRcVA4TGpGb29SRGtxOTFOUUFvQlNCZUszYUh4eUlNT2pzMENzNC9KaUlpSWlJaUlpS1NBd05sSWlJaUlxSlJ3bUpYT0Z0Vzl3aVFyWFo1dzJNQTBDb2RTTlRaM1Myc25lMnI1VjRWRVJFUkVSRVJFUkVCREpTSmlJaUlpRVlrMFQzMytIeUFiQmJsblh2c0VxT3hJMUZuZDdld2psS3orcGlJaUlpSWlJaUlLRlF4VUNZaUlpSWlDbk1TQkpnc250WEhyVFlsSkVudWxUbmJWeWZvUkJpMHJ2YlZJalNLRUZnWUVSRVJFUkVSRVJFRmhJRXlFUkVSRVZHWTZSQVZhTzVTdVFQa0Zvc1NkcG5uSHJ2b2xCSU1PcHU3aFhXY1JtVDdhaUlpSWlJaUlpS2lNTVpBbVlpSWlJZ29oRmtkM1pYSFBRSmtTd2pNUFhhSlVkdVJxQmZkTGF6WnZwcUlpSWlJaUlpSWFHUmhvRXhFUkVSRUZDTHNrZ0NqMVRNOGJyZUZ4dHhqQUZBS0VoSzB6Z0Rab0hYK3AxR3lmVFVSRVJFUkVSRVIwVWpHUUptSWlJaUlTQVlTZ0ZhcjBxUDYyR1JWSVpUaVdaM1M0YXc4N201aHpmYlZSRVJFUkVSRVJFU2pEd1BsQzRnT0ZXcmJVOURRTVFZbVN5eU1YWEV3MnlKZ3M2dGhjNmpoa0VLblFvU0lpSWlJS05ocTVGNEFEVG1GNElCYVlZTmFhVU9FMm93NG5SR3hXaFBHUkRZZ0phb1dLb1VvOXhLSmlJaUlpSWlJS0lRd1VBWmd0a1dndERrZnA0MDVxTzlJWW1oTVJFUkVSRVFqbGtOU3dHTFh3bUxYb3QwYWhmcU9KUGQ1Q3NHQnBNaDY1TVNkUm9IaEZQU3FUaGxYU2tSRVJFUkVSRVNoWUZRSHlqWHRxVGhjT3dXVnBreElZTzgrSWlJaUlpSWEzUnlTQXJYdEthaHRUOEgrcWxuSWpLM0VsT1REU0kxbXJUb1JFUkVSRVJIUmFEVXFBK1hxdGpSOFZqMFR0ZTBwY2krRmlJaUlpSWdvSkVrUWNOYVVoYk9tTEtSRTFXSm0ybWRJaTY2V2UxbEVSRVJFUkVSRU5NeEdWYUJzdGtWZ1g5VnNsRGJueTcwVUlpSWlJaUtpc0ZIYm5vS05KMWNpUDZFVXN6UDJJVUp0bG50SlJFUkVSRVJFUkRSTVJrMmdYTjZTaTQvT0xJRFZycEY3S1VSRVJFUkVSR0dwdERrZlowMVpXSkQ5RVhMankrVmVEaEVSRVJFUkVSRU5BNFhjQ3dnMnU2VEVuck9YWUh2NUVvYkpSRVJFUkVSRWcyUzFhN0M5ZkFuMm5MMEVka2twOTNLSWlJaUlpSWlJS01oR2RJV3kxYTdCbHRKbHFHbFBsWHNwUkVSRVJFUkVJOHFYRFJQUTBobVBaZmxib0ZGYTVWNE9FUkVSRVJFUkVRWEppSzFRTnRzaXNQNnIxUXlUaVlpSWlJaUlncVNtUFJVYlRxNkMyUlloOTFLSWlJaUlpSWlJS0VoR1pLQnN0V3Z3M3FubGFPNU1rSHNwUkVSRVJFUkVJMXFUMllEM1M2L2tpQ0VpSWlJaUlpS2lFV3JFQmNwMlNZa3RwY3NZSmhNUkVSRVJFUTJUSnJNQlcwcVhjYVl5RVJFUkVSRVIwUWcwNGdMbFR5cm5zTTAxRVJFUkVSSFJNS3RwVDhVbmxYUGtYZ1lSRVJFUkVSRVJEYkVSRlNpWHQrVGl5NFlKY2krRGlJaUlpSWhvVlBxeVlRTEtXM0xsWGdZUkVSRVJFUkVSRGFFUkV5aWJiUkg0Nk13Q3VaZEJSRVJFUkVRMHFuMTBaZ0hNdGdpNWwwRkVSRVJFUkVSRVEyVEVCTXI3cW1iRGF0Zkl2UXdpSWlJaUlxSlJ6V3JYWUYvVmJMbVhRVVJFUkVSRVJFUkRaRVFFeXRWdGFTaHR6cGQ3R1VSRVJFUkVSQVNndERrZjFXMXBjaStEaUlpSWlJaUlpSWJBaUFpVVA2dWVLZmNTaUlpSWlJaUlxQWYrblVaRVJFUkVSRVEwTW9SOW9GelRub3JhOWhTNWwwRkVSRVJFUkVROTFMYW5vS1l0VmU1bEVCRVJFUkVSRWRFZ2hYMmdmTGgyaXR4TElDSWlJaUlpSWg4TzEvSHZOU0lpSWlJaUlxSndGOWFCc3RrV2dVcFRwdHpMSUNJaUlpSWlJaDhxVFpub0ZQVnlMNE9JaUlpSWlJaUlCa0VsOXdJR283UTVIeElFdVpkQlJFUkVSRVJFUGtnUVVOcWNqOGxKUitWZUNvMHlacnVJL2NabUhHazFvdFRjamxKek8rb3RGclNMSWpyc0lteVNRKzRsRWhFUkVZVTh0YUJBcEZLRktKVUtTVm90OGlPaWtCOFJoZUtZT015S1MwQ0VNcXdqSmlMcWg3Qit0cDgyNXNpOUJDSWlJaUlpSXVwRlJjdFlCc28wTE9xdEZyeFZXNFZOOWRYNDNOUUNVWkxrWGhJUkVSRlJXTE5KRGhoRks0eWlGVlZkWm54dWFuR2ZweElFVEkrTng0cWtOSHd0SlFOak5Gb1pWMHBFd1JhMmdiTE5ya1o5UjVMY3l5QWlJaUlpSXFKZTFIY2tRWFNvb0ZLSWNpK0ZSaUFKRWo0eE51R3ZwOHV3bzdFT2RqQkVKaUlpSWhvT29pVGhnTEVaQjR6TitOWEpFbHlXbUl6N3N2TXhKOTRnOTlLSUtBakNObEN1NjBpR1F3cnJFZEJFUkVSRVJFUWpua05Tb0xZOUJSa3hWWEl2aFVhWXZTMU5lS3JzT1BZYm03ek9FeUJnL0poc3pNdWFqTUxFYk9RblpDQWpOZ25SbWdoRWFmUlFzejBqRVJFUlVaOXNkaEh0MWs2MFdjMm9NdFdqdExrS1h6V2V3Y2RuaitKRXd4bEkzWnY1N0pDd3JiRVcyeHByTVN2T2dJZnlpakNYd1RMUmlCSzJmMEUxZEl5UmV3bEVSRVJFUkVRVWdFWnpJZ05sR2pKMWxpNzg4dFF4dkYxN3p1TjBBUUxtWkU3QzlaTXV3N0w4V1RCRXhNcTBRaUlpSXFLUlFhMVVJVjRmalhoOU5MSmlrekUzYTdMN3ZDYXpDVnRLOTJQZHNSMzRwUEtZTzF6ZWIyekNOUWYzNE5xVUREeFdNQkhKV3AxY3l5ZWlJUlMyZ2JMSndqOE1pWWlJaUlpSXdvR3hLMDd1SmRBSThXN2RPZnpmOFVOb0U4KzNVQmNnWUhYUmZEdzAvMWJreHFmSnVEb2lJaUtpMGNNUUVZdWJpNWZpNXVLbEtHK3B4bE83LzRIMXgzZTdnK1czYXF1d3JiRVdmeXFhaHRYSi9JeEdGTzdDdG1jMEQwZ1FFUkVSRVJHRkIvNzlSb05sY2RqeDB4T0g4ZTJqbjNtRXlaZGtUOEhtMjUvRzJ0VVBNa3dtSWlJaWtrbHVmQnJXcm40UW0yOS9Hdk95aXQybnQ0a2l2blgwVXp4NDRnZ3NEcnVNS3lTaXdRcmJDbVd6TFVMdUpSQVJFUkVSRVZFQU9rVzkzRXVnTUdZU2JiamowQUhzTlRhNlQ4dUtUY1p2bDk2SHkzSm55TGd5SWlJaUl1cHBha29CM3JycFNYeFEvaGtlMnZwWG5EWFZBUUQrWGxXQmsrMXRlSFhxeFloUnFXVmVKUkVOUk5oV0tOdnNmTkVoSWlJaUlpSUtCL3o3alFhcTNtckIxWjk5N0JFbXo4MmFqSzIzUDhNd21ZaUlpQ2hFTGM2ZGlhMjNQK014YzNtdnNSRlhIOXlEZXF0RnhwVVIwVUNGYjZEczRBRUpJaUlpSWlLaWNHQzFhK1JlQW9XaFZ0R0dHejcvQkYrMm05eW4zVDV0T2Y1M3crT0kxMGZMdURJaUlpSWk2a3U4UGhyL3UrRngzRDV0dWZ1MGtyWlczUGpGWHJTS05obFhSa1FERWJhQnNrTUsyNlVURVJFUkVSR05Ldno3amZyTDRyRGo5a01IM0dHeVNxSEVVMHZ2eGUrVzNnZTFJbXluZHhFUkVSR05LbXFGQ3I5YmVoK2VXbm92VkFvbEFHZW9mUHVoQTV5cFRCUm0rRmQ5aU5IclJibVhRQlF3UVFDVVNvZmN5NkFSUkszbTR5a2NLWlVTREFhejNNc0lhM1BuVmlJMnRrdnVaUVNOUWlISnZRUUtBeEVSM0tGT1JPYzljdktZUjV2cng1ZmNnenVuclpCeFJVUkVSRVEwVUhkT1c0RmZMLzYyKyt1OXhrWThlckpFeGhVUlVYOHhVQTR4SzFhY3hOeTVsZEJvUW5OM2psWnJ4K0xGNVgwR0J4cU5IUk1tTkF3NmJJeU10R0htekdwb3RlRVR0Q2NsZFNBM3QyVlFCOC9WYWdmR2pBbjljRWF2dCtHbW00NWgwcVQ2SVFtV2xVcEhyL2ZiU0Fna0ZBb0p4Y1YxSWZzY0g2aXNMQlBtelJ0OElQYTFyMzJKbVRPckdTeUhHVUdROExXdkhjZnk1YWVRa2RFcTkzTENUblMwQlpNbTFlTzY2NDVqNnRUYUVmRmFkNkdMTHFyR2dnVm4rTnltWGwxNTVTa3NXVktPcEtRT3VaY1NkSUl3OHA3blJFUHAzYnB6ZUxYcXRQdnIyNmN0WjVoTVJFUkVGT2J1bXI0U3QwMjkwdjMxMzZzcXNMNnVXc1lWRVZGL0tCLzc5cXJINUY3RVFCeXNtU0gzRW9KaTFxd3FwS2EyWS96NFJsZ3NLalExUmNpOUpDK0xGMWRnd29SR0pDZDNvS05EZzdZMnJkZGxGQXJncXF1K1FsRlJJNVJLQ2MzTkViRGIrNzkvSVNXbEF3c1duTUdrU1EzUWF1MW9idGJEWmxNT3hZOFJOSW1KWml4ZFdvN0N3aWFvVkE0WWpYcUlZdjkrZHJYYWdSdHZQSWJNekZiWTdRb1lqVHBJa2hDa0ZROWNaS1FOVTZmV0lqT3pGZVBITjhIaEVORFVwQi93V2pNelczSEZGYVZvYjlmQWFOUjVuQmNWWmNYVlY1OUFaS1FOTlRYUklYbC9CRUtoa0xCNjlVbE1tbFNQeUVnYldsdTE2T29LLzVaOU1URld6SjFiaVVtVEdqQm1qQmxkWFNxMHRucS9OdlJHbzdGajFxeHozYStCVFJCRkJacWFJc0wyZHoyYVNKS0FHVE5xRUJOalFVRkJNM0p5akJCRlpiOWV1N1JhRWNuSkhUN2ZVMGE2Q1JNYWtaN2VCb1ZDUW5wNkc3S3pUV2hvaUlUWnJKWjdhVU5DclhiZ3Nzc3FrSnpjZ2J5OEZqUTBSS0NqWTNUUFVsV3BITkJxN2YzK2ZCQ281T1FPT0J3Q1JERzBQek5kYU55NHB1N1BGSTFJUzJ0RFY1Y2FKcE91N3l1R29kbXp6eUVyeTRUbTVvaUFQOXRlZlBFNVpHYTJoc1huWVg5bXBCMlVld2tVQnVvc1hiamhpMDlnZFRnM0ljM05tb3dYVno4SWhjRDk4RVJFUkVUaGJsSHVkT3lyTEVGbGF6MEE0TVBtQnR5UW1va29WZmdmSHlVS04ydldibHpUbjhzelVKYUJXdTJBdytGOWdGMmpzV1BHakJvQXpnT04yZGttWkdjN0R6U0Z5b0ZYU1JJd2ZYb3RCQUdJaWJHNEQveDFkYWs4QWtDSHd4a3VxTlVPcEtlM1llTEVCdWgwWXI4UGdHVm5tNUNaMlFxRlFrSnljZ2NtVHF4SFZKUU5ScU1PRmt0b3ZzbEVSTmhRV05nRWpjYU85UFEyVEpwVWo3ZzRDem82MURDYkEvczl1dTYveUVnYnhvNDFvcWlvRVJxTkhTYVROcVFPSU1iRVdEQit2TE1OblZydEdIU3dQRzZjTTRqS3kydEJhbW83bXBvaTBObXBobFpyeDFWWGZZWFlXQXRTVXRxUm5XMUNUVTEwV0FheENnVXdmWG9ORkFvSlk4YVlNWEZpQTVLVE8yQ3hxTUw2b0xucmNROEFzYkhPVURFM3R3V1NKTUJvMVB0OHpidVF3ZERwOFhqS3lqSWhON2NGN2UyYXNMNXZSb3RwMDV6dkRRQVFFU0ZpN0ZnanhvMXJnaUFBemMxNk9CeTlId1RXYUJ5NC92b3ZFUmZYaGZyNnFINi8xc1hFV0xCNjlWY3dtZlJoRjBwZmV1bHA2SFRudXhaRVJOZ3dmbndUMUdvNzZ1cWlBbnIraExJSkV4cVFrMk1FNE94MFVsallESVZDUW0xdDFLamNNS0pTT2JCMGFSbUtpaHBSV21vSXl1OTMxcXh6bURPbkNxMnRPcThOV3FHc29LQVowZEZXQUVCMHRCWDUrYzczRXJ0ZGlaYVdnVzlZQzBYcDZhMG9McTdIeEluMWlJaXdCZlFaT1QyOURWT20xR0hpUk9lbXRKWVdIYXpXOFBvc3hFQ1pBdkhBaVVNNDNPcWNtNXdWbTR3M2Jud0NrWnJ3ZVMwaklpSWlJditVZ2dMTDhtZGgvWW5kTUZrNllIRTRVR2UxWUdWU210eExJeHAxR0NpSHVObXpxekJqUmpYS3lyd1BJTWJHV2pCaFFvUEhhYzZEeW8ySWpyYWl2ajR5Sk1MRTR1STZLSlhuMi9SRlJ0cVFsOWVDdkx3V2lPTDVBMzQ5TDZkVU9nUGhTWlBxRVJWbERUZ1FMaXhzOUdqOXJGREFIY0xGeFhYQmFOU2hxeXUwS3JoME9qdUtpczdQK2xJb25FRlpVVkZqUHlxT1BlOC90ZHFCMU5SMlRKclVnSVNFVG5SMnF0RGVMbjlnWWpCMElqKy8yZU8wd1FUTDA2ZlhlQnhJTGlwcVFGU1VEYlcxVWNqTk5icG5LMFpFMkRCdVhETk1wdkE2VUE2Y0Q1Ujdpb214SUQrL0dmbjVMUUFRY0FBYlNuUTYwZU54RHpobndtZG5tekJoUWdOME9qdE1KaDJzVnYrdllkblpKbVJsbWJ4dU56Ky9CZW5wYldocDBZZk01aHJ5ZHVGN0ErRGNLSldSMFlxSkV4dWcwZGhSWHgvWmE3QThiVm90RWhLNlVGVFVBRWxTb0tFaE1xRFhENTFPeE1xVkp4RVg1OXpNSUlvSzFOVkZEZnBuR2c2cHFXMG9McTczT2wwUW5GMDY4dkphME53Y2ZpRzVpMHJsd0pJbDVSNnRyZ1VCU0UxdFIyYW1DYlcxd2Q4Y2xKcmFodWhvYTBpOGJ5cVZEaXhiVm9hTWpGWkVSTmd3Wm93WlpXVUpReDZVenB0WENiMWVSRjVlQzZLanJhaXVqaDVRcDVqaGxwdmJndGhZaThkcGVyMkluQndqeG85dmhFSWhvYkV4SXV6ZUkzMUpTZWxBV2xvYkZBb2dLY21NU1pNYTNNR3l2L2ZLbnRkeGZSNk9pYkYwZng0T2oyQ1pnVEwxWlc5TEV4NDdkWDZXM3ZPcmY0b0pTV05sWEJFUkVSRVJEVFc5V292YytEUzg5ZVV1QU1EeDlsYk1peCtEVEgzb2RXc2xHc2tZS0lldzJiT3JVRnhjaDhoSTN3Y1FVMVBia1p2YjR2TzZya0RTYkZiTDNnWjcwcVI2bnpNUWRUb1JTVWtkT0hjdUJtYXpHcE1uTjNoZFRoQ2NMYUVuVEdoRVZWVk1uK0hRbENsMTdvRHh3dHRKU09qRXhJa042T2pRb0xFeGRONXNWQ29ISmszeURnY0F1Q3VPRXhQTktDK1A3L1VBOHFSSnZ1Ky8rUGd1RkJZMllleFlJeW9yWTN4V3B1aDBJcVpOcTBWTlRSU0E0QjEwSFRQR2pMRmpqVDdQVTZzZGlJNjI0c3laK0Y1RFJCZEJrREJ2WHFWSElPVjZ2SXdmM3dpalVlZHhrRm1wbEpDWDF3S0hRMEJ0YmZUZ2Y1aGhJZ2plZ2JLTFRpY2lLOHNadnVuMU5oaU4vZzhxaHhxdDFvNkpFeHQ4bnFkU1NZaVA3MEp0YlhTdmJiQW5UbXlBd2REcDg3eW9LQ3ZHajI5RVc1dFc5dGRBOHEyNHVBNHFsZS81dUlJQW5ENGRoNW9hLzg5VmgwUEE5T2sxRUFUbjh6c2pveFc1dVMzUTZVU2twYlgxK3Q5RkYxVWpJYUhML2IweU1sb1JHMnRCWldWc3lBZFBjK2RXSVM3Ty8reHhyZGFPdkx4bVdDd3FORFJFRHVQS2hzYWtTZlYrM3ljaUk1MmREWUw1czZXbXR1SEtLMHRSVU5DTTJ0cW9vSVhLR1JtdGFHdlRvSy8zWEVFQVpzeW9nVmJyckVpUGliRWdLc3FLMDZmamhtd3Q4ZkZkbURxMTF2MjFhL05YVTFORXlHOU1HRHZXaVBoNDM4OEh0ZHFCcmk0VnlzdmpFY3pQTnNNbEtjbnNNWE5lRU02SHhKR1JWalEzUjNoOUJ2QjFIWU9oRXhNbU5NQmc2RUpycXpia1crVXpVS2JlU0pCd1g4bEJuT3R5Zmg2Y2wxV01ueTI0VGVaVkVSRVJFVkV3NUNha1kyL2xVVlNhbk1mUnozUjI0S2EwTEpsWFJUUzY5RGRRRG8rdDdDT0FLMHgyeWNob3hZSUZaN0JyVjQ3N3RONE9LQVBBbVRPeE9ITW1ObGhMREppL2VYOE5EUkhZdWpVZkhSM09BMWsybXdKNnZmZmxMQllWdG0zTFJYMTkzd2VQL1lWTEFHQzFLdkh4eDVrNGRjb1EyTUtIaWMzbXZ3TElabFBnMDAvVFVWS1NCRW55ZTdIdXl5b0IySHllMTl5c3grN2QyVDRQRE90MElsYXNPQW1Eb1JNeE1WM1lzV05zMEZwRTZ2V2kzL05xYTZPd1pVdGV3SzNKRXhLNmZHNVVBSnhWanBtWnJUN1B1K2lpYXVqMUl2YnV6UXpvKzRRRFY3djB3NGRUNUY2S0I1WEtnWXN2UG9jalI1TFIzdTY1R2NSdTkvOFlhMnFLd05hdHVYMEdHVWxKSFg3UE01dlYrUGpqVEZSVXhQZHYwVFJzL0ZVL21zMXFiTitlaTlyYXZpdUc3WGFGUnlnZEY5ZmxIZ1hSWC9uNXpZaUw2OExXclhsZWo5ZGdVNmtjU0U3dXdMbHp2VzkyaVlteElEdmJkOWdxaWdxVWw4Zmo1RWtEYW12N2JudGRVTkNFMHRLaHIzUWRESzFXOUFnMmZWR3BIQmcvdmhIMTlaRkR2am5NRlNhN0hsTlhYbG1LOTkvUDczVmp3MENNSDkrSUJRdk80UGp4Uk96ZW5kM3JaUjBPQVo5K21vYkxMcXR3bnpadVhCUGEyclE0ZURCMVNOYVRudTc5ZmhrVlpjWEtsU2R4NUVneVB2MDB2ZGZYYkRuMXRxNnlzdmlnZnFZWmJxTG8rK2RRS0NRVUZUV2lzTEFKNzcrZmozUG5ZdHpuK2J0L0JBRVlPN1lGWThlMjRNc3Z4MkRQSGg2RW9mRDBpYkVKQjR6TzdrY0NCRHk2NkM2WlYwUkVSRVJFd2ZUTGhYZmhpdGQrREFrUzlobWI4RWxMRStiRWg5YXhmaUk2ajRGeXQ0VUxUd2Z0dHZWNkVabVpKcS9UeDQxcmd0bXN4b0VENlFEOEI4cG1zeHE3ZDJlSFJKZ00rRDZZWlRKcHNXRkRvVWZZN0N0Y01KdlZXTCsrMEtOSzBWWFpmUGFzNTg4WEUyT0JSbU8vOENZQUFGVlZNZGkxS3lja3F6RDhoU3IxOVpIWXRpMDM0SmE5dmc0MDJ1MEtIRHlZaWlOSGtuMkdDejNEWkFESXkzTld2QWZyQUt4VzZ6dFFQbmN1QnBzMzUvZnJnSFZ5Y3J2Zjh4d09BWjkvbm9yR3hnaGNjVVdwMS9tVEp0WERZbEVOMmNGNHVWVlhSMlByMXJ5UXEwNTJWZDlQbU5DQVU2Y01PSFFvMlQzYjJOL2ovdHk1YUd6Wmt1OTNJNHBMUklUTjcydGdlWGs4UHZvb08rVHVEL0xrNy9uKzFsdEZBYjlXRDNVMWNXS2lHY3VXbGVMdHQ0dUd0VkpaRUlBVkswNml2RHdlbjN5UzZkNW9kYUdwVTgvUG5lNnBvaUlPZS9kbStiM2VoWXFLR2pGLy9obU1HOWVNN2R2SEJyeVJKOWhtenF5R1R1ZjdmVUlVRlNnclM4RHg0NGtCYlREcnJ3dkRaTUQ1R2piVW9YSmVYak1XTERnRHdQbDc2T3hVNDdQUGVwLzdWRnFhZ01tVDZ6eEdlc3lZVVkzV1ZzMlFiSkx6dHdFTGNIWVN5TXhzeGM2ZE9TSFYzY1hGMy9PMHNqSjJSSVhKZ1A4Tm1nQWdTY0QrL1JrZVlYSmYxd0dBVTZjUzNIOVhFSVdqdjU0dWMvOTdkZEY4VEUwcGtIRTFSRVJFUkJSc1UxUEhZZlg0Uy9EdWlkMEFnT2ZPbERKUUpncGhvWEhFTVFUWTdZTFgvTS9oTUhWcUxjeG1OWTRkUy9MYjRtL0hqckdvcmc2ZGxyNitnaU9MUmVWMWtNdFh1TkRlcnZFS2s1MXpMNTFWWkQxRFpZUEI3SFY5bDFBTmt3SC9vVXAxZFhTLzVyLzZ1cCtibXZRNGRNaDMxZXFGWWJKTE1FTmx2ZDUzQmZXWk03SDlybjVLVHZaZG5lcHdDRmkvdnRBZE9EUTM2NUdRNEYyNVBtTkdOYXFxb2tOK2JxcS9sc0F1RlJWeDJMRWpOeVNyeDF4clZ5Z2tGQlkyWXR5NFJsUlV4T09MTDFMOUJsOU5UUkY5SGdBSDROSENzeWVIUThEZXZaa01rOE9BdnlDb1AzTTloenIwUFhjdUJqdDJqQjMydHRldTUyOXViZ3N5TTAzNC9QTlVIRDNxdVJFb090cUtjZU9hUEs0blNjREhIMmZoeXkvSEJQeTk0dU83TUdkT0pRQm5aZW8xMTV6QTFxMTVhRzcyMFNKa0dDVWtkR0xDQlArZnF5UkpRRmFXOTl6MG9hTFZpbEFvdkZ1QkRIV28zTm5wK2RvM2ZYb056R1oxbjcvRFR6OU54L0xscHp4T3UvVFNNMmh2MXd4cVhVcWxoTlRVdGw0dkV4L2ZpYXV2UG9FREI5Sng1RWp5Z0w5WE1QamZsQmN4b3NKa3dQL1BLb29LN053NUZoVVYzbTNRL1YzSGFsVmk5KzVzbEpXeGl3ZUZyM3FyQlRzYW5SMjlCQWg0YVA2dE1xK0lpSWlJaUliRFF3dHV3L29UZXlCQndvN0dPalJZTFJpakNlMXhUVVNqRlFQbGJydDNaME9TQkV5WTRIc0dhRERObVZNSmkwV0orSGp2a0t5elU5VTlCemQwQkhwZ3ZxL0x1Y0prVnpoNCtlWGxlTys5OHdkNC9iVzdibWlJQ0ZxWXZHeFpLVFNhM2dPL3Z2bnVaWjJmMyt3M05QWEZWN1ZtZkh3WFZxMDY2ZlB5MGRIT09ZeStCQ3RVOXRmeXVyYzV1Zjc0cTFBdUxVM3dxRjQ3ZFNvQnMyYWQ4M25aZ29MbUVSQW94NGRrbUF6QXE5SlFFSnlCV1c1dXk2RHZkMytCY2xsWmZNaHVIaUZQd1F4dDkrM0w4THN4SVM2dXkrZmMrckt5aE83WHZLQXR5NitlOTRWYTdjQ3NXZWRRV05qa0VmYWtwclo3Qlo1TlRSSFE2MjJZTWFNNjRPK1ZsOWZpOGJvU0UyUEJWVmVkd002ZFk0ZDBMbTkvQ0lLRVN5ODlEVUh3ZitlcjFYYW8xYjY3a0FUYlVJYksxZFhST0gwNkRqazU1MXVYejV0WGlmWjJqVmZubFo2cXFtSlFVeE9GMU5UejczMEtoWVRMTHkvSDIyK1BIL0NzNDVTVXRqN2Zad0RuV0lyZTFpY1hPWjZ2Y3ZIM21ubjBhSkxQTUJud3Yybng2TkVraHNrVTl0NnFyWUs5Kysrb09abVRrQnZmZTdjSElpSWlJaG9aY3VQVE1EdHpJajZwUEFZN0pMeFZXNFY3c3ZMa1hoWVIrY0JBdVFmWHZMSGhEcFVGQVZpMDZMVFA4eW9xNG9ldElpUFFBOWdSRWQ1VnFaR1JWcS9yOTNXNTNGeWpSNGl1VkRwd3hSVmwyTGh4SEJvYUl2eUdyMmZQQnU4QSthRkRxVmkrL0ZSUURuSkhSVm45QnI2QlVxdnRmVlllK1JPTVVOblg3eGlBdXcxeW9PTGl1aEFUWS9GNTNvWFZVMlZsL2dObFh6T1lrNUk2NEhBSUlkUGFzNjhEL2Y3dWgxRGc3L2NOOU42eXZDOEtoZVMzUmV2Um80T3Zub3VLc3NKbVU4SmlZWlZ6TUFYenZlckVpVVMvVmVxWm1hMCtBMldqVVN0ck9PVndDQjZCY1NEem9CTVR6VWhNOU4rZEkxQnF0UU5MbDViaDRNRTBXVVlCRkJkN3RuTU9SVU1aS3UvZm40R3NMSlA3OXkwSUVwWXNLY2Y2OVlXOXZ2ZDgrbWs2VnEvK3l1TTBuVTdFRlZlVTRaMTNDbUd6OWY4MUt6dTc3NHJ2dzRkVHNIOS9hTFpGSHU1dUFuTHlGdzczZGgrTXB2dUhScDlOOWVmL2xyeCswbVV5cm9TSWlJaUlodHYxRXkvREo1WEhBQUFiNjZzWktCT0ZLQWJLRjlpekp3dVM1SnlEMTlLaVEwTkRKRXdtSFN3V3BVZGI1N2x6S3hFYjY3dEZ0U2dxY09oUUNob2FBcDhKT0dGQ0E3S3pqVjZubDVmM3Y5cGd4b3dhMk8yQzM5Ykkva3ljMk9CMzFtRmZJaU50ZlI0b0QrUnlhclVkVjE1NUNoczNqa05Ta3U5QU9aaXpwT3ZxSXZIZWV3VkJDNVhsTnRTaHNxK0EwZUVRME5ibXU3VzN3V0NHMmF6MmFoSHFyK1hwdVhNeFhtMWIyOXMxYUdxSzhOa1N2YjdlODhCOVdsb2JsaTByaFNncThlNjdoUU9xbkI1cTRSd29SMGI2RDVRSEl5MnR6ZWM4N3BxYXFFRnZCQkFFQ1lzWFYwQ3Z0MkhMbG55MHRQUnZzd01GTHRDZ1E2KzNlYjBHdVBoN2ZvUmppR0szSzZCUXlQcytVbGpZaUZPbkVvYjF0Uzhob1JNelovYjllU0FVREZXb2JESnBVVkl5QnBNbm45L1lvRkk1Y01VVnBYajc3ZkYreDEzVTFrYWhwaWJhYTZOWWZId25GaTA2amExYisvOEh0Sy9Qa2ozdDI1Y1JjbTJ1ZXhwcGJhMTdNNUNmTlJ4ZkM0a0MwU0dLK056ay9EdEZnSUJsK2JOa1hoRVJFUkVSRGFkbEJiTWdiQllnUWNJWEppUE1kaEVSU2taWFJLR0d6MG9mUHY0NEMvdjJaZmlkVTVhWWFQWWJKZ1BPZzRqRnhYWFlzR0VjbXBvQ0MwUHk4cHE5VHV2cTZuKzc2NHN1T29kcDAyb0JPSVB0WThlU0FyN3V4bzNqc0hMbHlRR0h5a05GcHhOeDNYVmYranl2bzBNVFVNQlVVTkFNbmM0Mm9PcEdoc3FCRVFUSlo2RGMycXIxZWNBekxxNExLMWFjUW11ckZoczNqdk5vWCtzdlVENTYxUGZqdDZZbXlpdFF0bHFWS0MwMXVML095VEZpOGVKeUtKVVMxR29IbGk4L2hYZmVHZCt2ZWE3QjBGZWdIQnNidW9HeXY5ZTl6azRWOXU3Tnd1TEY1UU82M2JGalczeWVQaFRWeWRPbTFicXJwNisrK2dSMjdNakJtVFB5dEFFZTZRS3BCcjdra3JQSXlqSmh3NFpDbnh0UGxNcVJFeWc3QmpzOVlaRE9ubzNGenAwNXNGaUc3elZQbzdGanlaSnluNzlIcXgrQWJSb0FBQ0FBU1VSQlZGV0o5OTRyOEJoaE1OUW1UcXpIdEdtMTJMNDlGN1cxd3p2KzRQUFAwekJ1WEJPMDJ2T2ZHeUlpYkZpMnJBenIxeGY2YmRuKytlZXBXTEhDdS9OSVRvNFIwNmZYNFBQUEE2OHdOeGc2RVIzdHZ4UEtsMStPQ2Vrd0dSaGRMYThIOGhsc05BWHVOTG9jTURWRDdINEJHRDhtRzRhSTBHdkpUMFJFUkVUQmt4Z1JoOEl4V1RqUmNBWTJ5WUVEeG1Zc05BU2VheERSOEdDZzdJZS9NQmtBTHJxbzk5YlF4NCtQd1dlZnBhR3pNL0M3TnlYRnUxM3M2ZE54L1Rwd05IdDJGWXFMNjl4Zno1MWJDYnRkZ2VQSEV3TzZmbk96SHBzMk9VTmxYOVdDb1NDUWVaRDUrYzFZdU5BNXUxR1NoSDZGNmk2dVVQbnl5OHZRMnFwRmZYMGttcHYxNk9wU29hdEw1YmYxS3VBTVdxKy8zanNRUDNFaUVVZU9KR1B1M0Vva0pIVGkyTEVrbkRrVDUvZmc2ZGUvWHVKMTJsZGZHWEQ0Y1A4cXovMVJLaVdJNHNBUFRFWkcycnptZndMT1NxMExSVVZac1h6NUtlaDBJblE2RVFzWG5zYjI3YmtBbkFHRXI4ZC9hNnNXbFpXK0R5WlZWMGQ3dGJnOWNDRGQzZEo0M0xnbVhIcnBHWS81blRFeGx1N3E5MExZYlA2ZjM4SG1xeTEzVDZGY29Sd2Y3enRRM3JzMzArKzh4NTRTRTgxZUcwSVVDZ2xqeDNwWDFFbVNnT1RrZHIrZENnS2hVRWdlanhPMTJvNWx5OHJ3MldkcC9RcHBhR2pNbTFmcEhpbXhhdFZYV0wrK0VPM3Q1ME5scmRZT3djZExraWdxd2pKUTl2Zis3UnF2TVZRdXVlU3MxMm5OelhwczNwdy9wTituTDRJZzRiTExLaEFYNS90MW9xNHVDa1pqOERvRTVPYzNZOTY4U2dEQXlwVW5zWGR2SnI3OGNrelF2dCtGTEJZbFNrcVNNSDI2WjNWMllxTFo0ejN2UXVmT1JhT2hJY0puaS9BWk02cFJWeGVKYytkaUFscUR2ODA1Z1BOenpkNjltUUhkanB5R0t6QlZLaVcvTGFlSmFQZ2RhZTB4aHo1cnNvd3JJU0lpSWlLNVhKSlZqQk1OWndBQWg5dU1ESlNKUWhBRDVYNUtUMjlEWnFidmFrcXpXWTBQUDh5QnhhTEVqQm5WT0hBZ3ZkZmcwU1Vpd3VZelJOTHB4SURuR3NmSGR5RTMxL3RBNHZ6NVoyQzNDemg1MHVEald0NmFtdlRZdEtrQVYxeFJpdFpXTFdwcm96d08rQU8rRDE2Zk94ZmpGU2dGZWpsZmZGMFhRSi9YemMxdHdhSkZwOTFCNHR5NWxYQTRoQUVkVks2cmk4US8vMW5jNyt2NUNsa0JaOFc1MGFoRFkyTUVNakphY2ZIRjUxQlUxSUNTa3FSZTU0UDJaTEdvZ25wQXZqLzhCWjhYemsvVzZVUXNYMzdLWTM1MGJtNExMcjc0SEE0Y1NFZDZlcXZQKzZ5M1NuVmZHeDRtVG16QXhJbk9zS3JuYk82ZXhvd3g0L0xMeTdCNWM3NXNBWlZlNzd0dHRDUTU1Nm5yOVRab05QYUFIZy9EemRmOUtvcUs3bzBSdmQrZjQ4YzNZdjc4TTlpK1BjL2plWnlkYmZMWkZVRVFKRXlaVXVkMStsQ1lPYk1hQ1FtZDJMVXJ4Mi9WSVBWZmI0K0JPWE1xTVhIaStYQS9Lc3FLVmF0T1lzT0djZTczR0gvUGpWQm9WVDhRL2w1alRweElITkxYSDEvdmwzSThyaSs1cE5KdnR3a0F5TXcwNGVhYmorTGtTY09RenpOWHFSd2U3YVlWQ2dtWFhISVdpWWxtN05tVE5XeXY5OGVPSmFHNHVNNnJFMFZ1Ymd1bVRxMzFPNHJreUpGa0xGNWM0WFc2SUFDTEZwM0dtMjlPQ0dpVG9xOXVONER6c2ZqUlI5bGhzVEZqT0NxVTgvS2NuMEUyYlNvSTI5ZVhnU29zYklMREllRFVxUVM1bDBMa29kUjhmbk5wWVdLMmpDc2hJaUlpSXJtTU01emZnRi9XNFYxOFJFVHlZNkRjRHdxRmhIbnpmQWVkTFMwNnZQOStBU1pNYU1DVUtYVVFCQWtaR2EzWXRpMjN6N2JYRjg3T2M4bkpNU0lucC9kWmVJRzQ5Tkl6c05zVktDc0xiQjV6WTJPRXp5QTFNZEhzTjBSc2F0SjdoYmErRG5MN3Vwd3ZNMmRXZTRWTWt1U2N0ZXJ2L2xLckhaZzBxZDZqS3RXMURrbHlWbzZIZ3A0SCtxT2pyWmc5dXdveloxYmo1RWtEamgxTGtqMHdEclJ0Y2MrQXVLZjA5RGFQMjBoTTdQVFpLbm5xMUZvWWpUcS92MCtOeGc2TnhuY3c3SXUvRVBsQ0dSbXR1UFRTMDlpNWMyekF0ejJVL0xXVWx5VEIvZGcxR015RG11Y1pESHE5NlBOM2Z2cDBYSi9oVlVaR0t5NjU1R3gzT0ZLQmpvNXg3cmEzaFlXTlFWbHZYM0p6VzJBMDZ2RFpaMm15ZlA5d2Njc3RSd0VFbHZEbzliNGYyemZmZk5SbmUvem9hQXRXcmp5SmpSdWRvWEtnbTFUQ1JUaUVkME5sMWl6bkJxbSthRFIycis0U3dUUitmQ1BpNDd1d2JWc3V6R2JmYzd1SFVsZVhDbDk5bGVpeGVjTGxvb3VxVVY4ZmllcHE3OWYyaW9wNHRMZWY4L2thR3hGaHc2V1hudTZ6NHR3NWpzWDNjK2pJa1dTMHRPZ0QvQ2xHdHJ5OEZseDJXUVVFUVhLLy9nd21WRFlZT2xGY1hJY1BQd3lQd0Q0M3R3V1ptU1prWlptd2UzZFdTRzVlbzlHcFo2Q2NuNUFoNDBxSWlJaUlTQzc1aHZPZkEwdk5BKzlZU0VUQncwQzVINlpNcWZQWnlyR2hJUUx2dlZjQWkwV0ZoSVJPZHlnVUUyUEJWVmQ5aFE4L3pFWlptZjlLZ05UVTRPNjRFUVFKaXhaVndHNFhBbW9aN1krcndpYllEQWF6bjRwRmVMV1NETlQ4K1djaFNRSk9uQWlzL1hjdytRcmZWQ29ISmt4b3dJUUpEYWlxaXNISEg4dlhsbEt2RjVHVzVqdmtEWVRCWVBhYWIrelBnZ1ZuL0ZaMEIxTkJRVE02TzlYWXQyLzREMWo1cjFBVzRBcnV4b3dKdlVCNXpCamZIK1RLeTN2ZnFKS1EwSW54NHh2ZHYyZVZ5b0ZseThyd3pqdmo0WEFBbVptdFE3N1dRQncrbk13d09RREhqbzNCckZubkJuVWJ2c0prbDVnWVo2aThZY000djV0Q2pNYndyQ0FjTGJOT0w3NzRIS1pNOGY1czBOV2xndDB1SURMUy8rOS9PQ1FudCtQYWE0OWo0OFp4dzdKaDY4aVJaQlFWTlhpOXR3bUNoTVdMSy9ER0c5N1Z4ZzZIOC9QSnpKbSt1OUprWlpsUVVOQ0VVNmY4ZDVzWk42N0o1K21kblNwODhjWFFqTW9ZRHNHc1VPNFpKZ1BPalhHRENaV25UNi9COU9rMVVDZ2tkSGFxWlBsTTBSOUtwZVRleEplWDE0ems1SGJzM0prVGNwODNhSFNxdDV6ZkVKTVJ5OWFHUkVSRVJLTlJabXl5KzkvMVZ0L2p0SWhJWHV6MUdhQzR1QzVNbis1OW9LK3RUWVBObS9OaHNUZ1BEbjc0WVRhNnVzNGZLRlNwSEZpOHVNTHZRVUpnZUFJVmhVTENraVhsZnR0MUJ5STdlL0RWMG9GSVR4OTRtTm1iQlF2TytEM2dPcHg2bTg4TkFFYWpEcTJ0OGxYa2JkNmM3N09DS2hqa0NKTmRpb3ZyTUhseWNGb3E5OFpmRldmUGVkYUppWUVGOHNNcE9kbDNvTHhnd1JuY2V1c1IzSHJyRVovbloyUzBRcU94ZTV5bTE5dHd4UlduTUgxNnJWZEhBVWx5em1UZXRTdkg0N1cwcDQ4L2RwNWZXdXA3bzg2NWN6SFl0U3ZIN3dhU1k4ZVNzSDkvYUIvNER4V0hENmNFUFNTSmliRmcxYXFUUG1kcEF3aDRmbXlvR1k3V3ZmMlJrVEgwbnpYbXpxMzB1ZEdzclUyTGQ5OHRSSFcxL0w4N1VWVGcwS0dVWWV2KzBkYW04YnZSUnE5M1ZodjcwbGNyOU5tenowR3Rkdmc4VDZHUWtKL3Z1OTMxd1lOcHNObFloWHBobU96aUNwWDlkVWpvVFdwcW0vdHpUSEZ4WFZDZVkwTXBOYlhOb3gyNzYyZS8rT0p6c240ZUl3S0Fkdkg4NStOb1RlL2R2WWlJaUlob1pJclNuTytzMVM3S3V6bWRpSHo3Lyt5ZGQxeFQ5LzcvWDFrUUNCRDIzcUNncUxndGFoVW5ycXExdTdhM3krNzV2WjEyMkdYM3VMWGoxOWFxdDYzZXR1N1JPaEMzQWk0Y3FPeTlOd2tCQWtuSStmMXhta01PNTV6c0FObzhIdzhmd3NsWkpHZmw4M3EvWG0rSFE5a0UrSHdDTTJhVVFTQ2dEN2FvMVh3Y09CQUxwYkkzUmxHcEZPSFVxWERNbmsyUERSNDd0aFlTaVFvblQ5SWo4VHc5dStEdXpoekVLaW54NGhUMXhHSU5xMERkM3U3RTJaOVBoNHVMQmp5ZStRUGRIaDdkOFBKaXJ3d3FMZlhDMWF1R0s4a0pnb2VxS3RQNkowZEVXQzU2RzJQNjlESVFCQXk2Zk95RjduUFhGdzcxSVFnZU1qTENjTzBhZXpSM1k2TXJxcXJzUHppdjBaREg5Zno1aFhaM3p4dmk4dVVBWEw1TVA1NEZBZ0xMbHpPRnkrenNBS1BIUGhzRElmaHdDOG9DT0R1VHd1dGdGSlJEUXRnSHlya2l2STNoNWRYRmVrM0p5L1BEMWF2K2NIYldJRG01alBHNlRDYkd0V3ZrOVliTENWOVJJVVZCZ1ErbitETFFzZkxYRzluWkFkQnFlWmc4dWRKdTIvRHc2R1lWZEZRcUFlcnEzT3kyWFh2Q0pRNlNNZUw5aTZ1ckduUG5GaU1ueDg4bUJRTGtjMUVwWW1KYUdhODFOYmxpLzM3eTJZanJmbGRSSVVWRmhkVHEvZEFSRVNGbkxaaHJhbkxGb1VQUi9kNG5OeS9QbDFQZ0RRK1hJeTZ1R2ZuNTlPZVF6azRScXFvOE9QdFF1N2lva1pEUXdIcXZpNHBxWmIwV3kyUmlteWV6Y0JVUDJRcVJxSWQxZW1KaVBZWVB0N3hGZ2xpc0JvOURyN2ZVcVh6NWNpQ3RDREk1MmZSKzF3TUJXeHNkSG85c1FSSWEyb1lqUjZJYzkwY0hBMFpIVCs4MVRIOGcwY0UvaTVkZWVna0E0Ty92ajFkZWVjVXUyMmhxSXU4bHJxNnVjSFcxYmZIQ2hnMGJNSG55Wk1USHg1czBmMGxKQ1E0ZVBJaEhIbmtFSXBGOVduTWNPM1lNQVBuM1RwdzQwZUM4QkVHZ3E2c0xMaTZtbllOcXRkcHUrejJRYVA0dWNCRUlCT0J4UFR3NFlLV3hzUkZQUHZra0FHRGJ0bTBEc2crdHJhMzQ0SU1QQUFEMzNuc3Z4bzRkT3lENzBaZnZ2LzhlNjlldkJ3Q2NQMy9lNVBtRGc0T3haODhlaTdlYmw1Y0hqVWFEb0tBZytQZ1lIZ2Y5NmFlZk1HblNKSXdhMWRzQ3NhNnVEa2VPSE1HOTk5NXI4VDVjVDJnMEdqUTBOQ0E0MkxacGRpMHRMVmkxYWhVQTROdHZ2elY3K2R0dnZ4MEE4UFhYWDF1MGI0V0ZoVmkxYWhVKyt1Z2pSRVpHbXIzOHNXUEhxUDNlc21VTCtIejcrUk5wZ25JUCszZERCdzRjREN5RGM4UmprREZsU2lWcjNPdng0NUdzUGVsS1NyeFFXdXFGcUNqNlFHdGNYRE1FQWdKSGowWlNVWmhjN21TNVhNelphOWpQcjROVlVEYTFQN0VsR0JKNUl5TmIwZEVod3JselRCZU1YQzVHZnI0UENncDhHUDBMeDQ2dGhadWJDaWRQaGxQdmg3T3pCZ0VCVEJHem9NQ0g2cm5hbDVpWVZ0WSt2QmN1QkxIMlRCUUlDQWdFV3FOT1lVT0VoOHVoMWZLTUNyd2FEUitscFo3SXovZWxDZ1M0dG52bGlqOURUTzdxRXFLdzBCdjUrYjVvYWVrOTFseGQxWWlJa05tdEx6UXBLZy9CL1BtRjhQWHRSRk9US3hvYUpGQW9uTkRkTFVSUER4OXo1aFF6bG10c2xPRE1tUkNUdHNIbkUxaXdvTkRnUHZSMXFBb0U3QUpoVHc5ejNzR0txeXQ3NytudWJnRWtmeC9pVW1rWFJLS2VRZU1xYzNMcWdaK2YvVVh1cmk0aHpwMGpINDREQTltTEdTb3JlMFVvcmlLWDFsWnlRSnhMbUZDckhlRWM1bkwxcWo4Nk8wVndkdTZCVE9ZTXVWek1PT2RXckxqQVdLNmhRWUk5ZStLTXJ0L1Byd05MbHVRenBsZFdlbGpSbDVSN3ViQXdPVlhvWkMrNENsYTRZdS90U1dKaVBZUkNMVWFOcW9kS0pjQ0ZDMEVXcjBzczFtRE9uQkxXKzI1ZW5pL1MwOE9vK3h6WFo5Zlk2R3JUNXhXSlJNMHFLSmVYUy90ZFRBYUFtaHAzdExjN3NmWkVCb0NiYnFwQ2VibVVjUTRWRnZwd0Nzb0FFQnZid2lvb0R4L08zci82OU9sUW0vZjFMU3oweHFoUi9aL3VJUlJxYWU1YVcyT0pxRnhWNVlHbUpsZXFDTXpVZnRjRGhhR2tJVi9mVGl4Ymxvdk16RkM3UFZzNmNHQUlOZEY3Zm9zRTE4Y3p2UVBiODhVWFh3QUE0dUxpV0FYbHpzNU9yRnk1RWs4Ly9UU0dEaDFxMFRiOC9NaHIzQnR2dklIVnExY0RBSXFLaXBDYW1vcW5ubnJLWWdGeDJiSmwyTGx6SnlJakk1R1ptWW5BUU9QRnpzODk5eHoyN3QyTHp6Ly9IRHQyN0tDSk9MWml4b3daQU1qM05DOHZ6K0M4VHo3NUpBNGZQb3oxNjlkajJyUnBCdWR0YlczRjBxVkxNV2JNR0h6MTFWYzIyMTl6dVhUcEVycTZ1bkRUVFRjWm5YZmp4bzE0OXRsbkFRRFYxZFdRU05qSGwzUWkrV2VmZlVZVk9YRFIzZDJOSjU5OEVnODk5QkJ1dnZsbU0vZmVORnBiVzFGWFY0ZTZ1anBNbURBQmJtNkR0OWkybzZNRDI3ZHZIOUI5a012bDFMVms5T2pSZGhHVTI5cmEwTkRRZ05oWTA1LzVxcXVya1pXVlpmYjh1aUlZUzlCcXRSZzFhaFRVYWpWKytlVVgvT3RmLytLY056YzNGNDg5OWhnQVlOV3FWWGozM1hlUm5wNk91WFBuUXFsVUlpUWtCTk9uVDdkNFg0eXhZc1VLN05xMUN3Q1FucDZPdURqall3am1zR25USnR4Ly8vMEF5SFBLMDVQZDdMUi8vMzRzWHJ3WWlZbUorTzIzM3pCOCtIQ2JiTCt0clEzZmZmY2RBTXNFWmQxNXRYcjFhck1GNVlxS0NpUWtKRUN0VnFPN3V4czdkdXd3ZS90bFpXWFVQbWkxV3JzS3lrNkMzbkY4dGRaKzMvOGNPSEJnT1k1dmEwWVlPN1lXdzRZeEIrcXVYQWt3MkRzMFBUME1vYUZ5aGtNdU5yWUZYVjFDWkdTUVBYTDFCMEFKZ2dlQ0lJVTJRd1BPWEk3QTluYjdEWnF5dVJwMDhIaWs2MUlzMXRBRXNEMTc0amlkWmVQSDExRDlrTVZpRFE0ZmprSlBEeC9oNFhKRzdKNWFMVUJHUmhoVUtuWnhqYXZmNzlXci9uWVRHWjJkZXpCalJpa0tDbnlRbVJsS1JaNERwSWpRMkNoQmZyNFBpb3E4R2Z2TjFrTVpZSXBjYVduUktDLzNaQjBNVGs0dVEyaG9HeUlqNVRoMkxJTG1rcmNWYWpVZmUvY09CVUV3UlFGL2YvYjQ0OXBhTi9ENUJBSUNPbkRsaWovblp3YVFQYm4vaVhERmFyYTFPY1BibSt3aHkrT1J2ZFZ0NmVDemhwQVFCU01tMUI2Y094ZENuYk5jMGZjVkZiMENJSmVnckhOWWNUbVVOWnJCSWRSZmJ4anJsODJGS1lJV1Y5R1NLZTVLcmtJVEx5OGw3WDdKNDVIQzlaZ3hkVlRoMHFWTGdUaDcxclFpR0hNWkxEMlVQVHk2a1pEUVFQMCtmbndOVkNxQjBXUVJOanc5dXpCdlhoSGpPcVpXODNIeVpBUWpodDdXWXViMVJHR2hOOGFNWWNhQkEyVHhYR0ppSFNONnY3eGNpcDRldnNGanVtL0tqSmVYa2pWTnBMcmEzUzcza05PblEwRVFaSkhDallZbG92S2xTNEcwVktMd2NEbUdEV3NjZEtLc3YzK0gwWDdtUXFFV0NRbU5xSzkzb3hVeE9uRGd3QUVBdlBQT08zajMzWGN0WGo0bEpRVUhEaHl3ZUhtbFVva0pFeVlnSnljSCsvZnZ4NWt6WitEbFpkbXpxVDV0YlcxWXZIZ3hjbk56c1dYTEZ2ejg4OCtJaW9veWV6MzMzWGNmZHU3Y2liS3lNaXhhdEFpblRwMkNXTXlkK3JCNzkyN3MzYnNYQU9EcDZXbXlxOWxlN04rL0gydlhyZ1ZCRUVoT1RzYlRUeitOanovK21GTjBYYng0TVU2ZE9vVVRKMDVBSXBGUWpsQjlwazZkaXZUMGRKdnNIOEZTcVhuMDZGRXNYYm9VSXBFSUdSa1pSb3NNdXJ1N0laZkxPZGRuTGlxVkNuUG56c1dKRXlld1k4Y09IRDE2RkdQR2pHR2RyNzI5SFIwZEhXaHZiMGQ3ZXp2YTJ0b2drOGtnbDhzaGs4a2drOG5RMHRLQzV1Wm02bDlUVXhQcTYrdlJyZGRqZnZmdTNWaThlTEhWKzk3ZjFOWFZJU2pJY0VFclFSQm1GWFQ4L3Z2dnVQdnV1eTNlcDU2ZUh1cnowUC9YMGRHQnRyWTJORFkyb3I2K252VmZWeGM1RGxGVlZZV1FFUHQ4bDdRRnRiVzFVS3ZKNTcrSWlBaUQ4MjdhdEFrQXdPZno4Y0FERHdBQUprNmNpT2pvYUZ5OWVoVVBQL3d3cmx5NVl2TmtCeDNGeGNWb2JpWmJGRXFsQXpjTzl2UFBQd01nUDl1WW1CaUwxNk5XcTNIMjdGbE1tVEtGY3g2WlRJYW1waWF6Q2hNc0lUdzhIRXVXTE1HMmJkdXdjK2RPSERwMENMTm56N2JyTmgwNGNIQmo0eENVT1JBS3RianBwaXBXMTBkTmpUdE9uemI4ME5EWktjTGx5NEdzVHVJUkl4cFFXU2xGUTRNclRRenQ3QlJTZ3oydXJvWUVaWGJYWFh1N2s4RjlzaFJQenk1V0o1S09zakpQeUdUT3JQMkoyV0p5UFR5Nk1XUklieFJrWktRTUN4WVVJVFUxaGxXNHpzdnpOU2hNc2ptQVZDcUJYUjJyT3ZGMzZOQm1oSVcxSVQwOWpCSmJDSUtIblR1NXZ4Q2FPc0JlV3NyK0JYbmt5QWFxVDE5WW1CeDMzSkdENDhjalVGNXVQRTdjWEhwNjJQZFZKM3oycGFuSkZUNCtuUmczcmdZalJ0UWpPenNRVjYvNnN6cEN1UnhWdG9MUEp4QVkyTjV2L2FCTndjbXBoNHExN2t2ZndldVFrTFpCSXloSFJqTEYvNG9LS2NPRjlkaGp6SXJiN093QVJzVHVpQkVOalBqazJscDM1T2IyaW9kcy9YUzd1b1NvclNVL1R4Y1hEU1FTOW5OZmR5MTBPSlN2RC9oOEFrT0dNTzhmalkwU2svb25jd20zMGRHdFJndFhSbyt1UTNXMUI2cXJiWCtkR0N3OWxDZE5xbUlVYWsyZVhBbVZTb0NDQXRQYlAwUkd5akJqUmhuanZHcHVkc0hodzlHc1VibGM5N3ZnNEhZQXpPY2pTekgwakRKUUZCYjZjQXJLQUhrUHpNb0twaFdaYVRSOFZGVjVjRHBKZVR5QXh5Tm94L3lJRWN4N0tVRUFtWmxoVnV5OVlVZ2huSWZFUk82LzczckZYRkc1dE5TVDRVWlBTcXBDVFkwSDVQTCtkOGR6WWV4YVdGUGpqc3VYQTJncElBNGMvSlA1NUpOUDhOcHJyNEhINDJINzl1MjQ5ZFpiclZwZlEwTURObTdjaUdQSGppRTdPeHROVFUzUWFyWHc5L2ZIaEFrVGNNODk5K0RXVzIrMXl2R3pkKzllTEY2OEdGcXRGaDk5OUJGZWUrMDFxL1o1c09IaTRvSzc3NzRicTFhdFFtRmhJZTY1NXg3czI3ZlBhcGRVZDNjM2dvT0RrWnViaXhNblRtRFVxRkg0N3J2dkREcjUyRmkyYkJsZWZQRkZmUEhGRjhqS3lzSnp6ejJIdFd2WHNzNnJVQ2p3M0hQUEFRQThQRHl3ZWZObU9EblpaeXpIVk9iUG40L1UxRlE4K09DRHFLbXB3YmZmZm9zREJ3NWc0OGFOck83Znp6Ly9IRE5uemtSblp5YysvUEJEdUx1Nzkvc3hsNWFXaHJZMmNseGszcng1eU16TVJFQkFRTDl0MzhuSkNTa3BLVGh4NGdUa2Nqbm16WnVIa3lkUDBvVHQ0OGVQSXprNTJXYmJ6TWpJdUM0RjVjSENqei8raURmZWVBUHQ3ZTAwb2Q1U3pwMDdONmdGNWZMeWN1cG5RNFV5QkVIZ3Q5OStBd0FzWExnUTBkSFJBRWkzL284Ly9vZ3BVNmFncEtRRTc3MzNIajcrK0dPNzdHdGpZKzkzR21QUjNLYlEzdDV1dHB1L3Via1pmLzMxRndEZ3dRY2ZoTE96WmMveUhSMGRpSWlJUUV0TEM2cXFxamdkeGJ0MjdjSkREejJFK2ZQbnc5L2ZINy84OG92UmRROGJOc3pvUEd3Rk14OTk5QkYyN3R5Sm5wNGV2UHp5eThqS3lyS3J5OWlCQXdjM05nNUJ1UThpa1JZUkVUSk1tRkFOZDNlbVdDR1RpWkdXRmtNYnpITjIxc0RGUlFOWFZ6VmNYTlNRU01oL1VpbTdldzRBSmt5b1JrNk9IMjJRdDd1N1YxRG1jakhxdHNlR1FtR2ZMeUhHaEwvSVNKbEJCN01wQkFVcGNOdHRPWnp2dVNIWVJDVjd2UmM2OUFVcEZ4YzFaczh1b1NJdWpjSGxFSW1NbExIKy9YMkppYUgzWlJTTE5VaEpLVVp1cmg4eU0wTTVIZEMyeE11TFcxRFdEZXc3Ty9kZ3dvUnFqQnhaajh1WEEzSHRtaCsxYjk3ZVNrNW51UzNnOHduTW1WT01zTEEySERvVWpiSXkyNHZ0bHNCMVhoTUVHUSt2RDVkRHQ3L2g4d2xXOTZpbGtibENvUlpqeHRUU3BtazBmQncvM2xzeEd4RFF6bnBlRnhWNVV3SVZXeHNDQUxSb2ZDY25oNkI4UFJBWDE4eDZYYng0MGJTKzZOWmU3eWROcXNLT0hjYS9tSmtQdTVpNmJ0MVltenAzMlFvNWRFUkV5RmlMTXdCZyt2UnlxTlVDbEphYWRuM3M2ZUhUbmxrMEdqNHVYQWlpZW15endTWDJCd1VwQnFVSWJFdGtNakVhR2lTY2lSNGlrUmFCZ2UyTTJQWEtTbTVCV2FrVTB0NXJaK2NlMW1LTXZtMHk3TUdaTXlHVVlOclc1b3kyTm1lYkZEYk9uRm5LMm4rYXJUaHBNRUFRUEZ5OTZvK2JicXFpcGdtRldzeVlVWXJkdStNR1JWSUJqd2ZPbnQ0QWtKb2FZNWVpUkFjT3JsZjI3dDJMMTE5L0hRRHcrdXV2V3lVbUt4UUt2UEhHRy9qeHh4K2hVakdmYlNzcUtsQlJVWUh0Mjdkajh1VEoyTHAxcThWOUd4Y3VYSWgzM25rSHExYXR3dXV2djQ1aHc0Wmh5WklsRnU5N1g1WXVYV3BSMzhXSEhuckladnZ3NXB0djR0eTVjL2p6enorUm1wcUtWYXRXVWJIVmx1TG41NGVEQnc5aTllclZlTys5OTlEZTNvNEhIbmdBMWRYVldMbHlwVm5yK3VpamozRDgrSEdjUDM4ZW16WnR3a3N2dmNUcW1uMzU1WmRSVVZFQmdPeFphbzBMenBiTW1UTUhWNjlleFJOUFBJRXRXN2FncUtnSVU2ZE94UnR2dklHMzMzNmJKajVNbWpRSlc3WnN3ZEtsUzZIUmFMQnk1VXBJcFZLcWZ5NEF2UGJhYTZpcnM3ejRiTmV1WFpTTG00MFBQdmdBaFlXRjJMWnRHMHBMUzdGbzBTS2NPSEhDNUI3UXR1RDExMTlIVzFzYlB2bmtFelEwTkdEdTNMbkl5TWlnenVNcFU2YkF3OE9ERXI3WmNITnpRM3M3bVRZVEdocUtpUk1ud3MvUEQzNStmdkQzOTRlL3Z6OENBd01SRUJBd3FNVkxVOUVYdTJReUdTMXBvTFdWV1FCWFZGU0VDUk1tUUNRU29hR2hOM1dKeXoxdmlOallXTW9GeXdhZno0ZjI3NGhkUHo4L1JFVkZRU3FWd3RQVEUxS3BGTjdlM3ZEeThvSzN0emQ4Zkh4b2Nkb2pSb3pBdFd2WFROb1BjNXpZNWVYbFJ1Zi83My8vaXdjZmZKQXhYUmR6TDVGSUVCYkdYV3g2OE9CQmxKV1ZBUUNqM2NEa3laTnh6ejMzNFBmZmY4ZVhYMzZKKysrL0h3a0pDU2J2djZub0JHVlBUMCtiOUdhLzg4NDdrWjZlanVlZmZ4N3Z2ZmVlU2N2OCt1dXZVS2xVNFBGNHRHdVp1VWdrRXNURnhTRWpJd003ZCs3RTAwOC96VHJmd1lNSEFaQU9ZcDNyM1Y3RXhzYmlycnZ1d20rLy9ZWkxseTVoOSs3ZFZoZkxPWERnNEorTFExRFd3OG1wQi9mZWU0VlRoTkN4WUVFQlJDSXR4R0lObkoxN0xJcUM5Zlh0eE9qUjlJZHJ1VnhNT1Q4OVBMb1pzWVk2dUNPdmJTK2lDb1ZhVnVleFBlZ3JwblozQytEczNHTlFtT2Z6Q1ZZM3QwSmhYMWNJV3g5a2F3VlNIeDhsZkh6WWhWcFRHRGFzRWNIQkNxU214aGdWNGEyRmJUODFHajdrY2pHa1VycG9LaFpyTUdsU0ZVYU5xc2VsUzRISXlmR2x4YS9hR2o2ZndPelpKWlFJT210V0NmYnZIeklvbk1wY2dySktKV0NJWXQ3ZVNyaTRhS0JVRHV4bE9qUzBqWEZOSkJNV3pQOENCd0FqUjliRHhZVitEVHR6Sm9UbUJPTWErTTdQNzNVdzYzcFc5cVd4c1RlQ2lTdnllckQwcHY0bjQrSFJqY1RFZXJTMmlxbjJCL3BVVlhtWVhBalMwdUlDaGNJWjd1NldWWm43K25ZaUlLQUQ5ZldXSGROY0RMUkQyZG01QjFPblZuQyt6dU1SbURXckJBY094SnJVUzdxeTBnT3BxVEZJU1NsR1haMGJUcDRNSDVEK3hOY1RGUlZTVGtFWllMOG5HTHBYNlJJYWRBd2Ixc2pvSzZ4V0M2aGU5UGJHbEVoNmMrRks2QWtQbHc5S1FSa2czNGR4NDJwcDduMS8vdzZNSGwxdmNtR01QUWtPYnVOOFh5c3JwUTR4MllFRFBSb2FHdkRRUXc5QnE5Vmk3Tml4ZU9lZGQ2eGEzMTEzM1lYOSsvZFR2MGRFUkdEMDZORUlDQWhBUzBzTDB0UFRVVnRMUGdkbFpHUWdKU1VGbVptWkZ2ZElmZjMxMTdGdjN6NmNQbjJhaWllMVZLRHV5K2pSb3pGNjlHaXpsN09sb016ajhiQng0MGFNR3pjT3hjWEYrUERERDVHVWxJU0ZDeGRhdFY0K240OVZxMVpoNHNTSnVQdnV1eUVTaWJCOCtYS3oxeU1TaWZEYmI3L2hoUmRld0pvMWExaGpUSThlUFVvNWw1OSsrbW5jZWVlZFZ1MjdyZkh5OHNMbXpac3hiZG8wL1B2Zi80WktwVUp6Y3pPcmsyM2h3b1g0Zi8vdi8xRjlWNTkrK21sNGVucmlubnZ1QVFBc1dyVElxbjBwS3lzektDanJqb2ZxNm1wa1ptYmkvUG56ZU9TUlJ5aW5aWC94OGNjZlF5YVQ0Y2NmZjBSNWVUbFNVbEp3NnRRcFNLVlNDSVZDL1A3NzcranM3SVM3dXp2YzNOemc0ZUVCZDNkM1NLVlNlSGg0UUNBUVVJTGhraVZMTE9xdmVxUEExdGRXVnlBZ0ZBbzUrOTZhU2xKU0VuYnYzZzJKUkFKWFYxZElKQks0dWJuUi90ZDlGbzg5OXBqVkJTc0RUWDUrUGdBZ1BqN2VvQ2o5elRmZkFBREdqeCtQMGFOSFV3VU9PdDU4ODAzczJMRUR5NVl0Zzd1N08rTjFrVWhrc1pzWElIdnk2b1IrU3dxWDJLaXNyRVJiVzV2SjRyMVdxNlhPdlhuejVsbGRzM2d4cGdBQUlBQkpSRUZVNkhQTExiY2dJeU1ETzNic1lCV1VDWUxBNGNPSEFRQzMzWFlia3BPVDhjTVBQM0N1VDNjZVhMNTgyV2k4UHhldnZ2b3Fzckt5OE82NzcyTHAwcVdNL2VucDRkWkN0SHE5akEzTkI1RG5xZ01IRG01c0hHZTVIaXFWQU5ldStUUGNjL3A0ZXRxdWFraC9JRkdqNGFPMjFnMVJVV1JGSHA5UHdOMjltM1d3bGt1VXNvZWdIQlBUWWxSZ3R3ZGFMUTlOVGE0SUNWRVlmTS9kM1ZWZ2V6Nnd0NkRhSHk1Z1M2aXVkdStYQVg0Mk1hK3B5UlVFd1gyT3VMaW9jZE5OWk15eGZ1UzVMZUh6U1lGRTN6RXZFQkJJU1NuQzNyMURMUlpCYlFYWHVhdFVpbGpQMzlEUU5oUVdlck1zMFgvMExTZ2hDRklBdGdRWEZ3Mmo3MlpscFJUWHJ2WDJjaFdKZWpCMEtQUDRhR3B5UlhOemI3VTVsN3V4c2RIaFVCN01lSHNyTVhwMEhXSmlXam1Mc1ZRcUFjMnhiZ3JwNldHWU83ZVlFZTFzS241K3RoZVVCNXJrNURLalBWTUJZTml3SnRUVnVabDBYNnVxOHNDV0xRa211OElIV2xRZmFLcXJQVmhibitoZ08xNWxNakU2T2tTc241MStSRG1mVHlBaGdaa2djL0ZpSUpSSzY2djZCd291NGRQVHN3dWVubDEyZjc2ekJKVktnUHg4SDR3WVFTK1dHemV1QnVYbDBnSHZSeHdYeDE0WWFzMzkzSUdERzVWbm4zMFdqWTJONFBQNTJMQmhnOVdEb3AyZDVIZW1tVE5uWXZYcTFVaEtTcUs5cnRGbzhPV1hYK0xWVjE4RkFGeTllaFdmZnZxcHlXNnF2Z2dFQW16WXNBR2pSbzFDUzBzTG5uenlTZXpldmR1cXYyR3dJWlZLc1duVEp0eDg4ODNRYURSNDRJRUhjUEhpUllQdU8xT1pOMjhlVHA4K2phYW1Kb1NIaHh1Yzk1bG5uc0YzMzMzSCtmcStmZnVNYnUrNzc3N2pYSWV4SHIveDhmR1VXR1FLK2ZuNVpya2lTMHRMTVg3OGVLeGZ2eDVyMXF6aG5PL1JSeC9GaFFzWDhNTVBQNEFnQ0d6YnRvMFNsUHNEc1ZpTW5UdDNZdXpZc2FpcHFjSHZ2LytPa1NOSG11MHV0NVp2di8wV0pTVWxTRXRMdzlXclY3Rjc5MjRxTm4zQmdnWDl1aS9YTStYbDVYanh4UmNSR1JtSnp6Ly9IQUNvSHNCYzEyTzFXbzNpNG1McTkrcnFhdXJuMnRwYXlxVUxrT2VOdlNMRC8venpUNE14Mm12V3JLRUV3OXpjWEtQcjA4MGZIQnhNQ1k5YzZQcFQrL3JTaXoxMXdtOTJkamJqTllEc3lSMFlHRWdWUHAwL2Z4N3U3dHpGcmIvLy9qdCsvLzEzeHZTNzdyb0xmL3p4aCtFL3lBRGw1ZVdVU0dsSkQzczJxcXJJOUNCVCt4UHYzcjBiSlNVbEFNaWU4dVpjTDNVc1hyeVl1dWZlY3NzdFdMbHlKWTRmUDg3cXZNL0t5a0pEUXdPOHZiMHhZOFlNQ0lWQ2s1elpUazVPRUl1TmZ4L3E3dTZHUWtFZk13c09Ec2JKa3lmQjQvRm9UbjF2YjIvczI3Y1B0OXh5aTlIMUFqQzZmVnYwcUhmZ3dNSGd4aUVvOStIaXhVREV4VFVaN0dGc0tnVEJnMExoQkxGWVkxU1VaWE1IK1BwMnNvcURmUjJnQURtWTFkbHArd0ZFcnQ1ODU4NkZHT3hyeklXdU43VXhtcHBjS1Jjd1Y3OWVBSnlPdE5aVyt3NDQyakt1MUJab05IeWNPaFZ1Vmo5TVM1Rkt1MWlQNTdvNk43aTZxam5QSFlMZzRmRGhLSGg3S3htT0tqWVNFK3N4ZkhpVFNmczBjbVE5NHVPYndPY1RySkh3SXBFVzgrY1g0YzgvaHc3b3dDNlhxMVl1RjBPaGNBWkJnRllnRVIzZE9xQ0NzbGlzWWNUWld4T2xPbUZDTmUzWWFXOTN3dEdqa2JSNWhnNXRadTE5Zk9WS2J6OHNQcDlBUUFDNzY2KzJ0dGZSd2QxRDJlRlE3bThDQTlzeGVuUWR3c09aOGVsOVNVOFBSMGVIZVFWU0ZSVlMvUGxuSE1hTXFUVzZEYTJXQjYyV0I0MkdENVZLZ0xZMlo3djBLeC9JKzRTZlg2ZkI5QlN0bG9kcjEveHc2VktRMlNrSTVrU01jMzBQcjZpUTJ2UTlqNGlRSXl5TStibGJNQTVnVXhvYVhLRlNDVGlmQWJrS0FhdXFwSWlMbzkvL0dob2t0UGNzT3JxVjBScWdyYzJaZHEyOEh0SHZSZHlYNk9oV2k5c3QySnVjSEQrR29Nem5FMGhPTHNPdVhmRURkajF3ZHRaUXhhcDlLU3owR1hDeDI0R0R3VVJHUmdhMmJOa0NBSGpnZ1FlUW1KaG85VHFkbloyeGZ2MTZQUHp3dzZ5dkM0VkN2UExLS3lncEtjR1BQLzRJQU5pd1lZUEZnakpBOWxkY3NXSUZmdmpoQit6WnN3ZUhEeC9HckZtekxGN2ZZT1NtbTI3Q0cyKzhnWGZmZlJkdWJtNW9hbXBDV0ZnWVRUZ3lSbk56TStmOHZyNisxR3V4c2JIL1NMZVZwNmNuSWlNak1XblNKS1B6ZnYzMTE4ak96a1ppWWlMbGRPeFBBZ0lDc0czYk5pUW5KME9yMWNMRGcwemVLU2dvb0xucTlPTzNDd29LNE9ycXlsaVhQbzJOall4akpENCtublZlb1ZDSUxWdTJZTnEwYVhqaGhSZk03c0Y5UGNNbHZPbW1Dd1FDU3R3elJtbHBLYlp2MzQ0Wk0yWlEwM1FpTFpjRHRyeThuTE92N0N1dnZFS0xjTGFuMEdWTUNOWHZDNngvSEZWV1ZxSytuaXk2SHo5K1BHTitrVWpFZWR6MWhTdk9XNjFXczc2bVZxdngrZWVmMDg2VGdlRHk1Y3ZVejdhSWRhK3JxNE5NUm81anhjVEVvS3VyaXlwTUFNaGpTaGN4N2VUa0JENmZqLy84NXo5V2IxZDM3UUdBaElRRWhJV0ZvYkt5RXZ2Mzc4Zmt5Wk5wOCtvRStGdHZ2Wlc2eC9UMDlCZzlSbnQ2ZXFEUnNLZVdBcjJGRjF1M2JzWDk5OTl2MG42WGxwYWFOSjhEQnc0YzZQam5QUmtiUWFQaDQrelpFQ1FubDFtMFBFR1F3a2RCZ1E5a01qRzBXaDRtVGFwR1lxTGgzakZGUlY1d2RhWGZGSHg5TzFGUzRzV1lseTBDMmg2T2paaVlWdmo0TUFXd2E5ZjhjZW1TNFFpL3VMZ214TWMzWTkrK1dKcDRJeFpyVEJLVXk4bzhFUmhJVnRPNXVhbmc1TlRES21Cek9UNWxNdnNPa0hFNXVZcUt2RkZZYUZqVURRcFNNT0xPQWRKNVZGeHNYRHljUDcrUU1TMG54NjlmeEdTQUZDcllxS3R6NHhSTUFkSkJXRlhsZ1duVHlrM2FqbENvTlVsNE5uVmVaMmNORml3b3hKNDljUU1XMDhyVjkxY21jMFpQRHc4S2hUUHRtQTRMazNNZSsvM0JrQ0hOTkFlZFNpWEErZk9XeGViNStuYlNCQkt0bG9mRGg2UFIxZFY3RytMeENNYUFQRUNLSkVWRnZkZENmLzhPMXMrN3Fja1YzZDI5NitOMktEc0U1ZjdDMVZXTnhZdnpxZXU1TWJLeWdpMHVvcWl2bDZDMVZVd1RsT3ZySlRod1lBaTZ1d2ZQWjc1OCtSVzdiOE9RbUN5VGlYSGtTQlNhbWd3UG90bG1QOWluTnphNklpZkh6MmJia1VqVXJJS3lwWTUxVzBFUVBOVFV1RE1LY3dEeUdxaGZBS05QWWFFMzQzcDU2aFRkS1RWcVZIM2Z4WERtVEFoNmVnd0xseDRlM1dodmR4cDBoWEVBK2J6WDk5b3VsenRUaFpTRFdWQ1d5Y1Nvcm5aSFNBamRDZURyMjBtMS9CZ0loZzV0aGtEQVBBODBHbjYvUmFNN2NIQzk4UGJiYndNZ3hZOVZxMWJaWkowLy8vd3o1Und6eEJOUFBFRUp5dFhWMWFpc3JMVEtjZnZXVzI5aC9mcjFVS3ZWZVB2dHQyODRRUmtnSTFqVmFqVmVldWtscWdjcmw2akV4ZzgvL0dBd1hsUkhaV1VsUWtNTnQxd3d4VzFvQ3F0WHI4Yi8vdmMvaytmVkNTYUdlUFRSUndFQWdZR0JlUC85OXczTysrR0hINkswdEJROEhvOG1qQmhESkJMaDRNR0RGdlcwdFJWSlNVbjQ4Y2NmRVI0ZWpwa3pad0lBeG80ZGk0NE85dS9mNDhhTk03ck9Uei85Rko5KytpbHRtaUd4eDlQVEV4Y3VYUGhIRmlEWUNsMGZYVCsvM3U4SmNqbjVqRy9JT1hzOTgrV1hYK0tycjc0Q1FLWldDQVNXZjIvZHVYTW45WE5sWlNXZWUrNDVBR1NrTmR0MXpNM05EZXZYcjZkK1AzYnNHR3ZVcys1K3hQVzZzZUlNWStnTHloY3VYTEJxWFFEcHlOWXhaY29VeHV1QmdiM1A1VHQzN29TSGh3ZE9uandKQUZpN2RpMXV2dmxtWkdkbjQ2Njc3Z0lBN05peGc3cS9wS1Nrb0tLaUF2ZmRkeC9lZU9NTkFHUUtTVzF0TGVNWVRVbEp3YnAxNi9Ebm4zL1NCR1dDSUxCNTgyWUFaQUdiam5Ianh0SGVDelpHakJoaDhIVmJGRTFjdm55WjhabnUyTEdEU2xQSnk4dGpIS2U3ZCsvR1N5KzlaUFcySFRod2NIM2dlTkpob2FEQUJ3a0pEWnpDV1ZlWEVEVTE3b2lPWmxiODgzamtJSjlVMm8xejU0TFIwdUtDc2pKUGc0SnllN3NUS2l1bGlJcWlmeUZnMno2WDI5bldEZ00rbjhDRUNkV3NyeG5yUlR0cVZEMGxHcytiVjRUOSs0ZFFBcXdwZzdzRXdVTkJnUTlOZlBQeFViSU92SExGSzlzN0VwRWcyQWRpNVhKblZGWWEvdkxWMTFHa282WEZ4ZWl5ZzRHQUFLWXdSQkE4MU5XNXNZcUJBQm1UbXBQamg3RmpheG5IYjE2ZUwrTGpUWE1pVzR1cnF4b0xGeFpnejU1NGRIVDBieVNvV0t4aDlBblhJWmVUeDJ0TGl3dE5VT2J6Q1VSRnRkSjZCL2NYUEI0WWNhcm56b1ZZbklTUWxGUkpFNWRPblFxbjlUc0d5Q2gwdGdTR1M1Y0NhZWNjbHdPMTc3V0o3VnFwMWZLTUNpNE9iSWVibThxZzQ3QXZmbjRkbURldnlLSnQ4ZmtFUWtQYmFOTUNBanB3eXkzNTJMZHZpRjFTUEN6QnhjWDZCQlJMcWFpUTR2RGg2SDZMZlI5b1FYZWd0dytROXo4MlFibTQySXRXQUtOUFRZMDdhbXZkRUJSRTNtOHpNc0pvQlFBaElRcEdBVmR0clR0S1M1bEZpUHA0ZXl1eGFGRUI2dXZka0pZV1BlaEVaUzh2NWpOZFk2TUVFb2thUXFFVzN0NUtCQWEybzY3T3N0Nmk5aVlueDU4aEtBUEEyTEcxS0NueDZ2ZGlOaDRQR0Q2Y21UUUVBSmN2QjVpZEJPSEF3WTNNdFd2WGNPalFJUUJrWktXdGVqaWFJaVlEUUZ4Y0hPMTNuZVBXVW9LRGczSGJiYmZoanovK1FIcDZPczZkTzRjSkV5Wll2RDU5NnV2cldlTTcreHVoVUlnUFB2aGdvSGNEQUxkcjFWek02UTk3KysyM216U2ZUbENXU3FWWXNXS0Z3WG0vL1BKTEFLVExqcTFuc2lFR1Vrelc4ZUNERHc3MEx2d2p4V1I5QWV2RkYxK2tqaVA5NmZydWNFTlJ3anBCMmQrL3R5V1dybkNDcThnaE5qYVd0cTJ5c2pMS0xieHg0MGJjZDk5OUp2OHQ5dVMxMTE3RE04ODh3NWl1ZjY3cHZ6ZTYrYzBSbVBYNzRtN1lzQUVBZWU0LzlkUlRyT2YwaWhVcmFNN2RnSUFBZ3dVMHhsNjNGSDBSOWN5Wk0yaHBhWUczdCtWSmZaY3VYVEpyZnAwd0hCY1hoMGNlZVFSOFBoOFhMMTRFUUg0bUtTa3BsTUNxYzNvbkppWlMxMzZWaWh6djZDc296NTA3Rit2V3JVTnFhaXJ0Zm5YeTVFbFVWVlVoT2pvYVU2ZE90ZUF2Tk00ZGQ5eUJlZlBtc2I3VzFkV0ZDUk1tb0s2dURvR0JnUWdJQ01EVnExZXAxNk9qbytIbVJ2KytwWDlPeHNURU1LNTFBUUhYZDBxV0F3Y096T09mOTdSakloa1pZVml5cExjblRXZW5DUG41dmlndDlhUUc5UjU3TEl0emVXL3ZUb2pGcE9QWVdPVGg1Y3NCMEdwNURBZFZRRUE3K0h5Q051REhKcllBdGhkUTQrT2JPTjIvYytjV282SkN5aENEQUxLbnNYN1AxYUNnZHN5ZFc0elUxRmowOVBBTXVxWjBWRlJJMGRrcG9pS3ZBVkprTUZWUWxzdkZkaDhzdDJZUWxzdEpPMWo3TXZkRk44Q3RUM096QzFRcUFmejkyU3VBejU4UGhralVnNUVqNllKelo2Y0k1ODhIOTV1Z0RKREhLQ2txeDlIY3NmYUd5NTBNOUo2L0RRMFNodkFRR3pzd2duSkVoSXgyRFdoc2xGamxLTXpNREVOeWNobTh2WlZRS0p3eGRHZ3pYRjNWbE51TXp5Y3dkaXl6ZjcxQzRjUnczM01KeWxWVjlDK1piTmZjZ1hKNzMrallLbHJZbEVoc2MvSDJWbUx4NG56czNUc0VDc1hBcEJNTUJuSnkvSkNlSHQ2dmZZMEhXdEFkNk8wRFpCL2x2cWpWQXB3N1p6ak9MUzB0Qm9tSjlhaXZsNkNzakQ3QTNMZElrU0NBakF6RGd6czZNVmtzMWlBaVFvWTVjMG9HbmFqczVjVnNjZExSSVVKcnE1Z3FzaHd4b21IUUNzcmw1VklvbFVLNHVOQVRoNFJDTGFaT3JjQytmVVA2ZFg4aUltU3MzeHM2T3B4dytmTEFPS1lkT0Jpcy9QZS8vNlYrNW9xbjdrOWNYS3d2Rm4vNDRZZXBTTTJmZi83WlpvTHlvNDgraWovLy9OTW02N0kxaHB4WjlmWDFpSStQcDhTcE45NTRBNnRYcis2dlhic3UwTDAzNWdqYmd4bGQvMWdkUC8zMEV4NTc3REhxTlM0UlhDZnFmZmJaWjFZNTd0emMzRGdkMGx3WTZxdXR6MkR0VVhya3lCR3JsbTlxSXNlRjlCM0tPZ0dQclFld3VkZ3FGbDhmZDNkM2syS2EzZHpjR0NJZFFCZVI5VVZmcnZsTlJmZFozSHp6emF4aThzV0xGL0h6eno5YnZINWJvaE52QVRMU09UVTExYXBlN0VlUEhnVkE5bmIrK09PUEFRQzdkdTNDLy8zZi93RWdCV3hkZ2NLWk0yZHcrdlJwQU9SOVFmZGVGUmFTeVpCUlVWR1VtQ3lYeTZseldyL3dUSGV0NmZ0NXpaNDlHeDkrK0NHV0wxOU9peFZQU2tyQ0gzLzhBYlZhVGZ2OERRbmh1dmx5YzNOTkttSnlkbmJtaklsZnZYbzFWZVR4emp2djJPU1p3NEVEQi84c0hJSXlCL1gxYmlndTlrWklTQnV5c29LUm0rdHI4cUJiVG80Znpwd0pwVVJOZ3VDaG9rS0syTmdXeUdSaW1naXFWQW9wc1VqblV0UWhGR3JoNzk5Qkd6aGppN3NHZ05aVzI5MEFoRUl0cTdDalQzaTQzT1NCLzlEUU5zeWVYWXkwdEJpVEJuZXpza2lCU2QrNXd5VlVzdlZYN284WVQydWUzN2tLQzY0SFFkbkpxWWQxd0xlMjFoMDhIc0VhYTl2VTVJcUdCZ25HajY5aDlEYytjU0tDVS96UHlncENWaFk5amxFZzBPS1JSeTR5NXIxNE1XalFSemY2KzdNbkhtaTFQRFEzaytkdmZUM3pDME53Y0JzOFBMcjczZG1rSDZlcTFmSncvSGlFVmNkOVo2Y0k1ZVZTZUhzcjRlN2VEWGYzYm1pMVBFcFE1aXBpeWN3TW8xMTczZDI3V2MvNzdtNEJ6YUhNNXhPc3hSc09RZG0yaU1VYXhNYzNZZGd3ZGhmY1lNSERveHRMbHBDaXNpM3ZsNFlZVE9NODJka0JPSDNhOXRYa3h1QzY1eWNtMW1QNGNOc1ZFbkgxUytlNjMvWW5jcmt6V2xwY2FOZXRZOGNpT1BzbjYranFFdUxNR2ViZ2xJK1BrdUhFejgvM1JYTXo5N09QdnBpc1l6Q0t5bXpQRUoyZFRtaG9jS01FNWFnb0dkemNWRWJmdjRGQXErV2hzTkNITlk0OE5MUU5VVkd0Umwza3RvUnRQd0F5R24wZ256bjNWMHJCQXdFK0QrQ0JqT2puODNqZ2dmaDdPbG1BeWdQK251ZnZuL2wvenovSWwzVndmYkpqeHc0QXBEQXdaODZjZnQrK2ZtU3lrNU1Ub3FPanJWNW5jbkl5dkx5ODBOcmFpcDA3ZCtMYmI3ODE2QXcwbGZQbnoxdTlqb0hneFJkZk5Da2krcCtNN3YyUlNxV2M4NlNucDZPMmxuMnN5RlRYdExYVTE5ZERvV0FtZ3ZqNStSbmNkMzBSMWx3SGRsK2FtNXNwTjIxZjR1TGliSEt1WFcrMHRMUVlqZXNGNkorRFRDYWpJdXNCOXNqcmlvb0tBTEFxdFVHSFBXTHhseXhaZ2wyN2RqR21XM0lNbUxyTVR6LzlaRFJ4UUNlcTZ2ZWoxa0VRQko1ODhrbjA5UFRBMzk4ZkRRM3NTWVA5UVc1dUxzckt5bWpUL3Zyckw0c0ZaYlZhVGNWWHo1MDdseEorOVFzU3dzUEQ0ZW5wQ2FWU2lkZGZmeDBBZVd6Y2UrKzkxRHk2ZTkzWXNXT3BhZFhWdlNtZU9oZThScU9oK256M2RTaDdlWGxoNWNxVkFFRDdHMFVpRVJXbnJVUFgwOWtZS3BYSzZMeENvWkF6TGFHMnRwWVMyWWNORzJiME9ITGd3SUVETmh5Q3NnRXlNa0pCRUR5elhJdzVPWDZNUG5jQWtKa1ppc0pDSHdRR0tqQm1USyt6NVBMbFFHcFFSNkZ3Z2tiRHA0a2d3Y0VLbXFETTFhTzJ0ZFYyRHVWeDQycmc2bXJiU002SUNEbVNrOHNvc1ppTDRtSXZTaEJXS252ZmQ3WkJSckZZdzdxZlRVMzJGd3VzR1h6Vkg5RFY1M29RbEFNRDIxbWRpQlVWSHZEMTdXUWR2TS9KOFlPcnE1b3hzSm1iNjRlS0N1bWdHUER2RDlqNmV3S2s0SzdyNlZ0ZkwyRmNBM2c4MHBHVmtXSDlGeWh6eU0zMWhaZVhFczdPUGJod0ljamlXSDFQenk3TW1sV0txS2hXaHJnVUVOQUJnWUNBU05TRENSTnFHTXRXVlhrd25IbXhzZXdSZXhVVm5yVHprdXU0Y2dqSzFzUGpFUWdOVldESWtHWkVSYld5OXVmVVI2a1U0ZHk1WVBqNEtKR1EwUHRsVmRmTGx5QjRXTGl3Z1BQYWFBdTBXaDVLU3J5Z1ZBNTg3UFc2ZFdOdEp1RHgrUVJXckREY1orcktGZjhCRVpNQnNnaUlEVlA2M3R1Q3dYSi9PWHMyQkNrcHhlanBJWHNoV3lNcTluVW5xMVNHM2M1c1lyS093U1lxc3hVUHl1WE9VQ3FGU0VnZ2YrZnhDQ1FrTk9ETW1ZRTVwbzJSbisvTEtlUW1KVldob2tKS1MrQ3hGNEdCN2F6UHpyVzE3aWdxc2p4QzBCYTA5MVBrL2tBeFdJUnRoNkJ1T29XRmhTZ3RMUVVBVEpzMmpkUFJZMDkyNzk1Ti9UeHo1a3c0T1ZsZk5DTVNpVEI5K25UczJyVUx0YlcxeU1uSlFZTHVZbW9oTlRVMWxKaDQrKzIzNDhVWFh6UzZURkpTa2xYYkJFalgxcGd4WTFoZk04V3BlZVRJRWRiZXhDcVZ5aWJ2OVkyQVNxV0NVa2tXdnhseUtILzAwVWZZdTNjdjYydHNuMFY3ZXp2REtXd3FYTzdlRjE5OGtmWHovT2FiYjFnamhkbjJ6NW8rdFFEdy9mZmY0NjIzM21KOVRhbFVRaXdXNDhjZmY2VEZDUnZpb1ljZUFnRE1talZyMEVRMG0wdGFXcHJWem1tZFExay9YdGVXZ3ZJL2hkT25UNk9taGh4ZlNVbEpBUUFjT25RSWtaR1JpSTJOeGFWTGwzRHUzRGtBWkQ5NlhhL2xnVUEvOGNMWDF4ZE5UVTNZdFdzWEZBcUZSWDJ6RHgwNlJGMDdwazJiWm5EZTk5OS9IeVVsSlFESW51bjYxNFV6Wjg0QW9QZGcxaFYvOFhnOERCbENKZy9wWDk5MCszdjY5R21EOTc2K2hRTUVRWmpzRWs1TVREUTZ6K09QUDg1WkRQSGtrMDlTNzg4WFgzeGg5YlhRZ1FNSC8wd2NncklCTEJsNDVoSUZ1N3VGMEdxQlljTjZIVGt5bVJoWHIvclQ1bXRwY2FFTnFJV0d0bEVPUG9CMHB2U2xxMHRvTTZkR1FFQTdZeUJNTGhmRHhVVnQxY0JzUjRjVHJsM3pnNkZDME81dUlUSXpleDhTOWQ5L1YxYzFQRDI3YU5IZWJPOEZBRFEwMkQ4SzBacm5aQzdSNUhvUXVrSkMyaGpUVkNvQmFtdmRNWElrY3dCVnBSS2dxTWdia3lkWDBzU0RwaVpYby9HY054S3VybXBPbDMxdGJlOURzbGJMWSsyM0dSZlhoUFBuZy92MUdDa3M5RUYxdFFkR2phckhwVXVXUjJOeUpSbjA5UENSblIwQWdnQW1US2htdU5lMVdoNnJpQjRUMDhLNnZwSVMrc0NIczdORFVMWWxRcUVXd2NFS2hJZkxFUlVsTTdrUHNGd3V4bzRkOFZDckJSQUt0UWdMazhQVlZZMkxGd054K1hJZ0pXTDk5ZGRRVEpwVUJTY25MYTFQKzZWTGdTYUpiendlZ1lVTEMxbWRxbFZWSGtoUEQ0ZGNmdVBGWFUrZFdtSHc5Ync4WDlwOXRiL2hFcFQ3QzFzTHl2ZmZuMjN4c2p3ZUFZR0F3S1JKMVpnMHFkcjRBaHlJeGZSelR5alU0dmJiY3pqbmQzTHFNZmc1REJaUjJjT2ptN1ZJVUNZVFE2VVNnQ0I2by9VVEVocHg1VXJBb09tTHJrOXJxeGpOelM2c3o2aHViaXFNR05HSXk1ZnQzMk5zL0hobWtaWld5Mk10ZW5WZ1d3ancwRU1BSVBUUHA3OS9IaHcxTGc3Nm9JdTZCR3dqZnBxTFRDYWpSZHcrOGNRVE5sdDNVbElTNVp6THpNeTBXbERXZHlmUG1UTUhOOTEwazlGbGRISGlwa1RDMm9QT3prNDgrZVNUQU1oOVRrdExBMEM2WEVlTUdJRlhYbm5GNGRBQ2FPNXRXMFplZi96eHg0T20xM1ZQVCs5RnVEOUVsT1hMbDVzOHIwNVFqbytQSHhTOW9DMWg1ODZkdE4vLzcvLytENHNYTDJaMXlITEI1bERXOVhZMXgxM01oU21DdDA3c3MxVXMvaE5QUElIbm4zK2U4L1VQUC93UUd6ZHVoRkFveEpVclZ6am5xNjZ1eHV6WnMwM2E1cFl0V3dDUXgxTkNRZ0swV2kzdXZ2dHVORGMzNDkvLy9qZSsrT0lMckZ1M0RoOTk5QkdlZU9JSlNsQTI5aDV6dmE1V3F5M3VINjR2S0gvMTFWZTQ3Nzc3ME5uWmljMmJOMXQwYmQ2NGNTTUFzZzl3Ykd5c3dYbTl2YjNoNGVHQnlaTW5ZOUdpUmRUMHExZXZVcTV0ZlVINTJyVnJBSUNJaUFncU1sdGZVT2JxOHoxWStPbW5uNmdDdHJ2dnZodno1ODlubmErZ29JQ0srZGFobjB5Um41L1B1SVp5SlZjNGNPRGd4c1FoS1BjRGZENkIyYk5MRUJrcFEwdUxDeVVvbmpvVnpoaThxNmx4cHdsUEFRRWRjSGJ1UVhlM0FEd2U0T1BEZENnM05MRDNmakVYb1ZDTEdUUEthQTdVOW5ZbjdOMDdCQXNXRkRJR1poVUtaOGFnMkxoeHRReWhvYjdlRGFtcE1lanFFbktLd0FENWZ1Z1BEcmExMFVYeTBOQTJtcURzNzgrc2ROVnFlV2hvNkkvSWE4c0hYYm5jM3gwZHRxMk9qb3BxUlVXRkozcDZiRGRBSEJyS2pKYXFxdktBVnN0RFNBanp0YUlpYjdpN2R5TXVycmV2ZGxlWEVBY1B4dlNMUTJldzBGY2cxcWVtaGw0QVVWTGl4WmhmSk5JaVByNEoyZG4ySDRUV3A3TlRaQmRuWTNHeEY4NmNDVVY3dXhQOC9UdFllMmhuWlFVemVzUDcrM2V3eGwwcmxTSlVWdExqelp5YzJBczMrdmFxZDJDWXNXTnJFUmtwZzVlWDBxZ1RtWTN1YmdIbHdOZG8rRWhMaTRaYUxXQkV1TGUwdUdELy9pRUlEbFpnMGFJQ2FucHdzQUpuenhvZmdBd09WckNLeVZvdEQwZVBSZzZRTTltKzR0ekVpZFVHKzgrWGwwdHg4dVRBaWtlV0hETzJnaUI0akd1SXRTZ1VUcHpGUWFiQTQ4SGtZZ3hUNGZNSnE5YzVHRVRsdmpIZUFORFR3NE5DNFFTQzRLR3hVVUs5OTBLaEZ1UEcxUTc0OGMxRmNiRTNmSHpZaXdaR2o2NUZUbzRmWjdzUFd4QVUxSTdnWU9ZejJaVXIvalpOTkhMZzRFWkJmd0IvMUtoUi9iNzlGMTU0Z2VvUk9tWEtGQ3hldk5obTZ4NHhZZ1QxYzA0T2QvR1JxZWdMeXVQR2pUTnBHVnVJWXhFUkVaUklBQURidG0yanVib044ZHh6ejZHZ29BRE96czc0N3J2dk1IVG9VQURBK3ZYclFSQUVIbjMwVVJRVUZPQ1RUejc1UjhZVTZ6QlZVTjY4ZVRQTmRmdkJCeC9nODg4L3QrdSs5ZVhYWDMrbDlYNFZpVXg3enRjSnludyszMnBCK2MwMzM4U2JiNzVKL2Y3NTU1L2o1WmRmdG1xZDF6TXFsUXI3OXUyRHA2Y25kU3g5OWRWWCtPOS8vNHRUcDA2WjNQOVlKeWc3T3p0REpwTkJyVlpUMTY2SWlBamFjU29XaXlFV0QvN25HaDhmSDRNOWIzVWlwRkFvTkRpZnFYOHJRUkRZdG0wYkFPQ09PKzRBUUJaTzZlNHpjK2ZPQlVBV01hU2twSmg4L3RpRHhzWkdaR1ptQWlDTGp1Njk5MTU4K3VtbnlNN094czgvLzJ5Um9Ld3JScmoxMWx1Tnp2dlNTeTloK2ZMbDBHam9ZMGU2UWl4L2YzL2F2VTRuS09zL0s3UzE5WDZIMFRtVUoweVlnTlpXZXJMZXE2KytpclZyMXdJQTR6WEEvbjNSOC9QenFSN1MzdDdlV0xObURlZTh4dTd2K3M4V0RodzQrR2ZpRUpUdGpMNllESkR1aEl5TU1MaTZxbW45UG5WVVYzdGc5T2plT0VNZWowQlltQnhGUmQ3dzlPeGlkZHZZU2xDZU5LbWExc05VcVJSaTc5NGhhRzkzWWgxZ1ZDcUZ5TW54bzAwYk1hS0JNYkJaVmVWT3hZWno5Vk84ZkRrQXhjVjBGMXBmd1NFc1RFNXpkQWNFTUFkMUd4dGRCNzFRS1pHd0QveTJ0OXZ1UVc3Y3VGcU1HMWVEOG5KUG13MFF1N3FxV2Zzbmw1ZVRzZFZzZzVkNWViN283SFJDWWFFM2hnNXRoa2JEeDRFRHNmM1MrMUFrNnNIY3VTVW9MUFJHUVlHUDNiZG5DQzVCV2EwVzBCektBRkJXNW9udWJnSERZVHRxVkQxeWN2d0dYVFM2U05TRElVTmFhT2tMWERRMlNwQ1pHVXJGK0FzRVdpUW5sekZpMUd0cjNWaGQwY09Icy9lcEtpandaaHpqWEE1bC9kN3NEb3lqNjM5dUt3ejFlUVhJejc2clMwZ1ZYdm43ZDhEUHJ3T05qWWJ2YzdHeDdNNzFzakxQUVJGemJXdVNraW94Y2lSM3J5dUZ3Z21IRDBkYlZmeGtDOHlKdFZhcitiaDRNUWhYcmdTWVhRZzFZVUlOeG96cHJZcStjQ0VJT1RsK05uZXc3dHRIRnRoWkl5b1BWZ1phVkdackM5SGM3RW9kd3lVbFhyVDNQUzZ1Q1ZldStOdThhTUFXbEpSNFllSkVka0haMmJrSGNYRk5qSVFpV3pKcFVoVmpta0xoakt5c1lMdHQwNEdENnhsZDNEWFEyeE94di9qcHA1L3d5eSsvQUFBa0VnbldyMTl2VTFGVC8rL1IvenN0SlNzckN3RFo1M25reUpGV3I4OVV2THk4YURIQWVYbDVKZ25LbXpkdnh2cjE2d0VBcjczMkdoVlJDcEJDOS9uejUzSGx5aFY4OXRsbktDNHV4cVpObTB5T0hkVW5MeS9QN0dWcS9ncEJBQUFnQUVsRVFWVFlNS1hIODhhTkcybE9XMU9SeStVMEViWXY1ZVhsMU0vVjFkVzBlUU1EQXpGdjNqd0E1SEdxanprUjhmdjM3emQ1WG9BVWpuLy8vWGZHZEQ2ZmIxRVBaRjJmMDRFVTBHNVU5dS9mRDRWQ2dUdnV1QU5idDI0RlFCYkxmUFhWVjFpNmRDbisrdXN2azlhamk3eG1Tei9RZDRvQ3BFQ242d1hMaFV3bXc5NjllNUdlbm80elo4N2c4T0hESnUxSGY2SVRNMjNsbXQrM2J4OHFLeXNCOUFyS3VwaDZQejgvekpvMWk1bzNPSmorYkhqbzBDSEV4TVF3MXFtN2wzQzlicWs3ZWUzYXRkVDFiTW1TSmVEeGVManp6anVSbloyTjlQUjBaR1ZsbVZ5OHBHUE5taldZUDM4K0FnT05wK3gxZG5aQ0tCUWlLSWplbWxGMzNWbTBhQkh0V3BPZW5nNEFHRDE2TkRXTlRWQVdDQVMwd2h5VlNvVWRPM1pRdjNNVjdXaTFXdHI2ek1YRHc0UDEydGpVMUlTRkN4ZFNVZGV2dnZvcS9QMzlMWTRWZCtEQWdRUEh5TG9kNlNzbUEyVDBZR0ppSFhidlpxODhxNnVUb0tlSFQ0c25qSXlVb2FqSW14WURTbC9HTmhIUCtsR3lIUjFPMkxjdkZuSTVPVkJuemVDaS9uZGlMa0daVFNScmIzZUdXczJIU0VTK0Z5RWhDamc1OVVDbEVvRFBKeEFVeEh3LzJFUjZlMkJwOFJpUEI3aTVkVE9tcTFTOUxqNXJtVHk1RWlOR2tFSkRSSVFNeWNsbE9IbzB5cXFZYm9EZFBhVFY4bEJSSVVWWVdCdmpzMjFxY3FYNllSODdGb21pSW0vdytZVE5DaUFNSVJacnNHQkJJWHg5T3hFVXBJQlNLV1E0V1BzTHNWakRLcllENUtCejMyTmZvK0dqb01DWEVTSHU2cXBHWW1MZG9Ca1FEZ3hzeDlDaHpZaUphYUhPVVM0Nk8wVTRlemFFSWV4UG5GZ0RUODh1MmpTVlNzQjZ2SXJGR2tSSHMvZFB6c3RqVmp6M2pkRFc0UkNVemFPcXlnTWxKVjZjNzcyT2hnYUpUVVEyZ3VDaHROUUx3NGIxRmcrTUhWdUgxRlRtRjFjZFRrNDlpSWxoMzcrK1JVL1dNR2RPaVZuelM2VmRyTk5uelNxQk5lNWxGeGMxYTI5VWZaUkswYUFvUHVuYjZzRFhsNW15b2tNazBpSXVyaGtORFJLejcrV3hzYzIwMy8zOE9xbENObHVpVWdrY29ySWRFQWdJMXBRVC9lZmI0bUp2VEpwVVJUMVQ4dmtFSms2c3hzR0QzTmVHZ2FLdHpSa3RMUzZzaVJvQU1IUm9zOTBFNWRqWUZ0Wmo4OFNKOEVGeFRYQmdmd2F5N3pJd2NLa1UxcUFmMDloM2NOMmVIRHg0RUU4OTlSVDErN3AxNnhBWEYyZlRiUVFFOUtZYjZaeC8xcUFUbEVlTUdESG9ldytYbEpUZzhjY2ZCMER1NzhxVksybXZCd2NINC9qeDQ3amxsbHVRbnA2T0hUdDJZUHIwNmRpelo0OUpRb1ErdG9qaU5aVkhIMzJVRWtiTm9hNnVqb3BWTnNiaHc0ZHB3dHVNR1RNb1Fka2F6RjJIU3FXeWFZU3M3bjBiaUQ3cE56b2JObXdBQUN4WXNJQVNsRC85OUZPa3A2ZmozTGx6TkVIWlVOR01UbEMyQklJZ1VGQlFRQ3RjZVBiWlo2bWZCMnNjc1U1UXRsU1U3Y3ZYWDM4TkFKZzBhUkpWK0tPTGxiNzk5dHNOYmlja0pBU1JrWkVXdjI0T2FyV2ExdTVCZDMxNjhNRUg4YzQ3NzBDajBlRDk5OStuM01MbVlPeGFrNWFXaGoxNzltRG56cDE0Ly8zM0tlY3VBQnc5ZXBSeXhkOTc3NzNVOU1MQ1FsUlhrd1dqTjk5OE16VmRYd0RtT3NiMjdObGowckZkVUZCZzFmMGtOemVYNFhMdjZ1ckNraVZMVUZ4Y1RFMlRTQ1M0Ly83N2NmcjBhUnc0Y0lCUkpLQlFLT0RtUnRjWmZ2NzVaK296WW9zNDM3UnBFKzYvLzM2TDk5MkJBd2ZYRjQ2UjliK1pPN2VZMWZGcUxzT0hOMkxJRUZLWTVmTzFyQzQ1aVVTTkJRc0tzWHQzUENOK3RhZUhqN282Q1cxZ0xUeGNUdld2N0l0R3c3ZVpvTHh2M3hBc1dsU0E5blluN044L0JCMGR2WldidGhwWTVCS1UyVnpGQkVHNlUzUUQ1M3crZ2Vqb1Z1VGwrU0lnb0lNMTNuU2dSRU5Ua1VoVXJCR2d0bkRzOG5nRXBrOHZ4OUNoOUlIMTJOZ1dhRFI4bkRnUllkWDYyVnkyRlJWU2RIY0xFUkhCZkUwbjh1ays4Nm9xOW9jcld5ZUx1Ym1wc0hCaElTWG04UGtFNXN3cHdWOS9EZTBYTWJzdnc0YzNjaDczWE03cG5Cdy8xcDdVaVluMXlNMjF2ZXZPVkh4OU94RVYxWXJZMkJhNHU2dE1XcWFpUW9wRGg2SVpBOWxCUVFxTUdNSDhHNDhkaTJROUgwYU1hR0IxTzVhVmVWS0ZML3FJeFZ3T1pVZmt0YmxrWm9ZaExLeU45WnFyVnZOeDltd0ljbkw4OGVpaldUYlpYa0dCRDAxUWpvaVF3ZCsvZy9QOGpZOXZZdDAzdWR6WnBrVkczZDBDZ3hIVHBoSVZaZHg5Y3FNZ0ZHclIzT3lDOCtlRElaVjJHeFNVQWJJUVpOWXM4eDFVZlpOUndzTGttRE9uR0dscE1UWVhSbldpOG93WlpWQ3ArR2hzbEtDcHlSVktwUWpkM1FKMGR3c05GbkJObWxTRnhNVGVhMTlscFFjT0g0NDJxYi83bURHMWFHMTFRVm1aN1hvYkRnYkN3dVNzMS9mNit0N24yNDRPRWFxcXBEUW5jMlNrREtHaGJaelBGd05KUllXVVUxRDI5ZTAweTcxdktrS2hsdFVablovdmkrcnF3ZmNlMll1QkZGUUhldGwvY0ZxdlZlZ2NPd0FZUFFQdFJXWm1KcFl0VzBZSkNlKzk5eDd1dnZ0dW0yOUgvKy9SL3pzdG9iS3lFdlgxNVAzcndvVUxGam1wT3pvNit1VTlibTF0eGNLRkN5R1h5K0hzN0l6ZmZ2dU5WVVQwOHZKQ1dsb2E3cmpqRHV6ZHV4Zm56cDFEVWxJU0RodzRZSE54LzNwbW9Jb0hGaTllYk5NSWVKM3dNOWlMSWE0MzZ1dnJzVy9mUHZqNCtHRHExS25VZEpGSWhGOS8vUlhaMmRtWU5tMmFTWkhnZllzbEhuLzhjYXhkdXhiVHBrM0Q4ZVBIV1pkSlMwdkRsMTkraVRObnpyQkdDUXNFQWlRbUppSWxKY1hNdjZ4LzBQM050amd1OC9MeXFEN3hUei85TkFCU0NOVzFkdEFYU0FlYXpaczNVd1ZkNDhhTncvang0d0dRb3ZXU0pVdXdmZnQyN05tekI5bloyVFpwUjZGZlBIYm5uWGRTUHhjVUZORG1lKys5OXdBQVE0WU13Y3laTTZucHVpSWJKeWNuVEo0OG1acXVVUFNPMDNPNWZYVWl2NDZHaGdiVTFkWFp2YzFHWjJjbmxpMWJob3lNRE5yMHlzcEtIRHAwQ0hWMWRaZzhlVEpTVTFQdHVoOE9IRGk0OFhBSXluOXo3RmlrVFJ3blFxSFdwRUVpVDg4dXBLUVVZZCsrSVF5aHBicmFneVlvQzRWYXhNUzBzRHBFYTJyY2JUWlkydFRraWovL0hBcUZ3dG1rZ1UxVG9UdVUyZDhicm5qTHBpWlhtaE1yUHI0SmVYbStpSXBpUGlpcVZBTFUxMXNuR0M1YmxtdlY4c09HTlNFaWdobmJxSVByMkhCMzc3WnEyME9HdENBaVFnYXBsTDFhT1Q2K0NSb05IeGtaWVJhdFh5alVzaDUvQlFVKzRQTUpoSWZULzJhTmhvK2lJbS80K0NneGZYb1pXbHRkY1BSb3BGbmJEQXRyWXhSa2NJMWJoSVQwaWwzUjBhMk1QdFZDb1JiejVoVmh6NTY0Zm8zSEZBZ0lKQ1N3dXdFVUNtZlUxcklYZzhqbHpxaXNsRElpUUlWQ0xTWk1xTWJ4NDVFMjNsTjJSS0llQkFXMUl6UzBEWkdSTXJpNW1TWWk2eU9UaVJuWE9CY1hValRxKzNtZU94ZkNLcFE0T2ZWUXJ2dSs5TzNqcm9QTG9Xd1AxNktycXhvU2lScmQzUUtxMytlTlJFZUhDT2ZQQnlNcHFaSTJ2YnJhSFNkT1JFS2hzTzJnVEgyOWhPSHV1K21tS3V6Wnd4ellFd2dJem1QRDFqM0hUNXlJQUk5SFJ1MDZNSTNNekZEVTFyckR4VVdOR1RQS2pNNnZpenEzQlJFUmNzeWVYWUpEaDJ6dnRsV3BCQVpkODF3NE9mVmcrSEQ2OFJNVzFvWmJiODFEYW1xTXdmdlR4SW5WVkV1VThuSlBwS2VIOVV2N2lQNkE3WnpTYW5tTWdwQnIxL3dZOThWcDA4cXhkV3VDWFhzU1cwSjF0VHV0aFUxZitqNm4ySUx4NDJzWTkrbjJkaWRrWm9iYWZGdldNTW0vd3lHb1dzMzE2UVFlcktoVXZlZE5md2hOV1ZsWldMQmdBU1h3UHZYVVUzanJyYmZzc2kzOWFGLzl2cmVXb044LzJSTEVZbkcvaU1rcWxRckxsaTJqWXFnLytlUVRnL0hjTGk0dTJMVnJGeDUrK0dGczNMZ1JaV1ZsbURKbEN2YnUzWXRKa3laeExpY1FDS2lJMnI3OU4vV1J5V1E0ZS9ZczFiZlVFTTgvL3p6TnNjZEdWeGQ3QWc0WE91RS9MaTdPN0dqdXNMQXdWRlZWWFpjQ3JERVhyQ2tGRVMrLy9ES3JDRnBZV0lqWTJGaXo5dWZOTjkvRUJ4OThZSFMrNzc3N2p2TVllUHZ0dC9IT08rK1l0ZDMrWU8zYXRkQm9OTGp0dHRzWXJzWDQrSGpFeDhlanJxNzNtVWkvVjJ4N2V6dG16NTdOdVc2ZGlEZDI3RmpPZWE1ZXZZb0RCdzVRdndzRUFpcEcrYTIzM3NMTEw3OU1FL3BNN1hmOXdRY2ZHUHpNOXUvZmJ4UG52aTJkODIrOTlSWUlnb0N2cnk4bG1tN2Z2aDBBR1Z2ZE56WjhvT2pwNmNGbm4zMUcvZjdFRTAvUVhuLzIyV2V4ZmZ0MkVBU0JsU3RYVXBIZDVuTDU4bVg4OGNjZjJMeDVNNlB0ZzQrUEQrNjg4MDVhbitiTm16ZmoyTEZqQUlDVksxZlNyaE4vL1BFSEFOTDVyWDh2MDI5VndPWlFQblBtREU2ZVBFazdMc2VOR3dlRlFvSDkrL2NqS1NtSmRkL042YW5NZGoxcmEydkR3b1VMY2VyVUtRQmtlc0MrZmZzQUFMR3hzVGgyN0JobXpKaUIydHBhekp3NUU4OC8vN3pKMjNQZ3dJRURoNkQ4TndNUll4Z1kySTZaTTB1UmxrYnZjMWhaS1dVNERKS1NxbGo3SjFkVTJOYVJ5OVhmMHJySTY5NGJvVGtPWlFDb3JYV25pUVgrL2gwSURsYXc5c3VzcUpCYUxlUm90VHlyUG45WFY3VkZnNFFpa2Rhb2M4c1FMaTVxR0d2M05HSkVBOVJxQWM2ZE16L0tMVFMwalNHR2QzVUpVVkVoUlVTRW5IRnNscFI0d2NkSGlZVUxDOERuRS9EMTdVUmJteE5yWExQKzhhR1B2MytIeVorRktmUHFZckIzNzQ2bnVlL3RTV3hzQzhNNXB5TTcyM0RjNWNXTGdhdzlKZVBpbWxGYzdHMTNSNWEvZndjV0w4N25QR2N0aGNjRFpzNHNZWnduaFlYZXVIaVJQVjV1OU9nNjF1dGZkYlU3emNHbUQ1Y3daVXRCMmRlM0U1TW5WOUtLWHJxNmhDZ284TUdGQzBFMkxjd1phSzVlOWNQUW9jM3c4U0d2VTFldUJOaFZwTWpKOGNQVXFSWFU3NEdCN1ZSQmtUNGpSalN3RmpwMGRJaVFuOCtNUXJlVzQ4Y2pBQkNJaTJzMk9xOERVRDNpcDAwclp6Mkg3VTFrcEF3elo1Yml5SkdvQWVrTDNKZUVoQVpXTjcxVTJvV2xTL053NUVnVTYzTmRlTGljSms1R1JNZ1FITnlHYytkQ2NPMmF2OVV0TFFZU1YxYzF3c09aQld0MWRXNk1SSW1LQ2lsa01qR3RWWUtibXdxVEpsWGgxS2x3dSsrck9kVFh1MEdyNVpuVjZzVWFmSDJWak9JK2dnQ09IbzBjZFBlaWNBdUswNWhjeHdlOWcwR0hXTnhiektOVUtoazlZbTNKcFV1WE1HZk9IR29BK3FHSEhzSzMzMzVydCszcHU1S3QvYnNpSXlQeHpUZmZtTDNjNnRXclVWOWZEeTh2TDZ1MmJ3b0VRV0RGaWhXVUlMQnMyVEk4OTl4elJwY1RDb1g0NVpkZjRPSGhnZSsrK3c3TnpjMllPWE1tdG03ZGlnVUxGckF1czJiTkdxeFpzOGJnZWpNeU1yQjA2VkkwTnpkaisvYnRXTHAwcWNINVRWbG5mNklyUXRBL1J4dzQwS2VycTR1Nmh0MXp6ejFtTHkrUlNIRGt5QkhXWXBPY25Cd3FwdmZLbFN0b2FXbUJ0N2MzWXo1dmIyK01HVE1HYytiTXdjeVpNeEVXRm9hRWhBUUF3TkNoUS91dFIyeDdPM3RMSXJWYXpma2EwT3R3ZFhKeU1qaGZaMmZ2ZUdGM2R6ZHRYaWNuSjF5NmRBbmJ0bTBEUUFxeU9vRmFOMjM1OHVVV0pVdllnMisvL1JiWjJka0FnUER3Y1B6clgvK2l2VDU5K25STW1USUY2ZW5wMkxkdkg3WnUzVXIxZ3paR2FXa3BObXpZZ0MxYnRqRGN4enIrK09NUExGdTJqRlowVlZWVlJibTZ4NDBiaHdjZmZKRDIyc21USndFQXQ5MTJHMjFkK3E1NE5rSDVrMDgrQVVDNm9uVzltVys3N1Rhc1diTUdjK2ZPeGY3OSsybk9mbHV4ZGV0V1NreE9TVW5CamgwN2FOZnl1TGc0cEtXbFlmcjA2WWlNak96WGxoOE9IRGk0L25FSXlub01oS2djR1NuRDFLbVZPSG15ZHlDc3Vka0Zjcm1ZMW4rUmJTQ1dJTkJ2c1lkY29wOHA2QSttc2NVOUE5d0RhelUxYmlBSXV1Tmc5dXdTVnJHb3FJajVjR2t1TjNKdlJJQ015MVNyK2JoMHlieStVR3o5VXdzTHZhSFY4akJrQ0ZOWXljdnpSWE96Q3pRYVBuWHNqaHRYQzdsY2JKUFB5VkxjM0ZTWVA3OFFlL2JFMlgyQWxjY2pNR29VTTlJWklNV3V2RHpEdlYzcjZ0eFFVK1BPR25VL2ZYb1p0bTFMc0d0OGMwT0RCS1dsbnB5OWFmV1J5Y1M0Y0NFSU0yY2FqNm9kTjY2RzBTdXp0dFlOSjA1RXNzNHZrYWc0SGFobnpuQUxtbHlDc2xKcG05c2VHYWxid2lpMEVJczFHRFdxSHFHaGJmMXluUFVYQk1IRHlaUGhXTG8wRHhVVlVwdytiVi9IVzJHaE55Wk9yS2JkKzI2NnFRb1ZGVklxOGwwczFtRE1tRnJXNWJPekErMG1JT3FPMWFnb0dlcnEzTkRZS0VGcnF4aGRYVUtiYjVQUEo1Q1VWQWtmSC9ib1hJMkdiNWZvWEZ0aUxMbkQzZ1FFZENBd3NOMm04ZWVXNE95czRid25BT1J6WGtwS0VjNmVEY0hseS9SN2RFV0ZGRmV1K0dQa3lONXJvVWlreGVUSmxZaU5iY0h4NHhGb2JUVlNWVFpJR1Rhc2tmVVpzN1NVL2ZtVzdWNHpmSGdqaW9xOGJkWUN4aFpvTkh6SVpHTFcyR3VWU2dDbFVnU0EvYnkyQkxiV0k1Y3ZCMUpGSFE0Y09PQkdYMnhRS0JSMkU1U3pzN014ZS9ac2F2RDVvWWNld3JwMTYrdzZ3RzlLYjBkVEdUTm1ETWFNR1dQMmNwOSsraWtBd05mWDlvVisraEFFZ2NjZmZ4d2JOMjRFQUNRbUp1TFhYMzgxK2YzbDhYajQ5dHR2d2VmejhjMDMzNkN6c3hOTGxpekIyclZyR2IySEwxeTRnTEN3TVBqNTlYNmZhMnBxb25wazZucFlqaDQ5R29HQmdXaHNiTVM5OTk2THc0Y1BjN3JSQUZJayt1U1RUL0RpaXkvYXRiREJWSFNDc291eHl2VkJTRzR1TS8xdDFxeFpxS21wd2NLRkMvSDU1NTl6THF2cllmcktLNit3OXAyT2lMQ3VsUmpidmhtaVAzdDBtOHUyYmR2UTBOQ0F1TGc0SkNjbm82eXN6T1JsVDV3NGdSZGVlQUZKU1Vtc3JtemR1UXlRVHVXMnRqWldRZm1CQng3QUF3ODhRUDF1emo2WSsxa1VGaFp5eHJCekNkZWZmdm9wZFIwMFJFbEppY25pOXpQUFBJTm5ubm1HK3YzVlYxK2xya2UrdnI1VVQrRGMzRnhrWlpGdHFlNi8vMzYwdDdjak5UVVZibTV1ckJIZ3hvNDFydGZaZXVweVVWTlRRMHZsZU91dHQxaFRFRDc0NEFNa0p5Y0RJTk1iNXM2ZEM2blV1S0VxTFMwTnExZXZwazBiT1hJa29xT2pzWHYzYmdDa3dLb3ZKbmQzZCtPdXUrNUNjM016UkNJUmZ2amhCOXE5NDRzdnZvQldxd1dmejZmRlpRTzlncktMaXd2alBUaHo1Z3gyN3R3SloyZG5QUC84ODVTZy9KLy8vQWV0cmEzNDlkZGZzV0RCQXFTbHBURVNNYXg5TmxpMGFCRjRQQjV1dmZWVy9POS8vMk4xd0Nja0pPRGt5Wk9JaUlqQWtTTkhxT2tsSlNXTUlvK0dodDd2b2NYRnhWUkNodzVkU3d3SERoejhNM0FJeW4wd3B6ZmVZNDh4KzBWbVp3ZllaS0M5dU5nTFk4ZXlENVRycUt0ejc3ZGVxdGJjeS9RRlpYTWR5dDNkUWpRMlNtZ0NMNXRRMU4wdHRJbGpjeUNLQ3ZxYmlST3JvVllMY08yYVlVRlRoMGlrWmZSUEpnamcyalYvU0NScWhpTkdKaE5UZzdyNStiNjBYc0RUcDVkRExoZWpzYkYvK3BPeDRlMnR4THg1UmRpN2R3am5jV2NMaGc5dmhKY1grMkR4eFl0Qm5ESHYrbHk0RU1RcUtFc2tha3laVW9FalI2S3MzazlEcEtlSEl5UkV3U25PcWxRQ25EMGJndHhjWHhBRXo2aWdIQjNkeXJpdTFkZExjT0JBTE9mN01XVktKYXRnVmxqb2phWW03dU9JeXhsT0R1SmJoMFNpd3V6WlRERlpIMjl2SmNhT3JiVzc4TnFmTkRSSWtKa1ppcnc4WDdzN0l0VnFBYTVlOWFjZEwwNU9QWmc1c3hSNzl3NEJRZkE0a3pzNk8wWEl6Ylhmb0NWQkFNZVBSK0xFQ2NLdThlYk96aHJNblZ2Q0tTWjNkSWlRbWhwcmRhc0dlK0xuMTRISmt5dU16cWRVaXJCelo3ekpFYzUrZmgxWXNLQ0lNOXFlSUhpb3JQUkFicTRmS2lvOEJrVU0vYmh4dFl3MkRuM2g4WUJKazhoN2RFNE8vUjZkbVJrR2dFZTdwd0prbXNSdHQrWGl3b1VnWExwa3YwSUtlK0Rpd2k2eTkvVHdVRnpNWG54V1hPeU5NV05xNGVWRmoveE1UaTdEamgzREJsVVJUM096QzZ1Z1hGa3B0ZnMxdEs3T0RlZlBPNXdHRGh5WVFsaFliMHVnaW9vS0JBYWFWM2hyQ3RldVhjUHMyYlBSM0V3VzRqNysrT1A0L3Z2djdlNFdLeTh2cDM0T0R4K1lKQWVkUzlxZWdqSkJFSGpzc2Nld2J0MDZBSUNmbng5Mjc5NXRrU2o3OWRkZmc4L25ZODJhTmRCb05Iam5uWGR3MTExMzBRYlg3N25uSGhRWEYrTmYvL29YTm16WUFBRDQ2cXV2cUhoY1hWU3BxNnNydG0vZmp2SGp4Nk90clEyMzNub3JMbDI2eEhxTUtaVkt6Snc1RTZkUG4wWldWaFoyN3R3SlBuOWcyemtvbGVROWJLQUY1Wk1uVDZLeXNoSkxsaXd4K1RQVmlmbzZ1cnE2S01GaitQRGhqTmZaOFBQek0yaytjN0hIT2djS1hhL3hwNTU2eXV4bDI5cmFjUEhpUmVUazVPRE5OOTlFVUZBUTlacFNxY1Q2OWV0dHRwOWNtUHRaR0lxM0gyaisvZTkvNCtMRml4Z3paZ3dsVEcvYXRBa0FrSlNVaEtGRGgxTFI2OU9uVHgrd250SXZ2UEFDNWNxT2k0dWpPWUgxbVQ1OU91Yk5tNGNEQnc2Z3RyWVdLMWFzd05hdFc0MnVYOWVYMk5QVEUvZmNjdzhlZnZoaGpCOC9IcHMyYmFJRVpYMjBXaTJXTDE5TzlSbCs5OTEzcVg3T0FQbGM4UDMzM3dNZ1JWcjk0eFRvRlpUWmlyWmVlZVVWQUdUUlEwQkFienN1SG8rSDlldlhvNzYrSHFtcHFWaXdZQUV1WHJ4bzlHOHpoNENBQUh6Ly9mZDQ5TkZIRGQ1TDJJb0VFaE1URGE3N1JycUdPWERnd0RJY2dqSUxsdmJHc3lYRnhkNUdCZVhpWXZ2SFJ1bXdsYUFzRUxBTE1JYWkvMHBMUFkyS3UvbjVQalliUk5XSnl2UG1GWUhQSjlEWUtFRmpveXM2T3B6UTFVVXZLakNINGNPYldOMTBMUzB1YUc1MnBUbDltNXRka0pvYWE3Y0JSM01HMTZPaVdobkNXWG01SjlyYW5ERnhZaldqU0NBLzM0ZjYrZG8xUDR3WVVVOGRQd0tCRm5QbkZtSEhqdUdVVTVUcjJDb3Q5VUpKQ2QyaHhPY1RySDA0eThvOHpUNGZKQkkxMnRxczcxUERob3VMR2hNbTFMQytwbEE0TTJKN3VhaXBjVWRscFFmQ3dwaHhvTEd4TGFpcGNUZDVYWmJRMVNWRVptWVlac3hnQ3NWMWRXNDRmRGlhaWc4M2RvM3c4K3RFY25JWmJWcGpveXYyN3g4Q3RacGRBSWlNbERHS0dRQ3lnT1QwYWNQOXdGMWN1QnpLMWd2S2NYSE5FSW1NdTBLSERtMitvUVJsZ0l5NjdpK3VYdlhIcUZIMXRPdFBjTEFDRXliVW9MNWV3cHFPQUFCbno0YllQRTZXRFh1S2xGSnBGK2JOSzZZbGxlalQxT1NLMU5UWWZvdnYvLy9zM1hkWW0rZlpOdkJUQTBrSUNRUmk3NDNCZTRGeDdIamdRRHhqTzRudE4zSGJqS05wbTZacGs5ZE5tdmRMMnFSTm00NmtqYlBjdUJtTjIyWTBqdU40NDBGc1Ftd00yTVlZTUdadnNSRWJDWTN2RDBVeVFvK0VCQklTOXZVN0RoOEd6WnVod1hQZTEzVk5oRkE0Z3ZUMGFzYk9KRTFObmdnTTdEZThKM0IzSDhIZGQxZmk4T0Y0S0JTVzM1b0dCZlhoN3J1ckdGdEhBN29OYWlkUHhxQ2h3YkZqQVd3aGtRd2pLYWw5M010VlZ2cmc2dFZBZEhZeUg3alZ0Wm5YR2xVcUE3clh4a1dMbWhFWktjZlhYMGRPbTJybGhRdWJHWjlMcTZwOHpJNG4wR3FCM054UXJGMWJhWFM2cDZjQ3ExYlZPdjM5KzJoZFhjdy9oK0ppNnpiMFRkVFFFQmRuenRoL2RqZ2h0NnJvNkdqRHgxVlZWVWhPVHJicjdWKy9maDFwYVdsb2I5ZTlEanp4eEJONDQ0MDNwcVQxYUdYbHplZkttQmpuUEQvcXE2UkhWL1BhMjEvKzhoZERtT3pwNlluang0OVBxb3IwOWRkZkI1dk54Z2NmZklDalI0OGFoY2tYTGx3d3RGR05qSXdjOTdiaTR1S3dkKzllN05peEE2MnRyZGl4WXdmT25EbGpVdDNsN3U2T09YUG1JRGMzRjRjT0hjSlRUejNsMVBiWGFyWGFNSzk1S21aZlczTHUzRG04OE1JTGNIZDN4K25UcDdGMDZWS2JieU12TDg4d3YxUWZPSkhKVzd4NE1aWXNXV0kwaDlaYUd6WnNRRVpHQmpJek0vSGFhNjhaVlkzLzR4Ly9RSHQ3T3lJakkyMnFPSGFtaG9ZR202L3pneC84d0tneU5EdzhIRmxaV1RiUFUvYjA5QVNMeFRJOER3SzZ4N0MreWx0ZmFiOSsvWHI4L3ZlL1IwNU9Eam83T3lHVlNvMXU1L1RwMDR5dkZWRlJVUmJQdDdZNitmWFhYemVFd2l3V0MvLzR4ejhzWHZldHQ5N0M3Tm16TVRRMGhQMzc5K09WVjE3QmM4ODlaL0UrWnMrZWpYLzk2MSs0OTk1N3g5ME1vMUtwOE1namp4am1URy9hdEFuUFB2dXMwV1dlZi81NUtCUUtzRmdzL1BhM3Z6VzVEWDJnUExaNmV2LysvY2pPemdhYnpjYXVYYnRNcnNmbGN2SDU1NTlqK2ZMbDJMUnBFOExDd25EanhnM0QrWk9kb1F6b05xOFJRb2dqVUtEc29ycTdCZWpxWXE1c0FIUUI3RlMyRG1hcUxQYjFIY1Qzdmxka2RCcFRKZVBvTU1EV2x0ZUFMbGhNU1dreWU3NVdDNU5LbnNsU0tqazRkQ2pCYnJmSDRXaVFrTkRCZUY1Wm1TOXFhaVNJanU0MkhGeVhTb2N3YTFhYlM0UlI4Zkdtb2MyMWF3SGc4MVdZT2RQNEFMbEd3MEpGeGMwM3BiMjlmRFEwZUJsVk1YdDRqR0QxNmhvY094YjNYVHR6NXQrSnJpNkJTWVVTaDZOaERKUzd1OTNOVmpNNWc3bktTUURJemc2MzZTQnZibTRvUWtPdk0zNmZsaTJyUjM4L3o2SHpsQ3NxZkJBYjIyVTB6N21pd2dmbnprVmE5WFd3V0xwZ0tTT2owdWk1b0tORGlHUEg0czFXazdtN2oyRDU4anJHODg2ZkR4MjNkVFhUTFBPUkVRNUdSaVlmTkhwNUtheTZuRUNnZ2tpa3RMcnFraGdiSHVhaXROVFBwSUp4M3J3V3M3ODNiVzBlS0MrWE1wNDNYY1RHZG1INThucXpnV2w5dlJkT240NmVrdEI4b25nOE5kYXVyWUNIaCttczFMWTJEMlJteGlBaG9RTjMzSEh6d0l1UHp4QTJiS2pBMGFOeFpzTkVjNjNtOVZRcU5rNmNpSFY2ZSt2UldDeGRkdzVMOCtoN2UvbjQ1cHNJTkRXTnYrNExGOExBNVdxUm1HZ2FVUHY2RG1McjF1dkl6dzlCVWRIVWJmNllDQitmSWN5WXdmeStxTGpZMytKMUd4cThVRi92WmRJaEpTSkNqc1dMbTVHZjd4cVZ1ZTN0cGxWVVZWWGVhRzExWEd0dWpZYUZVNmRpWEhxekNTR3VadUhDaFlhUDgvUHpKelFIMUp6eThuS2twYVVaS2lPZmZ2cHB2UGJhYTNhNy9mSGs1K2NiUGg1ZGNUVlZob2FHREJWOS92NlduOXNuNDRrbm5zQzVjK2R3OXV4WkhEMTYxT2huT2xGLy9ldGY4ZmpqanlNMk50Ym85SDM3OWdIUUhjRC8zdmUrWjlWdGJkKytIVjkrK1NVKysrd3puRHQzRHA5Kytpa2VmUEJCQU1DbFM1ZkE1L014YTlZc3ZQSEdHeWdzTEVSZVhoN2VlT01OeE1iRzRtYy8rOW1rdjVhSnFLeXNOQVFhWTBPbnFhWVA2b2FHaHF5dWRQL2trMCt3YmRzMlEzQi8rUEJodzNsMzNIR0gvUmQ1Ry92aWl5OG10T25nOHVYTGh1Zkd2WHYzNHZubm40ZEVJa0ZuWjZjaHVIdisrZWNadytydTdtNmNQMzhlYTlldWRYb2x2MTVvcUczSDd2YnQyMmNJazE5ODhVWHMzcjBiOWZYMTJMMTdOOTU0NDQwSnJXSDBqTnpEaHcram9hRUI3dTd1Mkw1OU93QWdKU1VGZm41K2FHOXZ4NUVqUjR4YWhRTkFTRWlJeFkweTQ1MXZTV1ptcGxHdytxTWYvUWpMbHkrM2VKMlltQmk4OU5KTGhrcmY1NTkvSG9tSmlSYm4wWHQ0ZUdEbnpwMVdyV243OXUwNGNPQUFBR0RCZ2dYNCtPT1BqWDZmUHYzMFUwTW9mLy85OXpOVzd1bzNpNDBPbEh0NmV2RGtrMDhDMEhXMGlJdUxZOXdZSVJhTGNmSGlSWnMzRURpYVhDNDM2UWF4Yjk4K1BQcm9vd0IwSFIvR2JvcjYrT09QVFg2ZkNDRzNMdGQ0NVNXTXFxdk5WMXhXVjN0UGFWcy9wZ09oYkxZVzd1NGpSditZUXEvUkliSzVnOENXUXA3ZVhyN0Z1WGcxTmQ0T3F6UzFsN2x6VzgwRVhHeFVWRWd4TU1ERHRXdkdmMlRQbWROcVZVV1RJNGxFU3BPV3kyMXRIcERKUkZpMFNHWVNlSXllYjZySEZQYUhoUFNhblgwNjNZV0g5K3pCb2RZQUFDQUFTVVJCVkNBMnRvdnh2TEl5WHpRMTJSYitkbmU3bTIzZnkyWnJzV1pOdGRuVzJ2Ynl6VGZoaGlyaTJsb0p6cDZOWWdpVG1jTVNGa3NMbFlwdFZNM1owT0NKdzRjVExNNkFYcm15anJIS3VMcmEyMmpUQWhNT1I4TzR1Y1ZlQjlodENhWE5iU3dnMWlrc0RHUjhyV1A2dm1xMXdQbnpsaXZYWFJtSG84R2RkOVpoOWVvYXhqQlpxMldob0NBWW1abXhMaDBtYzdrYXBLZFhNYmJxN3V6VWRTVlFxZGdvS2ZGSGZiM3hUbTZwZEJDYk50MkFwNmZwcG8zWnMxdVJrVkZsOW4yRXZydUlLNFhKQURCelpoc0NBdnJObmw5WEo4SCsvVWxXaGNsNjMzd1RibmJqQkllanhaSWxqVmkvdnB6eGZZY3I0SEEwV0wyNmh2RzlaVTJOeE9JNEE3MmNuSERHeDhIOCtUS0xzNnFuVWt1THlLaml2cStQaDV3Y3g3YWN6YzZPY0tsWjBvUk1CNm1wcVlicUhuM0xTM3Vvckt6RTZ0V3JJWlBwL3VaNTl0bG5welJNQm01K1BSd094MlErNDFTUXkyOTJHbkpFSzNFOW9WQ0lMNy84RXVmT25jT3laY3ZzZHJ0ancyU0ZRb0hQUHZzTUFMQjgrWEpEMVo0MTNubm5IY1RGeGVFZi8vaUhJVXdHZ0FNSERtRDI3TmxJVFUyRm01c2I5dS9mYjZqbWZ1cXBwM0RtekJrN2ZDV205Tlc2NW95dUZwMDVjNmJOdC8vbGwxK2l1cnJhNXVzeDBRY3hQQjdQcUtNQWs2R2hJVHoyMkdONDRJRUgwTit2ZS8rbFZDcnhuLy84QjRDdU90bVduOXRrZmZycHB5Z29LSml5KzdOV1NFZ0lXQ3dXZUR5ZTBlTjBJb0tEeDkvSU43cFZkRTlQRDU1NjZpa2tKeWVqc0xBUWdHNSsvZC8vL25jQXdLNWR1OURaMllubzZHaXpBVlZQVHc4MmJOaUFrSkFRYURUamR3NXpOUWNQSGpRRTViTm16Y0p6enoxbm1Qdjc1cHR2NGs5Lyt0T2s3K1BOTjk4RUFHemJ0czNRanBuTlppTTlQUjBBY09qUW9VbmZoN1ZLUzB1eFk4Y093L1BPekprejhaZS8vTVdxNno3OTlOTllzV0lGQUYxNzZtM2J0bUgvL3YxMldkZldyVnZCWXJFd2QrNWNaR1ptR29Xb2xaV1ZlT3l4eHdEb2d0OVhYbm1GOFRZNk9uUWJaRWNIeXJ0Mzc0Wk1Kb05JSkJwM2ZyYTVNSm5GWWxuOXp4N216Sm1EUFh2MllNK2VQZkR3OEFDWHl6WDZOenBvNTNBNEp1ZW5wcVlhcms4SXVmVlJoYklMazBvSHpaN1gweU13ZTU0aldLcXNHYy9vQStQbUtwVEhDMmpLeW53UkdHaDZRRlovZ04yVitmb09tbTFmWGxycVp3alZDZ3NETVdOR2gxRVF0bXhaUFhnOE5Rb0xIZmNIdUNWTWdYWkJRVEFDQS9zWnoyTnF2OXpZNkltaElhNUpPTGhnZ1F6MTlWN2pWcHBPSnlLUjBxU3RzOTdnb051RUs4N3o4NE1SRmRYTkdMRHFLZ0VyY2VSSXZNTTJWdlQzODVDWEY0SjU4MXB3OW13a1l5dDJTKzlqbFVvT3pwMkx3THAxRmJoeFE0cHZ2b213V04wOGY3N01xQ0phcjdlWGorenM4ZHZYZVhnd2h5ajJxaFJ1YS9Pd2VyT0h1VXBMWXAzaFlTNnVYQWxDU2tyanVKZTllalVRYlcyMno4cHpCUUVCQTFpeG9oWVNDWE9MNjhGQk4yUmxSYmxjV0RxV2JxeEJGZVBzOTdZMjNiejAwUnRKenAyTHhIMzNsUmc5dDBra3c5aTh1UXluVDBlanVWa01IaytORlN0cUVSVmwvbURYNEtBYmpoMkxNOXRpMkZra2ttRWtKNXZ2c0hMdFdnQnljME1uTk43aTNMa0k4SGhxeHJFQUFCQVMwb2Y3N2l0RlZsYVVRN3RZVEVScWFpTmpCeDZ0bG9YOC9CQ3JicU8vbjRlTEYwT01xdHoxbGl4cEJKdXRkZHA3SnoyTmhvVXJWd0t4WkVrait2cDRPSFpzL0pidWs1R1hGekx0T3pRUTRneCtmbjVJU1VsQmJtNHU4dlB6MGRMU1lwZndjL1hxMVdocTByMEcrUHI2b3IrL0gwODg4WVJWMTkyMWE5ZUVxOEQwR2hvYURETVo3N3p6VHBOMm5GTkJYN2tGNkFJc1IrTHhlQTZ2d3Y3WHYvNWxhRytxYnlGckxSOGZINVNXbHBxMGQ2Mm9xQUFBZEhWMWdjMW1JeXdzREo5ODhnblMwOU9oVnF1eGZmdDI1T2ZuMnowRXpjbkp3Y2FOR3hFVEU0UEl5RWg0ZVhsQkpCSkJvOUVnUHovZkVJSjZlM3ZqcnJ2dXN2cDJoNGVIOGZUVFQyUFBuajA0ZCs2Y1hkYXFiekUrWThZTWsrL2Y2R0M4dUxnWWl4WXRRbWxwS1FDZ3RiVVZYbDVlMkxkdm4yRmp4MVJWMEtsVUt2enlsNy9FNjYrL2pvTUhEMDdKZlZxcnBxWUd6YzI2OFZ3clY2NkVSQ0laNXhxVE43bzZNeUVod1dpZTlUUFBQSU9ISDM0WVY2OWV4U2VmZklKLy92T2ZBSFNobkxsMnlQcjUzdDNkM1M1VG9Xd050VnFOUC83eGovajFyMzhOalVZREx5OHZmUEhGRitEeGVIajg4Y2Z4OWRkZlkvLysvZmpWcjM0Rm1VeUdWMTk5MWVwMjBxTWRQSGpRVVAyc0QwWDFNakl5OEovLy9BY25UNTZFUXFGd2VIVnNYbDRlMXE5ZmI5aTRJSkZJY1BEZ1FZaEUxbTJBNUhBNCtPOS8vNHVGQ3hlaXNiRVJJeU1qMkxGakIvYnUzWXRISG5sa1VtdDc4TUVIb1ZLcHNHblRKbmg3M3l6b2FtMXR4YVpObXd5em52ZnMyV04yTXd0VGhYSnFhaW9BNElVWFhyQnF3NFVyQ0E4UHg0OS8vT01KWHo4dUxnNXhjWEYyWEJFaHhKWFJrVzRYTld0V204V0Rwd3NYTnFPejA5Mmt1c2RSek0wK3RzYm9RSm5MWmQ0SmEyNkdxcDY1Zyt4cXRXdlBoK1B6MVdhcmNKUktEcTVlRFRUNlBEczdBdW5wVlVhWFMwNXVna2lreElVTG9WQ3JwKzdOTW9lak5XbEgyZElpUW04dkg1czIzVENwUmg4YTRxS2pRd2d2cjJIdytXcncrU3JELzhQRGJpWmhLSnV0eFlvVnRjak1OTjc1UFYyNXVXbVFrVkhGV0JtcjBiQnc1a3pVaExzS0tCUmNuRDhmanJRMDVsM2VJcEVTbXpiZGNHaWdVbExpaDQ0T29jMWZnejVvYm16MHhQSGpjZVBPTlEwUDc4R2lSYWJ6cDBkR2RITlJyYmwvc1ppNUpiVzlBdVhxYW04c1h0ek0yTTUzdE9GaHJrbkZQckZkY2JFL2twTGFJQmFiLzM2M3RYbTQvT1lpSmx5dUJvc1hOMkhXckRhem16S2Ftc1RJeW9xeXkveHZSOUpYSm9lR21zNThOOWVtZTJpSWk5T25vN0YrZllYUjY2UkFvTUw2OWVVb0xnNUFSSVNjc1dKWlR5NFg0UGp4T1BUMXVWWnJlUTVIaTlXcmE4eFdWRis1RWpTcDFzeGFyZTUxWmQyNkNnUUZNVmRBQ3dRcXJGMWJnVXVYZ25INWN0Q0U3OHVlWW1PN3pHN0lLU3dNaEZ4dS9ZYkpraEovaElUME1ZYnErdmRPMzM0YjV0QjU1K01wS2dwQVE0TW4rdnI0RHUwc1VGNHVkWHFBVHNoa3VMSFlHTkhxbmk5SDFDcTRjYWIyTU1XMmJkdVFtNXNMalVhRC9mdjNXeDM4V2pKNm5tWkhSd2ZlZnZ0dHE2KzdjK2ZPU1FmS295dTQ3ci8vL2tuZDFrUmR1M2JOOEhGWW1IMjZ5Qnc2ZEFqdnZQT080Zk84dkR5N3o3MW1vdFZxOGJlLy9RMkFybjMzMk5ib282dkVWQ29WWXdqRWRKcStRbk4wR0o2V2xvYm5ubnNPdi8vOTc5SFoyWW5ObXpmandvVUxkcDFsUEcvZVBQVDE5YUd3c05Dd2hySFliRGJlZXVzdGs5YW5vNDJlODFsVVZJUUhIbmdBSlNVbEFJQ1dsaGFqeXc0TkRZMDcwM1NzenM1TzFOWHB4aUF4dFRJZi9UaDc5OTEzRFI5djNMZ1JnWUdCNk8zdHhmUFBQdzlBRi9oTVpOYXZOVVovSHlvcUt2RG9vNDhhV3M2UDNsamhDcjc5OWx2RHgxdTJiSm1TKy96d3d3OE5IN2UydG9MRDRlQ1h2L3dsWG56eFJmRDVmTEJZTE1URXhDQWpJd01BOE9pamoyTERoZzFtYjYrdHJRMkFZMXZwMjl1bFM1ZndrNS84eFBCN0laVktrWm1aaWZqNGVNTmwvdm5QZjZLN3V4dG56cHpCN3QyNzhlMjMzK0x0dDkrMjZUa3VKeWZIc09IRjNkMGRCdzRjd0Z0dnZZWG01bWJEUHdEbzcrOUhkbmEyVFJ0R2JIWDgrSEhjZi8vOUdCZ1lBS0NyeHYzdmYvOXIwdjFoUFA3Ky92anl5eSt4ZXZWcTlQWDFRYTFXNDlGSEgwVk9UZzdlZXV1dFNUMDNqdDFrMHRyYWlsV3JWdUg2OWVzQWdPOS8vL3RHWFNWRzYram9NSHcvUjIrYVNrdEx3NTEzM29sZi9PSVhFMTZYUFdZb1QxZEs5YzBDRWJkcHRHR0VrTnNKUFRLbkVKK3ZRbWlvcnRWdlJrWVZkdTRzWWp3SUZoM2RqZFJVMDRxTDBmU3Ric2ZPajNNVXBnT2liVzBlMkx0M29kRy8wUWNDVlNvMlNrdjljTzVjcE9FMGMrMWZMWVZFc2JGZG1EZXZoZkU4L1FGc1Yyd3J5K1Zxa0pGUmFUWU1MeWdJTnFsZXJLMlZNTGFJVGtwcXg5YXRaV1puYWp0Q2RIUzNTVGphMThmSGxpMWxqRzAwM2QxVjJMbXpDTnUzbDJEejVqS3NYVnVKMWF0cmNNY2REV1piTWt1bFE0aUltRnlMcGZHSVJFcUh0LzNVUFI2cnpIWVZPSDgrRERMWjVDb0xxNnE4VVZkbmZnT0pVRGlDZSs2NTRkRHZaMnVyK1lNSjVtWmhqejU5dkREWjEzY1FhV25WSnNHYUxqaUp0am9zbDBpWXd5ZDdWWENyVkd5Y09oVnRzV1UzQUp0YTJCTHpSQ0lsTkJyTGIxZXVYUXV3YVRhNUs0aUlrT08rKzBveGV6WnptS3hXczNIeFlnaU9IWXQzK1RDWnoxZGh3NFp5eGpENTZ0VUFpMjI2WlRLeDBmc0VQUlpMMStiYVVwamMyT2lKZ3dkbnVGeVlEQUIzM0ZFUFgxL20xNFRTVWorN3pQbFZxOW5Jekl5MStOeklZZ0dMRmpWanpacnFTVzBPdElld3NCNnpYVHc2TzRXNGRNbjIwUHZzMlVpenorMUpTZTNZdUxFY0lwSGx6VCtPMXQzdDd2QTI5YTc0R0NERUZoNmpBdVIrNWRUOXZhUDNneC84d0hCQVd0OTJkVHJUYXJXR3I4UFQwOVBxZVpMMjl0RkhIeGsrdGpWQUdFdXRWdU9aWjU3QlBmZmNZNmdTQm9BVksxWmc5KzdkVUNqTXYxK3doeE1uVGhncVh4OS8vSEdUcXI3UlFhbSs2bmc4TjI3Y01GdzJMUzNONkx5WFhub0p5NVl0QTR2Rnd1Yk5tMjBPWXNmajVlV0Y5UFIwekpneEE0R0JnZkQwOUlSUUtJUzd1enVDZ29Ld2FkTW1uRDE3Rmc4ODhJREYyK25zN0RSOG5KeWNiQWlUSDNua0VheGR1OVpvM1dmUG5yVjVuWC8rODU4TndjcVNKVXRNenRmUE45VnpkM2ZITysrOGcwT0hEc0hUMHhNLy9lbFBEZFd3TDd6d2dxSDFyNzJORG8xVFVsS1FuNThQTnB1TlhidDJtY3phTGlzcnMrbWZ2ZWtEWlJhTGhYdnV1Y2Z1dHorV1hDN0hsMTkrYWZnOE1URVI1OCtmeHl1dnZHSjRIQzFhdEFoYnRtekJ3TUFBWW1OakRaczNSaHRkamE3dnZoQVRFMk55T2FYU3VlLzd4cnA4K1RMdXUrOCtMRjY4MkJBbXo1czNEN201dVNhYkpEdzhQSERreUJIczJMRURBRkJRVUlBbFM1Wmc4K2JOeU03T3R1citQdi84YzBNMThORFFFRjU3N1RWODhza25PSGZ1SENvcUtnemhMZ0FjTzNiTTZMcUppWWtXV3lxYk8zL3NZMU9qMGVCdmYvc2JObTNhWkxnL0hvK0gvZnYzVHpqQVhyUm9FWTRkTzJhMHdlWEREei9Fd29VTERkWFlrMVZYVjJjVUpxZWxwUmx0VkJscjlPYW1lZlBtR1Q1bXM5azRmUGd3ZUR6SHZ6KzNKWGllTGthL0R4UnhwbTdVSnlIRWVsU2g3Q0I4dmdwUzZSRDgvQWJnNXpjSVg5OUJ4b09pUVVGOXFLMjkyV0ltS2txTzFhdHJMTGFQMWRPSHFkblpFUTV2Y1dldVZUV1Q0V0V1U2t2OVVGenNieEtZTXJYczFXck5COHFob2IxbUR6N3FTU1REdVB2dVNodzdGdWN5Y3lVNUhBM1dyS2xtYk5NTjZBNmdsNVF3NzZiTXpRMUZVRkFmdkwyTmcyaHY3eUZzMlhJZDE2NEY0TXFWSUp2bXVFN0V6Smx0UnAvWDFVbkFZbW5CNTV2K0RDY2pKTVMwTmFxOVNDVERXTGV1QWlNamJCdytuT0NROXNOc3RxNEtMU3pNTkVnQmdPdlgvUmczQ1V6RU45OUV3TS92dXRtQTNNMU5qWXlNS3BTVStPUGl4WkFwZlR5WWU4Nnlkck9rcDZjQ2E5ZFd3TTNOTlBESXlRbXpxUnVEdVdEZm5pM0IyOW84OE1VWFNVaE9ia0pFUkEvanpOdnhaajJUOFVWR3lyRnlaZTI0bTRaV3Jxd0JqNmZDOWV2MmVhdzVrby9QRUZKVEd4RVN3dnljQWVpNlFXUm5SOWhVcmVrc0lwRVNhOWRXbUx4bTZWcmRSNkttWnZ3MmVoVVZQaENMRll6ZENjeTVkczMvdTNiUnJyZVJJQ21wM2FURGgxNVZsWTlkNStncWxSeWNPQkdMelp1Wk4zdnBSVWQzdzkxOUJKbVpzUlB1bGpFWmdZSDl1T3V1YXNhT0xjUERYSnc2RlQyaFRTRktKUWVuVGtWajgrWWJqSUY1WUdBLzdydXZGT2ZQaDFFNzZESEN3bnJCWm10UVYrZjRWcGVFakVmRTVVS3Uwb1VBZmNwQmVMdFA3YVk4SHg4ZlBQend3M2o3N2JkUlVsS0N6TXhNUTZYY1JEbnpJTytSSTBjTWJZSi8rTU1mUWl5MjcvZnowcVZMYUc5dmg2K3ZML3o4L0NBU2ljRG44OEhuODZGV3ExRlJVWUUvL2VsUE9IWHFGQUJkZFhKRXhQaGphOHhwYTJ2RDl1M2JEWUdrdjc4L1B2amdBeno3N0xNb0tTbkJMMzd4Qy96NXozL0cvZmZmanpWcjFpQWhJUUhCd2NHTWxiWGovVncwR2cxR1JrWXdNaklDaFVJQnBWSUprVWhrK0ZvRUFnRWVmL3h4ayt2Tm1qWEw4UEdUVHo2SmQ5OTlGMUZSVVl5VlkxcXRGbVZsWllaMnJRS0JBT3ZXclRPNkRJZkR3Y2NmZjR5aW9pS3NYNy9lOGpkb2dqSXpNeWQxZlkxR1l4VGtLQlFLK1BuNTRiMzMzc09tVFpzQTZOcFU2KzNjdVJNLys5blBFQk1UWTdHaVRxdlZvcTJ0RFNkT25NRHAwNmNCNkNvYjc3dnZQcFA3ZisrOTl3eWZ6NXc1RTU5Ly9qa1NFeE1CQUcrODhRYisvZTkvQTlDRlBVOCsrZVNrdmw1TDZ4MGR6QTBORFNFNk9ob2ZmZlFSNDB4di9mcWNSUjhvcDZTa1RFazdYb2xFZ3FOSGoyTE5talhJeU1qQXYvLzliNk9LMHJ5OFBLeGJ0dzZkblozdzgvUEQ4ZVBIalo2enBGSXBPanM3Y2VEQUFUejk5Tk5vYjI4M2JKaFp0R2dSRkFvRit2djc0ZW5wQ2JWYWJXaVpEY0NvalRFVFIxVjI5dmIyNHNDQkE5aTdkeTh1WExoZ09KM0g0MkhYcmwzNDlhOS9iYmJWdEVBZ01MUzkvOS8vL1Y5MGQzZmpxNisrd2xkZmZZWHc4SEJzMmJJRmFXbHBTRWxKWWF6UWZ2YlpaL0h1dSs4aUtDZ0k4K2ZQUjB4TURNTEN3aEFhR29xUWtCQ0VoWVhobFZkZXdWdHZ2WVVUSjA0d2h2ZVRVVlZWaFljZWVnZzVPVG1HMHp3OFBQREpKNTlZckRxM3hySmx5M0Q4K0hGczNyd1pYVjFkQUhRYk5OTFMwckIyN1ZxOC92cnJSaFhmdHNqTXpNUUREenhndU4zbHk1ZmowS0ZES0MwdHhTZWZmSUxBd0VCSXBWS0l4V0lNRGc0aUt5dkxzR2xLS0JSaTQ4YU5ScmZucU0wclk0M2VkRElWQWZaVU1BcVV1YTY5c1o2UTJ4VUZ5bllXRTlPTjZPaHVxNnNoZ29OdkJvNkppZTFZdHF5ZU1ZRFJhRmlNQitIWWJDMVdycXhGUU1BQUxsd0lkVmlBeEZTaDNOMXRlcUE3UHo4WURRMWVadGZoNVdWYXJXdHVubHh3Y0IvUzA2dXNtdDhjR05pUGRlc3FjT0tFY3c2VWpzYmpxWkdSVVdtMkJlWFFFQmRaV2N4emFBRmQ5ZU9KRTNIWXRLbk1aQllzaDZQRnZIa3RpSS92Ukg1K01NckxwUTQ1bUI0WTJBOS8vNXM3RjlWcUZpNWNDTVhJQ0J2aDRUMTJyUWgzVkhXNXIrOGcxcTJyTUZSWnIxdFhnU05INHUzNis2RVBrNk9qdXhuUGIyejB4TGZmMnFlOUc2Q2JFM3JtVERRMmJDZzNXeEVNNkRZRFJFVElrWnNiaXVwcXkzOUUyWXY1UUhuOHg2OVlyTUNHRGVXTUcwNHVYQWkxS1NSa3M3V004NWNCMkQyYzYrL25JU3NyQ2x1M1hqZXBST3pwRVl4YmtVM01ZN0cwU0U1dXh0eTV6TjBweHVKd3RGaSt2QjVSVVhMazVJUTdiSjc0WkhoNGpHRCtmQmtTRXp2TVBpNVVLamJ5OGtKUVV1SS9vYm02VTgzZmZ3QVpHVlZ3ZHpkK3JXcHQ5Y0RYWDBmWjlITzRjaVVJa1pGeXMxVzlla29sQjJmUFJocHR4bk1sd2NGOVdMcVV1Y3RNYzdNWVgzOGRhZmY3N08vbklUTXpGaHMzM2pEYlloc0Fnb0w2Y2ZmZGxUaDZORzVLUjJpRWhmVml6WnBxeHJYcHE2d244NWp0N0JRaUp5Y01LMWJVTVo3UDQ2bXhjbVV0WnN6b3dQbnpZZWpvc0YvTDBPa3FMS3dYNmVtVllMR0FVNmVpS1ZRbVR1ZlA1Nk54V1BmODM5alRobkN2Z0NsZnd3c3Z2SUI5Ky9haHI2OFB6ejMzSE5MVDA2ZGxHMG1OUm9QLys3Ly9BNkFMY3ZRZjIxTkJRWUZOc3hhWkFsaGJYTGx5eFJBbUJ3WUc0dXpaczBoSVNFQnljakllZXVnaEhEdDJETTNOemRpOWV6ZDI3OTV0dUI2SHc0R2JteHU0WEM3WWJMYlJyRld0Vmd1TlJnT05SZ08xV2cyVlNnVzFXczBZT09mbTV1S3ZmLzByZHU3Y2lhS2lJdmo1bWY1dHNuYnRXc1RGeGFHaW9nS25UNTltckp3MDU1bG5ubUdjMngwV0ZtYTNWdUdPOFA3Nzd4dFZZNmVucCtPamp6NHkrbHJXcjErUGlJZ0kxTlhWb2F1ckN5Kzk5TktFN3V2VlYxK0ZqNCtQMFdsc05odDc5dXpCK3ZYcjhjQUREMkR2M3IyR1RRVC8rdGUvOE5SVFR3SFFoVmtmZi93eDNOd2NFMHg4OXRsbmhzcHNRTmZ4NE8yMzM3YllLdHhaZW5wNkRHdWRxbmJYZ0c2bWJFNU9EbWJQbm0zVStuM2Z2bjM0OFk5L2pLR2hJUWlGUWh3NWNzU2ttOEdTSlV0dzlPaFJQUFBNTTNqbW1XZU16bnZ3d1FkUlgxL1BHQ0p5dVZ6TW5UdlhNVjhRZytibVpwdzRjUUtIRHgvRzhlUEhqYm9tc0Znc2JOMjZGWC80d3grc0Rqd2ZmdmhoM0hQUFBmamQ3MzZIdlh2M1luQndFUFgxOVViUGMwRkJRWWlPanNiUGYvNXp3MmlENE9CZzFOYldNajZuNksxZXZScHZ2ZlVXR2hvYWpEbytIRHQyYkVMejJ2V2RDQW9LQ3JCaXhRb01EdDc4ZXk0OFBCeGZmZldWVVFYdlpDeGZ2aHg1ZVhtNDU1NTdqQjUzSlNVbEU5NDh0V2ZQSGp6eHhCUFFhSFIvcTZ4YXRRcGZmZlVWaEVJaGVEd2VYbjMxVll2WGYvbmxsK0hyNnp1aCs3YldHMis4QVlGQUFKRklCSGQzZDNDNVhIUjBkQmcyQkhBNEhKZCt2YkJGUTArcjRXTi9udXR2c0Nma2RrU0JzZzNFWWlXOHZZZmc2enRvOW9EbmVETTE5WWFIdVdocUVxT2h3UXRzdGhZcEtZMllQYnVOOGJJcWxlNWdXMFNFSExObU1WOG1NYkVkSVNHOXlNa0pSMk9qZlVNTURrZHJPUGl0VXJGUldlbUQ0bUovb3hhTFlyRUNmWDE4MU5TWUQ2L2MzRFNRU2sxYm1ERzE4b3lJNkRIYm5sR2xZak1lbEF3TTdNZm16V1U0ZFNvYTNkMk9tU003SHJGWWdZeU1Lck90cWZVL3k0RUJ5enZIK3ZwNE9IWXNIaHMzM21DY3lTc1VqbURGaWpvc1dDRER0V3NCS0N2enRldG1nckV0eHE5ZURUUWM3TTNQRDhFZGQ5U1BleHRhTFF1ZG5lNW9iZlZBVjVjUS92NERTRWd3cmRqcTdlVWpPTmkrVmNwQlFYM0l5REJ1aGU3ck8yalhTblpMODBJQlhYQnc4bVNNM2R2d3ltUWk1T1dGSUNXbDBlTGxSQ0lsMXF5cFJtZW5PNjVlRFVSTmpiZERaNDViMC9LYWlWaXNOTnVTOU9MRkVGeTdGZ0JmMzBHSVJFcTB0bnFNMi9wMzFxdzJrNDBZZ0c1VGhDT3FQYU9qdXhsZkQvTHpnMTJ5Y25JNjhQUlU0TTQ3NnliMHZCQWEyb3R0MjBwUVhPeVB3c0pBaDNRbHNKVlFPSUo1ODFxUW1OaGhzZVZ3ZGJVM0xsNE1uVGF0YTMxOUI3RmhRN25SNjdGR3c4S2xTMEVvTEF5MDZmZmZ6MjhReTVhWmJ4RTlHcGVyUVdob0w5cmJQVEF3NEZvN2xpV1NZZHgxRi9OR3VOWldEMlJteGpxc05YdDd1eERmZkJPT1ZhdHFMVjR1TUxBZmQ5elJnT3pzaVZlSzJTSXBxUjEzM05IQStGb3dNc0xHeVpPeEZzY3BXT3ZHRFY4SWhTTll2Tmg4bFh0Z1lEKzJicjJPMmxvSkxsOE91bTJEWlgyWXJPOCtkTmRkMVJRcUU2ZUxGWXB3dVVkM1VMdXlxeEZMdzJkUCtSb0NBZ0x3MGtzdjRlbW5uOGFWSzFmdzNudnY0WWMvL09HVXIyT3k5dXpaZytMaVlnQzZnOXhqUXpoN1lLcTZOR2Y5K3ZYWXRXdlhwTzR2SXlNRHFhbXBxS3lzUkZaV0ZoSVNFZ0FBZm41K09IcjBLTTZjT1lQMzMzOGZKMCtlTkdyQnJGYXJqZHJrVHNUaXhZdVJrcElDQUZpd1lBRVdMRmpBZURrM056ZWNQSGtTUC83eGozSDY5R21yN2pja0pBUzdkdTJhMUp4Tlo5cTJiUnRlZnZsbE5EVTE0ZVdYWDhhenp6NXJzZ2xESUJEZzVNbVRlT0tKSi9EMTExOURwYksrMjVsSUpFSktTZ3FlZnZwcGt3cHV2WFhyMXVIczJiTllzV0tGNGJTK3ZqNzg0aGUvZ0VhakFZZkR3YWVmZnVyUXF1QXRXN1pnNGNLRktDMHR4WnR2dm9sSEgzM1U0dVZ0N1Y1Z3o0MHRGeTVjTUlSbVV4a29BOEQ4K2ZPTlBtOXNiTVJUVHoyRm9hRWgrUHI2NHZEaHc0eXpnbDk5OVZWVVZGUVl1aTRBdXNmYkgvN3dCOHliTnc5YXJSWUNnUUREd3plTFYxZ3NGbDU4OFVXRWhvWmFYSk8rdGJHMUtpb3FETlgzby9YMDlDQWxKUVdOamNiSGFBUUNBYlp0MjRaZi92S1hSbDBNck9YajQ0Ty8vZTF2K1BXdmY0MzMzMzhmKy9idE01cE5MNVBKNE9IaGdiVnIxeHBkejFLWURPaEdCZXpmdngvcjFxMHpha3NmRlJWbDFGWEFWZ3NYTHNUR2pSdngyV2VmQWRBOVBqLzg4RU83ejdxT2lZbEJibTR1bm5ubUdmejk3MytIU0NUQzBhTkhFUlJrKy9nY0FGaTVjaVhFWWpGNmVucncxRk5QNGM5Ly9yTmg0ME44ZkR6WWJMYmhjVE5hVkZRVWZ2T2IzNWpNWVhhRWYvN3puNFpXNzB4MjdOamhzRTB6VTYyeTgrYmpLRmJvZWh0ekNDRVVLSnR3YzFQRHkwc0JUMDhGSkpKaGVIa05ReUlaaHJmM3NNV3FqL0dvMVN5MHRvclEyT2lKeGtaUHcwRXNkM2NWMXEyck1IdmdYS0hnNE9USldNaGtJalEzaXlFV0t4QVJ3Vng5NSttcHdMcDFGWkRKeExoeUpkQnV3VEtYcTBGZkh3K2xwZjRvSy9ObG5CdjZQLzlUak9GaExqbzZoT2pzZEVkM3R6dmtjZ0Y2ZS9tR0EvcHo1N1l3SG1RZGUvQjg1c3gyTEYzS2ZQQ3hwVVdFMDZkMUZacE1zNGtsa21GczJWS0dnb0pnWEx2bVA2V0JUbFJVTjFhc3FETmJjYXNMazJQUTFtYmRDMkozdHdESGo4ZGgvZnB5czdjcEZpdXhkR2tERmk1c1JubTVGRlZWUGxiZnZqbmUzc05HczdsN2Uva29MTHo1aHJTMDFBOEpDUjJNQi80MUdoYnE2NzFRVmVXRGhnWlBvMnJnbmg2K1NhQ3MwYkJRV3l0aGJBMDZkMjRya3BLWVc0YU9OWHQycTlGdDhQa3F4dCsxd01CK3BLZFg0Y1NKeVIzVTkvQVlRVVpHcGRud283WldncXlzS0lkMURMaDZOUUJlWHNObVc2cU9KcFVPWWZYcUdpZ1U5YWlwOFVaOXZSZGtNcEhaemdBVFpTNDRabHY0RnZqNERHSGR1Z3FUTnExYXJhNjlkMW1aYnBmbjZQYXh2YjE4dExWNW9MMWRpSTRPSWJxNmhJYm5wTWhJT1pLVG14anZxNk5EYVBjZ1J5UlNZdGt5MDgwVmRYVmVVMVlaUGxVRUFoVUNBdm9obHd2UTE4YzMrVjdhWXpZcm02M0ZuRG10V0xCQVp2YjFWcXZWQlphK3ZvT0lqR1NlRjY2L25hU2tkcFNWK2FLMDFNOHByYU5GSWlWbXpXcERVbEs3eGZjUGJXMGV5TTBOUlV1TGFBcFhOM21EZzI1R1AvZTJOZytjT3hmSjJMM0VIQitmSVN4YTFHejJaOG1FemRZYW5oTnFheVVvSy9ORmM3UFk2VE8waGNJUnJGMWJBVDdmOVBXNnRkVUR4NC9IT1h4VVJVV0ZGUDcrZ3lZaks4YWFNYU1EUlVVQkRuMWM2RFpMTm1IMjdGYkc4eFVLTG80Zmo1MzBlNWJScmx3SmdwdWJ4bVJUM0ZpUmtYSkVSc3JSMGlKQ1daa3ZxcXU5WFdaa2lxT05EWk1CM2MrS1FtWGliTEhDbTYrQk56cVl1dzFNaFovLy9PYzRkT2dRenA0OWkxMjdkbUh0MnJYakJoS3VwS2FtQnIvNjFhOEFBR3ZXckpsMFpiQTVDUWtKV0xwMEtRWUdCakEwTkFTRlFvR1JrUkdvMVdwb05CcDRlSGdnTVRFUk8zYnN3TTZkTzQwcWd5ZnFqMy84STBRaUVXTXdtSmFXaHJTME5HZzBHdFRWMVVFbWs2R3RyUTNEdzhPRzl0WDZDbVNOUmdPdFZtdjROM3BHcUw2S21jUGhHUDZORGNFc2lZeU14SWtUSnpBd01JQ1dsaGFNakRDUG9tQ3hXSkJLcFE2dmFITTBMeTh2L09jLy84SEl5QWhXclZwbDluTHg4ZkU0ZWZJa2xFb2w1SEk1WXpBemxsQW90THBsN09nd0dRREVZckdodmU3Nzc3OC82VGE3NCtIeitmajg4OC9SMTllSE9YUG1PUFMrSmt2Zjducm16Sm1JaTR0ejZscENRME54NnRRcFBQVFFRemh3NElEWk9lc3pac3pBalJzMzBOVFVoTDYrUHJCWVdlbExHUUFBSUFCSlJFRlVMQVFIQnh1cVVWa3NGbjczdTkraHU3c2JYQzRYZ1lHQldMNTh1ZGtBVi84WTE5KzJMYlJhcmFIeWZIU2x0WmVYRi9idjM0L2x5NWRqWkdRRTgrYk53ODZkTy9IUVF3OUJLcDM4eUJWdmIyL3MyclVMdTNidFFsVlZGUTRmUG96czdHems1dVppMzc1OUVJbHMrenZTeDhjSDk5NTc3NlRYTlJhTHhjSUhIM3dBbVV5R2h4NTZDQTgvL0xEZDcwTlBKQkxoblhmZXdZTVBQb2orL3Y0SkJmWjZpWW1KK1BEREQ2RlFLQXp6cS9WNFBCNXFhMnN4T0RnSXBWSUpsVW9GRm9zRlgxL2ZLWDEvTUh2MmJKTkFtYzFtSXl3c0RCczNic1RMTDc4OFpXdHh0UExPbThmWVlqeW0xekVTUW00WExHM0J1OU9ncWFLcHZaY2VzK3Z0YmQ1Y0JrOVBCV00xNkVUSjVRSkRnTnpjTERZNVdCVWUzb01WSytwTVdrWHE5ZlR3Y2VKRUxIcDZiaDd3NDNJMVdMKytBZ0VCek8yVVIrdnY1Nkc2Mmh2TnpXSzB0d3ZIcmV3elIvZjNsZFppT1B2WVk1Zk1ucWMveUd1dWRYVmVYZ2dLQ3dQQlptdXhkR2tEa3BMYUdTL1gwT0NGMDZlak1UTENOZ1RIVEhOTDlicTdCYmg4T1JqVjFSS0hCc3RDNFFoU1V4c1JFOU5sOWpLRGcyNDRkU3BtUWxVNFhsNEtaR1JVTWdib1RQcjdlYWl0bFVBbUU2RzFWWVRCUWR0KzdrdVhOaGdxNGJWYTRQRGhCSk9ndzg5dkFKczNseG5hSEt0VWJCUVgrNk80Mk4vcy9iSFpXanowVUtGUnNGSmFxcHN2Zk45OXBUYXRjYkpxYWlRNGZUcDZRcjhYL3Y0RFNFK3ZNanVyc3FURUgrZlBPMzZ1SjRzRnBLVlZtMjIzUFo2T0RpRU9ITERmVG0yQlFJWHZmLytxeWVtVmxUN0l5akp0bXhRWXFHdTlPbmF6aEVyRlJsWldsRkU3MiszYmkrSGxaVHFEWG05NG1BdXRsbmxHdTk3bHkwRW9LTERmakNoM2R4VTJiTGhoTWpkMmNOQU5CdzRrMnZ5NGMzVitmb1BZc2tXM2cxdWpZYUczbDIvWU5OVGJ5d2VmcjJLc0RHeHI4OERCZytQL29SNFFNSURseSt2TWRuY0FkTTl0WDM4ZEJabE1CQllMU0UxdE1OdTFZNnpXVmhGcWE3M1EwT0JsMUYzREVYeDlCekZuVGl1aW83c3RqbXpvNytjaEx5OEVsWlhNbFVOdWJtcUVodlpoYUlnTGhZS0w0V0V1RkFxT1VYRHE1cWJHd3c4WG1selgydS83WkczYWRBUGUza1BJencvQjlldCtWcmZwRGcvdndheFpiV1k3UE5oS29lQ2dvY0VMalkyZWFHMFZvYWRuYWx1ZTgzaHFiTnhZemppL3ZibFpqTXpNV0llSHlYb2NqaGFiTjE5bjdBZ3oycGt6VWFpcXNuL1ZHcURibUxacVZZM1pUVmRkWGU0NGVUTEdZYTNwUjcrUHNZWlN5VUY5dlJmcTZpUW1tK0hHV3JqUStqbmY0L0h5VWlBMjF2UzlvMHdtUm5Nejg4R1RpVnhIajhQUll2YnNWcU13ZVRTTmhqVWxvZkpqQy9jNjlQYko5UFIxWnh0MlhOSE5tVXowaThUWlI5NTIybHBrTWhtU2s1UFIyTmlJcFV1WDR1dXZ2NTRXY3dtSGg0ZXhmUGx5RkJRVUlEdzhISGw1ZVFnSW1Qclc0Y1MxNkt2VitYeSswd1BFcVZaUlVlRXlYM052Ynk5NmUzWHZlMjBOb2ZSVnI1NmVucE9leTdwbnp4NWN2WG9WcTFhdHd2YnQyeWQxVy9haTBXanNzdW5FRlp3OGVSS1JrWkVUbnVQckxISzVibk92cDZmbkxmT3pHQ3MvUDk4dzgvZ3ZmL21MVVdYMlZGQ3BWSWJIY21SazVKVGU5M1N6NG9QSFVkYXUyMXo0MmZ4VXJKVGF0OEtkRUdLS3RlaEhOb1VZVktIOEhiV2FQZWt3V2Fua0dOcFlOelo2b3IrZitROVBOemMxVWxLYXpBYW5nSzcxWlhaMmhNbEJMWldLaldQSFlyRitmWVhSakZzbUlwRVNjK2EwWXM2Y1ZzTjEvL3ZmbVdiWFpZN3VBUEhFd3pGTEI5UzFXaGJLeTZVUWkzWHRlZjM4bUwrbTRtSi9YTGh3TTZTVHl3VTRkU29hZDk5ZGFmYjJ2YjJIa1paV2pkUlVOMVJXK3FDKzNndk56Uk9icWNHRXc5RmcxcXgyeko4dnN6Z0hXQ1lUNGN5WjZBa0hURDA5ZkJ3OE9BT3JWOWNZVlE2Ym82K0sweDlNN2Uvbm9hK1BoOEZCSHJxNjNISGxpdVgyTndVRndYQnoweUFob1FQWHJnVXdWczIxdDN2ZytuVS9KQ1cxbzZsSmpIUG5Jc2Y5dmRKb1dHaHVGaHUrQnJsY2dJc1hReG5uYWp0YVZKUWNLMWJVNGV6WlNKdXVOM05tRzFKVEd4bC81OVJxTnI3NUpoemw1WlBmZ1dvTnJSYkl5b29DbDZ1eDZ2ZGlMR3ZudkZ2TDNPT1E2ZlQ0K0U3Y2VXZWR5WGw5ZmJvNW9LTURQemMzdGNXZ0dNQzR6OTFhTGN5R2RoT2g3d2JoNldrY2N1dm1uOGZlY21IeVdHeTJGaExKc0ZXYlhKZzZXb3dtRml1d1lJRU1DUW1kRmk5WFV1S0h2THdRakl6b2JrK3JCYzZmRDBOUGo4QnNSNHZSQWdMNkVSRFFqNVNVSmlnVUhMUzNlNkN6MHgyOXZYejA5ZkhSMU9RNXFabkZiTFlXa1pGeUpDVzFqOXVxdTZkSGdNTENBRlJVU0MxVzFicTdxM0RYWFZVbXA2dFViQ2lWSEtoVWszL2ZNbGw1ZVNHUXl3Vld0UmIzOUZRZ1ByNFRjWEZkRUl2TmJ4RFI2Ky9uNGRLbElFaWxRNWc1czgzc25IWUE0UFBWaUkzdE1nUnR3OE5jZEhYcHVxVjBkd3ZRMzgvRHdJQWJCZ1o0VUNnNGR0M3d3K0Zva0pGUnhSZ20xOVpLY09aTXRFUEhEWXlsVnJPUWxSV05lKzh0dGZqK1N5aDB6Ty9PN05sdFNFNXVNdHUxb0tMQ0J6azVFUTROMk0rZjE4MFBzelpVNXZGdS92NWN1UktFL0h6em00OFdMcFRaWlkyV0JBWDFJU2pJdHBiL0U3bk9XRlNwVEp3cDJjc0hYQllMS3EwV1plMTE2QnpzZ1ZUbzVaUzFCQVVGNGNpUkkzanp6VGNCQU5uWjJWaXpabzFUMW1LTHJLd3N6SjA3RjNQbnpzV1RUejVKWVRJQmdFbFY3VTEzcmhJbUE1TUxnKzFaQmZtVG4vekVicmRsTDdkU2dKbWVudTdzSlV5SVJITHJ2KzlidkhneEZpOWU3TFQ3NTNLNUZDUmJvV05Ramh2dHVncGxOeFlieVJMSGJJQW1oRXdPQmNyZk9YOCtERnUzbGxvOFlNbEVMaGVncnM0TDlmVmVhRzBWamR0eU1USlNqanZ1YURBN2EzbGtoSVBjM0ZCY3YyNisvZEhJQ0FmSGpzVmgzYnJ4UStYUnVGeU54WU9MazNINmREVGk0enR0RHJacWFpUUlEdTdEc21YMWpLR3NVc2xCZG5ZRVkvdll4a1pQbkRrVGpUVnJxaTJHQ1VMaGlDRlkvL0REK1pNK2lNbmhhSkdRMElINTgyV01zMXBIcnowdkx3U2xwWDZUdWovOWJXVm14bUxPbkZZc1d0UnNVM3Raa1VocENBLzkvUGpqQnNwS0pRZm56a1dnb3NMSFlrVjFYbDRJaG9hNHVIVEorcXJQNm1wdmhJZjNvTCtmaHhNbmRCVmJkaHdKWkpQNCtFNm9WR3prNUlTUGUxa2VUNDA3NzZ3eld3M2MyU2xFVmxhVVRhMWU3VUZYVFJTRFZhdHFKbHlwYkMvV0JNcHN0aGJKeVUyR1RTNmoxZGQ3NGV6WlNKTmdhbVNFZzMvL2V3NWlZN3N3YjE2TFNZaHJqWW9LcWQxYXU0YUc5aUl0clFaOHZuRVlvMVJ5Y1BKa3pDMDdrM09pWVd0WEYvUDNReXhXWVA3OEZzVEhkMXA4WFdwdEZlSENoVkN6YlhGTFN2elEwU0hFcWxVMVZ2OXU4UGxxaEliMkdsWEhUdlMxd2N0TGdSa3oycEdRMERsdXVOdlpLY1NWSzdwNTVwTUpyN2xjemJnak9LWnFkdlI0YmJvOVBSV0lpdXBHVkpUYzZ2Y3JnNE51S0N3TVJHbXBuK0U5VldXbGo5VXpsZ0hkSnBQZzRENno0ZjdJQ01jUXltczBMR2cwd1BYcmZqYS9YdXNET0tZZ3I3VFVEOTkrRythVVdlcmQzUUlVRmdaaXdRTHo0ZWQ0bXoxc0ZSallqNlZMRzh6K2pCUUtEbkp5SWxCVk5UWGpBUFFiVGxKVEcrejYzcmUrM210Q203aW1Dd3FWaWJONGNMbFk0T1dOUEhrWHROQWlzL0lpSHBqanZBUHpjK2ZPeFh2dnZlZTArNStJZGV2V21aMHpTd2doaEJEaTZqSXJMa0lMM2Q5dTg3MGtFSElvdGlMRUZkRWo4enVkbmU0b0svTkZZdUw0TTBuYjJqeFFXeXRCVFkzRXFCMjFKUkxKTUpZc2FiUjRFS3F4MFJQWjJSRldWUkFybFJ3Y09SS1B0TFJxc3pPVnAxSjF0VGVxcTcwaGtRd2pKYVVKRVJIV3pVTVVDa2V3ZW5VTjQzbE5UWjQ0ZDg3eTk2T21Sb0tzckVpc1dsWHJzTEJjajg5WFk4YU1kc3llM1dhMjNURndzLzF6WVdHZ3hiYUp0dEpxZGJOejYrcThzR0pGTFFJQ3JOOU1NQkhqVlhNcmxSeWJ3bVFBS0MrWFFxSGdRaVlUR2I0MzVqWURYTG9VWlBQdE8wSklTQjlXcnF4bDNBU2kwYkJRV0JpSXk1ZURuRGEvVTYxbWZWY0JiMTJMVDMyN1luc0huK1llZi9yV21rTGhDTmFzcVVaZ29IRzdmcldhaFlzWFExRmNiTDZOalVyRlJsbVpMOHJMcFpnM3J3VUxGOHJHclVqVjYra1JHS3JWSm12Ky9CWXNXdFJrc2dtaXBVV0VjK2NpcDd6TjdsVHE2QkRpdi8rZGlaaVlic3lZMFc1eE04MW9ZeXZEUFQwVm1EZHYvQ0JaTGhlZ29DRFlxbG5VcmEwZStPS0xKS1NtTmxnMVYzeXkrSHcxb3FLNkVSZlhOVzVGb0ZyTlFtMnRONjVmOTdWcmg0enhkSFpPYlFzdlBRNUhnNkNnZm9TRzlpSXNyQmZlM3BiYkxvL1cxZVdPb3FJQVZGYjZtRHlmdHJWNTRNQ0JSTVRHZG1IeDRpYUl4WlByc09EbXBqWVptV0h0NzdRZWk2VTEyem5rNHNVUVhMMXFlZk9XbzEyNUVvU0VoRTZ6R3hqdHRjbEdKRkppeVpKR2k1dWFLaXA4a0pzYk91SFJLeE5WVXVLSG5oNCsxcXlwdHRoSnhoYW5Uc1hncnJ1cUtGUW14QUhXK3djalQ2N3JOUEY1Y1paVEEyVkNDQ0dFRURLMVBpL0pNbnk4d2QvNXg0TUpJY3dvVUI0bFB6OEVNVEhkakFlZE9qcUVxS3owUVhXMXQwMHRvOTNkVlZpNHNCa3pablNZUFhqZTI4dkh4WXNocUtteHJXcERwV0xqNU1sWUxGelliTEVLQmRDRjFVMU5uZzV2eFNxWEM1Q1pHWU1aTXpxd2ZIbmR1TlduWThNbFFGZFpkZkZpQ0c3Y01GK2xQVnBWbFE4VUNpN1MwNnZNVm0xcHRTejA5UEFuVkJYbTZ6dUl4TVIyeE1WMVdhd0swNGRlVjY0RVlXakljUTh0dVZ5QVE0ZG1JREd4SFlzV05WdmQ4bFNyWmJsRTlXUmRuWEg3T2tkdkJKZ29OemMxa3BPYk1ITW1jMnY2NW1ZeGNuTEM3WFpRZmpMMDdYOEhCbmhJVG01a2ZOekpaR0pjdis2TDJscUp5VHgzZXpBM2sxRmZUWitlWG1WU29kamFLc0s1Y3hGV2Z3ODFHaFl1WHc1Q1I0Y1E2ZWxWNC83dWRIZTc0K2pST0x0dDdGaTh1TWxvTFkyTm5yaCszYy9rZC9wV0paY0xjT2xTRUs1Y0NVUlNVanNXTDI2Mk9NZit4ZzFmZEhhNmc4M1dJaXBLamhrek9oQVNZbmxtYmxlWE93b0xBMUZWNVdQVDgvWElDQnZaMlJHb3JaVmc2ZElHbXl2WnJibXY2T2h1eE1aMklUeTh4NnJmUGQwbUNOM3IwMFQwOXZMeDczL1BRWEJ3SDJKaXVoRWUzbVBWUmdwZGkvZXBhYjNQNFdqZzd6K0FvS0IrQkFYMUlTQmdZTnpxNmRGVUtqWnFhaVM0Y2NPNndGMy9QaXdtcGd0ejU3WmFuTG50U0N3V3NHS0ZhZGNLcGhud3pxSldzM0RsU2lDV0xhczNPVzlnZ0dlMjZ0OWFZckVDYytlMklpR2gwMnpYbFBaMkQrVG1oa0ltczF6SjdraU5qWjQ0ZUhBR01qS3F6STdZa01zRktDMzFRMnVyQjdxN0xXL0dVS3RaUnFHeVVzbEJSNGNRY3JrQUNvVnV6cmtqWG1PZFFTQlFnODNXT20zREhMbjliQTBNeFcvTFM2Q0dGaGNhaWxIZDNZeG9ienFZU0FnaGhCQnlxNnZ1YmtadVF3a0FnQU1XdGdiYXI5MC9JY1MrS0ZBZVpYaVlpMHVYZ3BDYTJtZzRyYmxaakx5OEVKc1B2T25iTENjbHRaczl1RG93NElhaW9rQ1VsUGhOK0dDTlZxdWJlZHZTSXNMS2xiVW1sYk1kSFVKa1owZE1lWkJZVnVZTGdVQ0Y1T1NtOFMvOEhZMkdoZXZYZlZGUUVHSnpLOGJHUms4Y09SS1BqSXdxdUx2Zi9CNzA5dkp4NVVvUXFxcThiVHJBSnhDb0VCdmJoZmo0em5GYmJPb1BSSmFYUysxYWtXeUpWcXRycDFsWjZZTUZDMlNZTmF2TmJNQ2gxYkpRVXVLSHk1ZURwcXdOcWkxY01WQU9EdFpWSlRQTkdlN3BFZURpeFJDWENBekd1bm8xQUoyZDdsaTl1c2F3MFVDbFlpTTNOOVF1cmRjdFliT1puK2YwUWZQRml5SFl1TEVjZ0s2NlBUOC9HS1dsL2hQYTVGRmY3NFhMbDRPd2FGRXo0L2xhcmE1OWJXNXVxRjBQN09mbWhrS2g0S0tuUjFmaGZhdUVCcmJTYUZnb0x2WkhmYjBYMXE4dlo2d1dsY2xFS0NueFEycHFJK0xpeG04SFhWL3ZoV3ZYL05IVU5MSFpZcU52cDdIUkU3Tm10V0hCQXN2ejdldnJ2VkJXNW92V1ZnK3JmcFpyMWxSYlBMK3J5eDIxdFJMVTFrcnM5cG83T09pR3lrb2ZWRmI2UUN4V0lDV2xhZHoyOXNYRkFRNXJ2Ky9wcVlDLy80RGhuMVE2YUhZemlUa2FEUXROVFdKRFp4UDlYR3hicmw5UklVVkZoUlJCUVgxSVNPaEVkSFMzVFVIMmFHbzFHNjJ0SG1ocnMvNW5kdWVkZFlpUE41NzczZCt2bXdIdnJPcHdKbVZsdm96ak9TYnpldURqTTRSNTgxb1FFOU50ZG9PRFhDNUFmbjZ3elJzbEhVVXVGK0NMTHhLUm5OeGsxTWxEOXg0NlpOeFJJR1BwUTJXUlNHRjFweUpDeVBqOGVYeXM5ZzNBcVk0V2FLSEZINy81Ri9adWV0Ylp5eUtFRUVJSUlRNzJ4K3g5aG5iWHEzMEQ0TWU3ZFRzQUVqTGR1VjY2NUdRbEpmNUlUT3lBcDZjQ0Z5K0c0TnExQUp0dlk5YXNOcVNrTkptdDJKRExCYmg2TlFBVkZWSzc3ZnB2YlBURTU1L1B4QjEzMUNNMlZ0Y3FUQ1lURytiVU9rTlJVUURtem0wQm56OSttOEhxYW0vazVZV2d0M2ZpTHhqNmxwaDMzYVdyaEd4czlNVHAwOUVUQ25udnZiZlVZdnRMaFlLRHVqb0p5c3VsVTlyR2RDeWxVamR6dTdqWUgzUG10R0xHakE2VGcrcm56a1dndkh4cXF0VW13dHdCNllsVzlkbkwyREJadHpraDBLNlBXMGRvYlBURUYxOGtZczJhR2dRRTlFOVp0Wnk1VUVuZjBVRW1FNk80MkI5c3RoWUZCY0dUM3R4UVhPeHYwdnBhbzJHaHRsYUN5NWVEME5WbC8xQ25xTWoyMTROYldXOHZIOGVQeCtIZWU2OGJ2ZDZWbDB1Umt4T09CUXRrbUQzYmRGNjJYbjgvRCtYbFV0eTQ0WXUrUHVzN2Y0eEhvMkdocUNnQTVlVlNMRmdnTTNsZTFHaFlPSDA2MnViSFJXdXJDQUVCTjd0cXFGUzZJTEtod1F1MXRaSkp2WDVabzYrUGo5T25vekZuVGl1V0xHbGt2RXhWbFRkeWMwTWN0b2F0VzY5UHFIWHd3QUFQVFUxaTFOZDdvYUhCMCtZUTJSeVpUQXlaVEl4dnZ3MUhlSGdQSWlPN0VSYldhL1VhS3lwOGNQRmlxRTNkVzVLVG01Q1FZTnhhdmJsWmpOT25vMTF1MDVaR3cwSmVYaWhXcmJvNVdxU3ZqNCtpSXZNakJzYXpaY3QxczgvM3JhMGlYTDBhNEpJYnJsUXFOczZmRDBOdHJRUXJWdFJCTEZiZ20yOGlVRlptWFRlY3NkUnFGb1hKaERqQTQ1RXhPTlhSQWdBNGRQMGJQSjY4RmZNQzQ1eThLa0lJSVlRUTRpaUZzbkljS3NzeGZQN1RpRmducm9ZUU1oN1hPdkxsQWpRYUZzNmZEd09iclVWOS9jVGFtS3JWYkpNd1dkZldVVGRIc2FYRk1hMy9GQW9Pc3JLaVVGRWh4ZUxGVFRoekpzcHBZVEtnKzE0Mk5IaWhyNCtIOG5KZnhNVjFHclhtMW1xQm1ocHZ1NFkvQXdOdU9IdzRBWXNXTmFPd01HRENGY1AxOVJJa0pocTNPaDRlNW40M085c2JUVTFpbHdvVisvdDVPSDgrREpjdkIySEdqQTdFeDNkQ0lobEdUWTIzUzRmSmdHbUZjbk96MkZCMTd5ek56V0tVbHZvaEthbmQ0bHhQVnpVd3dNUGh3L0VJQ2VsRFE4UGtLajZ0TlhZalEzMjlGd29MQTQxK2p2YWFaUXpvTmxQMDkvUGc0YUZFVzVzSGFtb2txSzcyd2NEQTFNN292TjNKNVFKVVZQaGd4b3dPeU9VQ1hMd1lhbWdCWGxRVWdKa3oyK0RtZHZOM1EvODhXbG5wQTVsTVBLRUtkV3NORDNNTno0dEpTZTJZT2JNTjd1NHE1T1ZOck1QQWpSdFNEQTl6ME5JaWhrd21Ra2VIMENuUENVVkZBZkQxSFRSc0hnTjA3ekVLQ29KZFl0T0RSc05DZDdjQUhSMUN0TGFLME53c2RuallQakxDUmxXVk42cXF2TUZtYStIbk40aWdvRDRFQmZYQnoyK1FzVUsrdkZ5S3MyY2piYjZ2R3pla2lJL3ZOSFNFS1NvS1FGNWVpTXUrUGxSVStDQWdvQjlKU2UxUUtqazRjeVlLYXZYRTN4dTJ0M3NZalN0UnFkaW9xdkxCOWV1K2syNmpQUldhbThYWXZ6OEpNVEZkRXc2VENTR09reXFSSWtVaXhVVjVKN1RRNHJkZmY0QUQvL09LczVkRkNDR0VFRUljNUtXekh4aXFrNWRJcEVqMWR1M2oySVRjN2xqYWduZGRyOStzRmZaZWVzelpTekJMSUZEaGU5OHJnbFlMUTF2SG1ocnZLV3VIN0tyWWJDMDJiYm9CcVhRSUZSVStLQ29LY0luNXMweUNnL3R3MTEzVmtNbDBCOE9ibThVT3FYaDBKSC8vQVNpVkhKZjlIdXRGUk1pUmtWSGxFa0h5YUc1dUd2ajc5MCs2QmUvdElqeThCK25wVmFpdTlrWmhZZUNVUEY3OC9RZlExZVYrMjdhZWRoVkJRWDBRQ05Tb3JaV1lCTVRKeVUySWllbENYWjBFZFhWZWtNbWN0eG1IdzlFZ0xxNExWVlUrVHQxc1pROStmZ1BZc3FVTVNpVUhaV1crS0NvS3NLbktkcUllZXFqUVVQMnJVSERSMzg5RFR3Ly91MzhDZEhlN282dkxIV3ExYTRXckhoNUtTS1ZEa0VpRzRlV2xnSWVIRWw5L0hUbmhUaGhlWHNQSXlLaHlxYmJPNC9IeEdjTGdvTnVrcTZnWEwyN0d2SGt5dExTSVVWbnBnNm9xZW45TGJQUFl3cjNPWGdKeGNlZTdPN0hsMHMwcWxZL3Zmd2xwMFl1Y3VDSkNDQ0dFRU9JSXA2dnk4ZUQrRncyZmY3bHdHWlpTb0V6SWxHSXQrcEZOQi9Fb1VIYVE4UEFldExaNk9MMXRyNnZ4OEJpQldzMXl1YmFRaEJCQ3lIVEJabXNSRVNGSGZiM1hwS3BOYmVYbk40amhZUzRHQjkxY0xqUW1VME1rVWtLclpWRTNDREpoRkNnVGEveTR1QUJmdGpRQkFNSzlBbkR5Qjd2aDdlNjhNVU9FRUVJSUljUyt1b1o2a2ZIUkwxRGZveHVWdGpVd0ZIdG1MWFR5cWdpNS9kZ2FLRS92RWgwWFZsL3ZSV0V5ZzRHQnlWZkhFRUlJSWJjempZYUZtaHJ2S1EyVEFhQzlYWWkrUGg2RnliZXgvbjRlaGNtRUVJZDdLVzRXeEZ6ZDM0ejFQYTE0NU9Edk1hSXhIVjlBQ0NHRUVFS21ueEdOQ285KytRZERtT3pKZGNPTGNUT2R2Q3BDaURVb1VDYUVFRUlJSVlRUVFvaExDT0FMOEZyaVBNUG41K3V2NGYrZGZ0ZUpLeUtFRUVJSUlmYnlmNmYranZNTjF3eWZ2NVk0RHdGODF4N1pTQWpSb1VDWkVFSUlJWVFRUWdnaEx1T2VnQkQ4SURUUzhQbEhWNDdod3l0SG5iY2dRZ2doaEJBeWFSOWNQb0o5aGNjTm56OFVHb1ZOQWNGT1hCRWh4QllVS0JOQ0NDR0VFRUlJSWNTbC9DNStGcFpLZkEyZlAzLzZYWHh3K1lnVFYwUUlJWVFRUWlicWc4dEg4TUtadlliUGwzcEw4ZHQ0YW5WTnlIUkNnVEloaEJCQ0NDR0VFRUpjQ3AvTndVZnprakZUN0FrQVVHblVlTzdVSGp4ejhtMmFxVXdJSVlRUU1rMk1hRlQ0WmVaYmVPN1VIcWcwYWdEQVRMRW5QcHFiQWo2YjQrVFZFVUpzTVcwRFpUWkw0K3dsRUVJSUlZUVFRZ2l4QXYzOVJpYkNrK3VHVCtjdk5ZVEtnSzc5OWJiUG5rZjNVSjhUVjBZSUlZUVFRc2JUUGRTSGJaOCtiOVRtZXFiWUU1L09Yd3BQcnBzVFYwWUltWWhwR3lpN3NVZWN2UVJDQ0NHRUVFSUlJVmJnY1pUT1hnS1pwdng1ZkJ4Y3VNeW8vZlg1K210SS8ram5PRk5kNE1TVkVVSUlJWVFRYzA1WDVTUDlvNS9qZk1NMXcybEx2YVU0dUhBWi9IbDhKNjZNRURKUjB6ZFE1bENnVEFnaGhCQkNDQ0hUQWYzOVJpYkRrK3VHVHhjc3dVT2hVWWJUNm50YThjRG52OEhXVDU1RFlVdUZFMWRIQ0NHRUVFTDBDbVhsMlBMSnIvRGcvaGRSMzlOcU9QM2gwQ2g4T2orVktwTUptY2E0emw3QVJBbmRCdEd2RkRsN0dZUVFRZ2doaEJCQ3h1SE9IWEwyRXNnMHgyZHo4S2NaYzNDSHR5Lys5M29oZWxXNlRRcmYxaGZoN28rZXdxWVp5L0NyTzcrUGFPOWdKNitVRUVJSUllVDJVOTNkakQ5bTc4T2hzaHhvb1RXYzdzbDF3MnVKODdBcGdONmpFVExkVGR0QVdTS1FvMjNBMzluTElJUVFRZ2doaEJBeURvbEE3dXdsa0Z2RXBvQmdwRWg4OEdKRkNRNjBOQUlBdE5EaXE3SnZjS2dzQjB2Q1p1TCttYXR4ZDl3U1NJVmVUbDR0SVlRUVFzaXRxMk5RanN5S2kvaThKQXU1RFNWR1FUSUEzQnNZaHQvRUpTR0FMM0RTQ2draDlzVFNGcnlySGY5aXJ1ZUtiRDd5bXhjN2V4bUVFRUlJSVlRUVFzYVJISktIZVlHRnpsNEd1Y1djNys3RUg2dXU0Nks4MCtROEZsaEk4QXZIc3ZBNWlKZUdJMVlhaWpDdkFJaDQ3aER4M01IalVMdEZRZ2doaEpEeEtOVWo2RmNPb1Y4NWhJYWVWbFIyTnFLOHN4NDU5VVc0MFY1dkVpSUR3QktKRk0vR0pHS3B0OVFKS3lhRVdJdTE2RWNzV3k0L2JTdVUvVHphbmIwRVFnZ2hoQkJDQ0NGVzhCVjJPSHNKNUJhMDFGdUtRNHVXNFVKM0o5NnVxMFJXUnl2VTN4M1UxRUtMc3ZZNmxMWFhPWG1WaEJCQ0NDRzNQZzVZV08wYmdKOUd4Q0tWZ21SQ2JrblRObEFPOEdnRm02V0JSc3QyOWxJSUlZUVFRZ2doaEpqQlpta1FLR3B4OWpMSUxTelZXNHBVYnluYWxBcDgyZEtJSTIzTnVOelREWlYyV2paa0k0UVFRZ2laRnJnc0ZoWjRlV09EZnpDMkJvYkNqOGQzOXBJSUlRNDBiUU5sTjg0SS9EM2EwTklmNk95bEVFSUlJWVFRUWdneHc5K2pEVnkyeXRuTElMY0JmeDRmUHdxUHdZL0NZekNvVmlGUDNvV3JmWEpVRGZTamNuQUFiY3BoOUt0RzBLOVdZMFNqY2ZaeUNTR0VFRUpjbmh1YkRSR0hBeEhYRGY0OEFXS0ZIb2p4RUdHdVdJSmtpUStFbkdrYk1SRkNiRFN0SCsyUmtsb0tsQWtoaEJCQ0NDSEVoVVY1MXpoN0NlUTJKT1J3c1ZMcWo1VlNmMmN2aFJCQ0NDR0VFRUttdlduZEx6cldweElzaHFIdmhCQkNDQ0dFRUVLY2p3VXRZbjBxbmIwTVFnZ2hoQkJDQ0NHRVRNSzBEcFNGYm9NSTgycHc5aklJSVlRUVFnZ2hoREFJODJxQU8zZkkyY3NnaEJCQ0NDR0VFRUxJSkV6clFCa0E1Z1plZGZZU0NDR0VFRUlJSVlRd21CdEFmNjhSUWdnaGhCQkNDQ0hUM2JRUGxJTkVNZ1NLV3B5OURFSUlJWVFRUWdnaG93U0tXaEFrbGpsN0dZUVFRZ2doaEJCQ0NKbWthUjhvQThDaTRBSm5MNEVRUWdnaGhCQkN5Q2owZHhvaGhCQkNDQ0dFRUhKcnVDVUM1V0J4TTJKOUtwMjlERUlJSVlRUVFnZ2hBR0o5S2hFc2JuYjJNZ2doaEJCQ0NDR0VFR0lIdDBTZ0RBQkxRblBCNHlpZHZReENDQ0dFRUVJSXVhM3hPRW9zQ2MxMTlqSUlJWVFRUWdnaGhCQmlKN2RNb0N4MEc4U2RFZG5PWGdZaGhCQkNDQ0dFM05idWpNaUcwRzNRMmNzZ2hCQkNDQ0dFRUVLSW5kd3lnVElBUkh0WEk4bXYxTm5MSUlRUVFnZ2hoSkRiVXBKZkthSzlxNTI5REVJSUlZUVFRZ2doaE5qUkxSVW9BMEJxMkFVRWlXVE9YZ1loaEJCQ0NDR0UzRmFDeGMxSURidmc3R1VRUWdnaGhCQkNDQ0hFem02NVFKbkRVaU1qTmhOU1lhZXpsMElJSVlRUVFnZ2h0d1dwc0JQcE1TZkJZYW1kdlJSQ0NDR0VFRUlJSVlUWTJTMFhLQU1BajZQRTJ0ampGQ29UUWdnaGhCQkNpSU5KaFoxWUczc2NQSTdTMlVzaGhCQkNDQ0dFRUVLSUE5eVNnVElBQ04wR3NUSCtNTFcvSm9RUVFnZ2hoQkFIQ1JZM1kyUDhZUWpkQnAyOUZFSUlJWVFRUWdnaGhEaklMUnNvQTdwSzVYWHh4NURrVityc3BSQkNDQ0dFRUVMSUxTWEpyeFJyNDZneW1SQkNDQ0dFRUVJSXVkVnhuYjBBUitPdzFGZ1dub05nY1RPeTYrNkVVczF6OXBJSUlZUVFRZ2doWk5yaWNaUzRNeUliMGQ3VnpsNEtJWVFRUWdnaGhCQkNwc0F0SHlqclJYdFhJMURVZ3R6R0phanNpblgyY2dnaGhCQkNDQ0ZrMm9uMXFjU1MwRnhxY1UwSUlZUVFRZ2doaE54R2JwdEFHZEROVlY0ZGxZVVp2bVVvYUY2RWx2NUFaeStKRUVJSUlZUVFRbHhlb0tnRmk0SUxFQ3h1ZHZaU0NDR0VFRUlJSVlRUU1zVnVxMEJaTDFqY2pFMEpoeURyQzhMVjFybG82QW1ERml4bkw0c1FRZ2doaEJCQ1hBWUxXb1I1TldCdXdGVUVpV1hPWGc0aGhCQkNDQ0dFRUVLYzVMWU1sUFdDeERJRWlXVVlIQkdpcWpzR05kMVJhQnZ3aDBiTGR2YlNDQ0hUemVyVUFBQWdBRWxFUVZTRUVFSUlJV1RLc1ZrYStIdTBJY3E3QnJFK2xYRG5Eamw3U1lRUVFnZ2hoQkJDQ0hHeTJ6cFExaE82RFdLMi96WE05cjhHbFlhTGx2NUFkQXo2UWo0c2dYeFlnaUdWTzBiVWJsQ3FlUlEyRTBJSUlZUVFRcVkxTmtzREhrY0pOODRJM0xsRGtBamtrQWprOEJWMklGRFVBaTViNWV3bEVrSUlJWVFRUWdnaHhJVlFvRHdHbDYxQ3FHY2pRajBibmIwVVFnZ2hoQkF5eldtMFFPOElCMTNEWEhRcE9PaFNjTkdqNURoN1dVWlkwTUticjRGVU1BSmZnUnErQWhVRUhJMnpsMFVJSVlRUVFnZ2hoQkJDWEFRRnlvUVFRZ2doaERnSW13VkllR3BJZUdwRWYzZWFTc3RDdDhJNFpCNVVPYThMamhhczc5YkJRVVdQN2pRUHJnYSs3aXBJK1NyNENsVHdkRk9EeFhMYUVna2hoQkJDQ0NHRUVFS0lFMUdnVEFnaGhCQkN5QlRpc3JUd0U2amdKN2paVm5oWXpVYlhNTWNRTUhjcHVCalJPQy9CSFZDeE1kREhRMTBmRHdEZ3h0WkNLbERCVjZDR2xEOENINzRLWEpvRVF3Z2hoQkJDQ0NHRUVISmJvRUNaRUVJSUlZUVFKeE53TkFqMjBDRFlZOFJ3V3YvSXpZQzVjNWdEdVpJTGpkWTU2eHZSc05BeTZJYVdRVGNBLzUrOSs0NXVxbjdEQVA1a2QxRzZvT3hSUUVFUlJFRmt5QmFzOVlmS0ZObDdLakprTDBGa0s2Z2dGWkVwSUh0WVVLWnNGQlhFTW1vQm9TMmpsRTY2TXUvdmo1QkxRcE0wU1pPVzhYek80WncwdWJuMzI1V1UrOXozZmIwZ0FSQ2cwb2t0c29OVlduakxpMmh4UkVSRVJFUkVSRVRrVVF5VWlZaUlpSWdlUVg0S1Bmd1VlbFR3MHdBd3ptTk8xOGd0cXBnek5FVlRKaXdBU0ZYTGthcVdJelpkQlFEd1ZSakVGdGtoWGpyNEsvVmdsMndpSWlJaUlpSWlvc2NmQTJVaUlpSWlvc2VBVkFJRXFuUUlWT2xRQldvQXhzcmhWTE9BT1VVdFEwNFJ6V1BPMGtxUnBWVWlMdE84VGJheFJYYUlsNDV0c29tSWlJaUlpSWlJSGxNTWxJbUlpSWlJSGxNS3FZQ1MzanFVOUg0d2p6bEhKN1dvWWs3SmxVRW5GSDZ0c0xGTnRoeTNzNDMvNVRDMnlYN1FJanZFU3c5dnVhSFExMFZFUkVSRVJFUkVSTTVob0V4RVJFUkU5QVR4bGh0UVZtNUEyZnZ6bUFVQnVLZVZXbFF4cHhmQlBHWmptMndaVXRVeXhNTFlKdHRIYmhCYlpBZXJkQ2l1WXB0c0lpSWlJaUlpSXFKSERRTmxJaUlpSXFJbm1FUUMrQ3NOOEZkcVVLbVljUjZ6WHB6SGZIOG1jNjRjOTdTRjM0ODZXeWRGWEtabG0rd2djUTZ6L242YjdFSk92b21JaUlpSWlJaUl5QUlEWlNJaUlpS2lwNHhNQWdTcGpIT05UVFI2Q1ZJZkNwbHo5WVZiTDZ3MVNKQ1lvMEJpamdMQWd6YlpwaGJaSWQ0NmVNdllKcHVJaUlpSWlJaUlxREF4VUNZaUlpSWlJaWhsQWtLOXRRajExb3IzWmV1a0ZnRnpxa1lPWFNIbXVlWnRzaTluR084enRja09WdWtRNHExRGNTWGJaQk1SRVJFUkVSRVJlUklEWlNJaUlpSWlzc3BIYm9DUFhJTnl2c2FQQlFBWkdwa1lNSnZtTVJkbVUrcUgyMlRMSlFLQzc3ZklEdmJTSXRoTEQ3bUViYktKaUlpSWlJaUlpTnlGZ1RJUkVSRVJFVGxFQXFDNFVvL2lTajBxaS9PWUpValRQQWlZVTlSeVpCYmlQR2FkWU40bTJ3c1NDVkJjb1JOYlpBZXJkUENSczAwMkVSRVJFUkVSRVpHckdDZ1RFUkVSRVpITFpCSUJ3U3BqY0d1aU5zMWpOZ3VaMVlVMGoxa1FnRFNOSEdrYU9TNW5xQUFZSzYxTkxiSkR2UFQzMjJTemlwbUlpSWlJaUlpSXlCRU1sSW1JaUlpSXlLMVVNZ0dsdkxVb1pUYVBPVXNudFFpWVU5VXk2SVhDQ1ptemRWSms2NVNJejdyZkpsc3FJRmhsYkpGdGJKV3RZNXRzSWlJaUlpSWlJaUliR0NnVEVSRVJFWkhIK2NvTjhQWFRvTHlmOFdNQkVxU3JwV0xBbktLV0kwTXJnMUFJdWE3T0lFRmlqaHlKT2NiL0RobmJaRDlva1IzaXhUYlpSRVJFUkVSRVJFUW1ESlNKaUlpSWlLalFTU0FnUUtWSGdFcVBNQmpuTWVzTUVxU3FaUlloYzdiTzgvT1lqVzJ5WlVqVHlIQVp4amJaM2pLRDJDSTdXS1ZGZ01yQU50bEVSRVJFUkVSRTlGUmlvRXhFUkVSRVJJOEV1VlJBQ1c4ZFNuanJBS2dCQUxsNkNWTHZoOHZHZnpKb0NtRWVjNDVlaXZoTUplSXpBY0FiY2lrUXBESzJ5QTd4MGlGSXBZTkN5b0NaaUlpSWlJaUlpSjU4REpTSmlJaUlpT2lSNVNVVFVOcEhpOUkrRCtZeFoycWxaZ0d6SEtscUtRd2Vuc2VzTXdCM2NoUzRrNk1BY0w5TnRsSXZ0c2htbTJ3aUlpSWlJaUlpZWxJeFVDWWlJaUlpb3NlS244SUFQNFVHRmZ5TXJiSU5BcEN1a1ZsVU1XZG9aQjVkZ3lBQWFXb1owdFF5WE1tNDN5WmJiaEJiWklkNDZkZ21tNGlJaUlpSWlJaWVDQXlVaVlpSWlJam9zU2FWQUlFcVBRSlZlbFM1M3lwYks4NWpOZ2JNS2JseTVPZzlPNDg1UnlkRmZLWVU4Wm5HS21aam0yeGo5WEt3U290Z0x6M2JaQk1SRVJFUkVSSFJZNGVCTWhFUkVSRVJQWEVVVWdFbHZYVW82YTBUNzh2UlNaQ3FVU0JGTFVOeXJneXBham0wQnMrMXlqYTJ5WmJqVG80Y2dCY0FZNXRzVTR2c1lKVU92Z3EyeVNZaUlpSWlJaUtpUnhzRFpTSWlJaUlpZWlwNHl3VjR5elVvNDJQOFdCQ0FUSjFsRlhPYVJnYURCNHVJMHpVeXBHdk0yMlFMWW92c0VDODlpaXQxa0hwMkhEUVJFUkVSRVJFUmtWTVlLQk1SRVJFUjBWTkpJZ0dLS2ZRb3B0Q2pvcC94UG9NZ1FacEdKZ2JNS1dvWjdtazlONDg1UnlkQmdrNkpoQ3dsQUVBbUVSQXN6bUhXSTloTHh6YlpSRVJFUkVSRVJGU2tHQ2dURVJFUkVSSGRKNVVJQ0ZMcEVLVFNBZjRQNWpFL0NKaU4vM0wxbmlrajFnc1NzemJaUnFZMjJjRXFIVUs4ZGZDVnMwMDJFUkVSRVJFUkVSVWVCc3BFUkVSRVJFUjJLS1FDUXIxMUNEV2J4NXl0azFwVU1hZHE1TkI1YUI2ejJDWWJ4amJaWGpMRC9lcGxZeFZ6QU50a0UrV1JyZGZodDdRVW5NdEl3K1hzVEZ6T3pzUWR0UnFaT2gyeTlEcG9CVjZZUVVSRVJFVDBwRkZJcFBDVnllRW5sNk9rU29XcVBuNm82dU9IV3Y0QnFCOFFCQjhaWTFGWFNZUS9JdGsvallpSWlJaUlxQUFFQVBlMER3TG1GTFVjYVdvcEJIZys2WlhkcjZvTzhkSWp4TnRZeWN3MjJmUTB1cU5SWSt2dEJFVGR1WW0vMGxPaEUvaDdRRVJFUkVSRVJuS0pCQzhWRDBSRXlUSm9YNm9jU2loVlJiMmtJaVdwTzlDcEV4WU1sSW1JaUlpSWlEeEFMMGlRcHBhSkFYT0tXbzVNcmJSUWpsMWNxUmRiWklkNDZlRXIxeGZLY1lrS213QUJKOU9Tc2VUYUZSeThtd2c5ZUlxRGlJaUlpSWpzazBHQ0ZpR2hHRnF4S2hvRUJoZjFjb29FQTJVaUlpSWlJcUpIbE1ZZ1JVcXVaY2lzOXRBOFpuTnNrMDFQb2hPcHlaaDk1U0orUzB2Tzg1Z0VFbFF2VVJHTktyeUFaME1xb21wUU9aUXJYaExGbEQ3d1UzcER3VlozUkVSRVJFUlBISzFlaDB4TkR1NXBzcEdRZmdlWFV4SVFjL2M2anNmOWcwdEoxeUZZdVFDMWZrQXd4bFdwZ1laUFdiRE1RSm1JaUlpSWlPZ3hrcVdWV2dUTXFXb1o5SUpuMDE1am0rd0hMYktEVlRvb1pmeXZJVDBlRXRXNW1Cb2JqVzIzYjFqY0w0RUVEY3JYUk1lYUxkQ21hbjBFK3hRdm9oVVNFUkVSRWRHakpqazdIYjljL2cyYm9nL2laSHgwbm5DNVhhbHltRmJ0ZVlTcXZJcG9oWVdMZ1RJUkVSRVJFZEZqVElBRUdSb3Brbk1maE13WldoazhQUTdXWDZrM1ZqR3J0QWp4MHNGUFlmRHNBWWxjc0NQeEJrWmRQSXQ3T3AxNG53UVN0SzN4R3NhOTFoMWhnV1dLY0hWRVJFUkVSUFE0dUpwNkU3T1Byc0hPaTBjdGd1VmljamsrcjFFSGJVT2YvUDlYTUZBbUlpSWlJaUo2d3VnTVFKcEdMZ2JNS1dvWnNqdzhqOWxMSm9ndHNrTzhkR3lUVFVWS2JkQmo4ci9SV0pWd3plTCt4aFZyWTNLejNuaXhWTFdpV1JnUkVSRVJFVDIyenQ2T3hmUkQzK040M0RtTCszdVZxNHpwenp3UGxWUldSQ3Z6UEFiS1JFUkVSRVJFVHdHMTNyeFZ0Z3dwdVhKb0RKNUxmR1VTSU1qTDJCNDd4RXVIWUM4ZGxGTCtkNUk4TDEyblJhK3p2K05FMmwzeHZnckZRekduOVZDMENIdTVDRmRHUkVSRVJFUlBnZ05YLzhDNHZVc1FsNTRvM3Rjd0lBU3JYbndGL25KRkVhN01jeGdvRXhFUkVSRVJQYVV5dFZLTGdEbE5JNGZlZy8valk1dHM4clE3R2pVNi8zVVNGekxUeGZzYVZuZ0IzNzh6RVlIZXhZcHdaVVJFUkVSRTlDUkp6Ym1IUHR0bjRrVGNQK0o5enhmeng0WTZEVkZTcVNyQ2xYa0dBMlVpSWlJaUlpSUNBQmdFSUYxaldjV2NvZlZjeXk2VnpHQVdNT3NScUdLYmJISmRoazZMdC84NGJoRW05Nnp6Sm1hMkdnaUZWRjZFS3lNaUlpSWlvaWVSMXFERHhQMlJXSFZtdDNqZjg4WDhzZjNseGs5Y3BUSURaU0lpSWlJaUlySkpKMGlRYWhZd3A2aGx5Tlo1Wmg2elZDSWdTR1djd1J5czBpSEVXdytsbEZYTWxEKzFRWS8zL2pvbHRybVdTMlg0dE5WQTlLNFRVY1FySXlJaUlpS2lKOTJLTTFHWXREOFNPb01lZ0xIOTlZYVhYbjJpWmlvN0d5anprbDRpSWlJaUlxS25pRndpb0lTWEZpVzh0RUJ4NDMyNXBubk05d1BtRkxVY1dqZk1ZellJRXR6TmxlTnU3b1AvZWhaVEdBTm00ejg5L0JUNkFoK0huanlULzQyMm1Kbk1NSm1JaUlpSWlBcEw3em9SRUFRQjQvZDlBd0E0a1hZWFUvNDlqem5WYXhYeHlvb09BMlVpSWlJaUlxS25uSmZNZ0RJK0JwVHgwUUlBQkFISTFNa3NRdVkwalJ3R04vUzN1cWVWNFo1V2h2L3VHV2RRcVdUQy9RcG1VNXRzUGFRU050SjZtdTFJdklGVkNkZkVqM3ZXZVpOaE1oRVJFUkVSRmFvK0w3MkZpMG5Yc1Byc0hnREF5b1QvMENnd0JHMUR5eFR4eW9vR1cxNFRFUkVSRVJGUnZneUNCR2thcVVVVjh6MFB6R04rdUUxMnNKY09LaG4vMi9xMFNGVG5vdEhKQTdpbjB3RUFHbFo0QVpzNno0VDhDV290UjBSRVJFUkVqd2V0UVlkT0d5YmhSUHcvQUFCL3VRTEhHclJBcU1xcmlGZFdjSnloVEVSRVJFUkVSSVZDYXpDYng2eVdJemxYaGx5OSsrY3hHOXRrNnhIc1pheGlMc1kyMlUrc1FkRi9ZTnZ0R3dDQUNzVkRzYmZuSWdSNkZ5dmlWUkVSRVJFUjBkTXFOZWNlV3E4YWpyajBSQUJBdTFMbDhFM05sNHQ0VlFYSEdjcEVSRVJFUkVSVUtCUlNBU1c5dFNqcHJSWHZ5OUZiVmpHbnFHWFFGWEFlODRNMjJVb0F4amJad1NvZFFyeU5WY3hCYkpQOVJEaVJtaXlHeVFBd3UvVVFoc2xFUkVSRVJGU2tBcjJMWWRicmc5RjE4elFBd05iYkNlaGV0aElhQmdZWDdjSUtHUU5sSWlJaUlpSWljaHR2bVFGbGZUVW82MnY4V0FCd1R5TXpDNWpsU0ZOTEljRDFrRm10bCtCbXRnSTNzeFVBQUtrRUNGUWFBMlpUcTJ5MnlYNjhDQkF3NjhvRjhlTkdGV3FoWlZqZElsd1JFUkVSRVJHUlVhc3E5ZEN3d2dzNEVXZHNmVDNueWtYc3FOdTRpRmRWdUJnb0V4RVJFUkVSa2NkSUFQZ3I5ZkJYNmxHcG1BWUFvQmVBTkxPQU9VVXRSNmJXOVZiWkJnRklWc3VSckpZajV2NTliSlA5ZURtWmxvemYwMUlBQUJKSU1LVjVueUplRVJFUkVSRVIwUU5UbS9YQkc2dEhRb0NBVTJuSk9KbWFqQVpQVVpVeUEyVWlJaUlpSWlJcVZESUpFT3lsUjdDWEhvQWFBS0F4U0pDU2F4a3lxL1d1VnpIYmFwTWQ3R1dzWWc1VTZTQXJXQ2R1Y3FNbDE2Nkl0OXZXZUEwdmxxcFdoS3NoSWlJaUlpS3k5R0xwWjlDMmVtUHN1SFFVQUxENCttVUd5a1JFUkVSRVJFU0ZTU2tWVU1wSGgxSStPdkcrYkozVUxHQ1dJU1ZYQnIzZ1dncHN0VTIyU21lc1lsWnBFZUxGTnRsRjVZNUdqWU4zRXdFWXE1UEh2ZGE5aUZkRVJFUkVSRVNVMTdnbVBiRHowakVJRUhEd2JpS1NOR3FVVUtxS2VsbUZnb0V5RVJFUkVSRVJQWko4NUFiNHlEVW81MnRzbFMxQWdneU5aY2ljcnBiQmxSallJQURKdVhJazU4b0JHRThBK04xdmsyMmN3NnlGdjlMZ3ZrK0diTnA2T3dINis5L0ZCdVZySWl5d1RCR3ZpSWlJaUlpSUtLK3d3REo0dGZ6ek9Ca2ZEVDBFYkwyZGdJRVZxaFQxc2dvRkEyVWlJaUlpSWlKNkxFZ2dvTGhTaitKS1BTb1hNN2JLMWhtQU5JMTVGYk1jV1RyWDVqRm5hbVhJMU1wdzdYNmJiS1ZVRUZ0a3MwMjI1MFRkdVNuZTdsaXpSUkd1aElpSWlJaUl5TDZPejdmQXlmaG9BTUJQZDI0eVVDWWlJaUlpSWlKNjFNbWxFQU5mRTdWZVloRXdwNmhsMEJpY0Q1azFCZ2x1WlN0d3kyYWJiRDFVTWxZeEYwU1dUb2UvMGxNQkdOdGR0NmxhdjRoWFJFUkVSRVJFWkZ1YmF2VWgrVmtDQVFMT3BLY2hXNitEait6SmoxdWYvTStRaUlpSWlJaUluaW9xbVlEU1BscVU5dEdLOTJYcFpFaFJ5NUNjYXd5WjB6Unk2SjNzbFcyOVRiWkJiSkVkNHFWSE1ZVWVFbFl4Tyt6MzlCVG9CT00zb25xSmlnajJLVjdFS3lJaUlpSWlJckl0eENjQXo1YW9nRXRKMTZFVkRQZzlMUVhOZ2tzVzliSThqb0V5RVJFUkVSRVJQZkY4NVhyNHl2VW83MnY4MkNBQUdWckxLdVowamN6cC9XWnFwY2pVS3EyMnlRNVc2UkRrcFlkTTRzcVU1NmZEdVl3MDhYYWpDaThVNFVxSWlJaUlpSWdjMDdoQ0xWeEt1ZzRBK1B0ZUdnTmxJaUlpSWlJaW9pZVJWQUlFS0hVSVVPb1FacHJITEVpUWFoWXdwNmpseUhaeUhyTzFOdGtCU3RNY1pqMkN2YlR3a2pGZ05ybWNuU25lZmpha1loR3VoSWlJaUlpSXlESFBCRmNRYjEvSnlyU3o1Wk9EZ1RJUkVSRVJFUkVSQUxsRVFBa3ZIVXFZeldQTzFVdVJraXNUQStZVXRSeGFnK005clEwQ3hPZjltMjY4ejA5aEVGdGtoM2pwbnVvMjJlYUJjdFdnY2tXNEVpSWlJaUlpSXNkVURYN3dmNWZMMlZsRnVKTEN3MENaaUlpSWlJaUl5QVl2bVFGbGZBMG80MnVjeHl3SVFLWk9hbEhGbkthUncrQkUwYkd4VGJZSzErOW5xVXFaZ0dDVnNVVjJpTGNPUWFxbnAwMzJIYlZhdkYydStKUGZKbzZJaUlpSWlCNS81WXVIaXJmdmFIS0xjQ1dGaDRFeUVSRVJFUkVSa1lNa0VxQ1l3b0JpQ2cwcUZqUGVaeENBZEkzY29vbzVRK040cTJ5TjNxeE5kaW9nZ1lCQWxWNXNrUjNpcFllWHpPQ2h6NmhvWmVvZVZJTVhVL29VNFVxSWlJaUlpSWdjNDZmMEZtOW42clJGdUpMQzQ5d3dLQ0lpSWlJaUlpS3lJSlVBZ1NvZHF2aXJVYTlFRnRxVVM4YzdsZExRdFBROXZCQ1VnN0srV25qTEhhODRGaUM1M3lKYmhaT0pmdGgxdlRoMngvbmo5enUrdUhwUGhYU05ETUlUVXNDY3BYOFFLSnVmbEtGSDJ5Ky8vSUt0VzdjaUxTMnRxSmZpRUwxZVgyakhVcXZWaUk2T0xyVGptWHp6elRlb1c3Y3U2dGF0NjlUMmJkdTJMZEJ4TDEyNmhPam9hQ1FuSitlNzdiSmx5M0R1M0RtTCsyN2Z2bzExNjlZVmFBMzVXYkJnQWNhTkc0Zng0OGQ3WlAvWHJsM0R0V3ZYb05VNmR6SlpFQVJzMnJRSmFyTk9EWVhoMXExYkRtMm5WcXZkK2p1dTArbWcwK2tnUE1KdllBY1BIa1JVVkJReU1qS0tlaW1vWGJzMnZMeTg0T1hsNWZGalBjcmZFMCs3ZnYyNnc5dkd4Y1Y1N1AxaysvYnQ2TmV2SC9yMTY0ZS8vLzdiSThjb2lQLysrdy9uejUvMytISCsrdXN2NU9Ua09QV2NreWRQdXZWMU5Da3BDUWFEWXhkeS92enp6L2o1NTU4Ukd4dnJ0dU03NHVqUm8vajExMTl4OHVUSlFqMnV1YXRYcjJMdDJyVll1M1p0a2EyaHFGa0V5b1g0dDJaUllxQk1SRVJFUkVSRTVHWUtxWUNTM2pwVUQ4aEZ3OUJNdkZVaERXOVZTRWZEMEV4VUQ4aEZTVzhkNUU2MHRjN1N5WEE5VTRrL2szeXdOOEVmTzY0SDRPZ3RQMXhNODBKU3JnSjY0ZkVjd3F3VkhweXdVOGpZUk8xeE1XWEtGTFJ2M3g1bHk1WkZWbGJoekl6VGFEUzRkdTJhMDgvYnZIa3pubi8rZVd6WXNLSEFhemgxNmhST25UcUZLMWV1V0gxOHc0WU5lT2FaWjlDaVJRdWtwS1E0dEUrdFZvc09IVHFnUTRjT1dMcDBxY3RydTNIakJ2Nzg4MC84K2VlZlRtMy9jTURyRElQQmdGcTFhdUdGRjE1QVZGU1UzVzB2WHJ5SUFRTUdvSGJ0MnBnNmRTb0E0UGp4NDZoU3BRcTZkZXVHdzRjUE8zMThqVWFETGwyNjVIc3krK3V2djhhY09YTXdiOTQ4cDQvaGlNcVZLNk55NWNvMmZ5NnMwV3ExYU5Tb0VUcDE2b1QzM251dndDSFZzV1BISUpGSUlKRklrSkNRWUhPN0hUdDJvSHIxNnZqcXE2L3kzZWVzV2JQd3pEUFBZTm15WlE2SEsvWW9GQW9vRkFvc1hyeTR3UHZ5bEFrVEp1Q3R0OTVDcVZLbGtKcWFXcVJyVWF2VjRqOVBHelJvRU5xMWEyZjNZcGhQUC8wVW4zNzZLWTRjT2VMeDlSU0d1M2Z2b252MzdxaFNwUXAyN05qaDBITmF0MjZOMHFWTFk4NmNPVzVkUzFKU0V2cjA2WVBseTVmajlPblRxRm16cGx2M1h4QzV1Ym1vVTZjT3dzTENNR0xFQ0tlZnJ6UHJSSk9makl3TU5HclVDRUZCUVdqWHJwMUR6L24zMzMvUnNHRkRCQVFFWU55NGNVNnZ6NXFPSFRzaU5EUVU3Ny8vdnQzWFV3QUlEdzlIZUhnNFZxMWE1WlpqTytxTk45NUE4K2JOMGI1OSswSTlycmtqUjQ2Z2UvZnU2TjY5ZTZFZHMwMmJOcWhhdFNxcVZxMXFjeHZUNDIzYXRQSDRlcFF5aFhoYjY0YjN5Y2NCQTJVaUlpSWlJaUtpUXVBdE42Q3NyeFl2Qk9XZ2FlbDdlS2RTR3RxVVMwZTlFbG1vNHE5R29Fb0hxWU81c05ZZ3dlMGNCYUpUdlBIclRUOXMvUzhBQjI3NDQyeXlOeEt5bE1qVjg3Lzc1QmtKQ1FrNGZmbzBBT0ROTjkrRXI2OHZBR09scWluUWN2V2ZMWGZ2M2tXclZxM1FzR0hEZkVNNzgwbzdRUkF3Yjk0OHhNVEVZTVNJRVhhckxYTno3YysrMCtsMGFOQ2dBUm8wYUlBWk0yWlkzU1krUGg1eGNYRklTa3JDeHg5L2JIZC9KbnE5SGx1MmJNR1dMVnZ3eHg5L09QU2NSOFd0VzdmRXF0eUtGU3ZhM2RZVStrcWxVdlRzMlJNQThNb3JyeUFzTEF5Q0lLQlBuejdJenM1MjZ2aURCdy9HaGcwYjBLTkhEeXhjdU5EbWRxWkFUaTUvZEM1YVVTZ1U2TldyRndCalplTFlzV01MNWJocjFxeEJSa1lHUm80Y2lWOS8vZFhtZGhjdVhNRHMyYk9SbEpTRVFZTUc0ZWpSbzRXeVBzQjRBWUF6cnh0ZmYvMjFXNDRiRnhlSDMzLy9IUURRdVhObkJBWUd1bVcvajdwRGh3N2gyMisveGJadDJ6QnExQ2liMjAyZVBCbVRKMC9Hd1lNSEMzUzhTWk1tRmZpOXdwRi9vMGVQdHJzT21VeUc0OGVQUTYvWG8ydlhyamg3OXF6ZDdZOGRPNGFZbUJna0pTVzV2V3A4OU9qUlNFMU5oVVFpd2RLbFN5R1R5ZHk2ZjN1dVhyMkt4TVJFbTQ5N2VYbkIzOThmZ0xHQy8vYnQyMDd0djN2MzduampqVGNjK3JuWnVuVXJjbk56a1p1Ymk5S2xTenUwLzgyYk53TXd2b2MvODh3elRxM05tanQzN3VEbzBhTzRlL2N1ZHUvZWpaQ1FrQUx2MHhOTWYrdlkrOXZwU1hUOStuVmN1WExGN3QrQ3BzZWQ2VDVBanVQL01JbUlpSWlJaUlpS2dFUUMrQ3NOcUZSTWc1ZENzdEdxN0QyOFV5a1ZMY3ZlUTUyUUhGUXNwb0dmd3ZHcXRSUzFETEhwWGppWjZJdGQxNHRqeDdVQS9KN2tpeXNaVDFhYmJFK2FNMmNPSkJJSnBGSXB0bTNiVnFCOXhjZkhZLzc4K1FnUEQwZUZDaFhnNitzTGxVcUZVcVZLb1hYcjF2anFxNi9jMGxZMUtpb0tNcGtNRW9rRXMyZlBMdkQrOHJOMTYxYnhSR1poVmFYODlOTlBPSHIwS0c3ZHVvVVdMVm9nTGk0dXp6WmR1blJCeFlvVnhiQVNnQmcyU1NRUzNMNTkyMjdMNC9Ianh5TXdNQkJObWpSeHV0Mm15ZkRodzhVVDJpdFdyTUNKRXlkYzJzL2p3dnhrYmVYS2xXMXVKd2lDMk5ZNklpSUNZV0ZoQUl5aGFtUmtKQUJqcURGOStuU25qajl4NGtSVXFGQUJnaUJneElnUm1EeDVzdFh0TkJvTkFCUks2MkJuREJnd0FIMzc5Z1ZnL0ZxNituUG5qR1hMbHFGOCtmTFE2WFRvM0xtejFmYlhPcDBPdlh2M0ZvUDRUei85RkUyYk52WDQyb3JhNnRXcklRaUNRMkhra3lJckt3djkrL2NIQVBqNitoYW9Td0pnRE9OZWYvMTFIRDkrM0IzTDg2akF3RUJzMmJJRktwVUtXVmxaZU8rOTkreGUxTEpzMlRJQWdJK1BEM3IwNk9HMmRXemV2Qm1yVjY4R1lIeXRiTml3b1VjQzlwVXJWMW9jTnlzckN5TkdqRUNOR2pYeXJleDk3NzMzQUJndmdIS20yOGMvLy95REgzLzhFYi84OGdzNmR1eUk5UFIwdTl1YnZnNEFNR3pZTUllT3NXWExGZ0NBU3FWeXVLclpudTNidDRzZEdUcDM3dnpJdlcrWW1QNE9rMG9MSHUrNStqUFZ1M2Z2QXUvREhkMWpxSEE5T3BmbUVSRVJFUkVSRVQzbFpCSWdTS1ZEa09wQmkwQ05RWUpVdFJ3cGFqbFMxRElrNThxaDF1ZGZrYUF4U0hEOW5oTFg3eW5GKzBwNjYxRFNXNGRnbFJaQktoM2t2TXhjRkJVVmhRa1RKZ0F3dGoxOTk5MTNYZDdYOHVYTE1YandZS3N6VlJNVEU3RnYzejdzMjdjUHMyZlB4dHExYTlHOGVYT1hqeFVSRVlGcDA2Wmh5cFFwbURCaEFtclVxSUczMzM3YjVmM2x4M1R5TmlRa0JPSGg0VmEzK2UrLy94emUzNVVyVjlDcVZTdTcyL1RxMVF0Ly8vMDNGaTVjaUxpNE9MUnExUW9uVHB5d3FCeTZldlVxNHVMaThyVEZybGV2SHQ1Ly8zMzg4TU1QaUl5TVJOKytmYTNPR2Y3MzMzK1JscGFHbUpnWWVIdTdOczlicVZSaTd0eTVlT2VkZHlBSUFvWU1HWUkvLy96VExkVm1OV3ZXZEhoK3BUTVZTOWV2WDg5Myt4VXJWb2pWdE9ZdVhib0V3QmhFbFM5ZjN1Yno5KzdkSzM1Znhvd1pZL0ZZdzRZTjBhVkxGNnhmdng2ZmYvNDV1bmZ2anVlZmY5Nmh0WWVGaGVIWFgzOUZzMmJORUJjWGgwOC8vUlJhclRiUGhSV21RTm5IeDhlaC9icVRvOStMelpzM2k1VjIxcFF0V3piZjFxdU9DQXdNeEtwVnE5Q3laVXZjdVhNSFhidDJ4WUVEQnl6V09XUEdESXRLWFUvTm5zNlBUQ2F6MjRLNVJvMGFUdS9Ua2UrSElBaE90UndlTldvVTVzK2Y3L1JhaXBvZ0NPalJvNGRZNlRkdjNqeTdGNGJrNTdmZmZrUEhqaDBSSHgrUHYvNzZDNmRPblVLMWF0WHNQdWZpeFlzdUg4OFdaMzR1NnRTcGcxbXpabUhreUpHSWlZbkJqQmt6TUd2V3JEemJKU1FrWVAzNjlRQ0ExMTkvSFltSmlYYXJlcTBKQ3d1RFVxbTB1QzgyTmxhOHFLU3dLWlZLUkVWRlFhUFJZUFhxMWZqZ2d3L3cwa3N2V2QyMlk4ZU8rUERERDZIVDZmREREei9nbzQ4K2N1Z1lreWRQRm9QUEtWT21vSGp4NGphM2pZMk5GYnNtdlBIR0d3NTlIeTlldklpLy92b0xBTkMyYlZzRUJBUTR0QzU3VEgvakFFRFBuajBkcnNqT3lzcHllTnRTcFVxNXREWnpUMnVGTWhVOUJzcEVSRVJFUkVSRWp6Q2xWRUNvdHhhaDNnL0N5V3lkVkF5WVUzTGxTTXAxN0wvM2QzTGt1Sk1qQjJDc3VGQklCVlFxcGtHSWx6Rms5cFkvbldYTWQrN2NRZS9ldldFd0dQRFNTeTloMnJScEJkcGZiR3dzdEZvdEpCSUphdFNvZ2RxMWE4UGYzeCtwcWFuNDQ0OC9jUFhxVlFEQXpaczNFUkVSZ1NOSGpsZ05PUjAxWWNJRTdONjlHNmRPblVLZlBuM3d6ei8vb0V5Wk1nWDZIS3lKaVlrUjUyZDI3ZG9WQ29YQzZuYVZLbFZ5ZUovNXRabzJXYkJnQWE1ZXZZcWRPM2NpTmpZV0VSRVJPSGp3b05oeU95d3NETC8vL3J2VjZ1V1pNMmRpMDZaTjBHZzBHRGx5cE5VWm9MR3hzUUNBNTU1N3p1RzFXL1AyMjIraldiTm0rUFhYWC9IMzMzOGpNaklTUTRZTUtkQStIMVV4TVRFQWdPclZxOXM5cVcyYTExdTNibDI4K09LTHlNek10SGg4MHFSSjJMcDFLOXExYTRkaXhZcmxlVnloVUVDbFVsbmRkK1hLbFhIbzBDRTBhdFFJdDIvZnhwdzVjNkJTcWZESko1OEFNRmJibXZabmF0djZ0R3ZldkRrR0R4Nk15TWhJTkczYVZLektCWXh0ZldmT25BbkEySkw4NGFyR3dtQ3FEcFRKWktoZXZYcWhILzlwTVhYcVZHemR1aFVBMEs1ZE93d2VQTmlsL2VqMWVuejIyV2VZUG4yNk9DLzNyYmZlY3VnOTZGSDQvbjcwMFVlNGVQRWlHalJvZ0c3ZHVsbmQ1b3N2dmhBdkVOdXhZNGZETTVmTlhieDQwZUx6VFUxTnhidnZ2b3VNakF3RUJHNjl2cXdBQUNBQVNVUkJWQVRnd0lFRFl2Y0dUM2o0Z2hxRlFvRTVjK2FnWGJ0Mk1CZ01HREZpaE0xWjlpRWhJV2pac2lWKytlVVgvUEhISC9qMzMzL3piUzk5OU9oUjhldFVyVnExZk44SHYvdnVPekVrSFRseXBFT2YwM2ZmZlNmZWpvaUljQ2pROWZmM3QzbHhVVkpTRWc0ZE9nVEErTFA1eWl1djJQdzc1MkVMRnk2ME8zckJuT0NHbGtHbTEwbDNWQ2k3dXA2VksxZUtWY3J1K0p6bzhjQkFtWWlJaUlpSWlPZ3g0eU0zd0VldVFUbGpsZ1lCUUlaR1poRXczOVBtWHhXcE5VZ1FtNjVDYlBxRHNLYWt0eGJsZkxVSThkTEJYNm5IMDFENzhNRUhIeUFwS1FsU3FSVGZmLzk5Z1dldHltUXlEQm8wQ0tOR2pVTFZxbFh6UEw1ejUwNTA3ZG9WbVptWnlNbkp3ZkRod3d2VUlsUW1rK0g3Nzc5SHJWcTFrSktTZ3NHREI3dDB3anMvcG5hb0VvbkU0WGFVN2lLVlNyRjI3VnE4K3VxcnVIRGhBbjcvL1hjTUhqeFliSkZwcW9TTGo0OUhWbGFXR0RRRHh2bStnd1lOd3BkZmZvbWpSNDlpOCtiTjZOQ2hnL2o0dlh2M3hDbzlaeW9UYlprelp3N3ExNjhQd0ZpaDlkNTc3eUVvS0toQSs5eTFhNWZZZ3RpYVJZc1dpZDhmUjZyK1ROdVhLVk1HQnc0Y3NMdXRhWmJsdzdNa1RVSHR1WFBuck02WjNMRmpCMHFWS29VOWUvWUFBUDc0NHc4VUsxYk01bkhXcjE4dlZnR2E2OXk1czkyMm1HRmhZZGk3ZHkrYU5tMEtwVkpwOGIxTlRrNFdUM1FYOUh2Z2l0VFVWUEcyVnF2Rm9rV0w4TUlMTDZCTm16Wld0OWRxdGVqVnF4ZjY5ZXRuMGJuQUhhR0J1Ymx6NTZKTGx5NW8zTGl4ZUY5S1NncTZkT2tDdlY2UDh1WExZOGVPSFVYUzd0VTBDc0RWVGdHTzZOMjdkNTVxZVdlNVVpSDlxRml4WWdVKy9mUlQ4ZVBseTVlN3RKL1RwMDlqNE1DQk9IUG1EQUNnZVBIaStPcXJyd3B0SElLejdGMzRzbXpaTXZUcDA4Zml2cE1uVDZKaXhZcGlhMzUzeWN6TVJIaDRPTTZmUHc4Zkh4L3MyclhMWm5Xd0o3Mzc3cnRvMUtnUmpoOC9qaU5IanVSNWJ6VFhwVXNYL1BMTEx3Q0FkZXZXMmIzd1RoQUVpM25jYytmT3RSck0ydnArdEc3ZDJ1cjlRNGNPRldlbW15cXJUYXgxMGJEbXE2Kytzdm4zeTRvVks4UUxCeDcxQzhGTUYyOFU5TzlWSW1meEo0NklpSWlJaUlqb01TY0JVRnlwUjNHbEhwV0xHZHU3NmdVSlV0WDNRMmExSFBHWlN2czd1ZTlPamdKM2NoNmMrSk5LQkZUelY2T1V6NVBaSnZ2RWlSUFl1SEVqQUdON3c5cTFheGQ0bjVNblQ3WWJ4TFJ0MnhaejU4NFZUMWllT0hFQ2QrN2NRY21TSlYwK1pvMGFOZEN2WHo4c1hib1VPM2Z1eElFREI5Q3laVXVYOS9ld25Kd2NzVm94UER6Y2FsQnU0cWtXak1XS0ZjUDI3ZHZ4eWl1dm9HelpzaFl6ZDAzZk40UEJnUFBueitPVlYxNnhlTzZFQ1JQdzNYZmZJVHM3R3l0V3JMQTRhZjdYWDMrSjFUNm1JTGdnWG5ubEZYVG8wQUdiTjI5R1Nrb0twazZkS2xicFBzeThxc2ZlaWVIOFd0RUdCd2VMdDgycjRPTGo0OFhXck9aVjhLYnRGUXFGdzFXQ3ljbkpWdS9YYXJWV0g5TnF0WmcvZjc3NHRmV2tGMTU0QVh2MjdFRmdZS0JGNVZ4U1VwSjRPelEwdE1ESHVYYnRtczN2eGNNQjQ1NDllL0RHRzIrSUh3OGRPaFJMbGl4QnVYTGxFQjRlYnJWaWV1UEdqZGk5ZXpkMjc5Nk5UWnMyMlF4MzdQMk9tYmNmTjdYS2R2WjNNajQrWHJ5UXdOenc0Y01kcnNLemRjd1BQdmdBSDN6d2dmanh3SUVETFdiM21pNkljRWRiV0Z1Q2dvSUt2VHJXdkpyU0VlYnpacDE5YnRXcVZkR3NXVE9yajMzNzdiY1lOR2lReFd1UHM2MkNiOXk0Z1duVHB1SDc3NzhYZjcvZmV1c3RMRjI2RkdYTGxuVnFYNCs2U1pNbUlTc3JDMUtwRk5IUjBRVytrQ0E5UFIxdnYvMDJmdnZ0TjBna0VtUm5aK08xMTE1ejAyb3RQVndWYmMyc1diUFFwRWtUQU1hUkJHM2J0czNUbWhzQS92ZS8vMEVtazBHdjEyUFRwazEyQStXMWE5Zmk5T25UQUlDbVRadmluWGZlY2YyVHNHSERoZzI0ZS9ldTA4K3oxZTFDRUFSOCsrMjNBQUEvUHovMDdOa1Rjcm5jNHFJZ2F3SURBd0VBbzBlUHhzU0pFNTFlanlzRVFSQi9mejBSS0R2NjJtaitHdVhvYy9iczJXUDM3NW5VMUZRY1BIZ1E3ZHUzZDJoL3Jpcm8zOXhQTXdiS1JFUkVSRVJFUkU4Z21VUkFpSmNPSVY0NkFHcThXaklMYXIwRXFSbzVVbkxsdUpXdFFJbzYveXBtZ3lCQlRMb1hZdElmQktRaFhqcFU4VmVqaEpjTzNuTFBoMFdlTkhYcVZBREdLdDhwVTZhNFpaK09WUFcxYTlmT29nTG14bzBiQlQ2NU5YbnlaQ3hmdmh4YXJSWlRwMDUxYTZEOHd3OC9JQzB0RFFEdzRZY2Z1bTIvenFwV3JScjI3Tm1ER2pWcVdNeGpmUEhGRjhYYlo4K2V6Uk1vaDRhR1l1TEVpZkR6ODh0VGVXU2FGd3NBcjc3NnFsdldPV1BHREd6YnRnMTZ2UjVMbHk3RjJMRmpVYTVjdVR6Ym1jL1o5a1JGNXVlZmZ5NEdnRHFkcmtEem5MZHQyeWJlam8rUEYzOE92dnJxSzZ1Zm01K2ZuMFhsNDYrLy9vb3FWYXJrMmM0VWdOcDYzTkhaeDlZdUJqQVBsRDNSQnQ0WkgzMzBFWll0VzRhRWhBUk1uRGpSNmtVR3BrcklaNTk5dGtCejNCOVhPcDBPZS9mdUJRQ0haMmsvTHZyMzcxOW96KzNhdGF2VlFIbmh3b1VZT1hKa2dkclRidHEwQ1hQbnprVk9UZzRBNDRpRGVmUG0yYno0NFZGaXVsamh5SkVqR0Rod0lBRGd6Smt6TnQrems1T1R4UXVwdW5idGlobzFhcUJidDI3dzh2TENnQUVEOHJ6UDVPZmF0V3VJaUlqQWhRc1hBQmpITVV5WU1NSEZ6OFk5WG52dE5ZU0hoMlBQbmozNDc3Ly9FQmtaYVhIQmgwbFFVQkJlZmZWVkhEOStIQmN1WE1DbFM1ZXNob2daR1JsaTliOVVLc1dDQlF2eVhjTTc3N3lENGNPSDIzemN2RnNEWUF4VVo4K2VEUUFvVWFJRURoNDhhRGRZallxS3d1alJvd0hBYWxnT0FBY09IQkE3bFhUcTFFbTg0TWZSaXkxVUtwVmJaamc3d2xTZERNRGhsdHpPTUkyejhNUno3SFZhV2JWcUZZWU9IUXExV28zcjE2OTc3RDM3K3ZYcnFGcTFLaUlpSWpCaHdnU25mNCtmZGd5VWlZaUlpSWlJaUo0U0twbUFVdDVhbFBMVzRybEE0OG5nTEoxVWJKTjlKY042NWNiRDd1YktjZmVodWMzUEZNOUZ4V0lhRkgrTTJtU2ZQMzhlKy9mdkIyQ3NHblptOW05Qm1hcGFUUHo4L0FxOHp6Smx5cUI5Ky9iWXNHRURqaDgvanRPblQ2TmV2WG9GM3E5T3A4T3NXYlBFajIyMW96VEpyNkxIWEd4c3JOTW44NnlGdm1GaFlRZ01ERVJxYWlxT0hqMktBUU1HNU5uRzFvbDdVOHZuRWlWSzJLMjhka2IxNnRYUnJWczN4TWJHWXQ2OGVWWURWOEI5Z2ZLNGNlT3N0dkUwYjVWc1hqRnEydDZaZ05tOHl1ejc3NzhIWUd4eE8yVElFS3N0bWZ2MTYyZngrWVdHaHRyOE9qanlPR0MvUWpnL1M1WXN3WklsUzV4KzN1ZWZmNDRSSTBZQU1JYmZ0MjdkRWgvNzVwdHZ4RXI1bzBlUFd2ejhQTnhpdTFxMWF1amJ0eStXTGwyS2I3NzVCb01HRGJJSVRjK2RPNGVEQnc4Q0FENzc3RE83MzV1SDI1cFBuandabXpkdkJtQU01azNWMkthd3dWNGJkR2ZhcFR2VE52emhmWmtxT3lkTm1vU3VYYnVLOTV1L0ZxNWN1VktzT253NFJIcVlTcVdDV3EyMnVHakFVUXNXTEhBbzZIcFM1T1RrWU1pUUlXSTQ2dXZyaTNyMTZ1SFhYMzkxNlBsLy9QR0hlTnNVaHZyNysrUGpqei9HNk5Hamk2UTF1aXRNQWVpLy8vNHIzdmZjYzg5WkRSbTFXaTA2ZCs0TWc4RUFoVUtCcVZPbjR2TGx5MWkzYmgwRVFVRE5taldkZnU4YVBYcTArUFhyMmJNbnhvOGZMNzR2T1ZKTjdDaG5PeEpNbno1ZEhFMHdjK1pNOU8zYjErcUZQQkVSRWVKNGprMmJObUh5NU1sNXRwazZkYW80eTNqUW9FRjQrZVdYOHoxKzJiSmxiVmJVVzdOOSszYng5V1hVcUZINWpxb3dWVXNEdGl1VXpkOGJySFZuOEpSUFB2bkU0bjNTRVhxOVhyeWRsSlNFU1pNbXVYUnM4N2IzMXVUM00rbk1ER1ZIZmliTGx5K1ByS3dzQU1ZMi9OWit2dHhodzRZTjBPbDAyTEZqQjlxM2I4OUEyVWtNbEltSWlJaUlpSWllWXI1eUEzejlOQ2p2cDhGTElka3dDRUNHMXRnbSsvbzlaWjdnMkpaLzA3M3dyMWtWYzVCS2gyY0MxQ2p0cllWYzZubzFsQ2V0V0xGQ3ZQM3c3RVJQTXoraEhSQVFZTFV5MHhWOSt2UVI1ODJ1WExuU0xZSHl5cFVyY2ZYcVZmSGovRTRNT2xPbFkyK21yak1rRWdtYU5HbUNIVHQyNFBEaHd3NC9UNlBSNE9qUm93Q0ExMTkvM1Mxck1WbXlaRW0rMWJXbWViR0FZNVh0dHZqNStWbTlLTUg4ZTJVZSt0cmEzbEdtNFBPMTExNnpHaWFmT1hOR0RLOGVkK1poazB3bXMyakYvUGZmZjR1M1EwSkNMQjRUQkVHczZqY1pQSGd3bGkxYmh1N2R1eU0wTk5UaThibHo1d0lBWG43NVpiUm8wU0xQYy8zOS9jV3Y5Y01uK2MwRGt5cFZxdVFKNXUyRkFyYmFwUmVVclgyRmhvWmFmZXphdFd0aVphTlNxVVNuVHAzczdyOXExYW80Zi80OHZ2enlTM2g1ZVZtMCt2Yng4VUc3ZHUwS3NIclA2ZHExSzlhdVhadnZkdFdyVnhlci9oeXRLTGIyMm56bnpoMjg4Y1liNHB6amdJQUE3TjY5RzFGUlVYWUQ1WVNFQkt4ZHV4YXJWNisydURqQXg4Y0h3NFlOdzlpeFkyMWVZTEI3OTI2c1dyVUsvZnYzUjRzV0xXek9BUGZVZUlUOG1BZDR0aTdjMkxoeEk4NmRPd2ZBMk9xOVNwVXFHRFpzR0FSQmdFcWxzcmdvd2xGejU4NUZWRlFVV3Jac2lXWExscm0yZUErb1c3Y3VJaUlpRUJVVmhjVEVSQ3hhdEFqang0L1BzOTJiYjc0cEJ1Q2JOMi9PRS9pZE9YTkduSEZjcWxRcGZQYlpaMjVmcTA2bkV3UFVvS0FnaDJZZG0xZjBXcnQ0SURvNkd0dTNiN2Y1L0V1WEx1VjdqT1RrNUh5M0sxT21USjVSQjdObXpiSmJ0WnVmeE1SRXpKdzUwNlhuNWhjb0Y3Ym16WnVqWXNXS3VINzlPcFl2WDQ2SkV5ZmFmTzBvaUI5Ly9CR0E4VDNWMDYyMW4wUU1sSW1JaUlpSWlJaElKSlVBQVVvOUFwUjZoQlV6bnVUU0dZenptRy9uS1BCdnVnb0dJZitUd0NscU9VNGxXcDUycUZwY2phcit1U2ltZURUYVpHL2R1aFdBTWRSMGQ1aVluM256NW9tM0J3d1k0TGFUWnMyYU5STXJkYmR0MjRhdnYvNjZRQ2Z0TlJwTmtaMTB2SHo1TW80ZE8yYjFzVjY5ZXVXNXIwV0xGdGl4WXdmaTQrTng0Y0lGUFBmY2Mva2U0OENCQThqT3pnWUF0R25UcGtEcmZaZ2pyWnJOUTBObnduVlh2cWVPUG1mWnNtWG8xNitmM1cwT0hUb0V3SG9WcVNBSUdEeDRNUFI2UFVxV0xJazdkKzQ0dlZaYkFnSUNuSnBUdVc3ZE92ejMzMzhBZ0dIRGhsbTBTYmZuL1BuellzQmdxMFdxSUFqaXhRaldKQ1ltMnF4MFc3bHlwYzNBL2M4Ly84elR3UUN3WFMxMi92eDVYTDkrM2VZNkhnZXhzYkY0NDQwM3hPNEdmZnYyelhjRXdKQWhRekIwNkZDa3BhWGw2VDdRdW5WcnU0SHlzR0hETUdQR2pBS3QyZHIzNkZGVXZIaHhjY1o1eFlvVnNYUG5UdFNxVlF0UlVWRVcyd21DZ0QvLy9GT2M0WDM2OUdtcjg4OC8vdmhqdS9OekFlTUloNDBiTjJManhvMUlTRWg0NU9ZcW13SkdpVVJpTTFEdTJyVXJ5cFVyaDFtelptSEtsQ200ZWZPbU9NdTZhZE9tU0U1T3RqbFgzbHh3Y0RCS2xDZ0J3TmhKWTlXcVZXamJ0cTFIV2hVWHhOU3BVOFdmaVhuejVtSHc0TUY1TGc2clhiczJ5cFVyaDRTRUJKdzdkdzZ4c2JHb1ZxMGFBR1BWYlAvKy9jV3Y3Y0tGQ3gxK3ZYWEdOOTk4STFaNVQ1Z3d3YUgzVGZPS1htc1Z5ak5tekxCNTBZWk9wM05vYnZiU3BVc3Rac0ZiczJiTkduVHIxaTNmZlQwcTNuenpUWnZ2ZjRCck01VHRrVWdrNk5teko2WlBuNDdyMTYvamwxOStRWGg0ZUlIM2F5NDZPbHE4dUtaejU4NE9qOVNnQnhnb0V4RVJFUkVSRVpGZGNxbUFFdDQ2bFBEVzRZVWdZNnZzWEwwRWQrKzN5YjZUNDlpSjBjdnBLbHhPZDZ5dHRxZkZ4c2FLUVZPVEprMXN0a0YwdDdpNE9FeWNPRkdzVUt0WHI1NDR4OWtkRkFvRm1qWnRpdTNidCtQV3JWdTRjT0ZDZ1dhUlJrWkdPaDFXdWF2cTdOaXhZMkk3eFlkWkM1VE5BK0hObXpjN05CUGJWS2tpbFVyZEhpZzc0dWJObStMdC9ObzlQeXBPblRvbHJ0djBOZHUvZno4cVZhcUVxbFdyNHV6WnMyTEY3S1JKazl3NmN6c2dJTUNwQ3h6TVcvd3VYTGpRNFJiZksxZXV6RGRRL3Z2dnY1R1NraUorbkptWmlWV3JWcUZuejU0T3I4OGRkdTdjV2FqSGN5ZEJFTEI0OFdKTW1EQUI5KzdkQTJCc2Urckk5M2p3NE1GUUtCUll2SGd4cmx5NWdzek1UUEd4aGcwYjJuMXVZYzQ3TFdvcWxRcVRKazNDK3ZYcnNYSGpSb1NFaEZqZHJsV3JWbUxuQVhQMTY5ZEgvLzc5ODczSXhKeXBvNFdmbjUvZE1EbS9GdXNQcisvR2pSdG8zTGl4M2VwZVI4SS9VK2hwYis0dVlBeU9telp0Q2dBWVAzNjhXRW02ZCs5ZWg0NERBR1BIamhYbi9RS3dXWG52NlA0OHBWNjllbWpWcWhYMjc5K1AxTlJVUkVaR1l1ellzWG0yR3pCZ0FESXlNdkMvLy8wUFlXRmg0djJMRnkvR24zLytDY0Q0dnRDNWMyZVByRE1oSVFGS3BSS1ZLbFZ5K0wzRnZDTDk0ZGZ6aXhjdml1TUNpa0p1YnE3VHp6bDE2aFFhTkdnQXdQaDZHUmNYNSs1bEFZRDRON0lqWEptN2JFM1BuajNGZ0Q4eU10THRnYkw1aFZ4OSsvWjE2NzZmRmd5VWlZaUlpSWlJaU1ocFhqSUI1WHkxS09mNzRFVGRQYTBVY1prcS9KdW1nczZCS3VhaWRPclVLZkcyNmNTY3V3MGZQaHg2dlI1YXJSWnBhV200ZVBFaW9xT2pJUWdDRkFvRit2ZnZqemx6NXJpOVFxSkJnd1ppR0hieTVFbVhBK1ZidDI1NWJJYWRKeno3N0xPb1diTW1vcU9qc1hIanhud0Q1WnljSFBIcjFLeFpNM0h1YkdHS2o0OFhiNXUzN0hYVW9FR0RNSHo0Y0p1UGYvYlpaMWl6Wmcza2NqbisrZWNmbTl2ZHVIRURyVnExY3VpWUd6ZHVCR0NzU0hyKytlZGhNQmp3M252dklUazVHU05IanNTQ0JRdnczWGZmWWRhc1dSZzBhSkI0MGorL3dNVFc0MXF0TnQvZ3g1cUVoQVRjdUhFREFQRGlpeTg2TlMvYS9DUy9yVUQ1NFJhcC8vdmYvM0Q3OW0yY08zY3V6M3plMU5UVVBBR21YcS9IVjE5OWhUcDE2b2lobFRYNVhhQ3hldlZxaTQrUEhUdUdkZXZXWWUzYXRYbmFxejVxSkJJSnRGcXRHQVlYTDE0YzI3WnRjMmhXczBRaVFmLysvZEcvZjM5UEwvT3gxN3QzYi9UdTNkdnU3OUhreVpQRlFMbDA2ZExvM0xreit2VHBneGRlZUFFQXhFRFpXdFh5dzB5dGYwM1B0Y1dacXNhd3NERGN1SEVEYVdscGRwODNjT0JBQVBiZjEwM0JzRmFydGZuN3RXblRKblRvMEFHQU1YU01qSXgwZUsydUNBa0pjZW8xeXA3RXhFU1huamRod2dSY3ZIZ1JVNlpNc1RrR3hOYmZCTjI2ZGNPRkN4ZXdkdTFhbDJiVk8yck9uRG5vMTY4ZmtwT1RrWnViaTBHREJtSFVxRkYyTzVLWXQ3eCsrT0xCeVpNbjIvMlpsc3ZsZGx2T20zNStKazZjV0dqZFhNd3Z4SWlQajBkY1hCd3FWS2pna2VNVTVneGx3UGg3M3FSSkV4dytmQmhSVVZHNGVmTW15cFFwNC9paTdkRHBkT0xGbkxWcTFVTDkrdlhkc3QrbkRRTmxJaUlpSWlJaUluS0xZZ29EbmcvTXdmT0J4aXBtZ3dBazVTcndiNW9LdHgyc1lpNHM1dUZhclZxMVBIS014WXNYVzdSYU5Ibnh4UmN4ZCs1Y2o3WFpybG16cG5qYjFCclNGU05HakJCYkduYm8wTUhoS2g1bnFscXVYTGxpTThqczFhdVhSU1h5d29VTE1XTEVDTHY3NjlTcEU2S2pvM0grL0hrY1AzNGNqUm8xc3JudER6LzhJSDUrWGJwMGNYak43bVIrWXRpVlFEazRPTmp1Q1Y5VG9DaVh5KzF1NStqOFprRVF4SitEamgwN0FqQmVuR0ZxL2RxNmRXc0F4Z0NyVFpzMlJkclc5Y1NKRStMdHVuWHJPdlZjODBEWlZ2ZUNiZHUyUVNLUmlDZlNXN2R1amRXclYrUHp6eitIWHEvSHVISGo3QjVqN05peFdMQmdBVUpEUTNIbXpCbWI3Ykh0K2YzMzMzSHAwaVg0K3ZvaUt5c0xBTkNqUnc5b3RWbzBhOVlNZS9ic0VTK1VjT1NFdnIxdGdvT0RjZmZ1WGFmWGFJOVdxOFdJRVNNZ2tVanc1WmRmWXV2V3JYanh4UmZkZWd4ckZpeFlrQ2YwZDRmMDlIUU1HVElFOCtmUGQrbjc2U21PWEpEUnJGa3p6SjA3RnkrOTlCS2FOMitlWnd5RFVxbUVScVBCK2ZQbjdlNG5JeU5EREtaZmVlVVYxeGY5a0VxVkt1SG8wYU1XRitGWWsxL2JZY0I0TVZGK3pIL3ZSNHdZQVoxT0J5OHZMMFJIUjZOS2xTb0FqQzJNZS9Ub0FjQTRIcUlncjNkSGp4NTEyd3h6Vjd1RU5HL2VIRmV1WEhHcFkwdFFVQkNXTGwyS1R6LzkxR1lWdkx0VXExWU5sU3BWUXUzYXRYSHg0a1VjUG53WXYvMzJtOFU4ZUhQbUZjcm1uOXZldlh1eFpjc1dBTVlXNXovODhJTkgxKzB1RDFmMkh6MTYxS1daM3JhWS9vWnpaNnQ2Wi9iWnExY3ZIRDU4V0F5QXg0d1o0NVkxbUdhRUF3OHVQQ0huTVZBbUlpSWlJaUlpSW8rUVNvQlFieTFDdlIrY3pGUHJKYmlhb1VKc2htTUJscWVZaDU2VksxY3UxR09mUFhzV3JWdTNSczJhTlRGLy9ueTN0MW8yLzN5Y0NYZk43ZHUzVDJ3SDNhbFRKN3orK3V0MkErWHk1Y3RqejU0OUFJd24vaDFWb2tRSjhYbnUwS05IRDB5Yk5nMEdnd0ZMbGl5eEd5aC8vZlhYQUl4dFdXMjFJZlcwNk9ob0FNYjV5WjRJb0V5VldlNnFmTnU5ZTdjWTZKZ0NaZFBjelJJbFNxQmx5NWJpdGc5WEZlM2Z2MThNWXN5WmZsNXRQZTVLZGJMNXVnQllWQURuNU9UQTI5dmI3blB6QzVSalkyTng3dHc1MUs5Zkg3Lzk5aHNBWTB0Y3BWS0o3Nzc3RG9zV0xVTHo1czNGZHZiV0F2dXhZOGRpN2RxMVNFeE1SUGZ1M2JGdjN6NnJRWkJwSDlaQ211WExsd01BMnJadGkvWHIxd013VnNwTm16WU5aODZjUWVQR2pYSGd3QUdQVksrNXltQXc0TUNCQTFpOWVqVmlZbUp3NnRRcGZQVFJSMmpXckJtOHZMekU2bFpuQlFVRjVUdDMyWk9Ta3BMUXBrMGJuRGx6QnRIUjBUaHg0Z1I4ZlgyTGJEMnUrUGpqajIwKzl0eHp6K0hzMmJQWXVuVXJ4b3daZzNmZWVjZWlrbHl2MStQcTFhdjQ3TFBQa0pHUkFRQjQ5OTEzM2JZMjA2emU5UFIwcEtTa09GVEZib3NwVUM1WnNpUU9IejVzOFZqOSt2V1JrWkVoL3Q2dldyVUt2L3p5Q3dCZ3pKZ3hGcTlScG9zNGxFcmxJemNUMlZVRkhmL2g2VERaUktGUW9HL2Z2aGc5ZWpTdVhMbUNqaDA3WXUvZXZWYmZMelFhalhqYjlQbXAxV29NR3pZTWdQRnZnTGx6NXo0MmdmTERyZWwvK3VrbnR3VEt6WnMzdDl2SjVHR21Tbi9BdWUvNzFhdFg3WGJQNk5DaEF3WVBIb3pjM0Z5c1diUEdiWUh5Tjk5OEF3RHc4ZkY1ckdaWlAyb1lLQk1SRVJFUkVSRlJvVkhKQk5RSXpFV053RnowankyNmRkeTZkVXU4N2E1MmVnOHpoWGxhclJZWkdSbTRmUGt5amh3NWd1WExseU1tSmdiUjBkRUlEdy9INHNXTE1YandZTGNkMTd4MWMxSlNra3Y3TUxVS0Rnb0t3c0tGQ3kzQ09XdDhmWDN4eGh0dk9IMGNWNTluUzhXS0ZSRVJFWUZkdTNiaHh4OS94TFJwMDhRZ3d0eU9IVHZ3OTk5L0F3QzZkKzllSksyQmRUcWRHRWJXcTFjdlQwV2d1NDRCdUI3S1B1ekxMNzhFWUF4ZFRPMXNkKzNhQmNCNEV0amVjY3FXTFd2M1lvUDhIbmVHVHFmRFR6LzlCTUFZSUppNkFWeStmQm5oNGVIbzNyMjczWmJvNW9HeXRURDR1KysrQTJCc2MyMzZIZ0xHRTlZM2I5N0UrKysvYnpGL05UYzNOOCtzVElWQ2djOCsrd3g5Ky9hRndXQkFYRndjaWhjdm51ZFlIMzMwa2NYblpmb2EzN2x6QjZ0WHI0WmNMa2ZIamgzRlFMbHYzNzdJemMzRjdObXpjZm55WmJ6MjJtczRjT0NBelhtMWl4WXRFcXM2N2MyMExjalBVSFoydG5oNzlPalJZc1dnK2U5bW5UcDFYTjQvWUJ3eHNIRGhRb2UySFRac0dHYk1tRkdnNHdVR0JvcTNZMkppRUJFUmdTdFhyZ0FBV3JacytkaUZ5ZmtaTTJZTTNuLy9mUURBdkhuek1HL2VQTHZidDIvZkhrMmFOSEhiOGMxSE4venp6ejkyMjhUbnh4UW8rL2o0NUtrS05uVVZNUVdQTzNic0FHRHMvREZod2dTTGJVMkJjckZpeFZ4ZWk0bDVaeEZQYzdXQzJSMTY5dXhwTWNjV01IWnpXYng0c2RQN0dqbHlKQTRlUElqZHUzZmowS0ZER0RWcUZCWXRXcFJuTy9NS1pkUHIrY0tGQ3hFYmEvd2pkT0xFaVhuK0RreFBUN2Y0T3pFL3ljbkpEbDBNRXhBUWdGS2xTam04MzRjbEpDU0lzNm9EQWdLUWxwYUc3ZHUzSXowOTNlcjdoek5TVTFQRmJpUE9jdVo1K2JYTjkvUHpRM2g0T0xadDI0Ym82R2ljUFh1MndKMHIvdnZ2UCt6ZHV4ZUFzVDM3b3o0TzRsSEdRSm1JaUlpSWlJaUluanFtRThFQTNEN0QrR0VLaFFMQndjRUlEZzVHL2ZyMU1XTEVDSXdaTXdaZmZQRUZCRUhBQng5OGdQcjE2K09sbDE1eXkvSE1QeC96ejlNWm5UdDN4b2dSSS9EdHQ5L2FyWnk5ZE9sU3ZyTnhuWlhmTEw3OGZQVFJSOWkxYXhmMGVqMm1UcDJLZGV2V1dUeHVNQmpFcWsrcFZDck8rQzFzcDA2ZEVyOC9ucHJsWjZvZ3NqVUgyQm1YTGwzQ3ZuMzdBQUJEaHc0RllLelVOVlUwbWNLbVI4R3Z2LzZLbEpRVUFNYnFaRDgvUHdER1ZwcVhMMS9HMUtsVGtaMmRqZG16WjF0OXZyMEtaYTFXS3dZaWI3LzlOaVpObWlRK0pwZkx4WXN2bkFsdERoMDY1RkNZZnVqUUlUUnIxZ3lBTVJESnpjM0ZXMis5aFJJbFNsaHM5OWxubnlFbUpnYmJ0bTFEWEZ3Y3RtelpnckZqeDFyZHAzbWJXSGUxM0FXTXdjZnUzYnV4YTljdUhEaHdRTHpmRk81VXFGQUI3ZHUzZDl2eG5QbDZxMVNxUERPdFhYWDY5R2w4Ly8zM1NFMU5CV0NjeVRwOStuUzM3UHRSMHFWTEZ5aVZTbnp4eFJjNGUvYXMxZmNXZjM5L1ZLNWNHVDE2OU1EUW9VUGRHbHlhQjY3bnpwMHJVS0JzdXNEQjJ1dWlxWnJWOUh1L2RldFdSRVZGb1d6WnNubGVDMjdmdmcwQU5sc3RPOFBhZUF5eVR5S1JZTldxVmFoZHV6WnUzcnlKTDcvOEVxKysrbXFlRVJiV0twUk5YUnRlZnZsbGpCNDlPcysrdDIzYkpzNEhkc1RTcFVzZGFyYytjT0JBaDdhenhkU2lHekMyN2g4NGNDQnljM094WWNPR0FyZHhQbnYyckZQYk96TkQrZmJ0MjA1MVllbllzU08yYmRzR0FGaTdkbTJCQStYSXlFaHhqYWJLZEhJTkEyVWlJaUlpSWlJaWV1cVluMkIwUjlqbURMbGNqZ1VMRnVEMDZkTTRkdXdZOUhvOTVzMmJKMVlZRnBSNTYwM3p5aHhuZUh0N1k4dVdMV2pSb29WYjFsU1lXclJvZ2FaTm0rTHc0Y1BZc0dFREJnMGFaRkVwRnhrWktWWW5kK25TeGEwaG1qTzJidDBxM243dHRkYzhjZ3hUb0Z6UU5xYUFNU2dUQkFFaElTRmlpM0RUeWUzS2xTdmJiUzllMk14UDJMZHIxMDY4dlg3OWVqUnAwZ1RYcmwzRG5EbHprSk9UWTdXaXpWNkY4c2FORzNIbnpoM1VxbFdyVUtzS3pkMjlleGRMbGl3QllIMFdwRVFpd1pvMWE5Q3FWU3NNR3piTXJmTTFIYkZ4NDBaMDd0elo2bVB0MnJYRHhJa1Q4MXhBSXdnQ1B2LzhjNHdhTlFyUFB2dXNROVYrNzczM250aWEzOTJqQXh4MTVNZ1JBTWF2K2J4NTh6QnExQ2k3Mi8vd3d3OU90OWIxUkVWcDZkS2xVYnQyYlllT08zVG9VSHo5OWRkbzM3NTlrVjBFWU83RER6OTArRUtnMnJWcjV3bkswdFBUQVZpdkxEWjFkVEIvell5SWlMQzZiMU1uRDNlMFdyOTQ4YUxiM291cVZxMEt3UGJmTnM4Kys2eGJqdU1LYTZGaTE2NWRMUzdNZVppOWk5WkNRa0xFMXpwQkVEQmd3QURVcVZQSDRtdHAzcHJaOUhyZXFWTW5USmt5UmV6eVVGZ0s4dmVtVnF2RjU1OS9Ec0Q0czl1MWExZHMyclFKUC8vOE0rYlBuNDgrZmZvOE1hM1gvL2UvLzhITHl3dTV1YmxZdDI0ZDVzeVo0L0xvanV6c2JDeGJ0Z3lBOFFJelUzY1ZjZzBEWlNJaUlpSWlJaUo2NnBpSFJEazVPWVhlbmxRaWthQjM3OTQ0ZHV3WUFPU1o0MWdRNXBWakJmbThuQTJUN2JYTHpjOS8vLzJITjk5ODArWG5QMnptckFwdjJRQUFJQUJKUkVGVXpKbG8zTGd4QkVIQXdJRURjZmJzV2FoVUt0eTZkUXZqeDQ4SFlBemVUWlhLN3BTWW1JZ2ZmdmdCSTBlT3RMbU5XcTNHMnJWckFSamJpcmRxMWNydVBqTXpNNjNlcjlWcWJUNEdBUGZ1M1FOZ1BJbHRienZ6bHNScXRkcGlXNlZTaWJObno0b3p0RC80NEFNeGJESGQxN1ZyMXlKdG8yb3VQajRlMjdkdkIyQnNuV2xlT1YyK2ZIa2NPSEFBVFpvMHdZMGJOL0RsbDE5Q29WQmcvdno1RnZzd3pZQUZMQ3YrRFFZRFpzNmNDY0RZS3QwZWF4VmJNcGtNQm9NQkd6WnNzQm00T21MU3BFbElUMDlIeFlvVkVSNGVqcE1uVCtiWnh0ZlhGeWRPbkNpUzc0djVQTTBhTldxZ1c3ZHVtRGh4SWdEam5FNWIzUmk2ZE9tQ01XUEdJQ1ltQnNlT0hVUGp4bzF0SHVQczJiUFl1SEVqQUtCeDQ4WjVXdWNuSmlhS1ZjTVBTMGxKY1hsV3N6WGUzdDVZdlhvMU9uVG80TFo5ZXRyUW9VUEZUZ05QRzFPZy9QQWNaclZhTGY3ZXFsUXFEQm8wQ0pHUmtmbnU3OWl4WS9uK250bXE0RHh6NWd3QTQwVTVnaUJnNU1pUitPZWZmOFI1N0s2TTVMaDgrYkxkeDkzNXMrOE9BUUVCQlFyVFc3Um9nZjc5KytQYmI3OUZabVltdW5UcGd0OSsrMDBNYjgwdklEVDk3U2VUeVhEbzBDR1VLMWZPNmo1NzllcUZYcjE2NVh0czAvZDk0c1NKK1BUVFQyMXVWN0prU1NRbEpSVW9VRjYxYWhYaTR1TEU5YWxVS3ZUdjN4OC8vL3d6TGwrK2pNakl5Q2VtK3RhODdmV3RXN2R3NE1BQnRHN2QycVY5clY2OVd1eFlZajVDZ2x6RFFKbUlpSWlJaUlpSW5qcm1sVW4zN3QwcmtubVhWYXBVRVcvZnZYdlhiZnMxRDhNS2MwNWNVVlg2V3RPb1VTUDA3TmtUcTFhdHdxVkxsekI4K0hBc1diSUUzYnQzRjhPRVVhTkdXWjJ2N0NwQkVMQnMyVEtNSFRzVzVjcVZzeHNvcjE2OVdweHYzYUZEaDN5cmltek42Snc3ZHk3bXpwMmI3OXF1WHIzcThKelBZY09HV1p5VUhqdDJyTmhTT1NRa0JDTkdqQUJndklEQU5NdXhlL2Z1eU16TXhDKy8vQUkvUHorcjFhTDV0VWEzOWJoV3EzV3FndXlMTDc0UTI4ZSsvLzc3ZVQ3dnNMQXc3TisvSDQwYk4wWnljaklXTEZnQUh4OGZpemJGcHA4UndQS2lqQjkvL0JFWEwxNkV0N2UzVSsxUUFlT0ZIcWJaa1FWNXZibHc0WUk0dzNuVXFGRjJxN2FLS3VTdlZxMGFoZzRkaWw2OWVxRnUzYm9BSUFiSzlwUXVYUnB2dnZrbWR1M2FoZG16WjR0enNCK20xK3N4Wk1nUUNJSUFxVlJxOVhkZ3hvd1pOdWV5cmxpeEFpdFdySERpTTdLdFpNbVMyTGx6cDhOdDZ4czBhSUFCQXdia3U5MzQ4ZVBGbHNxT3J0WFpuOG1pNXV4RlNPdldyUk5uWDY5WnMwYjgyYkxIMmd4MDAyeGM4d3NmQU91VnJKNW0zc3AzK1BEaDRwejZiNy85MXFVdzJWMDBHZzBXTEZpQTRjT0g1enNXWlBmdTNRZ0xDeXZTdndIbXpadUhxS2dvM0xoeEF3a0pDWWlKaVJFclVVMHpzd0hMNzZ1dE1Oa1RyRlcrT3lNbEpRVlRwa3dCWU94eVkrcUU4TTQ3NzZCNjllcTRkT2tTcGsrZmpzNmRPK2NaZ1pBZmQ3eFBPTE1QOC9uemJkcTB3YzgvLzJ4MXUwNmRPb2x0cjArY09PRnlvR3o2bmFwV3JScmF0bTNyMGo3b0FRYktSRVJFUkVSRVJQVFVLVisrdkhnN0xpNE9wVXFWS3ZRMW1GZUJ1bU1HbzhuMTY5ZkYyNlk1Z1UraitmUG5ZL2Z1M1VoS1NrSmtaQ1N1WExraXpuSU5Dd3NUVDg2NlEzUjBOQVlPSElnVEowNEFzSC9TT0RNejA2SXkydFUyam9WcDVNaVJPSFBtRE9yVXFTTUd0S1lLNndZTkd1Q1paNTdCcEVtVE1IUG1URFJ0MnJUSTJnOWZ2WHBWREJHbFVpaysrT0FEcTl0VnIxNGRPM2Z1Uk11V0xaR2JtNHNaTTJhZ1ZhdFdZbXQwV3hYS2lZbUpBSUJ1M2JvNS9UdDc4K1pOOGJaY0xrZGFXcHBEei9Qejg3TUkxRU5DUXFCUUtCQVVGSVMrZmZ2YWZlNjFhOWZ5M2I5NWVPN0k5cVZLbGNvM2JDdGZ2ankrL3ZycmZQZGx6WlFwVTdCcjF5NUVSVVhod0lFRGFObXlaWjV0NXMyYkoxWmxEeDgrSEEwYU5IRHBXTzdRdlh0M3AyYWdoNFdGT1ZUNU9IdjJiREZRZG1SNzRQRUxsSjBOSUh2MTZpVUd5cWRQbjBhM2J0MWNPcTZwVlhYRmloVXQ3amR2ZGUvdDdZMVBQdm5FWmtYanlaTW4wYWRQSC9IakprMmFPRlROYk12NDhlUEY0QXNBQmd3WTROQ0ZCL2FjUEhrU3I3NzZxa3ZQSFRKa0NKWXZYNDdWcTFkanc0WU5OdHVqcjFpeEF2Mzc5MGRnWUNCMjc5Nk5ldlhxRldUSkx2UDM5OGZTcFVzeGYvNThyRnUzemlLTXR4VW9GeWJUR3J5OXZWMTYvc0NCQThVTElmcjM3eS8rN0VxbFVreWVQQmxkdTNaRlVsSVN1bmJ0aXA5Ly9obFNxZFE5Q3k5Q2I3MzFGanAxNm9TUFB2cW9RSy94eTVZdHc4eVpNOUcyYmRzbjR1dFMxQmdvRXhFUkVSRVJFZEZUSnl3c1RMeDk1Y29WdlBMS0s0VytCbE80Q1FDMWF0VnkyMzdOMjEyYVYwRjdXa0pDZ3N2UE5RVjFydmpwcDU5dzkrN2RQS0ZMU0VnSTFxNWRpL0R3Y0JnTUJ1emZ2eCtBc2RYMSt2WHJYVDZ4YXk0N094dlRwMC9IZ2dVTHhBb2ttVXlHTGwyNjJIek94eDkvTEo0WUJvQnZ2dmtHWmN1V3RWdkJHUjhmNy9UYWV2YnNpWU1IRDRvZlY2aFFBUWNQSG5TNlFzcmYzeDhTaVVTc2lnV01GYUpyMXF3QjhDREVpb2lJd015Wk0zSHMyREVrSnlmbkNWejM3OTl2OWVleGN1WEtkaDkzcGpwNTNMaHhZbnZUTGwyNjJKMXgzTEJoUTZ4YnR3NmRPblhDL1BuekxlWnMyNnBRN3RLbEM4YVBINDl4NDhZNXZDYVRxMWV2aXJmRHc4TWRmdDZoUTRmUXJGa3o4ZU9TSlV2aXZmZmV3OHN2djV4djVhRHBhK3NvUjdiZnQyOWZ2aTNhQzZKdTNicG8xNjRkdG03ZGlyNTkrK0xNbVRNV0ZXMjdkKzhXNTYwKzk5eHpZZ3Z5aDMzOTlkY3VoOXJtQkVIQWp6LytpR25UcGlFbUpnYUFNVlEzaGIyT01sWGFtVi9NNUc3V2pwR1dsbWJ4OVhQRjRzV0xiVlo3NXljbko4ZHRJVjVZV0JocTFxeUo2T2hvL1BqamoxaXdZSUhOMTRlWW1CaGtabWJpNVpkZnRyaGZxOVdLdjR2bWZ3Y0FscTMvdmIyOUVSQVFnTkRRVUt2Ny8rS0xMd0FZWDU5ME9oMk9IRG1DdTNmdjJtM1RibzFHbzBHZlBuMHM1bXFYTFZ2V3BibSs2ZW5wRmhlcXVQb2V0MmpSSWl4ZnZoeUE4YjNIMVBIQm10OSsrdzE2dlI1Mzc5NUZpeFl0c0gzN2Rxc1hnUlNHdDk1NkN4RVJFWG1xWlUxalFMeTh2SXFrYTROYXJSWXZWdkR6ODNQNitVdVdMQkhIUzVRcVZRcXpaczJ5ZVB6OTk5L0h0OTkraThPSEQyUGZ2bjM0NUpOUDhNa25uemk4ZjF2dDJQT3pjdVZLOGYwL3YzM2N2bjFibkorZG1wcUtnSUNBZlBmdjUrZUhIMy84MGFXMW1XdlVxQkYyNzk1ZDRQMlFFUU5sSWlJaUlpSWlJbnJxbUo5a1BuMzZ0TjBBMEJsLy9mVVhhdFNva2UrSjNQUG56MlBwMHFYaXg1MDZkWExMOFFIajUyUGlTRXRRZC9Ga1VHS05JQWlZUG4wNlB2bmtFNXZ0cFZ1M2JvM09uVHRqL2ZyMTRuMzkrdlZ6eXdVRU8zZnV4SWNmZm1oUkVmN2lpeTlpMmJKbE5yL3VhOWV1RmIvdjN0N2VVQ3FWU0U5UHg2UkprMUNzV0RGOCtPR0hWcC9uYkd2TzFhdFhpMkh5dEduVHNHalJJc1RGeFdIUm9rVVdWWERPTUErRmR1M2FoZmo0ZUhoN2U0dXpnT3ZYcjQ4U0pVb2dLU2tKUC8zMEUzcjI3R254L0xKbHk2SlNwVW8yOTUvZjQvblpzbVVMTm0zYUJNQjQwWUNwa3RHZWQ5OTlGNWN1WGNvVFpKc3FsR1V5bVVWb0d4b2FpalZyMXVRSm9oenh4eDkvT1AwY0lHOWJYZ0FZTTJZTXF2Ni92ZnNPcTdwKy96aitPaUFJTGhBUzNHa09La2RxbXFOU0c1WmFtb01jU0lwbVg5TmZ1UXMxUlhGbDVSNHBXSzZHbWh0WE9IQ1UyeHlaMjRZanpUMFI1UURuOXdmWCtjaVJBeHdRTzVyUHgzVjFYWnpET1ovekJqbWp6K3Q5MzNmcDBsazYzc05nNHNTSjJyQmhnNDRmUDY0MmJkcG95WklsY25OejA5YXRXOVd5WlVzbEppYXFRSUVDV3JwMGFiWnNERW5MNHNXTEZSWVdwbjM3OWtsSzdqelF2WHQzZmZMSko1a2VKOUNrU1pQN3NjUi8vVEdjN2UyMzM5WnZ2LzJtczJmUDZwdHZ2a216S2pzbUprWmR1blJSN2RxMXRXSERCdVA2dzRjUEc1dC95cFVyWjNPZmxKV3M2ZjFkblR4NVVqTm56cFFrdFczYlZzZU9IZFBHalJ2VnJWczM3ZGl4dytFcXlMLysra3ZCd2NIYXRHbVRwT1Jad2xldVhGR0pFaVUwWjg2Y1RMM3VmL1BOTjhiN2g2ZW5wNlpObTVabVZYRjZGaTllYkxSVGRuVjExZXpaczlPY2VTNGxiNGd5bVV5YU1tV0tidHk0b1RmZWVFT3paODlXMDZaTk0vM1kyY0ZlWUd3TmxEUGFnSE8vcE56azUrZm5sNm43enBrengraTBZVEtaRkJFUklTOHZyMVMzbXpKbGlpcFhycXhidDI1cDhPREJ5cDA3dHo3KytPTjdXemhnQjRFeUFBQUFBQUI0NU5Tc1dWTW1rMGtXaThWb1U1d2RvcUtpMUxKbFMvWHIxMCt0VzdkT1ZabVZsSlNrK2ZQbjY0TVBQakJPWGxlc1dOSGhscWFPc1A0OHJxNnVtV3JGK2pDNWRPbVNnb09EdFhMbFNrbTJiYjVUR2pObWpPYk1tV056WFdSa3BBSUNBdFN0V3plSEh5L2xiTTIvLy81YmpSbzFzcG52bWl0WExvV0hoNnRIang1cHRyQmV0bXlaVFl2aXFWT25xbENoUXFwZnY3N01ack82ZCsrdVBIbnkyTFJSellyRml4ZXJZOGVPa3FUeTVjdXJiOSsrS2xDZ2dQN3YvLzVQRXlaTVVKRWlSUlFhR25wUGp6Rmh3Z1JKeVJzaHJNR2FpNHVMWG52dE5YMzMzWGVLaW9wS0ZTamZUNmRPbmRKNzc3MW5YTzdWcTVmRDFibjJxcUt0RmNyMnFza0NBd096dEVicm5NZ0dEUnBrV0MyMWVmTm1QZi84ODVKa2R4NW1Sdk9vclZJR1pHa0pEdy9YaUJFakhMNjl1N3U3UTQ5OUx3b1ZLcVRJeUVnRkJnWnE1Y3FWYXRHaWhUcDA2S0RXclZzck5qWld1WFBuMXBJbFM3SVU3R2NrSVNGQml4WXQwdWVmZjI2ekNhQlpzMllhT1hKa3BxdStuUzFmdm55Wm5sVnNaZjA3YTlPbWpWRVZubGxablJtYmxrNmRPbW40OE9HNmZmdTJoZzBicG5mZWVjZHVOZS92di84dUtmWGY5UGJ0MnlVbHZ6K21uRjhzM2FsUWRuVjFUWGZkNzcvL3ZtN2Z2aTBYRnhkMTc5NWRseTlmVnAwNmRiUnIxeTROR0RBZ3phcjVsS1pQbjY1dTNicnArdlhyOHZEdzBPVEprOVdnUVFPOTlkWmIyclJwazhxWEw2OGhRNGFvUzVjdTZZNUYyTDE3dDNyMDZHR0U1aFVxVk5DMzMzNmJwYTRuTVRFeGF0V3FsVkdSUEhic1dEVnExQ2pkKzVoTUpuMzU1WmR5ZFhYVnBFbVRkUHYyYmIzOTl0dWFObTJhMnJadG0razEzQS9YcjErWGRHK3o2KytGdGRwYmN2eTFXNUxtejUrdnRtM2JLaWtwU1pJMFlNQ0FOR2NBUC9ua2s1b3laWXJ4V1RJME5GUzNidDNTZ0FFREhLN0tEZ2dJME1XTEZ4MWVYOHJQUmZZMlBxV1UxU3BvUEhnSWxBRUFBQUFBd0NPblFJRUNxbDY5dXJadTNhb2RPM2JvbjMvK3liWTV5c2VPSFZPSERoM1VwVXNYVmE5ZVhjV0xGNWVucDZmT256K3ZyVnUzMnJRN0xsYXNtS0tpb3JKdGp1N0preWUxZS9kdVNja3pIZTFWc3R3dlpyTTV5L2M5ZlBod3V1MkpKZHQycEZXcVZERkM1SHIxNnFWcXh4b2ZINjlldlhyWnRMd3RVNmFNamg0OXFzVEVSSFh2M2wxNzkrN1YrUEhqSFdwQnVYZnZYdU5yYSt0c3E5ZGZmMTFUcGt4SnQ3cjJtMisrVWNlT0hZMTJ6RDE2OUZDYk5tMGtTVjk5OVpYYXRXc25pOFdpOTk1N1Qzbno1dFhiYjcrZDRacnVscGlZcUJFalJpZ3NMRXhKU1VueTh2TFNnZ1VMNU83dXJpNWR1bWpkdW5XYVAzKysrdlRwb3pObnptamt5SkZaYXF1NmVQRmlvL3I1N2htZnI3Lyt1cjc3N2p1dFdyVkt0Mi9menZZd3laN1kyRmdGQmdicTh1WExrcElEbGN5MCs3emI3ZHUzZGVIQ0JVbktkQlZxV3ZiczJXTlVJVFpzMkRERDIxdFA2cnU0dUdSNG9qNDlqclFhVHZuYWs5bld4Q05IanRSSEgzMGtLVG5FSHpseVpPWVdtSTVtelpwcDFLaFI2dG16cHhZdlhxekZpeGRMa254OGZMUml4WXBzM3l4ei92eDVUWjA2VlpNblQ3WnAzMSt6WmsxOSt1bW5xbE9uVHJZKzNyL0Z4Y1VsMDdPSzcrYnQ3WDNQeDhpc2d3Y1AyZzNmL1AzOTFicDFhODJZTVVPLy8vNjdQdi84Yy9YcjF5L1Y3YXhWNVhkWDZWcEhUVlNxVkNsVnhhb2p3ZVBRb1VPTkRTRWRPblJRaFFvVkpDVS9yMWVzV0tIaHc0ZXJTcFVxYXQ2OHVkMzc3OXExUzcxNzk5YTZkZXNrSlg4R1dMaHdvZEhWWXVQR2plclhyNTlHang2dHJsMjdhdEtrU2VyWHI1K0Nnb0pzWHE5MzdkcWxZY09HYWRHaVJiSllMUEx3OE5CSEgzMmsvdjM3WjJuVHg3WnQyL1RXVzI4WklXSC8vdjMxd1FjZk9IUmZrOG1raVJNbnlzWEZSUk1tVEZCaVlxSkNRa0owN2RvMWg0OXhQMW5iZ0dlbDNYUm1yRjI3VmpFeE1YcnNzY2ZrN2UydHBLUWsvZlRUVDBZMWU4R0NCUjBLK2kwV2k4TER3elY0OEdBamlHM1ZxcFVHRFJxVTd2M2F0V3Vudlh2M0d1M1lCdzRjcU8zYnQydkdqQmtPdlk5Y3ZIZ3hVNEh5M2ZmRm80RkFHUUFBQUFBQU9JV2J5VVZtUzNMbGhUa3hRVzZ1Lys1cGloWXRXbWpyMXEwMlZjUDNxbURCZ2tibDg2MWJ0MnhhYmQ2dFNaTW1pb2lJeUhRTHhQUlk1K3hKeWxJb2VTK3lFazVhT1JLb0h6aHd3UGo2K1BIamNuRngwY0NCQTlXL2YzK2JGcU9IRHg5V1VGQ1FkdTNhWlZ3M2VQQmdmZkxKSityWnM2ZkdqUnNuS2JsQ0xDWW1SbDkvL1hXNk14OHRGb3VHRGgyYTZ2b0NCUXBvekpneFJqQnNUM3g4dkVKRFF6VjI3RmpqdXViTm0rdUxMNzR3THJkdDIxWi8vZldYQmc0Y3FLU2tKQVVIQjh2WDExY3Z2L3h5QnIrUk8zNzU1UmQxN3R6WmFIZnU2K3VyNk9ob2xTMWIxcmpOakJremRQbnlaYTFkdTFianhvM1RwazJiTkduU3BFeTEvLzc1NTUrTkZyT2VucDVhdUhDaEprNmNxTk9uVHh2L1NkS05HemUwY2VORzFhdFh6K0ZqWjRYWmJGWmdZS0MyYmRzbUtibDZkdGFzV2ZkVVJmdnJyNzhhTFhFTEZ5NmNMZXZzMDZlUExCYUxjdWZPcmFDZ29BeHZiNTNQNit2cm0yMmJUZTZIOWV2WEcxKzNhdFVxMjQvLzBrc3ZwWnBYM0w1OSsxUnpjYlBLR3ZqTW1ERkRzMmZQdHFtNGUrV1ZWOVN2WDc5TVBROXhiMkpqWS9YRER6OW82dFNwT25EZ2dNMDg0SlQ2OWV0bi9Ic05HalJJOWVyVlU3VnExWXp2SnlRa2FNdVdMWkprYzczWmJEWTZCZFN2WHovVmNhMmRDZkxteld2M2NTZE9uS2l3c0RCSnlmUEdSNDBhWlh4djZ0U3BxbENoZ2k1ZHVxUjI3ZHJKMjlzNzFmdEtXRmlZaGc0ZGFvU0VMVnUyMUlRSkUyeTZFTGk3dTJ2a3lKRUtEQXhVbHk1ZHRIdjNiclZyMTA1OSsvWlZTRWlJQWdJQ05IWHFWUDM4ODgrU2tqY010R2pSUWlOR2pNanl5SUNOR3pmcXpUZmYxSTBiTnlSSkgzNzRvVU1qQSs0MmZ2eDR1YnE2YXV6WXNiSllMUHJ3d3c5MTgrYk5ERnN2SHpwMFNETm16TWpLMGpPVWtKQ2dQLy84VTVMdSt3YTcrUGg0RFI4K1BNM3ZEeGd3SU1QWDg3Tm56K3AvLy91Zm9xS2lqT3RhdFdxbGI3LzkxcUZLNDFHalJpa3VMczRZcmJGOCtYSlZyRmhSbzBhTlVxdFdyZEk5aG5VamxhT3lPa1A1dnlRKzhjNUdTamNIVzkwLzdBaVVBUUFBQUFDQVUrUjJ6YUVyQ2NrVm16Zmk0NVRmMC81SjNQdWxYYnQyNnQrL3YyN2V2S2twVTZaa1M2RDgvdnZ2NjRVWFh0RHMyYk8xYWRNbUhUNThXSmN2WDFaU1VwSzh2YjFWcWxRcFBmLzg4MnJidG0yV1dsS214Mkt4R0NjUjgrWExwK0RnNEd3OXZqUDkvZmZmUm9XaUpPWFBuMS9mZi8rOVRTaGdOcHMxWWNJRWhZV0ZHVE1UM2QzZE5YbnlaS09OOU5peFkxVzZkR24xN05sVFpyTlp4NDhmVjcxNjlkU2lSUXNOSFRyVTdsemE1Y3VYRzYyMXJZS0RnelYyN0ZqNSt2cW11ZWFkTzNlcVk4ZU9OdFhONzcvL3ZpWk5tcFJxeG1aWVdKaisrT01Qelp3NVUvSHg4V3JTcEluV3IxK2Y3dXhLS2JsS2Jmanc0VnE0Y0tGeFFyZFNwVXFhTjI5ZXFwOGxkKzdjV3Jac21kcTNiNjg1YytabzU4NmRxbEdqaGhvM2JxeWVQWHVxZHUzYTZUNldKTTJiTjg4SWVlTGk0bXdDbGJ1dFdMSENKbERPcU5Wbld0KzNkaEs0VzF4Y25JS0Nnb3lBU0pLbVRadVdxbzF0WnFXc0FzdW9hdDRSbzBhTlVuUjB0Q1NwZS9mdTh2SHh5ZkErMWdBa3U3b20zQStKaVlsR3FGVzZkT2xzbmRkKzRNQUJqUmd4UXQ5OTk1M1I3dFZxMUtoUldycDBxZnIyN2FzV0xWcGthUzdxTDcvOG90bXpaMnZPbkRuNisrKy9qZXROSnBNYU5XcWtUejc1Sk4yTkZpbURGemMzdDB3L1B1NUlTRWhRVEV5TTVzNmRxM256NWhsVnd1bTl0cFlwVTBhZmZQS0p3c0xDWkRhYjFiaHhZNjFkdTFaUFAvMjBKR25WcWxYR2NWSldsaTlidGt5WExsMlNsRndCZjdjOWUvWklTdjI4UzBwS1V2LysvZlhwcDU5S1NnNmNseXhaWXRQQm9IRGh3b3FJaU5EYmI3K3QyTmhZTld6WVVOT25UN2ZaUVBMdXUrOXE2dFNwOHZiMjFzU0pFOVBkeUZTalJnM3QzTGxUWDMvOXRicDI3YXJUcDArbkNpdkxsaTJyNzcvLy9wNDJXRVJIUjZ0cDA2WkdhL0NRa0JCajAxVldqQmt6UmdrSkNVWjNrTkRRVU1YRnhXbmd3SUZwM21mdDJyVkc1WGgyVzdseXBmR3pGU2xTNUw0OGhwVzltZFdlbnA2cVVxV0tQdnp3UTdWczJUTE4rMW9zRm4zOTlkZjYrT09Qalc0Ymt0UzVjMmRObUREQjRZMUZKcE5Ka3lkUFZ0NjhlWTJOYTJmT25GRlFVSkJHamh5cDRjT0g2L1hYWDgva1QyYWZ0VFc2STN4OGZJelBVZllxeGEzdkpSbEoyY0krby92RXhjVTVkTnhjdVhKbCtGa3JMVGZpNzZ3bnp3TzgrU3M3RVNnREFBQUFBQUNueUpQalRxQjhQZjdtdng0bysvajRxSDM3OXBvMGFaTDI3OSt2Nk9qb2JEblJWcjU4ZVlkbUtHYTNaY3VXNmNpUkk1Smt0RTcrTngwNmRDakw5N1VHYUdreG04M3k4dkpTYkd5c25uNzZhUzFkdXRSbWZ1cnExYXZWclZzM20xbWhKVXVXMUE4Ly9KQXE2UHJnZ3c5VW8wWU50VzdkV3NlT0haUEZZdEhjdVhPMVlNRUNkZWpRUVQxNjlMQnA3L3JHRzIrb1hyMTZXcjE2dFFvVUtLQnAwNmJwelRmZlRIT3Q1ODZkMDZCQmd4UVJFV0dFWVM0dUxnb1BEMDkzRG1sa1pLU09IajJxelpzMzYvcjE2MnJRb0lFMmI5NmNhc2J2dFd2WHRIRGhRa1ZHUmhwVmVGSnllTjY3ZDIrRmhZV2wyV3JhdzhORHMyZlAxbXV2dmFaZXZYcnA4dVhMV3JKa2laWXNXYUxpeFl1cmFkT21ldVdWVjFTOWVuVzdsZk9ob2FHS2lJaFFvVUtGVkxseVpaVXFWVXJGaWhWVDBhSkZWYVJJRVJVclZreWZmdnFwSms2Y3FCOS8vTkZvdlpuZExseTRvRWFOR3RrRXplSGg0ZWxXaTErN2RrM0xsaTFUa1NKRlZMaHdZWGw3ZTh2VDAxT2VucDY2Y3VXS0RoNDhxT0hEaDl0c0htalNwTWs5clhQT25Ebkd2T3Fubm5yS29UbTA4Zkh4Um5WYVFFREFQVDMrL2JSNzkyNmpvak85b0VTU1Radi90RG9aeE1iR2F2bnk1WXFJaURCYXFrdkpMWTQvKyt3elZhMWFWWjA3ZDlaUFAvMmtJMGVPcUgzNzl1cmV2YnRhdG15cHQ5NTZTM1hyMWswelhEYWJ6ZHEwYVpPaW82TzFjT0ZDNDNYU3lzZkhSKys4ODQ0NmRlcmswSXpUMmJObjI2d1BqanQ3OXF6eGRlZk9uYlZnd1FLZFAzL2U1alplWGw1cHRveTJDZzBOMWZMbHk3VnQyemI5ODg4L3FsdTNybWJObXFWeTVjb1p6N2xTcFVyWlBJZXNHMkFxVnF5b1FvVUthZHUyYlhyc3NjZms3dTZ1YmR1MkdaMGtVcjVubkRoeFF1M2J0emYrSnZQa3lhT1ZLMWNhcmE1VENnd00xS0JCZ3pSbzBDREZ4OGNyT0RoWU8zYnMwSkFoUTVRblR4NDkvdmpqMnJScGs0b1dMWnBtRjRWcjE2NXA2OWF0MnJ4NXM5YXZYNjh0VzdZWW94THVkdVRJRWRXcVZVdlBQdnVzcWxXcnBvb1ZLNnBpeFlvcVc3YXNROVc0TTJiTVVLZE9uWXpqdi92dXU0cU1qSFI0NW01YXhvOGZyNnRYcitxYmI3NlJsTHhKeDJ3MjIrMzBjYTlXcjE2dFhMbHlxVUNCQXZMeDhaR0hoNGM4UER4MC9mcDFyVjI3Vmg5KytLRngyeGRlZUNIYkh6K2x3b1VMR3hzWnBPVFhPa2ZHQ0t4WnMwWmhZV0dwM3M4blRweW85OTU3TDB0citmenp6L1hjYzgrcFE0Y094cHAyN2RxbCt2WHJxMHlaTXVyUW9ZTkNRa0x1YWRPU2RiT2NJNXVrM04zZDdYWUZzSHJ4eFJjei9mZ1ozZWZFaVJNT0hUY2dJQ0RMbjE5dEF1VWNqOGJtSWdKbEFBQUFBQURnRkg0NWMrclVyZVM1dUtldW5sTnhyMy8veFB5QUFRTTBhOVlzWGI5K1hYMzc5dFZycjcxMnp5ZFRuU0VwS2NtWUkrbnQ3VzEzcHVUOTVrZ1FrMVVsU3BUUXFsV3I5UDc3NzJ2Um9rWEdQTUFmZi94Unc0WU5TMVdGMHJwMWEzMzU1WmZ5OXZhMmU3eXFWYXRxMTY1ZDZ0T25qNlpNbWFLa3BDUWxKQ1FvTWpKU2taR1Jldm5sbC9YRkYxK29TcFVxTXBsTW1qVnJsa0pDUXZUVlYxK3BhTkdpZG85NTRjSUZqUnMzVHVQR2piTTVxUndRRUtEcDA2ZXJaczJhNmY2TTd1N3VXclJva2FwVnE2WVRKMDdvM0xseit1eXp6eFFaR2FuVHAwL3J4eDkvMU5LbFM3Vnk1VXFiMXJ3bWswbk5talhUOE9IRGJWcGNwNmQ5Ky9aNjY2MjNOR1RJRUVWR1J1cm16WnM2Y2VLRXNYNUpLbFNva0o1NDRnbDE2OWJOYUo5ZXVIQmgvZlhYWCttZWhINzU1WmMxY2VKRW5UeDUwcWJTYXNXS0ZTcFpzcVJENjB2SjA5UFQ1bkpNVEl4Q1FrSjA4dVJKNHpwcmtKNGVEdzhQaFlTRU9EenJ1MWF0V25yampUY3l2VjRwdWRwczVNaVJDZzBObGNWaWthK3ZyNktpb294dzRjS0ZDNW81YzZiOC9QejAyR09QeWN2TFMyNXVianA5K3JUR2p4K3YvZnYzUzdyM1FQdCt5cWpkZFVoSWlOemQzWlU3ZDI2YjU2ZTFTdEJpc2VqZ3dZUDYrZWVmdFhMbFNrVkhSOXRVbjNsNWVhbExseTRLRFEwMXdyRU5HemJvdSsrKzA3Qmh3M1RvMENGZHZYclZlTTU2ZUhpb2V2WHFxbEtsaXFwVnE2Ym5uMzlleTVZdFUzUjB0R0ppWW94MnZpblZybDFiNzczM25nSURBMU1GUDFGUlVmcjIyMi9sNCtPalhMbHlHWlhJQnc4ZTFMSmx5NHpiUGF5emxaM2g2TkdqTm1NWnJCMDFwT1RuWjZOR2pSUVVGS1FHRFJwa09IL2QzZDFkeTVjdlYrM2F0WFhnd0FHZFAzOWVEUm8wc0xsTng0NGRqYThYTFZwa3pESHYzYnUzamg4L2J2YzEyY1hGUlowNmRWSkNRb0ltVFpxa3NMQXdYYnQyVFZKeTVmTFNwVXZUcmNZZk9IQ2dybHk1WXJSOUhqdDJyQllzV0tCWnMyYXBidDI2Tmh1aExsMjZwSDM3OW1uMzd0MzY1WmRmdEd2WExoMDZkQ2hWVlg3cDBxWFZ2SGx6QlFZR3FsQ2hRcG8zYjU3bXpwMnJiZHUyS1Q0K1hsdTJiTEVKSTZYa0N1OG5ubmhDUllvVVVjR0NCZlhVVTArcGE5ZXVrcEkvTC9UdDIxZWZmLzY1Y2Z0T25UcHA4dVRKMmZMNXgyUXlhZHEwYWJwNjlhcXhPV2JZc0dGS1NFalFpQkVqVXQzK2YvLzdYN3JkTHRMYkhKZXlBMFI2ZkgxOTFhNWRPd2RXZjI4eU02ZDU3OTY5NnRLbGl6WnYzbXh6ZllVS0ZUUmp4b3dzVjgxYUJRWUdxbXJWcXVyYXRhdVdMbDFxWEgvMDZGRjkrdW1ueGtnQlI0N2o3ZTJ0WXNXS0tWKytmUEwwOU5TQkF3ZU01Nitqbnp2K2kwNWV2Yk5CeHM4OTQ4MEQvd1VFeWdBQUFBQUF3Q2xLNThxalhWZVRBNmRqbDA2cFZ2SFVGVC8zbTcrL3Y4TER3OVd6WjAvdDNyMWJYMzMxVlpZclFweHA4dVRKK3UyMzN5UkpRNGNPZGFoaTVHRlRybHc1L2ZUVFQ4Ymx0V3ZYcGdvUUhuLzhjVTJlUERuVjlmYmt6WnRYa3laTlVraElpRHAzN3F4ZmZ2bkYrTjdKa3lkdFR2d1hMRmpRcHJYeTNSSVRFL1hTU3k4Wi93WlNjdURSdFd0WERSa3l4S0VxSlVueTgvTlRWRlNVbm4vK2VUVVQwRnNNQUFBUVFFbEVRVlJ1M0ZpVEprM1MxYXRYVmIxNmRaMDZkY3JtdGg0ZUhtclJvb1UrK3VpakxMVm05dkh4MFpneFl4UVdGcWF2di81YXMyYk4wcjU5KzR6dm56bHpScmx6NTA3MXU4em9CSFNkT25VMGYvNThOV3pZMENZTUxsbXlwRTNsZDFaODhjVVhSa2hyTlh6NGNQWHQyemZEKzdxN3U2dE1tVEkyczdqVDh1eXp6MnIrL1BsWkNsZE9uejZ0bGkxYkdpRnFvVUtGdEdyVktwc1c1RjVlWHVyWHIxK2FsWWRTOHUveGZzd2x6aTdXUUxsY3VYSjIvLzRPSHo2Y3FsVzV0N2UzVVRIV3VIRmptMkRXcW5UcDB1cllzYU02ZCs1czAxSllTZzZxZ29PRDFhWk5HeTFldkZnUkVSRmFzMmFORWhNVGpabjFHelpzVUdob3FQejkvZlhCQngra211MzU1Sk5QcWxtelptcmJ0bTI2RmVDNWN1WFN2SG56MHYwZE5HdldUSlVyVjA3M05yZ2pYNzU4Tm1HcHlXUlM3ZHExMWJadFd3VUdCcWI2OTg2SXI2K3YxcTVkcXhZdFd0aThOMGpKLzg0cHgxaFlOeFNVSzFkT1FVRkJNcHZOeXBFamh6RXZYWktLRmkycVVhTkdxWExseWhvL2ZyeTZkKzl1Zks5V3JWcWFPM2R1bWh1S1VobzllclR5NWN1bklVT0d5R0t4eU4vZjMyakhMVWtkT25SUWRIUzBNWFArYnJseTVWTHQyclZWdjM1OTFhOWZQOVhmYWZmdTNkVzllM2Y5ODg4L1dyTm1qVmF0V3FWMTY5Ylp2RWRjdkhoUkZ5OWUxSTRkT3lRbFZ3MWJ4Y1RFR08yUUplbWpqejdTWjU5OWxxMmI2WExreUtHNWMrZXFZY09HV3JkdW5TUnAwNlpOaW91TFM3Vkp5TTNOTFZOQmJFclBQUE5NaG9GeW9VS0Z0R0RCQXVYUG56OUxqM0cvRkN0V3pLWmlQMmZPblByNDQ0L1Z2My8vTkN2WU02dEVpUktLaW9yU2loVXJOR2pRSU8zWXNVT2VucDVhdVhLbHFsZXY3dEF4L3Y3N2J5MVlzQ0RONy9mcTFldWUxM24wNk5GN1BrWlczY3Z2K3RqRk84KzUwcmx5WjhkeUhuZ0V5Z0FBQUFBQXdDbEs1N3B6QXZId2hlTk9XMGUzYnQwVUZSV2w5ZXZYcTNmdjNtclFvSUZESjQwZkZILysrYWY2OU9ralNYcjExVmZWcFVzWHA2emo3dUFtTXc0ZE9wVHBDdWRYWG5sRlBYcjAwSmd4WTVRdlh6NzE2dFZMdlhyMVV1N2NtVHVwVjYxYU5lM1lzVU56NTg3Vm9FR0RkUHo0Y1MxY3VERE42bVo3WEYxZDllMjMzNnBtelpwS1NrclN1KysrcXo1OStxaFlzV0taV291VWZJSjh5NVl0S2wrK3ZFd21rN3k4dkRSLy9ueTkrT0tMTXB2TnFsU3Brb0tEZ3hVU0VwTHVuRkZINWMrZlg3MTc5MWJ2M3IzMSsrKy9hK25TcGRxNGNhTzJidDJxV2JObVpmcEV2NCtQVDRidGFyUHE5ZGRmVjNoNHVHSmpZNVVuVHg1Tm5qdzVVN1BDR3pSb0lFOVBUOTI4ZVZOeGNYR0tqNDlYUWtLQzhYc3VYNzY4bWpadHFwWXRXMlo1TnE2Zm41L3grbEczYmwxOS8vMzNLbFNva00xdDNOemNWS0ZDQmUzWnN5ZlZITW9ubm5oQ3djSEI2dHUzcjhOek0vOXRLZWNucHhWNmx5cFZ5Z2lVM2QzZFZhNWNPWTBlUGRwNFhuM3h4UmVLam82VzJXeFd5WklsMWJCaFF3VUZCYWxXclZvWlByN0paRkxUcGszVnRHbFRuVHQzVHZQbXpkUHExYXUxWWNNRytmbjVLVHc4WERsejVsVGJ0bTAxYytaTVBmUE1NMnJldkxtYU4yOXVFK3lscDFLbFN2THk4akwrVHF4eTVNaWh4eDkvWEsxYnQzYW9oVG51OFBmMzE2QkJnelJreUJCMTd0eFo3Nzc3cnMzR25hd29XTENnTm16WW9COSsrRUZ6NXN6UnFWT25WS2xTSlEwZVBOam10ZXVkZDk3UmdRTUgxS1JKRTdtNnVzclYxVldYTDErVzJXeFdVbEtTY3VUSVlkTW11bXZYcnRxL2Y3K21UNSt1dm4zN2FzQ0FBV20yYTcrYnlXUlNlSGk0S2xXcXBISGp4bW5Ka2lVMnh3NEtDdEwwNmRPTnl6NCtQcXBSbzRaZWZQRkYxYWxUUjFXclZuWG85YWRnd1lJS0RnNDJYZ05Qbno2dGJkdTJhZnYyN2ZyMTExOTE4T0JCSFQ5K1hBRUJBZXJjdWJOeHYxZGZmVlVUSmt4UTE2NWROWHIwYUhYcjFzMmhueXV6UER3OHRHVEpFcjN5eWl2eTkvZlhEei84WUJNbVc5OG5NdHFVWVEyLzdkMnVUWnMyOHZIeDBZMGJOeFFiRzJ1OHBsc3NGbmw3ZTZ0S2xTcHEzTGh4cWhEN1FlRGo0Nk1sUzVhb1JvMGFldU9OTnpSaXhBaVZLRkhpdmp4V3c0WU4xYkJoUThYRXhNaHNOanYwT21zVkVCQ2c3ZHUzMjJ3R3laa3pwd0lDQWhRYUdxckF3TUI3WGwvS0RWY1BreU1YVHhoZmw4cWR0VTBSRHh1VFpXZEUxai90QXdBQUFBQUFaTkc2aStmVWFuZHltOGFuQ3BUUStnNlRuTGFXTTJmTzZMbm5udE9wVTZkVXExWXRyVnUzTHRzcVJPNm5XN2R1NmNVWFg5VE9uVHRWdkhoeGJkKysvYjdNOUR4Ky9MaDI3OTR0eWJZTjcrM2J0NDI1eFpVcVZjcnk4Yk42SExQWnJOR2pSNnRqeDQ3WkVxNG1KaWJxNE1HRFdhcjRsWkpiOHBZcFUwYUZDeGUrNTdYY2JkV3FWU3BSb3NSRDExN3l5cFVya3BLckUxMWNYTzc1ZUhQbXpORm5uMzJtdVhQblBoQy9pNTA3ZDBwS25wMXVyVVJQU0VqUWtpVkwxS3hac3d5ci91TGo0eFVmSDYvRXhFU2Ixc3FaY2ZUb1VXTnUrNWd4WXpKVmliZHc0VUtqTGUyTUdUTWN1cy9PblR0VnJWbzE0N0d6R2dhc1diTkdKVXFVeUxZd0lTa3BTVmV2WGpWKy92UG56K3Y2OWV2M0hGcGFMQlpaTEJhWlRLYUhjaVJDVmxsZkI0T0Nnckp0akVKQ1FvSmlZMk1kbXZIcmJQSHg4VHAyN0pqRG14QXlJeUlpUW5uejV0Vnp6ejEzWDhPMHVMZzR4Y2JHR21NaVVqcHc0TUI5K2RudWR1WEtGZVhKazhmaFFONVpySy9saFFzWGR2ZzkzTnFWeE0vUFQzNStmbGw2M0V1WExqMFVYV1VzRm9zU0VoS1VsSlFrTnplM2JIay9mOWpWbWRaRmg4NG5iNGlkVzdtbTZ2cG03Vy9BbVV4Vk8yWHFUWTFBR1FBQUFBQUFPRVZzUW9MS2JsaWhCSXRGSnBtMC84UHY1SnZMZVNlWjkrN2Rxd2tUSmtoS3JycDc5ZFZYbmJZV1I2MVlzVUlMRnk2VWxGeFJWYkZpUlNldkNMai9FaE1USDlqcVhRQUE4TjkyNGVZVmxaOFFMSXNzY2pPNTZFamRCc3JsK21Cdm1yQW5zNEh5dy9jVEFnQUFBQUNBLzRUY09YS29pbGQrYmI5eVNSWlpGSDFzbTRJcXZ1YTA5VHp6ekRQNjZxdXZuUGI0V1dGdFl3ZzhTZ2lUQVFDQXMwUWYzU2FMa210MUszdDVQNVJoY2xaUWx3NEFBQUFBQUp6bURiODdiUVhuL1JianhKVUFBQUFBUVBybTdiL3oveXh2K21YL21KTUhGWUV5QUFBQUFBQndtbVlGaThwVnlkM1d0cHo4VFg5Y1B1M2tGUUVBQUFCQWFuOWNQcTJ0Si9kTGtseGxVck9DUloyOG9uOFBnVElBQUFBQUFIQWFQL2VjZXZreGYwbVNSUmFOK09rYko2OElBQUFBQUZJYnNYR1cwZTc2NWNmOFZjQTlwNU5YOU84aFVBWUFBQUFBQUU3VnBVUXA0K3VvZ3o5cHp6OUhuYmdhQUFBQUFMQzE1OHdSUlIzNjJiajhmNCtYZHVKcS9uMEV5Z0FBQUFBQXdLbHFldnVxdXJldnBPUXE1Y0hycGpsNVJRQUFBQUJ3Ui9qNmFVWjFjZzF2WDlYTTcrdmtGZjI3Q0pRQkFBQUFBSUJUbVdSU24xSlBHWmMzbmZoVmEvL1k2Y1FWQVFBQUFFQ3lOYi92ME9ZVCs0ekxvU24rMytWUlFhQU1BQUFBQUFDY3JsWitYelV0V01TNDNHZlZsN29jZDkySkt3SUFBQUR3cUxzVWQwMTlWMDgyTGpjcldGUzFIckhxWklsQUdRQUFBQUFBUENEQ3k1UlgzaHc1SkVrbnJwNVZoOFhEWkU1S2NQS3FBQUFBQUR5S3pFa0plbmZSY0oyNGVsYVNsQytIbXdhVktlZmtWVGtIZ1RJQUFBQUFBSGdnK09mMDBLaW5LaG1YTjUvWXAwL1dSRGh4UlFBQUFBQWVWZjFXVDlIbWszZGFYWTk2cXBMOGMzbzRjVVhPUTZBTUFBQUFBQUFlR0cvNUYxRzdvaVdNeXpOM3I5RDAzY3VkdHlBQUFBQUFqNXhwdTVacDFwNlZ4dVdRb2lYVjJMK3dFMWZrWEFUS0FBQUFBQURnZ1RLa2JIblY4bjdNdU54L1RZU203VnJteEJVQkFBQUFlRlJNMjdWTUE5WkdHcGRyNWZmVjRMS1BacXRyS3dKbEFBQUFBQUR3UU1ucDRxcVpsWjVUdWJ6NUpFa0pTWW5xdTNxeVBsNDFpWm5LQUFBQUFPNExjMUtDUG9xZXFMNnJKeXNoS1ZHU1ZDNXZQczE4cHJweXVyZzZlWFhPUmFBTUFBQUFBQUFlT1BseXVHbE81VnBHcUN3bHQ3OXVNYmUvTHNkZGQrTEtBQUFBQVB6WFhJNjdyaFp6K3R1MHVTNlhONS9tVks2bGZEbmNuTGl5QndPQk1nQUFBQUFBZUNENXVlZlU0bWRmc0dsL3ZmbkVQcjAyczV2Vy9ySFRpU3NEQUFBQThGK3g1dmNkZW0xbU4yMCt1Yys0cmxaK1h5MSs5Z1g1dWVkMDRzb2VIQ2JMemdpTHN4Y0JBQUFBQUFDUWx0dEppUW83c2w4elR2MXBjLzN6eFNzcTdLVU9xbFN3akpOV0JnQUFBT0JodGVmTUVZV3ZuNmJOSi9iWlhOKythRW1GbHkzM24yNXpiYXJheVpTcDJ4TW9Bd0FBQUFDQWgwSFUyZFBxZFhDUHJpV1lqZXRNTXFueGt5K29UKzIyZWlKL1lTZXVEZ0FBQU1ERDRJL0xwelZpNHl4RkhmcFpGdDJKU2ZQbGNOT29weXFwc2Y5Ly8vOHJDSlFCQUFBQUFNQi8xdG5idHpUbzZINHQvT2VVemZVbW1WU2pXRG05WGU1bDFTOVRRNzY1dkp5MFFnQUFBQUFQbWdzM3J5ajY2RGJOMngranJTZjMyd1RKa3RTOFlERU5MUE8wL0hONk9HbUYveTRDWlFBQUFBQUE4SiszK2ZKRmpmajlvTFpkdVpqcWV5YVpGRkNndUY0b1hsRmxmWXVydEc5UkZmUHlWeDUzVCtWeDk1UzdxNXNUVmd3QUFBRGdmb3BQTk90R2ZKeHV4TWZwNU5Xek9uYnhsSTVjUEtHZlQveXF3K2RQcEFxUkphbUd0NjlDU3oybFd2bDluYkJpNXlGUUJnQUFBQUFBajR3dGx5OXEwdkZqaXJsd1ZvbDJUaEFCQUFBQVFFcXVNdW5seC96MWY0K1hWczFITEVpMnlteWduT04rTFFRQUFBQUFBT0IrcTVuZlZ6WHorK3BjL0cwdCt1ZVVscDA3clYxWEx5dkJRcmdNQUFBQUlGa09rMGxWdlBMclRiL0NhbGF3cUFxNDUzVDJraDRxVkNnREFBQUFBSUQvbEp1SkNkcCs1WkwyWHIraTMyTnY2TmpOV0oyTHY2VWJDV2JkU0V5VU9TbkoyVXNFQUFBQWtNM2NYRnlVeDlWVmVYSzR5Yy9kUTZWejVWYXAzSG4wVEY1dlBlZnRvMXl1MU5sYVVhRU1BQUFBQUFBZWFibGNjNml1cjUvcSt2bzVleWtBQUFBQThOQnpjZllDQUFBQUFBQUFBQUFBQUFBUEpnSmxBQUFBQUFBQUFBQUFBSUJkQk1vQUFBQUFBQUFBQUFBQUFMc0lsQUVBQUFBQUFBQUFBQUFBZGhFb0F3QUFBQUFBQUFBQUFBRHNJbEFHQUFBQUFBQUFBQUFBQU5oRm9Bd0FBQUFBQUFBQUFBQUFzSXRBR1FBQUFBQUFBQUFBQUFCZ0Y0RXlBQUFBQUFBQUFBQUFBTUF1QW1VQUFBQUFBQUFBQUFBQWdGMEV5Z0FBQUFBQUFBQUFBQUFBdXdpVUFRQUFBQUFBQUFBQUFBQjJFU2dEQUFBQUFBQUFBQUFBQU93aVVBWUFBQUFBQUFBQUFBQUEyRVdnREFBQUFBQUFBQUFBQUFDd2kwQVpBQUFBQUFBQUFBQUFBR0FYZ1RJQUFBQUFBQUFBQUFBQXdDNENaUUFBQUFBQUFBQUFBQUNBWFFUS0FBQUFBQUFBQUFBQUFBQzdDSlFCQUFBQUFBQUFBQUFBQUhZUktBTUFBQUFBQUFBQUFBQUE3Q0pRQmdBQUFBQUFBQUFBQUFEWVJhQU1BQUFBQUFBQUFBQUFBTENMUUJrQUFBQUFBQUFBQUFBQVlCZUJNZ0FBQUFBQUFBQUFBQURBTGdKbEFBQUFBQUFBQUFBQUFJQmRCTW9BQUFBQUFBQUFBQUFBQUxzSWxBRUFBQUFBQUFBQUFBQUFkaEVvQXdBQUFBQUFBQUFBQUFEc0lsQUdBQUFBQUFBQUFBQUFBTmhGb0F3QUFBQUFBQUFBQUFBQXNJdEFHUUFBQUFBQUFBQUFBQUJnRjRFeUFBQUFBQUFBQUFBQUFNQXVBbVVBQUFBQUFBQUFBQUFBZ0YwRXlnQUFBQUFBQUFBQUFBQUF1d2lVQVFBQUFBQUFBQUFBQUFCMkVTZ0RBQUFBQUFBQUFBQUFBT3dpVUFZQUFBQUFBQUFBQUFBQTJFV2dEQUFBQUFBQUFBQUFBQUN3aTBBWkFBQUFBQUFBQUFBQUFHQVhnVElBQUFBQUFBQUFBQUFBd0M0Q1pRQUFBQUFBQUFBQUFBQ0FYUVRLQUFBQUFBQUFBQUFBQUFDN0NKUUJBQUFBQUFBQUFBQUFBQUFBQUFBQUFBQUFBQUFBQUFBQUFBQUFBQUFBQUFCd2ovNGZieEpkTDFybUlZRUFBQUFBU1VWT1JLNUNZSUk9IiwKICAgIlR5cGUiIDogIm1pbmQiCn0K"/>
    </extobj>
    <extobj name="C9F754DE-2CAD-44b6-B708-469DEB6407EB-6">
      <extobjdata type="C9F754DE-2CAD-44b6-B708-469DEB6407EB" data="ewogICAiRmlsZUlkIiA6ICI2NzY5NzkzMzY0OSIsCiAgICJHcm91cElkIiA6ICIxNTU2NTI4NjgiLAogICAiSW1hZ2UiIDogImlWQk9SdzBLR2dvQUFBQU5TVWhFVWdBQUJWNEFBQUczQ0FZQUFBQk11VTdTQUFBQUNYQklXWE1BQUFzVEFBQUxFd0VBbXB3WUFBQWdBRWxFUVZSNG5PemRkM2hVZGRyLzhjKzBKQk5LRWdJSklsMUFrUTVLZXdCUkZFR1J0YUdzTHFLSWxkK3FxKzZLZ01CaWhkVlY5MUVSRlJUZFIwVlV5aW9ySWsyUWpvTDBMaEJxZWkvVGZuK0VIREtTbmtsT3l2dDFYVnllbVRsenpqMkhTSkxQM0hOL0xiNHRzM3dDQUFBQUFBQUFBSlNJNVlxSExNWHRZNjJNUWdBQUFBQUFBQUNnTmlGNEJRQUFBQUFBQUlBQUkzZ0ZBQUFBQUFBQWdBQWplQVVBQUFBQUFBQ0FBQ040QlFBQUFBQUFBSUFBSTNnRkFBQUFBQUFBZ0FBamVBVUFBQUFBQUFDQUFDTjRCUUFBQUFBQUFJQUFJM2dGQUFBQUFBQUFnQUFqZUFVQUFBQUFBQUNBQUNONEJRQUFBQUFBQUlBQUkzZ0ZBQUFBQUFBQWdBQWplQVVBQUFBQUFBQ0FBQ040QlFBQUFBQUFBSUFBSTNnRkFBQUFBQUFBZ0FBamVBVUFBQUFBQUFDQUFDTjRCUUFBQUFBQUFJQUFJM2dGQUFBQUFBQUFnQUFqZUFVQUFBQUFBQUNBQUNONEJRQUFBQUFBQUlBQUkzZ0ZBQUFBQUFBQWdBQWplQVVBQUFBQUFBQ0FBQ040QlFBQUFBQUFBSUFBSTNnRkFBQUFBQUFBZ0FBamVBVUFBQUFBQUFDQUFDTjRCUUFBQUFBQUFJQUFJM2dGQUFBQUFBQUFnQUFqZUFVQUFBQUFBQUNBQUNONEJRQUFBQUFBQUlBQUkzZ0ZBQUFBQUFBQWdBQWplQVVBQUFBQUFBQ0FBQ040QlFBQUFBQUFBSUFBSTNnRkFBQUFBQUFBZ0FBamVBVUFBQUFBQUFDQUFDTjRCUUFBQUFBQUFJQUFJM2dGQUFBQUFBQUFnQUFqZUFVQUFBQUFBQUNBQUNONEJRQUFBQUFBQUlBQUkzZ0ZBQUFBQUFBQWdBQWplQVVBQUFBQUFBQ0FBQ040QlFBQUFBQUFBSUFBSTNnRkFBQUFBQUFBZ0FBamVBVUFBQUFBQUFDQUFDTjRCUUFBQUFBQUFJQUFJM2dGQUFBQUFBQUFnQUN6bTEwQUFBQUFBS0RteXZDNHRURXBRYittSk9sZ1Jwb09acVRwYkhhMjB0eHVwWHZjY3ZtOFpwY0lBTWpIWWJHcWpzMnV1bmE3b29LRDFTYTBydHFFMWxYbit1SHFGZDVBb1RiaXhKTGlTZ0VBQUFBQUF1cHNUcmErUGgyamI4K2UxTS9KaVhMN2ZHYVhCQUFvSVpmUHF5UjNqcExjT1lySnl0RFB5WW5HWTNhTFJkM0RJblJqVkJQZDFyaXBHZ1VGbTFocDFXZnhiWm5GZDBBQUFBQUFRTG40NU5QNnBIaTk4OXNocllnN0k0LzRWUk1BYWpLYkxMcW1ZYlRHdFdpalBoR1JacGRUNlN4WFBHUXBiaDg2WGdFQUFBQUE1Ykl1TVY2dkhOcWpqVW54Rnp4bWtVV1hOV3FoLzJuZVNaYzJiS0UyRFpxcWFWaVU2Z1dGcW02UVV3NCtzZ29BVllyTDQxWmFUcVpTY3pJVWszeFdCeE5pdEMvdXFINDZ0a043WTQvS2QrNk5OWTk4V2haM1dzdmlUcXRYZUtUR1g5SmVmV3RoQUZzVU9sNEJBQUFBQUdWeUpqdExVdzdzMUlMVEovenV0OGlpUHMwNmFrVEhhM1I5bTE2S0RBMHpxVUlBUUNERlp5UnI2Y0dObXI5emhkWWYzMm1Fc0hsdWJkeFVVOXQyVUhSd2lFa1ZWcDZTZEx3U3ZBSUFBQUFBU20zUm1STjZhczgycGJyZHhuMFdXVFM4ZlgrTjd6OUtyU09hbUZnZEFLQ2lIVTQ4cVZmV2ZLTEZlOWI0QmJEMTdIYjlzMzAzRFkrdTJkOEhDRjRCQUFBQUFBR1Y3ZlhvdWYwN05UZm1ONy83KzdYb291Y0czcWV1amR1YVV4Z0F3QlRiVGgvUXRKVno5Tk94WC8zdXY3ZHBLMDFyMTBIQlZwdEpsVlVzZ2xjQUFBQUFRTUFrdTEyNmQ5c21yVXVLTSs1ckhoYXQ2WVBINlpyV1BVeXNEQUJndHVXSHQyajg5Ky9vV1BJWjQ3Nis0UTAxdDJ0UDFiYzdUS3lzWXBRa2VMVldSaUVBQUFBQWdPcnRiRTYyYnQ3eWsxL28ycmQ1SjMwLytrMUNWd0NBQnJXK1F0K1BmbE45bTNjeTdsdVhGS2VidDY3VjJaeHNFeXN6RDhFckFBQUFBS0JJS1c2WDd2eDV2WGFuSlJ2M2plNTJnNzY0OHdWRk9PdVpXQmtBb0NxSmNOYlRGM2Urb05IZGJqRHUyNVdhb3BHL3JGT0syMlZpWmVZZ2VBVUFBQUFBRkNyYjY5SG9iWnVNME5WdXRlbVZ3WTlxeHVCeGNsanRKbGNIQUtocUhGYTdaZ3dlcDFjR1B5cjd1Zm11dTFKVE5IcmJKbVY3UFNaWFY3a0lYZ0VBQUFBQWhYcHUvMDYvOFFJdlhQdVE3dXQybzRrVkFRQ3FnL3U2M2FqbkJ6MW8zRjZYRktmSiszZVpXRkhsSTNnRkFBQUFBQlJvMFprVG1odnptM0Y3ZExjYkNGMEJBQ1UycHZzdzNkTjFxSEg3bzVnalduem1wSWtWVlM2Q1Z3QUFBQURBQmM1a1orbXBQZHVNMjMyYmQ5SkwxejVzWWtVQWdPcm9wZXNlVnQ5bTV4ZmNlbXJQTnAzSnpqS3hvc3BEOEFvQUFBQUF1TUNVQXp1VjZuWkxrcHFIUld2T3pST05XWDBBQUpTVXcyclhuRnNtcW5sWXRLVGNCUnVuSHFnZEl3Y0lYZ0VBQUFBQWZ0WWx4bXZCNlJQRzdWY0dQNm9JWnowVEt3SUFWR2NSem5wNiticEhqTnRmbjQ3UnVzUjRFeXVxSEFTdkFBQUFBQUNEVHo2OWZHaTNjZnQvbW5mV29OWlhtRmdSQUtBbXVQYVNLOVczK2ZtUkE5TVA3VEd4bXNwQjhBb0FBQUFBTUt4UGl0ZW1wQVJKa2tVV1RiNTZqTWtWQVFCcWlpa0R4OGdpaXlScFExSzgxdGZ3cmxlQ1Z3QUFBQUNBNFozZkRobmJ3OXYzVjlmR2JVMnNCZ0JRazNTOXFKMkdYOWJQdVAzMjBZTW1WbFB4Q0Y0QkFBQUFBSktrc3puWldoRjNSbEp1dCt2NC9xTk1yZ2dBVU5PTUgzQ1AwZlc2SXU2TVluT3lUYTZvNGhDOEFnQUFBQUFrNVM1MjRwRlBrdFNuV1VlMWptaGlja1VBZ0pxbWRVUVQ5VzdXUVpMa2tVOWZuNDR4dWFLS1EvQUtBQUFBQUpBa2ZYdjJwTEU5b3VNMUpsWUNBS2pKUm5RNC96M21tM3pmZTJvYWdsY0FBQUFBZ05MZGJ2MmNuQ2dwZDh6QTlXMTZtVndSQUtDbXVyNXRMMlBjd0MvSlNjcnd1RTJ1cUdJUXZBSUFBQUFBdENrNVFXNWY3cGlCeXhxMVVHUm9tTWtWQVFCcXFvYWg0YnEwVVhOSmtzdm4xYWFrQkpNcnFoZ0Vyd0FBQUFBQS9acVNaR3ovVC9OT0psWUNBS2dOK2pYdmJHeHZUMDBxWXMvcWkrQVZBQUFBQUtDREdXbkc5cVVOVzVoWUNRQ2dObWdYMmR6WVBwU2VWc1NlMVJmQkt3QUFBQURBTDNodDA2Q3BpWlVBQUdxRE5wSG52OWNjekVnM3NaS0tRL0FLQUFBQUFORFo3R3hqdTJsWWxJbVZBQUJxZzJaaDBjYjIyWndzRXl1cE9BU3ZBQUFBQUFDbHVjK3ZLRjB2S05URVNnQUF0VUhkSUtleG5lWjJtVmhKeFNGNEJRQUFBQUFvM1hNK2VNMy95ekJRMWNYSHgydkdqQm1hTld0V3FaNTMvUGh4WFhQTk5ab3dZWUwyN05sVFFkVUJLSXhmOE9yeG1GaEp4YkdiWFFBQUFBQUF3SHd1bjlmWWR0ajRWYkdtR0R0MnJHYlBuaTFKOHZsOEFUbW0xK3RWYW1xcXdzTEN5bldjVjE5OVZlUEhqNWNrblRselJwR1JrVnF4WW9VKy8veHp2Zm5tbTNJNlMvWUd3T2VmZjY1bm5ubEdkZXJVMGJCaHczVHh4UmVYNkhscjE2N1Z5cFVydFhMbFNnMGFORWp0MjdjdjgydEIyZmg4UG1WbVppb2pJOFB2VDJwcXFsSlNVcFNTa3FMazVHVGp2ME9HRE5GVlYxMWxkdGtCVjF1dlE1RE5ZV3k3dk40aTlxeSsrRzRLQUFBQUFLaTFmRDZmTEJhTDJXVlVHMGVQSHRXb1VhUGs4WGkwY3VWS0JRVUZsZmxZRm90Rm5uTmRiaGFMUlRFeE1SbytmTGpTMDlPMWNlTkdmZlhWVjJyVHBrMnh4M253d1FmMXozLytVNGNQSDliRWlSUDEwVWNmbGVqOGE5ZXVsU1E1blU3MTY5ZXYxUFducEtRb0lTR2gxTThyajJiTm1zbG1zMVhxT1l2eXlTZWZhTUdDQmZKNFBISzczZko0UEg1L1hDNlhzck96bFpPVGM4Ri9Nek16bFpXVlZhbzNCTkxUMHk4SUhGOTQ0UVU5OTl4emdYNXBoWHI1NVplTk53enlWSVhySUVtVEprM1NpeSsrV083WFdKeW5ubnBLcjc3NmFvV2ZweVlnZUFVQUFBQUFWRG5UcDAvWCtQSGpaYkZZOU5WWFgrbVdXMjRKMkxFVEVoTDAvZmZmNjd2dnZ0UFNwVXQxNnRTcGdCejMyMisvMWZEaHcrWDFlZ3NNWjJxQ2hRc1hhczJhTlpLa2NlUEc2ZjMzM3kvenNleDIvMGlpYWRPbWV2dnR0L1hnZ3cvcTExOS9WYTlldmZUbGwxL3E2cXV2THZJNERvZER6ejMzbk82Nzd6NTk4c2tuZXVxcHA5U3BVNmRpei8vVFR6OUprZ1lPSEtqZzRPQlMxLy9lZSsvcHIzLzlhNm1mVng2blRwMVM0OGFOSy9XY3hWbXdZRUhBajJteFdCUVNFcUk2ZGVxb2J0MjZ4bjlEUTZ2dS9HbXVBd3BDOEFvQUFBQUFxRksrL2ZaYlRaZ3dRWkkwWWNLRWNvZXVYcTlYbXpadDBuZmZmYWZ2dnZ0T216ZHZscmNDUHRaNjQ0MDNhdXJVcVpvOGViSW1USmlnOXUzYjZ3OS8rRVBBejdOMzc5NFM3NXVjbkZ5bTUxMTIyV1VGM3YvNDQ0OXI3ZHExK3ZMTEwvWEJCeCtvZS9mdWV1U1JSMHA4M1B6eWQ4dm1kZnVOSGoxYUxWdTIxUERodzVXUWtLQzc3cnBMQnc4ZVZKMDZkYlIzNzk1aXh3RjR2VjUxN3R5NTBNYy8rK3d6alJ3NVVzZU9IZE92di80cVNSWHlkMVJiOU9uVFIzZmRkWmVDZ29JVUZCU2tsSlFVYmQ2OFdiZmRkcHVDZzRNVkVoS2lrSkFRQlFjSEt6ZzRXT25wNlhyenpUZlZ1M2R2alIwN1ZrNm5VeUVoSVFvTkRaWFQ2VlJvYUtpeC9jd3p6eWd4TVZGVHAwNHQ4ZmlJaXB6Vlc5VFhYbFc3RGxMRlhBdkdjWlFld1NzQUFBQUFvTW80ZS9hczdydnZQbm05WG5YdjNsMVRwMDR0MS9GR2poeXBaY3VXVmRwSHdpZE1tS0FsUzVab3c0WU5Hak5takhiczJLRW1UWm9FOUJ4bERUOUs4N3lpUHZZOFo4NGM3ZGl4US92MjdkTVRUenloSzYrOFVsZGNjVVdwNjhuZlplcDJuMS9jN2FxcnJ0THk1Y3QxeHgxM2FQNzgrYXBUcDA2cGoxMmNlZlBtR1dNbWhnOGZYdTdqQldwK2JuWFRwazBiL2QvLy9aOGthY09HRFJvK2ZMaGlZMlBWcWxVclBmend3eGZzUDNUb1VCMDVja1FuVHB6UTQ0OC9ybDY5ZWhWNDNNMmJOK3VmLy95blBCNlBWcTFhcFQxNzlselFJVjJRd3Q0d3FHaFY3VHBJNWwwTCtDTjRCUUFBQUFCVUdYLys4NThWR3hzcnE5V3FPWFBtbERoa0tNeThlZlA4Ymxzc0ZyVnMyVkpIamh3cDEzRUxZN1BaTkdmT0hIWHUzRmtKQ1FsNjVKRkh0R2pSb2dvNWwxbnExYXVuVHovOVZMMTc5MVpPVG81R2pCaWhYMzc1UmVIaDRjckp5ZEhodzRkTGRKejhZZmkrZmZ1VW1KaG8zSzVidDY0V0wxNHN1OTJ1dlh2M3FsbXpacnJzc3NzQ0ZuRG1mVjM0Zkw0U0IrT0ppWWtLRHc4UHlQbHJvaTVkdXFoVnExYUtqWTNWbzQ4K3FzYU5HK3ZtbTIvMjIyZldyRm5xM3IyNzR1UGpOV0xFQ0czZnZsMFJFUkYrKzZTbnAydjA2Tkh5ZUR5eVdxMTY3NzMzeXYzdlFHWGlPaUEvL3NZQUFBQUFBRlhDdW5YcjlNVVhYMGpLL2NoNWx5NWRBbkxjeU1oSURSNDhXRU9HRE5HUUlVTjArUEJoOWVuVEp5REhMa2o3OXUwMWR1eFl2ZnZ1dTFxOGVMR1dMMSt1UVlNR0JmdzhKVm5nWnV6WXNabzllN2FrNHJzeW4zNzZhYjMyMm1zbE9uZjM3dDMxL1BQUGE4cVVLWHI0NFlkVnIxNDlTZEwrL2Z0TE5GLzE5NHBib2YwLy8vbVBoZzBiVnVyakZtVFBuajNhdW5WclFJNVZrSktNUkNpTlBYdjJWSXZ1UmFmVHFjV0xGNnRIang0NmNlS0UvdlNuUDJuSGpoMXExYXFWc1UvejVzMDFhOVlzM1g3NzdUcCsvTGllZmZaWnZmdnV1MzdIZWVpaGg0eVB5VStlUExuWUdiOEZLYzFZamVLMGJObFNJU0VoSmQ2L0tsMEhtSS9nRlFBQUFBQlFKVXlaTWtWU2J0Zm81TW1UQTNMTTlldlhxMmZQbnJKYXJjWjlKZTNJTEkvbm5udE9zMmZQbHN2bDBwUXBVeW9rZURYYlgvLzZWOTE2NjYxcTI3WnRwWjczd0lFRHV2TEtLMHYxblAzNzl5c3FLa3FTTkdQR0RFbFNWRlNVVnE1YzZmZTFrZWRmLy9xWFpzNmNLWXZGb3UzYnQ4dmhjS2grL2ZxbHJyVkZpeGFsZms2ZW8wZVBsdm01Wm9tT2p0YjgrZk4xNjYyMzZoLy8rSWRmMkpqbnR0dHUwME1QUGFUbXpadnJpU2VldU9EeGZ2MzZhZEdpUlJvNGNHQ1ovaDF3dTkwQkRiNDNiOTVjNmxFYVZlRTZvR29nZUFVQUFBQUFtRzdYcmwzNjRZY2ZKRW5EaHc5WHk1WXRBM0xjM3IxN0IrUTRwZFdrU1JQZGR0dHQrdnp6ei9YVFR6OXA4K2JOcFE0THF6cXIxVnBrNkxweTVVb05IRGl3ME1mMzdObWp5eSsvWEZMdWJOOUdqUnFWNkx3ZWo4ZHYwYkNTeUZ0TTdmang0OFlzenNHREJ4dm4vNzNVMUZSSlV1UEdqY3ZVd1p2bnQ5OStLL056TFJaTG1aOWJXWXFxY2RTb1VSbzFhbFNSejU4NGNXS2hqMzN6elRjRmh1SlZjWjR1MXdHRnVmQnZEZ0FBQUFDQVN2YmhoeDhhMjJQR2pER3hrc0RKL3pvKyt1Z2o4d3Fwb3ZMR0UwaFNSa1pHbVk3aDgva0svWk4vWm15ZVYxOTlWUzZYUzFMUm9XaGVWM1JCbllxbzJ1eDJlNUZmRno2ZnorL2ZtK0wyTGN2Q2NWV0J4V0lKK0IrVUhoMnZBQUFBQUFEVGZmMzExNUp5dzdqcnJydk81R29DWStEQWdZcUlpRkJpWXFJV0xGaWd0OTU2cTlxR0YvSHg4WXFOamIzZy92TE1IczMvMGYzMDlQUXlINmVrZHU3Y3Faa3paeHEzOCtabkZ1VFFvVU9TVk82UHJGZlh2Ky9TZXZqaGgvWDQ0NDlYMlBIZmZQUE5DMmFnVmtWY0Ivd2V3U3NBQUFBQTFISVpibk0vREhuZ3dBRWRPWEpFa2pSZ3dBQUZCd2ViV2srZ09Cd09YWFhWVlZxNGNLRk9uVHFsM2J0M3EwT0hEbWFYVlNZelo4N1VjODg5ZDhIOTVmbTRjNzE2OVdTeFdPVHorWlNTa3VMM21OZnJsZGZyRGRncTdqNmZUNDg4OG9qUjdTcmxoc2xuejU0MVpyL21TVWhJMEprelp5U3AzSDlmbDE1NmFabWZ1Mi9mdm5LZHV6SkZSa1lXR3NJdlc3Wk0wNmRQbHlSTm1qU3B5UEVUUlIyL09xaEsxNkdvTnhaKzc5cHJyOVdKRXlmVXIxOC92Zi8rKzRYdUY4alp1YlVGd1NzQUFBQUExREpaSHF2MkpZVm9mM0xWQ0RnM2JOaGdiUGZwMDhmRVNnS3ZUNTgrV3Jod29hVGNoYjRDR2J5Kzl0cHJldTIxMTBxOGYyVjNYOGJHeGlvbUpxYkF4NktqbytWd09CUVdGcWFrcENURnhjWDVQZjdOTjk5bzNMaHhHamR1bkI1KytHR0ZoNGNYZUp5R0RSc1dldjc4b2ZEWFgzK3R0V3ZYU3BMR2poMnJ1WFBueXVWeWFkT21UUm8yYkpqZjh6WnUzR2hzZCszYXRlZ1hXWXk5ZS9lVytiblZvVnUyUjQ4ZWtxU0xMNzY0MEgwKy9QQkRMVisrWEVGQlFlclNwVXVaem5QeHhSY2I1NnFLcXVKMUtFMDNldXZXclhYaXhBa2xKU1VWK2J5SEhucElVczM3ZDdvaUVid0NBQUFBUUEyWDViSHFVRXFRZGljNnpTNmxRRHQyN0RDMk8zZnViR0lsZ2RleFkwZGplL2Z1M1NaV1VqNlRKazNTcEVtVEpFa2ZmUENCSG5qZ2dXS2ZjOGNkZHhUNjJDKy8vS0t1WGJzcUtpcXF3T0QxM1hmZlZVeE1qQ1pPbktnNzc3eXowT0ExUGo2K1JQVmZlKzIxYXRPbWpkTFMwdlNQZi94RFc3WnMwYlp0Mi9Uamp6OFdHcnhhcmRZaTUzdm1CYnMybTYxRU5kUTBhV2xwV3JWcWxkL3QzOHZJeU5DaVJZc2tTZGRkZDUwY0RrZUIreFVuL3dKVmFXbHBxbHUzYnJIUEtXbHdYZFIrZVc4TUZLV3FYNGVTYU5teXBkYXNXYVBqeDQ4WHVSOWpEa3FQNEJVQUFBQUFhcGhNajFYSDA0SzBNeUZFSGwvVjc1ckxHek1nMWJ6RmpQSy9udnl2TXhEdXUrOCsvZTF2Znl0eW4rZWVlMDVmZnZtbHBPSS9lanhqeGd5L1JZY3Frc1Boa0NRMWJ0eFkrL2Z2MTltelo0M0hqaDQ5cXFWTGwwcVNoZzBiZHNIWGhOUHBOTHIrdG16WlV1ZzUwdExTakk5ek4yellVTE5uejFaaVlxTEN3OFBWbzBjUGJkdTJUV3ZXckxuZ2VldlhyNWVVTzJZZy93Smd2K2QydXlXcHlIRUkxYUZydGF5S3VqWUYrZmJiYjB2OW5NSmtabVlxSkNRa0lNY3FyNXB3SGRxMmJTdEpTazVPVmtKQ2dobzBhRkR1WXlJWHdTc0FBQUFBVkhQcGJxdE9wVHUwSjhtcExFL3BncDZXOVhKMGVVU1dkTGlDaWl1QlU2ZE9HZHRObWpReHI1QUtFQjBkYld3WHREaFZXZHgvLy8yU3BPdXZ2NzdZanhPSGhZVVoyOFh0TzNUb1VGbXQ1WnYzNi9WNmplMWx5NWFwZCsvZXhtMlh5MlVFT3ZtRFYwbCtuWGJ2dmZlZWNaekhIbnZzZ25PMGFOR2l5TUExVDkyNmRmMzJHekJnZ0xIZHYzOS96WjQ5VzF1MmJGRmNYSnd4c2lBMU5WV3JWNitXSkYxenpUVkZIajh2ZU0xN0xRVnAwYUpGc1hVVzV1alJvMlYrTG9wK28ySEJnZ1dhTUdIQ0JmdDV2VjYvL3dkcVN6ZHovaEVvTzNiczBGVlhYV1ZpTlRVTHdTc0FBQUFBVkRPcExxdk9aanEwUHpsRWFhN1NCV1VYMThrTldzT0RQQlZVWGVubFg5RStORFRVeEVvQ0wvL3J5Zjg2eStPRER6NEl5SEYrYjhTSUVSb3hZa1M1anBHZG5XMXNSMFJFK0gwVU9qTXowOWpPQ3l2elptSWVPM1pNVW03SDNheFpzeVJKdlhyMTBxQkJnOHBWVDJFR0R4NHNLVGM4WGJCZ2dURTY0ZHR2dnpWZVE5NCtoY25KeVpGMDRkZHNkSFMwWG4vOWRVblNFMDg4VWVZYTMzampEZU40VlZGeEgwdC8vLzMzTlczYU5FbTVZZnJRb1VNRGR1NlNkSGtXOVViRFJSZGRkTUYrLy9uUGYvVFVVMC9wUC8vNVQ2a1dSYXZxMTZFazhvOUUrZlhYWHdsZUE0amdGUUFBQUFDcXVCU1hUYkdaZGgxSkRWWmlkdWs2c0tLZExyV1B5RkxERUk4c0t2c0s5QlVwTDhDU3BLQ2dJQk1yQ2J6ODNaQXVsNnZTejMvTk5kY0ViQTVrU1dSbFpSbmJUcWYvVEdHUDUzelluM2RkTHJua0Vrbm54ekJNbno3ZG1OczZaY3FVQXM5UmxvL3ZmL2JaWnhvNWNxUngrNktMTGxMWHJsMjFiZHMyelo4LzN3aGU4OFl5MUt0WHI5alFOelUxVlpJdXVMNFJFUkhsQ2x6ekJPSVlGYWxwMDZhRlBwYVFrS0MzM25wTFV1N2Y4Wmd4WTZwMDkyaHNiS3p1dnZ0dXBhYW02dnJycjlmNjlldjl3dG1pVk5YclVOWXhGNDg5OWxpQm5lWUY2ZEtsaTdadDIxYW04OVFXQks4QUFBQUFVSVg0ZkZMeXVhQTFKajFJY1ZtbCs3V3RRYkJibDRWbktkcnBsdDFhTllQVzM4dmZ0WldabWFrNmRlcVlXRTFnNWU5eXJlelg5ZFpiYjJuR2pCbjYrT09QalZtbkZTMy9PSVhJeUVpL3gvSUhyM2tCZTVzMmJTUkorL2Z2MTdGang0d3V6NzU5K3dhME03QWdkOXh4aDdadDI2Ymx5NWZyNE1HRENnNE8xdUxGaXlWSmYvakRIeFFjSEZ6azgvTVdSNnBmdi80Rmp3Vnl0bXR3Y0xCZm9GMGRUSjQ4V1FrSkNaSnlGNFE2Y09CQXVZN1hva1dMQzRMOFFHclVxSkUrLy94ekRSOCtYRWVQSHRXdHQ5NnExYXRYbC91Tm9PcDJIUkI0Qks4QUFBQUFZQ0tmTEVyTXRpbzIwNjR6bVVFNmsxbTZYOVBxQjNsMGFWaTJvcDA1Y3RxclI5RDZlL2tYbWtsTlRhMVJ3V3RLU29xeFhWQkFWMXJmZi8rOVhucnBKUTBkT2xTalJvMVNreVpOOVBQUFArdm5uMytXSkkwZE8xYVNkT0RBQVUyWk1rVUpDUW02N3Jyck5HUEdEUDNsTDM4cDh0anZ2ZmVlZ29LQ2RPKzk5NWE2cmxPblR1bWlpeTdTbVRObkpFbFdxOVdZbTVvbkl5UEQyTTRMTmR1MWF5Y3BkMFRCNk5HamxabVpLWXZGb2pmZmZMUFFjL2w4aFgrZCszdytmZlhWVjVvMGFaTDI3ZHVuOFBCd1BmWFVVeG8yYk5nRis0NGFOVXFUSmsyUzErdlZHMis4SWJ2ZGJuUWxqeGt6cHRqWEhCY1hKeWszdE1ONTY5ZXYxN3Z2dm12Y25qcDFxcVpPblZxdVk2NVpzMGI5K3ZVcloyVkZ1K0dHRy9UQ0N5L28yV2VmMVlZTkd6UnYzanlOR2pXcXpNY3orem9VdDVqZTczMzY2YWQ2L3ZubkpVbWZmUEtKcnJqaWltS2ZVMVVXT0t2S0NGNEJBQUFBb0JKNWZWSmlqbDJ4bVhhZHpiVHJUR2JoQy9NVXhHbnpxbDE0dGhxSHVsVGZVWFhtdEpaSHMyYk5qTzFqeDQ0WkN5N1ZCUGtYU0dyZXZIbTVqL2ZwcDU5cTllclZXcjE2dFlZT0hhb21UWnBvOGVMRit2dmYveTdwZlBEYXRtMWJyVjI3VnRkZmY3Mk9Ieit1SjU5OFVydDI3ZExNbVRNTFhBeHErdlRwR2o5K3ZPeDJ1NW8wYVZMc2ZOUDhZbUppMUw5L2Y2MVpzMFlIRHg2VWxQdFIvdDkvcExxZzRMVmx5NVlLRHc5WFVsS1NWcTFhSlVtNjk5NTdTeFQ2L043U3BVczFjZUpFYmQyNlZmWHExZE9rU1pQMDlOTlAreTB3bGwvVHBrMDFaTWdRTFZteVJCOSsrS0hScGRxeFkwZGRmZlhWeFo0dkwyU09pb3E2NExHaXd1R0M3TnExUzRzV0xkS2lSWXUwZWZObStYdytOV25TUkVPR0RDa3dOSzZxenA0OXF4RWpSdmgxTjFjbnp6enpqRFp0Mm1TOHNWRldWZUU2RkxlWTN1L2RlKys5UnZDNmVmTm0vZWxQZjZxSXNtcWQ4aTFYQ0FBQUFBQW9rc2NueFdiWnRUc3hSS3RQMWROWFJ5SzA0a1E5N1Vod2xpaDBkVmg5YWgrZXFZRVhwZXEyVm9rYTFpSlo3Y0t5YWt6b0trbXRXN2MydGc4ZE9tUmlKWUdYRjBSSzUrZVpsbFZPVG80V0xsd29TV3JmdnIwNmQrNWM1UDd0MjdmWHVuWHIxTDU5ZTBuUzdObXpOWFRvVUNVbkoxK3c3d01QUEtCV3JWcko3WGJyOXR0dkwvSGN4ak5uenVqYWE2L1ZiNy85cGkrLy9OTG9zaXNvOU1rL2RpRXZlTFZZTE9yUm80ZHhmK1BHamZYcXE2K1c2TnkvTjJUSUVHM2R1bFhqeG8zVDRjT0hOV0hDQkdWa1pHajM3dDFhdDI2ZGxpeFpvcE1uVC9vOTU5bG5uNVdVR3dybjFUZCsvUGdTbmUrMzMzNlRsUHZ4NzdKWXZYcTFubnJxS2JWcDAwWWRPM2JVNU1tVFpiUFpORzNhTlAzODg4ODZjZUtFWnMrZXJWdHV1YVZNeDY5c0hvOUhJMGVPMUlrVEp5Uko5OTkvdjlFUmVkVlZWeWtsSlVVK242L1lQOW5aMmJyNTVwdU40L2J1M1Z2ZHVuVXJjUjBaR1JuYXUzZHZrWDlPblRwbDdKLy8vbjM3OXVtbGwxNVMvLzc5L2U2dmp0ZWh0RnEzYm0wc3NqVnYzank1M2U1Qzk5MjNiNSsyYnQxYVliWFVKSFM4QWdBQUFFQUF1YjFTZkhadVIydHNscVBVTTFvbDZaTDYyWXAydWhUbGRNdFJUZWEwbGtmKzRHM3o1czM2NHgvL2FHSTFnYlY1ODJaanV5eGRuUGt0WGJyVUNFM3Z2dnZ1RWoybmFkT21XclZxbFFZTkdxU2RPM2RxN2RxMSt2WFhYOVcvZjM5SjBrOC8vYVRZMkZqZGROTk4rdnJycjlXM2IxK2xwcWJxaGh0dTBLWk5tNHBjT0VpU0JnMGFwSDM3OXNucGRLcExseTU2NFlVWEpFbVhYMzc1QmZ2R3hNUkl5bDJNS3Y4TTFQeWR3TE5telZLREJnMk0yeDkrK0tGYXRHaWhnUU1IeW1vOTN6dm04L21VbHBhbTVPUmtKU1VsS1NrcHlYanNzODgrMC92dnYrKzNhRnVlcFV1WHFrbVRKc2J0ZnYzNnFWKy9mbHE3ZHEwa3FWdTNiaVg2K2t0SlNkSHAwNmNsbFQxUXo1dTdPM0RnUUUyYk5rMURoZ3p4ZSszVmljL24wOE1QUDZ5VksxZEtrbTY2NlNhOS8vNzd1dWFhYS9TblAvMUpxMWV2MXRWWFg2MEZDeGI0ZGJqL1hteHNyTzY4ODA3ak9OMjZkZE9TSlV0S05YNWswNlpOSmVwWXpwUDN4a1JSU3RyQlhKV3VRMW1NR0RGQ08zZnUxSmt6Wi9USko1L292dnZ1SzNDL0ZTdFc2TkZISDlXQUFRTzBldlhxQ3EycHVxUGpGUUFBQUFES3dlVzE2SFNtUXpzU25GcHhzcjRXL0JhaEgwL1YwNTRrWjRsRDEyWjFjblJGb3d6ZDJEeFpJMW9ucW52RERGMWN4MVVyUWxkSjZ0T25qeEhFclZ1M3p1UnFBaXZ2OWRoc052WHExYXRjeC9yM3YvOHRLWGQrYW1rK0JoMFZGYVdWSzFmcXlpdXYxUHo1ODQzUVZaSisvUEZIM1hMTExXcmV2TGs2ZHV4b3pLUThkZXFVaGc4Zjd0ZWxtaWQvSjl5dVhic1VIQnlzaFFzWEtqSXlVdkh4OFpKeXcvUVRKMDRvSXlORFhxOVhSNDhlMWNzdnZ5ekpQK2phdkhtejhib3NGb3U2ZE9uaWQ2NVBQLzFVZ3dZTjBvZ1JJL1RmLy81WHpabzFVMWhZbU94MnUrclhyNjltelpxcFU2ZE9mcThwSVNIQkwzUzFXcTBLQ3d0VGl4WXRMaGdMc0duVEp2M3l5eS9HN2J3Z3R6ajVBL1dPSFR0cXk1WXRzbGdzcGZxVFo5V3FWYnI3N3JzVkdSbFo3SFB5dW16TDZ1S0xMNWJGWWxGUVVGQ0pYbWRKK0h3K1BmREFBL3JnZ3c4azVhdHY2dDhBQUNBQVNVUkJWQWJSYytmT2xjVmkwVjEzM2FWMzMzMVhGb3RGVzdkdVZmZnUzYlZvMGFJQ2o3TnMyVEoxNzk3ZENCc0hEeDZzMWF0WEt5SWlJaUIxVnJTYWNCMGVldWdob3h2OXhSZGZMTFRyTmUrVENabVptUlZlVTNWSHh5c0FBQUFBbEVLTzE2SzRyUE1kclluWnR1S2Y5RHZSVHBlaW5XNUZoN29WNW5BcmdBdWdWMHVOR2pWU3IxNjl0R0hEQm0zZXZGbW5UNThPMkp6WC8vZi8vdDhGOStYTjVpeHFuN2ZlZXF2YzV6NSsvTGdSNmcwWU1LRFFXYU1sUGRiWFgzOHRLYmZMdExUelloczJiS2dOR3piNGRZMUswdUhEaHlWSkVSRVJzdHZ0dXVlZWUvVGpqejlxOXV6Wit1V1hYelJxMUNoOTlkVlhma0ZoL2pFRURvZEQ4K2ZQMStEQmcvMFdEdXJkdTdkYXQyNWRZTmZwcmJmZUtrbEtTa3JTWFhmZFpTeG81ZlA1OU1rbm4yalNwRW5Hdm5sZHBlSGg0WXFJaURDNlp2T3pXQ3dLRHc5WFltS2lKR251M0xucTFLbVRJaUlpRkJFUm9mcjE2L3ZWbjJmZnZuMjY4Y1liL2NMbHc0Y1A2ODQ3NzlSLy8vdGYyZTJGUnlZLy92aWpwTnlSQ1YyN2R0V3Z2LzVhNkw1VnhaRWpSNHhSQ3dNSERsUjRlSGk1aitueGVEUjI3Rmg5OU5GSGtxVG82R2g5Ly8zM2ZpSGhndzgrcUxDd01JMFpNMFp4Y1hHNitlYWJOV0xFQ0UyZlBsMnRXclhTc1dQSE5ISGlSTDgzRnA1NTVobE5temF0eUwrRHdnd2NPTERVTTNiTHF5cGVoNkxzMmJPbndFN2Y2T2hvL2ZHUGY5UkhIMzJrUTRjT2FjYU1HWm93WWNJRisrM1lzVU9TTG5pakJCY2llQVVBQUFDQUltUjdySXJOc2hsQmEzSk82WVBXaUdDUEViWkdocmhrcTRKQnE4TmlsY3ZubFNTNVBHNDViSlg3NitJZGQ5eWhEUnMyeU92MTZzc3Z2eXd3REMyTHQ5OSt1MHo3QkNKNC9mTExMNDN0RVNOR2xPdFliNzMxbHRGOTl2REREL3M5bGo5VWRMdmRoWVkwdnc5ZEpXbm56cDJTNU5lTis2OS8vVXZyMTYvWDd0Mjd0V0RCQXMyY09WT1BQdnFvcE54T3QwOCsrY1E0NzRjZmZxaWJicnBKUHA5UG4zNzZxU1NwYTlldXV2VFNTOVd0V3pkdDNMalI3M3gzM0hHSG5uenlTYm5kYm8wWU1VSUhEeDVVZ3dZTjFMSmxTLzM4ODg5NjY2MjM5T1NUVHlvME5GUlNidUFzNVM3QWR2bmxsK3V0dDk1U2RIUzBvcU9qRlJVVnBjaklTRFZvMEVCV3E5VzREajE3OWl4MllhRzFhOWZxbGx0dVVWeGNuS1RjVUd6anhvM2F2bjI3ZnZqaEI0MFlNVUtmZi82NTBmMzNlM2toZUs5ZXZSUVVGS1J1M2JvWndXOUo1WVZ5Ly9yWHYwcmN3VnkvZnYxU25TTy9uMzc2eWRnT3hOellVNmRPYWVUSWtVWUlIUllXcGlWTGx2ak5iTTV6NTUxMzZyTExMdFBkZDkrdFhidDJhZjc4K1ZxNGNLR3V1KzQ2L2ZEREQwWkEzNjVkTzgyYU5jc1l3MUFkVkpmcmtKNmVyaSsrK0VMdnYvKytkdS9lWFdqSDg0UUpFL1RaWjU4cE96dGJVNmRPMVhYWFhhY3JyN3pTZU56dGRtdjkrdldTNUhkL1dlUjRYTWEybzRCL24yb0NnbGNBQUFBQXlDZlRiVkZjdHNNSVdsTnlTdi9MWUIySFY5Rk90NkpDY2hUbGRDdllWdlZIQnRTeDJaWGt6djJsUHkwblV4SE9lcFY2L3RHalIydlNwRW5LeU1qUXUrKytHN0RnMVN3K244LzQySDc5K3ZYTHRVSjRlbnE2M24vL2ZVbTVBZVR3NGNQOUhzOC85M0hmdm4zcTBLRkRpWTU3NnRRcDR5UHpWMTExbFhGL2FHaW9Qdi84Yy9YczJWT2pSbzNTMkxGai9jNVZ2MzU5WldSazZMWFhYak5telM1YXRFZ0hEaHlRZEQ1a2Z2MzExM1hvMENGNVBCNkZoWVhwOHNzdlY3dDI3ZVQxZWpWbXpCajk4TU1Qc2xnc21qdDNybEpTVW5UMzNYZnJ6Smt6bWpoeG9sNS8vWFhGeHNZYU0yMWJ0bXlwK3ZYcmE5eTRjY1crcm9LNlcvUDc0SU1QTkc3Y09DUGtHak5tak41OTkxMGRPM1pNVjE1NXBXSmpZN1Z3NFVMZGVPT05tamR2bmlJakkvMmV2MjNiTmlPd3pnc3diVFpibVR0SW5VNW5RTHBQaTVNWHZGb3NGdjNoRDM4bzE3RldyVnFsa1NOSEd0M2owZEhSV3JwMGFaRWRrRjI2ZE5HUFAvNm9vVU9IYXRPbVRYSzVYRnF5WkluZjR3c1hMbFRMbGkzTFZWdGxxdXJYd2UxMmE4V0tGWm8zYjU3bXo1K3YxTlJVU2JyZ2F6cS90bTNiYXVMRWlabzhlYkpjTHBlR0R4K3U1Y3VYRzNPYnYvLytlK000K2YvZEtJdTBuUE9qQ3VyYVN2K21ablZBOEFvQUFBQ2dWc3R3V3hXYmIzUkFtcXYwUWF2RDZsTlUzdmdBcDB0MUhkNEtxTFJpMWJXZkQxNVRjeklxUFhodDBLQ0I3cnZ2UHIzOTl0dmF0V3VYbGk1ZHF1dXZ2NzdjeDYzc2p4em4rZWFiYjdSLy8zNUowZ01QUEtCNjljcCtQWThkTzZaV3JWb3BNVEZSanozMjJBVWRyWjA2ZFRLMm4zamlDYjMzM250cTFhcFZvY2ZMenM3Vzl1M2I5ZWMvLzFrZWowZWhvYUVYaExtZE9uWFM5dTNiMWE1ZE83LzdHemR1ckhuejVtbnAwcVg2eTEvK0lpazMzSG51dWVja1NVRkJRUm96Wm95azNObTlmZnIwOFh1KzErdlZndzgrcUxsejUwcVNubnJxS1EwYk5reHV0MXVUSmszU2tTTkg5TVliYnlna0pNVHY3NjVObXpaRlhxUDgzWHVGZGFrZVBYcFVEejc0b0w3Ly9udmp2ci8rOWE5NjVaVlhaTEZZMUtKRkN5MWR1bFRYWFhlZDR1UGp0WHo1Y25YdTNGa2ZmL3l4QmcwYVpEem5qVGZla0NUWjdYYmRmdnZ0UmRaVm1QempEUndPUjVtT1VWcDV3V3V2WHIzOEZoZ3JpL2ZlZTg4SUcxdTNicTN2dnZ0T2JkdTJMWERmSTBlT2FNV0tGVnF5WkluKys5Ly9Gam9YZFB2MjdXcmR1clc2ZHUycUFRTUdxRmV2WHJyaWlpdlV1blZyMlVvWXl1M2R1N2RzTDZpTXF0cDF5RDlHNVpGSEh0RlhYMzJsMk5oWXYzM0N3c0owMjIyM0ZYbWNaNTU1UnQ5Kys2MDJidHlvMDZkUGErREFnZnI0NDQvVm9VTUhQZlBNTTVKeVo5aGVldW1sUlI2bk9IN0JxNzF5L2orb2JCYmZsbGxWLzYxWEFBQUFBQWlRTkpkLzBKcmhMbjNRYXJWSWtjRXVSWWU2RmUxMEt5TFlyU280UGFCVWhtNytVVDhuNTM1VWVzRWZYMUhmNXAyS2VVYmduVGx6Um0zYnRsVnFhcXE2ZGV1bXJWdTNGdHU5V0JWNXZWNTE2ZEpGTzNmdVZIaDR1QTRkT2hTUTFlcVhMMSt1SzYrODhvS1BtN3ZkYm5YdTNGbDc5dXdwMDNHblRwMnFLVk9tbExtdUYxOTgwWmpMT21iTUdNMmVQYnZBL1RJeU1uVDMzWGRyNGNLRmtuSm5jUzVidHN3SWtoY3NXR0RNZjgzUDZYUXFJU0ZCSVNFaHhuMTc5dXpSeVpNbjFhQkJBemtjRHMyWk0wZXZ2LzY2Z29LQ2xKcWFxcUNnSUdQZnMyZlA2dFZYWDlVNzc3eGpCSjVPcDFNelo4N1U2TkdqTHpqZmpoMDdOR1RJRUdNZXFpVGRmdnZ0ZXZubGwrWHhlTlNoUXdkNVBCN2RjY2NkbWpkdlhySFhaOCtlUFVwUFQxZURCZzNrZERybDlYcjE5dHR2RzR1TnJWcTFxdHlkZzhWSlRrNVdnd1lONVBWNk5YMzZkUDN0YjM4cjEvSGk0K1BWcmwwNzllN2RXLy8rOTcrTnNRbHhjWEhhdFd1WHRtelpvcTFidDJyOSt2VVhMQWhtc1ZnMFlNQUEzWC8vL2JycXFxdjB4UmRmYVBiczJZV0dwa0ZCUVdyZHVyVXV1ZVFTUlVWRktTb3FTZzg4OElBdXVlUVNTZElMTDd4Z0JQK1Y0ZVdYWDliNDhlTWxWYTNyY09EQUFmWHMyYlBBRVFJaElTRzY2YWFiZE5kZGQybm8wS0dGdmptUlgzeDh2QVlNR0tEZHUzY1hleDNLNnFkanYrcld6NTZWSlBVSWE2QWxWL1l2NWhsVmkrV0toNHI5QmtYSEt3QUFBSUFhTFNYSDZqYzZJTk5kdGlBdkxPamNuTlpRdHhvR3UyU3ZZZVBvMm9UV05ZTFhnd2t4cGdTdjBkSFIrdnZmLzY0bm4zeFN2L3p5aXo3NDRBTTk4TUFEbFY1SGVjMmNPZFA0S1BvTEw3d1FrTkJWa2wvWFpYNTJ1MTNmZmZlZEhuendRUzFidGt4ZWI4azZyaSsrK0dJOS9mVFRldUtKSjhwYzA2NWR1NHpRdGs2ZE9wbzJiVnFoKys3WXNjUDRTSFdQSGoyMGFORWl2KzdkVzI2NVJVODg4WVRSVVpwbnhJZ1JmcUdySkczWnNrWDMzSFBQQmVjWVBuejRCYUhyWlpkZDVqZC90WGZ2M3BvN2QrNEYzYng1T25YcXBDMWJ0dWoyMjIvWHVuWHJKT1hPNjIzYXRLbisrTWMvcW03ZHVrcEpTVEU2LzRyejJXZWY2Zm5ubnkvd3NSWXRXcWhuejU0bE9rNTVyRisvM3ZpNkNNUjgxOGpJU0sxWXNVS2RPM2VXMSt2VkxiZmNvdFdyVnhjNjU5WnV0NnRmdjM0YVBueTRicjc1WnIrTzdLZWZmbHBQUC8yMHRtN2RxbSsrK1ViZmZ2dXR0bXpaWW5RODUrVGthTy9ldlVZZzJhNWR1MEt2WjJXclN0ZWhmdjM2ZnYvdjV3Vzc5OXh6ajI2Ly9mWlN6d2VPakl6VTh1WExkY2NkZDJqTm1qVitqMTEyMldVQkdRZHpNUDc4WW5sdFF1c1VzV2YxUmZBS0FBQUFvTWJ3K2FRVWx5MWZSNnRkMlo2eUphUk91Ky9jZ2xndVJUbmRDckZWdi9FQnBkRW10SzZ4dlMvdXFHbDFQUDc0NDFxOGVMRldyVnFscDU5K1drT0hEbFhUcGsxTnE2ZTBqaHc1WW5TQlhYdnR0Y2FpVkJXdGVmUG0rdTY3NzVTV2xxYlRwMDhiQzNFVnhHS3hxRkdqUmdFSmhEdDA2S0NubjM1YTA2ZFAxMHN2dmFTTEw3NjQwSDE3OWVxbGQ5NTVSNis5OXBxKysrNjdBb09nMTE5L1hhMWF0ZEwwNmROMTh1Uko5ZXpaVXpObXpMaGd2L2J0Mjh0bXM4bmo4VWpLN1FhODdycnI5TTQ3Ny9qdEZ4VVZwWC8rODUrNjc3NzcxS2hSSTAyZVBGbVBQUEpJc1IvWnZ1aWlpN1JxMVNxOThNSUxldVdWVjlTN2QyLzk0eC8va04xdTE3Smx5L1R4eHgrcmUvZnVKYmxFUmtkaWZnNkhRNzE2OWRMYmI3OHRwOU5ab3VPVVI5NllnUTRkT2hUNlVmalN5cHRqYXJQWk5IYnNXS09UV2NxZEU5eXRXemYxNzk5Zi9mcjFVNzkrL1JRV0ZsYms4WHIwNktFZVBYcG95cFFwU2s1TzFxWk5tN1J4NDBadDNicFYrL2J0MCtIRGg1V2RuYTBaTTJiNGpXZXcyKzFHQjJkV1ZsWkFYbHRCOHVidy92NU5nS3B5SGFLam96VjE2bFE5Ly96emV1U1JSM1QvL2ZjWHVNQlhhVFJ1M0ZpclY2L1dGMTk4b2M4Ly8xd3hNVEhxMnJXcnBrMmJwcnAxNnhaL2dHTHNqejltYkY5U3AvekhxNG9ZTlFBQUFBQ2cydkpKU3NxMktUYkxvZGhNbStLeUhNcnhscTJqMVc3MXFWR0kyd2hiNndmVjdLRDE5MWJHbjlYSVgzSlhxbTdmcUtWV2pYbmJ0RnBPblRxbG5qMTdLaVltUm4zNzl0WEtsU3Y5dWhpcnFxeXNMUFh2MzE5YnRteFI4K2JOdFduVEprVkhSNXRkVnFYNDk3Ly9YZUlGeEpLVGs0c05uNlRjMFFTaG9hRkY3dVB6K2VUMWVvc05VdWZNbVZPbXJqOHB0NnMzSWlLaXpITlIzVzYzVWxKUzVQVjY1ZlY2NWZQNUZCa1plY0dzM29vMGMrWk1iZCsrWFZkZmZiWHV2UFBPQ2puSG5EbHpGQkVSb1U2ZE9xbDE2OWF5Qm5pVmVxL1hxK1BIajZ0Rml4WUJQVzZnbVhrZDNHNjMwdFBUUy9UL1YxVncxWnhIdFRjMjk0MitlZDM2YUdCa2xNa1ZsVTVKUmcwUXZBSUFBQUNvTnJ3K0tmRmMwQnFYWlZkY2xsMnVNZ2F0RmtrTmd0MktEczFkRkt0QnNGdlc2amRPTkdEUzNXNjFXNzFFYnA5UEZsbTA2OC8vcDhoUTgzNTUzNzU5dS83M2YvOVhralJ5NUVoZGUrMjFwdFZTVWt1V0xOSFhYMzh0U1hyc3NjZlV1WE5ua3lzQ2dLb3BMaU5KSGYvM1QvTEpKNGZGcXYwRGh5clVWcjArbU0rTVZ3QUFBQURWbXRkblVVSytqdGI0YklmYzVXaEVyZWZ3S05xWkc3WTJDbkhMWWFVUEpVOGR1MTNkd3lLMEtTbEJQdm0wOU9CRzNkVjVzR24xZE9uU1JSOTg4SUZwNXkrTEcyNjRRVGZjY0lQWlpRQkFsYmYwd0ViNWxQczl1RnRZZUxVTFhVdXFacjRxQUFBQUFOV1N4MmRSZk5iNW9EVWgyeUZQT2JMUllKczNOMmgxdWhYbGRDblVYcnZHQjVUV2pWRk50Q2twUVpJMGYrY0tVNE5YQUVETk5YL1hDbU43V0ZUWnhuaFVCd1N2QUFBQUFFemo5bGtVbDNsK2RFQkN0bDNlY2dTdE5vdFBqWnllM0FXeFFsd0tDL0xJVW92SEI1VFdyWTJiYXRyK1hmTElwL1hIZCtwdzRrbTFqcWk1dnhBREFDcmY0Y1NUMm5COGx5VEpKb3R1YlZ4OUZsQXNMWUpYQUFBQUFKWEc1YlVvTHN0dWRMUW1adHRWM2cvN053ajJLT3JjZ2xpUklXN1pDRnJMTENvb1dOYzBqTmF5dU5QeXlhZFgxbnlpOTRZL1kzWlpBSUFhNUpVZlB6YkdERnpUTUZxTmdvSk5ycWppRUx3Q0FBQUFxRERaSHYrZ05TbW4vTCtDMUxIbnpXbk5IUjhReEp6V2dIcTA1U1ZhRm5kYWtyUjR6eG85MnZOV2RXM2MxdVNxQUFBMXdiWlQrN1Y0NzFyajlyZ1diVXlzcHVJUnZBSUFBQUFJbUN5UFZiR1plVE5hN1VweDJjcDl6Q0NiVDFFaExpTnNyV1AzQktCU0ZLWlBlS1I2aFVkcVkxSzhmUEpwMnNvNSt2cVBMNXRkRmdDZ0J2ajdxamxHdDJ2djhFajFpWWcwdWFLS1JmQUtBQUFBb013eVBWYkZacDd2YUUwTlFOQnF0VWdOUTl5S2R1YUdyZUhCYmpFOW9QSllaTkg0UzlycmxxMjVIVWsvSGZ0Vnl3OXYwYURXVjVoY0dRQ2dPdnZoMEdhdE83YkR1UDNNSmUxTnJLWnlFTHdDQUFBQUtMRjBkLzZnMWE1MHR6VWd4dzBQemgwZkVCV1NvMFpPajJ3V3hnZVlxVzlFcEc1cGZMRVduRDRoU1JyLy9UdjZmdlNiaW5EV003a3lBRUIxbEpDWm9tZVh6VFJ1MzlxNHFmclc4RzVYaWVBVkFBQUFRQkZTWGVlRDFyZ3N1eklDRkxRNmJWNUZoK1oydEVZNVhRcXhFYlJXTlg5djIxRS94SjFScXR1dFk4bG5OR2JoaS9yaXpoZmtzUEpySkFDZzVGeGV0KzVmOEpLT0paK1JKTlczT3pTMWJRZVRxNm9jZk1jRUFBQUFJRW55K2FSVXQ4MXZkRUNXSnpCQnE4UHFVNk1RbDZKRDNZcDJ1bFhQd1p6V3FpNDZPRVN2dGUrcUIzZHNrU1N0TzdaREUzK1lwUm1EeDVsY0dRQ2dPcG13N0YydE8zNSt4TUJyN2JzcU9qakV4SW9xRDhFckFBQUFVRXY1SkNYbitBZXRPZDdBQkswVytSUVo0c21kMHhycVZvTmdqeXlpcTdXNitVUDB4Zm9wTVU1elkzNlRKTTM5WlluYU4ycXArN3JkYUc1aEFJQnFZYzdQMytqamJmODFidC9idEpXR1J6Y3hzYUxLUmZBS0FBQUExQkkrV1pTWWJWTnNwczBZSGVEeUJtN1pxdnBCM25NTFlyblV5T21XblRtdE5jTHo3VHJxUUZxYTFpWEZTWkltL1RCTFBwOVBZN29QTTdreUFFQlZOdWZuYi9UYzh2ZU0yMzBqSWpXdFhlMFlNWkRINHRzeWk1K0dBQUFBZ0JySTY1TVNzdTJLeThxYjBXcVRPNEJCYTRqTnA2aHpRV3UwMHkybjNSdXdZNk5xU1hHN2RQUFd0ZHFWbW1MY043cmJEWHJ4Mm9lWStRb0E4T1B5dWpWaDJidCtuYTRkNnRYWHdoNzlWTi91TUxHeXdMSmM4VkN4UDFRUnZBSUFBQUExaE1jbkpXUTdqSTdXK0N5YlBMN0FCYTAyaTArTlF0ekdvbGhoUWN4cHJVM081bVJyNUMvci9NTFh2czA3YWM3TkV4WGhyR2RpWlFDQXFpSXhNMVZqRnJ6b045TzFRNzM2K3J4YlgwVUZCWnRZV2VBUnZBSUFBQUExbU5zcnhlY0xXaE95N2ZJRzhLZDdpMFdLQ01wZERDczYxS1hJWUkrc2pBK28xVkxjTG8zZXRza1lPeUJKemNPaTljcmdSeldvOVJVbVZnWUFNTnNQaHpicjJXVXpkU3o1akhGZjM0aEl6ZTNTcTBaMXV1WWhlQVVBQUFCcUVKZlhvcmlzODZNREVyS3M4aWx3SGEyU1ZOZmhOVVlITkFweEtjakdyd3Z3bCszMWFQTCtYZm9vNW9qZi9mL1R2TE1tWHoxR1hSdTNOYWt5QUlBWnRwM2FyNyt2bXFOMXgzYjQzWDlmMDFiNmU3c09DcmJhVEtxc1loRzhBZ0FBQU5WWWp0ZWl1S3p6SGExSk9UYjVBdnpUZTVEVnEraFFqNktkTGtXRnVGVEh3WnhXbE16aU15ZjExSjV0U25HN2pQc3NzbWo0WmYwMGZzQTlhaDFSZTFhdEJvRGE2SERpU2IzeTQ4ZGF2SGV0ZkRyL0EwcDl1ME92dGUrcTRkRTErL3NBd1NzQUFBQlFqV1I3cklyTnNodEJhM0pPNER0RXJCYWZHb1Y0akVXeHdvTThzZ1MyYVJhMXlKbnNMRTA5c0V0Zm40N3h1OThpaTNvMzY2QVJIYTdSa0xhOUZSa2FabEtGQUlCQWlzdEkwdElER3pWLzF3cHRPTDdMTDNDVnBOc2FOOU9VdHBjck9qakVwQW9yRDhFckFBQUFVSVZsdWkyS3pYSVlvd05TY3F3VmNwN3dJTGVpUTNObnRUWU1jY3ZHbkZZRTJMckVlTDF5YUk4MkpzVmY4SmhGRmwzYXFMbjZOZStzZHBITjFTYXlxWnFGUmF0dWtGTjFnNXdLc3RXOHVYOEFVSjNsZUZ4S3k4bFVXazZtamllZjBjSDRHTzJQUDZhMXgzN1Z2dGhqRjRTdGt0UTdQRkxQWE5KZWZTTWlUYWpZSEFTdkFBQUFRQldTNGJZcU50L29nRFJYeFFTdG9mYnpjMXFqbkM0Rk02Y1ZsV1I5WXJ6ZVBucFFLK0xPeUZQQUwrWUFnSnJESm91dWFSaXRjUzNhcUU4dENsenpsQ1I0dFZkR0lRQUFBRUJ0bE9ieUQxb3ozQlVUdERxc1BrVTUzVWJZV3RmaHFaRHpBTVhwRXhHcFBoR1JPcHVUclFXblkvVE4yWlA2T1RsUjdrQVBKd1lBbU1KdXNhaDdXSVNHUlRYUnJZMmJxbEZRc05rbFZXbDB2QUlBQUFBQmtwSmo5UnNka09tdW1PR3BWb3NVR1pJN09pQXFKRWNOUXJ5eTBGMklLaXJENDlhbXBBUnRUMDNTb2ZRMEhjeEkxOW1jTEtXNVhVcnplT1R5c3FBYkFGUWxEcXRWZFcwMjFiVTdGQlVVb2phaGRYUkpuYnJxVWk5Y1BjTWJLTlJHSDZkRXh5c0FBQUJRWVh3K0tjVmxPOWZSYWxkc2xsM1pub3BicGFxK3c2UG8wTnlPMWtZaGJ0bXRCSzJvSGtKdGRnMk1qTkxBeUNpelN3RUFvRklSdkFJQUFBQWw0Sk9VbEgwK2FJM0x0aXVuQW9QV0VOdTVPYTNuRnNVS3NkRVZDQUFBVUowUXZBSUFBQUFGOFBxa3hIeEJhM3kyWFM1dnhRV3RkcXZVS01SbGhLMzFtZE1LQUFCUXJSRzhBZ0FBQUpLOFBvc1M4bmUwWnRuazhWVmMwR3F4U0EyQ1BlY1d4SEtwUWJCYjFvbzdIUUFBQUNvWndTc0FBQUJxSlkvUG92aXMvQjJ0Tm5rck1HaVZwSG9PcjZMT0JhMVJUcmNjekdrRkFBQ29zUWhlQVFBQVVDdTRmUmJGWlo0UFdoTno3UEpXY080WmJQTXBLc1JsTElvVmFtZE9Ld0FBUUcxQjhBb0FBSUFheWVXMUtDN0xmajVvemJhcG92dExiUmFwWVVodXlCb2Q2bEtZd3lNTDR3TUFBQUJxSllKWEFBQUExQWpaSHYrZ05TbkhWaW5ualREbXRMb1ZHZUtTamFBVkFBQUFJbmdGQUFCQU5aWGxzU28yMytpQUZGZmxCSzExSE43Y2psYW5TNDFDWEFxMk1hY1ZBQUFBRnlKNEJRQUFRTFdRNGJiNmRiU211cXlWY2w2SDFYZHVRYXpjc0xXdWd6bXRBQUFBS0I3Qkt3QUFBS3FrZExmTnI2TTEzVjA1UWF2VklrVUd1eFFkNmxhMDA2MklZTGVZSGdBQUFJRFNJbmdGQUFCQWxaRHFzaWsyMDY3WUxMdGlNKzNLOUZSTzBDcEpZVUhuNTdRMkRISEpYbm1uQmdBQVFBMUY4QW9BQUlCSzUvTkpLZWVDMXJoc2gySXpiY3FxeEtEVmFmZWRDMXBkaW5LNkZXSmpmQUFBQUFBQ2krQVZBQUFBRmM0bktUbkhucStqMWFZY2IrVUZyWGFyVDFITzNORUJVU0U1cWg5RTBBb0FBSUNLUmZBS0FBQ0FnUFBKb3NUczg2TUQ0ckxzY25rcmIxS3FSVktEWUxlaVEzUEhCelFJZHN2S29GWUFBQUJVSW9KWEFBQUFsSnZYSnlWazI0M1JBWEZaTnJrck1XaVZwSHFPYzNOYVE5MXFGT0tXdytxcjFQTURBQUFBK1JHOEFnQUFvTlE4UG9zUnRNWm0yUldmWlpQSFY3bEJhN0ROcTJpbjI1alRHbXBuZkFBQUFBQ3FEb0pYQUFBQUZNdnRsZUt6SFViUW1wQnRsN2VTRzBwdEZwOGFPVDNHb2xqMUhSNVpHQjhBQUFDQUtvcmdGUUFBQUJkd2VTMkt5enJmMFpxWWJaTlBsWjl5TmdqMktPcGMwTm93eENPcmhmRUJBQUFBcUI0SVhnRUFBS0FjcjBWeFdlYzdXcE55YlBLWmtISFdzWHR5eHdlRTVvNFBDR0pPS3dBQUFLb3BnbGNBQUlCYUtOdGpWV3kranRia0hKc3BkUVRaZklvS2NaMExXOTJxWS9lWVVnY0FBQUFRYUFTdkFBQUF0VUNtMjZMWWN4MnRjZGtPcGVSWVRhbkRhcEVhaHJqUHpXbDFLenpZYmNJQUF3QUFBS0RpRWJ3Q0FBRFVRQmx1cXhHMHhtYlpsZVl5SjJpVnBQRGdjK01EbkM0MURISEx4cHhXQUFBQTFBSUVyd0FBQURWQW1zcy9hTTF3bXhlME9tMWVSWWVlR3gvZ2RDdlk1ald0RmdBQUFNQXNCSzhBQUFEVlVFcU96WmpSR3BmdFVLYmJ2QS9zTzZ3K05RcHhLVG8wTjJpdDUyQk9Ld0FBQUVEdytqdHVyMTJuMHhvck5yMlJrclBEbEpRVnJneFhxRndlaDF4ZWg3dys4N3BIQUFBQXFxcXprbmFaWFVRMVlyVjQ1YkM2NUxDNUZPcklVSGhJa3NLQ2s5V29UcXdhMXowdHU5VnRkb2tBQUFBb0o0SlhTUm11VUIxTWFLUGZrbHJxYkhvVTRTb0FBQUFxbE5kblZiWW5XTm1lWUtYbDFOWFo5Q2pqTWF2RnE2ZzZaOVV5L0RlMWpUd2dwejNUeEVvQkFBQlFWclU2ZUQyVmRwRzJuKzZpNDhuTjVHTTlYUUFBQUZRQlhwOVZwOU1hNjNSYVkyMk02YVZtWWNmVkpYcTdMcXAzeXV6U0FBQUFVQXExTW5nOW1kcEVXMDVlb2ROcGpjMHVCUUFBQUNpVVR4WWRTMjZ1WThuTjFianVhVjNSWkl1YTFEdHBkbGtBQUFBb2dWb1Z2R2E0UXJVaHByY09KclF4dXhRQUFBQ2dWRTZuTmRZMys0ZXBUWU9ENnQxMGcwSWRHV2FYQkFBQWdDTFVtdUQxY0dKci9YaDBnSEk4UVdhWEFnQUFBSlRad1lRMk9wYmNYQU5hL0tqV0VZZk5MZ2NBQUFDRnFQR3JTSGw4TnEwOTFrOC9ITDZXMEJVQUFBQTFRbzRuU0Q4Y3ZsWnJqL1dUeDJjenV4d0FBQUFVb0VaM3ZPWjRnclQwNFBVNmxYYVIyYVVBQUFBQUFiYzc5bklsWmtibytqWkxGV1RMTWJzY0FBQUE1Rk5qTzE0elhLRmF2Rzg0b1NzQUFBQnF0Rk5wRitrLysyOVNoaXZVN0ZJQUFBQ1FUNDBNWG5NOFFWcHk0QVlsWkRZd3V4UUFBQUNnd3NWblJPcS9CNGN5V2dzQUFLQUtxWEhCcThkbjA5S0QxeE82QWdBQW9GYUp6NGpVMG9QWE0vTVZBQUNnaXFoeHdldjY0MzBZTHdBQUFJQmE2VlRhUlZwL3ZJL1paUUFBQUVBMUxIZzluTmhhdTJNdk43c01BQUFBd0RTN1l5L1g0Y1RXWnBjQkFBQlE2OVdZNERYREZhb2ZqdzR3dXd3QUFBREFkRDhlSGNCaVd3QUFBQ2FyTWNIcmhwamVMQ1lBQUFBQUtIZXgyUTB4dmMwdUF3QUFvRmFyRWNIcnlkUW1PcGpReHV3eUFBQUFnQ3JqWUVJYm5VeHRZbllaQUFBQXRWYU5DRjYzbkx6QzdCSUFBQUNBS29lZmt3RUFBTXhUN1lQWFUya1g2WFJhWTdQTEFBQUFBS3FjMDJtTmRTcjFJclBMQUFBQXFKV3FmZkM2L1hRWHMwc0FBQUFBcXF6dFovaDVHUUFBd0F6Vk9uak5jSVhxZUhJenM4c0FBQUFBcXF6anljMlU2WGFhWFFZQUFFQ3RZemU3Z1BJNG1OQkdQbG5NTGdNQUFBQ29zbnl5NkdCQ0czV0sybUYyS2FpbE1qeHViVXhLMEs4cFNUcVlrYWFER1drNm01MnROTGRiNlI2M1hENnYyU1VDQVBKeFdLeXFZN09ycnQydXFPQmd0UW10cXphaGRkVzVmcmg2aFRkUXFLMWF4NG1WcWxwZnFkK1NXcHBkQWdBQUFGRGxIVWxzUmZDS1NuVTJKMXRmbjQ3UnQyZFA2dWZrUkxsOVByTkxBZ0NVa012blZaSTdSMG51SE1Wa1plam41RVRqTWJ2Rm91NWhFYm94cW9sdWE5eFVqWUtDVGF5MDZxdTJ3YXZMNDlEWjlDaXp5d0FBQUFDcXZMUHBVWEo3N2JKYjNXYVhnaHJNSjUvV0o4WHJuZDhPYVVYY0dYbEUyQW9BTlkzYjU5T21wQVJ0U2tyUXRQMjdkRTNEYUkxcjBVWjlJaUxOTHExS3FyYkI2NW4wYUhsOTFYcEVMUUFBQUZBcHZENnJUcWMxVnRQNk1XYVhnaHBxWFdLOFhqbTBSeHVUNGk5NHpDS0xMbXZVUXYvVHZKTXViZGhDYlJvMFZkT3dLTlVMQ2xYZElLY2NmR1FWQUtvVWw4ZXR0SnhNcGVaa0tDYjVyQTRteEdoZjNGSDlkR3lIOXNZZWxlL2NHMnNlK2JRczdyU1d4WjFXci9CSWpiK2t2Zm9Td1BxcHR0L2hZdE1ibVYwQ0FBQUFVRzNFWlRRa2VFWEFuY25PMHBRRE83WGc5QW0vK3kyeXFFK3pqaHJSOFJwZDM2YVhJa1BEN0RYQ2d3QUFJQUJKUkVGVVRLb1FBRkJhRHB0ZEVjNTZpbkRXVS9Pd2FQVnQzc2w0TEQ0aldVc1BidFQ4blN1MC92aE9JNFRkbUJTdlc3YXUxYTJObTJwcTJ3NktEZzR4cS93cXBkb0dyOG5aZk9NR0FBQUFTaW9wSzl6c0VsRERMRHB6UWsvdDJhWlU5L2tSRmhaWk5MeDlmNDN2UDBxdEk1cVlXQjBBb0NKRWhvYnByczZEZFZmbndUcWNlRkt2clBsRWkvZXNNUUxZcjAvSGFGbmNhZjJ6ZlRjTmorYjdRTFg5ckQ0L09BSUFBQUFseDgvUC81Kzk5dzV2czd6My85K2F0dVFoNzIzTDIvRkk3TmpaQ2RteEU5c0ptVUJLZ1NTbjVmUjhPeTVhUXFHc2NFN3BqN1pYVHptMHJIQktnUUp0RG1RdkVtZVNZV2M1aWVPOTk1UzhaTW5hajM1L0NDbVc5VHl5cG1XYjUzVmR1V0k5Uzdlayt4bjMrLzU4M2g4YVo2RWt0UGgxVFJtZUxiOWpJcm91RTJiaXpETnY0Nk5OTDlLaUt3ME5EYzMzZ0hqL0NIeTA2VVdjZWVadExJMlpZMXcrb3RIZ3grVzM4V0xOQXlnSnJSdGI2SDZtYmNUcnFKcnY3aWJRME5EUTBORFEwTkRRVEJ2a0dwNjdtMEF6QXhqV3FMSHIvaTBVRDRtTnkySUVvZmhEN2sreE9qN0hqUzJqb2FHaG9YRVhXV0ZKT0x6ekxWeG91b09YaXQ1SDIzQXZBT0RUam1iVVNVZndXZFlDK0xJNWJtNmxlNWkyRWE5cTdmZnpCNk9ob2FHaG9hR2hvYUd4Qi9yNW1jWlIrbFJLYkw1ejNVUjBYUkl6RzBYUHZFT0xyalEwTkRRMFdCTS9EMFhQdkdQaUNWczhKTWJtMG12b1V5bmQyREwzTVgyRlY0SitjS1Nob2FHaG9hR2hvYUd4RnBXVzYrNG0wRXhqSkJvMUhyOWJnaXJwc0hIWk0zUHo4ZFhqYjhLZjUrUEdsdEhRME5EUVRDWDhlVDc0NnZFMzhjemNmT095eWhFSm5yaFhESWxHN2NhV3VZZHBLN3dTdW1uYmRCb2FHaG9hR2hvYUdwcEpoMzUrcHJFWEphSEZNL2R2R1VWWE5wT0YzK2YrUC93eDk2ZmdNS2V0ZXgwTkRRME5qWXZnTU5uNFkrNVA4ZnZjL3djMmt3VkFMNzQrYy8vVzk4N3psWDc2bWtZd0dPNXVBYzFZR0F5QXhTTGMzWXdaVDBURUNNTERSOXpkRExjaUVDZ1FFQ0IzZHpObVBQNytjdkQ1TTJzR2xzMG1FQlVsY2VveFBUMDFFMjgwUmVCeXYxOFBkVFEwTkRTdTRyVzZDaE43Z1RmWC9qdDJ6eTF3WTR0b2FHaG9hS1lEdStjVzRMZHJualcrTGg0UzQvVzZTamUyYVBLaGhkZEpnczEyWEtCYnVyUU5jK2YyZ01uVU9hRkZyaUVrUkliNCtFR0gyc2poRUFnT0huVmlxMXdEajZmR3pwMFZ5TWpvYzRvQXkySVJGciszcWZpNzUrVTFJQ0xDdGFLb1FLREV4bzExMkxHakV1bnBmZDlMSWNYUFQ0SHQyNnRRV0ZpSHVMaEJNQmhUcnkvTUJNTERwZGk1c3h5UFBOSUdINStaNHorVW4xK1A3ZHVya0pRMDRKVHJ5Tnk1UGRpeXBRYUppYzQ1bml1Smp4L0VZNDlWSWkxTkJBNkhuaWliQ0g5L09aWXZiNFdYMTh5YWdIQTJpeFoxSUNobzZqK24wTkE0aTJPOW5maXNvOFg0K3BtNStiVG9Ta05EUTBOak5YdXlDL0YwMWdiajYwODdtbkc4dDh1TkxacGNXRzg4dS9FTmR6ZkNIa3E3cDRkNU80T2hRMVpXTC9MeUdxQldzeUVTZWRsNUhHREZpaFlJaGNNUUNvY2hFbmxoZEhUcStkd0dCWTBpTjdjSktTbjlZTE1KREEzeG9OSFlwdTl6T0FTZWVLSUMwZEVTYUxWTURBMTVRcWViZXVHK1hsNXFaR1gxSURwYWdsbXora0VRRFBUMzgreHVhM1MwQk92WE4wQXE1V0pveU5Oa25iZTNDcHMzMThETFM0M3VicDhwODMyc1dkT001T1IrQ0lYRFVLdFpMdm10Zkh5VVNFZ1lCSStuUVV5TUJCa1pmZkQyVmtFbTg0QmM3cjV6Z01uVUlUT3pGd1RCZ0V6bVdzODhIeDhWa3BJRzRPT2pRa0xDNEhmbmx3NURRNTQybjE4MDFJU0V5Q0FVRGlNNGVCVHA2U0lJQkVvTURYbENvWmkrS1pRNkhRTTVPZDNnOFRTSWl4dENjbkkvQUdCd2tBK0NzTzljallnWVFVTENJT0xpaHBDU0lnYUxwY1Bnb0NlMDJxblhGMzE5bFVoTEV5RW1aaGpwNlNMd2VHcElKSjVRS3FmdmIrcEtJaUtrV0xDZzB5aFVpMFJlVS9KM2RUYzVPZDJZUDc4THZyNHFpTVY4cUZRc2R6ZkpKbklpU3QzZEJKcHBSSzlTZ2NmdmxVQkY2Q2V2bHNUTXh2NU5MNExKb0s4Tk5EUTBORFRXc3lvK0d6ZmFLOUV1NlFNQWZEc2d3dVBoMGZCbVQrL244di84Nk9SL1RyUU5MYnphQ0lkRFlNbVNkcVNraU5IVjVUdWg2TEZ5WlN2bXpPa0ZpNlZEVE13d2ZIeFVhR3NUMkN4T2hZYktrSkdoNzZCOHZob3BLZjFnc1hUbzdmV2VNaUljOExCdFhLNFdrWkVqeU1qb2c1K2ZFaklaQjZPajFvbFRCS0VYQ3J5ODFJaUxHMEpxcWhoY3JoYkR3eDVRcTZmTzRNYlhWNGxacy9RcFZ4d080YkFBbTV3OGdOallJU1FrRENJOFhJcitmajdrY2c0OFBMUjQ5TkZhQ0FSS2hJVkpJUlFPbzd2YlowcUlRVGs1M1FEMHY3dEJoR0V5ZFJnYzVEbHRzTTduYTR4aUVhQVhQSU9EUjVHV0prSlVsQVFFTWZuaWZFQ0FIQnMyMUNNcGFRQXBLZjNnY0FpWEN1S0c4OHJBMlBOTElMRHQvS0toSmpSVWh1aG9mVm8rZ3dFRUJzcVJsaVpDUUlBQ0VvbkhsSnpzc29hNWMzdU1WalZjcmhiUjBSS2twNHZBNVdveE9NaXorYm9hRmlZelJycHp1Y1IzZlZFRWIyODFKQktQS1hGdE1zRG5xNUdjUEFBQVlMRjBDQTJWSVQyOUR5RWhvMUFvMkpCSVBDajMxVWVXVDUzNzYyUVFIeitFaUlnUk1KazZoSVZKa1pvcWhrN0hnRmpzTmFXZU5keE5jbkkvZkh4VUNBeVVJelZWRERaYkI1R0lENEtZSGtJVUxielMyTUxlbXZzb2sraDlYV01Fb1RqNHhQOEhMNjduQkh2UjBORFEwTkNZd21Jd2taZTRFTWRycm1KWUtZT1NJTkNyVXFJd0pNTGRUWE1JV25oMU1qNCtTbXplWEl1b0tBbjgvUlZJU2VuSDBKQW5ob2VwSHo1ME9pQXhjZEQ0T2pCUWpvaUlFYlMyK3RrVXFaYWVMa0pZbU5UNG1zSFFwOFhHeHc5Q0xQWnllY1NkdFhoNmFwR2ErdEQvaWNtRWNXQmlmUVFyd3loV0EzcFJNenhjaW93TUVRSUM1SkRMMlpCS3FRZkxrMFZnb0J5SmlRTW15eHdSWUxPenUrSGpvd0tnajNCTVRkVUxHVDA5M29pUEh6SjZUeHFFaE9GaFQ3UEkyTW5HSUx3YTRISUpSRVdOSUQyOUQzeStCc1BEamtlV2NUZ0UwdEpFcE91OHZkVmdzWFJvYkF5WVZGSEEzMStCckt4ZUFQcHpNU3hNaXVob0NUbzZmRjBTK2VUcHFURTVyd3dZenErZ29GRTBOd2Q4N3lQVG9xSWtZREoxZGd0L1lXRlNNejlVQmtQL2U2ZW1paEVjUElxUkVZOHBjNzIxbHJIWFV3TXNsbDVZUzAvdmc0K1BDcDJkdmxaSHdJYUV5QkFWWldveFlwZ1FTVThYSVNSRUJvV0NZMUhVbkN6NGZJMXhnc3dBZzZHM01FbEtHb0N2cnhJdExmNmsreVluRHlBcGFRQTlQZDUyUndlUHhkdGJoWXlNUHZUMFROM0szNGFKQmdNR2orRGs1SDRvbFd3TURQRGQyTHFwZzc3djZPL1hUS1lPNGVGU3pKclZEN1dhaGY1K0hxYTZZRThMcnpUV1VqellqemZxSC9yd2ZiRHAxMGdMaVhOamkyaG9hR2hvcGpNOGpnZmkvU053dU9veUFLQmFLc0ZTLzJCRTg2YnZNNlkxd3V2M2U1UnVJeklaRnlyVnc2L00wMU9Edkx4R0xGM2FUdWx6MTlycUI3SFl0Qk9GaFVteGFWTXR2THhVVnI5M1hOd1E2WEkvUHdVMmJhckI0c1h0VHZHUmRSUkxvbE5JaUF5clZqVWpON2R4UWw5QXNnZ3NKbE9IK1BoQmJOeFloKzNicXlnOUdEMDlOWmcvdjh2bFBwaVd2RWI1ZkRYUzBrVGc4NjByUXNOZzZCQWNMQnUzREpnMVM0ekhIcXZFNktpcGtNVGhhTEZ1WFNQbXpqVVZQcWNLSEE2QmxCUXgvUHdVRTI4OEFaWW1LRG82ZkhIdVhJSlRSQkZiNk9yeVFWdWJ3R1JaY0xBTVc3ZFdJeVJFUnJHWC9XaTExSit2cWNrZkowNmtRS21jT3RIZzdpQXViaERyMXpkZysvWXF6SnZYWlpmdjhrVFhwWmlZWVJRVTFKbE1nazBITEFueUJNRkVlL3ZFMlJ2V0hnOEFJaU5IRUJNelBDWHVTV28xZFZ0SFJyaTRlVE9LY3IxR3c4U2NPYjNZdnIwS2taR09lMW12WE5tQ2VmTzZVRkJRTjJXTHVGRVY4ZlAyVm1IbHloWnMyMWFGbUpqaFNXNlY4MkF5ZFVoTkZZUERjY3dybkd5aWo4ZFQ0NUZIV3JGOWU3VXhjcDZHWmpxamd3NXZOVllaWHkrTm1ZTTE4ZlBjMkNJYUdob2FtcG5BMm9UNVdCSXoyL2o2RDQzVmJtek41RUFMcnpaQUVBeGN2U3FFYnR6WVBEMjk3enNobFh3Z2RmZHV1Tmt5UHo4Rk5tNnNzNnFBUlVpSURBSUJ0WURGWUFDelovZGh5NVlhdDFlYnRqVElWYXVaS0M2T3h0bXppUk1LWlpaU1h3Y0dlTGg2VllpUkVmTm9LazlQRFFvSzZqQjNiamRXcjI1MnFmaks0MUYvMXowOTNqaDJMQVVqSTlaRnhnVUVLQ2dMdnhoU2c4bVlQNzhMUzVhMFcvVWVrNGxVeXNXeFk3UFExaVpBWXVLQVF3SU1WVi9wNmZGR1VWRUNxU2pKWUFDTEY3ZFRpZ2pPNE00ZDg1UUlUMDhOQ2d2cm5DTFNqSVZLNkdwc0RNRDU4L0hmZTUvWG9LQlJyRm5URENaVEJ5WlRoK3pzYm16YlZvM1FVTnRFOFBGUm9lTVJpYnh3NkZBcWVucThIV251cEVNbDNBOE5lZUxJa1Zsb2JpYVArTFQxZUFEUTNlMk53NGRUVVZ3Y1BTWDZKVlVibEVvV3Z2a215YUo5aEdGZlgxOGxDZ3Jxc0dKRkt6dzg3QlBzNXN6cE5kb3pSRVNNWU51MmFwY1hKclFWRmtzSGdjQnlVVGtXUytkUVZMKzdpN0ZsWmZYZ2tVZGE4ZVNUNVpnL3Y5UHVaeVpMenpEKy92SkpLVHhKUStOcVNvYjZjV3RJbjluRkFBT3ZyOXJqNWhiUjBORFEwTXdVOXEzY0E4WjNHVUkzaHZwUk10Zy93UjdUbTZsanhEWk42T3Z6UWxWVk1OTFRUVk9mUTBKazJMeTVHdDk4azRTQkFaN0p1dFpXQWFSU0xyeTlUU05jRFlPNW8wZG5XUnpJSkNVTlVLNERnTUZCVDFSWEI2TytQdER0VVc5VUFsRmZueGZPbll1M09rVlhvekVmMUdpMVRKU1dodVBCZzFEU1FZOUJkQTBNMUl0dENRbDZpNGVMRitOY2tvYnU0VUUrWU92czlNV1pNNGtXeFlueGhJWlNSOUFSQkFOMzc0WkRMT1pqL2ZvR3MvVVpHWDFRS3Rrb0xUVVgrQjNGMDFNRGdtRFlOTkFlR09EaDlHbTlvTUZrNnJCc1dSdHljcnB4NlZJcyt2cHNMeTVIOVQxMmR2cVFpaW9NQnJCOGVRdFNVdnFSa0RDSTQ4ZFRYSkx5TEJiejBkWGxZemE0WnJNSjVPWTI0dmp4bE85U1RoMkg2anVZQ3FuY1U0SCtmajQ2TzMxTUppZ00yUUJsWldHNGN5ZkNxcWhvUzFHeTkrNkZvN1EwZk5LanE1MEJsZmc0MGIySENxcnJmRTFORUs1Y0VkcDhQRmRDOVh0VlZvWk1hTlV5L250TFNSRWpJV0hBTHEveDhmY0xIaytOZ29JNmxKWkc0TjY5Y0xNSlhYZmc3eStuRkVaMU9nYkt5ME53KzNhRTNaWW1IQTZCRFJ2cTBkWW13UDM3WVk0MDFTNzgvQlRJenRabmlYQzVXc3lkMjRPTWpENlVsWVhod1lOUW15WUtMRjBIUmtjNU9IOCtmdHBOME5EUWpPZjlsa2JqMzV0U0gwRldXSkliVzBORFEwTkRNNVBJQ2svR3BsbkxjS3ptS2dEZ3ZkWUdMUFlQZEhPclhJZjd3MUdtSWFXbEVhU0RWUzh2TlRadHFrVlEwS2pKY3AyT2dlcnFJTkpqK2ZrcHNHSkZDK1Y3TVprNkpDU1FDNjhxRlFzblRpVGo2Ni9UVVZFUjRuYlJGYUFXaUxxNmZHenlSU1FiMlBYMzgzRC9mcGhWb3F1QmhJUkJsMFcrOG5qazBjcXRyUUtiUkZjQWxKRjVCTUhBOGVNcHVIczNIRzF0QWpOUjMwQk9UcGRGOGRZZUROL3A1czAxOFBXMUhBVTFsbzRPWDJNVVdWaVlGRnl1RmdLQkFwczIxU0lucDh2bWlDZGJpcFdNRlYwQnZlVkRRWUYxa2VYMlVGRVJRcnFjdzlGaTVjcG1wNzNQZEJUN0poT2REcmh3SWQ3TWI1dkIwRWU0YmRwVWF6YnhSUVpWWkxaS3hjTHQyOWFKdDFNUnFuWWJoQ1ltVTJmbVYyM1A4V1F5eThYSG9xSWtsSDdOcm9LcXJkWUluV1JDSEp0TmdNZFQyL3lQN0xySFlBRHo1blZodzRaNnQwZUNBckJvazNMcFVpeHUzSWh5V0hRTkM1Tml3WUpPWkdYMTJOdE11NUZJUE16RVVBNkh3THg1WGRpNXM4STRXV3NOVkpPNWZYM1RNeXFlaG1ZOGZTb2xMb3EvODdJSEF5ODk4cFNiVzBSRFEwTkRNOU40YWZuVHhxalhpK0plaUZUV2F3N1REVHJpMVE0VUNqYnUzdy9EZ2dXZFp1dTRYQzN5OCt0eCtIQXFwTktIUW1OdGJSRG16KzhpUFY1YzNCQmlZb2JOUENNQnZhY2dWU3JjbFN0Q2RIYzdyMGhIWGw0RHVGeEhQZm5JQjQrSmlRTTJwZjJTZVlQNisrdnRHY2p3OFZGU0NpdXVpbnlsc2hxd0p3cVJTalJ0YUFnd2lSS3Rydy9Bd29YbS9RN1FSMGIzOWpwdnNMZDJiWk5SeU42OHVRWm56eWFpdDllMmlOV3hYb0JNcGc0NU9kM0l5ZW5HNkNqSFlsRzZzVkNKNWlrcC9ZaUlNUDNldUZ5Tm1manU0Nk5DUVVFZGpoOVBjWHExOWJZMkFaUktObW4wYzJDZ0hMNitTc3Ird0dEb3JPNlAwMVh3bTB4VUtoYk9uazNBMXEzVlpnSnFTSWplZjdlb0tNR2lJRUxsMnp6ZGltbU54OUpFRUlPaHcrclZ6WWlQSDRTL3Z3SzNiMDljVmRRZThTMHFTb0xjM0VhdzJRUVlEQjBxSzhrbkxaeU5MZWNPazZrejJkN1dDVFI3MEdxWnFLNE9taExuT0pYd3FsQ3cwZFJrbXgzRldNYUtyZ1lNejArVEdmbEtFQXdVRlNWZzgrWWFzMmNNSGsrTk5XdWFrSkRnaHl0WGhCUGVLNmlFKy9aMlg4amxsaWNnYUdpbUE0ZDdPcUQ5N3BsK2NYUUc0djJuZDhWcEdob2FHcHFwUjd4L0JCWkZwNk9rdlFKYTZIQzRwd1AvSHBQZzdtYTVCRnA0dFpPS2loQmtaUFNSRnNqdzlOUmc1Y29XbkR5WmJGdzJPc3BCVDQ4M1pWR1c1T1IrVXVHVktqcW9waWJJb1lFUUdmZnZoeU0vdjk3aG9oTmtlSHVycklvNHN3U0hvMFY0dUgyZWFhNFFYNm1LbzFncktCcnc4MU5RUnBRK2VCQnE4cnF4a1ZwNEpmT0lEUW1SZ1NBWVpnWGVyS0c3Mjl1WVJtK0lmajEvUHA2MG41TEJZQUR4OGVRUlJIeSsydUhpTXJiMEtUOC9CZkx6NjNIeVpMSkQvb1RqSVFnR21wcjhrSm9xbm5qamNTUW1EaUFnUUk3UzBvZ0pVMXp0RldVQ0F1UlFLdGtUUmlMT0ZJYUdQRkZjSEkzbHkxdk4xbmw2YXBDZlg0K3paeFBRMmVsTHVqL1Z0VThxbmQ3Zkg5VTFqOEVBVnExcU1aNm5jK2QyUTZjajl5OGVpNjJDNUZqUkZRQ1dMdFg3VWsrRytHcHRDbjlhbWdnWkdYMG1FelQyUm5kYWkwTEJ4cGt6aVhaWnNMZ0NLay9TeGtaL3U2OUJaS0tyQVhlSXJ5b1ZDMmZPSkdMcjFtclNpWmJZMkNFRUJzcHg5bXdDWllZSlFFK0cwY3g4VHZVOURCYlprYkhhalMyaG9hR2hvWm5KN0VoZmpaTDJDZ0RBeWI0dVduaWxNVVdqWWFLaUlvUTA2aFhRRDJBQ0EwZlIzLzlROEdwdTlxTVVYc21pV3YzOEZJaUtNaStxWkJBWG5FMXZyeGRPbjA1eW1manFicHd0dnBJSmh3VEJvQ3lvRlJnNGl0RlJqbGswREZXRjZNNU9YN09CbjFUS1JYOC9INEdCbzJiYjkvV1ppcXNSRVNQSXkydUFSc1BDc1dPMis1eFdWSVJpenB3K1kxOHdlSmRldkJobmxlZ2ZIajdpc05qdVRJS0NSckYrZlFOT24wNXlhdEdmOW5ZQnFmQXFsWEl0ZnVjRXdVUm1aaS9pNG9adzVZb1FYVjNVMGV2MjlGY1dpOERhdFUzZzg5VzRkaTBHRFEwQk5oOWpPbEpURTRTWW1HSEV4ZzZaclRQMDRTTkhVa245UGFraS9xZEt4R3RZbUJTUmtiWlhTNmVhNU1qTmJVUjB0T24xSnp1N0c5blozUlk5bzZrS01Pa2owRTB6TzFnc0hUSXkrc3lpa0NkTGZKM28zR0V3Z0lVTE96Qm5qajZsZHNPR0JwdzRrUXlOaGtrcHJwV1docU8wMUxib3IyZWZMVFZiVmxjWGFMUG9tcFltb255T2NBUW1VMGQ1dlE0TWxHUDFhdnVzVXdJQzVCYUxITHBEZkpWSVBIRDVjaXh5Y3h0SjEvdjRLTEZwVXkyT0hwMUY2UVBzQ3Q5NEdwcXBna3lqd2QxaC9UTXpBd3prSlM1MGM0dG9hR2hvYUdZcWVVa0x3VGpEZ0E0NjNCc2V3cWhXQXo1cjVzbVVNKzhUVFNJMU5VSEl6dTZtOUFYMDhWR1pDSzlVVVZZQUlKZWIveFJrMGE0RXdjQ0ZDM0V1cXhaTmk2L1d3V0RvU01VTWljU0RkTER1NTZkQVFVRTlKQklQbkR5WmJQTDdVUW12NWVYa2drUjN0N2VaOEtwU3NkRFE4TkNNT2paMkNHdldOSUhGMG9IRElaQ2ZYNCtqUjJmWmxHcXZWTEpRVlJXRXpNeGU0ekltVTUrV3JORXdKNHg4VFU2bXJrd29Fbm1CeDFOUHVqQWJGaWJGdW5XTk9IczIwV2tSUzExZFB0RHBHR2FXQ1Bmdmg4SERRNE9sUzl0UlhCeHQ5dDJyMVE4cnBoY1cxcUcyTmdnM2JrUTV6YXQ1L3Z3dVl6cnQ2dFhOaUkwZHdyVnJNVTYzVzVpS1hMa2lSRVRFQ0dsRUc0ZERZT0hDRHB3OW0yaTJqc3JXWmF4dGpEdnA2L05DWm1ZdmhFSnpVZGtleG91dVk4bko2YmI1ZU9IaEl6WmxKVXhtNUNzWmJEWmhQRGNNQkFmTG5INk5jQ2IxOVlGSVRCeHdpZmhLaGF2Znl4M2lhMHVMSDhyTFF6RjdkaS9wZWk1WGkrWExXM0g4ZUFycCtxbFFESTJHeGxYY0doNkE1cnRPUGl0WWlFQytkWmxPTkRRME5EUTB0aExFOTBOS2NBeHFSSzFRNndqY0dockF5a0QzakExY3ljd2ZnYnNRZys4WmxjQTBmdEEyT01pRFNzVWlGUVBhMjAwZmFyaGNMZWx4Yjk2TU5CRnp5ZkR4VVdKa3hQNXE1d2J4ZGQyNlJrZ2tIdWpyODhMQUFBOEtCUnNLQmR0aXFqYURvY09PSFZWbXkydHFndkRnUVNpV0xHbEhRSUFjRlJVaGFHMzFveHk4UFBaWXBkbXkydHBBbEpVNVoyREdZdW1nMGRnL3FQYnlJaStXTWp4cy9yMTdlNnVRbjE4UFQwK04wWWJpL1BsNEFQcmZtV3hRSzVGNG1QVUpBMTFkUHNqSTZETlpkdXRXcEZHd1MwN3V4NG9WclNaQ29LK3ZFaHMyMU9Qa3lSU2o0R2NOMWRYQkpzSXJvQmRmMTY1dHdwRWpzeWozNDNLMWlJc3p0eG5RYWhrNGVUTEY2QldibGlaQ1RrNFh4R0l2aUVSOERBN3lvRlN5b0ZDd2plSTBtMDFnNjlacXMyTlZWZ2FUQ2pac05nRVBENjNGOVByeFhvNk9vRkt4ME5mblplTFQyOW5wZzVxYUlPVGxOU0E2V29MUVVDbk9uazAwaVdCMlJzWDAyYk43TVdzV3VjM0IrT0p2OGZHRENBdVQ0c29Wb2RWMkVkTVZoWUtOMHRJSUxGN2NUcm8rSk1ROFlod3dyenh2WUtwRXZCSUVBK2ZPeFdQZHVpYW5pYS91eGxieGRjNmNYck5ya21YSWJ6S1ptYjJZUGJ1UDlINGNIUzNCOHVXdHVIMDcwb2IzbVJ6VWFpYSsrU1lSK2ZrTlRpK282RTdjSWI3ZXZCbUpxS2hoK1B1YmU4b0Rlc0haeDBkRm1zVkNSN3pTekdRZVNCN2VYNWJHekhaalMyaG9hR2hvdmc4c2k1bURHcEhlS3E1c1pJZ1dYcitQc05uNmRGMEROVFZCYUdueE03Nm1FbDUxT3BpbEVCcVdqYmNQa0VnODBOaG9tZ2Fjbm00K0lPem84RVY1dWFubjUzaDhmWlhZdXJVYXQyOUhPQlJGMU52cmhTKyttR1B6ZmxTVm1SVUtOb2FHUENFVzh4RVZKY0dDQloxSVRSV2hzaklFTlRWQlZ2bHVLcFZzeXJTL3lZYktrM1c4djZ2QlYzSnNaR2Q4L0NBV0xPakVyVnVSaUl5VWtINW5ucDRhYk45dUxtQUQ1T0pRZXJvSTZlbjZDR2wvZi9LMHp1RGdVYXhiMTRnelo2eVA1TklMd0w2SWpqYnRzMncyWVJSTXlKZzFTMHpxT1Z0U0VtMVNvS3VxS2hoVlZjRVcyMEIySE9CaG54cmZydlhyRytEbHBjTHg0N05JSThsZFFWMWRnRkVFR1JqZzRmejVlR1JuZHh1L054OGZGUjU5dEJZWExzUVpSVTh5bjB3Mm02Q01vQ2ZEMXUzNWZEWFdyMi9BM2J2aEUvcDRUbmNxSzRPUm1pb2lMZFJIZFoyaVNzbW5zZzl4QjFOVmZOVm9tRGIxeGJIWUlyNCtlQkFLUHo4RjVZU0R0VXpVMXVUay9pa3JycW5WTEp3K25ZajgvSHFiaWxaT2RTWmJmQ1VJQnI3OU5oYVBQbG9EQnNWUDdlMU5KYnk2dG0wME5PNmtZZlRocEU1S2tOQ05MYUdob2FHaCtUNlFIQmhqL0x0Uk5uTUNDOFpDQzY4VDRPOHZOMGtGNysvbm13aXZuWjIrVUt0WlptbjVEUTBCcENtOTQ0VlhuWTZCYTlkaVRFUVlOcHZBN05tbUVZMEtCUnVYTDhkYWJDdUhReUF2cnhGY3JoWkxsclJESnVPYXRIVXFNRGJLejhkSGhVV0xPakJ2WGhmcTZnSlJVUkhpZG1GMXpacW1pVGNDS0ZQa0l5TkhUSTRSRkNTSFFHQXUvR1JsOVdCb3lKTXlMWmZMMVlMTHBmYkZHdytWMkRxZXFDZ0pWcXhvd2FWTGNWWWZ1N0V4d0V4NEJhZ0xzVEFZT3FTbjk1a3RiMnJ5bjFCa2RRUTJtMEJlWG9PeFhmbjVkVGh4SXNXdVlsby8rRUU1V0N6clI5YmpvNHNmZTZ6S0xPS1V3OUVpTDY4Qk4yOUc0Y0dEVUpjWDdxRkNJdkZBYlcyUVc5NTdNaUVJQmg0OENDVXR0RFV3WUg2ZDhmVFVVQXF5enJRYWNFYTA5WGp4VmFWaVFTem1ZMmpJRTBvbEcwb2x5M2l0emNycW9ieGV0YllLME5ucFM5bWVqSXcrK1BrcDBObnBpNDRPWDZqVlRDeGExRUVxV282T2Nvd1RVcDJkUG1odXRxMzRvMDZuUDBlc2lmaStlbFVJTGxkTFdielBXYVNra0l1N21abTlTRXR6VFBoMUZMMzRxcmNGQ2d5VVF5em1ReVR5d3NnSUYwb2xHd29GeStwK3RuaHhCNmtQYTBlSEw4cks5Sk85U1VrREpwUE1PaDBEVjY0SVhWQjRqZ0VXUzJkekFUZDc2ZXZ6UWxWVkNPazlDeUMzZ1FMb2lGZWFtYzFZNFRVeElNcU5MYUdob2FHaCtUNlFHUGp3WHRNd09uT0NDc1pDQzY4VEVCaG9PaGdaN3dHbzFUTFEzdTVyTWdCVUt0bVVLWXJOemY3SXpuN29uWGY5ZWpRNk9reTlYMU5UeFdidjgrMjNRb3lPV2g3Z3JGclZiQlRnR0F5OXIrUEprOGxUcG1JeVlKNWVEZWdGczdRMEVkTFNST2pvOE1YMTY4NHZIR1l0UEo2R1VsQzBoc0RBVWRMQ1YyUXNYOTVLS2ZTNGtxU2tBY2psSE55NFlkM0RkRnViZ05URGxJclkyQ0g0K0pnS1BZT0RudmoyMjFqajY1U1Vmbmg3azBjTmo0ZEtBQjFmeUNjeWNzVEV0aUV3VUc1M01hMXIxMkt3YmwyalRlS3JBVXRScUF3R3NHaFJCL3o4Rktpc2RKMElUY1hnSUErblRpVk5lQzJaS2RUWEIyRCsvRTd3ZUpweHl3UE50cVVTSjNVNmhsT0YxL1hyRzlEZDdZMTc5NmlMVjFtRFFYejE5VlZTVGxnRkJZMWE5RkVXQ29jUkVUR0NsaFovVkZjSG9hZkgyMlQ5K0ltUzJOZ2h5cjR0bFhLTndtdG9xQXhYcmdnZHNyeXhoRTZuOStubWNyV2tCU2hkamEyUjVxNUNyV2JoNU1rVTZIVG0xa2JXRWhZbXBTeCtkZXRXSk1SaXZiV1JTT1NGNkdpSmNVTEpNTUYyN0ZpSzJ5YVJuRVZwYVRpU2svdk5KdEJsTW82RjRscVQwVElhR3ZmUXAzejRmQllsbUhucG5qUTBORFEwVTR0b3djT3M3ajRWdVFYVWRJY1dYaWNnS01oVVJJdUxHelFUMWtKQ1RGVjVEdytOaVQyQkpaS1QrODJzQ3NhbnhtcTFETXlkMjRPNWMzc29qOE5tRTJhREowUGE5ZEdqczJ5dWFPOHFKaHFnRFExNVFpSnhYOVRybVRPSldMKyt3U0h4MVZyY0lib2FtRE9uRnpJWlowTHJDa0FmYmQzZnp6TTdGNmdZTDdxcVZDd1VGU1dZZU10MmQzdWpzTERMb2VKYTFoVHlDUXVUSWpmWE5uc0ZRQzgyRnhVbElqZTNFU3lXOHdVV1MyblNaQlhUV1N3Qy8vWnY5OHkydlhjdkhMZHZtMXNHY0RnRWR1ODIzNzZweWU5N0k3b0MrdXROVFUwdzVzNTlPTmsxTk9SSktyeU83N2NHWkRLTzAveUFrNUlHRUJVbFFWU1VCQ0VoTWx5NkZHZFhSTFlCZ21CWXpCS1lONitMY3AwQkRvZEFVbEkva3BMNjBkM3RqWktTYUtQWU5wNnhrNGJqWWJGMEVJbThFQndzQTV0TklEZTNDY2VQMitZcGJRc0V3VUJSVVFLV0xtM0QwSkFuMnRzRkpoN0tnSDRpYk5zMmMzOW9nUHc4R3crWHE4V3VYZmVkMW1aWDRFaGtLSnROa0VhRUEvb01oYkg5UUtWaW9hUWtDcXRYTnh1WEJRV05ZczJhWmx5NEVEOXBFYXF1UUtGZ282d3MxT3g4cWE2bW5oeWpoVmVhbVl4VTgzQ3kwb2RydWE0RURRME5EUTJObzNoekh6N0RTelhrMW0vVEhWcDRuWUR4QXB5aFFOSkVqQmRqSGRtT3hkSlpmYnp4R0R4R2JhMW83MndNd2dWVlFTdWRqb0hpNG1qS0tFQVlEQkFxQUFBZ0FFbEVRVlNSaUc4V0dld0tOQm9tenB4SnhJWU45UWdQZDUrL1NGbFpxRmtoTVJaTGh5ZWZmR0MyN1lNSG9YWjU0dGt5Y0J3Y05CZGVGUXIyaE9lQ1RzZkFoUXZ4WnBGdkVva0hUcDVNUm1GaG5VUGlxelZFUlVtd2VuVXpMbHlJc3lrOXRMM2RGMmZQSmlBM3Q5R3AwVzA5UGQ2NGRTc1NNaG5YWVo5S21va3BMdzlCYXFvSW5wNGFhRFJNWEx3WVJ5b1NrVm1DQUhCYTFDYVhxOFdpUlE5OWtZWENZV3pkV28yaW9nUXp3ZEFaeE1RTW05amtXRU40dUJTYk45Zmc0c1U0TkRXWldnVWtKUTFZbkh3UkNCUW9MWTFBY0xEK1hoVVlxUGVVTGlwS3NEbmkzRm8wR3FaSkpQMTRVbExJQzE4Q2VzOXJIazhOdWZ6N014RXhua2NlYVNQMVFOWm9tS1FaRVEwTkFSQUtoNUNROEREREp6WjJDQnMyMU9QczJRU2JDZ05PTlI0OENFVnFxZ2hlWHZxSC9kRlJEaW9xcUNQOWFLc0JtcG1NVFB2dzJXN3NZSmhtYW5MZ3dBRUF3TUtGQ3hFWFo5bEtyS2lvQ0FNREErRHorZGkwYVpQTDJpU1ZTdkhLSzY5ZzA2Wk5XTE5tellUYkR3ME40WVVYWHNCTEw3MkVoSVFFbTk2cnFha0pjWEZ4WUZDWmRWTnc4K1pOL09oSFAwSm1aaVplZSswMXBLU2syTFMvSTV3NGNRTER3L3BudEIvKzhJY202K3JyNjVHVWxEUnBiWEVGWDN6eEJRQmd3WUlGU0U1T3B0eXVzcklTSXBFSUsxZXVuUENZUTBORCtQcnJyL0hqSC8vWXFqYUl4Zm94bHIrL1AxZ3M2NTlQQ0lMQTNidDNBUUNabVpuZ2NQVFBpUktKQkw2K3J0RWlEaDgrakhuejVpRW1KbWJpalNjUnFWU3ZoVENaVFBENXJwMkVNeEZldGVhRmIyY0N0UEJxQVc5dkZlbWdaTHJoNjZ2RSt2VU5PSGt5MlNrRDRKaVlZUkFFWTBJaFZLTmhvcm5aRDdXMVFlanE4Z0ZBSGZGYVhoNWlKcm9xRkd6VTF3ZWd0amJJUkpqZzg5VVFDb2NzUnFNNGdsNThUY0tHRGZVSUNocUZXTXhIWDk5RDd6eXRsb2wxNnhyTjloT0p2SER6cG5WVnNKbE1IZkx6NnkyMllieFFUaFY1cWRXYWIrdHNCZ2ZObytwS1N5T3dkR21ieGYydVg0OEdRVER3MkdPVk9IMDZ5U1R5ZWpMRjEvajRRYWpWTEh6N3JXMUZJam82ZkhIMmJDSXlNM3ZRMzgrSFNLVDMwVlNwV0ZBbzJLVG5VMnpzRUhKenpmc0hvRStQYm1qUUY5THo4bkx0WjU1cGVIaG9rSjR1c3RyeVlpeTl2VjRRQ29mUjNlME5vWENJdENnVmxVanA2YWxCVHM3RWthTVRFUm9xTTdNODhQVlZZdlBtR2x5OUdrTWFoV3N2SEk3bDRuZVdZREoxV0xHaUJaMmR2bEFxOVErcW5wNGFFOUdZREU5UERkcmJmYUZTc1l5RklhT2lKTWpQMTR0eVN1WGtQbTZ3MlFRU0V3Y28xOGZFRE9NSFB5aEhiVzBRN3QwTGcweG1mUUVsYTZKbHgvUHNzNlUyYmU5cXNySjZrSlJFTGt6ZnVSTkJhYTl4OWFvUXdjR2pKZ1VtSXlKR3NIbXp2bmlnS3lZUkpnT05ob2tMRitLeGZuMERBT0Q4K1hpSG90RnBhS1l6YXQzRDUwME9peDRxVG5WMjd0d0pBUGprazA4bUZGNWZmUEZGM0w5L0gwS2gwS1hDNjlhdFczSHUzRGw4OHNrbnVIejVNckt6c3kxdS83T2YvUXhmZnZrbC92R1BmK0NMTDc3QWpoMDdySHFmL2Z2MzQ1ZS8vQ1gyN3QyTC8vcXYvN0twalVWRlJhaW9xRUJEUXdQZWYvOTltL1oxbEJkZWVBRzF0YlVBVElYWGl4Y3ZJaTh2RHp0MjdNQUhIM3dBZ1VBd3FlMXlGazg5OVJRQTRLOS8vU3VsOEhyNjlHazg4Y1FUWUxGWUtDa3B3YXhac3l3ZTg5VlhYOFY3NzcySGd3Y1A0clBQUGtOWW1PV2dvK0JndlU1UVhWMDk0YkhITWpvNml2bno1d01BMnR2YkVSVVZCYkZZak1URVJHellzQUV2dnZnaXNyS3lyRDdlUkRRM04yUGJ0bTBBZ09lZWV3NXZ2LzIyMDQ3dEtENCtldjBtSlNVRk5UVTFMbjB2THV0aElJU2FjTCtkbHl1Zzc2WVdzRFZhYUNvVEVpTERtalhOS0NxS2R6aFN3OE5EaTFXcm1sRlhGNGlTa2lpVEFiVk9weGNnYTJzRDBkQVFZRFp3b1JKK3g2ZWpuanNYajlaV1A5SVUzNVVyV3hBVkpVRnM3REF1WHhhNkpHSkpyV2JpMUtsa1V1ODhxdWpqN201dk1KazZoSWJLVUY0ZVluSFE1dXFpTU03R0lKd0Qra2lmdTNmRFVWa1piRkY0ZmZBZ0ZFTkRubGkvdmdGc05vSEN3am9jUDU1aU1xQWZMNzdLNVd6MDlYbEJLdldBUXFFWE54a01ZTWtTYzlHbnJVMkF0amJiSGtpOHZGU2tBb3NsT2p0OTBObnBNL0dHMzVHVFE1Nk9YVjBkWkJSZEFUcGl5bGFVU2paa01nNVdyQ0JQamJhRzZHZ0phYUU0Uy9qN3k1R1RZMzJoTzF0aHN3bXNXdFdDMEZBWmlvdWpuV0pyc0dSSk8zeDhKdlpRSGhqZ2tmcDdjamdFZ29ObHhzbTFSeDVwTXhPTnllRHoxYWlvQ0RHeEpBZ0xrMkxidG1xY094Y1BrV2p5L01hVGt2b25qTWhuc1hSSVN4TWhKYVVmWldYNnpBSFRlOVRNUEVkbnpSSmp3WUpPMG5WZFhUNFdMV2hVS2hiT25VdkFwazAxNEhBZVBoajcrOHV4WlVzMWJ0Nk1RbVZseUpSSXhmZjJWbUhEaG5xMHRRbFFWeGVJd1VITG9uQlBqemUrK0dJT0FPcG5GUU5UNGZQUjBORFEySXIydTBneVd5SUE3ZUc5OTk3RGdnVUxNRFEwaElLQ0F0eTRjUU5DSVhud3d4ZGZmSUV2di93U0FMQjA2VkpzM0xqUnF2ZFFLQlI0NTUxM0lKZkw4ZWFiYnlJckt3dGJ0MjYxdW8zSGp4OEhBRHo2NktNdWkyUzBsVmRlZVFVYWpRYi8rdGUvY1BQbVRYejExVmZJeWNseGQ3TmNRbEJRRU5ScU5VWkdSbEJZV0lqYnQyL0QzNSs4TU91OWUvZnc0WWNmQWdES3k4dU5VYWlUeGNtVEp5R1JTSERnd0FFY09IQUFXN1pzd2U5Ly8zdUwwYnpXWXVqN0FGQlFVT0R3OFdpbUxyVHdhZ0d5TkdDQ1lPRC8vaS9ERGEyaFFvY05HeG9zUnVacXRReDBkZm1ncjQ4UEhrL2pzTWVqUVNSTlR1NUhkTFFFMTY5SEc5TlNkVG9Hamh5aG5sV3lWbFNncW9nOWUzYWZzWmhLZFBRd2R1eW93cmZmQ3RIYTZtZkxSN0FLS3M4NnFrSWtZakVmZ1lHanlNbnBRa1pHTHg0OENFTkZSUWlweDJGYW1zaXBiUjBQazZsRFdKalVSREIxaEw0K0wxeTdGZ09CUUdFV2dVeEdYVjBnMnRvRVJ0RVYwQStDQ3dycWNPSkVpa2tmbEVnOGNQVG9MTERaQktrWE1ZZERrQXF2SWhIZnJQalBlUHo4Rk1qSjZjYTMzd3BkbHU0OGxvUUVjdzlvUUY5NDZPWk4wOVJkWi9tR2ZwK29yUTBDQUlmRTE2bUtRc0YyU3A5SVNCaEVTb3AxRmhZWExzUmh5NVlhVWlzTlEyUnhSa1lmNHVLc215ank4MU9ndkR3RTZla2llSGlNU1ZYMVZ1SFJSMnZ4NEVFbzd0NE5kL201eUdEbzd4WFd3bUlSeU03dVJuejhJQzVjaUVOL3Z5R2RhdWFwYThuSi9YamtFZkx6WjNTVWc0c1g0eVlVRmZ2N2VUaC9QZ0Y1ZVEwbVh1VXNsZzVMbHJRakphVWZKU1ZSVHJ2LzJNdnk1YTN3OTFmQTMxK0J6TXhlOVBWNW9hb3FHSTJOQVpUM2QrdjdKbjM5cHFHWkxQN3doei9ncFpkZUFvUEJ3S0ZEaDdCbHl4YUhqdGZYMTRmUFAvOGNseTlmeG9NSER5QVdpMEVRQkVKQ1FqQi8vbnpzM0xrVFc3WnNBWk5wLzczcTFLbFQyTFJwRXdpQ3dGdHZ2WVdYWG5ySm9UWTdpOGtTWHBPU2t2RHBwNTlpeTVZdG1ETm5EcVVOUUZWVkZYN3lrNThBMEZzbEhEOStISjZlMXRYNjhQVDB4RmRmZllVRkN4WkFMcGZqNmFlZlJsSlNFbWJQbmozaHZnME5EYmh6NXc0QUdOOS9LdkROTjkvZzhjY2ZSMUZSRVpxYW1yQnMyVEo4L1BISCtNRVBmdUR1cGptZEJRc1c0S09QUHNMVFR6K054c1pHUFBYVVV6aHg0b1JaWDlIcGRQanBUMzlxN0x0Ly8vdmZFUmpvdkN3eGE5aTFheGN5TXpQeCt1dXY0K1RKa3poeTVBaCs5YXRmT1N5OHl1Vnl2UGZlZXdDQTlQUjBxMnc1SEhtdmpSczNZcytlUFRPeVAwMEhhT0dWZ3BBUUdhbWZIWk9wZzBMQmRsbkJFQ3BZTEFJQ2dkSk04RXBLNnFjVVhVZEhPWGp3SUJRMU5VRk9UWmtiKzlsNVBEWFdybTFDVjVlUFZaVy9EZjVwNDRtTkhhSXNiak9XaEFUVDFGRlBUdzN5OGhwUlhSMk1rcEtvU1JIWC9QMnBoVmREc1NjUER5M216Ky9FN05tOUtDc0xRMlZsc0xGdEFRRnlseGJ2WWpKMVdMZXVFZEhSRXB3L0g0K1dGdHRFNmFlZU12ZVJIVXRpNHNRaVRFek1NQklUQjh3S2lBa0VTdVRuMStQRWlXU1RTR2xYRkh6eTk1ZWpzTEFlUEo0YUhoNGFuRDJiNk5JQ01HdzJnWVVMTzBqWFhiMHFORHNIM1JIeGFxUDkxWlJrcG9tdkJNSEF0V3N4cUtrSmN2aFlnWUdqV0xHaXhlcnRoNGM5Y2ZkdU9HbjBvMVRxZ2Fnb0NSWXRJdS9UWkhoNXFhQlVzbkh6WnFSWjBTWW1VNGVzckI0a0pnNmd0RFFDZFhVQkxqc0hFaE9wNzR1VzhQTlRZTk9tV256elRSSjZlcndwejVlSUNDa0F4KzBuSnB1ME5CR1dMU1BQVXRCb21EaDdOdEhxYTNGN3V5K3VYQkZpeFlvV3MrOHBNSEFVaFlWMWFHc1Q0UDc5TVBUMGVEdmFkSnZ4ODFPWTNXZERRbVFJQ1pGaDRjSk9WRlFFbzdMU2NtYUtKZWlJVnhxYXllSFVxVk40K2VXWEFRQXZ2L3l5UTZMcnlNZ0lYbm5sRmV6ZnZ4OHFsZm1ZbzYydERXMXRiVGgwNkJDV0xGbUNyNy8rR2hFUnR0bktHQ2dvS01BYmI3eUIxMTkvSFMrLy9ESlNVMVB4NktPUDJ0MTJaNkg1cm5DYU15SUdyZlZVTFNvcW9veDJIY3ZObXplTnFjMVUvUFNuUDhXNzc3NXJmSjJSa1lIMzNuc1BlL2JzZ1V3bXc0NGRPM0RuemgxNGV6Kzg3L3pQLy93UGZ2bkxYMUllYzlXcVZWWjhDcjBBNkdyOC9QeHcrdlJwL09wWHY4SmYvdklYS0JRSzdObXpCOHVYTDBkVWxMbjMrblRucWFlZXd2WHIxN0YvLzM2Y09uVUtiNzc1Smw1NzdUV1RiZDU3N3oyVWxKUUEwUC8rNjlldnQvdjlsRW9sNUhMTFdXd3kyY1BNVm9sRWdxRWh2VDFaWEZ3Y1B2LzhjMXk2ZEFtSERoMUNSa2FHY1oyZm4zMEJZUHYzNzBkUGo3NTQrbXV2dldhelQ3RXRQUGZjYzdodzRRSXVYTGlBeno3N0RCOTg4QUhpNCtOZDluNDA1dERDS3dXTEYxTVBOdTN4R0hRRUxsZUx2THhHQkFUSWNmVG9MQXdQNjZNQzJXeUNkTUJNRUF5VWxZWGkzajNYUkJhUitiUTZLaVFHQnNvUkdHaC9PbTlxcWdnUkVTTTRlemJCWXBWdlowRFdUbzJHaWVGaFR3Z0VwdW05bnA0YUxGellnVGx6ZW5IL2ZoaXFxb0tRbm01OUpKYXRNSms2ckYzYkJLRlFiNU94WmswVHZ2a215YWJJbzc0K0wxSVBURnV3bE9JYkVDQkhmbjQ5VHAxS2RwbUhYbURnS0FvSzZvM3RpSXFTWU8zYVJwdzdsK0N5U05Pc3JCNVNyOXJhMmtDMHQ1dW5NRkU5djVHSk9sUkJGK0hoSTZUK295eld6RllGeG9xdkJNSEE0S0FuK3Z2NVVDallVQ2pZTnZlcmtCQVprcFBOL1M1VktoWnUzYkxPdDNraXFQckg5ZXZPRVYzNWZEWHk4bXdyQk1kZzZDMUJrcE5OaGNyUlVRNVlMQUxyMWpXWlRaNEFldEdOekxMQjBFOXJhb0tRbURoQWVsL3c5bFpoeFlvV1pHVjFvN3c4RkhWMWdVNjlUekdaT2txN2o3Rm9ORXpTNzRyREliQjJiUk1PSEtET2JBa1BIekZPc2swWHNyTzdNVzhldVZoTUVBeWNQeDhQa2NpMndnbDFkZnFJRXpMeEZYaFk0RTBzNXFPaUlnVE56WDZUVm9CcmFNZ1QzM3lUaE56Y1JuQTRwa1VhZUR3MTVzL3Z3dXpaZlNndERVZFZWVEJ0L1VKRE13WHA2K3ZEN3QyN1FSQUVzck96OGNZYmJ6aDB2TWNmZnh6ZmZQT044YlZRS0VSV1ZoWkNRME14TURDQTY5ZXZvN3RiZi84b0xpNUdYbDRlU2twS1RFUThXM2o1NVpkeCt2UnAzTGh4QTN2MjdFRjVlYm5kUXE2elVLdjFBVEJjcm0yMlcxT1ozYnQzNC96NTgvam5QLytKMnRwYVBQdnNzL2puUC8vcDdtYlpEWXZGd2p2dnZJT29xQ2k4K09LTGVQLzk5MmVrNkdyZzdiZmZ4dlhyMTlIYjIyc1c4ZG5TMG9MZi9PWTNBSURaczJmalQzLzZrOFB2WlRpZU5hU25wMU91RzJzUllCRGxlM3A2RUI0ZWJsZmJubmppQ1R6eHhCTjI3WHYxNmxVc1c3Yk00amE3ZHUzQ3BVdVhVRjlmajZLaUltUmtaR0Rmdm4zWXUzZXZ5eVBnYWZUUXdpc0pLU245Q0EwbHIyaXYwMkZTQ3k3dytXcHMyRkJ2RlB2V3I2L0gwYU96b0ZTeWtaWFZZeFpCT2pMQy9XNEE1VG92dmNtSUtyV0h6azRmMGxSMVowTVdDUzBXODZIVGdUTEtpc2RURzR2VEpDVlJGM3h4QkNaVGh6VnJtaEFiKzFBMFpiRjB5TXRyd0tsVHllanJzNjVQbkRzWGo1VXJXeXdXcG5HVTRPQlI3TnAxSDJvMXk0citSQzRpWm1iMklpMk5QS1dheTlXWWlZOUM0VEJXcjI3R2hRdHhUaDlrQndUSWtaWFZZN1pjSnVPZ3BDVGFwbVBaSXVxRWhVa1JGa1orclpycDFOWUdvYWZIQnpJWngrRnJFcFVmYWsrUDk0UjJGdFpDMWo4QWZkcTJvM2g0YUZCUVVFOHE3S3JWVEtoVUxOSnNBd1pEQjYyV2llTGlhSk5pZnlNalhCUVUxSnNKVmdCUVhoNktyaTV2VXVGMTdLVGt4WXR4MkxhdEdqd2VlWmFEUUtERXNtVnRXTENnRXcwTkFhaXZEMFJ2citQM3JmUjBrVW5oSnlvcUswTVFHenRvTmxrRzZPKzdNVEhERXhhUW5BNncyUVJXckdnMXl4WXhRQkFNbkR1WFlMTmZ0b0c2dWtCb3RVeXNYTmxNT2VFVEZEU0tsU3RiOE1nakRIUjErYUtseFE4ZEhiNFlHWEh0d0wrejB3Y25UaVFqUDcrZWRETFEwMU9EcFV2YmtaUTBnUFBuNDYzSzJqRkFDN1UwTks3bjV6Ly9PVVFpRVpoTUp2Nys5NytEelhaczJEbzZxbjkrWDcxNk5kNTg4MDBzWHJ6WVpMMUdvOEdmLy94bnZQamlpd0NBaW9vSy9QR1BmN1M1YUpNQkZvdUZ2Ly85NzVnelp3NEdCZ2J3SC8veEh6aDI3SmhEbjBHaFVCZ2o1TVlqRm92UjB0SmlmQjBaR1ltQmdRR1RDRCtsVW4vUDArbDBKdHVTNGVmblp6R1N6OW9JMEUyYk51SEVpUk5ZdEdpUk1YTFIyYno3N3J1NGRPa1N1cnU3OGE5Ly9RdkxseThudFJCb2FHaXdTV1E2ZVBBZ1huamhCY3IxOWZYMXhoUjRXeGdiY1UxVnRHamp4bzJJaVlsQlptWW02VGEyRkl4eUpRUkJvSzZ1am5SZGIyK3ZTZHNURWhMTW9xMTVQQjYrL3ZwcmVIaDRtQldIKy9HUGZ3eXBWQW9lajRjREJ3NVliVU5CWTg3aXhZdHgvLzU5L09wWHY4TCsvZnNobDh2eDBrc3Y0ZURCZy9qMDAwOHRpc3cwem9FV1hzZkI0V2dwMDRVQmZZVFFSSlhjblVsTWpNUkVGQkFJbE1qTmJjUzMzOFppenB4ZWsyMjd1NzF4N2x5Q3l5dmNUelZ2U28yR2lXdlhZb3pSTjY1RUlGQVlLM2FQcGFmSEczeStHbncrdWNpZzB6Rnc0VUljQWdMa1ZrV2tXUklWeHpON2RpOW16UktEeWRTWitDb2E0SEFJYk5qUWdCTW5rcTJxT0UwUURGeTZGQWVOaGtucWMreE1PQnd0cWJoakRXdzJZVk4wSDZBdmFxYlJNSEg1Y3F4ZDcwa0drNm5EeXBVdHBKR0JaQllEN21RbVdBMk14UkQ5N3lpaG9lUUY4NXlaSWswVkJTNlhPM2E5NW5LMTJMQ2hnZFFDaFNBWXVIZ3hIdG5aWGFUQ3E2SFBkblQ0b3FZbXlIaStVMzBmZCsrRzQ4NmRDTXJpZ0dQUGdkRlJEczZmajBOQlFUM3B1VEcyL1dscElxU2xpWEQ0Y0NyRVl0dWlMc2ZDNDJsSUk4REowR2dZdUhFakNubDVqYVRyK1h6MXREOWZmSHhVeU0xdG9Nd21VU3BaS0NwS1JIZTNZLzI4c2RFZlVpa0g2OVkxVWQ0REFmMUVZSFQwTUtLajlSa1pDZ1ViSXBFWFJDSStKQklQU0tWY3lHUWN5R1JjcDAzd2lzVjhuRDZkaE1MQ090SjdONkNQZUgvMDBWb2NPcFRxOHVjbkdob2E2eWd1THNaWFgzMEZBSGptbVdlUW1abnA4REU5UER6dzhjY2ZZOCtlUGFUcjJXdzJmdjNyWDZPcHFRbjc5KzhIb1BlVHRGZDRCWURVMUZUODZFYy93b2NmZm9qang0L2p3b1VMRHZrNFhydDJEZXZXclNOZDk4SUxMNWlJaE5YVjFYanV1ZWR3OXV4WnMyM0x5c3JNUks3eHZQenl5L2pkNzM1bmQxc0JZSEJ3MFBqKzI3ZHZkK2hZbHZEMzk4ZEhIMzJFalJzM0lqMDkzVXhVTnlBVUNtMFM4SU9DTEdja3paOC9IOFBEamhYalRrMU50V3UveWJBK3NBYUpSRUw1R2Q1ODgwMjgrZWFieHRmTnpjMFQ5anN5NUhJNXFUQ29WcXVOdnlkVm12N1l0aFVVRkV6NHZVbWxVcVBsUlh0N3UwM1J4c0hCd2FpdXJwNXd1NzE3OStMVXFWTUE5T2ZaVTA4OUJVRC9tMjdmdmgxVlZWWHc5UFRFeVpNbkVSazVjZWFkTlZZZUFNRG44L0hoaHgraW9LQUF1M2Z2Um45L1ArN2N1WVBzN0d6czI3Y1B2LzcxcngyZTRLS2hodjVteHhFZExabXdFbko2dW1zTEkwMUVlTGdVVHp4UlliS3NyVTJBYytmaVNXMEFuQTNWZ01nUXRXU0o4UEFSMHNpdnVycEFORFlHa094aHlvWU45V2JMcXFxQ0owVjBCZlNSbW1UMDlIaVRSc0lhdUg0OUdoMGR2bWEraDFUWUlpcGFzNjJIaHdiNStmVTRmanpGcXFoZ25RNjRja1VJcVpRTEhrK0QvbjRlQmdkNWtNdjFhZHdxRlFzLy9PRUQwblBsd1lOUTNMaEJmcFB5OVZXaXNMQ09OREp2c2toTzdvZFd5OFRWcXpGT09WNTJkamZwYnkrUmVGZ1V1dDNqOFRvMUh0S21FaHdPZ1pBUTF3cXZISTZXOGh4MVJPang5TlNmMTJUOVQ2Tmg0dno1ZUxTMUNUQi9QbmtGZTRNZ3ltVHFjTzFhREx5OVZjYmloZU9QOWUyM3NXaHM5RGZaYnp6aisxZDN0dzh1WElqRDJyWE5WdlU5UjRYT2hRczdLTVUxTWxwYi9TQVc4MG0vdjVFUkxtV2IyOW9FTmtlSVVubXJ1b3FFaEVFc1hkcEcrVHd6TU1ERHVYUHhHQjUyVHZSSWI2ODNEaDVNdzRvVnJWWmIxWGg2YWt5RVdBT1ZsY0c0ZnQwNTEyZEFMNzZlT1pPSS9QeDZ5dlBReTB1RjdPeHVGQmRibDZFd1JjYTdORFF6bG4zNzlnSFFSNDIrL3ZyclRqbm1wNTkrYWxVYThFOSs4aE9qOE5yWjJZbjI5blpFUjl1V3ZUU1cxMTU3RFI5Ly9ESFVhalgyN2R2bjBnSTZ6c1NheU5DR2hnWWtKU1ZaZGJ5OWUvZGk3OTY5ZHJYRkdwR3hzTEFRWDM3NUpiWnUzVXBIUnRLNEJSYUxOV0VrOGgvKzhBZWo2RHB2M2p6ODUzLytwNG5ZK2JlLy9RM0xsaTJEUXFIQXZuMzdjTzdjT2ZCNGptZkhqV1hqeG8wb0t5dkR6cDA3Y2ZYcVZhaFVLcnp5eWl1b3JLdzBzVkNnY1M2MDhEb09TNE5naWNRRGxaWEJXTFNvYzBvSkdPM3RBaFFWdWM2N2NqeFVndEh3c0FlcGwrVll2THpJQmJlQkFkNkUrMDRGeUN3b2REb0dlbnE4a1pGQjd0M2EwZUdMcXFwZ1pHZDNtNGtDWTZQTVhBMmZyMFpCUVIyT0g1OEZtY3c2VS8yN2Q4a2ZVSU9EWlJOT1VKQWhrWGpneElrVUZCYldVYVozVHdhcHFTSm90UXlyQjlsVWhJZExNWGN1dVora3I2OFNPM2RXb0tFaEFMZHZSNUNrc1ZvdjZqQVlPaXhkMm02MmJYdTdBSzJ0NWdJUWs2bXZMazR6TVpHUkVsSWhVYU5oZ3NXeUxhS2FDaDZQL0Z6UmFobDJlMTU2ZTZ1d1lVTTkvUDNON1Uya1VpNktpaEtNMGFOVUtlQ0d6NzEwYVJ0U1U4bXZReUtSRnk1ZWpET0pMcVk2SHRueTVtWi9YTDZzdzRvVjVGSGhCaFFLTmpRYSsrOWgwZEVTVXAvZXZqNHZTbUVkQU1yS1FyRm1UYlBKTXJXYWlhNHVYMHFSVGlUaTIyeEJNVm5DSzQrbnhpT1B0SmxZem95bnVqb0lKU1hSVHJjTlVpallPSHMyQVltSkExaTh1SVBTWnNJZDlQUjQ0OXR2WTdGbVRSUGxOcEdSMDh1M2w0Wm1wbEpaV1luejU4OEQwS2VweDhiR091VzQxbm92cHFTa21Md1dpOFVPQ2E4UkVSSFl0bTBiRGh3NGdPdlhyK1AyN2R1WVAzKytYY2RhdUhBaGJ0KytiYkxNY0t4OSsvYWhzTERRdUR3Mk5oYXZ2dm9xZnZTakh4bVhQZm5razFDcFZNak16TVNycjc1cWRueUNJUEQ0NDQ4RHNFNTRuV3BNZHJWMlEzRWxXNWsxYXhacWEyc0JUSjNJVlh2eDgvTXord3lHNk5PLy92V3YrTm5QZm1heWJteEU2SWNmZm9oMzNua0hnRDRLbTh4NzJOQmZBZURWVjEvRmswOCthVnczVnJBY0gybHFpSFE5ZmZxME1jclcyOXNiQ29YQ2FpRnpvdk8rdXJyYUpzdUh6ei8vM09neDYrZm5oODgvLzl3c3duVHg0c1g0elc5K2c5Lzk3bmU0ZnYwNnRtelpna09IRHNITHk3azJrcEdSa2JoMDZSSmVmLzExdlBYV1cyQ3oyWGorK2VlZCtoNDBwdERDNnppNnVueFFWSlNBdERRUmdvSkd3V1RxTUR6c2laWVdQMVJXQmtPbFltRjBsSXZWcTYyTDRIRTFUVTMrdUh3NWRsTFQveDE1TDZxQjdGVDFqUjFQZUxpNThOcmZ6NE5LeGFJYzNOKzVFd0VPUjR2WnMwMkYyZEZSRHU3Y2laZzA0UlhRcDU3cXhkY1VoeUx0eUtMaURDUW1Ea0FtNDZLNk9vajBkeDBaNGVMNDhXU3NXdFdDMEZDWlVkeTZjeWNDRlJYMlY1azJ0R3Y5K29idkJONWt5T1dPVjIybHdzTkQ4OTExZ0hvYkJrT0hwS1IreE1mcks3bVhsWVVhSnk2bzlpTVRkVmdzZ2xSNEZZdkpCU0FPaHlBVlhxZDc2clFyb0lyT1k3TUpGQlRVbzYvUEMvZnZoNkdseGI2S3BRQW9CU2lGd3I3K0dSUTBpdlhyRzBqVHVsdGEvUER0dDBJb2xRL1BieW9CbWNVaUVCUTBTaXE2YWpSTTNMMGJidEpuSnpvZTFmVzl2ajRBQ2dVYmE5YzJnc041dU0zSWlBY2VQQWhGWTZPL1E5Y2pMbGVMUng0eHp5WlFxMW00ZWpVRzI3WlJwMzAxTi90REt1MDBpY0t2cWdxR1dzMjAyd2JGSFRBWVFFcUtHQXNYZHBKYXpnRDZpYStyVjRYbzdMUysyS0k5TkRRRVVQcGV1NVBHUm4rRWhJU1kzWXNOc05uVDUvZDJsSDRGRzB5Ry9oN0ZaQUFNNk1Ca01MNzdIMmIvTStsN0I4MGs4c2tubnhqL3BySUZtRXljRVcyMlo4OGVIRGh3QUlBKzh0WmU0ZFhIeHdmejVzMGpYUmNiRzJ1MmJuekJIWU9vS2hRS1NWUC9OWnFIOXc5clVvNFRFeE1waGNOang0NWg4K2JOQUlBYk4yNWc0Y0tGRXg3UDFiUzJ0dG9rS0l2RnRvM1JkRHFkU3l2VHp3VEdDcFZqclJ4U1VsTGc0V0dlbGFsUVBBd3dDQTBOcFJRNnFaYkh4Y1dackJ0N1BLcStZUER0bldpOUxmejJ0Ny9Gdm4zN29OUHB3T0Z3Y09qUUljbzIvL2EzdjBWemN6UCsrYzkvNHV6WnMxaXhZZ1VPSGp4bzh5UlVhMnNydnZ6eVMremR1NWRVMUdheFdQamQ3MzZIcFV1WG9yR3hFZG5aMlRaL0xocnJvWVZYRWxwYS9Dd09zZzNwbHF0WE4wT2xZa0lrOHNMQWdENE5XNm0wdmFMMldQaDhOUllzNkxRNnpWd29IRUpnNENoNmU1M25SVGdSamt6TVVhV0JUZ2ZobGN2Vmt2b29kbmY3Z01IUWtSWTVFb3Y1Nk92endyeDVYV2FENFN0WGhGQ3J5VDkzYVdrNFNrdE5LNSt5V0FUKzdkL3VtVzE3NzE0NGJ0K2UzQ3FwY1hIVU03eDh2aHFMRjdjaks2c0hkKytHbzZvcXlFeTRrY200T0hreUdkSFJ3OWl3b1FFQU1HOWVGOExEcGJoMkxjWXU3ODd3OEJIazVqYUN5ZFRCejArQndzSjZuRGlSN0JMUFBnWkRoelZybWlranVNZkRZdW13WUVFbm9xTWxPSGN1M20wK2dsTmhzbWdxd1dJUkZ2c3lvUGQvek0xdHhPQ2dKKzdkQzBkalk0RE4xMEErMzNuK3J2SHhnMWk1c3NYc0hxRldzMUJTRW9XYUduTS9NcXBJVXphYlBESmFvV0RqeUpGWkdCa2hQdytwampkV1ZCMVBlN3N2amgrZmhiVnJHeUVRS05IWDU0VnZ2a2swRVlqdFpkbXlObEw3a2l0WFlpZy9nd0dDWU9EKy9UQmpST3JvS0FmMzd1bWpvaXhGNkRvRFo0M05ZbUtHc1dCQkp3SUN5TDFjRFV4bUpEelp2WElpQmdjOVVWMGRqSWFHaVcySDdPWG16U2lFaFVsSmJZTW02aXZPaE1NaEVCczdPS0U5azZ1NDJHVzcrTTR3RVdSaEZHU3B4RnJETmdaeDEyU1pCWUhYWkJzbXRTaHN2ditZYld4NFR3Ym9TY21weHVIRGh3SG9SVVlxUDFOWE1qWnlqc3ZsSWo0KzN1RmpybHk1RXY3Ky9oZ2NITVNSSTBmdzdydnZUcnBBcDFRcVFSRDYrelNWbUR5MlRZNUV2R28wR3J6MDBrc0E5R25OVTBGMEJmUkNzYXRvYTJ2RDFxMWI4Znp6ejJQbnpwMVc3M2Z4NGtXc1hyM2E0alpmZlBFRjJ0dmJqZEdTTTRXeC9jMGRnblZEUTRPWm1Eblc0N1dscFlYVTQ5V1d0c3JsY3V6ZXZSdi85My8vQndEZ2NEajQ0b3N2TE90dlc2WUFBQ0FBU1VSQlZQN21EQVlEbjN6eUNlUnlPWTRjT1lMUzBsSmtaV1hoN2JmZnhxNWR1Nng2ZjYxV2l5ZWZmQkxYcjEvSFAvN3hEM3p3d1FkWXRXb1Y2YmI1K2ZsV2Z4NGErNkdGVnp0cGJQUkhaNmVQVXdXVWtCQVpsaXhwdHlpNlNxVmNpRVJla0VvNVVLdFpZREoxaUk2V1FDVHltclNvVjBmZWh5bzlmVG9JcjJGaFV0S0g4N1kyWHdRRmpaS0t5bFZWd2VEejFXYUYwS3FyZzlIV0pyREpqM0NxNE9PanN1aG5hNERIVTJQcDBqYk1taVhHNWN0QzlQZWJGODNSYUV3ZjZpSWpKZGl4bzlJdU1jYkRRMk1pbFBqN3kxRllXSWVUSjUwdnZpNWMyR2t4NmxlclpaQ21YWWVIaitEUlIydHg1TWdzdHd6MDZNR2xLVUxoc05Ybm9MKy9BcXRYTnlNN3V4dWxwUkhHQ1Rocm9JNTR0YTFmTGx6WWdjek1YclBsYlcwQ1hMc1dRMW1WblNwQ05UT3poM1RDaU12VklqSnlCRFUxNUVJVWRjVHJ3KzlTSUZCQ3BXS1ppTXY5L1R3Y1BweUdwVXZiVUY0ZTZoVFJOVG01SDRtSkEyYkx5OHBDMGRnWVlKVWxTblYxTUNJaVJoQVJNWUx6NStPTms2ZXVQbDhjblFnSkM1Tmkzcnd1UkVSWWx5THZUbTl0UytoMEROeThHWW55OGhDWGUxOFRCQU5YcndxeFpVdU4yZmZmWlljWWFTOHJWclFnUG40UUVSSDZ5VWF0ZHVwZm5IVTZRQWNHQ0xOdU8vWGJQaEVNTXZHV1ZPQWxFNFhkSVVTYjcwc2xSRSszKzM1OWZUMmFtL1gyTDh1WEx5ZU5nSE0xeDQ0ZE0vNjlldlZxMGtneFcrRndPRml4WWdXT0hqMks3dTV1VkZWVlRYb1Y4WkdSaC9jS1g5K0o3ZDBzQ2EvV1JNTWFvZ0pQblRybHRJSTlXVmxadUhQbkR1N2Z2NCs1YytlU2J1T08xSDJOUm9QVnExZWpzYkVSVHovOU5MaGNMclp0MjJiVnZtKzg4WVpGRWU3czJiUFlzMmNQMUdvMUtpb3E4UEhISDg4WUQ5dXh2OVZNakJRK2Rlb1Vmdjd6bnh1dmFYdytId2NQSHNTR0RSc20zSmZMNWVMZ3dZUFl1M2N2M243N2JRd1BEMlBQbmozNDI5Lytoai8rOFk5WXVuU3B4ZjJsVWluOC9QU0JoTFcxdFZpOWVqVjI3OTZOUC8zcFR3Z0ljTjBFTncwMXRQRHFBUGFJT1dGaFVyRFpCRG82VEc5NFNVbjlXTDY4bFZTc0lRZ0c2dXNEVVZrWjdGREZaMmZoeVAyTWFoQThsU3EvVXhFWmFTNjBxVlFzZEhmN1lQWnNjekZFcFdLaG9TSEFURXdYaS9rb0xyYStRdUpVSXo3ZVhPU3dSR0RnS0RadnJzSFZxMEt6SW1oa2cwMG1VK2MwYjhDQUFEbnk4K3R4NmxReWxFcm45TEhFeEFFeklYMDhsWlVoaUlrWmhwK2Z1ZittUUtCQVptWVBIandJZFVwN2JJR09lRFVsTFkyOFVHSnpzeC9LeTBPUm05dG9kczN5ODFOZ3pab21aR1h4Y1BObWxObTFuQXlxU3UrMjNrT1Nra3pQUFptTWc1S1NhRFExV1JhQnFUeFp5VHhSQWYwNXVIeDVLNEtDUmxGY0hHMDIyVVoxUERaYnYxd2dVR0xqeGxvb2xXeWNQSmxzSXI2cTFVeGN2aHhyc2IzVzR1ZW53TktsNXQ2cFRVMyt1SFVyeXZoWkprS25BODZmTjQ5b290bzNNN01YYVdtT1c4VFlFMUhMWU9nUUZ6ZUVPWE42TFhyWHFsU3NLVDJ4cDFDd2plZldwVXV4TG8xeUhZOVl6RWRGUmJDWjVjQmt0U0Vqb3cveDhZTUE5UFlRL3Y1eW5Ec1hENW5NY1hHSHhqNU1SV1hEOVc3bWlRRFRnUnMzYmhqL3BxcE03MHFHaG9idzNudnZHVi8vNUNjL2NkcXhGeTllaktOSGp3SUFTa3BLSmwxNEhldEhLaEJNWENEU2t2QnFTNnExSWNyV0dZeTFRckFIdFZwdGt3ajg2YWVmWXZmdTNSTnV4MmF6OGNFSEg2Q2dvQUJxdFJvN2QrN0U0Y09IVFR4M3FiaDY5U291WExoQVduVHQxcTFiMkxadEc5UnEvWFBrOFBEd2pCUW9BZmNJcndidlZ5cnM5WFp1YW1yQzNyMTdjZVRJRVpQMyt2cnJyNUdUazJQMWNaaE1Kdjc4NXo5ajNyeDUrTm5QZm9iQndVRVVGeGRqMmJKbFdMdDJMWjUvL25uazVlV1JmbmNDZ1FBblQ1N0UvdjM3OGZ6enowTW1rK0dUVHo3QnFWT244SmUvL01Wb08wSXplZERDNnlUajRhRkJYbDRqT2p0OWNmTm1KUHI3K1ZpNHNJTlN5R2xwOGNPdFc1RVlHcG82TTF1T1JLUlFDUkRPSG5ERXhRMmlyYzNQcVZFa1VWSG1VVVVkSGI0Z0NBWnBVWTZHaGdENCtDaVJrdkpRM0ZBbzJDZ3FTb0JXTy9VamZLbWdFbXNzd1dMcHNISmxDd2lDWVRLNG5ZeElaNE1mNXZIaktRNVhvbzZJR01IS2xTMFRicWRXTTNIOWVnd0tDdXBJMTRlSFMxRmVUZ3V2N3NUZlgwNFpLVmhmSDRpZUhtOGNPVElMR3pZMGtBcm9nWUY2VWIrdFRZRGk0bWhJSk5SUk9WVFhQVnM5aUs5ZWpVRmVYaU1JZ29HS2loQ1Vsb1piVlp6TDNpSmhhV2tpQkFUb1JhR3hiUjEvUEptTWc4cktFRlJYQjhIWFY0bkN3bHJ3K1dydytXb1VGdGE1eFBLRHk5VWlON2ZSek42Z284TVhGeS9HR2M5MVIrd0NtRXhxTDF0cjdZQXNRU1ZnVytLeHh5b2hFRkFYSnBSSTlMNjVVaWtYNjljM09OSThwNlBWTWxGY0hJWHE2bUF3R0RvSWhjTUlESlJQcXVocTRNNmRDTVRGRFJtamdCc2IvUzJldytPeDkxNFNHaXJGb2tVZEpzdENRbVRZdXJVYTU4NGxvS2RuOG15amFHaW1JdVhsNWNhLzU4eVpNK252Lzl4eno2Ry9YLytjdTNUcFVtemF0TWxweDg3SXlERCtYVlZWNWJUaldxS3lzaEllSGg1SVRFdzBmaTRBQ0FrSklkMmV5V1NTL2owZVMxR2xPM2Jzd01HREJ5RVFDRkJUVTRPd3NEQTdXbTRab1ZDSXp6Ly8zUGo2NE1HREpwSEt6bUxMbGkxWXRHaVJWZHV1VzdjT0gzMzBFWGJ2M2cyMVdvM0hIMzhjRnk5ZXRNcG00ZVdYWDBaSlNZbkpkMTVlWG82Q2dnTElaREpqV3c0Y09PQ1VDT3pKUkt2VjR0cTFhemg4K0RDZWZmWlp5Z2tIZHdpdlFxSFFUSWpYNlhSb2F0SVg0b3lOalNXZGdHaHNiQ1E5M3JWcjEvRDIyMi9qNk5HakpoTU9tWm1aK1BEREQrSGw1WVdhbWhxYjI1bWRuWTFEaHc3aEY3LzRCU29xS2dBQTU4K2Z4L256NTVHVWxJUmR1M1poMTY1ZGlJZ3d0eDc4OTMvL2Q2eGV2UnBQUGZVVWJ0NjhpYjYrUGp6eHhCUDQ2cXV2OFA3Nzd5TTBkUExIbzk5WGFPRjFrakdrVmtaR1NyQjFxd1REd3g2a2d5aXhtSS9yMTZOdDhtNWxNblhJeXVwQldWbm9sQlgydkx6SUJRaXAxSGxGa0hKeXVwR1QwNFhXVmorY094ZnZGQXNHUGw5TjZsblgycXEzQ3lBVGNHcHFnakE2eWtWOWZRQ1NrL3VoMFRCeDVrd2laVHF3TStGd3RNak5iVUo5ZllCWmxLa2pCQWVQbWxWUkh4dTVCT2pUaVRrY0FyNis1djE2MmJJMmRIVDRHa1dZeWVpblhWMCt1SFl0eG1IUk5TQkFidlNRdFliT1RoOTBkUGlTV2hJd21UcVgrMGVTTVVNbnllMWk3bHp5d2oram94eTB0ZWtqUVVaR1BIRHMyQ3prNVRXUXB1UURlbi9OaUlnUmxKWkc0TUdEVU5KK1JoWEJiYXZIYTJ1ckgyN2NpRUpycTUvVlBzaE01c05VVTYyV2dZYUdRUGo2S2hFZWJsMTZ1a0NneEtwVkxTYlhyYkVGQWJWYUpqbzdmZUhycThUQ2haMklqaDQydWM2N3l2Smo1Y29XTTBHOG84TVhaODhtbUZ6ejdSRTNuYkd2TmRoVHpLbXBLUUJ6NTNhYkxOTm9tR2hyRTZDMk5oQWRIUUxvZEVCME5Ma1ZTbGxaS01yS0poNEVQLzEwbWRreXNaaVAwNmVUSnR3M0ltSUVhOWMybVMxLzhDQVUxZFg2WW9BNkhXTkNQMzFYb2xhemNPWk1Jbkp6RzZGU3NWQmNIT09VNDNJNEJBSUM1UER4VWNIYld3bHZiOVYzZit2L1VVM0M4SGdhRkJiV29hUWtDcFdWNUlJSURjMzNBVU5LTGpCeE5KcXorZC8vL1Y5ODl0bG5BQUF2THk5OC9QSEhUaFdEeG42ZXNaL1RtVWlsVWx5NmRBa2xKU1Y0OWRWWHNYMzdkclMxdGVIM3YvKzlTZlFlbFJqcXFNZnJ4eDkvaklNSER3SUEvdlNuUDdsRWRBVUFmMzkvL1BDSFB6UytycW1wY1lud0toQUlySW9PTnJCcjF5NDBOVFhodDcvOUxVWkhSMUZZV0lqaTRtSWtKVm0rZDk2NmRRdnZ2dnN1ZnZHTFh3RFFSMzduNStkamNGQ2ZIZkhrazAvaTAwOC9kWnBsdzJTeGYvOSt2UEhHRzBiUmY4ZU9IU2JyeDRxVGxvUitSMmhwYWNIbHk1ZHg1c3daQkFjSDQ2OS8vYXR4M2VYTGx5MTZ2RjY5ZXRWcWoxZEwwZEZsWldVdWkrQ3ZyNi9IZi8vM2YrT0pKNTZnM0NZcEtRblhyMS9Idm4zNzhOWmJiNEVnQ0J3K2ZCaFhybHpCUng5OWhDMWJ0cmlrYlRTbVRLK3pkd1l3UHQxNXZPaXFWTEp4KzNZRXFxdURiUktLbUV3ZGNuTWJFUk16akxBd0tjNmVkVjFVcGIwQ0ZvTUJlSHViaTNFcUZjdXFxQzFyV0xLa0hSa1ordlJCb1hBSUsxZTI0TktsT0lkRk56THhqQ0FZYUdzVElEcGFZaWFpaWNWOG95M0U1Y3Y2TkVvbVU0ZStQaS9IR21JRm5wNGE1T2ZYSXlob0ZPSGhJNURMMldodnQvNmh3UktwcWFhcDJUb2QwTlBqamRqWWgrbExXaTBUbFpVaFdMN2N2TW80bDZ0RlZKVEVHT0ZFSllxVEZSZXpCSWREWVBkdTg4SmpOVFZCdUhKRmFQVnhxQkFJbE1qUHI3YzVkYmUwTklLMDd3d09lbEpHbjBaRVNBRjBtU3lqZWhZSkR4OUJUazZYMlhJcXdjZ2RZdTlVeE5kWGlZU0VRZEoxbFpVaEp2MVNxV1RoMUtra3JGM2JCS0Z3bUhRZk5wdkF3b1VkaUlyU0YwOGJiNTNpckloWEFEWmJWRENaT3NqbEhGUlZCYU9xS2hqUjBjTklTYkUrVFo3SFV5TXFpdHI2ZzhVaUpveUNEd2h3cnZpNllFR255VFVIMEdlSFhMZ1FiNWJsWUcrMEwrRDY4NFhMdGIxdHBhWGhpSTBkQXZmL1orKyt3OXVzei9XQjM2KzJaSGxLM2lPSm5kalpJWVBzRUVoQ0FwbVF0dlJxRDZXTVF5bWpjR2laTGJTVVFwdVc5cFNXRmdxbFVIWlBvWXo4QWlVa2hCQkNFcktISGUvdGVHL0wxcForZjZpU0xVdXlKVnZEZHU3UGRlV0tMY3ZTMTdJdDY3M2Y1L3M4TWd2cTZtSlJVeE9EMnRwWXYzY1BXQ3lpRVg4UGJEYkJyOC8xOWZjOGlMdE5nNks5WFlsLy9HUDI4RmNjUUNhenVzSlViK2JPYlJxMkZZMHZJcEVkSzFiVUlqR3hEMTk4a1RWbVQ2RFQ2QTNWQTNaZ0gxaGZmV2NENlFFTE9KN0hITGZpL3B3MjhESnZINCtFaG9iK0UwdmVxcmRDNVpOUFBzRWRkOXpoZXYvRkYxOUVYbDVlVU85allHVlpTNHYzVmtlQkdyamwvN0hISHNQM3Z2YzltTTFteU9WeUxGKytIS1dscGJCYXJiajc3cnVSbUpqb3VxNC9XNmdERGNMT256K1BlKzY1eC9YKzk3Ly8vYUMwYW5qcHBaZHd3dzAzalBwMkFNZVU5NUVPRGROcXRWQ3JoeStJK3ZuUGY0NHpaODVnNTg2ZGFHMXR4WC8vOTMvajg4OC85M245UllzVzRmang0L2pKVDM2Q2JkdTJvYVNrQk5kZWU2MnIwdldPTys2SXlEQzJRSldYbCtQRER6L0VybDI3WEpjNXF6TUI3ejlQQTRQWFlIMTlGb3ZGcldYSndINnEzdG81Qk10M3YvdGR2UFBPTy9qd3d3K3hZTUVDM0gvLy9RRU5XUXZVaVJNbjhOeHp6K0h0dDkvR3l5Ky9QT3dRUUxGWWpDZWVlQUtYWDM0NXJyLytlalExTmFHMXRSV0ZoWVVNWHNPRXdXdVlEVFZNeEdRUzQvMzM4OURWRlZoYkFiSFlqaXV2ZElTdWdDTWszTENoUEtUaDYwaEVSWm04QmtMQnFBQVZCRHRXcjY3MkNBQ21UbTJIeFNJYWRmZzIrQ0FmY0F5ME1Sb2xtRFRKODJQT3llTE9BM2RmZlNDRC9UZFVyVFpoMDZaU3hNWWFYUGQvNVpVVjJMVXJkOVNocjF4dTlSaGkwOWdZN1RVOExTdEx3SklsZFpETFBZUEtnZFd4b1Q0UTcrMGRmU1gxd0szVGd4MDdsbzVMTDczZzgzT2JtcUxRMEtCR2FxcDd0V1JOVGF6UDczMXFhby9mMVlncEtUcWZsWmplTUhoMXVQVFNDMTZEYjR0RmhQUG50UjZYVzYwaTdObVRneXV1cUVKT2p1OGV4K25wM2RpOHVRUWZmSkRuOXR6ck8zZ04vWjlncTFXRU45K2NBNnRWUUhLeURxdFdlZlpFRFlkZ2hhL1RwN2Zpa2t2Y3E1V0xpclQ0NG9zc3IyMXdBdm1aRjRuczJMU3BCQzB0VVRoN050bm41d1o2WWdnQXZ2ZTlFeDZYeWVXQjk2cXoyUVM4Ly81MG1NMWo1Mi83UkNFUzJSRVZaWFpWcDNyN0o1V0d2bTl1VGs0N0pCSWJQdnRzOHBoNkRSZHVJdzBhZlErckdoQmdqblRBMVRDQnFELzNPYmFqazhoemhrMkFZeEJOT0J3K2ZCamJ0MjkzOVE5OS9QSEhoNndlRzZtQlg4L0Fyek1RTnBzTlo4NmN3Zjc5KzdGLy8zNjNRSys2dXIvZ1FTd1dZK1hLbGZqc3M4L3dYLy8xWDZpdHJYVUxlNGVxSmhZRUFYYTdQYURndGFXbEJaczNiM2I3dWdMcEF6dVVZUGFJblRwMTZvZy85K1dYWDhhTk45NDQ3UFVFUWNEcnI3K09wVXVYSWo0K0h2Lzg1eitIdlA3enp6K1B4WXNYUTZmVFljdVdMU2d1TG9iSjVEaTU5L09mL3h3Ly9lbFBSN3ptY0hqMjJXZng5Tk5QbzdTMDFPTmpLcFVLNjlldng3WnQyN0JwMHlZSWdvRFcxdjZUL3pxZDR4aEdKQks1WFQ2UTBkaGZ0TlhiMit0eFBabE1CcFBKaEgvODR4L1l1M2N2UHZ2c00zUjNkM3RjWjlXcVZSNTlUWVBaNDFVUUJMejg4c3NvTHk5M3RhZHdCcTlQUGZVVTdydnZ2aUUvRnhqK1orenBwNS9HdmZmZUM4RFJmdUN2Zi8wcm5uMzJXVWlsL2gvdnJsdTNEbWZPbk1IMTExOFB2VjZQQng5ODBPL1A5Y1ZtczZHNXVUbGtGZTRUQllQWE1CdHFpSlJNWnNXMmJjWFl2VHZIN3hZRFlyR2owalV6MDcwU3l4bStmdkpKanQrVk1OdTNGL3AxUFY5bXpHajFXUkVHd0dkUHZPaG80Nmp1ZTlxMGRreWExT216NzkzMDZhMndXRVE0ZEdoa0RiSWxFcHZYcXNXU0VnMUVJcnNyOEhheVdFUW9LMHVBUnFQSDZ0VlY2T2hRNHJQUEpnZDBuNW1aM1I2aHBhK2dMajI5MjNVd21KM2Q0Ukh5U0NRMlY0L1QwZlFLenN0cjlmZ2VGaGRyTUcyYVo3V2I0ekhRWU5hc1pvK1BEUXhkZkZXOEJqNjhKalNCWW5TMEVaczNsM2kweUxCYVJkaS9meEpxYW1LSERGNEI0TlNwVktTbTlyOFk2ZXVUb3JvNkxpSVR4aG04T3ZvcCtxcDJMU3hNOUhseXpHWVRzRy9mWk5qdDhEZ0JNWkJXMjRjWk0xcVJuKy9ZTGl3SWdFcmxQV0RyNnd0ZWl4VmY3SFpIaTRHRUJEMnV1cXBzVkJXZ281V1FvTWZxMWRYWXZUdG54TGZoSEVya2RQeDRHazZlVFBWNS9VQyszZ1VMR3BDYXFrTnFxZzZ6WnJYNDNjNWhKRXdtTVdwcmh4L001ZzFEMTVHUnk2MURoS3BHcUZUbWtMZGpzVm9GOVBiSzBOc3JSVyt2RERxZDU5c2pxWVFQVklyS0V0YWdjZWhBMUxQYWMrS0VrL3liR3lobjRBUWdMTDBzVDV3NGdZMGJON3BWRno3NjZLTWh1YStCNFloeldGS2dubnp5U1o5QlhIWjJOclp1M1lxcnI3NGFxMWV2aGx3dXg2cFZxM0RtekJuY2Nzc3Rib04rYnJubEZ2ejk3My8zdW8xYUpCTEJhclg2WFlGb01CaHd6VFhYZUxSUEdLb1ByRC9HZW9YblVLS2pvN0Zueng0a0ppYTZmZDhiR3h2eCtPT1B1L1VJWGJCZ0FYN3dneC9nNmFlZmR2VTRsa3FsK010Zi9vS2JiNzQ1N0dzUFZIRnhzVnZvT20zYU5OZjd2LzcxcjNIWFhYZTVQdWJyZTJxejJkd3FzbjE1NktHSDhOQkREN2xkdG1IREJqejQ0SVA0d1E5KzRQVnpYbmpoQlh6NzI5OUdWSlNqQU1sZzZHOVRGZXdlcjRtSmlYNTlIY0VVU09qcWxKeWNqTjI3ZDZPenM5T3ZDbkNyMVlyaTRtSlVWMWVqcHFZR05UVTFibS9YMXRiQ1pyUEJaREtGckdYRVJNRGdkUUJ2VzNhRGJiaS9JUWFEQkJrWjNWNkRQbS9TMG5RK3ErTUdWcjc2RTc3YWJNS1FVNUtINHh5bUVpaXAxQWF0dG0vRTk2dFVtcUZVRG4yZDJiT2JZVGFMY2V4WTROdVdNaks2UFFKSGcwR0NtcHBZVEpyVTViSDl2S0lpSGhxTkhwczJsVUFrc2tPcjdVTjN0OHhyaFpTdjdlWkpTYjErZnkvOHVhNnovY0FISDB3ZlVSV29TR1RIbkRudTJ5ZE5KakVxS3VKZHJSMEdLeXpVZWdTdk5wdUFoZ2ExMi92ZUJHdDR6V2pFeCt1eGFWT3B4ODkwVDQ4Y2UvWmtvN1ZWNWJQMXdNRGY4N3E2R0Z5NEVPMGF3SGJpUkNwc05pRWlBVmdrUTdleFFCQ0FGU3Rxdlg3TVpCTGoxS21oejlUYTdRTDI3NThNaWNUbXRRcmVLUyt2UDNoVktzMCtmOC9ERWJBQWpoTUlHemVXZXExQUI0RGEycGhSOTVWY3NLQmh5T2Vobmg0NVRwMUtHWFhQNlk4K21vWlpzMXF3WUVFRERoN01SR1ZsL0pEWGwwaThQL1kybS92ZlJKSEk3allJVVN4MjlPb2NxSzlQaW9xS2VKU1ZqZnhyNk94VW9LQWdDU1VsR2dhb1FlU29WdlZkcWVxb1ZnMzk4NS9CSUVGSGh4Szl2ZEwvQktreXQ3ZkRVZVh1ajFVcC91MnFJQW8zaGFLL1FFQ3YxN3ZDa2xBNGZmbzBycnp5U25SMk92NmUzM1RUVGZqVG4vNFVzdnNiV0EwNjBxOHJQVDNkOWJaY0xzZnExYXZ4eVNlZkFBQWVmZlJScjlWeThmSHhlT2VkZDZEUmFGeGY2NmVmZm9xNWMrZmkyV2VmOVZuZDYwK2xxVE4wUFhUb0VBREhRTFN6Wjg4RyttV0ZqZGxzRHJoUDZrZ0Q0SUd0TXJxNnV2RFVVMC9oOTcvL1BmcjZQSTk1Zi9HTFgrQmYvL29YYW1zZHIxSC81My8rWjF5RXJnQ1FsNWVIVmF0V1lldldyZGl5WlF2eTh2TENIcG9QUElHd2NPRkMzSHJycmE0MkY2dFdyZkw1K3hiTUhxL2pqVWdrUWtKQ0FxeFdLeTVjdU9BS1VRZitjeW9ySzhQMDZkT0h2YzIydHJhd0I4L2p5ZGg0QlRoR3pKL2ZHUEdLc0xnNEF4WXViQmoraW41S1QrL0doZzFsMkwxNzZyRGg2MGNmVGNQR2phV2pDbC9Ic3ZuekcyQTJpM0Q2ZEdCbDhJTXJyQUNndERRQk5wdmd0ZHF6cUVpTHRqWWxMQmFSSzVoYnVMQUJYVjJLaUV4dmRsS3JUYmo2NmxMczNKazNaT1cxTjdtNWJSNVZuNFdGV3JldmNiRDJkaVhxNjZQZEJvOFZGV25SMnp1d2dtRnMvdUZLU3VyRjFWZVhlV3dGcnFpSXg0RURrd0orL1BidG00SlZxMnJRMmFsd0RaZngxWWUxcGliV05kekpTU1N5WS9seXo4Q3d0allXMWRXZS9YdDlYZDlYQ0hXeG1EMjdHWW1KM3AvZnpwNU45bXNMdk0wbTROTlBwMkR6NWxJa0ozdHY4ekJ3NkpPdmdZSkFlRm9OeE1RWXNXbFRpYytUWW1WbENkaS9mL0tvaGhCbVpYVU4rWGZqeUpFTTVPY25CV1hRSVFBVUZDU2lzRkRyMSszNU90blExeWVCU0dSMzNZYk5KbUQzN2h4czJWTHNNNkRidDI4SzZ1dWpSN1RtbXBwWTVPY24rV3c3UTRGWnVyVE9MVlIxbk9BSTdYM2E3WUlyUkZVb0xCN0QzUURIejJhZ2JTaUlxSjh6OEFDQW5wNmVrQVd2WjgrZXhicDE2MXpEaTI2NjZTYTgrT0tMSVExVUJtNS9qb2taMmQrQ0dUTm00SlpiYnNHV0xWdXdidDA2UkVWRitiWG1VNmRPdVVKWHVWd09vOUdJam80T2ZPdGIzOEpISDMyRVAvLzV6NjdIM2xueE9seXJBR2ZvdW52M2JnQ094L0N5eXk1ekRSZ2F6YmIraWFLdnJ3OS8rdE9mOEp2Zi9NWTFZTW9idFZxTnQ5NTZDMnZYcm9YUmFNVHZmLzk3ckZ5NUVsdTNiZzNqYWtmbWpqdnVjT3VQUEpUQnZZMWZlZVVWMXhiOGdvSUNKQ1Y1RmdFWWpVWlgrTGxqeHc3Y2Nzc3RiaCtYeVdTUVNxVzQ4Y1liY2NjZGQrRFNTeThGZ0tEMEZ4N28rUEhqQUlEWnMyZTdxa1RIUXdEYjJkbnBOVlIxL3F1dnJ4OVZXNUQ0K0hoa1pXVmgwcVJKcm5ZdDVCMkQxd0gyN1p1Q05Xc3FJeDYrQmx0NmVnK3V1cW9NSDM4OGRQaHFNb2tuZlBpNmVQRUZtTTFpRkJUNGR6WkdLdldzYkxQYkhRTjRvcUxNSG0wR09qc1ZhR3gwVkhRV0YydmRxa1JYcjY1R1Y1Y0NMUzNoNlZubGpYTzc4WWNmVHZPN2Q1eElaUGZvcVdpMWluRHVuR05Jd0ZCOUNyLzhNZ3ZidGhWQkpyT2lyaTdHbzkzRGFJZWVoY3F5WlhWdVg1Zlo3R2hWVVZ6czJmL1RIM3E5Rko5ODRyNjkybGZ3MnRLaXd2bno3aitmRW9uTmE1RGEydXA1WGNEeGMrdnQraGZ6dHNlWUdDTVdMZkxlRnFLN1d4N1EwQ3FyVllUZHUzT3dmWHVoMTVZUkF3UEJxQ2p2TFNVTUJrblFna2hmRWhMMDJMalJzMnA3b1BQbkUwZTFqcGdZSTY2NHd2ZDA1ak5ua2dNZUNPWVBmOWNza2RoZ3NZaFFVcUxCK2ZPSitQclh6d053UEI4dldOQ0EwNmRUVVZ5c2djMG1vTFZWaFQxN2NuRFZWV1ZlWHdkczJsU0NVNmRTY2Z4NFlNR2FJQUFmZnp3MkRrQURiK1BTVDZ2dHczZStNM3dsazBnVStzclNtVE5iZ3I0cndtSVJRYWVUdWY3MTlNaWcwOGxkYi9mMlNsMTloQys5OUFMbXoyOGM1aGFKS0ZBRGV5clcxTlNFcEdkZ1FVRUIxcTFiNXdyQ2JydnROanozM0hNaEQxRUc5bUROeXNvYTBXMHNXN1pzUk5QUlAvNzRZOWZicjc3NktrNmVQSW5mL09ZM3NOdnRlTzIxMTFCYVdvckRodzhEY1BTSE5adk5ibTBmQm10dmI4ZjI3ZHRkUFdiWHIxK1BGMTU0QWErLy9ycnJPcjYyWTE4TWpFWWpubi8rZWZ6cVY3OUNZMlAvMzRxY25Cejg5S2MveFJOUFBPSFJFM1hGaWhWNDhjVVg4WjN2ZkFjV2l3WFhYWGNkM24zM1hXemN1REhjeXc4WnJkYjlPTXA1TWtJa0VpRXZMOC9ydHZlQnJRR2lvcUk4YnNQcDVaZGY5bXNOWXJFWTMvM3Vkd0hBNjdBMHRWcnR0VTJHTTlBdExDd01PR0M4Ly83N2NmLzk5dzk3dlp0dXVzbDE0bUlreXN2TDhkdmYvdGF0RlVCUHoraDN1RVJGUmVHYWE2NUJWbGFXSzJSMS91L1B3RGx5WVBBNlFFV0ZZOHZpUkF4ZjA5SUNDMStkQjU0dExWRm9hVkdodDFjR2cwRU1vMUV5b3JCczVzeFd6Si92V2NuYjNxNUVXNXZLclhLMHJVMkozYnVuaGl5VTh6YUF4WmNwVXpvOER1NnFxK1BRM1MzSDRzVVhQSDVPaW92N3Q2QVdGQ1JpOXV3bVZ4V09XR3pEK3ZWbGVQZmRtYTVLTjErdjhTb3I0MUZSRWVkMm1VaGt4eFZYVkhsY3Q2b3FEdVhsUTIrM0hTd3F5b3p1YnYvNkYwNmYzb3FZR1BmK3VlZlBhMTM5S1llYXpOM1JvY0RiYjg5RWJLd1JEUTNSZm45UEF4MWVJNVhhY05OTnAveSsvbkMrL0RJVDExeFRCSkhJanNaR05mYnZuK3ozNCtVdlg2R0JyNG5nbzlIYXFrSitmaExLeXlOWGNSMUpnbURIRlZkVStxeGtQSGd3eSs5ZTJFNEdnd1I3OTJaajY5WmlqK2VCbnA3K254VmZ2WHhEM2Q4MU9ia1hWMTNsV2JVOTJOYXR4YWlzak1maHd4a0JEenBVS0N6L3VRL2ZMUXlPSHZYY29oVnFLU2s2MS9kYXA1UGg5ZGZudXFyVXJWYkJkZElqT3RxRVZhdXFNWDkrQTA2ZlRrRnhzUloxZFRFNGVqUWRTNWZXZWR5dUlEaGFLcWpWSnV6ZlA5bXZ0Y2psVm16YVZJTEdSaldPSDA4THVGbysyRWJUeGtVa3NrT3BIRmxmd21CNzk5MFpXTHUyQWhxTmZ2Z3IvNGZSS1BsUG1Eb3dXSFdFcXowOXNvQ0d2bzJESWhlaWNXbmdaTzd5OG5Jc1hydzRxTGRmV0ZpSXRXdlh1aXJ2N3Jyckx2enhqMzhNUytWYVdWbVo2KzJjbkpIM09oK0pmLzNyWHdBYzFhNmJObTNDZGRkZGh5dXV1QUxYWDM4OVdsdGI4Y2dqajdpdUs1UEpZREFZM0xiRUc0MUd5T1dPMXpabFpXWFl0R2tUU2twS0FBQXJWNjdFTysrODQ3Vlg1bWlNaDJyQ3dZeEdJMTU4OFVYczJMRURkWFg5cnlNeU16UHh5Q09QNE9hYmI0WkVJc0V2Zi9sTHI1OS8vZlhYbzZpb0NFOCsrU1NNUmlPMmJkdUdaNTU1SnVqVm0yUEZ5Wk1uQVRqNnd2clRhM1MwbkZYZlR6Lzl0TWRsL3VycDZmSDRITEZZN0ZhdEh5azZuUTUvK2N0Zi9MNitzMXJWMjc5Smt5YTVLbzB6TWpMY1RxclF5REI0SFdSZytDb0lqdUNvclUwRnZWNENvMUVDbzNIMFR3b3JWM3BPbGU3cGtlUE1tZUJYQlEwV0YyZEFhK3ZRRlpjbWt4ZzdkK1lGN1Q3Rllodnk4cnhYMkJRVmFWRlpHWWZzN0E3WGxsQ05Sby9aczV0eDVFajREOWdIeTgzMTNCWnk3bHd5NUhJTFpzMXkzeTVoc3drb0xlMFBYcnU3NWFpdGpYV3JpbzJLTW1QTm1rcDg5TkUwMk8yK2U3eTJ0eXM4UWpLeDJPWTFlTzNvVUlZc1VKTkliRml3d0Qwd054ckZybUUyTXBuVjU5Zmc1T2h4NXozUUNTUUVENmZXVmhWT25FaDFWZmI2ZXUzbzZ6WGhjSThKNEI2ODJtd0NLaXZqa1orZjZQZGd2ZUhZYkFLcXF1S1FuNS9rcXNLK1dDMWNyWjlieXdBQUlBQkpSRUZVMklEa1pPOVYvQ1VsbWhGdi8yNXVqc0twVTZrZS9jRnJhL3ZiUC9nS1hrZlNhOWxmdWJsdFdMV3EybWRWOVdCVHBuUWdNN01MUjQ1a2VLMmc5c1lSS0paNjNXNE5BRjFkQ256NmFYYllxOXJGWWhzMmJTcDEvVDM1L1BOSmFHN3UzNnBxdFlvZ0Zyc0h4V3ExQ1N0WDFtREJnZ1ljT3BTSnMyZVRrWktpODluSE56ZTNEWTJOYWhRVmVWWmRPQVkwOVgvUkd6YVVRNnZ0ZzFiYmh5bFRPbkR3WUJhcXErTThQbzhDMDltcHdQdnZ6OENTSlhWdWZjWjFPaGthRzlVZVZhczlQYktBVDY2TXhEak1DWWpHbElVTEY3cmVQbmJzbUdzcWVEQ1VsSlJnN2RxMWFHcHk3RWI3NFE5L2lOLzk3bmRCdS8zaEhEdDJ6UFgyb2tXTHduYS9uMzc2S1U2ZGNoUW5yRm16eHRXK1ljT0dEVGgxNmhUZWZmZGRiTnEweVhWOXBWS0o3dTV1MThSNUFOaStmVHMwR2cxdXZmVldtRXdtVjdYdzJyVnJzWFBuVHFoVWtkdk5GNGpxNnVxUUJIeDZ2UjUvL2V0ZjhldGYveHIxOWYydkNSTVRFL0hqSC84WXQ5OSt1eXU0SHM0dmZ2RUxYTGh3QVgvLys5OWhzVmh3KysyM283Q3dFTC81elcvOHZvM3h3R0F3NE1DQkF3Q0FKVXVXaE9VKzQrTURLMVR5eHR2Sm9MeThQQlFWRmZuOG5BY2VlR0RJU3RZWk0yWUFBSDc1eTEvaTJtdXY5WG05VjE5OUZiLzYxYTk4Zm54Z1AxcXBWSXIwOVBRaGcxVldxNFlYZzFjdktpcmkwZHFxUWwrZk5DUXYxTDBGcjNxOXhPOEQzdkZtM3J3bXIxdGR6V1lSU2tzMU1CckZPSGN1eVcwNys5eTVUZWp1bGtmME1WR3JUVzc5U1FGSDBOTFFvTWFLRmJXUVN0MFAzbXRxWWoycTJNNmZUL1JvUjVDZTNvMzU4eHVHbk1ROVZzeWQ2L205TzNFaXpUWDUzVmQvVjMvNUNpalQwblFBL0I5MjUyL0FGSWhUcDRiLy92aGF2ejhIM3hLSkZYcTlGSVdGV3B3L256aGtCYVR2Mi9OKy94YUxnTGZlbXUwejhCNkptQmdqTWpLNklaTlpvZFBKVUZNVEcvSHFQWDlNbWRMcGNmTEFxYXRMamkrL0hObDJQNmRUcDFLUWxkV0p4TVQreXBDQkZlaStnOWZnVDJzV0JEdVdMTG1BdVhPYnZINjh1VGtLeDQ2bFkrM2FDaWdVN3BXd0Vva05LMWZXSUNtcEZ3Y09UQnB5Szc5S1pjYkdqYVVldzZlY0RBWUpkdS9PaWNqUFIwcEtyMXRmMThIUERVUDFwZTdzVk9EQ0JVZkZ3dWVmVDBaS1NyN0g0K1EwWTBhcjErQjErL1pDMTNObVpXV2MyMk1VRldYR2hnM2xLQzFOd0pkZlpvMkwzNSt4ekdvVmNPaFFKdXJxWWpCclZqT0tpeDBuY3NOeFFvOEJLMUZvTEZ1MkRJSWd3RzYzdXdZMkJVTlpXUm5XckZtRGhnYkg2NEVISDN3UU8zYnNDTnJ0KzhQNTlZakY0ckFGVFlCanNyelQ0T0ZiR1JrWnVQdnV1OTB1aTQ2T1JsTlRFOXJiMjEyWEZSVVZvYUtpQWphYkRhKy8vanFPSERtQ3A1NTZDbi80d3gvY0JxSU5OSGhvMFZnUTdMNnpYVjFkZVBiWlovSDAwMCtqdWJuL0pHQk1UQXp1dSs4KzNIdnZ2UUdIVzRJZzRLV1hYa0p5Y3JMcmUvZkhQLzRSKy9mdngrdXZ2NDQ1YytZRVplM3A2ZW1vcjYrSFZDcEZjM016NHVMQ2UxTDQvZmZmZDdVYUdBKzliRWNqTVRIUnIrRlVxYW1wUTE3UFd3L2NnVFFhRFE0ZE9vVE16RXlrcGFWQkpPSVExN0dFd2FzUHdkNVdmTEhTYXZ0OGhoN256eWU2S29oUG4wN0I5T210YmdlNUsxZldRQ2F6Qmp3TUsxaG16bXp4dU96NDhUU2twT2k4ZnN6YlFYaGRYUXowZWdtVVN2ZUQ5d1VMR2xCVEV6dG1KaHg3bzFhYlBIcTdOaldwM2FhZis5cGlQRnFwcVQxSVRSMzdVNWRIYy9COTRVSU0zbmhqamwrOUtnTU5lQjFEWUlJWDdDMVkwSUNGQ3h2YzFtRXlpYkYvLzJSVVZZM2Q2ajJOUnUrei82alZLbUR2M3V4UlQ1YTMyUVI4OHNsVWJOcFVncmc0QTBwTE5XNjdDcUtqalY0L0w5Z1ZyMnExQ1d2V1ZDSWx4ZnZBcjdObmszSDBhRHBzTnNmWHZYRmpxZGVXT3JtNWJUQVlKRDUzSENRazZMRmhReG1pbzcwSHlucTlCQjkrbUl2T1R1OEhZcUdXa2RIdDl2N2dyOUhYeWRUejV4Tng2RkNtNi9mUmFCVGp5SkVNWEg1NWxkZnIrOXB5UHpEVWRRUzVNUjRuVzZkTmEwZHFxZzc3OWswSmV6VzZ2MjFjdnZlOUV4NlhOVGRINGYzM2h6OXd5TXpzeHRWWGx3NTd2V0R4TnBBdzFQeloxVUJFZ1V0TVRNU1NKVXR3NU1nUkhEdDJESTJOalVIcDg3cG16UnBjdU9Ebzg2N1ZhcUhUNlhEWFhYZjU5Ym4zM1hmZnFFUEUydHBhVjlYcFpaZGRodGpZOER4bjdkdTNEM3YyN0FFQTVPYm00dXRmLy9xd241T1E0TmhGNTZ3TU5ocU5xS3FxQXVDbzdBTWNBZWJ6eno4LzVPME03R2tiYWpaYjZIdUxEM2J5NUVtc1diTUdYVjM5QlRZeW1ReTMzMzQ3SG5ua0VaKzlTUDBoQ0FKMjdOaUJqSXdNM0hQUFBiRFpiRGg3OWl3dXZmUlMzSHZ2dlhqNDRZZEhQS0FOQUNvcksxMlZ1WmRmZm5uWVExZWJ6ZWFxM05Sb05HSHJZenV3L1lWT3A4T1BmdlFqUFBUUVE1Z3laY3F3bit0c2ZWRllXT2hYaUJvcEkra0JUZUV4ZGxNZkd2ZmtjcXZQZnJrbWt4aG56cVM0dlgvZ3dDU3NYKy9laUgzeDRndFFxMDA0ZkRqRDcyRlF3U0FXMnpGOXVudDdoTVpHTmJxNzVkaTZ0ZGpqb0V1dmw2QzFWWVhZV0FQa2Npdmtjb3ZyZjROQjZoRzhpa1IyckY1ZGhkMjd4OGJBRlcrV0xhdDEydzV2c1lqdytlZVQzTFlPeTJTam0xNDQzZzllZlFlaXczOWRnZlVUak56amxKM2RnVVdMUEt1UFpUSXIxcTZ0d0FjZlRCKzJmVWtrS0JRV2JOaFE1ck9mNWVlZlQwWmJXM0RXM2RzcnhiLytOUU1halI0dExlNFRtR05qdlFldmdmWlRIVXAyZGdjdXU2emFheVZuYjY4TSsvZFBkbFZ5QWtCOWZUU09ITW53TVlBTm1EMjdHU2RPcEhtRTBqazVIVmk5dXNyblk5clhKOFdISCthaW95TXlvYXRJWkhmckYrNk50eE1kcmEwcUhEem9XZmxjVXFMQnpKa3RYb2ROZG5WNW5wd1ZpZXh1ajQxTVpzV3hZNGxJVE96emFMZWpWcHV3WlVzSnZ2b3FQU1REeHlpMFJ0Tm1obWlza3dvaW1PMk81ekt6MVFLcE9MeUhpOWRkZHgyT0hEa0NtODJHZDk1NXgrK0FkQ2kxdGYxLzcxcGJXL0huUC8vWjc4KzkvdnJyUngyOHZ2UE9PNjYzdi9HTmI0enF0dnpWMDlPRG0yKysyZlgrd3c4LzdGY0ZuRFBvZG9hdGhZV0ZybUF6a0dyTGNQVjRmZTIxMS9DSFAvekI5ZjZoUTRld2ZQbHlyOWMxbTgwZXZXaEh1bzU1OCtZaE5UVVZYVjFkRUFRQjMvcld0L0RrazA4R3RkTDNycnZ1UW1abUptNisrV2EwdDdmRGFEUml4NDRkK052Zi9vYVBQLzRZQ3hZc0dOSHRmdm5sbDY2M2g5cmFIaXAvL09NZmNmYXNZMWpuWFhmZEJhVlNHZlkxM0hERERYanZ2ZmZ3NXB0djRxbW5ucHF3ZlhUSEM1TzF2NkJCT2tFcmRTZm1WMFVSSjVIWXNHRkRtYy8rZjhlUHAza0VUMVZWY1Y1YkM4eWMyWUx0MjR0OGJtc05oZXpzRG84dHBqMDljbHg3YlpIWHRnbEtwUVhYWDM4VzMveG1BYTY1cGdoWFgxMkdOV3Nxc1dKRkxlTGp2YTlibzlGajBxVEFHbm9IU3EwMkRUblIzSmZNekM1TW1lSyt0a09ITWoycTJFYmZhbUJVbno1bUJmdnJpdVJCL3VDcTU0SEVZanVXTGZNY1FoUnBqa0YyNVQ2MytSODltbzZ5c3VEMlJiWmFSV2h1am5JN01hRlFXSHoranVoMG85OVZvVkJZc0daTkpkYXRxL0I2UCtmUEorS2YvNXpwRnJvNjVlY25vYjdlK3lBQWtjanVWcWtya2RodzJXWFZXTHUyWXNqUWRkZXV5SVd1QUpDVjFUWHM4NTIzNEhXb3FuTmZPeTZLaXowcldRYnZBSEMrLytXWG1WNTMwUWlDSFV1WDFtSFZxcG9KKzF3NFVZMm16UXpSV0JjMUlHalZtY0wzMnR2cHU5LzlycXRuYUNDRFlzWXF1OTN1K2pwaVltSncvZlhYaCtWK2YvU2pIN21xVGhjc1dPRDMvVHFyLzRxTGkyRXltVndEa0p5M00xYVl6V2JjZWVlZHVPR0dHOXdHZ2ExZHV4YlBQUE1NVENiSGEwQ2xVZ21OUmdPTlJqT2lnVjJiTm0zQ3BrMmJrSm1aNlhhNVdDekdFMDg4Z2RXclYrUG8wYU40NDQwMy9BNWRBeG5vdEczYk5oUVVGR0RMbGkydXkrYlBuNDk1OCtiNWZSdURPWU5YUVJDd2JkdTJFZCtPTjJiejBLL0RqaDQ5aW9jZmZoaUFvOVhGajM3MG82RGV2NzkyN05pQnBVdVhRcWZUNGZiYmI4YzExMXpqNmwxTTRUZndiNDA2RElQV0lvSEJLd1dkV0d6RHVuVVZQcmU4TmpSRXUyMVhIK2pJa1F5dkIrN3g4WHBjZTIwaEZpKys0SE15ZVRETm10WHM5bjUxZFJ3RXdUN3NoUEJBcGFlSGJqdDlYSndCVzdjV1k5T21FcDk5Q3IyUlNtMVl0Y3A5YTJ4cGFZTFhWZ3FqYlRYZzYvVlBUVTBzRGg3TTh2dmZvVU9aM204b3hNSjE4QjNKZy96aFRuaWtwdmI0UE1FU0NXS3hIUnMybFB0OC9zblBUd3BiKzVLaEhydlJ0clBKeTJ2RE43OVpnS2xUMnowKzF0SVNoUTgrbUk2REI3TmdOdnQrOFhMZ3dDU2ZXKytkL1VmVDBucnc5YStmOTlnQk1GQjd1eEk3ZCtaRnJMMEE0UGhkOE5iV1puQ282azlyajRHcXErTThxbHVibTZPOERqUWMvRHpyZkg2MFdFVFl2Myt5ejBGak0yYTBZTmt5NzlYSE5EYjVQaGtXM25VUWhZSjZRRVZnajZsdmlHdUdSa0pDZ21zUVRVRkJBWGJ2M2ozcTI3VGI3U1ArdDNUcDBsSGQ5NjVkdTFCU1VnSUF1UFhXVzRNNi9YeGdnRGV3a3ZPWlo1N0JYLy82VndDQVFxSEFhNis5NW5lbDV5V1hYQUlBTUpsTWVQdnR0L0hlZSs4QkFOTFMwcENWTmJxKytNSFMwTkNBeXkrL0hNOCsreXdBUjFoODh1UkpMRisrSEFhREFYZmZmVGR5YzNQeHdBTVBJRHM3RzhlUEgwZDlmZjJJQm11OS8vNzcrTC8vK3o4c1dMQUFqWTJOcUttcGNRVzlYL3ZhMTdCLy8vNkFocVY5OXRsbnJqWU96a0ZudzBsSlNjSE9uVHZ4eWl1dllPYk1tWGpqalRkR05TVE1HYnd1V2JJRWFXbkR0eDhhaXNsa1FtVmxKWFE2SFN3V0M5NTg4MDNYeHdiMy95MG9LTURXclZ0aE1CZ2dDQUtlZi83NW9QNCtPQmtNL2NjbHZoNm4zTnhjSER4NEVJODk5aGhFSWhFKytPQUQvUGEzdi9WNjNkN2UvcDFQZ1ZaTUE4RDk5OThQUVJCOC9uTzY2YWFiaHJ6ZXZmZmVHL0I5anhkdXdhc2tkQU9JSTRtdEJpaW9aRElyTm13b1EycXE5OUJEcjVkZzN6N2ZCNkFXaXdnZmZ6d05XN2NXSVNySy9ZeVpXR3pISlpjMElqZTNEY2VPcGFHa1JCT1NJUm9wS1RxM3JhVldxNEREaHpOZ05vdVFsZFUxNmlyUGdZSjVXd05wdFgzWXVMSFVGUVJzM0ZpS1hidHkvUnJtc25oeG5WdWxZSE56RkE0Y21PVDF1dDdXSDhpQnA2OUFzYVZGRmRCZ05hblU1blBiZENpRnF4STFrZ2Y1SnBONDJPQStOVlVYMGRETlNTeTJZLzM2Y284K24wNEZCWWxoRGVrVEV6MjNxQU9PNnRqUnRCcFFLczFZdHF6VzQvZXZwMGVHNDhmVFVGcXE4ZXQybkFNTUJ3L2o2dTJWd1dZVGNQbmxWY2pOSGZyc2YxbFp3cEFCYnJqTW1ORUNyZFl6SUJqY0xpSFE0TlZ1Qjg2Y1NjRmxsem1xaGd3R0NmYnRtK0wxYjVoSzVWNWhQZkQzcHJGUmpmejhKTXlaMHp6NDB3QTQyanZrNXlleHYvdzRNWm8yTTBSalhaSmNqanFENC9tMHJxc1pXYkhoYjRmeTZLT1A0dFZYWDBWUFR3OGVmdmhockYrL2ZrVFZpcEZtczludzR4Ly9HQUFRRnhmbmVudWtLaXNyOGNZYmJ5QTJOaFpTcVJRN2QrNTBmU3cxMVRFVTlvMDMzc0E5OTl6anV2eVh2L3dsWnM2YzZmZDliTm15QlhLNUhFYWowYTFLTnRBK25LSDhmdVhuNTd1R2xVMmVQQm1mZi80NU1qTXo4ZkhISCtPMjIyN0RXMis5aGVycWFqejExRk40NnFtblhKOG5rVWdnbFVwZC93YStEemhDUktQUjZQYi80SllKTXBrTU5UVTFycXBzWDRxTGkzSGRkZGNoT1RrWjhmSHhVS2xVYUcxdGRUdVJNSC8rL0lDKzdodHV1QUhmK2M1M1J2WFlkblYxb2FDZ0FFQncyZ3lZVENiazVPUjRiUzB4c0FMNHdJRUQrTnJYdm9iV1ZzZUovSi8rOUtkQjYrMXFzVmh3K1BCaFYrL2t2Ly85NzY2UE9YOHZ2QkdMeGZqWnozNkdwVXVYNHQvLy9qZWVmUEpKMU5UVXdHS3hRQ0tSUUJBRUdBd0cvT2xQZndJQWlFU2lNWFB5WWFLcDdlby9Ga21TUmY2WU1oUVl2RkxRUkVjYnNXRkR1YzhxTDR0RmhOMjdwdzQ3OUtlblI0YVBQc3JGbGkzRlhnTWZsY3FNMWF1cnNXQkJBODZkUzBaUmtUYW9CLzJEdDFhZk9aUGlPaGcrZGl3ZEsxYlVlUHMwTjNhN2dMWTJKWnFhb3REZXJrSlNVcTlIanovQUVYeWtwUVczNmpVMXRRY2JOcFM3aFRKYWJSK3V1cW9NSDMwMGJkakhLam01UHl6cTZaRmg5KzZwUHZ2cmVnOWUvVC93SElldm9kMTQ2MThNQlAvZ08xejM0MDFkWFl6WHFzcUJGSXJBMjFrRW0waGt4NVZYbGlNenM4dnJ4L1B6azhJYXVqcjZqWHAvM05yYkZUNVBQdmxEcjVmaXlKRU1WeGpZM1MzSG1UTXBLQzdXQkJ3c25qMmJqRm16bWlFVzl5OG9Lc3FFNjY0ckdQTEVrTTBtNEt1dk1uRHUzTkFUVnNNaEtha1hTNVo0YjNsaE5JNytaVTVSa1JacXRRbHhjUVljTzVibU14eFZxOTEvRDZLaTNJUFlreWRUa1pmWDV2TnhUVXJxbmREQjYzaC92aC9JMTNPeXI4dUp4cE9wS2pWT2RuVUFBTXJhNjdBOEt6aFQxQU9Sbkp5TW4vLzg1L2poRDMrSVU2ZE80Y1VYWDhTdHQ5NGE5bldNMW5QUFBZZjgvSHdBd0JOUFBPRWFYRFZTU3FVU2p6NzZxTWZsOGZIeFdMeDRNWXhHSXg1KytHRlhDSGJMTGJjRVhDV24wV2h3eHgxMzRQZS8vNzNyTW9sRUVwUmV1OEZ5NVpWWFlzV0tGYWlvcU1Dbm4zN3FhZ01RSFIyTk45OThFM2ZlZVNlZWYvNTVmUFRSUjI3Ynh5MFdDeXdXQy9UNmtiZlErTVkzdm9IazVPRlBSbVJuWjZPb3FNalZ5M1F3UVJCY1crNERNZHBBKy9EaHc2NmV2Y0VJWHRWcU5kTFQwMUZYNS80NmJPWEtsVml6WmcwQVI3L2hyMy85NjY3UTljNDc3OFJqanowMjZ2dDJFb3ZGMkx4NU03cTczUXN2bGk5ZkRyVjYrQ0dtR3pac3dJWU5HMXhyMjdWcmw5ZnJiZHUyRFRKWjRJVVREenp3Z0t1S2Z6UmVmZlZWMTFDeWlhYXNyZi9uWjZyS3Ywcnc4WWJCYXhBNXF5RTdPeFhvN0ZSNERiaDg5Y2NiNzZaTTZjRHExZDZIdXdETzBEVUh6YzMrL1NKMWRDanc3MzlQdzZaTkpUNXZNenJhaE9YTGE3RndZVDFLU2pRb0wwL3crL1o5aVk4M0lDdXJQN2pwN3BhN2JVcytmejRSZVhtdFhpdXJiRFlCTlRXeEtDOVBRRzF0akZ0MWFWZVgzQ040dGRrRVZGWEZlZDNDTzI5ZUUyYk85TDIxZDZBNWM1cmNia011dDNnOStFdEowV0g5K25KOC9QSFVJY09aQXdjbTRacHJpbUF3T0thVDYvVytueWE4Zlc4Q09mQWM3OVZCa1c0MUVJNkQvR1BIMHBHYTJ1TlJnVDVRT0FmZmVTT1JPTnFiRFB6ZEhlakVpVFNjT09IN2pQZFFrcE43c1hKbERicTY1T2p1N3YvWDB5TnpWWVo2VzgrcVZUVStUMEw1NnEwYWlLSWlMZUxpREdoc1ZLTzZPbTdFUVc1Zm54U2xwUnFQNTZHaFF0ZWVIamsrKzJ3eUdodUhmekViYWdrSmVseDFWWm5QRmpUQkdtSjIvUGp3Vy9FRzkvTldxY3hJUyt0eGZiK05SZ2xPbjA3QjRzVVh2SDYrUHpzUy9EVVduMXZINHBwR2loV3ZOSkZOVmZVL3R4ZTNobTh5L1dEMzNITVBkdTdjaWYzNzkrTysrKzdEMVZkZmpZeU1qSWl0SjFDVmxaVjQ2S0dIQUFEcjFxM0RIWGZjTWVyYlRFbEpRVkpTRWxwYVdtQzMyeUVJQW5KemMvSE1NOCs0dG16djJiTUhLMWFzd05xMWEvSENDeStNNkg1KzlhdGZ3V0F3NEsyMzNrSjhmRHgyN05qaFYwOVJyVmFMaFFzWEFnQ09Iejgrb3Z0MldyZHVIUUQ0M0FxL1k4Y094TVRFSURzNzIrTmpLMWFzd0lvVksyQ3oyVkJUVTRPR2hnYTB0TFJBcjlmRGFEUjYvTE5ZTEJDSlJCQ0x4WkJJSkpCSUpEN2ZYcmx5cFYvcmwwcWxtRGx6Sms2ZlB1MTJ1VUtod09MRmkvSHd3dy9qcXF1dUN2QlJHVDFubTRGWnMyWmgyclJwUWJuTm4vemtKNml0cllWSUpJSktwY0wwNmRPeFpjc1cxekMzNk9oby9PdGYvOExhdFd2eHdBTVA0QmUvK0lYZnR5MElnaXZvOXRXYXdmbDc0UHlaazBxbFdMSmtDZjcydDc4Ri9MWE1tVFBISTNpTmpvN0d0bTNiOEwvLys3OEIzeDRBSkNZbVl2cjA2U1A2M0lHU2tpSmY3QkFxSlczOWhXMDVVWkUvdmdnRkJxOUJOSGx5cDl2QmExK2YxSFdRM3Rzcmc4a2tSbnE2OXkydzQ1VktaY2F5WlhYSXlmRmRFZGZYSjhXZVBUbG9hZ29zRkcxcFVlRzk5MllNT2FRTGNQVFJtek9uR1hQbU5FT25rNkdxS2c0TkRXbzBOYW5SMXhkWWo1QVpNMXBjYjl2dHdQNzlrOTBDZExzZCtPS0xMRnh6VFpFclhMTllSTWpQVDBKK2ZwTFArMnRzVk1OaUVia0Y3MFZGV3AraGdFUmk4enVrRCtTNkdSbmRXTHUyQW52M1p2dHMwOURhcXNKWFgyV2d0alptMk9xcjBWYThqbmUraGk0R094RDFkVC9oZUt4N2VtUjQ1NTJadVBUU2VzeWMyZUwxT3NFS3QwWkNwVExqcXF2S2ZKNE0rZkxMVEJRVyt0KzJZakN4MkFhTnBnOGFqZWZ0MisyTzZ0UGVYaWtNQmlsTUpoR2tVaHVTazNWRDlqK3VyWTBkOFhvR09uSms5QWVnTVRGR3YzdEEyMndDenA1TnhzbVRxUkZ2TFFBNDFyNTVzKzhlMWhhTHlLTUZocmVnUEJpL3I0Smd4K1RKbnNNeXJyaWlFaDk4TU4zMU8xSlFrSWdGQ3hvOG5yT3RWbEZRZzJ4ZlgxTWdKL1VHMDJyNzhKM3ZlSy9jY2I5djczK1BCbFpWajNlK24vdkR1dzZpVUpnYkUrZDYrOHVhY3hGYmgwZ2t3cHR2dm9uRml4ZWpycTRPMy96bU4vSFpaNStOcU9JczNBd0dBNjY3N2pyb2REcGtaV1hoOWRkZkQ5cldlMmQvVUxQWkRFRVFQSHBPNXVYbFlmLysvY2pMeTNNRlg0R1N5K1Y0OXRsblhUMVUvYlY1ODJaczNyeDVSUGM1Mk42OWU0Zjh1RDhCcUVna3d1VEprLzBlZWhWc3AwNmRBdUNvdEhWV21VYjY1emN0TFEyMzNYWWJycmppaXFEZDV2ZS8vLzFocjdOcTFTcms1K2NqTnpjM29OdVd5K1ZvYlBROTZOZnB3SUVEcmdCZG9WQ011QWZ1RTA4OGdVY2VlUVFta3drMm13MGlrUWh4Y1hIRGY2SVh6cFlmenBNUm96Vi8vbnkzTmlLaFZsdnJhT1BuYk1VUlNnZHIrbDlmem9zZTJlTTkxakY0RFNHVnlneVZ5dXh6eU10QW85bDJHZ2xpc1Eyelo3ZGcvdnlHSVN1akdoclUrUFRUN0lBRFVLZXVMam5lZjM4NjFxeXA5Rm5OTnBCYWJjTHMyYzJZUGR2UlIwK25rNkduUjRhK1BobmEyNVU0ZFdyb29UckhqNmRCS3JVaEw2OFY1ODRsZXowUWJtbUpRbUZoSW1iT2JNR0ZDOUg0L1BQSnd3WlBOcHVBK3ZwbzE5ZlEyYW5BVjE5bElEWTIvRU9KcGt6cHhPclYxZGkvZjdMUDYvaTdmZGg3eGF2L2EvRTM4QkNKN0xqeHh0T3VhbkxuUDBjVm9pSmkyenZEVllucWUxdHJVTy9HSjZOUmdvTUhzMkF3U0x3T01HcHBHYnJQVmFob3RYM1lzS0hNYXpXdXlTVEduajA1dUhBaCtFMzduUVNoLzNuZVgxMWRpcUJVdkk2R1hHNUZkbllIcGsxcjgrdnZFK0E0ZWZURkYxbm82RkNHZUhYK1c3ejR3cENoY1dWbG5GK3RGN1RhUHF4ZVhUV3FFd2dwS1RyRXhCZzlMbytLTW1QcjFtSjgvUEZVdExjcllUYUxVVjZlNExFRG9yQlFHOVNLVjE4aFp5QW42Z1lUaWV4UUtrZmVWa1FzbmpnN2Z0aHFnQ2F5eGJFSmtBZ0NMSFk3aWxxcTBkYlhCWTBxT0NjTUE1V2Ftb3BkdTNiaG1XZWVBZUFJVjV5VmtHUFp2bjM3TUcvZVBNeWJOdzkzMzMyM1gxdlRBelZVR0RKNzl1eWczeCtOM0VnR01vWEs3YmZmSHJIN0RqUjBEWVJTR1p6WHA4NnEzZUY2K1ByajZhZWZEc0tLK3ExZXZScXJWNjhPNm0wT0pWdzdERnI3T2xIYzRxaDRsUW9pTEk0YlhVdVdzV3JzUEF0YzVJYnJlenBXaU1WMjVPVzFZdjc4aGlHM0hwdE1ZaHc5bWg3UWdLU2hibXYzN3FtWU83Y0ppeGJWQjNUd3BsYWJYSU9pRWhQbHd3YXZKcE1ZbjM4K0NhV2xDVU5XNkI0OW1nNjlYb0lUSi95ZkJGbFJFWStzckM3b2RESjgvUEZVbU0yaWlQVzh5ODF0ZzhVaXdzR0RvMnNRN2kxNERlU2dQcEFLS0luRUJxMjJ6MnRsbzlYcS9ZRU05UmI0Y0IxOCt3NTR3eHRrZVB0K2RYWXEwTk1UL3I2VWt5ZDNZczJhU3E4L2IyMXRTdXpaa3hPVWZwbEdvd1E2bmN4dDROeG9uRDRkL2lFbGdLTTZOQ3VyQzVNbWRTSTFWZWYzejJoUGp4d25UcVNpcE1TL2dWM2hOTlJKUDR0RjVQWDUyVmVsYmw3ZTBFUEVSa090TmlFbXhvajJkc2RCUVZHUjFpMTQxZXVsQWYwdDhVZTRueHY4SVpGTW5GQnlyRHduRTRWQ2xFU0NCYkh4T05yWkRqdnMyRjMyRmI0OWQzM0Uxak52M2p5OCtPS0xFYnYva2RpNGNXUFFCZ2NSRVUxa3UwdS9naDJPMTFYelkrT2dFay9NaUhKaWZsVVJjdlJvT3RyYmxjakxhNFZHRTFqVDd1cnFzVjFTTFpkYk1YMTZDK2JNYVI2eXVzdTU3ZjcwNlpTZ1Z1ODRKa3NubzdvNkZxdFhWN2tOZ0FxRjRTclNUQ1p4d0FmS0pTVWFHSTBTTkRTb1hZK05yNE8zRXlkU2czNGdIZ3JlZzFmZlljaGd3VHBJOVJYZ0J2Tm4wSnRJVjd5R2MrdXVWR3JEdEdtZTRWUlJrVFpzYXdBY2o4WGl4UmN3ZDI2VDE0OFhGbXB4NkZCbTBFTDN0allsM254ekR0UnFFekl6dXpCbFNpZlMwN3RIZE5La29VR040dUx3UEY1cXRRa3BLVHFrcGZVZ1BiMEgwZEdlMVpoRGFXOVg0dHk1WkpTV0pnUThzQ3RjRGg3TXdycDFGUjRuWTB3bU1mYnV6ZllhdkxlM0s1R1JFZDZXUDZkUHA2Q3Fxdjl2ZkZOVEZGcGFWRWhNN0lQVkt1RFRUNmZBYUF6dWM5VlkzTlkva1hyY2o0WG5aS0pRMnBTVWhxT2RqalppYitmdmkyandTa1JFRTlmYkJmdGNiMjlPR3Z2NXgwZ3hlQTBpZzBIaTZ2V1pudDZEeFlzdklERngrSUN3dVRrS1pXWHhZVmhoNExUYVBzeVkwWUpwMDlxSFBHaXlXRVFvS3RMaTFLblVJWWN4alZabnB3STdkMDdIakJrdFdMU28zdS9laEhhN2dOYld5R3lISHFpNjJuMnIxbmpmbHVndGVQVTE1TVliZnc5U0hSUFUwNUdkM1lIRVJNK0tWMThHOTNjTU5sL2Z2MkFIREpIZTFpb0l3S3BWMVI0blhRd0d5YWo2cHdZcVB0NkFOV3Nxdko3WTZ1dVQ0c0NCU2FpcENjMTJTSjFPaHNMQ1JCUVdKcnBhbXN5YTFlSjNCWDUzdHh4NzkrYUVaRzFSVVNab05IcG9OSG9rSnZZaUthazNvUFlIVG1hekNKV1Y4U2dxMG82SndWbkQ2ZTZXNDkxM1p5QXpzeHVabVYxUUtzM282RkNpcUVqcnM3MU5XVm1DejlBK0ZQTHprM0QwYUxySDVYdjM1bURPbkNhVWx3Kzl1MktrZlAxY2h1T2tYbVptTjY2K3V0VGo4b3NqZUowNFh5TmQzTGFuWk9EeGtnSllZY2ZoMm54VWROUWpPMzdpSGhBVEVWSDRWWFRVNDBodEFRQkFEQUhiVThiUEFNVkFNWGdOa1FzWG92SGVlOU14ZTNZemxpNnQ4L2tpdmF0TGdVOCt5ZkU1NkNnU0ZBb0xwazV0UjI1dW05ZHQzUU4xZGlwdy9ud2lTa28wSWE4dWRMTGJnZlBuRTFGV2xvQUZDeG93ZTNheno4ZlhiaGRRVUpDSWt5ZFRZVENNdlIvMzhSNjhlZ3RaUlNJN1JDSzdYMVZ5Z1h6OVo4Nms0TXlaRkdpMWZWaTRzQUdUSm5rT3NobklhSlNFUER5S2RQQWFqaUJESnJQaWlpdXF2RDdlUjQ1a3dHd09UNlBaV2JPYXNYVHBCYS9CUm5HeEZsOTlsUjYyMzNHZFRvWWpSekpRVUpDSUs2Nm9HclpQYW5OekZQYnN5UjcxU1NtMTJnU3R0Zyt4c1ViRXhob1FHMnRBUW9KK3lFRmV3ekVZSktpcGlVVmxaUnpxNm1KQzNwNGpGR3ByWTFCYkcrUFhkVnRiVlRoK1BBMkxGdFdIZEUzT241R0tDdThuVlh0NlpEaDBLRE5rOXo4V0t5OEQyUTB4MXZuYTdUQ1IyaW5ReFMxSkpzY2FiVEwydERiQ0RqdDJmUEVhWHRqNllLU1hSVVJFRThpT0E2KzYyZ3lzMFNZalVSYis5blhoTXZhU3FBa21QejhKT3AwTTY5ZVhlM3lzcGlZV24zMFcvQzJHby9XMXI1MGZzbityMFNnK05lcHhBQUFnQUVsRVFWUkdkWFVjU2tvMEVSMFNZektKY2VSSUJ2THprekIzYmhPbVQyLzFDS0krLzN6U21PeE42T1RyNE0xb0hCKy9tbEtwNTRGMFhaMS9BUWd3c3VxZzFsWVZkdS9Pd1pRcG5iajg4a3FmRmJiSGpxV0ZmSXUwcjNCanFONlRJeEdwNnFyVVZCMHV2N3pLNnpiMW9pSnRXSCszVnF5bzliaXNwU1VLaHc1bGhxUmkwQjg5UFhMczJwV0xkZXNxdkU2ME41dEZPSE1tQmFkUHB3VGxaekV2cncwTEY0NHVNTlRycFdodWprSjlmVFF1WEloMjlSMjltSnc4bVlxYW1saE1udHc1b3NyZ29lajFValExUmFHdUxpYWlMUnA4UFRkRUlsaTMyUVJVVmNVaFA5Ky9vWTNqZ2JmblpKdE51Q2gvbjJqaXVtTnlEdmEwT3FhSjd5ejhBbmNzM281TFVxWkZlRlZFUkRRUm5HNG93YzZpZzY3Mzc1dzBOWUtyQ2IzeGtlNk1jMVZWanBBeU45ZlJIMUduaytIbzBYU1VsWTNOaVcwMU5YR1lNYVBGN1RLRFFZS3FxamhVVnNiandvWG9NZFh6VDZkelZBNmRQSm1LNmROYmtadmJocmc0QXlvcjQ4ZDA2QXA0SHJ6VjEwZmorUEcwY2JITkYzQVBYcHVibzNEMGFIcEFZZnpnNE5KNWdPNnJTbXlneXNvNDZQWFRzSGx6aWR2amFMR0lnamJZYlRpRHYzODZuUXhGUmRxZzl6MGRmRDkydXlQZ1BuY3V0SU9hdG13cDlucDVTWWtHWDN3eHVzRnNnUnI0SE5yWnFjRHg0MmwrL1p5RW1zMG1ZTisrS2RpK3ZSQnhjUVlBZ0Y0dlFWR1JGZ1VGU1Q2M3ZJOUVmYjBhQ3hmNmQxMjdYVUIzdHd3ZEhVcDBkQ2pRMnVyb0s2clRqWTlCanFIVzJxb2FFKzFuUW1Yd2MydGpveHFuVDZlRXJCV0hOOTNkY2hRVmFWRmNyQTFwQzZKSUdQaWMzTmNuUlZHUkZvV0ZpZWp0RGQ3dk8xR2tMWXZUWUVtY0JsOTF0c0VPT3g3LzdDVzgrNjFmUlhwWlJFUTBBZng4LzB1dWF0ZWxjUm9zaXgvYnVjMW9UYXhYd21OWWRYVXNrcEo2a1orZmhLSWk3WmdLTGdjckw0OUhkbllIR2hyVXFLK1BSbjM5K0tpS01oZ2tPSDNhVVYyV2xOUWJ0dFlIbytFOGVCdHZnU3ZnMk9ZdUNJNFE3Tml4ZEZSV0JqNGd6dm4xTzNxRmFuSCtmRkpBQjY2TmpXcWNQWnVNU3k1cGhNMG1vTFJVZzVNblU5RFRFNTV0Q3M2V0NqVTFzU2dzVEVSZFhRenNJZGhwNm55Yyt2cWtLQzdXb3JCUUc1WUFyYW9xenEyUzAycDFoTnJuem9XL2N1M1FvVXpJNVJhVWxHaFJWUlVYa3NkNXBDd1dFYjc2S2dPVEpuV2lxaW91Wk5XT3pjMXFXSzBpaU1VMldDd2k2UFVTNlBWUzlQYkswTk1qZzA0blEwK1BITjNkTW5SMUtjYjAzeGtLTGVmdWo1cWFXSncrblJMV3Z5M2QzWEo4K09FMFhMamcvKzZIOFVZUUhIKzN6NTlQUkZWVkhIL1hhRUlTSU9DaG5CbTQ5b1NqSXVuTG1yUDR0T0k0MW1Zdml2REtpSWhvUE50YmZneUhhczY1M244d1owWUVWeE1lZ3YzNDgyUG84TlYvTDV6NFhxU1hRSFJSazBxdHlNbnBRSEd4WnNROWlwT1NlaEVYWjBCNWVRS3MxcEhkaGxwdHd0U3A3U2d1MWtDdkQyKzFVVlNVQ1hhN0VOU3FSbThTRXZTSWlUR2lwaVkyckFmNE1wa1YxMTViaE5oWUE2cXE0bkRrU0liWFNmRVVQbXExQ1VhakdHYnoyRCt4UkVSajAvY1d2aERwSmRBNDh2Mzg0M2l2OFFJQUlDczJHWjk4OXcrSVYwYXUxUmdSRVkxZjdmcHViSGpsZjFEVDVSaDJ1ejBsQTgvTjluTkwzeGdsTExwdDJBTjBCcTlFUk9SVGJLd0JZckY5WEZTOUV4SFI4Qmk4VWlDYWpBYXNPUHdwZWl3V0FNRHlyRG40NXplZmdGVEVqWk5FUk9RL3M4MkM2Lzd4Q0E3Vk9xcGRZeVJTSEZ5MkJzbHlSWVJYTmpyK0JLL2piM3d4RVJHRlRWZVhncUVyRVJIUlJTcFpyc0R2Wmx6aWV2OVF6VG44Wk8vekVWd1JFUkdOUnovZTh4ZFg2QW9BdjV0eHliZ1BYZjNGNEpXSWlJaUlpSWk4MnBhY2p1OW1USGE5LzhxcGovRHlxUThqdHlBaUlocFhYanE1QzYrZS9yZnIvUnN6cG1CcmNsb0VWeFJlREY2SmlJaUlpSWpJcDEva3pzYnlPSzNyL1VmMlBvK1hUdTZLNElxSWlHZzhlT25rTGp6NmFYK2JvK1h4R2p5ZU95dUNLd28vQnE5RVJFUkVSRVRrazF3a3hpdVhMTWFzNkJnQWdNVm14Y043bnNNRG4vd1pacHNsd3FzaklxS3h4bXl6NFA3ZGY4TERlNTZEeFdZRkFNeUtqc0VyODVaQUxycTRCZ1dQMitCVkpOZ2l2UVFpSWlJaW9uR0RyNTlwTkdJa1V2eGovbkpYK0FvNDJnNWM5MytQb0VQZkU4R1ZFUkhSV05LaDc4RjEvM2pFcmIzQXJPZ1kvR1ArY3NSSXBCRmNXV1NNMitCVktqSkhlZ2xFUkVSRVJPT0dUR3lLOUJKb25FdVN5Zkgrd3BWdWJRY08xWnpEK2xmdXdhY1Z4eU80TWlJaUdndjJsaC9EK2xmdWNSdWt0VHhlZy9jWHJrU1NUQjdCbFVYTytBMWV4UXhlaVlpSWlJajh4ZGZQRkF3eEVpbitzV0FwYnN5WTRycXNwcXNKMzM3N1o5aisxc000M1ZnYXdkVVJFVkVrbkc0b3diVnZQWVQvZXVjeDFIUTF1UzYvS1dNSy9qRi8yVVZaNmVva2lmUUNSa29sN1lQT3BJNzBNb2lJaUlpSXhnV2xSQi9wSmRBRUlSZUo4ZXZwYzdFaVhvc2ZGWjVHdDhVUjZuOVpjeFpYdlhJdnRrNWZpWWN1dXdIWjhSZlAxR29pb290UlJVYzlkaHg0RlR1TERzSU91K3Z5R0lrVXY1dHhDYlltOCsvQXVBMWU0eFNkYU81Tml2UXlpSWlJaUlqR2hUaEZaNlNYUUJQTTF1UTBMSWxMd0dPbEJYaTNzUTRBWUljZEh4UjlnWjFGQjdFMGN4YStNV3NOcnBxMkZCcFZiSVJYUzBSRXdkRGExNG5kcFYvaDdZSjlPRkpiNEJhNEFzRFhVakx4czJremtTeFhSR2lGWTR0Z1AvNjhmZmlyalQybkd1YmpXUDJsa1Y0R0VSRVJFZEc0c0RqOUtDNUpPUjNwWmRBRWRhaWpEVHZLQy9GVlo1dkh4d1FJeUV2TXdzcXN1Y2pWWkdHcUpnT1pzY2xReTVSUXk1U1FpUy9lTGFoRVJHT1J5V3FHenFTSHpxUkhiVmNUeXRycVVOSldnNE0xWjFIY1V1TVJ0Z0xBMGpnTkhzeVpnZVh4bWdpc09ES0VSYmNKdzExbjNGYThKa2ExUkhvSlJFUkVSRVRqaGxiVkd1a2wwQVMyUEY2RG5ZdFc0bkJIRy81Y1hZWjlyVTJ3L3VmQTNBNDdpbHFxVWRSU0hlRlZFaEZSTUlraFlJMDJHWGRPbW9wbEYxSGdHb2h4Rzd3bVJ6VkJKTmhnczQvYitXQkVSRVJFUkdFaEVteElVVGRHZWhsMEVWZ1dyOEd5ZUEyYVRVYTgxMWlIWGMzMU9OblZBWXQ5WEc2MEpDS2lRU1NDZ0FXeDhkaWNsSWJ0S1JsSWxNa2p2YVF4YmR3R3IxS3hHVWxSeldqVXBVUjZLVVJFUkVSRVkxcFNWRE1rSWt1a2wwRVhrU1NaSExkbDVlQzJyQnowV1MwNDJ0bU9NejJkS08vVm9heXZGODBtQTNRV00zUldLOHcyVzZTWFMwUkVBMGhGSXFqRllxZ2xVaVRKRkppcWlrSk9sQnJ6b3VPd09DNEJLdkc0alJQRGJsdy9VcFBqcWhpOEVoRVJFUkVOWTBwOFphU1hRQmN4bFZpQ3l6Vkp1RnpENGNoRVJIUnhHZGY3OUtjbWxFSHcwdENYaUlpSWlJZ2NCTmd4TmFFczBzc2dJaUlpdXVpTTYrQlZKZTFEWm14dHBKZEJSRVJFUkRSbVpjYldRaW5SUjNvWlJFUkVSQmVkY1IyOEFzQzhsRE9SWGdJUkVSRVIwWmcxTDVtdmw0bUlpSWdpWWR3SHI2bnFCazVvSlNJaUlpTHlJa1hkaU5Ub2hrZ3ZnNGlJaU9paU5PNkRWd0JZbEhZODBrc2dJaUlpSWhweitEcVppSWlJS0hJbVJQQ2FGbDNQZ1FGRVJFUkVSQU5NVFNoRFduUjlwSmRCUkVSRWROR2FFTUVyQUN6Tk9BS1oyQlRwWlJBUkVSRVJSWnhNYk1MU2pDT1JYZ1lSRVJIUlJXM0NCSzhxYVI4dW0zUWcwc3NnSWlJaUlvcTR5eVlkZ0VyYUYrbGxFQkVSRVYzVUprendDZ0RaOFJXWW1YZyswc3NnSWlJaUlvcVltWW5ua1IxZkVlbGxFQkVSRVYzMEpsVHdDZ0RMTWc4alZjM0pyVVJFUkVSMDhVbUxyc2V5ek1PUlhnWVJFUkVSWVFJR3IyTEJpZzFUZDBPamFvdjBVb2lJaUlpSXdrYWphc1A2bkU4Z0ZxeVJYZ29SRVJFUllRSUdyNEJqbU1EVlUvL044SldJaUlpSUxnb2FWUnV1bnZwdkRwc2xJaUlpR2tNbVpQQUtPSVp0YmNuOWYydzdRRVJFUkVRVFdscDBQYmJrL2o4TzB5SWlJaUlhWXlaczhBbzRLbDgzNW43RWdWdEVSRVJFTkNITlREeVBxNmV4MHBXSWlJaG9MSkpFZWdHaEpoYXNXSmwxRUduUjlUaFFmUmxNVmxta2wwUkVSRVJFTkNveXNRbVhUVHFBN1BpS1NDK0ZpSWlJaUh5WThNR3JVM1o4QlZMVWpUaFN0eFJsN1ZNanZSd2lJaUlpb2hHWm1sQ0dwUmxIMkZxQWlJaUlhSXk3YUlKWHdOSDNkYzJVZlppdUxjTHgra1ZvMUtWRWVrbEVSRVJFUkg1SlVUZGlVZHB4cEVYWFIzb3BSRVJFUk9TSGl5cDRkVXFMcnNmV3ZKMW82RW5GbWFaNXFPM0toQjFDcEpkRlJFUkVST1JHZ0IyWnNiV1lsM3dHcWRFY0drdEVSRVEwbmx5VXdhdFRhblFEVXFNYjBHZFdvYndqQjVVZFU5RGNtd1NiZlVMUEhDTWlJaUtpTVV3azJKQVUxWXdwOFpXWW1sQUdwVVFmNlNVUkVSRVIwUWhjMU1HcmswcmFoemxKNXpBbjZSd3NOZ2thZFNsbzdkT2kweENIVGtNYzlCWWx6RllwVEZZWlExa2lJaUlpR2pXUllJTk1iSUpVYklaU29rZWNvaE54aWs1b1ZhMUlVVGRDSXJKRWVvbEVSRVJFTkVvTVhnZVJpQ3pJaUtsRFJreGRwSmRDUkVSRUZ6azdnQzZUR0MxNkNWb01FclFhcERCYUk5c2VLVjV1UmJMU2pDU2xHVnFGQldKMmF5SWlJaUlpOG9yQkt4RVJFZEVZSlFDSWsxa1JKN05pV3F3UmRqdlFZK2tQWWx2MEVoaXM0ZDJOMDJFVW84TW9SbEduQW1JQjBDck1TRlpaa0t5MElGWnFnY0FnbG9pSWlJZ0lBSU5YSWlJaW9uRkRFSUFZcVJVeFVpdHlZb3dBZ0I2ekNDMTZDVnFOVXJUb0plaXpoQytJdGRxQkpyMFVUWG9wQUVBdXRpTkphVWF5MG9Ka3BSa3FpUzFzYXlFaUlpSWlHbXNZdkJJUkVSR05ZOUZTRzZLbEptVERCQURvdFlqY0ttSjdMZUt3cmNWb0ZWQ3JrNkZXSndNQXFLVldWd2licExSQUtyS0hiUzFFUkVSRVJKSEc0SldJaUlob0FvbVMyQkFWYmNMa2FFY1FxN2U2QjdFOTV2QUZzVHF6R0RxekdPWGRjZ2dDa0NDM0lrbGhRckxTQW8zQ0FoSGJFaEFSRVJIUkJNYmdsWWlJaUdnQ1U0cHR5Rktia0tWMkJMRUdxd2d0ZXJHck5VR1hLVHhCck4wT3RCbkVhRE1vVWRnSlNFUkFvc0xSbGlCSmFVYXN6QnFXZFJBUkVSRVJoUXVEVnlJaUlxS0xpRUpzUTZiYWhreTFHWUNqUFVDcm9iOGl0dE1VbnBlSEZodlEwQ2RGUTU4VWdCSUtzYzNSbGtCbFFaTENCS1dFYlFtSWlJaUlhSHhqOEVwRVJFUjBFWk9MN1VpUE1pTTl5aEhFbW0zdVFXeUhVWUp3UktBR3F3alZPaG1xZFRJQUtzUklyVWhXT2ZyREppb3NrTEEvTEJFUkVSR05Nd3hlaVlpSWlNaEZLcklqVldWR3Fzb1J4RnJzQWxvSHRDWm9OMHBnQzBNRzJtMFdvN3RMak5JdU9RVFlvVkZZa2F4MHRDWklVRmdoaENVT0ppSWlJaUlhT1FhdlJFUkVST1NUUkxBalJXVkJpc29DeEFOV3U0QTJnOWhWRWR0dWxNSWE0Z3pVRGtjVmJxdEJnb0lPUnppY3BMUWdTV0ZHc3NxTWFLa3R0QXNnSWlJaUlob0JCcTlFUkVSRTVEZXg4Si9RVStrSVltMTJBZTNHL2lDMnpTaUZKY1E1cU5rbTRFS3ZGQmQ2cFVBYm9KSTQrOE9ha2FRd1F5NW1OU3dSRVJFUlJSNkRWeUlpSWlJYU1aRmdoMVpoZ1ZaaHdZdzR3R1lIT2szOVBXSmJEUktZYlVKSTE5Qm5FYUd5UjRiS0hoa0FJRTVtUmJMSzBaWkFxN0JBTERDSUpTSWlJcUx3WS9CS1JFUkVSRUVqRW9BRXVRVUpjZ3Z5WWdFN2dNNEJGYkd0QmlsTUlRNWlPMDFpZEpyRUtPN3NENGFUbFk1QlhYRXlLNFRRM2owUkVSRVJFUUFHcjBSRVJFUVVRZ0tBZUxrVjhYSXJjbU9Oc05zZGc3T2NRV3lMUVFLalZSU3krN2ZaQlRUcnBXaldTM0VPU3NoRWRpUXB6WTVCWFNvTG9pVHNEMHRFUkVSRW9jSGdsWWlJaUlqQ1JoQ0FXSmtWc1RJcnBzWVlBUUE5YmtHc0ZIcEw2RXBTVFRZQmRiMHkxUFU2MmhLb3BUWWtLODFJVXBxUnBMQkF4djZ3UkVSRVJCUWtERjZKaUlpSUtLS2lwVlpFUzYzSWpuWUVzVHF6eUMySTdiT0VyaUpXWnhaQlo1YWp2RnNPUVFEaVpSWWtxeHl0Q1RSeUMwVHNEMHRFUkVSRUk4VGdsWWlJaUlqR0ZMWFVCclhVaENuUkpnQ080VmtEV3hQb3pPS1EzSy9kRHJRYkpXZzNTbERZQVlnRk94S1YvZjFoWTJYV2tOd3ZFUkVSRVUxTURGNkppSWlJYUV4VFNXeVlwRFpoa3RvUnhPb3RBbHFOVWxjUTIyMEtUUkJydFF0bzdKT2lzVThLUUFtRmVFQi9XS1VGU3ZhSEpTSWlJcUloTUhnbElpSWlvbkZGS2JFalUySkNacFFqaURWYVJXZ3hpTkdpbDZEVktFV25NVFJCck1FcW9FWW5RNDNPMFI4MlJtWkRrc0tFWktVRmlVb0xwQ0sySlNBaUlpS2lmZ3hlaVlpSWlHaGNrNHR0eUlpeUlTUEtERUFQazAxQTY0RFdCSjBtQ2V3aHlFUzdUU0owbXhRbzZ3WUUyS0ZSV0pHc3RDQkphVWFDM0FKUjZHYUVFUkVSRWRFNHdPQ1ZpSWlJaUNZVW1jaU9OSlVaYVNvekFNQnNFOUJtN0E5aTJ3MWkyQkhjVk5RT1I5amJhcENnb0VNQmlXQkhrdEk1cU11TWFDbjd3eElSRVJGZGJCaThFaEVSRWRHRUpoWFprYUkwSTBYcENHSXROcUROS0VHclFZb1dnd1J0QmpGczl1QUdzUmE3Z1BvK0tlci8weDlXS2JhNVF0Z2twUmtLTWRzU0VCRVJFVTEwREY2SmlJaUk2S0lpRVFISlNndVNsUllBZ05VT3RBK29pRzB6U0dBTmNoQ3J0NHBRMVNORFZZK2pQMnlzek9vYTBwV290RUFzTUlnbElpSWltbWdZdkJJUkVSSFJSVTBzQUlrS0N4SVZqaURXWmdjNlRQMUJiS3RCQW9zdHVFRnNsMG1NTHBNWUpWMkFTQUMwQ2d1U0ZHWWtxOHlJbDF1RDNBaUJpSWlJaUNLQndTc1JFUkVSMFFBaUFkRElMZERJTFpnT1IvL1dEcVBJMVpxZ1JTK0JPWWhCck0wT05Pc2xhTlpMa04raGhFeHNSNUxDZ21TVkdVa0tNOVJTVzlEdWk0aUlpSWpDaDhFckVSRVJFZEVRQk5pUklMY2lRVzVGYml4Z2g2Tml0YjhpVmdxak5YaEJyTWtxb0s1WGlycGVLUUFnU21KRHNzclJsaUJKYVlGTXhDQ1d4cGMrcXdWZmRiYmpiSGNueXZwMEtPdlRvZGxvaE01aVFhL1ZBck9kUDlORVJHT0pWQkFoU2l5QldpSkJrbHlPcVNvMXBxclVtQnNUaHlWeENWQ0pHU2Y2UzdBZmY1NE5wWWlJaUlpSVJxSGIzQi9FdHVnbE1GaEZJYnV2ZUxubFB6MXF6ZEFxckJDeFB5eU5RYzBtSTk1dHJNT0h6ZlU0MmRVQmk1MC9wMFJFRTRGRUVMQWdOaDZia3RMd3RaUU1KTXJra1Y1U3hBaUxiaHYyekR1RFZ5SWlJaUtpSU9zeHU3Y202TE9FSm9nVkMzWm9GUmJYb0s1WW1SVUNHOFJTaE5oaHgrSE9OanhiVlk1OXJVMndnb2VhUkVRVG1SZ0MxbWlUY2Vla3FWZ1dyNG4wY3NLT3dTc1JFUkVSMFJqUWF4RzVWY1QyV3NRaHVSKzUySTVrcFJsSi93bGlWUkp1NGFid09OVFJoaDNsaGZpcXM4M2pZd0lFVEUrY2hCVlpjNUNubllTcENSbklpRTFDdEV3RnRVd0pLYmVzRWhHTktXYXJCVHFUSGoybVB0UjFOYU9zdlE3RnJkWDRzdVljaWxxcVlmZHlZbTFKbkFZUDVjekE4b3NvZ0dYd1NrUkVSRVEwQnVtdDdrRnNqemswUVd5MDFJcGtsYU0xUWFMQ0RLbUlMLzBwdUpxTUJ2eXNOQi92TlY1d3UxeUFnR1dacy9HTjJXdXdZZW9TYUZTeEVWb2hFUkVGVTF0ZkYzYVhmWVczOC9maGNHMitSd2k3UFNVRGowMmJoV1M1SWtJckRCOEdyMFJFUkVSRTQ0REJLcmkxSnVneUJUK0lGUUFrS1ByN3d5YklMUkN4TFFHTndnZE5GL0Nqd3RQb3NWaGNsd2tRc0hYR0tqeTA2anZJamsrTDRPcUlpQ2pVS2pycXNlT0wxN0N6OEF1M0FEWmFJc0gvenBpUHJja1QrKzhBZzFjaUlpSWlvbkhJWkJPaFJTOTJCYkdkcHVCdnhaYUk3RWdjMEI4MlJtWU4rbjNReEdTMFdmRm9TVDVlcWF0eXUzemxwSGw0OVBLYmNFbkt0TWdzaklpSUl1SjBZeWtlLyt3bGZGbHoxdTN5R3pPbTRQSGNXWkNMUXJPeko5SVl2QklSRVJFUlRRQm1tNEJXUTM5cmdnNmpKT2hqaTVRU081SVVKa2RGck1vQ2haajlZY2xUbDhXTUcwOGZ4YUhPVnRkbFdiSEorUFg2TzdFbWUyRUVWMFpFUkpIMmFjVnhQUFRKczZqcGFuSmR0anhPaTFjdVdZd1lpVFNDS3dzTkJxOUVSRVJFUkJPUXhTYWd6ZGdmeExZYkpiQUYrVlY5ck15S1pLVUZTVW96RWhWbVNFVEJ2WDBhZjVwTlJueno1R0djMTNXNUxsdWVOUWN2WGZNVHhDdWpJN2d5SWlJYUt6cjBQYmo1L1NkeHFPYWM2N0paMGYrL3Zmc09qNkpjM3pqKzNmU0VoQ1NFSklCSXI0SkJpZ2VwZ2dqU2hDT0NxS0JJVVZSVXBCeWtnLzVBS1dKSFFhVW9JQlo2UjBBQmFRclNwRXZ2SlpCQVF0cTIzeDlyaHNRRVNObGtTYmcvMThWMVpuZG0zbmtuSVhoeTd6UFBXNUR2cTljbHpNdmJoVE56UGdXdklpSWlJaUozQWF2ZHhPVUVSMnVDeUFSUExpZDRZSFhpLzh0M00wR0l0K1dmaGJyTUJIdGJVSHZZdThzMWk1bTIyemFtQ2wyN1ZHL0o2RWQ3NHVubS9GWVlJaUtTZDVsdEZvYXNuc3czTzVZWjcxVUpLTWlDbXZYelZlV3JnbGNSRVJFUmtidVF6VzdpU3VLTkhyR1hFejJ4T0xGemdLZWJuVERmNVA2d1p2dzkxWllnUDB1MFdYbDYreGFqdllDSG16dWpIdTFKMStxdFhEd3pFUkc1azAzYnNaU2hxeWRqc1RuNnlOY05Lc3ozTlI3S056MWZNeEs4NnFOSkVSRVJFWkY4eHMxa3A3Q1BoY0krRmlvSGdjME8wVWszV2hORUpuaGd0bVc5WnRWc00zSG11aWRucmp1cVZ2dzhiTVlpWFdHK1pyemRWZHVSbnd3N3RDZFZUMWVGcmlJaWtoRmRxN2ZDYnJjemFOVVhBR3lLam1UNG9iMk1yUlRoNHBubEhnV3ZJaUlpSWlMNW5Kc0pDbmxiS09SdG9XSWcySUhveEJ1dENTN0ZlNUNValNBMnp1TEdzUmh2anNVNGVyY0ZlMXNKOHpFVDdtZW1zSThGZC9VbHlMTVdYampETjZlUEc2KzdWRytwMEZWRVJES3NXNDNXN0w5MG5HOTNMZ2RnK3VsajFBc3VUSnZ3WWk2ZVdlNVFxd0VSRVJFUmtidWMzUTdYekRkYUUxeEs4Q0RSNnB6VnROeE5VTmpIUXJpZm1UQWZNMEZlVmt3S1l2T0VDNGtKMU51OGhoaUxCWEFzcFBWVHg5RjQ1Sk5IUkVWRUpIZVliUmFlK240b20wNDVGdHdxNk9ISmhqcVBFTzd0NCtLWlpZOTZ2SXFJaUlpSVNKYkUvQ3VJamJjNEo0ajFkcmNUOWs5YmduQmZNMzRlNmc5N3AzcDV6emJtbno4RFFJbkFjSDd1OGpIQnZnRXVucFdJaU9SRlVmRXhOUHVtTnlldlhnQ2dYWkhpZkZHMXBvdG5sVDNxOFNvaUlpSWlJbGtTNEdrbHdOTkttWUJFQUdMTmJqZGFFeVI0Y04yY3RTQTIwV3JpVkt3WHAySzlBUEQzdEJvaGJKaXZCVTgzMVlYY0NUWkZYVFpDVjRBeHpWNVY2Q29pSWxrVzdCdkFlMDFmb2RPY2tRRE1PMythNSs0cFJkM2dFTmRPTEljcGVCVVJFUkVSa2R2eTk3VGg3NWxFNllBa3dOSFhOV1ZGYkt3NWE0K2Z4NXJkaVRXN2MrU2FOeVlUQkh0WmpJVzZRbndzdUtrdFFhNnpZK2U5SS91TTEvVktSTkNrVEMwWHpraEVSUEtEUjhzK1NOMFM5N1BwcEtQbHdOZ2orMWxZcTc2TFo1V3pGTHlLaUlpSWlFaW0rWG5ZS09tZlJFbC9SeEFiYnpFUm1laHBCTEhYa2pJZnhOcnRjQ1hSZ3l1Skh1eVBCZzgzQ1BVeEc2MEpBcjJzenI0TlNjZm02TXY4RVgwRkFCTW1oamZ1NXVJWmlZaElmakdpVVRlYWY5c1hPM2EyUkY5bWM5Umw2dVRqcWxjRnJ5SWlJaUlpa20yK0huYnU5VWppM2dLT0lEYlJha3JWbWlBNk1mTkJyTVVHNStJOE9SZm5DWUNQdTQxd1B3dmh2aGJDZkpMdzlWQmJncHp3K2ZFanhuYWJ5ZzE0b0VoNUY4NUdSRVR5a3dlS1ZxQk5wZm9zUFBBYkFCTlBIRmJ3S2lJaUlpSWlraG5lN25hS0Z6QlR2SUFaZ0NTcmljakVHNjBKb3BNOHNHY3lOMDJ3dW5FaXhvc1RNVjZBSHdXOWJ2U0hEZlcxNEdGU0VKdGRGNU1TK1NYU3NmQ0pDUk1ER3p6bjRobUppRWgrTTdEaDh5dzZzQUU3ZG42SnZNQ2xwRVJDdmJ4ZFBhMGNvZUJWUkVSRVJFUnluSmU3bldKK1pvcjVPWUpZczgzRTVRUkhDSHNwd1lNckNlN1l5VnhEMTJ0SjdseExjdWZ2cTk2WXNCUGlZelg2d3hieXNXSkNRV3htelR0L0d1cy9YN2M2OTFhbFRIQXhGODlJUkVUeW16TEJ4WGpvM2lwc1ByVUhLM2JtblQ5Tnp4SmxYVDJ0SEtIZ1ZVUkVSRVJFY3Aybm01MGlmbWFLL0JQRVdteHdKZEhUQ0dJdko3aGpzMmM4aUxWaklqTEJnOGdFRC9aR09jWVA5WEdFc09GK1pnSThiVGwxSy9uSzBvdG5qZTBPVlI5eDRVeEVSQ1EvNjFEbEVUYWYyZ1BBa290bkZieUtpSWlJaUlqa0ZBODNDUE4xTEtRRllMWERsUlFWc1pjVFBMQm1Jb2cxMjB5Y2pmUGliSndYWEhZc0JwWWN3b2I1bVBGMlZ6WHN2MTIzV05oK05RcHd0Qmw0ckZ4dEY4OUlSRVR5cThmSzE4YTB3b1FkT3p1dVJoTm50ZURubnY5aXl2eDNSeUlpSWlJaWt1ZTVteURVMTBLb3J3VUFteDJpRW04RXNaRUpIbGhzR1E5aTR5eHVISXZ4NGxpTUZ3QkJYdFovRnVveVU5akhncnY2dy9MSDFTdFkvbW04V3ltMEpDRitnUzZla1lpSTVGZUYvWUtvR0ZxQ0E1ZE9ZTGJiK0NQNkNvMUN3bHc5TGFkVDhDb2lJaUlpSW5jOE54T0UrRmdJOGJGUUNVZHJnZWhFZHlPSXZSVHZnVGtUUVd4MGtqdlJTZTRjalBiR3pXU25zTkVmMWt5UXR6V1QzV2J6aDkzWG9vM3RlaVh1ZCtGTVJFVGtibEMvUkFRSExwMEFZRmRNdElKWEVSRVJFUkdSTzRFSk84SGVGb0s5TFZRSUJMc2RyaWE1cDZpSTlTVFJtckg0MUdZM2NUSGVnNHZ4SHZ5RkwxNXVkc0o4Yi9TSExlQnhkL1NIUFJ3WGEyeFhMRnpTaFRNUkVaRzdRWVdRRXNiMmtldXh0emd5NzFMd0tpSWlJaUlpZVo3SkJFSGVWb0s4clpRUFRBVGdXbExxaXRnRXExdUd4a3F5bVRoOTNZdlQxeDF0Q2Z3OWJZVDVtUC9wRDJ2Qks1LzJoMDBadkpZclZOeUZNeEVSa2J0QnVaQWIvNjA1SEhmZGhUUEpPUXBlUlVSRVJFUWtYeXJvWmFXZ2w1V3lCUjFCYkt3NWRSQWJaOGxZRUJ0cmRpUFc3TTNSR0c5TUpnajJzaHFMZEJYMnNlS1dUL3JEWGt4TU5MYUxCK2EveHoxRlJPVE9jbTlndUxGOU1TbkJoVFBKT1FwZVJVUkVSRVRrcnVEdmFjWGYwMHJwQUVmQWVOM3NscW8xUWF6NTlrR3MzUTVYRXQyNWt1ak9mbnh3TjlrSjliVTQyaEw0bWduMHN1YjBiZVNZV0l2RjJBN3c4blBoVEVSRTVHN2c3K1ZyYk1kYXpDNmNTYzVSOENvaUlpSWlJbmVsQXA0MkNuZ21VU29nQ1lCNHF4dVg0bTlVeE1hWTNXODdodFZ1NG55Y0orZmpQQUZmZk55VCs4T2FDZmV6NE91ZWQvckRYcmZlQ0Y1VC9qSXNlWmZWYW1YV3JGbWNPWE9HUVlNR3VYbzZqQmt6aHNqSVNNTEN3aGd3WUlDcnArTjBKMDZjSURRMEZEKy85RCs0MkxadEcyNXVibFNwVWdWdmIrOWNudDJkS3pFeGtXblRwZ0hRdkhselNwVXFsZWt4a3BLUzhQTHl5dEwxdDIvZnpxcFZxNmhmdno2MWF0WEtzZTlOZkh3OEF3Y081SWtubnFCUm8wWTVjbzNjY1B6NGNRQUNBd01KRGc3TzFsaXBnbGRyM3YzZzhsWXk5bXlOaUlpSWlJaElQdWZyYnFPRWZ4STFDOGZSL041clBGNHltanJoMXlrWG1KamhTdFlFcTRtVHNWNXN2VlNBSlNjQ1dYR3FJRHNpZlRsNzNST3pMV09MZmJtSzJYNGpKUFowVjQxT2Z2RE1NOC9RcFVzWGhnNGR5dWJObTNQbG1qYWJqY09IRHpObnpoeUdEQm5DekprempYMHpaODVrd29RSlRKbzBLZFU1aVltSi9QMzMzN2t5djV6VXRXdFhRa0pDZVB6eHg3R2txQ0JQMXExYk4ycldyRW5wMHFXeDIvTkhpeEt6MmN6cnI3L09YMy85bGVVeG9xT2plZVdWVjNqbGxWZXlOTTcrL2ZzcFZhb1VreWRQenRMMWYvcnBKd1lPSEVqOSt2WDU0WWNmc2pSR1JyejAwa3Q4OHNrbk5HN2NtSjU1Mi9JQUFDQUFTVVJCVklFREIrYllkVElxUGo2ZXZYdjNzbUhEaGt5ZFY3cDBhVXFYTHMzbzBhT3pQUWN2ZDA5ajIyekxPeDlVWm9iK2F5b2lJaUlpSXBJT0gzYzd4UXNrVWJ5QW95STJ5ZWJHcFhoM0loTTh1WlRnUVhTU083ZkxUbUxNN3NTWTNUbDh6Zkc2c0kvbG40cFlDNFc4TGJqZDJWbXM1SEZ2dmZVVzgrYk53MnExMHFOSEQzYnQyb1dIUi9aamdOallXTTZlUGN2eDQ4YzVkdXdZeDQ0ZDQ4aVJJeHc0Y0lDLy8vNmJ4QlQ5Z212VXFFSG56cDBCQ0FnSUFFaTFQeWtwaWZidDI3TjI3VnFtVEpuQ1UwODlsZTM1dVVKa1pDVHIxNi9IYXJVU0V4T1Q1dXQ4K1BCaEkxUnMyYklsSmxQZS8rRzMyV3c4K2VTVExGNjhtT25UcC9QdHQ5L3l4Qk5QcERrdU5qYVdBUU1HTUhEZ1FFcVVLSkZtZjhxL0QyNXU2ZGNIL3Zqamp4dzhlSkJodzRhbGVqOHBLWW0yYmR0eTd0dzVYbjc1WlpZdlg4NlVLVk1JQ1FuSjhIMnNXYk1HY0ZSd2R1alFJY1BuWmNZbm4zeGlmQWhSb1VJRkJnOGVuQ1BYU2Nsc05uUHUzRGxPbno3TjhlUEhPWExrU0tvLzU4K2Z4MjYzRXhBUVFGUlVGTzd1dDMvS1F6SlB3YXVJaUlpSWlFZ0dlTG5adUtlQWpYc0tPUHJRbVcwbUl2OXBTM0Fwd1lNcmliZi85U295d1lQSUJBLzJSVGxlRnl0Z052ckRCbmptejhjc3MycnMyTEVNSERnUWs4bkUzTGx6MHcxME11clVxVlA4OE1NUHJGbXpocjE3OTNMNThtVXNGZ3ZCd2NGRVJFVHcrT09QMDZWTEZ3b1dMSml0T1M5ZHVwUTJiZHBnczlsNDc3MzNYRjdWVnJObVRWNTU1UlUrKyt3ejl1M2J4OGNmZjB5L2Z2MnlOTmJaczJkcDBxUUpaOCtlNWRxMWF4aytiOCtlUFZ5NmRJblEwRkFqZUUxSXVMR0l6c2FORzFtNWNpVm1zNW1PSFR2eXh4OS9NSGJzMkZ1R1FFZVBIdVdERHo3STBuMWtSZCsrZlNsVHBzd3RqMW13WUFIV2Z4NlZmdWFaWjlMc256dDNyckhkdm4xNzUwN1FSZHpjM0dqV3JCbExseTRsTmphV0o1OThrbmZlZVllaFE0ZW1PcTVGaXhaczJMQ0JWYXRXc1g3OWVvb1dMWnBxZjF4Y25MRWRHQmlZNWpxclZxM2krZWVmSnpFeGtVT0hEakZqeGd4am41ZVhGNTk5OWhuUFB2c3NseTlmWnVIQ2hXemR1cFVmZnZpQit2WHIzL1llVHB3NHdiWnQyd0I0NFlVWDhQVjFmcHVWZGV2VzBiOS9mOER4NGNPQ0JRdXkvVy9OdjAyWU1JR2pSNDl5NXN3WlRwOCt6Wmt6WjdoNDhTSzJERlNSeHNURXNHdlhMbXJVcU9IVU9ZbURnbGNSRVJFUkVaRXM4SFN6VTlUUFRGRS9SeEJyc1ptNG5IZ2ppSTFNdVAydlcyZXZlM0wydXFNL0xFQ3BnQ1RDZmMyRStacnhjYzhmanlKbnhkS2xTNDJLc01HREIyY3JkSjB5WlFxdnZQSUtablBhaFZzdVhMakFxbFdyV0xWcUZXUEdqR0htekprMGJ0dzR5OWRxMWFvVkkwZU9aUGp3NFF3ZVBKaktsU3ZUdG0zYkxJL25ETU9IRCtmYmI3OGxJQ0FnVGVDVkdjV0tGY05pc2R3eWRBMExDNk5Ka3laVXFsU0pTcFVxVWFWS0ZTcFVxSUNucCtOeFluOS9meUIxaFdQanhvMVpzV0lGVHo3NUpOSFIwVXlZTUlFOWUvYnd3dzgvcEJ2Q2dTTUVuamh4WXBidkpiT2VmdnJwMndhdnljR3FwNmRudXNIcWQ5OTlCMERSb2tWcDJyU3A4eWZwSXErOTlocEZpaFNoYytmT0pDWW1NbXpZTUE0Y09NQ1VLVk9NWHFralI0NmtSWXNXSEQ1OG1DWk5tdkRiYjcrbHFrZzljdVNJc1IwYUdwcHEvSlVyVi9MRUUwK1FtSmlJcjY4dnp6MzNYSm81Tkd2V2pELy8vSlAyN2R1emJkczJ6cDQ5UytQR2pSazdkaXg5Ky9ZRllNT0dEY1RHeHFZNWQrblNwVWJiaDNMbHlyRml4WXJiM25QejVzMHo4SlZ4Mkw1OU8yM2F0REgrL1ltSmllRysrKzdMOFBucFNhOU54YkpseS9qbGwxOHlQRVpnWUNEMzNITVA5OXh6RDhXTEYwOFYwTzdidDQ4Ly92Z0RjSVRSa2owS1hrVkVSRVJFUkp6QXc4M3VXRlRMMS9FTHR0VnU0bkxDamRZRUYrTnYvK3ZYOFJndmpzYzRGb2h4TTBHNWdnbUUrMW9JOWJYZ2JybzdndGlMRnkvU3RXdFhiRFliTldyVVlPVElrZGthNysrLy84WnNObU15bWFoY3VUTFZxbFdqWU1HQ1JFVkZzVzNiTm80ZVBRbzR3cnhXclZxeGZ2MTZhdFdxbGVYckRSNDhtR1hMbHJGbHl4YTZkZXZHWDMvOVJiRml4YkoxRDBDMkgwMi9kdTBhblRwMW9sT25UcGsrZDhpUUlZd2FOWXJubm51T1AvLzhreElsU2xDeVpFbEtseTVObVRKbGpFcTVwazJicHVycCttL3BWYndDUFBMSUkyemN1SkdXTFZ0eTRzUUpWcTVjU2QyNmRWbXlaQW1sUzVmTzlIeHoyNFVMRjR6SDFWdTBhSkhtTWZmZmZ2dU4zYnQzQTlDNmRXdk9uVHVYNVd1RmhvYmVjUXR6dFcvZm5wQ1FFTnEwYVVOc2JDeXpaczNpMHFWTHJGeTVFb0FtVFpvd2FkSWt1bmZ2enY3OSsybmR1alZyMXF3eEZpRTdkT2dRQU83dTdxa1cxcG85ZXpZdnZQQUNTVWxKK1B2N3MyVEpFaDUrK09GMDUxQ3laRWsyYk5oQWp4NDltRGx6SmhhTGhYNzkrcEdRa01EZ3dZUHAwYU1IQnc4ZXZPVjl2UDc2NnhtNjM0ejI1ejF3NEFETm16ZlBWSVY0VmpWbzBJRDE2OWRUdUhCaHdzUERDUXNMSXp3OG5QRHdjQ1pNbUFBNFF2STMzbmlEZSs2NTU2WUx3QUg4L1BQUDlPblRCMUR3Nmd3S1hrVkVSRVJFUkhLQXU4bE9tSytGTUYvSElqczJ1NGtyaWU1R1JleUZlTTlibm0renc2R3JQaHk2Nm5qdDdXNm5mR0FDNGI1bWdyMnQ1UDBPa2VsNy9mWFh1WFRwRW01dWJreWRPalhiUFVuZDNkMTUrZVdYNmRldkgrWEtsVXV6ZjlHaVJYVHExSW5ZMkZqaTQrUHAzYnMzR3pkdXpOYjFwazZkU2tSRUJGZXVYT0dWVjE1aDRjS0YyYm1GTzhidzRjT3pkWDV5OEdxMVd0T3NRbi9mZmZleFljTUdIbjMwVVE0ZVBNaStmZnQ0K3VtbitmMzMzOU9NVTc5Ky9Vd3ZUcFVjWEZlc1dKRURCdzVrNHk3U21qSmxpbEhSMkwxNzl6VDdQL3ZzTTJQN3E2Kys0cXV2dnNyeXRYNzk5VmNhTldxVTVmTnpTdVBHalZtNWNpVXRXN1lrTmphV1YxOTlOZFgrYnQyNnNYZnZYajc0NEFPMmJObkM4T0hEZWYvOTl3Rll1M1l0NE9oOW1od3EvL3JycjNUcTFBbTczVTVvYUNqTGxpMjc3UWNpM3Q3ZXpKZ3hnd29WS2pCaXhBaEtsU3BGejU0OW5YK3pHWEQwNkZHYU5tM0twVXVYQUJnM2JoeVBQLzU0cHNlSmpZMmxVNmRPUmpqZG9rV0xkSThiT25Rb0kwYU1TUGNEbXVUZ3RXVEprcFF2WHo3VGM1RHNVZkFxSWlJaUlpS1NDOXhNZGdyN1dDanNZNkV5am1BMU9zblJtdUJpZ2lmbjQyNzk2MW1pMWNTZUs3N3MrYWN0UVFFUEt4V0RFZ24zTmVQdm1UOVdnOTYwYVJNLy92Z2pBRjI2ZEtGYXRXclpIblBZc0dINCtQamNkSCtiTm0wWU4yNmNFUlJ0MnJTSml4Y3ZFaFlXbHVWclZxNWNtUjQ5ZWpCcDBpUVdMVnJFbWpWcmFOS2tTWmJIQThmSzdTa05HRENBeFlzWHA3dlAyUW9YTHV5VWNWTDJ0WXlMaTBzVnZBSVVMMTZjOWV2WDA3UnBVMkpqWS9ucHA1K2NjdDJjWkxQWmpDQzFhTkdpdEdyVkt0WCswNmRQTTMvK2ZGZE1MZGZWclZ1WFgzNzVoUU1IRHFUYlltUGN1SEhzMmJPSG9rV0xNbXJVS01EeDZQM1BQLzhNT0NxZmt6VnUzSmgrL2ZveFo4NGNWcTVjU1lVS0ZUSThqMkhEaGxHaFFnVXFWcXlZN2lKYldhazRidENnQVljUEg4N1FzZHUzYjZkbHk1WmN1SEFCZ0xmZmZwdi8vZTkvbWI1bVZGUVVYYnAwTVVMWGhnMGJwdW9WbkpJekZzMlRuS0h2aklpSWlJaUlpQXU0bWFDUXQ0VkMzaFlxa29BZGlFNTB0Q1k0RytmQnhkdFV4RjYzdUxNOThzYmpvb0ZlVmlvRkpWREV6NEtYVzk0TVlrZU1HQUU0cWthelcxMlo3RmFoYTdKMjdkcWxxdEE3YytaTXRvSlhjSVEveVpXUUkwYU15SGJ3V3FsU3BWU3ZVNGFZLzk1M3AwcXVlQVc0ZnYwNlFVRkJhWTRKQ3d0ajdkcTF4TWJHY3UrOTkrYm05TEpreFlvVkhEOStISUFPSFRxa1dSVHM3YmZmTnFwaE4yM2F4UDMzM3cvYytGb01HRENBWWNPR1pmaDZPYkg0a3pQVnFGSGpwb3MwdWJ1N3MyalJvbFN0RXNhUEgyKzBuamh6NWd6bno1K25TSkVpeHI1aHc0WmxhU0dxamgwNzNuUmY4dmlaY2F2RjNsSmF0V29WN2RxMU0vckpEaHc0TUV2L2xoMDdkb3pISDMrY3ZYdjNBbzZGOGhZdlhuekhmLzhsTFRkWFQwQkVSRVJFUkVUQUJBUjdXeWtmbU1ERFJXTnBYenFLWnNXdlVUMGtqaEJ2eTIzUHY1cmt6dThYQzdEd2VDQS9IUTNtMTdNQm5JLzN4SnBIV3NQdTNidVgxYXRYQTQ0cTFKUzlIbk5hY0hCd3F0ZkppMEJsUjdGaXhYanl5U2NCMkxoeEkxdTNiczMybUhsZHlnRHQrdlhyTnowdU9EZzRUNFN1QUo5ODhvbXhuVEpZQmtmdjB1blRwd1BRdG0xYjZ0U3BnNysvZjZxL1g1NmVuc1o3R2ZtVDBRQXdONWpOWm1iUG5wMnB0ZzhwUTlmZHUzY3pidHc0NC9XQ0JRc29XN1lzUTRZTTRlcFZSNCtWMjRXdUgzMzBrZEZmMTlVbVRweElxMWF0ak5CMTVNaVJ2UGZlZTVqTlpqcDM3c3pvMGFNek5NNnZ2LzdLZ3c4K2FJU3VFUkVSckZpeElrc0J0TGllZ2xjUkVSRVJFWkU3a01ua3FHSXRGNWpJSS9mRTBLRk1GTTN2dlViTjBEZ0N2YXkzUFQ4eXdZUGZ6dmt6NzFnd1B4ME41cmR6L2x4TzhDQ1RyVEZ6emJScDA0enRidDI2NWVxMWt4L2xCUWdLQ3FKczJiSk9HVGZsZlNRSGNIbVZ5V1M2Nlo5a3MyYk51dVZ4cjczMm1uRnN4WW9WYjNuc3YvODR1eStyTTJ6WnNzVllRQ285UTRZTXdXSnhmR2lTWE0yZG4vVG8wWU5ubjMyV1ZxMWFHYjFNTTJyZnZuMjBiTm1TeE1SRUFEcDM3b3kzdHpkeGNYRzgrKzY3bENsVGhnOC8vTkRZbjU2VksxZlN0MjlmSG4zMFVicDE2MFpVVkZTMjdpZXJvcUtpYU5ldUhhKzk5aHBtc3hrM056YysvZlJUNDN2ZXNXTkhaczJheGRDaFF4a3dZTUJOeDdIWmJMejMzbnMwYTlhTXk1Y3ZBNDdGMkRaczJIRExkaDhqUjQ3TTBNL24vLzczdnd3ZEo4Nmw0RlZFUkVSRVJDU1BDUEMwVWlZZ2tXYkZyOUdoVEJRdFN6aUMyQUlaNlBGNlB0NlRYODRHTU9lZklIYkx4UUpjUzdwemZpV2NOMjhlNEtnYWJOcTBhYTVlZS96NDhjYjJTeSs5aEp1YmM3NHVqUm8xTXFwcDU4K2ZuK2tGb2VUT05uTGt5SnZ1Vzdac0dYUG16QUhndi8vOUw5V3JWOCtsV2VXT3FLZ29kdS9lRGNEeTVjdUppSWpnbDE5K3lkQzVVNmRPcFhidDJwdzVjd2FBUVlNR01XUEdEQTRjT0VDSERoMEF1SExsQ24zNzlxVlNwVXJNbWpVcjNaK2Q3ZHUzRzRIaHRHblRxRnk1TW9zV0xYTEc3V1ZZYkd3c05XclVNUHI0K3ZuNU1YLysvRlFmTXJ6NTVwdEdsZlA0OGVONStlV1gwOXpQcVZPbmVPU1JSeGc4ZUxBUjF2ZnIxNCtGQ3hlbXFhU1d2RVU5WGtWRVJFUkVSUEtvQWg1V3lnUTR3bGlBT0lzYlorTzgySHZGaHlUYnJTdVlUc1Y2Y1NyVzY1Ykg1SmEvLy82Ylk4ZU9BWTRGWkZJK2pweVRUcDQ4eVpBaFE1ZzVjeVlBRHo3NG9GTXJFejA5UFhuNDRZZFpzR0FCNTg2ZFk5KytmVlNwVXNWcDQrZW1sQlhKLzlhMWExY0E2dFNwdzBzdnZYVFQ0NDRkTzhZNzc3d0RRTStlUFhub29ZY3lmUDJpUll0bStOamNzSG56NXB0V3U4YkV4UER5eXk4RGpoN0RLWVA5L0NJNE9KZ05HemJ3M0hQUE1YLytmTTZmUDArelpzMzR2Ly83UHdZT0hKaHVCZVc2ZGVzWVBIZ3dtelp0TXQ1Ny9mWFhlZmZkZHdFb1Zhb1VQLzc0SSt2WHIrZjExMTluOSs3ZEhEOStuTTZkTy9QeHh4OHpZY0lFR2pSb1lKdzdhTkFnYXRldXpmUFBQOCtaTTJlNGNPRUNiZHUycFdmUG5uend3UWY0K2ZtbG1ZT3orZnY3MDdWclYwYU1HRUhac21XWk8zZHVta1VCR3pac3lJb1ZLMmpSb2dVeE1URk1uanladUxnNDQyZnFzODgrWTlpd1ljVEV4QUNPUHI0VEowNDBmcTV1cDEyN2RwUXJWeTdkZldQR2pERmFGanp6ekRPMGJOa3lxN2NxV2FUZ1ZVUkVSRVJFSkovdzg3QlJybUFDNVFvNkZxdEpzTHB4UE1hTFBWZDhzSFBuUGtxNlpjc1dZN3RPblRvNWNvM2V2WHRqdFZveG04MUVSMGV6Zi85Kzl1elpnOTF1eDlQVGt4ZGZmSkd4WThjNlBheXBVNmNPQ3hZc0FCeGhYVjROWGw5NDRZV2I3a3NPaU1xVUtYUEw0dzRmUG13RXIxV3FWTG5sc1hjeXU5MSt5MGZHUjQ4ZXphbFRwd0FZUEhqd1RVTXhnTXVYTDJlb2pZS2JteHNWS2xUSS9HUnpVSUVDQlpnN2R5NkRCZzFpN05peFdLMVdCZzhlek42OWU0MFBNeElURTVrelp3NmZmZlpacXA5emIyOXZKa3lZUUs5ZXZkS00yN0JoUTdadjM4NmtTWk1ZT25RbzBkSFJiTjI2bFlZTkc5SytmWHZlZi85OVNwWXNDY0Fqanp6Qzd0Mjc2ZDY5dS9Gek5ubnlaRFp1M01pZmYvNkpsMWZPZjdnMGRPaFE3SFk3dlh2M1RuZkJPSUI2OWVxeGRPbFNtamR2VGx4Y0hETm16Q0FxS29xelo4K3lmZnYyVk1kTm5UbzFVOS9yaUlnSUlpSWkwcngvOHVUSlZPRnRqUm8xNk55NWN5YnVUSnhCd2F1SWlJaUlpRWcrNWVOdW8xSlFBcFdDa29OWUU0ZXYrckEvMnNmRk0wdnRyNy8rTXJiVEN4Q2NZZUxFaVZpdGFYdmpQdkRBQTR3Yk55N0gyaHRVclZyVjJONjNiMStPWENNeU10THBZL3I1K1RrOWhBNExDek8yTDF5NGNOUGpSbzBheGNHREIvbmtrMC9TTEh4Mko1ZytmVG9iTm13QTRLbW5udUxISDM5TXRiOXYzNzc4K3V1dlhMMTZsYmZlZXV1V1kwMmFOSWxKa3liZDlwb0ZDaFF3Rm0yNms1aE1Kc2FNR1VQeDRzWHAzYnMzN3U3dWRPblNCWEI4bmZyMDZVTjBkSFNxY3hvMGFNRGt5Wk9wWExreTRBaWY1OCtmajhsa29udjM3Z0M0dTd2VHExY3YycmR2VDkrK2ZmbnV1KzhBbURObkRna0pDU3hldk5nWXIxQ2hRc3lmUDUveDQ4Y2JqK3AzNjlZdFYwSlhjSVRpR2FtVWI5Q2dBWXNXTGFKMTY5WWtKQ1N3Wk1rU1k1K3ZyeStqUjQrbWQrL2VUbXQxOHVtbm54cHRDOFIxRkx5S2lJaUlpSWpjSlh6YzdWUXRGRS9WUXZFQXhGdE1ISWoyNGZBMTF3YXh5VzBHQUVxWExwMnIxOTY1Y3lmTm1qV2phdFdxdlAvKyt6ejIyR05PSFQvbC9hUzhUMmNLRFExMStwaERoZ3hoMUtoUlRoMnpZTUdDK1BuNUVSY1h4OG1USjlNOTVwZGZmbUhFaUJIWWJEYldyRm5EWDMvOVJVaElpRlBua1IxWHJsd3hxbDM5L1B4NC8vMzMwd1N2WVdGaC9QcnJyeHc5ZWpUWHdqOVhlKzIxMXloYXRDaHhjWEhHaHhoUFBQRUVZOGVPTllMWFdyVnFNWFRvVU5xMmJadnEzRU9IRHZIaWl5L2k3ZTF0QksvSndzUERtVFZyRmwyNmRLRm56NTRrSlNVeFpjcVVkT2Z3di8vOWo5cTFhL1BqanovU3AwK2ZtODQxT1RUUGpQajQrRXlmODIrN2QrL21tMisrU2ZNQlVLdFdyZmpvbzQ5dVdSbWRXYkd4c1h6OTlkZHAzdCt5WlFzaElTR1VMMS9lYWRlU1cxUHdLaUlpSWlJaWNwZnk5YkJUdlhBODFRdkg4OXBSMTgzajNMbHp4bmF4WXNWeTVCckpsVjltczVscjE2NXgrUEJoMXE5Zno1UXBVemg0OENCNzl1eWhSWXNXVEp3NGtWZGVlY1ZwMXcwUER6ZTJNN3Z5ZTM1dzllcFZkdTdjU2FWS2xRZ1BENmQwNmRMczNidVhvMGZUL29VN2QrNGN6ejc3TERhYlk3RzR6cDA3MzFHaEs4RDc3Nzl2VkJnUEhEaVFlKys5Tjkzai9QejhVbFU3MzB4T0JOeXU4dVNUVDZaNkhSZ1l5TXlaTS9uZ2d3L28yYk1uRFJzMlRQZTh1TGc0d05FUDkyYWFOV3ZHbmoxN09IbnlaS3JLNlg5cjJMRGhUYStUTEdXZjJKeG1zVmhZdkhneFgzenhCYXRXclVxMTcrR0hIK2JkZDkrbGJ0MjZUci91Qng5OFFIUjBORFZxMURCYUdheGZ2NTZSSTBmaTYrdkxraVZMcUYyN3R0T3ZLMmtwZUJVUkVSRVJFUkdYdW43OXVyR2Qwd3ZpZUhwNkVoSVNRa2hJQ0xWcjE2WlBuejRNR0RDQUR6LzhFTHZkenV1dnYwN3QycldwVWFPR1U2Nlg4bjVTM21kMlRabzBpWTgrK3VpMng4MmJONCtISG5vbzA0RjJWcjRQVVZGUkxGeTRrRjI3ZHJGejUwNTI3dHhwVlBrdVg3NmM1czJiVTZaTUdmYnUzY3VoUTRkU25XczJtM242NmFlTkZnU05HalhpdmZmZXkvUWNjbHJqeG8xNTc3MzNpSWlJdUcwYkFZR2FOV3N5WmNvVVB2MzBVK3JVcVlPbnAyZWFZNUtyU1FzVUtIRFRjYVpNbVVLelpzMk05Z1IzdXVRK3Q5T25UK2Y4K2ZPcDlwVW9VWUxodzRjYjFmV25UNS9POExodWJtNjMvVm0rZE9rUzc3Ly9QZ0J2dmZVV0hUdDJCT0RNbVRQRXhjVngvZnAxSG5ua0VXYlBuazJiTm0weWMxdVNCUXBlUlVSRVJFUkV4S1dTa3BLTTdkeCtOTnZEdzRNSkV5YXdkZXRXTm16WWdOVnFaZno0OGN5ZVBkc3A0NmNNbXN4bXMxUEdCTWRxNnY3Ky9yYzhwbXZYcmt5ZlBwMGFOV3F3ZnYzNld3WmJtUkVkSGMyZVBYdllzMmRQcXY2OHk1WXRZOW15WmVtZWt4eXVWYTVjbWNXTEYzUHAwaVV1WExoQWVIZzRGb3VGcDU5K212WHIxd05Rc1dKRjVzNmRpN3U3dTFQbTYweE5temFsZXZYcVRKczI3YTVwSTVCUlI0NGNvV3pac3FuZWk0dUw0K0dISDJiYnRtMXMyN2FOMmJObnArbGhtdHgyNHA1NzdrbDMzTTgvLzV4ZXZYb1JIaDdPL1BuemI3a0FYM1IwTklHQmdaaE1OMTlNY1AvKy9SbTlKVVBMbGkxdjJ5cmt3SUVEekpremgrKy8vNTY5ZS9mZTlMaVRKMC9TbzBlUFRNOEJIRlhFLys2WisyK2pSbzBpSmlhR3NtWExwcXBDZnVhWlozajU1WmZwMmJNbmNYRnh0R3ZYamkrLy9KSnUzYnBsYVM2U01RcGVSVVJFUkVSRXhLVlNQbUljSHgvdnRJQXdvMHdtRTEyN2RqVjZQNjVidDg1cFk2ZXNjblhHZmUzYnQ0K0xGeS9Tc0dIRDJ5N0NVNlZLRlFDMmI5OU9wMDZkbURkdjNpM1B1WExsQ3Y3Ky91a0dpbjM3OW1YMzd0M3MyN2N2Vld1SW0vSDE5YVZhdFdyVXFGR0RHalZxVUs5ZVBRQ3FWNjl1SExOanh3NmFObTNLczg4K3k3eDU4d0JIZjlUbHk1ZFRxRkNoMjE3RFZaWXZYNTZxaFlRNFdrcFVxbFNKdW5Ycjh0WmJiOUd5WlV2QVVUbWRITHorK09PUEJBUUVwT2s5ZXZEZ1FRQktsaXlaWnR4cDA2YngybXV2QVk0UGFHNFhkZzhaTW9RdFc3WXdiTmd3MnJScGsrN2Y5MHFWS21YNi9tNTIzYTFidHpKejVreVdMbDNLa1NOSE1qMnVzKzNldlpzdnZ2Z0NjSHd0L3YzaHhZc3Z2b2lIaHdmZHUzZkhhclhTbzBjUDR1TGlqSyt4T0o5emxrb1RFUkVSRVJFUnlhS0FnQUJqT3lZbXhpVnpTRm1wbDl6RDB4bXVYYnRtYkJjc1dERGI0MzMyMldjMGJ0eVk0c1dMRXhVVkJjQ1hYMzVKclZxMXFGV3JWcXBqKy9mdmIxUzhMVnk0a01HREI5OTAzTjkvLzUzcTFhdlRxVk1ubzhkcVNtdlhybVhObWpXM0RGMnJWcTNLdEduVDJMMTdOekV4TVd6ZXZKbUpFeWZTdlh0M295OW56Wm8xamVQWHIxOVA1ODZkK2Vtbm53REg2dlEvLy94enJpK3dsbGtLWGROYXZYbzFGb3VGOWV2WDg4Y2ZmNlRhTjI3Y09QNzczLzhDanBZQkF3Y09UTFUvdVRvMHVkZHJzdkhqeDlPOWUzZnNkcnV4WUZuS3Z6Ly9acmZiV2Jod0lkdTNiK2VKSjU0d2Vwdm1wUGo0ZUQ3OTlOTlVvZXQ5OTkzSDZOR2pqZGN2dmZRU01URXgyZnFUM0M3Z1ZxeFdLOTI3ZDhkc05sTzFhbFc2ZE9tUzduRmR1M2JscTYrK3dtUXlHZTFWeG93WmsvMHZocVJMRmE4aUlpSWlJaUxpVWlrWEtEcDU4aVJGaWhUSjlUbkV4c1lhMjg1YzBPbkVpUlBHZG9rU0piSTFWbkt3QkJBYUdrcHdjREFBWjgrZTVjOC8vMHozbkduVHByRm56eDRPSGp6STJMRmpxVmF0R3M4ODgweWE0MmJNbU1ISmt5YzVlZklrdlhyMU1xcm1rdFdyVjQ4ZE8zYmc2K3ZMQXc4OFFNMmFOYWxWcXhZUFB2aWdVVmxiclZvMVhuamhoVnZlUS9ueTVTbFdyQmhuejU1bC9Qanh4cUpud2NIQnJGNjltbXJWcW1YcWE1TFhYYjkrUFUwUDBKc0pEQXpFMTljM2gyZVVOU3RYcmpTMkgzLzg4VlQ3M056Y21EVnJGblhyMW1YWHJsMk1IVHVXQ2hVcTBLMWJOMkppWW94SzgrWExsN052M3o3dXUrOCszbm5uSFVhTUdBRTRLbUYvL3ZsbktsU29jTXM1Yk4yNmxUTm56Z0JRdW5UcE5COUU1SVNHRFJ2U3ZYdDNWcTFheFZOUFBjVXp6enhqVkhVUEdUSUVjTFFidVYxYmtOdng4TGg5ZlBmaGh4K3liZHMyQU1hTUdYUEw2dmJ1M2JzVEd4dkxtMisrQ1RpK2YvMzc5OC9RZFNSejlCVVZFUkVSRVJFUmx5cFRwb3l4ZmVUSUVmN3puLy9rK2h6V3JGbGpiRWRFUkRodDNNT0hEeHZiLys1L21WbS8vLzQ3WjgrZUJkS3VJSDh6QVFFQi9QREREOVN1WFp2RXhFUzZkKzlPL2ZyMVU0WGQ0RmdGZmNlT0hXemF0SWxKa3lZUkZoYkcyMisvYmV6djA2Y1BQWHIwb0VxVkt0a09aeDU5OUZHKy9mWmJJM1F0VnF3WUsxYXM0UDc3NzgvV3VIblJSeDk5bEtGRjBzQVJvdDh1MkhhVkZTdFdBSTQrcmVsVnBmcjUrYkZvMFNKcTFhcEZ2WHIxYU4rK1BRQkxsaXdoTVRFUmNIeXdNSERnUUJZdFdrUzdkdTM0L1BQUENRME5aY1dLRlRmdC81clNnZ1VMak8ybm5ucktHYmVWSVJNblRuUjV2OTh0VzdZWVFXK3JWcTFvMWFyVmJjL3AzYnMzRnk5ZTVMZmZmbVBKa2lVS1hYT0lXZzJJaUlpSWlJaUlTNlVNYXJadTNlcTBjYmR2MzI0czZuUXJlL2Z1WmRLa1NjWnJaNFkyS2U4bnV4VjQ4K2ZQTjdiVHExcTltV3JWcXZIKysrOFRFQkRBbENsVFVvV3VpeGN2WnQyNmRYaDVlVEYzN2x4anhmUjMzbm1Icjc3NnlqaXVUSmt5Vkt0V0xkdmh6TktsUzFtK2ZMbnh1bHk1Y216ZXZEbmQwUFdUVHo2aFo4K2ViTjY4R2J2ZG5xM3JTczdadVhNbnAwNmRBcUIxNjlZM1BhNUVpUkpzMjdhTitmUG5VN0JnUWF4V3EvR0llOUdpUlFISDM4ZTVjK2RTdFdwVk5tell3RysvL1phaDBCVlMvM3prWnZEcTZ0RDE0c1dMZE9qUWdhU2tKQW9VS01ERWlSTXpmTzdvMGFOWnVYSmxydmZWdnBzb2VCVVJFUkVSRVJHWHFsT25qckVLK2FaTm01dzI3cUpGaTRpSWlHRGF0R2trSkNTazJXK3oyZmp4eHg5cDNMaXhFZEJHUkVRNHRhb3crWDdjM2QycFhidDJsc2V4V3ExODk5MTNBRHo0NElPVUwxOCtVK2UvOXRwcjdOdTNMMDFnTzNmdVhCbzFha1NOR2pVb1VxUUk4K2JOTTRLa1YxOTkxYWhreks2a3BDVDY5T2xENjlhdHVYVHBrdkcrM1c0M3d0NS8yN1ZyRjE5KytTWDE2OWZQVUlDZUYvWHYzNStvcUtnTS9YbjIyV2V6ZmIxNzdya0hrOG1FbDVjWDBkSFJUcmdEUjFpYTdOOXRCdjR0WmJ1Tkw3NzRndDI3ZHdNd2FkSWs2dFNwQXpnZWcvLzc3NzhwVjY0Y1FVRkJHWnJEZ1FNSE9IRGdBT0FJODJ2VXFKR3BlOGpMUHYvOGMwNmZQZzA0Z3RUMEZpbTdsVHUxZlVWK29lQlZSRVJFUkVSRVhDbzBOTlFJSmJkdTNacmhucGNaY2Zqd1licDE2MFp3Y0RDTkdqWGkrZWVmcDJmUG5yUnIxNDdpeFl2VHNXTkhJd2k4OTk1N1diUm9VWnFWd0xQcTFLbFQ3Tml4QTNEMGdnd01ETXp5V011V0xUUENsWnN0bW5NN3hZc1hUL1BlMGFOSGdSdDliV3ZYcnMzNDhlTUJzRmdzUFBYVVUremF0U3RMMTB1MmYvOSs2dFNwWXp4UzcrbnBhZlJ5UFhMa0NETm16TGpwZWVCbzBlRG41NWV0T2R5cHZMMjlDUW9LeXRDZjdGWldIanQyekdoVjBhaFJvd3lIbXJlVDNIZll6OCtQSmsyYVpPaWNKVXVXMEtkUEg4RHh3Y3ZqanovTzVNbVQ4ZmIyNXVyVnF6UnYzanhWZitUYm1UcDFxckdkbTlXdWQ0SnUzYnJoNGVGQnk1WXRlZU9OTjdJOTNwdHZ2b25kYmxlVnVaTW9lQlVSRVJFUkVSRThUVGQrUFRSYkxibCsvZVN3eEdhek1XZk9IS2VNV2FSSUVhT1NOaUVoZ1hYcjFqRmp4Z3krL1BKTDVzK2Z6N2x6NTR4ai8vdmYvN0p0MjdaTVY0dmRTc3I3Nk5DaFE3Ykdtang1TXVDbzdNeEVVd0FBRUY1SlJFRlVUdXZVcVZPcWZjbjNDQmg5VXpQQ2JyY2JLOG8vOU5CRHh2dHZ2UEVHN2RxMUF4eUxQNjFldlRwTGM0NktpdUxOTjkra1dyVnF4Z3J6RVJFUi9QSEhIeXhldkJodmIyOEFCZ3dZa09wN2tUeTNmZnYyQWR4VjFZczVhZVBHamNiMkUwODg0WlF4ang4L2JpenM5dWlqaitMajQzUGJjMmJNbUVHSERoMndXQ3o0Ky92ejlkZGZZektadVAvKysvbjQ0NDhCeHdjQ0RSbzB5RkRya2FTa0pLWlBuMjY4dnR1QzF4SWxTdENuVHgrbVQ1K2U2dCtDbk9Ec01EYkphamEyUFcreEdGaGVwczY1SWlJaUlpSWlRZ0YzRDZJdFNRREVKc1VUN0J1UXE5ZnYwcVVMUTRjT0pTNHVqa21USnZIYWE2OWxlOHlYWDM2Wit2WHJNM3YyYkRadTNNakJnd2VKaW9yQ1pyTVJGQlJFMmJKbHFWZXZIczgvLzd4VEY5UUNSMENSM0RlMllNR0NkTzdjT2N0am5UcDF5bmprdjJQSGpta3FGVk5XZ3g0NmRJajc3cnN2UStPdVg3K2VLMWV1QVBEd3d3K24yamQxNmxRaUl5TVpPWElralJzM3p0UjhMUllMa3laTll1VElrVnkrZkJsd3JNcisxbHR2TVh6NGNLTnlzMy8vL293ZVBackl5RWllZWVZWlZxNWNhWVN4aHc4ZjV1clZxd0RHWW1zSkNRbU1HalVxVTNQNXQ4aklTSVlPSFpxbGMwZU9ISm1uRnlCS0RsNU5KaE50MjdaMXlwano1czB6dG0rM29GTmtaQ1J2dnZrbXMyYk5BaHk5VVdmUG5wM3E3MnZQbmowNWVmSWs3Nzc3THFkT25hSisvZm9NSHo2Y2Z2MzYzVFRVblRkdm5sRzFYckZpUmFPYSttWnlPcHgwaFhIanh1WEtkWktyN3NFNVg4ZllwQnN0UlB5ZDlLVEJuU2J2L29zaElpSWlJaUlpVHVQdmNTTjRqVW1LeS9YZ3RWQ2hRblR0MnBXSkV5ZXlkKzllVnE1Y3lXT1BQWmJ0Y2F0V3Jjcm8wYU9kTU1QTVdiSmtDWWNPSFFMZ3hSZGZKQ0FnNjEvUGtKQVFQdjc0WThhT0hVdnYzcjNUN0UrNU1OV2JiNzdKVjE5OWRjdkszZXZYcjdOeDQwWjY5dXdKT0ZvOS9EdDREUXdNWk4yNmRiZWQyNWt6WjR6dDVBRDR6ei8vNUsyMzNpSXVMZzZBdG0zYk1uYnNXQ3BXckpqcTNCRWpSckI4K1hLMmI5L091blhyYU4yNk5kOS8vejBoSVNIOC9QUFB4bkVOR2pRQUhNRnJkcitYbHk5Znp2SVlRNGNPelJmQmErM2F0Vy9hVnplemZ2cnBKMk83WmN1VzZSNXo1Y29WSmt5WXdDZWZmRUpzYkN6ZytERGloeDkrb0huejVtbU9IejE2TlA3Ky9nd1pNb1NrcENTR0RoM0tWMTk5eFp0dnZza0xMN3lRNW9PSDVHcHd1RE9yWFNkT25KaXBCYS91QkZhcmxmajRlUHo5L1kzM2twS1NHRFpzbVBHNllNR0MyYjVPcXVEVnd6UGI0OTJKOHU2L0dDSWlJaUlpSXVJMFlkN2VuRTV3QkdXbnIxNmtSR0I0cnM5aDJMQmhmUHZ0dDhURXhEQm8wQ0NhTld1V0o2dlRiRFliZ3djUEJpQW9LTWpZemlvL1B6OTY5ZXBGejU0OTB3MytIbjMwVVNwWHJzeisvZnRadFdvVnBVcVZ5dFQ0Z3djUHh0UHo5cUhIMEtGRE9YTGtDRVdMRmlVZ0lBQVBEdytXTEZsaTdDOVRwZ3pnQ1BabXpKakJoQWtUR0RkdUhQWHExVXQzUEU5UFR4WXZYa3pkdW5VNWNlSUVxMWV2cG16WnNqUnAwb1ExYTlZQUVCNGVUczJhTlROMVA1TFcxYXRYamJZU3ptb3pjT1RJRWJaczJRSkF0V3JWVXZVUU5wdk5yRnk1a3Brelo3Sm8wYUpVaTZQVnFsV0w3Nzc3N3BZTHhBMGFOSWo3NzcrZnJsMjdFaGtaeVlrVEoralRwdzhEQnc2a1VhTkdmUGpoaDFTdVhKbURCdyt5ZHUxYTQ3eU1CSy9UcGszTDlMME9HalRJcWIybjczVFhyMThuS0NnSUh4OGY0My9QbnorZjZ2djQ0SU1QWnZzNnA2NWVNTGJEdkc3ZnBpSXZVdkFxSWlJaUlpSWlsUFB6Wi92VktBQU9YemxOM1JMMzMrWU01d3NQRCtmdHQ5K21iOSsrN05peGc2Ky8vcG9YWDN3eDErZVJYVjk4OFFWNzl1d0JZTlNvVVJRcVZNZ3A0OTZzMnRMRHc0TVZLMWJ3MGtzdnNYcjFhcXhXYTRiR0sxS2tDSU1HRGNyd2dqd0ZDaFRnKysrL1QzZmZ2M3ZQdG12WHp1Z1RleXZGaWhWajdkcTF0R3ZYamgwN2RuRDE2dFZVajYvMzc5OGZ0Mzk2UHdZRkJXbkJueXphdkhrek5wc05jRjd3T252MmJHTzdkZXZXcWZZZE8zYU16cDA3RyswaXdGRzVQWHo0Y0hyMTZwV2hCZXhhdDI3TnZuMzc2TisvUHpObXpNQnV0NU9ZbUlqZGJqZXFweE1URTNuZ2dRZll1WE1uOTkxM0gxV3JWcjN0dUMrODhFSUc3L0NHTVdQR1pEbDQ3ZFNwVTViYld5UWJNR0FBaXhjdnp0WVltVkd3WUVGS2xDakJpUk1uVW9XdHllcldyVXV6WnMyeWZaM0RsMiswTGlqblZ5RGI0OTJKRkx5S2lJaUlpSWdJNWZ4dVBGSjZNRExqcTRrN1crL2V2Vm0wYUJGcjE2NmxmLy8rdEdqUklsVWwzWjN1MkxGakRCdzRFSEJVb3I3NjZxdTVjdDBTSlVxd1lzVUtZbU5qT1gvKy9DMFgyVEtaVElTRWhGQzRjT0ZNWGFOYXRXcDRlWG1SbEpSa3ZPZnQ3VTFFUkFUang0L24zbnZ2emRMY1M1VXF4ZWJObTVrOGVUSlRwMDdsNE1HREZDcFVpSmRmZnBsKy9mcGxhVXhKTGJuTlFKVXFWVzVaYVpvWnZYcjFJanc4bk8rKyt5NU44RnFoUWdWbXpKaEJtelp0S0ZxMEtMMTY5ZUtOTjk3SWRNdU4wTkJRdnZubUcvcjA2Y09vVWFQWXZIa3pNMmJNTU1MNGlJZ0l0bS9menV6WnM3bCsvYnBUN3N2WmdvS0NxRlNwVXJiR2NNWmovWm4xMkdPUHNXblRKbXcyR3phYnpmaDNvMm5UcHZUcjE4LzRIbVRIb2NzbmplMnlCZnh2Y1dUZVpiSnZtNnlQaTBSRVJFUkVSTzV5djE2K3lOTTdOZ05RT2JRVWE3dTVyaWZodVhQbitNOS8vc1BwMDZlcFc3Y3V2Lzc2cTdFZzA1MHNJU0dCQmcwYXNHM2JOa3FVS01FZmYveEJlSGp1dDJ6SWFSYUxoYVNrSk94Mk96NCtQaG1xWHN6UGR1N2NDVGdxaUlzVUtaSmo1MlRIRjE5OHdhNWR1MmpjdURFZE8zYk04ZXNsMjdCaEE3VnIxODVRSzR1TVNFeE1OQlpneTR3TEZ5NWdOcHNCc3ZSQlRsYk8vL3JycndGSDJGMm5UcDFNWHpPbHRXdlhjdmp3WWJ5OXZYbnV1ZWV5TmRhZDVPR3ByM0xna3VPRHZoK3ExNkZSU0ppTFo1UTVwbG85YjlzTFI4R3JpSWlJaUlpSWNOMWlvY0s2WlZqc2RreVkyUHY2TEVMOEFsMDJuMTI3ZHZIcHA1OEM4UFRUVC9Qb280KzZiQzRadFd6Wk11TXgrVGZlZUlPSWlBZ1h6MGhFNU00VUdSZE4xVTg3WThlT3A4bU5RNDFhNE9lZXR4N016MGp3bXJmdVNFUkVSRVJFUkhKRUFROFBhZ1FHODBmMEZlellXWG40ZDU2TnlINFB2NnlxVnEyYVVUR1dWN1JzMmZLbUs3dUxpTWdOSy8vK0hUdU9XdERxZ1VGNUxuVE5xT3czWkJBUkVSRVJFWkY4b1ZWWU1XUDdwejIvdUhBbUlpS1NuLzIwOThaL1kxcW4rRzlQZnFQZ1ZVUkVSRVJFUkFCb1Y2UTQ3amllbk54OGFnOUhvODY2ZUVZaUlwTGZISTA2eTVaVGV3Rnd4MFM3SW5sbkFjWE1VdkFxSWlJaUlpSWlBSVI1ZWZOSVljZGlVSGJzalBsdGhvdG5KQ0lpK2MyWTlkOGFiUVllS1J4T3FGZm1GMHpMS3hTOGlvaUlpSWlJaU9IVlVtV043VVg3ZjJQbitiOWRPQnNSRWNsUGRwNDd4S0lERzR6WHZVcVdjK0ZzY3A2Q1Z4RVJFUkVSRVRIVUNRcWhkbEFJNEtoNmZlZlhxUzZla1lpSTVCZHZyNTFxVkxzK0ZCUkNuZUFRRjg4b1p5bDRGUkVSRVJFUkVZTUpFd1BMVmpaZWJ6eTVtelZIdDdsd1JpSWlraCtzUHJLVlRTZi9NbDYvbGVLL05mbVZnbGNSRVJFUkVSRkpwVzV3Q0U4VXVjZDRQZkRuejRtS2ozSGhqRVJFSkMrN0VuK05RYXUrTUY2M0sxS2N1dm04MmhVVXZJcUlpSWlJaUVnNjNpNWZsUUFQRHdCT1hyMUF0d1dqTWRzc0xwNlZpSWprTldhYmhlN3ozK1hrMVFzQUZQVHdaR1Q1S2k2ZVZlNVE4Q29pSWlJaUlpSnBoSHY3TUtIeUE4YnJUU2YvWXNqcXlTNmNrWWlJNUVXRFYwMWkwNmtiTFFZbVZINkFjRzhmRjg0bzl5aDRGUkVSRVJFUmtYUzFEYitITHNWTEdhKy8yYkdNYVR1V3VtNUNJaUtTcDB6ZHZvUnZkeTQzWHI5UXZEUnR3b3U1Y0VhNVM4R3JpSWlJaUlpSTNOVC9WYWhLM2FEQ3h1dWhxeWN6ZGZzU0Y4NUlSRVR5Z3FuYmx6QnN6WmZHNjdyQklieFQ0ZTVvTVpCTXdhdUlpSWlJaUlqY2xMZWJPOTg4OEIrcUJCUUV3R0t6TW1qVkZ3ejRlYUo2dm9xSVNCcG1tNFgvcmZ5TVFhdSt3R0t6QWxBbG9DRGZWS3VOdDV1N2kyZVh1eFM4aW9pSWlJaUl5QzBWOVBEaysrcDFqZkFWSEcwSG52cGhLRkh4TVM2Y21ZaUkzRW1pNG1ONDZ2dWhxZG9MVkFrb3lQZlY2MUxRdzlPRk0zTU5CYThpSWlJaUlpSnlXMkZlM2l5b1dUOVYyNEZOSi8raTJUZTlXWE4wbXd0bkppSWlkNExWUjdiUzdKdmVxUmJTcWhzY3dvS2E5UW56OG5iaHpGekhaTjgyMmU3cVNZaUlpSWlJaUVqZWtHaXpNdnpRWHFhZlBwYnEvWG9sSWhqZXVCc1BGQ252b3BtSmlJZ3I3RHgzaUxmWFRtWFR5YjlTdmQrMWVHbmVybEFsMzdZWE1OWHFhYnJ0TVFwZVJVUkVSRVJFSkxNV1hUaEx2LzA3dVdZeEcrK1pNTkdtVW4wR05ueWVNc0YzejZyVklpSjNvNk5SWnhtei9sc1dIZGlBblJ2eFlrRVBUeVpVZm9BMjRmbjd2d01LWGtWRVJFUkVSQ1RIWEVoTVlPVGZlNWwzL25TcTkwMlllT2plS25Tbzhnak55ejlFaUYrZ2kyWW9JaUxPRkJrWHpjcS9mK2VudmIrdzVkVGVWSUVyd0pORjdtVkUrZnNJOS9aeDBReHpqNEpYRVJFUkVSRVJ5WEdib2k0ejVzaCtmbysrbkdhZkNSTVZRMHRRdjBRRUZVSktVQzZrT1BjR2h1UHY1WXUvbHk5ZTduZmZZaXNpSW5leUpLdVoyS1I0WXBQaU9YWDFBb2N2bitiUTVaTnNPTG1iZzVkT3BnbGJBUjRLQ3VHdHNwV3BHeHppZ2htN2hvSlhFUkVSRVJFUnlUV2JveTR6OGNSaGZvbThnRFdkWDh4RlJDVC9jTWZFSTRYRDZWV3lISFh1b3NBMVdVYUNWNC9jbUlpSWlJaUlpSWprZjNXQ1E2Z1RITUxGcEVUbW56L05rb3RuMlg0MUNvdGRJYXlJU0g3Z1lUSlJJekNZMW1IRmFGZWtPS0ZlM3E2ZTBoMU5GYThpSWlJaUlpS1NZK0tzRnY2SXZzS3VtR2lPWEkvbGNOeDFMaVlsRUdzeEUydTFZcmJaWEQxRkVSRkp3ZFBORFg5M2QvdzlQQW56OHFHY1h3SEtGdkNuV2tBUS93a3FoSis3NmpoQkZhOGlJaUlpSWlMaVluN3VIalFLQ2FOUlNKaXJweUlpSXBLcjNGdzlBUkVSRVJFUkVSRVJFWkg4UnNHcmlJaUlpSWlJaUlpSWlKTXBlQlVSRVJFUkVSRVJFUkZ4TWdXdklpSWlJaUlpSWlJaUlrNm00RlZFUkVSRVJFUkVSRVRFeVJTOGlvaUlpSWlJaUlpSWlEaVpnbGNSRVJFUkVSRVJFUkVSSjFQd0tpSWlJaUlpSWlJaUl1SmtDbDVGUkVSRVJFUkVSRVJFbkV6QnE0aUlpSWlJaUlpSWlJaVRLWGdWRVJFUkVSRVJFUkVSY1RJRnJ5SWlJaUlpSWlJaUlpSk9wdUJWUkVSRVJFUkVSRVJFeE1rVXZJcUlpSWlJaUlpSWlJZzRtWUpYRVJFUkVSRVJFUkVSRVNkVDhDb2lJaUlpSWlJaUlpTGlaQXBlUlVSRVJFUkVSRVJFUkp4TXdhdUlpSWlJaUlpSWlJaUlreWw0RlJFUkVSRVJFUkVSRVhFeUJhOGlJaUlpSWlJaUlpSWlUcWJnVlVSRVJFUkVSRVJFUk1USkZMeUtpSWlJaUlpSWlJaUlPSm1DVnhFUkVSRVJFUkVSRVJFblUvQXFJaUlpSWlJaUlpSWk0bVFLWGtWRVJFUkVSRVJFUkVTY1RNR3JpSWlJaUlpSWlJaUlpSk1wZUJVUkVSRVJFUkVSRVJGeE1nV3ZJaUlpSWlJaUlpSWlJazZtNEZWRVJFUkVSRVJFUkVURXlSUzhpb2lJaUlpSWlJaUlpRGlaZ2xjUkVSRVJFUkVSRVJFUkoxUHdLaUlpSWlJaUlpSWlJdUprQ2w1RlJFUkVSRVJFUkVSRW5FekJxNGlJaUlpSWlJaUlpSWlUS1hnVkVSRVJFUkVSRVJFUmNUSUZyeUlpSWlJaUlpSWlJaUpPcHVCVlJFUkVSRVJFUkVSRXhNa1V2SXFJaUlpSWlJaUlpSWc0bVlKWEVSRVJFUkVSRVJFUkVTZFQ4Q29pSWlJaUlpSWlJaUxpWkFwZVJVUkVSRVJFUkVSRVJKeE13YXVJaUlpSWlJaUlpSWlJa3lsNEZSRVJFUkVSRVJFUkVYRXlCYThpSWlJaUlpSWlJaUlpSWlJaUlpSWlJaUlpSWlJaUlpSWlJaUlpSWlJaWQ1WC9Cd2ZObzFqNW1hR25BQUFBQUVsRlRrU3VRbUNDIiwKICAgIlR5cGUiIDogIm1pbmQiCn0K"/>
    </extobj>
    <extobj name="C9F754DE-2CAD-44b6-B708-469DEB6407EB-7">
      <extobjdata type="C9F754DE-2CAD-44b6-B708-469DEB6407EB" data="ewogICAiRmlsZUlkIiA6ICI2NzcxNzc5OTMzOSIsCiAgICJHcm91cElkIiA6ICIxNTU2NTI4NjgiLAogICAiSW1hZ2UiIDogImlWQk9SdzBLR2dvQUFBQU5TVWhFVWdBQUJaOEFBQUczQ0FZQUFBRGJ4Q3ROQUFBQUNYQklXWE1BQUFzVEFBQUxFd0VBbXB3WUFBQWdBRWxFUVZSNG5PemRkMWhUWnhzRzhEdnNqWUFNRjJMZG80cWpXcmUyN2wzM1hzVlJSNTF0MWMrQkc3V3RXM0VycmRVcTRoNVZ4QzNpUUp5Z2lEaFF3TWtTaFFUeS9aSG1OREVCa2hBSTZQMjdybDQ5T1RuakRTUUl6M25PL1lxa1Y5ZEpRVVJFUkVSRVJFUkVSRVNrSVZHZEVhS2N0akhLajRFUUVSRVJFUkVSRVJFUjBlZUZ4V2NpSWlJaUlpSWlJaUlpMGpzV240bUlpSWlJaUlpSWlJaEk3MWg4SmlJaUlpSWlJaUlpSWlLOVkvR1ppSWlJaUlpSWlJaUlpUFNPeFdjaUlpSWlJaUlpSWlJaTBqc1duNG1JaUlpSWlJaUlpSWhJNzFoOEppSWlJaUlpSWlJaUlpSzlZL0daaUlpSWlJaUlpSWlJaVBTT3hXY2lJaUlpSWlJaUlpSWkwanNXbjRtSWlJaUlpSWlJaUloSTcxaDhKaUlpSWlJaUlpSWlJaUs5WS9HWmlJaUlpSWlJaUlpSWlQU094V2NpSWlJaUlpSWlJaUlpMGpzV240bUlpSWlJaUlpSWlJaEk3MWg4SmlJaUlpSWlJaUlpSWlLOVkvR1ppSWlJaUlpSWlJaUlpUFNPeFdjaUlpSWlJaUlpSWlJaTBqc1duNG1JaUlpSWlJaUlpSWhJNzFoOEppSWlJaUlpSWlJaUlpSzlZL0daaUlpSWlJaUlpSWlJaVBTT3hXY2lJaUlpSWlJaUlpSWkwanNXbjRtSWlJaUlpSWlJaUloSTcxaDhKaUlpSWlJaUlpSWlJaUs5WS9HWmlJaUlpSWlJaUlpSWlQU094V2NpSWlJaUlpSWlJaUlpMGpzV240bUlpSWlJaUlpSWlJaEk3MWg4SmlJaUlpSWlJaUlpSWlLOVkvR1ppSWlJaUlpSWlJaUlpUFNPeFdjaUlpSWlJaUlpSWlJaTBqc1duNG1JaUlpSWlJaUlpSWhJNzFoOEppSWlJaUlpSWlJaUlpSzlZL0daaUlpSWlJaUlpSWlJaVBTT3hXY2lJaUlpSWlJaUlpSWkwanNXbjRtSWlJaUlpSWlJaUloSTcxaDhKaUlpSWlJaUlpSWlJaUs5WS9HWmlJaUlpSWlJaUlpSWlQU094V2NpSWlJaUlpSWlJaUlpMGpzV240bUlpSWlJaUlpSWlJaEk3MWg4SmlJaUlpSWlJaUlpSWlLOVkvR1ppSWlJaUlpSWlJaUlpUFNPeFdjaUlpSWlJaUlpSWlJaTBqc1duNG1JaUlpSWlJaUlpSWhJNzFoOEppSWlJaUlpSWlJaUlpSzlZL0daaUlpSWlJaUlpSWlJaVBUT3hOQURJQ0lpSWlJaTBwZlVEQWxDRXQ3Z1psSUNIcVNtNEVGcUNsNmtwU0ZGSXNHN0RBbkUwa3hERDVHSWlJZ0tNRk9SRWF5TlRXQmpZZ0lYYzNPVXM3SkJPU3NiVkxjcmducEZIR0ZsekhLcU52alZJaUlpSWlLaVF1MUZlaG9DNG1KdytNVnpoQ2EraFVRcU5mU1FpSWlJcUpBU1N6T1JJRWxIZ2lRZE1SOVNFWnI0Vm5qT1JDUkNMWHNIdEhjcGptNXVKZUZzWm03QWtSWU9JdW5WZGZ6TmpJaUlpSWlJQ2hVcHBBaE9lSTAxajZJUTlDb2VHZUNmTlVSRVJKUi9qQ0hDTjBWZE1icDBPZFIzY0RMMGNBeENWR2VFS0tkdDJQbE1SRVJFUkVTRnlzVzNyK0VURlk2UWhOY3F6NGtnUWlYbjBtam8vaVVxRmkyTmNvNGxVZExlQmJabVZyQXhzNFFwYjVVbElpS2liSWd6SkVoSmY0L2s5RlRFSkw3QWd6Y3h1UGZxTVM0OHVZV0lsNDhoL2ZlQ2R3YWtPUEVxRGlkZXhhRmVFU2RNS1ZzWkRUN1RJblIyMlBsTVJFUkVSRVNGUW56YUI4eUt2STI5Y2MrVTFvc2dRdjFTMWRDajJqZG9YYTRlbkt6c0RUUkNJaUlpK3BTOVRrM0VQdzlDc1B0MkVJS2YzaFlLMFhKZDNVckN1M3hWdUpwYkdHaUUrVXVUem1jV240bUlpSWlJcU1EYkgvOE1rOExEa0N5UkNPdEVFS0ZUNWNhWTBuZ0F2bkFvYnNEUkVSRVIwZWZtNGR2bjhEbjNCdzZFbjFNcVF0dWFtT0QzeWpYUnlmWFQvOTJFeFdjaUlpSWlJaXJVMGpJek1PUCtiV3lMZWFTMHZsSHBHcGpSYkFnODNjb2JabUJFUkVSRUFNTGlJakhuMUdaY2VISlRhZjNna21Vd3AwSlZtQnNaRzJoa2VZL0ZaeUlpSWlJaUtyUVNKV0lNRHJ1TWl3bXZoSFh1OXE1WTFHbzB2dm1pdGdGSFJrUkVSS1RzNU1Pcm1ISjhEWjRreGd2ckdoUXBpbTJlZFdGblltckFrZVVkVFlyUFJ2a3hFQ0lpSWlJaUltMjhTRTlEbDZzWGxBclBEZHkveFBGQnkxbDRKaUlpb2dMbjJ5L3E0UGlnNVdqZy9xV3c3bUxDSzNTNWRoNHYwdE1NT0RMRFl2R1ppSWlJaUlnS2xDU0pHTDFDZzNFM0pWRllONmhtTyt6cU5ROE9scllHSEJrUkVSRlIxaHdzYmJHcjF6d01xdGxPV0hjbk9RbTlyMTlFa2tSc3dKRVpEb3ZQUkVSRVJFUlVZS1JsWm1CUTJHV2g4R3hpWkF5ZlZxT3d1TlZvbUJxWkdIaDBSRVJFUk5rek5UTEI0bGFqNGROcUZFeit6WHUrazV5RVFXR1hrWmFaWWVEUjVUOFduNG1JaUlpSXFNQ1ljZisyVXRUR3ZCWWpNS1JtZXdPT2lJaUlpRWg3UTJxMng5eHZod3VQTHlhOHdzejdkd3c0SXNOZzhabUlpSWlJaUFxRS9mSFBzQzNta2ZCNFVNMTJMRHdURVJGUm9UVzBWZ2NNOUd3clBONGFFNDBEOGM4Tk9LTDh4K0l6RVJFUkVSRVpYSHphQjB3S0R4TWVOM0QvRWd0YWpEVGdpSWlJaUloeWIwSExrV2hRNnI5SkNDZUZoeUUrN1lNQlI1Uy9XSHdtSWlJaUlpS0RteFY1RzhrU0NRREEzZDRWbTd2OFQ4aEpKQ0lpSWlxc1RJMU1zUG03LzhIZDNoV0FiR0psNzhqUEozNkR4V2NpSWlJaUlqS29pMjlmWTIvY00rR3hUNnRSY0xDME5lQ0lpSWlJaVBUSHdkSVdDMXYrSUR3T2lJdkJ4YmV2RFRpaS9NUGlNeEVSRVJFUkdZd1VVaXlNdWlzOGJ1aGVIZDkrVWNlQUl5SWlJaUxTdnhabHYwSUQ5Ly9pTnhaRmhSdHdOUG1IeFdjaUlpSWlJaktZNElUWHVKendCZ0FnZ2dnem13ODE4SWlJaUlpSThzYXNaa01oZ2dnQWNDbmhOWUkvZys1bkZwK0ppSWlJaU1oZzFqeUtFcFk3Vlc0TVQ3ZnlCaHdORVJFUlVkN3hMRllCblNvMUVoNnZmdnpBZ0tQSkh5dytFeEVSRVJHUlFieElUMFBRcTNnQXNxN25LWTBIR0hoRVJFUkVSSGxyU3BPQlF2ZHowS3Q0dkV4UE0vQ0k4aGFMejBSRVJFUkVaQkFCY1RISWdCUUFVTDlVTlh6aFVOekFJeUlpSWlMS1cxODRGTWZYcGFvQ0FESWdSVUJjaklGSGxMZFlmQ1lpSWlJaUlvTTQvT0s1c055ajJqY0dIQWtSRVJGUi91bFI5Yi9mZXc0cC9ENzBLV0x4bVlpSWlJaUk4dDA3aVFTaGlXOEJ5Q0kzV3BlclorQVJFUkVSRWVXUDF1WHJDZEViMXhNVGtKb2hNZkNJOGc2THowUkVSRVJFbE84dUo3NkJSQ3FMM0tqa1hCcE9WdllHSGhFUkVSRlIvaWhxVlFRVm5kMEJBR0pwSmk0bnZESHdpUElPaTg5RVJFUkVSSlR2YmlZbENNc04zYjgwNEVpSWlJaUk4bDhqOStyQzhvM2toR3kyTE54WWZDWWlJaUlpb256M0lEVkZXSzVZdExRQlIwSkVSRVNVL3lvNHVRdkxVZTlTc3RteWNHUHhtWWlJaUlpSThwMWk4Ym1jWTBrRGpvU0lpSWdvLzVWeit1LzNud2VwN3d3NGtyekY0ak1SRVJFUkVlVzdGMmxwd25KSmV4Y0Rqb1NJaUlnby81V3lkeFdXWDZSL01PQkk4aGFMejBSRVJFUkVsTzlTSlAvTjZtNXJabVhBa1JBUkVSSGxQeHN6UzJFNVJTSTI0RWp5Rm92UFJFUkVSRVNVNzk1bC9GZDhWdnpqaXdxM2lJZ0krUGo0R0hvWTlLODBoVHNNNlBPMWI5OCs3Tnk1RThlT0hjdXpjeng0OEFDeHNiRmE3eWVWU2hFWEY0ZTR1RGlrcHFibXdjanlsMFFpZ1VRaVFXWm1wdDZPbVpLU2dwU1VGSzArejZHaG9Yai8vcjFXNXdrT0R0Ykx6NHpSbzBlamI5KysyTEZqUjY2UDlhbFRLajVuWkJod0pIbkx4TkFESUNJaUlpS2l6NDlZK3Q4ZjVxYkcvTFBrVXpCdjNqek1uajBiRW9rRVJZb1V3Y2lSSXcwOXBNL1c3ZHUzTVdIQ0JMaTR1R0Q3OXUyR0hzNG40L0hqeDFvWDlQU2hVcVZLU28rbFVpbW1USm1DVHAwNm9XSERodG51ZStyVUtYejMzWGNBQUc5dmI3UnAweVpQeGpocTFDZ0VCUVdoZGV2VzJMOS9QMHhNTlB1NW5wS1NnbUxGaWdFQVZxMWFoZEdqUitmSitQS0xxYWtwQU9ENzc3L0h4bzBiOVhKTVcxdGJyWTZabEpRa3ZDL2F0bTJMZ0lDQUhQZTVmLzgrR2pSb0FBc0xDNHdiTjA3bmk0Z3ZYNzdFaGcwYklCYUxVYkprU2ZUcDAwZW40K2lUU0NRQ0FJU0hoNnQ4bHJKVHBFZ1JBTUNWSzFkUXZuejVQQm1ibWJHcHNDelc0d1dMZ29hLzVSRVJFUkVSRWVVVHFWUXEvQ0g4cWFsZnZ6NHkvdTNjbWpoeElwbzFhNmJWSC9xNU5YMzZkTXlmUHo5WHg1QktwWG9aUzBKQ2dzNzcydG5ad2Nnb2R6Y3BSMGRISXpBd0VBQXdkdXhZZlAzMTE3azZYa0h5NGNNSFdGcm16OTBTSDc4ZmV2WHFoWkNRa0h3NWQzYmptRGh4SXBZdFc0YWxTNWZpOTk5L3g1Z3hZN0xjZDlhc1dRQmtoYlFmZi93eFQ4WjM4K1pObkRoeEFnQlFyRmd4alF2UEg5UDBaMk5pWWlKMjc5NnQwem4wb1d2WHJuQjBkTXpWTVk0ZlA0NmJOMjhDQUNaUG5xeVBZUWtDQWdMdzRZTXNQMWhlMk0rSnY3OC9BTm5ucTBLRkNqcWZlOW15WlJDTFpmRVJmZnYyMWZrNEJVRmlZaUlBQ1ArdWtlNVlmQ1lpSWlJaW9zL2Vva1dMTUdYS0ZJaEVJdXpaczBmb0ZOU0hOMi9lNFBqeDR6aDI3QmorK2VjZm5XNU5WK2Z3NGNQbzFLa1RNak16c1hEaFFreVpNa1V2eDlYVnQ5OStpK0hEaDJQZHVuVjQvLzQ5Qmd3WWdPRGc0RHd2UkFIQWlCRWpVTFJvVVozT2s1WDQrSGlVS0ZGQzYvMENBZ0xRdVhObm5jOTc2OVl0Vkt0V1RlZjlBYUJqeDQ2b1diTW1ybCsvamxtelp1R2ZmLzdKMWZHb1lPblFvUU8yYk5tQ3hNUkVqQjA3Rm1GaFlWaTdkcTNRZFN0MzZOQWhuRHQzRG9Dc0VCZ2ZINC80K0hpZHoxdXlaRW5ZMk5pb3JQLzk5OThCQUdabVpwZzVjNmJPeDlmME14OGJHNHRodzRicGZKN2NxbE9uVHE2THo3dDI3Y0ttVFpzQTZMLzQ3T2ZuSnl4bmQyRkMwWjQ5ZXdBQTV1Ym02TnExcTA3bmZmcjBLWll1WFFvQThQVDBoSWVIUjQ0WDRteHNiR0JpWXFMMVJka3RXN1pnOE9EQlN1dHl1dGpacmwwN21KbVpLYTNyM2JzM3ZMMjk4ZnZ2djJQOSt2VWE3eWNYRVJHaCthQS9ZeXcrRXhFUkVSSFJaKzN3NGNPWU5tMGFBR0RhdEdtNUxqeG5abWJpOHVYTE9IYnNHSTRkTzRZclY2N29OZjlUcm4zNzl2RDI5c2JNbVRNeGJkbzBWSzVjT1ZkRlQzMVl1SEFoOXU3ZEMzTnpjNHdZTWNKZ1hkNWJ0bXpSZU51QWdBQWNQSGhRWmIxVUt0V3A0MDJmMyt0TGx5NmhmdjM2dVRyRzhlUEhkZjQreE1iR3dzM05MVmZuMXpjTEN3dXRPdFFqSWlKUXVYSmxBTG52Ykw5MDZWS08yNXcvZng2Tkd6Y0dBRVJHUnFKY3VYSkt6ejk0OEVDNGhmL2N1WE5vMUtpUjF1UDQ5dHR2Y2Y3OGViUnIxdzVQbno3RnBrMmJFQmtaaVlDQUFEZzVPUUVBM3IxN3AxUjRYTE5tRGRhc1dhUDF1UlR0M2JzWFhicDBVVnIzOU9sVElkdlh5OHNMN3U3dVdoMVQ4WHVTMjQ1L2tyM25UcDgrRFFCbzA2YU44TjdQVG5oNE9FSkRRd0VBblRwMUV1SW10SkdabVluQmd3Y0xzVFJoWVdGd2NIREljYjhUSjA2Z1JZc1dXcDlQblh2MzdtWDdmSFIwdE1xNnVMZzRBTUNMRnkreTNGL2RmcVFkRnArSmlJaUlpT2l6OWVMRkN3d1pNZ1NabVptb1Zhc1d2TDI5YzNXODNyMTc0OFNKRTNqejVvMStCcGlEYWRPbTRjaVJJN2gwNlJLR0RoMktXN2R1b1hqeDRyays3cGd4WTdCNjllcGNIV1BZc0dGYWR5Y3FGcUxDdzhPVm5sdStmRGw4ZlgzVlB1Zmc0SUNWSzFjS2p6L3VpTXZPZ3djUDFCYWY3ZXpzc0dUSkVvMk9jZmZ1WGFIZ2JXNXVqc1dMRitQbm4zOEdJSXRJeUtrQXRIUG5UcHc4ZVJJQVlHVmxKYXkzc0xCQTJiSmxoY2NaR1JsNDlPZ1JBTUREd3dQR3hzWWFqVTlYdW5hdFU5NnJWcTBhTGx5NGdGYXRXaUVpSWdKbno1NUZxMWF0Y09YS0ZSZ1pHV0hHakJsNC9QaHhubzlqL3Z6NVNFOVBoNVdWRldiTW1LSDEvcm9Vbnl0VnFxVFRoWVN3c0REVXJGa1RnT3h1Ri9sbjlGT3ljZU5HNFdzemNlSkVqZmVSYTkrK3ZWQ1F6WTZkblozU3o2cnAwNmNqS0NoSXk5R3FXckZpQlFZTUdKRGw4OWtWdExONlQyaVMrZXpqNDZPU2M2MXJWalNwNHI4a1JFUkVSRVQwMlJvN2RpeGV2bndKSXlNamJONjhPZGZGdHIvLy9sdnBzVWdrZ29lSFI1NTFUaGtiRzJQejVzMm9YcjA2M3J4NWd4OSsrQUg3OSsvUGszUGx0NC8vMkpkM2RLcDdMaWVCZ1lGQ04rQzhlZk0wMnNmS3lrcmoyK0hYcjE4dkZKL0xseStQSmsyYUNJV3R1blhyb2xldlh0bnVmK3pZTVFDeVlxOWk1NmlucHljZVBIZ2dQSTZMaXhNeVhJT0Rnd3RjVjNKZXkyMG52Uzc3ejUwN0Y5T25UOC9WZWZOS3FWS2xjTzdjT2JSdDJ4YjM3OS9IMnJWcllXUmtoQU1IRG1EWnNtVUFnSEhqeGduTCt2Ymt5UlBoZlQ5aHdnUzE3MGZGVHUrY0RCOCtITU9IRDgveStRMGJOc0RMeTB1M3dVTDJtWkg3OXR0dmRUNU9RWlBWKzdwVnExWnExNDhlUFJxclZxMENBS1NucHl2RmRHaDY0VzdseXBWQ1ovM0NoUXV4Y09GQ0FMS2ZkMEZCUWJDMnRnWUFyRjI3RnFOR2pZSklKSUpZTE03eGdwbWxwYVZPbmRkVXNMSDRURVJFUkVSRW42V0xGeTlpMTY1ZEFJQkJnd2FoUm8wYWVqbXVrNU1UV3JWcWhUWnQycUJObXpaNCtQQmhycU1Uc2xPNWNtVjRlWG5CMTljWEJ3NGN3TW1USi9WYVdORW13a0lYZi83NXA5RDFtMWRPbno0dFRFYW9hZkZaRy9KdVpITnpjNVFwVXdiR3hzYXd0cmJHdTNmdjhQejVjNDMzZDNkMzEvZ0N5S1JKay9RKzhkNlVLVk5VWWlKSW1WZ3N4cnQzNzdKOFBpVWxSVmhPVGs1V3lieE5UazVXMmphN1RGeHJhMnVWSE9lUEZTMWFGRUZCUVlpS2lvS25weWVpb3FJd2NPQkFTS1ZTZlBubGwxaTBhRkZPTDBsbjN0N2VTRTlQaDVPVEUzNzY2U2RoL2JoeDQyQnVicTYwcmlDUUY1OGRIQnlFRHVqUDNjNmRPL0hxMVN1dDl6TTNOd2NBdkgvL0h0dTJiUU1BVks5ZUhZY1BIeFlLendEdzdOa3pBTEt2ZVY3ZnFaR2Ftb3BhdFdwbCtieTY3T1o1OCthaGUvZnVBTEsrcUpsVjVuTm9hS2hTOXpkbGpjVm5JaUlpSWlMNkxNMmFOUXVBckhzNE41TmtLUW9PRGtiZHVuV1ZiaDkvK1BDaFhvNmRuUmt6Wm1EVHBrMFFpOFdZTld1V1hvdlAya1JZS0pJWE5FeE1UTEx0Wkx0NjlXcWVGNTkxbFo2ZWppVkxsaUF5TWhKYnQyN05janQ1WjN2NTh1V0ZBa3ZKa2lWeDc5NDlvYkNjRmFsVUttU05hcExQS3ZmWFgzOXB2SzJtQmc4ZVhDaUt6OXAwSSt1YStaeFZOK24rL2Z2Um8wY1BqWTZSWFNFTUFOcTJiWnZ0ODd0Mzd4WUtZOW14dGJXRnA2Y25uajkvanRhdFd5TXhNUkVXRmhaWXVuUnBydSs2Y0hSMGhJdUxpOHI2YTlldUNaOEpiMjl2Mk52YkE1RGxoUHY2K2lJOVBSMGhJU0hDcEhvQXNHclZLcFdmVFM5ZnZrU1RKazBBQUV1WExrV2JObTJVbms5T1RrYmR1blZ6OVJyazVNWG41czJiZjVMNTBsMjZkTUc0Y2VPeWZMNTU4K1pLajZWU3FSQTE0ZXpzaktDZ29Hd3ZmaDArZkZpNEcwUmVqTFcwdE1TeFk4Y3daY29VckYrL0huWjJka3I3WEw1OEdRQzB6Z0xYUldabVpyYTV6K28rQzRvWGY3VE5mTTZMdVJ3K1ZTdytFeEVSRVJIUlorZk9uVHNJREF3RUlKdGd5Y1BEUXkvSC9mcnJyL1Z5SEcwVkwxNGMzYnAxdzg2ZE8zSGh3Z1ZjdVhJRlgzMzFsZDdQOCtqUkk3UnYzeDVEaHc3RnlKRWpsVHJjRktXa3BNRFoyUm1BcktCNjkrNWR2WThsUC96KysrOUNrYk5qeDQ3bzFxMmIydTF1M0xnQkFLaGF0YXF3cm16WnNyaDM3NTVTYklZNmp4NDlFcnBsYytxK2QzTnp5L1drZVZUNFhidDJEYlZyMTFaYWw1Q1FnQll0V2lBcUtnb2lrUWdiTm16QTJyVnJzV2ZQbmx5ZGE5S2tTZmoxMTE5VjFvOGZQeDVTcVJTVktsWEN5SkVqaGZYTGxpMURlbm82UkNLUlNvWnVpUklsVkxwTEZZdkFGU3BVVUhrK3U4NXdPVzNqVkFJQ0FyVGVwekI4N2txVUtJRm16WnBwdlAyK2ZmdUUvUHhKa3lhaFdyVnEyVzUvNWNvVllWbmUrUXdBWmNxVUFhQWFPNlVvTEN3c3k2KzU0bkZ6dzhiR1J1MzNTZFBzNW8vM1plYXovckQ0VEVSRVJFUkVueDNGS0ltaFE0Y2FjQ1Q2TTNUb1VPemN1Uk1Bc0hYcjFsd1ZuOHVXTFl1R0RSdXFySjg4ZVRMdTNyMkx5Wk1uWStIQ2hSZzNiaHgrL1BGSG9ldFJUckhJa0ZPSFlWYm5LZ2pHalJ1SFRaczI0Y0dEQnhnMWFoU2FObTJLb2tXTEttMlRtcG9xZE13cGRtaktPNGdqSWlLeVBVZG9hS2l3N09ucG1lMjJFb2tFVTZaTTBlbzFhRU5ka2JFZ0d6OStQSll2WDU3bDgrb0tVYnJzazVXM2I5K3FkUFdmUDM4ZWpSczNCZ0JFUmthcWRKSXJaaUNmTzNjT2pSbzFVbm8rSVNFaDIwblYvUHo4TUdqUUlQVG8wUVByMXEwVHRyV3pzME8xYXRVUUhoNk9oUXNYb24vLy9ocFBtSmtkZFhFRHZyNitPSC8rUEFEWkJISHlidG0zYjk5aTdkcTFBSUFCQXdhZ2Z2MzZPVjU4U1V4TUZKWnRiVzF6UFY3U2pFUWlFUzZzT1RvNll0U29VUnJ0STZmdWZVR1VGUmFmaVlpSWlJam9zeE1RRUFCQVZ1eG8yYktsZ1Vlakg4MmFOWU9EZ3dQZXZuMkx2WHYzWXRXcVZUcFAwRFpod2dSTW1EQkJaYjJmbngrcVZLbUNYMy85RmE5ZnY4Yk1tVE94Yk5reVRKMDZGV1BHaklHRmhRVUFJQ01qUTlnbnA4emFyTTVWRUZoYVdtTFRwazFvMXF3WlhyeDRnZEdqUjZ0MDk0V0ZoUW0zWHl0MnZuLzU1WmNBWkxkc0p5WW1xaFRvNVJRblFjc3BHMXdpa2VDMzMzN1Q2YlZvb3JBVm4xMWRYVkd4WXNVODM2ZWdTRTlQRnpLY2QrL2VqVXVYTHVHdnYvNUNvMGFOWUdSa0JEOC9QelJ1M0Joang0NEZBRVJGUlFFQVpzK2VyUlF0OVBMbFN3UUZCV1U3RWFhRGd3TVNFaEpVaW96UjBkRkNsblBMbGkxUnNXSkZQSGp3QU9ucDZkaThlVE9TazVOaGEydXJjZGIwMDZkUGhlV3NQaU9hNnRldm4xNG5oNXczYng2MmI5K3UwNzY1blJ3enI2MWR1MWE0STJYYXRHa2FGZjRWZjY0cmRqNi9mZnRXN2ZhalI0OFc0b0cyYnQyS3pwMDdxOTFPSHhjZFJvNGNpWFhyMW1XN1RWYXhSbEtwTk52dlYzWnhTRWVQSGxXSmlpRlZMRDRURVJFUkVWRytTaFliTm1zek1qSlN5SEJzMHFTSjBoL1JoWm1wcVNtYU5tMktmZnYySVRZMkZuZnYzbFdLZ2RBSEt5c3J6Smt6Qjk5Ly96MG1UNTRNZjM5L3ZIbnpCai85OUJOV3JWcUYyN2R2dzhiR0JtS3hXTmluSUhUSXljZWo2V1IraXBvMGFZS1JJMGRpN2RxMTJMVnJGM3IxNm9XdVhic0t6d2NGQlFHUWZmMFZNMzdsRTVwSnBWS0Vob2FxNUszS25UMTdGZ0RnNGVHQmtpVkxhanl1Mk5oWXVMbTVhZjE2UHZibzBTUGh0dm1DN3VPdTVLbFRwMkxxMUtsYUhVUFRmUXBpeklLWm1Sa3VYcnlJL3YzNzQ5Q2hRM2o2OUNtYU4yK094WXNYWThLRUNiQ3dzQkFLejgrZlB4Y21SaXhidHF4d2pLU2tKRFJ2M2h4Mzd0ekJxVk9uc0dMRkNyV2YwZlQwZEFDcUY0L09uVHNueE1TY09IRUNwVXVYVnRsMzVzeVpHcjgzRmZOMGN4dC9WS1JJRWIzR0kyU1hWYStPWW5FMnJ5Zlh5NjJZbUJpWW1abkJ3OE1EUC83NG8wYjdaUFZ6WGQzWDZmTGx5MG9YNm9ZT0hZcnUzYnRqNXN5WjJmNjdOR3pZTUF3Yk5reWo4U2h5YzNQTDhxS1MvTTZVTW1YS1pQbnZrYnA5TmRuUHhzWkc2N0YramxoOEppSWlJaUtpUENYSkZDRXl5UUszMzFnWWVpZ0FnRXVYTGduTE9YV2FGamIxNjlmSHZuMzdBTWc2YXZWVmZIN3o1ZzBjSFIyRng2VkxsOGJ1M2J0eDlPaFJqQjQ5R3RIUjBlalRwNC93aC9qNzkrK0ZiYTJzckhRNlo4bVNKZkhzMlRPMXozM2NwWlpUb1ZCZWhOTzFFTzdqNDRPREJ3OGlKaVlHbzBlUFJ2UG16WVc0QTNueHVWNjlla0xuTnlEcmZMYTB0TVQ3OSs5eDVzd1p0Y1huMTY5ZjQ5cTFhd0NnVlZZcnlTeGN1QkRidG0zTDhubDFrU2U2N0pNVnhjZ0lPWGxoRnBCTmx2ZHhabkZ5Y3JMU3RoOC9yKzZZaXV6dDdYSGd3QUhNbkRrVDgrYk5nMFFpd2NTSkUzSG56aDFzM0xoUjJFNHg3a0t4K0d4blo0ZmV2WHRqeG93WldMZHVIVzdldkltOWUvZkMxZFZWNlR6eVF1UEhueGwxZDRxWW1abEJMQlpES3BXaVlzV0syVTU2OTdHd3NEQUFzZ252UHA2c3JyQXBUTVhuUllzV3djdkxDNjlmdjhhSER4OHdjdVJJVEpvMENWV3FWTWx5SDhYWWpld3UyajU2OUFoZHUzWkZSa1lHWEZ4Y01HdldMTXljT1JPN2R1MkN2NzgvZXZYcWhRVUxGdWh0cmdWQU51bWx0N2UzMnVlNmRPa0NBRmk5ZWpWS2xDaWhkaHQxbjN0NVIvUEdqUnUxdWpCSXFsaDhKaUlpSWlJaXZaSktnZGRwSnJqNXhoS3ZQeFM4UHpsdTNib2xMRmV2WHQyQUk5RS94UW1qOURYSlgzeDhQQ3BWcW9SR2pScGgrdlRwcUZldm52QmMyN1p0Y2Z2MmJheGN1UkxqeDQ4WDFzdUx2VURCNkF5VGowZlgyL3J0N095d1pzMGFkT3JVQ1hGeGNaZ3dZUUsyYnQyS3BLUWtYTHg0RVFEUXJsMDdwWDNNek16UXNHRkRCQVlHNHVUSmsyb0xJNGNQSHhZaU85cTNiNi9WbUlvVks2YlRhL21VeE1mSEM5MkplYmxQVm5JcW5pbDJ3cXZUdG0xYm5jNHJFb2t3ZCs1Y2xDMWJGc09IRHdjQWxRaU55TWhJWVZteCtBd0EwNmRQaDRlSEI0WU1HWUxnNEdEVXJWc1hOMjdjRURwWXBWS3BVSHordU1oWXJGZ3huRGx6Qm5aMmRuQjJkb2FEZ3dOQ1FrTHd6VGZmQUpCbFFPY1V0YU1vSkNRRUFQVFN4VzlvYVdscHduSmh1S09tZlBueThQRHdRSTBhTlJBZUhvNHpaODRnSkNRRVRrNU9hcmRYN0h6TzZ2VmR2SGdSM2J0M1IyeHNMRVFpRWJadTNZcTJiZHVpZS9mdUdETm1ESGJ2M28wZE8zWWdJQ0FBNDhlUHg3UnAwNVF1T3F4WXNRSURCZ3pJY3N6WjVhRm5SWDVCVmx2SGpoM1RhVDlTVmZCK0V5UWlJaUlpb2tMbmZZWVJIaVdiRjVqdTV1d28zdVpkV09JR05LWDRlaFJmWjI3TW1ERURDUWtKT0hUb0VBNGRPb1FXTFZwZ3pwdzVRdGU0bFpVVmZ2bmxGNlY5RkROQWRTa1dBTUNaTTJlVWloM0xseStIcjY4dkFDQThQRnlyWThtN1NaMmRuWFVhQ3dCMDdOZ1IzYnAxdzU0OWU3QnQyemIwN2RzWDhmSHhRc0hwNCtJeklPc1NEUXdNUkhCd01GNjllcVV5V2FFOEQ5WGMzQnl0V3JYS2NReEdSa1pDOGI5ZXZYcGFGZm15a3BhV2hpdFhydVQ2T0lhd2JOa3lMRnUyTE50dG5KeWNsTjZmbXV4VFdBd2VQQmp1N3U1NDgrYU5Ta2V5dlBQWjF0Wlc3ZnUrZi8vK3NMZTNSOCtlUFRGcDBpU2w2QVI1NUFhZy9tNkJKazJhQ01zZlBuekFpQkVqaEdOcThqNldpNHFLRW9ya3QyN2R3dEtsU3d0cy9yc21GTy80VUx3TG9pQXpOVFVWWXBTaW9xTFFvMGNQSEQ5K1hHMUVrZUw3NHVQaWMwSkNBdWJPbllzVksxWkFJcEZBSkJKaDFhcFZ3Z1VXRnhjWDdOcTFDN3QzNzRhWGx4ZVNrcEt3YU5FaVhMcDBDYWRQbnhhT1kybHBxWFhjeWNkNjkrNnRrczJ2VHhzMmJJQ1hsMWVlSGY5VHhPSXpFUkVSRVJGcFRaSUp2UHhnaXZDM0ZuaWRwdm1mRlI2MjZham1rSW94RC9Od2NEbUlqWTBWbG9zWEwyNjRnZVFCeFZ2blg3NThxWmRqenBrekI1YVdsbGkzYmgzUzB0SVFHQmlJd01CQWRPblNCUXNYTGxTYnNmcml4UXRoMmNYRlJhZnpmdHl0cWRpTnAyMnVxN3dRbDl1TERTdFdyTUNKRXllUWxKU0U0Y09INDRzdnZnQWdpeUdwVWFPR3l2YmZmZmNkZnZubEYyUmtaTURmM3g4alI0NFVub3VKaVVGZ1lDQUFvRk9uVGhwRkRwaVptU25GeGxET25KMmQ0ZVBqa3lmSGZ2djJyVXFoVENxVm9tZlBubWpWcWhXR0RCbWlkYzU0UWtLQ1ZoZHM1QjNIZ0hKMHdJMGJOd0RJT3BXemloSXBYNzQ4RGg0OGlKSWxTeXB0bzNqbnd1dlhyNVdlKy9pek4zWHFWRVJHUnFKbzBhSll1blNweHVNRy9wdjRWVzd5NU1uNDRvc3ZzcHlZcnFCVGpHd2dmV1FBQUNBQVNVUkJWRnpSeHlSNjJscTllalZXcjE2dDlYNFRKMDVFVUZBUWpodzVnbE9uVG1IU3BFbFl2bnk1eW5hS0Z3UGx4ZlhvNkdqNCt2ckMxOWNYU1VsSkFHUS9wM3g5ZlRGa3lCQ1ZZL1RvMFFPZW5wN28wYU1IYnR5NGdkbXpad01BcmwrL0RnQndkM2ZQZHF5YWJGZWlSSWs4bVZSVVgzZE1mSTVZZkNZaUlpSWlvaHhKcFVCQ3VqR2V2VE5EZUlMbUhWMFd4bEo0T3IxRFNSc3hzcDVMUG44cEZsWjB6U011cUJSZmorTHJ6QTAzTnpjc1g3NGNQLzMwRStiT25ZdE5telloSXlNRCsvYnR3OEdEQjNIcDBpWFVxVk5IYVorblQ1OEt5MWxsYk9ZWHFWUXFGSjhyVktpUXEyTVZMMTRjOCtmUHg5aXhZL0g0OFdNOGZ2d1lBREJ3NEVDMTI1Y3ZYeDZlbnA0SUN3dkR4bzBibFlyUGE5ZXVGVEppQncwYWxPMTVKUkpKbGwzT0ZTdFdGSXFET1hVTXl2T0ZQODdNVmxRUUo5b0RzaDl6WG12ZHVyVndDMzdGaWhVeGFkSWtBT3E3V3pkczJBQi9mMy80Ky9zaktDZ0lPM2JzME9wY0ZoWVd3dkcxTGFCVnJseFpaZDM5Ky9mVnJ0ZlU5T25UTVgzNmRPR3g0dnZqNU1tVFFwRnkyYkpsS3AzOTJjbk16TVQ2OWVzQnlDNHNXVmxaNGVuVHAramJ0eS9PbmoyTDJyVnI2enhtUTFHODQ2TXc1VmVMUkNKczI3WU5OV3JVd1BQbno3Rml4UXA4L2ZYWDZOT25qOUoyNmpxZkwxeTRnTVdMRnd2cnExU3BBajgvUDVRdFcxWWx6MXpPMmRrWng0NGR3KzdkdTFHalJnMGtKQ1FvUmRoa3RaK1ZsUlU4UFQxemZEMi8vZlliZnZ2dHR4eTMwNVloZndZVmRpdytFeEVSRVJHUld1OHpqQkNmYW9xSFNXWmFkemRYTHZJZU5xYVplVGc2M2VWMFMzbGhwbGlnVk94UzA0ZVNKVXRpM2JwMUdETm1ETWFORzRkVHAwNmhhZE9tS29WblFGYndrdnU0Z3ptL1JVVkZDYmZEZi9YVlY3ayszcWhSbytEbjV5ZEVWWWhFb215THg4T0dEY1BvMGFOeDdkbzFuRHQzRG8wYk4wWkNRZ0xXckZrREFDaFhycHpHMmI4V0ZoWm8yclNwOFBpZmYvNVJlajR4TVJGbVptWXFIZDdSMGRGSzczdjVzUlM3dFcvY3VJRVBIejVvTkk3UDJaZGZmb2xmZi8xVjdYUFBuajNEenovL0RFRFdtYWx0SnpBZys3NWtkZnlDNVBuejUralhyeCtrVWluYXRHbURmdjM2YWJYLzNyMTdoWXRDdzRjUFIrZk9uZEdrU1JPa3BxYWlZOGVPdUhyMXF0WjNwdWphK2FzdnIxNjlFcGF6eWszT1MvMzY5Vk82VVBDeDdDNUNGQzFhRkgvODhRZGF0R2dCcVZTSzRjT0hvMmJObWtxZDdvcVoxdklMTC8zNzk4ZVdMVnR3OCtaTi9QTExMeGd6Wmd4dTM3NnRjZmYranovK3FORjJBTEJseXhZTUhqeFlvMjJuVHAyS3ZYdjNhbnhzeWxzc1BoTVJFUkVSRVlEL29qVGlVazN3SUVuejdtWno0MHpVY1BxQTRsYnBNRFVxbUYyVGloUzdGZCsvZnc5cmEyc0Rqa2EvRkx1ZDgrcDFmZm5sbHdnS0NzS2VQWHVVSmpoVUZCb2FLaXhudFUxK09YcjBxTEE4WmNvVXpKNDlHeHMzYnNUWFgzK3QwL0dNakl5d2JOa3lOR3pZRUlDc016eTdPSThCQXdaZzJyUnBTRXhNaExlM04wNmVQSWtsUzVZSTNYMFRKMDZFa1pHUlJ1ZDJkWFZWbWdSTFhTZGVtVEpsRUJFUmdjREFRRmhiVzZOKy9mcW9WS21TeWkzanBVdVhWb3J3VUxkTlFhSkxSM1pHUmdac2JXM3gvdjE3ekpneEEzUG16Tkg1L05wMlBUNTU4a1N2azBLcWUvMXBhV2xvMDZZTkJnOGVqRzdkdWduYlBIdjJEQ1ZMbGdRZ0s4aU9HalZLYWIvUTBGQjRlSGpBMGRFeHkvTzV1YmtoUGo0ZTA2ZFB4OXk1YzVXZSsvRGhBN3AzNzQ3NCtIaFlXMXNMa1F2Mzc5OUhlSGc0N3R5NWd6dDM3c0RMeXd0VnExWlZPZmFIRHgrRUlyMlptUmxHalJxRmtpVkxZdG15WlJnMWFoUmlZMlBScFVzWG5EMTdWcnN2a29FOWYvNWNXRmFNUU1vdlJZb1UwVHFTU05FMzMzeURZY09HWWYzNjlVaEpTVUdmUG4wUUVoSWlYS1JWdklDbCtPK29uNThmN096c0RCSTFrcFhZMk5nQy9mUHNjOFBpTXhFUkVSSFJaMG9lcFJILzNoUXg3MHp4VnN2dTVpOXMwK0JvSVNrd2NScWFVdndET1RrNStaTXFQc3N6TjRIYzNmYTlkZXRXamJZTERnNUdjSEN3MGpxcFZJcVFrQkFBc2dMRjJiTm50U29pYWRyWnBxbkRodzhMWTNuNFVCWTJycGpOcW91VEowOEt5N0d4c2ZEMTlWVXA4TW5aMnRwaTRzU0ptRFZyRm9LQ2dyQnc0VUxobHZDeVpjdm0yY1JWTFZ1MlZJcmsrQnpkdVhOSDZIcFgxNkZmMklXR2h1TDA2ZE00ZmZvMFFrSkNoRzU2K1NSK2dPcWRCMmZPbkVINzl1M2g0dUtDZ0lDQUxHTU01RjgzZGRFaXc0WU5FejczcHFhbXFGKy92bEtXdnR6NDhlUFZIbnZxMUtuQ1ozSGl4SWxDb2Z5SEgzNUFjSEF3L3ZqakQxeTVjZ1hEaHcvSGloVXJzdjBhS01xcDgxZGI4K2JOdy9idDJ6WGVYdjZhZ0p5eml3dXFKVXVXNFBEaHczajI3QmxpWW1Kdzc5NDlmUG5sbHdDeW5sQXh1MmlsNjlldmF4U1ZrUjFkNGk2MmJ0MnE4YjlqZVRrT2ttSHhtWWlJaUlqb015S1Awb2hMTmNIVGQ1cEhUcGdiWjZLS1F4cUtXYWJEdW9ER2FXaXFWS2xTd3ZLVEowL2c1dVptd05Ib2x6eURHTWhkOFVQZFJGRzYrUERoZzliSDByWDRYS3BVS2RTclYwOXAzYjE3OTRSSi9UcDM3b3kvLy81YlpiOCtmZnBvVlJ5SmpZM0Zva1dMbE5aTm56NGRQWHYyekRMemRzS0VDZkQxOVVWc2JDeW1UWnNtckYreVpFbVdXYzdxUEg3OFdHOEZrSGZ2M21IQWdBR29XYk1tSms2Y3FKZGpGalJYcjE0VmxuTmJmQTRQRDgveXVhaW9LSFRwMGdVU2lRU05HemNXc295ekk1VkswYmR2WDRTRmhRR1FaVVUzYXRSSXF6RXBkcTQzYTlaTVdGWXNQc3NueFpSemNuSkNrU0pGRUIwZGpRWU5HbURidG0zbzBhT0h5ckhsaFVaTFMwdVY1OTY4ZVNNc0p5UWtLR1gwR2hzYnc4UERBeFVxVkVDRkNoV1VvaG9BNEk4Ly9zQ3laY3NBeUg1R2ZWd3NYck5tRFM1ZHVvVEl5RWo4OGNjZktGMjZkSmF2LzJPNTdmeFZkenh0eU44akppWW1XbzI3SUxHenM0T3ZyeTkrL2ZWWC9QWFhYMHJSSjFrVm40bHl3dUl6RVJFUkVkRW5UQjZsRWYvZUZIR3Bwa2dXYTNaN1B3Q1Vza2xIS2V0MHVGcEtZRklJNGpRMHBWaU1pWXFLUXQyNmRRMDRHdjJTWjZnQ2hzOWF6aS9YcmwxRGVIZzRSb3dZZ1JFalJpZzlOMmZPSEdSa1pNREV4QVQ5Ky9kWFczeXVXcldxMm1pQXJFeVlNRUdJTnhrNWNpUjhmWDN4OXUxYlRKa3lCUnMzYmxTN2o2MnRMVmF1WEludTNic0w2M3IwNklIdnZ2dE9vM1BLeitmczdLeVVrVHBqeGd5MTI4dmpGN0lyVkl0RUl1emZ2eCtIRGgzU2U3ZDVYdE9sQUsvTHhKZUtVUmRaRlRVbEVna0dEUm9FaVVRQ2UzdDdqUXVtYytmT0ZRclBuVHAxMHFrRC91TEZpOEt5dXVLenZCQ3NxRnExYWdnT0RrYnIxcTBSSGg2T1hyMTZJU1ltQmhNbVRGQjZUZkxNZUhYRjUzcjE2dUhreVpPb1VLRUNxbFNwZ3NxVkt3di9MMSsrdkRBWkhhRDhNMm5YcmwzWXRXc1hBTm1FZGJ0MjdWSzU4OFRHeGdZN2R1eEEvZnIxSVJhTEVSQVFvT1ZYeFhEa09mQVZLMWFFaVVuaExiZDE2TkFCN2R1M1YvbWN5WDhPV1ZoWUZPZ3U0RW1USmdsM3ZGREJVSGcvRFVSRVJFUkVwRUl4U2lNdTFRUXZQMmplVldsdUxNVVh0aDlRM0ZvQ0J6TUpDdkRmbHJsU3UzWnRZZm5LbFN2bzA2ZVBBVWVqWC9MaUI1QzdUazlkOG5XbFVpbTZkZXNtVFBJMFpNZ1FiTjY4V2VjeFpPZmd3WU00ZE9pUWNIdDRsU3BWMEw5L2Y2VnREaHc0Z0IwN2RnQUF2THk4aEZ2N3N6Tmd3QUIwN2RvVjdkdTNWenNaNWZidDI0VUNkcTlldmJCMjdWcEVSRVRnOU9uVDJMeDVNMGFNR0pIbHBJWlBuanhSZXB5Wm1ZbU1qQXdZR3h2bk9LN2s1R1FBc2h4ZXhVN1JySXJQOG9rREZZdUFjdkxJa2RLbFM2TmZ2Mzd3OGZIQjRzV0xjeHdEcWZmTEw3L2c4dVhMQUlCV3JWcHBsTis5WXNVS3pKdzVFNERzKzZEcjUwUWVaMU8xYWxXNHVMZ0k2K1hGNTVJbFM2cnRyQzlWcWhUT25qMkxObTNhNE1HREIyalFvSUhTODRxeE5PcUt6ei85OUJQKzk3Ly9hZlRlVlJRUUVJQ01qQXlJUkNLc1c3ZE81VTRGdWRxMWEyUEJnZ1c0ZVBFaVZxMWFwZE9GZy93V0ZoWW1mTWIxTWJHcG9ha3JMc3VMejFaV1Zob2ZwMmJObW5vYms2YWVQWHZHdk9jQ1J2TzJCeUlpSWlJaUtwRGVaeGpoVWJJNUxzVmI0K0NUSWdoOFpvZGJieXcxS2p5N1dZbFJxMmdxMnJzbm9sUHBCRlJ6L0FCSDgwKzM4QXdBOWV2WEYvNndWdXdjL0JUSVg0K3hzWEdXaFoyOElKRkk0T1hsSlJTZUFWa2VyWitmbjlJa1ZicTZlL2N1YnQyNkpUenUxS2tUMXE5ZmoyZlBuZ0ZRbm1nUmtIVmJEaHc0RUZLcEZFNU9UdkQyOXRib1BEdDM3a1RYcmwzUnQyOWZsZWNlUDM2TTBhTkhBNURkbWk3UGJWNjllalZNVFUwaGxVb3hkdXhZdFlYN1ZhdFdxVVJiN05tekIxNWVYaG9WK3VVeEJ6WTJOaHE5anJpNE9BRHFZd1BreHlwU3BBZ21UcHdJQ3dzTHJGcTFTaWs2UVY5S2xDZ0JrVWdFTXpPelBEbitraVZMSUpWS2xmNlRkK3dDc2lMc3g4OHJ4bWQ4L0p4VUtzV1NKVXMwUHYrelo4K1VPaXgzNzk0TmQzZDNlSHA2WXZyMDZRZ0pDVkg2L2tva0VreVlNQUhqeG8wREFEZzZPdUxnd1lOd2NuTFMrclhmdlhzWEwxNjhBQUEwYjk1YzZibW9xQ2dBc3E5L1hGeWMydjhrRWduKyt1c3YvUDMzM3loZHVyVFNjNDhlUFJLT2xaYVdocmk0T09GY2dLd2dyVzNoR1FEbXo1OFBKeWNuYk5teUJZTUdEY3AyMjBtVEpzSGYzMStyUXFjaC9mbm5uOEp5eTVZdERUaVN2Q08vQ0ZiUTUwbll1WE9uMnMrMnV2K09IRG1DWHIxNlFTd1c1N2d0Nlk2ZHowUkVSRVJFaFl4aWxFYjhlMU1rcFd2ZVUySnFKRVVwR3pHS1dhWER4VUlNazgrd0hjWFoyUm4xNnRYRHBVdVhjT1hLRmNURnhla3Q5M25NbURFcTYrTGo0M1BjWnRXcVZiays5OU9uVDNIOStuVUFRSk1tVFdCdmI1L3JZMnJpOGVQSEdEeDRNRTZmUHEyMC9zYU5HeGcwYUJCKy92bG4vUERERHhnNWNpUmNYVjAxT21aU1VoS09IajJLNDhlUDQvang0NGlKaVZIWnBrS0ZDdWpZc1NNNmR1eW9sSlY3OSs1ZHRHN2RHb21KaVRBeU1zTDI3ZHZoNnVxcWRrSTBSY25KeVpCSUpBQ2drdDJja3BLQ1RwMDZJVEV4RVlDczRDenZ4cXhTcFFwKy9QRkgvUGJiYndnSkNjRzJiZHVFR0F1cFZBcHZiMi9NblRzWGdPeDI5UTBiTm1ER2pCbDQ5T2dSdG03ZGlwU1VGUGo1K2FudE1KVzdmZnMyQU9EbHk1ZVlOMjlldHE5RC9qVUFvSlRYS2lmL1dycTV1Y0haMlJsRGh3NUZxVktsc0duVEpwWDNhbTVFUjBmaitmUG5BR1NSRU5ybTV4WUdKVXFVUUVSRUJHN2N1SUhkdTNkajkrN2R1SC8vUG03Y3VJRWJOMjVnL3Z6NWNIVjFSZnYyN2RHMGFWTXNYNzRjb2FHaEFHUS9oNDRjT1NKTTVxWXR4Yy9ieDhYbjFOUlVBTEtMVWNXS0ZkUHR4ZjFyNU1pUkdEbHlKS3l0clRXZXFQUEZpeGU0ZlBreWloUXBvdlN6dFd6WnNyaC8vejRjSFIxelBJWklKQ3JRMFE2S1hyNThLZVI4VzF0Ym8zUG56Z1llVWQ2UVgwRFM5Q0lZWUpnSkI2OWV2WW8vLy93VGt5ZFBGdTU0a2NmbS9QTExMOEk4QkM5ZXZFRDM3dDJSbXBvS0N3dUxIQ2NvbEY5Y3ZYLy9QbDY4ZUtGMHR3RmxqOFZuSWlJaUlxSUM3dU1vamRkcHBzalVvZ25Id1R3RHhhelNVZHhLZ2lJRkpFN0RWR1FFc1ZRMmNhRTRRd0pUNC96OTA2Um56NTY0ZE9rU01qTXo0ZS92cjdZZ3JJdlZxMWZydEkwK2lzLysvdjdDc3JvSnhQVHQzYnQzV0w1OE9YeDhmSlJpSWZiczJZT0lpQWdzWHJ3WTkrN2RRM3g4UEx5OXZiRmd3UUwwN3QwYjQ4YU5RNjFhdGJJOTl0T25UOUc3ZDIrbGRjYkd4bWpRb0FFNmQrNk1qaDA3b2tLRkNpcjduVDkvSHAwN2R4YTZlK2ZObTRmV3JWdHI5SHJrM2NLQThxU1VtWm1aNk51M0wyN2V2QWxBTmtIaHh4RWZNMmZPeFBidDJ4RVhGNGNUSjA1ZzhPREJTRWxKd2FCQmc0VE1Xak16TSt6ZHV4ZHQyclRCMTE5L2pVYU5HaUUrUGg3Ky92NTQvUGd4ZHUvZW5XVlc4STBiTndESU9ycXppdG9BZ08rLy94N0ZpaFVUdW5GMzdkcUY3Nzc3RGoxNjlCQ0s3K2ZQbndmd1h5eUwvUDJvV0hnSkN3dUR2NzgvaGc4ZnJ2UEVsUmN1WEJDV05jMjJMcXhxMUtpQkdqVnFZTjY4ZVFnTEN4TUswWkdSa1lpUGo4Zm16WnVWb2pVc0xDeXdaOCtlWEVYai9QUFBQd0JraGJtbVRadm0ralhvS2pFeEVkZXZYOGZWcTFkeCtmSmxYTDU4V1pqNGRNR0NCU28vaXpRcFBCYzJjK2JNRVg0Rzl1elowMkNkd1JFUkVUa1dVSFVsa1VnUUhSME5BUGwyWVZNWDhqdFFMbDI2aEgzNzlpRXlNaEttcHFaQ0RNZnIxNitGYlYxY1hMQng0MGIwN2RzWDI3WnRRNlZLbFRCbHloVGgrYXRYcjJMWnNtWG8zNzgvV3JSb2dTNWR1dUNISDM2QXI2OHZqaHc1Z3NEQXdGeG5lNmRuL0hlbmhxa0drVDJGRll2UFJFUkVSRVFGMFBzTUk4U255b3JOTHo2WUlpMUQ4NHF4a1VnS055c0ppbG1LVWN4S0RFdVR6RHdjcVc2c2pVMlFJSkhGTWFTa3Y0ZURwVzIrbm4vUW9FR1lQbjA2VWxOVDRldnJxN2ZpczZGSXBWTDQrdm9Da0VWQ2ZGd2MxYWVuVDU5aS9mcjFXTGR1SFY2K2ZDbXNiOUdpQmJadDI0Yml4WXVqUVlNR0dEeDRNUGJ1M1l0Rml4Ymh5cFVyU0U5UGg1K2ZIL3o4L05Da1NSUDg5Tk5QYWllMUFtUVp0dVhLbGNQejU4L1JxbFVyZE83Y0dSMDZkRkRwU0paTFQwK0h0N2MzRmk5ZWpJeU1EQUNBajQ4UGZ2bmxGMkVieFNMQisvZnZWWTZobUJGYXJsdzVBTEt2NjZoUm8zRHc0RUVBc3NuYTFxMWJwN0t2blowZGZIeDhFQklTZ2hVclZ1RE1tVE1ZT25Rb0hqNThDQUJ3Y0hDQXY3OC92dm5tRytINHAwK2ZSc3VXTFJFVEU0TXJWNjZnZXZYcStQMzMzL0g5OTkrckhQL0lrU01BZ0UyYk5tSG8wS0hDK28rL2RoczNic1R6NTg5Um9VSUZXRmhZd05iV0ZuMzc5b1cvdjcvUWpYbml4QWtBeURhV0pUbzZHdlBuejRkWUxNYWlSWXV5M0M0Nzh1S3pTQ1Q2WkR0QjFmSDA5RVNsU3BWUXExWXR6Smd4UXlubVErN0RodzlvMHFRSmF0YXNpWTRkTzZKRGh3Nm9VNmVPeGgyZVlyRVlRVUZCQUdTZmxZOWpPNjVmdnk1OERuU3hldlZxSVZzOEtpb0tqbzZPd3RqdTNyMkxBd2NPSURRMEZLR2hvWGo0OEdHV2tRVDVYYVJNU0VoQVJFU0VYbytYazVNblR3b1hjTXpNeklRc2IwTTRlZklrVHA0OG1TZkhQbnIwcVBCenN5Qm5jUHY1K2VIU3BVc0FnTVdMRjZ2TlBGZlVwMDhmQkFjSFk5MjZkU29STDlIUjBkaStmVHUyYjkrT2xTdFhZc3lZTVdqYXRDbDhmWDF4NXN3WlRKbzBDY3VYTDgvVmVGUFMvL3UzeUVhSEtKdkNnc1ZuSWlJaUlxSUNJRGRSR2dCZ2FaS0pZcFppRkxjV3c4VlNBbU5Sd2M0bnRESDVyL2ljbko2YTc4Vm5SMGRIREJreUJLdFhyOGFkTzNmd3p6Ly9hTndobXgxRDVVSWVPblFJOSsvZkJ3QU1HellNdHJiNi9Yckd4TVRnd0lFRDhQZjN4OW16WjVVS1c4V0tGWU9Qanc4R0RCaWdWRHd6TWpKQ3QyN2QwSzFiTndRR0JzTEh4MGNvakp3OWV4Wm56NTVGbFNwVk1IbnlaUFRyMTA5bGdyK0RCdy9DdzhNREZoWVcyWTR0S0NnSTQ4ZVBGektoemN6TXNITGxTZ3dmUGx4cE84V3U0clZyMStLcnI3NkNtNXNicEZJcElpTWpsZUlzNnRhdEMwQVdrU0l2TmpzN08rUGd3WU5aZm0wSERScUV6cDA3WThLRUNWaTllclh3WGloZnZqd09IVHFrMHFsZHFWSWxYTGh3QWExYnQwWkVSQVNTa3BMZzVlV0ZyVnUzWXVIQ2hVS1V5TFZyMTRUWURYbnhPaXNaR1JrWVBIZ3czcjE3aDhtVEo2Tm56NTVvM3J3NSt2VHBnNU1uVDhMR3hnYUJnWUVvVmFwVXRuRVA4cmlNckRxeE5TRXZQdGVyVjA5dC9FZEJwV20waENLcFZJcTdkKy9pMUtsVE9IWHFGQUlEQTVHVWxDUThiMmxwaVVHREJzSEJ3UUc3ZHUwU01wbXZYNytPNjlldlk4NmNPWEJ6YzBPSERoM1F1WE5udEdqUkl0djMvZm56NTRWeHF1dDZ6czNuUHprNUdkdTJiUU1BdUx1NzQ0c3Z2bEI2UGp3OEhGT25UbFhaejlYVkZYWHExTUZYWDMwbC9PZnM3SXdIRHg3b1BCWUFRcTQ3b0g3eVEwWHlRbUYrZWY3OHVaQXREd0RqeDQrSGg0ZEh2cDFmbjA2Y09BRXJLeXM0T3p2RDBkRVJGaFlXc0xDd1FISnlNazZlUElteFk4Y0syeXJHSE9Va09UazVUL0xlMWJsMzd4NSsvUEZIQUVEYnRtM1JzMmRQbFcweU0xVXZ4aTlac2dUZmYvODlhdFNvb2JRK01EQlFXSmIvbTlDN2QyK0VoSVJnMmJKbFdMRmlCWm8xYTVhck96dVVpczhtbWs4UVhkaXcrRXhFUkVSRVpBQzVqZElBQUVkNW5JYTFMRTZqTUhFeE4wZk1CMWt1YVV6aUM3amJhNVlGckU4elpzeUFuNThma3BPVE1YWHFWTFJxMWFyUVpJd3F5c3pNeExScDB3RElKcEdUTCt0S1hveTlmUGt5Z29PRGNmTGtTYVd1WUxsU3BVcGgwcVJKR0Q1OGVJNUZvUll0V3FCRml4YTRjdVVLWnMrZUxjUkMzTDE3RjBPSERzWC8vdmMvakJzM0RpTkdqQkN5Z2VVWm5Wa0pEUTNGbENsVGhFNWVBS2hZc1NKMjdOaUJtalZycW14dmEydUxObTNhNE5peFl6aDY5R2lXV2JpdFc3ZEdtVEpsNE9mbmh6VnIxZ0NRWlp3ZU9IQWd5OEpTZW5vNlZxMWFoZm56NXd1Ukh3RFF2MzkvckY2OUduWjJkbXIzYzNkM1IwaElDQVlNR0lBREJ3NEFrQlVXVzdWcWhUdDM3cUJNbVRMQ1pJbE5telpWT3IrOHcxTmVhQlNMeFJnNGNDQk9uRGlCOHVYTFk5YXNXYkN4c2NHZmYvNkpybDI3NHErLy9oSW1raHM1Y3FUS2hISHl6dkNJaUFpY08zZE8rSHJxSWpFeEVYZnUzQUZRc0NNMzB0TFM0T1hsQlFjSEIxaFpXZUhkdTNmdzgvTURvRDR2T3o0K0hvOGZQOGJUcDAveDVNa1RoSWVINCtiTm03aDkrN2JLcEpjQTRPSGhnYUZEaDJMVXFGRkNkL0tDQlF0dzdkbzEvUDMzMzlpOWU3ZndQWW1MaThQR2pSdXhjZU5HV0ZsWm9XWExsaGc0Y0NDNmR1MnFjdHo5Ky9jTHk3cEdibmg1ZWNIR3hnWkZpeGFGdmIwOXpNM05FUmNYaDIzYnRna2QrOTI3ZDFmWnIyWExsakEzTjBlNWN1WFFzR0ZETkd6WUVJMGFOVklwVW1zck9qb2Evdjcrc0xlM2g2MnRMU3dzTEpDUWtJQVZLMVlJMjVRcFV5Wlg1OUNucEtRa3RHM2JWcmhRVTdObVRTSGIzVkNHRHg4dVRJU3FUbllYSlg3NzdUY2h5aVU3VGs1T09VNFdxYWhKa3lZYWI1c2JTVWxKNk55NU01S1NrdURrNUNSa2NNczVPenZqNWN1WE9IandJTnExYTZlU1cyMXZiNDlIang0aE16TVRyMSsveHJGang0U29uRktsU3VHcnI3NFN0bDI4ZURIT25UdUhhOWV1d2N2TEMzWHExRkdLYXRMRzA4VC9jdlpkekxLLzBGcVlzZmhNUkVSRVJKUlBjaE9sQVFER0lpbGNMY1VvYmkxQk1Tc3hMSXdMWHB5R3BzcFoyU0EwOFMwQTRNR2JHRFJ3MTIzU3JkeHdkWFhGN05tek1YSGlSRnkvZmgwYk4yN0VzR0hEOG4wY3ViVjI3VnFoTTNiZXZIbTV6bFE5YythTXlnUm1jbVptWm1qZHVqVysvLzU3ZE9qUVFhV0FtWk92dnZvS2h3NGR3dFdyVitIdDdTMFVvV05qWXpGbHloU0lSQ0w4L1BQUEdoM3J5Wk1uUWllMW1aa1p4b3daZzdsejU2cmNPcTFvOCtiTkdETm1EUGJ2MzY4U1MyQmhZWUcrZmZ2aTk5OS9Cd0FNR0RBQWQrL2V4Y3FWSzNIbzBDRjgvZlhYV1I1M3k1WXRtRFJwa3ZEWXlja0pxMWV2UnE5ZXZYSjhIWFoyZHRpM2J4K1dMRm1DR1RObVFDd1d3OC9QRDJYS2xNRS8vL3lEUTRjT0FaRGxTbS9kdWhVelpzeUFtWm1aVVBTcVhiczIwdExTOE0wMzMrRGl4WXR3Y25KQ1FFQ0FVRnpwMHFVTGJ0NjhpYU5IajJMVnFsVndjSEJRNlFvSGdNcVZLK1BPblR1b1hMa3lBRmt4T3Fkczdxd0VCd2NMSFlZRnVmaHNibTZPOCtmUEN3VmdSZXB5MDhlTkc0ZS8vLzQ3MjJOV3FsUUpYYnAwUWJkdTNiTE1kSzVkdXpacTE2Nk54WXNYNC9MbHk5aTVjeWQyN2RvbGRQbW1wcVppLy83OTZOQ2hnOXI5OSszYkp5enJXdHk3YytlT0VFK2dUb2tTSlpUeWIrWHM3T3p3K3ZWcnZlY2FXMWhZWlB2WnIxeTVzdEI5bXBYUm8wZnJKVDlmYnN5WU1Wbm0rTisvZjErNDI4VFIwUkU3ZCs1VXVYc2pPL0lMRGZwa2FtcXExV1NBaW1yVXFKRmo4YmxZc1dMWXMyY1BIQndjZERwSFhvcUtpa0phV2hwRUloSDgvUHlFaVFibFdyWnNpYi8rK2d2bno1L1hlcExQUllzV0tWMllOalUxeFI5Ly9JSGF0V3ZEemMxTmJZeVRwaDY4L204eTNYSldoc2tLenc4c1BoTVJFUkVSNVpIY1Jta0FnSlZKSm9wWnllSTBuQzNFTUM1OGpibHFsYlA2N3cva2U2OGVHMndjNDhhTnc0RURCM0Q2OUdsTW5qd1piZHUyVmZtanRTQ0xqbzRXQ2tRdFdyVEFxRkdqY24zTVpzMmFvWDM3OWtKaDJON2VIaTFidGhRaUFlU2R5YmxScDA0ZGxTSjB0V3JWTUdIQ0JJMlAwYVZMRjNoN2UrUDY5ZXRZc21RSnlwWXRtK00rOHVLSldDeEdURXdNMHRMU0FNZ0thbTV1YmpCU21QQkpKQkxCeDhjSHc0WU55L0hZSTBhTXdQSGp4N0Z2M3o1NGVYbGh3WUlGS2ptODJaRVgzZHUxYTRlclY2OEtIYWZmZnZzdCt2VHBBNUZJaEcrKytRYkJ3Y0dJaVpFVkt5d3NMTkN5WlV2TW1qVUw1dWJtYU55NE1aNDllNGI5Ky9laldyVnFTc2V2VnEwYVhyNThDVnRiVzJ6WXNFRnRkdmJpeFl1Um5wNk95TWhJMk5qWVlQejQ4VG9YbWVTUkcxV3JWa1g1OHVWMU9vYXVqSXlNaEtLL3VrNVBPenM3cFlzQzdkcTF3NFVMRnlBV2l5R1ZTdUhpNG9JMmJkcW9mUzlPbno0ZHUzYnRFbUlXSEJ3Y1VMbHlaZFNyVncrTkdqVkNvMGFONE9MaW90VjQ2OWF0aTdwMTYrSzMzMzdEdVhQbnNIUG5Udmo3KzZOVXFWSksrZDV5aVltSnFGNjlPbDY4ZUFGM2QzZTR1dXAyMTBqdDJyVngvZnAxNFRNZ1Y3eDRjYlJ2M3g0elo4NkVzN096Mm4yMUtUemIyTmdJbWQ5WjNXMGdmMDdlbmFxb2FOR2lhTkNnQVpZdVhacmw1Rzd5eUtRcVZhcG9QQzVOVktsU0pjczRwanAxNm1ESGpoMFlPSEFnRGg4K3JIWUMxUHpTclZzM0FGQjd4NGVpSlV1V1pMbGR2Mzc5NE9qb2lKU1VGTHg3OXc3cDZlbVFTQ1NRU3FVb1VxUUlhdFdxaFU2ZE91VjRsOHZIcmwrL0RrOVBUNjMyK1pnbWR5VFZyRmtUdDIvZnhyRmp4OUN1WFR1VjU1Y3RXNGJNekV5Y09IRkNhZEpCZFV4TlRWRzBhRkhVcmwwYlk4ZU9SYXRXclZTMnFWeTVzbkJSTXJzTG5qbTUvL3FKc0Z6V1dyY0xCNFdCU0hwMVhjRU9neU1pSWlJaUtpVDBFYVVCQUU0Vy84WnBXSWxoYjZiN3BGRUYyYW5YTDlEN2VqQUFvTEt6QjA0UFZkOWRsaDlpWTJOUnQyNWR4TVRFb0VHREJqaDE2cFJXSFd5Rzh1SERCelJ1M0JoWHIxNkZ1N3M3TGwrK3JITWg2bU0zYnR6QWlSTW4wTFJwVTlTcVZVdnJEbWR0WGIxNkZTWW1Kcmt1VWhqUzI3ZHZFUjBkclhPM2NGWXlNakx3L3YxN29hTXhNek1UVXFsVTVYc2lrVWlRbEpTVWJlZjdvMGVQOGlXVGR1M2F0Ymh4NHdhYU4yK3VVZmQzWVJJUUVBQW5KeWRVcWxSSmI1KzNqMlZrWk9EdDI3ZFpUckFKeUNiTmpJcUtVcm5Rb011NTB0TFNJSkZJWUdscG1lTUViYVFzTGk0T2JtNXVlWHFPVjY5ZUFaQmRjTksxc3prL1BYbnlCSXNYTHdZQVRKMDZOZGNURk1vbkJCNHdZRUMyRTZVV1JrMDNqMExFUzlrRitMOXIxa2N6SiswdVhoVUVvam9qY3J3NndPSXpFUkVSRVZFdTVEWktBd0JNalA2TjA3QVN3ODFLREF2alQvOVg5SGNTQ1NxY09RS0pWQW9SUkxnemRqdWNyT3dOTnA0Yk4yNWc1Y3FWQUdRVENyVm8wY0pnNVRDcU1BQUFJQUJKUkVGVVk5SFVrU05IRUJBUUFBRDQ4Y2NmVWIxNmRRT1BpSWlJaURUeEtqVUIxVmIyaHhSU21JcU1jTDlaVzFnWkY3NkFDazJLejRYdlZSRVJFUkVSR1pBK29qUUFXWnhHY1NGT1F3SWowYWRmY0Zaa2JXS0NXdllPdUp6d0JsSkk4YytERVBTdHJucHJhMzZwVWFPRzN2TTM4MXE3ZHUzVTNsNU1SRVJFQmRzL2tTR1FRdmE3WDAzN0lvV3k4S3lwVC9lVkVSRVJFUkhwZ2I2aU5BREF5VnlDNHRaaUZQdUU0elMwMGQ2bE9DNG52QUVBN0w0ZFpORGlNeEVSRVZGKzJYMG5TRmp1NEZMY2dDUEpleXcrRXhFUkVSRjlSQjlSR2dCZ0lwTEN6VXFNNHRZU3VGbW13L3d6aU5QUVJsZTNrcGh6L3c0eUlFWHcwOXQ0K1BZNXZuRDR0UDhBSXlJaW9zL2J3N2ZQY2VucEhRQ0FNVVRvNmxaNEpqcldCWXZQUkVSRVJQVFowMWVVQmdCWW0yU2d1TFVFeGEzRUtHb2hocEZ1ZGV2UGdvdVpPYjRwNm9vVHIrSWdoUlErNS83QStrNi9HSHBZUkVSRVJIbkc1NnlmRUxueFRWRlhPSnVaRzNoRWVZdkZaeUlpSWlMNjdPZ3pTa01rVW9qVHNFeUhuVm1tZmdmN2lSdmxVUlluWHNVQkFBNkVuOE9vdWwzaDZWYmV3S01pSWlJaTByK3cyUHM0RUhGZWVEeTZkRGtEamlaL3NQaE1SRVJFUko4RmZVVnBBSUNwMGI5eEdsWml1RmxKWUdiRWdyT3U2aGR4UXIwaVRnaEplQTBwcEpoemFqTUMraXcwOUxDSWlJaUk5RzcyNmMxQzEvUFhSWnhRMzhISndDUEtleXcrRXhFUkVkRW5TWjlSR2dCZ1k1cUI0bGF5eVFLTFdrZ1lwNkVuSW9nd3BXeGxmSGROMWdWMDRjbE5uSHg0RmQ5K1VjZkFJeU1pSWlMU244Q29LN2o0NUpidytKZXlsUTA0bXZ6RDRqTVJFUkVSZlJMMEdhVUJBQ0lBUlMxa2t3VVdzMHFIclNtN20vTktBd2NuZk9kV0FudmpuZ0VBcGh4ZmcrT0Rsc1BCMHRiQUl5TWlJaUxLdlRmdmt6RDF4RnJoY1ZlM2ttandHWFE5QXl3K0V4RVJFVkVocHM4b0RRQXdNNWJDelZLTTR0Wml1RnFJWVdhY2krbzFhV1YyK1dvSWZCV1BaSWtFVHhMak1YVGZmT3pxTlErbVJ2eVRoWWlJaUFvdmNhWUUzKzlkZ0NlSjhRQUFPeE5UZUpldmF1QlI1Ui8rSmtkRVJFUkVoWWErb3pRQXdOWTBROWJkYkptT29wWVpFSUVGWjBOd05iZkFiNVU5TWZ6V1ZRREF4U2UzOEwvQWRWamNhclNCUjBaRVJFU2t1MmtuZkhIeDZYOXhHNzlWOW9TcnVZVUJSNVMvV0h3bUlpSWlvZ0pMMzFFYUFDQ0NGTTZXOHZ6bWROZ3dUcVBBNk94YUFoZmV2c0sybUVjQWdHM1hqNkN5c3dlRzFHeHYySUVSRVJFUjZXQno2Q0g0aFIwVkhnOHVXUWFkWElzYmNFVDVqOFZuSWlJaUlpcFE5QjJsQVFCbVJwa29aaVhMYm5hemtzRFVpTjNOQmRYY0N0VVFtWktDaXdtdkFBRFRBOWRCS3BWaWFLME9CaDRaRVJFUmtlWTJoeDdDakpQcmhjY05ISnd3cDhMbkU3Y2hKNUplWGNmZnZJbUlpSWpJWVBJaVNnTUE3RXd6VU54YWpHSldZamhaU0pEN0VqYmxseVNKR0YydW5jZWQ1Q1JoM2FDYTdUQy94UWhtUUJNUkVWR0JKczZVWU5vSlg2V081NnEyZHRoWHV4SHNURXdOT0RMOUU5VVprZU92MkN3K0V4RVJFVkcreW9zb0RRQXdFZ0hPRnJKaWMzRnJDYXhOTW5KL1VES1lGK2xwNkgzOW9sSUJ1b0g3bDlqYzVYOXdzTFExNE1pSWlJaUkxSHY3UGhsRDk4NVh5bml1YW11SG5UVWJ3TVhNM0lBanl4c3NQaE1SRVJGUmdaQVhVUm9BWUc0c1JiRi9zNXRkTFJtbjhhbEprb2d4S095eUVNRUJBTzcycnZCcE5RcmZmbEhIZ0NNaklpSWlVaFlZZFFWVFQ2ekZrOFI0WVYwREJ5ZHNxMUh2ayt0NGxtUHhtWWlJaUlnTUlxK2lOQURBM3V6Zk9BMUxNUndacC9ISlM4dk13TXo3ZDdBMUpscHBmVVAzNnBqWmZDZzgzY29iYUdSRVJFUkVRRmpzZmN3K3ZSa1huOXhTV2ora1pCbk1ybEFWNWtiR0JocFozbVB4bVlpSWlJanlSVjVGYVFDeU9BMFhTMW14dVppVkdOYW1tZm81TUJVcUIrS2ZZMUo0R0pJa1ltR2RDQ0owcXRRSVU1b014QmNPbjlmTThVUkVSR1JZRDk4K2g4OVpQeHlJT0E4cC92dkYxKzcvN04xM2VGdmwzVDd3VzN0NDd4R1BlQ2JPbm1TU09Kc2tKSXdBQ1QvS2ZGdEdLUTBVYUFObHZUUnRTRXNMRkFxbDd3dHZvR2xMb1FSSUNObGt4OWs3dHVPOTRyMHRMODNmSDhLS1pVbVdMR3ZZenYyNXJseVhmYVJ6em1OSDFyalA5L2srWWduK21EWUJLeU9HL25zVGhzOUVSRVJFNURidWFxVUJBUEllN1RURWJLZEJBS282Ty9CYTdoVnNxU3d6Mnk2QUFOTmpSK1B1MGZOeFM4cDBoQ2dEdkRSQ0lpSWlHc3BxMnhxeEsvY0V2cmp5UFk2WFhqRUxuUUZnVldRc1hrMFpoUWlaM0VzajlDeUd6MFJFUkVUa011NXNwUUVBZ1ZJZG9wUnFSUHRvRVNUVlFzQitHbVREc1lZNnZKR2ZoUk9OZFJhM0NTREFpTEE0ekk0Ymg5U1FPQ1NIeENBMklBSytVZ1Y4cFFwSVJVT3o1eUlSRVJHNWhscW5nVXJkRHBXNkhhVk5WY2lySzBOT1hRbU9sRnpFMVpvU2k4QVpBS1lIaHVCWFNXbVlHUlRpaFJGN0Q4Tm5JaUlpSW5LYU8xdHBBSUJRWUVDRVF2dERoYk1HU2pIYmFWRGZaRFRVNFMvRmVmaSt0Z282S3g4RWlZaUlpTnhGQkFIbWgwYmd5ZmhrekxqQlF1Y3Vqb1RQWWs4TWhJaUlpSWdHQjNlMjBnQUF1VWlQYUI4dG9wUnFoTXMxRUx1MmVKcHVNRE9DUWpBaktBVFY2azU4VlZtR2I2dkxjYmFwQVZvRGcyZ2lJaUp5UGJGQWdFa0JRYmcxUEJwM1JzWWdUQ3J6OXBBR1BGWStFeEVSRWQzQTNOMUtBd0NDWkQrMDAxQnFFY2gyR3VSbWJUb3RUamJXNDBKTEkvSmJWY2hyYTBXMXVnTXFyUVlxblE0YVBTdnNpWWlJeURhSlVBaGZrUWkrWWduQ3BYSWtLMzJRNU9PTDhYNkJ1Q2t3R0VvUmEzbTdzUEtaaUlpSWlNeTR1NVVHQUlnRUJrUW90WWhTR050cEtOaE9nenhJS1JJalBTUWM2U0hoM2g0S0VSRVIwUTJQNFRNUkVSSFJFT2Z1VmhvQW9CRHJFYVhRSU5wSGczQ0ZGaUlCSjljUkVSRVJFZDNvR0Q0VEVSRVJEVEdlYUtVQkFNRmQ3VFI4ak8wMGlJaUlpSWlJdW1QNFRFUkVSRFRJZWFLVkJ2QkRPdzJGNW9jRkF6V1FpOWhPZzRpSWlJaUliR1A0VEVSRVJEUUllYUtWQmdBb3hYcEVLWTN0Tk1Ma0dvaTRXQ0FSRVJFUkVUbUk0VE1SRVJIUklPQ3BWaG9BRUNML29aMkdVb01BcWM1dDV5RWlJaUlpb3FHTjRUTVJFUkhSQU9TcFZob0FJQmIrMEU1RHFVR2tVZ081aUlzRkVoRVJFUkZSL3pGOEppSWlJaG9nUE5WS0F6QzIwNGcydGRQUVFpaGc0RXhFUkVSRVJLN0Y4Sm1JaUlqSVN6elpTZ01BUW1SYVJQdG9FTVYyR2tSRVJFUkU1QUVNbjRtSWlJZzh4Sk90TkFCQUxEQWdVcWxCdEk4V2tRbzFaR3luUVVSRVJFUkVIc1R3bVlpSWlNaU5QTmxLQXdCOHhEcEUrMmdScmRRZ1ZLNkIwTDJuSXlJaUlpSWlzb25oTXhFUkVaRUxlYnFWaGtEUXJaMkdRZzEvcWQ2dDV5TWlJaUlpSW5JVXcyY2lJaUtpZnZCMEt3MEFrQWgvYUtlaDFDQlNxWVZVeU1DWmlJaUlpSWdHSG9iUFJFUkVSSDNrNlZZYUFPQXIwU0ZhYVZ3c01GU3VaVHNOSWlJaUlpSWE4QmcrRXhFUkVkbmg2VllhQUNBQUVDbzNMaFlZcFZURFQ4THFaaUlpSWlJaUdsd1lQaE1SRVJIMTRJMVdHZ0FnRlJrUXFkQWcya2VEQ0xrR1VwRUhUa3BFUkVSRVJPUW1ESitKaUlpSTRKMVdHZ0RnSjlFWnE1c1Zhb1FxZEJDQWdUTVJFUkVSRVEwTkRKK0ppSWpvaHVTTlZob0FJSUFCWVlxdS9zMXErTEtkQmhFUkVSRVJEVkVNbjRtSWlPaUc0SzFXR2dBZ0Zlb1JwVFQyYm81VWFpRVJzcnFaaUlpSWlJaUdQb2JQUkVSRU5HUjVxNVVHQVBoTGRJajIwU0JLcVVHSVhBdlBuWm1JaUlpSWlHaGdZUGhNUkVSRVE0YTNXbWtBZ0ZBQWhNbU5ZWE8wanhZK1lwM0h6azFFUkVSRVJEUVFNWHdtSWlLaVFjdWJyVFFBUUNZeUlPcUgzczBSQ3JiVElDSWlJaUlpNm83aE14RVJFUTBxM215bEFRQUIwaC9hYVNnMENHWTdEU0lpSWlJaUlwc1lQaE1SRWRHQTVzMVdHb0N4blVhNHdoZzJSeWsxOEpIb1BYcCtJaUlpSWlLaXdZcmhNeEVSRVEwbzNtNmxBUUR5SHUwMHhHeW5RVVJFUkVSRTFHY01uM3ZRNnNXb1ZFV2lwalVNVFowQmFPd0lSSnRHQ1kxT0FvMWVBcjNCczlWV1JFUkU1QjBWM2g2QWl3a0Zla2lFR2toRUdpZ2xiUWlVTnlKQTFvUXdueHBFK2xaQ0xOUjZlNGhFUkVSRVJEVEVNSHdHMEtaUklxOCtHVVdOdzFIZEdzNkFtWWlJaUlZY3ZVR0lUcDBNblRvWlZHcGZWTGVHbTI0VEN2UUk5Nm5HOE1BaXBJVGtRaUZ1OStKSWlZaUlpSWhvcUxpaHcrY0tWUlF1Vkk1SGFWTXNERnd1aUlpSWlHNVFlb01RbGFwSVZLb2ljYUpzR21JRFNqRSs0Z0tpL0laYS9UY1JFUkVSRVhuU0RSaytsN2RFNDNUNUZGU3FJcjA5RkNJaUlxSUJ4UUFCU3ByaVVOSVVoMGpmU2t5SlBvMW92M0p2RDR1SWlJaUlpQWFoR3lwOGJ0TW9jYnhzT3ZMcWs3MDlGQ0lpSXFJQnIxSVZpVzl6YmtWeWNCNm14eHlIVXRMbTdTRVJFUkVSRWRFZ2NzT0V6d1VOaVRoVVBBZHFuZFRiUXlFaUlpSWFWUExxazFIU0ZJYzU4WWVRR0ZUZzdlRVFFUkVSRWRFZ01lUlgxdE1aUkRoU01odDdDeFl5ZUNZaUlpSnlrbG9ueGQ2Q2hUaFNNaHM2ZzhqYnd5RWlJaUlpb2tGZ1NGYytxM1ZTN01wYmdncFZsTGVIUWtSRVJEUWtaTmFNUWtON0VKWWs3NEpVcFBiMmNJaUlpSWlJYUFBYnNwWFBiUm9sdGw1ZHllQ1ppSWlJeU1VcVZGSFlsck1DYlJxbHQ0ZENSRVJFUkVRRDJKQU1uOVU2S2I3TFhZYjY5bUJ2RDRXSWlJaG9TS3ByQzhHT3ZLVnNhMFpFUkVSRVJEWU51ZkJaWnhCaFY5NFNCczlFUkVSRWJsYlhGb0pkZVV2WUE1cUlpSWlJaUt3YWN1RnpSdWtNdHRvZ0lpSWk4cEFLVlJReVNtZDRleGhFUkVSRVJEUUFEYW53dWFBaEVaazFvN3c5RENJaUlxSWJTbWJOS0JRMEpIcDdHRVJFUkVSRU5NQU1tZkM1VGFQRW9lSTUzaDRHRVJFUjBRM3BVUEVjTGtCSVJFUkVSRVJtaGt6NGZMeHNPaGU4SVNJaUl2SVN0VTZLNDJYVHZUME1JaUlpSWlJYVFJWkUrRnplRW8yOCttUnZENE9JaUlqb2hwWlhuNHp5bG1odkQ0T0lpSWlJaUFhSUlSRStueTZmNHUwaEVCRVJFUkg0dm95SWlJaUlpSzRiOU9GemhTb0tsYXBJYncrRGlJaUlpQUJVcWlKUjBSTGw3V0VRRVJFUkVkRUFNT2pENXd1VjQ3MDlCQ0lpSWlMcTVrSVYzNThSRVJFUkVkRWdENS9iTkVxVU5zVjZleGhFUkVSRTFFMXBVeXphdFFwdkQ0T0lpSWlJaUx4TTdPMEI5RWRlZlRJTUVIaDdHRVJFUkVUVWpRRUM1TlVuWTJ6NEpXOFBoVzVBYlRvdFRqVFc0Mkp6SS9MYVZNaHJVNkc2c3hNcXJSYXRPaTAwQnIyM2gwaEVSRVFEbUVRZ2hJOUlERit4R09FeUdaS1Z2a2hXK21LY2Z5Q21CUVpES1JyVWNhckhEZXJmVmxIamNHOFBnWWlJaUlpc0tHeElZUGhNSGxPdDdzU1d5akpzcnk3SDJhWUdhQTBHYncrSmlJaUlCaW1OUVk5R3JScU5XalhLT3Rwd3RxbkJkSnRZSU1Da2dDQXNENC9HcXNnWWhFbGxYaHpwNERCb3cyZU5Ub0xxMW5CdkQ0T0lpSWlJcktodURZZFdMNFpZcVBYMlVHaUlNc0NBak1ZNnZGK1VqKzlycTZBREEyY2lJaUp5TDYzQmdKT045VGpaV0kvWGM2NWdmbWdFbm94UHhveWdFRzhQYmNBYXRPRnpWV3NFOUlaQjNiS2FpSWlJYU1qU0c0U29WRVVpeHIvTTIwT2hJZWhZUXgzZXlNL0NpY1k2aTlzRUVHQmtXRHhteFkzRmlOQjRKQWZISUNZZ0hINVNKWHlsQ2tnNFZaYUlpSWg2b2RGcG9WSzNvMFhkaHJLbWF1VFZsK0ZxYlRHT2xseENkazB4REQ5YzhOYkJnRDIxbGRoVFc0bHBnU0ZZbDVTR21ReWhMUXphZDE0MXJXSGVIZ0lSRVJFUjlhSzJMWlRoTTdsVVZXY0hYczI5aks4cXI1bHRGMENBR2JGamNQZVkrVmlTUEEwaHlnQXZqWkNJaUlnR080bElqQ0NGSDRJVWZvZ0xpTURNdUxHbTIrcmFtckFyN3dTK3VQdzlNa292bTRMb0U0MTF1T1BNRWR3WkdZUFhVa1lqUWliMzF2QUhuRUViUGpkMThnMGxFUkVSMFVEVzJCSG83U0hRRVBKTjFUVThtM1VlTGRycnJWd0VFR0JsMnMxWWQvUDlTQXlLOXVMb2lJaUk2RVlRb2d6QS94dTNHUDl2M0dJVU5KVGpqY04veDlhc3c2WVFla3RsR2ZiVVZ1SlBhUk94TW9MdlRRQmcwUGF0NEljWklpSWlvb0dONzlmSUZUcjFPdnd5K3dJZXZYVGFMSGllSFQ4ZU94OThDMzliK1NzR3owUkVST1J4aVVIUitOdktYMkhuZzI5aFZ0dzQwL1lXclJZL3VYUUt2OHEraUU2OXpvc2pIQmdHYmVWem0wYnA3U0VRRVJFUlVTL2F0UXB2RDRFR3VTYXRCZytkUDRsampiV21iWEVCRWRpNCtFbk1UNXpzeFpFUkVSRVJHVTJJVE1HV2V6ZGdYOEZwck52OVBrcWFxZ0FBbThvS2thTnF3U2NUYm9LL1dPTGxVWHJQb0sxODF1aHUzUDgwSWlJaW9zR0E3OWVvUDZyVm5iajk5Rkd6NEhsbTNGanNmdkFkQnM5RVJFUTA0Q3hJbklMZEQ3NWoxaVA2V0dNdGJqOXpCTlhxVGkrT3pMc0diL2lzNTRjWklpSWlvb0ZNclpONmV3ZzBTRFZyTlZoOU5nT1pxaWJUdGdjbkxzUG5xOWNqU09IbnhaRVJFUkVSMlJhazhNUG5xOWZqd1luTFROdXV0RFJqemJsamFOWnF2RGd5N3htMDRiUGVNR2lIVGtSRVJIUkQ0UHMxY2thblhvY0h6NTgwQmM5aW9RaHZMUDRwZnIvNFNVaUVnN1pySUJFUkVkMGdKRUl4ZnIvNFNieXgrS2NRQzBVQWpBSDBnK2RQM3BBOW9QbUp3QXNFQW9PM2grQnlBUUVkVHUwWEVhRkNaS1RLeGFNaElpTHl2TGk0Sm93YlZ3V1JTTy90b1JBTmFpL25YRFpydGJGKzRXTjRlT0p5TDQ2SWlJaUlxTzhlbnJnY3YxbndxT243WTQyMWVDWG5paGRINUIwTW56MU1LdFhoN3JzekVSZlhaUC9PZzhqU3BYbFl0aXdYZ1lGOUM2R1RreHV3Y3VWVnpKNWRBb25reHJ2NmN5T0tqMi9FaWhWWE1XSkVMY1JpQmpTRG5VaWtoMFRDLzBjaXdQajNNSDE2R2U2OTl6SkdqYXFCVURqMExqWVR1ZHMzVmRmd1NWbVI2ZnNISnk1ajhFeEVSRVNEMWlPVGJzVURFNWFhdnQ5VVZvaXRWZVZlSEpIbk1YejJzTlRVT2dRR2R1Q1dXL0tRbmw0RXFYVHdCNjRCQVIzdzkrOUVURXd6N3JvckU5T21YWE00akJvMnJCa0FNR3BVRGU2K094T3hzYzN1SENwNVdXSmlBeFl0S2tCVWxBcHo1eGJqdnZzdVl1clVhNURKdE40ZUdqbEpKdFBoN3J1dllQandScStPSXphMkNiR3gzcitvSnhRYWNQUE5ucjJZRmhmWEJJWENzMzlENDhkWElUcTZ4YVBuZEpaUWFJQy92MmNXOTlEcGpHK3JsRW9OWnM4dXdlclZWNUNhV2pja1p6d1J1VU5WWndlZXpUcHYrbjVtM0ZqOGJ1SGpYaHdSRVJFUlVmLzlidEhqbUJsN2ZSSENaN1BPbzZyVHVRNENneEhEWnc4U0NJQXhZNnBOMzZlbTF1R2VlNjRNK2lybzdvR3hVR2pBK1BHVnVPZWV5MGhPcnU5MVAxOWZ0Vm1sdEsrdkdrdVg1bUxldkNLR2tVTlVWekRUUlNiVFllTEVTcXhaY3htalIxZmIyTXM1UStIQ3ptQ2cxUXJoNjZ2RzRzWDVXTHc0SDc2K2FvK1BJVHk4RllzV0ZlQ1dXL0l4YWxTTng4L2ZuY0VBcEtVWkw2WU5HK2IrY05iNHMrZmp0dHV5blc1LzVBeWxVb05iYjgzQnJGa2xBMzRHdytUSkZianp6aXlQdk5iMmZJN3o4K3RFZW5vUjdyNDdFNG1KRFE0ZFF5eldJekpTWmZxblZMcDJVWktZbUdha3BQVCsra3prTGEvbVhrYUwxdmdlTUM0Z0FoL2YvbXRUbjBRaUlpS2l3VW9pRk9Qak8zNk51SUFJQU1hRmxWL0x2WEhhYjRoZWUzVEZhOTRlaERQT1ZFejI5aEQ2TERHeEFXbHB0V2JiSkJJOWtwUHI0ZWVuUm5tNW44VUgxOEZneXBSeWk2b3lxVlNQaElSR1JFZXJVRnVyUkh1N3hHSy9FU1BxckZZNmg0UzBZOFNJT3FoVU1qUTBLTncyYnZLOHBpWTVXbHVsRmxXeVlyRUJjWEhOaUlob1JWRlJJUFQ2L3YwZFJFZTNZT1hLcTZpczlFTnJxN1JmeDZMZUdRd0NUSnBVQVFBSURPekF5SkcxME9sRXFLbFJBaEM0L2Z5QmdSMVl2andYVXFrT0FvR3hDbGdzMXVQYU5YKzNuOXM2QVNaUHJvQlVxa05xYWgwVUNpMHFLdnlnMTd2K2Q5RVZBTXRrT3Noa09xU2tOS0NxeWhjcWxmc2Y4MUZSTFlpS1VpRTh2QTNKeVEyb3IxZWdwVVhtOXZQMlZXU2tjWmFGV0t4SFVsSTk5SG9oS2l0OTNYWStIeDhOUm95b3M5Z3VsMnVSbU5nQUh4OE5pb3NEZXoxR1pLUUtLMWJrWU1TSU9vd1lVWWZXVmltcXEzMWNNcjdnNEhZc1hacUhwS1FHTkRYSlBmWWFPem42akVmT1E0UGJzWVk2c3c5aEg2ejhKVWFGSjNoeFJFUkVSRVN1bzVESWtCZ1VqUzJaQndBQVdhcG16QW9LUTZ4QzZkMkI5ZE4vLyszYi83WjNIeTRYN1VFVEpsVGF2QzAxdFE3RGhqWGowS0Y0bEpZR2VIQlUvU01XNnhFVlpYdkJ3S2lvRmt5WlVvNDlleEpoTUppSEw4T0gyNjRDVXlpMFNFOHZnbG90UWxtWnQwSWtjb2VyVjBQZzc5K0JpUk10L3g1aVlwcXhhRkVCdnZzdXhlbmp4OGMzWWVIQ0FvaEVlaXhlbkkrdnZocnBrVER1UnFYWEM2RFhDMHk5YlNVU1BXYk1LTVdrU2VYOXZvamdDSWxFWjFGNU8zNThGZno4MU5pL2Y3aFhMdWdaREFKVG00VlJvMm9RRjllRW5Kd1FHRnpjZVNFK3ZzbXNLbFltMDJMNThoenMzNStBZ29JZzE1NnNCNjMyK3UvVno2OFR0OTZhZzV5Y0VMUzBES3kvdGU0dEx3UUM0S2FicmlFa3BCMEhEOGFiL1F5dTB0dEZocFlXS1U2ZGlqYU54ZGJqd1YwVjdFcWxCcmZja21lYUZUSnZYaUgwZXFDdzBMMlBGU0pIR0dEQWh2eE0wL2V6NHNaaFFlSVVMNDZJaUlpSXlQVVdKazNGekxpeE9GWnlDUUN3TVQ4TDMweVo3ZVZSdVIvRFp3K0pqMjlFYUdoYnIvZVJ5WFFJRDI5RldabS9SVkE3VU1YRk5VRWtzajdsV3E4WDRPVEpZYmg0TWNMaU5xVlNnOGpJVnB2SHpjME54cWxUdzRaa2FCZ1kySUhHUnJsYmpwMlkyQUNGUW9zclY4TGNjbnhYT1gxNkdDSWpWVll2WE1URU5FTXUxNktqbys5UFQwbEo5WmczcjhnVWhDb1VHaXhaa29kdnZobnBscUNKakxSYW9VV2JFNWxNQjhCN3JVK01WYVpxN05xVjdOUmpxVC8wZWtEVWJaYTRyNi9hVkIzdWJpS1JBUXNYRnVENDhSaXJ6NzJ1WWkzVVQwMjFyUGdkaUpLUzZoRVEwSUhkdTVOYy9ocGpLM3hXcTBYWXNTTUY3ZTBTVXdoOCtIQWNhbW9zSzVxRGdzekQ1N0ZqcTVDUzB2L2ZyVktwTWJ0WUlSUWFzR0JCSWZic0VkaXR4aVp5dDR6R09weHNOTGFERVVDQVYrWTk0dVVSRVJFUkVibkhxK21QNEpaUGZ3RURERGplV0llTWhqck1DQXJ4OXJEY2l1R3pCd2dFd05TcHZhOWtXVmJtandNSGhxT3R6Ykk5eFVCbXE0ZWxUaWZFdDkrbW9LcksrdlRtNU9SNnF3c3dhYlZDYk51V2F2VUQrVkF3YWxRTlpzNHNSVVpHREs1Y0NYZnBzZjM4MUpnenB4aFNxUTRoSVcwNGNpVE9xYW4rd2NIdEdEZXV5cVZqczBaZ1kyZzZuUkRUcDVmMStYZ2lrUUdKaWZVV3h3MEphY2Y4K1lYWXZUdkppVkdTSTZ5Rnp3T0JRcUdGajQvRzQrR3o4ZUtoZHhlWW16NjlESTJOY3BTVXVHY21qVTQzT0M2UTJoSWEyb1lsUy9MdzFWZHBmWHFlbEVoMEVBcUJ6azdyUFdodEhldnk1WERUUmNlSUNCVkNROXR3KyszWnlNd013NmxUdzZCV1h6OWV6M1pVdnI1cXQvVlNGd29OV0xTb0FMdDNKN250c1VMa2lQZUw4azFmcjB5N0dSTWluWjhCUlVSRVJEU1FUWWhLeGNxUnMvRk45bUVBd0YrSzh4ZytVLytscE5RaE9MaTkxL3Y0K1hXYWZmZ2NERVFpUFdKanJTL2dsSk1UYkRONEJtQ3ppaXM3TzNUSUJzOEJBUjJZUHIwTVFxRUJzMmFWSWpKU2hVT0hoa09qNlg5RnJyR0NyY0FVQUk0Y1dZdWdvQTdzMlpQWTV3c2E5ZlVLMU5jcm5BcUFYVUVrMHJ1OGduTDQ4RVpNblZwdW12Sk9yalVRcThyejg0TncrSEM4VjU1WHZUMXpSYWNUNHZEaE9MZUdpWU54ZllMdXlzcjhzWDkvUXArQ1o2bFVoMlhMY2lHVDZiQmpSekthbXkxN1hOczZYdmNXR3hFUnhsay9BZ0V3ZW5RTkVoSWFrWkVSZy96OFlQajdkM3AwNFVpZ0s0RE94NjVkeVd4elJWNVJyZTdFOTdYR2k5NENDTER1NXZ1OVBDSWlJaUlpOTFvMzV3RnN6VDRDQXd6NHZyWUtOZXBPaEVrSDNobzZyc0x3MmMwa0VoMXV1dW1hM2ZzRkJIUmkyclJyT0hvMDFnT2pjbzNZMkdaSUpKWXROd3dHNE9MRlNKdjdCUWUzSXlURU1velg2d1c0Y0tILzA4UmxNaDEwT29IVGdkam8wVFZtVTVOZEpUNiswYXczYlZKU0E1S1NHdERSSWU3M29rOVNxZGJpZHhvUm9jSWRkMlJoOSs2a1BnZjZGeTlHUUs4WFlPYk0wbjZOYXlDWk9MRUNEUTF5NU9VRmUzc29RNDZ0d08xLy8zZVNXeGJhNnlLVjZ2RFFRK2N0dGxkVStHTGZ2a1MzbmRjZVc3MThqeHlKYytsNVpzOHVzZGpXMFNIR2Q5K2xvTGJXdll0VzJBcWZTMG9DQmt3RmJXQmdCOGFNcWJiWW5wY1hqUDM3RS9yY2czdng0bnlFaHh1RDR6dnV5TWJ1M1ltb3FQQXp1NDhqai9ldVkzUlJLalZZc0tBUUkwYlVlZTNDaFVoa3dPTEYrZGk1TXhubDVYNzJkeUJ5b1MyVlpkRDlNRnRrUnV3WUpBYnhRakVSRVJFTmJZbEIwWmdlT3hvWnBaZWhnd0ZiS3N2d1dOelFuYTNOOE5uTkprK3VjRGpJSEQyNkduVjFDbVJuaDdwNVZLNWhxK1ZHVVZFUW1wcHNYN0ZKUzZ1eHV2M3ExUkMwdHZhdi82Wnh3YTFjcU5VaTdOeVo3RlFBZmUyYUgyNjlOY2N0QWJRMWNya1dVVkV0YmptMmo0OEdLMWZtNFBEaE9PVGs5RzBheCtYTDRkRHBCTGo1WnN1QWE3Q2FPN2NZemMweVZGY1B6ZXA2YjNIMVFucjk1ZTJxWEZzQlpIWjJxRXZEZUd2aGMzT3p6TzNCTTJEN1o2eXBVU0l6YzJEMG5JK05iYllhUGpjMXlaeDZ6SmFVQkNBNjJ2aGMzZlZhczM5L0F2THpyeS9ZWisvL1Z5clZXWVRQWFdKaW1xMXV2M2d4QXBjdVhXL1R0R2JOWlloRTEzK0F6TXd3WEx3WVliTVZpa0FBM0g1N3R0WFhOSU1CdUhiTkh5VWxBYWlxOHVuM2hWQWlaMnl2dnQ2YTd1NHg4NzA0RWlJaUlpTFB1WHYwZkdTVVhnWUFmRnRkenZDWm5CTVcxb3F4WXkwLytBTEdhZXJIajhkWWhBZXpaNWVncFVXS2E5Y0c5dFJYcVZTSDRjTWJyZDUyL3J6dDZtV3hXSStVbEhxTDdYcTlBT2ZQUi9WclRGMWhRTmZDanJmY2t1ZFVBTjNZS01lMzM2WjZOSUIySjcxZTRIUnJqNnlzTU9qMUFzeWVYWUttSmpucTZ4Vm9hSkNqczFNTXRWcUUrZk1MTGZZNWZ6N1NvaHJRSFZKVGE1R1VkUDBDeU9YTDRTZ3R0Vjl4NmM1SzNCdVZ0OXRNa09mcHJhOHpPNlJkdVJLTzBhTnI0T2ZYQ2NEWXJtTCsvRUlJaFhyazVqcDJjUzgydHNtMElLcWpPanJFcGd1elFVRWRac0V6WUZ4TElDYW1HUmtac1NndXRud09URWhvdFBwYVZsQVFoQk1uaHFHbFplaE83Nk9CcjFXcnhka200MnU1QUFJc1NaN201UkVSRVJFUmVjYVNsR2tRN0JUQUFBUE9OVFdpVGFlRlVqUTBZOXFoK1ZNTkFDS1JBZW5weFZZWDFRT0E0OGRqa0prWmh0RFFOb3djV1d2YUxoUWFzR1JKUG5ic1NQWklnT2VzeE1RR3N4WVNYY3JML1hwdDhaQ2NYRzkxWWJLY25CQzB0RGhmOWR3emVBYUE2T2lXR3o2QWJtaVFZOCtlSk5OQ1Y4NjRlalVVT1RraEZnRmpWd0RUVTBCQXA5c1hJd3NNN0RBTG5nRmpuK3VDZ2lCVVZ0cnVOVTd1WVN2UW56U3B3cTFWMFQxRHVJSGlScmpBTVZCK3h0bXpTOURhS3NHNWMvMjdlT2tJblU2QWMrY2lNV2RPc1dtYlFHQkFlbm9SaEVJRHJsNjFYOWx1NjZKdGI3cUh3L0h4MXZmMzkrL0VraVY1S0MwTndMRmpNV2hxdXY2Y1AzYXM1UUt5R1JreHVIU3AvMjJ1aVByclpGTTl0RCs4VUl3TWkwZEc5ejhqQUFBZ0FFbEVRVlNJY21DMDdTRWlJaUp5dDFCbElFYUV4U0c3cGhnYWd4NG5HK3VSSGhKdWY4ZEJpT0d6bTh5WVVZcWdJT3VMREJZWEI1aW1KUjg3Rm91SUNCV0NncTR2TUNRVzY3RjBhUjUyN0VoQlJjWEFETkpHamJMZU91UENCZHU5bm52Ykx5SkNoWlVycnpvOUhsOWZOWHg5MVJiYlhSbEFOemZMVUZQamc5WldDVG83eGVqc0ZEa2N3Q1FtTmxpZFVsMWQ3WVBkdTVNd2FsUU5VbFByb0ZCb0lSSVpRLzJXRmlsMjdMQy8ycnRRYU1DcVZaa1E5QmlLV2kzQzExK251V1JCdys3QnMwaWt4NFFKbFpnd3dUTFFBSUNFaEFZa0pQVDdsSDBtRnV0eHl5MTUyTHAxQk9yck9YWGNrMnhWUGsrYVZPSGhrUXdNQTYwTmlUc01oR3IzbTI4dU1iVngwdXVGTGxrendKN2MzQkJNblhvTkNvWFd0RTBnTUk2bHBVWFc2NFUra2NpQTJGanJyVFZzTVJpQXFxcnJGM1R0aGRjS2hRWStQaHBUK0J3VzFvcklTSlhaZlU2Y0dNYmdtUWFNaTgzWEg5T3o0c1o2Y1NSRVJFUkVuamM3Ymh5eWE0ekZMUmRhR2hrK2srTVNFaHBzaHF4dGJSSWNQRGpjOUwxV0s4U2VQVW00NDQ1c1NDVFhLNEtOQVhRdTl1MUx0RHFOMXB2Q3cxdk5Lb3k3MU5VcFVGcHF1MTFJVEV5ejFmMEFtSVh2cnRiZkFQckxMOU9nMXd2UjJTbHllZ3pKeVphdFJnRGc5T2xvdExWSmNQcDBORTZmanNZOTkxeEJZS0R4ZDZGUWFCMnFXQTRLNnJBSW5nR2d2bDdoa3VDNUo2bFVoOWpZWmxOSVBwQklwVG9zVzVhTHJWdEhvTG1aVThrOVphQ0ZyYlptbkhod0JGNCsvOUIzODgzRlNFdTdQbXRvMnJReTZQVUNzOTdJN3FEVENaQ1ZGV1p4WVVVb05HRHUzR0o4ODgwSW0vc21KRFJZbmZuVDNpNkJRbUY5aGsxeGNTQlVLdU9zb09EZ2RwdjlvbFVxS1U2ZEdvYmNYUE1GVmNlTk0yLzlsWk1UWXZjaU1aRW41YlZkdnpneUlqVGVpeU1oSWlJaThyelVrT3VMMHVlM3FucTU1K0RHOE5uRlFrTGFNRzlla2RYYmREb2hkdTlPUWtlSCthKzlzVkdPZmZzU3NHUkpubG1JS0JicnNYaHhQZzRmamh0UWl4Q09IdTFjMWZQNDhaWHVHSTVEK2hOQXQ3ZEwrblZ1b2RCZ05URFFhb1VXclZXNlB6YkVZajJVU2czYTJuby92NjBLZTNkVi83YTNTN0J0V3lybXppMjJHYXA3azFLcHdmTGx1ZmptbXhGMmYzZmtHZ09oQ3JZN2F4ZGpQR21naGZIdVlPdi9mTUlFOXovUGg0UzBXNjBBbmpHakZIcTlBRmV1dUhmQncvejhJS3RWL1g1K25iMVdObmR2c2RXbG9DQUllWG5CV0x3NDMrSzJqZzR4amg2Tk5YM2ZQV3p2cnJWVmdzOC9IMjMxdGEydVRvRmh3OFNReTdWb2FKQWpPenNVZm42ZDdQTk1BMGIzOERrNU9NYUxJeUVpSWlMeXZPU1E2KzkvOHRxc0Y1b01CUXlmWGNqSFI0MGxTL0t0OWtJR2dBTUhocU82Mm5vLzVKS1NBSnc4R1lOcDA4ck10Z3NFQnN5WlV3dy92MDZjUGozTTY2R0dVcWxCVXBKbDROalNJa04rZnBETi9VSkQyekJzV0lzN2gyWlhmd0pvd0JnaU85UG5ORHk4MVdaLzdKNjlrZHZiemY4ay9mMDduUTZmR3hxYzcvTnNqMDRueFBmZkoxaUV6MWV2aHZUYTg5dFZaREl0cGs0dE4zMmZseGRzMGVzNU1MQ0Q0Yk9IMktvMFBuSWt6dXAyVnhHSjlKZ3hvOHhpZTE4WGRITTFiejlQZTFOOXZSSVRKbFI2clIvM3JGa2wwT2tFYnIxZzI5Q2dRR09qM0RSTHBidVFFT3V6ZTRLRDJ4RWRiZjRhMk5FaHhwRWpjZWpvRU9QYmIxTXhkbXdWWW1KYUlCQVlVRjd1aHlOSDRrd0xEUm9YNjYyemV1eHo1NkpzdnFhZFB4K0pLMWZDTVdwVURUbzdSYmpsbGp4MGRvcXhkZXNJdExieStaRzhyN3J6K3ZvUk1RRkRjNW9wRVJFUmtTMnhBZGZiNFZXcjNkY1J3TnNZUHJ1SVFtRmM4TTVhMzJFQU9ITW11dGR3RmdBdVhJaEFRRUNIMWVxb2lSTXJFUnJhaHYzN0V5d3FwejFwekpocXE4SE9oUXNSdlZZL1RwNWNickZOcnhkZ3g0NFUrUHFxTVhkdWtjWHRseStINC9KbDEzOFFjYVlxTWpxNkJYUG5GaUU3TzdUUEMxdFo2L1VNR0M4NDlOVFdacjdvWW1CZ2g5MEY5RUpDUEZ2NTNCdTlYZ2gvZitzTEVicFN6MHJ5eE1RR2xKWDVJeWNueE8zbkprdTJ3dWZzYlBzTHNQV0hWS3F6R2o1N3UrM0dRS3NFOTZTU0VuK2NQaDJGeFl2enZSWkF6NWxUREwxZTBPOVpLNzBwTC9lekdqN2JDb0VURWl3cnRidUM1NjdqbFpmYlhtUTRLY2w2eXc2VlNtbzNhTmRvaEtpbzhNV3laYm1RU25XUVNuVll2andIVzdlTzhPcjdDU0lBVUdtdjkwLzNreXE5T0JJaUlpSWl6L09WWHM5dFZGcnJyZmlHQW43cWNBRmZYeldXTGN1MStrRVVBTEt5UW5IbWpHT0I1WkVqY2ZEMVZWc05MR05qbTNIUFBWZHc5R2dzOHZPRHJlenRYaEtKenJTNFUzY2RIZUplUTcvSVNCWGk0NXNzdGwrNkZJRnIxL3hzVGxQdTdCUU5pTDY5a3laVllNb1VZM2crZFdvNVJDSURUcCtPZG5qL3VEakxueDJ3SGo2M3RGaUd6L1lFQjFzUG4rdnFQUDhoenRyand4T0VRZ1BTMDRzUUVOQ0JVNmVHZVdVTU56S2g2MXVMOTh0QUc4K05wclEwQUx0M0ovOFFRSHVuTi96Y3VVWEl5M1BmNjJSVmxZL1Z0UjFzelc3cUtUOC9DQVVGUVFnTTdMQTZtNmlucEtRR3E5dFZLaWttVHV4OVlVK0J3SGpodUh0NEhSallnZVhMYzdGdFd5clVhdWZYTXlEcXIxYmQ5ZkM1KzRjdkd0eXlzN1B4OWRkZlk5MjZkZDRlQ2dIbzdPeUVUT2I5ejFUa2ZUdDI3TUMrZmZzQUFBS0JBSTg5OWhpU2s1TzlNcFkzM25nRHRiVzFDQThQeHk5LytVdVhIVGN2THcvWjJka0FnRnR2dmRYcDQ5VFUxT0RFaVJNQWdKdHZ2aGtCQWIydncxVmVYbzdvYU1jeWdzek1US3hidHc1MzNYVVhicnZ0TnRPeGEycHE4Tnh6eitISko1L0VUVGZkNVBUWXU1dzlleFpwYVdsUUtCeC9mYzNJeU1Da1NaT0d6SE5HU1VrSjNuNzdiYXhjdVJLelo4K0dXRHp3SWxDejhGbG5XV3d5VkF5ODMvd2dFeHpjanFWTGMrSGpZLzBLUlhaMktBNGZkbndCRmIxZWdOMjdrN0I4ZVM0aUlpeWJqY3ZsV2l4WVVJaTB0Rm9jUHg2RDJsclBCWXlqUnRWQUpyUDhZNURKZEpnNnRSeW5Ua1ZicmZxYU51MmF4YmFXRnFuRGdieTNsWlg1WStMRUNsTVYzNlJKRlJBS0RUaDUwbjdJcVZScXJDNnlXRit2TUMwaTFWM1BiYmFDNVM0U2ljNXFwWEZ6cyt5R0RCUmlZNXR4NFVMa0RmbXplNU8zSzQxN0dtamo2WExmZlplOFBRU1BLUzMxeDY1ZFNWaXlKQjhDZ1FHMXRVclUxaXJSMFNGR2U3dllJOVhoN216MVpLMjlVRk9UektLUHZ6WE56VExUKzRMR1JqbGtNaDNHakttMnM1ZDFrWkVxUkVZNnR6QkpTRWdibGkzTHhmYnRxVzVabkpiSUVSckQ5UXRVRWhFL2xnd0Y2OWV2eDMvLzkzOURxOVVpTURBUWp6Lyt1TGVIZE1PNmZQa3lubm5tR1lTSGgrTWYvL2lIdDRjelpCUVhGNk85dmZmUGFPNHdjdVRJZnUxLzhPQkIzSEhISGVqOG9kMVJRRUFBbm5qaUNWY016U2E5WG8rQ2dnS2NQMzhlNTg2ZFExcGFHbjcwb3g4QkFEWnYzb3dyVjY0Z0lTSEJMSHp1N094RVNVa0pVbEpTbkRyblo1OTlocGRmZmhrQVlPaEhMN3d6Wjg1Z3hZb1ZBSUJUcDA1aHlwUXBOdS83NVpkZjR2Nzc3OGZHalJ2eDFGTlAyVDMybi83MEoyemJ0ZzNidG0zRDZkT25NWG55WkdpMVdzeVlNUVA1K2ZrNGVQQWd6cDA3aDZDZzNtZk85NmE1dVJtelpzMENBQ3hkdWhSYnRteXh1MDlPVGc1bXpwd0p1VnlPdFd2WDRvMDMzbkQ2L0FQRnBrMmI4TlpiYitHdHQ5N0NwNTkraXZ2dnY5L2JRN0lnRlYyZnJhblJlNmR3eHhQNExxOGZvcUphc0dSSnZ0V3BzQUJ3OVdvb0RoM3ErOHJkV3EwUU8zWWtZK25TWEVSRVdHODRIaDNkZ2p2dnpFSlJVU0RPbm8xeWV3Z3RFdWt4ZHF6MUQ4Y0NnUUZqeDFaaCtQQUdIRGtTajlKU2Y5TnR3NGMzV2czUmp4eUpkNnJ2c2pkVVYvdmc2TkU0ekpsVGJObzJZVUlsQkFMZ3hJbmVBMmhyaTJJQlFGRlJvTlh0UFN1OXJRWFhqdHp1eVlzU0EwVjV1UjkyN1VxQ1JzUGcyZE84M1dPNUoyKzFlN0JIb1JpNjA2aXNLU3Z6eHhkZmpFSmJtOFFyei9jdExUSWtKRml2R082dnhrWTVXbHNscGd2UGVyMEFSNDdFMmUzM3JkY0xzRzlmb3RrRnN0cGFKVXBLQW16T2tuR244UEJXTEZtU2h4MDdrcUhURFk3WFpDSWEyR2JNbUFIZEQ1VmJ2L2pGTDVDZW50N3YwS3d2WG5ycEpmejJ0Ny90MXpINkUxaDExOWhvL1hPQUkvejkvU0hzNTFTdXdzSkM3TjI3RndEdzFGTlBZZnIwNmYwNjNrRFMwZEhScDJyTy91ajVlRmk5ZXJXcEl0YVQrdk80UEhMa0NGYXNXSUhPems1VDVXZFRVeFBTMDlPeGYvOStKQ1VsT1gxc2xVcUY4dkp5RkJVVm9iQ3dFSVdGaGNqUHowZDJkalp5YzNOTllUY0FUSm8weVJRKysva1pMOWgzdjEydFZ1T3V1KzdDZ1FNSDhORkhIK0dlZSs1eGVseWVVbGxaaVFjZWVBRHQ3ZTFZdTNZdFpESVpIbjMwVVp2M3I2NnV4dWJObXdFQWMrZk94ZVRKa3dFQVlyRVlMNy84TWg1NjZDRVVGeGZqNFljZnh0ZGZmKzMwdUxaczJZS09EdU1zNnFnb3g0cisvdk9mL3dBdy9uMmxwcVk2ZGQ3VHAwOWo2dFNwVHUzYkY0NzhQUmdNQm16YXRBa0FvRlFxY2Z2dHQ3dDVWTlFiaHM5T0dqV3FCak5tbE5vTU9TNWZEa2RHUnF6VjJ4eWhWb3V3ZlhzcUZpL090OWt6R0RDR204T0hONkt5MGhkWHJvU2pzRERRTFQxVzA5SnFvVlQySHB6NCthbXhaRWtldnZsbUJHcHFmQ0FTR1RCOXVtVS8xdXpzVUxPQWVqREl6ZzVGV0ZncjB0S3U5K01lUDc0U0JnTjZyWUJPVExRZWZOZ0tueHNielJjSmxNdTE4UFZWVzYyU0JvQ3dzSUVYUGwrNUVvYnE2dDc3VlBmWHZIbUZGdHV5c2tJWlBIdUpyVDdxN3EvMHRmNzhLeFFPM1N2R2cwMXpzd3dpa1I1aXNkNmxBWFJ2ejR1ZWN1RkNKR2JPTElWYUxjS0JBOE54N1pvL0pKTGVwOG9kUHg2RG1wcnJ6ODhqUnRSaTd0eGlORFRJa1pNVGd0UlU2NHNLdWxOMGRBc1dMU3JBN3QxSmJ1M1JUalFZYk55NEVldldyWU5BSU1DWFgzNkpPKzY0bzEvSHE2NnV4dC8vL25jY09IQUFGeTllUkcxdExmUjZQY0xEd3pGMTZsVGNlKys5dU9PT08vb1ZNbTdmdmgwclY2NkVYcS9IaGcwYnZON3FZc0dDQlhqMDBVZng0WWNmb3IyOUhmZmZmejh5TWpLY251b3M2TU5pTFk4OTloaENRMTI3NEd4VlZSV0dEZXQ3UzdjdFc3Ymd0dHR1Yy9xOGx5NWR3cGd4WTV6ZUh3QldyRmlCaVJNbjR0eTVjM2oxMVZleGE5ZXVmaDJQQnFkZHUzWmgxYXBWYUcxdGhWQW94S2VmZmdxMVdvMkhIMzRZcGFXbG1EdDNMdmJ2MzkrblN1UHk4bklzV0xBQTVlWGxhRzYyblZYMGRQbnlaZFRVMUNBc0xNd1VQbmNGcEFCdzlPaFI3TnExQ3hxTkJxdFhyOGJKa3lleGNlTkdpRVFEOXpOZVpHUWsvdm5QZjJMVnFsWFE2WFI0NG9rbm9GUXFUU0Y3VCsrOTk1NHBjSC91dWVmTWJudnd3UWV4WmNzV2JOMjZGZDk4OHcwKy92aGpQUExJSTA2TjY5TlBQelY5L2JPZi9jeWhmYjc4OGtzQWdFd213NTEzM3VuVWVRZVNnd2NQb3JEUW1CdmNkZGRkcHNjY2VRZkQ1ejZTU0hTWU02ZlladjlGdlY2QW8wZGprWlVWMXU5emFiVkNmUDk5QWg1NDRJTGQrM1pOdmUzc0ZLT2dJQWg1ZVVHb3JQUjF5ZFJtc1ZodnQ2Y2tZQXpNOSt4Sk1rMUhuakNoMHFJbFJGT1RITWVPT1IvS2U5T3hZM0VJQ1drM1creHV3Z1JqQUcydHo3QlNxVUZVbE9XMDcrWm1tYzF3V0tzVlFxV1NtaTFjR1JiVzJ1ZncyZDRpaGU2VWtsS1B4RVRuS3oxbzhMSFYxOWRibGI0RHRmTDVSaVdYYTNIYmJWZHg2dFF3NU9iMnZ3OXpkSFFMbGkzTHhmSGpNVzVabE5aUmx5K0hvN3JhQjgzTk1vY1c3aXNxQ2pRYmIycHFuV2xHVFZCUUIxcGFaTWpNRE1Pb1VUVm9hcEtqb0NBUWdZR2RWcXUzUzBvQ0lCYnJFUlhWZ2dzWElsMFN4UHY3ZDFwY0FDVzZrV3pmdmgwdnZ2Z2lBT0RGRjEvc1YvRGMwdEtDWC8vNjEvand3dytoVmxzdVJsNVNVb0tTa2hKOCtlV1htRGx6SnI3NDRndUhlNFgydEh6NWNyejIybXQ0NVpWWDhPS0xMeUl0TGExZm9hY3JiTml3QVY5OTlSVmtNaGtlZSt5eFBnWElydlIvLy9kL0R0OTN5NVl0MkxadG04VjJnOEZncXVUdUM3MExwMDRmUDM0Y00yYk02TmN4ZHUvZTdmVC9RMFZGQlNJakkvdDFmbGVUeStWOXFnVE96czVHV2xvYWdQNVh0aDgvZnR6dWZZNGNPWUtiYjc0WkFKQ2JtMnZSVnprdkw4OFU5aDQrZkJpelo4L3UxNWhzZWYvOTk3RjI3VnBvdFZxSVJDSjg5TkZIdVBmZWV3RVlLNStmZnZwcFhMdDJEVE5tek1DbVRac2M3cEVjSFIwTnJWYmJhL0FjSGg2T0JRc1dZT1RJa1JnNWNpUkdqeDZOMU5SVVNDVEdGZ08rdnNiUHE5MHJuK2ZObTRlZE8zZGkxYXBWYUd4c3hCLy8rRWRjdm53Wi8vNzN2NjMyWEc1cGFjRzFhK1l0UG10cnJ4ZUxkZlYrZGtaWjJmVWl1dUxpWXRONHU2U2twSmhDOGR0dXV3My84ei8vZzBjZWVRUjZ2UjRQUGZRUWZIeDhMRjVINnVycThNNDc3d0FBSmt5WVlQWDMvZTY3NzJMZnZuMW9iVzNGdW5YcnNHYk5HaWlWZlNzc3k4M054WUVEQndBQXQ5eHlpK214MzV1c3JDeWNQWHNXQUxCeTVVb0VCbG92bHJObjNMaHhwc0MzdTdObnorTE5OOS9FejMvK2M0ZG1ZZWoxZXV6ZHV4ZWZmUElKamgwN1p0bytmdng0M0hmZmZRNk41YzAzM3pSOS9lbW5uNW9GOHE0eUVDNzZEaFlNbi9zZ09MZ2RpeFlWSUNEQStpSnd4dkExRWRldXVhYXFWeXJWWWVuUzNEN3RJNU5wa1paV2c3UzBHblIwaUZGU0VvRFMwZ0NVbC91aHZkMjUvKzZ4WTZ1Z1VHanQzdS9ycjBlYVByajYrM2Rpd29SS3M5dU4wNDBUM0RiOVdpYlRvclBUZlE5cG5VNkF2WHNUY2VlZFdaRExyLzgrSms2c2hGWXJ4TGx6NXROWkVoTWJyRmFFRmhUMDNydXB2bDVoRmo1SFJhbFFXR2g5bi9Cd3k1WW1lcjNBckxMTzA0eHRhSVp1bzN5eUpCWVByRXBqYnkxeVo4Ly8vTTlrdTIwWit1TFJSOCs0N21CdXBOV0s0T3VyeHJ4NWhSZ3pwZ3JIajhlaW9zSzVDMlF5bVE3ejVoVkJLRFJnNXN4U2hJVzE0dkJoOTdaeG1qeTUzT0g3OW5iaFE2V1NtbzRsaytrd2VuUzEyV3RFWEZ3VExseUl4T2VmajBaam94eEtwUVpyMWx5Mk9FNVhpNC9RMERaRVI3ZGczTGdxNU9VRjQvejVTSWJIUkU2cXJxN0d3dzgvREwxZWowbVRKdUcxMTE3cjEvRldyMTZOSFR0Mm1MNlBqNC9IaEFrVEVCRVJnZnI2ZWh3OWVoUVZGY2JDam1QSGptSEpraVhJeU1pd0NEY2M5ZUtMTCtLNzc3N0Q4ZVBIOGNnamorRFNwVXRPaDluZC9leG5QOE5mL3ZLWGZoM2pKei81Q1g3eWs1LzBhWi91NFdCV1ZwYlpiZSs4OHc3Kyt0ZS9XcjB0S0NnSTc3NzdydW43aHg1NnlPRno1dVhsV1EyZi9mMzk4WWMvL01HaFkyUm1acG9DYjVsTWh0Ly8vdmVtWHJhLytNVXY3QVpBbjMzMm1Xa3h1TzVoazF3dU4ydUxvTlBwVUZSVUJBQVlQbnk0MjZ0Q0IrSUNYZFE3bFVxRko1NTR3dFRlUWFGUTROLy8vcmVwaHpFQS9Qem5QMGRBUUFCKy9PTWZvNjZ1RGl0V3JNRFRUeitOalJzM1FpcTFmMUg3L3Z2dng1a3paeEFYRjRmNCtIZ2tKQ1FnTVRFUmt5Wk5BZ0FzV3JUSWRINXJyRlUrQThEOCtmTng5T2hSTEZ1MkRNWEZ4ZGkxYXhkbXpweUpiNy85RmdrSkNXYjMzYjU5dXlsTXQ4YVIwTlVSZDkxMWw4VzJtcG9hczVrV0R6LzhNSzVkdTRhWFgzNFpPcDBPYTlhc3dmYnQyN0Z3NFVMVGZUWnMyR0FLN0x2NlV2Y1VGeGVIVjE1NUJVZU9ITUhiYjcvZDUrQVpBUDczZi8vWDlEejZpMS84d3VGOXVpeGZ2aHlWbFpXOTNOdkkzOS9mWW54U3FSVERodzgzMjFaYlc0dTFhOWVpckt3TUdSa1ptRHQzTGw1NDRRVXNXYkxFNHBoWHIxN0ZwazJiOFBlLy85MTBZU0UrUGg3MzNuc3ZmdlNqSDJIMDZORU8vVHhuejU3Rjl1M2JIYm92ZVFaZlNSd2dGQm93WVVLbDJhSnpQWldYKytIQWdlRXVtd1lzbGVxd2ZIbU96Y3BXUjhqbFdxU20xcG1tOFZaVStHTGJ0aEY5UHNiNDhWVU8zYmQ3ditLWk0wc3RBcUNUSjRlNXJSMUVlSGdybGk0MVZzSmR2ZXJhNlhiZHFWUlNmUDk5QXBZdXpUVUxEYVpPTFlkR0k3S29hclBHWHZoY1c2czA2LzBaRldWOU1TbWxVZ00vUDh0cW10cGFKWHQza2tjTnRQQjVvSTJuaXl1RDU4R2tlekFjRnRhR0ZTdXVvcWdvRUhWMWZlL1ZHQldsZ28vUDllZTlsSlI2QkFWMVlQZnVKTGUxNFpnODJmN01IMGM0c3FqZytQR1ZxS3RUb0xGUmprbVRLcXcrbHJPeXdxQlNTVTBYd29WQ0ExSlQ2NUNTVW9mQ3dpQ2NPeGZsMU8rVzZFYjIxRk5Qb2FhbUJrS2hFQjkvL0hHL3c3YTJOdVA3OS9uejUyUDkrdlVXVmF0YXJSWi8rdE9mOEt0Zi9RcUFjU3I2NzMvL2U3eisrdXRPblU4a0V1SGpqei9HdUhIalVGOWZqeWVlZUFMZmZQTk52MzZHZ2FKbnYraVFrQkNidDltemQrOWVVelhnK3ZYckhkcEhxVlJhVEkyMzVXOS8rNXNwZkU1SlNjR2NPWE5NNGZOTk45MkUxYXRYOTdyL3pwMDdBUmpEM3JpNE9OUDJDUk1tSUM4dnovUjlaV1dscVlkclJrYkdnS3RLZHJmK1Z0STdzLzl2ZnZNYnZQVFNTLzA2cjZjY1Bud1lqenp5aU9reEV4c2JpNisrK3NyVVc3aTdCeDk4RURFeE1WaXpaZzFxYTJ2eDl0dHY0OUNoUTNqLy9mY3hiZHEwWHMvenlpdXY5R3VjWGVHelRxZURXcTAyQzd4SGpScUZJMGVPWU9IQ2hiaDY5U295TXpPeFpzMGFyL1RhN291WFhub0pGeTlleEJkZmZBRS9QejlUbFRjQVhMdDJ6ZXhpM3FwVnErd2V6OW9Gc1M2MzNYYWJXVTlvVzQvcnhZc1hXOTMrNUpOUDRyMzMzZ05nN0xYZHZTclkwUXQzNzc3N3JrTXRQVUpEUTVHWm1ZbVBQLzRZZi83em4zSHc0RUVjUEhnUWt5ZFB4b3N2dm9qMDlIUjgvdm5uK09TVFQwd3pDNEtEZy9IWVk0L2h2dnZ1dyt6WnMvdjhkL3ViMy96RzlQWG16WnV0UHY1ZElUemNlN013Qnh1R3ozYUVoN2RpenB4aUJBZjN2cUt0WEs3RmtpVjV2ZDZuTHhRS3JkMGV5MzBWR05ocC8wNDkzSFRUTlpzTEt0cVNsTlJnc1hCU1hsNHdMbDZNNlBQNUhSRWUzb3BseTNJaGxlb3dkNjV4Q3JNN0EraXlNbitjT3hlRlNaUE1BNG11M3A4NU9TRUlEVzJ6dWhoZ1k2UGNiZ0RmMWJha1MwaElHK1J5cmNXMDdzaEk2NkcwTzFwdXBLYldRYXNWMmczT3ZVMGdNTURmWDQybUpwbjlPNVBMV0F2STJ0dkYyTHg1dk4zQTljYy9QbXUyWUtGZUwwQitmaEF1WDQ2d1c4RXZsZXJ3MEVQbkxiWjNkRWlzM050ekJBTExIOW9WTFpBR0s1MU9BSU5CWVBaNzZWcXZ3QlZDUTl0dzU1MVoyTGN2RWRldXViNlgyNWt6VVM0TG9CM1I5VG8yY21TdHhXM0dXVGJHa0tGbmozdUJ3RGpqSmpHeEFTVWxBVGg3TmdyVjFUNFd4eUFpYzhlT0hjUG5uMzhPd0JqRWpCOC92dC9IbE1saytPaWpqMnoyNmhTTHhmamxMMytKZ29JQ2ZQamhod0NBanovKzJPbndHVEJXK1AzNHh6L0dYLy82VjJ6ZHVoWDc5dTNEZ2dVTG5ENWVUMzFwWWVHTXpaczNtNnArM2VYQWdRT214UWdkRFovN29xc2FXU2FUSVNFaEFTS1JDRDQrUG1odGJVVjV1ZjFaTkYzN3g4WEZPWHdCNU5sbm4zWDV3bnZyMXEyemFCTkI1alFhRFZwYlcyM2VybEpkLzV6VzB0SmlzZmhrUzB1TDJYMTdXNXpTeDhmSExNUzBwYTZ1RGkrOTlCSSsvUEJEVTlYcndvVUw4YzkvL2hOaFliWmJnaTVZc0FCbnpwekJtalZya0pHUmdiTm56Mkw2OU9tNCsrNjdzV0hEaG40dFJ0Z2JmLy9yczhYYjJ0b3NxcTFqWW1KdzZOQWhMRnEwQ0NxVkNsOTg4WVhGTWRhc1dZTTFhOWFZYlZ1L2ZyMnBxcmcvTFZaMjd0eUpwVXVYQWdCT25UcUZLVk9tT0xUZnBrMmJJQktKOE52Zi9oYUppWW1tN2M4Ly83eEZsZmRBOGRsbm41bTFLM0dVVE9iNFoyNC9QeitzWGJzV1R6MzFGTDc2Nml2ODhZOS9SRVpHQmxhdFdnV0JRQUNEd1FDRlFvRjc3cmtIOTkxM0g1WXVYZXJRNDk2YUV5ZE9tQzdBenA0OTIrRTJIZVJlREo5dGtFaDBtREtsQW1QR1ZObGNUS3M3ZStHME8rajFBclBReHA2K1B2ZUdoYlZoeEFqTEp5R2RUdGhyajlkWnMwck10dFhVS0hId1lIemZUdTZnN3NGekYwOEUwR2ZPUkNFeVVvWG9hUE9lem5QbUZLT2pRMndSdm5mSnpRMnh1cjI3Nm1yTHdDMDJ0dG1pVjJyUGMzZHhSL2dpRUJpd2NHRUJDZ3VEY09SSW5OVVdMZ2FETVJpUlNQU29xdkxGbmoySmFHdVQ0SUVITGtBaTBTTXpNd3puemtYYTdZMDZmSGdqRmkvT1IxdWJCRHQzSnNQWFY0MFpNMHB4K0hBOHlzcU1iMUs2dHhzd0dJeUJmVk9USEdQRzFHRHk1SExzM3AyRThuSXVLT0FKdHFxTVMwc0RJSkhvb0ZiM1BoVlVyUmFadGJFUkNnMUlTYWxIU2tvOXFxcDhjZWxTT0lxS0hGdEl0YnJhQjVjdVJhQ2d3TGtlWmE1aTdUWGpScTE2N3FMVENTQVd1KytYSUpkcmtaUlU3NmJ3MlRoMTNWb0EzYk5Idnl1SVJIck1uMi9aS3c4QU1qUEQwTlptZkNQZVc2dVJ1TGdtTkRiS0dUNFRPZURWVjE4RllLd2U3bThsWDVkTm16YVpLbE43OC9qamo1dkM1MnZYcnFHMHRCU3hzYzZ2amZMeXl5L2pvNDgrZ2thandhdXZ2dXJTOExrdkxTeTY2d28weEdKeHJ6MUVUNTgrN2ZidzJWbHF0UnAvK01NZmtKdWJpMDJiTnRtOFgxZWYwKzY5WUdOaVluRDE2bFZUc0d5THdXREExYXRYQWZTdFZjQS8vL2xQaCsvcnFJY2VlbWhRaE05OXFVWjJ0dWV6cldyTGI3NzVCbmZmZmJkRHgraHFRMkZMVjhCcHl4ZGZmR0cxN1VPWHpzNU9mUERCQjNqOTlkZlIwR0JjSjBJbWsrRjN2L3Nkbm5ubUdZY3FSdVBpNG5ENDhHSDgvdmUveDJ1dnZRYTFXbzB2dnZnQ1gzLzlOUjU5OUZFODlkUlRHREdpYnpPbzdlbSsrRnRyYTZ2VjU0Znc4SEFjT0hBQUtwV3FYOCtObnFSVUt2R3ZmLzNMYk51ZVBYdk10cjMyMm1zMlowSjBQVTVmZU9FRlBQREFBemJQWTJ2eHZOdHZ2eDFyMTY2MXVkKzhlZlBNdmpjWURIampqVGNBQUdGaFlmaisrKzk3dmZpMWZmdDIwMndRVysxWitscWwzUFUzMmQ3ZWpzOC8vOXgwUWJnM1dWbFpWbWUvZEMzNjJIWE03aFhRNUYwTW4zc1FDZzBZT2JJV2t5ZVgyK3h6M05JaVEyRmhJRWFPck8xelZiQXJ0YlZKVUZ1cnRGczlWbCt2d0pVcllTZ3BjVHlRRVFpQVdiTktMRUtVL1B3ZytQaG9iRmJkM254emlWbVExTlltd2U3ZHlVNjFnVWhPcnJmYmRpUXlVbVgxLzhEZEFiVEJJTUQzM3lmZ3Jyc3lMWUt6aFFzTHJGWTVHZ3hBVG83OXhiYmEyeVZvYnBhWkxkWVlIOS9vVVBpczF3dFFVZUg2OEVXdE5qNVZKQ1EwSUNxcUJjZU94U0l2THhocXRRaGxaZjZtM3VLTEZ1VWpNbEtGaUFnVlZxM0t3dDY5aWRCb2hKREx0Umc3dGdwcGFUVzRlalVVSFIzV0EwbUJBQmczenRqbVJhblVZTVdLSEdSbGhjTFBUNDFseTNLUmt4T0NqSXhZcy9PV2xBU2dvME1NWDE4MXBreTVCb2xFajJYTGNuSG9VRHh5Y3V5SC9kUS9Fb2tlalkxeUJBYWFYOGxQVGExRFRFd3pqaDJMN2JWaTN2ajRzSDViUklRS1dxMFFGUlcyZTlZYkRFQnhjU0F1WG94QVphVXYvUDA3dlY1bGJPMmlvQ1BoK1ZDbTFRcmQyZzdsL1BsSW5EeHB1ZkNycTNRUG9KdWJaU2d1RGtSQlFTQWFHK1Y0OEVITFJZSEx5dnhSVkdSOHpaMDl1NlRYMjN1S2pXMUNmTHpsQlV5TlJvVHo1eU83ZlcvN2RmWENoUWljT0JGanRpMHBxUjRDZ1hFbUVoRVpYYmx5Qlh2MzdnVmdYR0NwWjU5S1p6a1NQQU93Q0hOcWEydjdGYkJFUjBkajFhcFYrT3l6ejNEMDZGR2NPblVLVTZkT2RmcDR0aFFWRldINTh1VjQ1SkZIOFBqamo4UEh4L3FGTGhTdW5GSUFBQ0FBU1VSQlZKVktaYXE0VEV0TFEyWm1wc3ZINGdsLyt0T2ZUQ0huaWhVcmJFNlh2M0RCK0hyUXZTZHBVbElTcmw2OWF0WTJ3NXFpb2lKVHRheTk2dnZJeU1oK0w1cEhnMTlIUndjKy92aGovTzUzdnpOYmRDOHlNaEtWbFpWNDl0bG44ZXl6enpwMTdCVXJWbURidG0zUWFEVDR5MS8rZ3IvODVTK1lOMjhlSG52c01keHh4eDBPOVlTMnAzdmxjMjlWNUVGQlFRZ0tHdGl6YjN2VDBkR0JuLzcwcDJiYklpSWk3TFlOQ2c4UDczTnJJUUFZTm13WTB0UFRIYjcvMTE5L2JlcWYvK3l6ejJMTW1ERzkzdi9VcVZPbXIvdFMrZXdwNzczM0hzNmRPd2ZBK0RoT1QwOTN5NkszR28yRy9mRDdpTCt0Ym9ZUGI4Uk5OMTJ6Q0ZHNmRIU0ljZkZpQkM1ZGlvQk9KMEJCUVpCRjFhMG4rZnFxMGRrcHdxNWR5Wmd5cFJ3aEllWkJyVjR2d1BIak1iaHlKYnpQVlhkangxWWhQTno4UmFDNVdZYkRoK054eXkzVzN6d2xKOWViQmVGcXRRZzdkaVNqdGRXNTZSSUJBWjBJQ09oN3E1QXU3ZzZnMjlva09IZ3dIa3VXNUp0dHR4V3dsSlg1bzdYVnNSZnE4bkkvcy9BNUxxNEpZckhlVk9ubTY2dTIraml0cnZaeHk4SmIzVU1PdVZ5TCtmTUxNWE5tS1F3R0FhS2lWSWlLVW1INjlES3pJRjZoMEdENThoeXpJRTRzMW1QMGFQdDlUN3RJSkRwVEdBMWNEelN2WGcyQlRpZEVZR0NINmZjUUhkMENpY1Q0dXhjS0RVaFBMNEt2cnhwbnp6cjJBWkNjMDk0dXhzNmR5VllYUmxNcU5WaTRzQUFsSlFFNGNpVE9hazllVzQ5WHZWNkEwNmVqY2VGQ3BNM25MNjFXaUgvL2U0eXAzL3lZTWRXWVByME1Cdy9HT3pUTHdGMnN6UXh4NTRKNGc0Rk9aL21tcjZsSmhrdVhIRy9IMUxYSVlFL1oyYUZ1RFo2N25Ea1RqWnljRUxTMFhIK2piYXM5VmtXRkx6SXp3eUFVR3F5R3o3VzFTbVJtV2s2QkRRam94SlFwMXFkbVg3b1Vialp6eE5aRjNieThZSXZnT1RtNUh2UG1GY0ZnTUliWXhjV1dLOGE3VTFhREhFSUJmdmhuZ0FBRzAvZmR2Kzc1ZlcrM2RUL09qWDFwaC9xamV5c0pXeTB5UE1rVjdSTWVlZVFSZlBiWlp3Q01GZGo5Q1orVGtwSXdhOVlzaSszUFBmY2NNak16OGR4enoySERoZzFZdTNhdGFmR3k3cnAvNEJjS2UzOGR0SFd1Z1dEdDJyWDQ2S09Qa0plWGg1Lys5S2VZTzNldTJVSmpnTEZ0UUZmbDhrMDMzV1RhM2xWQm5KMmQzZXM1enA0OWEvcDZ3b1FKdmQ1WHE5VmkzYnAxZmZvWit1TE5OOTkwMjdIZDRlbW5uOFk3Nzd4ajgzWnJRYjB6KzlqUzBOQmdVYlY3NU1nUjNIenp6UUNBM054Y2kwcnl2THc4cEtTa0FERDJhSjQ5ZTdiWjdZMk5qVFlEMTdhMk5temN1QkVmZlBBQmFtcHFUTnZEd3NLd2NlTkdCQVlHNHM0NzczUjQvTlpzM2JvVnUzYnR3alBQUEdNS0p2ZnYzNC85Ky9mamdRY2VNT3NQYk1zLy92RVAvT01mLzNEb2ZIMnRxclpWOWRxVHZiKzczcFNWbFRtOWIzZS8vdld2N1Y1ODhoYXRWbXU2c0JZY0hHd1JrdHZhcDR1OWl4QW5UNTQwUGM1dHljM05OVDFuZGxYdTk2YTNDeEdGaFlXbWxpdHl1Unh2di8yMjNlT1I1ekI4L3NIRWlaV1lPdldhMWR2YTJpUzRlREVDbVpsaFpnRkNkYlVQdnZzdUJlbnBSV2hvTUU1dnJhOVhvTDFkZ280T3NjY3EzZFJxRVVwS1JpSXRyUlpUcHBSREx0ZkNZQUQyN0VsRWNYSGZwNS83KzF0KytGV3JSZGk1TTduWEtmUmhZZGZEYXExV2lCMDdrbEZYNTU0RkJoM2w3Z0M2dURnUTJkbWhWbnR6OW1RdGFMQ2x2TnpQN0poaXNSN3g4WTNJenpkV3JObHE2MUZTNHA1QW9XZHZVUUJtUWJNdGZXa0w0eWlsVW9PeFl4MExzS2RNS1llL2Z5Y09IWXEvNFN0UDNTa3hzZmMzQ25GeFRiajExaHg4OTEySzJjS2tnTzBBN2R0dlUrMzJMOWZyQmFialRaaFFpWnR1TWo2SHA2Y1hRU1F5SUR2YmZhMTNlbU50WVZwcjRldU5SSyszL0g5dWE1UDI2WGxSSXRGYkRaK2R2Y0Rwak83Qk0yRDlRZ01BdSsxbXJFbEpxY2ZNbVNXUXlTd3ZhS3ZWSW90MUUyeGQwT2paODc0cmVCWUlEQkFJZ0lVTDg3RmpSNHBIV3hOZGJuRC9Bb2hkZ2JUVkFCdjJBMnhYQmVIOU9TZDUzcFl0V3dBWXB5OHZXclRJNCtmdkNuVUE0NGY0N3YxQm5aV2VubzZnb0NBME5EVGdxNisrd252dnZlZDAxZGN6enp5RFo1NTV4bUw3cDU5K2lsR2pSdUhOTjk5RVhWMGRYbm5sRmJ6OTl0dDQ0WVVYOExPZi9RenlINlkwNlhUWG44L3M5ZTYwZGE2QlFLRlE0S09QUGtKNmVqcXFxNnZ4NUpOUDR0Ly8vcmZaZmM2ZlB3KzkzdmlhTUgzNmROUDJzV1BIQWpDR0lrMU5UUllCZlplTWpBelQxejBYcU94SnE5WGlqMy84bzFNL2l5TUdXL2djRVJIUjUvRFNtWDBHQ3JsY2ptM2J0cG1DWjRsRWdwLzg1Q2RZdjM0OWdvS0NvRktweko1YnVudnZ2ZmRNaTk3WnVrK1hKVXVXNE9MRmkvamtrMCt3WWNNRzVPZm53OGZIQjYrLy9ycEQ0Zk5BMEpjV05zNm9xS2hBVTVQbDUvS3dzRENFaElSZzE2NWRlT3V0dDl3Nmh2NzQ0SU1QVEROU1huenhSWnV0UExyci9yeHVyL0xaejgrdjEzWkxYZmZwWXUrK3ZWR3IxVmk5ZXJXcG4vcXZmdlVyMDJ1cXZjZTZNMWoxM0hmOGpmM0EyZ0psalkxeVhMb1VqcHljVUp2QlFYVzFEejcvZkxUVjJ6d3RNek1NZVhuQm1EU3BBanFkd0tuZ0dURDJMZTVldmF2WEM3QjNieUlhRzIzTWpmOUJSa1lzeXNvQ01ITm1DUTRmamtkVmxlc1h2bk9HdXdQb2pJeFl4TVEwOTlyM3M2VkYycWRnMkZyZjByUzBXbFA0Ykt2VmlxMXAzUDJsMVE3ZVQ4WFdGbjhqMTBwTnJiTjVXMzUrRUxLeXdsQlI0V2UxZ3RuV1JZRys5S3FkTXFYY2JBRlFnY0Q0UENZVUd2b1VicnFLdGRrUHpyUWVHa3FHNnNVZld4ZmgraEkrSnlmWFkvTGs4bDVuK2pRM3l6QjJiSlhaTm1zWE9RQWdPbG9Gd0hnQldTclZZY3lZR3JQblFaSElnQ1ZMOHJCOWUrcVE2Z210TndCNlU4dWR3Zmw0RzBoQitJMVFoWjZibTJ2cTBUdG56aHl2VEIvdVdoQUpBT2JQbisrU3Fld1NpUVJ6NTg3RjExOS9qWXFLQ21SbVpwcTFnWEFGcFZLSjExOS9IZi8xWC8rRjU1NTdEdi81ejM5UVgxK1A1NTkvSHUrOTl4NHVYNzRNWDE5ZmFEVFhaNGU0NG1mcnI2N3hPQk1hekprekI0OC8vamcrK09BRGZQNzU1MWk5ZXJWWmRlbjMzMzhQd1BqNzc5N2pkK0xFaVFDTWxiUm56NTYxNkxmYTVkQ2hRd0NBNGNPSEl5WW14dXA5ckttb3FFQmtaS1Q5TzlwUlZGU0VoSVNFZmgvSEUzcFdKYi93d2d0NDRZVVgrblFNUi9jWmlPMU5oRUloM25yckxjeWJOdytyVjYvRyt2WHJ6UllGOVBYMXRWa1YzTDFpMzVIS1liRllqUC82ci8vQ1F3ODloSC85NjEvUWFEU0lqNC92ZFFIU2h4OStHSUR4SXNxamp6NXE4MzZGaFlXbVJWWWZlK3d4czRzMjlqamEyc2pkbm4vK2VhdlYzYi81elcvdzZLT1A0c0VISHpROWhwNTk5bG0zWGpSeVJsbFpHYVJTS1lZUEg0NmYvL3puRHUwejBKN1h1enovL1BPbWxpQVRKMDdFcjMvOWE5TnR6clF2SWRkaitQeURyZ29nclZhSXdzSWdaR1dGMnEyNkc0alVhaEdPSDNmOERVdFA0OGRYV2ZRU1BuaHd1R21oTjN1S2l3TlFVakxXSll0clpXZUhJaXZMTmNHUk85ODNhRFJDSERvVWoyWExjbTNleDlqNnhQR1BaTzN0RXRUVStKaFZrMGRIdHlBZ29CT2RuU0tyL1o2Ym0yVjJMeEE0eTluZ3JLTENGNEFBVVZHVzQ3MTJ6UStGaGViVFpoSVRHeXgrdHZwNmhkTUxlbDY4R05HdnZ3ZXlMenk4MVdhcm9vb0tYelEyeWhFVjFXTDFNUURZYmxzd2FWS0ZRMyszQVFHZFNFNnV0M3JiN05rbEVJbjBmV3J0MEYrMjJ1NUlwVHBNbm14L3BmdWhhcWlHejdiV2h1aEwrRnhaNld0cUdXUkxhR2diUWtON1h3T2hTMjkvYjEyNmV1TnYyNWJxOVJsS2RKMEJBdWdNZ000QURLNFlkM0E2ZnZ5NDZXdDdsYWJ1ME5qWWFLcEFCSXlMRDdyS2pCa3o4UFhYWHdNd1Z0UzZLbnl1cjY5SGNQRDF2dkh4OGZINDRvc3ZzR1BIRGp6NTVKTW9MQ3pFdmZmZUMxOWY0MmVvOXZicjc5K1VTdWVlYTJKaVlzejYyWGJYczZMYlhsRFkxVmZXMmNEa2pUZmV3TFp0MjFCV1ZvWW5uM3dTOCtiTk0wMEI3d3FmcDAyYlpxcjhCb3lWendxRkF1M3Q3VGg0OEtEVjhMbXVyZzVuemhnWDArNUxyMVl5MnJCaEF6NzU1Qk9idDF0cnZlRE1QclpZcTN6dDZ0OE5BQzB0TFdoc05DOGM2cXJPN0xwdno5dXRIYk83dVhQbklpY254Mk1MUTRwRUl2em9Sejh5ZmQvYkFxUmQ0WE5pWW1Ldjk4dkx5ek9GejZOSGozWjZVZFBlOU9maXdjNmRPKzB1QnRrYmdVQ0FwS1FrVkZWVllmSGl4WGo5OWRkTjRmTVRUenlCSjU1NG90Zjk3YzBHK2NNZi9tQmErTTlaR3pkdXhJOS8vR1BVMWRXaG82TURqei8rT0o1OTlsbU1HalhLNWo3ZDIyN1l1MmpiMThweloyZnBsSmFXNHM5Ly9qTUE0OHlBelpzMzI1MXRRNTdIOFBrSEhSMWlmUDk5QWtwS0FoejYwQ2lSNkpDUTBJamMzQkMzQnB2ZGhZZTNJamk0M1cxVHlVTkMyaXhhajJSa3hGZ3NkR2VQcTM0ZnJhMFMxTlFNamcvRlpXWCtxS3owdGJrUVkwSkNJeTVmRHU5VEFGTmNIR0FXUGdQQXVIR1ZhR2hRV0cxbjBkdWlidjFscS9MLy8vNXZvcWtmOUt4WkpSZzl1c2JzOXZKeVA2dkJjWHU3Qk1PR3RjRFBUNDJMRnlOTVBaeURndG90d3VlYUdoK3J4emg2Tk5hc0hVaDZlcEhGZmJvdnprWHVNV2FNN1JZb1hmM0FuZEc5a3JrL1pzd29nMGhrOE5oandWWWxyRnl1eGVUSnJ2bVpCcU1CV0Rqa0VyYit2enM2SEgvRHExSkpzWE5uTWxhc3VHbzNoSFlscVZTSDVjdHpzWFhyQ0xkZHVDUWF5QzVkdW1UNmV0eTRjUjQvLzlOUFA0MjZPdVBNb1ZtelptSGx5cFV1TzNiM0JhTmN0Y2hmVlZVVlJvNGNpZG16WitPbGwxN0N0R25UVExjdFhib1VseTlmeHJ2dnZvdW5uMzdhdEwzN0ltSmRnYlEzZFkzSFZ1c0xlL3o5L2ZIKysrOWo1Y3FWcUt5c3hEUFBQSU5ObXphaHVia1p4NDRkQXdBc1c3Yk1iQitwVklwWnMyWmg3OTY5MkxkdkgxNTc3VFdMNDI3ZnZ0M1VzbVA1OHVWOUd0TkFxUUQxcHFxcUtsTy9iWGZ1WTR1OWhVcTdWOEpiNDJ6QTZhbmcyVjNDdzhOTlgxZFZWZG04My9yMTYzSDE2bFg4K2M5L0huQUxEMjdldkJtYk4yODJmZDg5UEEwTEM4T2VQWHZ3MUZOUDRjMDMzN1RiOTk1YlVsSlNNSHo0Y0l3ZlB4NVpXVms0ZVBBZ1RwdzRnWkFRNit2bmRLOThIaWdMRHNiR3htTGt5SkhJenM3R08rKzhBNWxNMXE5KzM3MWhGYlh6R0Q1MzA5Y1Y0TlBUaXpCdVhCVk9uaHptdGw2N1hjTENXazJMR3dvRUJwZFZCSGMzZm55VldhaDU2bFMwUnlzR0I3UEF3QTZMQlJxN2k0aFFZZmJzRWh3NkZPL3dNWXVLQWkxNmI2ZW0xdGxjdExDdmo5Kys2RS9MQUdzVjN4cU5FQXFGc2IvNDdOa2wvNSs5K3c1dnNsei9BUDdOYkp2dVBhQ1VMcWdnRkNoN3l4YktFSTdLVUVGQkVBNE9jS0FDQ2lpS0lPY293aEVVT1lJL0ZSVlVvRkpHR1Zha2pFSmJadW1nZSsvZFp2Nyt5TWxMMDd4cGt6U3I1ZjVjbDllRmFmTG1TZHFteWZlOW4vdEdSRVErYnQzeVl1MTFxaTM0VGs5M1V4dSt4UlkrRTlNU2lTUnQ5bnUyQm9NSDU0SEhrK1BhTlQrVDM1Y3V2ZEFmUnZycy9PaEl0RlUrdCt4dDNwYlNVaEZpWW9Jd1pVcTZXVnNGMmRwS21RQzZwc1o2dGs0U1lnNnFsaHNBek41dTRPdXZ2MmFxTHUzdDdmSE5OOThZWFBIRnB2bmphZjQ0MjJQOSt2V29yS3hFVkZRVW9xS2lNR0hDQkd6YXRJbXBHaGVKUkZpelpvM2FiWm9QanpJME5Qcnp6ei9Wd283UFAvOGN1M2Z2QnFCL0gwOVZOYW1ucCtHZm82WlBuNDQ1YytiZzhPSEQyTDkvUCtiUG40K2lvaUkwTlNsYko3VU1ud0ZnNHNTSmlJbUpRVnhjSEVwTFN6V0dGZjd3d3c4QWxFSE9wRW1UMmx3RGw4dGx3djhoUTRZWXBjS3ZxYW1KMmJMZTBYejIyV2R0RGhaemQzZFgrL25VNVRiV3JyMnZHWWJjZnNpUUlXcTdSdHJEeWNrSklwRUk5ZlgxeU03V0hNNE1LSGNVdlAvKys1REw1VGh6NWd4dTNyeXBOUlMxUmlLUkNOOTg4dzBBb0xIeHdVN1JEUnMyNE9tbm4yYTlqYXBhK0oxMzNzRnp6ejJuOWRqTncvdjJFZ2dFVEJ1bDlQUjBQUG5ra3poMTZoUnJpeUt4K0VHcjBiYkNaMTBHUXlZbkp6T1BXWmRLZFcwL3QzUG16RUZKU1FtV0xsM2E2bzZaOXJMR1Zqd2RCWVhQQmxJTituRnphOENVS1drb0tIREU1Y3RkVE5JLzBkT3pEdE9tS1lObkFCZzFLaHNBQjNmdkdyY0Mrdno1N3Fpb3NFVkVSQUVTRTMyUWtFQm4wblUxWkVodW04UDF3c0pLVVZUa2dIdjNkUHVEV1Y1dWg4cEtXN1dXQmp5ZUFrNU9tbjFCeTh2dFVGNXV1b0ZPMm9Lanh4N0xZTDdtN3M2K0paeXQycnRsbUcxbko4V2dRUTl2UzRLT0tqeTgwQ1JESlUwaElxSUFQSjRDVjY1ME1lbjlhQXNqSDNhZDlYMmFnNFBtNjdGRXdrVkRnLzV2cjNKeW5ISGhRamVNR3BYRlhKYVg1NFNNRFBaZS9seXVnblVBWTNhMnM5NG54SjJkR3lsOGZraW85MnpXMHRNWjJ2bzlheG5vcU5ZTEdsRGd3Uzg4NTMvdFE5Z3VzN1NDZ2dlN1VmejhUSDl5VXVYVXFWTllzV0lGOC85NzkrNDErdUF6Yis4SHhTT3FvV1R0dFduVEp0aloyV0hQbmoxb2FtcENURXdNWW1KaU1HdldMSHo4OGNlc0FVTng4WVBkVVlZR0pjMTcyUUpRQzU3MHJVQkxTMHNEMFA2VERUdDI3TURwMDZkUlhWMk5wVXVYTWtPdEFnSUNFQjRlcm5IOUo1NTRBbXZXcklGTUpzT2hRNGZVV3F6azV1WWlKaVlHQURCanhndzRPYlhkNmxBb0ZCb3RBSHhZZUhwNllzdVdMU1k1ZGtWRmhjYWdOSVZDZ2FlZWVncVRKazNDODg4L3IzZWY4Y3JLU3F1cjhqV0dxcW9xSkNZbUlpd3NETjdlM2dnTURNVHQyN2R4Ly81OWplc1dGQlJnL3Z6NXpLNkFaNTU1UnUvZzJaZ245WXpKMjl1N3pkY3ZMeTh2ZzZwc2QrM2FwZGJTU1ZlclY2L0cyYk5uY2Z6NGNadzdkdzZ2di80NlB2LzhjNDNyTlQ4WjJMekZrS1V0VzdaTTdXOGZzVDRVUGh0SW9lQkFMdWN3d1l1dmJ3MW16VXBHUTRQeGU4c0loVktOd1VLcUQ2ZkdES0RsY2c0U0VueVJrdUt1dGJxV2FPcmV2UklCQWEzMzVWSVpNU0liUlVYMk9tOXhUa3R6MDZoK1ptUHNFeEV0YVdzWG9tM3dZVnUzMVZiTnpFWmI4TjJ0VzVWWjI5NFFkUTRPWXZUcXBmbUJ0ckdSai9oNDNUL0V1N2cwc3JidU1DUkEwNFZJSkVGOXZlbDZnRGs2c2crTkt5bXgxL25FazY1R2ptU3ZFckZHVnZyZXY5M1loZ1RXMU9pL0JWRWtrcUJYcnhJa0p2ckEwYkVKL2ZvVklqblpBeGN1ZE5QNitpc1F5Rm5ENTVJU2tVVUdiWFoySE9nYXZyWTF0TThVZ2E5dTk5bEpmdzBOMXJ3bGhLSDlpUFVWRnhlSDJiTm5NejB6TjIzYWhMbHo1eHI5ZnBvL251YVBzejE4Zkh6dytlZWY0ODAzMzhRSEgzeUFiNzc1QmpLWkRMLy8vanVPSFR1R1M1Y3VZZURBZ1dxM3ljbDU4QnJWcFl0cFQvNjJSYUZRTU9Gemp4NDkyblVzUHo4L2JONjhHUysvL0RLeXNyS1FsYVg4WEthdFNqRTBOQlQ5K3ZWRFltSWk5dTdkcXhZK2YvbmxsNURKbEFWR0N4Y3ViUFYrcFZLcDFpcm5uajE3TXR2TVd3YWhMYW42QzdjV3pGbHJkWjhsdzhUSmt5Zmp4SWtUQUpUUDkrdXZ2dzZBUFlENyt1dXZjZWpRSVJ3NmRBaG56NTdGanovK3FOZDkyZHJhTXNmWGRuSkszOHAvQU5pNWN5Y1RUQnB5ZXpzNzNZdWRLaW9xY09USUVTUWxKU0V4TVJHSmlZbk1Ub3pvNkdoTW1USUZRVUZCdUgzN05sSlNVdFJ1SzVGSU1IZnVYS1lkeDlpeFkvSHh4eC9ydlY2aU93NkhnLzM3OXlNOFBCejUrZm5Zc1dNSGhnNGRpbm56NXFsZFQ1L0taM1AxZkFhVXJUZFVjbk56RFQ0T201VXJWeG9VNkJOMUZENjNnMVRLWmFxUlZlenMySWRubWNLb1VWbFFLR0QwSHRBZE9Yam1jSlRoajc1Ym5nMGxGTW93WW9UdUFSQ2ZMOGZZc1prNGNxU25UdHZRZFFtZnBWSXVVbE5OdS8yb1BlOC8yUjZudGpDbCtRbWR0b3dkbTRuKy9RdHc2Wkkvc3JKTTIvWkdHNUZJQW50N0NacWFlS2lwRVhiYTFnSnNJaUx5TlU2S0FjQ0ZDOTMwNmovdTcxL05HajUzMUFDTmJXY0NvT3gvYnV6SDA3SENaK3Y4RU50ZWJNTTJxNnIwKy9zakZNcncrT09wY0hkdlFFaElPYzZmNzQ3aVludGtaclllSG5RazFoSyt0dWMrU2VmVC9BTzBvUVBvOUhIdDJqVk1uVHFWQ1lOWHJGaUI5ZXZYbStTK21nZVV6YXZVaktGcjE2N1lzMmNQVnE1Y2lWZGZmUlhuenAzRG1ERmpOSUpuQUdxQlVzc0tabk5MVDA5bkJpQU9HalNvM2NkYnNXSUZEaHc0d0xTcTRIQTRyWWJITDc3NEl2NzV6My9pMnJWcitPdXZ2ekJxMUNoVVZsYmlQLy81RHdCbC8xNWRlLy9hMnRwaXpKZ3h6UCtmUEhsUzdldFZWVlVRQ29VYUZkNFpHUmxxUC9lcVl6V3YxazVLU2xKckQwRFk5ZW5UQjU5KytpbnIxL0x5OHZEV1cyOEJBTHAxNjRaLy8vdmZlaC9mMXRaVzYvRlZES21LYmQ3eXhWaTlheXNySzNIcjFpM2N1blZMclpmKzhlUEhjZno0Y2RiYnFINFhIM25rRVJ3N2Rnd2xKU1VvS2lxQ3Q3YzNwRklwNXM2ZGk5allXQURLOFAzdzRjUGc4WFFmNXF4aVNNQ3VjdUhDQmJ6NDRvc0czOTVTRml4WWdIWHIxbW45ZW11QnNJZUhCNzc3N2p0TW1EQUJDb1VDUzVjdVJmLysvZFYrVmxRdGhnRHJxbncycGViOXVoVUtoZFZXMUZzN0NwL2JRWi9xVFZNWk1LQUE2ZW11YW9QWEhsWWNEakI2ZENhNmQ2L0VIMy8wUUdtcDZhdFloZzNMaGIyOTVwdjYvSHhIaUVRUzFtREN5NnNPZmZvVTQ4YU50cmVGVkZmYklEL2ZVV01JWDNNcEtlNDZEY2xzai9hRXo3cUdUazFOUEtTbHVXa01MV3lOczNNVEprOU8wM3NvWm50NWVOUmorUEFjdFFHVGpZMThwS1M0NC9wMVg1Ti9QeXpOeDZjV1BYdVdhVngrLzc2clNRZGZhdVB2WDRXY0hNdWNnR2hKVy9pc2J5RFoyYkNkVkhKeGFkU3JWN3UyRTFPV2F2M0M0OG5oNENEV3VMeWtSUGYyV3p5ZUFwTW5wOFBkWGZraHpNbXBDUUVCVmJoODJiSVZnc1kySjlENmU4T1RoMC96RDgwTkRRMnd0emQrNnp5VnhNUkVUSnc0a2FrNGZmNzU1N0Z6NTA2VDNWL3phbWRUUGE0K2Zmcmc3Tm16T0h6NHNOcUF3K2F1WDcvTy9GdmJkY3dsT2pxYStmZmJiNytOalJzM1l1L2V2Umc2ZEtoQngrTnl1Zmpzczg4d1lzUUlBTXJLOE5iYWVUejc3TE40OTkxM1VWVlZoUTBiTnVETW1UUFl0bTBiOHpPeGV2VnFuUWVTZVh0N014VzRBSHUxWUdCZ0lKS1RreEVURXdON2Uzc01HellNWVdGaEdrUDJBZ0lDMUZwNHNGM0htaGhTa1MyVHllRG82SWlHaGdhc1g3OGVtelp0TXZqKzlRMmRzck96alRvVTBsb3EwbGV2WG8wYk4yN2d6cDA3YWkyTXRMR3pzME40ZURnR0RCaUFBUU1HTUw4My9mdjNaNjZUa0pDQWlSTW5Zdjc4K2ZqMTExOEJLRnRQUkVkSHc4M05zTTk2N1FuWU16TXpEYjZ0SmJtNHVMVHJjWThiTnc0dnZ2Z2l2dnJxSzlUVzFtTGV2SG00ZlBreWM1SzIrUW1zdHNKbmMvWjhOcVhtSno1YTI0RkNXa2ZoY3p1MFp3aWJNWlNXaW5EaVJBZ0Z6M2dRUEtzQ3NXblRVa3dlUUFjRlZhQm56MUtOeXlVU0hzNmY3dzRucHlaRVJxYXczRkpaTlpxVzVxYlQ5di9rWkErdDRiTmN6a0ZTa285K0N6ZUF0b3JlNDhkRG1mN25mZm9VSVRDdzdUWWNBSHNnclRxT0x0ZHRLVFMwWEtmN05RWi8veXBNbkhnZmZMNWM3WEpiV3luNjlpMUMxNjdWT0hxMFo2Y05vTGxjQlVhUHp0SzR2TDVlZ0FzWHVwbDlQYU5IWnlFc3JCU1hMblhWNllTT3FYbDRzUGMrTjlkdURHdkY5bnRzWnlkQmp4NmFKekgweFZhQmJ3NnVydXlWWVVWRnVnVTlISTRDNDhmZmg2L3ZnOWYzMmxvaHJsMHo3YndGUjBjeCt2WXR3c1dMWFIrcTNScUV0T1RvNk1qOHU2YW14bVFoN1kwYk56Qmh3Z1JtK043enp6K1B2WHYzbXZRRGRIVjFOZk52WFhvSWEvUHR0OS9xZEwyNHVEakV4Y1dwWGFaUUtIRDU4bVVBeW9BaU5qYVdxV1RVeGFKRmkzUytyaTcrK09NUFppMnEvcksxdGJXdDNhUk5aODZjWWY1ZFVGQ0EzYnQzcS9YemJzN1IwUkdyVjYvRysrKy9qN05ueitMamp6L0c5dTNiQVNpcndwY3NXZEt1dFdnemNlSkV0WlljRDZQYnQyOHpsYlpzRmZxZGhhcXRUR3ZLeXg5OFp0TGwrb0N5S3IrbDgrZlBJeUVob2RYYlBmcm9vM2o5OWRjUkVSR0JYcjE2c1ZZdVIwUkVNUCtPalkzRi92Mzc4Y3N2dndBQTNOemNjT3JVS2JNUGhEV0g1Y3VYWS9ueTVhMWVaOVdxVlZpMWFwWFdyMi9idGcxdnZQR0dzWmZHSFB1UFAvNUFYbDRlY25OemNlL2VQZlRwMHdmQWc2cDFRSHY0M0x0M2J3RGEyM0xFeDhmajRNR0RBSlR0aHRwcU9hVFBzVTJoZWJ1WmhvWUdDcDhOUk9Gek8yZ0xuL2Z1SGFDMXJZQWhsaTY5cG5GWmRiVU5qaDNyQ1luRXNnRzROV2daUEFPQWpZM01wQUcwZzRQNGY0TWZOVjI4NkkvYVdpRnFhNFZJVDNkRmNMQm14WmRBSU1mQWdmbUlqUTFvODc1YSt4NW5acnBZZEVoVVVaRURzNzdnWVBZQW1LMHFrZTB5cVpROXJMV21nWGIyOW1KTW1LQVpQRGZuNXRhQUFRTUtjT2xTVnpPdXpId0dEQ2pRcU9pWHlUZzRkU29ZalkzbS9aTXlhcFF5ZUFhQW9VTnpJWmR6Y091VzhTWS82OHZPVHNKYUNRc0FWVlVQeDdZMGJYUXM1akx3MkpaNWpmRDIxZ3d0NUhLT3pwWFBJMGRtYS9UTnYzalJYK3VKT0dOd2RCUmordlI3Y0hBUVF5Q1E0Zno1N2lhN0wwS3NYZlAra05uWjJmRHhNZjdKL051M2IyUENoQWtvSzFPK1IxMjJiQm0rL1BKTGsxZHVxWG9RQThwdC80WjYvdm5uamJFY05EWTI2bjBzUThObmYzOS9EQmt5Uk8yeWUvZnVNVVA5WnM2Y2laOSsra25qZHZQbXpVTy9mdjEwdnArQ2dnSjg4c2tuYXBldFc3Y09UejMxbEZwcmcrWldyVnFGM2J0M282Q2dBTysrK3k1eitiWnQyL1FLTTdLeXNvejJNMVJYVjRkbm4zMFcvZnYzeCtyVnE0MXlUR3NUSHgvUC9MdTk0WE5yYlJ6UzA5TXhhOVlzU0tWU2pCbzFDbDk5OVZXYngxTW9GSmcvZno0U0V4TUJLSHRGanh3NTBxQzFoWWFHbXVUNmJOV29JMGFNUUVKQ0F1enM3TkN2WHo5RVJFUmc0TUNCR0RSb0VCTU9ob2VIdC9sN0hCb2FDajgvUCtUbjUyUGJ0bTFNUDN4WFYxZkV4TVN3RHZBa3B1Zms1SVRkdTNmajAwOC94UTgvL0tBMmxGZVg4UG5XclZ1dEh2L3ExYXZNeWJlMWE5ZnFmS0pUbDJPYlF2T1R1TlhWMWUwNnFmc3dvL0M1SFl3Wk1PdXJzWkhmNllQblhyMUtkUnBveCtmTFdZYyttU3FBNXZIa21EUXBIVFkyVW8ydnBhUzRxdzBWdTNxMUN3SURLMW5Ea2REUU1seSszQlZOVGRvclpHMXRwVnBEYmdEbzBxWGE1QVBVMm92dHNRc0VtdUd0dHA5bmJjR1NSTUtEUUNCai9acXA5T3haeHJyMmxucjBLT3VVNGJPdmJ5MzY5OWZjV3ZmWFh3RW9MamJkZG1VMkkwZG00NUZIMUhjZURCK2VBN21jWTdGZTBUNCs3RU9kcXFwc1VWZG52YitqNW1ES25zK3RuUXd5Slc5dnplOTNlYm1kVHVGeHo1NWxHak1pc3JPZFRkcm51WG53RENoZnA2UlNya1YyTEJCaURZS0NncGgvcDZlblkvRGd3VVk5L3QyN2R6RisvSGlVbENqYmlhMWN1Ukk3ZHV3d3k1Ymg1aFdObHU2MWJDN1hybDNEM2J0M3NXelpNaXhidGt6dGE1czJiWUpNSmdPZno4Y3p6enpER2o3Mzd0MmJDYzEwc1dyVktxYTl5VXN2dllUZHUzZWpvcUlDYjcvOU52YnUzY3Q2RzBkSFIzenh4UmY0eHovK3dWejI1Sk5QNG9rbm50RHBQbFgzNStucGlWZGVlWVc1WEZ2dmNGVm8yTnJQSElmRHdaRWpSeEFWRldYMGFuTlRNK1IzeVpEQmw4M0RWMjB0QktSU0tSWXVxbTdMRkFBQUlBQkpSRUZVWEFpcFZBcG5aMmQ4OTkxM0NBaG91OGpvZ3c4K1lJTG5HVE5tbUt3QzN0aFdyVnFGSlV1V29IZnYzdUR6MnhjcFRaZ3dBUWNPSEdDQ1p6OC9QNXc0Y1lLcHRHMU5XejhEeG5xOVplc1RQMlRJRUxXV05kcElKQktOZFd6WXNBRlBQLzAwNi9WVkxTamVlZWNkclVOTUFXVkxFbE9Lakl6RXRHblROTmF1ZWgyeXRiVmxmWDd6OHZMYW5EV2c2ZzN1Nk9pSXFxb3FWRlZWNmIwK2YzOS9nL3FBRzZMNUNjV2lvaUowN2FyOG5DK1h5M1Z1bDBRb2ZHNFhTNGJQRHdNN08wbTdCemlhSW9BZU9US2JkV3Q5V1ptZHhvZjQ2bW9iM0x2bnJoR1NBY3F0NGtGQjViaDdsejBvNDNBVUdEY3VBeUtSOXVmQXhrYUdNV095RUIydHVSM0tIT2JPdlFsQStYdWdMUWhtQzQ5YkR1b0U5QStmOC9JY2RUbzVZVXhzSnpuWTJOcEs0ZUFnUm0xdHh4M2UyWktOalF5UFBaWUJ0dmR3WGJ0V28ydlhhczB2NkVEYnozZGdZS1hXNTl2T1RvSXVYZGhiMFl3Y21RMjVuR1AwUWF5NjZOYU4vZWN4SjRmT2pyTUZ4T1hsZHJoOFdmZVROS29UZnkzWjJKajNKSlNLbDVkbStKeWRyVnZ2Y2JhL2JZMk5mRVJFdEQ1Z3RqbHQ3VWI4L0dvQmFCNm5aODh5amNyOFhyMUtJQmJ6Y09WSzUrb3hUWWd1bW0vM3ZucjFLdWJObTJlMFk2ZWtwR0Q4K1BFb0tpb0NvT3lQcXFyeU1nZlZFRHlnZlpXZWh2U1hWU2dVbURObkRuNzc3VGNBeXVycGZmdjJHYnlHMWh3N2RneFJVVkhNOXZCZXZYcmhtV2VlVWJ2TzBhTkg4ZU9QUHdJQWxpeFp3b1FHclhuMjJXY3hlL1pzVEpzMmpYVVk1ZmZmZjg4RTJFOC8vVFMrL1BKTEpDY240L3o1ODlpM2J4K1dMVnVtZGFoaGRyWjZVWWxjTG9kTUp0TXBSS21wVWI3MzhmSHhVUnNvcGkxOFZnME9aTnVlcm1vNUVoQVFnQVVMRm1ETGxpM1l1blZybTJzZzdOYXNXWU1yVjY0QUFDWk5tcVJUSUxWanh3Njg5OTU3QUpUZkIyUDlucno3N3J2WXVIRmp1NDd4L3Z2djQ2T1BQdEw2OWVZbjc5cmpqei8rVU92SEhoSVNnak5uenJEdTJOaXhZd2R1Mzc2TlJZc1dZZWpRb1IxaTZKdEVJc0ZUVHoyRnJWdTNxdTIyOGZiMmJyTVhzcGVYbDlHR1FocUs3VGxXaGM4aUVYdTJNbWJNR0tTbmE3NWZaMU5UVTJOd1c1WFMwbEs0dTd1M2ZVVWphRjc1blp1Ynk3eC91SG56SnFaTm00WkpreWJoMDA4L05iZzMrY09Dd3VkMnNHVDQzQUZlYTYyR01RUG84UEJDMWtGcjlmVUNuRHdad2xyeGxwVGtnN0N3TXRiS1A5V1FLVFpEaCticUZPajUrMWRod0lBQ1hMOXV1ajZoMmdKZ096dk42dStXMkFJU1cxdk4yMm5yWGE2dHFqRXJ5OFhzNGJNK3V3M1lBdmFPYk96WVRJM2dxcWpJSHM3T1RRZ0pNWDdQYlRlM0JyaTVhZi85YU0zbzBWbFFLRGhxdXhCTWpjTUJ1blZqLzMybDhKbDl0ME5URTErdjUwYmJyZ09oc08zWElXTnpkR3hpSFM2WmtXSDR3RTFqOUw4R0FGL2ZHclUrMG0zcDE2OFFZakVQaVltbW54OUFpRFVaTm13WU9Cd09GQW9GTGw2OGFMVGpwcVdsWWR5NGNjd1FyalZyMW1ETGxpMUdPNzR1VkkrSHgrTnB0S0F3SmFsVWltWExsakhCTTZBY09uamd3QUhNblR1WE5jalZ4NTA3ZDVpS09VQlpLZHBjODBHTGdQSjc4ZHh6ejBHaFVNRGQzUjBiTm16UWFUamF3WU1IOFgvLzkzK1lNMmNPRGgwNnBQYTFyS3dzL1BPZi93U2czSXF0T3Ftd2E5Y3U5T3ZYRHhLSkJDKy8vRExpNHVJMGdwdWRPM2RxdExZNGZQZ3dsaXhaZ24zNzlyVVpwcW42OVRvNE9MVDVHQUNnc0xBUWdISUFtYlpqdWJpNFlQWHExZmpzczgrd2MrZE9uWSt0ank1ZHVpQS9QeDhDZ1FERnhjV3M2MmtQdHQ2M3pZZUNwYWFtYXZRdGJtdkkyYWVmZm9vMzMzeFRwL3ZQeTh0amVvb0R3QysvL0lKZmZ2a0Y0ZUhoaUl5TXhQVHAwekY0OEdEbSt5dVZTdkhtbTIvaXM4OCtBNkRzYlh6czJER2pCV2tjRHFmZDFjaW1EbmJGWWpIV3JGbkRQQWNxQ29WQ0xlaHJMaWtwQ2Z2MjdjUGV2WHRSVTFNRGtValVhaHVVNXNyS3lpQVFDTnBzbDVDWW1JaStmZnZxZFBLZ2VSOWdOazFOVGZqSFAvNkJxS2dvTEZ5NFVDMTg3c2hVSjhGTU9hUzNMVnd1RjY2dTVodHkzL3oxby9sQTF0TFNVdVRsNWVHLy8vMnYyZi9PZDBRVVByZURsUXliSlRvd1JnQWRHRmlCSVVQeU5DNlhTTGlJamc3Uld1VmFYVzJEakF3WEJBVnA5bjYydDJmdkQ5dTNieEg2OUNuV2VXMFJFZmtvTDdjejJaYnQ5clMzNFBGMDJ4S3ZiVUFmVzFBTkFGbFp6aENMZVdZTmVZdUw3ZEdyVjRsTzF6VjMvMk5UaW9nb1FFQ0FldEIvNzU0Ny92eXpPOXpjR2hBWm1hTDErMlFwbzBkblFpNEhVbFBORTBENysxZHByV2JOejNka3VjWERnOFBSL1hYQUVHS3grWC9YQWdJMHR3ZFdWOXVnckt6MUR5TFdhdkRnUEVna1BOeStiWm1XTllSWWdxZW5KN050K3VyVnF5Z3NMRFJLMytkeDQ4WWhMMC81ZnRIRHd3TzF0YlZZdVhLbFRyZDk0NDAzMEwxNzkzYmRmMDVPRGpNSWJQVG8wWEIyMW0xSFJudGxaV1ZoMGFKRk9ILyt2TnJsU1VsSldMaHdJZDU2Nnkwc1g3NGNMNzMwRXJ5OWRSc1FYRjFkamVqb2FKdzZkUXFuVHAxQ2JtNnV4blY2OU9pQjZkT25ZL3IwNldxOWN1L2N1WVBKa3llanFxb0tYQzRYMzMvL1BieTl2ZHNNbjJ0cWFwanQveTE3TjlmVzFtTEdqQm5NRnZGZHUzWXhiUng2OWVxRlYxNTVCZHUzYjhmbHk1ZXhmLzkrcG8yRlFxSEFoZzBiOE1FSEh3QlFibGYvK3V1dnNYNzllbVJtWnVMYmI3OUZiVzB0RGh3NDBHcWdwZXAxV2xKU2dnOC8vTERWeDZGNkRnQ3dobm1xNTlMSHh3ZWVucDU0NFlVWDRPL3ZqMisrK1lhcDJEZUdqSXdNNU9jcmQrT01IVHZXNk1Hek5lalNwUXVTazVPUmxKVEVCTThwS1NsSVNrcENVbElTTm0vZURHOXZiMHliTmcxanhvekI1NTkvanV2WHJ3TlF2ZzRkUDM1Y3B4WVRuY1hkdTNmeHpEUFBNTStCUUNCQXIxNjlrSlNVaFBUMGRIejMzWGVzUGVKVlFYTndjREJUZGR0V1piQkVJc0hPblR1eGFkTW1USmt5aGRrRndTWXVMZzRMRml4QTE2NWRzWFRwVWl4ZXZOamd2d2sxTlRXWU9uVXF6cDQ5Q3dESXpNdzA2RGpXcUxKUytabFEyNG1xdGdaWkxsKytITHQzN3dhSHcwRmFXcHBlVmZSNzkrN0ZpeSsrQ0RjM043TzJ1MUQ5ek5YWDF6TS90d0NZMXpZdWw2dTExejk1b1BPa0l4Wmd5ZkRabFAwenJjV05HOTY0Y1VPM042ZTZNblNRazQ5UExSNTdMSlAxZUNkUGhxQ3NyUFZBKytaTkw5YndtYTNhdDFldkVnd2Rxdm5tR2dBcUsyMDFocjBCeW5Cbi9QajdpSTRPTlVuUTVlQmdlUHNUWGZ1eDJ0dUxXYy9TYTl0YTN0akl4NTA3bnVqWHIxRHI4d0lvSzhoVjIrUHo4eDBSSDg5K05sMFg5Kys3WXRDZ2ZLMG5EWnF2elpyN2NPc2pJS0JLb3hYQXZYc2V6TERNOG5JN1JFWDFzTG9BbXNNQnhvNVZWa0NucFpsK0MxVFBucHF0ZFFEZ3poMVByY05wSHhaOHZ1WUpvdXBxRzZTbkcxNnhVRnNyUkZxYUc5TFMzRkJlYnY3QWwyM1h4ZjM3bW85SGw5ZS9VNmVDOGNnakpmRDNONngxamJHTUdKRU5pWVNMbEJUejdSZ2dSTURoUXFKUS9wNUlaRklJZU9iOWFQTFVVMC9oMHFWTGtNdmxPSFRva000aGNXdHljbktZZjVlV2xtTFhybDA2My9hWlo1NXBkL2pjdkZMM3lTZWZiTmV4ZEZGWFY0ZlBQLzhjVzdac1VXc0xjZmp3WVNRbkoyUHIxcTI0ZCs4ZWlvcUtzR0hEQm56MDBVZVlPM2N1WG4zMVZRd1lNS0RWWStmazVHRHUzTGxxbC9GNFBBd2ZQaHd6Wjg3RTlPblQwYU5IRDQzYlhiaHdBVE5uem1TcWV6Lzg4RU5Nbmp4WnA4ZWpxaFlHMUlkU3l1Vnl6SjgvSHpkdTNBQ2dIRkRZc3NYSGUrKzloKysvL3g2RmhZVTRmZm8wRmkxYWhOcmFXaXhjdUJDLy92b3JBRUFvRk9LMzMzN0RsQ2xUTUhUb1VJd2NPUkpGUlVVNGRPZ1Fzckt5OE1zdnYyanRGWnlVbEFSQUdlNW9hN1VCQUlzWEw0YXZyeTlUamZ2enp6L2ppU2Vld0pOUFBzbUU3eGN1WEFEd29DMkw2dWUwK2VDdnhNUkVIRHAwQ0V1WExqVjRjT1hmZi8vTi9GdlgzdFlkVlhoNE9NTER3L0hoaHg4aU1UR1JDYUpUVTFOUlZGU0VmZnYycWJYV3NMVzF4ZUhEaDlzOUJMR2pxS2lvd01hTkcvR2YvL3lINlFuY3QyOWY3TisvSCs3dTdnZ05EVVZUVXhQZWV1c3RUSmt5QmI2K0QzYjFLaFFLNW1SS1c2OGJnREowL3ZiYmIvSHh4eDhqSXlNRGdISkh3K3paczFsZkZ4VUtCWll2WHc2NVhJN3M3R3lzVzdjT0d6ZHV4T3paczdGaXhRcU1IajI2emZ1c3IzL1FsblA3OXUyUXlaVHZmeGN2WG95WFgzNjV6VDdJeHBLY25LelhBRDk5U0tWUzV2azA1TVRtOGVQSG1VR2NzMmJOMHJ0OWkrckVtS243WGJmRTQvRXdjT0JBeE1iRzR0eTVjMUFvRk9Cd09Fd2JKWDkvLzNhRjRXTFpnNThOUVNmdUlVM2hjenNvRkE5bjJ3MXozYmRFd3JXS0FNL0RveDVUcHFScGhBZ3lHUmVuVGdYckZQWVdGVG1nb3NJT3JxN3FiUVJhUHI0K2ZZb3diSmoyNFBubzBaNFlPalNYZFhzMmo2ZkFsQ2xwaUlrSjBybnZxSzdZdHBmTFpGeDg4MDEvNXY5SGpNaEc3OTZhVmNHNlZqejYrdGFxL1g5V2xqUHUzUEdDVE1aQlpHU0sydGNhR3BRdlhmSHhmaWdzZEVCaG9RTVdMVXBrUGE2M2R5MHpHS3k5UDA5U0tSZW5Ud2ZoOGNkVFcrMHptNWZYZVNwZCsvUlJyMzY1ZnQxWEk4QXZMN2ZEc1dNOU1HSkVEc3JMN1ZCY2JNOThqOXJpNlZtUHdZTTFkeFNrcHJvakphWDlvYkU1WHFlZG5SdlJ2YnRtSmF4TXhzWHQyK1o5YzJRdStwd0FWYlhMYUd6azQvNTlWNlNtdXFHb1NQOXR2UW9Ga0p6c2dkUlVOeFFVV081M3pNWkdCaDhmOWRjcmhZTEQyci9mMlpuOXBKaEtacVlMTWpOZGtKUGpqRW1UMHVIdlg0VzZPaUZLU2tTb3JMUkZmYjFBYTRzdkxsZUI0Y056TkM3UHpuWTIrRzhBbDZzQWw2dWdtUmJFYk94NWZGUktsU2QwYThVTmNMVXo3Ky8yd29VTHNXN2RPdFRYMTJQMzd0MUdDWjh0U2FGUVlQZnUzUUNVTFNGYWhxUEdsSk9UZzYrKytncDc5dXhoaGlvQ3l1RmgrL2Z2aDUrZkg0WVBINDVGaXhiaHQ5OSt3eWVmZklLclY2OUNMQmJqd0lFRE9IRGdBRWFQSG8wMzMzeVRkYWdWb0J3Q0dCSVNndno4ZkV5YU5Ba3paODVFWkdTazFnb3pzVmlNRFJzMllPdldyVXp3czJYTEZxeFpzNGE1VHZOQ2g0WUd6ZlplemJkVXE3WmFLeFFLckZpeEFzZU9IUU1BUFByb285aXpaNC9HYloyY25MQmx5eFpjdm53Wk8zYnN3SjkvL29rWFhuZ0I5Ky9mQndDNHVycmkwS0ZER0RkdUhIUDg4K2ZQWStMRWljak56Y1hWcTFmUnQyOWYvT3RmLzhMaXhZczFqbi84K0hFQXdEZmZmSU1YWG5pQnViemxjN2QzNzE3azUrZWpSNDhlc0xXMWhhT2pJK2JQbjQ5RGh3NWg1c3laQUlEVHAwOERRS3R0V1RJeU1yQjU4MlpJSkJKODhza25XcS9YR2xYNHpPRndtUHQrR1BUcjF3OWhZV0VZTUdBQTFxOWZ6OW9lb3JHeEVhTkhqMGIvL3YweGZmcDBSRVpHWXVEQWdSMmlsN0UrcEZJcGR1L2VqUTBiTnFDc1RQa1pscy9uWTgyYU5YanZ2ZmVZZGp4dnZQRUdObS9lak5MU1VzeWJOdzhuVDU1aytwV25wYVV4T3c1YUd3NWJYVjJOZmZ2MjRkLy8vcmRhZjNVdkx5K3NYNzhlczJiTllyMGRoOE5CZEhRMDl1elpnejE3OXFDd3NCQVNpUVEvL2ZRVGZ2cnBKL1R0MnhldnZQSUtGaXhZQUZ0Ylc5Wmp4TVhGTWY5V3ZmNjg4ODQ3VE8vczV1SHo4dVhMc1h6NThsYWZ0MVdyVm1IVnFsV3RYcWVrcEVUajlmRE1tVE00YytaTXE3Y3pWSFIwTlBPNnFlL3d6aDkrK0FHTEZ5K0dYQzZIcTZzcmR1ellvZmY5cTNZVkdXT1hrcjZtVEptQzJOaFlGQmNYSXpZMkZtUEdqR0grWGp6NjZLUHRPbmF0K01IZklnY3pEVkcwQkFxZjI4R1MxY2VXclh6dS9GWFhLaTR1alpnNk5WV2p0WU5Fd3NXcFV5RjZoWXpKeWU0YXdYSmg0WU1BWnRDZ2ZQVHZ6NzRWc0tiR0JzZVBoNkt4a1krNE9IOTA2VklOZTN2TnM2ZDh2bklnVjF5Y3YxRzNUM3Q2YWc3VzBqWEliZDZudGJ6Y0RnVUZqdWpkdSsyV0lqZHZlaU0vM3hGOSsycHUvVk5WbXN2bG5EWkRsdVloc2JiZTFmb29McmJINGNPOU1IaHdIZ0lDcWxoYmtwaXIxWU01L1BGSEtQcjJMY0tBQVlXSWkrdXFkWkJmUllXeUFscGYyazd1VmxjTGtaZlhNWG9sRHhoUXlQcWFmTytldTg0aGZFZWp6OThnNVE2UllPVGtPTGNyMUpSS3VVekZ2U1dGaHBacHZKWmtaTGlncGthejlWSmdvUGErOUZJcEYzRnh5cW82bVl5RFU2ZUNJUktKVVZPak9SaUtqVkFvWXcyZlMwdEZ1SE9IMm1lUWpzR0IveUI4cmhIWG16MThkbk56dy9QUFA0OWR1M2JoOXUzYk9IbnlwTTRWc3RvWU1xVFBXS0tpb3BDU29qeGgvK0tMTDhMUjBialBaMjV1TG80ZVBZcERodzRoTmphV0NWZ0F3TmZYRjF1MmJNR3p6ejZyRnA1eHVWek1tVE1IYytiTVFVeE1ETFpzMmNJRUk3R3hzWWlOalVXdlhyM3d4aHR2WU1HQ0JScDlvWThkTzRidTNidHJEWHhVenA0OWk5ZGVlNDNwQ1MwVUN2SEZGMTlnNmRLbGF0ZHJYbFg4NVpkZll0Q2dRZkR4OFlGQ29VQnFhcXBhT3d0VnlMVnk1VW9tYlBiMDlNU3hZOGUwUHJjTEZ5N0V6Smt6c1dyVkt1emF0WXY1ZVFnTkRVVlVWSlJHcFhaWVdCaisvdnR2VEo0OEdjbkp5YWl1cnNhU0pVdVlxazFWSzVGcjE2NHhiVGRVNGJVMk1wa01peFl0UWwxZEhkNTQ0dzA4OWRSVGVPeXh4ekJ2M2p5Y09YTUdEZzRPaUltSmdiKy9mNnZ0SGxSYnlyVlZZdXRDRlQ0UEdUSkVheTlmYTZRYXlLZ1BWWFh1dVhQbmNPN2NPY1RFeEtDNitzR3VKanM3T3l4Y3VCQ3VycTc0K2VlZm1hRnNDUWtKU0VoSXdLWk5tK0RqNDRQSXlFak1uRGtURXlaTWFQUG5uazFaV1JtU2s1UDF2bDNMWXhoQ0ZRNENEd2JTWGJ0MkRXdldyR0VxZzJmT25JbFBQdmtFUFh2MlZMdnQrKysvaitqb2FGeS9maDEvL3ZrbklpTWpjZkRnUWJpN3UrUFVxVlBNOVVhTkdxVnh2M2Z1M01HZVBYdnczLy8rbDltQkFTaFArS3hldlJxdnZmWmFtLzNNZlgxOXNXSERCcXhkdXhhSERoM0NGMTk4d1FUS04yN2N3SklsUy9ET08rOWd4WW9WV0xseXBWcm9LNWZMc1hidFdyWGpiZDI2VmVlKzRkYmk5T25URUlsRThQVDBoSnViRzJ4dGJXRnJhNHVhbWhxY09YTUdMNy84TW5QZDVtMk9XblBqeGcyc1g3OGVSNDhlQmFCczEvSEhIMy9vTlB5MU9ZVkN3ZXpZNk4yN3QxNjNOWWE1YytkaTdkcTFVQ2dVK1BUVFR6Rm16QmpFeDhjRFFMdmI1cWlGejN6TEYxK2FTdWY4Vkd3bWxxMCt0bVR3YmV6aldXZVk3ZUxTeU5wS29MR1JqK2pvRUpTVTZOZGtQelhWSFlNSDV6RnRKR1F5TG5Kem5jRGpLVEJtVEtiV29XMlZsYmFJaXVyQmhMMU5UVHljT3hlSWFkTlNXTDhYWEs0Q0kwWmt3OWUzQmhjdWRETks3K0dXVlg0QWRON3F6dWZMVVZqb2dNUkVIMlJuTzJ0dEtkTFM0NCtuNGNpUm51aldUYk9pVkovbnZ2bjNUMXNMRDMzVjFncHg5bXdnWnMrK0N3K1Blcld2VlZYWmRxb0Jjd29GQjBsSlByaDkyOHZndGpXV0ZCWldpdnYzWGJYMkZHOHZMNjg2aElSb3ZrR3ZxeFBneWhYOUtnSTZFbjFPNUlqRlBHUmxkWjRlajJGaG1pMVdidDVrYnhIbDdsN1BlamtBSkNWNXF3WFdNaGxINStBWnNONi9uWVRvdzh2R0JybU55dCtUM0twaWRITTJicnMxWGF4ZnZ4NEhEaHhBVFUwTjNubm5IVXlhTktsRFZoN0s1WEs4Kys2N0FKUkQ1RlQvTnBRcWpMMXk1UXJpNHVKdzVzd1p0YXBnRlg5L2Y3eisrdXRZdW5ScG13TzRKa3lZZ0FrVEp1RHExYXZZdUhFajB4Yml6cDA3ZU9HRkY3QjI3VnE4K3VxcldMWnNHZE1idUsyZXJ0ZXZYOGZiYjcvTlZQSUNRTStlUGZIamp6K2lmLy8rR3RkM2RIVEVsQ2xUY09MRUNVUkhSNnR0N1c5dTh1VEpDQXdNeElFREIvQ2YvL3dIZ0RJME9YcjBxTmJXS0dLeEdEdDM3c1Rtelp1WmxoK0FzcDNLcmwyN3RBNDc2OWF0R3k1ZnZveG5uMzJXQ1dndVhMaUFTWk1tNGZidDJ3Z01ETVNHRFJzQUFHUEdqRkc3ZjFYSXFBckRKUklKbm52dU9adytmUnFob2FGNC8vMzM0ZURnZ1AvN3YvL0Q3Tm16OGNNUFB6RDlaMTk2NlNYd1dsVFpxU3JEazVPVDhkZGZmekhQcHlHcXFxcHcrL1p0QU5iZGNxT3BxUWxMbGl5QnE2c3JSQ0lSNnVycWNPREFBUURzL2JLTGlvcVFsWldGbkp3Y1pHZG40KzdkdTdoeDR3WnUzYnFsTWZRU0FMcDM3NDRYWG5nQksxYXNZSVlLZnZUUlI3aDI3UnArK3Vrbi9QTExMOHozcExDd0VIdjM3c1hldlhzaEVva3djZUpFUFBmY2M1ZzllN2JPajJmMzd0M01EZ2hUV3JkdUhkTFQwK0hyNnd0SFIwZncrWHhFUlVVeFgxZTFWQmd5WkFpKysrNDdiTisrSFZ1M2JzV0lFU05ZanljUUNIRHMyREVNSHo0Y1dWbFppSW1KUVhCd01NYVBIOCtjc1BMMjlrWkVSQVFBNWMvNi92Mzc4YzAzMytEU3BVdHF4M0p6YzhPcVZhdnd5aXV2dERsa2tHMGQ4K2JOdzd4NTgzRHQyalY4OHNrbk9IejRNT1J5T1VwS1NyQng0MFpzM2JvVmE5ZXVaUUpuTHBlTHNXUEg0dkxseXdDQUhUdDJxQVcxTFgzNDRZZFlzR0NCWHV0aTQrYW11VXQwNmRLbHpDQlVOcTJkbE55K2ZUdE9uanpaNXYyNnU3dGo0Y0tGV3IrZW5wNk9reWRQNHVEQmc4enJDS0RzalgvbzBDRm0yR2R6bHk1ZFFrWkdCbHhkWGVIczdNd0UzelkyTmlndUxzYXVYYnVZazRzVEpreG9jNDNHRmhnWWlObXpaK1B3NGNPSWlvckNpQkVqbUIwTkxZZmY2aXVuNmtHeG5aZFEveE5PSFFXRnorMWd5ZmVsbG13Rm95MTBNUFQ1c01iMzk2cmdXU1JTcnk2dXFyTEZpUlBCcUtyUy8wV2hzWkdQOUhRM3BtVkdacVlMQkFJWkprOU9aM29TdDFSVTVJQ1RKNE0xQW1SbDcrSXVHRFJJczEyQlNsQlFCZno4YW5EMWFoZmN1K2R1Y01XaGc0TllJMkFGZ0lJQzNiYk5uemdSd2d4NUZBaGtyTDF4S3lwczRlcXF2ajJkeDVOajVNaHMxdnRtNjYycVRmT3E5ZllNVG13cEtLaUNkVzFYci9wWnRDV1BxWFRFNEhuZ3dId01HRkNBWHIxSzhNY2ZvV2hxTXU2ZlBDNVhnVkdqc2xoZncySmp1NXNzOEZiZHR5VVo2MFNPS1FtRnh1OUI3dTFkQ3pjMzlXM2ErZm1PS0NwaVB5RjI1a3dRcGt4SjB6aUJWMXNyUkZKUys3WU1hdnZiYVkxL1V3blJKa1RrZ090Vnlwa1lhZVc1R043Ti9FTzN2TDI5c1hIalJxeGV2Um9KQ1FuTVFLT081c3N2djJRcVl6Lzg4RVBXVUVJZmYvNzVKeDU3N0RIV3J3bUZRa3llUEJtTEZ5OUdaR1NrUm9EWmxrR0RCaUVxS2dyeDhmSFlzR0VERTBJWEZCVGc3YmZmQm9mRHdWdHZ2YVhUc2JLenM1bGdTaWdVWXVYS2xmamdndytZcWtzMisvYnR3OHFWSzNIa3lCRzE2bTFBMllkMy92ejUrTmUvL2dVQWVQYlpaM0huemgxODhjVVhpSXFLd3RDaFE3VWU5Ny8vL1M5ZWYvMTE1di9kM2QyeGE5Y3VQUDMwMDIwK0RpY25KL3orKysvWXRtMGIxcTlmRDRsRWdnTUhEaUF3TUJBblQ1NWtRcjMzM25zUDMzNzdMZGF2WHcraFVNaFVKMGRFUktDcHFRbmp4bzNEeFlzWDRlN3VqbDkvL1pXcDlwdzFheFp1M0xpQjZPaG83Tnk1RTY2dXJocFY0UUR3eUNPUDRQYnQyMHc0eE9memRlcXh5eVl1TGc1eXVYSUhwRFdIenpZMk5yaHc0UUxyVURpMi9zQ3Z2dm9xZnZycHAxYVBHUllXaGxtelptSE9uRGxhZXpwSFJFUWdJaUlDVzdkdXhaVXJWM0R3NEVIOC9QUFBUUFZ3ZlgwOWpodzVnc2pJU1AwZmxCblkyOXZqNE1HRHJGK3pzN05UQzFkbno1NnRVNER1NStlSDgrZlBZL2JzMlVoSVNFQlZWUlhUTHgxUXR1WlE5ZGJsOC9uNDl0dHYxWUxud01CQXZQYmFhMWk4ZURIczdmVXJGR01URVJHQm4zLytHY25KeWRpOGVUTisvUEZIeUdReU5EUTBhUFFkM3JKbEN3b0xDeEVSRWRGcThBd29YeHZhMjk5Zkc0RkEwR2FWdHpiaDRlRnRocysrdnI0NGZQZ3dYRjNWUDQvSHhNVGc4ODgvUjBKQ2dsb0ZQS0I4dkcrLy9UWmVlZVVWamQwdEtuZnUzR0Z0TjlUU3BFbVRNSDM2OURhdlp3cmJ0Mi9IMmJOblVWRlJnWXNYTHdJQUprNmNpR0hEaHJYcnVHbGxENHJ6UWtUdC83bTFWaFErdDRPMkQvOERCaFNZZkJpaEpZTUg3Ujk0RlFEMC85UnJiZFZiSGg3MW1EbzFWYVBpT1MvUENURXhRV2hxTWp4UWlvLzNRL2Z1bGVCeUZjakxjOFNjT1hjMUFtNlZsQlIzL1BWWEFHUXk5dWMwSWNFSDd1NzFySU1NVld4dHBSZzFLZ3Y5K2hYaTVrMHZwS2E2NlIzQUJRZXpIejgzVjdlenlLcmdHUURDdzRzMGVpWEw1UnhFUjRkaXdvVDdHaUU4V3loZlhtNkhzakxkcXE1dGJHUnF2eXRzclVvTTRlQWd4c2lSMlJxWFoyVTU2eFdNRTlNWlBEZ1AvZm9waHdaNWVOUWpNaklWZi93UmFwU2RBQ3BEaCtiQzNWMnpYK1NkTzU0R1Y3OFBIWm9MVjljR1ZGWFpvcnJhaHZtdnRsYW9kZ0lnSUVCN093ZHowSFdRcUNrRUJWVWdMS3hVNC9tcHJSVXkzMTgrWDQ2d01QWXRvKzA1T2RTeURaQkN3Y0hGaS81YXJxMnMrajUrUEJTVEo2ZWhTNWNIMjBBdlgrN2E3aE02Mms4RVc5ZmZWRUphRXlKNjhBSDVYbW1XeGRieDZxdXY0dWpSb3poLy9qemVlT01OUFA3NDQzcHZDYmFrakl3TXZQMzIyd0NVRldFclZxeG85ekhIamgyTGFkT21NY0d3czdNekprNmN5TFFFVUZVbXQ4ZkFnUU0xUXVoSEgzMjB6VDZuemMyYU5Rc2JObXhBUWtJQ3RtM2JodURnNERadm93cFBKQklKY25OejBkU2tuRzNpNU9RRUh4OGZ0Y0ZSSEE0SFc3WnN3WXN2dnRqbXNaY3RXNFpUcDA3aDk5OS94NUlsUy9EUlJ4OHhsYTY2VUlYdVU2ZE9SWHg4UFA3eGozOEFBTWFQSDQ5NTgrYUJ3K0ZnM0xoeGlJdUxRMjZ1TXF5d3RiWEZ4SWtUOGY3Nzc4UEd4Z2FqUm8xQ1hsNGVqaHc1b3RHSDlORkhIMFZKU1FrY0hSM3g5ZGRmcy9iTzNycDFLOFJpTVZKVFUrSGc0SURYWG50TkkyVFNsYXJsUnUvZXZSRWFHbXJRTVF6RjVYS1owSit0MHRQSnlVbnRwTURVcVZQeDk5OS9ReUtSUUtGUXdNdkxDMU9tVEdIOVdWeTNiaDErL3ZsbnBxV0txNnNySG5ua0VRd1pNZ1FqUjQ3RXlKRWo5UjZJTm5qd1lBd2VQQmpidDIvSFgzLzloWU1IRCtMUW9VUHc5L2RYNisrdGk3VnIxNnExanpIRXVuWHJzSG56NWxhdkV4NGVEcUZRQ0xINHdTQjJHeHNiOU8zYkY5dTJiVk1iMkttUDd0MjdJeTR1RG52MjdNRytmZnR3Nzk0OXVMbTU0YVdYWGxJN3VjUGhjUER2Zi84YlE0WU13Ymh4NDdCOCtYTE1talZMNzVOaHVnZ0xDOE4zMzMySERSczI0T09QUDhhVksxZFl2eSt0RGZyamNybE0xYllwQnViTm1UTUhBRmgzZkRTM2JkczJyZGRic0dBQjNOemNVRnRiaTdxNk9vakZZa2lsVWlnVUNyaTR1R0RBZ0FHWU1XTUc2eTZYL3YzNzQrTEZpOHl1RHg2UGg5R2pSK09aWjU3Qi9QbnoyMndoTTNqd1lOalkyRUFpa1RBbnJWUnNiR3dRR0JpSXVYUG40bzAzM3JEWTdxU0FnQUJjdUhBQjc3MzNIakl6TXpGOCtIQjg4TUVIN1Q1dVN0bURYQ0hZM3JBVEJ4MEJSeEcvcDBOK1N2bnFtdWFaV25ONzhzazdHZ1BrektXdVRvRHZ2Kzlya2Z2VzlyaS8vYmFmUVpWK1FVRVZtRERodnNibDE2NzU0dG8xOC9ZRzgvR3B4WlFwYVJvOW5wT1N2SEgxYWhlakRHRnljbXBDLy80RkNBMHRadzBQWkRJdTR1SzY2dFN6azgrWEl6SXlSV3ZsZEV0U0tSZjc5clgrQjZrNURnZVlPL2NtSEIzRnJGOXZiT1NqcGthSStub2gzTndhNE9pb1BwaXcrZmZReWFrSlR6NTVSMk1BNGExYlhyaDQwUi8rL2xWNC9QRzBOdGQwNWt3UTB0TTEzd1F2WFhxbGNpdlJBQUFnQUVsRVFWUk40N0xmZncvRHJGbnFQYytPSEFuVFdxV29DenM3S1NJajcybFVhdGZYQy9EcnI0OVl4WkRNanNUZnZ4cVBQNTZxY1hsN2Z2K0hETWxGZUxobXIvRHljbVZmYW1NRTBDRWg1UmczTGtQajh0eGNKNXc0RVdMd2E4WDQ4ZmUxbnZBUmkzbG9hT0NEdzJFZkFnb29lNUwvL252clc1U05vWGZ2WW93WW9kbHYyQnl2MjcxNmxiQ2UvQUdVclN1YW12Z1FDbVZhQS9KTGw3cml4ZzM5dC9hN3U5ZGp6aHoxZ1VHM2Izdmg3Ny9iL25ERjQ4a3hjZUo5ZE90V2hhSWlleHc1MHY3dmtiMjlCQXNXM05DNC9NWU5iMXk2WkYyaDJkS0lyeXk5QkdLbHpwVVZZMjZDc3FmbUk1N2RjZjZGWFJaYlMwRkJBUVlQSG96YzNGd01IejRjNTg2ZDAxcWhaVTBhR3hzeGF0UW94TWZIbzF1M2JyaHk1UXE4dlkzVHZpUXBLUW1uVDUvR21ERmpNR0RBQUpPRU9zM0Z4OGVEeitlalg3OStKcjBmVTZxb3FFQkdSb2JCMWNMYXFLb3RWUldOY3JrY0NvVkM0M3NpbFVwUlhWM2RhdVY3Wm1hbXlhb3VtL3Z5eXkrUmxKU0V4eDU3VEtmcTc0N2sxMTkvaGJ1N084TEN3b3oyKzlhU1RDWkRSVVdGMWdHYkxXM1pzZ1VBTUdMRUNOYSt5UHE0ZXZVcXJsMVRmclo2NmFXWFdyMnVWQ3FGV0N5R1FxR0FyYTJ0eVY4bldzckp5VEU0NkRhVVRDWXorK1BzQ0hidjNvMjdkKzlpeElnUkdEOSt2RjRuMzVxVHlXU1F5V1JNeU16bjh6dGtPeXhkamRtM0Fza2x5aFB3UC9VZmhySHVIVzlnUFdmZ3NqYS9RVlQ1M0E2V3JENjJ4dnMyZEUzR2J1UFJIcU5IWjZrRnowMU5mSnc3MTczTm9YYTZFb2trR0RreUcxMjdWck4rdmFMQ0RtZk9CT3JjVDFrcTVlTEVpUkRNbUhFUExpNk5iVjVmMzYzeVFVRVZXb05uUUZsWnJhd1FaKzlycXFvdzVIQVVHRHMyVXlONHJxMFZJajVlR1ZUbDVEaWpxc29XenM3YUgwZHBxWWcxZUc1dC9TMU5tcFNHYytjQ2RhN2NiczdKcVFsVHA2WnFCSCtxNzBObkM1NGpJdkpOZmgvT3p1d2hxcDlmTFFEOTc5L0ZwUW5Cd2V6OTA5M2NHakI5ZWdxaW9rTFIwR0Q0OTZwcjEycU1IWnVwY1hscHFRaW5Ud2NiNVNRVkc2RlFwbkZpckNWalZuYTNwdmtnVVd2QzR5bTA3aVpSTWFSdEVxQnM0OUpjZmIyQWVmMXFpMHpHeGFsVHdSZzNMZ08zYmhubkRhVzJDbWRMdDJRaFJCK0RuZDNBNTNBZ1ZTaVFYSktGc3ZvcXVJdU04NTVMWDc2K3ZvaUtpc0lYWDN3QlFEa016eEo5SmZWMTl1eFpoSWVISXp3OEhLKzg4b3BSZ3pEVmNjMUZXM3VDanNUVjFkWGdTdUhXOEhnOHRhMzBYQzA5R1BsOGZwc3RWOHdSUEFQQTh1WEx6WEkvbHFCUEQyWkQ4WGc4bllObkFNenVCMk1ZTkdnUUJnMGFwTk4xK1h3KzB5dmNFc3dkUEFPZzRGbUx0azVVNklySDR6MDB6M0ZwZlNYdWxTaUxhZ1FjTGdhN3RLOWxsaldqOExrZFdnWnA1cjF2UzRiUDdJL2IwQSs4Mmg2TEpiWjEvLzEzTjB5YnBwd1NucHZyaEQvLzdJNjZPdU1FaWtGQkZSZzFLaHMyTnBwOVNPVnlEaElTZkpDUTRLdDNjTlhZeU1meDQ2R1lNZU1lSEJ5MEI4WDY0bklWcmZhVTFvVXFqQjA0TUYrajU2bGN6c0daTTRGcTFmSzNibm15VmxNQ3lvRDMzTG51ZXQxL3l5M3lnTEp5ZWNLRSsvamhoejU2VmVwMzdWcU44ZU16Tkw1L1lqRVBwMDRGcTdVWDZTd2lJZ29zZHQrK3ZqWHc5YTFwKzRwNmNuVlZCZEE5RERwWjRPdGJpMG1UMGpWZTc4ckw3UkFkSFFLSnBIMnRGR3BxYkNDWGN3eCtQZFYzRUtxaExObDJvNjVPQUttVWE5QWFaREt1enYzcW0vUHpxMEZBd0lQaHB3b0ZCMmZQQnVyVmhra3U1eUFtSmtqdis5WkcyODlJUitqSFRZaUtQWitQQWM2dXVGSlpEZ1VVT0psMkdmUDdUckxZZXNMRHc3RjM3MTZMM2I4aHBrNmRpcWxUcDFwNkdZUVFRZ2pSMDhuVXkxQkErZDY5djdNTFJMek9HOUYyM2tkbUJ0bys0RjI0ME0ybzk4TzJ2ZGlTd2JlMkQ3eENvY3lnTUVkYm1HMkpjQ012enhFM2IzcWpxc3BHcDdZWHVyQzFsV0xFaUJ5dDFaajUrWTc0KzI5L1ZGVG9WdTNNcHJaV2lLaW9IcGcrUFFYMjlwb0JkRjZlRXpJeVhGQmNySHN3MWFkUGtVYUZiMldsTFk0ZTdRay92eHFFaEpTamUzZnRmV2ZsY2c1eWNwd1JGRlNCL3YwTE5iNSsvbngzRkJXcGgwQjM3M3FpVDU5aTFwWUNmLy9kcmRYbnFMNWUwR2JGbzhyMTY3NTZCYy85K3hkaTRNQThqV3I4d2tJSC9QbG5kMVJWMmVoOHJJNGtPZGtEWVdHYUF5STdPaGVYUmt5Zm5vSmp4L1FMb1AzOXF6Qng0bjJOMTZiQ1FnZWNPQkZpbEFHRFY2NTBRVUtDRC96OXF4RVNVbzV1M2FwMERxSmxNaTd1M1ROc2U1dSsycXJBTnFXc0xCY2NPQkNPZ0lCSzlPcFZxdGRKaXBRVWQ3Mi9UenllSEtOR3FmZWlqWS8zUlg2Kzltbmg1cUR0ZllBbFR3d1FZb2hwWG42NFVxbDhqL1RMcmJNV0RaOEpJWVFRUXN6bGw5dG5tWDlIZXBtMzVheTVVZmpjRHRvKytDVW5leGgxMnpWNytHeTV5aVpqVnlwck81NUFZSmx3SXk3T2VMMHlRMExLTVh4NGpzYndRZ0NvcnJiQnBVdGRrWm5aL29FdHF1TWRPOVlEa1pFcFRBVjBiYTBRcDA4SDZWME42ZUxTaUlFRDFhdGVHeHY1T0hVcUdJMk5mTnkvNzRyNzkxM2g2Vm1QVWFPeTRPR2gyWFlqTWRFSGpvNU5lT3l4VExYTEZRb2dOclk3MHRJMHQ1Um9DN1N1WHZWck0xUkxUM2REbno2YWxjNHQ1ZVU1NGVaTi9iYTlONjhBbDhzNXlNMTF3dDI3bnNqS3NzeldZSE9KalEwQWdFNFpRRHM3TjJMR2pIczRkcXdINnVyYTd1a1pFbEtPc1dNek5ZTGdyQ3hubkRrVDFPN2hjYzFKSkR6bWQ4ekJRWXdCQXdwMCtoNWN2dHdGdGJYbTZVOXE2WUJUS3VVaVBkME42ZWx1OFBhdXhiQmh1VzMydnErckUrREtGZjNmMUVWRUZLaTFoOG5LY2taQ2dxL2V4ekUyUHQ5NmRnMFIwaDZ6ZmJwaVU4cHR5S0JBWE00dDNLL0lSNUJyNS80QVJnZ2hoSkNIMi8yS2ZGekt1UTBBNElHRDJUN1dOYlBGMkNoOGJnZExWaDhYRjl1RHkxV1lyTGRvYTR3ZEZtczduaVVyNjR4QktKUmgyRERONExtMlZvaUVCRi9jdStkdTlPK2ZNb0R1aVduVFVpQVF5UEQ3NzJGNlY2UHorWEtNSDUraDl2TXRGdk1RSFIyS3lrcjFYcWtsSlNMbS9wb0hQM2Z1ZUNJejB3V1JrU2xxeDFHMXpzakkwT3lGWjJzclplMm5IQi92cDFQUWMvV3FIK3p0eGF4OW5sVXlNMTF3N2x4M3BoZTFyaTVkNm9xbUpqNnFxbXhRV2lveWF0Qm83Wm9IMEZJcEY2V2xJbFJVMktLcGlZL0dSbjZIZnk1Y1hSdmJESjhIRHN6SGdBSHFKMk1VQ2c2dVhmTkZRb0l2RkNZOEYxaGJLMFJzYkFEUzB0d3dhVko2S3lkb3VoaXRsN0F1ck9uMXVhaklBVWVPaENFaVF2UDdwTkxZeU1mSmt5Rm9hdEwvYlUvejFocDVlVTVHYlozUkh0cmVnd2lGbWljN0NiRm1Ya0lialBQd3h1blNRaWlnd0phL3ZzTlhNOVpZZWxtRUVFSUlJU2F6SmZZQTAzSmpuSWMzUElXZGN6ZTFDb1hQQnVKdzFFTlR1WnlEakF4WDNMMXIzS3JuNXNSaUh0TFMzSERuanFmT0ErbE1nZTBEYjNXMWpjRUR2TFI5Z0xheHNaNXd3eEJpTVE4WExuVER4SW4zQVNpZm94czN2STFlR2Q5U1RZMFFSNC8yaEp0YmcwRnRVSVlQejRHNys0Tks1dnA2QWFLalExRld4djR6SjVGd0VSTVRoTGx6YjBFczVpRXV6aC9sNVhhSWpFeFJDNmlVVmRqQktDblI3STBzRWtrUUdabWlOalJSS3VYaXp6OERrSjZ1VzlOOXFWUzVEZ2NITWR6Y0d2NDNFRTM1TzZwUWNGQlZaYXYxTWJUbHhnM1RUTEh1S0dKakEzRHpwamNxSzIzMER1NDd1aEVqc3RHN2Q0bmFaZlgxQXB3OUcyald0Z3Y1K1k0NGRTb1lrWkVwYXBkWFY5dmd3b1Z1QmczUWJBKzJrNDFpTVUvakJKVzVLQlRLRTFWY3JnTDkrcW0zK1NrdnQwTk1USkRCYTB0SzhnRUFCQVJVNGVUSllNaGsxbkhDUlZ1RnM3bUdUaEppVEN1NkIrTjBxZkozOStqZHY3Qmk4R3owOHdtMThLb0lJWVFRUW93dnNTQUZSNU12TVAvL3o0QVFDNjdHUE9nVGlvRlVnV2xWbFMzdTN2VkFTb3E3eVQ3d0ZSZmI0KzVkRDZTbnUxbEZsV0h6YmVmVjFUWklTUEJCYXFyaFZid3RLNS9yNndWSVRYVTNXKzlTVThySWNNWDE2NzRvS3hNaE05UEZwQldTemRYWEN3d0tuZ0hnM2owUEJBZFhRQ0NRb2FSRWhOT25nOXZjeWw5Yks4U3BVOEVvS0hDQVJNS0RzM01USkJJdWJQNTM4aTRyeXhubnozZlhXblVva2ZCUVh5OWd3dWZ5Y2p1Y085Y2RaV1g2RC9HcnJSV2FyZlhBdzZTaXdqS2hvcVZsWmJtb2hjOXBhVzY0ZU5IZklnRmZmcjRqc3JPZDBhMWJGWE15Njk0OUQ4aGs1ajhob0RxeHBGQW9xNEZUVXR5UmtlRmk4V0EyUHQ0UFlXR2xzTFdWUWl6bUlTbkpHemR1K0xUN09VcEs4c0hObTk0VzJXMmtUY3NUdHprNVRraEs4ckY0TDJwQ0RESE14UjFEWE54eHViSU1DaWl3NmR3Ky9EcnZZMHN2aXhCQ0NDSEU2RGFlMzhkVVBROTFjY2N3MTQ2ZmZiV0Z3bWNEU2FWY2ZQVlZoRm51Ni9mZnc4eHlQN3BRZmRoVmhzNitTRTExYS9lSGNSNVBEcG1NaTZ3c1o5eTc1NDdjWEtkT1ZWMFpIOSt4K2hZV0ZkbmorUEZRQkFaVzRNcVZManAvZjdPekgvUS9ycXBTOXArZVBEa2R0MjU1SVRuWm85WGJTaVJjbkRnUmd2SGpNMUJhYW9lRUJGK3JDbm5Jd3lzMzF3bkp5Ujd3OGFuRmhRdmRMQjdzM2JqaGpjUkVIeFFXT3JSOVpSTnFhQkRneXBVdVNFMTFSMTJkWVNlNlRFRXU1eUFseFIwTkRYd2tKM3NZMUdhanRXTmJFejVmMlhyci9uMVhKQ2I2V0hSSEZDSHR4UUVIYndjL2dpZXVLYXVBL3M2K2dUUDM0ekUrYUtDRlYwWUlJWVFRWWp3eDZWZHhNZnNtOC85cmdoK3g0R3JNaDZPSTMyTzV5WFh0OE5XMXBaWmVBaUdFRUVJSWFjUFNpSzhzdlFUU1FieDBLeDYvRlNxSC9IWno5c2FwaFovRDFZNnErUWtoaEJEUzhaVTNWR1B5L3RlUVhWVUVRRGwwK2N0SHpWUFVha3FjZ2N2YXJOS3hmQThIUWdnaGhCQkN5RU52WStpamNPUXJkeXhrVnhYaGhkODNReUtuSVpxRUVFSUk2ZGdrY2lrVy8vWVJFenc3OFFYWUVOcmJ3cXN5SHdxZkNTR0VFRUlJSVJibmJXT0w3WS8wWS83L1l2Wk5ySTNaWThFVkVVSUlJWVMwMzd1bmQrTml6b04yRzlzZjZRZHZtNGRucmhLRno0UVFRZ2doaEJDck1OTzdDeFoyN2M3OC8vNkU0L2h2d2grV1d4QWhoQkJDU0R2c3V4NkZBNG5SelA4djZocUlHZDRkYXpaWWUxSDRUQWdoaEJCQ0NMRWFIL1I0Rk1OZEhnd3JYaGV6Qi91dVIxbHdSWVFRUWdnaCt0dDNQUXJyenp5WWZ6TGMxUjJiZWp3ODdUWlVLSHdtaEJCQ0NDR0VXQTBiTGcvNyt3MUdiMGNuQUlCVUxzTTdwNy9FVzZkMlVROW9RZ2doaEZnOWlWeUtOMC91eER1bnY0UlVMZ01BOUhaMHd2N3dJYkRoOGl5OE92UHJzT0V6bHlPMzlCSUlJWVFRUWtncjZQMGFNWlFUWDRDRC9ZY3pBVFNnYk1IeDFFL3JVTkZRWThHVkVVSUlJWVJvVjlGUWc2Y09ybE5ydGRIYjBRa0grdytIRTE5Z3daVlpUb2NObndWY2lhV1hRQWdoaEJCQ1dpSGtpUzI5Qk5LQmVRbHQ4SHZFU0xVV0hCZXpiMkxTL2xkeDVuNjhCVmRHQ0NHRUVLSXBKdjBxSnUxL1ZXMjQ0SEJYZC93ZU1SSmVRaHNMcnN5eU9tNzR6S1B3bVJCQ0NDSEVtdEg3TmRKZVRud0JEZzRZaWtWZEE1bkxzcXVLTVArWDl6SDd4M2VRV0pocXdkVVJRZ2doaEFDSkJTbDQ0c2Uzc2VEUUJtUlhGVEdYUDk4MUVBZjdEM3RvSzU1VitKWmVnS0ZFZ25yVWloMHN2UXhDQ0NHRUVLS0ZIYi9CMGtzZ25ZQU5sNGRQd3ZwaWhLc0hYcitiaUdxcDhxVEczOWszTUdYL0tzd0lHNG0zUnorSElOZUhhM0k4SVlRUVFpenJma1UrdHNRZXdOSGtDMUJBd1Z6dXhCZGcreVA5TU1PYjNwc0FIVGg4ZHJHdFJIR2RsNldYUVFnaGhCQkN0SEN4cmJUMEVrZ25Nc1BiRDBOYzNMQWg5VForTGN3RkFDaWd3SkhrdjNBMCtRS0crdmZHazczSFlVcm9VTGlMbkMyOFdrSUlJWVIwUnFYMWxUaVplaG0vM0Q2TFN6bTMxVUpuQUpqajQ0LzNRM3ZCMjhiV1FpdTBQaHhGL0I1RjIxZXpQZ2tGL1hFMWY1Q2xsMEVJSVlRUVFyUVkzT1VLK3Zra1dub1pwQk82V0ZHR0xlbDNjYm15VE9OckhIRFEwN01iUm5icml4N3UzUkRpM2hYK3p0NXdFTnJCUVdnSEllL2gzdnBLQ0NHRWtOYUpaUkxVaWh0UUsyNUFUbFVSMHNweWtWS1dqUXZaTjNDdkpGc2pjQWFBb1M3dVdCUDhDSWE3dWx0Z3haYkRHYmlNMDlaMU9temxzNmQ5aWFXWFFBZ2hoQkJDV3VFaEtyWDBFa2duTmR6VkhVY0hqa1JjUlJsMlphWGhiR2tSWlAvN0lLaUFBc2tsV1VndXliTHdLZ2toaEJEU21mSEF3VGdQYi93eklBVERIckxRV1I4ZE5uejJ0aThDbHlPSFhORmhaeVlTUWdnaGhIUmFYSTRjUGc2RmxsNEc2ZVNHdWJwam1Lczdpc1ZOK0swd0YxSEYrYmhlVlFHcG9rTnU3aVNFRUVLSWxlTnpPQmpnN0lwSUx6L005dWtLVDZHTnBaZGs5VHBzK0N6Z1NlQmxYNHpDV2g5TEw0VVFRZ2doaExUZ1pWOE1QbGRxNldXUWg0U1gwQWJMdWdWaldiZGcxTXVrdUZKWmpxU2FTcVRYMVNLdHZnN0Y0a2JVU2lXb2xja2drY3N0dlZ4Q0NDR0VXREVCbHdzSEhnOE9mQUc4aExZSUVka2oyTjRCNFk0dUdPemlCaEd2dzhhcEZ0R2huNjN1THBrVVBoTkNDQ0dFV0tGQTF3eExMNEU4cEVROFBzYTZlMkdzT3cwbko0UVFRZ2l4dEE3ZHN5TEVMUTBjbGliZmhCQkNDQ0hFY2poUUlNUXR6ZExMSUlRUVFnZ2hoRmhZaHc2ZlJZSjYrRHZuV0hvWmhCQkNDQ0drR1gvbkhOanhHeXk5REVJSUlZUVFRb2lGZGVqd0dRRENmWklzdlFSQ0NDR0VFTkpNdURlOVB5T0VFRUlJSVlSMGd2RFoxNkdBSnFrVFFnZ2hoRmdKSDRkQytEb1dXSG9aaEJCQ0NDR0VFQ3ZRNGNObkFCam9GMi9wSlJCQ0NDR0VFTkQ3TWtJSUlZUVFRc2dEblNKODluUE1wNkUyaEJCQ0NDRVdGdUtXQmovSGZFc3ZneEJDQ0NHRUVHSWxPa1g0REFCRHUxNkNrQ2UyOURJSUlZUVFRaDVLUXA0WVE3dGVzdlF5Q0NHRUVFSUlJVmFrMDRUUElrRTlSZ2ZFV25vWmhCQkNDQ0VQcGRFQnNSQUo2aTI5REVJSUlZUVFRb2dWNlRUaE13QUV1ZDVITDg4N2xsNEdJWVFRUXNoRHBaZm5IUVM1M3JmME1nZ2hoQkJDQ0NGV3BsT0Z6d0F3ekQ4T3ZnNDBZWjBRUWdnaHhCejhIUE14ekQvTzBzc2doQkJDQ0NHRVdLRk9Gejd6T0RKTURqa0pkMUdacFpkQ0NDR0VFTktwdVl2S01DbjRGSGdjbWFXWFFnZ2hoQkJDQ0xGQ25TNThCcFFEYng0UGlhWUFtaEJDQ0NIRVJOeEZaWGc4SkpvR1BoTkNDQ0dFRUVLMDZwVGhNNkFjUURpOXh6RnF3VUVJSVlRUVltUitqdm1ZM3VNWURSZ2toQkJDQ0NHRXRLclRocytBc2dKNmFvL2pOSVNRRUVJSUljUkllbm5ld2VPaFZQRk1DQ0dFRUVJSWFSdmYwZ3N3TlI1SGhwSGRMc0RQTVIreFdhTWhsZ2t0dlNSQ0NDR0VrQTVIeUJOamRFQXNnbHp2VzNvcGhCQkNDQ0dFa0E2aTA0ZlBLa0d1OStIalVJaEx1VU9SVmg1aTZlVVFRZ2doaEhRWUlXNXBHTnIxRXJYWklJUVFRZ2doaE9qbG9RbWZBV1VmNkhHQlp4SG1rWXo0L0lFb3JQV3g5SklJSVlRUVFxeVdqME1oQnZyRnc4OHgzOUpMSVlRUVFnZ2hoSFJBRDFYNHJPTG5tSThaUFkraW9NWVhTVVhoeUtueWh3SWNTeStMRUVJSUljVGlPRkRBM3prSDRkNUo4SFdrd2MyRUVFSUlJWVFRd3oyVTRiT0tyMk1CZkIwTFVDOFJJYjBpR0JrVmdTaXU4NEpjMGFubk1CSkNDQ0dFcU9GeTVQQ3lMMGFnYXdaQzNOSmd4Mit3OUpJSUlZUVFRZ2dobmNCREhUNnJpQVQxNk9OMUUzMjhia0lxNTZPdzFnZWw5UjZvYkhSQlphTUxHcVIya01nRUVNdUVGRXdUUWdnaHBFUGljdVFROHNRUThDU3c0emZBeGJZU0xyYVY4QkNWd3NlaEVIeXUxTkpMSklRUVFnZ2hoSFF5RkQ2M3dPZEswZFVwRjEyZGNpMjlGRUlJSWFUVEU4czVLRzRRb0xDZWo2SUdBZXFsNWovSmE4dFR3RmNrZ2E5SURHODdLZmhjaGRuWFFBZ2hoQkJDQ0NHZEVZWFBoQkJDQ0xFWUlWZUJydlppZExVWEF3QnFKRndVTlFoUTFDQkFjUU1mVXJucFp6STB5ampJcUJFaW8wWUlMa2NCTHpzcGZPMGs4TE9YUU1TWG0veitDU0dFRUVJSUlhU3pvdkNaRUVJSUlWYkRVU0NIbzZBSklVNU5rQ3VBOGlZK1V4VmQzbVQ2dHkxeUJRZUY5UUlVMWd1UVVBWTRDMlh3czVmQTEwNE1OMXNaalNjbWhCQkNDQ0dFRUQxUStFd0lJWVFRcThUbEFCNjJVbmpZU3ZFb0dpM1NvcU5LekVPVm1JZTdGYmF3YWRhZXcwY2tCWjlEN1RrSUlZUVFRZ2docERVVVBoTkNDQ0drUTdCMGk0NG1HUWVaTlVKazFnakI1UUNldGhMNDJVdmhLeExEbnRwekVFSUlJWVFRUW9nR0NwOEpJWVFRMGlGWnNrV0hYQUVtK0U2QUhad0UvMnZQSVpMQTNWWks3VGtJSVlRUVFnZ2hCQlErRTBJSUlhUVRzSFNMam1vSkQ5V1ZQQ1JYMmtMSWxjTlhKR1hhY3dpNDFKNkRFRUlJSVlRUThuQ2k4SmtRUWdnaG5ZNGxXM1NJNVZ4azFRcVJWU3NFQndwNDJzbmc5NzllMFE0Q2FzOUJDQ0dFRUVJSWVYaFErRXdJSVlTUVRzOVNMVG9VNEtDNGdZL2lCajRTeSt6Z3FHclBZU2VCaDUwTUhGQlZOQ0dFRUVJSUlhVHpvdkNaRUVJSUlROFZTN2JvcUpId2NLK1NoM3VWdGhEeUZQQ3hrOERQWGdKdld3bUVQQXFpQ1NHRUVFSUlJWjBMaGMrRUVFSUllYWhacWtXSFdNWkJkcTBRMmJWQ2NBQjQyRXJnWjYvc0ZlMUk3VGtJSVlRUVFnZ2huUUNGejRRUVFnZ2h6VmlpUlljQ1FFbWpBQ1dOQWlTVjJjRkJvT3dUN1djdmhidU5CRnpUdGFnbWhCQkNDQ0dFRUpPaDhKa1FRZ2doUkF0THRlaW9sZkNRVXNWRFNoVWc0RDVveitFamtrRElwZlljaEJCQ0NDR0VrSTZCd21kQ0NDR0VFQjFab2tXSFJNNUJUcDBRT1hWQ2NEaUF1NDBVZmlJSmZFVmlPQW1wUFFjaGhCQkNDQ0hFZWxINFRBZ2hoQkJpSUhPMzZGQW9nTkpHUGtvYitiaFJiZ2NIZ1J5K0lnbjhSQko0MkZKN0RrSUlJWVFRUW9oMW9mQ1pFRUlJSWNRSUxOR2lvMWJDUldxVkRWS3JiQ0RnS3VDdGFzOWhKNEVOajlwekVFSUlJWVFRUWl5THdtZENDQ0dFRUJNd2Q0c09pWnlEM0RvaGNwdTE1L0FWS2NOb0o0SE1xUGRGQ0NHRUVFSUlJYnFnOEprUVFnZ2h4QXpNMmFLamVYdU9tK1Yyc09mTDRTc1N3ODllQ2s5YktiZ2Nxb29taEJCQ0NDR0VtQjZGejRRUVFnZ2habWJ1RmgxMVVpN1NxbTJSVmczd1ZlMDVSQkw0aXFTdzRkSFFRa0lJSVlRUVFvaHBVUGhNQ0NHRUVHSmg1bXpSSVpWemtGY25SRjZkRUFEZ2JpdURyNTBZZnZZU09BdXBQUWNoaEJCQ0NDSEVlQ2g4Sm9RUVFnaXhNdVpzMFZIV3lFTlpveDF1VmRoQnhKY3IrMFNMSlBDMGs0Qm4zTGJVaEJCQ0NDR0VrSWNNaGMrRUVFSUlJVmJNbkMwNjZxVmNwRmZiNFAvWnUrK3dwczczRGVCMzJFTlFRR1lSSjQ3aTNudHZ4Vm0xYXAxMWE0dWovVHFxRmExYjJ6b3JXaWV0MXIyM2FOMjROd3FLQzFBRVJVQkFSaEx5K3lPL25DYVNRQ0FKQWIwLzE4VjFuZVNzTnhnaVBPYzU5L3ZrdlNYTVRBQlhhekhjYmVSZlZvem5JQ0lpSWlLaVhHTHhtWWlJaUtnUXlhK0lEa2ttOERMRkhDOVR6QUVBanBaU1lkTENZaFlTdlp5RGlJaUlpSWcrYlN3K0V4RVJFUlZpK1JYUjhTN2RGTy9TclJFU0QxaWJaY0xkV2d3UFd6RmNyQ1V3RmNuMGRoNGlJaUlpSXZwMHNQaE1SRVJFOUluSXI0aU9WSWtKbmlaWjRtbVNKVXhGTXJqYVNPQnVuUUYzR3pHc3pWaUlKaUlpSWlJaU9SYWZpWWlJaUQ1UitSSFJJWldKOENyRkhLLytQNTdEUVJIUFlTTkdNUXNwUkp5MGtQTFpCNmtFVnhMZTRlNzdCSVIvU0ViNGgyVEVwcWNqV1NKQmlsUUNzWXo1NVVSRVJLU1p1Y2dFdHFabUtHSm1CaGRMUzVTektZSnlOa1ZRMWI0WTZoVnpoSTBweTZtNUlaSmRYOFAyRkNJaUlxTFBqQ0VqT2hTc1REUGhZU3VCdTAwR1hCblBRUVlVbTVHT1BhK2pjRGoyRlc0bXhrTWk0M3VOaUlpSTlNOU1KRUxOb2c3bzVPS0JubTZlY0xhd05QYVFqRXBVZTJTT3JTWXNQaE1SRVJHUndTSTZGRXhGZ0l1MUdPNDI4cXhvYTFOMm41SnVaSkFoT0NFT2Z6eC9ndE52WXlBRi82d2hJaUtpL0dNS0VWb1dkOFhZa3VYUXdNSEoyTU14Q2hhZmlZaUlpQ2hQREJIUm9heVloUlFldHZKaXRJT0ZoUEVjbEN1WDR1T3c0TWxEWEVtSXk3Sk9CQkVxT3BkRUk2OHFxRkM4Sk1vNWVzS3pxQXZzTEd4UXhNSWE1cnhWbG9pSWlMSWhsa3FRbkpHS3BJd1BpRXFNUmZpN0tJUzlmWUdMRWZjUSt1WUZaR291ZU5jcjVvUXBaU3VoNFdkV2hHYnhtWWlJaUloMFp1aUlEaXRUR2R4dHhFSThoNWtKZnowbDlXTFMwekR6OFgzc2ZmMVM1WGtSUkdoUW9qSjZWVzZKZHVYcXdjbW1xSkZHU0VSRVJKK3l1QStKT0I1K0JUdnZuMFp3NVAwc2hlZ2VicDd3OS9hQnE2V1ZrVWFZdjFoOEppSWlJaUs5TTJSRWg0bElCaGRyQ2R5dDVmRWNObWFNNXlDNS9URXZNZW5oYlNSSkpNSnpJb2pRcFZJVFRHa3lBR1VjUEl3NE9pSWlJdnJjUEkxL2hRWG4vOEtCaCtkVml0QjJabWI0clZJTmRISDk5SDgzWWZHWmlJaUlpQXpPa0JFZFJSWHhITllaY0xTU2d1a2NuNS8wVENsbVBMcVB6VkhQVlo1dlhMSWFaalFmZ3VwdTNzWVpHQkVSRVJHQTI2OGZZL2EvRzNBeDRxN0s4NE05UzJOMmVSOVltcGdhYVdTR3grSXpFUkVSRWVVclEwWjBXQ3JGYzdqWlNHQW00cSt4bjdwRWlSaURiMS9GcFlTM3duTmVSVjJ4c08xWXRDeFR5NGdqSXlJaUlsSjE2dWwxVERueEJ5SVNZNFRuR2hZcmpzM1Y2OExlek55SUl6TWNGcCtKaUlpSXlLZ01GZEZoSWdLY3JjVHdzSlhBM1NZRHRvem4rT1RFWnFTano4MWdQRWhPRko1cjZGVUZHN3I5QkFkck95T09qSWlJaUVpOStOUWtETjAzRjVjaTdnblArZGpaWTF1TmhuQ3hzRFRpeUF5RHhXY2lJaUlpS2xBTUZkRmhiLzcvOFJ3MllqaFpTUmpQVWNpOWw0alI5ZnBGbGNMem9Cb2RNYmYxU0ppYjZIZkNTeUlpSWlKOUVtZEs4RlBRR215K2RVUjR6c2ZPSHZ0cU5mN2tPcUJaZkNZaUlpS2lBc3RRRVIwV0pwbHd0NUVJOFJ6bUp2eDF0ekJKejVUaTY1dVhoYWdOTXhOVHpHazlFa05xZERMeXlJaUlpSWkwdC9IV1lVd1BXZ05KcGhTQVBJSmpXODM2bjFRR3REYkZaN1lORUJFUkVaRlJtSWlBNGxZU0ZMZVNvRExTOUJiUmtaRnBnaGZKRm5pUmJBRVJaSEMybHNMai83T2lpNWd6bnFPZ20vSG92a3JHTXd2UFJFUkVWQmdOcWRFSk1wa01VMCt1QmdCY1NuaUxueCtGWUdIRnFrWWVXZjVpOFptSWlJaUlDZ1FMRXhrOGJUUGdhWnNCUUQ4UkhUS0lFSnRxaHRoVU05eU9zNGFkSXA3RFdvemkxbEtJd0s3b2dtUi96RXRzam5vdVBCNVVveU1MejBSRVJGUm9EYTNaR1EvZlBFZmc3YU1BZ0UxUno5RElvVGk2dUhvWWVXVDVoN0ViUkVSRVJGVGdHU0tpdzhKVUJqZHJNVHhzeFhDMUVzUENsTDhXRzFOTWVob2FCWjlDa2tRQ1FENjU0TTQrYzJIMkNkMmFTa1JFUko4ZmNhWUV2YmROeDZWSStTU0U5bWJtdU5DZ0pWd3RyWXc4TXQweDg1bUlpSWlJUGtuNml1aFFFQUVvYmlXR2g2MDhLOXFPOFJ6NWJ0VDk2OWo3K2lVQXdLdW9LMDRNV2dZSGF6c2pqNHFJaUloSWQvR3BTV2k3MlE4UmlURUFnQjV1bmxoZHVaYVJSNlU3RnArSmlJaUk2TE9najRnT1pVWE01VG5SSHJZU09GbUtZYUxiNFNnSGwrTGowUDNHQmVIeDFsNnowS3BNYlNPT2lJaUlpRWkvZ3A1Y1EvOWQvc0xqdmJVYW82R0RrL0VHcEFlY2NKQ0lpRzluWlA4QUFDQUFTVVJCVklpSVBndDI1cG13TTA5SE9mdDB2VVIwSkl0TjhTalJGSThTQVhPVC8rSTUzR3pFc0RCaDc0WSt5U0REL0NjUGhNZU52S3F5OEV4RVJFU2ZuTlpsNjZDaFZ4VmNpcERIYnl4ODhoRDdhemMyOHFnTWo4Vm5JaUlpSXZxa21JaUE0bFlTRkxlU29ETFNkSTdvRUdlS0VKbGlnY2dVQzRoRWdKT2xCQjQyWXJqYlpNRGVndkVjdWdwT2lNUFZoSGNBQUJGRStMbkZVQ09QaUlpSWlNZ3daallmaXZhQkV5R0RESmNUNGhBY0g0Y0doYno3T1Njc1BoTVJFUkhSSjgzQ1JBWlAyd3g0Mm1ZQTBDMmlReVlEM3FhWjRXMmFHZTYrczBZUjgweTQyNGpoWVNOR2NTdkdjK1RGSDgrZkNNdGRLalZCZFRkdkk0NkdpSWlJeUhDcXU1ZEhsNHFOc1QvMFBBQmcxWXR3RnArSmlJaUlpRDRsK296b1NCYWI0SEdpSlI0bldzTGNSQVpYUlR5SHRSaVdwb3pueUVsc1JqcE92NVZQdkNPQ0NGT2FERER5aUlpSWlJZ01hMHJUZ1RnUWVnRXl5SEQ2YlF6ZVpLVEQyY0xTMk1NeUdCYWZpWWlJaU9penBjK0lEbkdtQ0ZFcEZvaFNpdWR3dDVFWG8rM05wUVo4RllYWG50ZFJrRUplcEc5UW9qTEtPSGdZZVVSRVJFUkVobFhHd1FQMVMvZ2dPUEkrcEpCaHorc29qUFFxYSt4aEdReUx6MFJFUkVSRS8wOWZFUjNLOFJ6MzNsbkQxaXdUN2pZWjhMQ1Z3TmxLQWhNUnU2SUI0SERzSzJHNVYrV1dSaHdKRVJFUlVmN3A1ZE1Td1pIM0FRQ0hZbCt4K0V4RVJFUkU5RG5TVjBSSGlzUUU0ZSt0RVA0ZU1GUEVjOWlJNFc0amdhWHA1emxwWVlwRWdwdUo4UURra1J2dHl0VXo4b2lJaUlpSThrYzc3M29RSFJOQkJobHVKU2JnZzFRQ0c5TlBzMHo3YWI0cUlpSWlJaUk5MDFkRWh5UlRoSmNwRm5pWllnRUFjTEtTd3QwNkF4NjJZaFMxK0h6aU9hNG12b05FSnU4QXIraGNFazQyUlkwOElpSWlJcUw4VWR5bUdDbzRleUgwelF1SVpabTRtdkFPeloxY2pEMHNnMkR4bVlpSWlJZ29EL1FWMFJHWFpvcTROR3ZjajdlR2pWbW1QQ2ZhUmd4bmF6Rk10VHRFb1hUM2ZZS3czTWlyaWhGSFFrUkVSSlQvR250VlJlaWJGd0NBTzBrSkxENFRFUkVSRVpGbStvam8rQ0F4d1pQM2xuankzaEptSm9DcnRSanVOdkl2cTA4c25pUDhRN0t3WEtGNFNTT09oSWlJaUNqL2xYZnlFcGFmcENSbnMyWGh4dUl6RVJFUkVaR2U2U09pUTVJSnZFd3h4OHNVY3dDQW82VlVtTFN3bUlYRTBDL0I0SlNMeitVY1BZMDRFaUlpSXFMOFY4N3B2OTkvd2ora0dIRWtoc1hpTXhFUkVSR1JnZWtqb3VOZHVpbmVwVnNqSkI2d05zdUV1N1VZSHJaaXVGaExZQ3FTR2ZvbDZGMXNlcnF3N0ZuMDA3ek5sSWlJaUVpVEVrVmRoZVhZakRRampzU3dXSHdtSWlJaUlzcG51a1owcEVwTThEVEpFaytUTEdFcWtzSFZSZ0ozNnd5NDI0aGhiVlk0Q3RISmt2KzZ0KzBzYkl3NEVpSWlJcUw4VjhUQ1dsaE9sb2lOT0JMRDBtNUtiaUlpSWlJaU1naEZSRWRseHpTMCtpSUpYVXNsb0lGckNrcmJwY1BHTE9lY1o2bE1oRmNwNXJqeDFoYUhJb29oNktVOVF1S3RFSjl1Q2xrQnJrT25TUDhyUGl2LzhVV0ZXMmhvS0JZc1dHRHNZZEQvUzFlNnc0REltRWFQSG8zQmd3ZGp5NVl0U0Vzcm1CMmVFb2tFRW9rRVVxazBYODk1L2ZwMXZSLzM1czJiU0UxTnpkVSt3Y0hCZXZuTWVQZnVIY2FORzRkeDQ4YmxhZit2dnZvS1gzMzFGVjY5ZXBXbi9SOC9mb3krZmZ2aStmUG5lZHIvekprendoZ3lNdzA3MzRaSzhUa2YzM2Y1VFNTN3ZxWUEvMHBLUkVSRVJQUjV5MHRFaDRLVmFTWThiQ1Z3dDhtQWF3R0w1M0FOMmk4c3gwdytiTVNSa0w3TW1UTUhzMmJOZ2tRaXdlclZxekZxMUNoakQrbXpkZi8rZlV5WU1BRXVMaTdZc21XTHNZZnp5WGp4NGtXdUMzcjZVTEZpeFh3L3B6NGxKeWZEMmRrWmFXbHA4UFQweExObnoyQm1adGdiOGF0VnE0YXdzREFBMExyWUxSTEovMyt0VUtFQ1FrTkR0ZG9uS1NrSkVSRVI4UEh4eWZVWXQyM2Joa21USnVITm16ZTRkZXRXbm82aHp2djM3K0hxS285ejZOQ2hBL2JzMlpQalBvOGVQVUtGQ2hWZ1pXVUZQejgvblM0aVBuLytIS1ZMbHdZQXlQSndGVnp4Ny9EdzRjTmN2L2NqSWlKUXJsdzVpTVZpZE8vZVhhdlgvckZObXpaaHlKQWhBQUN4V0d6dzk2cnJ3azdDY2t6cnJnWTlseUdJYW8vTThSZFR4bTRRRVJFUkVSVmd1a1IwcEVsTjhQUzlCWjYrdHdBQXVOdUk0VzRqejRxMk5qVnNOdzk5ZmhvMGFDQjBERTZjT0JITm16ZlAxNkxaOU9uVE1YZnVYSjJPa1pkQ2lUb0pDUWw1M3RmZTNoNG1KcnJkcFB6czJUTUVCUVVCQUw3NzdqdlVyMTlmcCtNVkpHbHBhYkMyenArN0pUNStQL1RwMHdkWHJsekpsM05uTjQ1WHIxN2h5SkVqK1hiK2J0MjZvWGp4NG5uZWY4K2VQVUlCK0x2dnZqTjRNUStRZC8wYnV2TS9QVDBkWGJ0MnhkV3JWN0Zod3diMDd0MDdWL3Q3ZTN2ajlldlh5TXpNeE5peFkzSG16Qm05akV2NSsrM3U3cTdWUHJ0MjdRSWcvL2txWDc1OHJzNG5Gb3R4OWVwVk5HclVTT00yQ1FrSmVQdjJMY3FWSzVlclkrZVdsNWNYdW5idGlsMjdkbUh2M3IwSUNncEM2OWF0RFhwT3lobUx6MFJFUkVSRWhZUWlvcU80bFFTVmtZYU1UQkZpVTgyRll2UUhTZllGcStnUDVvaitZSTZiYndGN2N5azhpOGlMMFE0V0VvaTBiNmorSkMxY3VCQlRwa3lCU0NUQzd0MjcwYjE3OXp3Zkt6SXlFdHUzYjhlcFU2Y1FFaEtDdUxnNFNDUVNPRGc0b0dyVnF2RDE5Y1dnUVlOZ2IyK3YwNWdQSHo2TUxsMjZJRE16RS9Qbno4ZVVLVk4wT3A2dVdyVnFoUkVqUm1ETm1qVklUVTNGZ0FFREVCd2NuT2RDa3lnWGI4cVJJMGZxVkJ4VEp5WW1CbDk4OFVXdTk5dXpadys2ZHMxNzk5cTllL2RRdVhMbFBPOFBBTDYrdnFoUm93WnUzYnFGbVRObjR2ang0em9kandxV0J3OGVZUGp3NGZsMnZ1clZxK3YwODdWdTNUb0FRTkdpUlQrcE95SnUzcnlKcTFldklpVWxCWDM2OU1ITm16Y3hiOTQ4clM4ZTFhcFZDNE1HRGNMR2pSdHg5dXhaN04rL1g2ZlBEb1hBd0VCaFdkdm9pOTI3ZHdNQUxDMHQwYU5IRDYzUGxaS1NncElsUytMZHUzZUlpb3FDaDRlSDJ1MzI3ZHVISVVPR29FT0hEbkJ4Y2NIbXpadHpQSGFsU3BWeTNFYmRCY1A1OCtkajc5NjlrRXFsK1BISEgzSGp4ZzJkTCtpUmJsaDhKaUlpSWlJcXBDeE1aUEMwellDbmJRWUExWWlPbUE5bWtNbzBGKy9laTAzeElONFVEK0t0QUFDbDdUS0VlQTR6azRJVHo1RWZEaDgrakduVHBnRUFwazJicGxQaGVmMzY5Umc5ZWpURTRxd1RCOFhFeE9Ea3laTTRlZklrRml4WWdMLy8vaHN0V3JUSTg3azZkZW9FZjM5Ly9Qenp6NWcyYlJvcVZhcWtsOEtGTGhSLzlGdGFXbUxreUpHNUtpRHIwOGFORzdYZWRzK2VQVGg0OEdDVzUyVXlXWjZ5WC9XWkVYcjU4bVUwYU5CQXAyT2NPSEVpei84TzBkSFJjSE56MCtuOCttWmxaWldyRHZYUTBGQ2hpS1ZyWi92bHk1ZHozT2JDaFF0bzBxUUpBSG4yN01lZG51SGg0ZkQyOWdZQW5EOS9IbzBiTjlacFRBWEY0TUdEY3l3b0ppWW1vbWpSb2xvZnMzLy8vdmo3Nzc5MUhackJOR2pRQUJjdVhFRFhybDBSRVJHQmhRc1hJanc4SEgvLy9UZXNyS3kwaXU3bzI3Y3ZObTNhaEZxMWFrRXNGbXUxajZ1ckt4d2NITlN1ZS96NHNkQkIzYjU5ZTYwS3VBOGZQc1RObXpjQkFGMjZkRUd4WXNWeTNFZkIxdFlXRlNwVXdLVkxsN0IzNzE2TUhUdFc3WFluVHB3QUlPOU1OblRtZDdseTVkQ25UeDlzM2JvVnQyL2Z4djc5KzNYNmY1MTB4K0l6RVJFUkVkRW5RcGVJam1kSkZuaVdKSS9uY0xTVW9tU1JkSGpZaXJXYTlMQXdpNDJOeFpBaFE1Q1ptWW1hTld2QzM5OWZwK005ZnZ3WVlyRVlJcEVJbFNwVlFyVnExV0J2YjQvNCtIaGN2MzRkVDU4K0JTQy9iYjVUcDA0NGQrNGNhdGV1bmVmelRaczJEVWVPSE1IbHk1Y3hkT2hRM0x0M1QyUG5XVzZNR3pjT3ExYXQwdWtZdzRjUHozVjNwbkp4OE9IRGh5cnJsaTFiaG9DQUFMWHJIQndjc0dMRkN1SHg0TUdEdFQ1bmVIaTQydUt6dmIwOUZpOWVyTlV4SGp4NElCUzhMUzB0c1dqUkl2enZmLzhESUk4Z3lha0F0RzNiTnB3NmRRb0FZR05qSXp4dlpXV0ZzbVhMQ28rbFVxa3dpVmFwVXFWZ2FtcXExZmp5S2ovaUVVZzN3Y0hCQm9sVk9YYnNHRHAwNktEMTl2cUtyQ2xzcWxldmpxdFhyNkpUcDA2NGNlTUdkdS9lalZldlh1SGd3WU5hRlg0VnJsKy9qbDY5ZW1tMTdlKy8vNDd4NDhlclhiZHUzVHJoMzJMaXhJbGFIVS9SbVE3SUwycStmdjA2eDMzczdlMkZ6eXBmWDE5Y3VuUUplL2JzVVZ0OGxzbGt3dWRiejU0OTBieDVjK0d6WEIxRnJNNmRPM2R5SFFHaU1IbnlaTnk0Y1FPelpzMUN0Mjdkc293bnV3dUx5aGNRYzdvQXljOUk3ZkM3UkVSRVJFVDBDY291b3VQbEJ3dGtTRFYzUXI1TE44VzdkQnZjaXBNL3JsQXNEVi9ZWk1EUlNvcFBMWjNqdSsrK3c1czNiMkJpWW9JTkd6Ym8vSWVrcWFrcFJvMGFoVW1USnFuTnRqeHc0QUQ2OSsrUDVPUmtwS2Ftd3MvUER4Y3ZYdFRwZkJzMmJFRFZxbFh4N3QwN2pCNDlHdnYzNzg5NXgwTGc0N3hvSnljbmpldHlFaFFVSkhRRHpwa3pSNnQ5Ykd4czhNTVBQMmkxN2RxMWE0WGlzN2UzTjVvMmJTb1VuK3ZXcllzK2ZmcGt1Lyt4WThjQXlBc1pYbDVld3ZQVnExZEhlSGk0OFBqMTY5ZENobXR3Y0hDQjYwbzJORjA3NmZPeS95Ky8vSUxwMDZmcmRON1B6YXBWcTNTS09SZzllclFlUjJONHJxNnVPSDM2TkRwMzdveno1OC9EeE1RRVZsWlcrWForVGUvcnRtM2JxbjErN05peFdMbHlKUUFnSXlOREphWkQyd3QzSzFhc0VDSTlmSDE5TVhYcVZKdzlleGJ4OGZGWnRyMXg0d1ppWTJQaDZPaUlGaTFhd016TURPYm01am1ldzhMQ1FxdnZZM3A2T3BLU2tsU2U4L0R3d1BuejV5RVNpUkFYRnljODcram9pQ05IanNEWDF6Zkg0d0xJOGZ5ZjYwV1gzR0x4bVlpSWlJam9NNkFjMFZFYkg0U0lqdGYvbndPZG5iQUVLNFFseVA4QWM3S1NvSHpSTkxqWlNHQW1LdHgvZEYyNmRBazdkdXdBQUF3YU5BalZxbFhUK1pnelpzekk5by9WTGwyNllOR2lSUmd6Wm93d2h0allXTGk0dU9UNW5KVXFWY0t3WWNNUUVCQ0FBd2NPNE5TcFUyalZxbFdlai9leDNFUlk1TVhmZi84dGRNVVp5cGt6WjRUSkNMVXRQdWVHb2h2WjB0SVNwVXVYaHFtcEtXeHRiWkdTa29KWHIxNXB2YitYbDVmV0YwQW1UWnFrOTRuM3BreVpZdkFKd1FvN3NWaU1sSlFVamV1VGs1T0Y1YVNrcEN5VFR5b1h5WktUazdPZG5OTFcxbGFySWwxQk0zTGt5Q3hkK1JFUkVmRDA5TlNxS0sxdDhWbmJpd201dmVnUUZoYW1jWjluejU2aFZLbFNXWjYzdDdmSDhlUEg0ZS92aituVHA4UFcxbGFsTU5tOWUzZnMyN2NQVGs1T0NBa0pnYXVycThienA2ZW5vMmJObW5qdzRBR0tGeStPc0xBd09EbzY1dW8xYUd2YnRtMTQrL1p0cnZlenRMUVVsbjE4ZkZDaVJBbEVSa2JpNk5HamFOaXdZWlp6QVBMdmdlTHpUU3FWNWxpNGxVcWxrRWdrR3RjcmpyVno1MDRNR0RCQXEzRS9lL1pNcSsxSXYxaDhKaUlpSWlMNkRHbUs2SGlXWklrMHFlYmlRRnlhR1lMVGlnaVB2M1JJUlNtN0ROZ1d3bmlPbVRObkFwQjNELy84ODg5Nk9hWTJYVm85ZXZRUWlzOEE4UExsUzUyS3o0Qzg2TDErL1hxSXhXTE1uRGxUcjhYbjNFUllLRk1VTk16TXpMTE5FTDErL2JyQmk4OTVsWkdSZ2NXTEYrUHg0OGZZdEdtVHh1MFVCUTF2YjIraDZPYnA2WW13c0RDaHNLeUpUQ1pEV0ZnWUFPMG0yRkxZdW5XcjF0dHFhL0Rnd1lXaStKeWJidVM4Wmo1cktqN3UzNzlmNjNpRW1qVnJacnMrcDFpTG5UdDM0cXV2dnRMcVhOcGtCV3ZEM054Y0plcEZIKzdldll0V3JWcWhhZE9tMkxKbFM3NTJCZWNuYTJ0ckxGeTRVTzI2eFlzWDQ4aVJJNGlMaThPSUVTT3diOTgramUreDZkT240OEdEQndDQUJRc1dhRjE0N3RhdEcvejgvRFN1LzNpT0FabE1oZ1VMRmdBQW5KMmRjZnIwNld3dmZoMCtmRmk0RzhUQ3drSmxYYnQyN2JCdTNUb2NQSGhRcGZnc2s4bXdmZnQyQVBLTHZBcTFhdFhDblR0M3NuMDlPVTI4cW8rdTR6dDM3cWhFSFFIeWVRQW1UNTRNUVA1ejlmR0ZsUDM3OTJ0OVZ3ekpzZmhNUkVSRVJQU1pVNG5vY1B3dm91Tmxpamtpa2kyeTNmZEJ2RFVleE11N0w1MnNKS2pza0FwbmEwbUJqK2NJQ1FsQlVGQVFBSGszc3JwT05rUDVlS0tvSWtXS2FOaFNleDRlSHVqWnN5ZTJiZHVHaXhjdjR0cTFhNmhUcDQ3T3gvM1k4K2ZQMGFsVEp3d2RPaFNqUm8yQ3JhMnQydTJTazVQaDdPd01RRjVRVlJSU0NwdmZmdnROS0hMNit2cWlaOCtlYXJkVEZGRjhmSHlFNThxV0xZdXdzRENWMkF4MW5qOS9MblRMNXRSOTcrYm14dHU4U2EzY1hMaklUc21TSlhPOFlLS084dnZ5NDZMcXpKa3o4ZmJ0Vyt6WnN3Y3RXN2JFZ1FNSFVMeDRjVjJIaXQ5Ly8xM2p1dm56NXlNMk5qYkg3WlJObURBQkFPRGk0b0twVTZlcTNVYTVFTHg1ODJiVXExZFBxeGlnY3VYS1llYk1tZmpwcDU5dzRNQUIvUExMTDJvdmVtN2R1aFZMbGl3QklMODRNWFRvVUszR0RnQmZmUEVGbWpkdnJ2WDIrL2J0RS9MekowMmFsR094OTlxMWE4S3ljdWN6SUkvNFdMZHVIWTRmUHk3Y1pRTElKOVdNaW9wQ21USmxERGE1WnE5ZXZkQytmWHUxNjlMUzBsQ25UaDI4ZnYwYWJtNXVjSFYxeGYzNzk0WDFaY3FVeWZKL3NQTEY0TEpseTJZcHlHZlh0VTdxc2ZoTVJFUkVSRVFxbENNNjZybWtJRWxzZ3RjZnpCR2FZSlZqVi9UWmFEdmhzWTlES3J5THBzUGNwT0FWeTVTakpITHp4NzArUEhyMFNGZ3VWcXlZM3JvTWh3NGRLdHpldkduVEpwMkt6MlhMbGtXalJvMnlQUC9ERHovZ3dZTUgrT0dISHpCLy9uejQrZm5oKysrL1I5R2lSVlcyVXk0KzVYU2J2YVp6RlFSK2ZuNVl2MzQ5d3NQRE1XYk1HRFJyMWl4TDBlekRodzlDNTNMZHVuV0Y1eFVkeERsMXBONjhlVk5Zcmw2OWVyYmJTaVFTVEpreUpWZXZJVGNVUmEvQ1l2ejQ4VmkyYkpuRzllb0s5WG5aUjVQNCtQZ3NYZjBYTGx4QWt5Wk5BTWduSVAyNGt6dzhQQnplM3Q0QTVJVzVqd3R5Q1FrSldTNVFGWFpidDI3RlYxOTloU05IamlBNE9CaU5HalhDeVpNblZmTE44MExUcEhzQUVCQVFJQlNmczl0T21hTDQ3T0Rna09NK2h3OGZ4dENoUTJGalk0TTFhOWFnWDc5K09SNS84dVRKT0hic0dNNmZQdzkvZjM4NE96dXJSSXpzMzc4ZlE0WU1BU0Mvb0xoNTgyYWRjODQxa1Vna3dvVTFSMGRIbGJ0eHN0dEg0ZVBPNTlhdFcyUGV2SG5vMzcrL3lvUjlEUm8wd0xadDI0U0plQlZ1Mzc2dDhUeUs3UjQrZktoVllkL1MwakpMTVZ4aHpwdzV3Z1NLL3Y3K2VvOHFJdTJ3K0V4RVJFUkVSTm15TTgrRVhkRjBlQmY5TDZMaldaSWxuaWRsM3hVZEVtK05FRVZYdEtVRTFZdW53dEZTYzM1amZ0cXpadzhBd003T0RtM2F0TW5YY3k5ZXZGaFlIakZpaEU0VGN5bHIzcnc1SEJ3Y0VCOGZqNzE3OTJMbHlwVjVMbHhNbURCQktNUW9Dd3dNeEpkZmZva2xTNVlnTGk0T1AvLzhNNVl1WFlxcFU2ZGkzTGh4d3UzMFVxbFUyQ2VuekZwTjV5b0lySzJ0c1g3OWVqUnYzaHl4c2JFWU8zYXNjQXU1d3UzYnQ0VmlTLzM2OVlYbnExU3BBa0FleVpHWW1KaWxRSzhRSEJ3c0xEZG8wQ0RiOFVna0V2ejY2Njk1ZWkzYUtHekZaMWRYVjFTb1VNSGcreFFHQmJrajN0cmFHdnYyN2NPQUFRT3dmZnQyUEhyMENJMGJOOGFKRXlkeVBYbG9RUkVSRVFGQWZwZEgvLzc5Y2Y3OGVTeGZ2anpienp0VFUxUHMyclVMOWVyVncvUG56ekYyN0Zna0pDUmc2dFNwK1BQUFB6RjI3RmlJeFdMWTJkbmg4T0hEd3QwamhyQjY5V3JoanBScDA2YkJ6czR1aHoxVVA5Yy9Mdlk2T0RnSTNlTEtuZlBtNXVaWkpseE5TMHZUYW93WkdSazVibXRtWnFZeEtpUTZPbHFJRlZITWpVREdvWi9mY29pSWlJaUk2TE9naU9pbzQ1eUNYbVhpMGJWVUF1bzRwOERLTlB2TTU3aDBNNXg2YVllZFR4Mnc4Nmx4dS9vZVAzNHNaUFEyYmRwVVk4ZVV2a1ZFUkdEQWdBRUlEQXdFQU5TcFUwZkluZFlIYzNOek5HdldESUQ4ajI1RFJGM1kyTmhnOXV6WmVQandvWkJGKys3ZE8vejQ0NCtvV0xHaUVCOGhGb3VGZlQ3dWtETUd4WGkwbmN4UFdkT21UVEZxMUNnQXdJNGRPNFFMRndxblQ1OEdJUC8rSzJmODFxaFJBNEM4S0tqYzNmeXhjK2ZPQVFCS2xTb0ZUMDlQcmNjVkhSME5tVXltODFkaG1vQkxNV1pGeCtiVXFWTVJHaHFxOFVzZGJmZjUrRnlrUFhVWHZjek56YkZseXhhaEVCa1pHYWt4MnFJd0dEMTZOUGJ2M3k5RU5nUUVCS0JseTVaQ3Q3VW1MaTR1T0hyMHFCQ2hNMjNhTkZTcFVnVWpSb3lBV0N5R3JhMHQ5dTNibCtOZEVMcUtpb3FDaFlVRnlwY3ZqKysvLzE2cmZkUjlybCsrZkJraWtVamxxM1RwMHNKMkg2OEQ1QmNqc3Z0U3FGYXRXbzdiamhzM1R1TjRSNDhlTFV3Tyt1dXZ2MmJKYnFiOHc4NW5JaUlpSWlMS013c1RHVXJaWmFDVVhRWUFJRWxzaXRBRXF4eTdvbzNwOHVYTHduSk9uYVo1NWVmbkI2bFVDckZZaklTRUJEeDgrQkQzNzkrSFRDYUR1Yms1aGc4ZmpvVUxGMmFaNkVoWERSbzB3TDU5K3dESU8ycVZNNGgxOGU3ZE81V3MwNUlsUzJMbnpwMDRldlFveG80ZGkyZlBucUZ2Mzc1Q0lTWTFOVlhZTnErdjBkUFRFeTlmdmxTNzd1UGlWazVkbjRvQ1JGNEw0UXNXTE1EQmd3Y1JGUldGc1dQSG9rV0xGa0kwZ3FMNFhLOWVQWldKMUtwVXFRSnJhMnVrcHFiaTdObXpXU2I3QW9DNHVEamN1SEVEQUhLVjFVcHk4K2ZQeCtiTm16V3VWMWVBenNzK21pUW1KbVo1VG5FQkJnQ1NrcEtRa0pDZ3NqNHBLVWxsMjQvWHF6dG1ZYUFjdGFEcGpndFRVMU5zMmJJRkFQRGt5Wk5zL3gwS2c4NmRPK1BDaFF2bzBLRURvcU9qY2VIQ0JYVHQybFhsYmdaMUtsYXNpRE5uenFCT25UcElTa29TTW9oTlRVMXgrUEJoNFNLaUlTMWN1QkREaGcxRFhGd2MwdExTTUdyVUtFeWFOQWxmZnZtbHhuMlVZemZ5NjZKdFh2MzU1NS9ZdjM4L0FPRHJyNy9XT0xubm8wZVBzdndmRlIwZExTeUhoWVZsS1ZvcnJ5ZnRzUGhNUkVSRVJFUjZZMmN1UlIzbkZOUnhUa0dtREhpWllvSGJjVFpJa3hhY0tRanYzYnNuTEZldFd0VWc1MWkxYXBYS0xjb0sxYXRYeDZKRml3d1c5YUU4WVpTK09wOWpZbUpRc1dKRk5HN2NHTk9uVDBlOWV2V0VkUjA2ZE1EOSsvZXhZc1VLbFl4VVJiRVgwTStFaXJwU2pFZFQ5RVZPN08zdDhjY2ZmNkJMbHk1NC9mbzFKa3lZZ0UyYk51SDkrL2U0ZE9rU0FLQmp4NDRxKzFoWVdLQlJvMFlJQ2dyQ3FWT240Ty92bitXNGh3OGZGb3AyblRwMXl0V1kzTjNkOC9SYVBpVXhNVEZDM3JZaDk5RWtwNGxLbFR2aDFkRlVFTk5GU2twS25vcGpucDZlS2hkUGNrdHhBU2lucUI5RkFUbzVPUm4yOXZaNVBsOUJVYTFhTlZ5NmRBbHQyN1pGVkZRVVZxeFlrZTMyNmVucDJMWnRHeFlzV0tCeUlRS1F4MXIwN3QwYlk4YU13YkJody9ERkYxOFljdWp3OXZaR3FWS2xVSzFhTlR4OCtCQm56NTdGbFN0WDRPVGtwSFo3NWM1blJmRzVUcDA2aUkrUFY5bHU4dVRKV0x0MkxRQmtXUWNZUGlJbUxDeE1pSEp5ZEhUTU51TzlWcTFhMlI0cnAwa1lTVHNzUGhNUkVSRVJrVUdZaUlBU1JUSlFvb2k4S3pwVllvTDc4ZFpHNzRwV2pobFF2ajA0UDl5K2ZSdHQyN1pGNWNxVnNXVEpFclJyMTA2dngxZCtQZnFLVTVneFl3WVNFaEp3Nk5BaEhEcDBDSzFidDhiczJiT0ZybkViR3h0TW5qeFpaUi9sZ2tOZUowODdlL2FzU3JGajJiSmxDQWdJQUNDZmlDbzNGTjJrdW1Tbyt2cjZvbWZQbnRpOWV6YzJiOTZNZnYzNklTWW1CdW5wNlFDeUZwOEJvRTJiTmdnS0NrSndjRERldm4yYlpiTENyVnUzQXBBWGN0cTJiWnZqR0V4TVRJVGlmNzE2OVhMTTA5Wkdlbm82cmwyN3B2TnhqR0hwMHFWWXVuUnB0dHM0T1RtcHZEKzEyYWN3TzNyMEtIcjE2cFhyL2RSTmZxaUp1dStmNG1kU0pCTHA3ZnNiR2hxYTVWaU9qbzRZT0hDZ1hvNnZMNlZLbGNLRkN4ZHcrL1p0MUs1ZE84dDZxVlNLNE9CZy9QUFBQL2pubjM5VVBoK2RuWjN4elRmZjRKOS8vc0hyMTY4Ukd4c0xmMzkvekpvMUM3VnIxNGF2cnkvcTE2K1BHalZxWlBuODBBZHpjM044KysyMytPR0hIL0RreVJQMDZ0VUxKMDZjVUJ0UmxKR1JJU3dyaXMrbXBxWXFrMjVtWkdTb1JCTjlQQ0duUW1abUp0Ni9mNS9uY2R2YjI2dWRMK0h0MjdmbzFLbVRjTUZ4OHVUSmNIRnhRVkpTa2xhNTFtUVlMRDRURVJFUkVWRytzRGJMRkxxaXh6MDEzamlVdXdJOVBEd01jZzdGN2NsaXNSanYzNzlIZUhnNHpwMDdoL1hyMXlNc0xBejM3OTlIaHc0ZHNHclZLb3dlUFZwdjUzVjFkUldXMzd4NW81ZGp6cDQ5RzliVzFsaXpaZzNTMDlNUkZCU0VvS0FnZE92V0RmUG56MWM3WVpoeTdxbUxpMHVlemx1MmJGbVZ4OHJkZUxtZHBDdzhQQnlBN2hjYmxpOWZqcE1uVCtMOSsvY1lNV0lFeXBRcEEwQWVRMUt0V3JVczIzZnYzaDJUSjArR1ZDckZybDI3aE94b1FKNjVHaFFVQkFEbzBxV0xWbDJnRmhZV0tyRXhsRE5uWjJkaDBqRjlpNCtQejFKY2s4bGs2TjI3TjlxMmJZc2hRNGJrT21jOElTRWh6eGRzOGt0MkU0Um1abWJxYlFMUkd6ZHVDTEUwQ2hVcVZDaHd4V2RBL2ptbnVJQWtsVXB4Ly81OVhMNThHV2ZQbnNYeDQ4Zng3dDA3bGUyTEZ5K09zV1BIWXRLa1NiQ3pzOE9jT1hPd2JOa3lMRisrSEs5ZnY0Wk1Kc08xYTlkVUxneTV1cnJDM2QwZGJtNXVXTHQyTFVxVUtLRnl6RldyVm1IVnFsVzVIdnZFaVJOeCt2UnBIRGx5QlAvKyt5OG1UWnFrdGx0WStXS2dwaTc1QXdjTzRPM2J0em1lODlHalI2aFVxVkt1eDZydzhPSERMUDhQcEtXbG9Xdlhybmp5NUlud25LMnRMUVlNR0lETGx5L2oyTEZqV2Y1ZlNVcEt5bkozenFaTm16Qmt5QkFBOHRmODhjL3czMy8valFFREJ1UjU3SjhqVGpoSVJFUkVSRVNmRmVWSUNIMW5Mbi9NM053Y1RrNU9xRmV2SG43ODhVZmN2MzlmS016SVpESjg5OTEzMlU1R2wxdktyMGY1ZGVyQ3pjME55NVl0UTNoNE9FYU1HQ0hrWCs3YnR3K1ZLMWZHOWV2WHMrd1RHUmtwTEJ2NjF2R2N5R1F5b2ZoY3ZueDVuWTdsNGVHQnVYUG5BZ0JldkhpQmYvLzlGd0EwRnNPOHZiMkZpY1BXclZ1bnNtNzE2dFZDTk11Z1FZT3lQYTlFSXNreWNaZmlTN2tBVTZ4WXNXeS9GRFFkSzZmSUJHUEtic3lHL21yZnZyMHdqZ29WS21EU3BFbVlOR21TMmdMY24zLytpVjI3ZG1IRWlCRjVLbEJaV1ZrSng2OVFvWUpPMzdPRWhBU0l4V0tOWDRxc1lkS3ZwVXVYb25yMTZoZzFhaFQrK2VjZmxjSnozYnAxc1dIREJrUkdSc0xmMzEvb3hyV3hzY0hVcVZNUkZSV0Znd2NQb2xldlhsbGlnbUppWW5ENzltMGtKU1ZsS1R6clFpUVNZZlBtemNMRjJPWExsK09mZi83SnNwMjZ6dWVQTFYrK1hPVnhiR3dzN3Q2OXE3ZXhhdkxod3dkMDY5Wk5pRUZTaUl5TVJGQlFFTUxEdzlHd1lVUGN2bjNiNEdPaHJOajVURVJFUkVSRW54WGxQNkR6T2dGZFhwbVptZUhYWDMvRnRXdlhjT0hDQlVpbFVpeGV2Rmp0SC9wNW9SekRvTnlscGcrZW5wNVlzMllOeG8wYkJ6OC9QL3o3Nzc5bzFxeVoydHZNSHoxNkpDeC8zR21XMzU0OGVTSk1nRmluVGgyZGp6ZG16QmdFQmdZS0hZa2lrU2piNHZIdzRjTXhkdXhZM0xoeEErZlBuMGVUSmsyUWtKQ0FQLzc0QXdCUXJsdzVyYk4vcmF5c1ZDWWpPMzc4dU1yNjZ2dEtRQUFBSUFCSlJFRlV4TVJFV0ZoWVpPbndmdmJzbWNyN1huRXM1Vzd0TzNmdUlDMHRUYXR4Zk02cVZLbUNKVXVXcUYzMzh1VkwvTzkvL3dNQWVIbDU0ZmZmZjgvMThhMnNyRFFlUDdkTVRVMno3YnorZUNJMWJhbkw3RjI0Y0NHbVRKa0NBQWdKQ2NsMjRycWNLQzZDOU8vZkgzLy8vYmZhYlhLSzlsQ090c2h0REVoOGZIeTIrNVFxVlFyZHVuWFR1SDdjdUhGWXVuUXBvcUtpSUJLSlVMTm1UZlRvMFFOTm16WlZtWkJTSFZOVFUzaDRlS0JseTVabzFxd1o2dFNwZ3pObnp1RE9uVHQ0K1BBaHdzTEM4UFBQUDZ2ZHQzLy8vcGcrZmJyR1kyZlhhVnk4ZUhIODlkZGZhTjI2TldReUdVYU1HSUVhTldxb1hOeFNSQXdCNmp1ZnIxeTVndlBuejhQVTFGUzRzRmFyVmkwa0pTWGg2TkdqR2lmNHpVMEd0TG9MWk8vZnYwZW5UcDF3NGNJRkFQSUlwQ05IamdDUWY3NmVPWE1HTFZxMFFIUjBORnEyYkFrL1B6K3R6MGY2d2VJekVSRVJFUkY5VnBUL2FFNU5UWVd0clcyK25sOGtFbUhJa0NIQ0g4cG56NTdWMjdHVnU1ME45YnFxVkttQzA2ZFBZL2Z1M1JvblkxTHU1amIyaEUxSGp4NFZscWRNbVlKWnMyWmgzYnAxcUYrL2ZwNk9aMkppZ3FWTGw2SlJvMFlBNUozaDJjVjVEQmd3QU5PbVRVTmlZaUw4L2YxeDZ0UXBMRjY4R0FrSkNRRGt0N3lyeXk1Vng5WFZGY2VPSFJNZXF5dkVsQzVkR3FHaG9RZ0tDb0t0clMwYU5HaUFpaFVyWnBsa3IyVEpraW9SSHVxMktVanlNa21aVkNxRm5aMGRVbE5UTVdQR0RNeWVQVHZQNTg5dFYzaEVSSVJlSjRVMDlDUnR1bExPNzNWMGRNeXkvdkRodzJqU3BJbmVKaG5NVGJSSGJtTkFZbU5qczkyblhidDJLc1hueU1oSStQcjZZdGl3WWVqWHJ4OGNIUjBSRUJDQTkrL2ZvMDJiTmtKVzg4YU5HekYwNkZBQXdLdFhyelMrUDQ0Y09ZSVpNMllBa1ArNzE2MWJWMWduazhrMHZoZUxGU3VXNjBnaVpTMWJ0c1R3NGNPeGR1MWFKQ2NubzIvZnZyaHk1WXB3a1ZiNUFwYTY0dlBDaFFzQkFMMTc5eFl1cVBiczJSUExsaTFEMjdadGNmVG9VYTF6eFhOajU4NmR3dituN2RxMXc1NDllMVRHVjZGQ0JadzhlUkxObWpWRHFWS2xEQmEzUlpxeCtFeEVSRVJFUko4VjVVbUhrcEtTOHIzNERLaDJBMnVUajZrdDVRS1FMa1dlVFpzMmFiVmRjSEF3Z29PRFZaNlR5V1M0Y3VVS0FIbUI0dHk1Y3poMzdwelc1eDQ4ZUxEVzIycmo4T0hEd2xpZVBwV0hqZWZVZlppVFU2ZE9DY3ZSMGRFSUNBakFtREZqMUc1cloyZUhpUk1uWXViTW1UaDkralRtejUrUFgzLzlGWUQ4ZlRCczJEQ2R4cUpKbXpadFVLRkNCWVNHaGhyaytJVkJTRWlJMFBXdXJrT2Y5T2ZWcTFjQTVKMjd5dm5zQUlTZmp5Ky8vQktIRGgxQ3FWS2xqREJDdzdsOCtUTHUzTG1ENzc3N0RzV0xGOGZYWDMrTlRwMDZaZGt1cCtLdE5nd2RqYk40OFdJY1Bud1lMMSsrUkZSVUZNTEN3bENsU2hVQUVINldnS3pqdjNMbEN2YnUzUXRMUzB2NCtma0p4ZWZmZi84ZDhmSHhDQXdNUk1lT0hYSHk1RWxoMGxSOXZhYk9uVHRESkJLaGUvZnUyTEpsaTlwSUVCOGZINXcvZng0bFM1YkU2ZE9uaGVlZlBuMmFKWDVMZWM2Q0owK2VaTGxESUNZbVJxZnhmbzVZZkNZaUlpSWlvcytLY2xabVJFUUUzTnpjOG4wTXlzWFBqd3MxdW5qeDRvV3c3T1hsbGVmaktDWmIwbFZhV2xxdWo1WFg0bk9KRWlXeUZEWEN3c0tFU2YyNmR1Mks3ZHUzWjltdmI5KytRaTZ6TnFLam80VU9QNFhwMDZlamQrL2VRb2ZqeHlaTW1JQ0FnQUJFUjBkajJyUnB3dk9MRnk5V2lVckp5WXNYTC9SV2ZFcEpTY0dBQVFOUW8wWU5USnc0VVMvSExHaVU4OGgxTFQ0L2ZQaFE0N29uVDU2Z1c3ZHVrRWdrYU5La0NkYXVYWnZqOFdReUdmcjE2eWRrMFA3NTU1OEc2UXJOTDgrZVBRTWcvem44K0QzOTRzVUx5R1F5aElTRW9GNjlldGkzYjUvR0NBWnRGYVJPY01YRk5nQXFzVGdmUzBwS0VwWU5QZDlBWHRuYjJ5TWdJQUJMbGl6QjFxMWJWYnFFc3lzK0srSm1CZzBhcERMeHJVZ2t3dnIxNnhFVEU0UGp4NCtqWThlT3VIWHJsbDdIN09ycWl0V3JWMlA0OE9IWjNrV2lMblpFM1VTeHluVHBKS2Yvc1BoTVJFUkVSRVNmbFRKbHlnakxUNTQ4VWJtbE9iOG9kODVXclZwVmI4ZFZUS3dIR0Q5ck9iL2N1SEVERHg4K3hNaVJJekZ5NUVpVmRiTm56NFpVS29XWm1SbSsrZVlidGNWbkh4OGYrUGo0YUgyK0NSTW1DUEVtbzBhTlFrQkFBT0xqNHpGbHlwUXNrd29xMk5uWlljV0tGZmpxcTYrRTUzcjE2b1h1M2J0cmRVN0YrWnlkbmZIOTk5OEx6eXR1emYrWW9qQ1hYYUZhSkJKaC8vNzlPSFRva042N3pRMHRMd1g0dkV4OHFWemcxRlNFa2tna0dEUm9FQ1FTQ1lvV0xZcS8vdm9MSlV1V3pQSFl2L3p5aTFCNDd0S2xpMEU2NEI4OWVwUnRrVk5STU5hVlRDYkRuVHQzQU1nbjJmelkvUG56NGVibWhna1RKaUEyTmhhdFdyWEM5dTNiNGV2cnE1ZnpaK2ZwMDZmdzh2TEtOdnNha09jWmE1cEVMeWVLK0JwdmIrOXNvMVlVRTdFV0wxNDh6K2ZLRDUwN2QwYW5UcDJ5L0p3cFBvZXNyS3hVMXUzYXRRdm56cDJEaVlrSmZ2amhoeXpITXpNenc4NmRPOUdrU1JOMDZkSUZKVXFVVUluNDBUWHpHVUNXejM0cVdMUUxsaUlpSWlJaUl2cEUxS3BWUzFoV1RCcW5EemR2M2xUcEROTWtKQ1FFQVFFQnd1UGV2WHZyYlF6S3IwZVhUaytaVEpicnI4ek1USlZpNnBBaFEvSjBIRzBjUEhnUUkwZU9oS2VuSjJyWHJvMzU4K2RuMmViQWdRUENyZC9EaGcyRHA2ZG5qc2NkTUdBQTl1N2RtMlZ5UG9VdFc3WUlCZXcrZmZwZzllclZhTjY4T1FCZ3c0WU4yYjZmSWlJaVZCNW5abVlLazNMbFJORXg2ZWJtaHVuVHB3dGZtaWdtRGxSWDRGSjAzWmNzV1JKang0NUZRa0lDRmkxYXBOVTRLS3ZKa3lmajZ0V3JBSUMyYmR0cWxkKzlmUGx5WWRLNGtpVkxZc09HRFFZWlc2MWF0VkNwVWlXTlh4MDdkdFRMZVVKQ1FvUU1jMDJmTzRvb0JuTnpjNlNtcHFKNzkrN1l1SEdqWHM2dnllYk5tMUcxYWxYMDc5OC8yNSsxMk5oWVZLcFVDZVBIajFmSnpkZUdXQ3dXTXU2Yk5HbVM3YmFLaVZoMXVTc2x2NmdyOGlxK044b1hOQklURTRVTFluMzc5bFY3OFFHUVg0QzdjdVVLWnMrZWJmRG9rTnhJU0VpQVdDeFcrVnEvZnIyd1BpMHRMY3Y2elpzM0czSEVoUk9MejBSRVJFUkU5RmxwMEtDQjhNZnZwVXVYOUhiY0F3Y09vR3JWcXRpNGNhTlEvRk9XbVptSkhUdDJvRVdMRmtLUnVtclZxbnJ0T2xXOEhsTlQweXdSRklZa2tVZ3diTmd3N04yN1YzanU1czJiQ0F3TTFGakl6WTBIRHg3ZzNyMTd3dU11WGJwZzdkcTFlUG55SlFCa0tSaUZoNGRqNE1DQmtNbGtjSEp5Z3IrL3YxYm4yYlp0RzNyMDZJRisvZnBsV2ZmaXhRdU1IVHNXZ1B6V2RFVnU4NnBWcTJCdWJnNlpUSWJ2dnZ0T2JRRjk1Y3FWV2FJdGR1L2VqV0hEaG1sVmNILzM3aDBBb0VpUklscTlqdGV2WHdPUVQwQ202VmpGaWhYRHhJa1RZV1ZsaFpVclZ3ckZRMzM2NG9zdklCS0pZR0ZoWVpEakwxNjhPTXZGQzdGWUxLeC8vUGh4bHZYSzhSbnFMbjRzWHJ4WTYvTy9mUGxTeUJRSDVCT2ZlWGw1b1hyMTZwZytmVHF1WExtaTh1OHJrVWd3WWNJRStQbjVBWkJQekhmdzRFRzlSdThZdy83OSs0WGw3T0kwK3ZUcGcrM2J0OFBjM0J4U3FSUUJBUUdRU0NSNkgwOVNVaElHRFJxRXdZTUhJeVVsQlR0MjdNQ2tTWlBVYnB1Wm1Za2VQWHJnMmJObldMWnNHWHg4ZkhEOCtIR3R6M1gzN2wzaDh6eTc0ck5VS2hVK24ydlVxSkdMVjFOd0tDNkNLYytUc0d6Wk1rUkhSNk5Ja1NJNVhzVFMxTzB0RW9tMC90S0hxbFdyWXZYcTFWaTllalZzYlcxaFptYW04cVY4QWNuVTFEVEwrZ1lOR2dqN2szWllmQ1lpSWlJaW9zK0tzN096VUppOWR1MmFVS2pUaC9Ed2NBd2RPaFFPRGc1bzNydzVCZzRjaUpFalI2SkhqeDd3OVBSRW56NTk4T2JOR3dEeWJOUURCdzVrbWN3b3J5SWpJNFVzemFaTm02Sm8wYUo2T1c1T1hyeDRnVFp0Mm1UcDNyeHo1dzRHRFJvRUx5OHZ6Sm8xSzFlVE5MMS8veDdidDIvSHQ5OStpeElsU3NESHh3Y0hEaHhRMmFaOCtmS1lOR2tTenB3NWd5ZFBuZ2pQUDNqd0FDMWF0RUJpWWlKTVRFeXdaY3NXbFF4U1RaS1Nrb1JDMk1mWnpjbkp5ZWpTcFFzU0V4TUJ5QXZPaWhpSEw3LzhVdWo4dTNMbGlrcFhuRXdtdzh5Wk00WDFWbFpXK091dnY0UUoxelp0Mm9UZXZYdm4yREYvLy81OUFNQ2JOMjh3Wjg0YzRVdVRCdzhlQUlCS1hxdENWRlFVQUhrWHRiT3pNNFlPSFlycDA2ZXJUTVNwRDgrZVBSTW1vV3ZldkxuYVFuaGg5OFVYWHlBME5CUzNiOS9HVHovOWhQTGx5d09Rdi9mbnpwMkwrdlhydzkzZEhkOSsreTBDQXdOUnIxNDlMRjI2RklEOGMrajQ4ZVBDWkc2R2tKU1VwUFVkQjdya1RXL2R1aFdBdkxqWW9rV0xiTGZ0M3IwN2R1ellnUVlOR3VENDhlTTV4bUhrMXIvLy9vc3FWYW9nTURCUWVHN3c0TUdZTld1VzJ1MU5URXd3YmRvMDRXZmx4WXNYYU4rK1BRWU9ISWk0dUxnY3ozZmh3Z1ZoT2J2aTg0RURCNFFKWWJQTGhTN0lGQmVRbEMrQ0tTNDJ6Smd4USszblRVSGs1ZVdGVWFOR1lkU29VWGw2LzNsN2V3djdrM2FZK1V4RVJFUkVSUG5PWEdRQ3NTd1RBQ0NXU21CdW1yOS9tdlR1M1J1WEwxOUdabVltZHUzYWhYSGp4dWw4VERjM040aEVJc2hrTXFTbHBlSHMyYk1hdCszV3JSdldyRmtERnhjWG5jK3JzR3ZYTG1HNVY2OWVlanV1SmlrcEtWaTJiQmtXTEZpZ0VndXhlL2R1aElhR1l0R2lSUWdMQzBOTVRBejgvZjB4Yjk0OGZQMzExL0R6ODBQTm1qV3pQWFprWkNTKy92cHJsZWRNVFUzUnNHRkRkTzNhRmI2K3ZrS2hUOW1GQ3hmUXRXdFhvYnQzenB3NWFOZXVuVmF2Ui9raWhQS2tsSm1abWVqWHJ4L3UzcjBMUUg1citUZmZmS095Nzg4Ly80d3RXN2JnOWV2WE9IbnlKQVlQSG96azVHUU1HalFJZS9ic0FRQllXRmhnNzk2OWFOKytQZXJYcjQvR2pSc2pKaVlHdTNidHdvc1hMN0J6NTA2TldjR0tQTjN3OEhDTk9jOEE4TzIzMzhMZDNWM294dDJ4WXdlNmQrK09YcjE2SVRvNld2Z2VBZi9GSTZ4YXRRcUF2QkN1Y1B2MmJlemF0UXNqUm96SWMwVEF4WXNYaFdWdHM2MExxMnJWcXFGYXRXcVlNMmNPYnQrK2paMDdkMkxuenAxNC9QZ3hZbUppc0dIREJwV0xNMVpXVnRpOWU3Zk9reUNxVTZsU0pmejAwMDhBNU84NVF6dHg0b1J3c2FOTm16WmFkZWQzNjlZTlhidDIxV3Y4d3Z2MzcvSFRUejloMWFwVlFyZjVGMTk4Z1QvLy9CTWRPblRJZHQrT0hUc2lKQ1FFMzMvL1BmNzY2eThBd0Y5Ly9ZVmp4NDRoSUNBQVBYcjAwTGp2c1dQSEFNZ252ZE9Vc3k4V2l6Rjc5bXdBOHNKdDE2NWRjLzM2dEJFYUdxcnljNnhQRW9sRXlBaFh2ckRacWxVck5HM2FGT1BIajgvenNmV1IrVnhZWlVqL3UxUERYSXZJbnNLS3hXY2lJaUlpSXNwM3RxWm1TSkRJNHhpU00xTGhZSzNmcnN1Y0RCbzBDTk9uVDhlSER4OFFFQkNnbCtMenFGR2owTGh4WS96enp6KzRlUEVpd3NMQ0VCOGZqOHpNVEJRclZneGx5NVpGbzBhTk1IRGdRTDFPTWdqSS8zaFg1RWpiMjl0bktZN3FVMlJrSk5hdVhZczFhOVlJWGR3QTBMcDFhMnpldkJrZUhoNW8yTEFoQmc4ZWpMMTc5Mkxod29XNGR1MGFNakl5RUJnWWlNREFRRFJ0MmhRLy92aWoya210QVBra2dPWEtsY09yVjYvUXRtMWJkTzNhRlowN2Q4N1NrYXlRa1pFQmYzOS9MRnEwU01oMlhiQmdBU1pQbml4c285emhwcTdUV0hrQ3JITGx5Z0dRZjEvSGpCbURnd2NQQWdBcVY2Nk1OV3ZXWk5uWDN0NGVDeFlzd0pVclY3QjgrWEtjUFhzV1E0Y094ZE9uVHdFQURnNE8yTFZyRjFxMmJDa2MvOHlaTTJqVHBnMmlvcUp3N2RvMVZLMWFGYi85OWh1Ky9mYmJMTWMvY3VRSUFHRDkrdlVZT25TbzhQekgzN3QxNjliaDFhdFhLRisrUEt5c3JHQm5aNGQrL2ZwaDE2NWRRc0hyNU1tVEFKQnRMTXV6Wjg4d2QrNWNpTVZpTEZ5NFVPTjIyVkVVbjBVaWtjR0tiUVZSOWVyVlViRmlSZFNzV1JNelpzeFFpZmxRU0V0TFE5T21UVkdqUmczNCt2cWljK2ZPcUYyN3RsNEthejQrUHRsMnhXc3JNek5UcTIybVRwMHFQTTdOcEltYVhxczJ1ZmtmMjdseko4YVBIeTkwMmdQeWJ1ZWxTNWRxZlFkSXNXTEZFQmdZaUY2OWVtSEVpQkY0L2ZvMTNyeDVnNTQ5ZTJMZ3dJRll2bng1bG1NcFgyUnMxS2lSMnVQS1pES01IejllbUZ4eTVNaVJzTGUzei9WcjFNYXBVNmRVSnJQVnA2Tkhqd3IvTnNxVGQ1cVltT0Rnd1lQNWNxRWpOMFhxd2lJNTQ3LzNleEU5M1FWVkVIMjZaWFVpSWlJaUlpcXdpaWdWQXBNeVB1VDcrUjBkSFRGa3lCQUE4c215Y3BQeG1aM0tsU3RqN3R5NU9IUG1ES0tqbzVHV2xvYU1qQXpFeHNZaU9EZ1lTNVlzMFh2aEdRQU9IVG9rVEdZMWZQaHd2VWNvUkVWRjRZOC8va0RMbGkxUnVuUnB6Smt6UnlnOHU3dTdZL1BtelRoeDRvVEtiZGNtSmlibzJiTW5ybDY5aXBNblQ2SlZxMWJDdW5QbnpzSFgxeGVWSzFmR3hvMGIxZVpDSHp4NEVIRnhjZGk3ZHk4R0R4NnNzZkI4K3ZScFlkSkJxVlFLQ3dzTHJGbXpScVh3REVDbHEzajE2dFZDcDdOTUpzT2pSNDlVQ25aMTY5WUZBSXdiTjA0b05qczdPK1Bnd1lNYXY3ZURCZzNDdkhuek1HSENCTFJvMFVJb1BIdDdlK1B5NWN0QzRWbWhZc1dLdUhqeElpcFdyQWhBM3JrNWJOZ3dOR25TUk9WVy9oczNiZ2l4R3g4ZjQyTlNxVlRJdVIwM2Jod09IejRNUzB0TDlPM2JGOEhCd2JoMzd4NkNnb0pRb2tTSmJPTWVGRVU4VFozWTJsQVVuK3ZWcTFkb2JzY0gvcHVRTVRka01obENRa0t3Y3VWSzlPelpFNjZ1cnZqcXE2K0V3ck8xdFRWR2pScUZxVk9ucW5USDNycDFDN05uejBiZHVuWGg0ZUdCNGNPSDQ5Q2hRMm96NC9PYlloSTlRRFhqVjltS0ZTdUU3Y3FWSzRmT25UdnJmTjZkTzNjS3kxWldWdGx1ZS9mdVhiUnAwd2E5ZS9jVzNyTmx5cFRCa1NOSHNISGp4anhGRC9uNitpSWtKRVNsV3o4d01CQlZxMWJGdi8vK3E3THQyYk5uaFlLc3V1S3o0dTZIUC83NEF3QlF0bXhab1FPNm9EbDU4aVF1WHJ5SVI0OGU0ZTNidDBoT1RvWkVJa0Y4Zkx4d0Y0VEN4eEV0aGlxbWZ5dzBORlJZem85aWQzNVFLVDZibVJ0eEpJYkZ6bWNpSWlJaUlzcDNMcGFXaUVxVEY1MmpFbVBoVlRUblRGNTltekZqQmdJREE1R1VsSVNwVTZlaWJkdTJoZktXM3N6TVRFeWJOZzJBdkh0UHNaeFhNcGtNang4L3h0V3JWeEVjSEl4VHAwNnBkQVVybENoUkFwTW1UY0tJRVNOZ2JXMmQ3VEZidDI2TjFxMWI0OXExYTVnMWE1WVFDL0hnd1FNTUhUb1VQLzMwRS96OC9EQnk1RWdoRzFoUmxOWGs1czJibURKbGl0REpDd0FWS2xUQVAvLzhvM1pDTHpzN083UnYzeDdIamgzRDBhTkg0ZTd1cnZhNDdkcTFRK25TcFJFWUdDZ1VqWW9VS1lJREJ3NElXYzBmeThqSXdNcVZLekYzN2x3aDhnTUF2dm5tRzZ4YXRVcGpjY2JMeXd0WHJsekJnQUVEaEV6ckN4Y3VvRzNidGdnSkNVSHAwcVdGeVJLYk5XdW1jbjVGSVVaUkRCZUx4Umc0Y0NCT25qd0piMjl2ekp3NUUwV0tGTUhmZi8rTkhqMTZZT3ZXclhqKy9Ea0FlWmYreDFuamlzN3cwTkJRbkQ5L1h2aCs1a1ZpWWlKQ1FrSUFGT3pJamZUMGRBd2JOZ3dPRGc2d3NiRkJTa3FLa0JXc3JtQWVFeE9ERnk5ZUlESXlFaEVSRVhqNDhDSHUzcjJMKy9mdlo1bjBFZ0JLbFNxRm9VT0hZc3lZTWNLa2d2UG16Y09OR3pld2ZmdDI3Tnk1VS9nM2VmMzZOZGF0VzRkMTY5YkJ4c1lHYmRxMHdjQ0JBN09OZk5EVm1UTm44TU1QUDhEWjJSbkZpaFZEa1NKRllHRmhnZWpvYU9IOWFHNXVyalpPNHRxMWF5b1hlSDc1NVpkYzVkZVBIejhlQnc4ZVJOR2lSV0Z0YlExTFMwc2tKQ1FJdWZVQU5NWll5R1F5akI0OUduLysrYWZRb1cxalk0T3BVNmZpeHg5LzFEaXhuYlljSFIyeFo4OGVMRisrSEQvKytDTXlNaklRRVJHQlZxMWFZZEdpUmZqaGh4OEEvQmU1QVFBTkd6WlVHZCsrZmZzd2NlSkU0ZC9YeGNVRmh3NGRnbzJOalU1ank4NklFU09FaVZEVnllNmk1SysvL3FyVlJWZ25KeWNNR2pRb1QrUFQxdkxseTJGbFpZVWlSWXJBMnRvYVptWm1lUHYyTFg3Ly9YY0E4Z2dtNVdpa3dpd3k4Yis1RUZ3c3NyL1lVcGl4K0V4RVJFUkVSUG11bkUwUjNFeU1Cd0NFdjR0Q1F5L0RUYnFsaWF1cksyYk5tb1dKRXlmaTFxMWJXTGR1SFlZUEg1N3Y0OURWNnRXcmhjN1lPWFBtd05IUlVhZmpuVDE3VnVPa1lSWVdGbWpYcmgyKy9mWmJkTzdjT2RlVEpkYXBVd2VIRGgzQzlldlg0ZS92THhTaG82T2pNV1hLRkloRUl2enZmLy9UNmxnUkVSSENMZVlXRmhZWU4yNGNmdm5sbDJ5TE94czJiTUM0Y2VPd2YvOStJWjVEd2NyS0N2MzY5Y052di8wR0FCZ3dZQUFlUEhpQUZTdFc0TkNoUTZoZnY3N0c0MjdjdUJHVEprMFNIanM1T1dIVnFsWG8wNmRQanEvRDN0NGUrL2J0dytMRml6Rmp4Z3lJeFdJRUJnYWlkT25TT0g3OE9BNGRPZ1JBbml1OWFkTW16Smd4QXhZV0ZrS25aNjFhdFpDZW5vNldMVnZpMHFWTGNISnl3cDQ5ZTRUczNXN2R1dUh1M2JzNGV2UW9WcTVjQ1FjSEI1VXVSb1ZLbFNvaEpDUUVsU3BWQWlBdlJ1ZVV6YTFKY0hDd1VCUXN5TVZuUzB0TFhMaHdRU2dRS2xPWG0rN241NGZ0MjdkbmU4eUtGU3VpVzdkdTZObXpwOFpNNTFxMWFxRldyVnBZdEdnUnJsNjlpbTNidG1ISGpoMTQrZklsQU9ERGh3L1l2MysvWGpxSnMxT3FWQ25jdUhFajIyMG1UcHlZcGNzMEtTa0p2cjYrU0U5UEJ3QzBiZHMyUzBaN1RyeTh2SVM3QTlTeHNyTFNlRXlSU0FRSEJ3ZmhQZGE3ZDI4c1diSkU3d1hKNzcvL0hvMGFOVUtmUG4zdzVNa1QyTmpZcU9SSEs0cTFscGFXS2o4ckhUcDBVQ25rbGk5ZkhudjM3czN4Z3BxdXpNM050Y3JjVnFkYXRXbzVGcC9kM2QyeGUvZHVPRGc0NU9rYzJ0cTBhWlBLUllpUGZmMzExekEzL3pTNmhNUGpvb1RsY2picTd6RDRGTEQ0VEVSRVJFUkUrYTZjelg5L0lJZTlmV0cwY2ZqNStlSEFnUU5DQjJDSERoM2c2ZWxwdFBIazFyTm56ekJseWhRQTh1N2lNV1BHNkh6TTVzMmJvMU9uVGtKaHVHalJvbWpUcGcwNmQrNk1ybDI3Q3AzSnVxaGR1M2FXSW5UbHlwVXhZY0lFclkvUnJWczMrUHY3NDlhdFcxaThlTEhHTGtsbGl1S0pXQ3hHVkZTVVVEeXp0N2VIbTVzYlRKUW1mQktKUkZpd1lBR0dEeCtlNDdGSGpoeUpFeWRPWU4rK2ZSZzJiQmptelpzbmRMcHFRMUYwNzlpeEk2NWZ2NDZ2dnZvS2dId3lyNzU5KzBJa0VxRmx5NVlJRGc1R1ZKUzhXR0ZsWllVMmJkcGc1c3lac0xTMFJKTW1UZkR5NVV2czM3OGZsU3RYVmpsKzVjcVY4ZWJORzlqWjJlSFBQLzlVRzJHeWFORWlaR1JrNFBIanh5aFNwQWpHangrZjV5S1RJbkxEeDhjSDN0N2VlVHBHWHBtWW1BaEZmM1dkbnZiMjlpb1hCVHAyN0lpTEZ5OUNMQlpESnBQQnhjVUY3ZHUzVi90ZW5ENTlPbmJzMkNGa3p6bzRPS0JTcFVxb1Y2OGVHamR1ak1hTkcrZDZFdEc2ZGV1aWJ0MjYrUFhYWDNIKy9IbHMyN1lOdTNidFFva1NKVlR5dlEyaFpNbVM2TlNwRTVLVGs0V0lJS2xVQ2xOVFU1UXNXUkk5ZXZSUW14OXZaMmVIZ0lBQTlPL2ZIM1oyZGxpL2ZuMnV6KzNqNHdNTEN3dmgrNjZzU3BVcVdMSmtDVXFYTHExeC81a3paeUlrSkFRVEowNUU4K2JOYzMxK2JkV3FWUXMzYjk3RThPSEQwYjE3ZC9qNCtBQ1FUOERYb0VFRHhNYkdva0tGQ2lvRitubno1dUhzMmJOSVQwL0hvRUdEc0h6NWNyMUhJU25yMmJNbkFLaTk0MFBaNHNXTE5XN1h2MzkvT0RvNklqazVHU2twS2NqSXlJQkVJb0ZNSmtPeFlzVlFzMlpOZE9uU0pjZTdYUFNoU3BVcVdZclBKaVltS0ZHaUJIeDlmZldTYVY1UVBJcUxFSmJMMnVidHdrRmhJSkpkWC9QcEpYWVRFUkVSRVZHQjltOWNMTDYrRlF3QXFPUmNDbWVHcmpMYVdLS2pvMUczYmwxRVJVV2hZY09HK1BmZmZ3dEZubVJhV2hxYU5HbUM2OWV2dzh2TEMxZXZYb1dycTM3aVMrN2N1WU9USjAraVdiTm1xRm16WnE0N25IUHIrdlhyTURNelEvWHExUTE2SGtPS2o0L0hzMmZQOHR3dHJJbFVLa1ZxYXFyUTBaaVptUW1aVEpibDMwUWlrZUQ5Ky9mWmRyNC9mLzVjWTNTSVBxMWV2UnAzN3R4Qml4WXR0T3IrTGt6MjdOa0RKeWNuVkt4WVVXOC9ieCtUU3FXSWo0L1htSE5lVUZ5OWVoWEFmeG5wZVNVV2l5R1ZTb1hNOXNMVTFTcVJTQkFaR1ptbFVMNXQyemFVTFZzV2RlclVNZExJakVjaWtRZ1h5ZkxqODZZd2E3WmhERUxmeUMvQWI2L1JBTTJkY25meHFpQVExUjZaWTE0Wmk4OUVSRVJFUkpUdlVpUVNsRDk3QkJLWkRDS0lFUExkRmpqWjVINXlLSDI1YytjT1ZxeFlBVUIrUzIvcjFxMk5OaFp0SFRseUJIdjI3QUVndnozY0VCTVpFaEVSa2Y2OS9aQ0F5aXUrZ1F3eW1JdE04S2g1QjlpWUZyNkFDbTJLejRYdlZSRVJFUkVSVWFGbmEyYUdta1VkY0RYaEhXU1E0WGo0RmZTcjJ0Wm80NmxXclJyV3JWdG50UFBuUmNlT0hkR3hZMGRqRDRPSWlJaHk2ZmpqSzVCQjNnOWNvMml4UWxsNDFwWkp6cHNRRVJFUkVSSHBYeWNYRDJGNTUvM1RSaHdKRVJFUlVmN1pHZkxmN3oyZGxYNGYraFN4K0V4RVJFUkVSRWJSdzgwVHBwRGZyUmtjZVI5UDQxOFplVVJFUkVSRWh2VTAvaFV1UjRZQUFFd2hRZyszd2pQUmNWNncrRXhFUkVSRVJFYmhZbUdKbHNYbEUzYkpJTU9DODM4WmVVUkVSRVJFaHJYZ1hLQVF1ZEd5dUN1Y0xTeU5QQ0xEWXZHWmlJaUlpSWlNWmt5cHNzTHlnWWZuY2Z2MVl5T09ob2lJaU1od2JrYy93b0hRQzhManNTWExHWEUwK1lQRlp5SWlJaUlpTXBvR3haeFFyNWdUQUhuMzgreC9OeGg1UkVSRVJFU0dNZXZNQnFIcnVYNHhKelJ3Y0RMeWlBeVB4V2NpSWlJaUlqSWFFVVNZVXJhUzhQaGl4RjJjZW5yZGlDTWlJaUlpMHIrZ0o5ZHdLZUtlOEhpeTB1OC9ueklXbjRtSWlJaUl5S2dhT2ppaHU5c1h3dU1wSi81QWZHcVNFVWRFUkVSRXBEL3ZVdDlqNnNuVnd1TWVicDVvK0JsMFBRTXNQaE1SRVJFUlVRRXd5N3N5N016TUFBQVJpVEVZdW04dXhKa1NJNCtLaUlpSVNEZmlUQW0rM1RzUEVZa3hBQUI3TTNQNGUvc1llVlQ1aDhWbklpSWlJaUl5T2xkTEsveGFxYnJ3K0ZMRVBmd1V0TWFJSXlJaUlpTFMzYlNUQWJnVStWL2N4cStWcXNQVjBzcUlJOHBmTEQ0VEVSRVJFVkdCME5YMUN3enlMQ1U4M256ckNEYmVPbXk4QVJFUkVSSHBZTVBOUXdpOGZWUjRQTml6TkxxNGVoaHhSUG1QeFdjaUlpSWlJaW93ZmlsZkdRMkxGUmNlVHc5YWd3MDNEeGx4UkVSRVJFUzV0K0htSWN3NHRWWjQzTkRCQ2JQTGZ6NXhHd29zUGhNUkVSRVJVWUZoYVdLS3pkWHJ3c2ZPSGdBZ3laUmk2c25WK04rSlZjeUFKaUlpb2dKUG5DbkJqOGRYWXVySjFaQmtTZ0VBUG5iMjJGeXRIaXhOVEkwOHV2ekg0ak1SRVJFUkVSVW85bWJtMkZham9WQ0FCdVFSSEwyM1QwZDhhcElSUjBaRVJFU2tXWHhxRW5wdm02NFN0ZUZqWjQ5dE5SckMzc3pjaUNNekhoYWZpWWlJaUlpb3dIR3hzTVMrV28xVklqZ3VSZHhEMjgxK09QWDB1aEZIUmtSRVJKUlYwSk5yYUx2WlQyVnl3WVlPVHRoWHF6RmNMQ3lOT0RMakVzbXVyNUVaZXhCRVJFUkVSRVRxcEdkSzhmT2pFR3lLZXFieWZDT3Zxdmk1eFZCVWQvTTIwc2lJaUlpSWdOdlJqekRyekFaY2lyaW44dndRejlLWVZkN25rNDZaK2RKVEFBQURoMGxFUVZUYUVOVWVLY3B4R3hhZmlZaUlpSWlvb0RzUTh3cVRIdDdHZTRsWWVFNEVFYnBVYkl3cFRRZWlqTVBuTlhNOEVSRVJHZGZUK0ZkWWNDNFFCMEl2UUliL3lxdjJadWI0dFZKMWRISDk5SDgzWWZHWmlJaUlpSWcrR1RIcGFmQi9ISUk5cjZOVW5oZEJoUG9sZk5ETHB5WGFlOWVIazAxUkk0MlFpSWlJUG1WdlB5VGcrT01yMkJseUdwY2pRMVNLemdEUTA2MEVabnAvQ1ZkTEt5T05NSCt4K0V4RVJFUkVSSitjUy9GeFdQRGtJYTRreEdWWko0SUlGWnk5ME5pcktzbzdlYUdja3lkS0ZIVkZFUXRyRkxHd2hvWHA1em5aRHhFUkVXa25ReXBHY2tZcWtqTlNFWmtZZy9DNEtEeUtpOENGaUxzSWV4T1JwZUFNQVBXTE9XRnkyVXBvNk9Ca2hCRWJENHZQUkVSRVJFVDBmKzNhdldyVEFSVEc0WlA4MHlwcGlvM1JLRVZ3YVBlQ2c1Q3RPRHQ1RzE2UDErSGk3Q280Q081MUVLUm9zRitZbHRvbTFhbWJnOE9yS2NuelhNRzduaDluWWIwN09xaFhuL2ZxN2Zkdk5mdkRJUWdBOEs4MDFhcG45eDdVeThmYk5WcXk2SHp0YitKejUzOE1BUUFBU0J2MUJ6WHFEMnA4OGJOZWYvMVNiOGI3OWVIa3FLYS9oR2dBSUsvVGF0V1RPLzE2UHR5c0Z3OGYxZjNWVy9PZWRPUDVmQVlBQUJiRzJXeGE3NDhQNitPUDQvcDBPcW05czlNYVg1elhaSHBaazltc0xxK3U1ajBSQUxqQlZ0cnQ2alZOOVRvck5WeTlYZHZkdGRwYTY5WE8ra1k5M2JoYjNjWXY3eldmendBQXdGTHBOcDNhSFF4cmR6Q2M5eFFBZ0tYWG52Y0FBQUFBQUFBV2ovZ01BQUFBQUVDYytBd0FBQUFBUUp6NERBQUFBQUJBblBnTUFBQUFBRUNjK0F3QUFBQUFRSno0REFBQUFBQkFuUGdNQUFBQUFFQ2MrQXdBQUFBQVFKejREQUFBQUFCQW5QZ01BQUFBQUVDYytBd0FBQUFBUUp6NERBQUFBQUJBblBnTUFBQUFBRUNjK0F3QUFBQUFRSno0REFBQUFBQkFuUGdNQUFBQUFFQ2MrQXdBQUFBQVFKejREQUFBQUFCQW5QZ01BQUFBQUVDYytBd0FBQUFBUUp6NERBQUFBQUJBblBnTUFBQUFBRUNjK0F3QUFBQUFRSno0REFBQUFBQkFuUGdNQUFBQUFFQ2MrQXdBQUFBQVFKejREQUFBQUFCQW5QZ01BQUFBQUVDYytBd0FBQUFBUUp6NERBQUFBQUJBblBnTUFBQUFBRUNjK0F3QUFBQUFRSno0REFBQUFBQkFuUGdNQUFBQUFFQ2MrQXdBQUFBQVFKejREQUFBQUFCQW5QZ01BQUFBQUVDYytBd0FBQUFBUUp6NERBQUFBQUJBblBnTUFBQUFBRUNjK0F3QUFBQUFRSno0REFBQUFBQkFuUGdNQUFBQUFBQUFBQUFBQUFBQUFBQUF3Qkw2RFkzczV2aktuWXVKQUFBQUFFbEZUa1N1UW1DQyIsCiAgICJUeXBlIiA6ICJtaW5kIgp9Cg=="/>
    </extobj>
    <extobj name="C9F754DE-2CAD-44b6-B708-469DEB6407EB-8">
      <extobjdata type="C9F754DE-2CAD-44b6-B708-469DEB6407EB" data="ewogICAiRmlsZUlkIiA6ICI2NzcxOTA0NTYwMyIsCiAgICJHcm91cElkIiA6ICIxNTU2NTI4NjgiLAogICAiSW1hZ2UiIDogImlWQk9SdzBLR2dvQUFBQU5TVWhFVWdBQUJlUUFBQUczQ0FZQUFBRFZiVlVpQUFBQUNYQklXWE1BQUFzVEFBQUxFd0VBbXB3WUFBQWdBRWxFUVZSNG5PemRkMXpVOVI4SDhOZHhkMndFQkFGUnNCUk4wOFNaSTNkcWpweHBybjRhNXN4dHJrVE5tVHN6TlZGTFJjM01ITGpGaGVYZTRzNDlVQUhaNitEbTc0L3J2b0dzNHpqdUdLL240OEdqTC9kZGIrRDhCcS92NS92K2lEU1gxMmhBUkVSRVJFUkVSRVJFUkVRR0U5VWJLc3B0R3d0VEZFSkVSRVJFUkVSRVJFUkVWTkl4a0NjaUlpSWlJaUlpSWlJaU1nRUc4a1JFUkVSRVJFUkVSRVJFSnNCQW5vaUlpSWlJaUlpSWlJaklCQmpJRXhFUkVSRVJFUkVSRVJHWkFBTjVJaUlpSWlJaUlpSWlJaUlUWUNCUFJFUkVSRVJFUkVSRVJHUUNET1NKaUlpSWlJaUlpSWlJaUV5QWdUd1JFUkVSRVJFUkVSRVJrUWt3a0NjaUlpSWlJaUlpSWlJaU1nRUc4a1JFUkVSRVJFUkVSRVJFSnNCQW5vaUlpSWlJaUlpSWlJaklCQmpJRXhFUkVSRVJFUkVSRVJHWkFBTjVJaUlpSWlJaUlpSWlJaUlUWUNCUFJFUkVSRVJFUkVSRVJHUUNET1NKaUlpSWlJaUlpSWlJaUV5QWdUd1JFUkVSRVJFUkVSRVJrUWt3a0NjaUlpSWlJaUlpSWlJaU1nRUc4a1JFUkVSRVJFUkVSRVJFSnNCQW5vaUlpSWlJaUlpSWlJaklCQmpJRXhFUkVSRVJFUkVSRVJHWkFBTjVJaUlpSWlJaUlpSWlJaUlUWUNCUFJFUkVSRVJFUkVSRVJHUUNET1NKaUlpSWlJaUlpSWlJaUV5QWdUd1JFUkVSRVJFUkVSRVJrUWt3a0NjaUlpSWlJaUlpSWlJaU1nRUc4a1JFUkVSRVJFUkVSRVJFSnNCQW5vaUlpSWlJaUlpSWlJaklCQmpJRXhFUkVSRVJFUkVSRVJHWkFBTjVJaUlpSWlJaUlpSWlJaUlUWUNCUFJFUkVSRVJFUkVSRVJHUUNET1NKaUlpSWlJaUlpSWlJaUV5QWdUd1JFUkVSRVJFUkVSRVJrUWt3a0NjaUlpSWlJaUlpSWlJaU1nRUc4a1JFUkVSRVJFUkVSRVJFSnNCQW5vaUlpSWlJaUlpSWlJaklCQmpJRXhFUkVSRVJFUkVSRVJHWkFBTjVJaUlpSWlJaUlpSWlJaUlUWUNCUFJFUkVSRVJFUkVSRVJHUUNET1NKaUlpSWlJaUlpSWlJaUV5QWdUd1JFUkVSRVJFUkVSRVJrUWt3a0NjaUlpSWlJaUlpSWlJaU1nRUc4a1JFUkVSRVJFUkVSRVJFSnNCQW5vaUlpSWlJaUlpSWlJaklCQmpJRXhFUkVSRVJFUkVSRVJHWmdNVGNCUkFSRVJFUlVmR1RvbExpUWx3TWJpVEU0V0ZLRWg2bUpDRXlMUTFKU2lXU1ZVb29OR3B6bDBoRVJFU1VJNm5JQW5aaUNld2xFcmhaV2NISDFoNCt0dmFvV2NvSkRaeEt3MWJNYUpYeWp1OGFJaUlpSWlJeWlraDVHbmFGaCtGQTVDdGNqWStGVXFNeGQwbEVSRVJFQmxObzFJaFR5aEdubENNc05RVlg0Mk9GZFJLUkNIVWNuZEhSelJPZmVaUkhHVXNyTTFaS1JZbEljM2tOZjBzbUlpSWlJaUtEYUtEQnViaG8vUHowRVU1RVJVQUYvbmxCUkVSRUpZc1lJclJ5ZGNlSUNqNW81T3hpN25MSWpFVDFob3B5MjRZajVJbUlpSWlJeUNCblk2T3g0TkZkWElpTHpyUk9CQkdxbHFtQWo3dy93SHV1RmVCVHVqektPN3JCd2RJVzlwWTJrUElSYnlJaUlpcmtGQ29sa3VReUpNcFRFQllmaVljeFlmZ242aG5PUEwrSmUyK2VRZlB2UUFRVk5EZ2FGWTZqVWVGbzRPU0NLWldxb1RHRGVjb0dSOGdURVJFUkVWR2VSS1NsNHJzSHQ3QTcvR1dHMTBVUW9aRlhEZlNzMFFxZitEU0FpNjJqbVNva0lpSWlLbGpSS2ZFSWZuZ0JmOTQ2Z1hNdmJnbmh2RTUzai9LWVdiazYzSzJzelZRaG1ZTStJK1FaeUJNUkVSRVJrZDcyUkx6RU4zZXZJMUdwRkY0VFFZVE8xWnBpU3RQL29hS3pweG1ySXlJaUlqSzl4N0d2c09EVVp1eTlleXBETU84Z2tlQ0hhclhSMloyL0g1VVVET1NKaUlpSWlNZ28wdFFxVEw5L0M0RmhUek84M3FTQ0w2YTM4RU10ajhybUtZeUlpSWlva0xnZS9nQ3pROWJqelBNYkdWNy9zdnk3bUYybE9xd3N4R2FxakV5RmdUd1JFUkVSRWVWYnZGS0JMNjlmeE5tNEtPRTFiMGQzTEd3N0FxMHExalZqWlVSRVJFU0Z6L0hIbHpIbHlNOTRIaDhodk5iWXlSV0J0VDVFS1luVWpKVlJRZE1ua0xjd1JTRkVSRVJFUkZRMFJjclQwUFh5bVF4aGZHUHZEM0Jrd0hLRzhVUkVSRVJaK0xoaVBSd1pzQnlOdlQ4UVhqc2JGNFd1VjA0alVwNW14c3FvTUdBZ1QwUkVSRVJFV1VwUUt0RHI2am5jU1lvWFhodFF1d08yOTVvTFp4c0hNMVpHUkVSRVZMZzUyemhnZTYrNUdGQzdnL0RhN2NRRTlMNTJGZ2xLaFJrckkzTmpJRTlFUkVSRVJKbWtxVlVZY1AyaUVNWkxMTVJZMFBackxHbzdBbElMaVptckl5SWlJaXI4cEJZU0xHbzdBZ3ZhZmczSnYvM2pieWNtWU1EMWkwaFRxOHhjSFprTEEza2lJaUlpSXNwayt2MWJHZHJVekcwOUZINjFPNXF4SWlJaUlxS2l5YTkyUjh6NWVJancrZG00S015NGY5dU1GWkU1TVpBbklpSWlJcUlNOWtTOFJHRFlVK0h6QWJVN01Jd25JaUlpeW9lQmRUNUYvMXJ0aGM4M2hqM0Izb2hYWnF5SXpJV0JQQkVSRVJFUkNTTFNVdkhOM2V2QzU0MjlQOEQzclllWnNTSWlJaUtpNHVIN05zUFEyT3UvaVY2L3VYc2RFV21wWnF5SXpJR0JQQkVSRVJFUkNiNTdjQXVKU2lVQXdOdlJIZXU3K2dzOVQ0bUlpSWpJY0ZJTENkWjM4NGUzb3pzQUlFR3B3TXdIYkYxVDBqQ1FKeUlpSWlJaUFNRFoyR2pzRG44cGZMNmc3ZGR3dG5Fd1kwVkVSRVJFeFl1empRUG10eGt1Zkw0clBBeG5ZNlBOV0JHWkdnTjVJaUlpSWlLQ0Jock1mM1JIK1B3ajc1cjR1R0k5TTFaRVJFUkVWRHkxcmxRZmpiMy9hMTJ6OE5GZE0xWkRwc1pBbm9pSWlJaUljQzR1R2hmallnQUFJb2d3bytWQU0xZEVSRVJFVkh4OTEySWdSQkFCQU03SFJlTWNSOG1YR0F6a2lZaUlpSWdJUHo5OUpDeDNydFlVdFR3cW03RWFJaUlpb3VLdFZ0a3E2RnkxaWZENXFtY1B6VmdObVJJRGVTSWlJaUtpRWk1U25vWVRVUkVBdEtQanB6VDluNWtySWlJaUlpcitwalRyTDR5U1B4RVZnVGZ5TkROWFJLYkFRSjZJaUlpSXFJVGJGUjRHRlRRQWdFWmVOVkRSMmRQTUZSRVJFUkVWZnhXZFBkSFFxem9BUUFVTmRvV0htYmtpTWdVRzhrUkVSRVJFSmR5QnlGZkNjczhhcmN4WUNSRVJFVkhKMHJQNmY3OTc3VS8zT3hrVlh3emtpWWlJaUloS3NHU2xFbGZqWXdGbzI5Vjg0dFBBekJVUkVSRVJsUnlmVkc0Z3RLMjVGaCtIRkpYU3pCVlJRV01nVDBSRVJFUlVnbDJNajRGU28yMVhVN1ZNQmJqWU9wcTVJaUlpSXFLU3c5WFdDZStWOFFZQUtEUnFYSXlMTVhORlZOQVl5Qk1SRVJFUmxXQTNFdUtFNVkrOFB6QmpKVVJFUkVRbFV4UHZtc0p5YUdKY0RsdFNjY0JBbm9pSWlJaW9CSHVZa2lRc3YrZGF3WXlWRUJFUkVaVk1WVnk4aGVWSHlVazViRW5GQVFONUlpSWlJcUlTTEgwZzcxTzZ2QmtySVNJaUlpcVpmRnorK3gzc1lVcXlHU3NoVTJBZ1QwUkVSRVJVZ2tXbXBRbkw1UjNkekZnSkVSRVJVY25rNWVndUxFZktVODFZQ1prQ0Eza2lJaUlpb2hJc1Nha1VsaDBzYmMxWUNSRVJFVkhKWkc5cEl5d25LUlZtcklSTWdZRThFUkVSRVZFSmxxejZMNUJQLzhjZ1VXN2tjam1PSGoyYXAzM09uVHVISTBlTzRQWHIxd1ZVVmNuMDdOa3pwS1NrWkx2Kzh1WEx1SHIxS3RMU1BSRmphaWRPbk1EejU4OEw5QnhMbGl6QmtpVkxjUDM2ZFlQMkR3ME5GWTVSMUNtVlNpaVZTcWpWNm53ZFI2MVdDOGZTeDZWTGwvSjF2cElpSWlJQ2YvLzlOMVFxbFVuUEd4Y1hoN2k0dUh5L0w0eXRJSzhQang0OXdyTm56d3o2bW84Y09ZSm56NTRWUUZXWlpRamtUZnkrSU5NVGFTNnYwWmk3Q0NJaUlpSWlNZy8zWTN1RTVZakpCOHhZQ1JVbGYvMzFGL3o4L1BEMDZWUDgvZmZmYU5La2lWNzd0V25UQnNlT0hZT3JxeXNpSXlNaEVva01PbjlNVEF3aUl5TU4yamNuSGg0ZWNISnlNdW94Ky9YcmgrRGdZQUJBcFVxVmNPellNVGc0T0JqMUhLMWF0Y0s1YytmUXVuVnI3TjY5R3hLSkpNUDZtalZyNHViTm15aGJ0aXhldm54cDhQZmRFR0ZoWWVqYnR5OU9uVHFGTm0zYTRNaVJJd1YyTHQzWHRXTEZDb3djT1RMUCt3Y0VCR0Q0OE9FQUFJMm1hRWNsdXUrRnY3OC81czZkYS9CeEpreVlnS1ZMbHdMSStYdWlWcXN4ZnZ4NExGKytITE5uejhiMDZkTU5QbWQrRllYcncrTEZpekZwMGlTNHVMaGc5ZXJWNk5tenAxR09teHZkKytMdTNidW9XclZxcHZWWHJseEJ2WHIxQUFDQmdZSG8zNzgvQU8xTlBUYzNOM2g3ZTJmYUp6OU1jWDNvMDZjUHRtM2JCbnQ3ZThUR3htYTZQbWJuelpzM3FGQ2hBbVF5R1pvMGFZS1FrQkM5OXpXVSs4S093bkpFNnk0RmVpNHFPS0o2UTNQOW4yekJ2cE9JaUlpSWlJZ0tJWTFHWTlKUXNyang5dlpHZUhnNE5Cb05oZ3daZ3REUVVFaWwwaHoza2N2bE9IUG1EQUNnZGV2VytmcityMSsvSGhNblRqUjQvK3dZR3VSbVorSENoZGk2ZGF2d3VaT1RFMUpUVTQwYXlFZEZSUWtqYlJNVEV6TUZSZzhmUHNUTm16Y0JBQjA2ZERENSs3NXMyYkpJU0VnQUFCdzllaFRyMXEzRDRNR0RUVm9ERmJ6SXlFanMzcjBiQURCanhnekV4c1ppNmRLbEdkNXZ3Y0hCZVBMa2lWSE9OMnpZc0d6WEZZWHJ3NTkvL2drQWlJMk5GUUp3WTNuejVvMXdFMlhCZ2dWNTJ0Zk96azVZVmlpMGJWT3VYcjJLMXExYlE2MVdZOUdpUlJnNmRLalJyaU9tdUQ0OGV2UklPRmRlQXZYbHk1ZERKcE1CQUZxMmJGbmdZVHlWTEh3M0VSRVJFUkZSb2JGdzRVSk1tVElGSXBFSU8zZnVSTGR1M1l4MjdKaVlHQnc1Y2dTSER4OUdjSEN3MGRxbUhEaHdBSjA3ZDRaYXJjYjgrZk14WmNvVW94eFh4OFBEQXhFUkVVWTlabTV5R3gzODdydnZZdnIwNlpnNmRTcnUzcjJMMWF0WFkvVG8wVG51YytIQ0JTSGNhTnUycmRGcUxheisrT01QZlB2dHR3QUFzVmdNbFVxRlI0OGVvV1BIamdnSkNja1FmT1ZIVUZDUTBQYWlUNTgrbWRidjNMbFRXTzdSbzRkUnpwa1hZckVZcTFldnhrY2ZmUVNOUm9QSmt5ZWpTNWN1Y0hNemZCSnBqVWFUWS9zZHBWS0oxTlM4VDRxWXZpMUxWdnRiV2xyQ3dvS2RmN1BpNGVHQmtKQVFORy9lSEdGaFlWaTJiQmxrTWhsKy92bG5JYnhkdlhvMTl1elprOHVSOUpOVElGL1lQWHIwU0dqdDA2bFRKN3o3N3J0R1BYNTBkRFFXTGx3SUlPK0J2TDI5dmJDc0MrUkZJaEZjWEZ6dytQRmpEQjgrSER0MzdrUmdZQ0E4UFQzelhXdEJYQi9lcGd2azMzLy9mYjMzU1VoSXdNOC8vd3dBY0hkM3g2UkprNHhXRHhIQUh2SkVSRVJFUkZSSUhEaHdBRk9uVGdVQVRKMDZOZDlodkZxdHh2bno1ekZ6NWt3MGJOZ1FaY3FVUVo4K2ZSQVlHSWp3OEhCamxBd0E2Tml4STJiT25BbEFXN2V4QXFmQ2J2ejQ4YWhRb1FJQVlQYnMyWWlMaTh0eCt3TUh0QzJSSkJJSk9uWHFaTFE2TkJwTnZqNTBvWk14SFQ1OEdQMzc5NGRHbzRGRUlzSCsvZnZSdTNkdkFOb2UyNTkvL3JuZVBibHpvd3ZjcFZKcGxvRzdib1IrMmJKbDBhWk5HNk9jTTY4YU5XcUVBUU1HQU5DT0NQN21tMi95ZGJ6UTBGRFkyTmhrK3RBWk4yNWNsdXR6K3hnMWFwUndqS3pXSHp4NE1GOTFGM2NWSzFaRVNFZ0lQRHc4QUdoYkFCbnppUk5ERk1icncyKy8vU1lzRjhSSS92eklhb1I4N2RxMWNlWEtGWFRwb20yaGN1ellNZmo2K21MLy92MUdPYWV4cncvcHhjYkdJaVltQmdCUXJWbzF2ZmY3NFljZkVCc2JDMEQ3LzdmME55cDBDbHNmZmlwYU9FS2VpSWlJaUlqTUxqSXlFbjUrZmxDcjFhaFRwNDRRY0J1cWQrL2VPSHIwcVBDSGVFR2JPblVxRGg0OGlQUG56MlBnd0lHNGVmT21VVVlQQXNEWFgzOHRQTkwvdHBDUUVGeTllbFhZTG4wb21SMWRLNE5xMWFxaFE0Y09CdGRsWldXRnVYUG5Zc2FNR1pnMWF4WktsU3FWN2JacXRScGJ0bXdCb0IwZDcrcnFhdkI1Qzd1Z29DRDA2dFVMY3JrY0FMQnk1VXEwYTljT0xWdTJ4TXVYTDNIcTFDa2NQSGdRL2ZyMVEyQmdJS3l0clEwK1YwUkVCSTRmUHc0QWFOKytQVnhjWERLc1AzWHFGRzdjdUFFQStQVFRUL1AxVkVpWk1tVmdaV1ZsOFA3ZmYvODlkdXpZQVdkblo3UnMyZExnNDlCL1ZDb1ZIang0a09NMjBkSFJ1SGZ2WHFiWEsxV3FsR3ViS1VQNCtQamcwS0ZEYU42OE9SSVNFckJod3dZTUhEZ1FkZXZXUlZCUVVMNk9QVzNhTk15Yk44OUlsUmFjdkxSejBYZitqYmNWMUJ3SDZkdHA2YTVoZ0xiZFZsQlFFR2JPbklsWnMyWWhLaW9LUTRjT3hiMTc5NHpTZ3F1Z3JnLy8vUE9Qc0Z5alJnMjk5b21KaWNHeVpjc0FBTFZxMWNLZ1FZTXlyTisvZno5bXo1Nk43dDI3Ry8ySk9DbzVHTWdURVJFUkVaSFpqUm8xQ20vZXZJR0ZoUVhXcjErZjcxNnRmL3p4UjRiUFJTSVIzbm5uSGFQMUwzNmJXQ3pHK3ZYclViTm1UY1RFeEdENDhPRkdHeWsvWThhTWJOZU5IVHRXQ09SbnpacWxWOUN0QytUcjFLbURKVXVXNUxyOUw3LzhrdTA2alVhRGlSTW5JaTB0RGV2WHI4KzAzdGZYRi9YcjE4Zng0OGZ4OHVWTEFOb2c4UERodzdtZUZ3QXFWS2lRNjZqR3AwK2Y2bldzN09qYXZSaERRRUFBUm8wYUpZeCtYN2h3SVlZT0hRcEFld05qNzk2OWFOdTJMUzVkdW9UdDI3Zmp4WXNYQ0FvS01yZzl3NisvL2lxTVl2M3FxNjh5clYrNWNxV3d2RzdkT3F4YnQ4Nmc4d0RhbXo4dFdyUUFvQTJzL3Y3Nzd6d2ZZOFNJRWFoVnF4YXNyYTMxRG1kYnRHaVJhU0xORHo3NFFCaTltcDZ6c3pNQVlOR2lSUWIxb2Q2d1lRUEdqeDhQQUZrZVA2dFJzdVlVR3h1YjY3K1BnSUFBQkFRRVpIcjl3WU1IOFBIeE1Vb2R1bXRFN2RxMVViZHVYZFNxVlF0QlFVRVlNMllNdG16WmdwbzFhK2E0djY3OXpJQUJBOUNvVVNPajFLUlRtSzRQUllGRUlvR1ZsUlhTMHRLRUZtUHB6Wnc1RTVVclY4YW9VYU93YjkrK0xNTjRjMThmMGpNa2tKODllN1p3RS96SEgzL00xS1pxNjlhdHVIVHBFbTdmdm8yK2Zmc2FmYUpiS2hrWXlCTVJFUkVSa1ZtZFBYc1cyN2R2QjZBTlpIeDlmWTF5WEJjWEY3UnQyeGJ0MnJWRHUzYnQ4UGp4WTZPSFBlbFZxMVlOZ3dZTlFrQkFBUGJ1M1l2ang0L2o0NDgvTHJEem1VcCtKdGliUEhreTZ0ZXZueUdzWDdGaUJWYXNXS0hYL2lOR2pNZ1FLbWZGMlAyWERhRlFLREJod2dUODlOTlB3bXVMRnkvR2hBa1RNbXpuNU9TRW8wZVA0cE5QUHNHRkN4ZHc3dHc1TkdqUUFQdjI3ZE03TE5KUnE5VkN3RjYyYkZsMDdOZ3h3L3F3c0RCaGtrMWp1M1BuamxIbmQ4akpwVXVYTWsxNktSYUxjd3poYkd4c2NseWYwMzQ2aHV4ZjFNVEV4QWhQVUdUbnhZc1h3dkxKa3ljenJOUGRvTkZkSS96OS9WRzNibDBBMmtrd1EwTkQ5Um90dm1iTkdnQkF3NFlOalg2Tk51ZjFvVisvZnBnMmJaclJqamQzN3R3TTdXNEtpb09EUTdhQlBLRDl1anAxNnBUdFUxSG12RDY4ZlBreXczVXYvYzNmWThlTzRkU3BVNW1Pa2I2dDBqLy8vQ1AwanUvWHJ4K2FOMitlYWZzbFM1WmczNzU5U0VwS3d1alJvL1A5NUFlVlRBemtpWWlJaUlqSXJMNzc3anNBMnBBdHA5SGdlWEh1M0RsOCtPR0hHVWEyUFg3ODJDakh6c24wNmRPRlVjdmZmZmRkc1FqazgrdkJnd2Y0ODg4L3pWMUdnWG4yN0JsNjkrNk44K2ZQQTlEMmNsK3paZzM4L1B5eTNON1IwUkZIang1Rmp4NDljT1RJRVR4OStoU05HalhDZ2dVTE1IejRjTDBuRFQxOCtMQXcrcmRuejU0UWk4VVoxcythTlVzWVBYLzI3Rmw4OE1FSEFQNXJTVEZwMGlSTW56NWQ3NjlUbjNaSWhjV29VYU15OUlNdnJseGRYYk50WGFJTHd2MzkvVEYzN3R3c3R6bDgrRERhdDIrdjkvbmViaVdTVzl1VXZMUnVLWTZjbkp4UXRXcFZveDdQRkJ3Y0hCQVZGWlZsSUI4ZEhZMFhMMTdnK2ZQbmVQSGlCVjY4ZUlHd3NEQnMyclNwVUV4NC9PREJnMnovN2I5OWcxUW5mU0EvWnN3WUtCUUtsQ3BWS3RzbnlEdzlQVEZ0MmpSTW1USUZlL2Jzd1lFREJ6TGRFQ1hLRFFONUlpSWlJaUl5bTl1M2IrUFlzV01BZ002ZE8rT2RkOTR4eW5FYk5teG9sT1BrbGFlbkp6Nzc3RE5zMjdZTlo4NmN3YVZMbDFDL2ZuMnoxR0lzNlVPM0J3OGVvRXFWS2dDQXRXdlg2alY2dm4vLy9rTGJoOW16WjJlN1Q5T21UZkh3NFVPMGF0VktHQVdhZm9KQmZlb3poRktwTkxpWDlzYU5HekZ1M0RoaFFsc25KeWZzMnJVcjF4N0lEZzRPT0hEZ0FFYU5Hb1dBZ0FBa0pTVmg1TWlSMkxKbEM5YXRXNmZYYVBuMG8vSGZiaHR4Ly81OWJOeTRFUURRcFV1WExFY2RTNlZTZzF1d05HclVLTXVXTHZsMS8vNTlkT3JVQ1pHUmtRQzBBZkQ3Nzc5djlQTlF5V0hPNjBOUkV4Y1hoN0N3TUNGWVAzbnlKQVlPSENnRTd5OWV2RUJLU2txVyt5NWN1QkRseXBVRFVIU3ZENXMzYjBad2NEQUFZUDc4K2NMa3hGa1pPM1lzQWdJQzhQVHBVNHdhTlFxdFdyVXFVamN0eWZ3WXlCTVJFUkVSa2RsczJMQkJXQjQ0Y0tBWkt6R2VnUU1IWXR1MmJRQzBnVzFSRCtUVFN4OXU2ZFBuLy83OSs5aTZkYXZ3ZVZKU1VyWWhSMVJVRkFCdGovbWNncERDNFBIanh4ZzVjaVFPSFRva3ZGYXZYajFzMzc1ZDd4WVpFb2tFcTFldlJwMDZkVEJtekJqSVpES2NQMzhlZGVyVXdmang0ekZ4NHNSTWs3VHFuRDkvWGdpT3N1THY3eS8wc2RjOWdXSk11YldNTWNUMTY5Y3poRzF0MjdaRlVGQ1FRU0hYaWhVck1veDYxVmRBUUFDR0R4K2U1LzJLcXViTm0rYzZyOGIzMzM4dnRFWXFxRGs0cU9Cazk1UkNTRWdJRml4WWdMQ3dNT0VqT1RrNXd6YlhybDNEdFd2WHNqMnVtNXNidkx5ODRPWGxKVnh2QVBOZUgxcTBhQ0g4ZnlvbEpRVU9EZzVRcTlXWU4yOGVwazZkS213M1pjb1VMRnk0VUdpNzgvRGhRNHdkT3hZQThORkhIMlc2RHFTbXBpSWhJVUg0U0V4TVJMdDI3UkFRRUlBblQ1NWcrZkxsbk9DVjhvU0JQQkVSRVJFUm1jMnVYYnNBYUVmNHRtblR4c3pWR0VlTEZpM2c3T3lNMk5oWTdONjlHeXRYcml3MnJSdnlFc2hyTkJvTUd6WXN3NlNJdW9sZDM1YWFtaXFNTXMvckJIbjM3dDNMMC9adnk4dWtqY25KeVZpd1lBRVdMMTZNdExRMDRmWDI3ZHRqd1lJRlNFdEx5M005VFpzMnhlYk5tekZzMkRCRVJVVkJvVkJnNGNLRldMRmlCUVlOR29UeDQ4ZWpRb1VLR2ZhWk9YTm10c2M3ZVBBZ2R1ellBUURvMnJVcmF0ZXVuYWQ2ek9ITW1UUG8yTEVqNHVQakFRQWRPblRBcmwyN1lHVmxaZWJLaWpjYkc1dGNuMHBLM3ljOEwwOHdHWExOOC9Qenk3TFYwNmxUcDlDa1NaTThIdzh3N2ZXaEtIbnk1QWtDQXdOejNNYkt5Z29mZi95eEVMcDdlM3NMeStYTGx6Zlp2MDlEcnc4M2J0eUFXcTBHZ0V6elVMeCsvUm9BVUs1Y09WeTllaFhkdTNkSFRFd01BTzNjQ2cwYU5FQmNYQnppNCtNUkh4K2Y0WHFmRmQwRTNycUpwWWx5dzBDZWlJaUlpS2lFU2xhS2M5K29BRDE0OEVBWWNkbXNXYk5pRTc1SnBWSTBiOTRjUVVGQmVQMzZOZTdjdVlQcTFhdWJ1eXlqMFBVa0I1RHJ6MnZkdW5VSUNRa0JvSjFnTnpvNkdtRmhZVmx1cXd0SGdMd0g4dFdxVmN2VDlvYVF5K1VJQ0FqQXZIbnpoQkdhQUZDNWNtVkVSMGZqMEtGREdVYkxHMnI4K1BGWXNXSUZGQW9GVWxKUzhOTlBQK0hubjMvRzdObXo4ZTIzM3dMUXpvK1EzZWo0eE1SRURCczJEQUJnYlcyTnhZc1g1N3VtZ2hZY0hJenUzYnNMclRDNmRPbUM3ZHUzdzlMUzBzeVZGWDc2aE0zUjBkRlpiaWVSU09EajQxTVFaUlVxcHJnK1pDY3VMaTdmTndUZVBwNCtLbGFzaUx0MzcyYTVUdmY5cUZhdEdqNysrR09VTDE4KzA4ZUZDeGN3Yk5nd09Eczc0OENCQTBhcjN4RDV1VDZFaG9ZS3k5a0Y4dDdlM2xpN2RpMmVQWHNtck12dWUvYzJPenM3bENwVkNxOWZ2MFpjWEJ3V0xWcUUrZlBuNjdVdkVRTjVJaUlpSXFJU1FxMEJuaVJhNFdxVXJibExBUUJoRWt3QVdmYTRMc29hTldxRW9LQWdBTm9BdGJnRTh1bEhpK1lVeUtla3BHRHk1TWtBdENNUVo4NmNpY0dEQitQT25UdFpibi83OW0xaCtlM1I0SVhCa3lkUDhPMjMzd3Foa0xXMU5iNzk5bHRNbmp3WnZyNit3c2pLL0ZxNmRDbUdEUnVHeVpNbkl5Z29DQnFOQmxLcEZGMjdkZ1dnZmVwZzBxUkoyZTQvYjk0OHZIanhBZ0F3ZGVyVUhBUFg3SUxhdDFsWVdBanpCaGpiNnRXcmhVa1VBYUIzNzk3WXRHbFR2bnQybDVSSlhmVUptd01DQWhBUUVKRHBkWGQzZDRTSGh5TWxKUVViTjI2RVdDekcwS0ZEalZhYlBxRm1SRVFFT25YcWhNVEVSQURhOWpqZHVuWEx0RjFodkNibzQ3ZmZmaFBtd3pBbFMwdkxYQ2VUYmRTb1ViWVRUNzk1OHdaQTlqY0FYcng0Z1JzM2JoVDRSS2I1dlQ1Y3Zud1pBT0RqNDRQU3BVdG5XS2U3VHZyNCtHRENoQWxZdjM0OUZBcUYwSWJIdzhNRFpjdVdoWWVIQjl6YzNPRHU3ZzQzTnplNHVMakExZFVWcnE2dWtFcWxVS3ZWcUZ5NU1oNC9mb3lmZnZvSm8wZVBSdG15WlkzNFhhRGlpb0U4RVJFUkVWRXhscXkwd08xWUd6eExMSHlqVFcvZXZDa3MxNnhaMDR5VkdGLzZTVG16QzZHTG90VFVWR0ZaRnhKblpmanc0UmcvZmp4bXpKaUJuMzc2U1doMThlYk5Heng3OWl4VHdLWUxUc1JpTWVyV3JadW5ta3d4YWVONzc3Mkh4WXNYWStUSWtlalRwdy9tejU4dmpPUTM1Z2hZUUR2cWZ0ZXVYYmh4NHdibXpwMkxKazJhQ01IcnhvMGJjZnIwYVFEQTU1OS9qdTNidDJmWWQvejQ4UWdKQ1VGOGZMeHdReVE3MlFXMWI3T3pzME5TVXBLQlgwM1dsRW9sUm84ZWpkV3JWd3V2K2Z2N1k4NmNPY1dtdlZOUjhmWFhYeU13TUJDbFNwVkNqeDQ5c3AyM0lLOXlDNFJWS2hXR0R4OHVoUEVBVUxaczJWejN5eXRPNnBwM3V2QTZOVFVWTXBrc1U1LzJTWk1tWWR1MmJlaldyUnUyYmR0bTlLZFpqSFY5dUhUcEVvRE1rN3lucGFYaHdZTUhBTFRYOW5mZWVRZDc5dXhCdFdyVjhqeXh2SVdGQlVhTkdvVng0OFloSlNVRkN4Y3V4STgvL3BpblkxREp4RUNlaUlpSWlLZ1lVV21BQ0prbFFxTnRrS1N3TUhjNU9Vby9RYUMrRTJFV0ZlbS9udnhNaEppWDhLRk1tVEo1T25adW96Yy8rZVFUSEQ1OE9NTnJ1ZlhSMWJHenM4TzBhZFBnN3U2Tzd0Mjdad2gwTDErK25DbVExd1VuSDN6d0FlenQ3WE05ZnE5ZXZUSzFJRENVV0N3V1d1dFVybHc1MisyR0R4K09KazJhbU96bVVjMmFOVE1FN2pFeE1jTG9lRnRiV3l4WnNpUlRJTy9tNW9hUWtCQThmdnk0MExaOGlZNk9SbzhlUFhEeTVFa0EydEc4NjlhdFEvLysvWTEyanBJeXFXdCt3MllBR0R0MkxBSURBNUdRa0lDNWMrZGkyYkpsUnFnc2QxT25UaFhlQThabWp1dERWa2FNR0lHVksxY2FwUTRBR0RseUpGYXRXbVcwNDJVbi9mOUx3c1BETS96LzdPelpzOEtrNVFxRnd1alhHV05kSDVLVGs0VW5yejc2NktNTTYyN2Z2aTA4N2FXN25yZHYzOTdnbXYzOC9MQm8wU0poemc4aWZUQ1FKeUlpSWlJcTRwSVVGbmlXWklVN3NkWjY3K05sTDBmTjBqS01mRnlBaGVVaWZkOXdUMDlQOHhWU0FOemQzWVZsM2VQL3hVRnljckt3UEdQR0RIaDVlV1ZZUDI3Y09DUWxKY0hXMWhZaWtRaERoZ3dCQU5qYjI2TnExYXE0ZCs4ZVRwOCtqYzgrKzB6WVI2RlE0Tnk1Y3dBeUJ5YzZXWTFDOS9Ed3lIWmRYdW1PbFppWW1PbDR1aEc3SXBISXJFOXlMRm15QkZGUlVRQ0FLVk9tWlByZTY5amEybVo0UWlNNy92NyttRHQzcmxGcnpNMk5HemZRdFd0WDRTYVZpNHNMZHUzYWhXYk5tdWw5REtWU0tYd2ZzcE9ZbUlqdzhQQTgxNWVRa0NBc1o3ZS9xNnRycmhNYUZ3WXRXclFBQVB6dmYvL0RWMTk5bGUxMnRXclZRcWRPbmJCdjN6NnNYcjBhWThlT0xmQVdNVnUzYmhYbU54ZzdkbXkrUnhRWGh1dUR1U2tVQ2p4NjlNZ294eXBidGl4RUlsZTZQU1FBQUNBQVNVUkJWQkUwR2cxZXZud3BCUElhalFaang0NEZvTDFSc1hEaFFxT2NUOGNZMXdlZEN4Y3VRS2xVQXRCT25KM2V0V3ZYQUdoSHR4dGowbXRIUjBjOGZmcTAwTjRFcGNLcDhQOWZoSWlJaUlpSU1sQ3FnVGVwVWp4TXNFWjRpdjYvMHRkeVNVSEZVbWtRRjVLT0VPbkRYVnZid3RIWDNsalNmejNwdjg2OCt1YWJiM0pjZit6WU1XSGl1dEdqUit2VldtSHAwcVVBdFAybk8zVG9rTzEyV1FWTjZiK1d2bjM3NHIzMzNzdXdmdHk0Y1FDMEkrVGYxcng1Yzl5N2R3KzdkKy9PTUFyM3lKRWppSTJOQlpBNU9ORXg1OFNNeGhpRmJBd3RXN2JFL1BuelViTm16VnpiMFJSR0sxZXV4TVNKRTRXMlIxV3JWc1hldlh2elBPcjQxcTFidVlab1U2ZE94ZFNwVXcydUZVQzJmYUN2WGJ1R1dyVnE1ZXZZcHZEWFgzOEJBSm8wYVpMcnRqTm16TUMrZmZ1UWxwYUdCUXNXWkdnVllteUhEaDNDbDE5K0NZMUdnNlpObTJMeDRzWDVEdVI1ZlFDZVBYdG10TytEVkNxRm01c2JJaUlpOFBUcFUrRTl0SDc5ZXVGcHBtSERodUg5OTk4M3l2a0E0MTBmZE02Y09RTkErOVRRMjNVZU9YSUVBRkM5ZW5XVUtsVUtnTFk5ejlPblR3MnNYanRYQ2dONXlnc0c4a1JFUkVSRVJVQ0NRb3pYeVZMY2piT0dRcTFmb3U1c3BVTE4waWtvWTYxRVlXekxMSmZMaGVYaTlvZHMrbUJjTnlHZElaWXNXWkxqK3Y3OSt5TTBOQlFpa1FqTGxpMkRoVVh1YllwMGdYeWRPblZ5UGY3YjBrOWVtbFhvTHBQSnNsM1hva1VMckZtekJzK2VQY09WSzFlRVh2RzY5Z2YyOXZiNDlOTlA4MVNQT1JWays0aXNRcjQyYmRxZ2R1M2EyTEJoUTVINjl4SWRIWTJCQXdkaTc5Njl3bXRmZlBFRkFnSUNzbnlma09uVnExY1B6WnMzeDE5Ly9ZV05HemZpdSsrK0UwYUZHOU9aTTJmUW8wY1BLQlFLbEMxYkZ0dTNieThTVHh1VVJCVXFWRUJFUklUd1JNRERodytGMGZHZW5wNzQvdnZ2alhLZWdybys2RnJlTkd2V0xFUHJONVZLaFdQSGpnRUFQdjc0WStIMVc3ZHVvWDc5K2dhZjcvZmZmMGZ2M3IwTjNwOUtuc0xkVkpLSWlJaUlxSVJTcUVWNG1XeUppNUcyK1BPeE00SmZsTUtOR0p0Y3czZ2Z4elMwODBwQXo0cXhhRjB1QVc0MmhUT01Cd0JyNi85YTdPaUMzT0lpL1VqeWdnd2RkUzAyN08zdDlRcmo4eXM2T2xwWWRuVjF6YkJPTHBjTGZYbXo2Z1BmcmwwN1dGbFpBUUMyYk5rQ1FCdndCd1VGQVFCNjlPaVI3ZmRLbzlGaythRldxN05kcDlGb01HTEVpRnlQa2R0SFlYTG8wQ0g0K3ZxYXV3eTloWVNFd05mWFZ3amJiRzF0OGV1dnYyTHo1czBHLzd1b1ZhdFd0aitybEpRVW9SZTB0YlUxRGg4K25PdlBWeTZYNDVOUFBnR2d2WkcyWWNPR0hMY3ZDcVBqRFRGNjlHZ0EycEhDQmRGSC92VHAwK2pZc1NOU1VsTGc2T2lJdzRjUEd5MzA1L1VCOFBIeHlWRFhyVnUzQUdodmRodFNyKzdwcDF1M2JrR2hVS0J2Mzc3Q1hDQXJWcXdRUnBiblIwRmNIM1IwL2VQMzdkdUg5ZXZYWnppbjdzWnlUaytJRVJVMDNvb2tJaUlpSWlvRU5Cb2dYaUZCZUlvRXo1TXNFUzhYNjdXZlJLUkJUUmNaeXRuSllTMHVQT0dBUGh3Y0hJVGx4TVRFWWpWYU5uMHZhbU1FRjluUjllRi9PeHd2NlBPNXVMaGt1S0VDSU1QRXJWbjlMSjJjbk5DcFV5ZnMyTEVEdi96eUM2WlBuNDVGaXhZSiszMzU1WmQ1cWlVdUxnNVZxbFJCczJiTjhNMDMzNkJSbzBaNS9HcU01L2ZmZjgvM01UWnMyQ0MwVXNoTytya0pDak9aVElicDA2ZGoyYkpsVUt2VkFJRDMzMzhmZi83NXAxSGJYS1FYRnhlSHpwMDc0OVNwVTdDMnRzYWVQWHZRdG0zYkROc01HalFJZ0xhdmV2UG16UUZvUS9nZE8zYWdlZlBtdUhyMUt2ejgvUER3NFVQTW1qVUxZckYrMTJGekNRc0x5M1l1QVoxNTgrWmgzcng1bVY3ZnZIa3p2dmppQytIekxsMjZ3TnZiRzgrZlA4ZWhRNGV3WU1HQ1BFMHFuWk45Ky9haFY2OWVrTWxrc0xhMnhyNTkrd3A4UG9iQ2NIMVl0V3FWU1NaaHpZcHVBbTU5MnBobFJkZXk3Tnk1YzVneFk0YlFxc2JQencvZHUzZlBWMjJtdUQ0RUJ3ZWpRNGNPZVBYcUZiNzY2aXRjdTNZTnk1WXRFOW94dWJpNG9HWExsbG51R3hJU0lzekJrQk45L3YwUlpZZUJQQkVSRVJHUm1jalZGb2lRU1JDZUlzWFRSUDFiVUxqYktGQ3BWQnJjYlJTUUZPRm5YdFAvSWZ2OCtmTUNhWkZnTHMrZVBST1d2YjI5Qyt3ODkrL2ZCd0NEKyt6bWxXNnlQZDBrZittbGZ5b2cvYzJXOUw3ODhrdnMyTEVEU1VsSjhQZjN4K2JObXdFQXRXdlh6dlBFZlVGQlFYano1ZzEyN3R5WllhU3JPUmlqVmNIcDA2ZHpEZVNOS1RrNVdlK0pUeDBkSFdGalk2UFh0aWRPbk1DUUlVTXlUREE1ZVBCZy9Qampqd1UyVjBSb2FDZysrK3d6UEhyMENLVkxsOGJ1M2J1emZELzkrdXV2QVA1cjBhSmpiMitQdzRjUG8zMzc5cmh5NVFybXpadUg0OGVQSXpBd0VGV3FWQ21RbWdzYnNWaU1SWXNXUVNLUm9Hdlhya1lMNHpkdTNJakJnd2REcVZUQzB0SVMyN2R2ejNhdUNHTXFUTmNIYzlEZEZEYjAzNXh1bm9iSXlFaGg4dGJLbFN2anA1OSt5bGRkcHJvKytQcjY0dno1ODJqWHJoM3UzTG1EbFN0WElqUTBWSmhBdkgvLy9teVhSR2JGZHg4UkVSRVJrWWxvQU1TbWFRUDQxeWtTeEtUcC8rdDRaY2MwbExPVHc5VmFCUkdLMWtqNDdGU3NXRkZZZnZUb0VUNzg4RU16Vm1OY0R4OCtGSllyVmFwVUlPZDQvUGd4NHVMaUFDRFQ1S29GUmRjR0lLdlJyZkh4OGNKeWRvRjhodzRkNE92cmk5RFFVQVFFQkFpdi8vREREM2tPQUxkdjN3NUFPNW1lUG1GK1hvNC9mLzU4VEpreUpVLzFGRFUvL3ZpajNwTnBidGl3SWRjbkdPTGk0akJod2dRaDlBYUFkOTU1Qit2V3JVUHIxcTN6VTJxMk5Cb05mdjc1WjB5Y09CRXltUXdWSzFiRXdZTUhEZnIzVUtaTUdadzhlUkxkdW5YRHNXUEhjUDc4ZWZqNittTGt5SkdZTW1VS1hGeGNDdUFyeUI4UER3L2N2WHMzeTNXNkNUNkhEUnVHTVdQR1pGcnY2ZW1aNmJWZXZYb1pyVGFsVW9uSmt5ZmpoeDkrQUtBTmhuZnYzcDNwcVlXQ1VoaXVELzM2OWNPMGFkUDBQbTV1NXM2ZGk5OSsrMDJ2YlNNaUlnQm8zOWVHYU5pd0lVUWlrZERxeHQ3ZUhydDI3Y3F5SFprK3pIRjk4UEx5d3FsVHA5Q3hZMGVjUDM4ZXAwNmRBZ0JJSkJLTUdqV3FRTTVKcEM4RzhrUkVSRVJFQlNoVlpZRUltUlN2a3lVSWwwbjFucERWVHFyR3V3NXllTnJLNFdpcEt1QXF6VU0zcVNjQVhMcDBDWDM2OURGak5jYWxlN3dmMEk3R0xRaUhEaDBTbHZNNnV0d1E0ZUhod2doNTNlako5UFFKNUVVaUVlYk1tWVBPblRzTHIzWHIxazJ2OWdEcFBYbnlSSmlZcjFldlhvVyt0VWh4ZHZ2MmJWeTRjQUgrL3Y3Q2lIc0xDd3VNR0RFQzgrZlBMN0JXVkhmdTNNR3dZY09Fa0sxWnMyYTRjZU9HMEdvako4T0hEOGZ3NGNPelhUOW8wQ0Q4OHNzdlNFMU54WklsUzdCMjdWb01HVElFZ3djUExsUWo1aVVTU2E1ZnI0dUxpMTdmRTJNS0R3L0g1NTkvTHZ4c0hCMGRjZURBQVh6MDBVY21PWDlodVQ0NE9Ua1o5WHZ2NU9Tazk3YTZ5VmpMbHk5djBMbnUzcjBMcVZRcVRMNitlZk5tMUtoUkk5TjJTNWN1aFpPVEUzcjI3SmxsZXpaelhSOTBTcGN1aldQSGp1SFRUejhWSm5xMXNiRkJWRlJVbGs5NkVaa0tBM2tpSWlJaUlpTlNhNENZTkFsZXAwZ1JuaUpCbkZ6L1g3bmRiUlFvWjZlQXA1MENObUoxQVZaWk9EUnExRWdZZ1hmMjdGbHpsMk5VdXE5SExCYWpRWU1HUmorK1dxM0d6ei8vREVEYkk3aFZxMVpHUDhmYlFrSkNoT1dzemhjYkd5c3NaeGZJQTlyKzhycWZPNUIxKzV2Y1RKOCtIUXFGQW9DMmYvdlVxVk56SGNHYzNVamlyTGk1dWVXNXBxSm13b1FKOFBmMzEydmJyRnBKUkVaR1l1REFnVGh3NEVDRzE5OTc3ejM4K3V1dkJSYSt2bnIxQ2pObXpNREdqUnVGU1lSNzkrNk5qUnMzb2tLRkNrWTV4N3AxNjlDK2ZYc01IandZTVRFeFNFaEl3SklsUzdCa3lSSWNQSGhRbURqV0VPWEtsY09yVjY4Z2xVb1JHUm1acDVDMXFPalNwUXN1WHJ3SVFQc2sxSjQ5ZTdJTWN3c0tydzhRV3JOVXIxNDl6L3VlT0hFQ25UdDNGc0o0QU5uMlNqOXc0QUJDUWtLd2ZQbHkzTGh4UTNqZFhOZUhyR2cwR3J4OCtWTDRQREV4RVMxYnRzU09IVHZRcmwwN2s5VkJsQjREZVNJaUlpS2lmRXBSV2lBOFJUc0NQaklQbytBQndNdE9qbkwyQ25qWUtDQzFLQjZ0YVBSVnBrd1pOR2pRQU9mUG44ZWxTNWNRSGg1dXREN3lJMGVPelBTYTdoSCtuTFpadVhKbHZzLzk0c1VMWEx0MkRZQjIxSzZqbzJPK2ovbTJaY3VXNGM2ZE93QzBJMEJMbHk1dDlITzhiZE9tVFFDMEl5Nnptbmd2T2pwYVdNN3VhejUzN2h3NmQrNHNoUEdBdGwyTnQ3ZDNsbTAxc2hJYUdvcXRXN2NLbjc5Ky9ScCtmbjdZdFd0WGpqMkJUVDFLdUxDenNySXlPQXkrZWZNbU9uYnNpQmN2WG1SYU4yWEtsQUlOMnlJakk3RjU4MmFvVkNwWVdGaGcyclJwbURsekprUWlFVjYrZkpuaHZmVTIzUVNYcTFhdHdwQWhRM0k4VC9mdTNkR29VU05NblRvVm16WnRnbHF0eHVlZmY1NnZNUDdKa3lkNDllb1ZBS0JGaXhiRk1vd0h0S09wR3pac2lMcDE2K0tQUC83SThmcVVQaWkxc01qL3BDaThQbWkvcDdvYnFFMmFOTW5UdnIvLy9qc0dEaHlJMU5SVUFOcWZpVnF0eHRLbFN6TjhYM1YwODZXa2J4Tmx6dXZEMnpRYURRWU5Hb1FIRHg0QUFPclhyNDlMbHk0aE9Ua1puVHQzeHBZdFcvRDU1NStickI0aW5TSThCUlFSRVJFUmtYbW9OU0pFeUNRSWpiWkI4SXRTT1BEY0VWZWk3UEF5MlRMWE1ONUdva2FsVW1sb1ZqWUpuNzBiaTRidXlmQ3lrNXN0akplSy92dVRRS0ZTbXZ6OHVqK0UxV28xZHV6WVliVGpybHExS3RQSDI4ZlBhaHRqU0grZW5qMTdHdVdZNlIwNmRFam9YeXlSU0V6UzYveWZmLzVCY0hBd0FLQnYzNzVaYmhNV0ZnWkEyNVltcTlZRmh3NGRRcHMyYllUSlg0Y1BIdzVMUysxa3htUEhqc1dNR1ROeURGTUJJRFUxRllNR0RZSkdvNEdqbzZOd0EyWGZ2bjNvMHFVTFVsSlNEUHNDU1c5Ly8vMDNtalp0S29SdGd3WU53cHc1YzRUMWZuNStHRGx5SkdKaVlncmsvTFZxMWNLTUdUUGc1ZVdGa0pBUXpKbzFTK2ovTFJhTElaRklzdjNRc2JDdzBHdTdzbVhMWXNPR0RiaDI3UnI2OXUyTE5Xdlc1S3YyTTJmT0NNdmR1blhMMTdFTW9WS3A4UExsUzF5NGNBRzdkdTBTbnJMSlNmcFIwdnFxVXFVS1RwOCtqY09IRDJjSTQxKzllb1ZidDI3aHhZc1hpSW1KUVZoWUdDWlBuaXlzTjdTOWlnNnZEMXIrL3Y2UXkrV3d0N2RIbXpadDlOcEhyVlpqeG93WjZOdTNMMUpUVXlFU2lUQi8vbnhNbkRnUkFMQnQyelpjdUhBaHd6NXBhV2xDSUsrYlY4VGMxNGUzVFpvMENYLzg4WWRReS9uejU0WDVNQlFLQmZyMDZTTk1MbTV1Y3BWQ1dKWWE0ZVlVRlc0Y0lVOUVSRVJFcElka3BWam9BeDhwazBDbDBYOFV2S09sQ3A2MmNwU3pVOERacW5EMWc3Y1RTeENuMUFZdVNYSVpuRzJ5YnpWU0VBWU1HSUJwMDZZaEpTVUZBUUVCV1k1YUwwbzBHbzB3V1dtcFVxWHd4UmRmR1BYNFc3WnN3Y0NCQTZGVWFtK2V6Snc1MDZDV0JIazFidHc0YURRYWlFUWkrUG41WmJuTmtTTkhBR2dubW55N1ovT2FOV3N3Y3VSSW9lN0ZpeGRqd29RSmFOV3FGWHIxNmdXMVdvMDVjK2JnNXMyYldMdDJiYllURVE0YU5BaVhMMThHQU15Wk13Y2pSb3pBdlh2M3NITGxTaHc4ZUJDK3ZyNllQMzgrZXZUb1lhd3ZuZElKRGc1R3QyN2RJSlBKQUdpZk1sbXhZZ1VBYlgvcnNXUEhRcVZTWWRXcVZRZ01ETVRRb1VQUnAwOGYxSzVkMnlpam4zVW1UcHlJRVNOR21HeUVlYzJhTmZXZVRETW51a0JlSkJLaFM1Y3UrVDRlb0wzbXhNYkdJakl5RXBHUmtZaUlpTWp3Tk5EV3JWdHg2TkFodkhyMUNwR1JrVkNyLzJ1SDV1VGtoSysvL2pySDQrdWV4TW1xYlZGT3NucUtKamc0R0FNSERzeHllMGRIeHl6bnBraFBGNmhuOTE3aTlVSDdkRUpnWUNBQTRLdXZ2c3F4ZlpqTzY5ZXY4Yi8vL1EvSGp4OEhvSDE2SmpBd0VMMTY5Y0tiTjI4UUVCQ0ErUGg0K1BuNTRmejU4OElOMTMvKytVZG9HMVc3ZHUxQ2MzM1FtVFp0R3BZc1dRSUFhTnk0TVZhc1dBRUxDd3VzWDc4ZUVva0V2L3p5Q3l3dExUTzFUWHYrL0xuUWd6OG5iejkxbDE5SmNwbXdiTTk1VVlvOUJ2SkVSRVJFUkZsUWFVU0lsRW1FVmpSSkN2My9PQktKQUZjckJjclpLZUZwcDRDZHBIQ0Y4T25aUy80TDVCUGxLU1lQNUV1WExnMC9QeitzV3JVS3QyL2ZSbkJ3TUQ3NTVKTjhIemUza2RZRlpmLysvYmgvL3o0QVlQRGd3WHFGSWZwSVNFakFtREZqc0hIalJ1RzFvVU9INnQwRFBEOSsvLzEzWVFMWmJ0MjZvV3JWcWxpMWFoVlNVbExnNU9RRUN3c0xCQWNINCsrLy93YWdEVDUwa3BPVE1XellNR3pac2dXQU5vajg0WWNmTUhic1dBQkFqeDQ5OE50dnYySEFnQUdReStVSUNnckNxVk9uc0dUSkV2VHYzejlEU0ROejVrd2hGRzNidGkxR2pCZ0JBRmkrZkRua2NqbldybDJMaHc4Zm9tZlBudkR4OFVINzl1MHpoQ3F2WHIyQ1JDS0JXQ3dXUmxSck5CcG9OQnFvVkNvb2xVcmhReTZYSXkwdERXbHBhU2hUcGd3cVZxeVk0L2RJZDd6aTdzYU5HMExZOXZYWFh3dGhHNkFOMzJyVXFBRS9Qejg4ZmZvVVNVbEpXTHAwS1pZdVhRb1hGeGMwYnR3WUZTcFVRTGx5NWVEcTZpcjhMQ3dzTElRNUJkUnFOVFFhRFpSS0pSUUtCUlFLQmVSeU9WSlNVaUNUeWRDK2ZYczBhZElFbHBhV2tNbGt3aVNSZVpXUWtKRG5mWTNSVGtzWHlEZG8wQUNlbnA3NU90WS8vL3lERmkxYUlDb3FTcmpSbFpVblQ1NElrekcvVGRkWFBTWW1CZzhlUElDYm14dEtseTROZTN0N0pDY240N2ZmZmhOQ1doOGZuM3pWbTlNeG5KeWNzRzdkT2pnN08yZTdyMUtwRkNacXplcUdYV0c4UGhqenlTdDliTnUyVGJqaDRlTGlndW5UcCtlNno1OS8vb2tSSTBiZ3paczNBQUJYVjFjRUJRVUpiV1hLbENtRGhRc1hZdGl3WWJoNzl5NjZkZXVHWGJ0MndkSFJFZWZQbnhlTzgrR0hIeUl3TUxCUVhCK1VTaVZHang2TjFhdFhBOUMySTlxM2J4K3NyYTBCYUsvWGE5ZXVoVmdzeGllZmZJSW1UWm9JTjNJQTdVQUJjOGdReUV1a1pxbUJURWVrdWJ5bVpEV3FKQ0lpSWlMS1JvTGNBdUV5S2NKVHBIaVRLb0U2RDZQZ3hTSU5QR3kxSVh4Wld3VXNMWXJHcEt6dEwvMk5xL0hheVRoMzkxbUF4dDRmbUx5R2lJZ0lWSzVjR1ltSmlhaGR1emF1WExsU0pBTk90Vm9OWDE5ZjNMcDFDMDVPVG5qMDZGRytlN3VyMVdwczNyd1ovdjcrUXE5bGtVaUVHVE5tWU9iTW1RWWRVL2U5N2Rldm54Q1VaK2ZXclZ0bzJMQWhrcE9USVpGSWNPM2FOZFNvVVFOZmZmVVYxcTlmbitXeFQ1NDhpV2JObXVIMDZkUDQ2cXV2aEJzVVZsWlcyTEJoQS9yMDZaTnB2eE1uVHFCSGp4NFpKb2F0VXFVSzVzeVpneTVkdW1ESWtDRkNEM3R2YjI5Y3VYSUZycTZ1R1k2eFpjc1dUSmd3d2VpakZuZnUzSW51M2J0bmVuM2t5SkVGRnJicGUwTko5N1AwOS9mSDNMbHpDMndmSFpsTUJoOGZIelJxMUFqYnQyL1BjbFJyU2tvS1ZxMWFoZVhMbDJmb0Q1NWZJcEVJang0OUVrYXpmdm5sbDhKSVlGUEk3MDIrK1BoNGxDNWRHbXExR2dzWExzU2tTWlB5ZFR5NVhBNEhCNGRzVzhxNHVyckN5OHNMNWNxVlE3bHk1VkMrZlBsTS85V05kSDc4K0RFcVZhcVU0L25tekptRGFkT21aYmxPMy9lVVRDYkRoUXNYa0phV0JvVkNBWlZLQlRjM045U29VUU1PRGc2NGR1MGFObTNhQkFjSEI5aloyVUVxbFVJcWxTSXVMZzU3OXV6QmxTdFhBQUNmZmZhWjBCb3NMUzJ0MEYwZlRQSC9yN2ZmajhlT0hSUGEwNGhFSWdRRkJhRno1ODZaOXRQVmR2bnlaY3ljT1JQNzkrOFgxclZ1M1JvYk5teklzblZRejU0OWhlOTVwVXFWTUhUb1VLeGF0UXJQbmoxRHRXclZjT2ZPblVKeGZTaFZxaFErKyt3ei9QWFhYd0MwVDJvY1AzNDgxeHRxbHk5ZlJ2MzY5UTArLysrLy80N2V2WHNidkQ4QW5IbCtBOTEvL3hZQVVOZXhOQTdXYjVxdjQ1SDVpT29OemZVaXdCSHlSRVJFUkZSaUtkUzZVZkJTaE11a1NGSG03WkZwSzdFYW5yWUtsTE5Ud00xR0NiR282STExOGJHMUZ3TDVoekZoWmduazNkM2RNV3ZXTEl3ZlB4N1hybDNETDcvOGdzR0RCNXU4anZ4YXZYbzFidDI2QlFDWU8zZXVVU1phOWZmM3g0SUZDNFRQM2QzZHNYNzllblRvMENIZng5Ykhnd2NQaEo3djMzenpEV3JVcUFFQXFGT25UcVpBdmt5Wk1saThlREdhTld1R0ZTdFdZTXlZTVVKbzVPWGxoWjA3ZDJZYmVMUnExUXFob2FIbzI3Y3ZUcDgrRFFDNGYvOCtSQ0lSaGcwYkpvUnRIaDRlT0hic1dLYXdEUUMrK09JTDlPalJBMXUzYnNYT25UdHg5dXhaeE1YRjVldnJMMTI2TkQ3OTlOTmN0N3Q3OTI2K3pnTm8zelBHYUl0U2tHeHNiTEI1ODJZMGJ0dzQyeFlUdHJhMm1EaHhJc2FQSDQ4VEowNGdPRGdZRnk5ZXhMMTc5eEFWRldWd3NOMjhlZk5NclNXS2tuUG56Z250WW96UlA5N1MwaEpEaGd5QlFxR0FsNWNYdkx5OFVMNThlV0ZaTnhwWUh4VXJWa1NwVXFXUWtKQ1E1ZnJtelp0andvUUorYTdaeHNZR0xWcTB5SGE5cmEwdGZ2enh4eHlQWVdWbGxlSEpvTUo4ZmVqWHIxKzJOekVNa2RNMW9uWHIxcGc3ZHk2bVRadUdIMzc0SWNzd1BqMDdPenMwYmRvVSsvZnZoNDJORFJZdVhJaVJJMGRtZXpOaDA2Wk5pSStQeDlHalIvSG8wYU1NTjVSMHJka0t3L1VoTVRGUkNQcnIxNitQQXdjT1pOc0NMVHNoSVNFNXZrOTF3c0xDNE9YbFpVaTVXWG9ZSFNZcys5amFHZTI0VkRneGtDY2lJaUtpRWlVdVRTeU1nbzlLRlVPRHZJMWtjNUNxaEJDK3RKVVNSWEFnZHdZK3R2YkM4ajlSejh4V3g1Z3hZN0IzNzE2Y1BIa1NFeVpNUVB2MjdmTTl3WjhwUFhueVJKaGN0WFhyMXJuMlpkYlhsQ2xUOFB2dnYrUDU4K2Z3OC9QRG9rV0xoRFlUcHRDdFd6ZDg4ODAzT0hQbURHYlBuaTI4N3Vmbmg3WnQyd3F0TXF5dHJlSHQ3UzMwanUvVHB3L1dybDJMVzdkdW9XdlhybGkzYmwyV0lWbDZYbDVlT0hueUpGYXVYSW52dnZzT1BYcjBRTStlUFZHN2RtM3MyclVMcnE2dU9IRGdBQ3BYcnB6dE1heXRyVEZ3NEVDaGJVTkVSQVNpbzZPUmxKUUV1Vnd1dEp4UXE5VlFxVlFaMmlDOEhRU0pSQ0s0dWJrSkU4L21wR3JWcXJsdWt4dFQ5VVBQcjFhdFd1bTFuVmdzUnBzMmJUSk1LcWxTcVpDWW1BaWxVZ21WU2dXVlNpWDhMTkl2NjlxRTZINDJhclVhYm01dUdZNi9jZVBHREMyY0NqdGR1NXJxMWF2bitCN09pL1F0UWZKcjNMaHhlUHo0c2ZCdlJDUVN3ZFhWRlMxYnRrUzNidDB5elF0UkVLcFVxUUk3T3p2aEptQjZscGFXYU5xMEtlYk5tNWVoMTd5L3YzK2h2VDQ0T1RrWjVkcVEvbmc1OGZmM1IrdldyZEdnUVFPOWpqZHAwaVM0dUxqZ280OCt5clZPR3hzYkhEaHdBRE5uenNTeVpjdUUxalJObWpUQnVISGpoTzNNZlgxd2NIREFiNy85aGg5KytBRWJObXlBalkyTlh2VVVCdmVqbnd2TGxlenNjOWlTaWdPMnJDRWlJaUtpWWsydUZpRWlSWUp3bVNYQ1V5UklWZVY5NGpBWGE2VVF3anRJQzI4L2VFT0VSRWVpOTdWekFJQnFaZDdCeVlHbTYzZjd0dGV2WCtQRER6OUVXRmdZR2pkdWpKQ1FFTDNDVUhOTFRVMUYwNlpOY2ZueVpYaDdlK1BpeFl0d2QzYzMydkhQblRzSHFWU0tldlhxR2VWNHVsSDhUazVPZXQzMGtNdmxpSTJOemZQWEZCWVdocENRRVB6dmYvL0xjNDJSa1pHd3NiRVJldkNmT0hFQ3ZyNitKcjBaa1pzTEZ5NElJK08vL1BMTGZCL3Z4bzBiZVB6NE1RQ2dhOWV1ZXUxei9mcDFBTnFSd2ZyMk9EZGtIOHEvMWF0WEl6UTBGQzFidGtTdlhyM01YVTZocGRGb29GQW9NZ1RqSXBFSURnNE8yWTdlTG16WEI5MzhCSFoyZGthYlJ3UUFFaE1UaFpzVmh2N2IxVDNwTUhueTVEeVBITmRKU0VqQXRXdlhZR2RuaHpwMTZoVEloS3ltbHBpWWlBc1hMZ0FBNnRhdG0rTjhCanB5dVJ3WEwxNEVvTDBwbTl0TjU5dzBYLzgxN3IzUkRvejRvM1lqdEhCeHkyVVBLcXowYVZuRFFKNklpSWlJaWhXTkJvaVZpNFUyTkRGcEV1VDFDV2dMa1FidU5rcVVzMU9nckswQzF1S2kwUS9lRU1sS0phcjhkUkJLalFZaWlIQjcxRzl3c1hVMFd6MmhvYUhDcU0vZXZYdWpkZXZXWnF0Rlh3Y1BIc1N1WGJzQUFLTkhqMGJObWpYTlhCRVJFUkVWRlZFcGNhaXg0Z3Rvb0lGVVpJSDdMZHJEVnN5bUprVVZlOGdURVJFUlVZbVFwckpBK0wrOTRDTmtVcVNwOHQ1SHh0SkNnN0syY3BTelU4TGRSZ0dKUmNrWXQySW5rYUNPb3pNdXhzVkFBdzJDSDE1QTM1cHR6VmFQcjY4dmZ2bmxGN09kM3hBZE9uUXdXVTkzSWlJaUtsNkNIMXlBQnRyZk8yczdPakdNTHdINEV5WWlJaUtpSWtjREVhSlQveHNGSDV0bVdHOWJPNGthbm5iYUVON1ZXZ2tSU2tZSS83YU9icDY0R0JjREFQanoxZ216QnZKRVJFUkVKY21mdDA4SXk1KzZlWnF4RWpJVkJ2SkVSRVJFVkNUSVZCYmFBRDVGZ2dpWkZBcTFZYk9wT2x1cDRHa3JSems3QlJ3dGkxYy9lRU4xOXlpUDJmZHZRd1VOenIyNGhjZXhyMURSbVg4UUVoRVJFUldreDdHdmNQN0ZiUUNBR0NKMDl5ZzZFOXFUNFJqSUV4RVJFVkdocE5hSUVKVXFScmhNaXZBVUtlTGxobzJDRjBFRE54dnRwS3llZGdyWVNvcHZQM2hEdVZsYW9aV3JPNDVHaFVNRERSYWMyb3kxblNlYnV5d2lJaUtpWW0zQjM1dUVkald0WE4xUnh0TEt6QldSS1RDUUp5SWlJcUpDSTFtcEd3VXZSV1NxRkVvRHMzT0pTSU95ZGdxVXMxUEF3MFlCYVFucEI1OGZYNzlUQ1VlandnRUFlKytld3RjZmRrY3RqOHBtcm9xSWlJaW9lTHIrK2o3MjNqc3RmRDZpZ284WnF5RlRZaUJQUkVSRVJHYWowb2p3UmlZUlJzRW5LaXdNUHBhTlJBMVBXMjBJWDhaYUFRdkRPdHFVV0kyY1hOREF5UVVYNHFLaGdRYXpROVpqVjUvNTVpNkxpSWlJcUZpYWRYSzlNRHErb1pNTEdqbTdtTGtpTWhVRzhrUkVSRVJrVW9rS01jSlRKQWlYV2VLTlRBSlZQZ2F2TzFycStzRXI0V3lsTkY2UkpaQUlJa3lwVkEzZHJtaEhhcDE1ZmdQSEgxL0d4eFhybWJreUlpSWlvdUxsMktOTE9QdjhwdkQ1NUVyVnpGZ05tUm9EZVNJaUlpSXFVRXFOQ0pFeWliWVZqVXlLNUh5TWdoZUpBRmNySlR6dHRDRzhuWVNUc2hwVFkyY1hkUE1vaDkzaEx3RUFVNDc4akNNRGxzUFp4c0hNbFJFUkVSRVZEekd5Qkh4N2RMWHdlWGVQOG1qTTBmRWxDZ041SWlJaUlqSzZlTGxZQ09DalVpVlE1Mk1VdkZpa2dZZXRFcDYyY3BTMVZjQkt6SDd3QldsVzVSbzRGaFdCUktVU3orTWpNREJvSHJiM21ndXBCZjkwSUNJaUlzb1BoVnFKcjNaL2orZnhFUUNBVWhJcFpsYXVidWFxeU5UNFd6VVJFUkVSNVp0Q0xVTEV2MzNndzJWU3lKVDVhK0J1SmRiMmcvZTBWY0RkVmdteGlDRzhxYmhiV1dOcHRWb1ljdk15QU9Eczg1dndQN1lHaTlxT01ITmxSRVJFUkVYYjFLTUJPUHZpdjFZMVM2dlZncnVWdFJrckluTmdJRTlFUkVSRWVhYlJBSEZ5M1dTc0VrU25TcERmeU54QnF2NjNGWTBDcGEyVTRKeXM1dFBGdlJ6T3hFWWhNT3dwQUNEdzJrRlVLL01PL0dwM05HOWhSRVJFUkVYVStxdjdzZW42SWVIekw4dS9pODd1bm1hc2lNeUZnVHdSRVJFUjZTVk45ZThvK0g5SHdxZXA4aCtadTFqckptVlZ3RUhLZnZDRnlad3FOZkFnS1FsbjQ2SUFBTk9PcllGR284SEFPcCthdVRJaUlpS2lvbVg5MWYyWWZueXQ4SGxqWnhmTXJzSldOU1dWdU00UHpBQUFJQUJKUkVGVVNITjVEWi8vSlNJaUlxSk1OQkFoSnUzZlh2QXBVc1NraWZOOVRBdVJCdTQyMm43d25uWktXSXZWUnFpVUNrcUNVb0d1VjA3amRtS0M4TnFBMmgwd3IvVlE5cFFuSWlJaXlvVkNyY1RVb3dFWlJzWlhkeWlGb0xwTlVFb2lOV05sVkZCRTlZYm1PbXFKZ1R3UkVSRVJDV1JLRVNKa2xnaVhTUkVoazBCdWhGSHdsbUlOeXRvbzRHa25oNGVORWhJTC92cFpsRVRLMDlENzJ0a01vWHhqN3crd3Zxcy9uRzBjekZnWkVSRVJVZUVWSzB2RXdOM3pNdlNNcis1UUN0dHFONGFicFpVWks2T0N4RUNlaUlpSWlIS2sxZ0RSYWRvKzhLOVRwSWlYNTM4VVBBRFlTWFdUc3NyaGFxMkVCUnZDRjJrSlNnVUdYTDhvdEs4QkFHOUhkeXhvK3pVK3JsalBqSlVSRVJFUkZUN0hIbDNDdDBkWDQzbDhoUEJhWTJjWEJQbzI0TWo0WW82QlBCRVJFUkZsa3FLMFFMaE1pdGZKRWtTbVNxRlVHeWN0ZDdiUzlvUDN0RlhBeVlyOTRJdWJOTFVLTSs3ZnhzYXdKeGxlLzhpN0ptYTBISWhhSHBYTlZCa1JFUkZSNFhEOTlYM01PcmtlWjUvZnpQQzZYL2wzTWF0S2RWaFpHR2Z3Q3hWZURPU0ppSWlJQ0NvTkVKVXF4ZXNVQ2NKVHBFaFVHT2NQQVJFMGNMTlJ3ZE5PRzhMYlN0Z1B2aVRZRy9FSzM5eTlqZ1NsUW5oTkJCRTZWMjJDS2MzNm82S3pweG1ySXlJaUlqSzl4N0d2c09EdlRkaDc3elEwK0M5cUxTV1JZbW0xV3Vqc3p0K1BTZ29HOGtSRVJFUWxWSkpDTEFUd2IxSWxVR21NTXdwZUl0S2dySjEyVXRheXRncEkyUSsrUklwSVM4WE1CN2V4S3p3c3crc2lpTkRRcXpwNlZtK0ZkcFVid3NYVzBVd1ZFaEVSRVJXc3FKUTRCRCs0Z0Q5dm44RDVGN2N6QlBFQThKbUhGNzZyL0Q3Y3Jhek5WQ0daQXdONUlpSWlvaEpDcVJZaFVpWkJ1RXpiRHo1WmFiekhZVzBrbW45YjBjamhacU9DaFlpL1BwTFcyZGhvTEhoMEZ4Zmlvak90RTBHRTk4cDRvNGwzVFZSeDhZYVBTM2w0T2JyRDN0SUc5cFkyc0JTemZ5b1JFUkVWYm5LVkFrbHlHWkxrTXJ5SWo4REQ2RERjajM2TzA4OXY0SjgzenpPRjhBRFEwTWtGa3l0VlEyTm5Gek5VVE9iR1FKNklpSWlvR0l1WGl4R2VvZzNobzFLbFVCdnh0N3BTVWhYSzJTbmdhU2VIczZVS0lrN0tTams0Rnh1TlZjOGU0a1JVQkZSWi9HRktSRVJFVkp5SklVSXJWM2VNcU9DRFJnemlTelI5QW5tSktRb2hJaUlpb3Z4VHFFV0lrR25iMElTblNDRlRXUmp0MkNJUjRHcXRoS2V0QXA2MmN0aEwyUStlOU5mSTJRV05uRjBRS1UvRDd2QXc3STk4aGF2eHNWQnFHTTRURVJGUjhTUVJpVkRIMFJtZnVubWl1MGQ1bExHME1uZEpWRVJ3aER3UkVSRlJJYVhSQUhGeXNUYUFsMGtSblNveDZ0aGpzVWdERDl2LytzRmJpZmxySVJsUGlrcUppM0V4Q0UyTXc2UGtKRHhNU1Vha1BCVkpTZ1dTVkNvbzFMenBRMFJFUklXYjFNSUM5bUl4N0NWU3VGbGF3OGZXRHBYczdPSHI0SVFQblVyRFZzeXh6cFFSUjhnVEVSRVJGVEZwS2hFaS91MERIeUd6UktyS3VMMWlyTVFhN1NoNE96bmNiWlFRc3g4OEZSQmJzUVF0WE56UXdzWE4zS1VRRVJFUkVSVWFET1NKaUlpSXpFZ0RJQ1pWL085a3JGTEVwQm4vMXpON3FRcmw3TFFqNFYyc2xXQTdlQ0lpSWlJaUl2TmdJRTlFUlA5bjc3N0QyeXJ2OW9IZm10NTdPL0dJN1RqVDJZUHNFRExJWklaUldpQkFhWGhaSlpUOWEwa3BrTkRBVzE2Z2tKS1hCa3I3bHFZbGhPd0JJWkJsa3BDOTdEamU4YmE4YlczOS9sQ3NXTkdSckMzWnZqL1hsZXVLcFhPT0h0blNzWHcvMy9OOWlNakxsRHF4Y1RIV2RobXFPMlJRNjkwZmtVY0hhSTJMc2dhckVTNW5heEFpSWlJaUlpSi93RUNlaUlpSXlNUDBCcUJlS1RWVndUZXFKVzUvRExFSWlBL1VHRVA0RUEwQ0pRemhpWWlJaUlpSS9BMERlU0lpSWlJUGFOZUtUWXV4VnJkTG9UVzR2d3BlSmpZZ09VU0Q1R0FORW9NMWtMSWZQQkVSRVJFUmtWOWpJRTlFUkVUa0Jqb0RVS2MwTHNaYTFTRkRzd2VxNEFFZ1dLbzN0YUtKRGRSQ3pJYndSRVJFUkVSRVBRWURlU0lpSWlJbnRXckVwalkwTlIxUzZEeFFCUThBa1hLdGNWSFdFRFVpNVRxUFBBWVJFUkVSRVJGNUhnTjVJaUlpSWp0cDlVQ3RVbVpxUmRPcUVYdmtjVVF3SUM3b2FnZ2ZyRWF3bFAzZ2lZaUlpSWlJZWdNRzhrUkVSRVEyTktzbFY2dmdwYWhWU3FIM1VCVzhWR3hBWXBCeFVkYkVJQTNrRXZhREp5SWlJaUlpNm0wWXlCTVJFUkYxb2RHTFVOTWhOYldpYWRkNnBnb2VBQUlsbmYzZ05ZZ1Awa0xNUlZtSmlJaUlpSWg2TlFieVJFUkUxT2MxcWlXbU5qUjFIUklZNExtVlVzUGxPbE1JSHlYWFFzUkZXWW1JaUlpSWlQb01CdkpFUkVUVTU2ajFJbFJmRGVDcjJxVlE2anhYQlM4U0FURUIycXNodkJxaE12YURKeUlpSWlJaTZxc1l5Qk1SRVZHdlp3RFFvSkthcXVBVktna01IdXdPSXhFWmtCQ2tRYjhRTFpLQzFRaGdQM2dpSWlJaUlpSUNBM2tpSWlMcXBaUTZFYXF2OW9HdmFwZENyZmRjRlR3QUJFZ01TQXBXbzErSUZnbEJHa2pZRDU2SWlJaUlpSWl1dzBDZWlJaUllZ1VEUktoWFNreUxzVGFvSkI1L3pGQ1ozdFNLSmlaUTY4SE84MFJFUkVSRVJOUWJNSkFuSWlLaUhxdERKNzVhQVM5RGRZY1VHcjNuSS9Gb1V6OTREY0xsT284L0hoRVJFUkVSRWZVZURPU0ppSWlveDlBYlJLaFRTazJMc1RhcFBWOEZMeFlCOFlFYTlBdlZJQ2xJalNBcFc5RVFFUkVSRVJHUmN4aklFeEVSa1Y5cjAwcFExVzRNNFdzNlpORHFQZitZTXJFQlNjRWE5QXZSSURGWUF5bjd3Uk1SRVJFUkVaRWJNSkFuSWlJaXY2SXppRkNybEpwYTBiUm9QTHNZYTZkZ3FSN0pWeGRsalEzVVFNeUc4RVJFUkVSRVJPUm1ET1NKaUlqSTUxbzBFbU1BM3lGRGJZY1VPaThWcEVmS2RVZ09VYU5maUFhUjdBZFBSRVJFUkVSRUhzWkFub2lJaUx4T2F4Q2g1bW9mK0tvT0dkcThWQVV2QWhBWDFMa29xeHJCVWkvMHZ5RWlJaUlpSWlLNmlvRThFUkVSZVVXVFdvTEtkbU1JWDZlVXdnRHY5SVNSaWcxSURMcmFEejVJQTdtRS9lQ0ppSWlJaUlqSU54aklFeEVSa1Vlb2RTSlVkeGdyNEt2YVpWRHF2Rk1GRHdDQkVqMlNnelhvRjZwQmZLQVdZaTdLU2tSRVJFUkVSSDZBZ1R3UkVSRzVoY0VBTktnbHBzVllGV29wREY3TXdjUGxPbU1JSDZKQmxGd0xFUmRsSlNJaUlpSWlJai9EUUo2SWlJaWNwdEtKVFgzZ3F6dGtVT204bTRMSEJtcVJIS3hHdnhBdFFtVmNsSldJaUlpSWlJajhHd1A1NjJqMVVsUzFKcUsyTFE1TnFnZzBLaVBScmdtR1JpZURSaStEM3VDOXkrMkppSWpJdGdZQWwzdzlDQWVKUlhySXhCcklKQm9FeTlvUkdkaUlpSUFteElYVUlqRzBDbEt4MXRkREpDSWlJaUlpSWc5aElBK2dYUk9NQWtVV2lodlRVZE1XejlDZGlJaUlQRVp2RUVPbEM0QktGNEJXZFNocTJ1Sk45NGxGZXNTSDFDQTlzaGdEWXk0aFNOcmh3NUVTRVJFUkVSR1J1L1hwUUw2eU5RbW5xa2FpckNrRkJyRFJMQkVSRWZtVzNpQkdWV3NpcWxvVDhXUDVSS1JFbEdGa3dpa2toVlg2ZW1oRVJFUkVSRVRrQm4weWtLOW9TY2F4aW5Hb2FrMzA5VkNJaUlpSUJCa2dRbWxUS2txYlVwRVlXb1Z4eWNlUUhGYmg2MkVSRVJFUkVSR1JDL3BVSU4rdUNVWnUrUTBvVUdUNWVpaEVSRVJFZHF0cVRjVFcvRVhJaWk3QURmMXpFU3hyOS9XUWlJaUlpSWlJeUFsOUpwQXZiTWpBRHlYVG9kYkpmVDBVSWlJaUlxY1VLTEpRMnBTSzZXay9JQ09xME5mRElTSWlJaUlpSWdmMSt0VkxkUVlKRHBST3hUZUZzeG5HRXhFUlVZK24xc254VGVGc0hDaWRDcDFCNHV2aEVCRVJFUkVSa1FONmRZVzhXaWZIcm9KNXFHeE44dlZRaUlpSWlOenFmTzFRTkhSRVlWN1dMc2dsYWw4UGg0aUlpSWlJaU96UWF5dmsyelhCMkp5M2hHRThFUkVSOVZxVnJVbllrcjhZN1pwZ1h3K0ZpSWlJaUlpSTdOQXJBM20xVG83dGx4WkEwUkh0NjZFUUVSRVJlVlI5ZXd4MkZNeG5hejRpSWlJaUlxSWVvTmNGOGpxREJMc0s1akdNSnlJaW9qNmp2ajBHdXdybXNhYzhFUkVSRVJHUm4rdDFnZnpoc2tsc1UwTkVSRVI5VG1WckVnNlhUZkwxTUlpSWlJaUlpTWlHWGhYSUZ6Wms0SHp0VUY4UGc0aUlpTWduenRjT1JXRkRocStIUVVSRVJFUkVSRmIwbWtDK1hST01IMHFtKzNvWVJFUkVSRDcxUThsMEx2SktSRVJFUkVUa3AzcE5JSjliZmdNWE15TWlJcUkrVDYyVEk3ZjhCbDhQZzRpSWlJaUlpQVQwaWtDK29pVVpCWW9zWHcrRGlJaUl5QzhVS0xKUTBaTHM2MkVRRVJFUkVSSFJkWHBGSUgrc1lweXZoMEJFUkVUa1YvajVpSWlJaUlpSXlQLzArRUMrc2pVSlZhMkp2aDRHRVJFUmtWK3BhazFFWlV1U3I0ZEJSRVJFUkVSRVhmVDRRUDVVMVVoZkQ0R0lpSWpJTDUycTV1Y2tJaUlpSWlJaWY5S2pBL2wyVFRES21sSjhQUXdpSWlJaXYxVFdsSUlPYlpDdmgwRkVSRVJFUkVSWFNYMDlBRmNVS0xKZ2dNalh3eUFpSWlMeVN3YUlVS0RJUWs3OEdWOFBoZnFnZHAwV1B6WXFjTHE1RVFYdHJTaG9iMFdOU29WV3JSWnRPaTAwQnIydmgwaEVSRVJFZHBDSnhBaVJTQkVxbFNJK0lBQlp3YUhJQ2c3RmlQQklUSXlNUnJDa1IwZk1YdGVqdjF2RmplbStIZ0lSRVJHUlh5dHFHTUJBbnJ5bVJxM0N4cXB5Ykt1cHdQR21CbWdOQmw4UGlZaUlpSWhjcERIbzBhaFZvMUdyUnJteUhjZWJHa3ozU1VVaWpJbUl3c0w0Wk55UjJCOXg4Z0FmanJSbjZMR0J2RVluUTAxYnZLK0hRVVJFUk9UWGF0cmlvZFZMSVJWcmZUMFU2cVVNTU9Cd1l6MCtMTDZNdlhYVjBJRWhQQkVSRVZGZm9UVVljS1JSZ1NPTkNyeVdmdzZ6WWhQd2VGb1dKa1hGK0hwb2ZxdkhCdkxWYlFuUUczcDBDM3dpSWlJaWo5TWJ4S2hxVFVULzhISmZENFY2b1VNTjlWaDkrUUorYkt5M3VFOEVFUWJIcFdGS2FnNEd4YVloSzdvLytrZkVJMHdlakZCNUVHUzh0Sm1JaUlpb1I5RG90R2hWZDZCRjNZN3lwaG9VS01xUlYxZUNnNlZuY0xHMkJJYXJCUms2R0xDbnJncDc2cW93TVRJR0wyWU93V1FHOHhaNjdLZmcyclk0WHcrQmlJaUlxRWVvYTQ5bElFOXVWYTFTNHRWTFovRlYxUld6MjBVUVlWTEtjQ3dkUGd2enNpWWlKampDUnlNa0lpSWlJbmVSU2FTSUNncERWRkFZVWlNU01EazF4M1JmZlhzVGRoWDhpSCtmM1l2RFpXZE40ZnlQamZXNDdhY0R1RDJ4UDFZT0hJYUVnRUJmRGQvdjlOaEF2a25GRC9kRVJFUkU5bWhVUnZwNkNOU0xmRjE5QmM5ZU9Ja1c3YlUyU0NLSXNHVElOTHc0N1JmSWlFcjI0ZWlJaUlpSXlKdGlnaVB3c3hGejhiTVJjMUhZVUlIVit6L0g1Z3Y3VGNIOHhxcHk3S21yd244UEdZMGxDZnljQ0FBOXR1Y0wvN0FrSWlJaXNnOC9ONUU3cVBRNlBIL3hGQjQ5Yzh3c2pKK2FOaEk3SC9nVFBsN3lBc040SWlJaW9qNHNJeW9aSHk5NUFUc2YrQk9tcEk0dzNkNmkxZUtYWjQ3aWhZdW5vZExyZkRoQy85QmpLK1RiTmNHK0hnSVJFUkZSajlDaERmTDFFS2lIYTlKcThPREpJempVV0dlNkxUVWlBVy9OZlJ5ek1zYjZjR1JFUkVSRTVHOUdKUTdFeG50WDRkdkNZM2h4OTRjb2Jhb0dBSHhhWG9UODFoWjhObW9Dd3FVeUg0L1NkM3BzaGJ4RzEzZC9hRVJFUkVTTzRPY21ja1dOV29WYmp4MDBDK01ucCtaZzl3UC93ekNlaUlpSWlLeTZLV01jZGovd1AyWTk1dzgxMXVIV253NmdScTN5NGNoOHErY0c4bnIrWVVsRVJFUmtEN1ZPN3VzaFVBL1ZyTlhnN3VPSGNiNjF5WFRiQTZNWFlNUGRyeU1xS015SEl5TWlJaUtpbmlBcUtBd2I3bjRkRDR4ZVlMcnRYRXN6N2pseENNMWFqUTlINWpzOU5wRFhHM3JzMEltSWlJaThpcCtieUJrcXZRNFBuRHhpQ3VPbFlnbFd6LzB2L0hIdTQ1Q0plMnpuU3lJaUlpTHlNcGxZaWovT2ZSeXI1LzRYcEdJSkFHTW8vOERKSTMyeXB6ei9PaU8vRkJQVDRlc2hlSnhJWlBEMUVOd3VJa0xwMUg0SkNhMUlUR3gxODJpSS9FTmtwQkppY2U5N3Z4TlI3L2ZiL0xObWJXcGVuLzByTEJ1OTBJY2pJaUlpSXFLZWJObm9oZmpEVFkrYXZqN1VXSWZmNVovejRZaDhnNEU4K1IyWlRJL2JieitQMmJNTEVSYldPL3RKeWVVNkxGMTZIcW1wVGQxdjNJUE1uMStBQlFzdUlUTFNzV0ErSzZzQlM1YmtZZXJVVXNoa2ZXOW1sUHhIVkpRU2l4YmxPL3dhdG1YbzBGcjg3R2RuTUdaTUpZS0N0RzQ3cmlQRVlnT2tVcjNMeDBsS2FzV0FBWTF1R0pIL1NVdHJ4T0xGZVJnMHFNNHQzeXVpbnU3cjZpdjRyTHpZOVBVRG94Y3dqQ2NpSWlJaWx6MDBaaEh1SHpYZjlQV241VVhZWEYzaHd4RjVuMlRsbzR0WCtub1F6dmlwa2d0SStZcFliTURjdVlXUVNnMVFLSUlBaU54Ni9QajROZ3dlWEkrb0tDV0dEcTJGVEtaSGJXMElkTHJlTTM4MFpFZ2RCZzVVSUN0TGdiQXdOU29xd25yODg0dUlVR0xzMkVxRWg2c3daRWdkWkRJOWFtcENvZGQzLy9xWU5La2NnWUZheE1XMVkrQkFCUm9iZzlEY0hPQ0ZVUk1aaWNVRzVPVFU0S2FiaWhBUm9jS0FBWTBvTG82RVN1VjZTNGFrcEZha3BEUWpPYmtGdzRmWElDSkNoWllXT1RvNnZMY1dpa3lteHozM25JVllEQ2dVUVU2ZmIySmoyekYzN21Xa3B6ZENxWlNoc1RIUXpTUDFqWXlNQnN5ZVhZVHdjRFhTMDVzd2RHZ3Q1SElkNnV1RGUveTV1YXV4eVQvNWVnalVRMVNybExqN3hHR285Y2JKcWNtcE9makxraGNnRnZXZTl3TVJFUkVSK2M2TkdXT1FXM1lPWmMwMUFJRHZGYlc0T3lrRm9kS2UzeGJ4OXg5di9YMTMyekNRN3dYQ3d0U1lPYk1ZNWVYaFhna09Sbyt1d3RDaHRVaFBiOFNBQVkxb2JnNXdhM2lhbnQ2SWxKUm1BSUJZRENRbXRtTFFvRHBvTkJMVTF3ZkQzUk1BM2lZU0FiTm1GU0Vnd0ZnSkhoUFRnZXpzZWpRMkJxS3BxZWVHV3dNSEtrdy9ONUhJK0hQTHpxNUhSNGZzNnNTTnNOQlFOY2FQdnpZVEtwZnJNSENnQXVIaGFsUldodmFxTUl6OGowU2l4OENCQ3N5ZVhZak16QVpUYXhtWlRJLzA5RVlVRjBkQnJaYTQ5QmdKQ1cxSVRtNEJZRHlueGNSMFlPalFPaVFudDBDamthS3BLUUNlUHE4WkRDSk1uSGdGL2ZxMVhKM28xRUdoQ0laVzY5ajdLemhZZyt6c2VnUUhhNUdaMllBQkF4clIwU0ZGWTZQMTkzaFBFQjZ1Um1abUEwUlhmd3hTcVFGSlNhMFlNcVFPV3EwWXRiVWhibnNzdVZ6bnMvTWFBM215MTI4dW5zU3BadU5WZktrUkNmalBQVzhpUk41elA2TVFFUkVSa1grUmlNU1lselVSbXkvdVI1T3FEU3E5SHRWcUZSYkZKL3Q2YUM1aklOOEhoSVdwc1hoeEh1TGoyOUMvZndzS0M2TTgrb2UrUktMSDNMbUZrRWlNb1ZWUWtCWURCeW9RRTlPQjZ1cFFsNE1yd05qZTRmb2U4aktaSG1scFRSNlpBUEMyakl3R0RCbFNaM2FiVEtidjhkWHk0OFpWSUR6Y3ZNV1FYSzdIZ0FHTlNFNXVSVjFkc0dCRjhLQkI5YVlndjZ1WW1BNE1HbFNQMXRZQU5EVDA3TEN2cjVKSWpGWG5OVFVoOExlSnRJU0VOdVRrMU9ER0c0dVJsYVV3VFpCMUpaZnIzQkxLeDhXMW8zOS95OWQ0V0pneEJNN09WcUM0T05JdDUwOXJEQVlSUm8rdWdraGsvTGtrSmJWaTJMQmFCQVZwMGRBUVpQZGpCd2Jxek01ZlFVSFhnbm1sVXRwajM2dE5UWUZvYTVNalBkMjhIWTlVYWtCcWFqTVNFdHBRWEJ3SnZkNjFjM055Y2d1V0xNbERWVlVZMnRya0xoM0xHUXpreVI2SEd1cXg4dEsxUHA0ZkxYa2VRK01IK0hCRVJFUkVSTlFiQmNrQ2tCR1ZqSTNuOXdFQUxyUTJZMHBVSEZLQ2duMDdNQmZaRThqM3ZOU1BURHJEK05CUU5RQmpLNEdGQ3k4aElNQnpQWXAxT2pGKytDSE40dmIwOUViY2RkYzVEQnRXNi9KanhNYTJXNzB2T3JvREN4WmN3dVRKWlM0L2pxK01HbFZsOWI3czdIb3NYWG9PS1NrOXE3ZThWS3BIVXBMMVJWbVRrbG93Ymx5RjRFSzI2ZWtOVnZjTEN0Smk1c3hpd1RDVC9KdEVZc0NjT1pkeHd3M2xtRFdyeU9lTEdJZUVxSkdWcGNEMDZTWDQrYzlQNDVaYkxtTEVpR29FQnRvK1g0YUZxYkZvVVQ2Q2d6Vk9QN2F0S25TZFRvUWZmK3lIMWxiUGg3UFhqME1xMVdQNDhCcmNjODlaVEo5ZUFvbWsrNzdwMXA1TGRIUUhaczh1eEoxM25qZjlUdXBwOHZKaWNPSkVvdUI5L2ZzM1k4NmNRcGVPbjViV2hQbnpDeEFZcU1YY3VaZDc3UGVKZWpjRERGaDErYnpwNnltcEkzQlR4amdmam9pSWlJaUllclBabWVNeE9UWEg5UFZibHkvNGNEVGV3MEMraDdvK2pPL2tqVkMrc0RBS1I0NzBzN2hkS3RWanlwUlN6SnRYQUxuY3VZVTVKUktEemNVVVZTb3BEaC91ajl6Yy9rNGQzOWZTMGhwdFRqZ0FRRUNBRHZIeGJUNFBNQjJSbXRwa05jelQ2MFhJemUyUDNic3pZVENZVjBrSEIydVFtTmhtOWJpWExrVmp3NFpoS0M4UGQrdDR5Yk02dy9qT1JZc3pNeHU4R3NvSEJXblJ2Mzh6Um82c3d1elpoZmpaejg3Z3Z2dk9ZTmFzSWd3ZVhPZHd1QjRlcnNLaVJma0lDbkl1bExkMnhZdFNLY1cyYmRrb0xJeHk2cmlPajBQNEtnV3gyQUNsVW1yWGxUbTJKaGNNQmhIT240L3p5dVNDcHh3NzFnK1ZsYUdDOS9YdjM5enRCSTQxbVprS3pKbHoyWFNlREFyU1lONjhBaTRlUzM3bmNHTTlqalFxQUFBaWlQQzdHeC95OFlpSWlJaUlxTGQ3ZGVaREVGMjlxajYzc1I2SEcrcDlQQ0xQNi9tZDh0MUlKQUttVFN0Qldwci9WeWZMWkRxcmY4aDNodkxidGcxMHk0S0VRazZlVEVSOGZKdkY1ZjJBc1FwdzBhSjhiTjQ4eU9IK3hOSFJIYVllenRlN2RDa0dodzZsUUtYeVhGc0hUeEtKWU5ZclhVaDVlVGoyN1V0SGU3djNGbnQwaDR3TTRTcDNuVTZNclZzSG9ycGFPT0RLeWxJSWhyUmFyUmhidG1TN3RXOHplY2YxWVh5bnpFemphMlR2M2dFV0V6UE9FSW1NVmUrUmtVcEVSS2dRR2FsRVpHUUhvcU9WVGdmbnRrUkdLckZvMFNWczJaSU5wZEt4ODZxMUlQemN1VGhVVlFtL056ekJXdUIrK2JMd0pLc1FyVmI0dVdpMVl1elprNEd5c2dpbng5ZWQ2T2dPakJoUjdiSGpkeEpaZVhucWRHTGNjRU81dzhlVFNBekl5RkJZSERjbXBnT3paaFZoOSs1TUowWko1QmtmRmw4Mi9YL0prR2tZbFRqUWg2TWhJaUlpb3I1Z1ZGSTJsZ3llaXE4djdnY0EvTG1rQUpPaVludzhLczlpSU4rRndRQWNPSkNLNEdETE1LbW44VVlvdjI5Zk91NjQ0d0xDd2xRVzk4WEd0bVBTcEhMczM1L3EwREhqNG9TcnBRMEc0TWNmKy9YWU1CNEFCZzZzUjNSMGg4MXR3c0pVSHUwajdRa1NpZDVxaTUzOC9HaXJZVHhnL0o0SXVYZ3hsbUY4RjRHQldzeWJkOW1pUjc4L0VvdjFndjNZQWZlRThzSEJHaXhlbkkrd01KWFZ5VHRYS1pWU3RMWEowZEVoaFVvbGhWSXBnVVlqZ1Y0dlFrSkNLL1I2TWNMQ1ZMaDRNUlo2ZmZmUHc1NXR2TUZhSVAvOTkrbDJIOFBhYzFFb2dqd2F4bmMraGtJUjVGUW83ZzRTaVI3WjJlNnQxRWhQYjhUNDhSVTRlclRuTDF4RVBWK05Xb1c5ZGNaSkx4RkVlSEhhTDN3OElpSWlJaUxxSzE2Y2ZqODJYendBQXd6WVcxZU5XclVLY2ZLZXUzNWtkeGpJWDBldkYySDM3a3pNbmN0UXZqdHF0UVRmZjUrR1JZdnlCZS9QenE1SGJtNS9hRFQyVjhrbko3Y0kzbDVWRmRyanFzYTdrc2wwbUREaFNyZmJSVVNvTUhIaUZSdzhtT0tGVWJsSFNrb3paRExMcXpVTUJ1RDBhZUYreklDeDJ2WDZ4WHNCNDN2dzFLa0VsOGNWRUtDRFRpZHkrQ29OZjZSVVN2SHR0d093YUZGK2p3amxiWEUxbEpkSURJaUlzTjdXeWhFcWxSU1hMMGVocVNrUVRVMEJhR29LUUZ1YnZOdlh6SUFCRFpnNnRSVERoOWZneUpGK0tDNk90TG05dndUeTFzYmh5UGg4L1Z4T24wNkFYaS9xMGV1SVhHLzA2RW8wTkFTaW9DRGExME9oUG01alZUbDBNRTUwVGtvWmpvd29UaFFSRVJFUmtYZGtSQ1hqaHBSaE9GeDJGam9Zc0xHcUhMOUs3YjFYRS9mOHBNb0RPa1A1MGxMUFZ2dDVnNmQ3eWxkVWhPSFNKZUVRUVNMUk85eXJPU2xKT0pBdkxPelpRY1hZc1pWMmZ5K0dEYXZCNE1GMUhoNlIrMWhyVjFOY0hJV21KdXV6bVVPR0NDOEFuSmNYZzdZMjEzcFFCd1Jvc1hCaFBtNit1ZmYwYUc1dGxXUExsbXcwTi9mOEdXSlA5NVJYcWFSb2JBeEVSVVVZQ2dxaWNlcVU4TVJRVTFNQURoeEl4Wmt6OFNndGpVQlRVNkJkRXppZGxlYVJrVXJNblhzWlM1YmtJU0hCK2xvSXZnNnhPN2xqSFA3d1hNNmVqWGY0Nml0L04yTkdDZUxqcmIrR2lMeGhXODIxdG5wTGg4L3k0VWlJaUlpSXFDOWFPdXphWjlDdE5iWmJQdmQwckpDM1FxOFhZYytlVE15WVVReUp4SUNhbWhEVTFnYWp2VjBHcGRMWXhzQndYWmIwNktNL0NSN3JmLzkzakVNaHh2anhGUmc5dXRMaTlwOStTc0pQUC9sZnRkTHg0OGtZT0ZCaGNidkJJRUpibTJWVmUwcEtNMUpTbW5Eb2tIa1ZlRlNVRWtGQmxoTUhCZ05RVkdTN0FyV3JnQUF0cGswcnhlSEQvVjBPZHQwaExxNE5PVGsxZ3ZkcHRXTGs1dmJIMUttbFpyZFBuVnFLbGhZNXJseng3OFZNNVhLZDREb0NBSER5cFBVcWQ2bFVML2lhMGV0Rk9Ia3l5YVV4R2NQNFM2YkZjMisrdVFBN2QyYjFpa3I1dGpaaktMOTRjZCt0bE5kb3hEaDdOdDUwSGxZcUpWQXFwVkFxWmVqb2tFS3BsQXFlYjBlT3JITGIySzkvTFNVbXR1S1dXeTZpcU1qWWk5M1dSSlF2dVNOTWQ2WC9mMHBLTThhTXFjRE9uVmt1WDdWMTRVSWM5SG9ScGs0dFJWTlRJQlNLSURRMEJFS2xra0t0bG1EV3JDS0xmVTZlVEVSbFpaaExqMnVQN093NjArc2JNRTRnMk5QT3h4OG1PNmp2YXROcWNiekorTG9WUVlSNVdSTjlQQ0lpSWlJaTZtdm1EWndJMFU0UkRERGdSRk1qMm5WYUJFdDZaM1RkTzUrVm0raDBJdXpkTzhEWHcvQjdUVTBCS0NtSnNGZ010NlFrd2lLNFNrbHB4dHk1QlpCSURCQ0xEVGh3NEZxVm83VjJOWldWWVhhM3Era2F4c2JHdG1QTGxteWZodklTaVFFelo1WllyUVRPemUyUDgrZmpFQnZiYmxZVkx4WWJNRy9lWmV6WWtlV1ZBTWxaR1JrTmdoWG9GUlZoTm52QVoyVXBJSmRiOWhuUHo0OUJTNHZ6UDYvcnczakErTHJxYmFIODVzMkRNSE5tTVZwYjVhaXREVUY5ZmREVlVGcHFkUTJDWWNOcU1XVktxY1h0QlFYUlBlbzhwMVJLTFNienZNMWFML1lCQXhxUWx0YUlDeGRpOGVPUC9VMnZOM2NzWXVzTzEwOGllMVBYYzcrN1dxbmw1Y1VpUHovRzR2c3J0SzRKWUd3SlptMkJYWGVKakZTYWhmRUFNSGh3SFFvTG83eTZnQytSbzQ0MEthQzllcElZSEplR21PQ2VmNVVvRVJFUkVmVXNzY0dSR0JTWGlvdTFKZEFZOURqU3FNRE1tSGhmRDhzakdNaVRXNXc2bFlqVTFDYUlybVlkR28wWVI0NzBNOXVtYXlBREFFT0hHbHVXZElieTF0clYyTnRYOS9vd05qeGNoY1dMODMwYXlrK2FWSWFvS09HRlhFdEtJbkQrZkJ3QTROQ2hGQ1FrdENJcTZscHZiS2xVai9uekM3Qmp4MEJVVnZwbmtOUDVNN3lldFJZaDNlMlhrTkNLSlV2eW5CNVBhS2dhb2FGcWk5dDdXeWpmM2k3RDl1MERIZHJIV3QvMWxoYi9yT2IyWjdaQ1hiSFlBS1ZTMWl0ZVowS2NtVnk0L3R6dnp2Vk51bzVISXRGajFLZ3FqQnBWTGJqdGdBRU5HT0NEdVNlcFZJK2JieTdBNXMyRG9GQUVlWDhBUkhZNDNYenRhcmNwcVRrK0hBa1JFUkVSOVdWVFUwZmdZbTBKQU9CVVN5TURlZXI5bGk0OTc5TCtvaTQ1alV5bXg1dzVoV2IzaDRjclRZRk1wODVnOXVEQlZLc1Y4djM2dFNBdXJsM3d2cTRTRTFzdHdtOWZodklEQmpSWURaN2IyMlg0L3Z0MDA5ZGFyUmg3OW1UaXR0c3VRaWE3VmpsdURPVXY0ZHR2TTFCUzRsL1Zhdkh4YldhVjZKM3E2NE5RVm1hOTFVNy8vczJDK3dFd201RDhwdUlJQUFBZ0FFbEVRVlJ3dDk0V3lqc3FNbEw0ZTl2YzdQdTJUajJOdGRZaUJvTUkrL2VuNHVMRldJODhybHl1dy9EaE5VNzMzcmUyanNXWU1aVXVWOCtIaEtneGRxeGxqeitKeElDY25HcUxjNzhuRmgyWHkzVklTV21HUk9KLzYwYkk1VG9zV0hBSm16Y1A2aFhyUUZEdlU5RGVhdnIvb05nMEg0NkVpSWlJaVBxeTdKaHJuVFF1dDdYYTJMSm5ZeUJQSnJXMXdjak9ybmZiOGF4VmhsOXY2TkJhUkVkM0lEQlFlT0haekV6TFh1T084RVVvSHhQVGpodHZMQmE4VDZjVFkvZnVUQ2lWNW0rL3hzWkFmUHZ0QU15YlYyQTJ1U0dWNmpGMzdtV1BCbjNPR0RiTXVlcDRkL2J5ZGxSZkR1VlpJZThjcVZSdjhWcXhWaUYvNWt5OFI5K2phclVFTFMxeXpKeFpiSGFPY05XWU1aWnJsamdxSkVTRHNXTWRPNDY3US9tT0RobTJiTW5HakJrbHlNcHk3ZmVHSndRSGE3Qnc0U1Y4L2ZVZ3U5dXdFWGxMMTBBK0s3cS9EMGRDUkVSRVJIMVpWc3kxejZJRjdXMCtISWxuTVpBbms4NktiWGVHOHZaS1RQVHNySmMzUS9tUUVEWG16YnNzMkZzZEFQYnRTMGROalhCLzlkTFNDQnc1MGg4VEo1YWIzUzRTR1RCOWVnbkN3bFE0ZHF5ZlQzdEJBOFpnU1dpaXBLVWxBSmN2UjFuZEx6YTJIZjM2Q1Y4SjRTMTlNWlNYU0F5Q3JYd0F1RlN0S3hSVzl5Ymp4MTlCZW5vVHRtMGJhQmFnNnZYQ3oxbWo4ZnozNHRLbEdJaEV3SXdaN2czbGZjWGRvYnhPSjhiZXZRTXNBdm04dkJpYjYxcTRTMENBRnVQSFg3dFNvS0FnMnFKM2ZHU2trb0U4K1owYTFiVzFGL3BIOU03TGdvbUlpSWpJLzZWRUpKaitYNlAyWEJjRlgyTWdUeVlHZzI5RGVVL3pSaWdmRkdUc1kyOHQvUHpwcDJTYmdUVUFuRHFWZ0lnSXBka2lyNTFHajY1Q2JHdzd2dnR1Z0VXRnZUY05IMTREc2RoeVZ1RFVxUVNiUGFhRldscm85U0xzMkRFUW9hRnF6SmhSYkhILzJiUHhPSHZXL2VGQWJ3Z3o3UlVlcmhSOHZucTl5S1gzd3B3NWw2RlNTZkg5OTJsV0Z6cnRxVzY0b1J3alJoaDdrUzllbkkrdFc3UFIxbVlNVVgwOUlaYWZmeTJVN3cwODBiN21lbnE5R09IaHdvdTl1bE44dkhrRlIwWkdBOHJMdzVHZkgrUHh4eVp5UmF2MjJsV0tZZkpnSDQ2RWlJaUlpUHF5VVBtMWRiZGF0Y0p0VjNzREJ2Smtwak9VYjI0T2dGWXJSblYxQ0pxYUFrMzN6NTlmZ0xnNHkwdEdQdjk4aEZPTC9RSEdoVGh2di8yQ3hlMTVlVEVvS1ltMHVsOUNRaXRHanJSY3ZLK3VMaGpIanlkWjNTOG9TT3VSUUQ0MFZJMEZDeTVaN2RWOTRVSXNmdnJKK3JpNk9uQWdGYUdoYXZUdjMyeHhYMHBLTSs2NjZ4d09Ia3pCNWN2MkxYanJUaktaRGtPR1dMYXJVU3FsTmtPbnhNUldwS1UxV2R4KzVrd0NybHdKUTBxSzVYTUZBSlZLd3A3TExvcU1GQTRpVzFya1RvZkxvMGRYbW41bWtaRks3TnFWNmJQRms5MXR5cFJTczVaTUVSRktMRjZjaDYxYnM5SGFLcmZhUTk2Yjh2SmlURmZPR0F4QVEwTVE2dXFDb1ZSS29WUktvVlpMTFBhWk9yWFU0cmFXbGdDY09wVmdjYnN0N2pyTzlhS2lsQmJWNU80aWRNN3lCckhZZ0preml4RVJvY1RSby8yNjM0SElSOXAwMXdMNXJuOEVFWFducEtRRWNYRnhDQTRXbnNnNWR1d1l4R0l4aGcwYmhvQUFmcDRUb3IwNklTWVNpU0NSV1A3K2RpZVZTdVhUbjhQZXZYdVJsWldGMU5UVTdqZDIwdHR2dncwQW1EMTdOa2FOR3VYdy9xZE9uY0tlUFhzQUFMLzV6Vy9jT2padlU2dlZLQzh2UjBaR2hzUDdWbGRYSXlIQjhjOTJlcjBlWXJGamhUcG56NTVGYTZ2eGl2bng0OGQ3L0gzUVZXbHBLYlJhclZQZkkzYzRkdXdZOUhvOUpreVk0SlBIOTZhVEowOGlQRHpjSjkvcjNOeGNBRUJtWmliaTR1SzgvdmlPOE1aNTB0K1pCZkk2blkwdGV6WUc4bVRCWUlEVlFOdGFlS2RTU1owT3FZUjYvZXAwSXZ6NFkzK2JWZURXZW1MWDFJU2d1Tmg2a084SjBkRWRtRC8vRWtKQ2hHZnZMbDZNeGY3OTlpK1NwdGVMc0h0M0poWXV2SVNFQk10MlBvR0JXdHgwVXhHR0RLbERibTUvMU5WNXI1cHQ2TkJhQkFSWW5oUURBblFZUDc0Q1I0OG1DN1l4bVRqeGlzVnRMUzF5dXljcHlIbnU3aCtmbk55Q2NlT3U5UXVQalczSDdiZGZ4SjQ5R1I0SlZLOWZJTnBkSWlKVUZzY09DdElJdHRBS0QxZGh5UkpqS0svUmVPK1BCRnN1WG94RmRYVUlXbHNEN0dxWEl4U2tkM1JJY2Y2OFl4OUszWFdjdmlRbHBSbW5UaVVLVHBRUStRT040VnFiUFptRWZ4NzBGdmZkZHg5Mjdkb0Z3QmhDZlBQTk53Z0xDM1ByWXl4YnRneUhEeC9HN05tejhkVlhYMEVxTlgvOVBQVFFRemh6NWd5U2twSnc1Y29WaU54NGlhSkNvVUJOVFkzYmp0Y3BNVEVSa1pITy9TMHhjdVJJNU9YbEFRQ1VTdnN1czVmSmpGZmdEUm8wQ0JjdlhuVHFjYnR6OXV4WlBQUE1NNGlQajhjLy92RVBqenlHTGVYbDVmalp6MzZHL2Z2M1k4NmNPZGk5ZTdmSEh1dTU1NTREQUx6Ly92dE9CZktIRHg4MkhhTW5CL0kxTlRXNDQ0NDdjT0hDQmV6WnN3ZWpSNCsyZTkreXNqTGs1T1JnMHFSSmVQUE5OKzNhVjYxVzQvLzl2LytIWThlT1lmZnUzUmJuQWx2dXYvOStuRGh4QWdEUTB0S0MwRkRQRkdoMDFkemNqT2VmZng3cjE2L0hpQkVqa0p1YjY5V0pBSjFPaDhXTEYyUEhqaDBZT25Rb1RwOCs3WkhIOTZmejVMUFBQb3U5ZS9kaTNyeDUyTGx6cDl2SFpNdWtTWk1BQU92WHI4ZUREejdvMWNlMmw2Zk9reFVWRmZqREgvNkF0OTU2QytIaDRXNDVwcWZKSmRmYWUycjB3cTJnZXdOKzRpYUhlS0xOUjNwNm84VnRSVVZSM2Jaa3NWYjEyN1dpM3h1U2tsb3diOTVseU9YQ00zZDVlYkg0NFFmN3cvaE9XcTBZTzNaa1lmNzhTMGhJRUY3SUlqbTVCYmZmZmdIRnhaRTRmanpKNDhHOFJLSkhUbzd3TDNTUnlJQ2NuR3FrcHpmZ3dJRTBsSlZkTzltbnB6Y0tUaXdjT0pEV3EzdVErd3RyVjIwa0piWGlGNzg0N2ZEeDVISWRSQ0x6MmJtZ0lBMFdMY3JId1lPcHVIREJ2UXVieW1RNndhdEZYQlVRb01XQUFRMTJieDhhcXNhU0pYbllzOGMzRlRSQ0docFl5ZXJ2S2lyQ3NHdFhwdDlNNUJCUjMvRFdXMi9oLy83di8weGZSMFpHUXFsVXVqV1FyNnVyd3c4Ly9BQ2RUb2VXbGhhTEFLNmdvQUJuenB3QkFDeFlzTUN0WVR3QS9QV3ZmelVGcCs3MC92dnY0NGtubm5CcVg1VktCWlhLOHkzU0hGVlVWSVJ2dnZrR0FQRGtrMC9paGh0dThPcmpKeVVsb2JuWitGbHV6NTQ5V0xkdUhYNzV5MTk2ZFF4OXpaRWpSM0Q0OEdIb2REcmNkTk5OMkxWckY4YVBIOS90ZmdhREFROCsrQ0NhbXBxd2MrZE9pRVFpYk4rK3ZkdjkvdWQvL2dkcjFxd0JBS3hZc1FMdnZmZWUzV00xZEtuNmN5VElkMFZvYUNpT0h6OE90VnFOWThlTzRaMTMzc0h6enovdmtjZHFiR3kwQ0s4bEVna1NFeE1CQU9mUG44ZkhIMytNeHg1N3pPWnhTa3BLa0pxYTZ0QzUxRi9Pa3kwdExUaHc0QUFBWU5pd1lhYmJEeHc0Z0duVHByazBsdjM3OTJQcTFLa3VIUU9BeTcrakRDNzJOZlhFZWJLaG9RRno1ODdGdVhQbnNIZnZYbnoxMVZjWU9uU28yVGFlbWdoT1RrN3VNUk1BdnNKQXZoZVNTQXpRNlR6VFV1SDZFTTVWZ1lGYUpDVlpCclgybkF1dFZmMDJOWG52TXN5aFEyc3hhVklaSkJMaDc4dlpzL0U0ZkRqRjZlT3IxUkpzMjVhTnVYTXYyd3drMDlNYmtaN2VpS3FxVUp3N0Y0K2lva2lQdE5VWU1xUU93Y0cyZTNpRmhha3hiMTRCdnY1NkVHcHJReUNSR0hERERlVVcyMTI4R0dzVzJwUG5SRVFJLzJFb2tlZ1JGT1MrR1dleDJJQnAwMG9RRTlPT0F3ZmNkNG5kN3QyWjNiNEh2Q1U0V0lQRmkvTjlQUXh5d3JsemNhaXA4V3pGMVkwM0ZsbmNkdUZDTE1ONElnZTk5ZFpiZVBIRkZ5RVNpZkRsbDEvaXR0dHVjK2w0TlRVMStQenp6N0Z2M3o2Y1BuMGFkWFYxME92MWlJK1B4L2p4NDNIdnZmZml0dHR1YzdqTlFsZmJ0bTNEa2lWTG9OZnJzV3JWS3J6NDRvc3VqZGtWLy9yWHYvRFNTeThCTUlZK09wME9seTlmeHNLRkMvSGRkOThoSk1ROWkxeHYyclFKdXF1WGt0OTc3NzBXOTMvNTVaZW0vOTk1NTUxdWVVeHl6dUxGaXpGNjlHaWNPSEVDcjc3NnF1bktDVytSU0NUNDZLT1BNR1hLRkJnTUJyend3Z3U0NVpaYkVCL3YvRHBSQm9QQjV1U0hWcXUxK3lxRjYvZnJKTFMvWEM1MzZWemhMWXNXTGNLNmRldnc4TU1QbTBLNWI3LzlGbVBHakxHNTMzdnZ2WWU5ZS9jQ01BYW5YM3p4aFYyUDkvVFRUK09MTDc3QThlUEg4Zjc3NzJQY3VIRzQvLzc3N2RwWDM2VUN0dk9LRVU4VGk4WDQ4TU1QTVdIQ0JCZ01CcXhjdVJKTGx5N0ZnQUVEM0hKOHZWNlBOV3ZXNEpOUFBzR1VLVk93ZnYxNmkyMVdybHlKZi96akgxQ3IxWGoxMVZkeDMzMzNXUTB3VlNvVk1qTXpFUlFVaE50dXV3MS8rOXZmM0RKT2I5bXpady9VYXVNNmUwdVhMdlh4YVB5VEo4NlRJU0VoR0R0MkxNNmRPNGY4L0h4TW1EQUIvL3puUDdGNDhXTFROa09HREhISDhDMTgvdm5uK1BuUGYrNlJZL2NXRE9SN21XSERhakIwYUIyMmJzMUdSNGY3Zjd6T1RocUdocW94ZCs1bEhEeVlpdXJxYTM4RXBLVTFDWWI4UXRYVTE0dUs2aEM4WGFId2ZNV29US2JEOU9rbHlNd1VycTdWNjBVNGVEQUZGeTY0M3NKQnF4Vmo3OTRCdVAvK1U5MXVtNWpZaXNURVZxaFVVaFFXUnFHZ0lBcFZWYUZPOS9mdlNpclZZL1RveW02M1U2c2wyTE1uRTdXMXhwL3pxRkZWRm9zcE5qVUY0dEFoNXljcXlESFdKcTg4b2FORGlyS3lDTGNlVTZzVisxVW9MN1NnTWZtL2dRTVZ5TWl3dkNLTGlQekx0bTNiOFBMTEx3TUFYbjc1WlpmQytKYVdGcnp5eWl2NHkxLytZZ29DdWlvdExVVnBhU20rL1BKTFRKNDhHZi8rOTcrUm5KenMxR010WExnUUsxZXV4TzkrOXp1OC9QTExHREprQ0c2NTVSYW54KzZzblR0MzR2Nzc3NGZCWUlCVUtzV1dMVnZ3MldlZjRZc3Z2c0RSbzBkeDExMTM0ZXV2djNaTEZXcG40QzZUeVFRRDk4NEsvYVNrSk15Wk04Zmx4N1BGMWNwRXJWYnJ0U0RRRmJtNXVhYldDODdhdlh1MzA1V2dsWldWcHFwZVIwMmFOQWtQUFBBQVB2MzBVelEwTk9EWlo1L0Y1NTkvN3RTeEFHT3ZkMXV0Vko1NTVoazg4OHd6VGg4ZkFJS0NMUCt1M0xKbEN4WXRXdVRTY2IxbDJiSmxxSzJ0eFFzdnZJREd4a2JNbVRNSCsvZnZ0NmlRN1hUeTVFbTg4TUlMQUl3dFNiWnQyMlozaGF0Y0xzY1hYM3lCTVdQR29MVzFGWTg5OWhqR2pCbUQ0Y09IZDd1dlJtTXMrQktMeFY1dEd6TnUzRGc4K09DRFdMOStQVG82T3ZEVVUwOWh5NVl0YmptMldDekd4eDkvak1MQ1FzSGZQd0NRbXBxSzVjdVg0NzMzM2tOdGJTMVdyVnFGVmF0V0NXNmJsNWNIblU2SDF0WldweWVFZkhtZTdMektJaVVsQlJNblRoVGM1c1NKRTNhM21UcDU4cVJEYlpnYzhjNDc3MkRCZ2dWMmJidGx5eGEzWGxuaDd2T2tYQzdIWjU5OWh2NzkrK1BOTjk5RVcxc2JicjMxVnJ6NzdydDQ4c2tuM1RadWNnNEQrVjVrMkxBYVRKbFNCZ0JZdENnUFc3Y09jbnNvNzB5RmZGaVlHb3NXNVNNc1RJVUZDeTVoeDQ0c1U1L3A3T3g2d1gxQ1E5VUlDVkZiWFNReU9GZ2oyTWRjclphZ3RkV3pDMHRHUjNkZ3pweENxeUduTVpET3dKVXI3cW4rbHN0MW1ELy9ra1A3QkFSb01XUklMWVlNcVlWU0tVVnBhUVRLeWlKUVVSSG05R3NpSjZjYVFVSGFicmZidEdrd0dodU5iWVBDdzFVWU5hcks3SDY5WG9SdnZ4M2dzVlkxQVFGYXFGUTh0WFVLQ05BaE1MRDduNXM3bEpSRTRvY2Ywand5R2RnMWxJK0xhME5kWFFocWE0UFIwaUtIU21WY3lOVGFWU0ZqeGxRS0J2a05EWUVPcmUzUVNTN1g0ZWFiQ3h6ZWozekwyRmFzOXk0S1JOUWIxTlRVWU5teVpkRHI5Umd6Wmd4V3JsenAwdkh1dnZ0dTdOaXh3L1IxV2xvYVJvMGFoWVNFQkNnVUNodzhlQkNWbGNaaWcwT0hEbUhldkhrNGZQaXcwLzJMWDM3NVpXemZ2aDI1dWJtbTN1bk9CdnpPMkxScEUrNisrMjVUK1BQQkJ4L2c1cHR2eG8wMzNvZ3JWNjVnLy83OTJMNTlPKzY3N3o1ODl0bG5DQXgwdnMxamRYVTF2djMyV3dEQS9QbnpFUk1UWTNiLy92MzdjZnEwc1MzZW9rV0xUTjluWjhURnhYRkIyS3NDQXdPUm1abHArbHFuMDZHNHVCZ0FrSjZlN3ZFdzA5V0puRGZmZkJQLytjOS9FQlVWaFJ0dnZORk5vNkpPUXEwbmxpeFpnZ01IRG1ETGxpM0l6czZHU3FVUzNFNm4wK0dlZSs2QlNxV0NSQ0xCTysrOGc0Nk9Eb3R0NCtQakVSMGRMZmo0QXdjT3hMdnZ2b3RISG5rRTdlM3RXTHAwS1k0ZVBkcnRPYlV6a1BmRisveU5OOTdBaGcwYkVCMGQ3ZkxWV05lYlBYczJQdjc0WTVTVWxLQ2dvQUJaV1ZrVzI3enl5aXRZdDI0ZE9qbzY4UDc3NzJQRmloV0NpNDUydHY4Q2pCTUpQWWxHbzhIbXpac0JBSGZkZFpmYjI1ZTVXM0p5TWdZUEhtelh0c2VPSFhQNzQzdmlQUG5HRzI4Z0xpNE9LMWFzZ0Y2dngxTlBQWVcwdERRc1diTEV0RTEzL2ZXSERoMktDeGN1WU1hTUdkaTNiNTlieHRYWE1iWHFKYnFHOFFBUUZhWDBTQ2h2N2R3NVpreWwxUVZmQncycVIyaW84UThEbVV4bkN1WGIydVJJU21xeCtsaUppVzI0ZkZrNFhJK09GcTZPcjYvM1hBOTFzZGlBVWFPcU1IcDBwZFVXTlJVVllkaTNMOTF0a3dKeXVRNExGK1lqTHE3ZDZXTUVCbXFSblYxdm12eW9yQXpGbGkyREhEN0d5SkhWZG0zYjNIenRnOVRreVdXUVNNeGJvaHc1MHM5anZlN2o0OXN3Zi80bDVPYjJSMTZlZS91WTkxVFdKbzYwV2pIKytsZkhxd3FTa2xvRVc3WTBOZ1ppMTY1TWdUM2NwM05kQlVldStKQks5WWlQRjE2RFFhT1JPTFVJclV6R1VKZUl5Qk9lZlBKSjFOYldRaXdXNDY5Ly9hdkw0Vjk3dS9IejA2eFpzL0Q2NjY5YlZCWnJ0VnI4OTMvL3Q2a2k5T3pacy9qakgvK0kxMTU3emFuSGswZ2srT3RmLzRvUkkwWkFvVkRnc2NjZXc5ZGZmKzNTYzdEWDJyVnI4ZVNUVDVyYWJiejExbHY0MWE5K0JjQVljbTNldkJsejU4N0YwYU5Ic1dIREJwU1ZsV0hUcGsxT1h3ci95U2VmbUVLMGh4OSsyT0wrRHo3NHdQVC9kZXZXWWQyNmRVNDlEZ0I4OTkxM21EbHpwczF0T2tOcFozVzIzdkYzbzBhTlFrSEJ0YUtBcXFvcUpDVWxBVEF1UnVwczlib3pGQW9GZnZqaEI0ZjNlL3p4eHpGcTFDZ0VCZ1ppMDZaTmR1MHpjK1pNaXg3Y09UazVhR2l3dkZvNUtpb0tBUERIUC83UnFmN0w2OWV2eDRvVkt3QkE4UGplV0hEVVdkMjFuc2pOemUyMlpRMWdmRC9jZDk5OWd2ZXRXYlBHNW1LM0R6LzhNTDc4OGt2czJMRURGeTlleEtwVnEvREdHMitndWJrWkgzLzhzZUErQ29VQ2dMSE55OXR2djkzdCtEcXRXTEhDckZyY2tYMjd1dm5tbXpGNjlHZ29GQXFIanBHU2tvSzc3NzdiNnYxejVzd3hQZWN0VzdZSVhyRVJIeCtQaHg5K0dCOTg4QUhhMnRxd1pzMGEvUEdQZjdUWWJ2LysvYWIvTzN1VmpLL09renQyN0VCdGJTMEE0MExmZlltdno1TmQvZnJYdjBab2FDZ2VmZlJSTEYrKzNDeU03ODc1OCtkeDRjSUZBTUJUVHoxbDkzNWtHd1A1WHVENk1MNlRKMEw1NjhQVlRtUEcyRi8xSXBYcU1YOStBUm9hYkZmbEpDZTM0UExsS01IN1ltT0ZBK3E2T3MrMHE0bVBiOFAwNlNWV0p3STZCUVpxTVcrZSt5cG5nNEswM2Zac2Q1UzF4WEJ0bVREaGl0VkZhNjNKekd4QWFtcVQyVzBGQmRFNGZUckI0Y2UzUjN4OEd4WXN1QVM1WEljWk0wb0FnS0U4ckMvbzJua1ZnNk9zWFNYUjF1YWR5N3dkYmI4MFlFQ2p3Ni9kN3ZsM1ZVZGZrcDFkRDYxV2pNSkM0ZDhWL2tJa01pQThYTzNWTlU2SWVwcERodzVodzRZTkFJQUhIbmdBSTBlT2RQbVlBUUVCK09TVFQ2d0dBRktwRk04Ly96d0tDd3Z4bDcvOEJZQnhBVHhuQTNuQUdJZzk4c2dqV0x0MkxUWnYzb3h2di8wV045MTBrOVBINjQ1R284RnZmdk1ic3dVVWhRS3p5TWhJN05tekIvUG16Y09QUC82SXc0Y1BZK0xFaWRpeVpZdGRMU1c2MHV2MXBvQTlLU2tKQ3hjdU5MdS92THdjWDMzMWxaUFB5RG51NnZ0c0QzdXJPeDJ0QXMzTHk3TzZUMUZSRWRMVDAyM3UvK3l6endxMldISEZpeSsrS0ZqVkN4Z0RHbmRYRkZ0ejlPaFJpNnBnaVVSaU0zd0tDZ3F5ZWIrdC9UbzVzejhaSitIR2pSdUhGU3RXbUVKb2hVTFI3ZUtpS3BYSzdnVkl4V0t4eFhuT2xjVkx1NjU1WWE4Wk0yYllET1RuenAwTHVWd090VnFOcjc3Nnltb0xwZC84NWpkWXUzWXR0Rm90L3Z6blArTzU1NTZ6cUpMdkRIV2pvNk9kYnRYaXpmTmtWNTk5OWhrQVlQTGt5VmJiSlFIQXhJa1Q3VDV2ZHRkK3g5cHhsaTFiaG1YTGxwbStUa3RMYzNtaXdoWmZueWV2OThnamoyRFFvRUVPTDRMN3ozLytFNER4TmVTTGRueTlGUVA1cTM3eGk5TWVPL1o5OTUzcGZxTXVyRlZmamh4WmphRkQ2eXh1RHdxeUh0aTZPNVMzVmhudUtLbFViMUgxcmRlTHpIb3pwNlEwWGIrYmliVkF2cnJhdlJVTE1wa080OFpWWXZqd2FydjY1M2NYMkh2QzlkKzM3amphT2k0dXJoMkRCbG0rN25RNnNkVUptcUFnRGFaTUtUVzdyYlkyR045LzczaDdFSHQwRGVNN01aUTNzbFloMzkyRW1EWFdKb2c2T3Z5ejcrcUlFZGF2N0pCSzlaQkk5TkRwSEd1ZjVPN0ZyY2w1SXBFQnMyY1hvcWdvQ2djT3BBcituak1ZakZkWHlHUjZWRmVIWXMrZURMUzN5M0QvL2FjZ2srbHgvbndjVHB4SWhGSnArM2RrZW5vajVzNjlqUFoyR1hidXpFSm9xQnFUSnBWaC8vNDBsSmNiVzVROSt1aFBabzliV3h1Q3BxWkFEQjllaTdGaks3QjdkeVlxS3NMYyswMGc2aVZlZmZWVkFNYVE3WGUvKzUxYmp2bnBwNSthcW9kdFdiNTh1U21RdjNMbENzckt5cENTNHZ4YU43Lzk3VzlORmVTdnZ2cXF4d0w1a3BJUzNIUFBQY2pOelFWZzdPWCtsNy84eFN4czZDb2lJZ0o3OXV6Qm5YZmVpZDI3ZDZPNHVCaVRKazNDNnRXcjhkaGpqOW5kbDNqbnpwMm1BR1BwMHFVV2JWSisvL3ZmbTZybkR4MDZoSnljSEFCQVdKangvUGY4ODgvanQ3LzlyZDNQMDkwaGMyL1YyYlBmblI1ODhFR3JnYnkvZS9MSkovdHNqK1EvL2VsUCtQV3ZmMjF6bTVVclYrTDN2Lzg5QVB0Nml6c3l3ZFN2WHo4VUZoWjY5TDBiSE95NUsrUGRKVHc4SEhQbXpNRzJiZHRNTGRLRWZpZWxwYVhodnZ2dXd4ZGZmSUhseTVkRExqZS8ycjZzck14VW5YelRUVGYxaUVXRk95a1VDbXpkdWhXQU1ReTJ4VnF2ZlcrcnFLZ1FiT3NreEpWMmJMNHliZHEwYnJlNWZwS2k4L2ZMM1hmZmpiSXl5MkxncnJxYlBLWnJHTWhmcGRPSlRHMVYzTTFXWU80SXFWUVBxVlE0QUxYRm5hRzh0UURXVlZxdEdLZFBKNWhWMm9lR3FoRWQzU0c0U0d0Y25IQUxDbWZhVHdnUml3MFlQTGdPWThkV1dLMElibWtKUUZGUkpBWVBydk5BQmE3OTJ0dGxxS3NMUm5xNjdjVUtGWW9nbkRzWGg5SlMreXM5UkNKZ3lwUlNpOG1JeTVlakVCS2lRV0tpOE9LNzA2YVZtdlV0YjIrWFlmZnVMSWVEVHdESXlsSjAyN0luTWJGVjhHZkFVQjZJaUJDK0lxS3gwYmtQeU5iZUQ1N29HKytxMU5RbXhNUllmKzFFUjNmZzV6OC9nL3o4R0p3L0g4ZnE1UjVJclRhKzdnWU1hRUJTVWdzT0hVcEJRVUUwMUdvSnlzdkRUZXRuekpsekdZbUpyVWhJYU1VZGQxekFOOTlrUUtNUkl6QlFpNXljYWd3WlVvdTh2RmdvbGNLOWQwV2lhNU03d2NFYUxGNmNqd3NYWWhFV3BzYUNCWmVRbngrRHc0ZFR6QjYzdERRQ1NxVVVvYUZxakJ0M0JUS1pIZ3NXWE1JUFA2UWhQejlHOEhHSStxcHo1ODdobTIrK0FXRHNkK3l1UCtic0NlTUJZTkFnODFaK2RYVjFMZ1h5eWNuSnVPT09PL0RGRjEvZzRNR0RPSHIwS01hUEgrLzA4WVI4K3VtbmVPYVpaOURZYVB6OEZ4a1ppWTBiTjNiYmJ6WXNMQXpidG0zRGswOCtpYlZyMTZLMXRSVlBQUEVFL3Y3M3YyUGR1blYyVmN0M3JjYnZETms3NWVmbjQ5TlBQd1VBM0hMTExZS3RGV1F5bWR2YmZuaHpzY0kvL2VsUFZ1OWJ0V29WYW1wcXV0MnVxODZxMmZqNGVMejAwa3VDMjFqcjJaMlltT2p5YzNmV3BFbVRCRnU2dUNvL1B4K0xGeTgyZlI5dnZQRkdtMVcxNUordUQrUFQwOU90dmxZek1qSlFWRlNFeU1qSWJsOVRDUWtKcUttcFFVaElpTVY5enJ3WE9pY2FCZzBhWkhjSTY0Zzc3N3dUMjdadGcxNnZ4K2VmZjI1MUFkRFhYbnNOcjczMkdsSlRVeTN1NjFxOTc4cUN3cjVZMVBYVFR6ODFCZTEzM1hXWHpXM2R1YWhyNXdSR3A4NTJUbSsrK2FaWnhiclE4M24yMldmeDdMUFAyaldPN3ZqNlBKbWZiMncxbTUyZDdkRHhyVjFOc1hyMWFxeGV2ZHJtdnI3Nm5kUVQrVitDNGlOYnRnekM0c1Y1SGd2bGZjMWRvYnhRaGJ4T0o4Ymh3LzBGdDgvTVZDQXBTVGkwN2VyNDhTUlVWb1phdEw1SlNXbXlDT1NEZ3pVSUM3UDhPYlcweU5IZTducVZibnA2SXlaTXVHSzExWWRTS2NYcDB3azRjeVlCT3AwSWhZVlJGdFhaM2hRYXFvWktKY0d1WFZrWU42N0NJb0RVNjBYSXplMlBjK2ZpSGE2T3o4bXB0dWkvM2R3Y2dQMzcwNnd1YXBtVnBUQ2JIRkNySlZmWERIRHVaeE1Sb2JJYUt0dWpyNGZ5MWw3SHpsYklXNXRnOU1jSytiRmp1NjlZQ0Fnd0JySTVPZFVvS1luQXFWT0ozVTdzc1VMZWYyZzAxeWI1QWdPMW1EV3JDSk1ubDhGZ0VDRXBxUlZKU2EyNDRZWnlzd25Db0NBTkZpN01ON3V5U0NyVlk5aXdHcnNmVnliVG1WMTlrWjFkai83OW01R1hGd09kVG96SVNLWHB2WmVjM0FLWnpEaVpMUlliTUhObU1VSkQxVGgrM0w2ZzBKMU8xQVZCTElMcG53Z0dzNi9GSXNPMTI5QjFHNE5UKy9uNW1sM2tSOWF2WDIvNnZ6LzBsM1ZIVmVkRER6MkVMNzc0QW9BeGtIQlhJRjlZV0lnbm5uakNiTEhhY2VQR1ljT0dEWGEzSTVCS3Bmam9vNDh3WnN3WVBQMzAwK2pvNkREMWxsNnhZZ1dlZSs0NWkwVmFPK1htNW1MWHJsMVdqLzNLSzYrWSt0aDNYdlhRMjlpcVBGNjdkcTBwSU9tdVFybFRaeUFmRlJWbDl6NmR0Rm90WG56eFJZZjJjWVN0ZnRyZHRZeHh4c21USjgxQ3BybHo1MkxUcGsxT3ZTZmZmLzk5UFBIRUV3N3Z0M2J0V2p6MjJHTU83MGZPcTY4M3JuWFcyZi9mbHM2MVFmeTVsMzlYZDl4eEJ4NS8vSEcwdDdkai9mcjFWZ041b1NDKzA3Ly8vVzhBeGpac3Q5NTZxMGZHNlFrYWpRYnZ2dnV1Nld1aFNSUlBzYllvYTFKU2t0MEx0cnFETDgrVDFkWFZ1UG5tbTFGYlc0cy8vL25QdVAvKys5MDZEbklkQS9tcldscmtET1h0SUZRaDM5RWh4Zm56bGl1QkE4WldJdGNIOGhxTkJIbDVNUmcrM0hnQ0tTeU13cWxUaVlLdGVnWU1hTVNwVSthTEUxbXJ5cjV5SmR5dTUyREw2TkZWR0QvK2l1Qjk3ZTB5bkQ2ZGdQUG40NkRWWGd1QmFtcENzSDM3UU15Y1dZeUdoa0RVMUlSQW9RaENSNGNNU3FVVWVyMTNFZ20xV29MUzBzRVlNcVFPNDhaVklEQlFDNE1CMkxNbkF5VWxqdjhTQ0E5WFlkeTRDb3ZIMkxrekMycTFjQlVwWUg3MVF1Y2luSjVjYk5jZWZUbVVEdyszVmlIdjNoN3kvbFloUDNDZ3d1cVZOTmFrcFRVaExhMEpsWlZoT0hJazJXb0xMSWFNcmdrSTBFR2xzbjRPY1lSR1kzbWNydUc3Tlk2MCtiSlhjTEFHT1RuMmhmcmp4bFVnUEZ5RkgzNUk4OXJ2Q0FBb2FIYnVmZThzRVZ3UDlidmJ6MndiWi9lN3V1LzF0NUgzYk55NEVZQ3gybnJPbkRsZWYveXVsWFJ5dVJ3WkdSa3VIM1BtekptSWlvcENRME1EdnZycUszend3UWNPOXhUdnFxMnREYXRYcjhhYU5XdWdVbDM3M1Q1Ly9ueXNYcjBhS3BYSzRlck9hZE9tNGZQUFA4Znk1Y3RSVjFjSGpVYUR0OTU2QysrLy96NGVlZVFSckZpeEFtbHA1dTBHVjY1Y2FmVjQyN2R2eC9najJQTUFBQ0FBU1VSQlZILys4eDhBd0syMzN1cDBuMk5udUZyWjJsTVdkYjJlVnF2Rk8rKzg0N0hqTzd0SXBqTU9IanlJaFFzWG9xbkoyTFowd1lJRjJMaHhJd0lDZUFXam8ycHFhcnA5VDlUVlhXdEo2c3I3UjZQUjRQTGx5NEwzUlVWRklTSEI5dnBoYXJVYXpjM05wdTI3MDlGaGJCSHJ6WERYRldGaFlWaTZkQ2srKyt3elhMeDQwZUYxUmM2ZVBZdERodzRCTUo3dnc4T2R6enk4Zlo3ODV6Ly8yVzE3RTM4eVpjb1VBTWEyYS9iK2pMWnUzZXJSU2RIck9YS2UzTHQzTDBwTFM2SFQ2ZkRBQXc5Z3o1NDlXTHQyclVQdm5Rc1hMdGcxZ1hIeDRzVnVGNVVtUy82Vm9QaFlaeWcvWTBZeG1wc0RVRnNiZ3ZyNklDaVZVaWlWVXBzaEpBRGNkZGM1d1dyVWpSdUhvSzdPL2tCeXlaSTh3ZEI1Njlac24vYWVGWWtNZ2lHR1NtWDlaU1FVc21zMFlodzZsSUxpNGtoRVJTbHgvbndzREFaajJOdmNIR0FXSU1iSHR5RWlRbVhXU3FKZnZ4YkJ4K3JzNGVzS29aWVZqWTJCT0hNbUh2bjVzZERwaFArUXFxa0p3WVlOdzF4K2ZIYzRmejRPQlFYUkdET21FanFkeUtrd0hnQ21UeTh4YTVHazE0dnd6VGNaM1FhNWh3K25vTHc4QXBNbmwyTC8valMzOS9WM1ZsOE01VU5EMVlKdHJ2UjZrZFB0V1hwQ2hieFVxc2VFQ2VWTzc1K1UxSUpiYnNuRDVjdFJPSGd3MWFLM09BTjU1NFdIcTdCNGNSN09uWXZIeVpPSjNlL1FEYTIyNS80dytzS1ZGZ1lBT2dNQWlBQUhGMlQyQjhJaHZtT2h2bVA3d2V4MlovYnJ1azlQY2VuU0pSUVZGUUVBcGsrZjdwUHc3ZXV2dnpiOWY5YXNXUmI5ZTUwaGs4a3dZOFlNYk5xMENaV1ZsVGgvL2p5R0RYUDhzNkphcmNiYXRXdnh4aHR2bUtyaEFHRGd3SUdvcjYvSGpoMDd6S3JsbmJWaXhRcTgvLzc3MEdnMGFHOXZ4M3Z2dlljUFAvd1FyNzMybXFtTnl1SERoNjFXeDdlMHRHRDU4dVVBZ01EQVFLeFpzOGJsTVRtQ1FZQ3hsM0Zpb3V1L1c0dUxpNzIrK09PdVhidHcrKzIzbTZxZmI3bmxGbXpZc01FdDc4VythTldxVlZpMWFwWGQyN3Z5L3JseTVZclYvUjkvL0hGODhNRUhOdmZ2YktrQkFQMzdDMTkxMzBtdFZwdEM0WjVTSVE4QWp6NzZxR2xoMDdmZmZ0dWhRUDdERHo4MC9mK1h2L3lsUytQdzVublNZREE0L0h2QW5ZdTZPdVBBZ1FNTzc3Tm8wU0tYMmdnNXd0SHo1TDMzM291WW1CamNjODg5YUdob3dOLy8vbmVjT0hFQ1gzNzVwVVdyUHZJTkJ2TFhhV21SWSt0V3gvb3JkUW9JRUs3SzZ5N0k3eWtDQW9SblJHMHRoTmQ1bVg1WG5TMEdLaXJDTENZWXlzdkRNWFJvcmRsdEF3Zlc0OWl4Wk5QWC9mbzFXeHhUcnhlNUpaRHZISTlXSzBaUlVSUXVYSWgxVzE5NmIxS3JKY2pOdGYyQnhwYVJJNnVSbkd3KzhmSDk5K2wyZjQ5TFNpSlFXcHJqY0lzY0lSY3Z4dUxDQmVFck1CelYxOXFaV1d0WDA5UVVDSU9UNFpqMVFONS9mcDJNSFZ1SmtCRDcxdTZvcWdxMWV0Vk5abVlEK3ZWcndlN2RtV2JuZ2I0UXBIcENXSmdLaXhibEl5UkVnd2tUcmtDdkYrSDBhZHRWVTkxeFpsMEtBS2lzREFVZ1FsS1M1UVR2bFN0aEtDb3lyOURLeUdpd09DY3FGRUZPTCtSOStuU0NTK2RvOGc0RFJOQVpPaWNWQUdQTlA3bGI1NEtrQUFUN2pYdGFZMk1qL3Z6blA1dSs3Z3lWM1dIU3BFbll0R2tUQUdPWTdVd2dYMVJVaEpkZWVzbjBCM2hnWUNCZWV1a2x2UERDQ3hnNWNpUVVDb1ZieHZyT08rOWcrZkxsZU9HRkY3QnAweVlZREFiSVpESlRld1NEd1dDMTFRSUF2UEhHRzZaS3lKZGZmdG5tUXFEMTlmVjJWV3FLeFdLSCs5NVN6L1BSUngvaDZhZWZOaTBFZk04OTkrQnZmL3VidzcycXI5ZVhGM1h0U1U2ZlBtMzZmM2RyQmJTMFhQc3NkdjM2RmY1czh1VEp1T0dHRzVDYm00dWRPM2ZpeElrVGRsMUJWRmxaYVZxVEl5c3JDL1Buei9md1NOM25YLy82Rjg2ZVBldlFQcjVhMUZXcjFacGRNZUtLMk5oWVNLWHUvN3ZZMmZQazNMbHpjZlRvVVN4YXRBZ1hMMTdFdVhQbk1INzhlR3pjdUJHelo4L3U5bkZiV2xwTWE5VjB0eDA1em44U2xGN0FXbUJ0cTRLOEo3SFdJOTNhSW5pQXRVRGUrdlpDZ1h4V2xzSVV5RWRIZHdpMjRLaW9DSFBMeElkU0tjWGV2UU5RV2hwaDEvRmtNaDBHREdqRXBVc3hYZ3Q3NCtQYkVCM2RnWXNYUFZQcEhSUFRidEcyNS9EaC9yaDBTWGd4S1d2YzlmMW9hNU9odHRhM0xXOTZLbXU5OTUzdEh3L1lhbG5qSHhYeWNYRnRacjI5dTdOOSswRE1tRkdDekV6aFFDTXdVSXNGQ3k1aHk1WkJmQjI2SURSVWpjV0w4ODFhd3Qxd1F6a01CaEhPbklsMytyaldybHBhdjM2MGFmSjN5cFJTREJ0bS9udWxvaUpNTUV6djZKQ2hYNzhXaElXcGNmcDBncWtuZkZSVWgwVWdYMXNiSW5pTWd3ZFR6SDdQelp4WmJMR05PNjRPSU9vdHpwdzVZL3IvaUJFanZQNzR2LzcxcjAzOWk2ZE1tWUlsUzVhNDdkaGRGMGc5Zi82OFU4Y1lOR2dRMXF4Wmd5ZWVlQUwzM25zdlZxMWFaZW8xN080RkNBY09ISWlOR3pmaTlPblRlUDMxMXpGMTZsUlRSZVdubjM1cXFoNjg2NjY3c0dIREJyTjlWNnhZZ2UrKyt3NU5UVTE0NFlVWGJEN08yclZyc1hidDJtN0hFeElTZ3RiVzd0ZWlBbnl6V0tHL3NYY1JZMytoMVdyeDFGTlA0YU9QUGpMZDlzb3JyK0FQZi9pRFMrMmR5TGlnY0hmckVheGN1UksvLy8zdkFkajMvckgyTTBsT1RzYUpFeWZNYm5Pa1hWWFhTZG51SmkyN25nOTZVb1U4QUR6Ly9QTzQvZmJiQVFBdnZmUVNkdTdjMmUwK2I3enhocWxGejlOUFArM3krOEpiNThtT2pnN1Q3NEdzckN3VUZBaXZQWGM5ZHk3cTZvaVRKMCs2YloyWE0yZk8yTFU0dXIzY2NaN016TXpFb1VPSGNNY2RkK0M3Nzc1RFZGUVVjbkp5QUppL0pzUml5MEtuQ1JNbXVQZ015SmJla1JUN0FibGNKOWpPUmFzVnU2MVhycTlaNjh2YjJtcjlVa0pyTFd1c3VYSWxESHE5eU94N0dSNnVRbXBxRTBwTEk1Q1pLYnhDZFdGaDkvM203RlZRNEZqd1BITm1NVWFNcU1hUkkvMVFXaHJodG5FSWlZdHJNeTBnS3hJWjNGWTUzdFhJa2RWbTMvK2pSNU54NW94clZhemtHeEVSN2wzUVZTYlRDN2JBQWZ5alF0NjRZR2FKUXhYc2VyMEllL2VtUXlReUlDTkQrUHdpbGVveGZ2d1ZiTjgrRUFBcjVCMGxGTVozbWpTcERBWURjUGFzYzZHOHN4WHlBQVN2RXRGb3hBZ0tNdjdlbVRxMUZHUEhWdURzMlhqQkNYZHJrd0dYTDBlYlhUa21GTWdUMFRXZDdXb0FlTDFOeHJwMTYweHRCRUpDUXZESko1KzROUWpzK255NlBrOUhQZmJZWTVnNmRhclhKaXhHakJoaEZyZ3JGQXBUZFh4d2NERGVmdnR0aTBBK1BqNGUzMzMzSFFvTEM3M1dadVR1dSsvR3VISGozSElzaVVTQzc3NzdEb0J4WXFLbkVJdkZtRGh4SWdCanV3ZDNUQ3FvVkNvY1BYclU1ZVBZVWw5Zmp6dnZ2QlA3OXUwRFlGeTdZZDI2ZFc1ZGRKQ0x1bnFIWEM2M08wUVZzbVhMRnRQL3AwK2ZiblBicm9HOEs3M1VmZUhXVzIvRnFGR2pjUExrU2V6YXRRdmZmUE9OelFybHZMdzhyRnUzRG9CeHdkZEhIMzNVcWNmMXhYbHl6Wm8xS0MwdGhVUWl3ZXJWcTNIbm5YZTY1ZkhkcGFxcUNudjI3TUdPSFR1d2JOa3l1OVl1OEFWM25pZWpvcUt3YTljdVBQZmNjMWkrZkxscGJZZXVhOUp3dlE3djgzMkMwa3VFaEFoZlh0UFMwbnY2M2xsYjdMYTUyZm9iVjZpcTNsYUZ2RVlqUVdscEJOTFR6UytMeWNtcFFWbFpPTEt6TFM4bDB1bEVLQ3B5NzhyVjl1cGMzRFU2dWdNMzMxeUF5c293L1BoalA5VFV1SCtSbWJpNE5peGNlTW4wUFowMnJSU0FDQmN1dUxkU2Z0KytkRFEwQkdMczJFcWNQSm1JRXlkNlZyVU5YV090WlUxalk1RGc3ZDJ4MXE1R3JaYTRGSXk2eTRRSlZ4QVZaVm14ckZSS29WSkpyVTVRR0F3aTdOMDdBRUZCR290RnFEdkZ4MTliSU5aYVZ1UEpZcTVmL09KMDl4czVJVGEyM1MzSHRuVWNtVXhuZFNJSEFDWlBMb05lTDdLNk9MZ3QxbG92M1hoamtlbSttSmgyd1cyRUZsTzkvblVjRktURitQRVZGdHNSdVlPOWk5dWEzV2Jub3JoQ0U0Y2lpR0NBUWZEL3ZsUlpXV242ZjNKeXNvMHQzV3YzN3QzNHIvLzZMOVBYLy91Ly8rdjJucXBkRnpPc3JhMjFzYVZ0SXBISUoxY1BkSHI3N2JkTmwvTy8rT0tMU0VsSkVkd3VPRGpZcnNyQVYxNTVCYSsvL3JyRDR4QzZJcUN6WjdvN3JoYm9QRlpMUzR2RjhleFoxTTRYNUhLNVdZVnhUM0Q2OUduY2V1dXRwa21xbUpnWWJOeTRzZHN3dGl0N1dreTB0TFNncXFySzRmRjFMakFLd09yK25tcEwwZGNjUDM0Y3hjWEZBSXp0YWpxdi9yR21vZUZhOFV4RWhIQWhuTE9UcW5sNWVRN3R1Mzc5ZWp6NDRJTjJieThTaWJCNjlXcmNmUFBOQUl3VHJXZk9uRUZnb0hDaDFLOSs5U3RUQzVmZi9lNTNkazkwK3ZvOHFkZnI4YWMvL1FtQXNRV2NNNjNhM0sxcjZQejg4OC9qb1ljZU1sV0dqeDgvSHRPbVRUUGRmK1RJRVljblpjK2NPZVBRK2NzZTdqaFBYazhtaytIZGQ5ODF1NjI3UUo2THVub1dmNHU0U1d5czhCLzhEUTNPQlYvK3lIMkJ2TzNnTGo4L3hpS1E3OWV2R1JNblhoSHNDMTFVRk9XenRrQUdnOGlzb2o4cHFRVzMzbnJSSSswNzVISXRKQkx6UDdDblRUTXVWT3JPVUY2dkYrSEVpU1RrNThlZ3JhMzNUQ2oxUmU1dVdlUFAvZU5UVTV1c3Rxclp2ejhWT1RrMXNQSzVIY0MxUll2dnVPTUNnb010bjJmWFFObDZJTys1eW5tZFRtVDFIT3dLc2RoZzllZnF6ZU5NblZvS3ZWN2tjQ3N1b1ZBZGdNWHZFSHYzdFZiMUxzVGFaRUJxYXBOWDI1ajFaWmFodEpWRlRtRWx1QllNdDUzZHI4czJkdTVIUm0xdDF5WThnNE85MHhyczhPSER1UDMyMjZIVkdxLytmTzIxMTNEUFBmZTQvWEc2UHArdXo3T251ZkhHRzdGcTFTcU1HREdpMjNZMG51VExQL1k5c1lDZ0syeTFqaGcwYUpBcEtJdU10RjIwMU5rYjJGWVE2YzduL3NFSEgrQzU1NTZEVW1rc2toZzhlREEyYjk3c2NBQjI5dXpaYnR0VnZQenl5M2o1NVplZEhpdGd2UTJRSTYwMWZLR21wcWJiOExYcmhJYTcyMS9acTJzNDJMbGVoUzFOVFUybS8xc0w1UDNadkhuenNHREJBbXpmdmgwRkJRVjQ5ZFZYOGRaYmIxbHN0M2J0V256Ly9mY0FqRmUrTEZ1MnpPN0g4UFY1VWl3V1k5YXNXZmp4eHgveHhodHZtRTI2ZDhkZGk3cHF0Vm9jT1hJRSsvYnR3OTY5ZTNIbzBDSFRmVjBueHpNek14RVNZbDVJR1JZV1puSGVMQ3NyTTExTmQvLzk5MXRNSExsN1BRTjNuU2Z0MGZVOTVhM1BZSFNONzFPVVhzSmFJRjlYMTN0ZTFNNEU4c0l0YTJ5MzhDa3RqWUJTS2JWb2tXTXRiUE5FMnhaSGFMVmlpNGtIZHdSYzlwbzJyUVFHQTl6ZVU3NG5oL0Vpa1hFQlNWdXZ6ZDR1SkVTTjBGRExRTjVnRUtHcHlkbEEzai83eDRlRWFLeTJCVGwvUGc1RlJWSEl5YW5wOWpnZEhUTHMyNWVPQlFzdVdkelgzbjd0T1lyRnd0WGVRbTNMM0dYTGxrRll2RGpQSTZHOHY1ZyszWGd1eTh1ei8xem1Ta1lnRktoYkMvaXZiNlZteTh5WnhSZzl1aEs1dVNuL243MzdEbSt5M044QWZtYzJUZmNlUUF1MDdGR1dRbG15cFRoQnhIRkVCUkZGY2NBUEhLam84ZWpSZzdqaEtJb0hSTVdGeXBLeVFaYnNVU2lVVWpvWTNTMGRvYzNPNzQrUWw0WW1iZG9tVFZ2dXozVjVTZFBrZlorMnlkdm1mcDduKzBWV1Z0TitzeWpDRFFGMG5jTHQrajdPZGtoZG44ZFJ5MUMxaVZ0amxEbzVjdVFJeG8wYkp3VGt6enp6RE41NDR3MlhuS3RxWUdwcHhPWU1NMmZPdEdwRTYweTJRbzdSbzBlamQrL2VXTFpzV2FPVm8ybXFibHhkZUtPcUszaHJ1Nit0eDliMG1MWnQyMVlMTFJVS0JXNjc3VGJoNDAyYk5sbDl2clMwRkhLNXZGbzVxSXlNakdvTkZCVUtCZUxpNG9TUFQ1dzRJUVJDRFZWVVZJU3BVNmRpN2RxMXdtMlBQUElJdnZ6eXkycUJHRFhjZSsrOWgvZmVlOC9oKzdzanhNM0l5TURQUC84TXdGd0t4WkdHMnBaK0g0RDlRUDZERHo2bzB6am16cDBMQUFnSkNhbXhjZldONmx0ei9Jc3Z2a0MzYnQyZ1VxbXdjT0ZDakJ3NUVtUEdqQkUrbjVTVWhGbXpaZ0VBcEZJcGxpeFpZck8yZDFQMjZLT1BZdXJVcWZEejg2dFRJTytzcHE2SERoM0NvRUdEYkg1dThPREJtRHg1TXNhTUdZTzJiZHNDQUE0ZlBsemo4ZExTMG9TL0UwYU1HRkhyVG83NmN2VjFjdEdpUlpnNmRhcFY4SjZmZi8wOWNraEk5Vnl0b3FMQ29WNHVsc2J6VkRjTTVKMGtKTVQyRXpBM3QzazFHNm1KcmVaMU9wMEVLcFh0MEZNbU05aGNTVnBiczFTalVZUno1d0lkQ3RBS0M1WEl5WEh2OTdndUt5cGRwVStmSEp3L0gxRHJaTWZOUUNRQ2hnN05STnUySmZqeno0NHRhbExNVVVGQkZSZzdOczNtNjg5Z0VBazdLK3JLVmtObHdMMHI1Q1VTRTBhUFBtK3p4MFYrdmhmMjdiTzlyZDZlUzVkOGtaSVNqTTZkQzZ2ZGJtRXZtSFZsSUY5ZUxyK0pRbmtSVWxPREhMcC9Rd0o1UjNjMGFEUVNwS1VGVm1zTVd4TS9QdzF1dnoydHpzMndYZTJlNkpJcXdiWnJ5eXdST2FycWR2M0t5a3FYaG5QSGp4L0g2TkdqaFZYQlU2Wk13YUpGaTF4MnZxcXI0cHQ3NkppWW1HaFZnc2NkN0sySU5KbE1OYTZxckRxQjBkRFYzcGFnek5uM0JjekJTRTJQdWYzMjI2c0Y4bUZoWVZiTklXMTlIOXExYTRlVWxCUnMzYm9WWGw1ZWlJK1BSK2ZPblhIMjdGbXIrMFZIUjF1VnY3RjFuL3JZc1dNSEprK2VqTXVYTHdNd3I4TDgvUFBQTVhYcTFIb2ZzMWV2WG5aL2xwV1ZsYmp2dnZ1UW1KZ0loVUtCMWF0WDQvYmJiNi94ZURxZERuZmRkUmMyYmRvRW1VeUdyNzc2cWs3bFNLanVac3lZSVFTd0V5Wk1zRnNLcTZxcXEvb0RBMjMvalRWbnpwdzZqY01TeUFjR0J0YjVzZlVSRlJXRkR6NzRBRE5teklEUmFNUWpqenlDUTRjT0lUbzZHc1hGeFpnNGNhSXdFZmJXVzI5WlRaSTVvaWxjSisrKysrNTZsUTV5VmxQWHFvRjU2OWF0Y2M4OTl3aGYyeE5QUEZIbjEzYlZpVWw3SllZYXloWFh5YW91WHJ5STU1NTdEdlBuejhjdnYvd2k5Qy9JeTd1KzZOVldJTiszYjErbm5KOXNZeUR2QkZLcDBlWUtlYjFlN0pKYTR1NFNFRkI5aFVSQmdkSnVJR0tyWEExUWV5QVBBS2RPaGFGYnQ0SmFBNjZqUjkxZjM5emR0Yk1MQzVYWXVER1dZVHl1aC9HZE9wbFhUOXh4UitwTkY4cEhScGJqOXR2VElKUFpYc1V0bFJyUnNXT1J6Yy9WbHp0WHlBOFprbVZWMzkyaXZGeU9UWnRpN0s1NHJzbisvYTNSdW5XWlZmQjk4dVQxcHFQMnJrczNscFJ5Tmtzb2Y5dHRtU2dyODBCQmdSZUtpanloVmt1aFZrc2R1cmFLUkNiY2Q5OFpxd25XcEtRdzdOL2Z1c2JIUlVlWElqcTZCQ2RQaHRXNzVKRXIyQ3NiczJGREI2SEhSNDhlZVdqWHJ2WVNOb0R0a041eUhFZnVlNk1PSFlvZE9tOWprYnY0T1VwVUgxVzNlcGVYbDdzc3VFNUtTc0tvVWFPRUZjeFRwa3pCMHFWTG5kckU5VVpWYTFHN3FnSGhqei8rMk9CakxGdTJESnMzYjY3eFB1NE80KzBwS1NsQng0NGRNWFRvVVB6Zi8vMGY0dVBqM1Qya0ptdjA2TkZXNVd4Y3JiS3lFbSs4OFFZKy92aGpHSTNtdjB1N2R1MktYMy85RlYyN2RuWEpPVXRLU25EMzNYZGo5KzdkVUNnVVdMTm1qZFhxWXdDWU5tMGFBR0R5NU1uQzdnS1pUSVpWcTFiaHR0dHV3OUdqUnpGbHloU2twYVhobi8vOEp5U1M1dmNlNitPUFA4YUxMNzVZNDMzZWV1c3QvUE9mL3dUZ1dBRHJ6R3ZsbDE5K0tlem1VQ2dVRHEvbXYzanhvdkR2NEdEbjdnNXZURTgvL1RSMjdOaUJYMzc1QlFVRkJSZzdkaXkyYnQyS1NaTW00ZHc1ODA3ZE1XUEdOTGpra2tWalh5ZGQrWHZWRVJFUkVaZzNieDd1dmZkZVlTZERRM2FWV1NieEFUaTlBV3hqWFNjdFpYdXVYTGxpOWRwSlRVMEZZTjZOMFZSL3o3ZGtET1NkSURxNnhHYkR1b3NYZmVzVkJqVkZucDU2bTJWWUNncnN2Mm55OEtoL0lGOWVMa2Q2ZWdCaVkrMkhHWVdGU21SbXVxZVphMVgyQXZtbFMvczQ5ZWMvZmZxUmFyZVZsWGxnM2JwT3RkYmx2eG5jR01ZRDV1Zmd6UmJLWDdtaVFGbVp3bTRqUzFkdzF3cjVIajN5YlU0dWFEUlNKQ1oycVBkRWdWWXJ3ZWJOTVJnMzdod1VDajFPbmd5MTZnZGlMM2kzTnducFRPWGxjcXhmMzdIZWorL2F0YkRhYnFlZVBmUGc1YVhGenAzdDdPNzRhZDI2RkowN0Y2Sno1MEpjdk9pSHBLUXdYTDdzM0hxSnpwU1g1eTFjRjJOaWJQOGVzVFd4WXVzMnZkNzI3eXhYN29nZ3VwbFVYUlY1NGNJRm9XR2NNeVVuSjJQVXFGRkN1WU9ubm5vS1gzenhoY3REZzZ5czZ6dlNYTFhGM1JtMTcvZnMyVk5ySU85TVY2OWVkYmpacHArZkh6dzk3ZmZrV3IxNk5Rb0tDdkRiYjcvaDJXZWZkZFlRN1dwcXRlU3pzcktjOWp5K2V2VXFKaytlak42OWUyUDI3TmtOT3RiMjdkc3hmZnAwbkQ5L1hyanR5U2VmeENlZmZPS3lPc1VuVHB6QWZmZmRoL1BuenlNd01CQi8vUEdIelFhSTMzenpEUUNnWDc5K1Z1Vit2TDI5c1hIalJpUWtKT0RJa1NONDk5MTNzVzNiTm56NzdiZm8yTEgrZjNzMXBtWExsZ0VBYnIzMVZwY2R1NzZsV2l5MmJObUM1NTU3VHZoNDNyeDVpSW1KY2VpeHUzYnRFdjdkdm4zN0JvM0QzWll1WFlxVWxCUWtKU1VoSlNVRkhUdDJGTXArZE96WUVTdFhyblRhYTd1eHI1UHVKaGFMOGU2Nzd6cnRlRlVuZ3B3WldqZm1kZElTeVB2NStWazFpYmZzZ21yWHJwM052aVM3ZCs5R2JHeXM4TEdscjhhTnQ2ZWxwVmsxeHlYSE1KQjNncGlZS3padno4aHc3dXlaTzRXRzJxNGJWVkJnLzBKaHE0UUU0RmdnRHdBblRvVFZHTWp2M1Z1M1VoU3U0czVKRjdWYTJ1TEQrSzVkQ3gxcTBDaVZHbTAyTWIzWlF2bktTaG5XcmV1SXNXUFRFQjVlZTcwM1o1MnpzVVZGbFdMQWdFdlZidGRxSmZqenp3NG9LV25ZS3U3Q1FpVisrYVViL1B3MHlNdXpubmkwRjhUYTI1WFFWSGg1YWRHdjMyV2JuNHVKdVFLbFVvOU5tMkpzWHFNakk2OC9sOXEwS1VXYk5xVW9MRlRpK1BGd1pHUUVOTXNHcHJaK2pyWitodmF1c2ZhZUJ6cWR4R2IvRkNLeXJXcW9jdjc4ZWFjSFNXZk9uTUhJa1NPRlJtNHpaODdFWjU5OTFpZ3IrTkxTMG9SL094bzQzUXcrK2VRVGgrdXJMMXUyck1ieUFyLzg4Z3NBb0ZXclZqYkQxeHZWNWVmKzNudnY0WlZYWG5INC9sV2xwNmNqS2lvS1Vtbk5iN2MxR2cwOFBPcmU4OGhTRGlra0pBVFBQLys4Y0x1OWZnaVdpWVNhdm42UlNJUTFhOVpnL2ZyMTlTN1hVbEpTZ2psejVnaWhOMkN1ZmYvMTExOExKUktjeldReTRiLy8vUy9tenAyTHlzcEt0Ry9mSGhzMmJFQ25UcDNxZkt5UWtCRHMzTGtUNDhlUHg5YXRXN0YvLzM3RXhjVmg1c3laZU9XVlZ4QVU1RmhKUFhkeFpaa2RaeHo3OTk5L3h5T1BQQ0kwMUI0N2RxekRxOEEvLy94ekhEMTZGSUM1dkV4OWZyNU5pWStQRHhJVEV6Rnc0RUJrWldVSllieWxESlV6bjJ0TjZUcTVaODhldThGdGJZMmE3Ym54ZU02ZU9EMTE2aFFBSURJeTBpbEJ1VHV1azN2MzdnVUFEQm8weUtvbndhRkRod0NnMnV2SjhqZFRRRUNBelYxQ3djSEJWZ3NvZ29LQ3JCcm1rbU1ZeURlUVhHNUFtemFsMVc3WGFDVEl5SEQvNm0xbnNWVVN3bVFDc3JQdHI1QzAxd0RTMFVDK3ZOd0RHbzNFNWtyNzhuSjVqYXZ6RzFOTDJRWFJWSGw2NmhyY0pQZG1DK1cxV2drMmJPaUFVYVBTRVJWMS9mcVVtZW5mb0NiSXZYcmxJQ0tpZXNqZjJDdmtRME92WXRTbzlHb2xRN1JhQ1JJVFk1MzJNN2FVZ3JtUi9VQys2WWF3SWhFd2ZIaW0zWjFMQUJBUlVZNTc3am1MeE1SWXFGVFdUZnVLaXowUkVHQzlzajQ0dUFLalJxV2p0TlFESjA2RUl6VTFxTWxjRHg5ODhDVE1MVXZ0LzF4cy9SeHQ3WEtvYXlCLytiS1BRNU9JUkdSV3RUN3BvVU9IOE5CRER6bnQyS21wcVJnNWNxUlFJM1gyN05uNDhNTVBuWGI4MmxqZTZBTG0xYmprWEJrWkdkaTZkU3NBNElFSEhtZ3lwVVcrL2ZaYlBQdnNzN2pqamp1d2N1Vkt1K1BLejgvSGdBRURjUGZkZCtQZGQ5K3RVN21tOHZKeUFFQjRlRGhlZi8xMTRYWjdnYnlsQnJLdDhOL1NzQzg2T2hyLytNYy84UDc3NzJQQmdnVU9qd1V3NzBJNWNPQUFYbnZ0TldIM2cxZ3N4clBQUG92MzNudlBaYVdvVHA4K2phZWZmaHE3ZCs4R0FBd2RPaFJKU1VubzNMbHpyWStkTVdNR1pzeVlZZmZ6MDZaTnc5S2xTNkZXcTdGdzRVSjg5ZFZYbUQ1OU9wNTg4c2ttdFdMZUdaT0w5VDNHN2JmZmJ0WER3QjZOUm9OMzNua0gvLzczdjRXeUhEMTY5TUJQUC8xazlmcll1M2N2SG56d1FZU0hoeU1vS0FpK3ZyNFFpVVE0YytZTVRwNDhLZHp2MFVjZmJYYU5UbTFScVZUdzlyYnVoNmZUNlhEaXhJbHFqWmpycTZsZUo1c0xuVTRubEZlcTc0U0JoYnV1a3hVVkZUaHg0Z1FBNjhrTGxVb2wzSDdqenBmZzRHRDg1ei8vd2RXclYvSHFxNi9hM2FtV241K1BsMTU2Q1pjdlgwWmlZbUt0azlCa2pkK3RCdXJaTTg5bStZS3paNFBkWGx2Y21jTERxd2Z5QlFWZU5zTXFDM3NoYWsyUHFXcllNUHZoa1krUEZvTUhYOEN1WGRFT0hjdVYzQmxBc1NHZjR4b1N5dnY2YXRDNmRSbmtjZ05VS2prdVhQQnplR0xKWGZSNk1UWnZqc0d3WVptSWpTMUdacVkvdG01dDM2RG5hMXljN2UzbGpibEMzdGRYZzdGajA2cVZDVk9ycGRpd29VT2pUTGpZTG1zaXJuR0MwdDNpNG5JUkdWbGU2LzBDQWlveGJGZ21ObXpvWVBWYzJiYXRIZExTQWpGNGNCYTh2S3l2N1g1K0dnd2Rtb1UrZlhKdy9IZzRVbEtDRysyNmFDOFV0emNoWEpXdDM5MjJkbmJaNjg5aHExUWRBR1JsK1RPUUo2cUQrUGg0aUVRaW1Fd21ZVXUxTTZTbHBXSEVpQkhJeWNrQkFMejg4c3Q0Ly8zM25YWjhSMWkrSG9sRWd2NzkremZxdVp1eU9YUG00TFhYWG5Qb3ZqV3RSbnpqalRlZzA1bC9KLzM0NDQrWU4yOWVyYXRLejV3NTQvQTRRME5EYTc5VEZlWGw1Wmc1Y3laV3JGZ0J3THdxTlNJaXd1WnVBS1BSaUFrVEppQWpJd09mZnZvcFZxOWVqU1ZMbHRUYWZOU2l1Tmk4aS9qR01NOGVTL2pqNzE5OXdaamxXUDcrL3BnOWV6WSsrZVFUTEZxMHlLRmo1K2ZuWStyVXFmanp6eit0YnUvVXFSTysrZVliREJvMHlLSHgxVlYyZGpibXo1K1A1Y3VYdzJBd3YxOTg4TUVIc1h6NWNrUkhPK2Y5NGRkZmY0MkVoQVE4K2VTVEtDNHVSbGxaR1JZdVhJaUZDeGRpdzRZTlNFaElxUGV4VzdWcWhlenNiTWhrTXVUbjU5djh1YlFVSnBNSkkwZU9GRmJvQXNCdHQ5MkcxYXRYdzgvUHorcSswZEhSdUhUcEVpNWRxcjRMMXFKRGh3NTQ4ODAzWFRiZXhtRFoxZkhLSzY4SUUyS1czNFBGeGNVWVAzNDhIbjc0WVh6NDRZY05MdVBXMUs2VDhmSHhRaThYVzNidTNBbVJTR1JWVHNxaXVMZ1kzMy8vUFdiT25ObG9FekkvL3Znajh2UHpBUUNiTjIvRzNMbHpNWC8rZkt2K043VngxM1hTNHVEQmc4S3VsS3FCL01hTkc0WHI1OENCQTYwZWMvcjBhY3lmUHg5YXJSWWxKU1g0N0xQUGJCNzdndzgrd0xmZmZnc0FlUDc1NS9IZi8vN1hGVjlDaThWQXZnRVVDajE2OU1pcmRydkJJRUpTVXN0cGlDQ1RHUkFXVm4xVjdJVUxmamJ1ZlYzVmhvaFZPUkxJOSttVFUydWcwYmx6SVVwTEZUaHh3cjNmNitaWXF1Rm1WWjlRdmsrZkhQVHRtMk8xR2x1cmxXRG56clpOb29kQlRZeEdFYlp2YjRlY0hCK2NQZHZ3MWN0S3BlMUp0c1lLNUpWS25WRFh2U3FWU283RXhGaXJPdSt1VkRVRTFtZ2tTRTRPeGFsVG9RNVBOamEyTm0xS2Njc3R0a3ZWV0tqVlVxU25CeUExTmNodU0vS3NMRC9rNUhURG9FRVhiRFlyOWZZMlQ1VDI3cDJMbzBjam5QS2NxMDFEZGlWSUpJNlZHTEkzK1dhdkxGdFdsbm5DcmpGNkNoQzFhdi8xWFFBQUlBQkpSRUZVQkNFaEllamZ2ei8yNzkrUFE0Y09JVGMzMXlsMTVFZU1HSUhMbDgzWHZ1RGdZS2hVS3N5Y09kT2h4ODZaTXdkdDI3WnQwUGt2WHJ5SVk4ZU9BVEN2MnIweGVMcVplWGg0TkRpQVBISGlCRmF1WENsOG5KT1RneWxUcHVEMzMzK3ZjWVdlSXl1bjYyUEhqaDJZTW1XS1ZkK0F4eDkvWEdpYWVTT3hXSXg1OCtiaHlTZWZSSFoyTnJLeXNqQjI3RmhNbmp3WkgzLzhjYTJCbWFXRVFrRkJBZDU1NTUxYXgzZjY5R2tBNXBJTE43S0VuK0hoNFFnSkNjSFVxVlBScGswYmZQUE5OOEx1RWx0T25qeUpPKzY0dzZxK3NzVXJyN3ppMHBBcFB6OGYzMzMzSFF3R0E4UmlNVjUvL1hXODlkWmJFSWxFdUh6NWNvMGxLeXgxa2hjdlhvenAwNmZYZUo0SkV5WWdQajRlOCtiTnc0b1ZLMkEwR2pGcDBxUUdoZkVaR1JuSXpzNEdBQXdiTnF6QnI0VzZoS2RWTFZxMFNHaDBXZDlqMkpxMHFScmNGUmNYUXlRUzRhT1BQc0tJRVNOUVdWbUo1NTkvSHUrLy83N04zUnFSa1pIdzgvTkRlWG01c0pMZUlqZzRHUGZkZHgvZWVlZWRaajJCc1h2M2JzeWFOUXRIamx6dkR6ZHUzRGg4OXRsbm1EVnJGdGF0V3djQVdMbHlKZGF1WFl2WnMyZGoxcXhaOWZxYW05cDFFakJQVU52N1d2YnUzWXRISG5rRUdvMEduM3p5aVZXOSs2S2lJb3dmUHg1SlNVbll2MzgvZnZqaEI2YzFXQTBPRHNaamp6MEdBRmEvcTNOemN6RjM3bHpoWTUxT2g0VUxGMkxseXBWWXVIQ2hzS012SkNRRUw3endnbkNzcXR4NW5iVFl0bTBiQUhNRDVhb3I0VmV0V2dVQThQTHlzaHFIMFdqRTFLbFRvZFZxRVJJU1luZm5GUUQ4KzkvL3hzR0RCN0ZyMXk1ODhjVVg2TjY5TzU1NTVoa1hmU1V0VDlOTUQ1cUozcjF6Yk5hYlBYTW1CQlVWalY5VDJWWGF0aTJ4dVFxeHRqRFN4NmQrZ1h5blRrWG8xeS9ib2JIMTczOEpXcTI0UVdVNEdzcWRnZnlOSlR0YW9xU2tNS2RQY09uMWpzMm90MjkveGVaelVTNDNZT1RJZEt4WjA3bFpsTUE1Y3lhNDlqczV3TjZ1bDhZb1dhTlE2SEhISGVmZzYydmRKNkNveUJPSmlSMGE5Wm9yRnB0dzlhb2NTVW1oU0VrSmFkSjlIUHo5MVJnNU1xUEczVFRIajRmajhPRkloOEp6clZhQ0hUdmFJVE16QUVPR1pOa01wYjI4dEJneUpBczllK2JpMEtGV1NFOTNYVDhWYisvNmw3T3l0OEw5Umw1ZVdwdHZXdXcxOTFXcnBUaDlPZ1M5ZXVXaXBFUUJmMysxemZzTkdIQkpLQWVYbmUyRHc0ZXJoeVJFalVVbUVrTm5NcjhtZEFZOVpKTEdmWXN3YWRJazdOKy9IMGFqRWF0V3JYSTRPSzlKMVRlL2hZV0ZRdkRraUVjZWVhVEJnYnpsalM0QTNILy8vUTA2RmxsVHE5V1lObTBhVENZVC9Qejg4TzY3NzJMbXpKbFl0MjRkN3Jubkh2ejY2Njh1YXh4Nm83S3lNcnoyMm10WXZIaXhFQUszYXRWS1dGMWRrM0hqeGlFNU9SblBQLzg4dnZ2dU93REFkOTk5aDQwYk4rTExMNy9FaEFrVDdEN1dVbVlnTFMydHhyRGtpU2VlUUVSRWhMQXk4NWRmZnNINDhlTngvLzMzQzd0SDl1elpBK0I2V1NYTGEyWDU4dVhDY1k0ZlA0NVZxMVpoK3ZUcGlJcUt3cTVkdTNEMzNYZWp0TlJjR25IYXRHbUlqbzRXeGpKbHloUWNQbndZYjcvOU5nSURBMnY4UHRSSHIxNjlNSC8rZkN4WnNnVGZmLys5VlYxc1IwdHlpTVZpaDhvclJFUkVZTm15WlpnMWF4Yis4NS8vMU9sYVlrdlZsZUxqeDQ5djBMR0Erb2VuVllORFp3U3dScU1SczJiTnNncmtmL3p4UjNUdTNCbno1OC9ISDMvOEFSOGZId3dZTU1EdU1jUmlNVXBLekl2eWREb2R0Rm90REFZRHBGSnBvNzJtWFdYWHJsMTQ1NTEzc0dYTEZ1RTJiMjl2TEZpd0FFOC8vVFJFSWhIV3JsMkxMNy84RWkrOTlCTEt5OHVoVXFudzl0dHY0Nk9QUHNJVFR6eUJwNTkrMnVHZlZWTzZUanBpMDZaTm1EaHhJcTVldlFwUFQ4OXFqZEM5dmIzUnUzZHZKQ1VsSVRFeEVmMzY5Y01mZi94aDFhQzB2dHEyYld0MXZRUE1rMzVqeG93UlZzZS8vZmJiU0VsSndjcVZLNUdkblkySEgzNFlTNVlzd2VlZmY0NGVQWHJZM0FubDd1dWtoYVZrMFMyMzNBSzUzRnlXTkNjbkIzLzg4UWNBSUNFaHdhb2t6WUlGQzNEZ3dBRUE1b203a0JEN1dadE1Kc09xVmF0d3l5MjNJQ3NyQ3krODhBSjY5dXlKd1lNSE4yak1Xc1AxOTNpeUZsQ2V5cDZXKzVXNVdGQlFCYnAxcTk2MFFLT1I0c2lSQ0RlTXlIVTZkcXkrRXJLd1VJbmk0cHBYbzk1WWJ4Z3c3eDZvS1pCdjErNEtoZ3pKc3Z0NVc0WU11V0J6cDBKak1abHV6cEkxalhWdW5VNk1pZ3FaVS85enROeE1yMTYyUzdRQTVqQXVQdDcrZHNxV1JpSXgyU3doWlRDSVhGNitSeTQzWU55NGM5V3VLVmxaZmxpN3RsT2pUNERtNUhqanh4Kzc0K1RKc0NZZHhudDY2akYyYkpyZGxkb21FN0JuVHhRT0hteFY1NVhzR1JuKytPMjNMc2pOdGIrZDNjOVBnMUdqMG5IMzNXY1JIRnhScCtNNzZzWUpHZ0F3R01UNDZxdSt3bi9KeWJiL2lIUjBoWHhFaE1wcXgxWldsaDhTRXp2Z3dJRlcxZTVybVp3NmZEZ1NHemZHWXZWcSsyK2F3c0pVQ0E4My8yY3Z0Q2RxTEY1VkFuaVZ0dnJmYjY3MjJHT1BDY0hBbDE5KzJlam5kemFUeVNSOEhiNit2bmpra1VmY1BLS1daZHEwYVRoOCtEQUE0Ri8vK2hlZWZmWlpZUkpudzRZTmlJdUxzNW9RY1pWZmYvMFZYYnAwd2FKRmk0UXcvdkhISDBkeWNyTERLNmo5L2YyeFlzVUtyRjI3VnRnWlVsQlFnUHZ1dXcrUFBmYVlFT1RjYU1PR0RRQ0FiNzc1QmlhVFNmanZSa3VYTHNXTUdUT3dZc1VLS0JRS0JBWUc0dUdISDBhL2Z2MndkT2xTQUJBQ3dwcktLbVZrWk9EZGQ5L0Y0c1dMc1duVEpvd2RPMVlZMjh5Wk0vSDExMS9qOWRkZngrZWZmeTRFNG9zWEwwWjBkRFRtekptREkwZU9WRnZ4M0ZCejU4NUZVbEtTUTAwcW5hRm56NTc0NFljZkdydzYyeExJaTBRaTNIUFBQYzRZbXR0ZHZYb1Y5OTU3cnhER3QyM2JGc09HRFFNQXZQbm1teGcyYkJqOC9QeHFET052SkpQSjRPWGxCVjlmMzFxRFk0UEJnSktTa25yOVoyRTBHdXQ5REV2WkQxdmZsLy85NzMvbzI3Y3ZicnZ0TnFzd2Z0S2tTVWhKU2NHTUdUT3NhdmcvL2ZUVE9IdjJMUDd4ajM4SXQ2dFVLbno2NmFmbzBxVUxCZzBhaEVXTEZna1RhdlkwbGV1a0k1WXRXNFk3Nzd3VEtwVUtBUUVCMkxKbEMrNjY2eTZyKzNoNGVHRDU4dVg0NktPUElKRklrSjZlanZqNGVQejg4ODlPSDA5aVlpSjY5ZW9sOUMxNDhNRUg4Y1liYitDSEgzN0FqaDA3aEVtUnYvNzZDMzM2OU1HOGVmT0VQaDBXVGVVNldWcGFLdlN6cVZxdTV1T1BQNFpXYTE1QVcvVnZsTVRFUktHazNNU0pFekZwMHFSYXp4RVNFb0kxYTlaQW9WQkFyOWZqd1FjZlJHRmhZWVBHWGZWdlVlOFczUGVBSytUclFTbzFZdmp3VEp1cnh2Lyt1elUwbW9aOVcrM1Z4SFVIZjM4MVdyVXFxM1o3U2tvd3ZMMjExUnIvV1NnVWVwc0JRM2w1OWExcEZyR3h4UmcrUE5QbXF1OExGL3hRV0toRW56NjJmL0hFeDErQ3Q3Y1dCdzYwYnZTYTd1NWNwZTdlRmZKTjUzbnFLb0dCTlljU0VSSGw4UGRYbzZSRTBVZ2pjaC83cStNZEQ4TTlQZlgxV2szZm9VTlJ0VUQzMkxGd0hEcFVQUkMxeDVuWDFZWmU0eHVEWEc1QVFrTDFIUVVXQm9NWTI3YTFhMURacGF0WDVWaTNyaU51dVNXN3hzbXI4SEFWeG84L2c1TW53M0Q0Y0tURE8xUWNFUkpTdmIrSm94TTBWWGU0RlJkN0lpZkhCOTI2NWRmNnVKTW53NUNkN1lPZVBhdFBCQmNWbWQ4d0dvMmlXc3U2VlozZ2FrcS85K25tNUMyVm9rUnZmbU5XcnExQWdHZmo5c1FJREF6RWxDbFRzSGp4WWlRbkoyUFRwazBPMTlLMnA2YVNGYTYyZnYxNnBLYW1BZ0NlZlBMSk90V2FyU3RuTkhSc1R0NTY2eTM4OE1NUEFJQXhZOFlJSlEwKy9mUlRhTFZhZlBYVlYwaExTOFA5OTkrUDJOaFlKQ1FrSUNVbFJYaDhkblkycEZJcEpCS0o4TDJ6aE5rR2d3RjZ2Vjc0VDZ2VlFxUFJRS1BSSUNRa0JPM2J0d2NBSkNVbDRmLys3LytFVlljQTBMNTlleXhhdEtqZXBVenV1dXN1SkNjblk5cTBhY0txeFJVclZtRG56cDFZdm53NWhnOGZMdHozeUpFalFzbWFFU05HMUhoY2c4R0F4eDkvSEZldlhzV2NPWE13YWRJa0RCOCtIQTg5OUJDMmJkc0diMjl2Yk4yNkZXM2F0RUdQSGozc0hzZFNZaVU2T2hwSlNVbW9yRFQvamZ6TU04L2c4ODgvRis0M2MrWk1kTy9lSFZPbVRFRm1aaVpVS2hVKy9QQkRmUGpoaHdnS0NzTEFnUU1SSFIyTlZxMWFJVGc0V1BoWmlNVmlvWWEyMFdpRXlXU0NYcStIVHFjVFZrcFhWRlNnc3JJU0NRa0pHRHg0TU9SeU9Tb3JLNFg2K0hWVlZsWlc1OGM2bzV5V0paRHYzNysvelJKQ3pVMVJVUkhHakJtRG8wZVBBakRYeGQ2NmRTdTh2YjB4ZHV4WUhEaHdBSC85OVJmNjkrK1BEaDA2SUNFaEFkMjZkVU5rWkNSQ1FrS0U1NEN0LzB3bUU5UnFOU29ySzFGWldTbjh1K3IvVFNZVDR1TGlFQjhmMzZDdjQ5eTVjL1V1Z2JKNzkyNWhSYkRCWU1DT0hUdXdjdVZLckZxMVNtakFiREY4K0hDODk5NTdOVTZBUlVSRTRQdnZ2OGVjT1hQdzVwdHZZdDI2ZGNMdnRIMzc5bUhmdm4xNC92bm4wYWRQSHlRa0pHRDQ4T0dJajQ4WFZqazNoZXVrSTdSYUxXYk5taVhVSFcvVnFoVTJidHlJN3QyNzIzM01yRm16MEtWTEZ6end3QU1vS3l2RFF3ODloUFBuejJQZXZIbDJIMU5VVkNUODI3SkMvRVo2dlI2SmlZbjQ1Sk5Qc0gzN2R1SDJoeDU2U0tpUkRwakxUQjAvZmh4dnYvMDJGaXhZQUwxZWovZmVldysvL2ZZYnZ2NzZhMkdDc0tsY0ozZnMyQ0ZNR0ZtZW8ybHBhY0xrV1d4c3JERDVjZWJNR1R6NDRJTXdHbzJJaVluQjExOS9iZlU5c3ZRaUFLcnZSSXFMaThOSEgzMkVaNTU1QnBjdlg4WWpqenlDeE1URWV2K05ZaFhJUzF0TzlaRWJOZjFVb1FrYU9qVExabENYbWVtUDFOU2E2LzAxTjNGeDFRTUhsVW9PbFVxT2h4OCtDWlZLanZ4OEwrVG5lNkdnd0F0RlJaN1FhaVhvM3QxMnFGRlFZSHQydTN2M2ZNVEhYN1M1NnZyeVpSOXMyZEllUnFNWW9hRlgwYnAxOVFrQ0FPalJJeDhoSVJYWXZyMmQzWWtDVjNEdktuVjNUZ1k0KzNoTkw1RFNhaVYyNjBSYlJFU29ib3BBM243OWVNZCtqVVJIbDJEa3lBenMzTm0yemlWTWtwTkQ0ZXVyUVk4ZStmV3UzMzh6NVJXV0hRWDJWcVdyMVZKczJoU0R2RHpIR3NIVnhHUVM0ZURCVmlnc1ZPSzIyekp0bG5FRHpOLy9uajN6RUJWVmlzMmJZNXoybWdrUHI5N2ZwTGJkV3haU3FSRzV1ZDQ0Zmp3Y0Z5NzRZY0FBeDNhOEpDU2tZYzJhVG9pS3FyNXFzYURBZHYxOVc2cGVXK3lWdnlGcUxLRWVIcmlrTmw4ekxwWG1JOHF2OGZ2enZQSEdHMWl4WWdYS3k4dng2cXV2WXN5WU1jMHliRFlhalVJdzRPL3ZYMk5JUUk3VGFEU1lQbjI2MERBMUtpb0tQL3p3ZzlEWVR5d1dZOG1TSlJneVpBam16Sm1Edkx3OHBLV2xXWVVnZ0Rud3FZL2ZmdnNON2RxMXc0d1pNL0QxMTE4THF4aVZTaVZlZmZWVnpKMDcxMlpON0xvSURBekU3Ny8vanM4Kyt3eHo1ODZGVnF2RmhRc1hNSExrU0N4WXNBQno1c3dCWUE3YkFITmp6S3FsbFN5Qm1tVUNTS2ZUNGRGSEg4V1dMVnVFUnBqZTN0NzQvdnZ2TVdIQ0JLeGN1UktabVprQXpLdHlid3hZTE9WY1VsSlNzSHYzYmdEbXNIWGd3SUg0NUpOUEVCOGZYKzM3QzVnRHErVGtaQ3hldkJpZmZ2cXAwTXVocUtoSXFJOWRYeUtSQ05PbVRSTStmdUdGRjZ6Q3NycDQrZVdYOGZMTEw5ZnBNUTJkNkNzdExVVnljaklBNTVTcmFRcVVTcVh3TTQ2SmljRmZmLzJGc0REejc1Q2RPM2RpL3Z6NStQenp6NkZXcTNIdTNEbWNPM2ZPcWVmL3h6LytnYmk0T0tjZXN6NVNVMVB4L3Z2dlk5MjZkZFZXQjR0RUlpUWtKR0RldkhsMXFobmVxMWN2ckZtekJxZE9uY0pISDMyRW4zNzZTUWg1VFNZVGpodzVnaU5Iam1EQmdnWFl2bjA3K3ZYcjUvYnJwS09CZkdwcUtpWlBub3lEQnc4Q01POUFXYnQyclVOTm1jZU9IWXUvLy80YjQ4YU5RMVpXRmw1NzdUV2twYVZoeVpJbFFvK0lmLzNyWHdnSkNZR1BqdzlXcjE0dFBOWXlDYWJUNlhEbXpCa2NQWG9VMjdadHcrYk5tNFh5TklDNXJ2cDc3NzJINTU1N3J0cjVQVHc4OE82NzcrTCsrKy9INU1tVGNlclVLYVNtcG1MWXNHRjQ2cW1uOEovLy9BY3paODVzRXRkSnk4U3hXQ3pHd0lFRG9kVnFNWG55WkdnMDVrVmJyNy8rdXZEOGVPV1ZWMUJXVmdhbFVvbmZmLzhkbnA2ZXVIVHBFbng5ZlNFV2kvSDk5OThMNTdEMUhKa3hZd2EyYmR1RzMzNzdEVGs1T1Nnc0xLeXgzRTFOTHBaZXp5RkQ1UzAzYTJFZ1gwZDkrK1lnTnJaNkNaZVNFZ1YyN216cmxIUFlXeW5YMkN2b2ZIMDE2TkNocU5ydEJ3KzJFa0lRYjI4dHZMMjFhTi8rZXFkc2pVWmlzN1FGZ0dybERVUWlFd1lPdkdSM1ZXSldsaisyYldzSGc4RjhrZGk2dFQzdXZUZkY3dmIrOEhBVjdyLy9OQTRkaWtSeWNtaWoxSGQzNTN0RmQ1YlRzdmQ4ck8vM295bSs1NzUweWRmbTY3MHFoYUwrTmF5Yms0WTBkSTJPTHNIbzBla1FpMDBZTVNJREFPb2N5di85ZHh0VVZNaVJrZUdQc3JLNnYrRjE1NFNQajQvdFZlcXVvRkRva1pCd0RpRWh0c1A0a2hJRk5tNk1yZGYzc0NicDZRRW9LL1BBMkxGcGRwOHJnSG5YMWZqeEtmanp6dzUybThjNnl0dGJhM1BTSVNmSHNZbUdqUnRqaFI0UU1wa0JuVHBWMzFwNTVZb0NBUUhXdjI4a0VpTUdENzVnODl4MWVWNVhMU1hVa09hMFJNNFFxL1RHMFZMejMzSnB4WmN3TU1yK1NsbFhDUXNMd3ovLytVL01uajBieDQ0ZHc5S2xTL0hrazA4MitqZ2E2b3N2dmhCV0w3L3p6anN1clFzTDFMOFpZMVh2dlBPT3NKcXlxWHI2NmFlRmtDazhQQnhidDI2dDFqd1BNRys5bnpoeElsYXVYSW5mZnZzTisvYnRzeXBMVVIrQmdZRzQ4ODQ3SVJLSkVCQVFJSVR4a3laTndzS0ZDOUdtVFpzR0hmOUd6ei8vUEFZTkdvUUhIbmdBNTgrZmgxS3BGRmJlYjlxMENldlhyd2NBeko4L0g4dVhMOGNiYjd3QnVWd3VyR0x2Mjdjdk5Cb05Sb3dZZ1gzNzlpRW9LQWkvLy82NzBJRHozbnZ2RmVvd0wxcTBDQUVCQVRhYm0zYnAwZ1hKeWNubzBxVUxBSE5BMzZkUEgzaDZldUs3Nzc3RHdJRURoU0RuUmtxbEVuUG56c1hzMmJPeGZmdDJiTnEwQ1FjUEhrUktTZ29LQ3d2ckhXemZkdHR0YU5ldVhiMGUyeFQ4L2ZmZnd2T25wUVR5bnA2ZWVPbWxsL0QrKys5ajQ4YU5RaGdQbUp0SUxsaXdBTE5uejhiS2xTdVJtSmlJSTBlTzRNcVZLelVjc1c2bVQ1K09qaDA3NHRkZmYzWGFNZXVxUzVjdThQVDB4SUVEQjZ6Q2VGOWZYMHllUEJuUFBmY2NPblhxVk8vamQrL2VIZi83My8rd2NPRkNyRml4QXN1V0xVTlNVcEx3K2NXTEYyUFFvRUdZTW1XSzI2K1Rqdmp4eHg4eGJkbzBWRlNZLzVhMjdKQ3JXc2U4TmwyN2RzWCsvZnR4MTExMzRmRGh3MWkyYkJrcUt5dng0NDgvQWdCKyt1a25vWm0xUlVoSWlGQTI2ZE5QUDdWcTJHcmg0ZUdCeHg1N0RHKzg4UVphdDI1ZDR4aDY5ZXFGdzRjUFk5NjhlZmo0NDQrRmNuWDkrL2ZINDQ4LzNpU3VrNVpBdm52Mzd2RHo4OE9oUTRlRTNTeng4ZkY0OU5GSGhjZXRYTGtTVHozMUZNYU9IWXVlUFh1aXVMalk1dSszMjI2N3pXNFpxYVZMbHlJMk5oWnZ2ZlVXRklyNkIrbHBSZGNYU3NVcUcvYWVzU2xqSUY4SDNicmxvMi9mNmcwZTFXb3BObTZNZFZvZFpmdEJaK01HU3JmZWVybmFXSEp5ZkpDV0ZvaDc3MDJ4OHlqWURlTk5KdURpeGV0YitKVktIVWFNeUVCa1pMbk4rNTg1RTR3OWU2S3NhclJydFJJa0puYkFQZmVrMkExOVpESURCZzY4aUs1ZEMzRGtTQVRTMHdOY1d1ZmQzcytyVDU4Y2wwOEl1TFBNZ2IwQTNmdzhyZnYzdXltdWtEOTBxQlVpSXNyaDVXVS9ZTFJNRnJWMDlXM29XaldNQjlDZ1VQN0VpZnF2MkhUMmF5VW01Z3FHRHMyRVdpMkRXaTJCUmlPRldpMjk5bi96eDFxdEJES1pBYjE3MTI4cmRWMTVlMnN4YnR3NXV4T1cyZGsrMkx3NXhtVTEvd3NMbFZpOXVuT05Zd0RNMStqUm85UHg4OC9kR2xTK0ppYkc5cHU1UzVkOEhYcDgxWWJNY1hGNTFYNTNHWTBpSkNaMndLaFI2VUx6VllzYlB3Yk1LL09MaWh4N0krSGhZYkI2VHRaMGpTRnFETEhLNnhOWlp3dnIxc3ZIbVY1NDRRV3NYYnNXTzNmdXhKdzVjNUNRa0ZEckcrS21KQ01qQTYrODhnb0FZTlNvVVhqbW1XZGNmazVuTkdOc2FFM3N4dkRhYTYvaDk5OS9SM0J3TVA3ODgwOTA2TkRCN24wVkNnV21UcDJLcVZPbkFnRHk4dkpRVkZRRWxVb0ZyVllybEZvd0dvMHdHQXhXMi85dkRFQkVJaEZDUTBPRk1nZHZ2dmtta3BPVE1YdjJiS0ZHdGl2MDdkc1hSNDhleFpOUFBvbng0OGVqVzdkdUFJQ1JJMGZpb1ljZWdrZ2t3b2dSSS9EMzMzL2owcVZMd3RjOWV2Um92UG5tbS9EdzhNQ1FJVU53K2ZKbHJGbXpwbG9KaU83ZHU2T2dvQUErUGo3NCt1dXZiWVoyQ3hZc2dGYXJ4Ymx6NStEdDdZMFhYM3hSS09sUlc2a2NDNGxFZ3RHalIyUDA2TkhDYlFhREFlWGw1ZERyOVRBWUREQVlETUxQb3VxL0xlVXhMRDhibzlHSTBOQlFxK012WDc2OFdqUEdwc3hTcnFaYnQyNDFQb2NiZzFRcWJmQ3VEb3NaTTJaZytQRGhpSTJOdGZuNThQQnd6SjQ5RzdObnp3WUFsSlNVb0xpNEdCVVZGVmF2eFJ1ZkJ5S1JTQ2pYWWUvL2xoWFpFeWRPZE1yWDBoRGZmLzg5K3ZmdmovajRlRHorK09PWU5Ha1N2THljRnlZR0JnYml4UmRmeElzdnZvaWtwQ1Q4L1BQUE1KbE13bXJvcG5LZHJNM0FnUU1SRWhLQ3ZMdzhMRnEwQ0U4ODhVUzl2aC9oNGVIWXVYTW5KazZjaUQxNzlsZ0Y3TEd4c1VJZ0x4S0owTFZyVnl4ZXZGZ0lpVjk4OFVXc1dMRUNKMCtlaEVna1F2LysvVEZ4NGtRODl0aGpOcStIOW5oNGVPREREei9FeUpFajhlaWpqK0xCQngvRTQ0OC9EcUJwWENjWEwxNk1uMy8rV2JqdGxsdHV3YXBWcS9ERUUwL2doeDkrc05xSjZPWGxaYlVLUGpBd0VOSFIwY2pLeWhMR09XVElFSHp6elRkMnZ4Wi9mMys4Ly83N0RuM2ROVWt0dWlEOE84YXI0YnU2bXlvRzhnN3EzajBmQXdkZXJIYTdXaTNGK3ZVZG5icmEwRjR3Mlppcm9jUERWVmFyM2dGemM4Mi8vakp2SWRxNXN5MjZkY3RINTg2RkRtKzF2M3paVnlnbEV4bFpqaEVqTW15RzZrYWpDUHYydGNIcDA3YTN0NVNYeS9Ibm54MXg1NTFuNGVscHY1eUl2NzhhSTBkbW9ILy95MGhORGNMNTh3RzRjc1h4V1ZkSDFSVEl1NXBZN055bUgzVTd0M04zY2pURkdzcmw1WEtzV3RVVnQ5eVNqYTVkcXpkeEJ0Q281WkhjU2FtMC9WcXJhWVg4aldHOFJVTkMrZnB5L3ZQTEJKbk1DSmxNZy9xWEJuYmVSR0Z3Y0VXTnE5TlBuUXJGL3YydTc3R2hVc214YmwwbmpCdVhpcUFnK3owWXZMeTA2TmF0b042VExDSVIwTFdyN1oxVkV5ZWVobG90UlhtNUhCVVY4bHA3UWZqNmFteVdaenQ5T2dRcWxSeEhqa1FnSVNHdDFqRWRPK1o0UTNjUEQrdlhrNCtQQm1GaFY1R1gxM0pYZ0ZEVDF0UDNlaUM3OThKSnQ0MURMQlpqNWNxVnVQWFdXM0hwMGlVODhNQUQyTEZqaDhOdjh0MUpyVlpqMHFSSlVLbFVpSXFLd3ZmZmYrK3lranVUSjA5R3YzNzluSGE4NmRPblk5U29VWFY2ekxGanh3RFVyYVoyZlI1akVSc2Jpei8rK0FOeGNYRUlDcXBiaWRDd3NEQ3JWYnNOb1ZBb3NIYnRXcWNjcXphK3ZyN1ZHaFpLcFZKODk5MTNRdG1LK1BoNElaUzVzZVRNTysrOGc1ZGVlc251TG8zaHc0Y2pLU25KcXV4TlZlM2F0Y09hTldzYS9vWGNRQ0tSTkl0SklGZUlqSXpFVTA4OVpkVVR3RjFlZi8xMXZQNzY2MDQ1bHFlbkozcjM3dTN3L2YzOS9WdmtjNkIzNzk3SXk4dXJkeTM2dXVqWnN5ZDY5dXhwZFZ0VHVVNVdGUm9haWc4KytNRHF0dWpvYUd6WXNBRmFyUmE5ZXZWcTBQRzl2THl3YnQwNkpDY25XNVV1V3JObWpSQmFpOFZpbXlXNWxpOWZqcXlzTEF3Wk1xUk9JYnd0NDhhTnc4bVRKK3Rkb3VWR3pycE9qaHc1RWlOSGpyUzY3YTY3N3NMcDA2Y2QrcHFUa3BLZzBXaGdOQm9SR0Jnb2xBUnl0VDBYcnU4QWlmTnBlZGNLQ3dieURyamxsc3MyVnpoV1ZNaXdZVU1IaCt2Vk9zcmRLK1RGWWhPR0RLbStPbXJmdmpiQ3hFTkppUUo3OTBiaDVNa3dqQmlSWVhPMVlGVW1FM0Q0Y0NTa1VpTnV2Zld5M1JyejVlVWUyTGF0WGEybERLNWNVV0RkdWs2NDg4N1VHc3NqQU9aVm8zMzY1S0JQbnh5VWxDand5eS9kYXJ4L1hia3pTRzZLNTNaMklPL3VVallhalJSNzlrUkJyWmJhbkdTeDF4ZkJtU1pNYVBoMjlJYXl0NEszUTRjaXUzMGRBZ01yYTN5ZU5HWW8zeFJyZEJzTXpubHl0MjkvQmNPR1pVSXFyVDVCWnpDSXNYdDNWS1AyTjZtc2xPTFBQenZpcnJ2T1ZpdjNVbFc3ZGxmcUhjaTNiMzhGUGo1YXU1OVhLUFRYYXJUYkx0MWoyVFVsRXBrd2JGZ21KQkxyNzUxS0pjZmh3K1lha3hjditxRzBWQUUvUC90ZlMyR2hFdWZQTy80OHZuSENHd0RHakVuRGpoM3RIRjdoVCtSTXQvb0ZRaW9TUVc4eUlhVWdDMFVWcFFoUzF0eVkyRlVpSWlLd2Z2MTZvZWJxcmwyNzZod1d1OFAyN2RzUkZ4ZUh1TGc0UFAvODh5NEpOaXo2OSs5ZlkwUEF1cklWN05TbVBpRktRNE1YUjFjYnRuUVNpVVFvUHdQQWJqa0VxVlJhYThra2UyRTh1Y2FNR1RQY1BRUnlzY1lJNDJ2UzFLNlRnWUdCUXYrTHFycDI3ZXEwYzBpbFVwdDlCTVJpc2Qzckl3RDA2ZE1IZmZyMGNkbzRJaUljWDV6amJvNU9RUGo2TnY3N2tzS0tFcHd0TUsrUWw0bkV1TlhmdGFYLzNJbUJmQTJrVWlPR0RzMnlXek4rdzRZT0xsa2RheTg0c2hXMnVFTHYzcm5WUXBTVWxHQ2NQVnY5UlZ0VzVvSDE2enRpN05nMHU2Vm5BT0Q0OFFoSUpDYmNkOTlwK1BuWnJxZDg1a3d3OXU5dkE1M09zYTBBSlNVS3JGblRHUWtKTlpkSHFNcmIyMzZBVTE4M0JqbU55WjBobzczVitmVU41TjM5dksrTnJmR1ZsQ2hRWHU3Y1d0eTIrUG1wN1RiTGREY3ZMMTI5eTIwMFppanY3TW1yL0h4dkhEc1dnZEJRRmNMRFZmVjZMVFowTWxja011R1dXN0xScTVmdGtqaWxwUXBzM2RyZTRUSXF6cVJXbTBQNWUrOU5zWHZkdGRkMHRqWmlzUW0zM0hLNUljTkRSWVY1ZFVlL2Z0blZHc01halNKczI5Yk9xclRQcVZNaEdEU28raTQ1QU5EcnhkaXhvMjJkenQrelovVVYrWjZlZW93YWxZNlZLM3U0ckt3UWtUMWVVaW42K0FYZ1lFa3hUREJoVTlvQlBOeHpqTnZHRXhjWGg2VkxsN3J0L1BVeGJ0dzRqQnMzenQzRElDSWlJbXEyTnAwN0FCUE03NjE3Ky9sREtXbTVzWFhML2NvYXlNZEhpOUdqejlzTURESXovYkZ6WjF1WHZXRzJGeHcxUmlBWEhGeUIzcjJ0VndIbjVucGo3OTRvdTQvUjY4WFl0cTA5SG5qZ2xGV1RPb3ZVMUNCNGUydHgxMTFuYlQ2K3BFU0JQWHVpa0oxZDk3b1A1ZVZ5ckYzYkNhTkdwZGM0SWVCSzlvSzRQWHZzZjgvcVkvRGdDOVZ1Yytka2dMM25xVnh1RU1LdXVoM1A5dGZTRkFKNW1jeG9zOEZ4U2tyRHRyWTVLakd4QXhJU3pqWFpVTDRoR2l1VWQvWnJwYnhjamtPSHpDdW9aVElqMnJRcFJkZXVCUTVmaHlvclpiaDh1ZjRyRGp3OTlSZ3hJaDJ0V3RrK1gycHFFUGJ1alhKNGd0TVZLaXBrMkxRcEJ2ZmNjOWJtNjdpKzVYTjY5TWlEcjYvMXhHNUppUUpyMTNaQ1pHUTVZbU9MMGJhdC9jWlVScU1JRnkvNm9YMzdLelozdiszYzJSWjVlZGExQ3MrY0NVR1BIdm5WemdzQWUvZEcxVmdPcmFKQ1Z1dE9Mb3VqUnlNWXhwUGIzQkVhaVlNbDVrVW92NTdhN3RaQW5vaUlpSWh1UHI4bWJ4ZitmV2RvcEJ2TlNsM3BBQUFnQUVsRVFWUkg0bm9NNUcxbzMvNEtoZzdOcWhZdUc0MGlIRHJVcWtHTkJSM2hycFhDVXFrUkkwWmtXQVd0SlNVS2JOb1VVMnRwaGNwS0tWSlNnb1ZWZnlhVHVZR2dUaWRCMjdZbE5vTjZyVmFDbzBjamNPcFVhSVBxR3F2VlVtelkwQUh4OFJmUnJadnRPdCs1dWQ0b0xGUzZhRWVEN1o5TFNrcXdVK3MxMnc3azNiZEMzdG5QVTN2SGs4bHNOd2x1TENJUk1HUklWclZBVGEyVzRzd1o1OVNJcTAxdXJqZERlU2VjdzFWME9qSFMwd09Rbmg2QThIQVZoZ3pKcXJGVUN3QWNPaFJaNzVJMXJWcVZZL2h3MnowNEtpcGsyTDA3Q2xsWlRhUFdYbEdSRWp0M3RzV29VZW5WUGxlZjY3Ry92eHI5K2xsUEdxdlZVbXplSEFPMVdpcjhIRUpDS2pCa1NKYk5TZlhqeDhQaDQ2UEI4T0daVnJlYlRNQ3VYVzJSbGxaOVc2U3QzMkdBK2VkNDltek41WURPbnc5RWp4N1ZWOFRmNlBKbFg1dzhHVnJyL1loY1pVSjRhN3lkbWd3RFRQajc0aW1rWDhsRys0Q1cvVWFJaUlpSWlKcUc5Q3ZaMkg4eEdRQWdnUWdUd2x1N2VVU3V4VUMrQ3JuY2dJRURMNkpqeCtvcllhOWM4Y1QyN1cxUlZPVDZldEgyQWw2cDFMWEI1T0RCRjZ4S3Y1U1hlMkREaGc3UWFCeDdtbVJsK1NFNHVBS1ptZjRRaVV6bzBTUGZacWtDdlY2TVU2ZENjZUpFT0RRYTU2d0VOQnBGMkxzM0NubDUzaGd5SkVzSUxZdUxQYkYxYTN1VWxDaWNjaDViM0xsS1BUL2ZDMkt4eWVXTkdtMXhkb0J1NzNqMmdyREdJSmNiTUh4NEpxS2pxNisyM2IrL2RhT3VQcmFFOHNPR1phS2tSSUg4ZkM4VUYzdENyWlpDbzVGQ3EzWGZTbWhuc2RUMWRvWEc2cmVRbSt1TjFhczdZK3pZODRpSXNMMTZQVGs1cEY2N0s4UmlFL3IxeTBaY1hLN04zZ29wS2NFNGNLQzEwNjZyenBLZUhvRDkrMXRqd0lCTFZyZGZ1RkMzK3RSU3FSRWpSMlpZWFhPMVdna1NFenRVdThZWEZDaXhibDBuM0hGSHFsV1BrOU9uUTVDWjZZODc3MHkxT282bDdFeEdSdlVKSVlWQ2ozSGp6bFZiSFgvNGNLUkRqVndQSFlxRWw1ZldadDE0aTh4TWYrelkwZGFscndHaTJvVEtQVEFpT0F4YkNuTmhnZ252Ny80T1g5MzlzcnVIUlVSRVJFUTNnZmQzclJESzFZd0lEa09JM1BYbGdkMkpnZncxL3Y1cW13MUNEUVlSVHB3SXg3RmpFVTVyd0ZjYld3RnZaYVVVWldXdUM1VUJXSVdMS3BVYzY5ZDNyTk1LeHB3Y0g2eGZieTQ3TTJwVWVyVXdYcU9SNHZUcFlKdzZGWWJLU3RjODlkTFNBbEZRb01TSUVabnc4MU5qM2JxT0RrOG8xSWRJWkIwa0c0MGlaR1FFNE13WjU2Nk9yMHFybFNBdExSQ25UNGM0dmFGd1hkaDZucGFWZWFDeXNuNmR0KzFOYkhoNHVDZVFqNGhRWWRpd1RQajRWQzlSa1pJUzNLaE5NaTF5YzczeDAwL2RHLzI4TGNHTmdieFdLM0haNjFTbmsyRHIxdmFZTk9tVTFmUFh2TXNxRWlkT2hOZjVtSjZlT2lRa3BObGM4VjFjN0luZHU2T3FsVmxwU3BLU3dtQXdpQkFmZndsaXNRa0dnd2huenRSdFVtTGd3SXNJQ3JyKzlWZFV5SkNZMk1GdWpYeWRUb3l0Vzl2andRZFBRYXVWNE8rLzI2QzQyQk4zM3BscU5kR25Vc214WlV1TXpRYk5TcVVPZDk2WmFqVlpyZGVMOGRkZjBUaC8zckVHUTNxOWVSemUzbG9FQmxaZW16QTJQeDlOSmhGS1N4VnVxZk5QWk1zemJXT3dwZEJjeW1udG1kMTQ1dFlKNkJYZXdjMmpJaUlpSXFLVzdIaE9LdGFtN0JFK2ZqWTYxbzJqYVJ3TTVLOHBLVkVnSzhzUFhib1VDcmRkdnV5THZYdmJ1SFIxOVkzRVlwT3c4bEd2RnlNejB4L256Z1hpOG1WZmw2K0NQbkNnTmRxMEtZUEpKTUtmZnphc1lXMTZlb0N3R3ZES0ZVK2NQaDJDczJlRG9OZTdmaFZ2YWFrQ2E5WjBRa2hJaFV2RGVPQjZpRnhhcXNDWk0rYVFWcTEyelRuejg3MXc1a3d3enA4UGJKVHZZMjJxQnB4bFpSNDRkaXdjNTg0RjFmdDVldU1LK1lvS0djNmRDNnExSElTcjJPdDVrSm9haE4yN25kc2ZnRnhMSkxyK2ZLMm9rT0hVcVZDY1BoM2kwbHJkbFpWU25Ec1hoTzdkOHdHWVYwQWZPaFJaWTYzeG1tZzBVbmg2NnExdVU2dWxPSHc0RW1mT0JEZUxsZFhKeWFHNGZOa1hiZHVXSUR2YkI2V2xkZnZkZXZac01HSmlya0FtTTZDZ1FJa3RXMkpxL1QybFVzbXhlWE1NY25LOG9kTko0T2VuZ1U0bmhzZTF4UlpaV1g3WXViT3QzZDhWT3AwRUZSVXlJWkF2THZiRWpoMzEyeTJuVXNsZFVqYU55Sm5pL1lQUTN6OElCMHFLWUlJSmIrLzRIMzUvNkQxM0Q0dUlpSWlJV3JCLzd2eWZzRHArZ0g4UTRnUGNrd00xSmdieVZlemVIUTJSQ0FnUFYySC8vdFoxM2s3dkRHS3hDUmN1K0NFdExSQ1ptZjZOR3J4YW1yT3FWUElHcjJDL2NNRVBLU25CT0hzMnlDMnJObzFHRWZMeXZGeCtIcjFlaksrKzZ1dnk4d0RBNnRXZEcrVThqckJNUkppRCtBaWNPeGZZNEFramljUUlnMEdNckN3L25EMGJoRXVYZk4wYU1tWm0rbHMxaGpRWXhEaDRzQlZyUERkREVva1JaV1VlT0hFaURLbXB3WTIyMnlrNzJ3ZEdvd2huendianlwV0dUZXdhalNJY094YU93WU12d0dBUUlUazV0RmsyQUMwcFVlRDQ4YnJ2RUFDQXZEd3ZiTmpRQWUzYVhjSEJnNjBjdnVaVS9WMWVXdXFCZGVzNjR2YmJ6K1BVcWRCYVN3ZnBkR0pzM0JpTGtTTXpVRmpvaVdQSEl0eFNJb3lvc1lnZ3dpc3hYVEQraUhtRjB0NExTZGlXZmhnajIvZHo4OGlJaUlpSXFDWGFldjRROWwwNEtYejhja3dYTjQ2bThZaE1oNWU0cnl0a0EzeDFaTHE3aDBCRUxaaGNic0Q0OFNudzgxTWpNOU1mKy9lM1JsbFp5NjVoUmsyYldHekNnQUdYa0pRVXhwWFdWQy9UKzM3bDdpRlFNL0gwcWNQNEkvY3lBQ0RLTHd5Ykgvc1VBWjQrYmg0VkVSRVJFYlVreFpWbHVQM2JGM0doTkE4QU1DRzhOYjdvM2ppTFhsMUoxTytwV2xkeHViL3VCUkZSRTZUVlNyQnhZd3hXcmVxS3padGpHTWFUMnhtTkl1emIxNFpoUEJHNTNEODdkSWVQMUx4YjhrSnBIcWF1ZmhjNm83NldSeEVSRVJFUk9VWm4xT09KUC80dGhQRytVaG5lNnRETnphTnFQQXpraVlqc0tDMVZ1TFZ4TGhFUmtUdUVlU2p3WVpkZXdzZjdMcHpFYTF1WHVIRkVSRVJFUk5TU3pOdnlKZlpkdkY2cTVzTXV2UkRtMFhnOVBOMk5nVHdSRVJFUkVWbTVKNndWSG12ZFZ2ajQyMk1ic096WW4rNGJFQkVSRVJHMUNQODd1aDRyamljS0h6L2V1aDN1RG90MDQ0Z2FId041SWlJaUlpS3E1bDhkdTJPZy8vWG14Njl2WFlML0hWM3Z4aEVSRVJFUlVYUDJ2NlByOGNhMjY3MnRCZ1lFNGUyT04wK3BHZ3NHOGtSRVJFUkVWSTJIV0lKdmU5MktiajYrQUFDOTBZQlh0M3lCbHpZdlprMTVJaUlpSW5LWXpxakgzRTJMOE9xV0w2QTNHZ0FBM1h4ODhXMWNmM2lJSlc0ZVhlTnJ0b0c4V0dSMDl4Q0lpSWlJbWdYKzNVVDE1U3VWNGFmZUE0VlFIakNYcjVuMDgrdTRVbG51eHBFUkVSRVJVWE53cGJJY2szNTYzYXBNVFRjZlgvelVleUI4cFRJM2pzeDltbTBnTHhQcjNEMEVJaUlpb21aQkx0RzZld2pVaklYS1BiQzY3MkNyOGpYN0xwekVtRzlmd0xiMHcyNGNHUkVSRVJFMVpWdlBIOEtZYjErd2F1QTZNQ0FJcS9zT1JxamN3NDBqYzYvbUc4aExHTWdURVJFUk9ZSi9OMUZEK1VwbCtLblBBRHpldXAxdzI0WFNQRHo4NjV1WThPT3JPSjU3em8yakl5SWlJcUttNUhoT0tzYi8rQXIrc2VvdFhDak5FMjZmMHJvZGZ1b2RmOU91akxlUXVuc0E5YVdVVlVDbDlYYjNNSWlJaUlpYVBFOXBwYnVIUUMyQWgxaUMvM1R1aVVFQndmaS9NOGRScGpkUDlPeTlrSVN4Mzg3QzNaMEg0NVdoajZKOVFLU2JSMHBFUkVSRTdwQitKUnZ2NzFxQnRTbDdZSUpKdU4xWEtzT0hYWHJoN2pEK25RZzA0MERlWDFHQy9LdWg3aDRHRVJFUlVaUG5yeWh4OXhDb0JiazdMQkw5L1FQeDFybGsvSjU3Q1FCZ2dnbHJVblpqYmNvZURHalREZmQzRzRHeEhRWWdTT25uNXRFU0VSRVJrU3NWVnBSZzA3a0QrRFY1Ty9aZlRMWUs0Z0hndnZBMmVMTkRWNFI1S053MHdxWkhaRHE4eEZUNzNacWVZem05Y1NqN0ZuY1BnNGlJaUtqSnU3WFZRZlFLUCs3dVlWQUx0TzlLRWQ0L2Z3WUhTb3FxZlU0RUVUcUZSR0Z3VkU5MERJcENiRkJydFBFTGc3ZmNFOTV5VDhnbE4vZFdaU0lpSXFMbVFtdlFRYVd0aEVwYmlZdWxlVWdydW9UVW9ndlljeUVKWndzdVZBdmhBV0NBZnhCZWp1bUNnUUZCYmhpeCs0ajZQU1dxN1Q3TmRvVjhpRmVCdTRkQVJFUkUxQ3dFS3d2ZFBRUnFvUVlHQkdGdHY4SDQrMG9SRm1lbFlYdGhIZ3pYM3BDWllFSktRUlpTQ3JMY1BFb2lJaUlpYWd3U2lEQWlPQXpQUnNjaS9pWUw0dXVpMlFieVlWNTVFSXVNTUpxYWJWOWFJaUlpSXBjVGk0d0k5ODUxOXpDb2hZc1BDRUo4UUJEeXRScjhrWHNKNi9PemNiVDBDdlNtWnJrWmw0aUlpSWdjSkJXSjBNY3ZBSGVHUm1KQ2VHdUV5RDNjUGFRbXI5a0c4aktKRHFGZStjaFZoYnQ3S0VSRVJFUk5WcWhYUHFSaXZidUhRVGVKVUxrSG5vcUt3Vk5STWFndzZIR3dwQmdueWt0dy9xb0thUlZYa2E5VlE2WFhRV1V3UUdjMHVudTRSRVJFUk9RQW1WZ01iNGtFM2xJWlF1VUt4Q3E5RU9QbGpUZ2ZmOXpxSHdpbHBObEd6RzdSckw5YmJmMHpHY2dURVJFUjFhQmRRSWE3aDBBM0thVkVpbUZCb1JnV0ZPcnVvUkFSRVJFUk5Sbk51dDVMYkdBYVJEYWFCaEFSRVJFUklJSUpzWUZwN2g0R0VSRVJFUkVSWGRPc0EzbWxyQUp0L0M2NmV4aEVSRVJFVFZJYnY0dndsRmE2ZXhoRVJFUkVSRVIwVGJNTzVBRWdMdnlFdTRkQVJFUkUxQ1RGaGZIdkpDSWlJaUlpb3FhazJRZnlFZDQ1Q1BmT2RmY3dpSWlJaUpxVWNPOWNSUGprdUhzWVJFUkVSRVJFVkVXekQrUUJvRi9rWVhjUGdZaUlpS2hKNGQ5SFJFUkVSRVJFVFUrTENPUWpmYkxac0l5SWlJam9tdGpBTkVUNlpMdDdHRVJFUkVSRVJIU0RGaEhJQThDQTF2c2hsMmpkUFF3aUlpSWl0NUpMdEJqUWVyKzdoMEZFUkVSRVJFUTJ0SmhBWGltcndORG9YZTRlQmhFUkVaRmJEWTNlQmFXc3d0M0RJQ0lpSWlJaUlodGFUQ0FQQU8wRDB0RTE1TFM3aDBGRVJFVGtGbDFEVHFOOVFMcTdoMEZFUkVSRVJFUjJ0S2hBSGdEaTIveU5DTzhjZHcrRGlJaUlxRkZGK21RanZzM2Y3aDRHRVJFUkVSRVIxYURGQmZJU2tRRzN4MjVDa0xMSTNVTWhJaUlpYWhSQnlpS01pZGtNaWNqZzdxRVFFUkVSRVJGUkRWcGNJQStZbTVrbHhDWXlsQ2NpSXFJV0wwaFpoSVRZUkRhM0p5SWlJaUlpYWdaYVpDQVBtSnU4M3RWeEhjdlhFQkVSVVlzVjZaT051enF1WXhOWElpSWlJaUtpWnFMRkJ2S0FlYVg4dUk0YjJPaVZpSWlJV3B5dUlhZVIwSUVyNDRtSWlJaUlpSm9UcWJzSDRHb1NrUUdEby9ZZzBpY2J1N0tHUW11UXUzdElSRVJFUlBVbWwyZ3hOSG9YMmdla3Uzc29SRVJFUkVSRVZFY3RQcEMzYUIrUWpuRHZYT3kvTkFCcHhiSHVIZzRSRVJGUm5jVUdwbUZBNi8wc1VVTkVSRVJFUk5STTNUU0JQR0N1S3oraTNYWjBEazdCNGV4K3lGV0Z1M3RJUkVSRVJMVUs5ODVGdjhqRGlQVEpkdmRRaUlpSWlJaUlxQUZ1cWtEZUl0SW5HM2QzV291YzhnaWN5SXZEeGRJMk1FSGs3bUVSRVJFUkNVUXdvWTNmUmNTRm5VQ0VENXZVRXhFUkVSRVJ0UVEzWlNCdkVlR1Rnd2lmSEZUb2xEaC9KUVlaVjlvaC8yb29qS1lXM2V1V2lJaUltaWl4eUloUXIzeTBDOGhBYkdBYVBLV1Y3aDRTRVJFUkVSRVJPZEZOSGNoYktHVVY2QkY2RWoxQ1QwSnZsQ0pYRlk3Q2ltQ1VxUDFSb3ZaSHBkNFRPb01NV29PY1lUMFJFUkUxaUZoa2hGeWloVXlpZzZlMEV2NktFdmdyU2hDc0xFUzRkeTZrWXIyN2gwaEVSRVJFUkVRdXdrRCtCbEt4SHExOUw2RzE3eVYzRDRXSWlLaEpLZE9La1ZzcFEyNkZEQVZxR1l5bXhqMi92NGNCa1VvZElwVmFCSGdZR3Zma1JFUkVSRVJFUkU3QVFKNklpSWdjNGlzM3dsZXVRVWMvRGZSR29FQXRRMjZGRkxtVmNxaDBydDlCVnFLUm9FUWp3ZWtyQ2lpbFJuTTQ3NlZGaUVJUE1WdkJFQkVSRVJFUlVUUEFRSjZJaUlqcVRDb0dJcFE2UkNoMUFDcWgwb21SV3lGRGJxVU0rWlZTR0V5dVRjZ3I5R0trbFhrZ3Jjd0RNckVKRWRkV3pvY3I5WkNKRzNucFBoRVJFUkVSRVpHREdNZ1RFUkZSZzNuTGpJajEweURXVHdPRENTaFVTODBCZllVTVpUcUpTOCt0TTRwd1FTWEhCWlVjWWhFUTZxbEhwRktMU0tVT25sS2pTODlOUkVSRVJFUkVWQmNNNUltSWlNaXBKQ0lnekZPUE1FODk0b0lxVWFFWFh5dHRJME4rcFF3Nm8rdFd6eHROTUorclFvcWpBQUk5RElqME1vZnpmbkxXblNjaUlpSWlJaUwzWWlCUFJFUkVMcVdVR3RIZVY0djJ2bG9ZVFVDUlducXRPYXdVSlZyWC9pbFNySkdnV09PSlU4V2U4SllaaFpYendaNTZzT3c4RVJFUkVSRVJOVFlHOGtSRVJOUm94Q0lneEZPUEVFODllZ1FDYXNPMTFmTVZNdVJWeXFCMTRlcDVsVTZNMUZJRlVrc1ZrSXVOaVBUU0MzWG5KU0xXblNjaUlpSWlJaUxYWXlCUFJFUkVicU9RR05IV1I0dTJQbHFZQUJTckpkZFd6OHRRckhIZG55bGFveGlaNVhKa2xzdXZsZGpSWFN0dG80ZUhoSFhuaVlpSWlJaUl5RFVZeUJNUkVWR1RJQUlRcERBZ1NHRkF0d0ExdEVheFVBOCt0MUlHalVIc2t2TWFURUIyaFF6WkZUSUFRTERDdkhLK2xaY2UzakxXblNjaUlpSWlJaUxuWVNCUFJFUkVUWkpjYkVTVXR4WlIzbHFZVEVDcFRvcWNxK1p3dmtndGhhdUt6QlNxcFNoVVM1RlVEUGpLamRmQ2VSMEM1SHFJV0hpZWlJaUlpSWlJR29DQlBCRVJFVFY1SWhIZ0w5ZkRYNjVIbHdBMWRFWVI4aXRseUxsV2Y3N1NSYXZueTdSaWxHa1ZTQ2xSUUNFeEl0SkxoMGlsRHFHZU9rZ1l6aE1SRVJFUkVWRWRNWkFuSWlLaVprY21OcUdWbHhhdHZMUUFnREtkQkxrVjVvQytVQzJEMFFYTDU5VUdNZExMUEpCZTVnR3AySVJ3VDNNNEg2SFVRUzVoVTFnaUlpSWlJaUtxSFFONUlpSWlhdlo4WlFiNCtoblEwUS9RRzBVb1VKdEwyK1JjbGVLcVh1TDA4K21OSWx5NktzZWxxM0tJQUlSNDZvWFNOa29wbThJU0VSRVJFUkdSYlF6a2lZaUlxRVdSaWsySXVMWnl2WGNRb05KSmtGc3BRMjZGRlBtVlVoaE16cTAxWXdLUVgyays5dkVpd04vRElEU0Y5WmZyblhvdUlpSWlJaUlpYXQ0WXlCTVJFVkdMNWkweklGWm1RS3d2WURBQmhXb1pjaXRreUsyVW9VenIvTnJ6SlJvSlNqU2VPSDBGVUVxTlFqZ2ZyTkJCekxyelJFUkVSRVJFTnpVRzhrUkVSSFRUa0lpQU1FOGR3angxaUFOUW9SZGZXejB2UTE2bEZIcWpjeFB6Q3IwWWFXVUtwSldaNjk1SEtIVm81YVZEdUZJSHFZaDE1NG1JaUlpSWlHNDJET1NKaUlqb3BxV1VHdEhlUjRQMlBob1lUVUNSUmlxc25pL1JPTGYydk00b3dnV1ZIQmRVY29oRlFPaTFwckNSU2kwOHBRem5pWWlJaUlpSWJnWU01SW1JaUlnQWlFVkFpRUtQRUlVZVBWQ0pTcjBJZVpVeTVGYktrVnNoaGM2SnErZU5KcGlEL3dvWmprS0pRQTg5SXBVNnRQTFd3VmRtY05wNWlJaUlpSWlJcUdsaElFOUVSRVJrZzZmVWhMWStXclQxMGNJRUVZclZFcUc4VGJHVFY4OFhhNlFvMWtoeDZvb252R1dXdXZNNkJDbjBZTmw1SWlJaUlpS2lsb09CUEJFUkVWRXRSREFoU0tGSGtFS1BiZ0dWMEJpdXJaNi9WdDVHWTNCZWJLN1NpWkZhcWtCcXFRSWVFaE1pcmpXRkRmUFVRY0s2ODBSRVJFUkVSTTBhQTNraUlpS2lPdktRbUJEbHJVV1V0eFltRTFDaXZiNTZ2a2dqaGNsSnVibkdJRUptdVFjeXl6MGdFWmtRNXFsSEt5OGRJcFJhZUVnWXpoTVJFUkVSRVRVM0RPU0ppSWlJR2tBa0FnSThEQWp3TUtDTHZ4cGFnd2o1YWhseUs2VElyWlNoVWk5Mnlua01KaEd5SzJUSXJwQkJKRklpeU1NY3prY3F0ZkNXR1oxeURpSWlJaUlpSW5JdEJ2SkVSRVJFVGlTWG1ORGFTNHZXWGxvQVFLbFdJcFMyS1ZSTFlYVEN3bmFUQ1NoVVMxR29sdUpFa1NkODVRWnpVMWd2SFFMa2VvaFllSjZJaUlpSWlLaEpZaUJQUkVSRTVFSitjZ1A4NUFaMDhsZERieElodjFJcUJQUlhkYzVaUFYrbWxhQk1LMEZLaVFJS2lkRWN6bnZyRUtyUVE4eTY4MFJFUkVSRVJFMEdBM2tpSWlLaVJpSVZtUkNwMUNGU3FRTUFsT3NrUW1tYmdrb1pERTdJenRVR01kTExQWkJlN2dHcDJJUndUL1BLK1hCUEhlU3NPMDlFUkVSRVJPUldET1NKaUlpSTNNUkhab0NQbndFZC9EUXdtRVFvcUpSZWF3NHJSYmxPMHVEajY0MGlYTG9xeDZXcmNvaGdRb2luSHEyODlJaFVhcUdVc3U0OHVWYUZRWThESmNWSUtpdEJXb1VLYVJVcTVHczBVT24xdUdyUVEyZmljNUNJaUlpb09aQ0p4UENTU09FdGxTTFV3d094U20vRUtyM1IwOWNmL2YwRG9aUXdZcTRMa2Vud0VpNlZJaUlpSW1waXJ1ckY1dEkyRlRMa3EyWFFPem03OUpjYnpFMWh2YlR3bHh1Y2UzQzZhZVZyTmZnOTl4TCt6TS9HMGRJcjBKdjRWb09JaUlpb0paT0tST2pqRjRBN1FpTnhYM2hyaE1nOTNEMGt0eEwxZTZyV2psNE01SW1JaUlpYU9PTzFKcTdtMWZNeWxHb2J2bnErS3FYVWlFaWxGcTI4ZEFoVzZDRm1VMWlxQXhOTStMdWtDUC9OUEkvdGhYa3dnRzh2aUlpSWlHNUdFb2d3SWpnTXowYkg0di9adSsrd3BzNHZEdURma0lRdFEwQUJGYmNWQnc1VTZ0N2lRbjl1clZYRWpiTWlXZ1FWdFZJSFZsdEZ3YTFWTzl4NzRWNjRGWVU2UUFGRlpRcklDTm0vUDlMY0VraENnRUFRenVkNWVIckp2ZmU5YnhwSTVOenpudFBlMGtyWDA5RUpDc2dUUWdnaGhGUkFQSkVlRXY1dERwdkk0MElvMFY0RW5hc25oWjN4djNYbmpZWGdVRk5Zb3NhZHRGU3Nmdk1DOTlKVEMreGpnWVhHTnJYUjBhRTV2ckd1alFaVmE2S21lVFZVMFRlR3FiNFJ1TFMwbVJCQ0NDSGtxeUFVaTVBbDRDRlRrSVA0akNSRWY0N0hxNVE0M0g3M0hDK1Q0eUJWa3BEaFltRUZuL3FPNkZESkF2TVVrQ2VFRUVJSXFlQ2tZQ0UxVjk0Y1ZoOXBmTzFseit1eGdHcUdRdFF3bFRXaU5XUlR6VzhpazhqUGhYOVVCSTRsZkZCNG5BVVcydGRxaGhITmVzQzFnUXVzak0xMU5FTkNDQ0dFRUZJV1VuTXljQ0g2SGc1RlhFSFkrNGdDd2ZtaHRqV3hyR0ZUVkRjdzFORU15eFlGNUFraGhCQkNLaG0rV08vZjRMd3NlNTR2MWw3MmZGVURrYXp1dkxFUVpsUjN2dEk2a2ZnQjgxODhSYVpJeER6R0FndURIRHZEcC9NNDFMTzAxK0hzQ0NHRUVFS0lycnhOKzRqVk4vZmg1SXViQ29INUtod08xanUyd3FEcUZmL2ZpUlNRSjRRUVFnaXB4S1JTSUUzQVpwckRmaFp3b0swZW02WmNNV3FZaUdCdkxJQ1ZvUWhVZHI3aTQwdkVXUEk2QW52all4VWU3MVM3QlpaMDgwQkwyNGE2bVJnaGhCQkNDQ2xYbmlaRVljWFZYYmo5N3BuQzR4TnExc1dLUmsxaG9LZmRubGpsQ1FYa0NTR0VFRUlJUXlCbUlaSDNYM1BZWExHZVZzWTFZRXRoOTI5VDJPcEdJckNwN255Rmt5RVNZc0xUKzdpVG5zSTg1bUJlSFd2NnpFU1BlczQ2bkJraGhCQkNDQ212THI5OUNKK0xXL0F1STVGNXJJT0ZOZmEyYkFjekRsZUhNeXM5RkpBbmhCQkNDQ0VxWlFqWStKVERSVUlPQnltNUhFaTFrT2ZPWmtsUjNValdGTmJPV0FnRE52MVQ4MnVYSk9CajFPTXcvSk9Wd1R6V3dhRTVkdjNQRDVaR1ZYUTRNMElJSVlRUVV0Nmw4VEl4OFhnQTdyeDd6anpXdElvWi9tclZBZFgwRFhRNHM5SkJBWGxDQ0NHRUVLSVJvWVNGSkI1SFZ0Nkd4MFdPcU9UWjh5d1dZTVhVblJmQWxFdE5ZYjgyWDBSQ0RINTRXeUVZNzk2cVB3SjZUUU5YajZQRG1SRkNDQ0dFa0srRlVDS0MzNld0MlB2a0xQTlkweXBtT083Y3FjSmx5bE5BbmhCQ0NDR0VGRXVta0kxUE9iSUFmWEl1QnhKcHliUG56YmhpMURDVk5ZVzExQmVCUllYbnl6VytSSXpSais4eVpXbzRlbXlzN0RVTkhxMEc2SGhtaEJCQ0NDSGthN1Q3eVJrc3ZyUVZJb2tZZ0t4OHpWK3R2NjFRTmVVcElFOElJWVFRUWtwTUxHVWhPWmVEVDlteSt2Tlp3cEwvZzltSUk0VzlzUUQyeGtKVU14SkJqK3JPbHpzTFg0WXJOSEJkM1djR0JlTUpJWVFRUWtpSjdIcDhHb3RDZzVudko5U3NpeldOblhRNEkrM1NKQ0JQNjB3SklZUVFRb2hhYkpZVXRrWkMyQm9KQWZDUUpkUkRJbytMVHpsY0pQRTRFQmNqZTU0bll1SE5Gd084K1dJQURrc0tPeE1SN0kwRnNETVdncXRId1hsZE81SDRRU0VZNzk2cVB3WGpDU0dFRUVKSWlVMXNQUkF2a21QeCs5TnpBSUE5OFRIb2FHbU5RZFh0ZFR5enNrTVo4b1FRUWdnaHBOZ2tVaFpTY21XWjg1K3lPZmhTd3V4NUZxU3dNWkxYblJmQ21FTjE1OHRhSWo4WEhjTXVJMU1rQWlCcjRIcG9WQUE0RldncE1TR0VFRUlJMFIyaFJJU1JmeTNHbmZleVJxOW1IQzV1dGUrQjZnYUdPcDVaeVZISkdrSUlJWVFRVXFaeVJMTHMrWVFjTGhKNUhBZ2xKU3NVYjZFdlFvMS9zK2N0RE1SYW1pVlJaM3JFUXh4TCtBQUFjREN2am92dXY4SFNxSXFPWjBVSUlZUVFRaXFTTkY0bSt1eWRpM2NaaVFDQW9iWTFFZHpNV2NlektqbE5Bdko2WlRFUlFnZ2hoQkJTT1JoekpLaGJoWS8yMWJNd3FIWTZ1dHRud3RFeUY1YkZES2FuQ3ppSVRETkU2QWN6bkhsbmpxZXB4a2ppY1NBRmRZUXREWGZTVXBsZ1BDQ3JHMC9CZUVJSUlZUVFvbTJXUmxXd3FyY244LzNSaEhqY1NVdlY0WXpLRHRXUUo0UVFRZ2docFVLUEJWZ2JpbUJ0S0VJelN4NXl4ZkxzZVE0U2NyZ1FGREY3UGtla2g2Z01BMFJsR0VDZkxZV2RzYXlzamEyUkVCeXFPMTlpVWtpeDZzMC96UGNkSFp6UXMxNGJIYzZJRUVJSUlZUlVaTDNxdDBVSGgrYTQ4MDVXdW1iTm14YzQwYWFUam1kVitpZ2dUd2doaEJCQ3lvUWhXNExhcG56VU51VkRDaUNOTHd2TUovQzRTTTB0V24xeWdaaUZ1RXg5eEdYcVE0OGxSWFVqRWV5TmhiQTNFY0tRVFhYbml5TXNQUlgzMHo4REFGaGdZV24zaVRxZUVTR0VFRUlJcWVqOHUwMUUzOSs5SUlVVWQ5TlRFWmFXaXZhV1ZycWVWcW1pZ0R3aGhCQkNDQ2x6TEFCVkRVU29haUJDRTBzZUJCSTlKUEwrRGREbmNKRXIxang3WGlKbDRWTU9GNTl5dUhpVUFsZ1ppbUZ2TElDOXNRQm0raFNjMTlTVzJEZk05aURIem1ocDIxQ0hzeUdFRUVJSUlaVkJTN3RHR05TNEUwNjh2QWtBMkJ3WFRRRjVRZ2doaEJCQ1NwdStuZ1MxVEFTb1pTS0FWQXBrQ05sTTlud0tqNE9pRktSSnpXVWpOZGNJeno4YndaUXJSZzBUV1drYkswTVJWWjVYSVVuQXg1VVVXVU10RmxqdzZUeE94ek1paEJCQ0NDR1ZoVStYOFRqNThoYWtrT0pLU2lLU0JYelk2QnZvZWxxbGhnTHloQkJDQ0NHa1hHR3hBQXQ5TVN6MHhXaHNrUXVoaElVa0hnY0pQSDBrNUhDUUk5TFRlS3dzSVJ1djB0bDRsVzRJQTdaVVZ0YkdXSURxeGlLd1dWUjNYdTVvUWp6RS85NzJhRityR2VwWjJ1dDRSb1FRUWdnaHBMS29aMm1QYjJzMVJkajdDSWdoeGRHRWVFeHpxSy9yYVpVYUNzZ1RRZ2doaEpCeWphc25SUTBUSVdxWUNBRUFYd1JzSlBCa3BXMlNjem1RYUJoWDU0dFppTW5VUjB5bVB0Z3NLV3lOUmJBM0ZzRE9XQWdEZHVVT3pwOUorc2hzajJqV1E0Y3pJWVFRUWdnaGxkR0lwajBROWo0Q0FIQTY2U01GNUFraGhCQkNDQ2t2elBURk1OTVhvNUY1TGtRU0lEbVh5NVMzeVJKcWxqMHZsckx3SVp1TEQ5bGNzRmlBdGFHSXlaNDM1VmF1dXZQWkloRWVaNlFCa0pXcmNXM2dvdU1aRVVJSUlZU1F5c2Exb1F0WTUxbVFRb29uR2VuSUVZdGd6SzZZb2V1Sythd0lJWVFRUWtpbHdORUQ3SXlGc0RPV1pjOW5DZldZN1Bra0hnZGlhZUZWNDZWU0lKbkhRYXdZSHBvQUFDQUFTVVJCVkRLUGcvQlVJNWpyaTJYQmVSTUJxaHFJUy9zcDZOejlqTThRU1dVckJCcmIxSWFWc2JtT1owUUlJWVFRUWlvYmEyTUxmR1BqZ0pmSmNSQktKYmlmL2huZHJLcnBlbHFsZ2dMeWhCQkNDQ0drd2pEbFN0Q0F5MGNETXo3RVVpQWxsNHVFSEE0U2VGeDhFYkExR2lORHdFYUdnSTBYNllZdzRraVl6UGxxUmlMb1ZjQ3VzTSsrcERQYkhSMmE2M0FtaEJCQ0NDR2tNdXZrNElTWHlYRUFnUERNZEFySUUwSUlJWVFROGpWaHM0RHFSa0pVTnhLaUJYaklFZWt4cFcwU2N6Z1FhWkE5enhQcDRjMFhBN3o1WWdBT1N3bzdFeUhzLzgzSTUrcFZqTHJ6MFRsWnpQWTMxclYxT0JOQ0NDR0VFRktaTmJKeVlMYmZaR2VwT2ZMclJnRjVRZ2doaEJCU0tSaHpKS2hueGtjOU16NGtVaUNWejVFRjZITzRTTmNnZTE0a1plRjlsajdlWittREJTbXFHWWxoYnl5QXZZa1F4cHl2dCs1ODNvQjhnNm8xZFRnVFFnZ2hoQkJTbVRXdyt1L2ZvdEU1MlRxY1NlbWlnRHdoaEJCQ0NLbDA5RmlBamFFSU5vWWlOSy9LUTY1WWp5bHRrOGpqUWlCV256MHZCUXVKUEE0U2VSdzhTUVVzRFdUQitSb21RcGpyZjExMTU1UDRmR2E3cG5uRlhCWk1DQ0dFRUVMS3Yxcm0xWm50SkVHdURtZFN1aWdnVHdnaGhCQkNLajFEdGdSMXFnaFFwNG9BVWdDZmM5bEk0T2tqSVllRHovekMvOG1jeG1jampXK0V5RFFqbUhCbGRlZHJtQWhoYlNnQ0MrVzd0RTJXU01Sc1Y5RTMxdUZNQ0NHRUVFSklaV2FxYjhSc1o0bUVPcHhKNmRMVDlRUUlJWVFRUWdncFQxZ0FyQXpGYUdySlE4OGFtUmhVT3gwdTFiSlIyMVFBQTNiaHBXbXloWHFJeWpEQXRZK21PQmxyanZ0SkpvalA1a0lrS1o4ZFliUEYvd1hrOC80UlJDb3VrVWdFa1VnRXNiajBWM1B3ODZ6QUlCV2JRQ0JBYUdob2tjNEpDd3ZEeFlzWDhlblRwMUthVmRtTGk0dERUazZPeXYwUEh6N0U0OGVQSy9YdmhsUXFSV2hvS0ZKU1VrcGwvTnpjWE9UbTVwYkplMXhoRWhNVElaRjh2V1h0dENrMk5oYm56NS9IK2ZQblZSNXo4dVJKM0xsenAxUmV1N0N3TU9UbUZqL2orc3VYTDNqOStyVVdaMVEwSmZuc0ZvbEVpSTJOUld4c2JLSC9ENktqbzNINDhPRkN4OHpPenNieTVjdVJucDVlNVBtb294Q1FMd2UvdzZXRkF2S0VFRUlJSVlTb1ljQ1d3c0ZVZ0hiVnN1SG1rSUZlTmI2Z21TWHYzK3gzOVFRU0Z1S3k5QkdXYUlyanNSYTRsV0NLdDEvMGtTc3VQLzhNRjByL0N4UncyYlNBOW12VG9rVUxHQm9hd3REUVVPTnp1Rnd1dUZ3dW1qWnRXbXJ6aW9pSVFPL2V2VEZ4NHNSU3V3WUFqQnc1RXE2dXJqaHc0RUNwWGlldkZ5OWU0T2JObXhvZE8ydldMTEJZTExCWXF0OHRORG1tdkx0Ky9Ub2FOMjRNVjFkWDNMcDFTK1B6bGk1ZENsZFhWemc1T1VFcUxmM1ZSR1BIam9XMXRUV3NyYTNoNHVLQ3pNeE1yVi9EdzhNRFZsWldjSE56Z3lqUENpUzVpUk1ud3RuWkdYWHIxaTJUNTF6ZXZIdjNEdlhyMTBlZlBuMndmUG55VXJtR2taRVJqSXlNc0dyVnFpS2Y2KzN0cmJYZlI2bFVpc0dEQjZOVnExYTRmUGx5aWNlVGovbjU4MmY4ODg4L2lJcUswc3FZWmVYdzRjUG8xNjhmK3ZYcnAzUy9WQ3JGOU9uVDBiRmpSelJxMUVpcnZ4K25UNTlHMTY1ZDBhNWRPMFJHUmhacmpNbVRKNk5WcTFiWXNtVkxpZWRUMXAvZDhmSHhxRnUzTHVyV3JhdjJQZnJseTVkbzA2WU54bzRkaTd0Mzc2b2QwOXZiRzh1V0xVT0RCZzF3L2ZyMUlzOUpGWDAybDlrV1Z1Q2JXZlF2YmtJSUlZUVFRalRFWXNucXhWc2FpT0ZvbVF1aFJGWkxQaUdIaXdRZUZ6eVI2a0M3Rk1DbkhDNCs1WER4S0FXd01oUXhwVzJxY0N0dUJoQXBYWHcrdjF4bTJzYkV4T0RTcFVzQWdObXpaK1BiYjcvVitqVjRQQjVPbno0TkhvK0hwazJiWXV6WXNRQmtBUVZ0YU55NGNZSEhRa0pDTUcvZVBKaVptZUhwMDZld3M3UFR5clcrZGc0T0RraElTSUJVS3NYVXFWTVJIaDRPTHBlcjloeUJRSURidDI4REFIcjE2bFhxTnlUV3JGbURQLzc0Zy9uZXdzSUN1Ym01cUZLbGl0YXVrWktTZ2hzM2JrQXNGaU16TXhNY2ptTElKVG82R3MrZlB3Y0E5Ty9mLzZ1K0NWTmNEZzRPcUZtekptSmlZaEFTRW9JZmZ2Z0I5ZXZYMS9XMFNzV0JBd2R3Nzk0OUFNRGR1M2ZSczJkUGhmMVNxUlJaV1ZsSVQwOUhSa1lHODVXZW5vNlVsQlFrSmlZaUlTRkI0YitKaVlrUUNtVmxQSHIyN01tOHp4Ykg1Y3VYa1p5Y1hQd24rSy9SbzBlWGVBeEE5djlJdmxyRzFkVlZxNzhmTjI3Y2dGQW94UFBuejlHMmJWdjg5dHR2bURKbGlzYm5iOW15QlljT0hRSUE3TnUzRDVNblQ0YSt2bjZ4NTFOZVA3c2JOV3FFNXMyYjQ5YXRXeGcrZkRqQ3c4TmhaV1ZWNExnTEZ5NGdKQ1FFQUZDelprMjBiZHUycktmNjFhT0FQQ0dFRUVJSUljWEUxWk9pcG9rUU5VMWtmeHhuQ05oTWM5aGtIZ2RTTlRuMHFia2NwT1p5OFB5ekVZdzVFdFF5RWFDR3FSQlZEUXJQdksvSTFxeFpBeDhmSDdCWUxCdzVjZ1JEaGd3cDlsanYzNy9IMzMvL2pjdVhMeU15TWhLcHFha1FpVVN3dExTRWs1TVQzTnpjNE83dURqTXpzeExOK2N5Wk14ZzBhQkFrRWdsV3JWb0ZIeCtmRW8xWEViaTV1YUZWcTFaNDh1UUovUDM5Y2VIQ0JhMWZJelEwRkR3ZUR3QXdiTmd3NW5GSFIwZXRqSzhzTzVQTlpqUGxNTWFNR1lQTGx5K0R6V1pyNVhxYXNyVzFSV0ppWXBsZXM3Qk0xYnAxNjJMSmtpWHc5ZlhGaXhjdkVCd2NqRGx6NXFnOTU5NjllOHpyMTZkUEg2M05WWm0vLy80Yml4WXRBaUI3RGNWaU1kNjhlWU1CQXdiZzZ0V3JNREV4MGNwMWpoOC96cFNUR0RObVRJSDlSNDRjWWJhSER4K3VsV3QralFJQ0F0Q2xTeGVJUkNLc1hMa1N1M2Z2THZNNWJObXlCVnUyYkVHM2J0M2c0K09EbWpWcmFuWDhqSXdNNXJPZ1NaTW1XTGh3SWJLeXN0Q3BVeWNtNlA3bHk1Y1NsYk1KRHc5bnRvVkNJVkpUVXpVKzE4YkdCdjcrL3N4TnNaTFFWa0QrMkxGanpQYjQ4ZU8xTXFiYzJyVnIwYVJKRTB5ZlBoMDhIZzlUcDA3Rmd3Y1BFQlFVVkdoZy9lblRwL0R5OGdJQTJOdmI0K2pSb3lVS3hwZG5lbnA2Mkx0M0w1bzNiNDRQSHo1ZzRzU0pPSEhpaE1JeENRa0pjSGQzQndCWVcxdmorUEhqTURhbUhrUkZSUUY1UWdnaGhCQkN0TVJjWHd4emZURytzZUJESkdFaGlTY0x6aWZrY0pHdEpucytSNlNIVnhtR2VKVWhXN3BjdHdvZk5VeUVxR1lrQXB0VmVVb2FuRGx6QnI2K3ZnQUFYMS9mRWdYamQrN2NDVTlQVHlhVE1LL0V4RVNFaG9ZaU5EUVVxMWV2eHY3OSs5RzllL2RpWDJ2QWdBRll0bXdabGk1ZENsOWZYemc2T21MdzRNSEZIcTg4dVh2M0x0cTNiMStpTVM1ZXZGanNUTWRQbno3QjF0Wlc2VDU1a01ET3pnNGRPblFvOXZ5S1lzcVVLYmh3NFFLT0hEbUM2OWV2WThXS0ZhVldkdU5yNCtYbGhhMWJ0eUl1TGc0clZxekErUEhqWVdGaG9mTDRNMmZPQUFBNEhBN2MzTnhLYlY3bno1L0grUEhqSVpWS3dlRndjT3JVS2V6ZHV4ZC8vZlVYSGp4NGdKRWpSK0xFaVJNRnN0bUxReDV3NTNLNVNnUHU4Z3g5T3pzNzlPN2R1OFRYSzIvMjc5K3Y4YkYyZG5hUVNxV29VYU9HeHVkOS8vMzN4WjFhQVZldVhFRmtaQ1JldkhoUktyL0RzMmZQeG9jUEg4QmlzYkIxNjFad3VWeGtaMmNyQk5Ielk3RllNRE16ZzZXbHBjS1hsWldWd3BlTmpRMnFWYXNHR3hzYjV0eEhqeDRWNmIzNnhZc1hKWHArMmlZV2k1bmZEMGRIeDFKWlZUVmh3Z1E0T2pyQ3pjME55Y25KMkw1OU82eXRyZkh6enorclBPZlRwMDhZUEhndytIdytEQTBOY2ZUbzBRcS9NcXBldlhvSUNBakFzbVhMQ3R3WWtVZ2tHRHQyTEJJVEU4SGhjSERvMENIVXFWTkhOeFA5eWxGQW5oQkNDQ0dFa0ZMQTBaUEMza1FJKzMrejV6T0ZlckxTTnYrV3QxRW5KdE1BTVprR0FBQmJZeEZxbWZCaGJ5S0N2bDdGcmFXWmxKUUVEdzhQU0NRU3RHN2RHc3VXTFN2UmVGRlJVUkFLaFdDeFdIQjBkRVNMRmkxZ1ptYUd0TFEwUEh6NEVHL2Z2Z1VBZlB6NEVRTUdETUNOR3pmUXBrMmJZbC9QMTljWFo4K2V4ZDI3ZHpGeDRrUThmLzRjOXZiMkpYb081WUdob2FGQ09RbXhXSXpZMkZnQVFKMDZkVW85TzF4VmtGUWdFT0RreVpNQWdDRkRoaWdOK0FjR0JzTGIyN3RJMTF1M2JoMFdMRmlnOXBqdDI3ZmozcjE3aUkrUFIwQkFBUHIzN3c4WEY1Y2lYYWNrWnN5WWdTOWZ2aWpkZC9YcVZUeCsvSmc1enNpbzhFYk52L3p5Q3dCWkVLeC8vLzdGbnBlQmdRRldybHlKcFV1WFl2bnk1V3BYbmtna0VpWUkyNmRQSDFoYld4Zjd1dW9jUDM0Y28wYU5na0FnQUFBRUJRV2hiOSsrNk42OU96NTgrSUNiTjIvaTdObXpHRHQyTFBidTNWdWtlczc1SlNZbU1uWEMrL1hyVjZETXc4MmJOL0hzMlRNQXdNQ0JBMHZVeU5iR3hnWUdCZ2JGUHIrMGpCczNyc2puQkFRRWFIeXN0Z0x5VXFtVXFYbmRwazBicFNVNVN1TElrU1BZdDI4ZkFGbWQ3VTZkT2hVNFpzV0tGZWphdFNzc0xDeGdibTRPYzNOem1KbVpRVTlQZHZNK1BqNGUwNmRQUjI1dUxyWnUzYXJWK2NtZE9YTkc2VTFyUUZiai9PUEhqMmpmdmozelhxc3ArZk9kTld1V3h0bnpaOCtleFljUEh3QUFVNmRPTGRMMWlzTEZ4UVYzN3R4QjM3NTk0ZURnZ0tWTGw2bzhOanM3R3dNSERzUzdkKytncDZlSEF3Y09sT2w3ZlZsNStmS2x5cFZsNmxieWlFUWlwY2tNTDE2OFVGcnlqU2lpZ0R3aGhCQkNDQ0Zsb0FwWGdpcm1mRFEwNTBNc1pTR1p4MFlDajRzUDJmcklVWk05bjVERFFVSU9CMGdHRE5nU05MYklSUTBURVV3NEZhdnUvT3paczVHY25BdzlQVDNzMnJXcnhObXFiRFliMDZkUHgvejU4OUdnUVlNQyswK2VQSW14WThjaUt5c0xQQjRQYytmT0xkSFNmVGFialYyN2RzSEp5UW1mUDMrR3A2ZG5nV1hlWDZPV0xWc2lPanFhK1Q0aElZSEpEZ3dMQzFPWnZWN2FUcHc0Z1pTVUZBRGF6WnJWaEtXbEpiWnUzWW9CQXdaQUxCWmozTGh4ZVByMEtZeU5qZkhseXhkOC9QaVJPVFk5UFozWlZsWGJ2ckJqOGdjMjFBV1FmdmpoQnlZZ3YzejVjbzBDM2ZLQWZPdldyYkZ1M2JwQ2o5K3hZNGZLZlZLcEZBc1dMQUNmejhldVhic0s3Ry9Sb2dYYXRtMkx5NWN2TThHMyt2WHI0L3o1ODRWZUZ3QnExNjZ0Y1VtaWtKQVF6SjQ5bTJtc3VtYk5Ha3liTmcyQTdPYkJ5Wk1uMGFkUEh6eDQ4QUFIRHg3RSsvZnZjZno0Y1ZTclZrMmo4ZlBidVhNbkU5eWNOR2xTZ2YxQlFVSE05dmJ0MjdGOSsvWmlYUWVRM1hqcDFxMWJzYyt2TEZKU1V1RHQ3WTBmZi94Ukladjh6cDA3elB2SDBLRkR0WHJOeU1oSWVIaDRBSkFGKzFYZGNHamJ0aTI2ZE9taWNweXNyQ3htRllrbTJyWnRpN1MwTklYSGxpOWZqbDkvL1JVQUN1ekxHL3pQNzk2OWU4ejcySWdSSTRwOHcweitXZnEvLy8xUDQzUGs3eXNjRGdkOSt2UkJRa0pDa2E3SlpyT1oxMWlUUGlLN2QrK0drWkVSYzROWkdXOXZiK2I5ZFByMDZXalNwSW5hc1cxc2JMUitjNmVzbVp1YkszMDhJeU1EQUZDbFNoV1ZQemZ5WTRobUtDQlBDQ0dFRUVKSUdXT3pwTEExRnNIV1dJU1dWanhraTJUWjgvS21yNnJ3eFhvSVR6VkcrTDlsWWh1YTgxSGJWQUJMQTFFWnpieDAzTGx6QndjUEhnUUF1THU3bzBXTEZpVWVjOG1TSldxelhRY05Hb1MxYTlkaXhvd1p6QnlTa3BLS0hZd0RaQm5Ha3lkUFJraElDRTZlUEluTGx5OFhhT0pYSEpxV2V5bHFXWmhYcjE2cFBDY21KcWJRWmVqejU4L1hLQU83S0h4OGZKVGVRTWxQSHJ6NTVwdHZTbHhTcHpqNjkrK1BFU05HNE5DaFE0aUtpc0wrL2ZzeGRlcFVuRHg1VW1XV3NDYUJaR1hIRkZhL3Zhd1ZwUkZpZmovKytDUGF0bTJyRUt6ZnRHa1RObTNhcE5INU0yZk9WQWhzS3lNVUN1SHQ3WTJOR3pjeWp5bGJMV0ZoWVlIUTBGQzR1cnJpM3IxN0NBc0xnNHVMQzA2ZE9vVm16Wm9WNFZuSk12N2xBWFk3T3pzTUdEQkFZWDk4Zkx4Q2ZleUt6cy9QRHl0WHJ0VEtXSnFzV2xIbHQ5OStBd0NrcHFZcTFLbVhmOTRBUUljT0hSQWZIODk4bjVXVnhXem5mVndaYzNOemhhYkFLU2twY0hOelEyWm1KaXdzTFBEbm4zOFcydHhZVzloc2RvRVNVWGxYVWFnckg1WGYzMy8veld6bjdjOVJXdUxpNHBpYkR5S1JDRTJiTmkzeUdOV3JWMmVDK05ycUk1S1h2T2VBT2ovOTlCTVdMMTdNZkY5ZVA3dlZ5WHVET0MvNTllN2Z2Njh5KzcweU5xa3VDUXJJRTBJSUlZUVFvbU1tSEFucW0vRlIzNHdQaVJSSTVYUHhLWnVEcUMrR2tLaUp4VVZsR0NBcVEvWUh0N1doQ0k0V1BGUXpFa0h2Sy91YnlOL2ZINEFzb0tBdSs3Y29OQ2s5TVhUb1VDWWdEd0FmUG53b1VVQWVrTjBJa0dmSyt2djdheVVnWDE3SjYvMXEwNFFKRXdvTnlNZkZ4ZUhTcFV2TThicnkyMisvNGRteloxaTllbldSTWtFcnU2aW9LQnc2ZEtoVXhvNkxpOFBvMGFOeDkrNWRBTEphN2x1M2JtVXlsdk16TnpkSGFHZ29oZzhmam9zWEx5STJOaGJ0MjdmSDZ0V3I0ZW5wcVRJVE5ML3o1ODh6bWJZalJvd29VTXBwK2ZMbFRQYjhuVHQzMEx4NWN3QmdncmtMRnk3RWtpVkxOSDZlMnI0UjlyVkxTVWxCcDA2ZDRPTGlndURnWU9ieHRtM2I0c0dEQjlpN2R5OG1UNTZNamgwN1FpcVZLalRYVlplbFhxdFdMYlhYelJ1QS9mejVNMXhkWFJFVEV3TU9oNFBEaHcrcmZTK0xqNDlYbTIwZEV4UERiQmVXOFYyclZpMnROU2FXU3FYTTcyZTdkdTNnNE9DZ2xYSFZXYmR1SGRNTW1lZ2VqOGZEeFlzWEMrMkZjL1hxVlNRa0pHRDA2TkVVakM4R0NzZ1RRZ2doaEJCU2p1aXhBQnRESVd3TWhYQ3k0b0VuWWlHUnA0K1lUSDJrNUtyKzUzdEtMZ2MzRTJUQkhSWUxhR1dWQXdkVEFiaDY1U3U3TnIvSXlFZ211RHBvMEtBeWJRNW1hV21wOEwycHFXbUp4N1MzdDhld1ljUHcxMTkvNGZidDIzanc0QUhhdG0xYm9qRTNiTmlnY3QrcVZhdVFsSlJVNkhGNXpaczNEd0JRclZvMUxGcTBTT2t4VmF0V1ZmcTRyYTJ0empPMmc0T0RJWkhJK2lrVXAyYTF0dGpaMmVHZmYvNVJDTnArLy8zM0NpVjBaczJhaGMyYk53TlFuZW11eVRIbFNkNDVSa1ZGb1ZHalJnQ0FiZHUyYVpROVAzNzhlQ2I0dG1MRkNwWG5kTzdjR2RIUjBlalJvd2NPSERnQUFHcURqbnYyN01HOGVmT1lERThMQ3dzY1BYcTAwSWJOVmFwVXdaa3paekI3OW15RWhJUWdLeXNMczJiTnd2NzkrN0Y5KzNhTnN1WHpadVBuelpnR2dOZXZYMlBQbmowQWdNR0RCeXRkMGNIbGNyWHkvbE5aUlVSRTROV3JWL2o0OFNQei94cVFmYVpVcVZJRlY2NWNnWmVYRis3ZHU0ZHo1ODR4NVpLMDVmUG56K2pac3llZVBuMEtBTmk4ZVhPaE4yT0xzdEtrc0l6dlU2ZE9ZZURBZ1JxUHA4N3QyN2VabFFIdTd1NWFHVk9kbEpRVWhSVXpodzhmVnRzZjRkYXRXMWl6WmcwQVlQMzY5V2pZc0NFQXhadnc1ZVY5Vk5lZjNhcUM1SGtiU3MrY09ST3paczFTMk4rclZ5K0VoWVhoN05tejZOdTNyOUl4c3JLeTRPSGhnYmk0T0Z5OGVGRmhCUXJSREFYa0NTR0VFRUlJS2NlTU9GTFVxY0pIblNwOFNNSENaejRiNzdPNGlNcFFuUUV1bFFLUFU0enhPTVVZQUZDbmlnQk5MWGt3NXBTL3ByQjUvNGliT0hGaW1WNzc5ZXZYekxhRmhZVkM4OUtTbURoeEl2NzY2eThBc2lCaFNRUHlQL3p3ZzhwOUlTRWh6Qi8xNm83TFMvNUh2YVdscGNibnlJbEVJdmo0K0JUcG5LSW9ySWI1NTgrZkZjb0cxS2hSbzlUbW9vbkNNcWpMUzJDb3RPUjlmcHIwZlhqOStyWEN5b3FzckN5VmZRamtOYjdyMTYrdnRsZkIyN2R2TVd2V0xKdzdkNDU1ckUyYk5qaDQ4Q0RxMXExYjZKemtjdzhPRGticjFxMHhkKzVjOEhnODNMMTdGNjFidDRhWGx4Y1dMRmlnc2piMDNidDNjZUhDQlpWaisvbjVNWFhzNWF1QktyclUxRlNONm5ocklqazV1ZEJqSWlJaUFBQk5talFwRUlRTURBeUVzN016N3QrL2o0TUhEeklCZXhzYkc3eDY5YXBBU1JrL1B6L21Ca3RtWnFiYTY4b0R4eHdPaDVubjZ0V3JtYWFrVXFrVWZmcjBRWjgrZlRCNzl1eENuMGQ1SVAvc01qUTB4SGZmZlZmcTEvdnR0OStRazVQRGZPL2s1TVFFMlpYSlcvTjkyTEJoeGM3Z2YvNzhPZWJNbVlQQXdFQzFEZDIzYnQyS3AwK2Z3dGZYdDlBVkUvbVZwOC91b3BnNmRTcnUzTGtEZDNkM1JFWkdLdTBoTUcvZVBNVEZ4Y0hJeUtqWUphVXFPd3JJRTBJSUlZUVE4cFZnUVFvckF4R3NER1MxNS9saVBYeks0U0FpelJnOGtlcmx3ckdaK29qTjFBY0FtSExGYUcyZGcrcEc1YVB1L05HalJ3SElza3J6Wm0yVmhjREFRR1o3NnRTcEdwZW5LRXkzYnQxZ2FXbUp0TFEwSER0MkRFRkJRUlZtT2JkSUpHS2FnSmFHd2dMeUd6WnNLRFJJSnBlY25GemtvS0Ftd2IvaXFDaXZmMzVGQ2NoTHBWSk1uejVkb1RTRnFremwzTnhjSnROZFZjQXRPenNicTFldlJtQmdJUGg4UHZONHYzNzlzSHIxYXZENS9DSy8vcDA3ZDhhK2Zmc3dmZnAwcEtTa1FDZ1VZczJhTmRpMGFSTW1UNTRNTHk4djFLNWRXK0djWmN1V3FSenY3Tm16T0h6NE1BQlpnOHRXclZvVmFUNWZxNUNRRUlTRWhKVFo5UjQ5ZWdRQVNsY3p0RzdkR29NSEQwWjZlanFxVnEzS05CQ2VQSGx5Z1ZWU0FCUUM5SnF1V2pBek04UEtsU3Z4OGVOSC9QampqOHpqKy9idHc2VkxsM0RwMGlYVXJWc1h2WHIxWXZhZE8zZE9aZll4SUN0VEk4K01MNnNiZXhrWkdmajk5OThCeUVxNkZhWHVmSEVrSlNVeGRmN2xZbU5qMVFiazVjMW05ZlQwWUc5dlgrUnJabVptNHFlZmZzS0dEUnNnRW9rd2R1eFlQSG55Qk1iR3hrcXZ0WERoUW56NThnVzdkdTNDcEVtVDRPZm5wL01id1pwNjhlSUZzLzNod3dmbTUyL1hybDNNU2gzNXYxWHljbmQzeC83OSszSHAwaVY0ZVhreFB4TnlCdzRjWVBxNGJOeTRFVTJhTkNuTnAxRmhVVUNlRUVJSUlZU1FyNVFCVzRJNlZRU29VMFVBcVJSSUU3RHhLdDBJOGRtcW04aGxDZG00OGFtS3l2MWxLU29xaXFtVDI2VkxGN1hMMUxYcDNidDM4UFB6dy83OSt3SEk2Z3hyTTNPVnkrV2lhOWV1T0g3OE9ENTkrb1IvL3ZtbldFM3F5cnRQbno2cHpWeldWR3hzckVhWnpCa1pHUm8zL3dTQXRXdlhZdTNhdFNXWkd1UHc0Y01ZTVdLRTBuM3FnbVh5MGpvVmxid3VPb0JDZjMrM2I5K09xMWV2QWdDc3JLeVFtcHFxc21ubXAwK2ZtTzM4QVhtQlFJQ1FrQkFFQkFRd0dhWUEwTEJoUTZTbXB1TGN1WE1LMmZMRjVlWGxoVTJiTmtFb0ZDSW5Kd2NiTjI3RWxpMWJzR0xGQ3FaY1JGaFltTXJzK016TVRFeWZQaDJBTE5zNDd3MUFvbDJQSHo4R0FLWTJmMzQ3ZHV4QTFhcFZNV1hLRkVpbFVyRFpiSGg2ZW1wMUR1N3U3Z28zM25nOEh2ejgvQUFBM2J0M3gvRGh3MVUyek5RV2RUZis4dTlUMXZ3ekpDU0V1ZUY1K1BCaG5EaHhBblBuemtWQVFBQjRQQjY0WEs1R0syRTB0V0xGaWdJM1dPUGk0dFNlSXcvSVY2OWV2VWh6a1VnazJMTm5EM3g5ZlpHWW1NZzgzcng1YzJSbFpTa055SE81WEl3ZVBSbzdkKzZFUUNCQWNIQXdkdS9lRFU5UFR5eGF0QWcyTmpZYVgxOFg4alpmelZ2U3AxYXRXZ3I3OGdma0FWblpwWmt6WnlxOTRkaXFWU3U0dWJtaFdyVnFtRHg1c25ZblhZbG9Kd1dFRUVJSUlZUVFvbE1zRmxEVlFJejIxYk13b2w0YUJ0ZE9oMVBWbk1KUDFDRjU0MFVBU3VzcWE4UGN1WE14YTlZc1RKczJEYU5HallLVGt4UHExS21EL2Z2M2c4dmxZc2FNR2JoeTVZclNQOFpMSXUvekNRc0wwK3JZbGRXS0ZTdVFrWkdoNjJrVWlUd2dYMUV6NVBObXU2c0x5T2ZrNURDWnd6VnExTURxMWFzQkFQLzg4NC9TNHlNakk1bnQvQm5wTVRFeFdMUm9FUk9NTnpRMHhQTGx5L0g4K1hPdEJzaCsrZVVYUkVaR1lzaVFJY3pyeCtWeW1RYStVcWtVQ3hjdVZIbCtRRUFBM3I5L0R3RHc5ZlZWMitCVFh1S2xzSys4WmJiS016OC9QMGlsVXExOEZYWWpJek16a3lsWjA2NWRPNlhIV0Z0Ykl6WTJsc24wSFRGaVJKSExqeFFtLysrNHY3OC80dVBqWVdCZ29GQm1LNy9vNkdpbFgrL2V2U3YwR0hrcEpHMFFDb1hNRFU5bloyY0lCQUprWjJlRHorY2pMQ3dNTFZ1MlZMc2FwS2pldkhtRGJkdTJBUUMrL2ZaYlpuV0R2QTYvS2xGUlVRQUtiN2liMThXTEY5R21UUnRNbWpTSkNjWi84ODAzdUhEaEFnNGZQcXl5bWJ1TmpRMjJidDJLaUlnSURCZ3dBSUJzOWM2R0RSdFFyMTQ5TEZ1MkRGbFpXUnJQNDJ2U3FGRWpoSWFHb2w2OWVnWDJOV25TQkNkUG5tU3k1RW54VUlZOElZUVFRZ2doRlpBK1c0cHZMUGo0eGtKV3lpR1p4OEhUejhaSTU3TjFQTFAvUEgvK25ObDJjbklxbFd0czNyeFpJV2dvMTdKbFM2eGR1N2JVeXVUa0xaMmdLdWo0dGJPenN5dXphMFZFUkRCMW5ZMk1qTURqOFFvOUp6QXdFTjdlM2dVZWx3Zk9nb09EbVF4bXVYWHIxaW10aDl1bVRSdHMzNzZkK2Y3TW1UTTRmdng0b1hPUUIrUzFWUTZwdk1uTnpXVzI1WUZxWlR3OVBlSGw1WVdsUzVkaTQ4YU5UR1p1Y25JeTR1TGlDZ1RkSHo1OENBQmdzOWx3ZG5aVzJQZk5OOThnTURBUXMyYk53cGd4WTdCcTFTb21pMTViZGN2bEdqWnNpS05IaitMWnMyZFl1WElsT25YcXhKUVIyYk5uRDI3ZHVnVUFHRGx5SkE0ZVBLaHdycGVYRjY1ZXZZcU1qQXlGTWliS2FGcml4Y1RFcE1JR0FJdnI3dDI3a0VnazRISzVha3NDaFlTRVFDUVNnY1ZpTVpucnBlWFJvMGRZdjM0OUFHRHAwcVVLMmNqNXFTdlBVdGd4K2JQYzg1WW9BV1JOVCtYdlcvbjM1Uys3OHVlZmZ6SWxwSDc4OFVlTUhEbFNZWnpYcjE5ajFhcFY2Tk9uRDdwMDZWTG9uQXZ6enovL01EY1VWcTFhaFFNSERpQWlJb0pwOHE0TW44OW55aE9wcS9zdWQvLytmU3hhdEFoWHJseGhIck93c0lDL3Z6OW16cHhab0grQUtvMGJOOGJwMDZjUkdob0tMeTh2UkVSRUlDc3JDOHVYTDBkd2NERDgvZjB4ZGVwVXJhNGUwSlhDeWhTMWE5ZXV3bjZlbGJXdi82ZUZFRUlJSVlRUVVpZ2JJeEY2MS9nQ0FPQ0xXWWhNTThLYkwyVlRJa1lWZWJrYUFCbzNYOVNXcDArZm9rK2ZQbWpXckJuV3JWc0hWMWRYclk2ZjkvbmtmWjVmT3owOVBiaTR1QUFBWEZ4Y05BNW9xTVBuOC9IZ3dRT1YrNlZTS1diTW1BR1JTQVFMQ3d2TW1ERURQLy84czhyamc0T0RBUlJ2MVlXN3U3dENuV2U1T25YcUtDek5UMGhJS0JDUVZ4WU0vdno1TXdEWlRRQlZ3ZUs4WlN4VUhWTy9mbjF3dWR3aVpkb1hOVnY4d0lFRE9IRGdnTXI5cnE2dVRQMXR1YnkxMjlVeE1USEI0c1dMVWIxNmRRd2RPbFFocVB6dzRjTUNBWG41ejBQejVzMlYxdkgyOVBSRXAwNmRTdTFHWG41T1RrNEtBZmZQbno4ejJmSEd4c1pZdDI1ZGdZQjh0V3JWY1BYcVZieDkreGI2K3ZwbE1zL0tTQjVzYmRHaWhVSlpqdnhXcmx3SnNWaU0yTmhZcGJYbXRZWFA1MlBTcEVuTWpXQlZxeWhLWTlWTS9zQi8xYXBWVmU3TFN5cVZNcjFCR2pSb2dHSERoaW5zMzdKbEM2NWZ2NDdrNUdSOC8vMzNDQThQVjFwL3Z5amMzTndRRUJDQSsvZnZvMXUzYm9pT2pzYU9IVHZ3NnRVcnhNZkhvMmJObWdYT2VmRGdBZk9lMDdselo1VmpQM3o0RU11V0xjT1pNMmVZeDdoY0xxWlBudzUvZjMrVkRab0wwN3QzYnp4NThnUmJ0bXlCdjc4LzB0UFRrWlNVaEprelp5SW9LQWpCd2NIbzJyVnJzY1l1THdwYmhhWnBEeGRTT0FySUUwSUlJWVFRVXNrWXNLVm9iWjJEMXRZNW1QVldkL1BJV3llNk9NM1pOQ0hQd0JNS2hmank1UXVpbzZOeDQ4WU43Tnk1RTY5ZXZVSkVSQVQ2OWV1SHpaczNhN1dtY1BYcW42RjJEUUFBSUFCSlJFRlUxWm50MG1vVXFndjYrdm9LcFliS3d2UG56M0h6NWswQXNqSWlPVG5xU3pIbHozb3ZDaHNibTJLWFBaRm5UaXNqRkFyVjdpOXNER1gxbnN1RDdPeHNabnZwMHFVRnlrak1temVQcWMvTVlyRXdkZXBVQUxKbW1ZMGJOOGJMbHk5eDY5WXRoUUNnVUNoa3lqeDE3TmhSNlhWWkxGYVpCZU9WV2JkdUhWSlNVZ0FBUGo0K0tzdG5HQnNiYXhUODlmUHp3OHFWSzdVNlIxMEtDQWhBUUVCQW1WeHIxS2hSTURJeUtyUUJxNzYrdmtidkh5VTFiOTQ4aEllSE05L256WnJPMjNNaGZ6YjFpeGN2MUFiTjVYSnpjMkZrWktTRm1mN245OTkveDdObnp3QUFDeFlzS0pBQmJXTmpnNUNRRUF3Yk5nenYzNytIcDZjbi92cnJyeEpmMThmSEI2bXBxUUJrZGZibHpwNDl5N3hYNUNYL0hBQ2dNa3YvNDhlUDZOU3BFeE80WjdGWUdERmlCSDcrK1dmVXIxKy94SFBtY0RpWU0yY094b3daQXg4ZkgremV2UnRTcVZUcnEzTjBwU1FOaEN0cWFiYlNRZ0Y1UWdnaGhCQkNpRTdrRGVacHU0WjdmbHd1RjFaV1ZyQ3lzb0tMaXd2bXpadUhoUXNYWXNPR0RaQktwWmc5ZXpaY1hGelF1blZyclZ3djcvUEorenkvVmlLUlNHVTIvRGZmZk1NRUl3cGI3aTdQQmxmM2gzditnSUNUa3hPY25aMVJwMDRkVEp3NEVVRkJRV3F2Y2VUSUVXemN1QkVOR3piRWxpMWJLbFIyOHZ6NTg5WHV2M1RwRWhNTW5ETm5qa1lyR09TWnNZNk9qdWpmdjcvSzQ1UUZDL1ArYkgvMzNYZjQ1cHR2RlBiUG16Y1BnQ3hEUHIrdVhidmk1Y3VYT0hic0dEWnMyTUE4ZnZIaVJhYkpvTG9zV0YzcTNyMDdWcTFhQlNjbnAwTEwwWkRTMWJKbFM3UnMyVkxqNHlVU2lkcXlQM21ENXVxTzQzQTRCVEx5Ly83N2IyYUZUbUZqbDVmeUpwbVptZkR4OFFFZ0s0M2o0ZUdoOUxpaFE0Zml1Kysrd3g5Ly9JRy8vLzRiYm01dUdEdDJiSW11eldLeFlHMXREVUMyQ3NqWjJSbVBIajFDY0hDdzBvQzh2QkY3L2ZyMVZkN0V0N2UzaDdlM053SUNBdURxNm9xZmYvNFp4c2JHRUFxRldnK2FCd2NIWTlLa1NaZ3hZd2JhdFd2MzFXYkhOMnJVU0dsajE2S1NqMkZtWmxiaXNTcUQ4dkVPUUFnaGhCQkNDS2wwQkFJQnMxM1dRVk1PaDROZmZ2a0ZEeDQ4d0sxYnR5QVdpeEVZR0lnLy8veFRLK1BuRFlUbURjSVUxYSsvL3FwMmY5NC9vZ3M3VnRtNTZzNnBVNmRPZ2JyZ2hvYUdDa0dIQ3hjdUtPelB5TWlBdnI1K2dSSkVNVEV4Q3ErM2ZLd1dMVm93MzRlSGh5dlVKTTlyK2ZMbEtyT2w4M3YrL0RsdTNMaUJSNDhlbFduVHVmdzNFZ1FDQVN3c0xNRGo4VEJxMUNpVkdhV3paczNDNXMyYmxZNlIzN3AxNjlUdUh6OStQTUxEdzhGaXNiQmh3d2FOYXYzS0EvS3RXN2N1ZFB6ODVDVjVBT1ZCZDNtdGYyWDd1blhyaHExYnR5SXVMZzZQSGoxaWFzWEwveitabXBwaTRNQ0JHczBqNy85RGJWUDJtdlR1M1J1dFdyWEM3dDI3SzlRTkgyMFpQSGd3aGc4Zlh1RHhtSmdZTEYyNkZBQXdkZXBValc2NG5EMTdWbXZ2eXdCUXBVb1ZyUnc3ZVBCZ2hiSlZZV0ZoVERDYnhXSXAvYm5KRytCWFYxNm5MUDMwMDA5SVNFZ0FJS3ZscnU0bVhsQlFFSzVkdTRhUEh6OWk1c3laNk55NU05Ty9RUnZHakJtRFI0OGU0ZW5UcDdoMjdScTZkZXZHN0x0OSt6YlRqK1g3Nzc5WE84NlBQLzRJVjFkWDV1ZXJ0REszWDd4NGdRNGRPdURSbzBjRnluZVZ0ODl1ZGZUMDlBcTltYTRKYll4Um1WQkFuaEJDQ0NHRUVLSVRlUU1TUEI1UGFkQ3VOTEZZTEhoNGVEQ05HYTlmdjY2MXNmTm1EcGZrZWNrempMVjlMQUFrSlNXcFBjZlYxYlhBSC9YVnExZFhxQ091TE5CUnQyNWR2SHo1RXBjdVhZS0ppUW5hdDIrUHhvMGI0OVdyVndySDFhNWRXNkg4amJKajVBWU1HS0RSY3dLQTJOaFlBRkJaUmtUTzA5T3owREpGb2FHaFNtdkthK0xldlh0TVFQcmJiNzh0MWhoRjllV0xyRStFcWFscG1UVGVrNWViQU1Ca3Vzb0pCQUttanJheWNpSjkrL2FGZ1lFQitIdys5dS9mRDJkblozeisvSmtKY2c0ZlByek0zeE9LNHR5NWN3cWxxY2gvbWpWcnBqSm9ldlRvVVR4OStoVGg0ZUhZdW5Wcm9XTlpXMXREWDE4ZmlZbUpHRDkrUEFZTkdxUTAySzlMYjk2OGdadWJHM2c4SGl3dExURnIxaXo4OU5OUEJZN0wyeS9DM054Y1laOG1KYTIwTFNvcUNyLzk5aHNBV2MrTi9MWGo4N08wdE1TMmJkc3djT0JBWkdSa1lQTGt5Ymg0OGFKRzF4S0pSSGo5K3JYYVk3Nzc3anY0K2ZtQnorZmpsMTkrVVFqSXk1dlRzdGxzaFg0ZXlsU3BVcVZNVjlldzJld0NxL3pLMjJkM1lSSVNFclRTcUYwb0ZKYWIxUi9sSGYxZklvUVFRZ2doaE9oRTN1ekR6TXhNblFUZjh0YVVsZGVFMWdaNVlCU292TXUzZS9mdXJWRE9wcXpJQS9JTkd6WXMwK3ZtbHpkUVZWWUJlWGxmaHZ6QjhkSytucFdWVllHTTM3elp3TXArdHkwc0xPRG01b2JEaHc5ang0NGRXTEprQ2RhdVhjdWNOMkhDaEdMTlNSdloxTHQzN3k0MDBFakIrT0x4OC9QRGlCRWpjTy9lUFJ3NmRBZ2pSb3hRZTN6djNyM3grdlZyTEYyNkZCa1pHVGgvL2p5NmRldFc3Si94OSsvZnE5Mi9jdVZLNWthQnVtUHoxbkhYMTlkblBzTk9uVHFsOHJ5OE43RHlCK1JMVzBaR0JxNWN1WUx6NTgvai9QbnplUFBtRFdiUG5nMkJRQUE5UFQyTnM3UUhEQmlBWWNPRzRjaVJJd2dORFVWSVNJamF2aDFTcVJTSERoM0NraVZMQ2czSTI5blpZY3FVS1FnS0NzTHAwNmR4K3ZScERCdzRFTStlUFdQSzFmVHYzMTlwdzFkTjVLL1QvL0xsUytaR1NQNFZEZXIyVWExMG9nMFVrQ2VFRUVJSUlZVG9STjRNNW5mdjNzSFcxcmJNNTVBM2FHaGxaYVcxY2VQaTRwanRraXpwTDBtRHRkSVFGeGVudFdCRWRuWTJ4bzBiaDFhdFdzSEx5MHNyWTBva0VrUkVSQUFBVXdKRmxXWExsbUhVcUZGcWp5bnVhNWVibTR0dDI3WUJrQVZ1QzV1THRzZ0RYbVYxTXlJbUpnWUFDcFFvQWhSWGlhZ3EvVEZod2dRY1Bud1lXVmxaOFBQenc3NTkrd0FBclZxMVV0bTBzVENqUjQ4dTFubDUzYnAxUytQTVgyM0l6czVteW9ZVXh0emNYT3ROUGN2U3NHSEQwTGx6Wjl5OGVSTno1ODVGcjE2OVlHbHBxZlRZVzdkdVlkYXNXUXBOVWpNek0zSGx5aFdNSERteVdOY3ZMSmliZHpXSHBvSGZXclZxWWZyMDZSZytmRGc2ZHV5b3NqelZ1M2Z2QU1oS2hPUnZIcTN0cHE0Q2dVRGhKck8xdFRYVDVCeVFsVW1SbHh5Yk0yY08yclZyVitpWStjL055c3JDZ2dVTDBMOS9mK2E5TW05cHNyQ3dNRGc3TytQSmt5Y2FqNzFvMFNKczM3NGRmRDRmMDZkUFIyUmtKR2JObXNXc3R0SFdaMFZwSzIrZjNVV1JscFpXcFBJejBkSFJPcjhCL2pXaWdEd2hoQkJDQ0NGRUorclZxOGRzdjNuenBrZ0JBVzI1ZlBreXMrM2s1S1MxY2FPam81bnR2Rm40cGVYdDI3ZHdjSEFvZEtrNG44K0hnWUZCa2NlWEIxZHRiR3d3Wjg0YzV2RWxTNVlvUFY0ZWpGQVh2R2V4V0RoeDRnUk9uejVkN0d6by9CNC9mc3hrb1RadjNsenRzZFdyVjljb0FGWWNPM2Z1UkZKU0VnQmc4dVRKR2pWWExhbTNiOTh5SlRIeU4xY3RMWkdSa1FDVS8rNWtaR1F3MjZvQzh2Mzc5MGVMRmkwUUhoNk9rSkFRNXZIMTY5ZFhxaXpVWDMvOVZlTU01ZDI3ZDJ2dDkwVVhXQ3dXZHU3Y2lSWXRXdURUcDA4WU4yNGNUcDA2cGZCNnYzanhBcjYrdmdvMTJ0bHNOc2FORzRmbHk1ZHJ0VzY1dHNoTHY2Z2pYNzFqYTJ1cjliSWVmRDRmOSsvZng0MGJOM0R0MmpYY3ZuMmJLWmtGeUVyR21KcWF3dFhWRlRWcjFzU2lSWXNBeU9xTnIxeTVza2pYcWxtekpsYXNXQUV2THk5a1pXWEIwOU1UWjg2Y0FRQ216anNnSzA4azE2aFJJelJwMGtUaE5WWEczdDRlaXhjdnhwSWxTL0Rod3dkMDd0d1p6NTgvQnlDck1aKzNqRTFGVU5xZjNZVkpTVW1oMnU4NlV2cEY1UWdoaEJCQ0NDRkVpYnhad3c4ZVBORGF1SThmUDFZSVJLZ1NHUm1wRUFRc2JzYWxNbm1mVDVzMmJiUTJyako3OSs2Rms1TVR4bzRkeTJRUktwT1VsQVJIUjBmODhNTVBDdG5MbXNqTXpBUWdDeVF0WHJ5WStWSkYzcHhWV1FCQnZpcWhkdTNhbURsekp0TFQwN0YyN2RvaXpVZVYwTkJRWnZ2MzMzL1h5cGhGOWVyVksvajQrQUNRTlErZU5tMWFtVnozM0xsenpIWnhzOHVMSWlFaGdjbVFiOVdxVllIOW1nVGtXU3hXZ1ZyYlE0WU1xWEJCTjZLb1ljT0dXTE5tRFFEZ3pKa3o4UGIyQmdERXg4ZGo4dVRKYU42OE9STzRaYkZZR0RWcUZDSWpJN0Y3OSs1eUdZelhsRHl3ckd4RmlhT2pJMWdzVnFGZnFyTGpseTVkaWk1ZHVtRHg0c1c0ZE9rUzh4bG9iVzBORHc4UG5EeDVFc25KeWRpMWF4ZE9uVG9Ga1VnRVBUMDk3Tml4bzFqbDR1Yk1tY00wNWI1MjdScmV2bjBMQU16ckttZGlZb0xBd0VCRVJFUm8zSmg3MGFKRmNIRnhBZkRmL3pOemMzT3NYNysreVBNc3o4cmlzMXVaZCsvZVllUEdqZWpXclJ0c2JXMlJuSnhjNGpGSjBWRkFuaEJDQ0NHRUVLSVQ3ZHUzWjdJaTc5eTVvN1Z4VDU0OENTY25KK3pldlpzSkRPY2xrVWh3OE9CQmRPL2VuUWxhT0RrNWFUWHJWUDU4Mkd3MkUxalF0c3pNVExpN3UyUENoQW5JenM3R3dZTUhNWC8rZktYSFNpUVNEQjA2RkRFeE1manR0OS9RdEdsVHBseUJKajUvL2d4QWVYTk9aZVRsTjVSbDNzbkhzckN3Z0plWEZ3d05EUkVVRktUUThMQzQ4Z2FsVDV3NGdVdVhMcFY0ektKSVNrckNzR0hEbUpzT2ZuNStoVGFYMVFhSlJJSXRXN1lBQUxoY0xucjA2RkhxMTd4NjlTcXpyZXg2YVdscHpMYXFnRHdnQzlqbHpZNVdGcXlzNkx5OXZaR1dscWJSMTNmZmZWZmk2OVdvVVFNc0ZndjYrdnBhK2Iwcmp0bXpaek5ObGRldlh3OVhWMWMwYk5nUU8zZnVoRmdzQm92RndvZ1JJL0Q4K1hQODlkZGZaYmJxb3pROWZmb1VBTkMwYVZPdGo1MzMvMCtOR2pVd2MrWk1YTGx5QlFrSkNkaTFheGZjM054Z2FHZ0lUMDlQSm5qdTYrdUxuajE3RnV0NmJEWWJ3Y0hCYU5Tb0VlN2V2Y3VzZU10YmVxNXYzNzZJakl5RXQ3ZDNrVllKc2RscytQbjVLVHpXcTFjdm5aUzFLdzFsK2RrdDkrYk5HMlo3MHFSSm1EdDNMcTVmdnc2eFdLeHc4eFNRTmUvVjVPYVEvSXZLMVJRUGxhd2hoQkJDQ0NHRTZJU05qUTFjWEZ4dzkrNWRQSGp3QUFrSkNWcjdnenM2T2hvVEowN0VqQmt6NE9MaUFnY0hCeGdaR1NFNU9SbDM3OTVsbWxFQ3N2cS9KMCtlQkp2TjFzcTEzNzkvejlUTTdkS2xTNmswNzd0NjlTbzhQRHdVYXRWUG1EQUJ5NWN2VjNxOG5wNGVmSDE5TVdYS0ZIejgrQkZ4Y1hIbzI3Y3Z4bzBiaHcwYk5oUmFQMTllbHowNU9WbWo4Z2J5c2dYMjl2WUY5c1hIeHdPUUJXNXNiR3d3Y2VKRTFLcFZDenQzN2tSaVltS2hZNnZ5NU1rVDNMeDVFNEFzS0MwVUNqRm16Qmpjdlh0WDYyV0RsRFdxallpSXdNQ0JBNW5YeE5uWldlMHFBbTNhc0dFRDgvOTgxS2hScUZxMWFxbGZVNzRDb1diTm1talNwRW1CL1pvMHNBd0xDOE9nUVlNVTZpMnZYNzhlRGc0T21EdDNycFpuWEg0WkdCaVVXZG1JbUpnWWZQejRFUURRclZzM25aYXIyTFJwRXo1Ky9JZ1RKMDR3TmZ2WmJEWkdqeDROUHo4L3BxbG1SUkFWRllVUEh6NEFVRjdpcWFRMTVKMmRuZUh0N1kxaHc0YkJ4Y1ZGWmNtbkgzNzRBWGZ1M0VHZE9uV3diTm15b2oySmZOcTNiNCtJaUFpRllQc3Z2L3lDdDIvZnd0SFJFYXRXclNwVzZha2JOMjdBM2QxZDRiRWpSNDVnK1BEaDJMMTd0OW9iZk9WZFdYMTJDd1FDM0xoeEEyZk9uTUdKRXllWTFVeDVOV2pRQUFNSERvU05qUTJFUWlIenVKbVpXWkZlTjRsRXdxeWlJNXFqREhsQ0NDR0VFRUlxTVM3cnZ6OEpoR0tSbWlOTGg3eE1qRVFpd2VIRGg3VXlwcTJ0TGZQSFpHNXVMcTVmdjQ1OSsvWmgyN1p0T0hic21FSXcvbi8vK3g4ZVBueUkyclZyYStYYUFCU2V4NGdSSTdRMkxnQjgrZklGczJmUFJzK2VQWmsvNkd2VXFJR3paODlpOSs3ZGFvUC8vZnYzUjJSa0pNYU5HOGM4dG0vZlBqZzZPaXJVK2xWRzNsUXhPam9hUzVZc1liN3ltelJwRWthTUdNSFVFejU0OENBT0hUcUVFU05HWU5La1NRQmtqUnFCLzByNWJONjhHVDQrUGdvM1JKNCtmWXJGaXhjelRSQTFzWHIxYWdDeWdON0preWRoWUdDQWxKUVU5T3JWQzQ4ZlA5WjRISFdFUWlIYzNkMXg0TUFCNWpGNUdRVlRVMVBtT1RSczJCQkhqeDdWZXAxb1pjNmRPNmRRSWtlK1hacGV2WHJGWkdtcXl0aVczM2hoc1Znd016TXJzUC9jdVhQbzNiczNVNExCMDlNVCt2cjZBR1JCdzZWTGwzN1ZqUkhMcTl1M2J6UGJRNFlNS2ZQcjUrYm00dHk1Yy9qdzRRUFliRFlPSHo2TXlaTW5NL3NORFEzUnFGR2pyN28walRKbno1NWx0alV0M1ZJVUxWcTBRR0JnSUw3OTlsdTF3ZFMyYmRzaUxDd01mLzc1cDFadVF1ZlBmTmZUMDhPUkkwZXdldlhxSWdmanBWSXAxcTFiaDE2OWVqRXJiQVlNR01BRTRJOGNPWUltVFpvVStubFZIcFgxWjNkOGZEeDY5KzZOWDMvOVZTRVkzNlpOR3dRRUJDQXlNaEpSVVZGS2cvcHhjWEZJVDAvWCtFdGJuNjl5QXZGL053ZTRlaFUzYkYxeG54a2hoQkJDQ0NHa1VDYnMvd0tHV1lMQzY2NXJtN3U3TzR5TmpRRkFvWjU3U1V5ZlBoM1BuajJEcjY4dnVuYnRDbHRiV3hnWUdJREw1Y0xHeGdiZmZ2c3Q1cytmai9Ed2NCdzdkZ3pWcWxYVHluVUJXVUJCL2p6TXpNencvZmZmYTIzc1E0Y093ZEhSRVVGQlFVeWdjc0tFQ1lpTWpFUy9mdjAwR3NQQ3dnSy8vLzQ3VHA0OHlheEdTRTVPeHJCaHcrRHU3bDVnNmJxY1BKaTBjK2RPU0tWUzVpdS9IVHQyd05QVEU3Ly8vanNNRFExUnRXcFZmUGZkZDJqVHBnMTI3TmdCNEw4NjcrcEsrY1RFeENBZ0lBQ2JOMi9XNkhtOWV2VUtSNDRjQVFBTUdqUUlmZnYyWlY2SDJOaFlkT2pRQWI2K3ZreUdhbkZrWjJmRHpjMk55UXlYWjZsNmUzdGoyYkpsc0xlM3g5V3JWekY0OEdEY3VuVkw0NENpc2JFeHpNM05pN1dTWXYvKy9SZzhlREJFSXRuTnRHWExscFZLT1l6ODVzMmJCNmxVQ2hhTEJROFBENlhIeURPZWJXMXRDd1QrdG03ZGlrR0RCakhCK01EQVFHelpzZ1VIRGh5QTNyOEJtSjkrK2dsRGh3Nmwrc1phSmcvSXMxZ3NEQjQ4dUV5dStlYk5Hd1FIQjJQUW9FR3d0clpHLy83OThlTEZDd0N5bTBqYnQyL0htalZyd09WeWtaMmREWDkvZnpSbzBBQUJBUUVLTjFDL1puLzg4UWNBd01yS1Nxc054SXZEMXRhMlZNdS9GT2RHcER6emU4R0NCVXkydHArZkgwNmZQbzNidDI4ejc2Zng4ZkVZTm13WWV2WHFwWEJ6cVR6VHhXZDN2WHIxMEs1ZE93Q3ltekRyMXExRFRFd01Iang0QUY5Zlg2V3Jtc3FMdlA4V05kWFN5c1h5aUVyV0VFSUlJWVFRVW9tWmNqaElGd2tBQUptQ0hGZ2FsZTFTOEtwVnE4TER3d09iTjI5R1pHUWtMbHk0QUZkWDF4S1AyNnhaTXdRRUJHaGhoa1Z6K3ZScHZINzlHZ0F3WmNvVXJTeXRmL2JzR2ViUG42OVFENzFldlhvSUNnclMrSS81L056YzNCQVpHWW5Ka3lmajJMRmpBR1FsU0s1ZHU0WTllL2FnZS9mdXpMR1BIajFpU3RZVVZwdGNMQll6ZFhHOXZiMHhjdVJJZE8vZUhXUEdqTUhseTVkaGFtcUtTNWN1b1ZhdFdtamV2TG5LY2VRbE5UUlp1U0FVQ3ZIOTk5OHpkYWY5L2YwQnlBSWVQQjRQczJiTkFwL1B4NnBWcXhBWUdNaWNGeG9hQ2o2ZkR3TURBeWFUVXlLUmdNL25JemMzRnprNU9jak16RVM3ZHUzUXUzZHY5Ty9mbjJuVzI2VkxGeHc4ZUJBalI0N0VqUnMzc0h6NWN1emZ2eDlqeDQ3RndvVUxJUkFJSUJRS05hcWJ2SGJ0V29XbXRpS1JDSHcrSHdLQkFBS0JBSHcrSDVhV2xnby9TMSsrZk1IY3VYT3haODhlNXJGcDA2WVZxTHRjR3Y3ODgwK21WditRSVVQUXVIRmpiTjY4R1RrNU9iQ3dzSUNlbmg0dVhMaUFHemR1QUFBNmRPakFuSnVkblkzcDA2ZGovLzc5QUdSQjRmWHIxK09ISDM0QUFBd2ZQaHdIRGh5QXU3czdCQUlCamg4L2pwczNiMkxkdW5VWVAzNDhFNnhYcHpnbE1pb1RlUkRUeGNWRmFVbXA0c3BiYmlvakl3TkhqaHpCcFV1WEVCb2FxbEMvV2k0cEtVbmgrNFVMRjhMVjFSWHU3dTRJRHc5SFFrSUNGaTllakdYTGxxRnYzNzV3YzNORDM3NTlpNTA1cjZ6TWxETHlIaGVhbmxPdFdyVkNTMFRkdVhNSDkrL2ZCeUI3NzFYMmMxeVJ5dk1VaFZBb3hQcjE2N0ZpeFFyazVPUUFrTjNNM3JGakI3UENySG56NW5qOCtERm16SmlCZ3djUEFnQXVYNzZNeTVjdm8wZVBIcGc5ZXpZR0Rod0lEb2VEZCsvZU1lUGtsNzlzUzk3djg3L1c2dmFwR2crQVF0a2hYWDkyQndVRndkcmErcXZyeTZFUWtPZG8zbnZnYTBNQmVVSUlJWVFRUWlxeGFnWUdpTStWL2ZFYW41RUVCL1BxWlQ2SEpVdVc0UGZmZjBkbVppWVdMVnFFUG4zNmZKVkJOWWxFQWw5Zlh3Q3liRGI1ZG5GSnBWSjRlbnBpKy9idGtFZ2tBR1RaMUlzV0xjS0NCUXRnWUdCUW92R3JWcTJLbzBlUFl1UEdqVml3WUFFRUFnSGV2WHVIbmoxN1l1M2F0ZkQyOWdZQXBzNXcxNjVkVWFkT0hlWjhlWkJDSGlnV0NvVVlQMzQ4UWtORDBiQmhRL2o3KzhQVTFCVDc5Ky9IMEtGRDhjY2ZmeUEyTmhhQWJCVkQvcXhwZVZibHk1Y3ZtVnJ3bWpSeTlQWDF4Y09IRHdFQTQ4ZVBSNHNXTFpoOW5wNmVhTkdpQlR3OVBmSHMyVE1ta3h3QWpoNDlxbEhwZzdDd01CdzhlSkFKeG5mdjNoMm5UNStHc2JFeFRwMDZCVzl2Yit6WXNRTnYzcnpCaWhVcnNHTEZDdVpjUFQwOWNMbGM1a3RmWDUvWkJsQWc4QzRRQ0pTdVBIajQ4Q0djblowaGtVaXdiOTgrK1BuNU1kbitMQllMUzVjdUxYRTlhRTFFUkVSZ3lwUXBBR1N2bDd6dThlUEhqN0ZyMTY0Q3g3TllMTXlaTXdlQXJGVFJwRW1UbUJ0V0JnWUcyTDE3TjhhTUdhTnd6dWpSbzFHdFdqVU1IejRjYVdscFNFMU5oWWVIQjFhdFdvV2ZmdnFKS1hORmlpNGpJd09Sa1pFQXRGK3VKdS9ySHhRVWhLQ2dvQUxIT0RvNll1REFnWEJ6YzFPNFVTUFhva1VMUEhqd0FEdDM3c1RQUC8rTTkrL2ZReVFTNGZUcDB6aDkralFBV2QzclZxMWFvV1hMbHZEdzhJQ2RuWjFHOHl0T3dGdVRjd0lEQTVuM1NtV2tVcWxDR2FuOFArK1ZsVlFxeFI5Ly9JRWxTNVlvQkxZN2RlcUV2WHYzTWsxaTVheXNyUEQzMzM5ajJMQmg4UEx5WXQ3L3JseTVnaXRYcnNET3pnNDdkKzdFbWpWcmNQMzZkYVhYN04rL3Y4cjVxSHV0VmUxVE5wNTg5Vmg1K094dTI3WnRzY2EzdExRczBmeEs2bjNHZnpmM3F1a2I2bkFtcFlzQzhvUVFRZ2doaEZSaURZeE44VGhEVnFzMStuTThPamlvemxvdUxkV3JWOGZ5NWN2aDVlV0ZKMCtlWU1lT0hVelE3MnNTSEJ6TVpKS3ZYTG15eEkwMVdTd1dMQzB0bVQvb1I0NGNpWFhyMXFGV3JWb2xubXRlYytiTVFjZU9IVEZxMUNpOGVmTUd4c2JHVFBiZWhRc1htRURZMHFWTHNXZlBIaXhac2dUNit2cE1GcnV6c3pQNGZENTY5T2lCTzNmdXdNcktDa2VQSG9XcHFTa0FXWjMrWjgrZTRkeTVjd2dLQ29LbHBTV21UcDFhWUI2T2pvNklqSXhrZ2g4Y0RnZXRXN2RXTzNlcFZNb0U3MjF0YlpsNjdubDE2TkFCVDU4K1JXaG9LSTRmUDQ1SGp4N2gwNmRQeU03T2hsQW9aTDdFWXJIU09YMzc3YmRvMmJJbGZ2NzVaemc0T09EVXFWTk1tU1V6TXpOczI3WU5NMmJNd0o5Ly9vbXpaODhpT2pvYXVibTVBUDdMdU9meitZVy9FQ28wYXRRSXpzN09BR1FsSE9TMThnSFo3ODZ1WGJ2VUJwcTBLU29xaWlrek0zLytmRFJyMWd3QTBMcDE2d0lCZVJzYkd3UUdCcUpMbHk3WXRHa1Q1czZkeTl4c3FGV3JGbzRjT2FJeVlOU2pSdytFaDRmanUrKytZM29Pdkg3OVdxTWJkZkpTS0NXeGN1VktoVDRCRlVWWVdCanpmcUxOZ0h4Y1hKelNHMEpzTmh1ZE8zZkdrQ0ZENE9ibXBsR21McGZMeGZUcDB6Rng0a1RzM3IwYk8zYnNZRzY0QWJJK0Z0SFIwWGoxNmhVV0xGaWd0ZWRRV2hJU0VwaUFjNE1HRGRDN2QyK2x4MTI2ZEVtajV0TjhQbCtqNXEvbDNiRmp4eFJLdXBtYm0yUDE2dFdZTm0yYTJ0L3prU05IWXVEQWdRZ01ETVM2ZGV1UWxaVUZRTmJEbzNQbnpsaXpaazJwejcwdzVlR3p1eVNLMDF0QTJlZG5jVVdueGpQYkRZeE50RFp1ZVVNQmVVSUlJWVFRUWlxeEJzYW16UGFybERpZHpXUHUzTGs0ZWZJa3JsMjdCbTl2Yi9UcjF3ODFhOWJVMlh5S0tpWW1oc21DN05XckYyYk1tS0dWY2YzOS9SRVpHUWt2THk5MDY5Wk5LMk1xNCt6c2pNZVBIMlBLbENrWU1tUUlVNGU4WjgrZUdETm1ERmdzRm5yMDZJR3dzRENtV2FlaG9TRjY5KzROZjM5L0dCZ1lvSFBuenZqdzRRTk9uRGpCQkdybG1qVnJodVRrWkZTcFVnWGJ0MitIdGJWMWdUbXNYYnNXQW9FQVVWRlJNRFUxeFE4Ly9GQm9waDZMeGNLeFk4ZlFybDA3L1BISEh5cHZnckJZTFBUcDB3ZDkrdlJST1paVUtvVkVJbUdDUVN3V2k5azJORFRFdG0zYjBMNTllNWlZRkF3UXRHelpFaTFidG1TQ1FXbHBhVWhMUzJPeTM0VkNvY0syL0FhQS9CcjVyNW4zK3hvMWFqRFg4Zkh4d1o5Ly9vbDM3OTdCdzhNRGE5ZXVMZENRcnpRTkdUSUU4K2ZQeCszYnR4VldBbmg0ZUtCUG56N01DZ1JEUTBNNE9EZ3dnWjB4WThaZzI3WnRpSWlJd1AvKzl6K1ZQd041MWFwVkM5ZXVYVU5RVUJEOC9mMHhmUGh3alpva2F5TllhV0ZoVWVJeHlpTjV1WnFtVFp1aVljT0dXaHUzZHUzYUdEQmdBSTRkT3dZMm00MEJBd1l3UWZqaS9uenE2K3RqMnJScG1EWnRHdjc1NXg4Y09IQUFvYUdoZVB6NE1jUmlNYlpzMmFKUlNTZzVYVFVJdHJPenc0TUhEOUNqUncvNCtQaW9ERGJYcUZGRFlRV1NLdktiZlYrN29VT0hZdkxreWRpOWV6ZW1USm1DNWN1WGE5elB4ZGpZR1A3Ky9wZzllelkyYmRxRUxWdTJZTy9ldlRBMU5jVzFhOWRLZCtJYTB2Vm5kMG1rcEtRVTZUMHdPanBhcSs4bnIxUC9hK1plMzhSVXpaRmZONWIwNFZacVcwNElJWVFRUWtnbGRUVTFDYU9maEFFQUhHM3E0TnBFelpwb2xvWlBuejZoWGJ0MmlJK1BSNGNPSFhEMTZsWG82K3ZyYkQ2YXlzM05SZWZPbmZIdzRVTTRPRGpnL3YzN3FGNjk3RXYvbEJheFdBd2VqOGRrdkVza0VraWwwZ0paZENLUkNGKytmRkc3TWlBMk5sYWpvSk02VVZGUmVQVG9FUUJaZVJOQVZvcWpPRTFSdjBaaFlXSGdjcmxvMDZhTlZzYVRyK3F3c0xEUTZDYVlRQ0JBV2xwYWtYL0c0K1BqY2ZYcVZZd2JONjdJYzB4S1NvS1JrWkhLbmd6Mzd0MWpNdU1uVEpoUTVQSHplL2JzR2Q2K2ZRdEF0c0pERTArZlBnVlF0SWFaeFRtbkpJS0RneEVlSG83dTNidGoxS2hSV2gwN05UVVZYbDVlV0xwMHFVYVozc1dWa1pHQmlJZ0lkT3pZVWVVeDhnRG9wRW1UaXZYelZsSnYzNzdGbFN0WEFBQ1RKMDhHSVBzWnRyYTJMbEEvWHI0Q3hOblptV2tVclk1VUttVnVyTFJ0MjdiRTVVL0tVbUppSXQ2L2Z3OEFhTk9tRGJLenMvSHUzYnNTMTg4WGlVVEZhaVJML3BPUmtZRzVjK2NDQUxaczJjS3NBdE5FVWxJU0ZpNWNDRUJXdWtxVFhoL3FkTjAxQXkrVFpRa2lmN2RxajI1V210Mm9LVTlZYmFZVnVweUxBdktFRUVJSUlZUlVZdGtpRVJwZFB3dVJWQW9XV0lpY2ZRQld4cm9MYklhSGgyUFRwazBBWk1IV1hyMTY2V3d1bWpwNzlpeFRpM3pPbkRsd2NuTFM4WXdJSVlRUVFyNHVLVG5wYUxicGUwZ2hCWmVsaDlmZCt1SC83ZDFkYkpYMUFjZngzNkdsUllUUzdtRGJZRVVkTHh1ckVkUkZvU09MNDhJc3pMQ01aVjdzWWkvdVlzbTg4R0xaMU0wNWNkbkNEWGR6enNXdzRXNWNUS1loYkF1Q3ppaERVWU5NSkRqZWxoV0M0b1FYdmJ6akFBQUd5MGxFUVZTQ29DaDkyd1h4WUlQR3hzbnowTlBQNTZyL1V4SiszQjIrZmZvL2t4dkczZzliUmhQa3g5Ni9DZ0FBK01SYzJOaVlxNmUxNWJtalJ6S2M0YXpmc3lYZnZQTERyL1U0MStiUG41OEhIbmlndEwvLzQxaTZkR2xoZDNnREFOU2o5YnUzWkRpbm54dS9hbHJybUl6eG8vWC8vUjRCQUFBdzVuMmxmVWJ0NjRkZmZxTEVKUUFBakVjUDd6anpIdlRHOTcwM3JVZUNQQUFBakhQTE83dlNrTk8vWGZ2TS9wZXpyKzlneVlzQUFCZ3Y5dlVkekxQN2R5UkpHbExKOHM2UC9reVRzVXlRQndDQWNhNjlxVGxMcHAvK2dNYmhER2ZsMDM4c2VSRUFBT1BGeXFjZXJGMVhzMlI2Unk1cUdqc2ZXUHh4Q1BJQUFFQitjTm1zMnRkcmR6NmRiYS90TG5FTkFBRGp3YlpYZDJYdEs1dHE1MXN1blYzaW1tSUk4Z0FBUUJhMVZuTmRhelhKNmFmazcvbjc2cElYQVFCUTcxWTh1YnIyZFB6QzFtb1d0VlZMWG5UdUNmSUFBRUFxcWVUMldmTnE1My8wdnBUSDk3MVE0aUlBQU9yWnhyM1BaM1B2OXRyNXR2ZTlGNjFuZ2p3QUFKQWs2V21yNW11ZEY5Zk90ei8ybS9TZFBGN2lJZ0FBNnRHUmsyL21qZzMzMWM3TE83dlNNdzZlams4RWVRQUE0SDFXekxraVV4c2JreVM5eHc3bDVrZC9tZjZoZ1pKWEFRQlFML3FIQnZLOVIzNlYzbU9Ia2lRdGpSTno5NXp1a2xjVlI1QUhBQUJxT3BvblpkVzhCYlh6NXQ3dCtlbkcrMHRjQkFCQVBmbkpodDltOC80elY5V3NtcmNnSGMyVFNseFVMRUVlQUFBWTRhc2RGK2ZiWFpmVnptdGUvR3QrLytKZnloc0VBRUJkV0wxMVhSN2M5cmZhK1R0ZGwyZFp4NHdTRnhWUGtBY0FBTTd5aTdsWHBLZDFldTE4NThiN3MzcnJ1aElYQVFBd2xxM2V1aTQvZS94M3RYTlBXelgzekIwL1Y5VzhSNUFIQUFETzBqeWhJV3NXWEp2dXFTMUprb0dod2R5eDRiNzgrTEY3M1NrUEFNQ285UThONUVmcmY1MDdOdHlYZ2FIQkpFbjMxSmFzbVg5ZG1pYzBsTHl1ZUlJOEFBRHdnVm9hSithaHEzcHFVVDQ1ZlgzTlRYKzZNMzBuajVlNERBQ0FzYUR2NVBIYzlOQ2RJNjZwNlo3YWtvZXU2a2xMNDhRU2w1VkhrQWNBQUQ1VWUxTnpIcjFtOFlqcmF6YjNiczhOYTI3TjQvdGVLSEVaQUFEbnM0MTduODhOYTI0ZDhRR3VQVzNWUEhyTjRyUTNOWmU0ckZ5VjRSZnVIeTU3QkFBQWNINTdkMmd3ZCszYWtUOGMrUGVJMTc4dzg4cmM5YVdiczZCelRrbkxBQUE0bjJ4N2RWZFdQTGs2bTN1M2ozajl1MTJYWjhYYzdycStwcWJ5K2U5WFB2TFBDUElBQU1Cb3JUMTBNRC9jdVMxdkR2VFhYcXVra21XZlhaemJ2L2l0ZkxwdFJvbnJBQUFveTc2K2cxbjUxSU5aKzhxbURPZE1jbTVwbkpoVjh4WmtXVWY5djA4VTVBRUFnRS9jb1hmZnlkMjdkK1RQcngwWThYb2xsU3k4cER2ZjZGNlNMODlabU9ya2FTVXRCQUNnQ0crOGZUVHJkMi9Kd3p1ZXlMUDdkNHdJOFVueTljNUw4dk01bjB0SDg2U1NGaFpMa0FjQUFNNlp6WDJIczNMdnptdzVldmlzNzFWU3lXY3VtcG5GTTYvTTNPck16SzUyNVpKcEhablNkRUdtTkYyUXBvYngrU0ZlQUFCanphbkIvcHc0ZFRJblRwM00vbU9Ic3Vmd2dldzYzSnROdlMvbFgvL3RQU3ZDSjhuQzFtcHVtelV2UFczVkVoYVhSNUFIQUFET3VXZjZEdWZlLyt6SkUyOGN5dUFIL0ljTUFJRDYxNUJLbGt6dnlDMlh6czZpY1JiaTN6T2FJTjlZeEJBQUFLQitMV3FyWmxGYk5hK2ZlamVQdkhZZzYxNC9tSzNIK2pJd0xNNERBTlN6eGtvbFYwOXJ5NDN0TTdLOHN5c1hOVFdYUGVtODV3bDVBQURnRS9mMjRFQ2VPM29rL3p4K05IdmZPcEU5YjcrVjEwKzlreE1EL1RreE9KaitvYUd5SndJQU1Bb1RKMHpJbElhR1RHbWNtUGFtU1prOStjTE11bkJLNWs5dHpiV3RuOHJrQnM5OHY4Y1Q4Z0FBUUNrbU56VG0rbXA3cnErMmx6MEZBQURPR3hQS0hnQUFBQUFBQU9PQklBOEFBQUFBQUFVUTVBRUFBQUFBb0FDQ1BBQUFBQUFBRkVDUUJ3QUFBQUNBQWdqeUFBQUFBQUJRQUVFZUFBQUFBQUFLSU1nREFBQUFBRUFCQkhrQUFBQUFBQ2lBSUE4QUFBQUFBQVVRNUFFQUFBQUFvQUNDUEFBQUFBQUFGRUNRQndBQUFBQ0FBZ2p5QUFBQUFBQlFBRUVlQUFBQUFBQUtJTWdEQUFBQUFFQUJCSGtBQUFBQUFDaUFJQThBQUFBQUFBVVE1QUVBQUFBQW9BQ0NQQUFBQUFBQUZFQ1FCd0FBQUFDQUFnanlBQUFBQUFCUUFFRWVBQUFBQUFBS0lNZ0RBQUFBQUVBQkJIa0FBQUFBQUNpQUlBOEFBQUFBQUFVUTVBRUFBQUFBb0FDQ1BBQUFBQUFBRkVDUUJ3QUFBQUNBQWdqeUFBQUFBQUJRQUVFZUFBQUFBQUFLSU1nREFBQUFBRUFCQkhrQUFBQUFBQ2lBSUE4QUFBQUFBQVVRNUFFQUFBQUFvQUNDUEFBQUFBQUFGRUNRQndBQUFBQ0FBZ2p5QUFBQUFBQlFBRUVlQUFBQUFBQUtJTWdEQUFBQUFFQUJCSGtBQUFBQUFDaUFJQThBQUFBQUFBVVE1QUVBQUFBQW9BQ0NQQUFBQUFBQUFBQUFBQUFBQUFBQUFBQUFvL1EvN3RXNFBBV1dnNHdBQUFBQVNVVk9SSzVDWUlJPSIsCiAgICJUeXBlIiA6ICJtaW5kIgp9Cg=="/>
    </extobj>
    <extobj name="C9F754DE-2CAD-44b6-B708-469DEB6407EB-9">
      <extobjdata type="C9F754DE-2CAD-44b6-B708-469DEB6407EB" data="ewogICAiRmlsZUlkIiA6ICI2NzcwOTc0NjU4MyIsCiAgICJHcm91cElkIiA6ICIxNTU2NTI4NjgiLAogICAiSW1hZ2UiIDogImlWQk9SdzBLR2dvQUFBQU5TVWhFVWdBQUJ5RUFBQUlpQ0FZQUFBQnYxTFJyQUFBQUNYQklXWE1BQUFzVEFBQUxFd0VBbXB3WUFBQWdBRWxFUVZSNG5PemRkMWhUNS9zLzhIY1lLa3ZCdlJkYTkxN1V2ZmUyV3V1dW95cjJwOVk5cUlxMmdsdnJxQU0zZGVORWlxSldVWEdndU1DQmd5R29vQ2pJRXNqNC9jRTM1NU5BRWhJSUNlajdkVjFjVjhZWlQ4TEpPY2x6UC9mOWlHUjN0c2xBUkVSRVJFUkVSRVJFUkVSRVJLU0JxT2xFa2JiTG11Um1RNGlJaUlpSWlJaUlpSWlJaUlqbzI4TWdKQkVSRVJFUkVSRVJFUkVSRVJIcEZZT1FSRVJFUkVSRVJFUkVSRVJFUktSWERFSVNFUkVSRVJFUkVSRVJFUkVSa1Y0eENFbEVSRVJFUkVSRVJFUkVSRVJFZXNVZ0pCRVJFUkVSRVJFUkVSRVJFUkhwRllPUVJFUkVSRVJFUkVSRVJFUkVSS1JYREVJU0VSRVJFUkVSRVJFUkVSRVJrVjR4Q0VsRVJFUkVSRVJFUkVSRVJFUkVlc1VnSkJFUkVSRVJFUkVSRVJFUkVSSHBGWU9RUkVSRVJFUkVSRVJFUkVSRVJLUlhERUlTRVJFUkVSRVJFUkVSRVJFUmtWNHhDRWxFUkVSRVJFUkVSRVJFUkVSRWVzVWdKQkVSRVJFUkVSRVJFUkVSRVJIcEZZT1FSRVJFUkVSRVJFUkVSRVJFUktSWERFSVNFUkVSRVJFUkVSRVJFUkVSa1Y0eENFbEVSRVJFUkVSRVJFUkVSRVJFZXNVZ0pCRVJFUkVSRVJFUkVSRVJFUkhwRllPUVJFUkVSRVJFUkVSRVJFUkVSS1JYREVJU0VSRVJFUkVSRVJFUkVSRVJrVjR4Q0VsRVJFUkVSRVJFUkVSRVJFUkVlc1VnSkJFUkVSRVJFUkVSRVJFUkVSSHBGWU9RUkVSRVJFUkVSRVJFUkVSRVJLUlhERUlTRVJFUkVSRVJFUkVSRVJFUmtWNHhDRWxFUkVSRVJFUkVSRVJFUkVSRWVzVWdKQkVSRVJFUkVSRVJFUkVSRVJIcEZZT1FSRVJFUkVSRVJFUkVSRVJFUktSWERFSVNFUkVSRVJFUkVSRVJFUkVSa1Y0eENFbEVSRVJFUkVSRVJFUkVSRVJFZXNVZ0pCRVJFUkVSRVJFUkVSRVJFUkhwRllPUVJFUkVSRVJFUkVSRVJFUkVSS1JYREVJU0VSRVJFUkVSRVJFUkVSRVJrVjR4Q0VsRVJFUkVSRVJFUkVSRVJFUkVlc1VnSkJFUkVSRVJFUkVSRVJFUkVSSHBGWU9RUkVSRVJFUkVSRVJFUkVSRVJLUlhERUlTRVJFUkVSRVJFUkVSRVJFUmtWNHhDRWxFUkVSRVJFUkVSRVJFUkVSRWVzVWdKQkVSRVJFUkVSRVJFUkVSRVJIcEZZT1FSRVJFUkVSRVJFUkVSRVJFUktSWERFSVNFUkVSRVJFUkVSRVJFUkVSa1Y0eENFbEVSRVJFUkVSRVJFUkVSRVJFZXNVZ0pCRVJFUkVSRVJFUkVSRVJFUkhwRllPUVJFUkVSRVJFUkVSRVJFUkVSS1JYREVJU0VSRVJFUkVSRVJFUkVSRVJrVjR4Q0VsRVJFUkVSRVJFUkVSRVJFUkVlbVZtN0FZUUVSRVJFZVZVa2tTTVc3RWY4ZkJ6TEY0a0plQkZVZ0tpVTFLUUlCWWpVU0pHbWt4cTdDWVNFUkVSRVJFUlVSNWxMaktCbGFrWnJNM01VTEpnUVZTenRFWTFTMnZVTDJ5TEZyWkZZV25LY0ZwMjhGMGpJaUlpb253cE9qVUZ4OTlGNEd6MEd3VEVmWUpZSmpOMms0aUlpSWlJaUlnb0gwcVRTUkVyVGtXc09CVVJYNUlRRVBkSmVNNU1KRUxqSW5ib1ZiSXNCcFV1anhJRkNocXhwZm1MU0habkczdHJpSWlJaUNoZmtFR0dHN0V4MkJMNkVwYytSRUVDZnBVbElpSWlJaUlpSXNNd2hRZ2RpNWZDbEVyVjhMMWRNV00zeHloRVRTZUt0RjJXbVpCRVJFUkVsQy80ZllxQjY4c251QlViaytrNUVVU29XYUlTV2xXc2h4ckZLNkZhMGZJb1g2UWtiQXBZd3JxQUJjeFpOb1dJaUlpSWlJaUkxRWlUaUpHUW1vejQxQ1JFeEVYanhjY0lQUHNRaHV2aGovRDBmUmhrL3pjSVdnSVpmRDY4ZzgrSGQyaGhXd3p6N0d1aDVUY2FqTlFHTXlHSmlJaUlLRStMU3ZtQ3hjOERjZUpkcE5MaklvandmWVc2R0Z5M0k3cFZhNEZpbGtXTTFFSWlJaUlpSWlJaStsckZKTVhoM0l0Yk9CcDRDVGRlQndvQlNibUJwY3RqU2ZVNktGV3drSkZhYUZpNlpFSXlDRWxFUkVSRWVkYXBxRWpNZkhJZjhXS3g4SmdJSXZTdDFRYnoyb3hFVmJ1eVJtd2RFUkVSRVJFUkVYMUxYbjE2QTllciszSDZ5VldsWUtTTm1SblcxbXFFdnFXKy9uNEtCaUdKaUlpSUtGOUxrVXJ3ZTNBZzlrYUVLajNldWxJRC9ONytaelFzWGQwNERTTWlJaUlpSWlLaWI5NzlkOCt4OUw5ZHVCNytVT254TWVXcllPbDNkVkRReE5SSUxjdDlERUlTRVJFUlViNFZKMDdEbVB1MzRSZjdRWGlzWXBGU1dORjFDanBXYldMRWxoRVJFUkVSRVJFUi9jL0ZWM2N3Ny93V2hNZEZDWSsxdEMyT3ZRMmJvN0NadVJGYmxudDBDVUthNUdaRGlJaUlpSWgwRVoyYWd2NTNyaXNGSUZ0V3JJZnpvemN3QUVsRVJFUkVSRVJFZVVxbnFrMXhmdlFHdEt4WVQzak1ML1lEK3QrOWh1alVGQ08yTEc5Z0VKS0lpSWlJOG9UUDRqVDhHSEFEanhQaWhNZEdOK3FKSXovK0FUc0xHeU8yaklpSWlJaUlpSWhJTlRzTEd4ejU4UStNYnRSVGVDd28vak9HM3ZQRFozR2FFVnRtZkF4Q0VoRVJFWkhScFVnbEdIMy90aENBTkRNeGhXdFhSNnpzT2dYbUptWkdiaDBSRVJFUkVSRVJrWHJtSm1aWTJYVUtYTHM2d3V6LzVvTU1pditNMGZkdkkwVXFNWExyaklkQlNDSWlJaUl5dXQrREE1VktzUDdSZVNKK2J0VExpQzBpSWlJaUlpSWlJdExOejQxNllWbW5YNFQ3ZnJFZnNDZzR5SWd0TWk0R0lZbUlpSWpJcUU1RlJXSnZSS2h3ZjNTam5neEFFaEVSRVJFUkVWRytOTFp4YjR4cTJFTzR2eWNpQktlajNoaXhSY2JESUNRUkVSRVJHVTFVeWhmTWZISmZ1Tit5WWowczd6ekppQzBpSWlJaUlpSWlJc3FaNVYwbW9XV0Zlc0w5bVUvdUl5cmxpeEZiWkJ3TVFoSVJFUkdSMFN4K0hvaDRzUmdBVUxGSUtlenF2MUNZTzRHSWlJaUlpSWlJS0Q4eU56SERyZ0VMVWJGSUtRREFaM0VhbGp6LzlzcXlNZ2hKUkVSRVJFYmg5eWtHSjk1RkN2ZGR1enJDenNMR2lDMGlJaUlpSWlJaUl0SVBPd3NidUhTWkxOdy8vaTRDZnA5aWpOZ2l3Mk1Ra29pSWlJZ01UZ1laWEY0K0Z1NjNxbGdmbmFvMk5XS0xpSWlJaUlpSWlJajBxN045TTdTcytMK3lyQ3RlUGpGaWF3eVBRVWdpSWlJaU1yZ2JzVEc0SGZzUkFDQ0NDSXM2akRWeWk0aUlpSWlJaUlpSTlHOXgrN0VRUVFRQXVCa2JneHZmVURZa2c1QkVSRVJFWkhCYlFsOEt0L3ZXYW9PR3Bhc2JzVFZFUkVSRVJFUkVSTG1qWVpudjBMZG1hK0grNXJBWFJteU5ZVEVJU1VSRVJFUUdGWjJhZ2tzZm9nQ2taMEhPYXpQU3lDMGlJaUlpSWlJaUlzbzk4OXFPRXJJaEwzMkl3dnZVRkNPM3lEQVloQ1FpSWlJaWd6citMZ0lTeUFBQTMxZW9pNnAyWlkzY0lpSWlJaUlpSWlLaTNGUFZyaXdjS3RRQkFFZ2d3L0YzRVVadWtXRXdDRWxFUkVSRUJuVTIrbzF3ZTNEZGprWnNDUkVSRVJFUkVSR1JZUXl1ODc4K0VFK0Z2cEd2R1lPUVJFUkVSR1F3aVdJeEF1SStBVWd2eGRxdFdnc2p0NGlJaUlpSWlJaUlLUGQxcTk1Q0tNbDZMeTRXU1JLeGtWdVUreGlFSkNJaUlpS0R1UjMzRVdKWmVpbldtaVVxb1pobEVTTzNpSWlJaUlpSWlJZ285eFczdEVXTkVoVUJBR2t5S1c3SGZqUnlpM0lmZzVCRVJFUkVaREFQUDhjS3QxdFZyR2ZFbGhBUkVSRVJFUkVSR1Zicml2V0Yydy9pWXpVcytYVmdFSktJaUlpSURPWkZVb0p3dTBieFNrWnNDUkVSRVJFUkVSR1JZWDFYcktKdysyVmlnb1lsdnc0TVFoSVJFUkdSd1NnR0lhc1ZMVy9FbGhBUkVSRVJFUkVSR1ZhMVl2L3JDM21SbEdqRWxoZ0dnNUJFUkVSRVpERFJLU25DN2ZKRlNocXhKVVM1S3pVMUZZbUpodjlCR1JrWmlaQ1FFSjNXU1VoSXdLZFBuM0twUmVta1Vpa0NBd01SR0JnSXFWUXFQSDc5K25Xa3BhWGw2cjcxN2ViTm03aDE2eGJldm4xcjdLYmthemR2M3NUTm16ZVJvbkJka0x0dzRRSXVYTGlBcEtRa0k3U005Q2toUWZYb2ZxbFVpdE9uVDhQYjI5dkFMU0o5RVl2RmlJaUlRRVJFaExHYmttL2wxV3YyMTREdjdiY2hNaklTWVdGaEJ0L3ZuVHQzY09mT0hVUkhSeHQ4My9SMXFGQ2tsSEE3T3ZXTEVWdGlHQXhDRWhFUkVaSEJKSWpGd20yYkFwWkdiQW5weTU0OWV5QVNpU0FTaVhSZTk5eTVjL2pqanorVWdsSmZpeE1uVHFCTW1USll2bnk1WHJZbms4bXlYQ1k2T2hxZE8zZEd2WHIxc0dYTEZxM1dpWWlJUU92V3JkR3hZMGZFeE1Ub282a3FwYVNrb0Y2OWVxaFhyNTRRbkwxMDZSTGF0MitQOXUzYkl5b3FLdGYyclU5bno1NUY2OWF0NGVEZ2dHblRwaG03T2ZuYTk5OS9qKysvLzE1bE1MZExseTdvMHFVTHdzUERkZHBtYW1vcUlpTWpjOVN1eXBVcm8zTGx5dGl4WTBlT3RwTlhYTHAwQ2YzNzk4Zjc5KzhOdm0rcFZJcXVYYnVpUTRjT3VIZnZudEp6OCtiTlE3OSsvVEJqeGd5dHpsWFpkZVRJRVF3ZE9oUkRodzdGbHkvNjdlUnpkSFJFNjlhdE1YUG1UTDF1TjZNdlg3NWc3OTY5RUN0OGg4b0xYcng0Z1FvVktxQkNoUXJHYmtxT2JkaXdBYTZ1cnJoejUwNld5MTY2ZEFsejVzekJ1WFBuY3JUUHZIek56a3RldkhpQjRzV0xvM2p4NGxxdlk0ejMxbERIMEx0Mzd6QnYzanlkendlbXBxWVFpVVFJRGc3V2VaOEFjT3ZXclZ3OVYyZkhraVZMWUc5dmowbVRKaGw4MzgyYU5VT3paczF3NE1BQmcrODdKM2J0MmdWbloyZElKQkpqTnlXVGQrL2V3ZGZYVjJsZ1MwaElDT3JXcll1NmRlc2FzV1c1dzdxQWhYQTdRWnkvQm1SbWg1bXhHMEJFUkVSRTM0NUV5ZjkrTUN0KzhmNmFoSWVIbzJMRmlsa3ZhQVNsUzVmT1ZyRG4zMy8vUmZmdTNmWGFsb01IRDJMNDhPR1F5V1FJQ2dyQ1AvLzhBeE9UcjJlTXBMdTdPK0xqNDJGbXB2a25WMUpTRWo1Ly9veTR1RGhFUjBjak9qb2FVVkZSaUk2T3h1dlhyeEVXRm9idzhIQ0VoNGZqMGFOSHFGNjl1dHB0V1ZoWW9GR2pSbmo2OUNtbVRKbUM0OGVQWSsvZXZTaFhycHpLNVgxOWZURjA2RkM4ZmZzV0ZoWVd1SGJ0R3ZyMTY1ZWoxNjFPZ1FJRmhOdnlqck5telpxaGMrZk84UGIyaG9PREEyN2Z2bzBTSlVwa2EvdWhvYUdvVXFWS3R0Wjk4dVFKYXRhc21lVnlBUUVCR0RwMEtDUVNDWm8wYVlKZHUzWmxhMytrUDFLcEZBRUJBYmgwNlJJdVhyeUlhOWV1b1hyMTZyaC8vMzYydHluUHFJaUxpOU5YTTQxR0xCWmo2dFNwQ0FvS1Fwa3laZkQzMzMrclhWWW1rMmw5ZlNoUm9nUk1UVTJ6WEc3ejVzMjRjZU1HZ1BUT1JVVmp4NDdGNnRXcjhlVEpFeHc2ZEFnLy9mU1RWdnZXMVpVclYzRDQ4R0dZbVpuaDRNR0RldHV1djcrLzhIN09temRQYjl2TjZOT25UNmhidHk3ZXZIbUR1TGc0VEowNk5kZjI5YTFLU1VtQnM3TXpQbjM2aEJNblR1RFdyVnNhbDkrOWV6ZmMzZDN4NzcvL29sdTNidG5lYjE2K1p1Y2xZckZZNTZDZ29kOWJReDFEQ1FrSmNIQndRRmhZR0VKQ1FuRGd3QUd0enNYQS93YXphYnU4SWxkWFZ5eFlzQUNUSjAvRzVzMmJkVjQvdDFTcVZBa3BLU253OXZiR3VYUG5jdlI1ekNnOFBCeno1ODlIMTY1ZE1XREFBQlF1WEZodjJ6YVc0T0JnVEpvMENXbHBhVGgvL2p3T0hEaUFTcFVxQVFBU0V4TlJxbFNwTExhUXRjaklTQlFwVWtUbGMwbEpTWWlNak1TYk4yOFFFUkdCRnk5ZUlEZzRXUGo3L1BrekFPQ1BQLzdBd29VTEFhUi90b0tDZ25MY3JyeElLUWlaQjRQQytzWWdKQkVSRVJFWlRKcnNmeGx2NXFiRyt5bzZZY0lFbkRsekJpMWF0TUR4NDhlejlZTmNMaWtwQ1JjdlhvU1hseGU4dkx4Z1kyT0R3TURBSExWUEpwTmh5SkFodUhyMUt2cjA2ZlBWWk9Rb0dqcDBLSjQrZllxbFM1ZmkwS0ZES0ZPbUROYXVYV3ZzWmlrWk4yNGNkdTNhaFFNSERnZ2Q1SzFhdFlLZm54OENBZ0xRcUZFamxldDkrUEFCNTg2ZGcwZ2tFdGI3N3J2dklCYUxrWmFXQnJGWWpDOWZ2aUErUGw2bmtjaEhqaHdSZnBTclltTmpnd01IRHFCRGh3NllPblVxTGw2OGlCWXRXdURKa3lld3NiRlJXbmJObWpXWU8zY3VKQklKNnRTcGcwT0hEdVhxS0dOVFUxT1ltNXNqTFMxTnlFYXlzYkhCbVRObk1IcjBhSlFyVnk1VEFQTCsvZnRxMytPTWRDMjVwcXZyMTYramQrL2VRbW5KdDIvZm9tblRwbHF0VzY1Y09WeThlRkdyWlZ1MmJJa2JOMjZnZi8vK09ISGlCQUNnYk5teWVQdjJMYVpQbjQ1MTY5Wmw3d1Y4SlpLU2tuRHYzajM0Ky92RDE5Y1hseTlmemxRNkx6WTJGcEdSa1prNm0xTlRVNFh5cnJhMnRqbHVTMnhzTEFEQTB0SlNLY2llbDVpWm1XSGp4bzNvMkxFajNOemNNSHYyYkZTdFdsWGxzbkZ4Y1NoVHBveFcydzBKQ1VIbHlwVTFMaE1lSG80RkN4WUFTRC9mOStqUlErbjVtalZyWXNpUUlUaDgrRERtekptRGZ2MzZ3ZEpTL3hVUzVLWHlpaFl0bXEyTWZYWGs1K0ttVFp1aWZmdjJhc3ZPYXN2S3lrcGwrK3pzN05DN2QyOXMzNzRkaXhjdnhzaVJJMkZuWjZlMFRIWmZWOFlCR0pNblQ4Wi8vLzJuOWZxcHFhbkNiVzBHY2loNit2UXBBS0IxNjlhNGZ2MjZUdXRtaDZZTXJsT25UZ25ua2F5eVdzVmlNYzZlUFFzQStQSEhIM1BVcHJ4OHpjN3ZEUDNlR3VvWXNyYTJ4cFFwVXpCbnpod2NPWElFQlFvVXdONjllN1VheEplVElHUjhmRHhrTWhtMmJOa0NVMU5UL1BYWFgwclA1L1RjbXQwTXl6Rmp4bURUcGswSUNBaUFrNU9UWG9PUU8zZnV4SUVEQjNEczJESDA2dFZMYjl1VkN3d01STDE2OWZTKzNZd1UzOXZ2dnZzT216ZHZ4cSsvL2dvL1B6ODBhTkFBTzNmdXhLQkJneUNUeWZReWpVVEcvK1hBZ1FNUkhCeU15TWhJNFh0VFZneHhUY2dMQ3BpYUM3ZlR2c0txUUJreENFbEVSRVJFMzVUMTY5ZkR6YzBOeFlzWEYzNU02K3I1OCtkQzBQSEtsU3RLYzVyVnFWTW54MjBVaVVUWXRHa1RHalpzQ0RjM045U3FWUXN6WnN6SThYWWZQWHFrZGRBckpTVWx5MDdtbkJDSlJIQjJkb2FKaVFtV0xGbUNkZXZXb1hYcjFoZzRjR0N1N1ZNWEVva0VwMCtmQmdDMGFkTUdRSG9tejgyYk4xRzRjR0UwYU5CQTdici8vUE1QMHRMUzBLWk5HNkZNM2ZQbnoxVXVhMjV1RG10cmE1aVltQ0FtSmdhRkNoVkM5KzdkVWFKRUNaUW9VUUtsU3BWQ21USmxVTFpzV2RqYjIydlY5Z2tUSnFCUm8wWVlQWG8wdG16WmtxbkREUUNxVmFzR0FKZytmVHBjWEZ4UXFGQWhyYllONk43WkxDZlBnR3pUcG8xU2hxaE1Kc1BkdTNlRjk3dHYzNzVZdVhKbHR2WUJwR2RGRml4WU1Ndmx0QTI0ZUhwNllzaVFJVWhPVGhZZWUvUG1qZGJ0VWV5bzF5UTVPUmwzNzk0RkFPRno4UExsUzZGY2FWNzViQmpTbzBlUDRPdnJpOXUzYjhQZjN4OUJRVUdaem1FbFM1WkU2OWF0MGI1OWUzVHQyaFUxYXRSUXVhMWR1M1poOHVUSkFMTGY0YWxJSGdqNisrKy9qVklLVGxzZE9uUkExNjVkOGZqeFl6eCsvRmh0RUZLZnhHSXhSbzhlallTRUJOamEybUw5K3ZVcWwzTnhjY0hKa3ljUkVSR0JtVE5uYXN6VXpDNTVHVnA5WkhqSTdkNjlHejQrUGdEUzV3VlRkWTdWVlVSRWhOb3NMUmNYRnh3NWNnU3hzYkZ3Y1hGUmUzNHNVS0NBVnNFQVZmT3dBc0RyMTYveDdOa3o3UnV0SUx2cjVRWHk0ODdlM2g2REJnM1N1T3pGaXhmeDZkTW5pRVFpREJzMlRDLzd6KzFydGlIcEVvenk5L2ZYZWpCUGRobnF2VFhrTVRSNzlteEVSRVRncjcvK2dydTdPNnl0clhVNmQyYW42c2lmZi82SnVMZzRiTjY4R1JzM2JrVEJnZ1d4YXRXcVRNdHBldzRDMHEvRHFyNGZaVGVnZWVmT0haM1hQWFBtREhyMzdwM3BjYWxVS2xTNzZOT25qMDZsZ1BPNkNSTW1vSGJ0Mmhnd1lBRGV2MytQSDM3NEFiLzk5aHVXTGwwcUxQUDY5V3VVTDE5ZTYyMitlL2RPN1hmcXo1OC9hOHhrN042OU8rclVxWU1xVmFyQTN0NGUxYXBWeTlYZm4yUThERUlTRVJFUjBUY2pLQ2hJS0p1MmVmTm10UjErV2ZudXUrLzAyU3lWU3BVcWhXM2J0cUZmdjM2WVAzOCt1blRwa3VNUnM3cVV1dFQzM0ZucUxGcTBDQThmUHNUeDQ4Y3hhZElrdEczYk5rLzgyUGYxOWNXSER4OVFxVklsNFlmNGlSTW5JSlZLOGYzMzM2dnR4SkZLcGNJSThkR2pSMmQ2L3NLRkM2aFRwdzRzTEN4Z2FXa0pjL1AwVWJBK1BqN28yclVyaWhVckptVEFhZkxycjc5cVZSS3JmZnYyR3A5ZnYzNjkyZ0NCWE1hQVRVNDdtMSsrZktueGVYbUFyMzc5K29pUGp4Y2VEdzRPUnBNbVRRQkE2WEVnUGZ0VXJsU3BVbnJwb0pWSUpGaThlREZjWEZ3Z2xVclJvVU1ISER4NFVLdGdob3VMQ3hZdVhBaGJXMXV0eTdiZXVuVUxxYW1wTURjM1I1OCtmUUFBVjY5ZUJaRCttbHExYXBYOUY1TlBEUmt5Uk9tK3ViazVHalpzaUdiTm1xRjU4K1pvMmJLbFV0RHh6WnMzR0RObURJWU1HWUx1M2J0L1ZTV2VzNkpONTZ2OHVNcm83ZHUzU3ArWjkrL2Zaem9QdjM3OUd0V3FWWU9OalUyV0FmelpzMmZqOHVYTEFJQjE2OWFwL2N4VXFWSUZUazVPK1AzMzM3RjE2MVowN05nUmd3Y1B6dkoxNkVKZVlqYTc1Wm96ZXZYcUZYNzc3VGU5YkV1UnV2SjFRSG9XNS96NTgrSGk0cUt4Sk9DREJ3KzBHaVNpN2xqeDlQVE11cUVLbmo1OWlscTFhZ0hJZm1EL3dJRURRb2F5dHVUN25EOS9Qa2FOR3FYelBtVXltUkNJZmZic21YQ3NUcDA2RldscGFVaExVNTZiUy9HenNXZlBIZ0JBZ3dZTllHSmlndERRVUxYN3NiT3pFLzZ2eHJ4bWYrMk04ZDRhNHhoU3RHN2RPcngrL1JvblRwekExcTFiWVd0ckN4Y1hGN1hiVVd4UFZ0TUVxTE54NDBaRVIwZmo2TkdqV0wxNk5XeHNiTEJvMFNLbFpiUTlCd0hLNTQrODVzeVpNOEs4aEwvKyttdXU3S05DaFFwNkxSRU9wQWU0M2R6Y2hQdnF2Z3ZMcTdyMDZORkRtTnMzdHpnNk9xSnQyN1lvVjY0Y3lwY3ZqL0xseTZOQ2hRckNjYjF1M2Jwc0QyNmsvSVZCU0NJaUlpTDZaa3llUEJrcEtTbm8xcTFicHM3dDdHalFvQUY2OWVxRlhyMTY1VXFBb0cvZnZ1amJ0eTlPbno2TnlaTW40OXExYTNyZmg3R0pSQ0s0dWJuQno4OFA3OTY5dzV3NWMvTEVYSHZ5UUtBOEMxTGRZeGtkUDM0Y3IxNjlRdEdpUlZXT2NDOVhyaHhLbHk2ZDZYRXJLeXNBMmdkL0xTMHROWFphWnlTVlNvWEFuUzdyYVJJZkh3OXJhMnV0bDMveTVBbHExNjZOMHFWTEM5bDltcGlZbUNodFg3RlVZOGI5S2dZaEZZV0ZoUW5sem03ZXZLbDFXME5EUXpGeTVFaGN1M1lONXVibWNIWjJ4dno1ODdQTW5KWklKUGoxMTEreGRldFdWS2xTQlY1ZVhscDNyc2cvM3gwNmRCREtoY29mNjlldlg3NFBxTTJhTlF0cjFxeko5SGpHNEpCaUI3cURnd09hTjIrT0JnMGFvRUdEQnFoYnQ2N0dMTmZIang5ajc5NjlPSGJzbURDMzBMY2lKNWwrMmxRRWNIRnhRV3BxS2thUEhxM3hmL0RQUC84SUhmay8vL3d6eG93Wm8zRzc4K2JOdytuVHArSHY3NC9SbzBlamZQbnkrUDc3NzNWcXZ6cXBxYW5Db0FkOUJDRS9mZnFFbmoxN0lpNHVEclZxMWNLdFc3ZUV6Q3FKUkFKN2UzdUVoWVZoOWVyVlNpVVpwMCtmamcwYk5xQno1ODVDQmlXUW52MVlvVUlGbUptWlpYa3VuVFp0R2laTm1xVDF2R1Jmdm54QmFHZ29SQ0tSMnV6Z3ZDQW5jMmlYTEZreVc1M1h6NTQ5VXhuOG1EWnRHcVpObTVicGNmazVLUzR1RGlkUG5nU1FYaTQ4cTJOS2NWNnp2SEROTmdSMVZSL2tYcng0SVpSbUxsYXNtRjcyYVl6MzFoakhrQ0lURXhQczM3OGZMVnUyeE1PSEQzSHg0a1VrSmlZSzN5VXprbGVpQUxJZmhCU0pSTmk3ZHkvQ3c4UGg3Kyt2MDNRQ3VzZ1l3SlVMRFExRlFFQ0ExbFVoYnQrK0RYdDdlNDNIbWJwcjN4OS8vQUVBcUZxMUtrcVhMaTJVajFZbE9qcGE0L09LeXBjdkw1enJpeFFwZ3FGRGgycTFYbFpTVWxLd1lNRUM3Tnk1VTNpc1JZc1dRc0JibFdyVnFzSFB6dzlidG16QmI3LzlsdU9TNHVvTUhEandtNnprUVpreENFbEVSRVJFM3dSUFQwOGhxOGpWMVRWSDI5cTJiUnQ2OWVxVjdVeEtYYmk0dU9ETW1UTzRmdjA2VHA0OGlmNzkrK2Y2UGczTnpzNE9mLzc1SjhhTkc0YzllL1pnOHVUSmFOYXNtZEhhSTVQSmhFNmkxcTFiQTBqdmZKYVBkSmMvcG9vOHlESnUzRGhZV0Zob3ZVOTV4NUc2TW5rWnJWeTVVcWVTcFlvanpyV2RrMFhmNUptNEh6NThnRXdtVThyRzBkUjVsaFBKeWNtNGRldVcxc3VucHFaaTFhcFYrUFBQUDRYeXF4WVdGbkIzZDRlN3UzdVc2eWNsSmVIMTY5Y0Ewb01BNmo2dnFqcXM1T2VuQVFNR2FIenNXN0o3OTI2ZGdnd1BIandBQU5TdFd6ZmZCMjExOWU3ZE93RHA1NitEQncraVhMbHlhTmV1bmNwbG5aMmRVYng0Y1l3Yk4wN0lsTkIwWG9pSWlNRE9uVHRoWW1LaU1Tdms4dVhMbURCaEFvRDBRVHJhWkNlWm1abmg2TkdqYU5hc0dkNi9mNCtlUFh2Q3k4dExMNEhJeDQ4ZkN4M2FpdVdVc3lNdUxnNTkrdlRCczJmUFlHdHJpMU9uVGltVmR0eTllemZDd3NKZ2FXbXBsSjBuazhtRStkODZkZXFrdEUzNUhISVo1eWk5ZGV1V1ZnT2JGQU1MR2QyN2R3OHRXN1lVMnBBZHVwUTJ6R3JaalBOUDVrZTdkKy9XcVVxRTRseXgrZkdhblIzeTBxYnF5SU9VRmhZV3FGU3BrczdsTXhXWGYvVG9FZXJXclp1djN0dWNIRU1aV1ZsWjRmVHAwMWk5ZWpWV3JWcWxzUUtFUG9LUVFQci83ZlRwMHdnS0NrS0hEaDJ5dlIxTlZMWHZ2Ly8rUTU4K2ZaQ2FtZ3BmWDE4NE9EaG8zRVp5Y2pKKyt1a25KQ1VsWWVQR2pUb0YrODZlUFlzN2QrNEFTTTk4enlwYjA4WEZSV01XcXFJVEowN28vWGRjWUdBZ2hnOGZqb2NQSHdKSXozNTBkbmJHekprenN4eGdWS0pFQ1N4ZXZEalQ0N21aR1VuZkxnWWhpWWlJaU9pYklKKzdwSFBuem1qWXNHR090dlhMTDcvb28wbGFxVjI3Tm5yMDZBRXZMeStzV2JQbXF3eENBaERLSHNsa01zeWJOdzhYTDE0MFdsdjgvZjJGUUpJODYvSE1tVE5JUzB0RGdRSUYwS0pGQzVYcm5UMTdWc2kyYzNSMDFHbWY4czVzUTVYQjFSZHRPNVczYnQyS3RtM2J3dFRVRkdLeFdHbittSkNRRURSdDJoUk9UazY1VXVaUUZ6MTY5TUNsUzVlVUh2djgrWE8yc3VyZXZuMnJWY1lua0o1RmRlUEdEWmlZbUFpZjhlam9hQVFIQjZOSWtTS1pnaGY1a2F1cnE1QmRBRUFJMGo5OStoU1ZLbFZTV3RiS3lncUppWW1JaW9yU0tYQWhIeWlnN2pQNkxkaS9mejlHang2TmN1WEs0ZUhEaHloYXRLalM4MkZoWVZpK2ZEbFNVMU1oRW9tME9sZTV1cm9pTlRVVkF3Y09WSnU1Yy9YcVZmVHUzUnZKeWNtd3M3UERzV1BIdEI2SVVhbFNKWGg0ZUtCYnQyNklqWTFGbHk1ZDRPN3VudVBybmJ4VEZnQzh2YjJ6dloxMzc5NmhlL2Z1ZVBEZ0FRb1dMSWpEaHcramV2WHF3dk9Sa1pGQ3FmZXBVNmNxbFQ3MzhmSEJpeGN2WUdKaWdwOSsra2xwdS9JZ3BIeCtVVG1aVEpiakxDTjU0REc3ODZzcHFsS2xpc1pnaUNaNWZhNUkrWnloR2IxNDhVSXBFQzRXaTdGdTNUb0FnSk9URTVZdFc2WjJtNFVMRjBaOGZMeFdjeE4vYmRMUzByQnMyVEswYTlkTzVYVkxucGxjczJiTnIyYWdpREdQb1VxVkttSGp4bzFadGxIeHUyVk92MmVXTEZrU0pVdVd6TkUyZE5XOGVYT1VMMThlejU0OXcrREJnM0h2M2oyTlV6ZTR1cm9pUER3Y0FIUXE5eXlSU1BENzc3L251TDJHSUpGSXNINzllamc1T1FuL1V3Y0hCNDJEdHg0L2Zvd2lSWXBrT1lqVzB0SlNwMnVIVENiVHVhdzJmWHNZaENRaUlpS2lyOTZ6WjgvZzYrc0xBSmc0Y2FLUlc2TzdpUk1ud3N2TEM5ZXVYY1BUcDA5emxFMXc4dVRKUEpsVkpjOFVBWUJMbHk3aDRzV0xSZ3U4eU11dUZpdFdUQmdCTFgrc1NaTW1La2ViU3lRU3pKa3pSN2hmdVhKbG5mWXBMODhrRm91Um1wcXFkWWR2eGd3YWRhUlNxYzdyN05xMVMyTUpKWkZJcEhVSGMwSkNBa3hNVEZDaFFnV0Vob1lpT0RoWUNFSzZ1Ym5oNDhlUDhQUHpNM29ROHNjZmYxKzVKSklBQUNBQVNVUkJWTVRkdTNleGJkczJqQnMzRG9tSmlWbG1FVjI3ZGcxdDJyUkJnUUlGOFBIalI0MFpuZGJXMWtoTVRNejArSU1IRHhBZkg0OVdyVm9KNVhybHBWaDc5KzR0ekIyYW41bVptYW5NY0NoWXNHQ216NVM5dlQwZVBud0lGeGNYTkdqUUlNdGpWaUtSWU0rZVBmRHk4Z0tRWHNyNld6VjgrSEJzM0xnUmQrN2NnYU9qSXc0ZE9xVDAvTktsUzVHYW1vcW1UWnRxZFQwTUN3c1Q1cGlhTzNldXltV3VYYnVHbmoxN0lqRXhFVFkyTnZEMjlzNHlJeXFqTm0zYXdNUERBLzM3OTBkaVlpSUdEaHlJV2JObVlkbXlaZGtPNXR5N2QwKzRIUjRlanFDZ0lOU3BVMGZuN1VSR1J1TGx5NWV3c3JMQ3FWT25sSzVOaVltSkdEUm9FR0ppWWxDOWVuV2xEbXlwVklvRkN4WUFTUDhjWnd5Mnk4dElaeXdYNk9EZ29QYThNM3o0Y0J3NGNDRExMQ1RGYzM1TzZWSldPaU5kT3JKRFFrS0V6UFZCZ3dZWjVMeW5McENSc2NUM29VT0hFQjRlRGdzTEMweWRPbFhqTnVWWlo2cXU0OGE4Wmh2Q3VuWHJzR3paTXV6ZHV4ZVBIajNLVkQ1WS9wbHMxS2dSZ1BRTTJheUVoSVNnWjgrZW1aYXZXcldxMG5MR2VtOE5mUXhsaCtKQXF1RGdZSlF0VzFZdjJ6VVVLeXNySERseUJDMWF0RUJFUkFUR2poMkwwNmRQcTF6MnhZc1h3c0RUWWNPR1llellzVnJ2WitQR2pjSXhldW5TSlkzbldmbTViZDI2ZFpnK2ZiclcrOUNIQnc4ZVlQejQ4VUxHcHBXVkZaWXVYWXBwMDZhcHpYNzgrUEVqZXZYcWhjK2ZQMlBIamgwYXp4WFBuajFEK2ZMbHRXNlA0c0JDUldLeFdHUEdQcEJlZ1VSZFlGd2Y4N3RUM3NFZ0pCRVJFUkY5OVR3OFBBQ2taOTdJT3pMeWs2NWR1OExhMmhvSkNRazRmdnk0MEttWkhmZnYzOWRqeS9Raktpb0svdjcrQUlDaVJZdmk0OGVQV0xwMHFkR0NrS3BLSzhtRGtPcnMyclVMang4L3p2WStGY3Y2SlNRa1pNcGVVaWN1TGs3bmZXbTdUbXBxYXFiSDVBRTBFeE1UV0ZwYTZsem16OTdlSHFHaG9RZ0tDa0s3ZHUwZ0ZvdXhlL2R1aUVTaVBESDZmT1RJa2VqV3JSc3FWYXFFY2VQR2FiV09wNmNuQUtCVnExYlpMaW5idUhIalRPL2x3SUVEczExR01iK2JPSEVpcGt5WmduUG56cUZvMGFKWmZoNCtmLzRzbE4xczE2NGRPbmJzYUlobTVrbW1wcWJZdVhNbkdqZHVqTU9IRDJQNDhPSG8wNmNQQUNBZ0lBQjc5dXlCdWJrNTNOemN0Sm9MMHNuSkNTa3BLZWpVcVJPYU4yK2U2Zm5kdTNjTDh5MFhLbFFJcDArZlZybWNOdVJaL3dNSERzVG56NSt4YXRVcWVIcDY0dSsvLzFaYldsYVRjK2ZPS2QzMzlQVE1WaEN5U1pNbU9IandJSW9WSzZhVTJSUVhGNGQrL2ZyaDFxMWJzTGEyeHBFalI1VG1ybDI3ZGkzdTNyMExFeE1UL1Bubm41bTJLdzlTYU1yb1VlVHQ3WTBEQnc3QTFOUlVtSGRUSGZublFSK1prRDE3OXRSYk1FU1RLMWV1NE9lZmZ3YVFuaVdxYllBb3Q2V2twQWpYcHdrVEppaGx1cW9pejJKVkZUdzM5RFhiMEg3OTlWZHMzNzRkTDErK3hMUnAwN0I3OTI2bDUrVkJFM201WVYyRDI1cVd6OHZ2YlU2UG9hWk5tK0x1M2J1Wmx0TzJ6TEY4RGt3Z3ZmcEErL2J0czF4bi9QanhTbk1NNnJwUGZhdGZ2ejZjbloweGQrNWNuRHQzRHZmdTNST0MyWEl5bVF6ang0OUhjbkl5YXRXcWhXM2J0bW05L2NqSVNDeGF0QWdBTUdUSWtGd3JONXNUWDc1OHdkS2xTN0ZxMVNvaHVOZTllM2Y4L2ZmZldRNStmUHIwS1JJU0V2RHg0MGNNR2pRSTQ4ZVB4NlpObTNJMVk5dkp5UWtyVnF6UXVFeURCZzNVUHZldGZnZitXakVJU1VSRVJFUUdrU28xWHRtbEN4Y3VBRWp2OUZEc0lNd3ZDaFVxaE5hdFc4UGIyeHNYTDE3VVN4Q3lkKy9lMkxGamg5cmxVbEpTZE03bXl5NTNkM2ZJWkRJVUtGQUE3dTd1Nk5tekozeDlmZUhyNjR1MmJkc2FwQTA1OGVIREJ6ZzVPV20xckVRaVVUa3EyTnpjSE9ibTVraExTME5jWEZ5bTdBRzVqSmxrMnY1QVY1d0RLU2MvNnVYekp4VXBVaVJibmRzMWE5YkV4WXNYY2ZQbVRUZzZPbUw3OXUxNCsvWXQrdlhyaC9yMTYyZGFQaUVoUWJpdFdPcEo4WEZObmVQeTkxcmJUaGI1UEZYYVNrNU9GanJwaGcwYnB2VjZwTm1rU1pPUWxwYUdiZHUyNGVYTGw0aUppZEc0dkxtNU9hcFdyWXFCQXdmQ3lja3B5Mk5UOGZoUkp6VTFWYXZsOHFMNjlldGo0c1NKbWNyWlRwMDZGVktwRk03T3pobzcvdVFlUG55SUF3Y09BRUNtUVFKcGFXbjQ3YmZmaEhrZnJheXNjT3pZTWEwNnR6WHAxS2tUcmwrL2pvRURCK0w1OCtkNDh1UUoycmR2ajE2OWV1SGd3WU5LQXpZMGVmWHFsWkExVmJseVpZU0dobUwvL3YxcXN6bXowcnQzYjZYN2p4OC94ZzgvL0lBblQ1N0F3c0lDSGg0ZVNxWGVmWHg4TUgvK2ZBREFyRm16VUxkdTNVemJsQWNodFNsdCtPSERCNkVVL09USmsxV2VMeFhwTXdnWkVoS1M0MjNrWndjUEhrUm9hQ2dLRnk2czFXQVorWHV2NnRwazZHdTJvVmxhV3NMTnpRMGRPM2JFbmoxN01HREFBQ0V6L2NPSER3Z01EQVFBcFRsUEpSSUpuajU5bXEwQkFvcnk4bnVyejJNb08rUnpCZ01RL2dmNTBjeVpNL0hreVJQTW1ERUQ5ZXJWeS9UODMzLy9qU3RYcnNES3lnb2VIaDVDbFpHc1NDUVNqQmd4QXZIeDhiQzB0TVRxMWF2MTNYUzlhTkNnQVlLRGd3R2t6K2U0ZnYxNnJiOTd0bXpaRWc4ZVBNQ29VYU53OGVKRnVMbTU0Y0dEQi9EdzhPQWNrR1FRREVJU0VSRVJVYTVLRm90d1BxS3cwWUtRVXFsVXlMSnpjSEF3U2h2MHdjSEJBZDdlM3ZEMzk0ZE1Kc3QyeDZJOENObWtTUk9oN0tNNmh1cWNrWStVNzlxMUszcjA2SUUyYmRyZzZ0V3JXTFpzR1h4OGZBelNocHlZTW1VS29xT2pVYUZDQldFdVNYVlVkVVJubExIRW1LSzB0RFNWSlMwTlJkVWNabGtkaThXS0ZSTTYyNXMwYVFJZ2ZlNitUNTgrWWRHaVJUQXpNOFBTcFV0VnJxc3U0S0Q0K0pRcFV6QnIxaXlWeThrek43WHRpRkpGMjgvYWhBa1RNR0hDaEd6dmgvN0h4TVFFMDZaTnc3UnAwM0psKzlvRXNoWXVYSWlGQ3hmcXZPMFBIejVnMDZaTjJXbFd0dlhxMVN0VG1XMzVkVUtlelNHVlNvVTVTamR2M295dFc3Y3FMYStxWTNyYnRtMlFTcVVRaVVSNC92eTVValppWW1LaVVPYThiTm15T0hQbURCbzNicXlYMTFPM2JsM2N2WHNYVTZaTXdmNzkrd0drWnd0ckc0QUUwdWZ4bGR1OGVUUDY5ZXVIb0tBZytQdjdvMW16WnRsdVcxcGFHdGF0VzRmRml4Zmp5NWN2c0xPenc4bVRKNVVHelB6MzMzL28zNzgveEdJeEhCd2MxTTc5SnMrZUwxV3FsTVo5U3FWU0RCczJESzlmdjBiVnFsWGg2dXFhWlR2bDVlMzBFWVRNU2VhVFB2YXZUbng4dkZKd1JSVlRVOU1zczg2eU1tYk1HTmpZMk9Eang0K3dzYkdCaDRjSEJnMGFwSEpacVZRcWZIZjZGdWVFQklEMjdkdGo0c1NKMkxwMUszNzU1UmUwYXRVS3hZb1ZnNCtQRDZSU0tTcFhyb3dhTldvQUFJS0NnakIwNkZDOGZ2MGFnWUdCT3BXQXpFOXllZ3o1K2ZrcGxaSFZkcjVkT2NYUytkZXZYOWRxbmExYnR5cGR5M1RkWjA1cCtxNHJ2eTVrSkgrUGtwS1NWQVlwRlVWR1Jncm5YaWNuSjJGT2FXZG41endibEpNSElOdTFhNGZqeDQ5clhUVkZybXpac3ZEeDhjR3laY3V3Wk1rUytQdjdZKzdjdWNKZ0l6bDl2WDVYVjFlMTF5djV0Y0ZZbWJWa2VBeENFaEVSRVZHdVNFZ3pnZmZyd3BBaDl6cWd0UEg2OVdzaG0wVSs4amsva3Y5QWszZTZxWnA3SXl1eHNiRUlDd3NEZ0N5ektBemx4bzBiQ0FvS0F2Qy9UTEs1YytmaTZ0V3J1SERoQW03ZHVvVVdMVm9ZczRrYWVYaDQ0TWlSSXhDSlJOaStmVHQ2OU9oaDdDYmxxa2VQSGdFQXFsU3BvdlM0cWFtcHlqbmdNczRaS1M5bCtQcjFhL3p3d3crSWlZbkI3Ny8vTGh5UGlZbUoyUzVwcW9vOENLbEw4Q0lqZVdkcFJpOWV2SUJFSWhHeThMUVJIQnljcjdKYURDRXVMZzZlbnA2NGZQa3lsaTVkbWkrejFSVjkrUEFCenM3T0J0MW41ODZkRVJrWnFmWHlXUVZ1NU5hdVhZdlUxRlM0dWJsaHdvUUppSW1KRVRJSmJXMXQ0ZVhsaFhIanhtSFhybDA0ZVBDZ01NZ2dwOXpkM1RGOCtIRHMyN2NQdzRjUGg1ZVhsOXFCQ3VvY1Bud1lBRkN1WERuMDZORURIVHAwZ0krUEQ5emMzTElWaEpUSlpQRHc4SUNUazVOd1htdmF0Q21PSGoycVZEWEF6YzBOam82T1NFdExRL1hxMVhIbXpCbVYyVXp4OGZIQ0lKdnExYXRyM1Blc1diT0VaZmZzMmFQVk9WS3hkUGJYYXRHaVJVTDVSSFVxVmFxRTBORFFITzlyMEtCQlNFNU9Sc3VXTFJFUUVJRDkrL2RqeElnUm1aYVRaN0FCMzI0UUVnQldybHdKTHk4dmhJZUh3OUhSRVljUEh4YW1SdWpYcjUrd1hPblNwZkgyN1Z2RXhjVmgzTGh4bVVvb2YwMXljZ3psTkNOUzhidll3NGNQRVJjWGh5SkZpbWhjUjkwOHpvWWlMMG1iSFRLWkxNdjE1ZC9GRWhNVGhVRTVQWHIwd015Wk03TzlYME5wMnJTcHpnRklPWkZJaEVXTEZxRmh3NFpZdlhvMXRtL2ZubWtaUzB0TG5RYVF5R1F5cFdvbFJLb3dDRWxFUkVSRWVoV2JhZ2FmaU94MytPdGJlSGk0Y0Z1WE1vdDVqV0xidzhQRHN4V0VWSndQTXFzUndvYXlmUGx5QU9tWklQSlI0YjE2OVVLOWV2WHc2TkVqT0RrNTVlbHNTQzh2THdEQXRHblQwTHAxNnl5WGYvRGdBYjc3N2p1Vno3VnAwd1ozN3R6QmtTTkhoRG5jTXBKM0NHazdoNWljWW1lTXJ1djI3TmtUKy9idEF3RGN2bjBiQURJRmhtMXRiZkgwNmROTTYyYnN4S2hac3lZcVZxeUk4UEJ3WExwMENYWHIxaFZLMlNZbEphRnMyYkxvM2JzM3RtN2RDaHNiRzZXQW5hWVNhdW82bWVVWm1NV0tGZFAyNVFvMmJOaUF0TFEwVEpvMFNlbnhrSkFRekpneFEralUrL25ubjdXZWQ4akh4eWZIV1RuNVhXcHFLbTdldkNuY2I5U29rZkQvbkR4NU11enQ3WE0wRjl5OWUvY3lCY21COVBrK001YlVWRVdlQWVEazVJU0pFeWRtdVZ4ZTBMcDE2eHdIdCtXbGxoVVZMRmdRTzNic1FMbHk1ZURzN0l4NTgrYWhTcFVxR0RKa0NBQ2dmUG55dVJJMFVBeEVkK3ZXRGQyNmRkTnBmWDkvZjl5NGNRTkErdHhlSXBFSUkwYU1nSStQRC9idDI0Y2xTNWJvZkEyOWZmczJSb3dZSWN4OStmdnZ2MlBPbkRuQ09mbkRodzl3ZEhURTBhTkhBYVJmWTcyOXZTRVNpUkFjSEF3N096c1VMbHdZcHFhbWVQcjBLV2JPbklubzZHaVltcHFpUzVjdWF2Zjc1NTkvWXQyNmRjTDl3b1VMNDlpeFkvamhoeDgwdGxjK0I1dzI4MzVteFZCelFocURQR00wSTFWekFGcFlXS0JaczJZSUNBakFoQWtUVUtkT25VeHowcWtMUWhycm1tMHNOalkyMkxadEczcjA2SUVqUjQ2Z1E0Y093dnpKaWxuYnhZb1Z3NG9WS3pCKy9IaWNQMzhlMjdkdkY4b09hOHZZNzYyaGpxR2M4UFB6QTVEK1hUc3FLZ3FYTGwzS2xEMnZEOXBVKzlCVmJtZktXVmxaWWR1MmJaZzVjeWIyN2R1WHE5bmJlVW5mdm4yRlVzbEErckg1NzcvL0FnQTZkT2lnMDdHWGxKU0VMVnUyQ05zaFVvVkJTQ0lpSWlMU2kvZGZ6SEQ1amZyZ28xM0J6UFBnR1lKaXgycE9PcmFOVFhHT3dNK2ZQMmRyRy9JZ1pJRUNCV0JxYXFwMWRrRGh3b1d6UGVJMnEvYklPNlYrK2VVWHBVNU9KeWNuL1Bqamo3aHc0UUwrL2ZmZlBKdGhPSGp3WUR4NjlBZ3JWcXhRMmVHVVVZRUNCVkNvVUNHVno4bkw0OGJFeEtoZFJpNnJPZkwwdWE3aThTWVBDR2UzdEhGU1VwSlNWdUt2di80cS9OOTlmWDN4K2ZObm5EdDNMa2ZsVXhYSlMxZGxKd3Q2M0xoeFN2ZXZYYnVHYmR1MjRmRGh3MGhMUzhPZ1FZTnc1Y29WYk4rK0hXWm1adGkwYVpQYXpxdkxseTlqMmJKbENBZ0l3SXNYTDNSL0lWK0I3ZHUzNCtqUm8vRHo4MU1hTVMrVHlXQnJhNHN1WGJyQTNOd2NRSHAyWkhhcHkzNndzckxTS2N1MlNKRWlHa3NEeXVjYnpGald1bWJObWw5ZHR1dVNKVXNRRlJXRnJWdTNZdEtrU2VqY3VYT21hNEtqbzJPbXJKNmtwQ1RZMjlzRFNKOFRMYXY1SXN1WEx3K0pSSkxqVGt6Rm9KMDhrRHhreUJETW1ERURNVEV4V0xWcUZkYXVYYXZUTmx1MGFJRi8vdmtIcDA2ZHdoOS8vSUdLRlNzQ1NDLy90Mm5USmpnN08rUGp4NDhBMGdmU3VMdTd3OWJXRmxldVhOSDR1cWRNbWFMMk9GdXpaazJtK1laNzl1d3BCQzgxQlJIa3BjSDFrY21VVitlRVhMNThPU1pQbnF4eG1hd3lRWFU5MXRhdlg0L3IxNjhqTURBUWd3WU53cDA3ZDVRK0M0b0JKTVhydUxHdTJjYlV2WHQzakJvMUN2djI3WU9qb3lOa01obnM3ZTB6emZVOWR1eFk3Tnk1RXpkdTNNRHMyYlBSdDIvZkxLY0xVR1RzOTlaUXgxQjJSVVZGNGVIRGh3Q0EyYk5uWTlhc1dUaHk1RWl1QkNGemtyMm9qaUdDZ2tPR0RFSHo1czFSdkhoeGxRUHFOSW1PanRacW5SSWxTbVJyUUp5aG1KcWE0c3laTXdnTEMwT1pNbVhVemhzdEQ5dy9ldlJJR014amFXa3BUSXVnTGloUHhDQWtFUkVSRWVWSVpLSTUvS0xVQnd4S1dxU2hWYWtFbUprQWVHSzRkc2twL2hqS3o2TXpGVHNpc3ZzRFR4NkVURTFORlRxR3RURnIxaXlzV3JVcVcvdlVaTjY4ZVFEU1I4eFBuVHBWNmJuQmd3ZkQxZFVWOSs3ZHcrelpzOUdsU3hlamxvVlNwMU9uVHFoVnF4WUtGQ2lnVlJCU0UzbEh0RFpsRmJNVDVKQUh6M3IwNkpHdGpwQXJWNjRnS0NnSU5qWTJ3anh6Y3JHeHNWbU9WRTlOVGNYQWdRT0Y4cnNBc0hqeFluVHIxZzJWSzFmR2tTTkhBS1IzWE9xcjAwa2VoTXhPNW05OGZEeDhmWDF4L3Z4NW5EeDVVc2lxYnRDZ0FkYXVYWXVPSFR2aTRNR0RHRFpzR0xaczJRSkxTMHVsejRsWUxJYW5weWZXckZtRGE5ZXVDWS92MkxGRE9QYS9KU2RPbk1DRkN4Y3lQWDdzMkRIMDY5ZFA1ZWRibHd3SVEyY3ZmR3R6R0sxZHV4Yi8vdnN2d3NMQ3NIWHJWaXhZc0VEcGVVdEx5MHlsZEJVRDduWHIxdFVZV0VoTFN4TTZzSE55clE0TkRSV3lFVHQwNkNDVVV5NVVxQkRHangrUEZTdFdZTnUyYlpneFk0Yk84ODhOR2pRbzB6eHVKaVltZVAzNk5UNSsvSWhDaFFwaDZkS2xtRFZybG5BOE5tellVT1cyYkcxdE1YWHFWTFhsUk9mTm00Y1ZLMVlBQUdyWHJpM01IN2xpeFFxTUhEa1NRNGNPaGFlbnA5b3NTdmtnSTRsRUFqYzNOd0RBK1BIamRYcTljbmwxVGtnTEN3dUREeTRyVktnUURoOCtqR2JObWlFa0pBUS8vL3d6VHAwNkpUeWZrcElpM0ZiTUpETEdOVHN2V0xkdUhjNmRPNGVvcUNnQTZjZGd4bU5DSkJKaDA2Wk5hTnEwS1Q1Ly9vd1pNMlprbXFOT2svejIzbWIzR01vdWIyOXZJUUE4Y3VSSXpKa3pCNTZlbmtoS1N0SjcrWE5kemhXSzFTMHlVZ3htR3Fxa3RMeXN0cTZEMWx4Y1hPRGk0cExsY3N1V0xjczBxTVNZN3QyN2h4bzFhaWdkQS9MditkT25UMWU3bmp4d256SGduSnljaktWTGwyTC8vdjN3OS9jWEFwUnYzNzdWK0IzOCsrKy96NVN4Zi9QbVRaVlRQRkQrOXZVV2h5Y2lJaUtpWENPRENLSHhCWEQwbFozYUFHUTVxMVFNckJLTGRtWCtMd0JwSklyWmRUa05FaGxUY25LeWNEdTdIYlNLNVZoMWtSc2ROQjRlSGtJWnYrblRwMmNxaVNVU2lZUWY5VUZCUWJrU0JOVUhjM056dlpYNWxjOHIrUHo1Yzcxc1Q5SG56NTh4ZE9oUWpCdzVNdHNqMVYxZFhRRUF3NGNQejVTcEtKRkk4T3paczB4L2NuRnhjZWpUcHcvT25Uc0hPenM3bkQ1OUd2WHIxMGRVVkJSYXRHaUJYMzc1QmZ2Mzd3ZUFUSjM4T1hINThtVUF3Tm16WnpGbXpCaThmZnRXNC9MdTd1NzQ1WmRmMExCaFE5aloyYUYzNzk3NDY2Ky84UHIxYTNUczJCRmVYbDY0Zi84KzJyZHZqdzBiTm1EczJMRUEwanZKVnE5ZURROFBEN3g4K1JJTEZpeEFoUW9WTUdEQUFGeTdkZzIydHJad2RIU0V2Ny8vTnhtQUJOTG41ck95c3NMSWtTT1ZTbmcyYWRJazF3Y1lIRHAwQ0NLUkNDS1JTR1haMGV4SVNFZ1F0bm5vMENHOWJET24zcjkvai9MbHkrdjBwKzA4VGhZV0ZuQjBkQVNRSGxEV2h2eGNKaEtKc2p4UDZ1TWFCd0JUcDA2RldKeGVlU0Zqb0hUYXRHbXd0TFJFVWxJU2Z2MzExMnp2STZOVnExWmh4WW9WZVBEZ0FYcjI3SWwyN2RvSmcwbUtGQ21DbHk5ZklqQXdFQUVCQWJoNzl5NkNnNE9GdVVOVmxVdjk3Ny8vaEFCa28wYU5zR2ZQSHVHNUVTTkdZUHIwNmNLZ2pqdDM3cWhzMDYxYnR3Q2taNk5PbURBQkV5Wk0wTnZyL1pySVpES1ZmL0pNWjFWcTE2Nk5QLzc0QXdCdyt2UnBiTnk0VVhoT01ZQ1VreXcyZlZ5ejg0S2lSWXNxWmF1V0xGbFM1WEtOR3pmR3FGR2pBS1JuVFYrNmRDblgycVR2OXpZdkhVUHYzcjNMTkJmM2poMDdBQUQ5Ky9kSHlaSWwwYnAxYXlRa0pDaWRWM0txWExseUtGZXVuRkROUUJ2bTV1YkNlaGtwWm9QcXNrM1Mzcmh4NDFDdVhEbHMyTEFoeDlzNmYvNDg2dFdyQjFkWFYwUkdSaW9GV3lVU0NXSmlZakw5eWNYR3htWjZUbjROcDY4TGc1QkVSRVJFcERXSlRJVG5jWVZ3N0pVdC9OK3JMbXRYMlNZVkF5cC9Rc3RTaVRBVkdiOGtuV0xwUi9rY1NmbVJZbmxDeGRLc3VyaC8vNzdhemhKVmYvTEFvSzV6NW1RbE5qWldHR1ZidW5ScG9ZUlBSdDI2ZFVPdlhyMEFBRXVYTGhXeTJyNVc4dEhYdXBhQzBrWkFRQUNBOUxsRjFYVUNhckpqeHc1NGUzdkR4TVJFQ0VRb0tsYXNtTnJqS0N3c0RLMWF0Y0w1OCtmUnNHRkQzTDU5RzMzNjlNR1pNMmRRdVhKbFJFZEhZOGVPSFJDTHhiQzN0OWRxM2o1dFBIcjBDSzlmdjBhUklrWGc2K3VMdlh2M1psbm1NeXdzRER0MjdNQ0RCdzhna1VpRWpzSlhyMTdoNHNXTDZOR2pCeTVmdm94bXpacGgrdlRwRUl2RjJMQmhBLzc4ODA4QTZRR0M2dFdydzhYRkJlL2V2VVBwMHFWeDRNQUJ2SDM3RnBzM2IwYlRwazMxOHRyeW85bXpaeU1xS2dyNzl1MUQxNjVkamQyY3I1SkVJa0ZrWktST2YxS3BWT3Z0TjJ2V0RJRDI1Nmk3ZCs4Q0FPenQ3Wld1eGFvb0JpR3pXNDc1MUtsVE9IUG1EQUNnWGJ0MjZOeTVzOUx6WmNxVUVZS1BwMDZkd3ZIang3WGU5c3VYTCtIcTZpcVVOUVRTcXhKOCtmSUZNcGtNYytiTVFiVnExZkRERHovZzZ0V3I2TldybC9DZG8yclZxc0xjYjQwYk4wYjE2dFZoYW1xS3g0OGZLd1VmNUZxMGFJRkNoUXFoUm8wYThQTHl5dlRlclZxMUNxMWF0WUtWbFJYczdPd3lyUjhaR2FuWHdTeTFhdFVTQXU2Ni9uMnRwazJiSnBRbG56dDNMdDY4ZVFOQXVWSkZUb0tRT2IxbTV4V0ppWW5Zdm4yN2NILysvUG40OU9tVHltV1hMMThPUzB0TElYczV0K1NWOTFiZngxQkFRQUNhTldzbXpPc0hBSUdCZ2JoKy9Ub0E0TWNmZndRQS9QVFRUd0RTczl2MUZlQ09pSWhBUkVTRVRsVlc3TzN0aGZVeVNreE1GRzdyYTE1TWJXbjdHMGx1M2JwMVdpMmZsN0lnbzZLaWNQLytmY1RHeHFyOGJkeXRXemVZbVpsbCtzc1k0SDc4K0RGNjllcUZidDI2NGVYTGw3Q3hzWUdMaXd2Ky92dHZsZnVOajQvWDZqMmxyeE9Ea0VSRVJFU1VwVlNKQ0VHZkN1RjRpQzN1eDZqT1VLaFdKQVVES245Q3N4S0pSczE4ekVpeDNKcThuR0orRkJZV0p0eVd6MFdWMitRL1RFdVVLS0hYN2Y3ODg4OUNwOFBHalJzMUJsVTNiTmlBZ2dVTDRzdVhMeGc2ZEtqU0NQR3ZqWHorbGFDZ29DeEw3alp0MmxTbmptQjUrZFN3c0RDZE81RnYzcndwZEJyK3YvLzMvektWVmZyMDZSTmV2WG9sM0pkSUpEaDA2QkJHang2TjVPUmtXRmxaWWR5NGNaZy9mejV1Mzc0dGxGaXFXTEVpYnQrK2pWR2pSc0hhMmhxMWE5ZkcwYU5Ic3pYcXZYang0dGl4WXdkMjdOZ2hyTDkxNjFZQVVEdnZrYnpUUTdGMDJMUnAwL0RERHo5ZzA2Wk5lUFhxRllLQ2dyQnc0VUpVcWxRSjU4NmRRNGNPSGRDaFF3Y0VCQVNnV3JWcXVIcjFLcVpPbllvV0xWb0FTTzg4ckZpeElweWRuVkcyYkZsOCtQQUJUWnMyMWN1OFR2bGRqUm8xZEpxVGtYSkdVMGRmVGdma2FIc2VsbmVHTjIvZVBNdGxGZHVVVmNCU2xVK2ZQZ2xsdlUxTVRMQnk1VXFWeTgyZE8xZkk3cDh3WVlMVzh4MmVPblVLOCtmUFZ6cWZXRmhZd01MQ1F1aVlOVEV4d2I1OSsxQ29VQ0U4ZVBBQWd3Y1BWdHZKZi9mdVhUUnAwZ1RUcDAvSGxTdFhsSjZ6dExURTJMRmpjZW5TSlpVbGJNM016SEQ0OEdGNGUzdXI3UFIzZDNjWGJzdlBUVGxScFVvVjFLaFJJMXQvWHlzVEV4UHMzTGtUWmNxVXdkNjllMUcyYkZrQTZqTjZEWDNOeml0Y1hGenc1czBib1hSdWRIUTBacytlclhMWnNtWEw0dkxseXdnTURFVEhqaDIxM2tkK2ZXOTFQWVkwT1hyMEtOcTBhWU9JaUFpbEFYdExsaXdCa0g0T2xnOGlHVDU4T0FvWExveVhMMTlpOSs3ZE9Yb040ZUhoUWlsOU9VOVBUeXhjdUZBcG0xRXVPRGdZenM3T1dRYWNGQ3NXR0xyazhyZmczTGx6d3Y5QVB0aFRrVlFxaFVRaXlmU24rSCtiTVdNRzZ0ZXZEeTh2TDVpWm1XSGl4SWw0L3Z3NTVzMmJwMVNGeUJEYzNkMkZJRDdsWFhsdlVoVWlJaUlpeWpPU3hTWjRGbGNJeitQVWowS3RZZnNGdFcyL3dNd2tiNDVnckZ5NU1zek56WkdXbHBacEJHZCtJbTk3NGNLRlVhcFVxVnpmWDBwS2l0RFJyTThnNU5xMWEzSHk1RWtBNmFXaGZ2amhCNDNMMjl2YlkvSGl4Vml3WUFIdTNidUg2ZE9ucXgxaG05OVZxRkFCNWNxVlEyUmtKRzdkdW9WMjdkb0p6OGxrTXFXc0VsdGJXNjNMNUVva0VxVU9IVE16TXhRcFVrVHJkcG1ibTJQT25EbjQrUEVqZnYvOWQ4eWNPUk1PRGc3bzM3OC96TTNOaGN5aU5XdldvRlNwVXBCS3BkaTFheGQ4Zkh6dytmTm5lSGg0NExmZmZsTzU3UklsU21EdjNyM1l1WE9uemlVNTc5Ky9qeE1uVHVENDhlTTRjT0NBMG54bjRlSGgyTGx6SjREME9hZzBsUjE3K3ZTcEVJaTB0cllXNXBNRDB1ZXljWGQzaDV1Ym05Q3haMjF0amRteloyUHUzTGtvV0xBZ3RtN2RpbW5UcGducmRPalFBWXNXTFVLSkVpWGc2T2lJUllzVzRlREJnenE5TmtxbjY5eE1sTHZrNVFXMXVRYUZoWVVKSGZiYVpEY3JaaW5yR29RVWk4VVlNbVNJTU5CbzZ0U3BhZ09mUllzV3hmcjE2ekZ5NUVoOC9QZ1JBd1lNZ0orZlg1WnpvOGxMQ1BmbzBVUGpjczJhTmNPT0hUdUVzc056NXN6Qm1qVnJsTnBxWm1hR2hnMGJvbDY5ZXZEMzk4Zm8wYVB4OE9GRHBRRTVtemR2MXJnZnhUS0c2OWF0QTVEK2Z4R0x4ZGkyYlp1dzNQRGh3NFhTckhLS3kydkR5OHNyVDg0SmFXeTFhOWRHU0VpSVVxYVdZbmxqeFFDU29hL1plWUcvdjc5UVZuamV2SGtvVTZZTWZ2bmxGK3phdFF1alI0OUdtelp0TXEwakQ1VHBJaisvdDdvY1E2cElwVklzV0xCQW1MNWcyTEJod3ZubTJyVnI4UER3QUFETW1UTkhXTWZHeGdaang0N0YrdlhyTVcvZVBBd1lNQ0RiODRRUEhqd1luVHAxd3BBaFF3Q2tmeS83NmFlZmtKQ1FnTURBUUtXNUx2MzgvTkNsU3hja0pTVWhJU0ZCNHpRTDhuTFc4b0VlcEYveTYxbTVjdVhRcUZHalRNLzcrUGhrcWlTUWtmeTc4cUJCZy9Ebm4zOEtnMDVTVTFNTkhvUmN1WElseG93Wmc3Lysra3RsdFJiS0d4aUVKQ0lpSXFKTTR0Tk04ZVJUUVlRbHFBOCsxckw5Z3BwMlgyQ1dCMHF1YWxLZ1FBRTBiTmdRL3Y3K21Ucmk4aE41WjI2elpzME0wcW1uMkVsVHBrd1p2V3p6MEtGRHdnajR5cFVyWTlldVhWcXROMmZPSEhoNmVzTFB6dzlidDI1RjFhcFYxWTZrejIrZVBIa0NaMmRuVEo4K0hRNE9EdWpVcVJQMjdkc0hMeTh2cFNEa3pwMDc0ZTN0allVTEY2SlJvMGE0Y09HQzF2dVlNV01HMXExYmg4cVZLeU11TGc1SlNVbnc4dkxTS2p0SmthdXJLeDQ5ZW9TMWE5Y0tiYTlac3liKytlY2ZBT2tqN2t1VktnVnpjM040ZUhpZ2JkdTJPSG55SkdiT25DbDBlZ1BwcFFUYnRtMkw1czJiN1FQMk1BQUFJQUJKUkVGVVF5UVNZY3VXTGRpNGNTUDgvUHhVbGhhVVV4eUJYYVZLRllTR2hncjMzNzE3SjJSb2lzVmlEQjgrSENrcEtlalNwUXRhdFdxbDhYWDk5Tk5QU0V4TXhKbzFhOUNuVHgrRWhJVGc3Tm16T0hic0dLNWV2U3FVcTdTMnRzYkVpUk14ZS9ac2xDcFZDcEdSa1hCMGRNVHAwNmNoRW9udzAwOC80ZURCZzhJY2JlUEhqOGZLbFN0eCtQQmhEQnMyREgzNjlOSGgzYzU3OXV6Wmc4REFRTmpZMkdEeDRzVUcyV2VWS2xXMDdzekt6NE5NOHByWTJGakV4Y1doUW9VS3d2dC85KzVkSWFEdy9mZmZaN21ObFN0WFFpcVZ3c2JHUm1XbVJVWTVDVUpPbno1ZE9DZFdyMTVkbUd0Tm5SRWpSdURRb1VNNGUvWXNIang0Z0FFREJ1RGt5Wk5xTzd1VGs1UGg2K3NMQU9qZXZYdVc3Umt4WWdTdVhidUdiZHUyWWUzYXRlalZxNWVRMmVYbzZJaTNiOTlpNHNTSjJMMTdOeG8zYm95d3NEQk1uVG8xMjNPMHljdWJBOEQ2OWV1RjdNNUdqUnFoUzVjdWFwZS9lUEVpTm03Y2lOR2pSMlBBZ0FGcUE0MDllL2JNY2FkeXhtMTA2OVpOTDNPUkdWdkdVcEVKQ1FuQ2JjWGp5UmpYYkYzcDh4eWZtSmlJRVNOR1FDd1dvMnJWcXBnelp3NEtGaXdJZDNkMytQcjZZdEtrU2JoLy83NWVnbnI1NGIzVlJOdGpTRTR4dTNyWXNHRjQ4T0FCVEUxTnNXTEZDc3ljT1JOQStqbHIwcVJKQUFBSEI0ZE1jMjNQbXpjUGJtNXVpSW1Kd2FSSms1UUdYMlZGSnBOaDVjcVZXTGh3SWNSaXNkQ2V0Mi9mb2srZlBraElTSUNkblowUUdKVnIzcnc1MnJadEMyOXZiNnhldlJvbFNwUlFDbzRxa3BlVDF0ZWM2L1EvTXBrTVBqNCtBRlJuUVdxcmE5ZXVXTDU4T1pvMGFhTDBlSXNXTFZDblRoMHNXYkpFcUh5UzIySmlZaUNSU0pDYW1xcjArSWtUSitEczdJd25UNTZnU3BVcVdMWnNHUVlQSG15UU5sRm1ERUlTRVJFUmtlQmppaG1lZkNxRU4wbnFPd1hxMkgzQmQ3YlpDejZhaTB5UUprdnYwRStUaUdGdWFwaXZveDA3ZG9TL3Z6OThmWDJSbHBhVzQwNFBUMDlQdGMvRng4ZXJmRDRuODl5bHBLUUljN3JvVXFJcUp6NSsvQ2pjMWtjUTB0UFRFNk5HallKVUtvV0ZoUVdPSFR1bU1lQ2t5TlRVRk83dTdtamF0Q2srZnZ5SXVYUG53c3JLS2wrUGRnME9Ec2JTcFV0eDhPQkJTS1ZTT0RnNHdNSEJBZjM2OWNPK2ZmdHc4T0JCTEYrK0hLYW1wZ0RTTzNjOFBEelF2bjE3bGFPVzFUbHc0SURRMGJ0aHd3YkV4TVJnN05peDZOMjdON3k5dmRHNGNXT2QyaTJmdjZ4VHAwNGFNMk5zYkd4dzh1UkpOR25TQk92WHIwZlhybDNSbzBjUGlNVmlvVXhYdTNidGNQbnlaWnc1Y3daUG56N0ZzR0hEY1Bic1daaVkvSytlYzJSa0pNNmZQdzl2YjIrY1AzOWVlRHcwTkJTbXBxWm8yN1l0Qmd3WUlIU0N5R1F5VEowNkZkZXVYWU8xdFhXVzJVUkFldkFqSkNRRWp4OC9SbEpTRW9ZT0hhcjAvSGZmZlllSkV5ZGk3Tml4c0xXMVJYSnlNbGF1WElsbHk1WWhJU0VCMXRiVzJMRmpCOXEyYll1REJ3L2k3ZHUzQU5Jekp2NzY2eS8wN2RzWHc0WU5nNStmWDZaU3R2bkowcVZMRVJJU1l0QU9IRjB5c0w3bWpDdERlL2JzbVhETnNyQ3dnSW1KaVRCSGwwZ2tVZ3A2cVhMNThtV2hIUEtFQ1JPMG1zZjQvZnYzQUFBckt5dmh2S2VOUllzV0NaOXphMnRybkR4NVVxdXl2L3YyN1VQVHBrMFJFaEtDOCtmUG8wZVBIdkQwOUZRNUg2V1BqdysrZlBtQ2dnVUxDcVVjczdKKy9YcjQrL3RqeUpBaFN1dmN2WHNYQVFFQktGQ2dBRHc4UE9EazVJUkZpeFpoNzk2OUdERmlSSmJaSjVvOGYvNWNLWGprNnVxcWNmbjM3OS9qMUtsVGVQNzhPUVlNR0tBMmtLOXR5VnBOTW02amJ0MjZPZDVtWHFSWVZqaXI3RnBWOUgzTjFvVyt6dkZTcVJURGh3OUhjSEF3VEV4TXNHZlBIcUVrK1k0ZE8xQy9mbjA4ZnZ4WUNHUVppakhmVzExa2RReTlmUGxTdVAzZ3dRUFkyTmpnNk5HajZOYXRtL0Q0bENsVEVCUVVCRE16TS96MTExK1p0bEdxVkNuTW5Uc1h2Ly8rTzQ0ZE80Ymx5NWRqd1lJRmF0dWtPRWZqcUZHamhNRld2LzMyRzFhc1dJR2twQ1QwNmRNSEVSRVJLRml3SUU2ZE9vWGF0V3NyYmNQTXpBeEhqeDVGdTNidEVCQVFnTGx6NTZKa3laSVlNMlpNcHYzSkI0MW0zQWJsM0kwYk40VHJiVTRHeCszY3VWTnB5aE1BU0V0TFExQlFFTzdmdnkrVVI4OXRZckVZVVZGUkFDQ1VOQWJTUzdTT0hEbFN1UC9zMlRNTUdUSUV4NDhmVnp0Tmc2R2xTdjVYc3RqY0pBL05aWk5MdnY1WFNFUkVSRVJaaWtvMngrVzNOcmdZYWFNMkFGbkhMaG45SzhlaXRsMXl0ck1mclJTQ2pnbXB5UnFXMUsrQkF3Y0NTTS91dUhUcFVvNjMxNmRQbjB4L2N1SGg0UnFmejQ3ejU4OExJNk1OOWNOSlBzZGZpUklsY2p5Zm5adWJHd1lNR0lDMHREU1ltWm5oeUpFam1VYk9acVZLbFNvNGNPQUFURXhNSUpQSk1HWEtGQ3hZc0VEdGZGdDVpV0liWDd4NGdkR2pSNk4yN2RyNDU1OS9JSlZLMGJ4NWMySGVybDY5ZXFGWXNXSjQvZnExMHNqMGQrL2VBZitmdmZzT2o2TGEzd0QrYnQvMENnUUloQkpxUkVGUU9pSklSN0Nob05lTG9Gd1FVYTZBSXIxY0VIK0s1YW9nV0dnS0FoYUswb1FnS0lRaVRZcUVCRWhJSVpWa04zWDcvUDdZdTJPV3ROMWtrMDE1UDgvRDh5U2JtZG1UWlRNemU5N3pQUWZXS1ZzZElRZ0MvdS8vL2s4TWZxZFBuNDVSbzBaaHdvUUplUG5sbDVHUmtZRisvZnJoODg4L2QvajNTRWxKRWFzZVo4MmFWZTcyWVdGaDJMSmxDMTU0NFFVTUhqd1lnRFY4dGEwVDFMWnRXd0RXam96QXdFRHMzNy9mcnRQOCsrKy9SMmhvS0NaT25JanQyN2REbzlGQXBWSmg1TWlSV0xkdUhkTFMwbkQ0OEdHOCt1cXJDQXdNaE5sc3hvUUpFOFRwZXRlc1dZTTJiZHFVMjA1YlowelRwazB4WnN3WWRPclVDU0VoSVpnNmRTcU9IeitPYTlldVljYU1HV0puWG5oNE9HYlBubzI4dkR6MDd0MGJaODZjd2RpeFk4WE93cHljSFBIWWp6NzZLR2JPbkltOHZEd01HVElFeDQ0ZEs3YzlOZEh0MjdmRkVLR21kTjVRMVNtNmxsOWhZYUhZQWUzajQ0TU5HemFnVjY5ZXBlNTc4K1pOUFBmY2M3QllMR2pTcEFubXo1L3YwSE5ldUhBQkFNUXBSc3RqTnBzeGFkSWsvT2MvL3dIdzkyQVZSenV0QXdNRHNXUEhEckhxOHVqUm8zamdnUWR3OGVMRll0dCsrZVdYQUt4VmtJNnVhNnBXcTNIeTVFbk1uajFiRE1qMWVqMHVYYm9FNE85MU1tZlBuaTJlcHlaUG5teTNIcHd6c3JLeU1ITGtTUEg4TTNIaVJQRzhXOVkrd044ZHQyV3RJeW9JQWxKU1VyQnMyVEs4ODg0N3BXNHpmLzU4ZlAzMTE4ak96aTd6V045Ly8zMkZmazlYaTQrUEwvR2ZiVHBJWjlrR29YaDVlZGtOcUNsUFZWeXpuZUhLYy95YmI3NHBUc001ZCs1Y3UybFgyN1p0S3dhUHk1WXRjMml0OXZMV0QzUmsvNnA4YmF2N1BWUzBuYzJhTmNQeDQ4ZnRBc2dQUC94UVhPdHh6cHc1cFU1eE8zdjJiSEV0OHZuejU0dUR6RXJ5MTE5L2lWK2ZPWE1HUGo0KytQSEhIOFdaTWNhTkc0ZXpaODlDS3BYaW0yKytLWEdxWGNBNlVHVFBuajFvMGFJRkFPc2dsYUlEekFEcmRKNC8vdmdqQUtCUG56Nmx0cW0rdVhQbmp2ajEzZFd6enRpMmJSc0FhOER0NktDWGt5ZFAyaTA3VUpxLy92cEwvS3hYWFlQdWtwT1R4YzlaclZxMUVoKzNuV2ZtekptRDY5ZXZpNTliRml4WVVDM3Rja1RSdmhCdkp3WmYxVmFzaENRaUlpS3Fwd1JJa0pTbndGV05HbHBENlRlK0VRR0ZhT09uaDhJRmF6NTZ5K1hRbUt4VHBlUWFDaERnNGR5VWF4WDE0SU1Qb2xPblRyaDA2UksrK09JTHV3L3J0Y0VYWDN3QndEb0ZYbld0a1dZTG14d0pjVXBqTkJveGQrNWNyRnk1RWdBZ2xVcXhidDI2Q2xlRkRoa3lCR3ZXck1HLy92VXZBTUNLRlN0dzlPaFJmUDc1NTRpSWlLaHdPNnVhTGRBRjdFY2RSMFJFWU5teVpjakt5aEtyVFZVcUZWNTU1UlVzWGJvVWI3NzVKaDU1NUJFRUJ3ZmoxcTFiQU93L1lKZm02TkdqZVBQTk4zSDY5R2tBMWs2ZW9tdVNmZnJwcHdDQXp6NzdESk1uVDhaWFgzMkZSWXNXWWVqUW9XVjJtcjc1NXBzb0tDakEvZmZmYnpjbG9Wd3VoOGxrS3JIemZQRGd3WFlkNGIvLy9ydjRkZi8rL1FGWU84QS8vZlJUUFB2c3MxaThlREVHRHg2TWJ0MjZZZURBZ1ZBb0ZGQW9GQmc2ZENpZWZQSkpQUHJvb3lWTzFSZ1hGNGQvL3ZPZllzajMvdnZ2NDdubm5pdTJuY2xrc3ZzK016TlREUGhidEdnQnFWU0t3NGNQSXpBd1VId3RybHk1Z25YcjFtSGR1blhpTk1WTm1qVEIwcVZMTVhIaVJERmdTRXBLQWxDOGMyakZpaFU0Zi80OERoOCtqSWNmZmhqTGx5L0g2NisvWG1QVzdYS0VyUkpicVZSV2F2b3VHOXNVdHdBckdLdEtTUlY5anZMMzk4ZmV2WHVSbHBhRy9QeDh5R1F5TkcvZUhQMzY5U3Z6dUJjdlhzVFFvVU9Sa3BJaW51OGRxWGpQejgvSDExOS9EUURvMXExYnVkdG5aR1RnaFJkZXdONjlld0ZZcnkyYk5tM0M2TkdqSGZ3TnJlNjc3ejdzM2JzWFE0Y09SWDUrUHFLam85RzllM2NzVzdZTXI3NzZLcFJLSlpLVGs4WG5LVnBWQWZ4OTdpdGF1VlRVM1gvang0NGRFd2RoMktiYlZpcVYrT1NUVHpCMDZGRGN2SGtUbjMzMkdXYk1tT0hVNzNIcjFpME1HelpNWExlMmUvZnVZblZvMGIrdnUyZUNzSjJ6bWpkdlh1cXh6V1l6OXUvZmp3MGJObURYcmwxaSs4UEN3b3BWalI4OWVsU2NDbGVoVUdEUW9FRVlNMllNSG4vODhSTFgzWXVPanJiNzNoYStBTmFxenZLbTVVMVBUeTkyakxLMGFOR2kyS0NxbGkxYk9yeS9JMzc5OVZjQWpxKzNDVlRkTmRzWnJqckhMMTY4V0d6NzBLRkRzWGp4NG1MYnpKNDlHOXUyYmNPb1VhT0tWVktWeEZiNVY1SGdwVHBlMitwK0Q5bk93UjA3ZHNTaFE0ZnNaaXRadlhxMWVQNFlOR2hRbWRQcUtoUUtmUHZ0dCtqUm93ZHljbkx3Mm11dklUVTFGVXVYTGkxV2pXNmJpaHV3RGxMWnVYTW4ycmR2RDRQQmdERmp4bUQzN3QwQXJBRm9lV3U5aDRTRVlOKytmZWpac3ljMEdnM0dqQm1ENDhlUGk5WFJQLzMwa3hpNFBmYllZMlVleTFVeU16TXJ2RzkrZnI1VCswdWxVZ1FHQmpyOVBMWmdGZ0FhTm16bzlQNkE5ZDdMTnNCeDhPREJaUTR5emNyS3d1Yk5tL0hGRjEvZzBxVkxDQW9Ld24vLysxL3h1bGQwd0oyTjdUeHl6ejMzdUd3dHo2THJ4V2RsWlJWNzdXelhQUURpekJrR2cwRWM0TEJnd1FKNGVIaGcwYUpGV0xseXBUalZiMDFnRjBMS2E4OW5nb3BpQ0VsRVJFUlV6NWdGSUQ1WGhXdGFOZktOcFgvQWpnalFvWTJmemlYaG8wMURsUXBKdWdJQVFKSTJIYzM5SE8ra3Fhd1pNMlpnd29RSjJMVnJGK0xpNGlyVmFWRFpVZG5PaUltSndaNDlld0RBNlk3SnNvNjViOTgrQkFZR0lqQXdFSjZlbmxBcWxWQW9GRWhMUzhPMmJkdnc3YmZmQW9ERFU4L2R6VGE5NXZuejV3RllPNDgyYjk1Y2JGMGFaMDJhTkFrNm5RN1RwMCtISUFpSWlvckN2ZmZlaTIzYnRwWGI4ZUV1dG1rSmJabzJiWXFsUzVmaWhSZGV3TUtGQzdGOCtYS0Vob2JpMEtGRGFOZXVIV2JObW9VdnYvd1NpWW1KR0RSb0VGYXRXaVdPTUM4dEZFNU1UTVRPblR1eGZ2MTY4VFgzOVBURU8rKzhnMWRmZmRWdVc2bFVpdFdyVjZOYnQyNzQ5Ny8vamRPblQyUEVpQkVJQ3d2RG1ERmpNSFRvVUhUdjN0MHViRGgrL0RpKytlWWJBTURiYjc5dGQ3d1dMVnJnK3ZYcitPaWpqL0RoaHgrV09QV2l3V0JBVkZTVVdMV2tWcXZ0QmdPTUd6Y09telp0d3Y3OSt6RnIxaXdjT1hJRUFRRUJpSXlNUk5ldVhVdWQxczVrTXVHTEw3N0E3Tm16a1p1YkM1bE1oZzgvL0xEWTc5eWtTUlBjdm4wYlgzLzlOWll1WFFxVlNvWDgvSHl4dzF3dWw0c2RZTUhCd2JoNTh5WisrT0VIYk4rK1haeDJ6UFovTjJQR0RFeVpNcVZZbTNiczJBR2dlSEN2VUNpd2QrOWVQUHZzcy9qeHh4OHhlL1pzZlBMSkozajk5ZGN4ZGVyVVNsY2FWNGVpMDBFN01yVm1TVFFhRGFSU0tieTh2TVJRQjBDWm5YRTllL1owYW1wT1J6ZzZEZlFiYjd4UnE5ZWVMVHA5WGtVTUd6Yk00VzNOWmpOV3JseUp4WXNYUTZmVFFTcVZZdjM2OVhaLzR3a0pDZmo1NTUvUnRHbFRCQVlHd3N2TEMwcWxFbkZ4Y1ZpMmJKbFlOVlRTNElHaXZ2LytlMHlkT2xXc1lGYXBWTml3WVVPeFFNeFJmZnIwd2Y3OSsvSFlZNC9oenAwNzBPbDBtRFZyRmxhdFdvVzFhOWZpenovL2hObHNocisvZjdFQk5HRmhZYmh4NHdZKytPQURyRjY5dXRUM2x0Rm94SjkvL2lsT1Q5ZWtTUk83NnFRaFE0Ymc2YWVmUmtSRWhOTlQyRzNkdWhXdnZmYWErSG84K09DRDJMTm5qM2hlS1JwUS9QREREK0xybEpDUUlGYkUzSDNPRWdRQnAwNmR3clp0MjdCMTYxYXhFaCt3aHNTVEowOHVjWWFIZSs2NUI2dFdyY0xtelpzUkZSV0Z2WHYzWXUvZXZaZ3laUXFHRFJzbXJvMXJhMXRaZzZvY1dhTnZ4WW9WeGRhZEs4dUpFeWZRbzBjUGg3Y3ZpVjZ2UjJSa0pCbzFhb1FHRFJyQXk4c0xhclVhMmRuWjJMaHhveGdVMkdZM0tFMVZYN09kNVlwei9IdnZ2WWNsUzVZQXNBNnkyclp0VzRubmI2VlNpUk1uVGhRTG1ZOGNPUUtaVEFZL1B6LzQrUGhBS3BVaU5qWldYRGZRa1VGWVFNMTdiZTlXMmZmUTRzV0xJWlZLOGVLTEw0cC8zNElnWU5HaVJlSTlUVVJFQkxadjMxN3U5Yk5EaHc3WXVuVXJSbzhlRGFQUmlMZmZmaHVSa1pIWXNXT0gzYm5qdWVlZXc4NmRPOUczYjEvczJyVUx2cjYrME92MWVQTEpKOFhQS08rKys2N0Q1Ni8yN2R0ajY5YXRHREZpQkhKeWNqQml4QWljT25VS2ZuNStlT3V0dHdCWXIwR3VEbmhMMDZCQmd3cnZPMy8rZkljci9nRWdLQ2lvMU5BeU1qSVNIMy84TVJvMWFvVGc0R0I0ZTN0RExwZmpyNy8rRWdlSEFxandlZXkzMzM0VEIzdVVOR2pIdGpiei9QbnpjZUhDQmVqMWVnRFcrN1JKa3lZQnNBNWF1WG56SnBZdFc0YkZpeGVMOThLSmlZbmlkTWVsVmNJNnU5NHpBSVNHaGtJaWtVQVFCUEV6azIxUVMySmlJcFl2WHc0QTZOU3BrL2gzcWxRcUVSSVNndFRVVkt4ZXZScFRwa3pCMnJWcnhmYlhGSW5hTlBIcmhzcWEvMW1nc2lUQ21iWFYxNE5DUkVSRVJHNWp0RWh3STBlRkdLMGFlblBwbFNjZEEzUm82K0x3MGViVksrZXdQU1VSQVBEZWtHbjRaMmZIT3prcnkydzI0Nzc3N3NPVksxZnc3TFBQMm4yWXE4bWVldW9wL1BEREQzamdnUWR3NnRRcGwxUU5KU1ltT3ZRaHJFR0RCcmgwNlZLWkkvbzNiTmlBQ1JNbUFMQVBaeTlldkloKy9mcEJxOVdpUVlNRzJMNTl1MWo1NWdyZmZmY2R4bzhmajhMQ1F2VHYzeCtIRGgxeWVWamhyTHk4UFBFRGR0SFhZdEdpUlZpNmRDblVhalhtekptRFdiTm1pUi9hdFZvdGhnd1pnbE9uVHFGeDQ4WTRldlFvMnJScGcyUEhqbUhnd0lFd0dBemljVHAzN296ejU4OURyOWZqMUtsVHVITGxDczZkTzRkang0N1pWWU5JcFZJODg4d3orTTkvL29QV3JWdVgyZWJidDI5ajBhSkYyTEJoZzEyVm9FUWlRWGg0T01MRHd6RjgrSERjYzg4OW1EeDVNc0xEdzhVT0o1dGx5NWJaVFc5VTB2L0QzZFBtenAwN1YrdzRzSW1MaThQTW1UT3hkdTFhaHpxRWR1N2NpZG16WjR1am9CczNib3d0VzdhVStENmJPbldxT0UyclJDS0JWQ3ExYTlPNGNlT3daY3NXY1ozT3U2dHJldmZ1alpkZmZobERodzVGYW1vcUdqWnNDRzl2YnlpVlNpUWxKV0g3OXUxWXVIQWhkRG9kbGl4WmdvVUxGeFpyZzhWaXdZSUZDN0J5NVVvWURBWTg5TkJEaUl5TWRQdjcxaEhkdW5YRDJiTm5zWGJ0V3JFUzJWbnZ2ZmVlMkpsc0V4RVJnY3VYTHhmYnRqTG51ZGpZV0lTSGg5czl0blhyVm93Yk42N0N4eXpQdDk5K1crRVF6SlZTVTFQdE9xVkxVL1JjbFp1YkMyOXZiMmcwR2pGRXk4aklRSEJ3Y0xuUHA5ZnI4ZlhYWDJQbHlwWGllb0srdnI3NDRvc3Y4UFRUVDl0dG01U1VWTzUwMG1QR2pNSDI3ZHRML2ZuQmd3ZnRLcXREUWtLd2MrZk9jZ01mUjhURnhlR3h4eDRUcDJOdDNMZ3hUcHc0Z2REUVVPemZ2eCtKaVltWU1tV0szVDRMRnk0VUIxWTQ0OU5QUDhVcnI3eGk5NWdnQ0tXKzc2T2pvOFhBenZiL2V1VElFU3hmdmh5SERoMFN0M3ZtbVdmdzVaZGZGZ3RNK3ZidEsxYUplM2g0UUNLUm9LREFPaUJNTHBmanp6Ly9STWVPSGZISEgzOWd3NFlOK09tbm41Q1ltQ2p1NyszdGpYSGp4bUhLbENrT3I1c1hGeGVITFZ1MjRKdHZ2ckU3bi9yNittTE1tREg0N0xQUG9GUXFIVHFXcTloQ3lKSmV6N3VWdG8wZ0NBZ0lDQkE3NjBzaWw4c1JGUlVsQnMzdXVHWlBtemF0bkZmRG5pdk84WkdSa1JnMGFCRGF0R21EWDMvOTFXNTlOa2ZZN25kTDgrNjc3eFliR09LdTE3YTYzMFBsZWU2NTU3Qmx5eFlBMWdySlgzLzkxYWxxdVo5KytnbGp4b3lCWHEvSG9FR0RzSGZ2WHJzS05BRFlzMmNQSG5yb0lYaDdlME92MStQeHh4L0h2bjM3QUZnSEJOakNRMmQ4OE1FSG1EbHpKZ0NnYTlldUdEbHlKSllzV1FLcFZJcFRwMDQ1VkJudkN0VTVJME5aSWVURml4ZkZLWEpMTTNEZ1FMdnp2ak5lZnZsbHJGbXpCaktaREttcHFYYlgrYU5IanhhN2YrN1Jvd2VtVHAyS01XUEdpSU5INXN5WlUrWjZ3ektaREdmT25FSG56cDBCMkYvN1c3VnFWZVpyYmF0NnZucjFxdDE2NENOSGppejIyZU51WDMzMUZTWk9uQ2grLzlGSEgrSDExMTh2dHQxbm4zMVc3RnJ1TGh2UDc4V2J2MWhuTFhpbWNUTjhIRkV6MXFWMWhxVGJaSWYvZUJoQ0VoRVJFZFZ4T3JNVU1Sb1ZidVNxWWJLVXZsM0hBQjNhK09xZ2xGWGQ3ZUYvNDJMdzlvMnJBSUNYdWo2SzVZOVU3NGVBMzMvL0hmMzc5NGNnQ0RoOCtMQkxRN0dxOE1zdnYyRElrQ0dReVdTSWlvcHlxRExBVVUyYk5zWHQyN2RML1htL2Z2M3cyV2VmbGJ1K1Zta2hKQURzMnJVTDc3MzNIclp0Mitid09sL09pSTZPeHB3NWM3QjI3ZG9LVDAza1NxV0ZrR2F6R1ZPbVRNSHJyNzllNHV1Wms1T0RBUU1HNE96WnMramF0U3YrK09NUFNDUVNIRGx5Qk04Ly96eVNrcElna1Vpd2VmTm1qQnMzRGdhREFSMDZkTENiNWhXd2Rwci80eC8vd0VzdnZTU3V0K2lvNU9Sa2ZQNzU1OWl5WlF1dVg3OHVQdDZnUVFQODhjY2ZDQXNMZzlGb2hGYXJMUlpPbUV3bXZQZmVlOWk0Y1NQaTQrUEZrZE4zOC9QelE1czJiVEJwMHFRS2QzSVd0WDc5ZXJIRDRibm5uc01ISDN4UTZ2c2dOemNYYytmT3hjNmRPNUdjbkF4QkVDQ1h5OUcwYVZNODlkUlRXTHAwS1R3OVBlMkNzdkR3Y0l3ZE94Yi8rTWMveERYeTB0TFNFQklTVW1xYklpSWljUExreVRLckptSmlZckIwNlZLOC8vNzdUazNaNXk3NStmbnc5L2VIeFdMQjdkdTNLOXptM2J0MzI0MjhiOTI2TlRadjNseGlnR1RycExxN0k2b3N0bjFLQ2lIejh2THNxcmxjb2FDZ1FPd3NySzhoWkhSME5IcjE2b1hzN0d3QTFpbEdOMnpZSUs3M2RiY21UWm9nUFQyOTJLQ0UxcTFiNDhVWFg4UWJiN3hSck9QN2J0T21UY09xVmFzd2V2Um9yRm16cHN5L1IyZnA5WG9zWGJvVW4zenlDU0lqSThzTkFQUjZQUllzV0lBTkd6YUlsWWlsa1VxbENBOFB4OHlaTTUwKy85MGRaa1JIUjZOVHAwNWlVTkt3WVVPODk5NTcrT2MvLzFuaS9yZHUzY0wwNmRQeCsrKy9pK3RBcXRWcXRHdlhEb3NXTFJMWEFEeHc0SUE0MWJaYXJjYnc0Y1B4ekRQUDRORkhINjNVMUhySGpoM0RWMTk5aGUrKyt3NzUrZmtZTzNhc09OdUNPMVFtUUFLc0Zkb25UNTRzY2Ird3NEQjgvUEhIR0RWcWxQaVl1Njdaam5MVk9SNndUdHY1L1BQUE94MUFBc0R5NWN0THJDaFRLcFdZT25VcVZxNWNXV3pRanJ0ZTIrcCtENVhuNk5HakdEcDBLTHAyN1lvZE8zWlVxTEx2OU9uVG1EdDNMcjcvL252NCsvdVh1ZTJ0Vzdjd2FOQWd4TWJHWXRteVplTDZleFV4WWNJRWJOaXdBZVBIajhlc1diUFFxMWN2dlBqaWkvand3dzhyZkV4bjJhYmxydzRTaWFUVXRZVUxDZ3JnNStkWGJPa0FpVVNDMXExYjQ0a25uc0RDaFFzZFhwdjRidVBHamNPMmJkdlF0MjlmSEQxNjFPNW5LU2twNk5TcEV6UWFEY2FPSFlzWk0yYVVPT2lrc0xBUWMrYk13Wll0Vyt5dWV6S1pEQjA3ZHNUU3BVdnRwdEV0R2tMYTdqZEtVOXE5WDJwcUtsNTc3VFVjT0hEQWJocFlwVktKZHUzYVljYU1HWGpoaFJlS0hlKy8vLzB2VnF4WUlkNjd6NTA3dDFnMXREdk5PN1FHWDU3OUNRQXdON3dEcHJkdzdseFZFekNFSkNJaUlpTGtHV1c0cGxValBsY0pTeGwzZkIzOGRXanJyNE95Q2lvZjcvYnJuWFNNUFgvQytyd05XdURJeEZWVi9weDNzNDNnYk5XcUZjNmZQMS9oYWFlcVdsWldGanAzN296RXhFUXNYTGhRbk9MS2xjZlhhclVvS0NpQVhxK0gwV2lFMld5R1VxbEVpeFl0SE9xQUJxeVZLYmIxZGZidjMxL3M1MlZWZDlRMWhZV0Y0aFNHUjQ0Y2NXcmZqSXdNVEpzMkRTdFhyclNyRnRMcjlUaHo1Z3lDZ29Mc1BwQnYyYklGcjcvK09ycDE2NGFlUFh1S25VK3VlSzB2WGJxRVE0Y080ZGl4WTVnMmJWcUZwK1N0RHN1WEw4ZEREejJFUG4zNnVPUjRCb01CSDMzMEVZWU5HNFpPblRxVnVFMkhEaDBRR3hzckJpbHl1Und0V3JUQTQ0OC9qcmx6NTViYmVWZmJIRDU4R0FNSERrVHYzcjNGYXFxS01Kdk4wR2cwTUJxTlVLdlZaYjVPdG5OSjM3NTlIZTVzcyszVHIxKy9VcWZ2ZFNXejJTeXVjZHF4WThjYU1SQkNxOVZpOHVUSkFLelZuNlhSNi9YaWRtdlhyb1ZLcFVKZVhwNDRNQ2N5TXJMRU5meEtjdWpRSVN4ZXZCano1OCszV3l1MkxFV3ZPUjRlSGs1VnhCbU5SdXpmdjcvRTZVQmRKU2NueCtsN2c0S0NBcnZLOWJ2WnB0V3JpTGk0T1BIYVlxdnlXclJva1ZoUk9XdldMSmZkeTh5Y09STmR1blRCNk5Hakt6UjFYbGx5YzNQeDdiZmZZdENnUWRVMnpXSko4dkx5eEVxaTB0YWNNNWxNNHNDRnU5Y3R6TTdPUmxaV0ZuSnpjNkhUNmV6QzREWnQycFI0SGE3SjEyeFhuZU1yS3lNakF6RXhNUkFFQVJhTEJZSWd3TlBURSszYnR5L3p2ZWlPMTlZZDc2SHlSRVZGb1d2WHJoVmFPN01pN3R5NWd4MDdkdUNsbDE2cTFISDBlajMyN2RzbnZvNi8vdm9yZXZmdVhlMlYwaldKMld5R3dXQ0F5V1NDSUFqdzh2SnkyYXdaQ1FrSlNFdExLM0dRVFdSa0pFSkNRaEFSRWVIUXNZcStkejA4UEVwc1kzWjJ0bGlSYUx2ZktJMHRTRnl4WW9YZGRNQkY1ZWZuaTU4dFBUMDlIZnBiS1Nnb3FKYjdRbWM5dEc0cW9qTnVBUUMyZGVtSi9rSHV2NDkwRmtOSUlpSWlvbm9zV3k5RHRFYU5wUHpTUDd4SkpVQTdmeDNhK3VtaGxKWlJIdWxpK1NZVDJoN2RDNU1nUUFJSnJyeTZHVUdlam5WMHVvckZZc0dvVWFPd1o4OGVQUHJvbzlpMWExZU5DOG5NWmpPR0RSdUdnd2NQWXVUSWtkaTFheGVrMHRMWDd5UWk5ekNiemJWaU9sVWlxbHRzSGRRMXNXT1ZpSWlJU3BkWm9NRTluL3dEQWdRb0pGTEU5QjhHVDFuRkJpcTVrek1oWk8zNzdZaUlpSWlvUkdtRmNselRlQ0N0c1BSYlBKbEVRQnMvUGRyNjZhQ3F3bWxYUytNbGwrTit2d0NjMW1SQmdJQUQxMC9oMlhzSGw3K2pDMG1sVXZ6ODg4L1YrcHpPa3NsaytPV1hYOXpkRENJcUJ3TklJbklIcFZKWnJ5dUZpSWlJYXFzRHNhY2d3Tm9YMDhYUHYxWUdrTTdpY0dvaUlpS2lXa3dBa0pTdnhLRmtYL3lXNGxOcUFDbVRDR2p2cjhPSTVscDBDaXgwU3dCcE02TGgzK3ZFZkhmNXNOdmFRVVJFUkVSRVJFUlVYYjY3OG5jZnlNaUd6cStoV3h2Vi9aaVZpSWlJcUE2eUNCTEU1eXB3VGF0R25ySDBTaHlaUkVDNG54N3QzRlQ1V0pJblFrS3hOT1lLekJCd0l2RXlibWJmUnF1QStuR2NoUVZvQUFBZ0FFbEVRVlR6VFVSRVJFUkVSRVQxejgzczJ6aVplQVVBSUlNRVQ0U0Vsck5IM2NCS1NDSWlJcUpheEdpUjRKcEdqVDBKdmppYjZWVnFBQ21UQ0dqbnI4ZUk1am00MTgyVmozZHJxRlJoUUhBakFJQUFBZS84L3JXYlcwUkVSRVJFUkVSRVZIWGUrVzJUT0JYcmdPQkdhS0JVdWJsRjFZTWhKQkVSRVZFdG9ETkxjQ25MQTNzUy9IQXh5d002YzhtM2NUS0pnTForT2d4dnJzVzlnUVZReVN6VjNGTEhURzNSV3Z4Njk5WGZjU0UxMW8ydElTSWlJaUlpSWlLcUdoZFNZckE3K3BqNC9TdGg0VzVzVGZWaUNFbEVSRVJVZytVWnBUaVg2WWs5Q1g2STFxaGh0RWhLM0U0bUFkcjY2VEc4ZVE3dUN5cUV1Z1pWUHBha3AzOFF1dnNIQWJCV1F5NzlkWjJiVzBSRVJFUkVSRVJFNUhwTGpxd1RxeUI3K0FlaFowQ1FtMXRVZlJoQ0VoRVJFZFZBR29NTUo5TzhzRC9KRHpkeVZMQUlKWWVQVW9tQU5uNTZERyt1eFgxQkJWRFgwTXJIdTBrZ3dWdXRPNGpmSDArNGlNaWJaOXpZSWlJaUlpSWlJaUlpMXpwMDR3OUVKVndTdjU5ZHBDK2tQbUFJU1VSRVJGU0RaT2dVK0QzVkJ3ZVRmSkdZcjRSUVNrR2pHRDQyMDZKekxRb2ZpK29WRUlUSFE1cUszNy8xeTJwa0YrYTZzVVZFUkVSRVJFUkVSSzZSVlppRE9RYy9FNzkvSWlRVXZlcFJGU1RBRUpLSWlJakk3UVFCU001WElETFpCMGR1ZXlPMVFGN3F0bElKRU82cngvQm1PZWdjVkFBUGVjMmVkclU4UzlyY0F4KzU5ZmROMEtaaDRzN2xNRnBNYm00VkVSRVJFUkVSRVZIRkdTMG12TGpqYlNSbzB3QUF2bklGRnJlSmNIT3JxaDlEU0NJaUlpSTNzUWhBZks0S0I1SjhFWlhtalN4OTJlRmphMS9ydEt0ZGdndmdJYTk5bFk4bGFhUlM0LzBPbmNYdm94SXVZZDZodFc1c0VSRVJFUkVSRVJGUjVjdzl1QVpSaVg5UHcvcCtoODVvcEZLN3NVWHVVWHBQRnhFUkVSRlZDWk1nd2MwY0ZXSzBLaFNheWg0VEpwVUFMWDMwYU8rdmcyY2RDUjd2TnJwUlV4elB6c1RHcEhnQXdNYnplOUdoUVF0TTZETEN2UTBqSWlJaUlpSWlJbkxTdW5NL1k5T0ZmZUwzTDRTMnhLaEdUZHpZSXZkaENFbEVSRVJVVGZSbUNXSzFLbHpQVWNOb2taUzVyVlFDdFBEV28wTkEzUTBmaS9wUDIzc1FtNWVIS0UwbUFHRCtvYlVRQkFFVDd4L3A1cFlSRVJFUkVSRVJFVGxtM2JtZnNTRHljL0g3WGdGQldOcTIvazNEYWlNUnpxeXQzUXNKRVJFUkVkVncrVVlwWW5MVWlNdFJ3aXlVSFQ1S0lLQ2xyd0VkNm5EbFkybHlURVk4ZHZZWXJ1VG1pSStON3pJY3l4K1pESVdVWStlSWlJaUlpSWlJcUdZeVdreVllM0NOWFFWa2hJOHZkbmJ0QTErNXdvMHRjejFKdDhsbGQyNFYzWlloSkJFUkVWSFYwQnBraU5hb2taaW5SSGszWEJJSWFPRmpEUis5RlBVcmZDd3EzYURIMlBOUmRrRmtyK2Fkc082eGVRanc4SEZqeTRpSWlJaUlpSWlJaXNzdXpNWEVIY3Z0MW9DTThQSEYxaTY5MEZDcGNtUExxZ1pEU0NJaUlpSTN5dFRKRWExUkk2V2cvSkZ1RWdBdGZLelRybnJWczhySDB1U1lqQmgvNGJRNE5Tc0FOUGRyaEhjR1Q4WEFWdDNjMkRJaUlpSWlJaUlpb3I4ZHV2RUg1aHo4REFuYU5QR3hYZ0ZCMkhoZjl6cFhBV25ERUpLSWlJaW9tZ2tDa0ZLb1FMUkdqVHU2OHFjT2xRQUk4OUdqWTRBZVhuSnoxVGV3bHRGYnpGZ1ljd1Via3VMc0h1L2QvRjRzZkhnaU9vZTBjVlBMaUlpSWlJaUlpS2krdTVBU2d5VkgxaUVxNFpMZDR4TkNXMkpKMndpb3BESTN0YXpxTVlRa0lpSWlxaVlXQVVqSVUrS2FWbzBjUS9rM21OYncwWUFPL29Yd3JzZlRyanBxZDlwdHpMeDZBVGttby9pWUJCS01hdDhIYi9YN0oxb0ZOSEZqNjRpSWlJaUlpSWlvUHJtWmZSdnYvTFlKdTZPUFFTaXkrSTZ2WElIM08zVEdxRVoxdjUrQ0lTUVJFUkZSRlROWmdMaGNGV0swYWhTWXBPVnVMNUVBemIzMDZCaWdZL2pvcERTOURvdGpyK0RIMUNTN3h5V1FvRWV6Q0l5SkdJQ2hiWG9neU5QUFRTMGtJaUlpSWlJaW9yb3FzMENEQTdHbjhOMlZ3emlaZU1VdWZBU0FKME9hWVZHYmptaWtVcnVwaGRXTElTUVJFUkZSRmRHYkpiaWVvOEoxclJvR1MvbjNYTmJ3MFlBT0FZWHdZZmhZS1ZIWmQvRE9qYXM0cGJsVDdHY1NTTkN1UVhQMGFYNHYyZ1kxUjNoUUtKcjVOWUszMGdQZVNnOG9aWFZ6SFFZaUlpSWlJaUlpcWp5RDJZZzhReUh5RElWSTFLYmgrcDBreE54SndMR0VpN2lXa1ZBc2VBU0FIdjVCbU4yNkEzb0ZCTG1oeGU3REVKS0lpSWpJeFFwTVVzUm8xYmlabzRSWmNDeDhiT1psUU1jQUhYd1VYUFBSbFU1azM4R3FXOWR4T0RNTjVoSStCQkFSRVJFUkVSRVJWUVVaSkJnUTNBaXZoSVdqWnowTEgyMmNDU0hsVmRrUUlpSWlvdG91eHloRGRMWUtDWGxLQ0hEc0hxdTVOOFBIcXRReklBZzlBNEtRYnRCalIyb1NmazYvalhQYWJKZ0VCcEpFUkVSRVJFUkU1RnB5aVFUMyt3VmdaTU1tZUNJa0ZBMlVLbmMzcWRaZ0pTUVJFUkZSQ2U3bzVZaldxSEU3My9GcFBHMlZqNzVLaG8vVnJjQnN3bWxORnY3TTFlQkdmaDZ1RitRajNhQkRuc21JUExNWlJndW53aVVpSWlJaUlpS2lraW1rVW5qTFpQQ1dLOUJRcVVhNHB4ZGFlM25qUGg5L1BPZ2ZDRThaYS9wc1dBbEpSRVJFVkVFcEJRcEVhOVRJMURsK205VE0yNGlPQVlYd1plV2oyM2pLNU9nZjFCRDlneHE2dXlsRVJFUkVSRVJFUkFTR2tFUkVSRVFRSUVGaW5qVjgxQnBrRHU4WCtyL0tSejlXUGhJUkVSRVJFUkVSRWRsaENFbEVSRVQxbGxtUUlDNVhpV3NhTlFwTVVvZjNDL1d5Vmo0eWZDUWlJaUlpSWlJaUlpb1pRMGdpSWlLcWR3d1dDYTVyVmJpZW80YmU3UEEwOW1qcVpVQkhmeDM4VlF3ZmlZaUlpSWlJaUlpSXlzSVFrb2lJaU9xTlFyTVVNUm9WYnVhcVliSTR2bC9ULzFVKytyUHlrWWlJaUlpSWlJaUl5Q0VNSVltSWlLak95ekZJY1UyclJrS2VDaGJCOGYyYWVCb1FFYWlIdjlKVWRZMGpJaUlpSWlJaUlpS3FneGhDRWhFUlVaMTFSeWZETmEwSGt2TVZUdTNYeE11SWp2NkZDT0MwcTBSRVJFUkVSRVJFUkJYQ0VKS0lpSWpxbk5RQ0JhSTFhbVRvbkx2VmFleHBSRVNBRGdFcVZqNFNFUkVSRVJFUkVSRlZCa05JSWlJaXFoTUVTSkNZcDhBMXJSb2F2Y3lwZlJ0N1d0ZDhER1RsSXhFUkVSRVJFUkVSa1Vzd2hDUWlJcUphelN4SUVKK3J4RFdOR3ZrbXFWUDdobmdZRVJHb1F5QXJING1JaUlpSWlJaUlpRnlLSVNRUkVSSFZTa2FMQk5lMUtzVG1xS0EzT3hrK2VwclEwYjhBUVdwV1BoSVJFUkVSRVJFUkVWVUZocEJFUkVSVXF4U2FKSWpOOGNBTnJSSW1RZUxVdm8zK1Yva1l4TXBISWlJaUlpSWlJaUtpS3NVUWtvaUlpR3FGWEtNVTF6UnEzTXBUd1NJNHQyOGpEeE02QmhRaVdNM3drWWlJaUlpSWlJaUlxRG93aENRaUlxSWFMVXN2d3pXTkI1THlGVTd2MjlERGhBaUdqMFJFUkVSRVJFUkVSTldPSVNRUkVSSFZTR21GQ2tSclZFZ3ZyRmo0Mk5HL0VBMDhHRDRTRVJFUkVSRVJFUkc1QTBOSUlpSWlxakVFQU1uNVNrUnIxTWpXeTV6ZXY0SGFoSWhBSFJxb2phNXZIQkVSRVJFUkVSRVJFVG1NSVNRUkVSRzVuVmtBYnVXcWNFMnJScDVSNnZUK3dXcnJ0S3NOV2ZsSVJFUkVSRVJFUkVSVUl6Q0VKQ0lpSXJjeFdpUzRrYU5DckZZRm5abmhJeEVSRVJFUkVSRVJVVjNCRUpLSWlJaXFuYzRzUmF4V2hSczVLaGd0RXFmM0QxS1pFQkZZaUVZTUg0bUlpSWlJaUlpSWlHb2tocEJFUkVSVWJmS01VbHpUcUJHZnA0UkZxRUQ0cURZaElrQ0hSaDVjODVHSWlJaUlpSWlJaUtnbVl3aEpSRVJFVlM1Ykw4TTFyUWVTOGhVUUJPZjNEMVJacDEwTjhXVGxJeEVSRVJFUkVSRVJVVzNBRUpLSWlJaXFUSHFoSE5FYU5kSUtGUlhhUDFCbFJrUmdJVUpZK1VoRVJFUkVSRVJFUkZTck1JUWtJaUlpbHhJQTNNNVhJbHFqUnBaZVZxRmpCS2lzMDY0MjltVDRTRVJFUkVSRVJFUkVWQnN4aENRaUlpS1hzQWdTM01wVDRwcEdqVnlqdEVMSENGQ1pFUkZReVBDUmlJaUlpSWlJaUlpb2xtTUlTVVJFUkpWaUVpUzRvVlVpTnNjRGhTWkpoWTdocjdSV1BqYnhZdmhJUkVSRVJFUkVSRVJVRnpDRUpDSWlvZ3JSbTZXSTFhcHdQVWNGbzZXaTRhTVpFWUU2TlBFMHVMaDFSRVJFUkVSRVJFUkU1RTRNSVltSWlNZ3ArU1lacm1sVWlNOVZ3U3hVN0JqK0tqTTYraGVpS1NzZmlZaUlpSWlJaUlpSTZpU0drRVJFUk9RUWpWNkdhMW8xRXZPVkVDb1lQdm9wemRacFZ6ME5rRlNzZUpLSWlJaUlpSWlJaUlocUFZYVFSRVJFVktZTW5SelIyV3FrRmlvcWZBdy9wUmtkQXdyUjFOUEk4SkdJaUlpSWlJaUlpS2dlWUFoSlJFUkV4UWdDa0ZLb1JMUkdqVHM2V1lXUDQ2dXdydm5ZbEpXUFJFUkVSRVJFUkVSRTlRcERTQ0lpSWhKWkJDQWhUNGxyV2cva0dLUVZQbzZ2MHJybVk2Z1hLeCtKaUlpSWlJaUlpSWpxSTRhUVJFUkVCSk5GZ3B1NVNzUm8xQ2cwVnp4ODlQbGY1V09vbHdITUhvbUlpSWlJaUlpSWlPb3ZocEJFUkVUMW1ONHN3ZlVjTmE3bnFHQXdWencyOUZHWTBURkFoMmJlREIrSmlJaUlpSWlJaUlpSUlTUVJFVkc5VkdDUzRwcEdoYmhjRmN4Q1pjSkhDem9HRkRKOEpDSWlJaUlpSWlJaUlqc01JWW1JaU9vUnJVR0dhMW8xRW5LVkVDcHhITy8vaFkvTnZZMlFWT3BJUkVSRVJFUkVSRVJFVkJjeGhDUWlJcW9ITW5WeVJHdlVTQ2xRVk9vNDF2QlJoK2JlQm9hUFJFUkVSRVJFUkVSRVZDcUdrRVJFUkhXVUlBQ3BoUXBFYTlUSTFGWHVrdThsdDY3NUdPYkR5a2NpSWlJaUlpSWlJaUlxSDBOSUlpS2lPc1lpQUluNVNrUm5xNUZqbEZYcVdGNXlXK1dqSGxJdStraEVSRVJFUkVSRVJFUU9ZZ2hKUkVSVVI1Z3NRRnl1Q2pGYU5RcE0wa29keTB0aFFRZC9IY0lZUGhJUkVSRVJFUkVSRVZFRk1JUWtJaUtxNVF3V0thNXJsWWpWcW1Dd1ZDNTg5UHhmNVNQRFJ5SWlJaUlpSWlJaUlxb01ocEJFUkVTMVZJRkppaGl0Q2pkelZEQUxsVXNNUGVYV3lzY1dQZ3dmaVlpSWlJaUlpSWlJcVBJWVFoSVJFZFV5T1FZWnJtblZ1SldyZ0FBWGhJOEJPclJnNVNNUkVSRVJFUkVSRVJHNUVFTklJaUtpV3VLT1RvNW9qUXEzQzVTVlBwYUh6Qm8rdHZReFFDb1JYTkE2SWlJaUlpSWlJaUlpb3I4eGhDUWlJcXJoVWdvVXVLWlZJNk93OHBkdEQ3a0Y3ZjEwYU9YTDhKR0lpSWlJaUlpSWlJaXFEa05JSWlLaUdraUFCSWw1Q2tScjFOQWFaSlUrbm9kY1FIdi9RclQwMFVQR2FWZUppSWlJaUlpSWlJaW9pakdFSkNJaXFrSE1nZ1J4T1VyRTVLaVJiNVJXK25ocW1RWHQvWFZvNWN2d2tlcTJBck1KcHpSWnVKaWp3ZldDUEZ3dnlFTzZYbzg4a3duNVpoT01nc1hkVFNRaUlpSWlJcUpxb0pCSTRTV1R3MXN1UjBPVkN1R2UzZ2ozOU1hOXZ2N283aDhJVHhsakVhTHF3cjgySWlLaUdzQmdsdUJHcmdxeFdqWDA1c3FuaFdxWlVDUjg1TFNyVkRlbEcvVDRNVFVKZTlKdjQ1dzJHeWFCNzNVaUlpSWlJcUw2emloWW9ERVpvREVaa0tRcndEbHR0dmd6dVVTQysvMENNS0poRXp3WkVvb0dTcFViVzBwVTkwbUVNMnZaVzBORVJPUW1oU1lwWXJRcTNNeFZ3V1J4VGZqWXpyOFFyWDBOREIrcFRoSWc0SVRtRGxiSDM4RGh6RFNZd2ZjNUVSRVJFUkVST1U4R0NRWUVOOElyWWVIb0dSRGs3dVlRMVJxU2JwTWQ3c1JrSlNRUkVaRWI1QnBsdUtaUjQxYWVFaFlYWkNncW1RWHQvZlZvemNwSHFzT2lzdS9nblJ0WGNVcHpwOWpQSkpDZ2ZZTXc5RzdlQ2UyQ3d4QWVHSXBRdjRid1VYckNXK2tCQmFmYklTSWlJaUlpcWhlTVpoUHlESVhJTlJRZ1NadU82MWxKdUpaNUM4Y1RMaUU2NHhhRS93MW1OVVBBd2N4VUhNeE1SWGYvSUx6VnVnTjZNWXdrY2lsV1FoSVJFVldqTEwwYzBSb1Zrdk9WTGptZVNpYWduVjhoV3Z2cUlhLzhFcEpFTlZLYVhvZEZzWmV4SXpYWjduRUpKT2paN0I2TXVXY0Fob1IzUjVDbm41dGFTRVJFUkVSRVJMWEJuUUl0RGx3L2hlOHVIOGFKeE10aUlHbnpSRWdvRnJlSlFDT1YyazB0SktyNW5LbUVaQWhKUkVSVURkSUtGWWpXcUpGZTZKcHFMSlZNUUR0L0hWcjc2QmcrVXAyMkt5MFpNNjllUUs3SkpENG1nUVNqT3ZURlczMmZSNnVBSm01c0hSRVJFUkVSRWRWV043TnY0NTNmdjhidXE3L2JoWkUrY2prKzZOQUZveHJ4OHlaUlNSaENFaEVSMVFBQ0pFaktVeUJhbzRMRzRKcndVU20xb0oyL0h1Rytlc2lsdklSVDNhVzNtTEVnNWpJMkpzWGJQZDRuN0Q0czZEOEJuVVBhdUtkaFJFUkVSRVJFVktkY1NJM0YwbC9YNFhqQ1JidkhYd2h0aWFWdEk2Q1N5dHpVTXFLYWlTRWtFUkdSRzVrRklENVhoUml0R25sRzE1UXBLcVhXeXNkd1B6M2tYUE9SNmppdHlZZ1hMcHhHbENaVGZLeTVYeVA4MytCWE1LQlZWemUyaklpSWlJaUlpT3FxeUp0bjhOWXZxNUdnVFJNZjYrVWZqSTJkSDRTdlhPSEdsaEhWTEF3aGlZaUkzTUJva2VCR2pncXhXalYwWm9ldnhXVlN5Z1MwOWRXaGpUL0RSNm9mMGcxNlBIUHVCUDdLMDRxUDlXcmVDZXNlbTRjQUR4ODN0b3lJaUlpSWlJanF1dXpDWEV6Y3VSeFJDWmZFeHlKOGZMRzFTeTgwVktyYzJES2ltb01oSkJFUlVUWFNtYVdJMGFod0kwY0ZrK0NhOEZFaEZmNDM3YW9PQ2s2N1N2VkVqc21JMFdlTzJ3V1E0N3NNeC9KSEprTWhkYzJVeGtSRVJFUkVSRVJsTVZwTW1IZG9MVGFlM3lzK0Z1SGppNTFkKzdBaWtnZ01JWW1JaUtwRm5sR0dhMW8xNG5PVnNMam9hcXFRQ21qcnAwTWJQejNEUjZwWDlCWXp4cDQ3S1U3QktwZktzT3lSeVpqUVpZU2JXMFpFUkVSRVJFVDEwZnJ6ZXpELzBGcVlMR1lBMXFsWnQ5N2ZnMnRFVXIzblRBakpJZVZFUkVST3l0YkxFSzFSSXlsZjZiSmpXc05IUGRyNHNmS1I2cWNGTVpmdDFvQmtBRWxFUkVSRVJFVHVOS0hMQ0FpQ2dEa0hQd01BUkdreXNURG1DdjZ2L2IxdWJobFI3Y0VRa29pSXlFRnBoWEpjMDNnZ3JkQjFsMCtGVkVBYlB6M2FNbnlrZW14WFdqSTJKc1dMMzQvdk1wd0JKQkVSRVJFUkVibmR4UHRING1wR1BEWmQyQWNBMkpBVWg5NEJ3UmpWcUltYlcwWlVPekNFSkNJaUtvTUFJRGxmaVdpTkd0bDYxMDIzSVpjSWFPdXZSeHRmSFpReWhvOVVmNlhwZFpoNTlZTDRmYS9tbmZEMkkxUGMyQ0lpSWlJaUlpS2l2NzA5YUFxdTMwbENWT0lsQU1ETXF4ZlEzVDhRalZScU43ZU1xT2FUdXJzQlJFUkVOWkZGa09CbWpoTDdFMzF4SXMzTFpRR2tYQ3FnZzc4T0k4SzBpQWdvWkFCSjlkNmkyTXZJTlprQUFNMzlHbUhkWS9NZzUvb2FSRVJFUkVSRVZFTW9wSEtzZTN3ZW12czFBZ0RrbUl4WUhIdkZ6YTBpcWgwWVFoSVJFUlZodEVod1RhUEduZ1Jmbk0zMFFwN1JoZUZqZ0E0am11Zmduc0JDS0RuMUtoR2lzdTlnUjJxeStQMDdnNmNpd01QSGpTMGlJaUlpSWlJaUtpN0F3d2NyQnIwc2Z2OWphaEtpc3UrNHNVVkV0UU5EU0NJaUlnQTZzd1NYc2p5d0o4RVBGN004b0RPNzVoSXBsd0x0L1hVWTNreUxld0lLb1pSYVhISmNvdHBPZ0lBVk4vNFN2Ky9kL0Y0TWJOWE5qUzBpSWlJaUlpSWlLdDBqclI5QXIrYWR4Ty8vNzhaVk43YUdxSFpnQ0VsRVJQVmFubEdLYzVtZTJKUGdoMmlOR2thTHhDWEgvVHQ4MUtCVFlDRlVuSGFWeU00SnpSMmMxbVFCQUNTUVlPSERFOTNjSWlJaUlpSWlJcUt5TGVvL0VSSlkrNDVPYXU3Z0JLc2hpY29rZDNjRGlJaUkzRUZqa0NFNlc0MmtBaVVFRithRE1vbUFjRDg5MnZucEdEd1NsV0YxL0EzeDYxRWQrcUp6U0JzM3RvYUlpSWlJaUlpb2ZKMGJ0OFdvOW4yd0svcDNBTUNxVzlmUk15REl6YTBpcXJrWVFoSVJVYjJTb1ZNZ1dxTkdhb0ZyTDRIVzhOSHd2L0NSVTY0U2xTWGRvTWZoekRRQTFpckl0L28rNytZV0VSRVJFUkVSRVRubXJYNy94TzdvWXhBZzRIQm1HaklNZWpSUXF0emRMS0lhaWRPeEVoRlJuU2NJUUhLK0FwSEpQamh5Mjl1bEFhUk1JcUN0bnc3RG0ydHhiMkFCQTBnaUIveVltZ1F6ckpYQ1BadmRnMVlCVGR6Y0lpSWlJaUlpSWlMSHRBcG9naDdOSWdBQVpnajRNVFhKelMwaXFya1lRaElSVVoxbEVZRDRYQlVPSlBraUtzMGJXWHBYaG85QVd6ODloamZQd1gxQmhWQno2bFVpaCsxSnZ5MStQZWFlQVc1c0NSRVJFUkVSRVpIenhrVDgvVm4yNXlLZmNZbklIcWRqSlNLaU9zY2tTSEF6UjRVWXJRcUZKdGVPdDVGS0JMVDJOYUM5dnc1cVZqMFNPUzNmWk1JNWJUWUE2MVNzUThLN3U3bEZSRVJFUkVSRVJNNFowcVk3SlBzbEVDRGd2RmFEQXJNSm5qTEdMVVIzNDE4RkVSSFZHWHF6QkxGYUZhN25xR0cwU0Z4NmJGdjQyTTZ2RUI1eVZqMFNWZFJwYlJaTWd2VnZxSDJETUFSNStybTVSVVJFUkVSRVJFVE9DZmIwUjdzR3pSR2RjUXRHd1lMVG1pejBEMnJvN21ZUjFUZ01JWW1JcU5iTE4wb1JrNk5HWEk0U1pzSFY0U1BReWtlUDl2NDZlTWhaK1VoVVdSZHpOT0xYdlp0M2NtTkxpSWlJaUlpSWlDcXVUL043RVoxeEN3RHdaNjZHSVNSUkNSaENFaEZScmFVMXlCQ3RVU014VHdsWDF5WktKVUJMSHowNkJPamd3V2xYaVZ6bWVrR2UrSFc3NERBM3RvU0lpSWlJaUlpbzR0b0dOUmUvdnBHZlY4YVdSUFVYUTBnaUlxcDFNblZ5Ukd2VVNDbFF1UHpZdHZDeHZiOE9ucXg4SkhLNW9pRmtlR0NvRzF0Q1JFUkVSRVJFVkhIaFFYOS9wcjFla08vR2xoRFZYRkozTjRDSWlNZ1JnZ0RjTGxEZzhHMGYvSHJieCtVQnBHM2ExV0hOdExnL3VJQUJKRkVWU2RmcnhhOUQvVGhWVFUyU2wxZnl5RjJMeFlMZHUzZGovLzc5MWR5aTJzdGdNQ0Evdi9vN0laS1RreEVYRitmVVBubDVlY2pPenE2aUZsbFpMQlpjdm53Wmx5OWZoc1h5OS9YMStQSGpNQnFOVmZyY3JuYnk1RW1jT25VS0tTa3A3bTRLMVVJWkdSbUlqNDlIVWxLU3U1c0NzOW5zN2laUUpianJPbFBURlJZV3Vyc0pWSXZrNWVWaDFhcFZkdmNtcmxKVDc4bXlzcktxOVBqMVVUTy9SdUxYNlFhZEcxdENWSE14aENRaW9ock5JZ0R4dVVyOGt1eUw0Nm5ldUtOemJSRy9CQUphK1ZyRHg2NE5HRDRTVmJVOGswbjgya2ZwNmNhV1VGRVdpd1dEQncvR3d3OC9qUFBuejl2OTdLMjMzc0xvMGFNeFk4WU1DRUxGSjcrV1NDU1FTQ1RRYURUbGIrd2duYTVtZnREZnNXTUhHamR1akxmZmZ0c2x4M1BrZFU5UFQ4Y2pqenlDVHAwNllmWHExUTd0azVTVWhENTkrbURBZ0FHNGMrZU9LNXBhSXIxZWowNmRPcUZUcDA1aXAvbmh3NGZSdjM5LzlPL2ZIMmxwYVZYMjNLNjBaODhlOU9uVEJ6MTY5TUQwNmRQZDNSeVgrKzkvLzR0MzNua0haODZjS1hmYnc0Y1A0ODAzMzhTQkF3Y3E5RnlwcWFtWU4yK2UwK2VEV2JObVlkYXNXY2pJeUtqUTg1Wmwzcng1YU5HaUJWcTBhSUdQUC83WTVjZVBqNDlIZUhnNFdyWnNpWGZmZmRmbHgzZFVWbFlXRmkxYWhORFFVSnc5ZTladDdhaHZrcE9UTVhIaVJGeStmTmtseDNQSGRjWmRRa05ESVpGSXl0MHVLeXNMd2NIQkdEcDBLUFJGQnIyNTBzbVRKN0YvLzM3ODhzc3ZMZ211NnR1NXNEcXZNK1ZKVEV4RTI3WnRNVzNhTlB6blAvOXg2YkdyKzU3TWRvOGRIeDlmNW5aLy9mVVhHalpzaUljZWVnaTNiOTkyNmptS0tpZ29xUEMrZFpHMzBrUDhPczlVdXdiWEVWVVhUc2RLUkVRMWtza0N4T1dxRUtOVm84RGsrakV6RWdobzRXTkFCMzhkdkJRTUhvbXFTNzc1N3hDeTZBYzJjcTlWcTFiaHhJa1RBS3dkWWtWTm5EZ1JLMWV1eE5XclY3RjE2MWFNR3pldVd0cVVuNStQTzNmdUlDc3JDN2R2MzBaeWNqS1NrcEp3NjlZdHhNYkdJaVltQmdxRkFna0pDWkRMYTliSG1tKysrUWE1dWJubHRxdWdvQUE1T1RuUWFyVklUMDlIZW5vNjB0TFNrSjZlanNURVJOeTZkUXNKQ1FsSVNFakFwVXVYMEtaTm0xS1A1ZUhoZ1M1ZHVpQTZPaHF2dlBJS2Z2enhSMnpjdUJGTm16WXRjZnZmZnZzTlk4ZU9SVXBLQ2p3OFBIRHMyREdNSGoyNlVyOTNhWlJLcGZpMTZYOERFUjU0NEFFODhzZ2oyTDkvUDNyMDZJSFRwMCtqUVlNR0ZUcCtmSHc4V3Jac1dhRjlyMTY5aXZidDI1ZTczYmx6NXpCMjdGaVl6V1owN2RvVjY5YXRxOUR6MVZSNnZSNUxsaXhCZG5ZMmR1ellnVk9uVHBXNS9mcjE2L0hOTjk5ZzM3NTlHREpraUZQUHBkUHAwTGx6WjZTbHBhR2dvQUFmZnZpaHcvdSsvLzc3QUlDWFhucXB3dStYa216Y3VORXV6Tm00Y1NNbVRwd0liMjl2bHh6ZmJEYmpILy80QjNKeWN0QzRjV09YZDNnN3cyS3hZTTJhTlVoUFQ4ZWtTWk53NXN3WlNLVWNuMTdWNXMyYmg0MGJOeUloSVFHSERoMnE5UEhjY1oycDZYYnYzbzJDZ2dKWUxCYW9WQ3FYSC8vTW1UUG8wNmNQekdZejJyUnBnMnZYcmxYcWVQWHRYRmlkMXhsSE5HdldEQTgvL0RDMmJObUNaY3VXWWNTSUVlaldyWnRMamwxVDc4bFdyMTROczltTTdPeHNORzdjMk9uOUJVSEFva1dMc0g3OWV1emJ0dy8zM0hPUHk5dFlHOW1Ga0p4bGdLaEV2Tk1rSXFJYVJXK1c0RXEyR25zUy9ISGhqcWZMQTBnSnJHcytEbXVlZzI0TkNoaEFFbFV6by9EMzM1eEM1cjdnYU5La1NRZ0pDY0hvMGFNck5DV2R4V0xCbmoxN01ISGlSSFRzMkJIKy92NVFLcFVJQ1FuQjBLRkRzWDc5K2dwUE15a0lBc2FNR1lPUWtCQk1talNwUXNkd1JrSkNBdWJPblFzQUdEdDJMSVlORzJiMzgvYnQyK1BwcDU4R0FMejU1cHRWTXZvNUxpNE9yVnUzUnBNbVRSQVlHQWlWU2dWdmIyK0VoWVdoUzVjdUdERmlCUDcxcjM5aDZkS2wyTGh4STZLaW9wQ1ptWW1VbEJUczJiUEg1ZTBCZ0JkZmZCRVNpUVRmZnZ1dCtGanYzcjBoa1VpS1ZZc1dsWm1aaVFNSERrQWlrWWlCYmR1MmJkR3FWU3MwYTlZTWpSczNSa0JBQU9SeU9ieTh2TkM0Y1dPMGI5OGUvZnIxdzFOUFBZVlhYbmtGUzVZc3dicDE2eEFaR1luWTJGam85WHBzMzc2OXpQYjYrUGhneTVZdCtQenp6NkZXcXhFWkdZbnUzYnNqTnplMzJMYnZ2LzgrQmd3WWdKU1VGRVJFUk9EMDZkTlZGa0FDZ0V3bWcwSmhuVWJkVnIzcTQrT0RuMzc2Q2M4Kyt5ekdqQmxUckJQMXdvVUw0c2orOHY1VnRlUEhqMlBnd0lIaWxNVXBLU25vMXEwYjJyZHZYKzYvZ1FNSE92dzh2WHIxZ2tRaXdlT1BQeTQrMXFSSkUwZ2tFcnorK3VzdS83MksyclZybHpnRjNNeVpNOHZjMW1ReWlYOTN6enp6ak5QUHBWYXI4Y1liYndDd0RvQzRlZk9tMDhkd3BhaW9LUHpyWC84Q0FIVHYzaDJCZ1lFNGQrNGNubm5tR1pkTVdTb0lBbDU4OFVVY1AzNGNnUFg5NCsvdjcvRDdXeUtSNEtXWFhxcDBPMnlDZzRPeGN1VktBTUQ1OCtleGFkTW1seDI3UG9pUGp5LzMvK3Z1S3YzVHAwL2o2NisvQmdDWEJORFZjWjI1ZlBteVUrL1JpdjZ6T1hQbVRLbmJKQ2NuQTBDcFA3ZFZsMjdac2dVQThNb3JyMVQ2TmI2YlhxL0h4SWtUeFhOQ2JHd3NWcTFhVmFsajFyZHpZWFZlWnh5MWF0VXFOR25TQktHaG9TNmQzcmdtM3BObFpXV0o1L3VGQ3hkVzZQNHBJeU1EbXpadFFsSlNFdnIyN1N0ZTEyeGNmVjZvTFpTeXY1Y0tNbGJCMUw1RWRVSE5HakpNUkVUMVZvRkppaGl0R2pkemxEQUxyci94bEFBSTg5R2pZNEFlWG5LT1RpT3F6ejc2NkNOOCtlV1hDQTRPeHVyVnF5R1R5WnphLzlkZmY4WExMNzljNGdqNHRMUTBIRGh3QUFjT0hNQ3FWYXV3YTlldVVrYzlsMFlpa2VEVFR6OUY1ODZkOGVXWFg2SkRodzZZTVdPR1U4ZHdsTWxrd3ZqeDQ1R1hsd2QvZjM5ODlORkhKVzYzWXNVSzdOeTVFMGxKU1NXUEVhOEFBQ0FBU1VSQlZKZzVjeVkrKyt3emw3WkRyOWNYNjN4VHFWUUlDQWdRL3dVSEI2TjU4K1lJQ3d1eis5ZW9VYU5TamxweFpyTVp1M2Z2QmdEMDdkc1hnTFZDOU9USmsvRDE5Y1Y5OTkxWDZyNmJOMitHMFdoRTM3NTkwYXhaTXdEV3pzcVNLQlFLZUh0N1F5cVY0czZkTzFDcjFSZzZkQ2dhTkdpQUJnMGFvRkdqUm1qY3VER2FOR21DMXExYk85VDJTWk1tb1V1WExoZy9manhXcjE0Tkh4K2ZZdHVFaDRjREFQNzk3MzlqeFlvVlVLdlZEaDBiZ0VOVmd5V3hWVUQyN2R2WHJuSkhFQVNjUFh0V2ZMMUhqUnBWcWFrcTQrUGpIYXFBY2JRQzRPZWZmOGJUVHo5dHQ4NllNMU9ZR1F3R2g3WXJMQ3dVcDhaODRva25BQUEzYnR3UTE1NjBQVlpWYkgvVHJWdTN4cE5QUGxubXRwR1JrY2pPem9aRUlzR3p6ejVib2VkNzdiWFhzR3JWS3NURnhXSEJnZ1hZdkhsemhZNVRXVmV2WHNYamp6OE9nOEdBaUlnSTdOdTNEK2ZQbjhlUUlVT3dkKzllVEowNkZXdlhycTNVYy96NzMvL0d4bzBiQVFCZVhsNE83MmN3R01UQkxPVlZLa1pIUjZORGh3NFZhdCtFQ1JNd1ljSUVoN2V2eWROMlZyZWk5dytDSUlqVGN4YnRSTmZwZEhqaGhSZkVuL1hxMWF2YzQrN2J0dzlEaHc0dDllZnV2czVVQlE4UEQ3UnIxNjdFbjkyNGNRTW1rNm5VbjZ0VUtzVEV4SWdWcG0rODhRWm16NTVkNXZOZHZIalJya3EvUE5PblQ4ZWxTNWNBQUJFUkViaHk1UXJlZXVzdERCdzRzTUovZTBEOU9oZFd4M1dtTXVmQy92MzdPN1c5SStmQ3FyNG5jOGE3Nzc0cmhxQmp4b3h4YUorVWxCU0VoSVNJM3pkczJCQ0hEeDlHdjM3OWtKeWNqTUdEQjJQWHJsMTQ1SkZIN1BZTERBeDBPa3dVQklIclZSTFZZUXdoaVlqSXJYS01Na1JucTVDUXA0U0FxZ29mRGVqZ1h3aHZWajBTMVh1MlRpUEFPdnJaMllBUXNIWW8zTGh4QXpLWkRFT0dETUdnUVlNUUZoWUd2VjZQQ3hjdVlQMzY5VWhQVDhmWnMyY3hjdVJJL1BISEgwNVBGOXFvVVNPc1hic1dvMGVQeHB3NWN6Qm8wQ0IwNnRUSjZiYVc1NDAzM3NDUkkwY0FBQjkrK0dHcGdWN0xsaTB4Zi81OExGaXdBR3ZXck1HQUFRTWM3c0J3VmxKU0VnSUNBdURwNmI0MVEzLzc3VGRrWm1ZaUxDd01vYUdoQUt6cmIxa3NGdlRzMmJQVVFNQmlzWWpySjQwZlA3N1l6dzhkT29TSWlBaDRlSGpBMDlOVHJBNDhlUEFnQmc4ZWpLQ2dJT3pZc2FQYzlrMmJOczJoQ296eU90USsrdWlqVW9Obm03czcyU283L2R5Tkd6ZksvTGt0NEx2MzNudnRLZ1ppWW1MUXRXdFhBQ2hXU1pDWm1TbCszYWhSSTVkMDRKbk5aaXhhdEFnclZxeUF4V0xCd3c4L2pHKy8vZGFoMEh2RmloV1lOMjhlL1AzOUhaNjI5ZFNwVXpBWURGQW9GSGowMFVjQkFMLy8vanNBNisvVXUzZnZpdjh5SlJBRVFWd3o3ZHExYStKNTRMWFhYb1BSYUN4V3lWMzBOZDJ3WVFNQTRMNzc3b05VS2kxekRhcUFnQUQ0K2ZrVmUxeWhVR0R4NHNWWXZIZ3hSb3dZVWJsZnBvTE9ueitQd1lNSEl6TXpFODJhTmNQKy9mc1JFQkNBQVFNRzRJTVBQc0JycjcyR3p6Ly9IRHFkRGw5ODhZVlRnUVZnRFJGZmV1a2xzUUp1d1lJRldMcDBxVVA3WHIxNkZRTUhEa1JLU2dvZWZQQkJoL2NEVUdwUVV4a0dnd0Z4Y1hFdVAyNXRaeXF5enZXSEgzNklHVE5tb0ZXclZuWURJV2JQbm8yclY2OUNKcFBCMzkrLzFHT1p6V1p4WGNDeU91K3I2enJUckZrenU1a0FYQ0V5TWhKZmZ2bWwrSDNSODBwRVJBU2lvNk5MM0M4ME5CVEp5Y21sL2h5d1ZqL2FybGVsQmJKRk9iT2U0N3AxNjhRQTd2bm5uOGY3NzcrUGlJZ0laR1JrNElrbm5zRHAwNmRMREpjY1VaZlBoZTYremxRWGQ5NlRPU28xTlJXZmZ2b3BBQ0FvS0tqTWJTMFdpMWl4V3BKV3JWcmgwS0ZENk4yN043S3lzakJ5NUVnY1BIaFFITFFIV08vMTdqN2Y2ZlY2OGJsdE0wc1VwZEZvRUJBUTRQRHZSRVMxQzBOSUlpSnlpenQ2T2FJMWF0ek9WNVMvY1FWSUpFQnpMejA2QnVnWVBoS1I2T1dYWDRaZXI4ZVFJVVBFS1VZcll0aXdZZmo0NDQvRjBjczJZOGVPeGF4WnM5Q3ZYejljdlhvVkZ5NWN3T2JObTB2c0tDelBxRkdqTUdyVUtPemV2UnN2di93eWpoMDdWdUgybG1UejVzMWlaOGVFQ1JQd3dnc3ZsTG45VzIrOWhkMjdkK09QUC83QStQSGpFUm9haXA0OWU3cTBUUUFxRkF5N21xMkR0bWlIU2ttUDNlM0hIMy9FelpzM0VSZ1lXT0xJL2FaTm05cU5LTGV4VlVmZFBZVmZhVHc5UFozcWNMTllMR0p3NTZxT3V0emNYS2ZXaUxwNjlTbzZkdXlJa0pBUXNicXZMRktwMU83NFJVUHB1NSszYUFoWjFLMWJ0OFJwM0U2ZVBPbHdXK1BqNC9IODg4L2oyTEZqVUNnVVdMSmtDZWJNbVZOdTFiVFpiTWEwYWRPd1pzMGF0R3paRW52MzduVzRjdFQyOS8zd3d3K0xIWGUyeDBhUEh1M3lOZnV1WGJ0V1lyWEk5T25UTVgzNjlHS1Ayem8rdFZvdGR1N2NDY0E2Wlc1NWEzRXVXN1lNOCtiTmc4VmlLVGFWODJPUFBZYVJJMGRDcVZTS0haS3VXb094UEZGUlVSZytmRGkwV2kwYU5teUlBd2NPaUFNT0FPRFZWMTlGYkd3c1B2bmtFMnphdEFueDhmSFlzV01IQWdNREhUcCtSa1lHbm56eVNmeisrKytReVdSaVI3NGovdnp6VHd3ZVBCanA2ZWtZTjI0YzFxMWI1MVN3WGxaUVUzUWIyLysvSTUzYWxha3VxaThPSERnQUFIYlRLVy9hdEVrTURBSGdoeDkrd0VNUFBWUnNYNVBKaExGangrS0hIMzVBaHc0ZDBLOWZ2MUtmcDdxdU0zNStmaGc3ZHF4RDI1WkhyOWRqN3R5NStPcXJyOFRIdW5mdkxnWk5SVTJaTXFYWVk3Wnd0cVNmclZtekJ2SHg4V0s0T1hYcTFHS0IwTHAxNi9EaWl5OUNMcGNqTFMzTjRiOWpBUGpsbDE4d2VmSmtBTmFBLzlOUFA0V3ZyeS9XcjErUFJ4OTlGTkhSMFhqcXFhZnc4ODgvaTRGdldlclR1YkM2cnpOM0sybnEwOG9xT2lES3BpYmNrNVZueG93WjRuU3puMy8rZVpteks3ejc3cnVZUFhzMk9uYnNXT3A2byszYnQ4ZXVYYnN3YU5BZ1BQVFFROFZlazVJSWd1RFNLVytKcUhaaENFbEVSTlVxcFVDQmFJMGFtYnFxdVFSWncwY0RPZ1FVd29maEl4RVY4ZlBQUDR1VlJlKzg4MDZGajdOa3lSSTg5OXh6cGY0OE9EZ1k3Nzc3cmxqTjlOTlBQMVVvaEFTc0ZWVS8vZlFUamg4L2pwMDdkK0t4eHg2cjBISHVkdVRJRVhHOXlmdnV1OCtoRWR4eXVSemZmZmNkSG5qZ0FXUmtaR0Q0OE9IWXUzZHZpVUZrWm1abXFSMFhkNDl5cm1sVCt3bUNJSForOWVuVEJ3Q1FuWjB0anVDM1BWYVM5OTkvSDRCMVBVa1BEdytIbjlQV09XeXJHQ2pQdSsrKzY5U1VwVVVEQkZ0bmJuV3p2Ujh5TXpNaENJSmRwVTkrZnI1VDAxUTZxckN3RUtkT25YSjRlNFBCZ1BmZWV3L0xseThYcDEvMThQREFOOTk4ZzIrKythYmMvUXNLQ3BDWW1BakEydEZmMnQ5clNTR1I3ZHhVTk1BbzZURjNXNzkrdmNNaEJnQ3hZdWJjdVhONDRJRUh5dDIrT3M0SDI3ZHZ4OFNKRTVHZm40OW16WnJoNE1HREpWWVBmdnp4eC9EeDhjSGJiNytOMzM3N0RUMTY5TURXclZ0eC8vMzNsM244dlh2M1l1TEVpVWhMUzBOd2NEQzJiZHVHQVFNR09OUzJFeWRPaUlIQWtpVkxzSERod2dyOWpsUzlkRG9kZnZ2dE53Qi8vNzBlT1hKRURLOTY5KzZONDhmL243MzdqcS9wL2g4NC9ybzNleWVDRUNLeEZiVkh0SXFhUWV6U1ZtaExxTmI0cWxHVTJoUlZxMXFqOXFnWXBkUld1MnJQb2xZcXhJcEU5czVkdnovdTd4NjVrcHZjbTNVVFBzL0hJdys1OTU1ejd1Y21OK2Rjbi9mbi9YNy9UYytlUGZuNzc3K3BYTG15dEs5S3BlS1RUejVoKy9idHVMaTRzSFhyMWl5dkh3VjFuY2tyTjI3Y0lDQWdnSC8rK1FmUVpydE5uVHFWVWFOR1picXdJNnVTbjVrOXRtelpNcjc1NWh1cDlQV09IVHRZdUhDaFhrQnd4NDRkZ0hhUmh5a0J5S05IajlLdFd6ZVVTaVV1TGk3OC92dnZPRHM3QTlDeFkwY21UWnJFMUtsVE9YVG9FQUVCQWZ6NjY2L1pCaUxmcEhOaFR1WDBPdk1xWXdLNXBpN0l5S3hLaHprK2t4bktsazRmc0sxUm93WTNidHpnOE9IRGVsbk40OGVQbDRMZXI3cDU4eWFUSjA4R3RObmRXUzIrYXRxMEtjZU9IYU5ldlhvbVZ3b1FCT0hOazdmTEtRVkJFQVFoRXhwa2hDWlljK2l4TTZmQ0hQTWxBQ21UUVRuSE5OcVZqYU5SeVVRUmdCUUVJWU81YytjQzBMcDFhK3JVcVpQajQyUVZnTlJKbjhYdzhPSERIRDlYOWVyVmFkKytQZkJ5NGpHMy92cnJML3o5L1VsT1RzYk56WTNmZnZ2TjZJbE1iMjl2dG0vZmpwMmRIVEV4TWJScDAwWUsyS1Vuazhtd3NiSFIrOUl4ZEg5aGNlSENCU21RcE10NjNMMTdOd3FGQW10cmF4bzNicHpwZm52MzdwV3k3UVlQSG16U2Mrckt1Smt5NlZZWVZLdFd6YWl2NDhlUFU2eFlNU3dzTEZBcWxZU0ZoVW5IQ0FrSm9WeTVjaXhZc01DTXIwU3JmZnYyZlB2dHQzcjlIK1BpNHJoejU0NVJYN3IzRFdqN0tCbmE3bFVxbFlvelo4NGdsOHVsd0dWNGVEaDM3OTdGeGNXRlZxMWE1ZXZyam9pSXlQVHJ6Smt6ZXRzcGxVcnA5L1R0dDkraTBXZ01mdW5lMDRYcGJ6dzFOWlV2di95U0R6LzhrTVRFUktwVXFjS3BVNmV5TEY4NmMrWk01cytmajB3bTQ5NjllelJxMUloUm8wWVp6T1pZdkhneEhUdDI1UG56NTFTdlhwM0l5RWphdG0yTHBhV2xVVi92dnZzdU1URXhhRFFhcGsyYmx1MzJrWkdSZ0RiN2JkdTJiV3pidGcyWlRKYnRWL3JzSkdPMnYzWHJsblI4SWFPVEowK1NuSnlNaDRjSFRabzA0ZlRwMC9qNys1T1Nrc0o3NzczSHNXUEhHRHg0TUJFUkViUnMyWkovLy8wWGdDZFBudEM2ZFd1Q2dvSndjSEJnNTg2ZDFLeFowK0R6RktYcmpFcWxZdDY4ZVRSczJGQUtRUHI2K25MbHloWEdqQm1UWlhDamF0V3FldWNUWFlXRTlQZnAvbTczN05uRDVzMmI4Zkx5NHYzMzN5Y3NMRXdxZ1F4dy8vNTk5dS9mRDhEbm4zOXU5UGozNzkrUHY3OC9TVWxKMk5qWXNHdlhyZ3haZlpNblQ1WVdtVzNidG8wdVhicGt5SElzakFyaVhQaXFOK1U2VTFBc0xDejB2aks3MzlMU2tyaTRPT2w5MzdKbFMwcVVLTUdkTzNjeUxmRWRFeE5EMTY1ZFNVbEpJVEF3a0xadDIyWTdEbDlmM3l3RGtPbXZJK24vcjVIKy9zd3l0d1ZCZVAySVRFaEJFQVFoMzZnME1rTGlyYmtUWTB1U012L1d2WlJ6VEtPNld3cE9WcXA4ZXc1QkVJcTJPM2Z1U0ZrS3VzeUUvSlIrUWlTN0VvN1pHVFJvRVB2MjdlUFVxVlBjdm4zYjZQS09tVGwxNmhRZE9uUWdNVEVSSnljbkRodzRrS0drYkhiZWUrODl0bS9mVHRldVhVbE1US1I3OSs2TUhqMmE2ZE9uUzYvYjNkMWRiNkx6OU9uVFVrKzdzTEN3TFB0aW1adXU3S3E3dTdzMDRhaTdyMzc5K3BtV1JWU3BWSXdaTTBhNjdlUGpZOUp6Nmxicks1VkswdExTakY1UmJ1elBNWDN2SzJQM1diMTZkWmJsdW1ReW1kSDlJUk1TRXBETDVYaDVlZkhnd1FQdTNyMUw2ZEtsQVZpNWNpVlJVVkdjUG4yYUVTTkdHSFc4L1BMaGh4OXk2ZElsbGk5ZlRtQmdJSW1KaWRsbVJwdzZkWXIzM25zUGEydHJvcUtpc3N6b2RIUjB6SFRDOXRxMWE4VEh4L1B1dSs5S2szRzZVcXorL3Y1R2xmakxqZUxGaTJkNi82dGxiamR2M2t4b2FDaDJkbmJabGhiVjljclR2WmNiTkdoZzhHYzVkdXhZdnYvK2V5bXIycGh5b2xuMUovVHg4Y253ZDNydjNqMTY5ZXJGMWF0WEFlM0U2YTVkdXloWnNtUzJ6elZpeEFpOHZMd1lPSEFnTVRFeHpKOC9uOTkrKzQwRkN4YlFyVnMzdll5VVhyMTZNV2ZPSEh4OWZWbXpaZzNPenM2b1ZEbjdmR3JNZnJxZnFaT1RFeDk4OEFGZ1hFL0k5RDBlamRtK1ZLbFMrVkorKzNXeFo4OGVRRnRHWFM2WDQrUGpROTI2ZFltTWpPVDMzMy9IeXNxS0JRc1c4T0RCQTZtQ3dQRGh3MW15WkFtUmtaR1VLbFdLWGJ0MjBhaFJJNFBQWWE3clRFNWN1M2FOQVFNR2NQSGlSVUNiaFRsdDJqU0dEeCtlNjg5RXI0cU9qc2JPem81bHk1WmhaMmZIc1dQSG1EQmhBdDI3ZDhmVjFaVnZ2dmtHdFZwTnBVcVZqTTRxWDc1OE9VT0dERUdsVW1Galk4TnZ2LzJXYVJsZG1Vekd5cFVyU1V4TTVMZmZmbVAvL3YzNCt2cnkrKysvVTdGaXhVeVAvYWFjQzE5VkVOY1owUFl5M2IxN2Q3YXZKYWV5T241QmZpWkwzNC8yK3ZYcjFLcFZDNERnNEdDOWMwUHYzcjBKQ1FtaFpNbVNCQVVGY2ViTUdicDI3Y3JzMmJOcDJyUXBmbjUrZ1BaeldvY09IUWdPRHFaYXRXclo5cVkwVnZycmkwYWo0ZTdkdXhudU4xUTVSUkNFMTRzSVFncUNJQWg1TGswdEl6aldodUE0VzFKVmh2OHprbHRlRHRyZ283TzFDRDRLZ3BDMTdkdTNBOXJTaWgwNmRNajM1MHMvY1pUYlBscHQyN2JGMGRHUmhJUUVkdXpZd2ZqeDQzTjBuRFZyMWtnOU1XMXRiZm5qanoreW5QRE1TdnYyN2RtM2J4L2R1M2NuTGk2T3VYUG5zbWZQSHBZdVhacnBSTjBmZi95Um8rY3hoMW16WmpGcjFpeTkrM1JCU0VOV3IxNHRaYmJraEc0MVAyZ25nb3d0RnhjYkcydnljeG03ajY2MFhYcTZBSnBjTHNmZTN0N2tjbkVWSzFia3dZTUgzTHg1aytiTm02TlVLbG16WmcweW1ZeUpFeWVhZEt6ODBMZHZYOXExYTRlM3R6ZUJnWUZHN2FNTFByejc3cnM1TGlsYnIxNjlERC9MN3QyN0Y2cFN4YW1wcWRMdmFPREFnZGxPR3VvQ2FObGxxRnk5ZXBYNTgrY0QybExYWU53NU02dnorSVVMRjJqUW9BR2dMWkU3YTlZczVzNmRLNVdoL1BMTEwxbTRjS0ZKUVpnUFB2aUF4bzBiMDZkUEgwNmVQRWxvYUNnOWV2U2dhdFdxakJ3NWtrOCsrUVJiVzFzOFBEdzRkKzVjaHQ2MklTRWhKZ2VOY3NyVW5wREdiQzlrVFhjZTBBVzVQRDA5T1h6NE1ERXhNYmk3dXdQYVFNbk9uVHRwMGFJRnAwK2ZadnIwNlFDVUsxZU92Ly8rVzY4UFgyYk1kWjB4UlVwS0N0T21UV1B1M0xsU2tNVFB6NCtsUzVlYTlQNi9jK2RPcGdHdHpPN3IyN2N2clZ1M2xoYTJORzdjbUhQbnp0RzNiMThDQWdMWXVuVXJrSDFwU2QzNGh3MGJKdldYdExlM1o4ZU9IYlJyMTg3Z1BwYVdsbXpldkpuQXdFRFdyVnZIOWV2WHFWKy9QdlBuejZkLy8vNUd2K2JYN1Z5WUUzbHhuWEZ3Y01EZjN4L1EvbTVNWWN6MlQ1NDhrWTcvcW9MK1RLWno2TkNoVE8rL2N1VUtRVUZCeU9WeU5tellRTW1TSmVuU3BRdGZmdmtsUzVjdTVjTVBQK1Rnd1lOVXJseVpMbDI2Y09iTUdkemMzTmk5ZTNlR1VyYUcrZ0puOXprbC9mVWxKU1ZGeW9ZVTF4MUJlUE9JY3F5Q0lBaENua2xXeWJrV2FjZmVVRmR1UnR2bFd3RFN5MUZCTzY4NGZEMFNSUUJTRUFTakhENThHTkFHQ2pMcjU1TFhObS9lTEgydjZ3MlpVN2EydGxJZndpTkhqcGk4djBLaFlPalFvZlR2MzUvVTFGUWNIQno0L2ZmZmFkR2lSYTdHMWFwVks3M2VWcmR1M2FKRml4YjQrL3NUSHgrdnQrMnVYYnVrNzU4L2Y1NWxCbDFNVEl6Slg2OCtYMEY2OGVJRjMzNzdyVkhicWxRcWxFcGxoaThyS3lzcDJ5MDJOamJUYmRLdmV0Zkpxa3haK3E5YnQyNlp2TTlISDMyVTRmbDB2WXRjWEZ5eXpIZ3dSSmZGcXlzbitNc3Z2L0RzMlRNNmQrNHNyZUpQTHlFaFFmcEtYK0l1L2YxWlRjenBmbWJHbG1xenM3UEQyOXZiNk5lVG5Kek1xbFdyQUcyMndlc3NLQ2lJQnc4ZTRPenNiRlRBV0tGUUFJWjdkWUYyVWpVd01CQ2xVc2w3NzcxSG16WnQ4bXk4QUZ1MmJLRmF0V3JNbURHRDFOUlU3T3pzV0xkdUhVdVhMc1hHeHNhb01xVHB2OHFWSzBlWk1tV1lOV3VXTkpGNjU4NGRCZzBhaExlM044K2VQUVBJRUlBVVhtODNiOTRrSkNRRUp5Y252ZExKTmpZMmVIaDRBTnJyeExKbHk2UlNyYUJkekFFUUdocEszYnAxK2V5eno5aTRjU1AzNzkvUDhCem12TTZZb25idDJzeWFOUXVsVWttSkVpWDQ5ZGRmMmI5L3Y4a0JlRmRYVjRZTUdVTC8vdjMxQW9kRGhneVJ2dEpua09rQ2tLQmRjR1Z2YjgrZVBYdWs4M0tmUG4wTUJvNTAvdm5uSHhvM2Jpd0ZJRXVWS3NXSkV5Y3lCQ0RIalJ2SHVISGo5QlpYV1ZoWXNIYnRXcVpObTRaTUppTTJOcGJBd0VCYXRXb2xaUnhtNVhVOUY1b3FyNjh6S3BYS3FDOVR0czhxNkZiUW44bDBkT1dHUWJ0WVFYZTdidDI2TEYrK25PblRwK3VWVnYzcHA1L28zYnMzY1hGeHRHN2Rtc2FORy9QMzMzL2o2T2pJbmoxN01xMlFJcFBKTWkzL0tnaUNZQ3lSQ2ZrS3BkcVNzSVJTUkNTV0lEYlZoWmdVVjVJVTlpaFVWaWpVVnFnMUltNHJDSUpnYnRIUjhNK2o3TGNUdE9ReU5WWnlCVllXQ3V5dGtuQzFqY0hGSnBZU0RoR1VjZ3pEVXA2N0NRZEJlSlZHQXlscU9SSEpsanhOc3VacG9oVXFNeWIwcU5WcUxseTRBR2pMVHVXM1I0OGU4ZE5QUHdGUXFWSWxPbmZ1bk90ait2cjZjdURBQVM1Y3VJQkdvekVwQUpTWW1DaVZvdlgwOUdUMzd0M1VxMWN2MTJNQ3FGbXpKcGN1WFdMSWtDRlNENlo2OWVycFpWeWNQWHRXYjhWejA2Wk5jWEJ3NE96WnM1bjJnWEZ6Y3pONUhEVnExT0RHalJzNWVBVzVOMlRJRU1MRHcvSHk4dExyQ1ppWnJIcDk2VlNvVU1IZ1l3cUZ3dVNWL1hrcE9qb2EwUDhkWmZkZWRIZDNsOHF0MWE5Zkg0RGp4NDhUSFIzTnBFbVRzTFMwekxRM0VlaG43aGk2ZjhpUUlZd2VQVHJUN1hTWm02K3U2RGVGc1g5ckF3Y09aT0RBZ1RsK25zTHVzODgrdzhuSmlhaW9LSnljbk5pK2ZUczlldlRJZEZ1MVdpMU4xR1lWQUI0K2ZEaVhMMS9HMHRLU3hZc1hTL2RuTmNtciszM2N1blVyeTlMVU1URXhqQmt6UnZxYmJOcTBLU3RYcnFScTFhcFNEN2Vja012bGpCczNqajU5K3ZEdHQ5K3lZY01HMUdvMXZYcjEwZ3VFbUpPaGpCVkRqSG1QRjZhczNNTG0rdlhyZ0RZUUVoOGZqN3U3TzhuSnlWeTZkSW1USjA5eThPQkJUcDgrTFFYNHFsU3B3dGl4WStuUm93ZWJOMjltMWFwVlhMaHdnWFhyMXJGdTNUcEFlOTZzVmFzV2RlclVZZDY4ZVVYbU9xTXJ0ZGk4ZVhOMjdOaVJvMnpMc1dQSFVySmtTZnIyN1V1blRwMzBna1NEQncrbVRKa3l1TGk0VUtGQ0JjTER3elBzLzlaYmJ6Rmh3Z1FtVEpnZzlRM1U5UVRQVEZwYUduUG16R0hHakJuU29wYkdqUnV6YmRzMnZMeThNbXcvWjg0Y1FIdnRlZlh6M2NTSkU2bFRwdzc5K3ZVak1qS1NvMGVQVXE5ZVBYcjE2c1hvMGFPbHJNUlhpWE9oVm41Y1owRGJvOWxRMzhIMDUwdGpmdDZGemRPblR6bCsvTGgwZStiTW1jamxjbGF0V3NVbm4zeVNhUjlVdVZ6T2dnVUxPSGJzR00rZVBlTy8vLzREdE8vZmQ5NTVKOVBucVZxMXFuUU9pNG1KTWVxeitxdnZ5L1EvMzFjZisvVFRUL255eXkrelBhWWdDRVdYQ0VJQ1NRcDdncU1xOFNER2gvREVraUxRS0FpQ0lMeFcxQm81cVNvYlVsVTJKS1E1RXA3NHN1ZUhYS2FtcEVNNFBxNFBxT3grRHp2TFpET09WQ2hLTkVDU1FrNkMwb0lYS1pZOFRiSWlKclZ3cm94OTlPZ1JDUWtKUU81TG8yWkhvVkRRdTNkdjZma1dMMTZjSjBFajNYL1c0K1BqQ1FzTE0ybUN4OVhWbFgzNzloRVlHTWpxMWFzSkNncVNna0c1dFhIalJnSUNBbGkvZmowQkFRSHMyN2N2UTBCcHhZb1ZlcmM5UER5NGVmTW1YYnAwNGNTSkV6a3UyMVVZYk4rK25hMWJ0eUtUeWZqbGwxOW8zNzY5dVllVXIzU1Q3ZVhMbDllNzM4TENJdE9WODY5bXZPcjZYRDE2OUlnUFB2aUF5TWhJSms2Y0tHVkJKaVltNXJpa2FXWjBRVWhEd1V4akdPcVhGeHdjakVxbHdzcktLc3NKL2ZUdTNyMWJwSU01UFhyMElEazVtWGZlZVlmTGx5K3pZY01HK3ZUcGsyRTdYWFlLR0o0Y1hyOStQY3VXTFFOZzVNaVIxSzVkTzAvSDZ1cnF5dWJObStuWXNTTXpac3pneXkrL2xDYVJjNXFsQTBoWlAyWExsbVh0MnJXTUhEbVN1WFBuOHQxMzN4bDlqSWNQSHhyVmgvRlZKMDZjb0hIanh0bHVaMk5qayszeFRlMEpLUmpXcTFjdmZ2NzVaMDZkT3NXWU1XTll0V29WbjMzMm1WUUdGTFFMSVRwMTZrUmdZQ0F0VzdZa09qcWFDUk1tQUhEKy9Ia2VQbnpJN3QyN09YTGtDQ2RPbkNBeU1wSmp4NDdoNWVYRmpoMDdpdHgxcGtHREJqa3U5enA3OW14T25qeEozYnAxZWZMa0NWOTk5UlZidG16aDJiTm50R3JWaXVUa1pQNzN2Lzh4WXNTSVRBTWhxMWF0WXZiczJkTHQrUGg0YXRXcXhjaVJJeGs0Y0tCVUhoZTBaU3lIRGgzS3ZYdjNBRzJnYWRpd1ljeWRPemZIUFRNN2Rlb2s5Y1E4Y09BQUdvMkdMVnUyc0hYclZxNWV2Wm9oNi85TlBoZG1KaSt2TTIrQ2pSczM2Z1hxbHkxYnh2Lys5ejgrKyt3em9xT2pHVDU4dU43MnNiR3h6SjgvbjRVTEZ4SVhGd2VBbFpVVkNvV0NzV1BIY3VqUUlZWU5HNGEvdjMrdU14NnpxbnJ5Nm1QUG56L1AxWE1KZ2xENHZkRkJ5R2NKcGJrV1ZwdEhzVjVvS0p5cldnUkJFQVFoUDZrMWNzSVNTaEdXVUlwemp4dmo1ZktJMmg3WEtPMlU4LytVQ3E4UHRRYVNsQllrS09YRXA4bUpUTFhpU2FJbGFrM1IrdHdVR2hvcWZXOUtxVVZUYVRRYUJnd1l3S2xUcHdEdGFuNC9QNzg4T1hiNmNZZUdocHE4eXJ4czJiSWNQSGd3VDhhU1h2clN0dTNhdGN0UXR1ekZpeGRzMmJJRkp5Y25xV1RxeG8wYmFkbXlKZWZQbitlTEw3NWc3ZHExZXZzWUN0SVl1K3EvSU8zYnR3L1FaakhvU3VabTVkcTFhMVNwVWlYVHg5NTc3ejB1WHJ6STFxMWJEWmJ3MVFXMGl4Y3ZidEk0MDA5UW1icHZodzRkV0w5K1BhQ2RMQWN5QkVKY1hWMHo3ZS96YXVaQXRXclZLRmV1SEtHaG9SdzllcFNhTld0S0pRYVRrcEx3OVBURTM5K2ZaY3VXNGVUa3BQZGV5Q3BiNGNHREI1bU9YWmVCbVg3UzJWaUxGaTFDb1ZEd3hSZGY2TjBmRWhMQ3lKRWpwUW0wZnYzNnNYejVjcU9PK2VlZmYyYmI0OG9jVWxKU01yMC9zMUszZG5aMk5HellrTXVYTHpOdzRFQnExS2hCM2JwMTliYkpibko0Ly83OURCZ3dRTG85ZWZKa0lpTWpjL1I3eWtxVEprMTQ5T2hSaHNDMm9ZeVluS2hWcTVhVUJaNlY5Sk81R28xRzZzbG1DbU1uaE11WEw1OXR2NjNjOW9UVTlVQjgwMlJXMGxNdWwvUGpqejlTcjE0OTFxMWJ4N2ZmZnN2U3BVc0pDUW1oZnYzNitQbjUwYTVkTzcwRk4zRnhjZno4ODgrQXRqU2l0N2MzUTRjT1plalFvV2cwR3U3ZXZjdUZDeGRvMHFTSkZOUXA2T3VNT2NURnhURng0a1RwWjdONDhXS0dEaDNLdG0zYkFKZzBhUkl6Wjg1ayt2VHAvUGpqajR3Y09aSVJJMGJnNU9URTJiTm5tVEpsaXZSWng4L1BqLzc5K3pOeTVFZ2VQMzdNTjk5OHcrVEprL0h6ODhQZjM1OFBQL3lRbXpkdlNnSElNbVhLc0hyMWFyMnlsVGxWcGt3Wjl1L2Z6NisvL3NybzBhTUpDd3VqYjkrK0dRS1FiOUs1c0tDdk13WEpYSi9KbEVvbHk1Y3ZwMEtGQ2xJWjV6WnQyckJ0MnphNmRldkd1SEhqNk5DaEE1VXJWK2JwMDZlc1dyV0tCUXNXU0ZVdGF0V3F4UTgvL01EYmI3L05kOTk5eC9MbHl6bHk1QWhIamh5aFpNbVNkTzdjR1Q4L1A5NTU1NTBjWmJlYXV1aEtWL0pmRUlUWDB4c1poSHdhNzhuRnB3MElTOGk3QzY0Z0NJSWdGSFVhWklUR2xpTTB0aHlsSE1ObzRIa1JUNmVuNWg2V2tNOVVHa2hVYUFPTkNRb0xFaFJ5SWxNdDh6eXIwZFZhU1JrSDg1VCtUZitmMnZROWhQTGE4T0hEcFltQjd0Mjc1M28xZUhyT3pzN1M5N3FWeXprMWVQRGdES3ZLazVLU3FGaXhJcUR0eVpOZHY4aXlaY3VpVXFta2xmQ0d6SjA3bDhURVJBWU1HQ0QxV2ZMeDhXSE5talYwN2RxVmRldlcwYXhaTTZrOHJEa25QM09pWjgrZVhMOStuVGx6NW1UWm0xREgydHJhWU9hbmJqSXdNakl5Mit6UXlNaEkwd2VidzMzVHY5LysvUE5QSU9kbGpaT1NrdlN5RW9jT0hTcGxtNXc4ZVpLNHVEZ09IanlZcS9LcDZlbEtBK1lrQXpvd01GRHZsNTl4U0FBQUlBQkpSRUZVOXFsVHAxaStmRGxidG14Qm9WRFFvMGNQVHB3NHdTKy8vSUtscFNVLy9mU1R3WEp0eDQ4ZlovcjA2VnkrZkpuZzRHRFRYMGcreSs3ditGVUxGeTdrNzcvLzVzYU5HL1RvMFlPTEZ5L3FaVDJsbnh4KzliMTg0c1FKZXZUb29iZk4yYk5uNmRHakJ4czNicVJqeDQ0NWZCV1p5OHZNV2xQcE11TEI4Q1M1TVpPMFZsWldVaysvd2lLM3ZZNkxLa08vcjdwMTY5S2lSUXVPSHovTyt2WHJtVHg1c3JSb3cxUXltWXlxVmF0S0dhcm11czRVcEpTVUZCWXZYc3pjdVhPSmlJakF3OE9EMWF0WDA2RkRCNzN0dnZ6eVMvcjM3OCtpUll1WVBuMDZQLy84TTMzNjlLRnIxNjRjUFhvVTBKN1Bwaytmem9nUkk1REw1WFRzMkpHRkN4ZXlZTUVDWHJ4NHdSOS8vRUZvYUNpZmZ2b3B3NGNQWit2V3JkU3JWNDlaczJicGZkYktDd0VCQVhUcDBvVzVjK2N5YU5BZ3ZjZmVwSE1oRk94MTVsVTFhdFF3ZUgzT1RVQlF4MXlmeVlLQ2dyaC8vejVqeDQ2VnlnU0RkckhFcjcvK2lxdXJLMmZPbkdIdzRNRWNQWG9VdFZvTlFKMDZkUmcvZmp3OWV2U1FldFArK09PUGpCNDltbW5UcHJGaHd3YkN3OE5adVhJbEsxZXVwRU9IRHV6ZHV6ZkhyMUVRQkFIZXNDQmtrc0tlczQ5OUNZN0tXQ3BJRUFSQkVJU1h3aEpLc2VldVA1V0tCZU5iOWl6MlZrbm1IcEtRQzBxMWpBU0ZYQy9RbUtpMElETEZNazk3TlZySU5IamFLL0IwVUZEY1ZvbTlwVHJ2RHA0TDZWZGZtem9KWXF5dnZ2cEs2dVBUdG0xYk5tM2FKUDNIUGkra24yQXh0SnJjV1BiMjlub1pqSUJlWUtSbXpacFpybzVYS0JUU3BFMVdQOC93OEhDV0xGa0N3T2VmZnk0RklRRzZkT2xDLy83OVdiMTZOZGV2WDVjbVcvUHI5NU5mV3JWcXhWdHZ2WVcxdGJWUms4TlpLVnUyTEFCUG5qekpkdHVjbFBUVUJjL2F0Mitmb3l5TEV5ZE9jUFBtVFp5Y25Iai8vZmYxSG91SmljazJPelV0TFkzdTNidHo4K1pONmI3Smt5ZlRybDA3Zkh4OHBOS0ZmbjUrZWRaN1NSZUVmUHZ0dDAzZU56NCtucE1uVDNMbzBDRjI3dHdwWlZUWHJsMmIrZlBuMDdKbFM0S0NndWpkdXpkTGxpekIzdDVlcisrWVVxbGt6NTQ5ekpzM1Q4cU9CbTE1NG5Ianh1WHlsWm1YcmEwdFc3WnNvV0hEaG9TRWhOQ3ZYejkyN2RvbFBaNCt5eTk5OEczSGpoMEVCQVJrT0ljcEZBcGlZMlBwMDZjUEZ5OWVsQlpFNUFWZE5teCt5Mnp5T3YwQ21Kd0dmQklURTZVK1hObWRZM0w2ZDJQS2ZzT0hEMmZod29VNWVwN1hYYytlUFRsKy9EZ0hEeDVrOHVUSkhEOStQTU81TWpOWi9mdzFHbzNacmpNRnljTENndDkrKzQySWlBZysvZlJUNXMrZmI3Q2NxNDJORFdQR2pLRlBuejQ4ZmZxVUNoVXE0Tzd1am9XRkJRRUJBY3lZTVVPdmw2Tzl2VDNqeDQ5bnhJZ1JiTnEwaWZYcjF6TnYzank5QlRENUdlQjNkSFJrNnRTcGV2ZTlhZWZDbk1qcGRTWXpVVkZSUmoxblRvT0o1dmhNcGxRcXBjV09BUUVCZWtGSTBDNkdyRnk1c2xRcFFpNlg0Ky92ejdCaHd3eG0rNVlyVjQ2VksxY3laODRjZ29LQ1dMZHVIUmN2WG1UbzBLRkdqU2w5UUZlWHVWKzdkdTFzTS85emtvMHZDRUxSODhZRUllOUhWK0RrdzJha3FYSlcxMTBRQkVFUTNrVEJVWlVJalMxSE0rK1RWSEM3Yis3aENGbFFxR1hhQUdPNlFLUHVLMFdWdC8ydVhhMlZlRG9vS0dhandzVmFoWjJGbWp5S0dlU0w5SDE5Y2p1Qjl5cU5Sc09RSVVOWXVuUXBvQzFKdW5Qbnpqd3ZEWldjL0xKZmEzNEU2dEwzUThxdVpLMnhZL242NjY5SlNFaWdlZlBtTkd6WU1NUGpDeGN1NUtPUFBxSk5telpzMzc0ZHlOOU0xZnhnWldXVlp5VitkWDBGZGIrTHZCUVhGOGRISDMwRTVMenZqcTdIVmtCQVFJWk1SWlZLbFdYdm45allXSHIxNnNXaFE0ZHdjM09UU2hiKzg4OC9ORzdjbUM1ZHVraGwzSHIwNkpHajhXWG0rUEhqQU96ZHU1ZC8vLzJYV2JObVpWbFNiT1BHalp3OGVaTHo1ODl6NDhZTmFVSk5KcFBSc21WTFJvOGVUZnYyN1ZHcjFTeGF0RWdLSnNybGNuNzQ0UWQ4ZlgycFU2Y09xMWF0WXMyYU5ZU0ZoUUhhOTNYdjNyM3AxNjhmRFJvMHlMUFhsMWNNVGFDbUw5bjVxdXJWcXpOanhneEdqaHpKSDMvOHdlTEZpeGsyYkJpZ1B6bXNDNzc5K3V1dmZQTEpKNmpWYXB5Y25KZzFhNVkwc2RtdVhUdSsrdW9yRml4WVFNK2VQVGw5K25TZVpXa1ZWUG5iekg2R3NiR3hnSGFDUEtjWlZoRVJFZEwzdWg2bmhwalMyekduUFNFOVBEeUFuRTI2dis1MEdlSlhyMTRGdEpuOUxpNHVtVzZyVnF1bEV1V0d0dEVwS3RlWjNMQ3lzbUxqeG8wOGVQQ0FObTNhWkhqOHlKRWplcGx2QUo2ZW5uaDZlZ0l3Zi81ODVzeVprNkZmY1hwMmRuWUVCZ1pteUhJdjZBempOL0ZjbU5YOWVYbWRNZVRaczJjR0Y5ZGxWZW85dmJ4YUhBVjU4NWxzOGVMRjNMNTltM2ZmZlRmVGhWYVdscFlNSHo2Y3hZc1gwN2R2WHo3NjZDTjhmSHlBN0Jjek9qZzRNR0RBQUFZTUdFQklTQWlWSzFjMmFrenBnNzI2L3gvY3VYTW5SK1hIQlVGNC9iejJRVWlWeG9Jemo1cndiMFIxY3c5RkVBUkJFSXFrTkpVMWgrKzNwbnFKZjJuaWRRWUxtU3I3bllSOGthb3lIR2hNVStkdG9ORkNwcUcwdlFLMy93ODBPbHVyc0Mva3dVWkQwcGQvMUUzNjVRVzFXczNBZ1FOWnZYbzFBRjI3ZG1YTGxpMTZRYys4b3B2TUJ2SzhYQmpBcFV1WEFLaFlzYUxlenlzejZZT1Foc3BtL3ZYWFgxSnAya21USm1XNmpaT1RrelRaK1BEaFEwRGJSK2xObFp2K2JObTVmUGt5b08wdFdySmtTWlAzWDdGaUJRY09IRUF1bHpONDhPQU1qN3U3dXh2TXNraE1US1J4NDhiY3ZIbVRPblhxc0czYk5pcFZxa1R0MnJWcDNydzVEeDQ4WU1XS0ZZRDIvWmRaejdXY3VINzlPbzhlUGNMRnhZV1RKMDl5OHVSSnhvMGJsMlVROHVIRGg5SllRRHNCMnJ0M2J3SUNBcVRKdStQSGp6TnExQ2d1WDc2TXBhVWxpeFl0SWlrcGlXKysrWVkrZmZxUW1wb3FUV1NXS2xXSytmUG4wNjFidDBKVitqQ3Y2RW9abmoxN2xyRmp4OUtqUnc4OFBUMzFKamgxcjl2SnlRbTFXbzJucHllN2QrL09rSTM5M1hmZnNYLy9mbTdjdU1HRkN4ZDQ3NzMzQ3ZTMTVJZnc4SERnWmVBdUovNzc3ei9wKyt3Q2Y2YWNPM0xiRTFMSVNIZjlTazVPSmk0dWpxWk5tN0pzMlRMV3JsMUxwMDZkR0RKa2lMVHRnd2NQcElCWlFmWkJLOHkvODhxVksxTzVjbVY4ZlgwNWQrNWN2ajJQdVFQb2IrSzVNRGRNdWM0VUZibjlUQllWRmNXVUtWTUFiU1VXUTRZTkc4Ync0Y081YytkT2pzclNnL0YvTC92MjdaTkt4ZHJiMjJkb3I1RFpjU3d0TGZXeUp3VkJlTDI5MWtISU5KVTFCNFBiOFN6QjlBYTZnaUFJZ2lEbyt6ZWlPdEhKYnJTcmRCQnJpN3pOSmhOZVNsWm1IbWhNVkZxZ1VPZDlCTkRGV29XcmpRcG5LKzJYaTQwYWV3dFZrUXcyR3FJclB3WVFHaHFhYVZhZXFWUXFGWjkrK2ltLy92b3JvTTBPVzd0MmJiNzFOTlFGNlVCYkxpbXY3ZCsvSDRCR2pScGx1MjM2UUs2aGdLWHU1K0R2NzAvTGxpMnpQZWExYTljQThyVDBXRkZUdTNadEFHN2V2RWxLU2txV2syb05HalNRQXNlbWVQandvY21yK2MrY09VTjBkRFNnbmRCNmRjVjlkSFMwWHVsaGxVckZ0bTNiMkw5L1A4dVdMY1BCd1lIQXdFQWlJaUtZT25XcWxIVlNybHc1enA4L3oralJvOW14WXdmbHlwVmo0OGFOT2NwS0tWNjh1QlE4MU8yL2JOa3lBTHAxNjhiYXRXc3o3SlBaaE5qdzRjTzVldlVxTFZxMG9FT0hEbEtRUUtQUmNQRGdRV2JQbmkxbFYxYXFWSWtOR3piZzYrdkxzV1BIQUcxMmdiZTNOLzM3OTJmNTh1V0VoNGZUb0VHRElqZEJhaXk1WE02cVZhdG8zYm8xaXhZdGtyS1NNc3VXYnQrK1BSMDZkR0RWcWxXVUtsVXFReERFMXRhV2RldldFUnNibTZlVDdxOW1UNzBxSkNTRVJvMGFFUk1UUTRzV0xkaS9mMytlbmNldlhMa0NhTjhyeG9pUGorZjU4K2VVS0ZFQ0J3Y0hIang0d09USmt3RnRGazZkT25YeVpGeWdEZmc4ZS9Zc3o0NG42RjhiZGFVSVY2NWN5WkVqUitqWHI1KzVocVhIbE91TXVmajQrQmdkbU5WbDRGZXBVaVZQTTlYeTA1dDRMc3dOVTY0ejVsTFFuOG5xMTYrUGpZME50V3JWeXJKNmhPNDhsTi9XckZuRDU1OS96b2dSSXdEMHlpRUxnaURvbVArS2trK1NGUGJzdTllQnFPVE02OGdMZ2lBSWdtQzZad21sMlgyM0UrMHI3UmQ5SW5OSUF5VHJBb3laWkRTcU5Iay9pU0pEZzR1TldpL1E2R3lseE1GS1RkR1lzc2tkSHg4ZnJLeXNVQ2dVV1phTU5KWlNxYVIzNzk1czI3WU5nRUdEQnJGa3laSTg3UUg1S3QyNG5aMmRjNVZWazVtSER4OXk5dXhaQUtPeTBOSm5aUm9LUWpacDBvUVdMVnJ3MDA4L0dUV0dNMmZPQUZDdlhqMmp0bjhkZVhsNVVhWk1HWjQ4ZWNLNWMrZG8zcnk1OUpoR285R2JxSEoxZFRXNmg1QktwZEtiME0ycVJHQm1yS3lzR0RObURGRlJVVXljT0pGUm8wYmg2K3RMMTY1ZHNiS3lrc3JJelpzM0R3OFBEOVJxTmF0WHIrYlBQLzhrTGk2TzdkdTNTeE5UcnlwUm9nVHIxcTFqMWFwVkprOTJYcjE2bGQ5Ly81MGRPM2F3YWRNbUJnd1lJRDBXR2hyS3FsV3JBQmd3WUVDbVFVaWQyN2R2Uy8wc0hSMGRwYjlyMEpadzI3aHhJeXRYcnBUNlN6bzZPdkwxMTE4emR1eFliR3hzV0xac0djT0hENWYyZWYvOTk1azBhUklsU3BSZzhPREJUSm8waWFDZ0lKTmVXMUZTdlhwMVFrSkM5RXBRSnlXOS9IeWdteHkyc3JKaTc5NjlXUjdMbUVVUXBzcnFmWldhbXNwSEgzMUVURXdNbFNwVll2djI3Um1DTXNuSnlUeDU4c1RvUUdKNnVrbHBZek5RWW1KaURKYTkrK1NUVDNCemN3TzBmMnRQbmp5aGI5KysxSzFiTjlQdHMrdlJhcXJDbURsWEdLalZhdVJ5T1JxTlJsb0k0ZW5waVlPRGc5Ulgxc0xDd21BUHRvSm15blhHWERadjNpeDlyeXRwN2VIaGtlbllkUGRkdW5USllHV0d3dVpOUEJmbWxySFhHWE1wNk05a1ZsWlc5T3paazE2OWVwbjhOMnRNWm1OV0pYSkJlOTdUR1RkdUhIUG16TUhDd29LTEZ5OENwcFg0RmdUaHpmRmFCaUhUVk5ZaUFDa0lnaUFJK1NReXlaMzl3ZTNwVkdXM3lJZzBRSzJCSkFPQnhrU2xCZXA4cWdRbGw0R1QxY3Z5cWM1V0tseXMxVGhZcWQ2SVlLTWgxdGJXMUtsVGh3c1hMdVM2eEZkYVdocTlldlZpMTY1ZGdMYnY0ZmZmZjU4WHc4eVNMa2pZc0dIRFBKOGsvUDc3NzZYZVJCMDdkc3gyZTJPQ2tBQi8vUEZIdHFWZEFZS0RnNlgrVkc5YTJiRmJ0MjR4ZGVwVXZ2cnFLM3g5ZlduVnFoWHIxNjluMzc1OWVwUERxMWF0NHNDQkEweVlNSUc2ZGV0eStQQmhvNTlqNU1pUkxGaXdBQjhmSDJKalkwbEtTbUxmdm4wbVQzTE9uajJiNjlldk0zLytmR25zMWFwVms3S0JwMHlaZ29lSEIxWldWbXpmdnAxbXpacXhjK2RPUm8wYXhZSUZDNlRqekowN2wyYk5tdEdvVVNOa01obExsaXhoOGVMRm5ENTlXZ3F5WkNiOXhGbjU4dVY1OE9DQmREc3NMRXpLMEZRcWxRUUVCSkNhbWtxYk5tMTQ5OTEzczN4ZEgzLzhNWW1KaWN5Yk40OU9uVG9SRWhMQzNyMTcrZTIzMy9qcnI3K2t5VFpIUjBjR0RSckUxMTkvalllSEIwK2VQR0h3NE1IODhjY2Z5R1F5UHY3NFk0S0NncVJKdUFFREJ2RDk5OSt6WmNzV2V2ZnVUYWRPblV6NGFSY3RyL2JBVFVoSWtMNDM5K1J3Vm9ZTkc4Ymx5NWR4ZFhWbDkrN2RGQ3VtUDM4UUV4T0R2NzgvdDI3ZFl2ZnUzYnp6empzbUhWLzNYakEyKzk3THk0c1NKVXJvOVlGMGRYVmw0TUNCVWthazdyaWJOMi9tK1BIalVsbS9WK1hGZ2hzaGUzMzc5dVhxMWFza0pDUVFHaG9Ld0tlZmZnckFvVU9IVUNnVXZQUE9PMW1lMi9KYlRxOHpoWUd1ZkhaOGZIeVJDVElXUmZsOUxzd0x1Ym5PWkZXR1BiMmNmcjQyeDJleUdUTm1tTzI4a3I1TStKdzVjL0R3OENBb0tJZ1pNMllBNUV2djY5OS8vNTJwVTZkeTY5WXR5cGN2ei9UcDArblpzMmVlUDQ4Z0NQbm50UXRDcWpRV0hBeHVKd0tRZ2lBSWdwQ1BJcFBjT1JqY2pnNVY5cjJ4UFNKVkdralVCUmRmQ1RRbUtTM0l6NDR6dW1CaitrQ2pzN1VLUnlzMXNueDk1dHl6a3NsUmFMU1QrZ3FWRWl1TGd2azQyckpsU3k1Y3VNREpreWRSS0JRNUt2a0kycjZQdXRLbHpabzFvMW16WnV6WnN5ZkxmWnlkblduV3JGbU9uZyswSzlULy92dHZBS05LbTVyaStQSGpVdG5LZ1FNSEd0VnZVamRCN3VEZ2tHV3BKMk1Da0lEVU85TER3eU5mSmk0S283dDM3ekp0MmpTQ2dvSlFxOVg0K3ZyaTYrdExseTVkV0w5K1BVRkJRWHozM1hmU3ovZlpzMmRzMzc2ZEZpMWFtRFE1dkduVEpoWXRXZ1RBb2tXTGlJeU1wSC8vL3ZqNyszUGd3QUdUTTA4WEwxNE1RS3RXcmJMTXRISnljbUxuenAzVXIxK2ZoUXNYMHJadFc5cTNiNDlTcVdUQ2hBa29GQXFhTjIvTzhlUEgyYjE3TjdkdjM2WjM3OTdzM2J0WEw2UDR5Wk1uSERwMGlBTUhEbkRvMENIcC9nY1BIbUJoWVVHelpzM28xcTBiOWV2WEI3U0J5di85NzMrY09uVUtSMGRIZnY3NTUyeGZVMnhzTENFaElmejc3NzhrSlNYeDBVY2Y2VDFlcFVvVkJnMGFSUC8rL1hGMWRTVTVPWm52di8rZTZkT25rNUNRZ0tPakl5dFdyS0JaczJZRUJRVkpKUzZ0ckt6NDhjY2Y2ZHk1TTcxNzkrYjA2ZE1aU3RtK3J0S1hwWHkxMzFsaHNXREJBbGFzV0lHMXRUWGJ0bTNMOVAyc1ZxdEpUazRtS2lxSzFxMWJzM1hyVnFON2x0NjRjVVBLbmpWbGNjVzllL2RJVEV4RXFWVGk0dUtTYVlaTWNIQXdBTFZxMWNyMmVMckZBam1SWFRhTUFDMWF0R0RUcGszUzdkNjllMHNCNDVDUUVFQ2JwVmU4ZUhHOS9kSm5FcjM2V0hwNzkrNmxjZVBHT1JwYlFWMW5DZ05qUG05czI3YU5Eejc0b0FCR1U3VGs5N2t3djVoeW5jbXVMS211TDJGVzIrVkY3OEs4L0V4bXpvVU42OWF0azc1Lzk5MTMyYnAxSzliVzFwdytmUnBBNnZlZVhtNFdVRzdjdUpHK2ZmdEt0Ky9jdVVPdlhyM1lzV01IM2JwMXkvRng4MUthNm1XNVk2dDhySXdqQ0VYWmF4ZUVQUE9vaWVnQktRaUNJQWdGNEZsQ2FjNDhha0xUY3FmTVBaUjhvMVRMcE96RmpJSEcvUDhQaGd3TlRsWnFxWHlxTHVqb2FLVkdYa1JUR3gwc0xJbFJhak5vRTlLU2NiTXpMbENWVzkyN2QyZk9uRG5FeE1SdzlPaFIyclZybDZQajZBS1FBQ2RQbnVUa3laUFo3bE9qUmcxdTNMaVJvK2NEYlRhRmJzVjNYdjVuKy83OSt3UUVCS0JXcS9IMDlPVGJiNzgxYXIrclY2OENVS1pNbVZ5UElTa3BTU3BoMTZkUG4wSlJDaTZ2cForNENnNE9adGFzV2Z6NjY2L1MvWTBhTlpJbW1UdDI3SWk3dXp1UEhqMWkyN1p0VWtCTVY1TE8yRDQ3R28yRzc3Ly9uZ2tUSnFCV3F4aytmRGlkTzNjRzRNS0ZDeXhkdXBSbXpab3hmLzU4UHYvOGM2T08rZXpaTXlucmNmVG8wZGx1NyszdHphWk5td2dLQ3BKS0VkNjllMWZxUzFXbFNoVkFtMzN6OXR0dmMrREFBV2JQbnMzNDhlTUIrTzIzM3pLc2NyZXhzYUZObXpaMDc5NmR6cDA3NjVVL1U2bFVCQVlHU3BOank1WXRNMWphTWoxZFVMMU1tVEwwN05tVG1UTm5FaEVSUWZmdTNRa0lDSkF5UGhJU0V2anh4eCtaTTJjT1Q1OCtCYlNUYjZ0V3JhSnExYXBTZWJXNHVEanAySjA2ZFdMVXFGSE1temVQZHUzYXNYWHJWcG8yYlpydG1BcGErcXpTOUo0OGVaS2o0K2tDc1E0T0R2bGFwanFuMXExYng2aFJvNURMNVd6WXNJSFdyVnRudWwyeFlzVTRmUGd3YmRxMDRkS2xTM1RyMW8zMTY5Zno4Y2NmRy9VY29DMGpXS0ZDQmFQSFppandxS05XcS9uMzMzOEJwT0M3WUQ0ZmZ2Z2gzdDdlYURRYXFsZXZudWs1T2pVMWxkVFVWSVBIaUl5TU5QaFlkbjM4ZE14eG5jbnFkYnlhdFpiZmpPa0phY3dpcXpkTlFad0xkY3h4bmRGOVRyMXk1UW9sU3BUSWRKdjBpeTJVU3FYQjU5UDFsODlKbjhYOCtFeG1UbzhmUHdhMFdkKy8vUElMMXRiV2pCMDdscFNVRk1xV0xadHBWbWR1U3JST21EQUJnRysrK1liQXdFQ1dMVnZHRHovOHdNU0pFd3RORURJaDdXV1BVc2NDNnNVcENFWE5heFdFdkI5ZGdYOGpxcHQ3R0lJZ0NJTHd4dmczb2pxZVRrK3A0SGJmM0VQSk1ZVmFscTVzcW42Z01VVlZNSk9uTWpRNFdXdWtRS09MdGZyL2c0MnFJaHRzTk1UUjhtVVFNajR0cWNDQ2tJMGFOZUx0dDkvbSt2WHJyRml4SXNkQlNIUFFCZW1hTkdtU1oxa3AvL3p6RDM1K2ZqeDc5Z3k1WE03cTFhdU5XbFdkbUpqSWhnMGJnTHdwdDdSdzRVTEN3c0t3dExUa3l5Ky96UFh4Q3FQNzkxK2VIOU9YNUt4Um93WXpac3dnS2lwS0toVm1ZMlBEa0NGRG1EWnRHbVBHaktGMTY5WVVMMTZjaHc4ZkFoZ1Z6RGh4NGdSanhvemgvUG56Z0RiRGRkNjhlZExqdWo2ZFM1Y3VaZENnUWF4YXRZckpreWZqNStlWFpjQm96Smd4SkNVbFVhOWVQZno4L0tUN0xTMHRVU3FWSkNjblo5aW5iZHUyZXIzUS92cnJMK243RmkxYUFOcithVC85OUJPOWUvZG15cFFwdEczYmxnWU5HdENxVlN1cDk1R2ZueDg5ZXZTZ1U2ZE9tV2E4aElTRThNa25uM0RxbEhaUnpMeDU4d2dJQ01pdzNhc1RqQzlldkpBQy9ENCtQc2psY280ZVBVcXhZc1drbjhYTm16ZFp2WG8xcTFldmxnS05ucDZlVEpzMmpmNzkrMHNUMzdwSnVWY24zMmZObXNXVksxYzRldlFvNzcvL1BqTm56bVRFaUJFNXpzYk9EK1hMbDgvVDR4MDdkZ3dnei92WDVvV3RXN2NTR0JpSVJxTmh5WklsOU9yVks4dnRiV3hzMkxoeEkzNStmang4K0pBK2ZmcVFsSlJFWUdDZ3dYMFVDb1VVc00rc1hGejY5M0JVVkZTRzBvZForZXV2djZSZWFFMmFOREY2UHlGL09EczdHK3ozT0hyMGFJTUxOaDQ4ZUNEOTNSblRveTA3QlgyZHljeU9IVHVrNzB1V0xKbWpZK1JVVWVvSldWZ1V4TGt3UFhOY1ozVFg1YnlRMDJQbDEyY3ljd29LQ21McjFxMVM2ZW5uejUrelpNa1NBTDc0NGd1OWNYZm8wSUcwdExSc3E4YUFmb2E0VGxwYW1sVHFldUxFaWRqWjJURjU4bVIrK09FSHFaVkRZYUFYaExRc1BKL3ZCS0V3ZVcyQ2tFa0tlMDQrekhtWkswRVFCRUVRY3Via3cyYVVjZ3pEM2lySjNFTXhLRlZsT05DWXBpNjQvK0RKQU1kMDVWTzFRVWMxVHE5aHNOR1FralkyUEU3UnZsY2V4NFpUenFYZ0pxbEhqaHhKdjM3OTJMVnJGeUVoSVRtYUVNbUx5VUpUM0wxN2w3MTc5d0xhOGVlV1NxWGloeDkrWU1xVUthU2twQ0NYeTFtelpvMWVVRFkwTkpROWUvWlFwa3daaWhVcmhvT0RBOWJXMW9TRWhEQmp4Z3hwMVhwbVFSNVQzTHg1azJuVHBnRVFHQmhJeFlvVmMzVzh3a3BYN2xhblRKa3lUSnMyamM4Kys0eEpreVl4YytaTXlwWXR5K0hEaDZsYXRTcWpSNDltNWNxVlBIcjBpRFp0MnZEenp6OXo2ZElsNUhLNXdjeStSNDhlc1hQblR0YXNXY09WSzFjQWJYbXkyYk5uTTJ6WU1MMXQ1WEk1UzVZc29VR0RCbnoxMVZlY1AzK2VqaDA3NHUzdFRjK2VQZkh6ODZOeDQ4WjZFN3AvLy8wM0d6ZHVCT0M3Nzc3VE81NlBqdy9Cd2NFc1hMaVFCUXNXWkpwdGtwYVd4dW5UcDVrK2ZUb0F0cmEyZXUrNWp6LyttUFhyMTNQZ3dBRkdqeDdOOGVQSGNYTno0OGlSSTlTdlg5OWdxVFdsVXNtS0ZTc1lPM1lzOGZIeFdGaFlzR0RCZ2d5djJkUFRrNmRQbjdKaHd3YW1UWnVHalkwTmlZbUpVdjhpUzB0TGF0YXNDV2hMSTk2L2Y1L3QyN2V6ZGV0V3FhK2Y3bmMzY3VSSXZ2amlpd3hqK3YzMzN3RXkvSTZzckt6WXQyOGZ2WHYzWnNlT0hZd2RPNWJGaXhjellzUUlCZzhlaksydGJhYXZyVEJMVFUzbHlKRWplSGg0VUtKRUNSd2NITEMxdFNVNk9wcDE2OVpKd1lpY2xKRzhmZnUyVWR2cFNsMGFVcTVjT2IzZjBmMzc5NWt4WXdacjFxd0J0TmxlMTY1ZG8wK2ZQc1RIeHhNZkgwOUNRb0wwdmU3MnE1T2lhcldhZ1FNSG9sS3BER2FzTEY2OG1HZlBubUZwYWNtQUFRTXlQTzd1N282cnF5c3hNVEdNSHorZTc3NzdMdHRBcEVLaDROS2xTOUp6VnF4WVVXUkNDcEtDdU00QUhEbHloQjkvL0JFUER3K0tGeStPbzZNamxwYVcvUHZ2djFMZ0hjRFgxemZmWHV1YjRuVTRGK1pHZmw1bjhsdCtmeWJMalpTVWxHeTNTVXRMeS9KeE96czdLUUNabHBaR2p4NDlTRWhJb0VTSkVobGVYL3JGQ1RvYWpZYm82R2ljbloyeHRId1psamh3NEFDQVhqVUFhMnRyU3BVcVJWaFlHRXVXTE9HTEw3NWcrZkxsZ1BhOVhWZzhpbjB1ZlYvU3V1aDlyaE9FZ2lEVFhGeGV1QnNIR2Vsb1NFdUNveXFaZXhpQ0lBaUM4RWFxVkN5WWx1V1BtblVNeWNxWGdjWkVwWVZlb0ZHaEx0Z0luMHdHanBZdkE0M2FjcW9xbkt6VXlHV3Z4VWV2SEJ0Mjh6SmJuejBDWUc2N29YeFNwMzJCUGJkS3BhSjI3ZHJjdkhtVDNyMTc2MDJZRlZZZmZQQUIyN2R2cDJIRGhwdzdkeTdINVVwVFUxUFpzR0VEUC96d0EzZnUzQUcwR1J3clZxeklzUHI5OGVQSDJaWmo2OW16SjF1M2JqVnBETHF4UjBkSG8xYXJhZFNvRWYvOTl4K2xTNWZtK3ZYcmVxVTFzOW8vTnozTzhsTkNRb0tVNFpRK1dEMTU4bVNtVFp1R3JhMHQzM3p6RGFOSGo1WW1CR05qWTJuWHJoM256cDJqZE9uU25EaHhnc3FWSzNQcTFDbGF0V3FsTnhGVXAwNGRybHk1UW1wcUt1Zk9uZVBtelp0Y3ZueVpVNmRPNlUxV3l1VnlQdnp3UTZaUG41NXRZUGZwMDZkTW5qeVp0V3ZYNm1VSnltUXlLbFdxUktWS2xlalFvUU0xYTlaazBLQkJWS3BVU1FxSzY4eVlNWU9KRXlkS3R6TXJWZlpxTDZYeDQ4Y3pjK1pNdmZ0Q1FrSVlOV29VeTVjdk4xZzJMYjJkTzNjeWR1eFlxZTllNmRLbDJiUnBrNVJobWQ3Z3dZTlp1blNwOU5ya2NybmVtRDcrK0dNMmJkb2s5VTk3ZGZMMzNYZmY1Y3N2djhUUHo0K3dzREJLbGl5Sm82TWoxdGJXUEg3OG1LMWJ0ekpwMGlSU1VsS1lPblVxa3laTnlqQUd0VnJOeElrVCtlR0hIMGhMUzZONTgrWWNPWElrUjZYZDhrTDZFblNHRmxjWTJrYWowZURtNWtac2JLekI0MXRhV25MNjlHa2FObXhvMHJIenFpVHpuMy8rcVZkYWNNNmNPWXdiTnk1SHg3S3pzOFBWMVJVM056Y2lJaUtJaUloQUpwT3hhdFVxK3ZYcnA3ZHRlSGc0VmFwVUlUWTJsb0NBQUNsNC82cUpFeWRLUVhCVHlXUXl0bTdkbW1WL3U3d3ViVjNRQzNBS3M3eklZc3pwTVFycU9tUElQLy84USszYXRiTWNZNnRXclRoOCtMRFJyMG5IejgrUGd3Y1BtcnhmVHVYMGQ2ZjcyeG95WklpVXhaWWJyK3U1RU14L25UR0dNV1BNaWprK2t3MGRPalREdnJyM1MwaElDRDQrUGdaZm82bXkrNW1NSGoxYXl1emNzR0VEZmZyMHlmYVlhclVhRnhjWEVoSVNzTE96dzk3ZUhvMUdRMVJVRktDdG9wSCtYTEJ3NFVKR2pCaVI0VGhMbHk3bGl5KytNT1hsNUp0MVYvWXg1cEMyRC9tSHBiMzRzWVpwUGRjRm9haVNOUmhrOU1YcXRjaUVmQnJ2S1FLUWdpQUlnbUJHd1ZHVnFGYjhOcDVPVC9QdE9UUkFzcTR2NHl2OUdSTVVjbFNhZ2s4bGxNbkF3VEo5WnFQMnk4bGFoY1Via3Rsb3FrcjJMMWZ5M25ueHNFQ2YyOExDZ3FWTGw5S2lSUXVDZ29JWU9IQmdwZ0dMd3VMUW9VTnMzNzRkQ3dzTGZ2cnBwMXhOU0lXRWhEQm16QmlpbzZNQmFONjhPV3ZYcnMwd1VRSGF2amVsUzVjbVBEdzhRL0NvWXNXS0JBWUc4dlhYWCtkNExLQXRSMWl4WWtVZVBuekloZzBic2cxQUZtV1RKazNpNmRPbmpCZ3hndXJWOVZ0SHVMaTRjT2pRSVZxMmJNbWxTNWY0K09PUHVYRGhBazJiTnVYZ3dZUDA3ZHVYeDQ4Zkk1UEpHRE5tREtDZGFPclhyNTllK1QzUUJ1SDY5T25EZ0FFRHBINkwyZkgwOUdURmloVk1tVEtGWDM3NWhVMmJOaEVjSEl4R28rSGV2WHZFeE1Td2RPbFN2TDI5dVhGc1kyVmZBQUFnQUVsRVFWVGpScWFUZ2VQR2pjUEN3b0oxNjlieDRNRURnNzNQWEZ4Y3FGeTVNZ01IRHN3MGE2SjgrZktacnBnM0pEbzZXZ3BBQmdRRU1ILytmSU1sQU9mTW1ZT0ZoUVU3ZCs3a3laTW5xRlFxTEMwdEtWT21EQjk4OElHVWtXdG5aeWROSGxhcVZJbVBQdnFJUG4zNlNMMk1uajkvTG1WTVpxWkdqUm9HTTVibGNqa3paODdrMDA4L1pkcTBhY3liTjg5c0FjamNrc2xrdlBYV1c1dzllemJUeDcyOXZmbnh4eDl6TlRHYzE0WU5HOGJDaFF0NThlSUYxYXBWdzh2TGkyTEZpbEdzV0RIYzNkMmw3M1ZmcnE2dTBtUzd0YlcxZEp6NzkrL3ozbnZ2OGZUcFUvNzN2Ly9Sb1VNSHZYS0ErL2J0SXpZMkZpc3JLK2w5bFpsSmt5WmhiMi9QeG8wYkNRa0p5VGJ6UkNhVDRlN3VUcTFhdGZqNjY2OXAwNmFOVWErN2ZQbnlldU0zUlZwYVdyWlpWa0xoa05mWEdVTXFWYW9rbGVCT1R5YVRVYkZpUmJwMzc1N3BJZ3hqZUhsNTVhcHZuR0NjZ2pvWDVsWlJ1YzZZNHpOWllmTFpaNSt4ZlBseTZmT1NNZVJ5T2RXclYrZjgrZk1rSnlmcmxmT3ZWYXNXaXhZdDB0ditxNisrUWlhVE1XdldMSjQvZjA2cFVxVVlQMzU4b1FsQUF0eU5ESlcrcitnZ1NrTUxRbVplaTB6SVArNTBKaXlobExtSElRaUNJQWh2dEZLT1lYU3Ura2V1anFIV1FKS0JRR09pMGdLMUdUKzFPRnBwc3htMVBSdTEvenBacWJGNHd6TWJUWFVzTXB5UHJwd0I0SzBTUGh6di8zT0JqK0diYjc1aDl1elpWS2hRZ1N0WHJtUmFQdExjb3FLaXFGT25EbzhlUFdMU3BFbE1uVG8xMThjOGZQZ3dVNlpNNGR0dnY5WHI2WmVWMU5SVUZBb0ZLcFVLT3p1N0hFOW1BOUxLK3lsVHBrZ2x0WTRkTzBiMzd0MU4ybi9VcUZGR1pjb1Z0T1RrWk5xMzEyYjJIajkrM0tSOUl5SWlHRHAwS0QvODhJTmVGbXBxYWlvWEwxN0UzZDFkTC90ejA2Wk5qQmd4Z2dZTkd0Q2tTUlA4L1B5b1g3OStubVJPWEw5K25jT0hEM1BxMUNtR0RoM0srKysvbit0ajVwZVpNMmZTdkhsem1qWnRtaWZIUzB0TFkrSENoYlJ2MzU2MzMzNDcwMjNlZXVzdDd0MjdKd1hvTFMwdDhmSHhvVnUzYm93ZlB4NVhWOWM4R1V0K1MwaElrTEtWdW5idG11azJTcVdTc0xBd1FMczRJYjNvNkdpaW9xS0lqNDhuSlNWRkNrcVVMRm1TeXBVclovdGVEQWtKa2Y1ZWpDMDdtRnZYcjEvSHk4c3IxNytqNjlldjA2TkhEelpzMkpDaEZLQkdvOEhmMzUvR2pSdm5PQmlURjNTbCt5NWZ2bXowQlBpcmdvT0RwYjh0M2Z0QU1HOG1aRUZlWjdLaVVxbElTMHREcVZTaTBXaHdjSEFvc29zcVRKWFhtWkN2NjdrUXpIK2RNY2JEaHcvNThNTVBBUXdHUExOVEdENlRGUzllSElBclY2NWtxR1p5OSs1ZDZ0WFRadWJwK21CbnhkVHR6NTQ5UzhPR0RVMDZCOFRHeHBLUWtDQ2RSOVJxTmU3dTd0THJNQ1FwS2NsZ2lYNXphcjU2TUxjanRJdHJ0OVJ0UWd2M2d1MkxLd2ptWWtvbVpKRVBRajVMS00zdU81MnkzMUFRQkVFUWhIelhxY3B1U2pzOXkzSWJsUVlTRmZxQlJtMzVWRG1KQ2pubS9tRGlZS25DMlZvdEJScTFnVWNSYk13cmlVb2xWVTdzUTZuUklFUEd6V0cvNG03dmt2Mk9lVWl0VnRPNWMyZjI3dDFMcDA2ZDJMVnJWNTZYcnNzTmxVcEYrL2J0K2ZQUFAvSDM5MmZYcmwzSTVRWFh1MVFRQk9Pb1ZLbzNadUpkMEpmVjd6NHlNaElYRnhlOVhsZUNrSjVHbzVHeXhvdGlYMWhCMEJIWFFlRk45eUlwaHBxTCs2QkJnNVZNenQwVzdiRzNFTmQvNGMzd1JwVmp2UmFXZFQxNlFSQUVRUkFLenJYbnRTbnQ5QXlsbXBkOUdWL0phRXhTRm81Z2lvTXVzOUZLOWY4OUc1VTRXYW13TEJ6RGUyMDVXRnBTejhXTjh6RlJhTkJ3TVBnY3ZXdTFMZEF4eU9WeTl1elpVNkRQYVFvTEN3c09IVHBrN21FSWdwQU5NZkg2NXNycWQvODZsNWNXOG9aTUpoUEJSK0cxSUs2RHdwdnU0TDF6YVA1L0dYVmRGMWNSZ0JRRUE0cjBYMGFTd3A1SHNWN1pieWdJZ2lBSVFvRUlqZlZpVjRnSGFacXNleHNWSkh0THRWNmdVWnZkcU1aU0xqSWJ6YVZqU1UvT3gwUUJzTzNHMFFJUFFncUNJQWlDSUFpQ0lBaENibXk3ZVZUNjNyK2tweGxISWdpRlc1RU9RZ1pIVlVKRDRTbWRKUWlDSUFpQ2pQZ1VIMnhzN2hiNE05dGJxcVh5cVM3Vy8vKzl0UXBMVVVhMTBPbGVxaXpUN3Q1RWhZWXpqMjV3UC9vcEZkekVmOW9FUVJBRVFSQUVRUkNFd3U5KzlGUE9Qcm9KZ0FVeXVwY3FtODBlZ3ZEbUt0SkJ5QWN4UHVZZWdpQUlnaUFJcjBoTEs1T3ZRVWc3WFdhakx0Qm9wY1RaV28yVnlHd3NNa3BhMjlDeXVBZC92Z2hEZzRiWmYyM2dsODVqelQwc1FSQUVRUkFFUVJBRVFjalc3SlBycFZLc0xZdDdVTUxheHN3akVvVENxOGdHSVJVcUs4SVRTNXA3R0lJZ0NJSWd2RUtwTEliMkk0WXlWOGV4czlSSTVWTmZCaHhWSXRqNG1oanNVNUUvWDRRQjhNZXR2eGpjcUR0MVNsVTI4NmdFUVJBRVFSQUVRUkFFd2JDcnorN3l4KzFUMHUwaDNwWE1PQnBCS1B5S2JCRHllYUlIYW8zYzNNTVFCRUVRQkNFRE9RcUZPMVpXejQzYTJ0WkMvVExRYUtXU2dvM1dGaUxZK0RwcjR1cE9ZMWQzenNWRW9rSER0R09yMmZIeExITVBTeEFFUVJBRVFSQUVRUkFNbW5wOHRaUUY2ZXZxVGhNM2R6T1BTQkFLdHlJYmhJeElMR0h1SVFpQ0lBaUNZSUJLNVpZaENHbHJvZEVybityeS96MGJyVVZtNHh0SmhveHhGZCtpMnlYdEN0Sy9RLy9oeVAyTHRLclF3TXdqRXdSQkVBUkJFQVJCRUlTTUR2OTNnZE9oMTZYYll5dStaY2JSQ0VMUlVHU0RrTEdwTHVZZWdpQUlnaUFJQmxqaFFDV1hWRzFtbzVVS0Z4czExbksxdVljbEZETHZ1TG5UclZRWmZnOTdBc0M0UTBzNDlPa2kzT3ljekR3eVFSQUVRUkFFUVJBRVFYZ3BLam1PYi81Y0t0M3VYcW9zNzRnc1NFSElWcEd0WnhxVDRtcnVJUWlDSUFpQ1lJQ3QzSkc2N2tsVWRFNmxoSjFTQkNBRmc2Wldyb21UcFhaZFhHanNjL3J2bklsQ25idCtvb0lnQ0lJZ0NJSWdDSUtRVnhScUpZRy9mMGRvckxiaWs3T2xGVk1xMXpEenFBU2hhQ2l5UWNna2hiMjVoeUFJZ2lBSWdnSEpTanR6RDBFb0lqeHNiSm4zVmgzcDl1blE2MHc0dk55TUl4SUVRUkFFUVJBRVFSQ0VsOGIvdVl6VGoxNldZWjMzVmgwOGJHek5PQ0pCS0RxS2JCQlNvYkl5OXhBRVFSQUVRVEJBWEtjRlUzVHhLTU9uWlgyazIrdXU3R1BObGIzbUc1QWdDSUlnQ0lJZ0NJSWdBS3N2NzJIOTFmM1M3Yy9LbHFlemg2Y1pSeVFJUlV2UkRVS3F4ZVNtSUFpQ0lCUldhU3ByY3c5QktHS21WNm5KTzY3RnBkdmZIbDdPNnN0N3pEZ2lRUkFFUVJBRVFSQUU0VTIyK3ZJZUpoNzVSYnI5anBzNzA2cUlNcXlDWUlvaUc0UlVhNHJzMEFWQkVBVGh0U2V1MDRLcGJPUVdyS3ZUaUJwT3pnQW8xU3ErK1hNcFl3NzlMSHBFQ29JZ0NJSWdDSUlnQ0FWR29WYnk5Y0dmK09iUHBTalZLZ0JxT0RtenJuWmpiT1FXWmg2ZElCUXRZb1l3SDlqYUtxbFRKd3hyYTVWSisxV3I5Z0lIQjBVK2pVb1FCRUVRQktGd2M3YTBZblBkZDZSQUpHaExzL2JhOGkzUnlmRm1ISmtnQ0lJZ0NJSWdDSUx3Sm9oT2pxZlg1bS8xU3JEV2NISm1jOTEzY0xZVTFSa0Z3VlFpQ0prUFZDb1pqUm85SVNEZ09yNitqNDBPTE5hb0VVSHYzdGRwMXk2WWN1VmlrY2swK1R6U3dzUFNVazNKa29ubUhrYVJabW1wTnZjUWhEZVl1M3NTdFd1SHZWSG5MVUVROGtkSmF4dDIxbStxVjVyMWRPaDEycTRienBIN0Y4MDRNa0VRQkVFUUJFRVFCT0YxZHZpL0M3UmRONXpUajY1TDk3M2o1czdPK2swcGFXMWp4cEVKUXRGbGFlNEJ2STRVQ2dzMEdyQ3lVbEdyMW5OcTFnem4zcjFpWEx0V2lwZ1lXNFA3cGFaYUlKTnA4UGFPeGRzN2xzUkVhKzdjY2VmMjdlSWtKTHpldmJYa2NnMWR1OTdtK1hOSHJsOHZTVWlJS3hxTnpOekQwdVBsRmNlVEowNm8xWVZyWERZMkttclVDS2RtelhDdVh5L0psU3VselQwa0lRODRPNmZTdm4wd0lTR3VYTHZtUVdwcTRUeGR5K1VhNnRaOVJ0MjZZY2psR3J5ODRqaDZ0RHhKU1dKbFdIWmNYVk5JU0xCR3FSVHJnUVRoVmM2V1ZteXU1OHVrdXpkWit6Z0VnTkRZNS9UZU5wbDN5OVZpMHZ2OXFWT3FzcGxIS1FpQ0lBaUNJQWlDSUx3T3JqNjd5OVRqcXprZGVsM3YvbjVseXpPMVNnMVJnbFVRY3NGaXl1ZWRwcGg3RURseDZWbDljdzhoUzdWcWhXTmhvYzBJa3NtZ2VQRmthdFNJd04wOW1ZUUVheElUTXdZVnk1ZVB3ZFUxUmJwdGJhMmlkT2tFYXRZTXAyVEpKSlJLT1hGeE5tWUx6c25sR214dFZma3lZYTdSeUtoWDd4bU9qbWxVcUJCTjFhcVJ5R1FRSFcySFNtWCtDWHB2N3hqOC9JS3BYRG1LbEJSTG9xTHN6RG9ldVZ4RDJiSnhOR3o0bEdiTlFpbGJOZzVMU3pXZW52RkVSRGdTRnlkVzV1UUhiKzlZT25hOGg3MjlrdWZQSGZNdElHMXZyNkJ6NXpzNE82ZFNxbFFDMWF1L1FLMldFUjd1QUJTdUlEakllT2VkUjlqYmF6TytuWnpTcUZRcGlxZFBuVXdPUlByNHhPRHRIY3Z6NTQ1NU1qSVhsNVE4RGQ3SzVab2NuWDlsQm5ieDhZbWhSWXNIaElVNWtaeWNOMEZiUjhjMGF0WU1KeXpNS1UrT2wxdjFQUytaZXdoQ0VXWXBrOU9tdUFkVkhadzVFUlZCcWxxYjhmOG85am0vWGp2STNjaFFhbmhVd00ydWNMemZCVUVRQkVFUUJFRVFoS0xsZnZSVHhoNzZtWWxIVnZBbzlybDB2N09sRlQvVnFNOFFuMHBZeXN3L055MEloYzNVWC9aTU5YWmJFWVRNSnpWcWhHTnRuYkU4cHF0ckN0V3FSVkttVER6eDhUYkV4NzhNRm5sN3gxS3NXSEtHZldReWNIRkpwV0xGYUpSS09XRmhoaWZvTFN5MFpVMHpDM0xtVnQyNlliUnFGWUpHSXlNaXdpRlBnNkVhall5NmRjT2t5WHByYXhWbHk4WlJvMFk0OXZaS1ltTnR6WllKWm1Pam9uMzdZS3lzMU5qWXFDaGZQZ1l2cnpoZXZMQXYwR3d2T3pzRjVjdkhVcmR1R00yYVBhUmF0VWlLRlV0QkxuOVovbEltZzNMbFlybC8zNDIwdE1LWk9aZlg3T3lVQlpKSlZxL2VNNW8xZTRpMXRZcFNwUktvWERtSzJGaGJZbU1OWnpmbmxFb2xwMHFWU096c2xBQllXR2lEenQ3ZXNZU0ZPWkdTVXJoK3QvSHhObFN1SENYZHRySlNVN2x5RkZGUmRpYjlmRnhkVTJqZS9DR2xTeWZ3NUlrekNrWE9WNW1WS3BWQXQyNjNzYkJROC9TcGMvWTdHS0ZiTjIyMnRpa0JRNWxNUS92MndkallxUDQvaVB5U3Eyc0tiNzMxZ21yVlhxQlF5QWtQejEzd1ZTYURkdTMrbzJyVlNFcVZTdUR4WXhleloxbUtJS1NRRjZvNk92RmhhUytlcDZWeUt5Rk91di9PaTFCV1g5ckRxZEJycU5ScXlqaVh3TjRxNzgvSmdpQUlnaUFJZ2lBSXd1dmpSVklNdi85N2drbEhWekQxMkdwdXYzaW85M2lQVWw2c3I5MkkraTV1WmhxaElCUitJZ2haQ0x6MTFndHNiWlVHSDQrTnRlWDI3ZUo2ayt4bHk4WlRva1JTcHRzckZCWWNPMWFlVzdkS0dEeW1qWTJTOXUyRHFWczNqSWdJaHp6TmhuTjNUNlpseXhBc0xkV1VMUnRIaFFyUlJFZmI2UVZSYzZ0V3JlZFM5cWlPaFlXR2tpVVRxVkVqbk9MRmszbjJ6Q2xYZ1ltYzBHaGtlSHZINHVpWUp0M240S0NnV3JWSXJLelVQSHZtbE9mWnFYSzVobUxGVXZEMmpxVm16WEI4ZlIvVHFORlR5cGVQb1ZpeDVBdy9wL1FzTFRWNGVpWnc3NTU3b1NzZG05ZmMzRkxvMnZVVzF0WnFuajdOMzB5WXREUkxxbFY3b1Jjb3IxUXBDaWVudFA4djA1dDN3UjZOUnNiejV3NVVxeGFwbDBWbmI2K2dTaFhUZzN2NUxTN09CaSt2T0wzK3QzSzVoZ29WWW9pS3NzdXlESFY2enM2cDBzKzBhdFZJNHVKc2pkNDNQUWVITlB6OTcySnRyYVowNlFSY1hGSUpEYzE5aWVmMzNndVYzZ1BQbnpzYWRUeGYzeWRVcmh5RmwxY2MxdFpxSGo5K0dSQjFjVW1oWXNWb1pESnR1V2NQajhSY0JWOXIxdzZqV3JVWEFEZzdwMUc1Y2hRUkVmWWtKSmd2TTFvRUlZVzg0bWhwaVg5SlQ5NTFLOEdENUVTZXBMeGN0UFU0THB5RHdlZFljbjRIdSsrZUlqanlFWTlqdzBsVWFMZFJhZFJZeU9WWWlQSTVnaUFJZ2lBSWdpQUliNFEwbFlMWTFFUWlrbUs0RVg2ZlkvY3ZzZTNtRWFZZFg4MzBZMnM0R0h5T3gzSGhldnY0dXJxenVFWjl2dkN1aUtObDRVb0FFSVRDeHBRZ3BFeHpjYm5oYUVZaDlzdWx6ODA5aEN6MTZIRUxkL2VNQVVXMVdzYjU4Mlg0NXgrUERJODFhZktJdDk4T3ozQi9kTFF0aHc1VnpETG80T1NVUnZ2Mjk2Unlya3FsbkgzN0ttZVpOV2tLSDU4WTJyYjlMOFA5ZCsrNmMrWk0yVHpKVXV6Yjk1cVUrWldaUzVjOHVYVEpQUDBPN2UwVjlPaHhDenM3UlliSElpTHNPWFNvRW9tSk9jdUtkSEpLdzlVMUJUZTNaSW9WMDM2NXVhVmdZWkV4azlZVXdjSEZPSHEwZks2T1VaaTV1YVhnNzM5SGVzOWN2bHlhaXhjOTgvVTU2OVo5UnNPR1R6UGNIeHRydytIREZZbU16THhNcjdXMUNtdHJsY205WFJzMmZFTGR1bUVaN2xlcFpPemRXeVhMdjIrWlRNUDc3ei9nMnJWU0JzZVZseXBXaktKVnE1QU05NnZWTW5idXJNYUxGL2JaSHFOczJUZzZkTGluZDk5Ly94VWpKc2EwSUpxUFR3enU3dnBaNVdGaGpodzhXREZYNTZyUFAzOFpVSXVNdE9QRUNaOHNYMWZGaXRHMGFuVmY3Nzc3OTkwNGRzd0hsVXBPdVhLeCtQa0Y2ejJ1Vk1wekhJUzB0VlVpaytsZjBqVWFHUmN1ZUhMMWFxa2NIVE8zUHEvL2kxbWVWM2o5blltTzVPZUh3Ung5OFJ3VlJmS2o3UCt4ZDkreGNkN3B2ZWkvNzNST1llKzlpNnBXbHl4THRpU3J5N1pjc3NsbUR6Wjd6d0ozTnplTElFQUNiRFk0eUVrV04yVnpzTGdIKzBjV3VJdUQ0T1FtSnlmWklxOXQyWlpWYlVsV0w1UkZzZmZPSVllYzRmVDYzai9HSEhJMDc1Q2N4aUdsN3djUXpIbmZkOTc1Y1pxcytjN3pQRVJFUkVSRVJKUm1jZ2c0bkYrRUgxVFY0K1djdkhRdmgyak5FSForZjluVkhvejBVOFR2bDM0TXJseXBRVyt2ZENsM3RObUh2YjA1aXdhUStma09uRGpSSFpySkJnQUtSUUFuVG5UajQ0OGJNVG01OUlmL1MrbnZ6OGFUSjRVUklXbGpvd25sNWJPNGVyVWFJeU9KdFR5TVZra1dDQWk0Y2FNUzdlMzVDWjAvRVE2SEVsZXUxT0QwNmM2SWZRVUZEcHc1MDQ2UFBtcVVyQXlWeVVUbzlSNFlEQjRZREc1a1pycVJsZVZHVnBZTG1abHVLQlNKaFkzUjFOZFB3MmpVb2FXbE1DWG5UNmRuQTBnZzJDNFZRRXFEeU9ibVl0VFZ6VVMwVGM3S2N1UE1tWFpjdWxTTHdjR3NpT3NwbFFHOCsyNGJybHlwQ2F1RVc4cWpSeVZvYUpnT3E4SUZnaFhDaHc3MTQ1ZS8zQkQxZmVPMTF3WlFYeitOb2lJYjNuOS9mY3BidVBiMTVjRGxHb3FvQUpmSlJCdyszSWRmL1dvanhDVnlBcW5LM2JxNmFZa2pZMWRjYk1PWk14MDRmNzQrN2lweFVSUkNJVjllbmhQdnZOTys2UDJxVmtkK3FhSzJkZ1phclJlZmZWWW4rZnNxRklHa3ZpY0lnb2pkdTBkUVhHekRoUXZTdDBtMEZyMmNrNGVYYy9KZzlMangvdmd3emhsSDhkQXlBOTlTYnpSRVJFUkVSRVQwUWxNSUFyWm41ZUNOd2xLOFcxeU9BbFg2T2tnUnZRZ1lRaTZ3ZmZ0WVJCVkp2QllHZ2d0VlZscVFreE01OXhFSWZrZ3VwYlRVQmlDeStnb0loaEViTnhxaFZFWithSzFTK1hIcVZCYysrcWdSMDlPSlYwTGR1Vk9PNG1KYlJNdFlyZGFMVTZlNmNPOWVXVUxWTnRHQzIzUUhrSE5HUmd4b2F5dkErdldURWZ2MGVnK09IKy9CMmJQckVRZ0lPSFNvRHdhREIzcTlCenFkTjJuUHExanQzVHVNcVNsdDBpcGlNelBkYUdnd0plVmNpZGl3WVZLeWFqYlZRYVFvQ3JoMXF4eW5UM2RGN0ZNb0FqaDJyQWZuejlkSEJJMCtud3dhalE4blQzYmh3WU5TUEhwVXNtUWdOM2U5aHc5TDhPcXJBeEg3REFZM2Ftck02TzdPamRpM2I5OFFHaHROWHgvbndaRWp2ZmprazRhVUJsQ0JnSUQrL3V4UU85Q0Zzck5kTUJqY1M0Wi9xUTdJc3JOZE9IWnMvblVhSzc5ZmdFS3hjQWFyS0ZrZHZaUzVRRFRWbGJ0ei9IN2hoV2pQVEMrbVFwVWEzNitzdy9jcjYrRHcrM0RYUEkzSFZqTjY3RFowTyt3d2VseXcrYnl3K2Yzd0JsTHpwUjhpSWlJaUlpSmFYWlF5R2ZSeU9mUUtKUXBWR3RScmRhalQ2ZkdTSVJ1N3MzT2hsVE1XSVZvcGZMVXQ0SEFvSlQvc1Q2YTVZQ0FXSlNWV2xKUlk0N285dGRxSDA2ZTc4T0dIalFuUGtBc0VCRnkvWG9WMzNtbVBDTlVFQWRpOWV3Unl1UmgzeTlSb0g1QW5jN1psb203ZkxrTmxwVGxzOXQyYzNGd25hbXRuME4yZGkvcjZtWlFGajA2bkFnNkg2dXYvS3VGeUtlQjBLbUV3dUJFSUNCZ1l5SWJISTRQZkwwdW90YU9VMlZrMUJHRSs3RnVOVWgxRWpveGtZbkF3QzVXVmxvaDljMVYvLy9FZkc4UGFmdnA4d2VlMklBQTdkNDZpcU1pR3ExZHJsbFdkMk5tWmgzMzdoaVNyNDNRNlQ4UzJIVHRHc1dsVGVNVnlhYWtWZS9jTzQrYk5paVZ2THhGOWZUbVNJU1NBc09laFRDWmk4Mllqbmp3cERIdmRwem9rR3gvWDQ5S2wycmh2SjFuckUwVUJyYTBGY0RyamErRWNDNDlIanM4K3E4UFlXR3BucGhLdEJscTVBZ2Z6Q25FdzcvbnJBRUJFUkVSRVJFUkV0Qll4aEZ4Z3J0b3UxVUhrU3N2SThINGRSSzZMZVNiZHM2YW10R2hwS1pDY1hRa0VBNUNSRVVOY2xYZWl1UHFyZEx4ZU9SNDhLSTM2SENrdXRrbFdwc1dqcGFVUU5wc0tkcnNTZHJzS05wc0tEb2N5YWhEeXlpdUQyTGh4RW5hN0NvOGZSODRjVFphNWNPOUZEaUlmUFNxV0RDR0I0RnkrcGlaVDJHUHdiTXZVaW9wWi9PN3ZQbDMySE5Gb2dmYjY5Vk9vcjU5ZWNCd2lXc1hPMmJUSkNKTkppNDZPMVBXM241alFRUlNENjFob2ROUUFwMU1SV3VQQmcvMm9yNTlHUVlFZGx5L1hoRjc3MGQ0REJnZXpKTnZjUnJOLy8yREV0b0dCTEZ5OG1GZzcwbVNFa0c2M0FwY3UxV0preEJDMSt2M0JneEk4ZUJEN2MzZmh6TW81N2UzNURDQ0ppSWlJaUlpSWlJZ29MUmhDUHVONURTTDFlZy9lZUtNVEgzNjREZzVIWXRVM2p4NlZZUDM2cWFoenl6WnZOc1lWUXE2Vkxta2RIWG5Zc21VQzJkbXVpSDB5V1RBc0doaklnaWdHUTR0QVFFQkRRekFvOHZsa3VIKy9GRzYzSEM2WEFpNVhzSkt4b01DT3c0Zjd3czZWbmUzQzQ4ZEZzTnVYRG82VlNqOGFHcVloQ0NMMjdCbEdVWkVObjM5ZURZOG5lVldRQzczb1FlVEVoQjVHb3c2RmhYYkovZm41a2R2OWZnRnkrWHlZcU5INEl1WW54aW96MHgzVDhmdjNEMkJtUmdPalVaZlE3VWJqOGNneE01TVJGb1FHQWdMdTNDa1BYVDV3WUNBVW5OYld6c0RuaytIeno2c0JJR3FMMnNsSkxWcGJDNWE5RHFrUTBtTFJKQndpU2wzZmFOVGh0Nzl0a2p4ZUtoVHM2TWpEeUlnaDZ2bUlpSWlJaUlpSWlJaUluaGNNSVNVc0RDSkZVY0QwdEFZbWt4Wk9wd0p1dDJKWndZN1VoK0JBY0w1aE5GVlZGbFJVUkZaWHhWb0Z0SmpzYkZmQ0lhVExwVUI3ZTM1RXk4YzVVZ0hNY3F5RlNraGd2cFhpdm4xREVmdm1abTlldUZBWDJ0YllhQXFGa0FwRkFGVlZGbHkrWEJQMk9GZ3NhcFNYejRhMTZ5MHZuOFUzdnRHS0w3Nm9SbDlmOXFKcjJyaHhFaXFWUDNTNXV0cU1kOTVwdzhXTGRVbVpCeXBsWVJEcDg4a3dOYVhGOUhURzErR3FZdFVFTEJrWnZsQVZYaksxdFJWRURTRjl2c2ozaUVCQUJybmNMM0YwSkZFVTRIUXFvRkFFb0ZRR2t0YmFWeTRYUXpNUmwvTStzR09IOUN6YXhUeGJpZW4zQzZpc05LT3kwb3ljSEJkcWEyZkM5amMybXVEM0IxczlMMmRPWmpvbCt6bTlXbDRqUkVSRVJFUkVSRVJFUktuQUVES0s5dlo4akkvclliT3A0UE9GdDFKVXFmd29LckpoYUNoNk1CZ3RoR3h2ejQvNndiTk81NVVNSVJkV0FhbFVmZ2dDNEhhbnBzSnR1WjQrTFlnYVFzYjd3ZnBhQ1NHQjRKeSszYnRId3FwQnZWNDV1cnFDclM2M2J4OURRNE1KWTJPRzBITm83dGlTRWl2ZWU2OE5GeS9XaGxXTTNyaFJpZUppVzFoMW0wcmx4OUdqUFhqMHFBVDM3a2xYOUtsVWZyejAwa1RFOXF3c045NSt1eDNYcmxVbHJVWHNzKzdmTDBWM2R5NW1aOVV2WEtBU3JIWVZKQVBDNGVITWlHMSt2d0RsTXZOL1FSQWhDRUIvZnpZR0I3TXdNYUZISUFBb2xRR29WSDRvbFg2OCtXWm54UFdtcHpNd01hRmJjRndBU3FYLzZ6L0JiVnF0RjhlTzllQ2pqOWJCNzEvOE1kdTJiVHhVM1JzdnBUS0FIVHNXcjVoZHYzNEtmcjhzOUFXUTFTclo3MUdyUFhRbElpSWlJaUlpSWlJaVNnUkR5RVdZelpxbyswNmU3RVovZnpadTNxeEllTTVpTFBidkgwUkppUTFYcjFaamREUjljNzRzRmcybXB6TWs1ODlOVE1UZWloVllXeC9JZXp4eTlQVGtZTjI2K2NyRmE5Y3FRK0h3dW5VbUdBeHVaR1c1WVRKcGNmdDJlVmd3SFp6VDJZbkxsMnZSM3grc2N2VDVaTGh4b3hLblRuVkYzTjYyYldOUUtQeTRkYXNpWXQrT0hXTlFxNlhiZWlvVUFSdyszSWVpSWp0dTNTcFBTVkM0Mk92a2VlWnlLVEEycGtkcHFUVnN1OW1zUVc5dlpPV3ExSDMvNUVraEhqOHVEdHQyK25RWGNuS2N5TWp3b3JIUmhNWkdFMFJSd01TRURwMmRlYUdnenVPUmgxVy9Bc0VxeEVCQXdLTkhKVkdyWndVaDJMNTNPYSszSzFkcThQcnJmVW1yeEZ6TXBrMUdaR1ZGdGpnR2dwVyt0YlhtbEs5aEtjbCsvYXlsTDE0UUVSRVJFUkVSRVJFUnhVcTI5Q0gwckxuS3lPcHFNMzczZDU5aTY5YkVxNFVXTS9kQmRYMzlOT3JycDZIVGVYRDZkQ2YyN0JsSjZlMHVaUzQ4VzBnVWc4SEtXaWMxNy9GWjkrK1h3bTVYSWhBUWNQdDJPWHA2Z3RXR3BhVldHQXp6MVl5OXZUbG9hOHZIekV4NFcxUzVYTVNSSTcyb3JKeXZmaDBlemtSdmI0N2s3VzNlYkVSNStXell0dHhjSnpadWxLNUlCWUtQeDlpWUhoYUxHa3JsR2htNnVZWU1ESVMvQnZ4K0FWZXYxa2lHUzFJQmxzOG5oOE9oRFBzak5SdFZFRVRvOVo2d3lsbXZWL3J0T3ovZmdZTUgrMUJkTFIzYWlXSXd3RnhPb05iYm00T3JWNnRYTEN5cnFKaVYzSzdSK0pDVDQxejJuMVJKOWhjbEdFSVNFUkVSRVJFUkVSSFI4NHlWa0hFSUJBUUVBZ0prTWhFS1JRQzdkNCtnc2RHRW5oN3A4R2lPMnkzSHRtM1IyeEpLN2ZONjVWQW9BdGl4WXhTYk44K0hUWUlBdlBUU09NcktabkhsU2sxYXF0SDYrckt4Zlh2NG1oODhLSVhKcEkzcmZLdWxFaklueDRuMzNtdUR5YVRGdlh1bGtxMDFBY0J1VitFLy9tTVQ1SEl4ckQzdXd1cElBT2p0ellZb0NyaDd0eFRIai9lRTdaUEpSTHorZWg5Kzg1djFtSjFWQXdpR216VTFac25xczhwS1MyZzlnaENjV3lvVlJIdTlNdHk3VjRiZTNweUVaNEJTZEoyZHVkaStmUlJxdFIrQmdJQkxsK293T1NuOS9FK2tpczVzMXVEamp4dGh0ODgvbHNHNWs5NklZNSt0MEpiSnhJUnV1N3M3RjRJQTdOczNHS3FBTnBzMUNBUUV5Ym1vaWN5d3pjOTNvS2xwS3U2MXBscnlRMGpwN2FXbE5nQ3h6K09VSWpEbkpDSWlJaUlpSWlJaW9qUmhDQmtubjA4VzFnb3hPOXUxNU53enRkcS81REhQVWlyOTJMcDFQT3IrL0h3SDNuMjNEYmR2bDRmbVJxNFVrMG1Ma1JFRHlzcUM3U2lmUENuRXc0Y2xDWnh4ZFh4YWZ1aFFQMlF5RVFVRmRwdzYxWVhoNFV6Y3VsVWVVY2tJQko4SHZnV2RVRlVxUDJwcVprS1hwNmN6WUxFRUErS0JnV3pNenFyRFpqNEN3Y2Q0OSs0UlhMcFVDeUFZT0hWMzU2Q2hZWHJSZFc3YU5JSENRbnZFZHB0TmhmUG42ekU5SGJsZVNpNjNXNEh6NSt2UjJHaENSMGMrakVaZDFHTVRxWHJyNmNrSkN5QUJTTTV6YkcvUHg3VnJWYUhMTXBtSW8wZDdZVFJxOGVoUi9LL05ycTVjZEhXRnp4VlZLZ09TSWVUQ0diYXhLaWl3ci9JUWNtWGFzWmFVV0ZGU1lwWGNGNnVWYUtWTFJFUkVSTFlpajdVQUFDQUFTVVJCVkVSRVJFUkVKSVVoWkp5a0FvQjBVU2dDcUsyZFFXZG5YcWhWN0VxNWZMa1dXN1pNWUhKU2k3Nit4U3RCMTRwbnE1UEt5MmZ4M250dGFHNHV4c09ISll0V2xkWFd6a0NobU8rbitXeHIxZGJXQXV6ZE94eHh2YW9xYzFqRldrdExrV1FJT1RrWkRMbXlzMTNZdlR1eVVtcDhYSThMRityZ2N2R2x2VkltSnZUTG1vT2E3Q282dnoveXRlN3h6RmZreW1UQmRyOVZWV1pVVlpsaE5tZEVuUk81V3NqbDBuZlNvMGNsTWJWNS9vTS9lSnlzSllWWnFVcElJaUlpSWlJaUlpSWlvdWNCazRvNFNRVUE2ZExUazRPclYyc1NhcmtZTDVkTGdidDN5NUp5cm1SOElLOVMrWEgwYUMrKy9MSWk3aGExRnk3VTQ1MTMycURWenJlNmxNbEViTjgraG9vS0N5NWRxb1BWcXBLODdyTlZYTThHc3owOU9aSWhwRnd1UWk2ZkR5RW5KN1V3bWJUSXkzT0VqdkY0NU9qdno0Wk1KdUx3NFQ3STVlSERBenM2OG5EOWVsVmFuZ2N2TXEzV2k4T0grL0RGRjFXd1d0VlJqMHYyNDdMWTYyVXVnRnc0Ri9MUW9UNVlyZXN3TlJWZnUrU1ZFQzJFZERnVXF5SllsNnBjek05MzROdmYvaW9OcTFrZXRtTWxJaUlpSWlJaUlpS2lkRW4vcDdwclZMU0t3eHMzS2xOeWUxcXROMkwrSWdBTUQyZmk4dVhhbE56bVVrcExyZGk2ZFJ4WHJ0U3Npb0JBb1FqZ3hJbHVGQmZiY09wVUYzNzcyNmE0NWlIYTdVcGN1bFNMTjkvc2pHaGxXRkRnd050dnQrUGpqeHNpMnAxbVo3dkMycU9helJyTXpJUUhvWGE3Q2xOVFd1VG5POEsybTgwYWVMM2h6Nm0ydG56czN6OFl1dHpjWEF5dlY0YVhYeDZPdVA2OWU2Vnd1UlFNSUw5V1ZHVEhybDBqdUhDaExxdzZNQlZlZVdVUXBhVld2UGRlR3o3L3ZCcjkvY3V2TnF5dk42R3cwQmEyN2RsMnZRRFEyRGlONHVMdzQ3S3pYUkhIMWRiT0lDL1BnWXdNSDNKem5XSDdGSW9BamgvdndmdnZ4L2U2V0FsS3BWOXl1OWViMnNjd0VUS1ppSXlNeU5tY3l4R3RIV3U4Y3pVWHZsL01ZVHRXSWlJaUlpSWlJaUlpU3BmMEowZHJWTFN3cDcwOVB5VkJVRzZ1VXpLRXRObWtLL0pTVFM0UDROVlhCNUNaNmNaNzc3WGk4dVZhakk4djNaSXlWV1F5RWNlTzlZU0NHcjNlZzFPbnV2RGhoK3ZpQ3FIR3gvVm9iaTdHdG0yUjkzbEdoaGNuVDNiak43OVpIeGErUGxzRitXd3IxamtEQTFrUkllTGp4OFVSeDNWMjVtSHIxbkhvOVI0WWpUcDg5VlVSZ0dCNzJEbUJnSUNiTnl0UVVXRkJWWlVGQ29VWVU5dks1MUZSVVhDV3AxTHB4K25UWGZqNDQ0YVVCWkhWMVdiVTFBU3JEVlVxUDQ0ZDY4SGp4MFc0ZDY4czRuMUFxbkxSWVBEQVlQQXNlVHNHZ3hzR1EyUTQrU3k5M2dPOVB2cjVkRG9QamgzcndVY2ZOYTZhYW02NVBJRFNVaXVHaHJMQ3FvOFhxcTJkaVhqTnBFUHlaMEpLYjQ5M3JxWjBDQm56YVlpSWlJaUlpSWlJaUlpU2dpRmtuRjcwaXJNZE84WkNGVnM2blJkdnZOR0p1M2ZMUWtIWlNoSUU0UERodnJCd0RnZ0d0OGVQZCtPVFR4cmptdUg1NEVFSnFxck1FUlZsUURETTJiWnRETGR1VlFBSWhxRFB6bkNNRmtMMjlPUml4NDc1Y0xPdkx3Y2RIWGtSeC9sOE1uenlTUU9xcTgxb2JTMElQZWUrK0tJS1o4NTB3T2VUNGViTkNtemFOSUc4dk9BYWQrOGV3ZEJRWnR5dGFOZTZ3a0k3VHA3c0NsWFVGUlRZNHdvaXYvbk5sbVVkSnhXYXZmVFNCSXFLN0xoMHFUYXM0akRaQVZhOENndnRlTzIxQVZ5NVVwTzJOU2lWQVZSVVdGQlRNNFBLU2d1VXlnRCsvZDgzUmEwb3JLeTByUEFLcGEzRkdZNnNoQ1FpSWlJaUlpSWlJcUowWVFnWnArY3hoSXhscnBsR0V4NFd5R1FpOXU0ZFJrbUpEVmV2VmllMTh1em8wUjRFQXRHcnRnUkJoRWJqazl4WFVtTEQ0Y085dUhTcEx1WUFJUkFRY1B0Mk9VNmQ2b3A2N2ptVmxaYUlBS1dtWmdZMU5UTkwzbzdGb3NhT0hhT0xIck41ODBUWVpaOVB3T2lvQWJ0MmpZUUZZWEo1QUljTzllT0REOVk5bDgvUnhSUVdCaXNnVmFyd2xwN3hCSkhEdzVuWXNHRXk3clVVRjl2dzNudXR1SENoRGhNVDZhc1FqcWErZmhwbXN3WVBINWFzMkcycTFYNVVWWmxSWFcxR1JjVnN4RXpUMGxLclpPQy8yaG1OT3Z6MnQwMlMrNzczdlFjUjJ4WldKcTVFTU0wUWtvaUlpSWlJaUlpSWlOS0ZJV1NTL2FmLzlDUWw1MTJKRDVKSFIvV29xMXM2TkZ0TVZaVVo3NzNYaG5QbkdtRzFKcWRWckZydEJ5QTlLMjQ1YW1yTTJMOS9FTmV2eHo2dmMzZzRFeU1qQnBTVldTUDJMWndMdW01ZGVDdld0cllDVkZWWmx0VkNjdXZXOFpqWEJRVHZheWtGQlhaczNUcWVVTUMwVkNpNjJnZ0NzR21UTVNLQW5GTlFFQXdvUC9sa2VVSGtqUnVWRUFRUjY5ZFBMWGxzTkNhVEZqTXo4M05EcFY3RGJXMzVlUG8wdkgzdTBhTzl5TW9Lbi9mWTJsb1EwWjd6NE1IK2lPZFhaMmZlc3F1UlZ5SUF5OGp3ZmQyeWRnYWxwVmJJWk5IZng0cUs3S3VpNWVwS1dvbktTdG5xNkxwTFJFUkVSRVJFUkVSRUx5Q0drSEdLVm1VV3JaM2dXakRYbmpIUklMSzNOenRwQVdTeXJGOC9DWWREZ1FjUFNtTys3dE9uaFpJaDVGekxVNjNXaTRxSzhGYXdiVzM1dUh1M0ZLZFBkNlVsV05tK2ZReURnMW1ZbXRMR2RmMlNFaHRLU3lOLzU3VnNybEp5dVVIazlldFZrTWtpQStibCtPcXJJdHk1VXhZVzlLbFVnWWpqWEM0bHBxY3p3clpKdFE1Mk9oVVJ4eTBNd2VmUEYzbmNTdE5xZmRpMHlZaWFtaGtVRjl1V25FazRPYW5GMDZlRk1KbTBrdmUxemFiQ25UdGxNYTNoOWRmN1lqcCt1WklUR3E1c1plSml3UzhSRVJFUkVSRVJFUkZSS2pHRWpOUHoyT0pPRklXRWdraFJGUERsbHhVUkZWdXJ4WTRkWTNBNGxHaHJpMjE5QXdOWnNOdFYwT2s4WWR2NytvSXpIeHNiVFdFZjlNL09xa1BoMzhjZk42UWxpSlRKUkJ3NjFJK3paOWZITlEvei9QbDZuRGpSL2NJSGtkZXVWVUVVZy9ORmpVWWRqRVlkckZZMVhDNEYvSDRCMy9wV1pPWHowNmNGdUgyN1BHTDczSnpLaFFLUnVXUkNsZ3I4a250YjB1K0I2OWN2M2NaV0ZJR0JnV3c4Zmx3VWFsZTdmZnVZNUxIRHc1bm82Y21OYVcycENpRlhTazJOR1ZsWjdxU2NpeUVrRVJFUkVSRVJFUkVScFF0RHlEaXQ1SWY5SzJrdWlQUjY1VkFvQWhnYjAyTnFTb3ZaV1RVOEhrV29Fa2hxMXRua3BEWWxBZVM1YzQwWUhUVWsvYnpMSllvQ1dsdnpzV3ZYZkl2U29hRXNEQTFsQW9pc2xPdnJ5dzc5N0hZcndvSklwMU9CeVVrZHJGWVYzRzRGWEM1RldGVnRjYkVOS3BVZmc0TlprbXVwcUxDZ3FzcXlySFhuNURpeGE5ZUlaQ0MyRko5UHhpQVN3YkRzMnJVcXlYMUtwWFNDNkhKRnZxMEtBaVJieFRvY1NzbGo0N1dTWDQ2STUza1JDQWpvNk1qRDQ4ZkZtSjFWaDdiTDVZR29Nempud3Y0NWFyVVBoWVYyT0J4S09KMUtPSjJLc0lwVHFiQTNlUkovNHcrZkNTbDlURzZ1TTJuek1XV3lKQ2ZkUkVSRVJFUkVSRVJFUk12RUVESk8wWUtDLy9FL3RrZHQxWnFJM0Z3bmZ1ZDNXaVhXa2Z6UVFSU0ZxTUhMaStySmt5SlVWbHBRVkdUSHdFQTJMbDhPVm95V2xGZ2pLcGFlRFUzY2JnWE9uV3VFU3VXSHpiWjRtOXJCd1N4ODYxdFA0SEFvY2ZObVJWakx6YWFtS1ZSV3prcGV6K3VWb2I4L0IwTkRtVENiTlhBNGxCQkZRQzZQLy9ueGJCRHBkc3N4T2FuRDdHeXdFdER0VnNSY1pibHYzMURVeXF6dTdseU1qK3ZqWG0rc3NyTmRNQnAxSzNKYldxMVg4dmVXZWo0azhwcGVxUkF5SThPSHZYdUhsMzI4M3krZ3JhMEFqeDhYdzI2UERGNDNiWnFFVmh2Wnl0cGt5Z2lGL1hNeU16MDRlYkk3ZEZrVUVRcjBQUjQ1ZERycGx0Z3JNWDh4ZHFuL05rc2k3d0ZFUkVSRVJFUkVSRVJFaVdBSUdhZlYwdUp1dGF6amVlZnp5ZkRoaDAzUWFMeHdPdWREbEthbThDcEltMDBsR1d4NVBQSmx0ZiswMlZSd3VSUm9hcHBDYWFrVlY2N1V3R2pVWWZ2Mk1lemNPUnB4ZkNBZzRNbVRJangrWENSWmdaZW91U0JTcS9XR1ZhN0ZvN0xTRXZYNTZ2WEs4ZVdYbFhDN2w3NlAxaUs5WHJxMXBsUUltY2hyZXFYZUQ5YXZuMFJtNXRMdFFrVXhXUG40NEVFSjdIYnBBRDQvM3hIMXViMmNMME1JQXFEUitLRFIrQlk5enV0Ti9MbVY3Q0J6SllMUjh2SlpDSUlZVmkxS1JFUkVSRVJFUkVSRXRCSVlRc1pwdFlSL3JISlpPYUtJc0FCU3BmS2pwc1ljZGt4L2YvYXpWNHVaMmF4QmNiRU5tWmx1bkRuVGdmRnhQVXBLSWx0ZkdvMDZmUEZGRldabU1oSyt6Y1g0ZkxLRUEwZ0EyTFp0UE9xK3AwOExudHNBRW9Ea2ZEKy9Yd2FMUlJPeGZTMkVrTTNOeFNndHRTN2FrblZpUW9jdnY2d016VWVWa3AzdHdzbVQzWkRMSTF1RzNyMWJoc25KNUZXcXpzMmVUTVJLdGVIdTZzcERaMmN1bE1vQWpoM3JDVzAzR25XNGQ2ODA2dlZPbis2UzNMNTM3d2h1M1lxOUxUTVJFUkVSRVJFUkVSRlJJaGhDeGluYW5LMFRKN29sdHlkS29aQytQYWtQNzJsbE5EYWFJaDZYM3Q2Y0tFY3YzMXdJQ1FUYmF6NGJRUHA4TXR5OVc0YW5Ud3VYcktTU3ljU1V0QWVPVmJDVnJVMXluOHVsUUhOejhRcXZhR1hsNXpzaXRwbE1HWktQalZSTDFaZGVtc0NHRGVGVnQycDFaT1hmU24wcElSQVFjT2xTTGQ1OXR3MTZ2U2RzbnlnQ0R4K1c0dUhEa2tXZm4wVkZOaHcvM2lOWndmam9VUW0rK3FwSThucVRrMXI4OHBjYlVWUmtRMlZsY0VicVV1SHIxSlFXSXlQcG15dTcwSEtDek5sWkZVWkdnbTFvclZZVkRJYmdmWnlWNWNMb3FDSG1xc2JObXljd1BhMUJSMGQrek9zbElpSWlJaUlpSWlJaWloZER5RGhGKzdDL3ZGeDZabCtxS0JTc2hFeVhaMXV4T3AzS3BGUmJXYTNSNTBiNmZESjg5TkU2VEU1R3J5NmJvMUFFY09wVUY3cTY4dERXbHI3d1FSQkU3Tmt6RW5YL3ZYdGx5MnBWdTVaSmhaRFJLZ1NsM2xzVWlrRFVMeUk4ZTl4S2Nia1V1SENoRG1mT2RJUytET0gzQzdoNHNRNkRnMW1MWG5malJpTmVmbms0SWp3VVJRRjM3cFJGRFNEbm1NMGFtTTNCVUMwanc0ZWRPMGV4ZnYyazVMRk9wd0tYTHRYRzhKc3RKdkt4eWM5MzROdmYvaXFoY3l4bVlrSVBnMkVhQUtCVysxRlVaRjkwZHFyRG9VUlhWeTRhRzAzSXlKZ1BlQThjR0lURm9sblJ1YXRFUkVSRVJFUkVSRVQwWXBPbGV3RnIxV3BwZzZwUStOTzloQmRTY2JFTnVibk9zRzE5ZmRsSm1mSG1jRVFQSVJXS0FMS3puVkgzTHp6dTVNa3VGQmZic0gvL0lLcXFMSWt2TEU0Yk4wNGlKMGQ2elZOVFdyUzNSdzlJNitwbVVGOC9uYXFsclFpWlRKUU1JWWVITXlXUFQ2UzZlYVVybzZlbXRMaCt2UkpBc0RyeXM4L3FGdzBnZFRvUFRwN3N4aXV2REVVRWtBNkhFcDkrV3I5a0FQa3NwMU9CNjljcmNlOWVtZVQrUjQ5S2t0Sk9PQnFaVEVSR2hsZnlqNVNGbFpETGViOFlIUTJ2NEd4b01FVTk5dWJOQ256MFVTTnFhc3hoQWVUY09vOGQ2NG1vWENVaUlpSWlJaUlpSWlKS0ZZYVFjVm90YlZDVnl0V3hqaGZOaGcyUlZWZDlmWW5QZ3dRQWp5ZjZ5L0tMTDZyUTFaVzM2UFdEQVdRM1Nrcm1XN3ErL25vdkNndnRTVmxmTERJeWZOaXhZMVJ5WHlBZzRQUFBxNk1HTVhWMU16aDh1QStIRC9kaDF5N3BjNndGeGNXMmlBcEZ2MTlZSklTTVA4bE94L3RCWjJjZVdsb0tjZTllYWRUZlNSQkViTnBreERlKzBZcUtpc2hBdkxNekQ3LzYxY2FvMTErTzV1WWl5ZmEyZS9jT282cktMSEdOMkszVVRNaUZuZzExNitwbW9sYThEZzluNHZUcExtUm1SczRnQlFDTnhvY1RKN3I1OXdZUkVSRVJFUkVSRVJHdENMWmpqVk8wRVBMczJmV1NvWXBHNDhQcDAxMFIyd01CQVI5ODBJVEFFcDhKWjJhNmNmUm9iOFIyaDBNWnNXM3IxbkYwZCtmQ1pvdGVVVWZ4eThqd29hWm1KbUo3YWFrdE5Nc3hFVmxaMGdIQzlIUUc5SHBQMUZCdlRsbVpOV0lkQ2tVQUowNTA0NE1QMXNGaTBTUzh4dVhhczJjWWFyVjB0ZTZqUnlXWW5zNlEzS2ZYZTNEb1VGOW9QdUsyYldQSXpuYmg2dFZxK0h4cjY3c1RVaTJhUjBZeUpYOFBRUkFsNXhzK2VGQ0NCdzlLdzdhOTlWWkh4T09jcXZtZlRVMVQwT21pVjlCNXZYSW9sWUdvejgzaVlodkt5cXlTKzBaSERiQmFWZGkwYVNMaGRVcmRkektaaUtOSGUzSHhZaTBHQnBMelJZRkVoQWVaU3o5ZURvY1NVMVBhVURXdFN1WEgrdlZUZVBLa01PeTQwbElyamgzcmdVcTFlSFY4YnE0VGh3NzE0Y0tGdWxpWFRrUkVSRVJFUkVSRVJCUVRocEJ4ZXJaYWFYSlNpN2EyZ3FoejNrcExwVCtBbjVyU0xtdStueWlHZjFnOVBxNUhjM054V0pXTVRDYmkxVmNIME5ob1FtT2pDUjkrdUE0dUZ4L2laTnV3WVZLeVdtM2J0ckdVM201dXJqT2lCV3dzTkJvZlRwMEtCcEZTNFhXeWxaUlkwZGdvM1RweWFrcUxSNCtLbzE3WFpsT2hwYVVRVzdiTUIxTTFOVFBRNnowNGY3NE9UbWZxMTU4c3RiV1JnWFZIUjdBRnJVYmpRMjN0RFByN3MrRndLQ1VyMUdabjFUQ1o1dDhqbEVvL0RJYjVRTkR2RjlEZm40Mk9qbnlZVEJrNGNxUVhqeDhYWVhKU2w3VGZZWFRVZ0RmZjdJQk9KOTFpTkJHbHBkYW83NC9Ka3NvZzBtalU0YmUvYlpMYzk3M3ZQWWpZTmhlc0E4dHJ4d29BUFQyNVlTMTlOMitlUUd0clB2eitZSkM5YVpNUmUvZEd6dGlNcHFyS2pLMWJ4OUhjSFAwMVNFUkVSRVJFUkVSRVJKUW9KbFJ4bUd1RjUvWEswZDJkaTdhMi9Lamg0NXk4UE9ud2FHek1JTGs5bXNIQkxEeDZWSXlKQ1gzWWRxWFNqNk5IZTBOVlY5blpMcHc0MFkxejV4cFhUZVdZU3VXSHh5TlA5eklTb3RWNnNYbHpaTVZXVzFzQkdodW5WczJzMEdnTUJqZE9uT2pHUng4MXd1dE4zV01obDRzNGNHQlFjcC9YSzhlbFM3VkxWdTNkdVZPRy9IeEhXRUJWVUdESE8rKzA0OU5QR3pBenMzSVZuZkVxS3JKRnRNWjBPSlFZR0FoK2VXRDc5akZzMm1URUs2OE00dkhqWWp4OU9sL2RGZ2dJK00xdk5vVDlubko1QU1lUDk2QzQyQWFaVE1UTm14WG82c3FEMnkySFJ1UERHMjkwSWpmWGlacWFHVHg1VW9UNzkwdVQ4dnFmblZYajNMbDFlUFBORG1pMXlROGlWOEpxcTRpTVJYZDNEdmJzR1E1ZDF1czkyTEpsQWkwdFJUaHdZR0RKdWFuVDB4a1lHc3JDK0xnTzA5TVpzTmxVRVY5c0lTSWlJaUlpSWlJaUlrcTIxWkZPclVIWHJsWGhYLzkxQzY1ZnIxd3lnQVNBc3JMSWxveEFzTUpvT1J3T0pYNzk2dzA0Zjc0K0lvRFVhcjE0NjYyT2lMYVBoWVYySEQzYXUrenFtRlRLeVhIaWQzNm5GUysvUEx6MHdXbFdWR1RIdG0zamFHaVlSbW1wRmRuWkxtZzBQaGdNYnNsMmgxNnZERGR2bHVQaXhUcjQvYXYvZy8zOGZFZktueGZidHdmYnAwcTVmcjBTczdQcUpjOGhpZ0l1WDY2TnFOclU2ejA0YzZZZEpTV3ByWjVMaG5YcklpdEJXMXNMRUFnSXlNeDBoMmFMQ2tJd3BLK3NuSitYS0pPSjJMalJHSGJkbDE2YVFHbXBOZlRZVlZUTXYrWTFHbC9vUGhjRVlNdVdDYno3Ymh2eThoeElCb3RGalk4K1dwa3EybFNaQ3lMam5SR1pqTmZNd2tySTViTGJWUkh6TXJkdEc4ZTc3N1pGRFNDdFZoWHUzeS9GLy83Zm0vRHJYMi9BblR0bEdCaklodFdxWmdCSlJFUkVSRVJFUkVSRUs0S1ZrQXU4K1dablRNYzNOQ3hlZmJKUVlhRmRjdnVPSGFQWXVuVThwdHQ5Vm5hMkN4a1owdFZKRlJVV3ZQYmFBSzVlclU3b05oS3hjRmJaNXMwVGtNbEVmUGxsUmRyV3M1VEdSaFBXcjU5Yzl2RkRRMW53KzJVWUhNekN4WXQxT0hxMEJ6S1pDTE5aQTVOSkM0ZERDYmRiQWJkN2VaV0gyZGt1Yk5wa2pOZytPSmdWMW40M1VabVpicGpOeWE4bXpNOTM0S1dYcEovVDdlMzU2TzdPWGZhNW5FNEZMbDJxeFJ0dmRJWUZRQ3FWSDZkT2RlSEtsUnIwOWVVa3ZPWlUwR2g4RVFHUnk2VUl6ZkxidjM4dzdIZHl1eFhvNzgvQ0s2OElvZTBiTmt4Q0VFUmN2MTRGQU9qdno4Yk9uZk56RnlzcUxIajc3VFo4K21rRHpHWU5uandwQ3J2dnM3TmRlUHZ0RHR5NFVSRnFBWnVJWUJEWmlEZmY3SVJXNjRYZHJvTFJxSVhkcm9MTEZYeU94eHB3N2Q4ZldURnJ0YXJ4K0hGUnd1dU5ScVB4UXlZVFV6WkRjekZDbkRmNTlHbGgyQmRORklvQXNySWlnLzd4Y1QyKytxb0lBd1BaeTI3M1NrUkVSRVJFUkVSRVJKUUtEQ0VYS0NxeXJYalZZTFJ3TXBrYUdreHdPaFc0ZmJzODViZjFyUHI2YVJ3ODJCOTJ2K2JsT2RJV0FDeEhyQlYyL2YzenJSMEhCN1B3cTE5dGhOT3BoTmNiWDZGeFJjV3NaQWc1T2FsRmEydEJYT2RjS1hLNUdQRjR6NW1hMHNZVlBvK1A2M0gzYmhuMjdnMnZvcFhMUlJ3NTBvc2JOeXJSMXJiNjdwZE5tNHloMXMxem1wdUw0ZlhLMGRob2lxaGNkamlVY0RxVkdCek1RblgxZktYZSt2VlQ4SHJsdUgyNy9PdTJtcGxoRlpCWldXNjg5VllIUHZ4d0hSNCtMRUY5dlNsc2RxTmNIc0JycnczQVlQRGcvdjNTaEg4dmkwV0RzMmZYaDlhY0tLa1EwdWxVeFBSY3o4MTFvckhSaER0M3lsTWF2TVViSUNiRDRHQVdabWZWRWUxOTU0eVA2M0gvZnVteXErdUppSWlJaUlpSWlJaUlVbzN0V0JlNGZMbG0xUVpqaWRxeVpRSmJ0a1RPTWt5bHJWdkhjZmh3WDFnZ05UdXJ4b1VMZGF2NmZvNTFodDZ6YlJKblo5VnhCNUJyM2E1ZEk4ak5qWngvNm5iTGNmRmlMZnorK082WHI3NHFrcXdDRlFUZ3dJSEJGWDl1TDBXajhVVUV5ZFBUR1docEtVUjJ0Z3Y3OWcxRlhNZG1Vd0dBWkdYbmxpMFRXTGR1Q2dBa3d6bXQxb3VUSjdzQkFBOGZsa2l1YWZ2Mk1XemZQaGJiTHhLRnc2RmNOVzFaYzNPZGVPT05UbXpaTW9GWFgrMVBhVkFZVHl2Vlo4WDdSUmRSREliWVVxNWRxOEtISDY1akFFbEVSRVJFUkVSRVJFU3J5b3VabEVUUjE1ZURLMWVlM3lCeTc5N2htRnJJeGtzUWd0Vk51M2VQaEczM2VPUTRmNzRlTHRmcUxzQTllM1k5L3VWZnR1REdqY3FJK1p2UE1wczFxLzczV1NrVkZiT1NZYUFvQWxldjFzQnFYWG9PNUdJKy83dzZhdkMxZCs4d3RtMUxySzF4TXUzWU1SWTJPMVFVZzBHUlVobkE4ZU9SYzBVQmhPWmtEZ3hrU2JZMDNiZHZHRHFkRjBORFdaTDNRMWFXQ3krOU5JNk9qbnhZcmFvbzZ4cEZRVUhxcTY5WHlsd0FxZEg0QUFSbmNLWXlpRXhuSlNRQWRIYm1oY0xxaFJvYlRhdGk5aThSRVJFUkVSRVJFUkhSUWt4UG50SGJHNnhDT25CZ0VDWlRCb3hHSGFhbk03NmVkNmFJcWNKTkxoZHgrdlQ4QitRTERReGs0YzZkY3RUVnpXREhqdEd3ZlE4ZmxzUTBOeThXcVE1WUZZb0FYbis5RDFWVjVyRHRvaWpnOHVYYWxNd2dUQVduVTRuVzFnSzB0aGFncU1pT1E0ZjZKTnNnenN4a3BHRjFxNC9CNE1haFEzMlMreDQ4S0UzS0xFdVhTNEhQUDYvR3FWTmRrdnQzN1JxQjN5L2dxNjlTTjB0d09YSnlYR0h0VklIZ2E5cHFWZU9OTnpvbDUvajVmREtZemNFUTB1T1JZM282QTNsNWpyQmpsRW8vbXBvbThlQkJLWHA3Y3lSYjlwYVh6K0wrL1ZJME54Zmp3SUhJTnFlQ0FEUTFUV0Z5VXBmSXI0aU5HeWVoMDNrU09zZGk5SHBQeEpjWXBEUTFUVVc4djY1Ylp3SUFYTHRXbmZUV3JPbXNoQVNDNzkvMzc1Zmk0TUgrc08zRnhUWWNPZEtMUzVkcW45c3YwUkFSRVJFUkVSRVJFZEhhd3hCU1FtOXZUaWlNVE1UV3JlT1NBU1FRREdiTVpnMGVQaXhHUllVbGJEYmsxcTNqbUpqUVlXZ284ZUJtSmFsVWZyenhScWZrbk12YnQ4c3dOSlFwY2EzVmIySkNoNGNQU3lJKytBY1F0ZUxzUmFMUitIRHlaSGVVc0QwN2FudlFlQXdQWjZLdHJRRHIxMDlLN3QrN2R4aE9wd0pkWFhsSnUwMHBlcjBuYW12VDJ0cVpzTXVEZzFubzZzckRXMjkxU0FhUVFIQmU1c0xxeDRrSlhVUUlDUUQ1K1k3UU9hVkN5TG1BcTdzN0QzdjNEa09wREVRY2s1RWgvWjRVaTZHaFRMenhSaWYwK3RRRWtWcXRGMXUzeGwvWm1xb2dVcW9TVXFmelJIeVJaTG5uaUdkdGc0TlpjTGtVRWErMzZtb3pqaC92d2FWTHRTOXNPMmdpSWlJaUlpSWlJaUphWFJoQ3BraG1waHZidGttSEZIMTlPWmlhMGdJSVZnaCsvbmsxM251dkRYSjVNRENReVVRY085YUxMNzZvU2xsRlpDcGtaMHNITEIwZGVYanlKTDNWYVlueWV1V1MyMS8wVnF3NU9TNGNPZElqK2RpYnpScGN2VnFkOU51OGM2Y01WVlZtYUxWZXlmMnZ2VFlBaTBVRG96R3hhajhwR28wUE8zZU9vcWxwYWxrVmJkUFRHZmppaTJxOCtXYjBBQklJVmtZdk5OZWE5Vmx1ZC9ENU5qcHFnTjh2QzcxbnpKbjduYjFlR1hwNmN0SFVOQlZ4anBtWnhLdVJaMmZWT0hldU1hVkJaS0pTRVVSS1ZVTHFkRjdzMkxIOFdadnhWa0txVkg1czNtekU1czBUa3UxOEFhQ2l3b0szMzI3RHhZdDFhNmJxbklpSWlJaUlpSWlJaUo1ZkwzYUNraUlxbFI4blRuUkxWaUg1ZkRMY3ZsMGV0czFzMXVDTEw2cHcrUEI4TzB1NVBJRERoL3VRbSt2RS9mdWxhN2JGbnRHb3c0MGJWV201YlkzR2w3U1FNRnJyeVJlMTRpZ2p3NGN0V3lhd2NhTVJDa1hrODl6dFZ1RDgrWHA0UE5MaDdVSXltUWlWeWgvMlI2MmUrOW0zNE9mNWZZc0ZPVEtaaUNOSGV2SExYMjZFejVlY3gwY1FSR3pjT0ltZE8wZWpCa0JTUHZ1c0RnYURPMnBBRHdUZkV6bzY4c08yUlFzaDV5bzhBd0VCVTFNWktDcWFyem9PQkFTMHRCU0dMdmYzWjBlRWtLSW9vTE16T1ZXaXM3TnFmUFRST3J6NVpzY0xFMFFtWSs1aXJDMWRGWW9BTm00MFl1dldDYWpWUzFleDV1UzQ4TzY3YlhqNHNBUmZmVlcwWnYvdUlDSWlJaUlpSWlJaW9yV1BJV1NTS1JRQkhEblNHelYwdUhPblRMS0ZaM2QzTG5KeVhCSFZrMXUzanFPeTBvSnIxNnBTVXRrVmorVitpTzV3S0hIaFFoMzgvcFgvRUx5bXhveURCL3R3OFdJZGhvY1Rid01yMVJyelJhUFRlVkJkYlVaRnhTekt5MmNYRFdTR2hqSlJYVzJHVXVtSFNoWDQrci9TZjZSQ3pFVHA5UjQwTlUyRmhYTHh5czUyNGRDaGZoUVVSTFlabnVQeHlDWER5ZE9udTNEM2JobEdSdzBvTGJWS1h2Zm16WXFJc054aWlheGlhMmtweE1pSUlYVFphTlNIaFpBUEg1YUVWYitOamhvUUNBaGhqMU5MUzZIa3VlTmx0YXJ3NFlmcjhPYWJuZERyM2JCWU5KaWMxTUZ1VjhMbFVzRGprUzhaZ2ttMU9aNmRWU2UxamE5TzU0SE5sbmpyNUdTRWtNczloMHdtWXNPR1NXemRPaTVaOWR2YVdvRHNiSmZrODBxaENHRDM3aEdzV3plRkJ3OUswZE9UbS9UNW1FUkVSRVJFUkVSRVJFUkxZUWlaUkhNVmtNWEZOc245L2YzWmVQbzBlaWh5NzE0cDlIb1BHaHBNWWR0emM1MDRjNllkM2QyNWFHNHV4c3hNUmxMWEhhdTV1WFNMQ1FRRVhMeFlDNGREdVFJckN0ZlVOSVVEQndZaENDS09IdTNCdVhQck1EbXBUZWljSlNYU2o2blVqTGpubFVvVndMNTl3OHNLb2V2cnAxRmZQNzBDcTRxdXN0S1NjQWk1WmNzRWR1MGFqV2g3T3NmcmxlSHExUm9NRG1aaDM3NGhiTmdRUHFzeU05T05JMGQ2TVRHaFExOWZOclJhTDNKelhSQUVFU1pUQnBxYlN5SmFzUUxCbHFrbVV3Ynk4cHp3ZXVWNDhDQlkxYmJRd0VBV05tK2VBQUMwdGVWSGhIWStud3pqNC9wUVNHVTA2bkQzYmxuYzkwVTBOcHNLWjg4MklSQVFvcll0WG94VUNPbHlLWkpXc1NtVGljakxjNllzaExSYTFYajhXTHJkOVA3OWd4SGJvajJYRmlvcnMyTGRPcE5raGFuUEo4TzFhOEZXM1dxMUQrKzgwNDdNVExma2ViS3kzRGg4dUErN2RvMml0VFVmSFIzNUwzd0xhU0lpSWlJaUlpSWlJbG81L0RReVNmTHluRGg4dUJjNU9kSVZrRk5UV2x5NVVyUGtlVDcvdkJxQmdJQjE2OExiS0FvQzBOQXdqWWFHYVF3TVpLRzlQUjlEUTFrcjNtcFBvUWpnbFZlR2xqenUxcTF5VEV6b1YyQkY0YlpzbWNEZXZjT2h5MHBsQUNkUGR1R0RENXBnc1VpM0RQeHVLUUFBSUFCSlJFRlV1RnlLd2VDSitpRy9YQjU3ZVpGQ0VVaGFtOUNWTkRPalFVZEhudVNjd2RWSXA1T2VHYmtjS3BVZmh3NzFvNnJLSFBVWWowZU9UejVwQ0ZVbzM3aFJDYmRiam0zYnhpT09uYXRZbkFzR0p5YjBNSmt5WURhcklaT0prcS9qano5dVJFbUpGYU9qbVhDN0k4TzkwVkVEcmwycmdzY2pSMjl2anVRYVcxb0tVVnBxeGVTa0RqZHVWQ0l2endHdDFndWR6Z3V0MW9NSEQ1TFQ2bmx1VnVWcUk1T0pPSHk0RDlYVlpseTRVSWZCd2NqQU45YnpQY3ZwVktDMXRVRHllS2tRVXFHWVAwZTBMekZFK3lMTDdLd2FGeTdVWVhvNitFVVV0MXVCVHo1cHdGdHZkVVNka1FvQUJvTWJlL2FNWU5ldVVZeU9HdERUazRPaG9heTBmRW1FaUlpSWlJaUlpSWlJWGh5cjg1UGpOVVFRUkx6MDBnUjI3aHlOMm1admVqb0RuM3pTc0t6Z1NSU0JMNzZvZ3M4bnc4YU5Sc2xqcXFvc3FLcXl3TzJXbzY4dkI4UERtUmdiTThEcFRQM0RXVkRnV0ZZbHBFYmp3NDRkb3pHZE85cGN1Y1pHRTBwS3BGdFpMbVF3ZU5EWWFJcllydEg0Y09wVUZ6NzRZRjFjSDdvdmR0dkxxV3A2MWx0dmRTQTcyNFhaV1RWbVo5V3dXbFd3V29NLzIyd3FxRlJMejMxTGx3Y1BTbEZmUDUyU0ZxcFMzRzQ1ckZZMTdIWVZiRFlsYkRZVjdIWVY3SFlsN0hZVmR1NGNqVnB4dVp4NWxORzg4VWJub3M5enYxK0dUeit0ajJpUmZPOWVHUUFob3EzeUhJVWlnUEx5WUR2Yk9hSVliRjNzY0tqZ2RDcENiVXc5SGpsOFBobDBPaFA4ZmdHaU9KOVlDWUlJUVFnKy96SXlmTmk1Y3pTczlhMWE3WWRhN1lOR0Uzd3VGUlRZOGU2N2JSSHJDVlpQUHAvbHZIT3pRYXVyZzBIeXNXTTl1SGl4RmdNRDJRbWRNeEd6czJxMHRjM1AvNHdXTmtvWkhzN0U1Y3UxRVlIMDdLd2E1ODQxNG8wM09oY05Jb0hnK2hjKy82YW5NM0RsU2swbzFDUWlJaUlpSWlJaUlpSktKb2FRQ2Fpc3RHRDM3aEhrNWpxakhqTTZhc0RGaTdVeFZ3cDkrV1VGVEtZTXZQTEtZTlJxTzdYYWo2YW1xVkJsbXRrY25NYzJNNlBCekl3R1pyTUdkcnNxcVZWM1kyTjZYTDFhamNPSCt4WnRSYnBqaDNRSUV3K3BZREZXQm9NYkowOTI0Nk9QR21NT3A2SlZRUUxCU3N0WXFGUis1T1U1SVFnaWNuT2RpejUzbnJVd2hFb1h1MTJKbHBaQ2JOMGFXZTBYajBCQWdOV3F3dXlzQmhaTGVDaHJ0YXFXYk8vWjFsWVFOWVFjSDQ5L2h1cVZLelU0ZWJJYkJvUDBZLy81NTFWUkszM3YzU3VGMDZuQXl5OHZyM1d0SUFTck5oT3AzS1J3TXBtSW8wZDd3eXBaNTdaZHVsU0wvdjc0Z3NoNFE4amg0VXkwdEJTR1ZXTEs1U0oyN1ZyZUZ6VmFXd3R3ODJaRjFLcFZzMW1ERHo1WWgxT251cENWRmYzOTZsbTV1VTdvZEY2R2tFUkVSRVJFUkVSRVJKUVNEQ0hqVUZFeGkyM2J4aGF0WWhGRjRNbVRJdHk5V3haM3U4UDI5bnlZVEJrNGVyUTNhcFhnUXRuWkxtUm5SN2FEOWZsa2NEaVV1SDI3UE80UDN4ZnE2Y21GU3VYSGdRT1JyUVpYczd3OEI0NGQ2OEdubnpiQTcxLytZN0xZNDZkUStHTmFRMG1KYlZuQmxKUkVLdnVTcWJtNUdFMU5VNkVxdStVSUJBU1l6UnBNVDJkZ2Vqb0RNek1hV0N3YXpNNnFFMm9IT2phbXgreXNPaUlvRmtXZ295TS95cldXWmpacjhOdmZOdUg0OFc0VUZ0ckQ5clczNTZPbkozZlI2N2UwRk1KbzFPSGd3WDdKMStScVlMT3BsZ3kyWTYxbVRoYWR6cFBRYlplVTJFS3pNQmVhcTQ2OGZMa1dmWDJ4dnhjK0cwS09qZW54K0hGeDFPTmJXd3ZRMGxJSXMxa1RzUzg3MjRtY25LVy9oSEQzYmhtYW02UGZ4aHlyVlkwUFBtakNpUk9SejFraUlpSWlJaUlpSWlLaWRHQUl1VXhLcFI4TkRkUFl0TW00Wktnd1BaMkJHemNxTVQ2ZStFekV5VWtkZnZXckRkaXpad1FiTmt6R2RRNkZJb0RNVEhkTW9kRlMydG9Lb0ZiN3NYdjNTR2piblR2bGNEb1ZlTzIxL2tXckpOT3B0TlNLUTRmNmNQbHlMY1JsWm9IUHR0eGNLTlpLeUlrSkhhNWZyMFI5L2N5eVdzd3VKQlZrcElQSEk4ZWpSeVY0K2VYb3MwRXRGZzBtSm5TWW1OQmpjbEtMNmVtTWxNMHY3ZXpNdzg2ZDRZRlZSMGQrd3ZlWDA2bkF1WE9Ob1ptQ0FFSmgvbklZalRyOCt0Y2JzR0hESkxadkgwdnE2eThSWTJNRzNMdFh1cXozcDIzYnhoTnVRUm9QbmM2YjFHcnFoV1F5RWErLzNvc3JWMnFpenRKY2pOOHZRM2QzTGxwYUNtRXlMVjVCZU9OR1pkUjlKcE1XOSs2VllzK2VFY245b2doY3YxNkY5dmJsaCtrdWx3SWZmZFNJVjE4ZFJFTkQ5QXB5bjA4R28xRUhqMGNPdTUxeklZbUlpSWlJaUlpSWlDZzFHRUl1UWlZVFVWRXhpL3A2RTZxcUxFdk93VE9iTldodUxrWlhWOTZ5QTY3bDhIcmx1SEdqRXQzZHVkaS9mekNtRnA2cDFOeGNESlhLajYxYngyRTA2dkRWVjBXaDMzdmZ2aUdNaitzeE5hV0YzYTZFS0FxaE9YYXJnVjd2Z2RXcVd0YXh3OE9aR0I3T0RKdmpOMGVsaXEwUzB1VlNvSzJ0QUcxdEJjak5kV0xYcnRHd2xwSFJ1TjN5cElUYXlmTDBhUUUyYlpxQXdSQ3MwUFg1WkJnY3pNTGdZQmFHaHpQam1yMFpyNjZ1M0xBUWNuWld2ZXlnY0NrK253d1hMOWJoNVplSHNHbVRFZmZ2bDhaVWtSb0lDR2hwS1VSN2V6N3E2NE5mWWtqbjY3ZTlQUi9YcmxVdCsvZ3JWMnJ3K3V0OWNWZnZybFl5bVlqRGgvc0FJS1lnOHU3ZE1yUzM1OFBsU3M1Zm5ZOGZGNk80MkI3eEhoQ2NEVnlOenM2OG1NL3A5OHR3OVdvMVRLWU03Tmt6RXZiWXVkMEszTHBWanQ3ZW5LUzI2U1lpSWlJaUlpSWlJaUtTSW9qMy85ODErZW55THg1OEx5WG4xV2g4cUtpWVJVV0ZCUlVWRnFqVlM0ZE1RME9aYUdrcHd0QlFaa3JXdEpBZ0FQWDFKdXpZTWJib3JNS0ZYQzRGQmdlejBOeGNuSkpxdXYzN0I5SGVubytwS1czWU9wTVp4S2FiUWhIQXJsMGpXTDkrS2l5TTd1M053YVZMdFFtZHU3NStHcSs5MWg5MTlpY0EzTDVkanErK0trcm9kcEt0dm40YWUvWU1vN201QkoyZHVVdk9iMHlsMTEvdlJWM2RER3cyRlQ3K3VCRVdpenJwdDdGdW5RbGRYYmtKVjNUbTVEaFJXMnRHUllVRitmbU9GYXMwZExrVStGLy9helA4L3RqQ3A5cmFtZWN5aUFTQ2MxYXZYS2xlc3IxdUtxbFVmcno3Ymx2WSsvbk5teFZvYVNsTStOd2xKVGE4L25vdnRGb3ZMQllOenAxclhQSEt4Ky90K01XSzNoNjkyQngrSCs2WXAvSFZyQm5kRGh1NkhUWVkzVzdZZkQ3WS9UNTR4ZGk2RnhBUkVSRVJFZEhhcEJSazBNa1YwQ3NVS0ZTclVhL1ZvMTZyeDViTWJPekp6b1ZXenRvc29rUUlPNysvN0EvSkdVSXVzSFhyT0hidEdsbFd0WjdackVGUFR3NjZ1L05TRW5nc1JTWVQwZGhvd3ViTnhrWG5pclcxNWVQT25mSlZNMDl3clZPcC9LaW9zS0Nnd0FFZ1dCRm90U2IrK0ZkWG0zSHNXRS9FZGxFVThPaFJNZTdmTDAzNE5sSkJxUXpBNjAxL1JaVmNIa0JabVJYajQvbzE5VnlYeXdNb0tIQWdOOWVKckN3M01qUGQwT2s4VUtuODBHaDhVQ3I5U2FzZUhockt3cWVmMXNkMTNicTZtYThyQjBXWXpScE1UV25oZENyaGNpblcxUDB0SlJBUTBOV1ZGOU9jMkdUTHozZmd6SmwyeU9VaVdsc0xGbTNqR3F1TURCOE9IQmpBdlh0bG1KbForWmJPRENFcDFZd2VOODZPRCtOajR5Z2VXbWJnZTU2K0FVVkVSRVJFUkVSSnB4QUViTS9Ld2VuQ1VyeFhYSTRDMWNwL3RrKzAxakdFakZOWm1SV25UM2RLN2dzRUJCaU5Pb3lPR3REYm00UHA2Y1ZuZ2EyazBsSXJObTZjUkZXVk9heXFxcnM3RjFldTFLUnhaUlNMUTRmNlEzUGNBZ0VCL2YzWmVQaXdaRlU5MTJqbHllVWlaTExBMS8rZC96UFgzamo0TXdBRS94djhFL20yN25iTFliSEVIMEpsWmJuZ2NDalRXdkg2UEd0cW1zTG16Uk00ZTNaRFdnUFJaR01JU2FrZ1FzUXRzd2svNysvQmxha0orTEVtLzFlV2lJaUlpSWlJMGt3T0FZZnppL0NEcW5xOG5CUDdXQnlpRjFVc0lTVHJqaGNZSGRYRDVWSkFyZlpqZGxhRm1aa01URTluWUd4TWo0a0ovYXFkb1RVNmFzRG9xQUVhalEvVjFXYlUxYzJndE5TS0J3OUswcjAwaWtGcmF3RU1CamY2K3JMUjA1Tzdvbk1WYWZYeSt3WDQvWEo0dmVsZFJ5SUJKaTJ0dlQwZjdlMzU2VjRHMGFwM2M4YUVuL1MwNFk3WkZMRlBnSUNtZ2lxOFVya1o2L0tyVUo5Ymp2S3NRaGhVV3VoVkdWQ3kzUTRSRVJFUkVkRUx3ZXYzd2VaeHd1cHhZTmhpUlBmME1EcW1CdkRsNEJPMFR3NUEvUHJMckg2SXVEZzFqb3RUNDlpVG5ZY2YxYTNIUG9hUlJFbkZTc2huNlBVZU9KMkttT2VtclRacXRSOXVOeXVXaUlnb2ZWZ0pTY2t5NFhiaHI3cGE4UDc0U05oMkFRSmVydGlFYjJ3NmpPUDFlNUNuelVyVENvbUlpSWlJaUdndE1Ea3MrS3o3RG43VmNnVzNobHBDZ2VTY2Q0dkw4ZGNORzFHazVoZnlpYUpoSldRQ2JEWlZ1cGVRRkF3Z2lZaUk2SG53d2NRSS9xeXRHVmFmTDdSTmdJQzMxaC9Banc1OEc3VTVxM051TWhFUkVSRVJFYTArZWRvc2ZHdkxNWHhyeXpIMHpvemlKOWYvQlIrMlhRK0ZrV2ZIaDNGeGFoei96L3B0ZUt1SS85NGtTdFRhTHZjaklpSWlvdWVTTytESEQ5c2Y0M3RQN29jRmtQdXJYc0w1Ny94My9PS3RQMmNBU1VSRVJFUkVSSEdyelNuRkw5NzZjNXovem4vSEs1VmJRdHV0UGgvK3p5ZjM4T2Z0WDhFZDhLZHhoVVJySHlzaGlZaUlpR2hWc2ZpOCtEK2E3K0ttZVNxMHJUS3JDUDl3N0FjNFhMc2pqU3NqSWlJaUlpS2k1ODNXNGdhYy9mMi94K1hlKy9qUmhaOWowRElCQVBpZnczM290Rm54ejF0M0kxT2hUUE1xaWRZbVZrSVNFUkVSMGFwaDlMang5djB2d3dMSWZaV2JjZUU3UDJNQVNVUkVSRVJFUkNuemV1MU9YUGpPejdDdmNuTm8yMDN6Rk41K2NBTkdqenVOS3lOYXV4aENFaEVSRWRHcU1Pdno0dmNlM2tLcnpSTGE5cDF0cC9ETDMvc2I1R1FZMHJneUlpSWlJaUlpZWhIa1pCand5OS83RzN4bjI2blF0cWZXV1h6ejBVM00rcnhwWEJuUjJyUm1RMGlaRUVqM0VvaUlpQ2dLL2oxTnNYSUgvUGhPODkxUUFLbVF5ZkdUWTMrRS8zYnNCMURLT0VHQWlJaUlpSWlJVm9aU3BzQi9PL1lEL09UWUgwRWhrd01JQnBIZmFiN0xHWkZFTVZxeklhUlN4bThkRUJFUnJWWXF1U2ZkUzZBMTVpODdXOEphc1A3TmtlL2pQMjg3bmNZVkVSRVJFUkVSMFl2c1AyODdqZi83OWUrRkx0ODBUK0cvZGo1TjQ0cUkxcDYxRzBMS0dVSVNFUkd0VnZ4N21tTHh3Y1FJL25tNFAzVDVPOXRPTVlBa0lpSWlJaUtpdFB2dTlqZndCMXRQaGk3L3orRStmRGd4bXNZVkVhMHRhemFFMUNvZDZWNENFUkVSUlpHaGNLWjdDYlJHVExoZCtMTzI1dERsZlpXYjhYZEgvakNOS3lJaUlpSWlJaUthOTNkSC94RDdLamFITHY5Wld6TW0zSzQwcm9obzdWaXpJV1MyeHB6dUpSQVJFVkVVL0h1YWx1dXZ1bHBnOWZrQUFKVlpSZmludC85TGFPWUdFUkVSRVJFUlVib3BaUXI4MHp2L0JaVlpSUUNBV1o4WGY5M0Z0cXhFeTdGbVE4Z3N0U1hkU3lBaUlxSW9sQW9yM0g0aDNjdWdWZTdtakFudmo0K0VMdi9rMkI4aEo4T1F4aFVSRVJFUkVSRVJSY3JKTU9EdmovNWZvY3RueDRkeGM4YVV4aFVSclExck5vUXMwRTJtZXdsRVJFUVV4WURkamc4SHN2SGhRRFkrSDlYamtVbUxubGsxSnAwS2hwTUVBQkFoNHU5N1drT1hYNm5jZ3RkcmQ2WnhSVVJFUkVSRVJFVFJIYW5iaFgyVjgyMVovNkduTFkycklWb2JGT2xlUUx5S2RCT1FDUUVFeERXYm94SVJFVDJuQWxBcWc5OEdkUHNGVFBxVm1IeG1WSUphSGtDV0tvQk1wUitaS2oreVZNSC9xbVJpR3RaTDZYRExiTUpkOHpRQVFJQ0EvM3JvdTJsZUVSRVJFUkVSRWRIaS91cmdkM0hpLy90VGlCQngyMnpDclJrVFhzN0pTL2V5aUZhdE5SdENLdVZlRk9xTUdMY1ZwM3NwUkVSRXRJQkNNUTNBdCtneGJyOE1ScWNNUm1mNC80cG81SUd2UThud2dGTEpjUEs1OC9QK250RFBiNjAvZ0szRkRXbGNEUkVSRVJFUkVkSFN0cFkwNHEybS9maWcvVG9BNEI4SHVobENFaTFpellhUUFGQ2QzYzhRa29pSWFKVlJxVWFXUGlnS2wxOEdsMU1Hb3pOOGU0WkNESVdTbVVvZnN0VEJrSkxoNU5wazlMaHhaV29DUUxBSzhrY0h2cDNtRlJFUkVSRVJFUkV0ejQ5ZS9RTjgySDRESWtSY21ackFwTWVOQXBVNjNjc2lXcFhXZEFoWm45dU5POE43SUlLenBZaUlpRllIRVNyVllOTFA2dlFKY1BvVW1IQXFBTXovajMyR0loaEdacWtDb1lBeVV4VmdPTG5LblIwZmhoL0J4K2psaWsyb3pTbE44NHFJaUlpSWlJaUlscWMycHhSN0t6YmkxbEFML0JCeGRud1kzNitzUy9leWlGYWxOUjFDYXBVT1ZHUU5ZZEJTbWU2bEVCRVJFUUNsY2h5QzRGcjZ3Q1J4K21SdyttU1llS1p5VXF1WUN5WDk4KzFkVlg0b0JJYVRxOEhIeHRIUXo5L1lkRGlOS3lFaUlpSWlJaUtLM1RjMkhzYXRvUllBd0RuaktFTklvaWpXZEFnSkFDOFZQMllJU1VSRXRFcnNLWHNFamRJT20xY09tMDhXL0s5WEJyKzRzbDBMSEQ0WkhENFp4cUVNMjY2ZHE1eFVCNzZ1bXZRalV4bUFncFdUSzhidTgrR2haUVpBc0JYcjhmbzlhVjRSRVJFUkVSRVJVV3lPTit5QmNGNkFDQkdQTEdZNC9ENW81V3MrYmlGS3VqWC9xaWpSajZGWVA4N1prRVJFUkdsV3JCL0hocnhoeVgwdXZ3dzI3OXlmOElEU0cxaTVnRElVVGpxQmhXMWRkY3BnT0xtd2N0S2c5RUVoVzdHbHZURHVXcWJoRTRPaGIxTkJGZkswV1dsZUVSRVJFUkVSRVZGczhyWFpXRmRRaWZiSkFYakZBTzZhcDNFd3J6RGR5eUphZGRaOENBa0FPMHZ2NDF6bkcrbGVCaEVSMFF0dForbjlxUHMwOGdBMDhnRHlOWkg3M0g0QmRwOWNNcUIwKzFjbW9MUjdaYkI3WlJoN3BuSlM5M1ZiMXl5VmYwRjcxd0RrYk9zYXQ2OW16YUdmWDZuY25NYVZFQkVSRVJFUkVjVnZmK1VXdEU4T0FBQWVXODBNSVlra1BCY2haS2xoRlBXNTNlaWVyay8zVW9pSWlGNUk5Ym5kS0RXTUxuMmdCTFZjaEZydVE2NDZjcDgzSUVTdG9IVDVVMSttYVBmSllQZkpNT1lJRHlmMWM1V1RDd0pLZzVMaDVISjBPMnlobjlmbFY2VnhKVVJFUkVSRVJFVHhhOHliSHhQWFk3Y3RjaVRSaSt1NUNDRUJZRy81YlF4YUt1SHhxOUs5RkNJaW9oZUtTdTdCM3ZMYktUbTNVaVlpUisxSGp0b1B3QnUyenhkQTFBcEtoeSsxQWVWY01EcTZJSndVaEs4cko1VytyMmRPQmlzbkRTby81Q3M3RW5OVld4aEMxdWVXcDNFbFJFUkVSRVJFUlBHcno1di9OMjIzdzU3R2xSQ3RYczlOQ0tsVk92QnExVFZjNmoyUzdxVVFFUkc5VUY2dHVnYXQwckhpdDZ1UUFWbGZWeUkrRzFENlJjQVJKYUMwZTJWSVJiMmlLTTZGa3lxTUxyZzdCQUhRZjkzV2RXRkFhVkFHSUhzQkt5ZU5ibmZvNS9Jc3RxcFpUV3cyRy9SNmZjVDJRQ0NBYytmT1FhVlM0Y1NKRTJsWTJkcmo4WGpnOVhxaDArbFc5SFpIUmtiZzhYaFFVMU96N092WWJEWjR2VjdrNU9Ta2JGMkJRQUN0cmEwQWdBMGJOa0FtQzM1UjVNc3Z2OFR1M2J1aFZDb1h1L3FxY3Z2MmJRaUNnTXJLU3BTVWxLUjdPU3ZxL3YxZzIvWEt5a29VRnFiKy9YdGtaQVErbnc5VlZheWFKNHBIZTNzN1ZDb1ZhbXBxSUFpcC9VYmMyTmdZbmo1OUNnQTRjbVQrY3ptcjFRcVZTZ1cxV3FMbHlUS3Qxci9iVm9yUDV3TUFLQlFyOHhHdXkrV0NSaU14UTRPZUM2SW9KdTM5SUpubldzc3Fzb3BDUHhzOXJqU3VoR2oxU24wZnN4VlVtOU9MRFFXdDZWNEdFUkhSQzJORFFTdHFjM3JUdll3SWNnRXdLUDBvMFhyUmtPWEN0andIRGhSYmNiTENnbmRyWm5DeXdvSUR4VlpzeTNPZ0ljdUZFcTBYQnFVZnNoVDhHMG9VQWF0WGhoRzdFbTNtRE55ZTBPSENjQ2JPOW1Yai9GQW1iazdvOEhRbUEwTTJGU3dlT1FMUGVTNXArL3FERkFBd3FMUnBYQWt0RkFnRWNPellNUnc2ZEFpUEhqMEsyL2VqSC8wSVo4NmN3Wi8rNlo5Q0ZPTi9nZ3FDQUVFUVlEYWJsejU0bVZ5dTFma1AvZmZmZng4bEpTWDR1Ny83dTZTY2J6bjN1OUZveEpFalI3QjU4MmI4L09jL1g5WjFob2VIc1gvL2ZodytmQmdta3lrWlM1WGtkcnV4ZWZObWJONjhHWFo3OEJ2aVY2NWN3Y0dEQjNIdzRFRk1URXlrN0xhVDZlT1BQOGIrL2Z1eGQrOWUvTW1mL0VtNmw3UGlkdTNhaFYyN2R1SGYvdTNmVW41YmYvM1hmNDI2dWpyODRSLytZZExQL2JPZi9Rdy8rY2xQUXFIcVlxNWN1WUlmL3ZDSCtPeXp6NUsrRHFKWTNMbHpCei8rOFk5anVzNGYvL0VmbzY2dURqLzk2VTlUdEtwNW4zMzJHWTRlUFlxalI0K0d0bm05WHJ6OTl0dllzV01IbXB1YjR6cHZPdjV1VzIzdkVVcWxFa3FsRXUzdDdTbTdqWVVPSGp5SWhvWUcvTU0vL01PSzNGNjYvZkNIUDhUZXZYdnhpMS84SXVveCtmbjV5TS9QUjNkM2Q4em43Ky92eDI5Kzh4djg1Vi8rSlR3ZVR5SkxEZU5iOEcrcTVmcjg4OCt4WmNzVy9QS1h2MHpLR2k1ZHVvU0doZ2I4N2QvK2JWTE90MWJwVlJtaG4yMCs3eUpIRXIyNG5wdEt5RGt2Vjl6Q2pETUhZN1lYNjF1cFJFUkVLNjNVTUlxWEsyNmxleGt4a3duQm1ZNTZaUUJBK0QvZVJBQk9uL1FNU3B0WEJyK1l2SlJTQkdEMXltSDF5akd5b0d1TEFCRUdsWWhNcGUvcm1aUEJ5a2w5aWtMU2xXYjN6OS9uQy8vQlJ1bjFqLy80ajdoMUsvaDZIaDhmRDl2MzNlOStGei85NlUvUjF0YUdmLy8zZjhmdi8vN3ZyOGlhN0hZN1RDWVRwcWVuTVRvNmlwR1JFUXdQRDJOZ1lBQmRYVjNvN095RVVxbkU0T0RnaWxVSExOZS8vdXUvd21xMUxya3VoOE9CMmRsWldDd1dHSTFHR0kxR1RFeE13R2cwWW1ob0NBTURBeGdjSE1UZzRDQ2VQSG1DaG9hR3FPZkt5TWpBdG0zYjBON2VqaC84NEFjNGUvWXMvdm1mL3hsbFpXV1N4MSs3ZGczZi9PWTNNVFkyaG95TUROeTRjUU5uenB4SjZQZU9ScVdhSDVreDk2SFpybDI3Y09USUVady9meDU3OSs3RjNidDNVVkJRRU5mNSsvdjdZNnFRV2FpdHJRMU5UVTFMSHZmdzRVTjg4NXZmaE4vdng0NGRPL0JQLy9SUGNkM2Vhalk0T0lpLytJdS93TEZqeC9ET08rOGdNek16Yld1cHFxcUMyKzNHK2ZQbjhkbG5uK0g0OGVOSk9hL2I3Y2FQZi94anpNek00UDMzMzhmL3o5NTVoMFZ4dlczNDNvV2xvMkFYZS9TellJMGFhK3dORk1YWVlxL1IyQkpqaVMyMldHSk5OTkZnMTFoUkZBc0lkaU9LUml5b1Vhd0lVcXhCNlNCbGQ3OC85cmVUWFZoZ1dSWkJNL2QxN1hYQnpKbVpzN096WjJiZjV6enZHeEFRa0czNzdkdTNzM3YzYm80ZlA1N3JQaWdVQ3VMaTR2TFMzUnl4dExRVUhHWlBuejdOMTJOVnFGQUJFeE9UZkQyR2lHNkNnb0pvMWFvVmFXbHBsQzlmbmxHalJ1VzRUVkpTRXBjdVhVSWlrZENuVDUvMzBNdk1QSDc4bUR0Mzd2RFBQLy9RckZremZ2bmxGOGFQSDUrcmZienZlOXY3SENNS0kwK2ZQdVhxMWFzb2xVcktsQ2xUME4zSk5XRmhZVlN0V2pYYk5yZHYzNloyN2RvQXlPVnlkdTdjeWF0WHJ4ZzNibHlXMjZqRjdLeUVQNlZTeWZQbnozbnk1QW5Cd2NFOGZQaVF3TUJBQWdNRGVmdjJyZEN1VmF0V2RPN2NPYmR2S3hQLy9QTVBIVHAwWU5pd1lVeWRPbFh2N1pZdlg4N2R1M2NaTldvVTlldlhwMGFOR25ucXg4NmRPd2tPRHM0MGdSSGc4dVhMSEQ1OG1DVkxsbWc5QjRMS3FUeHo1a3htejU2Tmc0TkRudnBRR05BU0llWHlBdXlKaUVqaHBYRDlXamNDSmhJNVhhcWR4UHRSZDk0a0ZTL283b2lJaUlpSWlIeVVGTGQ2UStlcXB6Q1JmRndQMlJMQXlsU0JsYW1DVXBhWmYyUytrMmN0VUtZcGpKVFdCZ2x4cVJMaVVzMUFRNXlVU3NER1ZQNXZ2Y24vcFhlMWtTaytLSEV5VGFrUS9wYVpGTnlqNk9qUm8vSDI5cVpwMDZZY09uUW8xNEhWOFBCd2R1ell3ZW5UcDNudzRBRXhNVEZZV0Zqd3lTZWYwTGx6Wjc3NTVoc3FWS2hnVU4rVVNpWDkrdlhqNHNXTGRPL2VuYzJiTnh1MEgzMEpEdzluOXV6WkFQVHYzeDluWjJldDlUVnIxcVJmdjM3czM3K2Y2ZE9uNCtycWlwV1ZjVjJzb2FHaGRPellrZVRrWk42OWUwZGlZcUxlczhWOWZIenlSVHdiTldvVTI3WnRZKy9ldllMdzJySmxTeTVmdmt4Z1lDQ2ZmdnFwenUyaW9xSTRlZklrRW9sRTJLNTY5ZXFrcDZlVGxwWkdlbm82Nzk2OUl6NCtIbmt1QWhVZUhoNzg4TU1QV2E2M3RiVmw3OTY5dEd2WGptKy8vWmF6WjgvU3RHbFQ3dCsvajYydHJWYmJuMy8rbVJrelppQ1h5NmxkdXpiNzl1MmpUcDA2ZXZjbHQ1aVltQ0NUeVVoTFN4UGNxN2EydG5oN2V6TnMyRERLbFN1WFNZQzhkZXRXbHVjNEk2R2hvVWJ2c3lhWExsM0N4Y1dGaEFSVlRkc1hMMTdRdUhGanZiWXRWNjRjWjgrZTFhdHRpeFl0K091dnYralpzeWVIRHg4R3dNSEJnUmN2WHZEZGQ5K3hldlZxdzk2QW5temR1cFc5ZS9keThPQkJ1blhybHEvSHlvbmh3NGV6YnQwNkFnTURtVE5uanRHQyswZVBIaVU2T2hvZ3g4QnRlbm82UGo0K0FIejU1WmU1UHRhalI0K29WYXRXN2p1WkN4WXRXc1NjT1hNQURCYmk5U1VpSW9MeTVjVmF6dTh6OWFEYTlWZTdkbTBHRGh6SWpoMDdtREJoQW5YcTFLRnAwNmJaYm52czJER1NrNVBwMkxGanZsOGJXZUhvNk1qMTY5ZjU0b3N2Q0F3TVpNS0VDZHk0Y1lQTm16Y0xhYmx6NG4zZjI5N25HRkVZMmJGakIwcWxrZ29WS2pCdzRNQ0M3azZ1VVNxVk9UNWJhYnBwL2Z6OGVQWHFGVEtaektCbnlXUEhqakZ6NWt4Q1FrSklUazdXMmNiTXpJdzZkZXJ3MldlZlViUm8wVndmUXhkYnRtemh6cDA3VEpzMmpiLy8vcHZObXpkbkV2cDBzV3ZYTHVyWHI4L3o1OC9wMTY4ZkFRRUJCcWZlVFVoSUVKNVZ2dnJxSzYxMThmSHhEQmt5aEpDUUVDSWlJdGkzYjUvVytva1RKN0pqeHc2T0h6L09tVE5uQ215TU1oWm1KditXRlVoVEtMSnBLU0x5MytXakV5RUJ6RXhTY2E1Mm5PUEJ6cUlRS1NJaUlpSWlZbVNLVzczQnVkcHh6RXlNbDA3bVE4SENSSUdGaVlJU0Zwa0Z5aFM1UkV1Z1RFdzNFVVRLRkhuZUExWUtKY1NsbVJDWFpnTDgrME5IK3IvVXN5cFI4bi9PU1RNNU5qSUZrbnlwZnZuaHMyYk5HclpzMlVLSkVpVndjM1BMdFFENTVNa1RhdFdxUlZxYWRycWR0TFEwYnQrK3plM2J0MW0vZmoyN2R1MmlaOCtldWU2ZlJDSmgzYnAxTkdqUWdDMWJ0bENyVmkybVRKbVM2LzNvUTNwNk9zT0dEU01oSVFFN096dldyRm1qczkzU3BVczVjdVFJa1pHUlRKMDZsZlhyMXh1MUh5a3BLWVNFYUtkMk5qYzN4OTdlWG5pVktGR0NpaFVyVXFsU0phMVg2ZEtsczlpcjRjamxjcnk4dkFEVnJIVlFPVVN2WExsQ2tTSkZxRisvZnBiYjd0bXpoN1MwTkZxMWFpVUkwWThmUDliWlZpYVRZV05qZzFRcTVjMmJOMWhZV09EazVFVEpraVVwV2JJa3BVdVhwbXpac2pnNE9PUTRzMS9ONk5HaitmVFRUeGsyYkJodWJtNlpnclFBMWFwVkErQzc3NzVqNmRLbHVRcEE2ZU1hMUlYYVBkQ3FWU3N0aDZoU3FlVEdqUnZDK2U3Um93Y3JWcXd3NkJpZ2NuSG9VM3RNMzNxT3g0NGRvMSsvZmxyQnhlZlBuK3ZkSDMzRjlPVGtaRzdjdUFGQXIxNjlBTlZZOCtMRkM2MWwrWVZDb1JEY25kMjdkNmRFaVJKR1A0YWg0czMxNjlkenZhMjN0emN1TGk2WmxxdkhycXBWcTlLN2QrOXM5M0gyN0ZtaW82T1JTQ1FmWkRCZTVPUEN6YzJONjlldkV4UVVSTDkrL2JoMTY1Wld2Y1BLbFN0cnRWZW5QcjkyN1ZxbWRSbTVkdTJhd1U3MG5LaFlzU0wrL3Y0TUhqeVlRNGNPWVdwcXFyY0FxVWwrMzl2VS9CZkdpQWNQSHVRNFFTSWlJa0l2VVF2MFN4bGZFR2oyeThmSEJ4Y1hGOHpOemJXK0Q3dDI3UUxBMmRrWk96dTdYQitqWHIxNlFpMVVDd3ZqakNob0FBQWdBRWxFUVZRTEtsZXVUTW1TSmJsNDhTSUFOMi9lcEhidDJwbHFYK3Z6R1dUM2ZtYk5tb1ZjTG1mdTNMbnMzTG1Uc0xBd0RoOCtuR01OMUJJbFNyQjkrM2E2ZGV1R3M3TnpuaVpWSERod2dNVEVSQ3BXckpqSjNUbG16QmhDUWtLd3NiRmgvdno1bWJaZHRXcVZNSjYxYXRXS2MrZk9VYjE2ZFlQN0lpSWlVdmo1S0VWSUFDdFpFdDJyZTNNeXVJdVltbFZFUkVSRVJNUklPTmcrcDNQVlUvOUpBVEluekUyVW1KdklLVzZSZWZadG1rS1N3VUg1cjR2eW5UeHZKYm9WU29oTk5TRTJWVnRJVTR1VFJjM2tGREZUQ09sZFZlTGtmNWVnb0NCbXpwd0pxRktRWnBYT0t6dVNrNU5KUzB1alljT0c5T2pSZ3hvMWFtQm1aa1pvYUNqdTd1N2N1SEdEaElRRXZ2enlTMjdldkltam8yT3VqMUc2ZEdrMmJ0eUlxNnNyczJiTm9sT25UdFN0V3pmWCs4bUo3Ny8vbnZQbnp3T3dldlhxTEFXOUtsV3FNR2ZPSE9iT25jdUdEUnRvMzc0OWZmdjJOWHAvUUZYTHlkN2UzdWh1eTl4dzRjSUZvcUtpcUZTcGt1RDhPWHo0TUFxRmd1Yk5tMmNaUUZVb0ZQejIyMjhBREJzMkxOUDZNMmZPVUx0MmJTd3RMYkd5c2hLQ1VxZFBuNlp6NTg0VUwxNWNtRldlSFJNblR1VDMzMy9Qc1YzYnRtMnpYYjltelpvc2hXYzFHWU9MRHg4K3pQRzQyZkhreVpOczE2c0Z2bnIxNmhFZkh5OHNmL1RvRVkwYU5RTFFXZzRxOTZtYTBxVkxHenlyWHhPNVhNNzgrZk5adW5RcENvV0NkdTNhNGU3dXJwZm92WFRwVW43NDRRZnM3T3owVHRzYUVCQkFhbW9xTXBtTTd0MjdBd2hCek5LbFM5T3laVXZEMzR3ZWVIdDdFeGtaQ2FpdXI0OEZwVkpKU2tvS29McDIxZVBkdDk5K1MxcGFXcWJKSkpyWHpoOS8vQUZBL2ZyMWtVcWwyYVk3dGJlM3o5YmhvaytRdm1IRGh0eThlUk1YRnhlOHZiMXpiSjhWT2FVWVRrdEx3OC9QRDFDTkVkbWxqVTVJU05BcDl2eVh1WC8vZnE3YXA2V2wwYTFiTnlJaUlnQTRlUENna0FveU4xaFpXZUhoNFVHalJvMElEdzluK1BEaEhEMTZWRmdmRmhhbWM3dlkyRmhpWTJPejNYZHVYUG1HWUdscHlZRURCOWkwYVZNbXg1UW1CWEZ2SzRneFFqM1c1cFpYcjE1aFkyT2pkM3VaVEpialBjdVE1MkJRVFN6NlVPbzVBMExOemc0ZE9nam44TTJiTjRKRGIvanc0UWJ0dDJMRml0eTRjWU95WmN0U3Brd1pKQktKbHNEWW9FR0R2SGMrQytiTW1VTzVjdVg0NnF1djhQUHpvMFdMRmx5OGVGSHZDUVhMbHkvUHNlNm51N3M3L2Z2MzE3bE9uWjFoekpneFdzL0ZLMWFzRU03cjFxMWJkWXF0SlVxVTRNeVpNN1J1M1pySGp4L1R0bTFienAwN1ovQkVOeEVSa2NMUFJ5dENnc29SMmJXNkwzOUZOT2ZlUDdrUC9vaUlpSWlJaUlqOGkyUEplelN2OE5kSGw0TDFmU0NUS3JFM2wyTnZudm5jcFNza0pHcW1kdFg0T3luZGNJRXlLM0VTd001YzVab3NJbE9uZDAzSCtqOGlUbzRiTjQ2VWxCUzZkT2xDdjM3OUROcUhuWjBkdnI2K21kS1dBa3laTW9VaFE0YXdaODhlVWxOVFdiTm1EWnMyYlRMb09EMTY5S0JIang1NGVYa3hidHc0L1AzOURkcFBWdXpaczBjSTBvMFlNU0xIQU16TW1UUHg4dkxpMnJWckRCczJqUExseTlPOGVYT2o5Z2tNRDRnWkU3VVFxSFpCWnJVc0k0Y09IU0lrSklSaXhZcnBkRVdVSzFkT1o0MGxhMnRyQUNGVmFVNVlXVm5sS3FXWFFxRVFoRHRqcFFLTGo0L1BWVEQwL3YzN09EbzZVcVpNR2NIZGx4MVNxVlJyLzVxaWRNYmphb3FRbW9TRmhRa3A4cTVjdWFKM1g1OCtmY3FRSVVQdzkvZEhKcFB4NDQ4L01tdldyQnhkMDNLNW5Ja1RKN0pod3dhcVZLbUNyNit2M2dFMTlmZTdYYnQyZ2h0RHZjelYxZFVnNTFCdVdMeDRNUUNmZlBJSlpjcVU0Y0dEQjFtMmZmMzZkYmJyTlNsZnZyendlV1VNNXF0NSt2UXBnWUdCZXJzOXIxNjlTdFdxVlNsZVBPdXNSK3JQNnVIRGh6b0RvSk1tVFdMU3BFbVpscXVGaWRqWVdJNGNPUUtvVWdQbmxDcHU4ZUxGMmFaTHpnbFBUMDl1M3J5SnFhbHBqa0hodkJJYkcwdW5UcDBBaUk2T05zajk4MThtdDBIeWhRc1hDZ0prNzk2OWMzVFhaWWVqb3lPTEZ5OW0yclJwZUhsNXNXZlBIZ1lOR3FUVlJ0ODZ0NUM5T3prdkRxbnN0dFZWZCsvbXpaczBhTkNnUU81dEJURkdHSnF1UHlmeE5TTTFhdFRJY2F3MlZCQTF4TWxYa0p3NmRRcFFQVnVyMmJwMXEvRGNwY3M1cnk4Tkd6Yk1VOSt5ZXlZS0RnN085cmx6eElnUldGaFlNSFRvVUp5Y25QSWxpNEV1VHB3NHdaMDdkN0MydHRiNlRudDRlREJyMWl4QUpaSm05MXVyVEpreW5EdDNqbGF0V3ZIMDZWUGF0V3VIbjUrZjZJZ1VFZmxJK2FoRlNGRFZpUHk4b2o4T3RzKzVFTmFhVkxsKzZRUkVSRVJFUkVSRVZKaVpwTks2MGdVK3NRL0p1YkZJcmpHVktpbHFwbklzWmtTdWhNVC91U1lUMDdYclVDYW1TUTFPdGhxVFlrSk1TdVpndXVYL2FtRnFDcFJXSm5MZVkvbWpmT1hZc1dPQ3MyalpzbVVHNzZkOCtmSloxc1dTU0NRc1dMQ0FQWHYyQUhENzltMkRqd01xUjVXM3R6ZVhMbDNpeUpFakJxVjMxY1g1OCtjWlBYbzBvSnJCcjQvendOVFVsQU1IRHZEWlo1L3h6ei8vMExWclYzeDlmWFVLa1ZGUlVWbk94TTZZS3Fxd3BmRlNLcFZDWVBIenp6OEhWSUY2dFR0Q3ZVd1hQLy84TTZDcUoybHBhYW4zTWRVaXBOcU5rUk1yVnF6SVZjcFN6V0NoT2tYZiswWjlQVVJGUmFGVUtyV0MxSW1KaWNJNU1DYkp5Y2tFQkFUbzNUNDFOWldWSzFleVpNa1NJZjJxcGFVbHUzZnZadmZ1M1RsdW41U1VKSWdONzk2OXkvTDdxaXNvckI2YnZ2amlpMnlYNVFjK1BqNWN2MzRkZ0pDUWtCd0R5MHVYTG1YcDBxVjY3ZnZ3NGNQQ2VkRGx1UHZ6enovcDNyMDdxYW1wWExod2dXYk5tbVc3ditUa1pBWU1HRUJTVWhKcjE2N04wcUdSVjdadjM2NzNwQUJBNzdTRmdNNzdoN29HSFpBcHJaMHVybCsvcm5OQ2cwamg0dTdkdXl4WnNnUlFYU041U1RXdFp2TGt5Zmo2K3RLK2ZmdDh1LzRMaWcvcDNwYWZZNFNJY1FrSkNlSGh3NGRJSkJJaDAwQnFhaXJyMXEwVDJzaGtNcjJFZDgzN1krblNwWG41OG1XZSs1ZmRXSzdQZFQxZ3dBQnExNjVOdlhyMUFOM1AxUmN1WE1EWjJaa21UWm93WThZTW5KeWNETzh3c0hMbFNrQlZDN0pZc1dLQVNwZ2NNbVFJQ29XQ1BuMzZzSERoUXFIOTNidDNjWFoyUnFsVXNuTGxTcUZtZXZueTVUbDM3aHd0V3JUZzVjdVh0Ry9mbmdzWEx2REpKNS9rcVg4aUlpS0ZqNDllaEZUemlYMElaV3hlY2lXeUdjRnZxeFYwZDBSRVJFUkVSRDRJcWhVTHBsbjVLMWpKa2dxNksvOUpUQ1NvVXFtYUtRQnRCNGxDQ1VsWk9DZ1QwMDFRR0tEckpLZExDWXZYSFNRcFpabE9hY3UwLzZWM2xXTmxvdmpneEVuMUQrYU9IVHZtYTNxa1NwVXFDWC9uMWIzazZPaUlzN016dnI2Ky9Qenp6MFlSSVM5ZXZJaUxpd3ZKeWNuWTI5dHo4T0JCdlFXelNwVXE0ZW5wU1pjdVhZaUppYUZUcDA3czNyMDdVNzhrRWttbXVueHFnVTJmZW4wRnliVnIxd1FoU1QzNzNOdmJtN1MwTk16TXpHamF0S25PN1h4OGZBUzMzZmp4NDNOMVRIVzZ3OXdFTkFzRCtycHRObXpZUU92V3JURXhNU0U5UFoyWEwxOEtOUmxEUTBOcDNMZ3hjK2JNWWZMa3lmblozUnh4ZG5ibTNMbHpXc3ZpNHVLSWk0dkw5YjVldkhpaGwrTVRWQTdLdi83NkM2bFVLbnlYWHI5K3phTkhqeWhhdENnZE9uVEk5ZkgxUlYxVHFxQm8wcVFKNWN1WDUrSERoL1R0MjVlYk4yOW02K1JZdG13WjRlSGhnRXIwelEzLy9QT1B6dVhCd2NGYWt5blMwOU9GTkhOejVzeGgwYUpGV2U2elNKRWl4TWZINTJwY2UvYnNXWmJyMHRQVHMxMnYyVTZrY0NPWHl4azVjcVJRRjNiR2pCbEdDYXhMcFZMT25EbVRKNmVpUG1STWU1MFRlL2JzWWV6WXNRWnRXNURwMXpWNVgyT0V2cE92SGo5K1RPM2F0YlZjNUFjT0hLQlBuejU2YmE4UGhxYS8xTGZlY1dIQTE5Y1hnQll0V3VEZzRBREFwazJiaEdlOWp3RzFBS21MMjdkdjA2TkhENUtTa25qNzlxM090ckd4c2ZqNCtPaFYyL1RQUC84VW5wWFVOZXNQSFRyRXdJRURTVTFOcFUyYk51emF0VXRyakpvK2Zicmd1dDIyYlJ2OSsvY1gxbGVwVW9Yang0L1RwazBibmoxN1J1Zk9uYmw0OGFMZXRidEZSRVErRFA0eklpU282a1MycjNLT21pVWVjUDE1WTE0bWlETUhSVVJFUkVSRWRGSEc1aVdOSGE3allQdThvTHNpa2dWU0NkaklGTmpJRkpuV0tWRUppcm9FU2wzcFdmWGhkYklwcjVNelB6cGFtaXB3c0VxampHVWFkdVp5TEF1cE9Qbnc0VU11WExnQXdOZGZmNTJ2eHdvSitkYzEvT21ubitaNWYxOS8vVFcrdnI3NCsvdno0TUdEUE5WTDhmZjNwMnZYcmlRbUptSnJhOHVKRXllb1ZpMTNFL1JhdFdxRnA2Y25QWHYySkRFeGtWNjllakZ0MmpRV0xWb2tCTm1LRnkrdUphaGR2bnhacUduMzh1WExRcDMrVDUxMnRYang0c0tNZC9XeVJvMGE2YXczS0pmTG1UNTl1dkIvNWNxVmMzVk1kYnJLOVBSMFVsTlQ5WFpNNkhzZUZZcC94d2w5dDltMmJWdTI2VEVsRW9uZTlTRVRFaEtRU3FWVXFGQ0JwMCtmOHVqUkl5RzR0R1hMRnQ2K2Zjdmx5NWNMWElUODhzc3Z1WEhqQmhzM2JtVFVxRkVrSmlibUdDejI5L2VuVmF0V21KbVo4ZmJ0MjJ3ZG5UWTJOaVFtSm1aYWZ2djJiZUxqNDJuWnNxWGdpRkNuWW5WeGNSRnFoK1lIYTlldTVlYk5td0NjTzNlT2R1M2FaZGxXSFRCY3ZYbzEzMzMzblZHT2IyMXRqWWVIQjAyYk5pVXlNcEtSSTBmaTVlV2xzMjF3Y0xBd21XVGd3SUdNSERreVY4ZktTdHpNbU01MzM3NTloSWVIWTJscHliZmZmcHZ0UHRWaW9DRXVwNGlJaUN4ZDlWbVIzOEtUaVBGWXNXSUYxNjVkQStELy91Ly9tRDE3dHRIMi9UNnVBODIwMTBxbGtyZHYzMmFiQWxsVFpMT3lzc3AyRXBaQ29jaDJmVUhkMndyYkdERnQyalN0ZXAxU3FaUkpreWJSdVhObmloUXBrdXY5NlNLdmRaNC9CTlQzRkhVdDgrVGtaSDc2NmFkTTdVSkRRN1BjaHpyZDdwa3paNmhhdFNxZ1N2dmRwRWtUcmVkKzBLNnhxdXVheWlxRnZMNjhldldLYnQyNk1XSENCRWFNR0pGdDI3dDM3K0xrNUVSc2JDeHQyN2JseUpFam1WSVh4OFRFVUxkdVhTSWpJM245K25XMjkzZWxVc25VcVZPRi95dFdyRWg4ZkR3VEowNGtKU1dGUm8wYTRlWGxwZldzdkhmdlhvNGZQNDVNSnNQRXhJUXpaODd3KysrL2E5V2ZidENnQVVlUEhzWEp5WW5FeEVSZXZYb2xpcEFpSWg4Wi95a1JVbzJEN1hONjFQRGlSWHhaYnIrcVQwUnNCWlQvaVNwSUlpSWlJaUlpV1NOQlNZV2lFZFF2Zlp1eXR2cTVOMFFLSnhMQXlsU0JsYW1DVWpvTWJzbnBFbFY2MTdSL1U3eStlV2RpVUEzSzVIUXBUK0xNZVJLWDJRVlN5aklkQjZ0VXlscWw2UlJMM3llZW5wNkFLclZpMTY1ZDgrMDRDb1dDQlFzV0FLclVnN3BxSCtXV3pwMDdZMk5qUTBKQ0FvY09IVEk0a0xsOSszYWhKcWFGaFFWZVhsNDBhZExFb0gycDNabTlldlVpTGk2T2xTdFhjdXpZTWRhdlgwK2JObTB5dGM5S1ZDaU02RW8xcVJZaHMyTGJ0bTNjdTNmUDRHT3FuWkNnRXV6VXFhMXlJalkyTnRmSDBuY2JYUzRIdFlBbWxVcXhzckxLZFNyZHFsV3I4dlRwVTRLQ2dtalRwZzNwNmVsczM3NGRpVVJTb0c0OE5VT0dES0ZMbHk1VXFsU0pVYU5HNmJYTnNXUEhBR2pac3FYQktXVWJObXlZNlZ6MjZ0VXIzMU1WUDN2MmpIbno1Z0hRcjErL2JBWEkvS1JldlhyOCtPT1B6Smd4ZzVNblQzTHo1czFNRXppVVNpVmZmZlVWeWNuSjFLcFZpNDBiTitaTFgxSlNVb1JyY2ZUbzBWbW1sVmFqRGpZWE5vZjNtemR2S0YyNmRJN3Rzbk9kK3ZuNVViOStmV04yNnovRDhlUEh0Y2EwOWV2WDY1ekFraDhZdTA1ZmZIdzh3NGNQNStiTm0vajUrZWxWejlEZDNUMVRyVW8xaVltSmRPN2NtUUVEQm1pSkVKcTg3M3RiYm5oZlk0U1hseGRlWGw2TUdER0M3ZHUzQTZwVTc1czNiMmIyN05sYXFVVHpncUgzbVErbEptUnNiQ3puejU5SElwRUlJdVNTSlV0MFppclFad0padVhMbHROcTlmZnVXTjIvZVpOayt1M1dHc21USkVtN2N1TUhJa1NQeDlQUmsyN1p0bENwVktsTzdDeGN1NE9ycVNreE1ES05HamNMTnpVMm5HRzVuWjhlVUtWT1lNbVVLVTZkT3BYTGx5bGxtWHRteFk0Y3djVW1OcmEwdFo4NmNZZHEwYWV6ZHUxZExJSC8wNkpId1cyaisvUGxZV1ZreFpjb1Vac3lZUWJ0MjdhaGR1N2JRdG0zYnRodytmSmphdFd0VHNXSkZnODZOaUloSTRlVS9LVUtxS1d2N2dySzJMMGhLcytKSmRGVkNvNnZ3T3JFVUNtWGUwbWFKaUlpSWlJaDhLRWdsQ2twWnY2YUtmU2pWaWdWamFacGMwRjBTZVE5WW1pcXhORTJuaEVYbWRHNHBjb25LUFpsbVFrSzZDVy9lbWZKS2h3TlNIOVR1eVZ2Ry8vMmRhODZjT1FPb2hBSmpwLzFLVFUzbHhZc1hCQVFFc0hidFd2ejkvWkhKWkd6YXRJbTZkZXZtZWY4V0ZoWjgvdm5ubkRoeGdyTm56K1phaEV4TFMyUHk1TWxDM1VkcmEyc09IanhJMjdadDg5U3ZEaDA2Y09uU0pYcjE2c1hqeDQrNWYvOCtiZHUycFZ1M2JyaTd1MnNKYTBlUEhoWCtmdlhxRmE5ZXZhSkdqUm82OTJ0SVhTY1RFeE90NDcxUG9xS2ltRE5uamw1dDVYSzV6alNLTXBrTW1VeEdXbG9hc2JHeFdUb2NNdGJVMHpkNHFCa3N6SXV3cGY1c2loWXRhcEFUcDJiTm1wdzllNVlyVjY0d2Z2eDRObTNheElzWEwzQjFkZFdaSGl3aElVSDRXelAxcHVieTdOd2w2bk90Yi9EWDB0SlNLNTF5VGlRbko3TjE2MVlBdlZLWUZTYmtjam1EQnc4bVBqNGVLeXNyVnExYVZhRDltVHAxS3ZmdjMyZktsQ2s2eDgzMTY5Zmo1K2VIdGJVMW5wNmVXaTR0WStMdTdzN1RwMDhwVXFTSVhzSzRPazFpWWF2M3BsUXF0ZHc0V1pGZG04SldyL2RENGQ2OWUvVHYzMTg0dHhZV0ZpeGF0SWpvNkdpRDBtaWVPSEVDWjJmblRNdGZ2SGloczVaY3hZb1Y5WFpQUDNueVJLODJwMDZkSWlFaGdYYnQybkgrL1BrY0hieUxGeTltd0lBQm1keU82ZW5wOU8zYmw4dVhMM1A1OG1YTXpNd1lNMlpNcHUzZjk3MHRON3lQTVNJMk5wYng0OGRqWldYRjRzV0xCUkh5bTIrKzRjS0ZDNnhmdjU2aFE0Y2FQSkhzdjRRNm5YN0xsaTF4Y0hEZzNyMTdRdDNSQVFNRzRPN3VydFUrS2lxS2QrL2U2ZTFTRHc0TzF2cGZxVlJTcTFZdHdXR2FIOWZsbWpWcktGS2tDRC85OUJNK1BqN1VyMStmM2J0M2E2VnUzN1JwRTVNbVRVSXVsK1BtNXFZMUtWS3BWUEx1M1R2ZXZYdEhjbkl5eWNuSmRPellrWll0VzNMcDBpVUdEUnJFNWN1WE0wMUNpWTZPenZJM2lLT2pvNUQyVmsxVVZCVGR1M2NuTGk2T3BrMmJNblBtVEtSU0tiNit2cHc1YzRZdVhicHc2ZElscmVjdVhXT2RpSWpJeDhGL1dvUlVZeVZMb202cE85UXRkWWQwaFNrdkU4b1FsVlNDbUhkMnhMeXpJem5ka2pTNWpGUzVtU2hRaW9pSWlJaDhjRWdsQ3N4TVVwR1pwR0ZwbW95ZFJReDJGakdVc0lxaWpNMUxUS1ZpWFNHUmZ6RTNVV0p1SXFlNFJlYkFaSnJpZndKbHVnbFJ5YVk4VDVJWjVKNTgzeWdVQ2lFbFdyTm16WXkyMzVvMWEyWktZMlZqWThPZ1FZT1lOV3VXMXV6ZXZOS3NXVE5PbkRqQnRXdlhVQ3FWdVJLQUVoTVRoVlMwRGc0T2VIdDcwN0JoUTZQMHEwNmRPdHk0Y1lNSkV5YXdhOWN1UU9YcTBoUUVyMXk1d29NSEQ0VC9QLy84YzZ5dHJibHk1WXJPQUtxOXZYMnUrMUc3ZG0zdTNyMXJ3RHZJT3hNbVRPRDE2OWRVcUZBaHgvcENkZXJVeVhGLzJkVU1TMHRMeXlSRXZrK2lvNk1CN2M4b3AydXhlUEhpUXVxeFJvMGFBWEQrL0htaW82T1pOMjhlcHFhbUxGeTRVT2UyV1FuTG1zc25USmpBdEduVGRMWlRPemZ6SWxqcCsxMGJQWG8wbzBlUE52ZzQ3NXM1Yytady92eDVBSDc4OFVlOTNFM0dJcnRyV0QyT1pFU2RkakVwS1NuSHlSM1BuajNUeXdXb2krSERoMk5yYTh2YnQyK3h0YlhGMDlPVDNyMTdaOWtuZFlEWkVDZGsyN1p0OCszN1hLSkVpU3lEMzhuSnlWaFpXU0dUeVVoSlNjbjJHdGNVL0VWeVJqUG9EcXIwandjT0hNRFB6MDl3RnIxOSs1Wng0OGF4WU1HQ2ZIR1NuVHg1VXUrMDdXcWh4Y1FrNjFUOURSbzA0T0RCZzdpNHVQRGt5Uk02ZHV5SXY3OS90aTdhQnc4ZVpISkRLcFZLUm84ZXpmSGp4d0hvMXEwYnc0WU4wNnVmaFluM01VWjgvZlhYZ2xOZFhjTVFWQk9XVnE5ZVRkZXVYUms4ZURCWHIxNHQxT250Q3dOaFlXR0F5cEgzNXMwYkRoNDhTRnBhR2pWcjFtVG16SmxhSXFTdnJ5LzkrdldqYTlldWVIaDRHSFM4TTJmTzVIdUtXNmxVeXVMRmkybllzQ0ZEaHc3bDVjdVhkT3ZXalVlUEhsR3hZa1Zoc2dDb25uOVdyRmpCd29VTEJlRXhwL3JqU1VsSjlPalJnK3ZYcjJzNWZTZE9uTWlMRnk4b1dyUm9qczdqNk9ob25KMmRoZlQ3bnA2ZXdqaXpiOTgrbWpWclJuQndzRkQvVVplVFUwUkU1T05DRkNFellDcE5wM3lSU01vWGlTem9yb2lJaUloOEVNU2ttUEF3MW9LSVJEUHljd0pxZWVzMEhPMlRLV3FXODZ4dUVSR1IvRUVtVldKdkxzZmVYRTRGNjFRMGsrV2wvMCtnakVveDVYbWltY0h1eWZ3Z0lpSkNDS1RtZCtvb3VWeE9jSEF3UjQ4ZXBVS0ZDa2FyMmFNT0tNYkh4L1B5NWN0YzFVbXhzN1BEMTllWFVhTkdzVzNiTnR6ZDNRVXhLSy9zM3IyYlFZTUdzWFBuVGdZTkdvU3ZyMjhtUVduejVzMWEvNWN1WFpxZ29DQmNYVjN4OC9ON2J5bnE4Z05QVDA4OFBEeVFTQ1JzMnJUcG81L0JmZWZPSGVEZjJraHFURXhNZE5ZV3pSaUlhOTY4T2FENlR2YnAwNGMzYjk0d2QrNWN3UVdabUpob2NFcFRYYWhGeUx5NFpMTnk3QVlIQnlPWHk1SEpaTmtLeDVvOGV2U29VTGpMRWhNVDJiQmhBNkJ5SFdqV2Qzb2Y2T1BReXdwOUhINTVQY2U5ZS9jbU9UbVpGaTFhRUJnWXlLNWR1eGc4ZUhDbWRtcUhFK2dXR05UQ2FWWUNqejR1dFB6ZzhlUEhBRlNxVkVtc01XbEVrcE9UNmRXcmwxQWZya1dMRnV6Y3VaTURCdzVvdFJzeFlnUmVYbDRjT1hLRWFkT21NV2ZPSEN3dGRlVE8veDhkTzNZVUpvREV4c2JtdXVad2RrUkc2aGYzNnRLbEMxdTNibVhZc0dFOGZQaVFidDI2Y2U3Y3VXekg2eGt6WnRDOWUzZUtGQ21DWEM1bjlPalIvUEhISHdCODhjVVg3TnUzcjlBNWlQWEZXR09FTHJaczJjTCsvZnVwVkttU1ZxMXBOYzdPenJpNHVIRHMyREg2OSsrUGo0OVB0aUp5VGhoekRBZ0xDMlBhdEdtNHVibmxtS2IyZlRGdDJqVGMzZDBKQ2dwaXhvd1ovUHJycjJ6YnRvMWR1M1psdXY0YU5HaEFhbW9xQnc4ZTVNNmRPd1psTThtWUpqYzJOaFpUVTFPalB0dW82ZFdyRjFXcVZLRm56NTRzWGJwVVNHR3FPVVlrSkNUb25FeGlabWFHalkwTk5qWTIyTnJhWW0xdExmeC82dFFwd3NQRCtmTExMemwxNmhTbXBxWWNPblNJdlh2M0lwRkkrT1dYWDdKTldmLzgrWE9jblozNSsrKy9zYmEyNXNpUkk1UXJWMDVZWDd4NGNYeDhmUGo4ODg5NTlPZ1JMVnUyNU1pUkkwYWR2Q2tpSWxMNEtEelJJUkVSRVJHUkR4STdjemxOU3lWU0ovMGREMlBNZVJwdmpqd2Y0bXVSaVRJaUUyV1V0MDdGMGY2ZEtFYUtpQlF5VEtWSzdNemwySm5McVZZa1JXdWRYQ2toNnAwSnp4TUxKdGdVSGg0dS9KMmJWSXM1c1dIREJoSVNFa2hOVFNVNk9wcDc5KzV4N05neEFnSUNDQWdJNFBmZmZ6ZWE2MUN6MytIaDRia1NJVUhsZGpoNThtU2UrNUVSemRTMlhicDBvVXVYTGxycm82S2kyTDkvUDdhMnRzVEh4d01xNGJKOSsvWmN2WHFWc1dQSENrRkpOVmtKQ09wQTJmMzc5L1YyZWVRMzZ0UlRreVpONHZQUFA4K3gvZTNidDZsZXZick9kYTFhdGVMNjlldDRlSGpRdlh0M25XM1VycW5zSENpNjBCUnRjcnR0MTY1ZDJibHpKd0JYcjE0Rm9HblRwbHB0N096c3ROeXVhaklHTjJ2V3JFbkZpaFVKRHcvbjNMbHoxS2xUUjBobG01U1VoSU9EQXk0dUxtellzQUZiVzF1dGF5Rzd0SHRQbno3VjJYZTFBN040OGVMNnZsMkJYMy85bGJTME5NYU9IYXUxUERRMGxDbFRwZ2dDNjRnUkkvU3VUM2o2OU9sQ0VaaTF0clptNDhhTlRKMDZsWjA3ZHhhWUVQVyt2OHRadVQ5MDFZaXp0TFRrczg4K0l6QXdrTkdqUjFPN2R1MU1kU3B6RWhqVTY3TnlPMFpFUk9pZDhrK05NVDZyVTZkT0FhcnZYSEJ3c000SkJEbWhyb1g2WDhQRnhVWG44cmk0T0Z4Y1hMaDQ4U0lBMWFwVjQralJvNWttMlNpVlNqcDE2c1Q1OCtlSmk0dmpwNTkrWXQrK2ZheGJ0eTdMU1N5bXBxYUZ3dTAyZE9oUTd0Ky96N0pseTdoNjlTcGZmLzAxdTNmdjF0bFdQYzdQbWpXTE5XdldNR2pRSUVHTUhUeDRNTnUzYjlmNXZTaW9lNXVhOXoxR1pDUWdJSUNKRXljaWxVclp1WE5ubHNMVjVzMmJxVisvUGlkUG5tVEdqQmw1U3FlZDFVU2JuRWhOVFNVME5GVDQvL1RwMHd3Y09KQ29xQ2lTa3BMdzhmRXh1RS9HeE56Y25MVnIxOUsrZlh2KytPTVBwaytmenVYTGwzRndjTWowM09MZzRFQ2ZQbjF3ZDNmbnh4OS81T0RCZzdrNjFxMWJ0L0QyOXRaYTFyMTdkK1J5T2I2K3ZoUXRXalRQN3ljam4zNzZLUThmUHRRYWEyYk5ta1hkdW5VcFY2NGNkbloyMk5yYVVxUklFV3h0YlFYUk1ic0pBRHQyN0dENDhPRUF2SHo1a3ZMbHl3dXA1eWRObWtUcjFxMnozRFl3TUJCWFYxY2lJeU94c3JMQzE5ZFhaOXJnNnRXcjgrZWZmOUt4WTBlQ2c0TnAxcXdaTzNic29GZXZYZ2FlQ1JFUmtjS09LRUtLaUlpSWlCZ0ZhMU01RFVza1VkditIWTlqelFtT015ZE5ZZnlnVm1TaUdaR0pabFN3U2NQUkxwa2lvaGdwSWxMb01aRW9LVzJaVG1uTGdrbjlxMWxqMEppQlBGMDFGVmV0V3NXbVRadVlPSEVpejU4L3AxdTNidHk5ZTljZ0VVUVRUVWVsT3MyYm9Zd2ZQejdUalAya3BDU3FWcTBLcU9vZDVWUXZzbno1OHNqbDhtemRHd0FyVjY0a01UR1JyNzc2aWkxYnRnQ3FHZHJidDIrblo4K2U3Tml4ZzlhdFd3dENiVUdtR2pXRXZuMzdjdWZPSFpZdlg2NHpTSmtSTXpPekxKMmY2dFMwYjk2OHlkRWQrdWFONFlWV2M3dXQ1dlYyK3ZScHdQQzB4a2xKU1ZxdXhJa1RKd3FCc0FzWExoQVhGOGZKa3llTlZ1L3YwYU5IZ0dFTzZJeXovUDM5L2RtNGNTUDc5KzhuTFMyTjNyMTc0K2ZueDZaTm16QTFOV1hkdW5WWkNrVG56NTluMGFKRkJBWUdacW9mVlZEMDY5ZVBKazJhVUtKRUNaMENjbmE4ZnYxYXIyMUtsaXlaN2RqM3ZzWFBuTWFyakt4WnM0WkxseTV4OSs1ZGV2ZnV6ZlhyMXlsV3JKaXdYbE5nMFBXZExZejFJcFZLcFREeDQvbno1elJ2M3B6RGh3L3JOWWxDazZ3bVNuenM2Sm9rOCtiTkc3cDA2Y0tOR3pjQWxWUDh6Smt6T2tVeGlVVEN4SWtUNmRXckZ4TW1UT0RJa1NPRWhJVFF0V3RYK3ZYcng5cTFhL09jbHREUWpBL0p5Y2s1M251V0xGbkMzYnQzaVl5TVpQSGl4Vm0yKysyMzMralpzeWZyMTYvbnhvMGJCQVFFQUNvQlkvWHExVmwrOXd2cTNxYm1mWThSbW9TSGg5T3JWeTlTVWxLWU1XTkd0a0pQbVRKbDJMVnJGMDVPVHZ6ODg4ODRPam95Y3VUSVhQVmRUVzdIZjgzdDFOZmE3Tm16V2I1OE9RcUZndmJ0MjJmS2dGSFF0R3ZYampadDJ1RG41NGVibXh0cjFxekpzdTJrU1pOd2QzZm44T0hEaElhR1pzcjhrQjN6NXMxRHFWVFNva1VMTGwrK0RLaEV2TWVQSDlPaFF3ZE9uVHFsZFgwWWk0elhWdlhxMVprOGVUSWpSb3dBWVBueTVVS0s4cWlvS0tFT3EvcGVJSmZMaFhxU0J3NGNZTml3WWRTdFcxZHJFbVhQbmoxNS9mbzF5NWN2MTVyY3FZbWJteHRUcGt3aEpTVUZlM3Q3amh3NWt1MTFYTHQyYmZ6OC9IQnhjZUh4NDhmMDd0K0dnZ29BQUNBQVNVUkJWTjJiZnYzNnNYTGxTc0hWS1NJaTh2RlErSXY0aUlpSWlJaDhVSmliS0toVExKbHVGV09wVnl3SlM5UDhTVHNXa1NEalpHUVJycnl5Smk1VnZKMkppSWhramViTTl0d0dtSEtMUkNMaDY2Ky9adGFzV1lBcStQRDc3Ny9uZWIrYUFZYWNhcm5raEpXVkZXWEtsTkY2cWRNR2dxcHVZY2IxbXEvaXhZc0w3b1BzenVmcjE2OXhjM01ERUFJZWFseGRYWVdBMlowN2Q0UzBtZm45K1JpYkRoMDZjT0RBQWFPSURHcEgxTE5uejNKc3ExUXFjLzNhdDI4ZnUzYnRJaW9xS2xmYkhUbHlCQUEvUHorQ2dvS3d0YldsWGJ0Mld2MkppWW1oWnMyYW1WNmFwS2FtMHF0WEw0S0Nnb1JsOCtmUEYxeU02dnBMVGs1T1JoT24xQ0trSVNuVjR1UGo4Zkh4WWRLa1NWU3FWSWxXclZxeGUvZHVIQjBkT1h2MkxBY1BIdVMzMzM0RFZJRzNqR256MHRQVE9YTGtDSzFhdGFKZHUzYWNPM2VPbUppWVFoV2NWYWRzcTFXcmxsNHZOVXVYTHRXci9mcjE2ek1kVTlPNUpKVVc3dWMzQ3dzTDl1L2ZqNVdWRmFHaG9VSkFWMDFLeXIrdWYxMHVKM1VLUEdPSjZzWmd6NTQ5QkFVRlVheFlNWnljbklpS2lxSmp4NDdzMmJPbm9MdjJRZkw4K1hOYXQyNHRDSkRWcWxYRHo4OHZ4NndMRGc0T0hENThtRDE3OWdoQ3ZZZUhCNDZPam5uK0xCd2NIS2hVcVpKZXI5eldncFZLcGJpN3UvUFhYMzhKNDRkY0x1ZVBQLzVnd1lJRlFqdFhWMWRjWFYxUktwVUVCQVFna1VoWXNXSUZhOWFzeVhaOEw0aDdXMTdJNnhpaEppWW1CbWRuWjU0L2Y4Nm5uMzZhWloxa1RUcDM3aXc4YTQ0ZVBWcHZSMzUrc0hUcFVtUXlHVXVYTHVYMDZkTmFkU3dMQytwbnpwemNqVTJiTnFWKy9mb29GSXBNcVZXenc4L1BEMjl2YnlRU2lWYWQ2bE9uVHVIZzRNQ05HemZvM0xsempyVVVjMHR5Y2pMMzd0M0x0RHcxTlpVZE8zYXdZOGNPa3BPVGhlVUpDUW5DY2pWS3BSSS9Qei84L1B5RWF6WmpGcGVlUFh2aTRlR2g4M2szTWpJU1oyZG5Ka3lZUUVwS0NoVXJWdVRQUC8ra1NaTW1XblVvZGIwcVZxekloUXNYQkJIVXc4T0RtalZyNHVucGFaVHpJeUlpVW5nbzNFLzlJaUlpSWlJZkxES3BraHAyS1hTdEVFdmpra25ZeWhRNWIyUUFFWWxtbkl3c1NzQnJhK0xUREsrSElTSWk4dkdpK1lOWkg3ZWFNVkNuTVFMNDg4OC84N3cvelFCQ2ZnaDE2aHBoRW9ra3grQ3B2bjM1L3Z2dlNVaElvRTJiTm56MjJXZVoxcTlaczRaVHAwNnhldlZxWHI1OENSalhxZm8ra01sa1JrdnhxNjRycVA0c2pFbGNYQno5Ky9kbnlKQWhCdGZqVzdac0dRQ0RCZzNLSktySTVYSWVQbnlZNmFVbU5qYVc3dDI3Yy9Ma1NlenQ3Zkh5OHFKZXZYcThldldLcGsyYk1tYk1HSGJ0MmdXb2FtMFppL1BuendQZzQrUEQ4T0hEZWZIaVJiYnRkKy9lelpneFkyalFvQUgyOXZhNHVMancyMisvRVJFUlFmdjI3ZkgxOWVYV3JWdTBiZHVXWDMvOVZRaHFTcVZTVnExYWhhZW5KMCtlUEdIMjdObFVxRkNCTDc3NEFuOS9mK3pzN0JnL2ZqelhybDFqNXN5WlJudC9IeUthemlDWlRQWmVqNTJWR0hILy92MHN0M0YwZEJRY1gxNWVYcXhkdTFaWXB5a3c2SEk1cVoxV1dkVUdybENoQWhLSkpGZXZ2QkFXRnNhMzMzNExxT3IxZVhsNTBhZFBIMUpTVWhnOGVEQS8vdmlqM3ZzeVJDejZHRjZhQkFRRTBLSkZDMEVBcUZXckZuNStmcmtTOWdZT0hFaFFVQkRkdW5VRFZHNit3WU1IMDZOSEQ1NC9mNjczZmpRNWUvWXNUNTgrMWV2MTk5OS81M3IvTmpZMldGaFlvRlFxOGZUMHBFNmRPb3dZTVlLd3NEQ3RkbXZYcmhXYzcxV3JWdVhycjc4MjZQMWtoekh1YlpxODd6RUNWQk5lbkoyZHVYZnZIcVZLbGVMUW9VTjZUMnhhdUhBaFRrNU9LQlFLeG80ZG0yMWExdWJObTFPK2ZIbktseSt2bGUxQ3ZTeTNMODE5TkczYWxNREFRR2JPbkZsb0o1ZW8rL3ZzMmJNY0ozdU5IajBhZ0czYnRnbVQ1TElqTFMyTjhlUEhBNnBuR00xSk81VXJWK2JreVpNVUxWcVVHemR1NE9Ua3BIVWZ6Q3RYcjE2bGR1M2F0R2pSUW12TTBQeTlZNHlKY2lWTGxzelNGWnFTa3NMTm16Y0IxWFVXSGg1T2d3WU5zTFMwMU90VnRteFp6cDQ5eTlpeFl6RXpNNk55NWNwMDZ0UXB6MzBXRVJFcFhIeFkrWTVFUkVSRVJENDRwQklsVld4VHFHeWJ3dk5FTXg3RVdQQTJ4ZmhpWVhpQ0dSR0pabFQ0WDgxSVc1bVlwbFZFUkVTRlp2cEhkVjNDL0VhenpwZG1PbGhEMFp3NW5WVkFPeStvWFJ4VnExYlZPbCs2MEJRaHMzTDRYTHg0VWFpMU5HL2VQSjF0YkcxdGhTQ0RPbmhacmx5NTNIWDhJMElkdERJME5WcDJCQVlHQXFyYW9vYWsrdHU4ZVRNblRweEFLcFVLZ1RaTmloY3ZMdFJmekVoaVlpSk5tellsS0NpSUJnMGFjT0RBQWFwVnEwYjkrdlZwMDZZTlQ1OCtGZHlCVmF0V3piTG1XbTY1YytjT0VSRVJGQzFhbEFzWExuRGh3Z1ZtenB5WmJUM1ZzTEF3TGFlaW82TWpBd2NPWk5DZ1FZTHI1L3o1ODB5ZE9wWEF3RUJNVFUzNTlkZGZTVXBLWXRhc1dRd2VQSmlVbEJSQnJDaFRwZ3kvL1BJTFgzenhSWTZwK0FvU1hTa21kYUVXd1ZhdlhzMTMzMzFuMExFMEE3cjYxRWdyREV5YU5Ba1BEdyt1WExuQ2pCa3o2TjI3Tnc0T0RscXVkRjJmcjFyMHpwaVdVMTA3OStIRGg1bUMwZW5wNmJ4NjlRclFQUjdXcVZNbnkrTmx4NnRYcitqVXFSUFIwZEY4OHNrbmZQUE5OOGhrTXZidDI4ZFhYMzBsT05raUlpTFl1SEVqSmliaXhMNnNVQ3FWckZxMWloOSsrRUg0L0xwMDZjTCsvZnNOcXZsV3VuUnBqaDA3eG9ZTkc1ZzJiUnFKaVlsNGUzdHo0Y0lGOXU3ZFM5ZXVYWTM5RnZMTTBhTkhXYkJnQWJkdTNSS1dWYTVjV2FzK2I0VUtGZGk3ZHkrdXJxNEVCd2ZqNHVMQ3laTW5qVHFSS3EvM05tTmg2QmlSa0pCQXQyN2R1SExsQ2hZV0ZodzVja1M0MStpRGlZa0pucDZlZE9uU0JYOS9mNzcvL250aVltSll0R2hScGtrTEwxNjgwQ20rNlpOOUlTY3VYYnBVNk1lTWN1WEtJWlZLVVNnVWhJV0ZaZnU4T1dqUUlINy8vWGZHamgycjEvdGF1WElsOSs3ZHc5VFVsSjkrK2ltVElGNm5UaDA4UER6bzFxMGJUazVPUnAyQWMrWEtGVUJWYzF6elhoTWRIUzM4blZWdFVXTlJ0V3BWamg0OXl1WExsK25mdjcvQlR0aEpreWJ4M1hmZklaVks4K1czam9pSVNNRlNPS2VvaUlpSWlJaDhkRWlBY3RhcGRDZ1hSNXV5OFpTMk5ONE1RRFZLcFVxTVBCbFpoS3YvV0JPZkp0N21SRVJFdEFYQnJPcVlHQnROeDVVeEFtT2FEb1A4cUpOeS9QaHhBSm8wYVpKalcwMGhOeXZCVWwzYjBjWEZoZmJ0MitlNHo5dTNid01JZFNuL2k5U3ZYeCtBb0tDZ0hGUHVObTdjT0ZmdUtYWDYxTEN3c0Z3N3I2NWN1U0lFczc3NTVwdE1xVTJqbzZNSkNRa1IvcGZMNWV6YnQ0OWh3NGFSbkp5TXRiVTFvMGFOWXRhc1dWeTllcFZxMWFvQnF1djQ2dFdyREIwNkZCc2JHeHdkSFRsdzRJQkJ3YmtTSlVxd2VmTm1ObS9lTEd5L1ljTUdBTDc0NGd1ZDI2Z2RMcHBwWXlkTm1rU2ZQbjFZdDI0ZElTRWhCQVVGOGNNUFAxQ3BVaVZPbmp4SnUzYnRhTmV1SFlHQmdWU3JWbzJMRnkveTdiZmYwclJwVXdBaHRkaVBQLzZJZzRNRFVWRlJORzdjdUZBTGtPK2IvS3JSbTU5SXBWSzJidDFLMmJKbDJiRmpoeEJnemNrVkhoRVJBV1FXRTArY09NR0pFeWNZT1hJa2x5OWZKakl5VW5pcDNidUFzQ3dzTEl6dnYvK2V4NDhmQzl2cXFqZVlGYmR1M2FKSmt5WThmdndZR3hzYmpoNDlLdlRYeE1TRWJkdTJNV0hDQkFDMmJ0MktxNnNyU1VsSmV1Ly92MFJVVkJRdUxpNU1uejVkRUNDLy9mWmJmSHg4REJJZ05SazdkaXczYnR6ZzAwOC9GWlk1T2pybWFaL0d4dHZibThhTkc5T3paMDlCZ0hSeWNpSWdJSUQ1OCtkbmF1L2k0c0x5NWNzQjFlUWtKeWNuTFhFa0krLzczbVlzREJram9xT2o2ZFNwRXhjdlhnUmcrL2J0TkcvZVBOZkh0ckt5NHRpeFk4SjFzMlRKRXJwMDZTSmttRkR6OU9uVFBMbUFBd0lDYU5XcWxiQS96V2Zyd2k1QWdtb1NqYnFmbXArTEx1enM3TGgzN3g3ZmZ2dHRqdmZ2YTlldUNhbUlKMDZjeVAvOTMvL3BiTmU1YzJjdVg3NnM4M3VTRi83NjZ5OEFXclpzcWVWNFZFOW1NVGMzei9QWXBBOU5telpsOHVUSld1SjNWRlFVYVdscE9iNDBxVkdqUnBiblVFUkU1TU5HZEVLS2lJaUlpTHgzU2xtbVU4b3lnZWdVRXg3R1doS1pLRVBQU2ZoNm9WUkNXTHdaNFFsbVZMUk93ZEUrQlJ2UkdTa2k4cCtsY3VYS3lHUXkwdExTdEZKRUdvcFNxY3d4TFo3YUJRalF1blhyUEI5VDNlOGlSWXBRdW5UcFBPOVBrN0N3TUNFWXA0OExUZE9WbVpVSTJieDVjOXEyYmF0M1BSMTFFQ1ZqRFpyL0VoVXFWS0JjdVhJOGUvYU1nSUFBMnJScEk2ekxlTTNaMmRrSmRjUnlRaTZYYXdrL3BxYW11UXBJeVdReXBrK2Z6dHUzYjVrN2R5NVRwMDZsV2JObTlPelpFNWxNeHNTSkV3SDQrZWVmS1YyNk5BcUZnbTNidG5INjlHbmk0dUx3OVBSazh1VEpPdmRkc21SSmR1ell3ZGF0V3dYaFdsOXUzYnJGNGNPSE9YVG9FSHYzN3VXcnI3NFMxb1dIaDdOMTYxWUF3ZVdWRlE4ZVBCQ0VTQnNiR3c0Y09DQ3NlL0hpQmJ0MzcyYkxsaTFDZlVrYkd4dSsvLzU3WnN5WWdibTVPUnMyYkdEU3BFbkNOdTNhdFdQZXZIbVVMRm1TOGVQSE0yL2VQTnpkM1hQMTNqNW0xSzRiZFJxMkR3VkhSMGRDUTBPMTNKdWFRcDJ1OTNMMzdsM2czMVRMbXV6WXNZTjU4K2F4ZlBseXZMMjlNOVZaMVdUZ3dJRjRlSGpnNWVXRnQ3YzNWbFpXZXZVNU5UV1ZaY3VXc1dUSkVsSlRVN0d3c0dEZnZuMkNtMUtOUkNKaDNicDFLSlZLM056YzhQSHhvWDM3OWh3N2Rrd1UwRE93WU1FQ2ZIMTlBU2hhdENodWJtNE1IRGpRYVB1dlVhTUdWNjVjWWViTW1UUnAwaVJYcnJqOFFxbFVjdWpRSVJZdlhxemxmT3pRb1FPTEZpMFNoRE5kZGVrQXBrMmJ4c09IRDlteVpRc1hMbHlnZWZQbStQajQ2SngwOUw3dmJjWWtOMlBFczJmUDZOcTFxNUFPZDhXS0ZmVHYzOS9nWXhjdFdwU1RKMC9TcVZNbmJ0Kyt6ZW5UcDZsWHJ4NS8vUEZIbnAyMElTRWh6SjQ5bS8zNzl3dkhXckJnQVIwN2RqU28zbkpCRVJnWUtBaGUrbDVqK2pCMDZGRFMwdEtvVUtFQ2l4WXR5cmF0cnRJRWVVR2hVSERod2dXQVRCUCtnb09EQVl6K215RTNtSmlZNVByWlRrUkU1T05GdElpSWlJaUlpQlFZOXVaeW1wVkt3S2w4TEovWXBpQ1ZHRkdKNUg5aVpJSTVKeUtLY08wZmF4SkVaNlNJeUg4U016TXpHalJvQUtocU9PV1ZUcDA2WlN0bWVucDZDdldCYkcxdEdUVnFWSjZQcVJZSlAvdnNzenpYQmN2SWloVXJVQ2dVMk5yYUNuV3Bza01mRVJKVXRaSDBxWmNZSEJ3czFFSFVuR1gvWCtEKy9mdjA3OTlmK0h3N2RPZ0FJQVM1MVd6ZHVwVStmZm9JTlhmT25EbERWRlNVWHE4UkkwWUFLakhlM3Q0ZUV4TVRmSDE5OWQ2K1VhTkdnS29tWkVoSUNMLzg4Z3Y5K3ZYanlaTW5BT3paczRjOWUvWUlEbG1aVElhbnB5Y05HalRneUpFalRKMDZWZXU5ckZ5NWtvQ0FBQ0VGcUp1YkczWHIxczNXSFFQYUtVT3JWS25DcDU5K3lzS0ZDN2w3OTY2VzR5TTlQWjFCZ3dhUmtwSkNwMDZkYU5teVpiYjdIVEJnQU5XclY4ZmIyeHVBME5CUTFxMWJSOXUyYlNsZnZqelRwMC9uMGFOSDJOallNSFhxVklLRGc1azNieDVSVVZHNHVyb3lidHc0MHRMU0dEQmdBQURYcjE4SFZPSm41Y3FWMmI5L3Y3QnZrWDlybmhxcmx1cjdKR1A2MklTRUJPSHZqQ0trVXFrVXZ0ZnErNCthWjgrZUNjTDhKNTk4UXJObXpiSTk3b0FCQXpBeE1lSGN1WE4wNzk0OVJ4Y1BxQ2JDVks5ZW5mbno1NU9hbWtyWnNtWHg4L1BMZG94ZnQyNmRVQXN0SUNCQWNQZUkvTXVLRlN1b1U2Y09yVnExNHZidDIwWVZJTldZbVpueHl5Ky9HQ3hLZGVqUWdjcVZLK3YxcWxldlhwYjdTVXRMNDQ4Ly9xQjI3ZHIwNmROSEVDQmJ0bXpKbjMvK3laa3paL1IyN20zY3VKRnZ2dmtHVUUycWF0aXdvVkFIV0pPQ3VMY1pFMzNHaUR0Mzd0Q3NXVE5CZ0Z5MmJCbmZmLzg5MjdadHc5VFVWT2RMVFowNmRiSnNVNnhZTWZ6OS9lbmV2VHNBLy96ekQzMzY5Q0UwTk5TZzkvTG8wU1BHamgxTHJWcTEyTDkvUHhLSmhHSERodkh3NFVPKysrNjdmQkdYL3ZqakQ2Wk5tNWFyK3JUWnNYRGhRalp1M01pYU5XdUU3MVBKa2lVelRjVElDNDBhTlVJaWtiQjU4K1lzU3hUa0YzLy8vYmZ3N0pSeElvdjZlVEV2YnVyRml4Y3phZEtrYkd1aXZpOE9IejVNZ3dZTk1EYzNwMmJObWxvVHhrUkVSRDRNeENrSklpSWlJaUlGam8xTVFhT1NTZFF1OW83SHNlWThpVE1uVFdHOElMc1NlQnB2UmxpOEdaVnNWYzVJYTFQUkdTa2lVaERJSkZMU2xBb0EwdVRweUV6ZXorTm8rL2J0dVhidEdoY3VYQ0F0TFMxUE0rRFBuajFMclZxMTZOaXhveERzazhsa2hJV0ZjZXpZTWM2ZE93ZW8wbk50MnJTSk1tWEs1S252S1NrcFhMcDBTWGdmeHVUOCtmTkMyc3JSbzBmclZZUGxuMy8rQVZRMVpySkx3WlZUYlVrMWF0ZG82ZEtsYWR5NHNWN2JmT2c4ZXZTSWhRc1g0dTd1amtLaG9GbXpaalJyMWd4WFYxZDI3dHlKdTdzN1AvMzBrM0IrWDd4NGdhZW5KMjNidHRWSzFaY1RlL2Z1NWRkZmZ3WGcxMTkvNWMyYk40d2NPUklYRnhkT25EaVJhK2ZwMnJWckFWV1FXek9OYVVac2JXMDVjdVFJalJvMVlzMmFOWFR1M0JsbloyZlMwOU9GT21wdDJyVGgvUG56ZUh0NzgrREJBd1lPSElpUGp3OVM2YjhUaHA0OWU4YXBVNmM0Y2VJRXAwNmRFcFkvZmZvVUV4TVRXcmR1elJkZmZDRUVrNVZLSmQ5Kyt5MysvdjdZMk5qdysrKy81L2llWW1OakNRME41ZDY5ZXlRbEpXVUsvRmV2WHAydnYvNmFrU05IWW1kblIzSnlNaXRXckdEUm9rVWtKQ1JnWTJQRDVzMmJhZDI2TmU3dTdrSXFacGxNeG0rLy9VYVBIajBZT0hBZ2x5OWYvcUJjSS9tRmVpSklZVXN6YVFpYXFha3p1aE92WHIwcXBNUFRuRnloVUNnWVBIZ3cwZEhSV0Z0YnMzLy8vaHdkb1QxNzltVGp4bzE4OWRWWG5EdDNqcDQ5ZStMbDVaVnRUVTI1WEM2azhlN1pzeWZyMXEzTHNlYXVSQ0poNDhhTnBLZW5FeElTd3FwVnEwaFBUODkybS84YVZsWlduRDU5bWxLbFNtbU5WZThMZmVxM1BuLytQTS9IK2Z2dnYrbldyUnVSa1pIQ3N2cjE2N05reVJLOUppdGxSQ3FWOHR0dnYxRzJiRmxtejU1TlhGd2NRNGNPNWZEaHcvejg4ODlVcVZJbFYvc3o5cjB0djlBMVJwaVltQWlUeVZhc1dNSDMzMzhQcU1hR2pMVUVNNUxkZXFWU2lZMk5EVWVPSEdIR2pCbjg5dHR2ZUhwNjV2cmNYcjU4bVpVclYrTGw1WVZDb1hwZTc5U3BFNHNXTFJKU2orY1hDeGN1SkRRMGxMNTkreHBsZjNmdTNORktmeXFSU0ZpOWVyVlJCZFJwMDZaUnVuUnBvZGJ2KytUUFAvOEVWTTljR1VYMW8wZVBBbm5MTUJJUkVjR21UWnV3c3JKaTZkS2xobmMwait6ZXZac2hRNFlJL3o5OCtKQisvZnB4Nk5DaExGUHV2MjlTNWYrbWxaVVZ3TDFCUk9SRFFCUWhSVVJFUkVRS0RSWW1DdW9XUzZhbTNUdEM0czE1RkdQT083bnhIdUpVWXFRNVlmSG1WTFpOcFpaOU10YW1DcVB0WDBSRUpHZXNUVXlKU1U4RklDRTFHWHRML1lTcXZOS3JWeStXTDE5T1RFd001ODZkeTFPd3dNek1qTlRVVkU2ZlBzM3AwNmQxdGlsVnFoUmJ0MjdWSzcxcFRwdzZkVXFZVFcvTUg5c2hJU0VNR2pRSWhVS0JnNE1EYytiTTBXczd0UnNpcDRDMlBpUWxKYkY1ODJZQUJnOGViSFNYWjJGQU0yZ1lIQnpNMHFWTDJiTm5qN0M4U1pNbVFtQ3ZXN2R1RkM5ZW5JaUlDQTRjT0NBSVltcW5YNFVLRmZRNnBsS3BaTVdLRmZ6d3d3OG9GQW9tVFpwRWp4NDlBRlg5b3ZYcjE5TzZkV3QrK2VVWHhvd1pvOWMrWDd4NHdaNDlld0JWMEMwbktsV3F4TjY5ZTNGM2Q2ZHo1ODZBU254VnAwT3JYcjA2b0hKNTFxMWJseE1uVHJCczJUSm16NTROd01HREJ6TUZJczNOemVuVXFSTzlldldpUjQ4ZVdpblY1SEk1bzBhTllzZU9IWUNxSnFRK2RZWFVvbnE1Y3VYbzI3Y3ZTNVlzNFo5Ly9xRlhyMTRNR2pTSUZpMWFBQ3BIeTIrLy9jYnk1Y3VGSUgvTGxpM1p1blVyTldyVUVOSUN4c1hGQ2Z2dTNyMDdVNmRPNWVlZmY2WkxseTU0ZUhqdytlZWY1OWluajVYVTFGUU9IVG9FVUNEbjRlblRwenFYcTFQRTVoYTE0R3h0YloxSmtGS25BLzcwMDArRituQ2dTdWVwcnZ1NGJ0MDZhdFdxcGRleFJvMGF4ZXZYcjVrOWV6YW5UcDFpd0lBQkhEaHdJTXVKSUNOR2pDQThQSnptelpzTDN6OTlrRWdrYk5teWhlVGtaQ3dzTExTY1hDSXE4anF4eUZBU0VoSVlOR2lROFAvbHk1ZnAxYXRYcG5iMzc5L1BkcEtJSmpFeE1kamIyMmRhWHJObVRXR3lWcFVxVlZpOGVERURCZ3pJOHoxNjFxeFpWS3BVaVhIanhoRVhGOGZodzRmeDlmWGx3SUVEZ29Ndk8vTGozcWJKK3hnakhCMGQ4ZmYzNTlTcFUxcHB4TC82Nml1dC96VlJuM2Q5UGx1cFZNcktsU3VaTUdHQzN1bDhZMkppMkw5L1A5dTJiZVBxMWF2Q2NpY25KK2JQbjYvVHJhMFdLSTNGOCtmUEJkZW1zWjUxQnc4ZVRIeDhQQktKaENwVnFqQnMyRENqQzZrTkdqVEkxbEdzRDRaK3I5VDEzRnUxYXFVbHJQcjQrQWdwNUYxZFhRM3VWMVJVRklEV1Bhd2crT0dISHdEVitERnExQ2cyYk5qQXFsV3JtRHQzYnFFUklSTlMvODFRWVBNQjFFZ1ZFU2tJUkJGU1JFUkVSS1RRSVpNcXFWSDBIZFdLdkNNczNweUhzUlpHVGFXcUJFTGp6WGdhTDFPSmtYYnZzSmFKWXFTSXlQdkF4dlJmRVRJK05lbTlpWkJObWpTaGJ0MjYzTGx6aDgyYk4rZEpoQXdPRG1iNzl1MmNQWHVXQnc4ZUVCMGRqVlFxcFVTSkV0U3ZYeDhYRnhlR0RCbGl0TFJNYXBHdWVmUG1lZ2VzYytMdnYvL0d5Y21KRnk5ZUlKVksyYlp0bTg1QVpFWVNFeE9GRkdyR2NDMnVXYk9HbHk5ZlltcHF5cmh4NC9LOHY4SklTRWlJOExkbWtMVjI3ZG9zWHJ5WXQyL2ZVclpzV1VBbHNrMllNSUdGQ3hjeWZmcDBPbmJzU0lrU0pRUkhrNjdhY2hueDgvTmordlRwUWlCeDlPalIvUHp6ejhKNmRaM085ZXZYOC9YWFg3TjE2MWJtejUrUGs1TlR0czZlNmRPbms1U1VSTU9HRFhGeWNoS1dtNXFha3A2ZXJqTkZaT2ZPbmJVRWtJc1hMd3AvdDIzYkZsQUZ0OWF0VzhmQWdRTlpzR0FCblR0M3BuSGp4blRvMEFHWlRJWk1Kc1BKeVluZXZYdlR2WHQzblE3YjBOQlFoZzRkaXIrL1A2Q3FUNmtackZlVDBkVVZGUlVsaUN5VksxZEdLcFZ5N3R3NWloVXJKcHlMb0tBZ3RtM2J4clp0MndTaDBjSEJnWVVMRnpKeTVFZ2hlS2gyREdWMHB5MWR1cFNiTjI5eTd0dzUyclZyeDVJbFM1ZzhlYkxSNjVIbEZuVncwUkFTRXhOenRiMVVLcVZZc1dKNGUzdno1czBiUU9YT2U5L2sxaEdVRTJvWFNzYWFXOCtlUFJQR3llSERod3ZMRHh3NElLVHFIalZxbE5ZNk5XcVJYaGV6WnMwaUxDeU1qUnMzY3Zqd1ljYU1HU09JblpyRXg4Y1RFeE1qMUNyVnJKdVhHMkppWWtoTVREUm9XeEhqOHZMbFM3cDE2MFpnWUNBV0ZoYWtwcVl5WU1BQWZ2MzFWOGFNR1lOVUtoV2VhM0x6N0dGaFlTRUUrRFZGRERNek0xYXRXa1Y0ZURqang0L0h6TXdzeDMycEozUmtseUVCVkRWT1AvLzhjMGFNR01HNWMrZW9WNitlWGtKNWZ0M2JOSGxmWTBURmloV3pGQnlOUlU0Q1pIcDZPcWRPbldMSGpoMGNQWHFVbEpRVVFQWDV1Ymk0TUh2MmJKbzBhWkxsOXVwbkczMXIxT2FFT3VPSG1abVpRVzViWGJpNnV1WkpoRk9qdm05QjVuczhVQ0N1NktTa0pLRWVwUHA1Q3VEMTY5ZE1tREFCVVAzMnllNHpWS01wZ21xNnJTTWlJZ0RWOVZwUXBLYW1FaDRlRHNEY3VYT3h0TFJrL3Z6NXJGcTFTa2p2WGhqUUVpRk5DL2I1VGtTa3NDS0trQ0lpSWlJaWhSWVRDWHhTSklVcVJWSjRsbWpHZ3hnTG9sT01ON05NaVlUUWVIT2V4cHRScFloS2pMUVNuWkVpSXZsS0tYTnpJdDhsQVJBWis1cUtSVXZuc0lYeG1ESmxDaU5Hak9EbzBhT0Vob1lhSEd5cVVLRUM4K2JOWTk2OGVVYnVZV1llUFhxRWo0OFBvT3AvWHBITDVheGF0WW9GQ3hidzd0MDdwRklwMjdkdjF4Smx3OFBET1hic0dPWEtsYU5Zc1dKWVcxdGpabVpHYUdnb2l4Y3ZGaHdCdWtTZTNCQVVGTVRDaFFzQlZVQythdFdxZWRwZllVV2Q3bFpOdVhMbFdMaHdJY09IRDJmZXZIa3NXYktFOHVYTGMrYk1HV3JVcU1HMGFkUFlzbVVMRVJFUmRPclVpZDkvLzUwYk4yNGdsVXF6ZFBaRlJFUnc1TWdSdG0vZkx0UUJzckt5WXRteVpVSWRMalZTcVJRM056Y2FOMjdNZDk5OXg5V3JWK25XclJ1VktsV2liOSsrT0RrNTBiUnBVNjFBOXFWTGw5aTllemNBUC8zMGs5YitLbGV1VEhCd01HdldyR0gxNnRVNlUvcW1wcVp5K2ZKbEZpMWFCS2dDMzVyWDNJQUJBOWk1Y3ljblRweGcyclJwbkQ5L0hudDdlODZlUFV1alJvMnlESEttcDZlemVmTm1ac3lZUVh4OFBDWW1KcXhldlRyVGUzWndjT0Q1OCtmczJyV0xoUXNYWW01dVRtSmlvaUFJbVpxYUNqV2lTcFFvUVVoSUNKNmVubmg0ZUFnMUh0V2YzWlFwVXhnN2RteW1QaDArZkJnZzAyY2trOG53OWZWbDRNQ0JIRHAwaUJrelpyQjI3Vm9tVDU3TStQSGpzYkN3MFBuZThwdVNKVXNhdk8yY09YUDBkazREZ3J0MzVzeVpBRGc3T3hzOTJKOGZwS1NrY1Bic1dVcVhMazNKa2lXeHRyYkd3c0tDNk9ob2R1ellJYmc2TXpwcjVzMmJ4N3QzN3loYXRDaERodzRGVkttdmh3MGJobEtweE1YRmhRMGJOaEFaR2NucjE2OXhjSENnYU5HaVNDUVM0WHVXbGR0dTdkcTFCQVVGNGUvdno3WnQyeWhmdm55bSttbjZCSjFGUGh3ZVBYcUVrNU1Ub2FHaFdGcGE0dXZyUzFCUUVCTW5UbVRjdUhHNHVia3hlUEJnRmk5ZVRPWEtsYlVjNGpsaGJtN08zTGx6U1VsSklUbzZtdFRVVkN3c0xDaGV2TGhPbHlXb3h2T2dvQ0RLbENsRDBhSkZNVE16NDg2ZE82eGZ2eDdJV2Z3Q2xhaHg1c3daM056Y2NISnl5aksxY0g3ZjIvS0tvV05FUWZIbXpSdU9Iei9Pc1dQSE9IbnlwTllFaFRKbHlqQnExQ2pHakJtakpUbzlmUGdRVzF0YjRiT1dTcVhjdjMrZnVYUG5BaGh0Y3B4bTJRRjlTZ1BrRitIaDRhU21wZ3FmWjNSME5MTm16UUpVQW1sK0NITFoxZmw5OU9nUjlldlh6N1Q4OU9uVGduQ3NyZ2NaRWhLQ2k0c0xZV0ZoeUdReTFxeFpvOWZ4VFV4TUtGYXNHRy9mdnVXdnYvNmlRb1VLQkFVRkNabFBEUDJNUzVRb1lkQjJtcGlabVZHbVRCbGV2bnlKbTVzYlk4ZU9aZVBHalVEQmlxTVppWWg5SmZ4ZHlxeGdudXRFUkFvN29nZ3BJaUlpSWxMb2tRRGxyVk1wYjUzS3EyUlRIc1JZOERyWmVEUE1sRWdJaVRQbmFidzVsVzFTcUdVdmlwRWlJdmxGTlNzYkFtT2pBUWgrRzBtTGl1K3ZSdHFRSVVOWXRXb1ZRVUZCekprelIwZ3RXWmlaUFhzMkNvV0N6ejc3ak42OWV4dThuNVNVRkhidDJzV3FWYXQ0K1BBaEFFV0tGR0h6NXMzMDY5ZFBxNjFVS2hWbVVXZEYzNzU5NmRxMXE4SDllZnYyTGE2dXJxU2twRkMyYkZtV0xGbGk4TDRLTytxQXA0V0ZCYk5teldMYXRHbUNnUFg5OTk5ejVzd1pBZ0lDYU5ldUhYNStmdnpmLy8wZisvZnZwME9IRHR5NmRZdVdMVnNDcXBSZkZoWVdwS1NrRUJBUVFGQlFFSUdCZ2ZqNysvUGd3UVBoZUZLcGxDKy8vSkpGaXhabEsreU9IRGxTU0xYMnh4OS9FQllXeHFwVnExaTFhaFVTaVlScTFhcFJyVm8xdW5idFNwMDZkYWhldlRyVnFsWEw1Q0llTm13WWMrZk9GZHlDdWx3d0dldFlUWmt5SlZPZzNNM05qYWxUcHdyQkpkQ3VwWmNSV1ZUeHN3QUFJQUJKUkVGVWRkMHJkY3F4c21YTHNuZnZYaTFIZ0JwWFYxZldyMS9QaWhVcldMbHlKVktwVkt0UGZmdjJ4YzdPVHFqVHFYaytRWlYyZGR5NGNUZzVPZkh5NVVzU0V4T1JTQ1NZbVprUkdSbUpoNGVISU03cWN2aVptNXR6NE1BQjVzNmR5NnBWcTRpTWpNVEx5MHR3cXYwWCtPV1hYd2dPRGtZcWxRcVREOTQzV2RYVGUvRGdnYzRncTVtWkdRTUhEaVEyTmpiTGZacWFtako1OG1UaC83Ly8vcHZ0MjdjRHFyVEZkbloySkNVbE1YandZSktUazJuUm9nVWVIaDZZbXBweTU4NmRMTWRSWGRjeHFFUnRUMDlQR2pkdXpKczNiL0tjQmxDazhIUDM3bDFDUTBNeE1URmgzNzU5dEczYmxyWnQyMkp2Yjg5MzMzM0huVHQzbURGamh0WTJwcWFteUdReS9wKzkrNDV2dXM3L0FQN0tUcnJTMEpheVdtYUJValo0N0dQSTRhRWNMamp4QkhFQkRsUVVGeW9JZWd4UFVlOGNpSElNUWMveEE5a2lNaFNSSlVObUIyVzFoUTdhWmpSdGR2TDdJK1pyUzlNMmFkT200L1Y4UFBxZytlYjcvZWJUMGlicDUvVjl2ejl5dVZ6NDExTzFickZZaEE5dmxiZnIxcTJyOUNJamlVU0NZY09HVlZnbDYrdDdGWkZJVk9hOVJqQmUyMmJPbkZubTJMcDRqZ2dXVDNWbzZkYytpVVNDa1NOSFl0cTBhYmp6emp1OVZ1aFBuVHBWV012WG00Y2ZmamdnNC9OME1naDJlODJ0VzdkVytCNTQwcVJKVlZiNlZrZGxGeU5WVklXOGZ2MTZBSUJhclVhZlBuM3c4Y2NmNDhVWFg0VEJZSUJZTE1iSEgzK01RWU1HK1R5R20yKytHZDk4OHczdXVlY2UvT01mL3hCK1RqcDE2aVMwei9kWFZXdWMrdXJGRjEvRU04ODhnK2VlZTY3TWNnQ3paODhPeVBrREliM2dqL1Z6TzRXRUJuRWtSUFVYUTBnaUltcFFZbFYyeEtxTUtMUklrS3BUSWFzNGNHR2swd1ZjTEZMZ3NsR0I5dUVXZEdWbEpGSEFkUXI1NHdyMDFQd3JkZnJZRW9rRXk1WXR3NGdSSS9DLy8vMFAwNlpOcTNDaXR6N1l1WE1uMXE5ZkQ0bEVnZzgrK0tCR2F6RmR1blFKTDd6d0FyUmFkd0E4ZlBod3JGNjkybXZGUXBzMmJkQ3laVXZrNWVXVm0wRG8yTEVqSG43NFlUei8vUFBWSGdzQWhJZUhvMlBIanJoeTVRcldybDNyVitWR1F6TnYzanhjdTNZTnp6enpETHAxNjFibVByVmFqWjA3ZDJMVXFGRTRkdXdZN3IzM1h2ejY2NjhZT25Rb3Z2LytlMHlaTWdWWldWa1FpVVI0NFlVWEFMZ25iaDk4OE1FeWJWNEJkd2czZWZKa1BQTElJejVQR0xWcTFRcWZmdm9wNXMrZmowOCsrUVJmZlBFRjB0UFQ0WEs1Y1A3OGVlaDBPaXhidGd4dDI3YkZtVE5udkU2MHZ2VFNTNUJJSkZpelpnMHVYNzRzWEpsL0k3VmFqWVNFQkV5Yk5zM3JXbDN0MjdjWHFrWjhvZFZxaFFEeXZ2dnV3enZ2dklQbXpadDczZmZOTjkrRVJDTEJ4bzBiY2ZYcVZUZ2NEa2lsVXJSdTNSb1RKa3dRUWpHVlNpVk1lbmZxMUFtVEprM0M1TW1UMGFWTEZ3QkFibTZ1VURIcFRWSlNVb1VWeTJLeEdBc1hMc1RVcVZQeCt1dXZZK25TcGJVeW1lbXJvcUtpT25zc2tVaUVuSndjdlBubW0zajQ0WWNEMHNxNUxvaEVJaVFtSnVMUW9VTmU3Mi9idGkzKzg1Ly80S2FiYmhLMmRlL2VIZVBIajhlcFU2ZUVuNFdRa0JEOC9QUFBtRE5uRHBZdFd3YVZTZ1VBNVo0UFBJWVBINDYzMzM2N3duRTFiOTRjR3pkdUJBRDA3ZHUzM1AzK3JBbFlGYVBSNkxVRk10V2RPKys4RTMzNjlNRkREejBrckg4SXVOdWEzbnJycmZqcXE2K3djZU5HSkNjbkl5Y25CeGFMQlhhN3ZjSTIyWldKalkwdHR4YnZqU1FTQ1hyMDZGSHU5MElxbGVLUlJ4N0IvUG56L1hwTWoyQzh0dFZVZFo0amdtWHk1TW40NUpOUElKVktNV0xFQ0V5WU1BRjMzWFZYbFZYeC9mcjE4eHBDaG9hRzRwbG5uc0dqano1YTQ3RVZGeGZqNU1tVEVJdkZBV21mV2hPOWUvY3V0MDBpa1dEeTVNbDQ5OTEzQS9ZNGFyWGFwNDRpRmUxWFVsSUNtVXlHb1VPSFFpS1JRS0ZRd0dBd0lDSWlBcXRXcmFxd2tya2k3Nzc3TG9xS2l2RHp6eitqdUxnWVVxa1V2WHIxS25OaG1MKzBXaTBpSXlPcjNLK3F2MjltelpvRmtVaUV4WXNYSXpjM0Z5MWF0TURMTDc4Y2tKKzlRRWtyeUJBKzd4Z2F1R3Byb3NaRTVEcTYzUHVsUGtSRVJBMUFrVTJNVkowU1Y0d0tPQVA4aWlZV0FlM0QzWldSS2duRFNLSkEyRnVRaDBrbkRnSUFFbVBhNGNlSFBxenpNY3laTXdkTGxpeEJodzRkY09MRWlhQzJmYXBJWVdFaGV2ZnVqY3pNVE15Yk42OWN1NzNxMkxWckYrYlBuNDlYWDMyMXpKcCtsZkZVU2pnY0RxaFVLcC9XaGFxSXB4WGovUG56aFhabGUvZnU5WG1peEhQODdObXphOVJLc3JhWVRDYU1IVHNXZ0x2MW9qK3VYNytPbVRObjR1MjMzMFpjWEp5dzNXS3g0T2pSbzRpS2lpb1RLbnp4eFJkNDVwbG4wTDkvZnd3YU5BaC8vZXRmMGE5ZnZ4b0YxUjZuVDUvR3JsMjdzSC8vZnN5Y09WTm84MVVmTFZ5NEVNT0hEOGZRb1VNRGNqNnIxWXIzM25zUFk4ZU9SWThlM3F1MEV4TVRjZjc4ZVNHZ2wwcWxhTmV1SGU2ODgwNjgvUExMUGsyNE5WVjc5KzdGa0NGRGF2UTg0aStqMFloZHUzWUJxSGdkU3J2ZGpweWNIQUR1aXpCSzAycTFLQ3dzUkZGUkVjeG1zN0N1YVBQbXpaR1FrT0QxZDY2b3FBaG56cHlwc2dyRjVYSWhJeU1ETnB0TnFFanp0R2F0RHM5WWFpdUV6TXpNTFBmOW9hcDUvbC9lZmZkZHpKbzFxMXJueU1ySzh2bDdiemFiWWJGWWhIODlIMDZuRXhLSkJGS3BWUGpYOCtHNXJWUXFoWkM4TXJtNXVkQnF0YkRiN1hBNEhBZ0xDME44Zkh5TjE3b054bXRiTUo0ai9CV28zKzFObXpaaHlKQWhmclhKTkJnTXVINzl1dkF6SkJhTG9WUXEwYVpObTRBOWwrL1pzd2MzMzN3emhnd1pJbFJFVmxkaFlhR3dYSUpubmRDSzVPZm5DeTFMUGUzWjdYWTdMbDI2Qkt2VkNydmRqcENRRUxSdDI5YXZyelUzTjFkb1AxL1ZHR3JDWURBZ0x5OFBuVHAxQXVCK2pwazRjV0t0UDA5blpHUmcxS2hSQUlEMDlQUXk5K2wwT2t5ZVBCa0E4TlZYWHlFMHRPcXF3SEhqeGdGd0wxOVExZGhMU2tvQ3RnNXBJQTFmK1RoU3Jyc3ZydjJxenlDTWlQSitVUnhSWXlQcVA4UG5Gem1Ha0VSRTFDaVk3Q0tjTnloeHdhQ0EzVm56UC9aS0U0dUFEcjlYUnFwWUdVbFVJOFYyT3pyL3RCMTJsd3NpaUhEMnljOFJGVks5Q2RmcWNqcWRHRDkrUExadDI0YS8vZTF2MkxScFUwQW1pUUxGNFhCZzdOaXgrT0dISHpCdTNEaHMyclFKWXJFNDJNTWlvaHM0SEk2Z1ZqTVNsZVlKUDZUU3dEYThxcTN6RWhFUk5YVDVKVHAwZjM4eVhIQkJKaElqYmNSWWhFajRla2xOZ3o4aEpIOHJpSWlvVVZCSlhlalp6SVN1YWpNdUdCUTRiMURBNGdqTXBMM1RCYVFiRkxoWUpDOFZSdklhSHFMcUNKVkswVmV0d1JGZElWeHc0ZnYwdy9oSHp6RjFPZ2F4V0l5dFc3Zlc2V1A2UXlLUllPZk9uY0VlQmhGVmdRRWsxU2UxRlJJeWZDUWlJdkx1Ky9PSDRZSjdicWlQT3BJQkpGRUZlRWsxRVJFMUtuS0pDNGthTTI2TE42QnZkQWxDQTFpNTZIU0prRzVRNHJ2TVNQeFdFQUp6Z0VKT29xYm10dWF0aE0rL09iTW5pQ01oSWlJaUlpSWk4dDgzWi8vNFczWmNxYjl4aWFnc3pwNFNFVkdqSkJHNTBESENnckh4Qmd5TUxVYWt3aEd3Y3p0Y3dIbTlBdHN6MVBpdFFNVXdrc2hQZDdWb0F3bmNuVHNPWnA3QlJlMjFJSStJaUlpSWlJaUl5RGNYdGRkd0tQTXNBRUFDRWU1cXdYV1RpU3JDV1ZNaUltclVSSEFoTHRTS3Y3UTJZRmdMSTJLVXRvQ2QyeDFHS3JFOUl3SW5DMVF3TytyUG1uSkU5Vmx6dVFLam9tTUJBQzY0c09UbnRVRWVFUkVSRVJFUkVaRnZsdXo3VEdqRk9pbzZGakZ5UlpCSFJGUi9NWVFrSXFJbW8wV0lEU05hR1RHcWxRR3RRd01aUm9xUXBsZGllNFlhSnd0VUFWdUxrcWd4ZTd4ZFIrSHp6Y2svNDdlYzgwRWNEUkVSRVJFUkVWSFZmc3RPdythVS9jTHRKOXAyQ3VKb2lPby96cElTRVZHVEU2VjBZSENzRWJlMDBhTmR1QVhpQUJVd2VzTEliUmtST0ZXb2dvV1ZrVVFWR2hRWmhRR1JVUURjMVpDdjcxMFo1QkVSRVJFUkVSRVJWVzdCanl1RktzaUJrVkVZcElrSzhvaUk2amVHa0VSRTFHUkZ5SjI0S2FZRXQ4YnIwVmx0aGpSQXI0b09sd2lwT2lXMlowYmlOTU5JSXE5RUVPR2xqb25DN1Y4eVRtSDN4YU5CSEJFUkVSRVJFUkZSeFhaZCtCVUhNazRMdDE4czlUY3RFWG5IRUpLSWlKbzhsY1NKWGxFbTNCYXZRNUxHQklYRUZaRHoycDFBU3FrdzB1cmt5eTVSYVlNMVViaXpSV3ZoOWtzN1A0TFdWQlRFRVJFUkVSRVJFUkdWVjJneVlNNFB5NFRiZDdWb2c4R3NnaVNxRW1kRGlZaUlmaWNYdTlCTlk4WnQ4WHIwaVM1QmlOUVprUE42d3NodEdSRTRvMVhCNm1SbEpKSEhnb1R1Q0pkS0FRQVorbHc4dEhFaGJFNTdrRWRGUkVSRVJFUkU1R1p6MnZId3Q0dVFvYzhGQUVSSVpaaWZrQlRrVVJFMURBd2hpWWlJYmlBUnVkQXB3b0t4Y1hvTWFGNE10ZHdSa1BQYW5TSWthNVhZZGtXTk00VU1JNGtBSUZhaHhOTEUzc0x0QXhtbjhjcXU1VUVjRVJFUkVSRVJFZEVmWHY3aFl4ekkvS01ONjlMRTNvaFZLSU00SXFLR2d5RWtFUkZSQmNRaUlEN01pakZ0REJqYXdvaG9aV0Nxcyt3dUVaSjFTbXpQVU9Pc1ZnVXIxNHlrSnU3MjJOYVkycWFkY0h2TmllMVlkV0piOEFaRVJFUkVSRVJFQkdEbDhhMzQ3TGZ2aE5zUHRHbVA4Ykd0Z2pnaW9vWkZHdXdCRUJFUk5RUXRRMnhvR1dKRHZsbUtWTDBTMTRwbE5UNm56U25DT2EwUzUvVUtKS2d0Nkt3MlF5WU96SHFVUkEzTkc1Mjc0N3pSaUFPNmZBREFxN3VXdytWeTRhRys0NEk4TWlJaUlpSWlJbXFLVmg3ZmlybTdQeEZ1RDlaRTRmWE9iTU5LNUErUjYraHl6bllTRVJINXlXQ1RJRVdyUUlaUkRoY0NVOGtvRTd2UVdXMUJBc05JYXFJTWRodnVPTFlmWjRzTXdyYXBmVzdGd3RFeklCUHoyamtpSWlJaUlpS3FmVGFuSFMvLzhIR1pDc2lrOEFoczdEY1VFZEthWDVSTzFOQ0orcy93ZVRLVUlTUVJFVkVObE5qRlNOTXJjZEVnaDhNVnlERFNqQVMxaFdFa05UbDVWZ3NtblRoUUpvZ2NITjhESys5NEJScFZlQkJIUmtSRVJFUkVSSTJkMWxTRWg3NWRXR1lOeUtUd0NIelpaekNheXhWQkhCbFIvY0VRa29pSXFJNVpIQ0trR3hSSTF5dGhkUVltakpSTDNKV1JuU0pZR1VsTmk4RnV3OVRmamdpdFdRRWdYaDJMSldNZXg4MGQrZ2R4WkVSRVJFUkVSTlJZN2Jyd0srYjhzQXdaK2x4aDIyQk5GTmIwR3NBS1NLSlNHRUlTRVJFRmlkMEpYQ3BTSUUydlJJbGRISkJ6dXNOSWQyV2tWTVNYYldvYUxFNEg1cVdkeGVxc1MyVzJENG52aVhrakgwTHZGZ2xCR2hrUkVSRVJFUkUxSnI5bHAySEJqeXR4SU9OMG1lMFB0bW1QQloyVG9CQkxnalF5b3ZxSklTUVJFVkdRT1YxQWhsR09WTDBTQm10ZzNxekt4UzUwaVRTakU4Tklha0kyNTE3RDdPVGZZTERiaEcwaWlEQys2MUM4OU9mNzBVSFRLb2lqSXlJaUlpSWlvb2Jxb3ZZYWx1ejdESnRUOXNPRlArWlpJcVF5TEUzc2pmR3gvSHVUeUJ1R2tFUkVSUFdFeXdWa20yUkkwU2xSWUpZRzVKeHlzUk5kSWkzb0ZHR0JsRzFhcVFuSXRaZ3gvL3haYk1qSktyTmRCQkVHeGlWaFl0SW8vRFZoSUtKQzFFRWFJUkVSRVJFUkVUVUUrU1U2ZkgvK01MNDV1d2VITXMrV0NSOEI0TzRXY1hndG9SdGlGY29nalpDby9tTUlTVVJFVkEvbG02VkkwU21SWFJLWWRRUVVFbmRsWk1kd002U0I2ZnhLVks4ZDBCWmd5WVZrSE5ZVmxMdFBCQkc2eE1SamFIeFBkSTZLUjZlb05vaFR4eUpNcmtLWVhBVzVoT3QzRUJFUkVSRVJOUVZXaHcxR3F3bEdxd21aK2x5a0YyUWhyU0FEK3pOT0lmVjZScm5nRVFBR1JrYmh4WTZKR0t5SkNzS0lpUm9XaHBCRVJFVDFtTjRxUVlwT2lVeWozTXZiWHY4cEpDNTBVWnZRTWNMQ01KS2FoSVBhQW54NEpSMTc4blBoQ01odkVSRVJFUkVSRVRVMUVvZ3dLam9XVDdUdGhFRU1INGw4eGhDU2lJaW9BU2kyaVpHbVYrSlNrUUtPQUx3YUt5Uk9kSTIwb0dPRUJSS3VHVWxOUUo3VmdtOXpzckExN3hxTzY3V3d1L2h6VDBSRVJFUkVSQldUaWtUb3E5WmdYUE5XdUt0Rkc4VElGY0VlRWxHRHd4Q1NpSWlvQWJFNHhEaXZseVBkb0lUTjZmTnJlSVdVRWhlNlJKclFNY0xLTUpLYWpCS0hIVWQwaFRoWnBNT0ZZaVBTUzRxUlp6WERhTGZCNkhEQTVuUUdlNGhFUkVSRVJFUlVCMlJpTWNJa0VvUkpaV2d1VjZKVFNDZzZob2FoVjNnay9oVFpEQ0VTYWJDSFNOU2dNWVFrSWlKcWdPd3VFUzRhRkVqVEsyQ3kxN3l2cXZMM3lzZ09ySXdrSWlJaUlpSWlJaUtpQVBBbmhHVGtUMFJFVkU5SVJTNTBWcHZSS2NLTURLTUNLVG9GaW15U2FwL1A3QkRqdHdJVlVuUUtkSTAwL3g1R0JuREFSRVJFUkVSRVJFUkVSQlZnQ0VsRVJGVFBpRVZBdTNBTDJvWlpjSzFFaGhTZEVvV1c2cjlrdThQSUVLVHFWZWdhYVViN2NEUERTQ0lpSWlJaUlpSWlJcXBWRENHSmlJanFLWkVJYUIxcVErdFFHNjZiM1dGa1RrbjFYN3BOZGhGTzVQOWVHYWsybzBPRUZXSzJhU1VpSWlJaUlpSWlJcUphd0JDU2lJaW9BWWhSMmhEVHdnYWRWWW9VclFKWkpYSzRxcGtmbXV4aW5DZ0lRWXBPaVVTTkdlM0RHVVlTRVJFUkVSRVJFUkZSWURHRUpDSWlha0FpNVhZTWpMWERhRE1oVGEvRXBTSTVuSzdxOVZZMU9jUTRudThPSTkxdFdpMFFzMDByRVJFUkVSRVJFUkVSQllBNDJBTWdJaUlpLzRYSm5PZ2JYWUxiNHZYb0dtbUdURno5U3NZU3V6dU0vQzVUallzR0Jad3NpaVFpSWlJaUlpSWlJcUlhWWlVa0VSRlJBNmFVdU5Dam1RbGRJODI0YUZBZ1RhK0EyVkc5YTR4SzdHSWN5dzlCc2s2SmJob3oyb2F4TXBLSWlJaUlpSWlJaUlpcWh5RWtFUkZSSXlBVHU5QWwwb3dFdFFWWGpIS2s2QlF3MmlUVk9sZUpYWXlqMTkxaFpHSWt3MGdpSWlJaUlpSWlJaUx5SDBOSUlpS2lSa1FzY3FGOXVBWHR3aTI0V2l4SGlrNEpyYVY2WVdTeDdmY3dVcXRBTjQwRjhRd2ppWWlJaUlpSWlJaUl5RWNNSVltSWlCb2hFWUEyb1ZhMENiVWl6eVJEaWs2SlhGUDFYdmFMN1JMOEtsUkdtdEEyM0FZUnVIQWtFUkVSRVJFUkVSRVJWWXdoSkJFUlVTUFhYR1ZEYzVVTldvc0VLVG9sc29ybDFUcVAwU2JHcjlkRGtheHpvcHZHalBnd0s4TklJaUlpSWlJaUlpSWk4b29oSkJFUlVST2hVVGd3S0xZWVJwc1pxWG9GTGhjcDRLeEdobWkwaVhFa0x3VG50SXJmdzBoV1JoSVJFUkVSRVJFUkVWRlo0bUFQZ0lpSWlPcFdtTXlCZnRFbHVDMWVqeTVxTTZTaTZnV0lScHNFUi9KQzhYMW1CREtNY3NhUVJFUkVSRVJFUkVSRUpHQUlTVVJFMUVRcEpVNzBqREpoWEZzOWVqUXpRU21wWG94WVpCUGpNTU5JSWlJaUlpSWlJaUlpS29YdFdJbUlpSm80bWRpRnJwRm1KS2pOdUdKVUlFV3JRTEZkNHZkNWltd1NITTRMUmJKT2hXNGFFOXFFV2lHcWhmRVNFUkVSRVJFUkVSRlIvY2NRa29pSWlBQUFFaEhRSWR5Qzl1RldaQmxsU05FcG9MUDYvMWJCWUJYalVHNG9JdVJLZElzMHU4TklwcEZFUkVSRVJFUkVSRVJOQ2tOSUlpSWlLa01FRitMQ3JJZ0xzeUxYSkVPS1RvazhVM1hDU0FrTzVZVWlRcVpFVWpNeldvY3dqQ1FpSWlJaUlpSWlJbW9xR0VJU0VSRlJoV0pWTnNTcWJDaTBTSkdpVStCcXNkenZjeGhzRWh6TURZVmFya1EzRGNOSUlpSWlJaUlpSWlLaXBvQWhKQkVSRVZXcG1jS093YkYyRk5uTVNOVXBjTVdvZ05QbDN6bjAxai9DeUNTTkdhMFlSaElSRVJFUkVSRVJFVFZhRENHSmlJaklaK0V5Qi9ySGxDQkpZMGFhWG9HTFJRclluZjRsaVhxckJBZHlReEdwVUtKYnBBbXRRMjIxTkZvaUlpSWlJaUlpSWlJS0ZvYVFSRVJFNURlVjFJbGVVU1lrUnBweG9VaUI4M29sTEE3L3draWRSWUlEdVdHSWxEdVExTXhkR1VsRVJFUkVSRVJFUkVTTkEwTklJaUlpcWphNXhJWEVTRE02cXkyNFhDUkhxbDZKWXB2WXIzUG9yQkw4a2hNS3plK1ZrYTFZR1VsRVJFUkVSRVJFUk5UZ01ZUWtJaUtpR3BPSVhPZ1lZVUdIQ0NzeWpUS2s2SlRRV3lWK25VTnJrZUNYM0RCb0ZBNGthVXhvR2NJd2tvaUlpSWlJaUlpSXFLRmlDRWxFUkVRQkk0SUw4V0ZXeElkWmtXTnloNUhYVGY2OTNkQmFKTmlmRTRabUNnZTZNWXdrSWlJaUlpSWlJaUpxa0JoQ0VoRVJVYTFvb2JLaGhjcUdBck1VS1RvRnJwWEkvVHErVUFnajdVaHFaa1lMRmNOSUlpSWlJaUlpSWlLaWhvSWhKQkVSRWRXcUtLVWRRMXJZWWJDYWthcFg0a3FSREM2SWZENiswQ0xGejltL2g1RWFFMXFFMkd0eHRFUkVSRVJFUkVSRVJCUUlEQ0dKaUlpb1RrVElIYmdwcGhoSkdqSFM5QXBjTkNqZ2NQa1pSdWFFSTBwcFI1TEdqRmhXUmhJUkVSRVJFUkVSRWRWYkRDR0ppSWlvVG9WSW5lZ2RaVUkzalFYcGVqbk82eFd3T3NVK0gxOWdsbUpmZGhpaUZIWWtOVE1oVnNYS1NDSWlJaUlpSWlJaW92cUdJU1FSRVJFRmhWenNSRGVOR1ozVlpsdzJLcEdxVTZERTdrY1lhWkZpWDNZNG9uK3ZqR3pPeWtnaUlpSWlJaUlpSXFKNmd5RWtFUkVSQlpWVURIU0tNS05EdUJtWnhYS2thSlV3MkNRK0g1OXZsdUtuN0xEZncwZ1Rtck15a29pSWlJaUlpSWlJS09nWVFoSVJFVkc5SUJZQmJjT3NpQSsxSXNja1E0cE9pWHl6NzI5VjNHRmtPR0tVN2phdE1VcUdrVVJFUkVSRVJFUkVSTUhDRUpLSWlJanFGWkVJYUJsaVE4c1FHL0xOVXFUb2xNZ3VrZmw4L0hXekZEOWVDMGR6bFIzZElrMklZV1VrRVJFUkVSRVJFUkZSbldNSVNVUkVSUFZXdE5LT29TMk0wRnNsU05VcGtXR1V3K1hqc1hrbUtmSk03akF5U1dOQ05Dc2ppWWlJaUlpSWlJaUk2Z3hEU0NJaUlxcjMxSElIL3RTOEdFa2FFOUwwQ2x3cVVzRGhFdmwwckNlTWpGWFowWTFoSkJFUkVSRVJFUkVSVVoxZ0NFbEVSRVFOUnFqTWlUN1JKblRUbUpGdVVDTGRvSURWNFZzWW1XdVNJdGNVamxpVkRVa2FNNklZUmhJUkVSRVJFUkVSRWRVYWhwQkVSRVRVNENna0xpUnBUT2lpTnVOU2tRS3BPZ1ZNRHJGUHgrYWFaTWcxeWRBaXhJNXVrU1dJVWpwcWViUkVSRVJFUkVSRVJFUk5EME5JSWlJaWFyQ2tZaGNTMUdaMGpEQWp3eWhIaWs2SklwdkVwMk56U3FUSUtZbEFpeEIzWldRekJTc2ppWWlJaUlpSWlJaUlBb1VoSkJFUkVUVjRZaEhRTHR5S3RtRldaSnZjWVdTQjJkY3dVb2FjRWhsYWh0alFUV05DTXdVckk0bUlpSWlJaUlpSWlHcUtJU1FSRVJFMUdpSVIwQ3JFaWxZaFZsdzNTWkdpVXlMSEpQUHAyT3dTR2JKL0R5T1ROR1pvV0JsSlJFUkVSRVJFUkVSVWJRd2hpWWlJcUZHS1Vka1JvekpDWjVFZ1ZhOUVackVjTGxmVngzbkN5RmFoTm5TTE5FSER5a2dpSWlJaUlpSWlJaUsvTVlRa0lpS2lSaTFTNGNDQTVzWG9iamNqVmFmQTVTSUZIRDZFa2RlS1piaFdMRU9yRUJ1U21wa1JLV2RsSkJFUkVSRVJFUkVSa2E4WVFoSVJFVkdURUNwMW9HOTBDWkkwWnB6WEs1QnVVTURtRkZWNTNMVVNHYTZWeU5ENjk4cklTRlpHRWhFUkVSRVJFUkVSVllraEpCRVJFVFVwQ29rVDNadVowQ1hTaklzR09jNGJWRERacXc0anJ4YkxjTFZZaHRhaFZpUnB6RkRMR1VZU0VSRVJFUkVSRVJGVmhDRWtFUkVSTlVreXNRdGRJaTFJVUZ0eHhTaEhxazZKSXB1NHl1T3VGc3R4dFZpT05xRTJkTk9ZR0VZU0VSRVJFUkVSRVJGNXdSQ1NpSWlJbWpTeHlJWDI0UmEwQzdmZ1dyRWNLVG9sQ2kyU0tvL0xLcFlocTFpR05xRldkR05sWk5DVk9PdzRyQ3ZFS1lNTzZTVkdwSmNZa1dleHdHaTNvOWhoaDgzbERQWVFpWWlJaUlpSW1pU1pTSXhRaVJSaFVpbWFLeFRvRkJLR1RpRmg2QmtSaVFHUnpSQWlZVXhCMUZpSlhFZVh1NEk5Q0NJaUlxTDZKTThrUllwT2lWeVR6T2RqNHNMY2EwWkdNSXlzTTNsV0N6YmtaR0ZiM2pVYzEydGhkL0Z0TFJFUkVSRVJVVU1pRlluUVY2M0JiYzFiNGU0V2JSQWpWd1I3U0VSVUJWSC9HVld2YStUWmx5RWtFUkVSa1hkYWl3U3BlaFd5aW1Yd05kK0tDN1dpbThhRUNEa3I3MnFEQ3k0YzFCWGdvOHNYc0NjL0Z3N3dyU3dSRVJFUkVWRmpJSUVJbzZKajhVVGJUaGlraVFyMmNJaW9BZ3doaVlpSWlBTElhQk1qVmFmRVphTWNUcGR2NzdQaXc5eHRXc05sckl3TWxBUGFBaXk1a0l6RHVvSnk5NGtnUXRlWXRoZ1Mzd05kb3R1aVU3TTJhS051am5CNUNNTGtLc2pZM29lSWlJaUlpQ2dvYkE0N2pGWVRpcXdseU5MbkliMHdDNm41Vi9CTHhtbWtYTDhDbDVlTFN3ZEVSdUdsam9rWXpEQ1NxTjVoQ0VsRVJFUlVDOHdPTWM3ckZiaGdVTURtclByOWxramtxWXhrR0ZrVHVSWXpYanQvQnQvbVhDMnpYUVFSQnNWMXg4VHVvM0JMcHdHSUNsRUhhWVJFUkVSRVJFUlVIUVVsZW55ZmZoamZuTm1EZzVsbnlnV1NkN1ZvZy9rSlNZaFZLSU0wUWlLNkVVTklJaUlpb2xwa2M0cHdzVWlCTkowQ1pvZTR5djFGSW5kbFpHS2tDZUV5dG1uMXg2YmNxNWlkL0J1SzdIWmhtd2dpakU4Y2hwZUdUVUVIVGFzZ2pvNklpSWlJaUlnQzVhTDJHcGI4dkJhYmszOHVFMGFHUzZWNEo3RVB4c2Z5N3oraStvQWhKQkVSRVZFZGNMaUFLMFVLcE9xVk1OcDhEQ05ETGVpbXNTQ01sWkdWc2pnZG1KdDJCbXV5THBmWlByUnRMOHdkOFNCNnQwZ0l6c0NJaUlpSWlJaW9WdjJXY3g2djcxMkpYekpPbGRuK1FKdjJlTDF6RWhSaVNaQkdSa1FBUTBnaUlpS2lPdVVDY0xWWWpoU2RFbHBMMVg4TWlRQzBEWGRYUm9heE1ySWN2ZDJHQjM0N2dnTzZmR0ZidkRvV2I0NTVBcU02OUF2aXlJaUlpSWlJaUtpdTdMNTRGQy90L0FnWitseGgyK0RJYUt6cC9TZEVTR1ZCSEJsUjA4WVFrb2lJaUNoSWNrMVNwT2lVeUROVi9RZVJPNHgwVjBhR1Nsa1pDUUI1Vmd2dU9YNFE1NHg2WWR2ZytCNVllY2NyMEtqQ2d6Z3lJaUlpSWlJaXFtdGFVeEVlMnJnUUJ6Sk9DOXVTd2lQd1paL0JhQzVYQkhGa1JFMFhRMGdpSWlLaUlDdTBTSkNxVXlHcjJMY3dzbDI0RllrYUUwS2xUYmN5MG1DMzRmYWp2NVFKSUtmMnVSVUxSOCtBVEN3TjRzaUlpSWlJaUlnb1dHeE9PMTdadFJ4clRtd1h0aVdGUjJCanY2R3NpQ1FLQW9hUVJFUkVSUFZFa1UyTVZKMFNWNHdLT0t0NDF5V0N5eDFHUnBvUjJzVGF0RnFjRGt3NmZraG93U29WUy9EUDBUUHdZSi9iZ2p3eUlpSWlJaUlpcWc5V25kaUdWM2N0aDkzcDdpUTBPRElhWC9ZZHlEVWlpZXFZUHlHa3VEWUhRa1JFUk5UVWhjdWM2QjlUZ2x2amRPZ1NhWVpVWEhFUzZZSUlsNG9VK0M0ekFzZnlRMUJpYnpwdjFlYW1uU216QmlRRFNDSWlJaUlpSWlydHdUNjM0WTJicHd1M0QranlNUy90YkJCSFJFUlZhVG96VzBSRVJFUkJwSks2MExPWkNiZkY2ZEZkWTRKQ1VuR2xvd3NpWERRbzhGMm1Hc2V1Ti80d2NsUHVWYXpKdWl6Y250cm5WZ2FRUkVSRVJFUkVWTTVEZmNmaC90NWpoZHVyc3k1aGMrNjFJSTZJaUNyVHVHZTBpSWlJaU9vWnVjU0ZSSTBadDhVYjBEZTZwTkkxSUowdTRHS1JPNHc4M2tnckkzTXRac3hPL2syNFBUaStCeGFOZmpTSUl5SWlJaUlpSXFMNmJORmZIc1hndUI3Qzdkbkp2eUhYWWc3aWlJaW9JbzF2Sm91SWlJaW9BWkNJWE9nWVljSFllQU1HeGhZalV1R29jRituQzdoZytDT01ORGthejF1NDE4NmZRWkhkRGdDSVY4ZGk1UjJ2UU1yMVBJaUlpSWlJaUtnQ01yRVVLKzk4QmZIcVdBQ0F3VzdEL1BOc3kwcFVIeldlR1N3aUlpS2lCa2dFRitKQ3JmaExhd09HdFRBaVJtbXJjRjlQR0xrOVE0MFQrU0V3TmZES3lBTnlxZkl1QUFBZ0FFbEVRVlRhQW55YmMxVzR2V1RNNDlDb3dvTTRJaUlpSWlJaUltb0lOS3B3TFA3TFk4THREVGxaT0tBdENPS0lpTWliaGoxelJVUkVSTlNJdEFpeFlVUXJJMGExTXFCMWFPVmhaTHBCZ2UyWkVUaVJyNExKTHFyRFVRYUdDeTRzdm5CT3VEMGt2aWR1N3RBL2lDTWlJaUlpSWlLaWhtUjB4NXN3T1A2UHRxeHZYa2dPNG1pSXlCdUdrRVJFUkVUMVRKVFNnY0d4UnR6U1JvOTI0UmFJSzhnWW5TNFIwZzFLZkpjWmlkOEtRbUJ1UUcxYUQrb0tjRVJYQ0FBUVFZUjVJeDhLOG9pSWlJaUlpSWlvb1hsdHhFTVF3ZjFIOHlGZEFRNnlHcEtvWG1rNE0xVkVSRVJFVFV5RTNJbWJZa3B3YTd3ZW5kVm1TQ3Q0NStad0FlZjE3amF0dnhXb0drUVkrZEhsQzhMbjR4T0hvWGVMaENDT2hvaUlpSWlJaUJxaTNpMDdZM3pYb2NMdEQ2K2tCM0UwUkhTaitqOURSVVJFUk5URXFTUk85SW95NGJaNEhaSTBKaWdrTHEvN3VjTklKYlpuUk9Ca2dRcG1SLzFzMDVwbnRXQlBmaTRBZHhYa1M4T21CSGxFUkVSRVJFUkUxRkM5OU9mN2hXcklQZm01dUc2MUJIbEVST1RCRUpLSWlJaW9nWkNMWGVpbU1lTzJlRDM2UkpjZ1JPcjB1cC9ESlVLYVhvbnRHV3FjTEZEQlVzOHFJemZrWk1FQmQ1QTZLSzQ3T21oYUJYbEVSRVJFUkVSRTFGQjEwTFRDd0xna0FJQURMbXpJeVFyeWlJaklvMzdOU0JFUkVSRlJsU1FpRnpwRldEQTJUbzhCell1aGxqdTg3dWNKSTdkbFJPQlVvUXFXZWxJWnVTM3ZtdkQ1eE82amdqZ1NJaUlpSWlJaWFnd21KdjN4dCtYV1VuOXpFbEZ3TVlRa0lpSWlhcURFSWlBK3pJb3hiUXdZMnNLSWFLWGQ2MzRPbHdpcE9pVzJaYWh4T3NoaFpMSGRqdU42TFFCM0s5WmJPZzBJMmxpSWlJaUlpSWlvY2JnbFlZRFFrdldFWG9jU2gvZS9qNG1vYmpHRUpDSWlJbW9FV29iWU1MSlZFVWEyS2tLclVKdlhmUnd1RVZKMFNtekxpTVRwUWhXc3pycC9LM2hFWHdpN3k5Mkt0V3RNVzBTRnFPdDhERVJFUkVSRVJOUzRSSWRFb2t0TVBBREE1bkxpaUs0d3lDTWlJb0FoSkJFUkVWR2pFcTIwWTBpc0ViZkVHZEEyekFLUmw2Skhod3RJMFNteCtiSWFaN1FxV0oxMVZ4bDV5cUFUUGg4UzM2UE9IcGVJaUlpSWlJZ2F0Nkh4UFlYUFR4YnBLdG1UaU9xS05OZ0RJQ0lpSXFMQWk1QTU4S2ZtSmVodU55Tk5yOFJGZ3dJT1Y5bDlYQUNTdFVva2E1VklqRFNqYzZRWmNySEw2L2tDSmIzRUtIemVKYnB0clQ0V0VSRVJFUkVSTlIyZG8rS0Z6eThVR3l2Wms0anFDa05JSWlJaW9rWXNST3BFNzZnU0pFYWFrRzVRNEx4ZUNadVh5c2RrblJMSk9pVzZhY3hJaURCRExxbWRNTEowQ05tcFdadGFlUXdpSWlJaUlpSnFlanBGL2ZFM1pucEpjUkJIUWtRZWJNZEtSRVJFMUFRb0pDNGthY3dZRjY5RDc2Z1NxS1RlUThaeldpVTJYWW5FV2EzS2ExaFpVM2tXaS9CNUczWHpnSitmcUNaY0xoZDBPaDEwdXJwcDNXU3oyWEQ0OE9FNmVTd0NTa3BLa0o2ZWp2VDBkRGlkem1BUHAwR3dXcTBvTHE3N0NieXJWNi9pMHFWTGZoMWpOQnFoMVdwcmFVUnVUcWNUWjg2Y3daa3paOHI4RFAzeXl5K3cyYnl2eDF4ZkhUcDBDSWNQSDBaMmRuYXdoOUlvNU9ibXd1RndCSHNZVk10U1UxT1JtcG9hN0dFMFdrYWpFUjkrK0dHdHZFYlgxOWVWUU1yT3pvYmRiZy8yTUlJdVRoMHJmSjVuTlFkeEpFVGt3UkNTaUlpSXFBbVJpb0VFdFFXM3h1bHdVMHd4d21YZUo4ek9hWlhZZURrUzV3SWNSaHBML1dFY0xnOEoySG5KUDVHUmtZaU1qTVQ1OCtlRFBaUXkyclZyaDNidDJ1SFRUejhOeXVQbjV1WkNvOUZBbzlINGZXeFJVUkdlZi81NUdJMit0WDNLejg5SHQyN2Q4T2MvLzVrVG1uNzY5Tk5Qa1pLUzR2VSttODJHek14TXIvZnQyN2NQQ1FrSlNFaElRR0Zob2RkOXJseTVFckJ4bG5idTNEbWNPWE1HWm5QRG1nejc5dHR2MGJKbFN5eGF0Q2dnNTNPNXFxNnl6OHZMdytqUm85R2pSdzk4OU5GSFBoMlRsWldGb1VPSFl0U29VU2dvS0FqRVVMMnlXQ3pvMGFNSGV2VG9JWVN6ZS9ic3dZZ1JJekJpeEFqazV1YlcybU1IMHJadDJ6QjA2RkFNSERnUVR6LzlkTENIMHloTW1USUZzYkd4MkxadFc3Q0gwbWdzV3JRSTgrZlBEL1l3eXBnN2R5NjZkdTJLRGgwNjFObnorWFBQUFlmbm5uc09HemR1RFBpNS8vM3ZmMlBKa2lVNGV2Um9sZnZ1MmJNSEw3endBcjcvL3Z1QWp3TUFNak16MGJselo4eWNPUk52dlBGR1FNOWRuMTlYQXVtT08rNUFURXdNM256enpXQVBKYWpDNUNyaGM2TzlZVjBnUk5SWXNSMHJFUkVSVVJNa0ZnSHR3cTFvRzJaRnRrbUdaSzBTaFpieWJ3M1BhcFU0cTFVaVNXTkNndG9DV1EzWGpDeDIvQkZDbHY0RGtlcVdYcThIQUs5VkcxYXJGVDE3OXF6V2VTc0tobnpsQ1lBODQyc29YQzRYUm84ZWpTTkhqdURJa1NQNDdydnZFQkx5UjhoKzVjb1ZiTjI2RlhxOUhpKy8vRElBSURvNkdvbUppVWhQVDhlamp6Nkt2WHYzZWozM2swOCtpYzZkTzJQQ2hBbG8yYkpsblh3OTlkbTZkZXN3ZmZwMFJFUkU0TXN2djhUWXNXT0YrL0x6OHpGaHdnU2twcWJpcDU5K1F1Zk9uZjA2OTVZdFczRDMzWGRqNGNLRmVQNzU1NFh0dWJtNWFOMjZkWVhIdFduVEJwY3ZYNjd3L3M4Ly94eVRKMDhHQUt4YXRRb1BQUENBWCtNS3BuWHIxcUdvcUFoU2FlVlRCeVVsSlRBWURORHI5Y2pMeTBOZVhoNXljM09SbDVlSHpNeE1YTGx5QlJrWkdjakl5TURwMDZlUmtKQlE0YmxVS2hYNjlPbURsSlFVUFBIRUU5aXdZUVBXckZsVDRmL0J2bjM3TUduU0pHUm5aME9sVW1ILy92MjQvZmJiYS9SMVYwUXVsd3VmZTZwTmJycnBKb3dlUFJvN2R1ekF3SUVEY2VUSUVjVEV4RlRyL0pjdlgwYjc5dTJyZFd4eWNqSzZkdTFhNVg3SGp4L0hwRW1UNEhBNDBLOWZQNnhjdWJKYWowZC8wR3ExK1BISEgyR3oyWVQvdjVLU2ttcS9scDQ3ZDY3TXo5cU5sRXBsdGM1YmtWT25Ubmw5dnJSWUxORHBkQ2dzTE1UMTY5ZHgvZnAxWkdkbjQrclZxOGpNek1TbFM1Y3djZUpFekpvMUs2RGo4VmkwYUJHS2k0dkxCWkZPcDdOYWxYSmlzUmhpY2ZWck1heFdLM2JzMkFFQTZOKy9mOEQvSHlxeWRPbFNBSURaYk1ZZGQ5d1JzUE5hTEJZc1dMQUFXcTBXMzM3N2JaV2RHVmF0V29WMTY5Ymh1Kysrd3kyMzNCS3djWGpFeGNWaDVNaVIrT0tMTC9EUGYvNFR0OTEyRy9yMzd4K1FjOWZWNjBwT1RrNUF4bHRhaXhZdGZOcnYzTGx6T0hMa2lGL0hORlpsUWtoV3FCUFZDd3doaVlpSWlKb3drUWhvRldKRHF4QWI4czFTbk5NcWtXdVNsZHZ2ckZhRnMxb1ZralJtSktqTjFRNGpiYTQvSm8xa2t1QzlGWjAyYlJxMmJObUNBUU1HWU1PR0RaQklKQUU3OTkxMzM0ME5HellJdDMyNTJ2cEdMcGNMZi8vNzMvSHp6ei9qYjMvN1c1MVdCanFkem9CWDVsbXRWcFNVbEFCd1YySFdsS2RkYWtoSVNLVVR0WFZGSkJMaHhSZGZ4TVNKRTdGdjN6N2NlZWVkMkxwMUsyUXk5Ky9TeVpNbk1YUG1URVJFUkFnaEpBQzgvZmJiMkxGakIzNzg4VWVzWGJzV1U2Wk1LWFBlN094c2ZQREJCd0NBQVFNR01JUUVNR3pZTUNRbUppSTVPUm5qeG8zRE8rKzhJMVJ5U1NRU1hMOStIVGs1T2JqNTVwdXhmLzkrdEczYjFxZnpYcng0RWZmZmZ6OXNOaHNXTFZxRWUrNjVCL0h4OFFEY3Y0K1Z0Vm1zclBYWjlldlhNV3ZXTEVna0VqZ2NEc3lhTlF1alI0OUdteloxdHlidXd3OC9qSlVyVitLTEw3N0F2ZmZlQ3dBWU1tUUlEaHc0Z09QSGo2TlBuejVlajh2UHo4ZjMzMzhQa1Vna0hOZTVjMmZZN1hiWWJEYlk3WGFZeldZVUZSWDUxWWJ5NjYrL3hpdXZ2RkxoL2VIaDRmamlpeTh3Y3VSSVBQWFVVOWk5ZXpjR0RCaUE1T1JraEllSGw5bDM2ZEtsZVBIRkYrRndPSkNVbElRdnYvd1MzYnQzOTNrcy9wSklKSkRKWkxEWmJFSVZWSGg0T0xaczJZS3BVNmVpZGV2VzVRTEkzMzc3cmNMdjhZMzhiUlhvcjE5KytRWGp4bzBUS3JhenM3TjludVJ2M2JvMWR1L2U3ZE8rZ3djUHhzR0RCM0hISFhmZzIyKy9CUUMwYXRVSzJkblptRFZyRnQ1OTk5M3FmUUgxMUpZdFcyQ3oyZEN1WFR0MDY5WU5nUHUxOU1LRkM5VTZYMVVCbTZWVWEvdEE4UFo0anovK09KWXRXMWJsc1JFUkVaZzFheFpFb3VwM3pmRDNmZEt6eno2TGYvLzczMzQvemhOUFBDRzhwbGJIOTk5L2o2S2lJZ0RBakJrenFuMmUrbUxUcGsxQ3E5SFpzMmRYdXEvZGJoZXFmTys1NTU1YUc5T0hIMzZJSDMvOEVYSzVQS0N0d092cWRhVTIzcWY1K3Z1eGF0VXFBTzZ2ZGNLRUNRRWZSME1pbC96eHQ2eU43ZmVKNmdXR2tFUkVSRVFFQUloVzJ2SG5sa2JvclJJazY1VElOSllQZHp5VmtZbVJKblRWV0NBVjFhd3lNaGplZSs4OXJGaXhBdEhSMGZqb280OENHa0IrOGNVWFpRTEk2aEtKUlBqZ2d3L1F1M2R2ckZpeEFvbUppWGoyMldjRE1FTC8rREx4WVRhYm9WSlZYdFc2Y3VWS1BQYllZejZmc3lxZWRxbkxsaTNEbzQ4K0ttemZ2MzgvaGcwYlZ1bXg1OCtmeCtyVnE3Rnc0Y0pLOTZ0b1F0VmtNbm10ZnJqcnJydncxbHR2WWZiczJkaTVjeWNlZlBCQnJGMjdGaUtSQ0IwNmRBQUFvVkpNclZZRGNBYzYwNmRQeDRjZmZvZzVjK2JnN3J2dkxsTkI2V21YS3hLSmhJbnRwcTV0MjdiNCtlZWZjZXV0dCtMSWtTT1lOV3NXTGwrK2pLVkxsMEtqMFdEYnRtMFlNR0FBc3JLeU1HYk1HT3pmdjcvS3FqUzlYby9iYjc4ZE9wME9jcmtjR3pkdUZBTElHNVgrK1gzaGhSZncxbHR2VlZweCtkaGpqeUUvUHg5dnZQRUdUcDgramErLy9ob1BQdmdndnZ2dXV5cXJDd1BCNFhCZzgrYk5BQ0Q4YnVUazVPRFFvVU9JaUloQXIxNjlLanoyODg4L2g4MW13N0Jod3hBWEZ3Y0FGYlp3bHNsa0NBc0xnMWdzUmtGQkFaUktKZjc2MTc4aUppWUdNVEV4aUkyTlJjdVdMZEdxVlN0MDdOalJwN0ZQbXpZTmZmcjB3ZFNwVS9IUlJ4K1ZteWdHZ0U2ZE9nRUFaczJhaGNXTEYvdFZtZVJMMWFBM250QjUyTEJoWmY0UFhTNFhqaDA3Sm55L3g0OGZqMy85NjEvVmVnekFYUldwVUNpcTNNL1hTZSt0VzdmaTczLy9PMHdtazdEdDJyVnJQby9IYXJYNnRKL0paTUt4WThjQXVKOFhBZURDaFF2QzJwT2ViWTNKMTE5L0RRQzQ3YmJidk43djYrdWV2MEdlcjlXdjFYbThtMjY2Q2N1V0xZTllMSVphclVaRVJJVFFyV0RxMUttSWpZMUZtelp0MEtWTGx6TEhhVFFhbjZvTkhRNUhuYTIvSENoZmZmVVZBS0JMbHk2NCtlYWJnenlhbXZPRXpCMDdkc1RkZDk5ZDZiNjdkKytHVnF1RlNDVENQLzd4RDU4Zkl5VWxCWW1KaWRVYTM0Z1JJL3phMzVmZnM5cCtYUWtXZzhHQUZTdFdBSEF2RHhBV0ZoYXdjOCtlUFJ0dnYvMTJ3TTVIUkUwVFEwZ2lJaUlpS2tNdGQyQmc4MkwwMEppUXFsZmlncUg4SkdpeVRvVmtuUXBkSTgxSTFKZ2JUQmg1OXV4WnZQVFNTd0RjVjF0WDFtTFJYems1T1hqeXlTY0J1RnVsMVhTdG9OallXQ3hmdmh5MzMzNDc1c3laZzcvODVTL28wYU5ISUliYTVNWEV4SlNiT0FYY2s2THA2ZWtBVU81K1g2cERuMzMyV1p3OGVSS2ZmZllaUHYvOGM5eDAwMDE0K3VtbjBhRkRCNGpGWWppZFRxU2twR0RBZ0FIQ01YUG56c1hxMWF0eDllcFZ2UG5tbTFpd1lJRnczOG1USndHNGc3ZEFUaWcxZEZGUlVkaTllemZHangrUHZYdjM0cjMzM2tPL2Z2MHdlZkprdEd2WER1dlhyOGVvVWFPUWxwYUdjZVBHWWUvZXZXWEMzZElzRmd2R2p4K1BNMmZPUUN3VzQ3UFBQc1B3NGNOOUdzY1BQL3dBQUJnM2JwelgreGNzV0lEMTY5Y2pLU2tKTDc3NElveEdJMzc1NVJmczJyVUxEejMwRU5hc1dWT2o2aUZmN051M0QvbjUrV2pidHExUWZmbnR0OS9DNlhSaTBLQkJGWVlGVHFjVC8vblBmd0M0QTRjYjdkcTFDMGxKU1ZDcFZBZ0pDUkdxZm4vNDRRZU1HVE1HVVZGUlFnVmNaV2JPbklrUFAveXd5djJxbW94Kzc3MzM4TjU3NzFXNno0MFQxRFd0K0s2cXlzMFQ4UFhzMlZPb25nS0F0TFEwOU92WER3REtiQWZjMWFjZXNiR3hBWm44ZGpnY2VPMjExN0I0OFdJNG5VNk1IRGtTLy92Zi94QWJHMXZsc1lzWEw4WXJyN3lDeU1oSW45dTJIajU4R0ZhckZUS1pESC83Mjk4QUFELy8vRE1BOTljMFpNaVE2bjh4OVZCR1JnYSsrKzQ3QU83Z3ViSDR4ei8rZ2J2dXVnc1JFUkVRaVVUSXlzb1NMa1pZdlhwMWhjY2RPWEpFQ0hFcVU1Tnd5dlA3WHZvaXFLeXNMSy92NlhiczJDRzA3YjdwcHBzQ01wN1UxTlJxUFhjSDRpS3NtbkM1WEVJVmJXcHFLbjc4OFVjQXdGTlBQUVdielFhYnJlemFlYVdmZnp6LzU3MTY5WUpZTEs2MEJibEdveEV1dGdxR1lMNnVlTlQwQWdGL2Z6L2VmLzk5SWRRUDVNV1Z0WEUrSW1xYUdFSVNFUkVSa1ZlaE1pZjZScGNnU1dOR21sNkJGRjM1eWRBVW5SSXBPaVVTMUJaMDE1Z2dyZUdha2JYdHNjY2VnOFZpd1MyMzNJSy8vLzN2QVQzM2pCa3pVRmhZaUJFalJ1RDY5ZXM0ZS9ac2pjODVmdng0akI4L0hwczNiOFpqanoyRy9mdjNWK3M4SjArZTlIclYvcUJCZzhwTUxwU2VBQWVBM3IxN1YzbnVZRStxbFRabzBDQ2h0WmhIVGs0T1JvMGFoZXpzYkl3ZE94YnQyclhEMDA4L0xiVHd2SEZmVDFYUmpldGIranJodUh6NWNwdzlleGJ4OGZHWU5tMGFBSGZiMkU2ZE9pRXRMUTJuVHAwcUUwTEd4c2JpeVNlZnhKSWxTM0Rnd0lFeTV6cDY5Q2dBNEU5LytwTlBqOTJVaElXRllkdTJiYmo3N3J2UnZuMTdZYzFGQUJnNmRDamVmLzk5UFByb283aHc0UUxPbmoxYjRlVHptalZyc0cvZlBvaEVJaXhmdnR6bk5uUDUrZmxDU095dCt1bXJyNzdDZ2dVTG9GQW9zRzdkT3Noa01tZzBHbnorK2VjWU0yWU0xcTVkQzdWYWpmZmZmNzhhWDczdlBFRmc2UXBoYjl0dXRHSERCbHk4ZUJITm1qWHpXdlhTdW5WcnIydE9oWWFHQW9EUEYyR0VoSVQ0TlZudGREcUY0QzVRazl6K1ZvMGtKeWVqVzdkdWFOR2loVkRkVnhteFdGem0vS1VEOFJzZjk4Ym5ZSThyVjY0SVA1dUhEaDN5ZWF5WEwxL0dsQ2xUc0gvL2ZzaGtNaXhZc0FCejVzeXBjbExaNFhCZzVzeVorUGpqajlHK2ZYdHMzNzdkNXdsMXordlV5SkVqaGZiYm5tMjMzMzU3amRia3E0OCsrZVFUT0oxT3hNVEVOSXJxT0ErRlF1RlRKVzU5VWRGcnRPZkNub1NFaERLdkUwMVJhbXFxMTJDcm92ZEVudmQzZXIwZUd6ZHVCT0J1TDEzVnVyWC8vT2MvdmJiY3Z2R2lpMEFvZlZHSFIzMTRYZkhYMGFOSDRYQTR5cncvOUpYUmFCUmFYTjl6enozNDhzc3ZBejA4SXFJYVl3aEpSRVJFUkpWU1NKem8wY3lFUkkwWjZYb0ZUaGVXYjcxNVhxL0FlYjBDN2NNdDZCMVZBbWs5bkdQY3VuV3JVSTJ4Wk1tU2dKNTc3ZHExMkx4NU02UlNLZDU1NTUxeWEvdlZ4T0xGaTdGbHl4Yjg4c3N2MkxoeEkrNjQ0dzYvejJHejJWQlFVRkJ1ZTFXdDBHNE00dW83aVVSU1pzMUpvOUdJKys2N0Q5bloyZmpUbi82RWI3NzVwdFpiWUNxVlN1emN1Uk1hamFiTXBHaWZQbjJRbHBhRzQ4ZVBsenZtK2VlZlIvZnUzWEhmZmZlVjJYN3c0RUVBd01DQkEydDF6QTJWU3FYQ3BrMmJ2UDZmenBneEF3YURBWk1tVFJLcWQ3eVpQbjA2Y25OekVSRVJnVWNlZWNUbng5NjllemRjTGhjNmR1eFlybXIybTIrK3dmMzMzdytYeTRWLy9ldGZaY0w4NGNPSDQ3UFBQc085OTk2TER6NzRBTmV1WGNQcTFhdTl0b1NyS1pmTEpVd2NEeDA2RkFDZzFXcUY2aGZQTm0rV0xsMEt3TDJlWkZYdGxrdnpoSkMrcmxuM3IzLzl5NitXcGFXclE0TFZ5dEhUM2pjL1B4OHVsNnZNNzNseGNiSHdQUWdrazhtRXc0Y1ArN3kvMVdyRlcyKzloWVVMRndydFYxVXFGZGF0VzRkMTY5WlZlWHhKU1FreU16TUJ1QVBsaWw1M3ZMMUdlRjVuNzd6enprcTNOUVkybXczLy9lOS9BUUFUSjA2c01OeXQ3WXJueG1MeTVNbjQvUFBQeTIyLzhmdm43ZUluYjkvakhUdDJDS0g5dkhuemZLN284dVhpQWwrbHA2ZFgyU2Erdmx1MWFwVmYzVDBxV3F2Ymw0czlTai9IKzNLUm03Y3VCL1hwZFNVdExRM1RwazNEcDU5K1dtSHJkcGZMaGVuVHArUEVpUk40NDQwMzhPcXJyL3IxR1BQbnowZEJRUUZrTWxtVlN3MFFFUVVMUTBnaUlpSWk4b2xVNUVMWFNETTZxODI0WEtUQXNmenlmL2hmS2xMZ1VwRUNjYUZXOUk4cHJsZGg1RnR2dlFVQUdEMTZ0RThWZnI2NmR1MmFjQVg1U3krOWhENTkrZ1RzM0FEUXJWczNqQjA3RnR1M2I4ZlNwVXVyRlVMMjc5Ky96R1NPWjdLdXFuWlJ2a3c2K2JJbVpERFk3WFpNbkRnUng0OGZSK2ZPbmJGdDJ6YUVob2I2UEJsYzBYNmx2OWFLSnNpYU5XdFdidHZBZ1FQeDFWZGZZZCsrZlY3M3Z6R0F6TWpJRU5iZmErZ1RtSUYwL3Z4NWRPalFRWmhNOXJRQjlTamRJbTdpeElsd09CekN0dHpjWE9HK3pNeE1HSTFHQUJBdUd2RHNGeDRlanFpb3FFckhzWHYzYmdEbHF5RC8rOS8vWXZyMDZYQTZuWmc2ZFNxZWV1cXBjc2ZlYzg4OXlNdkx3MU5QUFlVTkd6YmczTGx6V0w5K2ZjRFgvZnoxMTErRklNbnpNN1JseXhiWWJEYkk1ZklLS3k2MmJkc21UTncvL3ZqamZqMm1KMHl0YVR2cXV1WnJsZC9ISDMrTVAvLzV6NUJJSkxEYjdXV3FweTlkdW9UKy9mdmoxVmRmeFRQUFBGT2J3NjNTMkxGanNXZlBuakxiREFZRERBYUQzK2ZLenM3Mk9aUnhPQnc0ZVBBZ3hHS3g4RnFWbDVlSHRMUTBxTlhxUmxVcENMaGJWT2JrNUFBQUprMmFWT0YrM3RwL2UrTnZpK0RxdGpPdGlNUGhDR3JyeFdiTm1wVnBxWHIxNmxVQXFMQjFmdW4yb1U2bnM5ejluaXJJeE1SRXY5WXg5RmJsWFYzMWRkM0w2OWV2ZTkyZW5wNk9RWU1HQ2JmdGRydFFaZmZxcTYvaWpUZmVxUENjRVJFUktDb3FhbEFWdExWdDBxUkpPSEhpQkNaTm1vU0RCdzk2L2Q1OC92bm5PSEhpQktSU2FhWFBJOTZjT25VSy8vNzN2d0c0MjlENnV1WXlFVkZkWXdoSlJFUkVSSDRSaTRBT0VSYTBEN2NncTFpR1EzbmxyMnpPTEpZanMxaU9GaW9iQnJjb2hpVElhMGFtcHFZSzRjK01HVE1DZXU3cDA2ZERxOVdpUjQ4ZW1EdDNia0RQN1RGanhneHMzNzRkKy9mdlIwcEtTbzNXbVdrcVpzeVlnUjA3ZHFCbHk1YjQvdnZ2RVIwZERhRHl5V0JmMW9UczNMbHp0YXBhUm80Y0NRQTRkKzRjY25KeXFwemszTGx6SndBZ09qb2FmZnYyOWZ2eEdxT1VsQlFNSGp3WVhidDJ4ZHExYTcxT3RsWFZKczZqc3UvcGpCa3o4UEhISDFkNi9LNWR1d0Q4c1I2a1o5MDlUeFhDaUJFajhNa25uMVI0L0pOUFBvbnc4SEJNbno0ZEtTa3A2TjI3TjU1NjZpbk1uVHMzWU8zZ1BHMVhvNktpaExEQ3M2MWZ2MzVlMXh0ME9CeDQ0WVVYaE52dDJyWHo2ekU5bFM1MnV4MVdxN1hDaXBnYmxhNWdya3pwb01IWFkxYXVYSW03N3Jxcnd2dEZJcEhQNFkvUmFJUllMRVpjWEJ3dVg3Nk10TFEwSVlSY3NXSUZDZ3NMY2VEQWdhQ0hrUGZjY3crT0hUdUc1Y3VYNCtHSEgwWnhjWEdWVlVYNzkrL0hzR0hESUpmTFVWaFlXR2xGWjFoWUdJcUxpOHR0UDNueUpJcUtpakJreUJEaE9jN1RpblhjdUhIbExocG95R3cyVzVtcW80U0VoQXIzOWJXcmdMK3ZMU0VoSVRXcXNyengvM0RBZ0FIbzJiTW5Ibi84Y2ZUdjM3L2E1NjJ1Ly96blA4SmF0QmN2WGhTZTQ3T3lzcnp1YjdmYmhjOFBIanlJQ1JNbUNMZExWMEcrOXRwcmphSU5zTXZsS3ZNMVY2V3l6ZytlOTBRM3VyRWw5SmRmZm9tTWpBeW9WQ3F2RjlXVTVobGI2ZWY5dUxnNGJObXl4ZGNoKzYyeTh3ZnpkY1hqMDA4L3hhQkJnM0RpeEFrOC8venp3cyszaDhWaUVTb2ZwMDJiNXRONnFoNE9od09QUHZvbzdIWTc0dUxpOFBycnIyUEpraVdZTTJlT3orZW9USDFhYm9HSUdqNkdrRVJFUkVSVUxTSVJFQmRtUTF5WUZya21HZlpsbHc4amMwd3liTGdVaVNpRkhYOXVhUXpDS04zV3IxOFB3RjNGZHV1dHR3YnN2S3RXcmNLMmJkc2dsVXF4ZXZWcW55ZmMvVFZtekJpRWhZWEJhRFJpdzRZTmVQbmxsMnZsY1JxTCtmUG5ZK1hLbFZDcjFkaXhZMGVaSUtXeXlXQmYxb1E4ZWZKa21mQm01c3laK1BEREQ4dWR5MlF5bGRtdlo4K2VhTjY4T2ZMeThyQng0MFk4K3VpamxYNE4zM3p6RFFEMy8zMWptRHdOaEY5Ly9SVWxKU1U0ZVBBZ2V2ZnVqV1hMbGdWbGphOExGeTdnMHFWTENBOFB4L0RodzNIdDJqWGNlKys5d29VT0F3WU13Sll0VzZwOFBuamdnUWZRdW5WclRKZ3dBUWFEQVV1WExzVm5uMzJHSTBlTytCMytlYk40OFdJc1hyeTR6RFpQQ0ZtUmxTdFg0dHk1YzlWK3pOSnRaWTFHbzllcVlHLzBlcjNmaitYck1WYXJ0ZHcyVC9naUZvc1JFaExpOTJScng0NGRjZm55Wlp3OWV4YkRodytIM1c3SHFsV3JJQktKYXUxaUZIOU1tVElGdDl4eUM5cTJiWXVISDM3WXAyTzJidDBLQUJneVpFaTFXOHIyN2R1MzNQZnlycnZ1YXBTVDJTdFhyc1NWSzFlQ09vWmp4NDdWNktJa3ovT25XcTJHd1dEQWlSTW5jT3pZTVhUcjFnMlRKazNDaFFzWHZCN25TM3ZVbXZMV05lQkdubGJEQUxCcDA2WXlJYVNuQ3JKNzkrNEJYd004V0Q3NjZDTjg5TkZIUHU5LzhPREJHclZ6dDFnc3d2UFp0R25UaEZiVUZYRTRIQUJRcHRvdk5EUlV1RmpIMzNiNHZ1eC85ZXBWNGZ3M3F1dlhGVy82OWV1SFJZc1c0Zm5ubjhmNzc3K1AwYU5IWS96NDhjTDk3Nzc3THE1Y3VZS1FrQkRNbXpmUHI3SE9temRQYU51L2JOa3loSVdGUWFsVUJtMWRTeUtpeXZDdldTSWlJaUtxc1ZpVkRSTTdhSEZ6NnlLdjl4ZFlwUGoyc205WEY5Y0dUOVhTa0NGRHZLNGZVeDFaV1ZsQ3RjdExMNzFVcTlWcVNxVlNXTC9OMHdZeTBMeTFUeFNKUkZWKytOdUsxV2cwVnZqaFliVmFmZHJQbTVVclYyTEJnZ1ZRS0JUWXVIRWpldmJzNmRmNGFvdElKQkxhRTNvQ3hvcms1ZVVKclJRblRweFk2Mk5yS0taTW1ZTERodytqYytmT01CcU5tREpsQ3FaUG4rNzFaemM1T1JrdWw4dXZEMDliNWFwNGZnZi84cGUvUUM2WFkvcjA2Y0tFZVd4c0xBNGZQb3p3OEhDZmZuL0dqQm1ERXlkT1lNaVFJUURjbFllQkNDQ3JJejgvMytlMXFCd09CK3gyZTdrUG1Vd21WTHZwOVhxdiszaXI1UEgxL3lnNU9kbnZZN3kxdC9PMFNGU3IxZFdxSlBNRVA1NUtxMDgrK1FUWjJka1lQMzY4MStlYzBzOWZKU1VsWHJkWE5xbnQrWjc1MnVaUXBWS2hiZHUyUG44OUpwTkpXTnZRbjdhVlRWVlJVVkdsYlNsdjVQbTlydXJEVjU0TEhHcmE5dGl6Um1qTGxpMnhaODhlb1NKczlPalJVQ2dVWlQ1S0IwSTMzbGNiZnZycHB5cjNLUjFDYnQrK1hRakJnRDkrTjgrY09RT3hXRnptZWRmem50QVhPVGs1UGoyWGwvNW9MUDczdi8vaDh1WExpSWlJOE9uaUNrOTczSW91d0hFNEhENTkrTE4vWlFGNFhiK3VWR1QyN05tNDVaWmJBTGpYV2I1MjdSb0FkMXY0Zi83em53Q0FaNTU1eHE4MndEdDM3aFF1TW5yeXlTZUYxdkN6WnMyQ1RxY0x5QWNSVVNBeGhDUWlJaUtpZ0dtbXNHTmlCeTF1YWVQLzFjZTF4ZWwwNHRkZmZ3V0FHbDBSZnFOcDA2WkJyOWZYYWh2VzBqeGovL1hYWHdOV2RlQnl1YkJ0MnphTUdERUNpeFl0S25kL2x5NWRxdnpvM0xtelg0OFpIaDVlNFlmSEs2Kzg0dE4rM25pcUJKeE9KeVpNbUlEbzZPZ3lINEI3WFNOdkU0ZWVLa2lnZkFCYmtjV0xGd3RycGgwNWNxVFNzWGtDeGIxNzl3cHRYNzFac1dJRjdIWTcxR28xeG80ZFcrazVtNXBldlhyaDZOR2pRc1hMaWhVcnNIbno1am9kZzZkMXAwNm5nOHZsd3BvMWE5QytmWHZNbWpVTHk1Y3ZoMFFpS2ZmaDRlMitEaDA2NEdWNEtId0FBQ0FBU1VSQlZLZWZmc0xDaFF2TFZTN1dwU2VlZUFKNWVYbUlpNHVyY3QvdTNic0xnZU9OSDU2SjZBNGRPbFM0ano4dEJXdURWcXNGQUdnMEdtRmJWY0ZDNmZhRi9mcjFBd0Q4K09PUDBHcTFtRGR2SHFSU0tWNS8vWFd2ajFmNitjdHo3STNibjMzMjJRckg2Nm5jOUxTN3JZN0t2cmFRa0JDaERlTzBhZE9xL0Y1NGE4WGFsTHoyMm11NGV2V3F6NEhUbFN0WGZQcndsYWRONlR2dnZGT3VmYWEvYkRZYkRoMDZoRmRlZVFXQU96RHQzYnMzenA0OUM3UFpMSHg0MXM0RlVHWjdiYXovNm5BNGhNcGN3TDBXY0ZwYVdybjlTbGV0RlJZV1l1L2V2UUVmUzMweWVmSmtuRDkvM3VlUG1xNVIvc0FERCtELy91Ly84UGJiYnlNOFBGem9LdUtOMCtrVTNwdFdGVXhuWjJmWE9CQ3M3MG8vTjRoRUlxeGV2UnJSMGRISXo4L0gvZmZmRDVmTGhXZWZmUmJGeGNXSWk0dnp1NFhxbWpWcjRISzUwTGR2WDJITmV5S2krb3p0V0ltSWlJZ280Q0xrVGt6c29FV0pYWXlkV1JHd09ZTjNaWGhtWnFaUVBlZFpGNjJtVnF4WWdSMDdkdFI2RzliU1BKVTNSVVZGWmRxRzFzVE5OOStNN094c0FPNEtMZ0NReVdSWXRXb1ZBUGNFVkZVY0RnZldybDFiNDdFRW1zMW1RMEZCZ2RmN1ltSml2SzRONmN1YWtEY3FIWXhXTlJrN2F0UW90R3ZYRHBjdlg4YXlaY3V3ZE9sU3IrUDJyRWQ0MzMzMzFWcVZTVU1XSGg2T2I3NzVCbSsvL1RiVWFuV2R0OXFiTzNjdU5tellnRDE3OXVEZGQ5L0ZzODgraTFPblRwVlpEN0cwbEpRVTRibW5vdkJOSXBFRXRjM3krdlhyOGZYWFgwTWtFdUdUVHo1cDlPSDM2ZE9uQVpSZlExUWlrWGhkayt2RzMvOUJnd1lCY0wrK1RKZ3dBUVVGQlpnN2Q2NVFCVmxjWEZ6dGxxYmVlRUsvcWk3Q3FFeEY2K0dtcDZmRDRYQkFKcE9oUTRjT1BwMHJMUzJ0UVFRQnRlSFVxVlBDdW01UFAvMDAzbnZ2UGEvN1NTUVNJWEErZXZTb1QrZjJyTU5ZVlF2dUdUTm1ZTmFzV1ZpN2RpM1dybDFiNWtJSGY1V3VQQVArYUdOYVdsRlJFYjcrK3V0cVA0YS9mdnJwcHpMaDZwQWhRMkN4V0xCNjlXcmNlZWVkd3ZZYnE3VldyRmlCMGFOSEEvRGVJclovLy80NGR1eVlYK3Z1bFphVGsxTmhxOHUwdERUMDZ0V3JXdWYxbFZxdHJ2YllxK3Z1dSsrR3lXVEM0TUdEY2Z6NGNheGR1OVpyRzNUUHhTZUE3eFhialUzcG43a2JmNGRidEdpQkZTdFc0STQ3N3NEdTNic3hjZUpFSWRSOTU1MTMvSDY5ZVBEQkIvSFRUejloOCtiTjZOZXZuOC9yenZyaTdObXpsYTZmVGtSVUhRd2hpWWlJaUtqV2hFaWR1S09kRGhhSEdMdXVWbi95dENZeU1qS0V6LzFwVDFmWitXYlBuZzBBbUROblRxMjJZUzJ0OU5nek1qS3FGVUlXRnhlWFdVOG9PenNiOGZIeGVPNjU1L0RJSTQ4QWNFK2MraEkrZXZ4L2UvY2QxdFRaL2dIOG00U2hpQU5SVUhHTGZWVzAwdGF0YlIxMW85WXRhRVVjcjI5VnFuV2hWWEd2S29wN1VGUlVjQlgzeElXSy9nUjNsV3JkeUZLcExCa1NDUG45a2VzY0Uwa2dRQmpxOTNOZHVTNlNuSk04Z2VTYzhOelBmZC82YlAvVFR6L3A3Tm1qVHNqQW1qbHpKa2FQSHAzamR0cG9tK3k5ZGVzV3Z2NzZhekhRT243OGVLMmxON1ByQ1NsTU5BdWxKdk5DS3BYaWYvLzdINlpObTRhTkd6ZGk2dFNwNHBnRTN0N2VDQThQQjZEcU42bU5lb2JJNStURDk5RGt5Wk4xYm11b0JRZmFsQ3RYRGw1ZVh1allzU1BjM2QweGNPQkEyTmpZRk5qekZZYmp4NDhEVUgwMmhOTFAyYmx6NTQ3T0xPaHZ2LzBXMTY5Zng5NjllOUdqUncrdDJ3aWxIZFd6Qy9XaEhqREo3YjdkdW5YRDl1M2JBVURNV203ZXZMbkdOdVhLbGRNNm1mdGh4bHU5ZXZWUXZYcDF2SGp4QXVmT25VUERoZzNGVXJZcEtTbW9VcVVLSEJ3Y3NISGpScFF1WFZwamNsbzlLUDFob09UNTgrZGF4eTRFWkN3dExmVjl1YUpWcTFZaFBUMDlTeC9hWjgrZVllTEVpV0tBMWNYRkJaczJiZExyTVUrZlBwMWpmN2hQMVk0ZE82QlFLRkMvZm4wc1hyeFlaeEN5Wk1tU2VnY2ZCZnB1NytycUNpTWpJMnphdEFsUG5qelJLUEdiV3hLSkJCWVdGdmp5eXk4eGZ2eDRzV3k0T2w5Zlg0M3NWNlZTQ2JsY1htREJwbDI3ZG9rbFZCVUtCYnAzNzQ1dDI3YWhUNTgrbURGakJ1YlBudytKUklKWHIxNEJVSDBlbzZPamNmRGdRYng1ODBicjV5UTBOQlEzYnR4QXMyYk44bHp5MnRUVVZLUFhzN3JDV0l4bVNMb1dUV2tyQzEyeVpFazBiZG9VTjIvZXhLaFJvMkJuWjVjbHk3STRCU0dMNnJ5aS9qdlExcyt5VjY5ZUdEVnFGTHk4dk1RQVpNZU9IVFY2bWVxcmZmdjJPSFhxRkd4c2JKQ1JrWkZsTVVGK2ZLNExUSWlvWURFSVNVUkVSRVFGemxTV2llN1ZFNENzMWJRS25QcEsrWExsOHQrWGN1VElrVWhNVE1TWFgzNVpLR1ZZQldYS2xCRi9Ua3hNek5XK2NYRnhXTE5tRFZhdlhxMlJIZWpoNFFGWFYxY1lHeHNidEk5UmRIUzBSbStiVXFWSzVXcVZkOW15WlZHMWFsV2Q5d3ZsdXJUMXo0bVBqOGU5ZS9jMEFpbFBuandCZ0h4bEVFeVlNQ0hQKzZyNzczLy9pOFdMRnlNaElRSHo1czNEdW5YcnhQdVNrNVBGL2tBT0RnNDZBMm02QWp1ZnV1STBNZmJERHorZ1U2ZE9DQWdJZ0tlbjUwZGZEcTEvLy82NGUvY3VsaTVkbW0xdlFvR0ppWW5PeVhqaGMvbm16UnVkMndoMFpTdnJJN2Y3cWg4M1Q1OCtEU0R2SmJwVFVsSTBzaExIalJzbkJpRXVYcnlJeE1SRW5EcDFLbC9sVTlVSnBTanpFbHdmTVdLRXh2V2dvQ0JzMnJRSmUvYnNRWHA2T3ZyMjdZc0xGeTVnOCtiTk1ESXl3dHExYTNXZUR3SURBekYvL256Y3ZIa3oyNUxTbjdMQmd3ZGowNlpOOFBmMzEvbit6bTBnUTVmSXlFaXRBUjJwVklxeFk4ZGk3Tml4Qm5tZTdDZ1VDaXhmdmx6anRtSERoaUU4UEJ4SGpoekpjbTZ2VzdkdXZwNHZMaTRPZm41K2FOMjZOVzdldkluazVHUnMyYklGRlNwVXdQTGx5N0Z3NFVJOGVQQUF2cjYraUl5TUJLQmFtTlM4ZVhQNCtQaGc2OWF0V2hlb0NObXJqbzZPK1JyZnB5SzMvYnc5UFQxeCtmSmwzTHQzRDMzNzlzWDE2OWRSdm54NThYNzFBRnhPeDMwN096dWR4NWo4QkFRRlJYVmVVYTkwb0NzN2VlWEtsVGgyN0pqWUZ6S3ZKZGlsVWluczdPd0FaRjAwbDFlZlVqOVRJaXArR0lRa0lpSWlvaythK21ydjNFNjZmR2pUcGswNGZmcTBXSVkxUDFseHVhVStxWlBiSGt4SGp4N0Y3Tm16QVFBMk5qYml4RjIzYnQzRTE2QlBscWpRczhyR3hrYnJLbTlCZmtyRDZVTW9UZnVoeE1SRVZLMWFGVlpXVm5qNjlLbDQrNTA3ZHdDOG44QmZzV0lGTm0vZW5HVi85Y2t2WGM4QjVHL0N4OExDQXBNbVRZSzd1enMyYnR5SVljT0dvV25UcGdBQWQzZDNzYytZcnQ1eXBITGx5aFc4ZWZNRzNidDMxMXE2TUx0TVBWMm1USm1DdFd2WDZyMzk4T0hERVJBUWdIMzc5bUhac21YWmZpWUUyVzFUcVZJbFJFUkU2UDM4aHRTaFF3ZlVyMThmSmlZbWVnVWhzeU1zSUJDT005bkpTMkJaQ0o1MTdkbzFUNW1CRnk1Y1FHaG9LRXFYTG8xMjdkcHAzQmNmSDUvdFp4OVFaUXIxNmRNSG9hR2g0bTJ6Wjg5RzU4NmRVYk5tVGJGc1paY3VYUXcycVNzRUlSczFhcFRyZmQrK2ZZdUxGeThpSUNBQUJ3OGVGS3NETkc3Y0dDdFdyRUQ3OXUyeGE5Y3VPRGs1WWYzNjlUQXpNOU1JcW1ka1pPRG8wYVB3OFBCQVVGQ1FlTHVYbHhlbVRadVd6MWYyOGJHM3Q4ZjU4K2V6RFFqbkp3aWlycUFXWG9TRmhhRnYzNzRBY3M2KzNMdDNMNTQ4ZVlKeTVjcUppN3BDUWtMdzRNRURkT3JVS1V1dzNjTENJc2R5c29EcWZQdGhPVlVBMkxwMUsxSlNVdEMzYjEvY3ZIa1RnQ280c216Wk1wUXNXUklMRml4QW8wYU5ZR3BxS3A3bnExV3Joa0dEQnNISHh3ZkxseS9IMkxGak5iN3ZoWWVIWTl1MmJUQXpNNE96czNPT1k2T3NTcFFvZ1QxNzlxQnAwNlo0OXV3WlhGeGNjT2pRSWZIK3RMUTA4ZWVjTWlGalkyUDFlczY4Zm82SzRyd0NRQ05iV05mL0c4SEJ3V0liQkFEWXVIRWp2THk4OHZSOGhpYVR5YUJRS0lyVmdpOGkrblF3Q0VsRVJFUkVuelQxRWxuNW5WeWZNbVVLQU5Xa3JMNWxXTlVub2ZQemozMXFhcXI0YzI2RHFWV3JWa1hwMHFYaDV1YUdpUk1ud3N6TUxNczI2bVVBMDlMU29GUXFZV3BxcWpGKzRlZWdvQ0M5eTVudDNyMWJ6RHlJaTRzelNEWnFVbEtTbUlXMGE5Y3VEQm8wQ0lBcVc3UmV2WHE0Y2VNRzd0eTVJL1pudW5yMUtvRDNmZHhldjM2dHM4ZWpJS2Y3ODJQaXhJbjQ0NDgvOE9MRkM3aTR1Q0FrSkFTM2I5L0dxbFdyQUFCRGh3N05VdXBNSFNlSWdIMzc5c0hUMHhPTkdqWENYMy85bGVYKzdETDFkTWx0OEZ6bzl4WVdGb2JrNUdTOXlxRmx0NDJ1ZnBHRndkalkyQ0RscWdHSWZRVWZQWHBra01kVGw1aVlLSDdlaFZLTXViVmt5UklBcW95MkR6TVZGUXBGdHAvOWhJUUVEQmd3QUFFQkFiQ3dzSUNQanc5bXpweUp2Lzc2QzgyYk4wZXZYcjNFSHJsQ2tNY1FBZ01EQVFESGpoM0QzMy8vamNXTEYyZGJrbnZuenAyNGVQRWlRa0pDY08vZVBmRjlKNUZJMEw1OWUweWVQQmxkdTNaRlptWW1WcTFhSlFZVHBWSXBsaTlmamhZdFdzRGUzaDdlM3Q3WXVuVXJYcjU4Q1VCVlRjREp5UWt1TGk1aS84TFBrZkRaejBscWFtcXVqME5Bd1dja3BhYW00c2FOR3psdUo1Zkx4VExEbzBhTkVvUFRnWUdCYU4rK1BhNWN1WUp1M2JyaHhJa1QrUDc3N3dHb1NyZnFVNTc2eFlzWEdEcDBhSlp4TFYrK0hDWW1KbkJ5Y3NLTUdUTTA3cDgzYng3Njllc245bDRWRmdJMGFOQUFQL3p3QTc3NDRnczhmUGdRR3pac3dNU0pFOFg5SmsrZURMbGNEbWRuWjFoWVdPUTR0cytCcnU4UjZ1V2lQOVNnUVFNc1dMQUFFeWRPeE9IRGg3Rm16UnE0dXJvQzBBeEM1dlNlLzdCYWhxN256KzY3amlFL0k0WTRyd0FRKzg4RDBKb0ZIeGNYQjJkblp5aVZTcFFxVlFySnljbjQ0NDgvMExObnoySlI0Y0xVMUJRcEtTbEYrbDJFaUQ1ZE9TOVBJaUlpSWlMNmlLbVh6SHY3OW0yK0hpdS8rK2RIUWtLQytMTjZhVlo5ZlBYVlYzajA2QkZtekppUll3QXpQajRlSlVxVVFNbVNKUTJXelZHWWhJbi9yVnUzQWxEOXpTNWR1Z1JBMWFzT1VBVWhsRXBsbG92NjZuUnQ5d3VYL0NwVnFwUlloalUwTkJUT3pzNFlOR2dRRkFvRkxDMHRzNVMrbzZ5Q2c0TUJvRWg3TVZwWldZay94OFhGNlh5L0NPV0RnZXpmVjBLZzUyTW5UQ0FicWtTY09pRXpxa2FOR2hxL2YzMTVlWG5oNU1tVGtFcWxHRE5tVEpiN0xTMHRkZjU5d3NMQzBMcDFhd1FFQk1EZTNoNGhJU0hvMGFNSGpodzVncG8xYStMMTY5Znc4dkpDUmtZRzZ0U3BvMWNmWEgzY3ZYc1g0ZUhoS0Z1MkxDNWV2QWdmSHgrTjg0RTJZV0ZoOFBMeXdwMDdkNkJRS01UZ3dkT25UM0gyN0ZsMDdkb1ZnWUdCYU5xMEtTWk1tSUNNakF5c1dyVUtDeGN1QkFBTUdUSUVkZXZXeGVMRmkvSHk1VXRVcWxRSmZuNStpSTZPeHJwMTZ6N3JBR1JSdUgzN05pUVNpY0V1NmtFbVhkc0FxaEtjVDU4K1JZVUtGVEI4K0hCeEgydHJhNXc1Y3dhMWE5Zkdnd2NQRUJrWmljREFRQVFHQnVwOVRLNWV2YnE0ajJETm1qV0lqbzdHanovK3FMUG5xQkNBVEU5UEY3TTRHemR1RElsRWdsOSsrUVdBcXNSbFRFd01BT0RFaVJQWXUzY3ZqSTJONGVibXB1ZHZuSFFaUDM2OFdNYmF6YzFOTEN1cVhxRWpMNEgzb3BUZjg0cEE2TjFyWkdTazlidjI2TkdqRVJFUmdSSWxTaUFvS0VoY3pEaHk1RWp4L1NvdzFBTEczQkRHckI1TUpTSXlGQVloaVlpSWlPaVRwdDViVUNoRGwxZTNidDNTNjFLblRoMnQrK1NIVUFvVlVFM2U1VWE1Y3VWZ2JXMnQxN2IzN3QwREFKaVptUm1zcjFWaEdqcDBLR1F5R2J5OXZSRWJHNHVqUjQ4aUxTME5EUm8weUhldnFyekl5TWpBbkRsenN0enU0T0FnQmtIKy9QTlBoSWVIQTREWSs0cDBrOHZsNHVkSkNDd1hCZlVnbTlBWFRTNlhZOUdpUlRrR2lUSXpNelZLVzM1S2hBemswTkRRSEV0SE4yblNKRmZCRTZGOGFsaFlXSzRETDFldlhrVmNYQndBd05YVk5VdHAwN2k0T0kweXpncUZBcnQzNzRhenN6TlNVMU5ScWxRcGpCZ3hBdE9uVDBkSVNJallZN1o2OWVvSUNRbkIwS0ZEWVc1dWpnWU5HbURmdm4xNUt0ZGRvVUlGZUhsNXdjdkxTOXgvNDhhTkFJRGV2WHRyM1VjSWtxcVhrUjAvZmp6NjlldUh0V3ZYNHVuVHB3Z05EY1dNR1ROUW8wWU5uRHAxQ3UzYXRVTzdkdTF3OCtaTjJOcmE0dEtsUy9qbGwxL1F2SGx6QUtxQVF2WHExVEYzN2x4VXFWSUYvLzc3TDVvMGFmTFJCUmNvN3g0L2ZveTVjK2NDQUtaTm01WWxzNnR5NWNvNGMrWU16cDA3cDFINk9pa3BTV1BoeFljeU1qTHcrdlZycmZjSkM0YjBDUmFlUDM4ZUtTa3BNREV4UWF0V3JRQ29nam5WcWxYRHYvLytpM0hqeGlFeU1sSXN2enB5NUVpTjcyWjVZV0Zob1ZkZzkxTW1sVXJoN2UyTnlwVXJ3OGZIQjFXcVZBR1F2Mm9kaGxiWTV4V0JzSkJJV3dCOTI3WnQyTGR2SHdCZzJiSmxzTGUzaDQrUEQweE1UUEQ2OVd1TUdqVktZM3Yxa3NhRmxaa29WRW5SdDF3dUVWRnVzQndyRVJFUkVYM1NhdGFzQ1dOalk2U25wK2U3eEthOXZiMWUyNmxQMU9xN1QwNkVzWmNwVTBidmdHSmVDRUhJQmcwYTZOeW1WcTFhT3UrN2RPa1MyclJwWS9CeDZjdkd4Z2E5ZS9mR24zLytDWGQzZDl5K2ZSc0FNR0RBQUFEQW9FR0R4TnMrcEc5UFNFQy9MSy9YcjE5andJQUJ1SERoQXR6YzNMSk16TTJiTnc4K1BqNWlINkUyYmRxZ1o4K2VPVDd1NSs3NjlldGljRXRYRUxLZ0pvVG56NStQc21YTElpMHRUZXpqVktkT0hiSEUzNnBWcXpCanhnenMyYk5IN0VYNm9kVFVWRGc2T3VMdzRjTll0V3FWV003dVUxR3RXald4OTJ4d2NMQllwaEZRQmN6VU16ektsU3VuZC8rdEQzdklHUmtab1d6WnNucVB5OWpZR0ZPblRrVnNiQ3htelpxRlNaTW1vVVdMRnZqeHh4OWhiR3lNY2VQR0FRQThQRHhnYlcyTnpNeE1iTm15QmFkUG4wWmlZaUw4L2YzeDY2Ky9hbjNzaWhVcndzZkhCOTdlM25yMUJsVjMrL1p0SERod0FQdjM3NGVmbng5R2pod3AzdmZpeFF0NGUzc0RVQVZSdG0zYnB2TnhIang0SUI2M3pNM054UWx2UUZYK2NPZk9uZmpqanovRS9wTG01dWFZTW1VSzNOemNZR3BxaW8wYk4yTDgrUEhpUHUzYXRZTzd1enNxVnF5SU1XUEd3TjNkSGJ0MjdjclZhL3ZjMmRuWkdhUnNwTDI5UGRMVDA3UGNMZ1RibGkxYmhtclZxdW45ZVAvODh3OGFObXdJQUZvZkZ3RGF0bTJMbEpRVTJOcmFZdXpZc1dLV2x6cHQzd1YrL3ZsbjdOdTNEM1BuenMwU1RMeDkrelpjWEZ5UWxwYUdLMWV1WkNuUDd1am9DSmxNcGxlNWUrSDkzYnAxYXpGNFltcHFpdm56NTJQWXNHSFl1M2N2UWtKQ0VCTVRBMHRMU3pHZ1N2blhvRUVEUEh2MlRLUDNZMHBLaXZoelVRY2hDL3U4SW5qOCtERUFaQ21WL2VEQkF6Rkx0M3YzN3VLNXBtSERocGd6Wnc1KysrMDNIRHAwQ0Z1M2JvV0xpMHVXeDAxUFQ0ZXhzVEhXclZ1SHlwVXJvMXUzYmdXeUlLUnk1Y29JRHcvWDZPZXNWQ29SRWhJaUxsQWhJc29yQmlHSmlJaUk2Sk5tWW1JQ2UzdDdYTHQyVFN6aCtERVNWbHMzYmRxMFFQdEZIVGx5QkFBME1ocytWTHQyYloxWlB0cjZUUlkyZDNkMzdOKy9IK3ZYcjRkU3FZU3hzYkU0c2YvOCtYTzlndEY1Q1Zpcmw4eTZjdVVLaGc0ZGlzaklTSmlibXlNMk5sYWpURjEwZERRY0hCekVBQ1NnNnJVNWVQQmdlSHQ3TStNb0cwSzJqS21wS1pvMWExYW96LzMzMzM5ajkrN2Q0bldKUklJRkN4WUFBQ0lpSXNTZkowMmFwUE14VEUxTlVhWk1HU2lWU3Z6eXl5OUlTVW41Nk1zRTNyOS9IM1BuenNXRUNSUFFva1VMZE9qUUFkdTNiOGZ4NDhjMWdwRGUzdDQ0ZWZJa1pzeVlnYSsrK2dwbnpwelIremttVHB5SWxTdFhvbWJObWtoSVNFQktTZ3FPSHorZTYvZkFraVZMY1BmdVhheFlzVUljZTcxNjllRHI2d3NBbURObkRxeXRyV0ZzYkF4L2YzOTg5OTEzT0hqd0lDWk5tb1NWSzFlS2o3TnMyVEo4OTkxM2FOYXNHU1FTQ2Rhdlg0ODFhOWJneXBVcjJmYWRVejlPMUtwVlM2TWY3OHVYTDhVTXpZeU1EQXdlUEJocGFXbm8yTEVqV3JkdW5lM3JjblIwUkhKeU1qdzhQTkNqUnc4OGUvWU14NDRkdzU5Ly9vbExseTRoTXpNVGdDcjRPSHIwYUV5Wk1nWFcxdGFJakl6RW1ERmpjUGp3WVVna0VqZzZPbUxYcmwxaXFjdVJJMGZpOTk5L3g1NDllK0RrNUZRc2VwZmx4N1p0MjNEdjNqMlVMbDBhczJmUEx0RG5VcytzelM5dHdXMW5aMmNFQkFUZzRzV0w4UGYzMXpzelhMMy9yYTZndVJERTJiQmhnOTdubyszYnQyUG56cDBBb0xXOGRGcGFHdTdmdjQrMHREVDA3ZHNYSjArZTFQZ3U0ZURnSUpiNnpFNUNRZ0wrL1BOUEFCQjdUZ3VjblozaDYrdUwwNmRQaTU4dFQwOVBuZVZkYytQbHk1ZTVDbEI5eXRRRGtJQm1DYytjZ3BEWjliTlZsOWZ2dWtWeFhnRWdMandTc3VRQjFYdTFWNjllZVB2MkxheXRyYkZseXhhTmZhWk9uWXBEaHc0aE9EZ1lFeVpNUVB2MjdWR2pSZzJ4dWdLZzZsbHBabWFHbzBlUDR1VEprMWkrZkhtMjN6SHlxa2FOR2dnSkNSRVhxZ0NxaFE0dFdyUkFsU3BWRUJFUklmNU5EaHc0Z0xsejUrTCsvZnVvVmFzVzVzK2ZqLzc5K3h0OFRFVDA2V0E1VmlJaUlpSXFOTWFTOTE4LzB4V0ZVMTRJQU5xM2J3OEF1SGp4b3M1Vi84VlpXbG9hTGwrK0RPRDlheWtJVVZGUk9IWHFGQURBMzk4ZmQrL2UxYnJkMmJObjhlREJBNjBYZlRJWUNscWpSbzNnNnVvcVR2WTdPanFLQWNDclY2L3E3UG1tYjA5SVhmMTUxRmVQZCtyVUNaR1JrV2pZc0NHdVhidW1FWUM4ZlBreW1qZHZMdlloY25KeUVnTVBmbjUrYU5XcWxjN2ZQYjBQUWpadDJqVExSS2pneG8wYmVQdjJiYTR1Mm5vRWZxaDM3OTVvMXF3Wm1qVnJob0VEQitMVXFWTVlOR2dRQUZVR1VHSmlJcG8wYVlLZmZ2cEo1Mk5JcFZKczNicFZ6TTZkTm0wYUZpMWFsTnRmUTdIdzhPRkREQmt5QkEwYk5zU2VQWHZFeFJLOWV2VUNBT3phdFVzand6ZzZPaHIrL3Y3aThVeGZmbjUrV0xWcUZRQlZ0cW1IaHdmUzB0TGc0T0FnZm81eVk4MmFOUUNBRGgwNlpKdjFYTHAwYVJ3OGVCQ1dscGJ3OVBURWlSTW5BS2dDaERObXpFQ0xGaTNFVW41SGpoekJnd2NQNE9Ua0pBYjhCSkdSa2RpNmRTc0dEaHdvbG80RVZJc2laRElaMnJWcmg5V3JWK09iYjc0QkFERkFIUlFVQkhOemM3R0hiSFlTRWhMdzZORWovUDMzMzlpelp3OXExNjROVjFkWFhMaHdBWm1abWZqaWl5L2c0ZUdCOFBCd0xGKytIR1hLbE1IdnYvK09ldlhxNGZEaHd6QTNONGVmbjUvWWsxWTRIaG9iRzJQMTZ0VlFLcFZ3Y25MNjZJOU44K2JOZzRlSEIwSkRRd3Y4dVZKVFUzTThsK1NuNy9DcVZhdFF2WHAxeE1URW9FT0hEbGtDSFBuaDZ1cUs4ZVBINDRjZmZ0QnIrMGVQSG1IczJMRUFWRm0weTVZdHk3Sk44K2JOeFF6eWMrZk80WC8vKzUvRy9XWEtsRUh0MnJWemZLNlZLMWNpUGo0ZTV1Ym1XZ01mSDVhc3owK1BPNWxNQmhzYkc5alkyS0JreVpJb1VhSkVqcGZQa1hyUDlKd1dvOGxrc213ditteG5DSVk4cjJSbVp1TGt5Wk1BM2xjU1VTcVZHREprQ0I0K2ZBZ2pJeVBzM3IwN1M4OUptVXlHclZ1M3d0VFVGSW1KaVJnMmJCaVVTcVZHbHJCUVJsd29rMXBRdmJCcjFxd0pBQnF2WFZoTWtKYVdKZ1lnZCs3Y2lUNTkrdURPblR1UXkrWDQ1NTkvTUdEQUFCdzRjS0JBeHBVWGNzWDcvL1dNcFF4OUVCVUgvQ1FTRVJFUlVhRXBKWHUvNGo1Sm5wck5sb2JWcDA4ZkFFQjhmRHpPblR0WGFNOXJLQUVCQWVJa21xNitZSWF3Y2VOR0tCUUtHQnNiaXhNeHo1NDlLN0RuSzBqcS9kNk9IajJLNDhlUEYvaHpYcmh3UWZ4Wm9WREF5Y2tKd2NIQllwQWpQVDBkYytmT3hmZmZmeS8yZ0p3MmJScDhmWDBSRkJTRURoMDZBRkQxRVczU3BBbm16WnVuMFdlSlZNR2ZpeGN2QWtDMlpYL056TXhnYm02ZXE0cytQZndHREJpQTRPQmdCQWNIWS9mdTNlallzU01BWU4yNmRUaDY5Q2drRWdrOFBUMXp6T0NReVdUWXVYTW5IQndjQUFBelpzelFPbWxmbktnSEV4OC9mZ3huWjJjMGFOQUF2cjYreU16TVJMTm16Y1NTYmQyN2Q0ZWxwU1hDdzhNMXlvSUtFNXI2bG81VUtwVll1blFwaGc0ZGlzek1USXdmUHg0OWUvYUVpNHNMZnY3NVo4VEV4T0M3Nzc3RDVzMmI5WDRkMGRIUll0Ymo1TW1UYzl5K1JvMGE4UFB6dzdCaHc5Q3BVeWNBcXVDcnNLQkZ5QnIzOXZaRytmTGxjZkxrU1N4WnNrVGMvODgvLzBUVnFsVXhmUGh3N04yN0YvSHg4VEExTllXRGd3TzJiTm1DVjY5ZTRkeTVjM0IxZFVYNTh1V2hVQ2pnNHVLQ0RSczJBRkFkbC9YcFp4c1RFd05BTlVIZHYzOS9OR3JVQ0pVcVZjS1lNV053K2ZKbC9QUFBQNWc0Y1NLTWpJeXdldlZxMk5yYXdzM05EVWxKU1dqZHVqV3VYNytPUVlNR2lRR0V4TVJFOGJGNzlPaUJTWk1tSVNrcENaMDdkLzVvKzVsR1JVV0o1N1NDUEpjV2xucjE2dUhLbFN0bzBLQUIwdFBUTVdMRUNNeVlNY01najkyaFF3ZjgvdnZ2ZW0yYm1KaUlQbjM2SUNrcENkV3JWOGZldlh0MVpsais5Tk5QNHVkdXk1WXQ4UFQwek5XNElpTWp4WDFHalJxbEVheFJLcFg0OWRkZnhSTEdRckRxNTU5L3hxeFpzM0lWNEJWVXJGZ1JFUkVSaUlpSVFKa3laWEs5ZjNIMS9QbHpyUmYxeFZTNUlTeGFLRldxbEVZL1EzVkNNRGM2T2hvWkdSbGFMMEpMQUFBNnQ4bkl5QkFmS3k4QnlZSTRyd1FIQitQVnExY0EzbjgzbVQxN05vNGVQUW9BK1AzMzM5RzJiVnV0Kzlhdlh4L3o1czBEQUFRR0JzTFQweFBHeHNaaTlxN1F6MTQ0eHVlbTlISnVORzNhRklCcXNaNVFYamNpSWdJQU5OcEFDTWVZNmRPbjQvSGp4K0xuZWRhc1dRVXlycnhRL3gvVDNFQkJheUxLSHdZaGlZaUlpS2pRbUt0TlNyMlZwMlN6cFdFMWE5Wk1ERW9KcS9BL0pzS1lXN1pzV1dDOTdrSkRRN0YwNlZJQXFuS212Lzc2SzE2OGVJRVdMVnJnOE9IREJmS2NCZVh4NDhlWU1HRUNBSWlsVUIwY0hQRFRUei9oeG8wYkJmYTh3aXB3bVV5R0ZTdFd3TmZYVjV6UVAzMzZOTDc4OGt2TW1UTUhDb1VDcFVxVmdvK1BEeFl2WGd4QWxRRnk4dVJKdUxtNVFTS1JRQzZYWS9iczJiQzF0Y1htelpzaGw4c0xiTndmazJ2WHJva1pGem1WcDh3dDlTQmJiZ1FIQjR1bDBVYVBIcDFsWExxeXI0Mk5qYkZ2M3o2eFhPblVxVlBGckl6aVNMMjBaSThlUGJCOSszWW9GQXJZMmRuaHdJRURHRDE2dEZobXo5VFVWTXlLbWpwMXF0aFBMaXdzREFEMHluYTZjT0VDV3JSb2dXblRwa0doVUdEVXFGSHc4UEFRNzErN2RpMSsvdmxuSkNjblkvVG8wV2pldkRtT0h6K2VKUXZ4UTFPblRrVktTZ3ErL3ZwcmRPblNSYnhkQ0pwb0MveDM2dFFKVzdkdUZTZThoV3hjQU9MRWNwVXFWYkIyN1ZvQXFwS3VRam5URGgwNndOallHR1ptWnVqVHB3OThmWDBSRXhPREkwZU93TVhGUmFOMzJiTm56OUMyYlZ2NCtQZ0FVUFduSER4NGNKYnhaR1JvVmhMNDk5OS94WVVxTld2V2hGUXF4Ymx6NXhBWkdZbDE2OWFoVmF0V0NBME54YVJKazFDdFdqV01IejhlVVZGUnFGS2xDdjc0NHc5Y3VuUUovL25QZndDOG4zVCtNTXQ0OGVMRmFOKytQYUtqbzlHdVhUdjgvdnZ2SDExbEFTRUQxOFRFQk4yN2R5L2kwUmlHalkwTkFnTUR4ZjdUL3Y3K0dqM3V0QkVDek5rdGxwQklKREF4TWNueCtUTXlNdEMvZjMvY3UzY1BKVXVXeElFREIxQ2hRb1ZzOTFtNmRLbTRnR1BLbENrSURBek04WGtBVmZCbytQRGhoaHZZZmdBQUdEVkpSRUZVU0VoSVFPblNwVEZseWhUeFBybGNqaUZEaG9nQlNnY0hCNFNHaG9xTEJCWXNXSUR1M2J0cjdXMVprTkxTMHJUZXJxdWFoTGFMSUQ0K1BsZjdDWmZYcjE5bmVmNWF0V3BwdmVpYitmcWg4K2ZQQTBDMlBjdUZZSzRoU3VQbTliRUs2cndpbEdrdlhibzBXcmR1alppWUdLeGZ2eDZBcWhxSHJuN0Nna21USnFGNTgrYW9XcldxbUVsWnAwNGRBS3BlN1ptWm1ZaUtpZ0x3UG1QUjBJVGdhV3BxS3ZidjN3OEFZdWE3Y0g2UXkrVmlVSFRXckZtb1U2ZU9XTmI2MGFOSEJUS3V2TkFJUWhybHZNQ01pQW9lZzVCRVJFUkVWR2lzMUNZMUl4S3lUb29VcElrVEp3SUFEaDA2Vk9EWmZmZnUzY3QxV1RWZEhqNThpR1BIamdGNC94cnlRNzBFbmRCejV0MjdkM0J4Y1lGY0xrZWpSbzB3ZWZKa0xGKytIRU9HRE1IcjE2L1JxMWN2amY0NFNVbEpHaE15U3FVU2Nya2NiOSsreGV2WHIzV1dQck93c0lCRUl0RjVFVXlaTWlYYjdVcVhMcTN6OWNYSHg2Ti8vLzVpZGs5WVdCZ2NIUjJoVkNxeGMrZE9OR25TQlBiMjloZzdkaXgyN3R5Snk1Y3ZJelEwRkpHUmtUQXhNVUZrWkNSZXZYcUZsSlFVSkNjbkl5a3BDZkh4OFlpSmlVRjBkRFNlUDMrT0J3OGU0TmF0VzBoSVNOQjRibjkvZjlTc1dSUCsvdjdpaEZOUVVCQzZkT21DVHAwNmlaT0pqUm8xUWtoSUNJWU9IYXF4djVHUkVaWXNXWUtBZ0FEVXFGRURnQ3B6Wi9UbzBhaGV2VHBtenB5cHRjL1c1eVFnSUFDQWFvSmN2YXhsYmlRbkoyZVpVSHoxNnBYWVIwbzlzeVluNzk2OXc4Q0JBNUdXbG9hYU5XdGkyYkpsZVBYcUZhS2lvdkR1M1R1OGUvY09PM2JzQUFDVUwxOCt5LzRsU3BUQTRjT0g4ZFZYWDZGOCtmSmlPYzdpYU9QR2pSclhiV3hzNE8zdGpiLysrZ3ZYcjEvSGlCRWo4TzIzMzRyOVZDZFBub3dxVmFvZ1BEd2NIVHQyeEpVclYzRGp4ZzFJcFZLZG1YM2g0ZUZZczJZTnZ2NzZhN1J0MnhZaElTRXdNelBENnRXcnNYbnpabzJzRjZsVWl2WHIxOFBiMnh1bFM1ZEdTRWdJdW5mdmp0cTFhMlBLbENrNGUvWnNsbVBSNWN1WHhaNTFINWJBRlNaMlBUMDlOYklBMWNubGNnUUdCbUwrL1BrQVZIKy96cDA3aS9jN09qcWlTNWN1U0U5UEY3TkRMQ3dzY1Bic1djVEV4TURmM3g5T1RrNVpqbUVaR1JuWXNHRURHamR1aktDZ0lNaGtNcXhldlRyTE1iOUtsU29BZ0IwN2RvakJqZVRrWkxFWHFaR1JFUm8yYkFnQXFGQ2hBcDQvZjQ1bHk1YWhhZE9tYU5pd0lWYXNXSUg0K0hqWTJOakF3OE1Eang0OXdvZ1JJelNPdjhKaWlnLy9Sc2JHeGpoKy9EajY5T21Eakl3TXVMbTVvWGJ0MmxpeFlnWGV2WHVuOWZkVjNLaVhOUytNckxhcVZhdWlRb1VLdWI3a1ZzV0tGWEgrL0hrTUdqUUk1ODZkRTQ5aEwxNjh3TE5uenhBWEY0ZTB0RFJrWm1ZaVBEeGNmTDhZSXFOcTdOaXhDQWdJZ0ZRcWhaK2ZuMTRsMmFWU0tYYnMyQUZyYTJ0a1pHUmd3SUFCWW5XQTdIaDRlSWpuZ0ZtelpvbUxIc0xDd3ZEdHQ5L0N6ODhQZ0tyNnhmNzkrL0dmLy93SFFVRkJhTktrQ1FEZ3hJa1RzTE96RS90Skd0cXpaODhRSGg2T3QyL2ZJajA5SGFtcHFkaTZkU3NBb0ZLbFNocmIxcTlmWCsrTHdOZlhOMWY3Q1JkRGxQdE9TMHZEOGVQSGNlUEdEYng0OFFKdjNyeEJjbkl5SWlJaXNIRGhRakZvSldUREZ5Y0ZmVjZKam80V0Z3djI2ZE1ISlVxVVFNV0tGWEhuemgwTUh6NGNmL3p4UjQ1amxNbGsyTHQzTCs3ZHV5ZWVVNFRmcGIrL1B5NWN1SUMwdERTWW1abUo1d0ZEcTF5NXN2ajVYYlJvRWVSeU9hNWR1d1lBc0xPekE2QmF3Q0c4bDlldlg0L2s1R1JzMnJRSlFOWXl5RVVwUE9HVitMT1Z5ZWRaSXBtb3VKRW9yMi9LLzh3SUVSRVJFWkVlWEVOdlltKzBhcUpwV2VkeEdHcmZ0ZENlVzZGUW9ISGp4Z2dORFlXVGs1TllqcSs0NjlldkgvejkvZEcwYVZNRUJ3Zm5XT1pSbS8zNzk2TnYzNzRhdDFsYVd1TGx5NWRJUzB0RHIxNjljUGJzV1ZTb1VBR1hMMThXTXdjQVZVKzNpUk1uYWcxK0NXUDVNTmdhR0Jnb1puZnQzcjBiam82T3VSNnp2bmJ0MmlYMjVFdElTRURIamgxeDdkbzFXRmxaNGRhdFcrSmt6WkVqUjdCczJUS05ES2I4TURZMlJsUlVWSllKNDlUVVZKUXNXUktBYW9KR3lBWURWSmxGTTJmT2hKdWJXNDZsUDFOU1VqQjM3bHlzWExsU3pEYXlzYkhCOWV2WHMweG1mazVhdG15SnExZXZva0dEQmxwN3VnbnZ5ZnYzNyt2czlkZWxTeGVjT25WSzdOOGxrVWdRSHg4dnZvLzM3TmtqOW1zRVZDVkVoY2x1YlFzTG5qeDVnakZqeHNETnpRM3QyN2ZIdG0zYjRPTGlrbVc3N3QyN2k2WFpQdlQ2OVd2RXhjV0oyUVpGS1NrcFNReVNxYi9lMmJOblk5NjhlU2hSb2dTbVQ1K095Wk1uaTVtK0NRa0o2Tnk1TTRLRGcxRzVjbVZjdUhBQmRldldGY3NNcTJmeTJ0dmI0OWF0VzBoTFMwTndjREJDUTBOeDgrWk5CQVVGYVdUOVNLVlNEQnc0RVBQbnp4Y3pRblNKaW9yQzdObXpzVzNiTm8wc1FZbEVBbHRiVzlqYTJxSmJ0MjVvMkxBaFJvOGVEVnRiVzNGeGgyREJnZ1VhNWVTMGxmbjdNRnYydDk5K3c4S0ZDelZ1ZS9ic0dTWk5tb1JObXpicGxhVno4T0JCdUxtNTRlSERod0JVRThGK2ZuNWFTL2VOR1ROR0xOTXFrVWdnbFVvMXh1VG82QWcvUHovTW16Y1B1M2J0MHZoOUFxcnM0WjkvL2hsZHVuVEJ5NWN2WVdWbEJYTnpjNWlZbUNBaUlnSjc5KzZGdTdzNzNyMTdoN2x6NThMZDNUM0xHREl6TXpGcjFpd3NYNzRjY3JrYzMzLy9QYzZlUFd1d1BtMEZxVW1USnJoeDR3WTJiZHFFLy83M3Z3WjVUT0dZRXgwZExSNmI4M0tlMWlZMU5UVmZQUWFuVFpzbVZqalFac3lZTVhyMUd3VlVtV2RDMEZJNExwdzVjMGJNYUZ5OWVqVmNYVjF6TmI0elo4NmdjK2ZPVUNxVjJMQmhBMGFQSHExeHY3bTVPWktUazZGVUtyRm56eDV4UVZHYk5tMFFHQmdJbVV5RzdkdTNZOEtFQ1dMZnZNR0RCMlBidG0wYTVXQ1RrcEl3ZVBCZ2phb09iZHUyeGNHREIxRzJiRmtBcXN4RUllQ1gxd1ZrTGk0dTJMWnRtOWI3bkoyZE5lNHoxSHRFSCtQSGo0ZW5wNmRlcjFIWE5rcWxFaFlXRmxrV1g2a3pNakxDbFN0WHhMS2VlWkhmdjBOUm5GY2VQWHFFMWF0WEF3Q3VYNzl1c01WRU4yN2NRTk9tVFRWK0Q1MDdkeFo3VHhZRUx5OHY4ZGhZcjE0OVBIcjBDQXFGQXNlT0hVTzNidDBBcUJicWFNdnMzTEJoUTVZK3IwWEY1OVp4VEExUUhkc0dWcTZHMVhaRjM2K2U2Rk1rYVRKYTc1T1o5aUx0UkVSRVJFUUZ3TmJNWFB6NW4zL0RDdlc1WlRJWk5tellnTFp0MjJMWHJsMFlOV3FVenY0c3hVVkFRQUQ4L2YwaGs4bXdkdTNhUEU5YUNaa3hndkxseTJQZHVuVXdNakxDMHFWTGNmYnNXVmhiVytQRWlSTWFBVWhBTmFrOVlNQUFuRDE3VnN3aWpZeU1SR3hzTEZKVFUvSHUzVHZJNVhJb2xVb3hTMUU5UTgzQndjSGdKWnBTVWxMUXVISGpMTGZ2Mzc4ZjE2NWRnNldsSlk0ZE82YXhXcnhIang3bzBhTUhRa05ERVJnWUtQWklpNDJOUlZ4Y0hGSlRVOFhzMWN6TXpCd3pXWHYyN0trMVkwVUlRQUxBeUpFajRlUGpnMnZYcnFGZnYzNVl0R2dSYkcxdDlYcU5abVptV0xwMEtVYVBIbzA1YytaZzc5NjkyTHQzNzJjZGdCUW1BU1VTU2I1S3NkcmIyK1BVcVZOaXBxSzYzcjE3bzErL2ZybDZ2RHAxNnVEVXFWUGk5UTgvYndEUXVIRmpyRnk1VXVkaldGbFp3Y3JLS2xmUFc5amMzZDBSRlJXRlgzLzlWU3dYSnloYnRpd0NBZ0xRdm4xNzNMaHhBNDZPanJoMjdScmF0R21EVTZkTzRhZWZma0pFUkFRa0VnbW1UcDBLUVBWM2RIRngwU2p6Q3FpQ2NFT0dETUhJa1NPekhJOTBxVktsQ3J5OHZEQm56aHhzM3J3WmZuNStlUHo0TVpSS0pSNDllb1Q0K0hoczJMQUJOV3JVd0wxNzk3Uk9wRStiTmcweW1RdytQajU0L3Z5NXpqS0taY3VXUmQyNmRURnExQ2l0Z2F4YXRXcUpXVUg2aUl1TEV3T1Fnd2NQeG9vVkszUytGNVl1WFFxWlRJYURCdzhpTWpJU0NvVUNSa1pHc0xHeFFiOSsvY1MrWWlWTGxoUW4zbTF0YlRGbzBDQU1HVEpFREhLL2V2Vks2L3RVWUdkbnB6UHpYaXFWWXVIQ2hYQjJkc2E4ZWZQZzRlSHhVUVFnazVPVGNlZk9IVWlsVXZUcTFhdFFuak92UVVSREJhaUVFcTBma2txbGNISnlFc3VCNTlVUFAvd2dscUxPYlFCUzJIL1Jva1ZvMkxCaHR1VnhNekl5c0dEQkFpaVZTbGhaV2NIWDF4Y3ltUXk3ZHUyQ3M3TXpBRlhBY3NXS0ZSZzFhbFNXL2MzTnpYSG8wQ0ZzMkxBQmt5Wk5RbXBxS2pwMzdpd0dJQTJsU1pNbThQUHpRM3A2dXZqOXdkTFNFbDI2ZE5FbytRbmtQZEJaVkNRU0NlclhyNCtyVjY5cXZiOUdqUnBZdlhwMXZnS1FobEFVNXhYaC9OK2xTeGVEVmpQNDVwdHZNRzdjT0t4WnMwWjhiZnIwTWM2UElVT0dZTkdpUldMVkQwQ1ZNUzBzTmdDQUNSTW1RQ0tSWVBIaXhYajE2aFVxVmFxRTMzNzdyZGdFSUFIZzRac1g0czkxU3BsbnN5VVJGUlptUWhJUkVSRlJvVG4vNWpVRzNmby9BRUQ5aWpVUk9GeS9GZmlHTkgzNmRDeFpzZ1MxYTlmR3JWdTNDcVVrVzE3RXhzYkMzdDRlNGVIaGNIZDN4OXk1Yy9QOFdFcWxFcytmUHdlZ0tzRmFvVUlGU0tYdk96T2NQMzhldFd2WEZrdUFGbmNLaFVMTWFHelFvSUU0WWE5UUtOQzVjMmVzV3JWS0xCMWxDT3BCU2VGbkl5TWp2U2Jlbno5L2p0allXTDFLMUdVbk5qWldhem5QejlITGx5K1JrcEtpdGErZzBBL00yZGtaRmhZV1d2ZVBpb3JDL2Z2M0laZkxrWjZlam95TURCZ1pHY0hXMWpaTGNBMVFCUytFQU9MTW1UTnpISjlDb1VCWVdCZ1VDZ1V5TXpOUnZueDVnL1RBS2l5cHFhbm8ybFdWcGE1dnJ6WkJURXdNeG8wYmgrWExsMnVVZWt4TFM4UDE2OWRoYVdtcGthSHE1K2VIWDMvOUZVMmFORUhMbGkzRlNWeERCR0h1M3IyTE0yZk9JQ2dvQ09QR2pVTzdkdTN5L1pnRlplSENoZmorKysvRm5sejVKWmZMNGVucGlhNWR1NHI5a0Q5VXYzNTlNY3NGVUdVeDFheFpFNzE3OThadnYvMldxN0xFSDROejU4NmhRNGNPYU4yNk5ZS0NnZ3oydUVMLzRmbno1NHNaeE1KeHlOWFZOVThCMnZ6dUwwaE5UVVY0ZURneU16UEZTNGtTSlZDOWVuVzkrajJxUzB4TUZNdDZMbG15Ukx4ZENLWVZSR2FmZWlaa1FrSUNoZzRkQ25kM2Q0MUF6NmhSb3hBYUdvb2RPM2JrbU5rR3FETHREaHc0Z09uVHAydmNMcGZMeGNDVnJpejYzQkMrS3hTbkFIMVNVcEpZZHZ6SEgzL1V1azFHUm9aWSthSnExYW9hOThYRnhTRTJOaFp2Mzc3RnUzZnZ4SVZCVmxaV3FGdTNya0hlQTJGaFlSZzRjQ0FBNkF4NDVxUW96aXV6WnMyQ282T2oxdThRK2FGVUt1SHI2NHZRMEZCMDY5WU4zMzc3clVFZlg1dTdkKytpZi8vKytPZWZmMUN0V2pYczJiTUhMVnUyMUxwdFNrcUtXQkdoT1BsK3l4ZzhpRkV0ZHQzelZVdTB0U3plaTd5SVBsYTV5WVJrRUpLSWlJaUlDazF5UmdhK3VIQWNHVW9sSkpBZzFOVVhsbWFHWFltZWs4ek1UUFRzMlJQSGpoMURqeDQ5Y09qUW9VSXRpNlVQaFVLQnJsMjc0dlRwMDNCd2NNQ2hRNGMwZ29ha201Q1JTVVJFK2xFb0ZNVXFXRUtrci9UMGRFaWxVcjUvaVF3c0xpNU81Mkt1NHV6ZmxIZzBYRE1FU2loaExKSGlZZHV1TUpPeEVDUlJRV0E1VmlJaUlpSXFsa29aR2VIcnNoWUlpWStGRWtxY2Vod01weTg3RmVvWXBGS3B6cjVzeFlWTUprTkFRRUJSRCtPanhBQWtFVkh1TUlCREg2dWMraXNUVWQ1OGpBRklBRGoxS0JoS3FQS3R2aXBiamdGSW9tS0N5Nm1KaUlpSXFGQjF0M3JmcDIvZnZYTkZPQklpSWlJaUlpTDZGT3dMZmYrL3BZUGEvNXhFVkxRWWhDUWlJaUtpUXRXblVsWElvTXBXKzcvd2UzZ2FGMVhFSXlJaUlpSWlJcUtQMWRPNEtGd05Ed1VBeUNCQm4wcFZjOWlEaUFvTGc1QkVSRVJFVktpc1RFelJ2b0kxQUVBSkpaWmMybEhFSXlJaUlpSWlJcUtQMVpLTDI4VlNyTzByV0tPaWlXa1JqNGlJQkF4Q0VoRVJFVkdoRzFPemp2ano0ZnVYY1B2bG95SWNEUkVSRVJFUkVYMk1ia2MveE9FSFFlTDFzVFZzaTNBMFJQUWhCaUdKaUlpSXFOQzFMR2VKNXVVc0FhaXlJZWVkMzFMRUl5SWlJaUlpSXFLUHpkekFMV0lXWkl0eWxtaHBZVm5FSXlJaWRReENFaEVSRVZHaGswQ0NhWFhxaTljdnYvZ0xaNTllTDhJUkVSRVJFUkVSMGNma3pKTnJ1UExpcm5qZFRlMS9UQ0lxSGhpRUpDSWlJcUlpMGNyQ0VyMHIyWWpYcHdXc1IxenEyeUljRVJFUkVSRVJFWDBNWWxNVE1mMzBCdkY2bjBwVjBZcFprRVRGRG9PUVJFUkVSRlJrNXRadGlOSkdSZ0NBRndtdk1QemdRcVJuWmhUeHFJaUlpSWlJaUtpNFNzL013SWdEaS9BaTRSVUFvSXlSTWViVXRTdmlVUkdSTmd4Q0VoRVJFVkdSc1RZdEFZLzY5dUwxS3kvdVlzYVpUVVU0SWlJaUlpSWlJaXJPZmp1OUVWZkMzNWRoOWFodkQydlRFa1U0SWlMU2hVRklJaUlpSWlwU3ZheHQ0RnkxcG5qZDU5WnhiTDExck9nR1JFUkVSRVJFUk1YU2xwdEhzZjMyQ2ZINnNLcTEwTk82U2hHT2lJaXl3eUFrRVJFUkVSVzUrVjgwUkt0eUZjVHJNODlzd3BhYlI0dHdSRVJFUkVSRVJGU2NiTGw1RkxQT2JoYXZ0N0t3eEx3dldJYVZxRGhqRUpLSWlJaUlpcHlwVkFZZisyYXdLMTBHQUpDUnFjRDAweHN3TldBZGUwUVNFUkVSRVJGOXh0SXpNekRsMUZwTVA3MEJHWmtLQUlCZDZUTHdhZHdjcGxKWkVZK09pTExESUNRUkVSRVJGUXRsakl5eCs2dFdZaUFTVUpWbUhiQm5KdUpTM3hiaHlJaUlpSWlJaUtnb3hLVyt4WURkTXpWS3NOcVZMb1BkWDdWQ0dTUGpJaHdaRWVtRFFVZ2lJaUlpS2phc1RFeHg4SnMyR3FWWnI3eTRpMDQrNDNIMjZmVWlIQmtSRVJFUkVSRVZwak5QcnFHVHozaGNDYjhyM3RiS3doSUh2MmtES3hQVElod1pFZWxMb3J5K1NWblVneUFpSWlJaVVwZVdxWUQ3dzFCc2kzaW1jWHZyNmwvQ3ZkMXcyRmVxVzBRakl5SWlJaUlpb29KME8vb2g1Z1p1d1pVWGR6VnVkNmxhQzNPL3NHTUpWcUlpSm1reVdxTDN0Z3hDRWhFUkVWRnhkZmhWRkNiZHY0M0VqSFR4TmdrazZGbXZEYVo5TnhTMUxhb1U0ZWlJaUlpSWlJaklVSjdHUldISnhlMDQvQ0FJU3J3UFc1UXhNb1pIZlh2MHRPYi9mMFRGQVlPUVJFUkVSUFRKZUpYMkRuTWVoV0wveXdpTjJ5V1FvRVUxTy9TM2E0OHVkVnZBMHF4c0VZMlFpSWlJaUlpSTh1TGZsSGljZWhTTWZhSG5jRFU4VkNQNENBQjlLMVhEN0xvTllHMWFvb2hHU0VRZlloQ1NpSWlJaUQ0NVYrTGVZTW1UK3dpT2Y1UGxQZ2trK0UvRjZtaFQvVXQ4WVZrZHRwWlZVYTJzTmN4TlNzTGNwQ1JNWk1aRk1HSWlJaUlpSWlLU0s5S1JKRTlGa2p3VjRRbXY4UGhOQkI2K2VZR2dGMy9objVnWFdRS1BBTkNpbkNYYzZ0UkhLd3ZMSWhneEVXV0hRVWdpSWlJaSttVDlYOXdickF0N2pIUC92b0pDeXorclJFUkVSRVJFOVBHUlFZTDJGYXd4dG9ZdFdqTDRTRlJzNVNZSWFWU1FBeUVpSWlJaU1yU1dGcFpvYVdHSjEvSTBISGdaZ2FPdm8zQXpJUTRaU2dZa2lZaUlpSWlJUGlaR0VnbStMbXNCQjZzcTZGT3BLaXFhbUJiMWtJaklnSmdKU1VSRVJFUWZ2UlJGQmtMaVkzSG5iVHllSkNmaGNVb3lYc3ZmSVNrakhVa0tCZEl6TTR0NmlFUkVSRVJFUko4bFk2a1U1aklaekkyTVlXVlNBclptcFZDbmxEa2FseTZIWnVYS3cwekdYQ21pandreklZbUlpSWpvczJJbU0wSmJTeXUwdGJRcTZxRVFFUkVSRVJFUkVSRUFhVkVQZ0lpSWlJaUlpSWlJaUlpSWlJZytMUXhDRWhFUkVSRVJFUkVSRVJFUkVaRkJNUWhKUkVSRVJFUkVSRVJFUkVSRVJBYkZJQ1FSRVJFUkVSRVJFUkVSRVJFUkdSU0RrRVJFUkVSRVJFUkVSRVJFUkVSa1VBeENFaEVSRVJFUkVSRVJFUkVSRVpGQk1RaEpSRVJFUkVSRVJFUkVSRVJFUkFiRklDUVJFUkVSRVJFUkVSRVJFUkVSR1JTRGtFUkVSRVJFUkVSRVJFUkVSRVJrVUF4Q0VoRVJFUkVSRVJFUkVSRVJFWkZCTVFoSlJFUkVSRVJFUkVSRVJFUkVSQWJGSUNRUkVSRVJFUkVSRVJFUkVSRVJHUlNEa0VSRVJFUkVSRVJFUkVSRVJFUmtVQXhDRWhFUkVSRVJFUkVSRVJFUkVaRkJNUWhKUkVSRVJFUkVSRVJFUkVSRVJBYkZJQ1FSRVJFUkVSRVJFUkVSRVJFUkdSU0RrRVJFUkVSRVJFUkVSRVJFUkVSa1VBeENFaEVSRVJFUkVSRVJFUkVSRVpGQk1RaEpSRVJFUkVSRVJFUkVSRVJFUkFiRklDUVJFUkVSRVJFUkVSRVJFUkVSR1JTRGtFUkVSRVJFUkVSRVJFUkVSRVJrVUF4Q0VoRVJFUkVSRVJFUkVSRVJFWkZCTVFoSlJFUkVSRVJFUkVSRVJFUkVSQWJGSUNRUkVSRVJFUkVSRVJFUkVSRVJHUlNEa0VSRVJFUkVSRVJFUkVSRVJFUmtVQXhDRWhFUkVSRVJFUkVSRVJFUkVaRkJNUWhKUkVSRVJFUkVSRVJFUkVSRVJBYkZJQ1FSRVJFUkVSRVJFUkVSRVJFUkdSU0RrRVJFUkVSRVJFUkVSRVJFUkVSa1VBeENFaEVSRVJFUkVSRVJFUkVSRVpGQk1RaEpSRVJFUkVSRVJFUkVSRVJFUkFiRklDUVJFUkVSRVJFUkVSRVJFUkVSR1JTRGtFUkVSRVJFUkVSRVJFUkVSRVJrVUF4Q0VoRVJFUkVSRVJFUkVSRVJFWkZCTVFoSlJFUkVSRVJFUkVSRVJFUkVSQWJGSUNRUkVSRVJFUkVSRVJFUkVSRVJHUlNEa0VSRVJFUkVSRVJFUkVSRVJFUmtVQXhDRWhFUkVSRVJFUkVSRVJFUkVaRkJNUWhKUkVSRVJFUkVSRVJFUkVSRVJBYkZJQ1FSRVJFUkVSRVJFUkVSRVJFUkdSU0RrRVJFUkVSRVJFUkVSRVJFUkVSa1VBeENFaEVSRVJFUkVSRVJFUkVSRVpGQk1RaEpSRVJFUkVSRVJFUkVSRVJFUkFiRklDUVJFUkVSRVJFUkVSRVJFUkVSRVJFUkVSRVJFUkVSRVJFUkVSRVJFUkVSRVJFUkVSRVJFUkVSRVJFUkVSRVJFUkVSRVJFUkVSRVJVZTc5UDhHOEFjRnFXWk44QUFBQUFFbEZUa1N1UW1DQyIsCiAgICJUeXBlIiA6ICJtaW5kIgp9Cg=="/>
    </extobj>
  </extobjs>
</s:customData>
</file>

<file path=customXml/itemProps1.xml><?xml version="1.0" encoding="utf-8"?>
<ds:datastoreItem xmlns:ds="http://schemas.openxmlformats.org/officeDocument/2006/customXml" ds:itemID="{5A525262-20BA-44EE-B6EA-3B1356CA13C8}">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TotalTime>
  <Words>5742</Words>
  <Application>Microsoft Office PowerPoint</Application>
  <PresentationFormat>自定义</PresentationFormat>
  <Paragraphs>300</Paragraphs>
  <Slides>40</Slides>
  <Notes>1</Notes>
  <HiddenSlides>0</HiddenSlides>
  <MMClips>0</MMClips>
  <ScaleCrop>false</ScaleCrop>
  <HeadingPairs>
    <vt:vector size="4" baseType="variant">
      <vt:variant>
        <vt:lpstr>主题</vt:lpstr>
      </vt:variant>
      <vt:variant>
        <vt:i4>2</vt:i4>
      </vt:variant>
      <vt:variant>
        <vt:lpstr>幻灯片标题</vt:lpstr>
      </vt:variant>
      <vt:variant>
        <vt:i4>40</vt:i4>
      </vt:variant>
    </vt:vector>
  </HeadingPairs>
  <TitlesOfParts>
    <vt:vector size="42"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deeplm</dc:creator>
  <cp:lastModifiedBy>Administrator</cp:lastModifiedBy>
  <cp:revision>57</cp:revision>
  <dcterms:created xsi:type="dcterms:W3CDTF">2014-06-13T12:36:00Z</dcterms:created>
  <dcterms:modified xsi:type="dcterms:W3CDTF">2020-05-21T03:14:49Z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