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74" r:id="rId11"/>
    <p:sldId id="313" r:id="rId12"/>
    <p:sldId id="301" r:id="rId13"/>
    <p:sldId id="318" r:id="rId14"/>
    <p:sldId id="306" r:id="rId15"/>
    <p:sldId id="307" r:id="rId16"/>
    <p:sldId id="265" r:id="rId17"/>
  </p:sldIdLst>
  <p:sldSz cx="12192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f74a4b7-5272-4912-9ae9-338d8c133b14}">
          <p14:sldIdLst>
            <p14:sldId id="257"/>
            <p14:sldId id="258"/>
            <p14:sldId id="259"/>
            <p14:sldId id="260"/>
            <p14:sldId id="261"/>
            <p14:sldId id="262"/>
            <p14:sldId id="274"/>
            <p14:sldId id="313"/>
            <p14:sldId id="301"/>
            <p14:sldId id="306"/>
            <p14:sldId id="307"/>
            <p14:sldId id="263"/>
          </p14:sldIdLst>
        </p14:section>
        <p14:section name="无标题节" id="{d6bf70a9-00c5-45a8-a8e8-924126ffb400}">
          <p14:sldIdLst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>
                <a:sym typeface="+mn-ea"/>
              </a:rPr>
              <a:t>围绕“人物”都考些什么呢？</a:t>
            </a:r>
            <a:endParaRPr>
              <a:sym typeface="+mn-ea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2"/>
          <p:cNvSpPr txBox="1"/>
          <p:nvPr/>
        </p:nvSpPr>
        <p:spPr>
          <a:xfrm>
            <a:off x="1334699" y="4477191"/>
            <a:ext cx="9541013" cy="797560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lstStyle/>
          <a:p>
            <a:pPr algn="ctr"/>
            <a:r>
              <a:rPr lang="zh-CN" sz="4400" b="1" dirty="0" smtClean="0">
                <a:solidFill>
                  <a:srgbClr val="44546A"/>
                </a:solidFill>
                <a:latin typeface="微软雅黑" charset="-122"/>
                <a:ea typeface="微软雅黑" charset="-122"/>
              </a:rPr>
              <a:t>高考小说阅读中人物形象概括与分析</a:t>
            </a:r>
            <a:endParaRPr lang="zh-CN" sz="4400" dirty="0" smtClean="0">
              <a:solidFill>
                <a:srgbClr val="44546A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331812" y="5442733"/>
            <a:ext cx="7528695" cy="0"/>
          </a:xfrm>
          <a:prstGeom prst="line">
            <a:avLst/>
          </a:prstGeom>
          <a:noFill/>
          <a:ln w="9525" cap="flat" cmpd="sng" algn="ctr">
            <a:solidFill>
              <a:srgbClr val="F8F8F8">
                <a:lumMod val="75000"/>
              </a:srgbClr>
            </a:solidFill>
            <a:prstDash val="lg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2331812" y="4309235"/>
            <a:ext cx="7528695" cy="0"/>
          </a:xfrm>
          <a:prstGeom prst="line">
            <a:avLst/>
          </a:prstGeom>
          <a:noFill/>
          <a:ln w="9525" cap="flat" cmpd="sng" algn="ctr">
            <a:solidFill>
              <a:srgbClr val="F8F8F8">
                <a:lumMod val="75000"/>
              </a:srgbClr>
            </a:solidFill>
            <a:prstDash val="lgDash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3546630" y="5651723"/>
            <a:ext cx="509874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accent1"/>
                </a:solidFill>
                <a:latin typeface="仿宋" charset="-122"/>
                <a:ea typeface="仿宋" charset="-122"/>
              </a:rPr>
              <a:t>授课：衡阳市铁一中学 袁敏  </a:t>
            </a:r>
            <a:endParaRPr lang="en-US" altLang="zh-CN">
              <a:solidFill>
                <a:schemeClr val="accent1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2" name="Picture 3" descr="C:\Users\123\Desktop\定稿\图片1.png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15772" y="816459"/>
            <a:ext cx="3145208" cy="314520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123\Desktop\timg (1).jpegtimg (1)"/>
          <p:cNvPicPr>
            <a:picLocks noChangeAspect="1" noChangeArrowheads="1"/>
          </p:cNvPicPr>
          <p:nvPr/>
        </p:nvPicPr>
        <p:blipFill>
          <a:blip r:embed="rId2"/>
          <a:srcRect l="1996" t="7409" r="30884" b="1133"/>
          <a:stretch>
            <a:fillRect/>
          </a:stretch>
        </p:blipFill>
        <p:spPr bwMode="auto">
          <a:xfrm>
            <a:off x="8217462" y="860266"/>
            <a:ext cx="3040452" cy="30575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123\Desktop\定稿\卡西莫多_files\01300542281368141765849578608.png01300542281368141765849578608"/>
          <p:cNvPicPr>
            <a:picLocks noChangeAspect="1" noChangeArrowheads="1"/>
          </p:cNvPicPr>
          <p:nvPr/>
        </p:nvPicPr>
        <p:blipFill>
          <a:blip r:embed="rId3"/>
          <a:srcRect r="6382"/>
          <a:stretch>
            <a:fillRect/>
          </a:stretch>
        </p:blipFill>
        <p:spPr bwMode="auto">
          <a:xfrm>
            <a:off x="1173439" y="860266"/>
            <a:ext cx="2999819" cy="30575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3" dur="3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3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9" dur="3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36" presetClass="emph" presetSubtype="0" repeatCount="indefinite" fill="hold" grpId="19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6" grpId="1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37460" y="2831465"/>
            <a:ext cx="7300595" cy="829310"/>
            <a:chOff x="3996" y="4459"/>
            <a:chExt cx="11497" cy="1306"/>
          </a:xfrm>
        </p:grpSpPr>
        <p:sp>
          <p:nvSpPr>
            <p:cNvPr id="4" name="文本框 3"/>
            <p:cNvSpPr txBox="1"/>
            <p:nvPr/>
          </p:nvSpPr>
          <p:spPr>
            <a:xfrm>
              <a:off x="7111" y="4459"/>
              <a:ext cx="525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>
                  <a:solidFill>
                    <a:srgbClr val="FF0000"/>
                  </a:solidFill>
                  <a:latin typeface="微软雅黑" charset="-122"/>
                  <a:ea typeface="微软雅黑" charset="-122"/>
                </a:rPr>
                <a:t>前往思维图</a:t>
              </a:r>
              <a:endParaRPr lang="zh-CN" altLang="en-US" sz="4800">
                <a:solidFill>
                  <a:srgbClr val="FF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" name="Freeform 1"/>
            <p:cNvSpPr>
              <a:spLocks noChangeArrowheads="1"/>
            </p:cNvSpPr>
            <p:nvPr/>
          </p:nvSpPr>
          <p:spPr bwMode="auto">
            <a:xfrm rot="10800000">
              <a:off x="12635" y="4660"/>
              <a:ext cx="2859" cy="904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92D050"/>
            </a:solidFill>
            <a:ln>
              <a:noFill/>
            </a:ln>
            <a:effectLst/>
          </p:spPr>
          <p:txBody>
            <a:bodyPr wrap="none" anchor="ctr"/>
            <a:p>
              <a:endParaRPr lang="en-US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6" name="Freeform 1"/>
            <p:cNvSpPr>
              <a:spLocks noChangeArrowheads="1"/>
            </p:cNvSpPr>
            <p:nvPr/>
          </p:nvSpPr>
          <p:spPr bwMode="auto">
            <a:xfrm rot="10800000">
              <a:off x="3996" y="4661"/>
              <a:ext cx="2859" cy="904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92D050"/>
            </a:solidFill>
            <a:ln>
              <a:noFill/>
            </a:ln>
            <a:effectLst/>
          </p:spPr>
          <p:txBody>
            <a:bodyPr wrap="none" anchor="ctr"/>
            <a:p>
              <a:endParaRPr lang="en-US">
                <a:latin typeface="微软雅黑" charset="-122"/>
                <a:ea typeface="微软雅黑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图片 1" descr="2017-09-03 22:28:11.952000"/>
          <p:cNvPicPr>
            <a:picLocks noChangeAspect="1"/>
          </p:cNvPicPr>
          <p:nvPr/>
        </p:nvPicPr>
        <p:blipFill>
          <a:blip r:embed="rId1"/>
          <a:srcRect t="9623"/>
          <a:stretch>
            <a:fillRect/>
          </a:stretch>
        </p:blipFill>
        <p:spPr>
          <a:xfrm>
            <a:off x="1527175" y="129540"/>
            <a:ext cx="9137650" cy="6200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9656" y="1240041"/>
            <a:ext cx="10732687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zh-CN" sz="28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课堂练习：</a:t>
            </a:r>
            <a:endParaRPr sz="2800" b="1">
              <a:solidFill>
                <a:srgbClr val="00B050"/>
              </a:solidFill>
              <a:latin typeface="微软雅黑" charset="-122"/>
              <a:ea typeface="微软雅黑" charset="-122"/>
              <a:sym typeface="+mn-ea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8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（2011•山东卷）阅读小说《审丑》并概括人物形象。</a:t>
            </a:r>
            <a:endParaRPr sz="2800" b="1">
              <a:solidFill>
                <a:srgbClr val="00B050"/>
              </a:solidFill>
              <a:latin typeface="微软雅黑" charset="-122"/>
              <a:ea typeface="微软雅黑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800" b="1">
                <a:solidFill>
                  <a:schemeClr val="tx1"/>
                </a:solidFill>
                <a:latin typeface="微软雅黑" charset="-122"/>
                <a:ea typeface="微软雅黑" charset="-122"/>
                <a:sym typeface="+mn-ea"/>
              </a:rPr>
              <a:t>1．根据小说内容，简要概括曾大爷的形象特点。</a:t>
            </a:r>
            <a:endParaRPr sz="2800" b="1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zh-CN" sz="2800">
                <a:solidFill>
                  <a:schemeClr val="tx1"/>
                </a:solidFill>
                <a:latin typeface="微软雅黑" charset="-122"/>
                <a:ea typeface="微软雅黑" charset="-122"/>
                <a:sym typeface="+mn-ea"/>
              </a:rPr>
              <a:t>【答案】</a:t>
            </a:r>
            <a:r>
              <a:rPr sz="2800">
                <a:solidFill>
                  <a:schemeClr val="tx1"/>
                </a:solidFill>
                <a:latin typeface="微软雅黑" charset="-122"/>
                <a:ea typeface="微软雅黑" charset="-122"/>
                <a:sym typeface="+mn-ea"/>
              </a:rPr>
              <a:t>1、外貌丑陋；2、吃苦耐劳；3、深爱自己的孙子并为之全力付出（或“隐忍小臭儿的不孝”）；4、晚景凄凉。</a:t>
            </a:r>
            <a:endParaRPr sz="280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9656" y="1879486"/>
            <a:ext cx="10732687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  <a:buFont typeface="Arial" charset="0"/>
              <a:buNone/>
            </a:pPr>
            <a:r>
              <a:rPr lang="en-US" altLang="zh-CN" sz="36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· </a:t>
            </a:r>
            <a:r>
              <a:rPr lang="zh-CN" sz="36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课后作业 </a:t>
            </a:r>
            <a:r>
              <a:rPr lang="en-US" altLang="zh-CN" sz="36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·</a:t>
            </a:r>
            <a:endParaRPr sz="2800" b="1">
              <a:solidFill>
                <a:srgbClr val="00B050"/>
              </a:solidFill>
              <a:latin typeface="微软雅黑" charset="-122"/>
              <a:ea typeface="微软雅黑" charset="-122"/>
              <a:sym typeface="+mn-ea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lang="en-US" sz="28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         </a:t>
            </a:r>
            <a:r>
              <a:rPr lang="zh-CN" altLang="en-US" sz="36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参考老师思维图，自己设计</a:t>
            </a:r>
            <a:r>
              <a:rPr sz="36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一个“人物作用”的</a:t>
            </a:r>
            <a:r>
              <a:rPr lang="zh-CN" sz="36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答题</a:t>
            </a:r>
            <a:r>
              <a:rPr sz="36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思维图</a:t>
            </a:r>
            <a:r>
              <a:rPr lang="zh-CN" sz="3600" b="1">
                <a:solidFill>
                  <a:srgbClr val="00B050"/>
                </a:solidFill>
                <a:latin typeface="微软雅黑" charset="-122"/>
                <a:ea typeface="微软雅黑" charset="-122"/>
                <a:sym typeface="+mn-ea"/>
              </a:rPr>
              <a:t>。</a:t>
            </a:r>
            <a:endParaRPr lang="zh-CN" sz="3600" b="1">
              <a:solidFill>
                <a:srgbClr val="00B05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2"/>
          <p:cNvSpPr txBox="1"/>
          <p:nvPr/>
        </p:nvSpPr>
        <p:spPr>
          <a:xfrm>
            <a:off x="1561394" y="4345746"/>
            <a:ext cx="9541013" cy="791210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lstStyle/>
          <a:p>
            <a:pPr algn="ctr"/>
            <a:r>
              <a:rPr lang="zh-CN" sz="4400" b="1" dirty="0" smtClean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感谢各位领导、老师莅临指导！</a:t>
            </a:r>
            <a:endParaRPr lang="zh-CN" sz="4400" b="1" dirty="0" smtClean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558507" y="5311288"/>
            <a:ext cx="7528695" cy="0"/>
          </a:xfrm>
          <a:prstGeom prst="line">
            <a:avLst/>
          </a:prstGeom>
          <a:noFill/>
          <a:ln w="9525" cap="flat" cmpd="sng" algn="ctr">
            <a:solidFill>
              <a:srgbClr val="F8F8F8">
                <a:lumMod val="75000"/>
              </a:srgbClr>
            </a:solidFill>
            <a:prstDash val="lg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2558507" y="4177790"/>
            <a:ext cx="7528695" cy="0"/>
          </a:xfrm>
          <a:prstGeom prst="line">
            <a:avLst/>
          </a:prstGeom>
          <a:noFill/>
          <a:ln w="9525" cap="flat" cmpd="sng" algn="ctr">
            <a:solidFill>
              <a:srgbClr val="F8F8F8">
                <a:lumMod val="75000"/>
              </a:srgbClr>
            </a:solidFill>
            <a:prstDash val="lgDash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5389245" y="461645"/>
            <a:ext cx="2595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accent1"/>
                </a:solidFill>
                <a:latin typeface="仿宋" charset="-122"/>
                <a:ea typeface="仿宋" charset="-122"/>
              </a:rPr>
              <a:t>衡阳市铁一中学 袁敏  </a:t>
            </a:r>
            <a:endParaRPr lang="en-US" altLang="zh-CN">
              <a:solidFill>
                <a:schemeClr val="accent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TextBox 42"/>
          <p:cNvSpPr txBox="1"/>
          <p:nvPr/>
        </p:nvSpPr>
        <p:spPr>
          <a:xfrm>
            <a:off x="417195" y="401955"/>
            <a:ext cx="4972050" cy="42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121894" tIns="60946" rIns="121894" bIns="60946" rtlCol="0">
            <a:spAutoFit/>
          </a:bodyPr>
          <a:p>
            <a:pPr algn="ctr"/>
            <a:r>
              <a:rPr lang="zh-CN" sz="2000" dirty="0" smtClean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《高考小说阅读中人物形象概括与分析》</a:t>
            </a:r>
            <a:endParaRPr lang="zh-CN" sz="2000" dirty="0" smtClean="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0949" b="23061"/>
          <a:stretch>
            <a:fillRect/>
          </a:stretch>
        </p:blipFill>
        <p:spPr>
          <a:xfrm>
            <a:off x="3002915" y="1391285"/>
            <a:ext cx="6185535" cy="1543685"/>
          </a:xfrm>
          <a:prstGeom prst="rect">
            <a:avLst/>
          </a:prstGeom>
        </p:spPr>
      </p:pic>
      <p:sp>
        <p:nvSpPr>
          <p:cNvPr id="4" name="TextBox 42"/>
          <p:cNvSpPr txBox="1"/>
          <p:nvPr/>
        </p:nvSpPr>
        <p:spPr>
          <a:xfrm>
            <a:off x="1734749" y="3218621"/>
            <a:ext cx="9541013" cy="797560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p>
            <a:pPr algn="ctr"/>
            <a:r>
              <a:rPr lang="zh-CN" sz="4400" b="1" dirty="0" smtClean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感谢各位同学！</a:t>
            </a:r>
            <a:endParaRPr lang="zh-CN" sz="4400" b="1" dirty="0" smtClean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9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9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5" grpId="12"/>
      <p:bldP spid="5" grpId="13"/>
      <p:bldP spid="5" grpId="14"/>
      <p:bldP spid="5" grpId="15"/>
      <p:bldP spid="5" grpId="16"/>
      <p:bldP spid="5" grpId="17"/>
      <p:bldP spid="5" grpId="18"/>
      <p:bldP spid="16" grpId="19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  <p:bldP spid="4" grpId="16"/>
      <p:bldP spid="4" grpId="17"/>
      <p:bldP spid="4" grpId="18"/>
      <p:bldP spid="4" grpId="19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63245" y="668020"/>
            <a:ext cx="2110740" cy="674370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学习目标</a:t>
            </a:r>
            <a:endParaRPr lang="zh-CN" altLang="en-US" sz="36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7" name="箭头3"/>
          <p:cNvSpPr/>
          <p:nvPr/>
        </p:nvSpPr>
        <p:spPr bwMode="gray">
          <a:xfrm flipV="1">
            <a:off x="2043904" y="3637843"/>
            <a:ext cx="1092674" cy="1520778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06" tIns="41402" rIns="82806" bIns="4140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latin typeface="Calibri"/>
              <a:ea typeface="宋体" charset="-122"/>
            </a:endParaRPr>
          </a:p>
        </p:txBody>
      </p:sp>
      <p:sp>
        <p:nvSpPr>
          <p:cNvPr id="28" name="箭头2"/>
          <p:cNvSpPr/>
          <p:nvPr/>
        </p:nvSpPr>
        <p:spPr bwMode="gray">
          <a:xfrm rot="16200000">
            <a:off x="2331770" y="3005175"/>
            <a:ext cx="324878" cy="1298794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06" tIns="41402" rIns="82806" bIns="4140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latin typeface="Calibri"/>
              <a:ea typeface="宋体" charset="-122"/>
            </a:endParaRPr>
          </a:p>
        </p:txBody>
      </p:sp>
      <p:sp>
        <p:nvSpPr>
          <p:cNvPr id="29" name="箭头1"/>
          <p:cNvSpPr/>
          <p:nvPr/>
        </p:nvSpPr>
        <p:spPr bwMode="gray">
          <a:xfrm>
            <a:off x="2036878" y="1976556"/>
            <a:ext cx="1092674" cy="1761670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06" tIns="41402" rIns="82806" bIns="41402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latin typeface="Calibri"/>
              <a:ea typeface="宋体" charset="-122"/>
            </a:endParaRP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gray">
          <a:xfrm>
            <a:off x="4505018" y="1587799"/>
            <a:ext cx="5910260" cy="119604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明确</a:t>
            </a:r>
            <a:r>
              <a:rPr 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高考小说阅读</a:t>
            </a:r>
            <a:r>
              <a:rPr lang="zh-CN" alt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中</a:t>
            </a:r>
            <a:r>
              <a:rPr 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人物形象分析鉴赏的地位</a:t>
            </a:r>
            <a:endParaRPr lang="en-US" altLang="en-US" sz="2400" b="1" dirty="0">
              <a:solidFill>
                <a:srgbClr val="00B050"/>
              </a:solidFill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gray">
          <a:xfrm>
            <a:off x="3262803" y="1581677"/>
            <a:ext cx="1242214" cy="1202169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ysClr val="window" lastClr="FFFFFF">
                    <a:lumMod val="95000"/>
                  </a:sysClr>
                </a:solidFill>
                <a:latin typeface="微软雅黑" charset="-122"/>
                <a:ea typeface="微软雅黑" charset="-122"/>
              </a:rPr>
              <a:t>1</a:t>
            </a:r>
            <a:endParaRPr lang="en-US" altLang="zh-CN" sz="2800" b="1" dirty="0">
              <a:solidFill>
                <a:sysClr val="window" lastClr="FFFFFF">
                  <a:lumMod val="95000"/>
                </a:sysClr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gray">
          <a:xfrm>
            <a:off x="4505018" y="3041244"/>
            <a:ext cx="5910260" cy="119209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了解高考</a:t>
            </a:r>
            <a:r>
              <a:rPr 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人物形象</a:t>
            </a:r>
            <a:r>
              <a:rPr lang="zh-CN" alt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类常见</a:t>
            </a:r>
            <a:r>
              <a:rPr 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设题类型</a:t>
            </a:r>
            <a:endParaRPr lang="en-US" altLang="en-US" sz="2400" b="1" dirty="0">
              <a:solidFill>
                <a:srgbClr val="00B050"/>
              </a:solidFill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gray">
          <a:xfrm>
            <a:off x="3262804" y="3041244"/>
            <a:ext cx="1242215" cy="119209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ysClr val="window" lastClr="FFFFFF">
                    <a:lumMod val="95000"/>
                  </a:sysClr>
                </a:solidFill>
                <a:latin typeface="微软雅黑" charset="-122"/>
                <a:ea typeface="微软雅黑" charset="-122"/>
                <a:sym typeface="+mn-ea"/>
              </a:rPr>
              <a:t>2</a:t>
            </a:r>
            <a:endParaRPr lang="en-US" altLang="zh-CN" sz="2800" b="1" dirty="0">
              <a:solidFill>
                <a:sysClr val="window" lastClr="FFFFFF">
                  <a:lumMod val="95000"/>
                </a:sysClr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ltGray">
          <a:xfrm>
            <a:off x="4505018" y="4482383"/>
            <a:ext cx="5910260" cy="1181456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完善人物形象概括与分析的解题思维，提升解题能力，突破难点</a:t>
            </a:r>
            <a:r>
              <a:rPr lang="en-US" sz="2400" b="1" dirty="0">
                <a:solidFill>
                  <a:srgbClr val="00B050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。</a:t>
            </a:r>
            <a:endParaRPr lang="en-US" altLang="en-US" sz="2400" b="1" dirty="0">
              <a:solidFill>
                <a:srgbClr val="00B050"/>
              </a:solidFill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gray">
          <a:xfrm>
            <a:off x="3262803" y="4482383"/>
            <a:ext cx="1242214" cy="1181456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82806" tIns="41402" rIns="82806" bIns="4140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ysClr val="window" lastClr="FFFFFF">
                    <a:lumMod val="95000"/>
                  </a:sysClr>
                </a:solidFill>
                <a:latin typeface="微软雅黑" charset="-122"/>
                <a:ea typeface="微软雅黑" charset="-122"/>
                <a:sym typeface="+mn-ea"/>
              </a:rPr>
              <a:t>3</a:t>
            </a:r>
            <a:endParaRPr lang="en-US" altLang="zh-CN" sz="2800" b="1" baseline="30000" dirty="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482915" y="3031719"/>
            <a:ext cx="1190173" cy="1192091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  <a:effectLst/>
        </p:spPr>
        <p:txBody>
          <a:bodyPr lIns="82806" tIns="41402" rIns="82806" bIns="41402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500" b="1" kern="0" dirty="0">
                <a:solidFill>
                  <a:schemeClr val="bg1"/>
                </a:solidFill>
                <a:latin typeface="Arial" charset="0"/>
                <a:ea typeface="微软雅黑" charset="-122"/>
              </a:rPr>
              <a:t>目标</a:t>
            </a:r>
            <a:endParaRPr lang="zh-CN" altLang="en-US" sz="2500" b="1" kern="0" dirty="0">
              <a:solidFill>
                <a:schemeClr val="bg1"/>
              </a:solidFill>
              <a:latin typeface="Arial" charset="0"/>
              <a:ea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1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4" grpId="12"/>
      <p:bldP spid="14" grpId="1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090" y="1000760"/>
            <a:ext cx="9682480" cy="406717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8090" y="5284470"/>
            <a:ext cx="9479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仿宋" charset="-122"/>
                <a:ea typeface="仿宋" charset="-122"/>
              </a:rPr>
              <a:t>提问：有关</a:t>
            </a:r>
            <a:r>
              <a:rPr lang="en-US" altLang="zh-CN" sz="3600" b="1">
                <a:solidFill>
                  <a:schemeClr val="tx1"/>
                </a:solidFill>
                <a:latin typeface="仿宋" charset="-122"/>
                <a:ea typeface="仿宋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仿宋" charset="-122"/>
                <a:ea typeface="仿宋" charset="-122"/>
              </a:rPr>
              <a:t>人物</a:t>
            </a:r>
            <a:r>
              <a:rPr lang="en-US" altLang="zh-CN" sz="3600" b="1">
                <a:solidFill>
                  <a:schemeClr val="tx1"/>
                </a:solidFill>
                <a:latin typeface="仿宋" charset="-122"/>
                <a:ea typeface="仿宋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仿宋" charset="-122"/>
                <a:ea typeface="仿宋" charset="-122"/>
              </a:rPr>
              <a:t>一般都考些什么内容？</a:t>
            </a:r>
            <a:endParaRPr lang="zh-CN" altLang="en-US" sz="3600" b="1">
              <a:solidFill>
                <a:schemeClr val="tx1"/>
              </a:solidFill>
              <a:latin typeface="仿宋" charset="-122"/>
              <a:ea typeface="仿宋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57551" y="322356"/>
            <a:ext cx="10684815" cy="879475"/>
          </a:xfrm>
          <a:prstGeom prst="rect">
            <a:avLst/>
          </a:prstGeom>
        </p:spPr>
        <p:txBody>
          <a:bodyPr wrap="square" lIns="121894" tIns="60946" rIns="121894" bIns="60946">
            <a:spAutoFit/>
          </a:bodyPr>
          <a:lstStyle/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defRPr/>
            </a:pP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-122"/>
              <a:ea typeface="微软雅黑" charset="-122"/>
            </a:endParaRP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defRPr/>
            </a:pP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宋体" charset="-122"/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307" y="274178"/>
            <a:ext cx="4043045" cy="535940"/>
          </a:xfrm>
          <a:prstGeom prst="rect">
            <a:avLst/>
          </a:prstGeom>
          <a:noFill/>
        </p:spPr>
        <p:txBody>
          <a:bodyPr wrap="none" lIns="121894" tIns="60946" rIns="121894" bIns="60946" rtlCol="0">
            <a:spAutoFit/>
          </a:bodyPr>
          <a:lstStyle/>
          <a:p>
            <a:pPr algn="l"/>
            <a:r>
              <a:rPr sz="2700" b="1">
                <a:solidFill>
                  <a:schemeClr val="accent1"/>
                </a:solidFill>
                <a:latin typeface="微软雅黑" charset="-122"/>
                <a:ea typeface="微软雅黑" charset="-122"/>
                <a:sym typeface="+mn-ea"/>
              </a:rPr>
              <a:t>2017新课标1卷《天嚣》</a:t>
            </a:r>
            <a:endParaRPr lang="zh-CN" altLang="en-US" sz="27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charset="-122"/>
              <a:ea typeface="微软雅黑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7308" y="810400"/>
            <a:ext cx="110377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391899" y="810110"/>
            <a:ext cx="11222817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solidFill>
                  <a:srgbClr val="00B050"/>
                </a:solidFill>
                <a:latin typeface="微软雅黑" charset="-122"/>
                <a:ea typeface="微软雅黑" charset="-122"/>
              </a:rPr>
              <a:t>4．下列对小说相关内容和艺术特色的分析鉴赏，不正确的一项是（3分）</a:t>
            </a:r>
            <a:endParaRPr sz="2400" b="1" u="none">
              <a:solidFill>
                <a:srgbClr val="00B050"/>
              </a:solidFill>
              <a:latin typeface="微软雅黑" charset="-122"/>
              <a:ea typeface="微软雅黑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A．小说开头不仅形象地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描写</a:t>
            </a: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了风沙的狂暴，也细致具体地表现了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人物的直觉印象与切身感受</a:t>
            </a: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，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烘托</a:t>
            </a: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并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渲染</a:t>
            </a: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了 “天嚣”的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恐怖气氛</a:t>
            </a:r>
            <a:r>
              <a:rPr sz="2400" b="1" u="none">
                <a:solidFill>
                  <a:schemeClr val="tx1"/>
                </a:solidFill>
                <a:latin typeface="仿宋" charset="-122"/>
                <a:ea typeface="仿宋" charset="-122"/>
              </a:rPr>
              <a:t>。</a:t>
            </a:r>
            <a:endParaRPr sz="2400" b="1" u="none">
              <a:solidFill>
                <a:schemeClr val="tx1"/>
              </a:solidFill>
              <a:latin typeface="仿宋" charset="-122"/>
              <a:ea typeface="仿宋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u="none">
                <a:latin typeface="仿宋" charset="-122"/>
                <a:ea typeface="仿宋" charset="-122"/>
              </a:rPr>
              <a:t>B．被困队员身陷绝境却调动起所有能量开门救助敲门人，送瓜人在被困队员生死关头奇迹般的出现，这都说明生命奇迹无法解释。</a:t>
            </a:r>
            <a:endParaRPr sz="2400" u="none">
              <a:latin typeface="仿宋" charset="-122"/>
              <a:ea typeface="仿宋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latin typeface="仿宋" charset="-122"/>
                <a:ea typeface="仿宋" charset="-122"/>
              </a:rPr>
              <a:t>C．小说善于</a:t>
            </a:r>
            <a:r>
              <a:rPr sz="2400" b="1" u="none">
                <a:solidFill>
                  <a:srgbClr val="FF0000"/>
                </a:solidFill>
                <a:latin typeface="仿宋" charset="-122"/>
                <a:ea typeface="仿宋" charset="-122"/>
              </a:rPr>
              <a:t>运用细节表现人物</a:t>
            </a:r>
            <a:r>
              <a:rPr sz="2400" b="1" u="none">
                <a:latin typeface="仿宋" charset="-122"/>
                <a:ea typeface="仿宋" charset="-122"/>
              </a:rPr>
              <a:t>，开门前试验队员一句“桌子上有资料没有？当心被风卷出去”，就体现了科研工作者高度的责任意识。</a:t>
            </a:r>
            <a:endParaRPr sz="2400" b="1" u="none">
              <a:solidFill>
                <a:srgbClr val="FF0000"/>
              </a:solidFill>
              <a:latin typeface="仿宋" charset="-122"/>
              <a:ea typeface="仿宋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u="none">
                <a:latin typeface="仿宋" charset="-122"/>
                <a:ea typeface="仿宋" charset="-122"/>
              </a:rPr>
              <a:t>D．试验队被困队员与素不相识的送瓜人之间的故事，不仅令人感动，还揭示出一个朴素而有意味的人生道理：帮助别人，也是帮助自己。</a:t>
            </a:r>
            <a:endParaRPr sz="2400" u="none">
              <a:latin typeface="仿宋" charset="-122"/>
              <a:ea typeface="仿宋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5384" y="1905917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（人物</a:t>
            </a:r>
            <a:r>
              <a:rPr lang="zh-CN"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描写的作用</a:t>
            </a: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）</a:t>
            </a:r>
            <a:endParaRPr lang="zh-CN" altLang="en-US" sz="2400" b="1">
              <a:solidFill>
                <a:srgbClr val="FF000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3324" y="4281018"/>
            <a:ext cx="3535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（人物形象</a:t>
            </a:r>
            <a:r>
              <a:rPr lang="zh-CN"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，塑造手法</a:t>
            </a: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）</a:t>
            </a:r>
            <a:endParaRPr lang="zh-CN" altLang="en-US" sz="2400" b="1">
              <a:solidFill>
                <a:srgbClr val="FF000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9656" y="613931"/>
            <a:ext cx="10732687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zh-CN" sz="24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sz="24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2016新课标2卷《战争</a:t>
            </a:r>
            <a:r>
              <a:rPr lang="zh-CN" sz="2400" b="1">
                <a:solidFill>
                  <a:srgbClr val="0070C0"/>
                </a:solidFill>
                <a:latin typeface="微软雅黑" charset="-122"/>
                <a:ea typeface="微软雅黑" charset="-122"/>
                <a:sym typeface="+mn-ea"/>
              </a:rPr>
              <a:t>》）</a:t>
            </a:r>
            <a:endParaRPr lang="zh-CN" sz="2400" b="1">
              <a:solidFill>
                <a:srgbClr val="0070C0"/>
              </a:solidFill>
              <a:latin typeface="微软雅黑" charset="-122"/>
              <a:ea typeface="微软雅黑" charset="-122"/>
              <a:sym typeface="+mn-ea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    小说中的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女主人公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有哪些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性格特点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？请简要分析。</a:t>
            </a:r>
            <a:endParaRPr sz="2400" b="1" u="none">
              <a:solidFill>
                <a:schemeClr val="tx1"/>
              </a:solidFill>
              <a:latin typeface="微软雅黑" charset="-122"/>
              <a:ea typeface="微软雅黑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lang="zh-CN"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（</a:t>
            </a: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2016新课标3卷《玻璃》</a:t>
            </a:r>
            <a:r>
              <a:rPr lang="zh-CN"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）</a:t>
            </a:r>
            <a:endParaRPr lang="zh-CN" sz="2400" b="1" u="none">
              <a:solidFill>
                <a:srgbClr val="0070C0"/>
              </a:solidFill>
              <a:latin typeface="微软雅黑" charset="-122"/>
              <a:ea typeface="微软雅黑" charset="-122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 “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我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”在小说中的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主要作用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是什么？请简要分析。</a:t>
            </a:r>
            <a:endParaRPr sz="2400" b="1" u="none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(</a:t>
            </a:r>
            <a:r>
              <a:rPr sz="2400" b="1" u="none">
                <a:solidFill>
                  <a:srgbClr val="00B050"/>
                </a:solidFill>
                <a:latin typeface="微软雅黑" charset="-122"/>
                <a:ea typeface="微软雅黑" charset="-122"/>
              </a:rPr>
              <a:t>2015</a:t>
            </a: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新课标2卷《塾师老汪》)</a:t>
            </a:r>
            <a:endParaRPr sz="2400" b="1" u="none">
              <a:solidFill>
                <a:srgbClr val="0070C0"/>
              </a:solidFill>
              <a:latin typeface="微软雅黑" charset="-122"/>
              <a:ea typeface="微软雅黑" charset="-122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    东家老范是一个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什么样的人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？请结合全文简要分析？</a:t>
            </a:r>
            <a:endParaRPr sz="2400" b="1" u="none">
              <a:solidFill>
                <a:schemeClr val="tx1"/>
              </a:solidFill>
              <a:latin typeface="微软雅黑" charset="-122"/>
              <a:ea typeface="微软雅黑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(</a:t>
            </a:r>
            <a:r>
              <a:rPr sz="2400" b="1" u="none">
                <a:solidFill>
                  <a:srgbClr val="00B050"/>
                </a:solidFill>
                <a:latin typeface="微软雅黑" charset="-122"/>
                <a:ea typeface="微软雅黑" charset="-122"/>
              </a:rPr>
              <a:t>2014</a:t>
            </a: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新课标2卷《鞋》)</a:t>
            </a:r>
            <a:endParaRPr sz="2400" b="1" u="none">
              <a:solidFill>
                <a:srgbClr val="0070C0"/>
              </a:solidFill>
              <a:latin typeface="微软雅黑" charset="-122"/>
              <a:ea typeface="微软雅黑" charset="-122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    小说中守明是一个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什么样的人物形象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？她有什么样的心态？请简要分析。</a:t>
            </a:r>
            <a:endParaRPr sz="2400" b="1" u="none">
              <a:solidFill>
                <a:schemeClr val="tx1"/>
              </a:solidFill>
              <a:latin typeface="微软雅黑" charset="-122"/>
              <a:ea typeface="微软雅黑" charset="-122"/>
            </a:endParaRPr>
          </a:p>
          <a:p>
            <a:pPr marL="342900" indent="-342900" algn="l">
              <a:lnSpc>
                <a:spcPct val="150000"/>
              </a:lnSpc>
              <a:buFont typeface="Arial" charset="0"/>
              <a:buChar char="•"/>
            </a:pP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(</a:t>
            </a:r>
            <a:r>
              <a:rPr sz="2400" b="1" u="none">
                <a:solidFill>
                  <a:srgbClr val="00B050"/>
                </a:solidFill>
                <a:latin typeface="微软雅黑" charset="-122"/>
                <a:ea typeface="微软雅黑" charset="-122"/>
              </a:rPr>
              <a:t>2013</a:t>
            </a:r>
            <a:r>
              <a:rPr sz="2400" b="1" u="none">
                <a:solidFill>
                  <a:srgbClr val="0070C0"/>
                </a:solidFill>
                <a:latin typeface="微软雅黑" charset="-122"/>
                <a:ea typeface="微软雅黑" charset="-122"/>
              </a:rPr>
              <a:t>新课标1卷《喂自己影子吃饭的人》)</a:t>
            </a:r>
            <a:endParaRPr sz="2400" b="1" u="none">
              <a:solidFill>
                <a:srgbClr val="0070C0"/>
              </a:solidFill>
              <a:latin typeface="微软雅黑" charset="-122"/>
              <a:ea typeface="微软雅黑" charset="-122"/>
            </a:endParaRPr>
          </a:p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    小说主人公马里诺这一</a:t>
            </a:r>
            <a:r>
              <a:rPr sz="2400" b="1" u="none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形象有哪些特点</a:t>
            </a:r>
            <a:r>
              <a:rPr sz="2400" b="1" u="none">
                <a:solidFill>
                  <a:schemeClr val="tx1"/>
                </a:solidFill>
                <a:latin typeface="微软雅黑" charset="-122"/>
                <a:ea typeface="微软雅黑" charset="-122"/>
              </a:rPr>
              <a:t>？请简要分析。</a:t>
            </a:r>
            <a:endParaRPr sz="2400" b="1" u="none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10177" y="1180881"/>
            <a:ext cx="2621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>
              <a:lnSpc>
                <a:spcPct val="150000"/>
              </a:lnSpc>
              <a:buFont typeface="Arial" charset="0"/>
              <a:buNone/>
            </a:pP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zh-CN"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主要</a:t>
            </a: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人物形象）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910177" y="2465901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（</a:t>
            </a:r>
            <a:r>
              <a:rPr lang="zh-CN"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次要</a:t>
            </a:r>
            <a:r>
              <a:rPr sz="24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人物作用）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02176" y="2190344"/>
            <a:ext cx="3721046" cy="476881"/>
            <a:chOff x="3002037" y="1465798"/>
            <a:chExt cx="7262360" cy="377919"/>
          </a:xfrm>
          <a:solidFill>
            <a:schemeClr val="accent2">
              <a:lumMod val="75000"/>
            </a:schemeClr>
          </a:solidFill>
        </p:grpSpPr>
        <p:sp>
          <p:nvSpPr>
            <p:cNvPr id="4" name="矩形 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3" tIns="45711" rIns="91423" bIns="45711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63538" y="1478879"/>
              <a:ext cx="7200859" cy="364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b="1" dirty="0" smtClean="0">
                  <a:solidFill>
                    <a:srgbClr val="F8F8F8"/>
                  </a:solidFill>
                  <a:latin typeface="微软雅黑" charset="-122"/>
                  <a:ea typeface="微软雅黑" charset="-122"/>
                </a:rPr>
                <a:t>既有客观题、也有主观题</a:t>
              </a:r>
              <a:endParaRPr lang="zh-CN" sz="2400" b="1" dirty="0" smtClean="0">
                <a:solidFill>
                  <a:srgbClr val="F8F8F8"/>
                </a:solidFill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59610" y="1761490"/>
            <a:ext cx="1530350" cy="1323340"/>
            <a:chOff x="3086" y="2769"/>
            <a:chExt cx="2410" cy="2084"/>
          </a:xfrm>
        </p:grpSpPr>
        <p:sp>
          <p:nvSpPr>
            <p:cNvPr id="12" name="等腰三角形 2"/>
            <p:cNvSpPr/>
            <p:nvPr/>
          </p:nvSpPr>
          <p:spPr bwMode="auto">
            <a:xfrm rot="2747878">
              <a:off x="3249" y="2606"/>
              <a:ext cx="2084" cy="2410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none" lIns="91421" tIns="45710" rIns="91421" bIns="45710" anchor="ctr"/>
            <a:lstStyle/>
            <a:p>
              <a:pPr algn="ctr"/>
              <a:endParaRPr lang="zh-CN" altLang="en-US" sz="3200" kern="0" dirty="0">
                <a:solidFill>
                  <a:srgbClr val="FFFFF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51" y="3424"/>
              <a:ext cx="1351" cy="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21" tIns="45710" rIns="91421" bIns="45710" anchor="ctr"/>
            <a:lstStyle>
              <a:defPPr>
                <a:defRPr lang="zh-CN"/>
              </a:defPPr>
              <a:lvl1pPr algn="ctr">
                <a:defRPr sz="2000" kern="0">
                  <a:solidFill>
                    <a:srgbClr val="FFFFFF"/>
                  </a:solidFill>
                  <a:latin typeface="微软雅黑" charset="-122"/>
                  <a:ea typeface="微软雅黑" charset="-122"/>
                </a:defRPr>
              </a:lvl1pPr>
            </a:lstStyle>
            <a:p>
              <a:pPr algn="ctr"/>
              <a:r>
                <a:rPr lang="zh-CN" altLang="en-US" sz="3200" b="1" dirty="0"/>
                <a:t>形式</a:t>
              </a:r>
              <a:endParaRPr lang="zh-CN" altLang="en-US" sz="3200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1525" y="4013835"/>
            <a:ext cx="1530334" cy="1323092"/>
            <a:chOff x="7215" y="6321"/>
            <a:chExt cx="2410" cy="2084"/>
          </a:xfrm>
        </p:grpSpPr>
        <p:sp>
          <p:nvSpPr>
            <p:cNvPr id="14" name="等腰三角形 2"/>
            <p:cNvSpPr/>
            <p:nvPr/>
          </p:nvSpPr>
          <p:spPr bwMode="auto">
            <a:xfrm rot="3036074">
              <a:off x="7378" y="6158"/>
              <a:ext cx="2084" cy="2410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lIns="91421" tIns="45710" rIns="91421" bIns="45710" anchor="ctr"/>
            <a:lstStyle/>
            <a:p>
              <a:pPr algn="ctr"/>
              <a:endParaRPr lang="zh-CN" altLang="en-US" sz="3200" kern="0">
                <a:solidFill>
                  <a:srgbClr val="FFFFFF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44" y="6783"/>
              <a:ext cx="1351" cy="14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21" tIns="45710" rIns="91421" bIns="45710" anchor="ctr"/>
            <a:lstStyle>
              <a:defPPr>
                <a:defRPr lang="zh-CN"/>
              </a:defPPr>
              <a:lvl1pPr algn="ctr">
                <a:defRPr sz="2000" kern="0">
                  <a:solidFill>
                    <a:srgbClr val="FFFFFF"/>
                  </a:solidFill>
                  <a:latin typeface="微软雅黑" charset="-122"/>
                  <a:ea typeface="微软雅黑" charset="-122"/>
                </a:defRPr>
              </a:lvl1pPr>
            </a:lstStyle>
            <a:p>
              <a:pPr algn="ctr"/>
              <a:r>
                <a:rPr lang="zh-CN" altLang="en-US" sz="3200" b="1" dirty="0" smtClean="0"/>
                <a:t>内容</a:t>
              </a:r>
              <a:endParaRPr lang="zh-CN" altLang="en-US" sz="3200" b="1" dirty="0" smtClean="0"/>
            </a:p>
            <a:p>
              <a:pPr algn="ctr"/>
              <a:r>
                <a:rPr lang="zh-CN" altLang="en-US" sz="3200" b="1" dirty="0" smtClean="0"/>
                <a:t>角度</a:t>
              </a:r>
              <a:endParaRPr lang="zh-CN" altLang="en-US" sz="3200" b="1" dirty="0" smtClean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60432" y="258938"/>
            <a:ext cx="5043170" cy="535940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chemeClr val="accent1"/>
                </a:solidFill>
                <a:latin typeface="微软雅黑" charset="-122"/>
                <a:ea typeface="微软雅黑" charset="-122"/>
              </a:rPr>
              <a:t>一、高考小说人物形象设题类型</a:t>
            </a:r>
            <a:endParaRPr lang="zh-CN" altLang="en-US" sz="2700" b="1" dirty="0">
              <a:solidFill>
                <a:schemeClr val="accent1"/>
              </a:solidFill>
              <a:latin typeface="微软雅黑" charset="-122"/>
              <a:ea typeface="微软雅黑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1118" y="889760"/>
            <a:ext cx="110377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268625" y="4500245"/>
            <a:ext cx="3679285" cy="481961"/>
            <a:chOff x="3001854" y="3922395"/>
            <a:chExt cx="7067616" cy="382833"/>
          </a:xfrm>
          <a:solidFill>
            <a:srgbClr val="FF9900"/>
          </a:solidFill>
        </p:grpSpPr>
        <p:sp>
          <p:nvSpPr>
            <p:cNvPr id="20" name="矩形 19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23" tIns="45711" rIns="91423" bIns="45711" numCol="1" rtlCol="0" anchor="t" anchorCtr="0" compatLnSpc="1"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latin typeface="微软雅黑" charset="-122"/>
                <a:ea typeface="微软雅黑" charset="-122"/>
              </a:endParaRPr>
            </a:p>
          </p:txBody>
        </p:sp>
        <p:sp>
          <p:nvSpPr>
            <p:cNvPr id="21" name="TextBox 8"/>
            <p:cNvSpPr txBox="1"/>
            <p:nvPr/>
          </p:nvSpPr>
          <p:spPr>
            <a:xfrm>
              <a:off x="3001854" y="3939541"/>
              <a:ext cx="7044440" cy="3656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400" b="1" dirty="0" smtClean="0">
                  <a:solidFill>
                    <a:srgbClr val="F8F8F8"/>
                  </a:solidFill>
                  <a:latin typeface="微软雅黑" charset="-122"/>
                  <a:ea typeface="微软雅黑" charset="-122"/>
                </a:rPr>
                <a:t>人物塑造手法</a:t>
              </a:r>
              <a:endParaRPr lang="zh-CN" altLang="en-US" sz="2400" b="1" dirty="0" smtClean="0">
                <a:solidFill>
                  <a:srgbClr val="F8F8F8"/>
                </a:solidFill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6264910" y="5116830"/>
            <a:ext cx="3667125" cy="460375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8F8F8"/>
                </a:solidFill>
                <a:latin typeface="微软雅黑" charset="-122"/>
                <a:ea typeface="微软雅黑" charset="-122"/>
              </a:rPr>
              <a:t>人物作用</a:t>
            </a:r>
            <a:endParaRPr lang="zh-CN" altLang="en-US" sz="2400" b="1" dirty="0" smtClean="0">
              <a:solidFill>
                <a:srgbClr val="F8F8F8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3165" y="3914775"/>
            <a:ext cx="3658870" cy="460375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charset="-122"/>
                <a:ea typeface="微软雅黑" charset="-122"/>
              </a:rPr>
              <a:t>人物形象（概括、分析）</a:t>
            </a:r>
            <a:endParaRPr lang="zh-CN" altLang="en-US" sz="2400" b="1" dirty="0" smtClean="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2" presetClass="entr" presetSubtype="1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5" presetClass="path" presetSubtype="0" accel="50000" decel="5000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7708 -0.134630 " pathEditMode="relative" rAng="0" ptsTypes="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4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animBg="1"/>
      <p:bldP spid="9" grpId="10" animBg="1"/>
      <p:bldP spid="9" grpId="11" animBg="1"/>
      <p:bldP spid="9" grpId="12" animBg="1"/>
      <p:bldP spid="9" grpId="13" animBg="1"/>
      <p:bldP spid="9" grpId="14" animBg="1"/>
      <p:bldP spid="9" grpId="17" animBg="1"/>
      <p:bldP spid="9" grpId="18" animBg="1"/>
      <p:bldP spid="24" grpId="0" animBg="1"/>
      <p:bldP spid="24" grpId="1" animBg="1"/>
      <p:bldP spid="9" grpId="19" animBg="1"/>
      <p:bldP spid="9" grpId="2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39775"/>
            <a:ext cx="10009505" cy="423672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1270" y="5233670"/>
            <a:ext cx="10009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仿宋" charset="-122"/>
                <a:ea typeface="仿宋" charset="-122"/>
              </a:rPr>
              <a:t>交流：概括人物形象时</a:t>
            </a:r>
            <a:r>
              <a:rPr lang="zh-CN" sz="3600" b="1">
                <a:latin typeface="仿宋" charset="-122"/>
                <a:ea typeface="仿宋" charset="-122"/>
              </a:rPr>
              <a:t>存在的主要</a:t>
            </a:r>
            <a:r>
              <a:rPr lang="zh-CN" sz="3600" b="1">
                <a:latin typeface="仿宋" charset="-122"/>
                <a:ea typeface="仿宋" charset="-122"/>
                <a:sym typeface="+mn-ea"/>
              </a:rPr>
              <a:t>问题</a:t>
            </a:r>
            <a:r>
              <a:rPr lang="zh-CN" sz="3600" b="1">
                <a:latin typeface="仿宋" charset="-122"/>
                <a:ea typeface="仿宋" charset="-122"/>
              </a:rPr>
              <a:t>是什么？</a:t>
            </a:r>
            <a:endParaRPr lang="zh-CN" sz="3600" b="1">
              <a:latin typeface="仿宋" charset="-122"/>
              <a:ea typeface="仿宋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6510" y="2368550"/>
            <a:ext cx="21920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不准确</a:t>
            </a:r>
            <a:endParaRPr lang="zh-CN" altLang="en-US" sz="480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r>
              <a:rPr lang="zh-CN" altLang="en-US" sz="480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不全面</a:t>
            </a:r>
            <a:endParaRPr lang="zh-CN" altLang="en-US" sz="480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3720" y="2705100"/>
            <a:ext cx="15481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思维</a:t>
            </a:r>
            <a:endParaRPr lang="zh-CN" altLang="en-US" sz="480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" name="Freeform 1"/>
          <p:cNvSpPr>
            <a:spLocks noChangeArrowheads="1"/>
          </p:cNvSpPr>
          <p:nvPr/>
        </p:nvSpPr>
        <p:spPr bwMode="auto">
          <a:xfrm rot="10800000">
            <a:off x="5155565" y="2820035"/>
            <a:ext cx="2259965" cy="665480"/>
          </a:xfrm>
          <a:custGeom>
            <a:avLst/>
            <a:gdLst>
              <a:gd name="T0" fmla="*/ 5874 w 7875"/>
              <a:gd name="T1" fmla="*/ 1811 h 3594"/>
              <a:gd name="T2" fmla="*/ 7874 w 7875"/>
              <a:gd name="T3" fmla="*/ 0 h 3594"/>
              <a:gd name="T4" fmla="*/ 1969 w 7875"/>
              <a:gd name="T5" fmla="*/ 0 h 3594"/>
              <a:gd name="T6" fmla="*/ 0 w 7875"/>
              <a:gd name="T7" fmla="*/ 1811 h 3594"/>
              <a:gd name="T8" fmla="*/ 1969 w 7875"/>
              <a:gd name="T9" fmla="*/ 3593 h 3594"/>
              <a:gd name="T10" fmla="*/ 7874 w 7875"/>
              <a:gd name="T11" fmla="*/ 3593 h 3594"/>
              <a:gd name="T12" fmla="*/ 5874 w 7875"/>
              <a:gd name="T13" fmla="*/ 1811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92D050"/>
          </a:solidFill>
          <a:ln>
            <a:noFill/>
          </a:ln>
          <a:effectLst>
            <a:softEdge rad="12700"/>
          </a:effectLst>
        </p:spPr>
        <p:txBody>
          <a:bodyPr wrap="none" anchor="ctr"/>
          <a:p>
            <a:endParaRPr lang="en-US"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2191" y="-1338332"/>
            <a:ext cx="10513653" cy="1325318"/>
          </a:xfrm>
          <a:prstGeom prst="rect">
            <a:avLst/>
          </a:prstGeom>
        </p:spPr>
        <p:txBody>
          <a:bodyPr vert="horz" lIns="91423" tIns="45711" rIns="91423" bIns="45711" rtlCol="0" anchor="ctr">
            <a:normAutofit/>
          </a:bodyPr>
          <a:p>
            <a:r>
              <a:rPr lang="zh-CN" altLang="en-US" sz="800">
                <a:solidFill>
                  <a:schemeClr val="bg1">
                    <a:lumMod val="95000"/>
                  </a:schemeClr>
                </a:solidFill>
              </a:rPr>
              <a:t>前言</a:t>
            </a:r>
            <a:endParaRPr lang="zh-CN" altLang="en-US" sz="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47950" y="5521325"/>
            <a:ext cx="9783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仿宋" charset="-122"/>
                <a:ea typeface="仿宋" charset="-122"/>
              </a:rPr>
              <a:t>提问：什么是人物形象</a:t>
            </a:r>
            <a:r>
              <a:rPr lang="zh-CN" sz="3600" b="1">
                <a:latin typeface="仿宋" charset="-122"/>
                <a:ea typeface="仿宋" charset="-122"/>
              </a:rPr>
              <a:t>？它包括哪些方面？</a:t>
            </a:r>
            <a:endParaRPr lang="zh-CN" sz="3600" b="1">
              <a:latin typeface="仿宋" charset="-122"/>
              <a:ea typeface="仿宋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40247" b="7075"/>
          <a:stretch>
            <a:fillRect/>
          </a:stretch>
        </p:blipFill>
        <p:spPr>
          <a:xfrm>
            <a:off x="-33020" y="725170"/>
            <a:ext cx="12204065" cy="4210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1727835"/>
            <a:ext cx="3143885" cy="2247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8108"/>
          <a:stretch>
            <a:fillRect/>
          </a:stretch>
        </p:blipFill>
        <p:spPr>
          <a:xfrm>
            <a:off x="8404225" y="1727835"/>
            <a:ext cx="3232785" cy="23133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05" y="1713865"/>
            <a:ext cx="3232785" cy="22758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 b="6979"/>
          <a:stretch>
            <a:fillRect/>
          </a:stretch>
        </p:blipFill>
        <p:spPr>
          <a:xfrm>
            <a:off x="337820" y="4935855"/>
            <a:ext cx="1896110" cy="1470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random/>
      </p:transition>
    </mc:Choice>
    <mc:Fallback>
      <p:transition spd="med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103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仿宋</vt:lpstr>
      <vt:lpstr>Calibri</vt:lpstr>
      <vt:lpstr>Calibri Light</vt:lpstr>
      <vt:lpstr>Office 主题</vt:lpstr>
      <vt:lpstr>PowerPoint 演示文稿</vt:lpstr>
      <vt:lpstr>PowerPoint 演示文稿</vt:lpstr>
      <vt:lpstr>前言</vt:lpstr>
      <vt:lpstr>PowerPoint 演示文稿</vt:lpstr>
      <vt:lpstr>PowerPoint 演示文稿</vt:lpstr>
      <vt:lpstr>PowerPoint 演示文稿</vt:lpstr>
      <vt:lpstr>前言</vt:lpstr>
      <vt:lpstr>前言</vt:lpstr>
      <vt:lpstr>前言</vt:lpstr>
      <vt:lpstr>前言</vt:lpstr>
      <vt:lpstr>前言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浅墨的 iPad</cp:lastModifiedBy>
  <cp:revision>66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2052-7.6.1</vt:lpwstr>
  </property>
</Properties>
</file>