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77" r:id="rId3"/>
    <p:sldId id="256" r:id="rId4"/>
    <p:sldId id="258" r:id="rId5"/>
    <p:sldId id="257" r:id="rId6"/>
    <p:sldId id="260" r:id="rId7"/>
    <p:sldId id="282" r:id="rId8"/>
    <p:sldId id="296" r:id="rId9"/>
    <p:sldId id="301" r:id="rId10"/>
    <p:sldId id="302" r:id="rId11"/>
    <p:sldId id="300" r:id="rId12"/>
    <p:sldId id="303" r:id="rId13"/>
    <p:sldId id="304" r:id="rId14"/>
    <p:sldId id="297" r:id="rId15"/>
    <p:sldId id="305" r:id="rId16"/>
    <p:sldId id="289" r:id="rId17"/>
    <p:sldId id="273" r:id="rId18"/>
    <p:sldId id="299" r:id="rId19"/>
    <p:sldId id="291" r:id="rId20"/>
    <p:sldId id="265" r:id="rId21"/>
    <p:sldId id="268" r:id="rId22"/>
    <p:sldId id="270" r:id="rId23"/>
    <p:sldId id="271" r:id="rId24"/>
    <p:sldId id="29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D113A-9202-40D6-900C-CCF20BF30774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B13C52-B117-4418-B470-7093E5C54A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11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55068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99602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9761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569944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9662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16462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39923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91956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19982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396449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0343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400BF-0913-4E94-B8AB-480EBBE4F3EE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F041A-91F4-484D-9C6F-D8827B575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836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95753" y="1511919"/>
            <a:ext cx="69285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/>
              <a:t>《</a:t>
            </a:r>
            <a:r>
              <a:rPr lang="en-US" altLang="zh-CN" sz="5400" b="1" smtClean="0"/>
              <a:t>Waterloo  Bridge》</a:t>
            </a:r>
            <a:endParaRPr lang="zh-CN" altLang="en-US" sz="5400" b="1"/>
          </a:p>
        </p:txBody>
      </p:sp>
      <p:sp>
        <p:nvSpPr>
          <p:cNvPr id="10" name="矩形 9"/>
          <p:cNvSpPr/>
          <p:nvPr/>
        </p:nvSpPr>
        <p:spPr>
          <a:xfrm>
            <a:off x="2182393" y="2669895"/>
            <a:ext cx="26568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>
                <a:solidFill>
                  <a:srgbClr val="FF0000"/>
                </a:solidFill>
              </a:rPr>
              <a:t>滑铁</a:t>
            </a:r>
            <a:r>
              <a:rPr lang="zh-CN" altLang="en-US" sz="4800" b="1" smtClean="0">
                <a:solidFill>
                  <a:srgbClr val="FF0000"/>
                </a:solidFill>
              </a:rPr>
              <a:t>卢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82048" y="4115980"/>
            <a:ext cx="43396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/>
              <a:t>《</a:t>
            </a:r>
            <a:r>
              <a:rPr lang="zh-CN" altLang="en-US" sz="5400" b="1"/>
              <a:t>魂断蓝桥</a:t>
            </a:r>
            <a:r>
              <a:rPr lang="en-US" altLang="zh-CN" sz="5400" b="1"/>
              <a:t>》</a:t>
            </a:r>
            <a:endParaRPr lang="zh-CN" altLang="en-US" sz="54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874" y="3203476"/>
            <a:ext cx="3910819" cy="3446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873" y="84591"/>
            <a:ext cx="3910819" cy="29258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60365" y="263483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800" b="1">
                <a:solidFill>
                  <a:srgbClr val="FF0000"/>
                </a:solidFill>
              </a:rPr>
              <a:t>桥</a:t>
            </a:r>
          </a:p>
        </p:txBody>
      </p:sp>
    </p:spTree>
    <p:extLst>
      <p:ext uri="{BB962C8B-B14F-4D97-AF65-F5344CB8AC3E}">
        <p14:creationId xmlns:p14="http://schemas.microsoft.com/office/powerpoint/2010/main" val="38394447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1"/>
      <p:bldP spid="8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流程图: 数据 4"/>
          <p:cNvSpPr/>
          <p:nvPr/>
        </p:nvSpPr>
        <p:spPr>
          <a:xfrm>
            <a:off x="9228406" y="225084"/>
            <a:ext cx="2785403" cy="146304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鉴赏节奏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322363" y="4389122"/>
            <a:ext cx="9298744" cy="222269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</a:rPr>
              <a:t>任务活动一</a:t>
            </a:r>
            <a:endParaRPr lang="en-US" altLang="zh-CN" sz="4400" b="1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400" b="1" smtClean="0">
                <a:solidFill>
                  <a:schemeClr val="tx1"/>
                </a:solidFill>
              </a:rPr>
              <a:t>朗读诗歌，</a:t>
            </a:r>
            <a:r>
              <a:rPr lang="zh-CN" altLang="en-US" sz="4400" b="1">
                <a:solidFill>
                  <a:schemeClr val="tx1"/>
                </a:solidFill>
              </a:rPr>
              <a:t>填表</a:t>
            </a:r>
            <a:r>
              <a:rPr lang="zh-CN" altLang="en-US" sz="4400" b="1" smtClean="0">
                <a:solidFill>
                  <a:schemeClr val="tx1"/>
                </a:solidFill>
              </a:rPr>
              <a:t>格。</a:t>
            </a:r>
            <a:endParaRPr lang="en-US" altLang="zh-CN" sz="4400" b="1" smtClean="0">
              <a:solidFill>
                <a:schemeClr val="tx1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901546"/>
              </p:ext>
            </p:extLst>
          </p:nvPr>
        </p:nvGraphicFramePr>
        <p:xfrm>
          <a:off x="754184" y="871415"/>
          <a:ext cx="8128000" cy="328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530234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311488717"/>
                    </a:ext>
                  </a:extLst>
                </a:gridCol>
              </a:tblGrid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</a:rPr>
                        <a:t>树</a:t>
                      </a: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天空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966391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chemeClr val="tx1"/>
                          </a:solidFill>
                        </a:rPr>
                        <a:t>匆匆汲取生命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雨（倾洒的灰色）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919052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挺拔地静闪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晴朗的夜晚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691215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等待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雪花在空中绽开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42710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528242"/>
              </p:ext>
            </p:extLst>
          </p:nvPr>
        </p:nvGraphicFramePr>
        <p:xfrm>
          <a:off x="754184" y="154745"/>
          <a:ext cx="8128000" cy="716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60081694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590943629"/>
                    </a:ext>
                  </a:extLst>
                </a:gridCol>
              </a:tblGrid>
              <a:tr h="71667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368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3560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流程图: 数据 4"/>
          <p:cNvSpPr/>
          <p:nvPr/>
        </p:nvSpPr>
        <p:spPr>
          <a:xfrm>
            <a:off x="9228406" y="225084"/>
            <a:ext cx="2785403" cy="146304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鉴赏节奏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322363" y="4389122"/>
            <a:ext cx="9298744" cy="222269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</a:rPr>
              <a:t>任务活动一</a:t>
            </a:r>
            <a:endParaRPr lang="en-US" altLang="zh-CN" sz="4400" b="1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400" b="1" smtClean="0">
                <a:solidFill>
                  <a:schemeClr val="tx1"/>
                </a:solidFill>
              </a:rPr>
              <a:t>朗读诗歌，</a:t>
            </a:r>
            <a:r>
              <a:rPr lang="zh-CN" altLang="en-US" sz="4400" b="1">
                <a:solidFill>
                  <a:schemeClr val="tx1"/>
                </a:solidFill>
              </a:rPr>
              <a:t>填表</a:t>
            </a:r>
            <a:r>
              <a:rPr lang="zh-CN" altLang="en-US" sz="4400" b="1" smtClean="0">
                <a:solidFill>
                  <a:schemeClr val="tx1"/>
                </a:solidFill>
              </a:rPr>
              <a:t>格。</a:t>
            </a:r>
            <a:endParaRPr lang="en-US" altLang="zh-CN" sz="4400" b="1" smtClean="0">
              <a:solidFill>
                <a:schemeClr val="tx1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362775"/>
              </p:ext>
            </p:extLst>
          </p:nvPr>
        </p:nvGraphicFramePr>
        <p:xfrm>
          <a:off x="754184" y="871415"/>
          <a:ext cx="8128000" cy="328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530234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311488717"/>
                    </a:ext>
                  </a:extLst>
                </a:gridCol>
              </a:tblGrid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</a:rPr>
                        <a:t>树</a:t>
                      </a: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天空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966391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chemeClr val="tx1"/>
                          </a:solidFill>
                        </a:rPr>
                        <a:t>匆匆汲取生命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雨（倾洒的灰色）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919052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挺拔地静闪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晴朗的夜晚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691215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等待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雪花在空中绽开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42710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560233"/>
              </p:ext>
            </p:extLst>
          </p:nvPr>
        </p:nvGraphicFramePr>
        <p:xfrm>
          <a:off x="754184" y="154745"/>
          <a:ext cx="8128000" cy="716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60081694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590943629"/>
                    </a:ext>
                  </a:extLst>
                </a:gridCol>
              </a:tblGrid>
              <a:tr h="71667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黑鹂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果园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368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9315208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流程图: 数据 4"/>
          <p:cNvSpPr/>
          <p:nvPr/>
        </p:nvSpPr>
        <p:spPr>
          <a:xfrm>
            <a:off x="9228406" y="225084"/>
            <a:ext cx="2785403" cy="146304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鉴赏节奏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322363" y="4389122"/>
            <a:ext cx="9298744" cy="222269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</a:rPr>
              <a:t>任务活动一</a:t>
            </a:r>
            <a:endParaRPr lang="en-US" altLang="zh-CN" sz="4400" b="1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400" b="1" smtClean="0">
                <a:solidFill>
                  <a:schemeClr val="tx1"/>
                </a:solidFill>
              </a:rPr>
              <a:t>朗读诗歌，</a:t>
            </a:r>
            <a:r>
              <a:rPr lang="zh-CN" altLang="en-US" sz="4400" b="1">
                <a:solidFill>
                  <a:schemeClr val="tx1"/>
                </a:solidFill>
              </a:rPr>
              <a:t>填表</a:t>
            </a:r>
            <a:r>
              <a:rPr lang="zh-CN" altLang="en-US" sz="4400" b="1" smtClean="0">
                <a:solidFill>
                  <a:schemeClr val="tx1"/>
                </a:solidFill>
              </a:rPr>
              <a:t>格。</a:t>
            </a:r>
            <a:endParaRPr lang="en-US" altLang="zh-CN" sz="4400" b="1" smtClean="0">
              <a:solidFill>
                <a:schemeClr val="tx1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590691"/>
              </p:ext>
            </p:extLst>
          </p:nvPr>
        </p:nvGraphicFramePr>
        <p:xfrm>
          <a:off x="754184" y="871415"/>
          <a:ext cx="8128000" cy="328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530234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311488717"/>
                    </a:ext>
                  </a:extLst>
                </a:gridCol>
              </a:tblGrid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rgbClr val="FF0000"/>
                          </a:solidFill>
                        </a:rPr>
                        <a:t>我们</a:t>
                      </a:r>
                      <a:endParaRPr lang="zh-CN" altLang="en-US" sz="40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天空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966391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chemeClr val="tx1"/>
                          </a:solidFill>
                        </a:rPr>
                        <a:t>匆匆汲取生命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雨（倾洒的灰色）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919052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挺拔地静闪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晴朗的夜晚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691215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等待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雪花在空中绽开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42710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54184" y="154745"/>
          <a:ext cx="8128000" cy="716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60081694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590943629"/>
                    </a:ext>
                  </a:extLst>
                </a:gridCol>
              </a:tblGrid>
              <a:tr h="71667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黑鹂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果园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368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0217608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流程图: 数据 4"/>
          <p:cNvSpPr/>
          <p:nvPr/>
        </p:nvSpPr>
        <p:spPr>
          <a:xfrm>
            <a:off x="9228406" y="225084"/>
            <a:ext cx="2785403" cy="146304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鉴赏节奏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011223"/>
              </p:ext>
            </p:extLst>
          </p:nvPr>
        </p:nvGraphicFramePr>
        <p:xfrm>
          <a:off x="472830" y="1117298"/>
          <a:ext cx="8128000" cy="328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530234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311488717"/>
                    </a:ext>
                  </a:extLst>
                </a:gridCol>
              </a:tblGrid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</a:rPr>
                        <a:t>树</a:t>
                      </a: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天空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966391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chemeClr val="tx1"/>
                          </a:solidFill>
                        </a:rPr>
                        <a:t>匆匆汲取生命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雨（倾洒的灰色）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919052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挺拔地静闪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晴朗的夜晚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691215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等待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雪花在空中绽开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42710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010486" y="225084"/>
            <a:ext cx="3615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/>
              <a:t>《</a:t>
            </a:r>
            <a:r>
              <a:rPr lang="zh-CN" altLang="en-US" sz="3600" b="1" smtClean="0"/>
              <a:t>树和天空</a:t>
            </a:r>
            <a:r>
              <a:rPr lang="en-US" altLang="zh-CN" sz="3600" b="1" smtClean="0"/>
              <a:t>》</a:t>
            </a:r>
            <a:endParaRPr lang="zh-CN" altLang="en-US" sz="3600" b="1"/>
          </a:p>
        </p:txBody>
      </p:sp>
      <p:sp>
        <p:nvSpPr>
          <p:cNvPr id="7" name="矩形 6"/>
          <p:cNvSpPr/>
          <p:nvPr/>
        </p:nvSpPr>
        <p:spPr>
          <a:xfrm>
            <a:off x="8600830" y="3650770"/>
            <a:ext cx="2400105" cy="8059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好期待</a:t>
            </a:r>
          </a:p>
        </p:txBody>
      </p:sp>
      <p:sp>
        <p:nvSpPr>
          <p:cNvPr id="10" name="矩形 9"/>
          <p:cNvSpPr/>
          <p:nvPr/>
        </p:nvSpPr>
        <p:spPr>
          <a:xfrm>
            <a:off x="8600830" y="2760244"/>
            <a:ext cx="2400105" cy="8871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安静闲适</a:t>
            </a:r>
            <a:endParaRPr lang="en-US" altLang="zh-CN" sz="36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00830" y="1930250"/>
            <a:ext cx="2400105" cy="8091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紧张忙碌</a:t>
            </a:r>
            <a:endParaRPr lang="en-US" altLang="zh-CN" sz="36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52035" y="1930250"/>
            <a:ext cx="861774" cy="2797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</a:rPr>
              <a:t>内在节奏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3042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1"/>
      <p:bldP spid="11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06438" y="399480"/>
            <a:ext cx="7835704" cy="5996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棵树在雨中走动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在倾洒的灰色中匆匆走过我们身边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它有急事。它汲取雨中的生命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就像果园里的黑鹂     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雨停歇。树停下脚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它在晴朗的夜晚挺拔地静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和我们一样它在等待那瞬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当雪花在空中绽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1120" y="3339994"/>
            <a:ext cx="3096124" cy="3323987"/>
          </a:xfrm>
          <a:prstGeom prst="rect">
            <a:avLst/>
          </a:prstGeom>
        </p:spPr>
      </p:pic>
      <p:sp>
        <p:nvSpPr>
          <p:cNvPr id="5" name="流程图: 数据 4"/>
          <p:cNvSpPr/>
          <p:nvPr/>
        </p:nvSpPr>
        <p:spPr>
          <a:xfrm>
            <a:off x="9228406" y="225084"/>
            <a:ext cx="2785403" cy="146304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鉴赏节奏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279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1814733" y="1332835"/>
            <a:ext cx="9101796" cy="3942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</a:rPr>
              <a:t>任务活动二</a:t>
            </a:r>
            <a:endParaRPr lang="en-US" altLang="zh-CN" sz="4000" b="1" smtClean="0">
              <a:solidFill>
                <a:schemeClr val="tx1"/>
              </a:solidFill>
            </a:endParaRPr>
          </a:p>
          <a:p>
            <a:r>
              <a:rPr lang="zh-CN" altLang="en-US" sz="4000" b="1" smtClean="0">
                <a:solidFill>
                  <a:schemeClr val="tx1"/>
                </a:solidFill>
              </a:rPr>
              <a:t>自由朗读</a:t>
            </a:r>
            <a:r>
              <a:rPr lang="en-US" altLang="zh-CN" sz="4000" b="1" smtClean="0">
                <a:solidFill>
                  <a:schemeClr val="tx1"/>
                </a:solidFill>
              </a:rPr>
              <a:t>《</a:t>
            </a:r>
            <a:r>
              <a:rPr lang="zh-CN" altLang="en-US" sz="4000" b="1" smtClean="0">
                <a:solidFill>
                  <a:schemeClr val="tx1"/>
                </a:solidFill>
              </a:rPr>
              <a:t>迷娘</a:t>
            </a:r>
            <a:r>
              <a:rPr lang="en-US" altLang="zh-CN" sz="4000" b="1" smtClean="0">
                <a:solidFill>
                  <a:schemeClr val="tx1"/>
                </a:solidFill>
              </a:rPr>
              <a:t>》</a:t>
            </a:r>
            <a:r>
              <a:rPr lang="zh-CN" altLang="en-US" sz="4000" b="1" smtClean="0">
                <a:solidFill>
                  <a:schemeClr val="tx1"/>
                </a:solidFill>
              </a:rPr>
              <a:t>，体会其内在节奏，即三节中迷娘的思乡情感是</a:t>
            </a:r>
            <a:r>
              <a:rPr lang="zh-CN" altLang="en-US" sz="4000" b="1">
                <a:solidFill>
                  <a:schemeClr val="tx1"/>
                </a:solidFill>
              </a:rPr>
              <a:t>逐</a:t>
            </a:r>
            <a:r>
              <a:rPr lang="zh-CN" altLang="en-US" sz="4000" b="1" smtClean="0">
                <a:solidFill>
                  <a:schemeClr val="tx1"/>
                </a:solidFill>
              </a:rPr>
              <a:t>层加深还是逐层减弱？为什么？</a:t>
            </a:r>
            <a:endParaRPr lang="en-US" altLang="zh-CN" sz="4000" b="1" smtClean="0">
              <a:solidFill>
                <a:schemeClr val="tx1"/>
              </a:solidFill>
            </a:endParaRPr>
          </a:p>
          <a:p>
            <a:r>
              <a:rPr lang="zh-CN" altLang="en-US" sz="4000" b="1" smtClean="0">
                <a:solidFill>
                  <a:schemeClr val="tx1"/>
                </a:solidFill>
              </a:rPr>
              <a:t>（提示：可以从意象特点入手分析）</a:t>
            </a:r>
            <a:endParaRPr lang="en-US" altLang="zh-CN" sz="4000" b="1" smtClean="0">
              <a:solidFill>
                <a:schemeClr val="tx1"/>
              </a:solidFill>
            </a:endParaRPr>
          </a:p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8610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29883" y="204710"/>
            <a:ext cx="5350412" cy="31085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你知道吗，那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柠檬花开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的地方，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茂密的绿叶中，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橙子金黄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，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蓝天上送来宜人的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和风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桃金娘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静立，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月桂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梢头高昂，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你可知道那地方</a:t>
            </a:r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?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前往，前往，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我愿跟随你，爱人啊，随你前往</a:t>
            </a:r>
            <a:r>
              <a:rPr lang="en-US" altLang="zh-CN" sz="2800" b="1" smtClean="0">
                <a:latin typeface="宋体" panose="02010600030101010101" pitchFamily="2" charset="-122"/>
                <a:ea typeface="宋体" pitchFamily="2" charset="-122"/>
              </a:rPr>
              <a:t>!</a:t>
            </a:r>
          </a:p>
        </p:txBody>
      </p:sp>
      <p:sp>
        <p:nvSpPr>
          <p:cNvPr id="3" name="矩形 2"/>
          <p:cNvSpPr/>
          <p:nvPr/>
        </p:nvSpPr>
        <p:spPr>
          <a:xfrm>
            <a:off x="6171029" y="3426212"/>
            <a:ext cx="5378547" cy="31085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你知道吗，那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云径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山岗</a:t>
            </a:r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?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驴儿在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雾中觅路前进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岩洞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里有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古老龙种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的行藏，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危崖欲坠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瀑布奔忙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，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你可知道那座山岗</a:t>
            </a:r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?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前往，前往，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我愿跟随你，父亲啊，随你前往</a:t>
            </a:r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!</a:t>
            </a:r>
          </a:p>
        </p:txBody>
      </p:sp>
      <p:sp>
        <p:nvSpPr>
          <p:cNvPr id="4" name="矩形 3"/>
          <p:cNvSpPr/>
          <p:nvPr/>
        </p:nvSpPr>
        <p:spPr>
          <a:xfrm>
            <a:off x="529883" y="3426212"/>
            <a:ext cx="5350412" cy="31085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你可知道那所房子，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圆柱成行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， 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厅堂辉煌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居室宽敞明亮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大理石立像</a:t>
            </a:r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凝望着我</a:t>
            </a:r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: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人们把你怎么了，可怜的姑娘</a:t>
            </a:r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?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你可知道那所房子</a:t>
            </a:r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?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前往，前往，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itchFamily="2" charset="-122"/>
              </a:rPr>
              <a:t>我愿跟随你，恩人啊，随你前往</a:t>
            </a:r>
            <a:r>
              <a:rPr lang="en-US" altLang="zh-CN" sz="2800" b="1">
                <a:latin typeface="宋体" panose="02010600030101010101" pitchFamily="2" charset="-122"/>
                <a:ea typeface="宋体" pitchFamily="2" charset="-122"/>
              </a:rPr>
              <a:t>!</a:t>
            </a:r>
          </a:p>
        </p:txBody>
      </p:sp>
      <p:sp>
        <p:nvSpPr>
          <p:cNvPr id="5" name="椭圆 4"/>
          <p:cNvSpPr/>
          <p:nvPr/>
        </p:nvSpPr>
        <p:spPr>
          <a:xfrm>
            <a:off x="6171029" y="67868"/>
            <a:ext cx="2096086" cy="11457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优美故国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171029" y="1213656"/>
            <a:ext cx="2096086" cy="11457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温暖家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园</a:t>
            </a:r>
          </a:p>
        </p:txBody>
      </p:sp>
      <p:sp>
        <p:nvSpPr>
          <p:cNvPr id="7" name="椭圆 6"/>
          <p:cNvSpPr/>
          <p:nvPr/>
        </p:nvSpPr>
        <p:spPr>
          <a:xfrm>
            <a:off x="6171029" y="2359444"/>
            <a:ext cx="2096086" cy="11457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艰险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之路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557849" y="85770"/>
            <a:ext cx="2218003" cy="8478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</a:rPr>
              <a:t>思念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591848" y="1152538"/>
            <a:ext cx="2184004" cy="8478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</a:rPr>
              <a:t>强烈思念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709075" y="2359795"/>
            <a:ext cx="2235590" cy="8478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</a:rPr>
              <a:t>入骨思念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11282289" y="478302"/>
            <a:ext cx="520505" cy="25462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7449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7" grpId="2"/>
      <p:bldP spid="8" grpId="3"/>
      <p:bldP spid="9" grpId="4"/>
      <p:bldP spid="10" grpId="5"/>
      <p:bldP spid="11" grpId="6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/>
        </p:nvSpPr>
        <p:spPr>
          <a:xfrm>
            <a:off x="647114" y="2290687"/>
            <a:ext cx="5683347" cy="20257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tx1"/>
                </a:solidFill>
              </a:rPr>
              <a:t>《</a:t>
            </a:r>
            <a:r>
              <a:rPr lang="zh-CN" altLang="en-US" sz="6000" b="1" smtClean="0">
                <a:solidFill>
                  <a:schemeClr val="tx1"/>
                </a:solidFill>
              </a:rPr>
              <a:t>迷娘</a:t>
            </a:r>
            <a:r>
              <a:rPr lang="en-US" altLang="zh-CN" sz="6000" b="1" smtClean="0">
                <a:solidFill>
                  <a:schemeClr val="tx1"/>
                </a:solidFill>
              </a:rPr>
              <a:t>》</a:t>
            </a:r>
          </a:p>
          <a:p>
            <a:pPr algn="ctr"/>
            <a:r>
              <a:rPr lang="en-US" altLang="zh-CN" sz="6000" b="1" smtClean="0">
                <a:solidFill>
                  <a:schemeClr val="tx1"/>
                </a:solidFill>
              </a:rPr>
              <a:t>《</a:t>
            </a:r>
            <a:r>
              <a:rPr lang="zh-CN" altLang="en-US" sz="6000" b="1">
                <a:solidFill>
                  <a:schemeClr val="tx1"/>
                </a:solidFill>
              </a:rPr>
              <a:t>树和天</a:t>
            </a:r>
            <a:r>
              <a:rPr lang="zh-CN" altLang="en-US" sz="6000" b="1" smtClean="0">
                <a:solidFill>
                  <a:schemeClr val="tx1"/>
                </a:solidFill>
              </a:rPr>
              <a:t>空</a:t>
            </a:r>
            <a:r>
              <a:rPr lang="en-US" altLang="zh-CN" sz="6000" b="1" smtClean="0">
                <a:solidFill>
                  <a:schemeClr val="tx1"/>
                </a:solidFill>
              </a:rPr>
              <a:t>》</a:t>
            </a:r>
          </a:p>
        </p:txBody>
      </p:sp>
      <p:sp>
        <p:nvSpPr>
          <p:cNvPr id="6" name="十字星 5"/>
          <p:cNvSpPr/>
          <p:nvPr/>
        </p:nvSpPr>
        <p:spPr>
          <a:xfrm>
            <a:off x="1165275" y="2557973"/>
            <a:ext cx="633045" cy="506437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514514" y="717453"/>
            <a:ext cx="2038643" cy="203981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内在节奏</a:t>
            </a:r>
            <a:endParaRPr lang="zh-CN" altLang="zh-CN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1120" y="3339994"/>
            <a:ext cx="3096124" cy="3323987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6514513" y="3296527"/>
            <a:ext cx="2038643" cy="203981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意象</a:t>
            </a:r>
            <a:endParaRPr lang="zh-CN" altLang="zh-CN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4845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29882" y="204710"/>
            <a:ext cx="7868529" cy="35394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你知道吗，那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柠檬花开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的地方，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茂密的绿叶中，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橙子金黄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，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蓝天上送来宜人的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和风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，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桃金娘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静立，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月桂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梢头高昂，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你可知道那地方</a:t>
            </a:r>
            <a:r>
              <a:rPr lang="en-US" altLang="zh-CN" sz="3200" b="1">
                <a:latin typeface="宋体" panose="02010600030101010101" pitchFamily="2" charset="-122"/>
                <a:ea typeface="宋体" pitchFamily="2" charset="-122"/>
              </a:rPr>
              <a:t>?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前往，前往，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我愿跟随你，爱人啊，随你前往</a:t>
            </a:r>
            <a:r>
              <a:rPr lang="en-US" altLang="zh-CN" sz="3200" b="1" smtClean="0">
                <a:latin typeface="宋体" panose="02010600030101010101" pitchFamily="2" charset="-122"/>
                <a:ea typeface="宋体" pitchFamily="2" charset="-122"/>
              </a:rPr>
              <a:t>!</a:t>
            </a:r>
          </a:p>
        </p:txBody>
      </p:sp>
      <p:sp>
        <p:nvSpPr>
          <p:cNvPr id="4" name="矩形 3"/>
          <p:cNvSpPr/>
          <p:nvPr/>
        </p:nvSpPr>
        <p:spPr>
          <a:xfrm>
            <a:off x="529882" y="4044773"/>
            <a:ext cx="5753687" cy="255454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一棵树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在雨中走动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在倾洒的灰色中匆匆走过我们身边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它有急事。它汲取雨中的生命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就像果园里的黑鹂 </a:t>
            </a:r>
            <a:endParaRPr lang="en-US" altLang="zh-CN" sz="3200" b="1"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96111" y="4044773"/>
            <a:ext cx="5477021" cy="20621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雨停歇。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树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停下脚步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它在晴朗的夜晚挺拔地静闪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和我们一样它在等待那瞬息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当雪花在空中绽开</a:t>
            </a:r>
          </a:p>
        </p:txBody>
      </p:sp>
      <p:sp>
        <p:nvSpPr>
          <p:cNvPr id="9" name="椭圆 8"/>
          <p:cNvSpPr/>
          <p:nvPr/>
        </p:nvSpPr>
        <p:spPr>
          <a:xfrm>
            <a:off x="6514514" y="717453"/>
            <a:ext cx="2038643" cy="178659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134621" y="2258177"/>
            <a:ext cx="2049193" cy="178659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笼统</a:t>
            </a:r>
            <a:endParaRPr lang="zh-CN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流程图: 数据 10"/>
          <p:cNvSpPr/>
          <p:nvPr/>
        </p:nvSpPr>
        <p:spPr>
          <a:xfrm>
            <a:off x="9003323" y="168813"/>
            <a:ext cx="2897945" cy="1266092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主题</a:t>
            </a:r>
            <a:endParaRPr lang="en-US" altLang="zh-CN" sz="4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2343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1"/>
      <p:bldP spid="11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970670" y="2349304"/>
            <a:ext cx="10592973" cy="37560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b="1" smtClean="0">
                <a:solidFill>
                  <a:schemeClr val="tx1"/>
                </a:solidFill>
              </a:rPr>
              <a:t>任务活动三</a:t>
            </a:r>
            <a:endParaRPr lang="en-US" altLang="zh-CN" sz="4000" b="1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chemeClr val="tx1"/>
                </a:solidFill>
              </a:rPr>
              <a:t>两首诗主题的选取跟哪些因素有关</a:t>
            </a:r>
            <a:r>
              <a:rPr lang="en-US" altLang="zh-CN" sz="4000" b="1" smtClean="0">
                <a:solidFill>
                  <a:schemeClr val="tx1"/>
                </a:solidFill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</a:rPr>
              <a:t>阅</a:t>
            </a:r>
            <a:r>
              <a:rPr lang="zh-CN" altLang="en-US" sz="4000" b="1" smtClean="0">
                <a:solidFill>
                  <a:schemeClr val="tx1"/>
                </a:solidFill>
              </a:rPr>
              <a:t>读预习材料的相关信息，小组合作分析归纳。</a:t>
            </a:r>
            <a:endParaRPr lang="en-US" altLang="zh-CN" sz="4000" b="1" smtClean="0">
              <a:solidFill>
                <a:schemeClr val="tx1"/>
              </a:solidFill>
            </a:endParaRPr>
          </a:p>
        </p:txBody>
      </p:sp>
      <p:sp>
        <p:nvSpPr>
          <p:cNvPr id="5" name="流程图: 数据 4"/>
          <p:cNvSpPr/>
          <p:nvPr/>
        </p:nvSpPr>
        <p:spPr>
          <a:xfrm>
            <a:off x="9003323" y="168813"/>
            <a:ext cx="2897945" cy="1266092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主题探究</a:t>
            </a:r>
            <a:endParaRPr lang="en-US" altLang="zh-CN" sz="4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91174" y="295422"/>
            <a:ext cx="7343337" cy="731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>
                <a:solidFill>
                  <a:schemeClr val="tx1"/>
                </a:solidFill>
              </a:rPr>
              <a:t>《</a:t>
            </a:r>
            <a:r>
              <a:rPr lang="zh-CN" altLang="en-US" sz="3200" b="1" smtClean="0">
                <a:solidFill>
                  <a:schemeClr val="tx1"/>
                </a:solidFill>
              </a:rPr>
              <a:t>迷娘</a:t>
            </a:r>
            <a:r>
              <a:rPr lang="en-US" altLang="zh-CN" sz="3200" b="1" smtClean="0">
                <a:solidFill>
                  <a:schemeClr val="tx1"/>
                </a:solidFill>
              </a:rPr>
              <a:t>》</a:t>
            </a:r>
            <a:r>
              <a:rPr lang="zh-CN" altLang="en-US" sz="3200" b="1" smtClean="0">
                <a:solidFill>
                  <a:schemeClr val="tx1"/>
                </a:solidFill>
              </a:rPr>
              <a:t>：</a:t>
            </a:r>
            <a:r>
              <a:rPr lang="zh-CN" altLang="en-US" sz="3200" b="1">
                <a:solidFill>
                  <a:schemeClr val="tx1"/>
                </a:solidFill>
              </a:rPr>
              <a:t>对</a:t>
            </a:r>
            <a:r>
              <a:rPr lang="zh-CN" altLang="en-US" sz="3200" b="1" smtClean="0">
                <a:solidFill>
                  <a:schemeClr val="tx1"/>
                </a:solidFill>
              </a:rPr>
              <a:t>故</a:t>
            </a:r>
            <a:r>
              <a:rPr lang="zh-CN" altLang="en-US" sz="3200" b="1">
                <a:solidFill>
                  <a:schemeClr val="tx1"/>
                </a:solidFill>
              </a:rPr>
              <a:t>国</a:t>
            </a:r>
            <a:r>
              <a:rPr lang="zh-CN" altLang="en-US" sz="3200" b="1" smtClean="0">
                <a:solidFill>
                  <a:schemeClr val="tx1"/>
                </a:solidFill>
              </a:rPr>
              <a:t>意大利的思念和向往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1173" y="1329333"/>
            <a:ext cx="4065564" cy="731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>
                <a:solidFill>
                  <a:schemeClr val="tx1"/>
                </a:solidFill>
              </a:rPr>
              <a:t>《</a:t>
            </a:r>
            <a:r>
              <a:rPr lang="zh-CN" altLang="en-US" sz="3200" b="1">
                <a:solidFill>
                  <a:schemeClr val="tx1"/>
                </a:solidFill>
              </a:rPr>
              <a:t>树和天空</a:t>
            </a:r>
            <a:r>
              <a:rPr lang="en-US" altLang="zh-CN" sz="3200" b="1" smtClean="0">
                <a:solidFill>
                  <a:schemeClr val="tx1"/>
                </a:solidFill>
              </a:rPr>
              <a:t>》</a:t>
            </a:r>
            <a:r>
              <a:rPr lang="zh-CN" altLang="en-US" sz="3200" b="1" smtClean="0">
                <a:solidFill>
                  <a:schemeClr val="tx1"/>
                </a:solidFill>
              </a:rPr>
              <a:t>：哲理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8040" y="358727"/>
            <a:ext cx="351693" cy="1927272"/>
          </a:xfrm>
          <a:prstGeom prst="leftBrac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4178" y="815989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smtClean="0"/>
              <a:t>主题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2847894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02539" y="1901836"/>
            <a:ext cx="811107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    </a:t>
            </a:r>
            <a:endParaRPr lang="en-US" altLang="zh-CN" sz="8800" b="1" smtClean="0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en-US" altLang="zh-CN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迷娘（之一）</a:t>
            </a:r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《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树和天空</a:t>
            </a:r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165559"/>
            <a:ext cx="2321169" cy="37138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120" y="3339994"/>
            <a:ext cx="3096124" cy="3323987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376246" y="805609"/>
            <a:ext cx="4726744" cy="14874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343464" y="4684541"/>
            <a:ext cx="1350499" cy="140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512066" y="3339994"/>
            <a:ext cx="923330" cy="251607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比较阅读</a:t>
            </a:r>
          </a:p>
        </p:txBody>
      </p:sp>
    </p:spTree>
    <p:extLst>
      <p:ext uri="{BB962C8B-B14F-4D97-AF65-F5344CB8AC3E}">
        <p14:creationId xmlns:p14="http://schemas.microsoft.com/office/powerpoint/2010/main" val="2150157264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/>
        </p:nvSpPr>
        <p:spPr>
          <a:xfrm>
            <a:off x="647114" y="2290687"/>
            <a:ext cx="5683347" cy="20257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b="1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主</a:t>
            </a:r>
            <a:r>
              <a:rPr lang="zh-CN" altLang="en-US" sz="4400" b="1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题</a:t>
            </a:r>
            <a:r>
              <a:rPr lang="zh-CN" altLang="en-US" sz="4400" b="1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不同</a:t>
            </a:r>
            <a:endParaRPr kumimoji="0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" name="十字星 5"/>
          <p:cNvSpPr/>
          <p:nvPr/>
        </p:nvSpPr>
        <p:spPr>
          <a:xfrm>
            <a:off x="1165275" y="2557973"/>
            <a:ext cx="633045" cy="506437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351586" y="161775"/>
            <a:ext cx="1935480" cy="154979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作者经历</a:t>
            </a:r>
            <a:endParaRPr kumimoji="0" lang="zh-CN" altLang="zh-CN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081910" y="1369252"/>
            <a:ext cx="1957752" cy="16951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背景</a:t>
            </a:r>
            <a:endParaRPr kumimoji="0" lang="zh-CN" altLang="zh-CN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445328" y="3468856"/>
            <a:ext cx="1957752" cy="16951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文学思潮</a:t>
            </a:r>
            <a:endParaRPr kumimoji="0" lang="zh-CN" altLang="zh-CN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726727" y="4895555"/>
            <a:ext cx="1957752" cy="16951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zh-CN" altLang="en-US" sz="4000" b="1" noProof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人身份</a:t>
            </a:r>
            <a:endParaRPr kumimoji="0" lang="zh-CN" altLang="zh-CN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11542" y="4895555"/>
            <a:ext cx="1957752" cy="169515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zh-CN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kumimoji="0" lang="zh-CN" altLang="zh-CN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71596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1"/>
      <p:bldP spid="8" grpId="2"/>
      <p:bldP spid="10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484477" y="897375"/>
            <a:ext cx="95318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/>
              <a:t> 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诗经</a:t>
            </a:r>
            <a:r>
              <a:rPr lang="en-US" altLang="zh-CN" sz="4000" b="1"/>
              <a:t>·</a:t>
            </a:r>
            <a:r>
              <a:rPr lang="zh-CN" altLang="en-US" sz="4000" b="1" smtClean="0"/>
              <a:t>秦</a:t>
            </a:r>
            <a:r>
              <a:rPr lang="zh-CN" altLang="en-US" sz="4000" b="1"/>
              <a:t>风</a:t>
            </a:r>
            <a:r>
              <a:rPr lang="en-US" altLang="zh-CN" sz="4000" b="1"/>
              <a:t>·</a:t>
            </a:r>
            <a:r>
              <a:rPr lang="zh-CN" altLang="en-US" sz="4000" b="1"/>
              <a:t>无</a:t>
            </a:r>
            <a:r>
              <a:rPr lang="zh-CN" altLang="en-US" sz="4000" b="1" smtClean="0"/>
              <a:t>衣</a:t>
            </a:r>
            <a:r>
              <a:rPr lang="en-US" altLang="zh-CN" sz="4000" b="1" smtClean="0"/>
              <a:t>》</a:t>
            </a:r>
          </a:p>
          <a:p>
            <a:r>
              <a:rPr lang="zh-CN" altLang="en-US" sz="4000" b="1" smtClean="0"/>
              <a:t>岂</a:t>
            </a:r>
            <a:r>
              <a:rPr lang="zh-CN" altLang="en-US" sz="4000" b="1"/>
              <a:t>曰无衣？与子同袍。王于兴师，修我戈矛。与子同仇！</a:t>
            </a:r>
          </a:p>
          <a:p>
            <a:r>
              <a:rPr lang="zh-CN" altLang="en-US" sz="4000" b="1"/>
              <a:t>岂曰无衣？与子同泽。王于兴师，修我矛戟。与子偕作！</a:t>
            </a:r>
          </a:p>
          <a:p>
            <a:r>
              <a:rPr lang="zh-CN" altLang="en-US" sz="4000" b="1"/>
              <a:t>岂曰无衣？与子同裳。王于兴师，修我甲兵。与子偕行！</a:t>
            </a:r>
          </a:p>
        </p:txBody>
      </p:sp>
    </p:spTree>
    <p:extLst>
      <p:ext uri="{BB962C8B-B14F-4D97-AF65-F5344CB8AC3E}">
        <p14:creationId xmlns:p14="http://schemas.microsoft.com/office/powerpoint/2010/main" val="432709103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41082" y="372462"/>
            <a:ext cx="98333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mtClean="0"/>
              <a:t>意象派代表人物庞德通</a:t>
            </a:r>
            <a:r>
              <a:rPr lang="zh-CN" altLang="en-US" sz="4000" b="1"/>
              <a:t>过翻译</a:t>
            </a:r>
            <a:r>
              <a:rPr lang="zh-CN" altLang="en-US" sz="4000" b="1">
                <a:solidFill>
                  <a:srgbClr val="FF0000"/>
                </a:solidFill>
              </a:rPr>
              <a:t>中国古诗</a:t>
            </a:r>
            <a:r>
              <a:rPr lang="zh-CN" altLang="en-US" sz="4000" b="1" smtClean="0"/>
              <a:t>，发</a:t>
            </a:r>
            <a:r>
              <a:rPr lang="zh-CN" altLang="en-US" sz="4000" b="1"/>
              <a:t>现用</a:t>
            </a:r>
            <a:r>
              <a:rPr lang="zh-CN" altLang="en-US" sz="4000" b="1">
                <a:solidFill>
                  <a:srgbClr val="FF0000"/>
                </a:solidFill>
              </a:rPr>
              <a:t>并置、叠加、复合</a:t>
            </a:r>
            <a:r>
              <a:rPr lang="zh-CN" altLang="en-US" sz="4000" b="1"/>
              <a:t>的方法安排意象会产生一种特殊的艺术表达效果。庞德的发现触发了英美诗人</a:t>
            </a:r>
            <a:r>
              <a:rPr lang="zh-CN" altLang="en-US" sz="4000" b="1">
                <a:solidFill>
                  <a:srgbClr val="FF0000"/>
                </a:solidFill>
              </a:rPr>
              <a:t>学习和借鉴中国古诗</a:t>
            </a:r>
            <a:r>
              <a:rPr lang="zh-CN" altLang="en-US" sz="4000" b="1"/>
              <a:t>的热潮。 英美意象派诗歌在</a:t>
            </a:r>
            <a:r>
              <a:rPr lang="zh-CN" altLang="en-US" sz="4000" b="1">
                <a:solidFill>
                  <a:srgbClr val="FF0000"/>
                </a:solidFill>
              </a:rPr>
              <a:t>中国古典诗歌</a:t>
            </a:r>
            <a:r>
              <a:rPr lang="zh-CN" altLang="en-US" sz="4000" b="1"/>
              <a:t>的滋养下， 开创了英美现代诗歌的先河。</a:t>
            </a:r>
          </a:p>
        </p:txBody>
      </p:sp>
      <p:sp>
        <p:nvSpPr>
          <p:cNvPr id="3" name="矩形 2"/>
          <p:cNvSpPr/>
          <p:nvPr/>
        </p:nvSpPr>
        <p:spPr>
          <a:xfrm>
            <a:off x="2148114" y="4441371"/>
            <a:ext cx="7126515" cy="19449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天净沙</a:t>
            </a:r>
            <a:r>
              <a:rPr lang="en-US" altLang="zh-CN" sz="3200" b="1">
                <a:solidFill>
                  <a:schemeClr val="tx1"/>
                </a:solidFill>
              </a:rPr>
              <a:t>·</a:t>
            </a:r>
            <a:r>
              <a:rPr lang="zh-CN" altLang="en-US" sz="3200" b="1">
                <a:solidFill>
                  <a:schemeClr val="tx1"/>
                </a:solidFill>
              </a:rPr>
              <a:t>秋思</a:t>
            </a:r>
            <a:endParaRPr lang="en-US" altLang="zh-CN" sz="3200" b="1" smtClean="0">
              <a:solidFill>
                <a:schemeClr val="tx1"/>
              </a:solidFill>
            </a:endParaRPr>
          </a:p>
          <a:p>
            <a:pPr algn="ctr"/>
            <a:r>
              <a:rPr lang="zh-CN" altLang="en-US" sz="3200" b="1" smtClean="0">
                <a:solidFill>
                  <a:schemeClr val="tx1"/>
                </a:solidFill>
              </a:rPr>
              <a:t>枯</a:t>
            </a:r>
            <a:r>
              <a:rPr lang="zh-CN" altLang="en-US" sz="3200" b="1">
                <a:solidFill>
                  <a:schemeClr val="tx1"/>
                </a:solidFill>
              </a:rPr>
              <a:t>藤老树昏鸦，小桥流水人家，古道西风瘦马。夕阳西下，断肠人在天涯。</a:t>
            </a:r>
          </a:p>
        </p:txBody>
      </p:sp>
    </p:spTree>
    <p:extLst>
      <p:ext uri="{BB962C8B-B14F-4D97-AF65-F5344CB8AC3E}">
        <p14:creationId xmlns:p14="http://schemas.microsoft.com/office/powerpoint/2010/main" val="4637075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02539" y="1901836"/>
            <a:ext cx="811107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    </a:t>
            </a:r>
            <a:endParaRPr lang="en-US" altLang="zh-CN" sz="8800" b="1" smtClean="0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en-US" altLang="zh-CN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迷娘（之一）</a:t>
            </a:r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《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树和天空</a:t>
            </a:r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165559"/>
            <a:ext cx="2321169" cy="37138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120" y="3339994"/>
            <a:ext cx="3096124" cy="3323987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564931" y="733038"/>
            <a:ext cx="4726744" cy="14874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tx1"/>
                </a:solidFill>
              </a:rPr>
              <a:t>踏着</a:t>
            </a:r>
            <a:r>
              <a:rPr lang="zh-CN" altLang="en-US" sz="4800" b="1" smtClean="0">
                <a:solidFill>
                  <a:schemeClr val="tx1"/>
                </a:solidFill>
              </a:rPr>
              <a:t>节</a:t>
            </a:r>
            <a:r>
              <a:rPr lang="zh-CN" altLang="en-US" sz="4800" b="1">
                <a:solidFill>
                  <a:schemeClr val="tx1"/>
                </a:solidFill>
              </a:rPr>
              <a:t>拍</a:t>
            </a:r>
            <a:r>
              <a:rPr lang="zh-CN" altLang="en-US" sz="4800" b="1" smtClean="0">
                <a:solidFill>
                  <a:schemeClr val="tx1"/>
                </a:solidFill>
              </a:rPr>
              <a:t>的树</a:t>
            </a:r>
            <a:endParaRPr lang="zh-CN" altLang="en-US" sz="4800" b="1">
              <a:solidFill>
                <a:schemeClr val="tx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343464" y="4684541"/>
            <a:ext cx="1350499" cy="140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512066" y="3339994"/>
            <a:ext cx="923330" cy="251607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比较阅读</a:t>
            </a:r>
          </a:p>
        </p:txBody>
      </p:sp>
      <p:pic>
        <p:nvPicPr>
          <p:cNvPr id="1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484100" y="12230100"/>
            <a:ext cx="3429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323918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41009" y="1505244"/>
            <a:ext cx="102975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800" b="1" smtClean="0">
                <a:latin typeface="黑体" pitchFamily="49" charset="-122"/>
                <a:ea typeface="黑体" panose="02010609060101010101" pitchFamily="49" charset="-122"/>
              </a:rPr>
              <a:t>学习目标：</a:t>
            </a:r>
            <a:endParaRPr lang="en-US" altLang="zh-CN" sz="4800" b="1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en-US" altLang="zh-CN" sz="4800" b="1" smtClean="0"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 smtClean="0">
                <a:latin typeface="黑体" pitchFamily="49" charset="-122"/>
                <a:ea typeface="黑体" panose="02010609060101010101" pitchFamily="49" charset="-122"/>
              </a:rPr>
              <a:t>、把握诗歌节奏，感受诗歌感情。</a:t>
            </a:r>
            <a:endParaRPr lang="en-US" altLang="zh-CN" sz="4800" b="1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en-US" altLang="zh-CN" sz="4800" b="1" smtClean="0"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b="1" smtClean="0">
                <a:latin typeface="黑体" pitchFamily="49" charset="-122"/>
                <a:ea typeface="黑体" panose="02010609060101010101" pitchFamily="49" charset="-122"/>
              </a:rPr>
              <a:t>、分析意象异同，探究主题成因。</a:t>
            </a:r>
            <a:endParaRPr lang="en-US" altLang="zh-CN" sz="4800" b="1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en-US" altLang="zh-CN" sz="4800" b="1" smtClean="0">
                <a:latin typeface="黑体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800" b="1" smtClean="0">
                <a:latin typeface="黑体" pitchFamily="49" charset="-122"/>
                <a:ea typeface="黑体" panose="02010609060101010101" pitchFamily="49" charset="-122"/>
              </a:rPr>
              <a:t>、树立正确的文化观，丰富精神世界。</a:t>
            </a:r>
            <a:endParaRPr lang="en-US" altLang="zh-CN" sz="4800" b="1" smtClean="0"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6614026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1125413" y="2130081"/>
            <a:ext cx="9748911" cy="23774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mtClean="0">
                <a:solidFill>
                  <a:schemeClr val="tx1"/>
                </a:solidFill>
              </a:rPr>
              <a:t>《</a:t>
            </a:r>
            <a:r>
              <a:rPr lang="zh-CN" altLang="en-US" sz="4000" b="1">
                <a:solidFill>
                  <a:schemeClr val="tx1"/>
                </a:solidFill>
              </a:rPr>
              <a:t>迷娘（之一）</a:t>
            </a:r>
            <a:r>
              <a:rPr lang="en-US" altLang="zh-CN" sz="4000" b="1" smtClean="0">
                <a:solidFill>
                  <a:schemeClr val="tx1"/>
                </a:solidFill>
              </a:rPr>
              <a:t>》</a:t>
            </a:r>
          </a:p>
          <a:p>
            <a:pPr algn="ctr"/>
            <a:r>
              <a:rPr lang="zh-CN" altLang="en-US" sz="4000" b="1" smtClean="0">
                <a:solidFill>
                  <a:schemeClr val="tx1"/>
                </a:solidFill>
              </a:rPr>
              <a:t>贝</a:t>
            </a:r>
            <a:r>
              <a:rPr lang="zh-CN" altLang="en-US" sz="4000" b="1">
                <a:solidFill>
                  <a:schemeClr val="tx1"/>
                </a:solidFill>
              </a:rPr>
              <a:t>多芬、舒伯特、舒曼、柴科夫斯基等世界著名作曲家为这首诗歌谱曲达百次以上。</a:t>
            </a:r>
          </a:p>
        </p:txBody>
      </p:sp>
      <p:sp>
        <p:nvSpPr>
          <p:cNvPr id="4" name="十字星 3"/>
          <p:cNvSpPr/>
          <p:nvPr/>
        </p:nvSpPr>
        <p:spPr>
          <a:xfrm>
            <a:off x="2035126" y="2339923"/>
            <a:ext cx="633045" cy="506437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125414" y="4639993"/>
            <a:ext cx="9748910" cy="20257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mtClean="0">
                <a:solidFill>
                  <a:schemeClr val="tx1"/>
                </a:solidFill>
              </a:rPr>
              <a:t>《</a:t>
            </a:r>
            <a:r>
              <a:rPr lang="zh-CN" altLang="en-US" sz="4000" b="1" smtClean="0">
                <a:solidFill>
                  <a:schemeClr val="tx1"/>
                </a:solidFill>
              </a:rPr>
              <a:t>树和天空</a:t>
            </a:r>
            <a:r>
              <a:rPr lang="en-US" altLang="zh-CN" sz="4000" b="1" smtClean="0">
                <a:solidFill>
                  <a:schemeClr val="tx1"/>
                </a:solidFill>
              </a:rPr>
              <a:t>》</a:t>
            </a:r>
          </a:p>
          <a:p>
            <a:pPr algn="ctr"/>
            <a:r>
              <a:rPr lang="zh-CN" altLang="en-US" sz="6000" b="1" smtClean="0">
                <a:solidFill>
                  <a:schemeClr val="tx1"/>
                </a:solidFill>
              </a:rPr>
              <a:t>诗？</a:t>
            </a:r>
            <a:endParaRPr lang="en-US" altLang="zh-CN" sz="6000" b="1" smtClean="0">
              <a:solidFill>
                <a:schemeClr val="tx1"/>
              </a:solidFill>
            </a:endParaRPr>
          </a:p>
        </p:txBody>
      </p:sp>
      <p:sp>
        <p:nvSpPr>
          <p:cNvPr id="6" name="十字星 5"/>
          <p:cNvSpPr/>
          <p:nvPr/>
        </p:nvSpPr>
        <p:spPr>
          <a:xfrm>
            <a:off x="2035127" y="5069351"/>
            <a:ext cx="633045" cy="506437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51299" y="4232030"/>
            <a:ext cx="4248443" cy="243371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有韵为诗，无韵为文</a:t>
            </a:r>
            <a:r>
              <a:rPr lang="zh-CN" altLang="zh-CN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52024" y="397996"/>
            <a:ext cx="9748911" cy="12842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smtClean="0">
                <a:solidFill>
                  <a:schemeClr val="tx1"/>
                </a:solidFill>
              </a:rPr>
              <a:t>请同学们自由地大声朗读两首诗，体会一下它们在节奏上的不同。</a:t>
            </a:r>
            <a:endParaRPr lang="zh-CN" altLang="en-US" sz="3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3457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299887" y="472738"/>
            <a:ext cx="11408898" cy="282805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/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通常理解的诗的节奏大抵偏重于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外部节奏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，其实更重要的是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内部节奏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著名学者孙绍振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文学创造论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3" name="矩形 2"/>
          <p:cNvSpPr/>
          <p:nvPr/>
        </p:nvSpPr>
        <p:spPr>
          <a:xfrm>
            <a:off x="299887" y="3494947"/>
            <a:ext cx="11408898" cy="282805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zh-CN" altLang="en-US" smtClean="0"/>
              <a:t>“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诗歌的内在节奏最主要的是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隐藏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在其中的诗人</a:t>
            </a:r>
            <a:endParaRPr lang="en-US" altLang="zh-CN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情绪的自然消涨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    </a:t>
            </a:r>
            <a:endParaRPr lang="en-US" altLang="zh-CN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郭沫若在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论诗四札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555545" y="4375053"/>
            <a:ext cx="1153550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20505" y="5289452"/>
            <a:ext cx="3362178" cy="14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流程图: 准备 10"/>
          <p:cNvSpPr/>
          <p:nvPr/>
        </p:nvSpPr>
        <p:spPr>
          <a:xfrm>
            <a:off x="844061" y="5514535"/>
            <a:ext cx="3038621" cy="759656"/>
          </a:xfrm>
          <a:prstGeom prst="flowChartPreparatio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</a:rPr>
              <a:t>情绪变化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755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1"/>
      <p:bldP spid="1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06438" y="399480"/>
            <a:ext cx="7835704" cy="5996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棵树在雨中走动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在倾洒的灰色中匆匆走过我们身边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它有急事。它汲取雨中的生命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就像果园里的黑鹂     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雨停歇。树停下脚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它在晴朗的夜晚挺拔地静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和我们一样它在等待那瞬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当雪花在空中绽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1120" y="3339994"/>
            <a:ext cx="3096124" cy="3323987"/>
          </a:xfrm>
          <a:prstGeom prst="rect">
            <a:avLst/>
          </a:prstGeom>
        </p:spPr>
      </p:pic>
      <p:sp>
        <p:nvSpPr>
          <p:cNvPr id="5" name="流程图: 数据 4"/>
          <p:cNvSpPr/>
          <p:nvPr/>
        </p:nvSpPr>
        <p:spPr>
          <a:xfrm>
            <a:off x="9228406" y="225084"/>
            <a:ext cx="2785403" cy="146304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鉴赏节奏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83756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流程图: 数据 4"/>
          <p:cNvSpPr/>
          <p:nvPr/>
        </p:nvSpPr>
        <p:spPr>
          <a:xfrm>
            <a:off x="9228406" y="225084"/>
            <a:ext cx="2785403" cy="146304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鉴赏节奏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166326"/>
              </p:ext>
            </p:extLst>
          </p:nvPr>
        </p:nvGraphicFramePr>
        <p:xfrm>
          <a:off x="937064" y="871415"/>
          <a:ext cx="8128000" cy="328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530234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311488717"/>
                    </a:ext>
                  </a:extLst>
                </a:gridCol>
              </a:tblGrid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</a:rPr>
                        <a:t>树的表现</a:t>
                      </a: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天空的表现形式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966391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919052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691215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42710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010486" y="225084"/>
            <a:ext cx="3615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/>
              <a:t>《</a:t>
            </a:r>
            <a:r>
              <a:rPr lang="zh-CN" altLang="en-US" sz="3600" b="1" smtClean="0"/>
              <a:t>树和天空</a:t>
            </a:r>
            <a:r>
              <a:rPr lang="en-US" altLang="zh-CN" sz="3600" b="1" smtClean="0"/>
              <a:t>》</a:t>
            </a:r>
            <a:endParaRPr lang="zh-CN" altLang="en-US" sz="3600" b="1"/>
          </a:p>
        </p:txBody>
      </p:sp>
      <p:sp>
        <p:nvSpPr>
          <p:cNvPr id="8" name="圆角矩形 7"/>
          <p:cNvSpPr/>
          <p:nvPr/>
        </p:nvSpPr>
        <p:spPr>
          <a:xfrm>
            <a:off x="1322363" y="4389122"/>
            <a:ext cx="9298744" cy="222269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</a:rPr>
              <a:t>任务活动一</a:t>
            </a:r>
            <a:endParaRPr lang="en-US" altLang="zh-CN" sz="4400" b="1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400" b="1" smtClean="0">
                <a:solidFill>
                  <a:schemeClr val="tx1"/>
                </a:solidFill>
              </a:rPr>
              <a:t>朗读诗歌，</a:t>
            </a:r>
            <a:r>
              <a:rPr lang="zh-CN" altLang="en-US" sz="4400" b="1">
                <a:solidFill>
                  <a:schemeClr val="tx1"/>
                </a:solidFill>
              </a:rPr>
              <a:t>填表</a:t>
            </a:r>
            <a:r>
              <a:rPr lang="zh-CN" altLang="en-US" sz="4400" b="1" smtClean="0">
                <a:solidFill>
                  <a:schemeClr val="tx1"/>
                </a:solidFill>
              </a:rPr>
              <a:t>格。</a:t>
            </a:r>
            <a:endParaRPr lang="en-US" altLang="zh-CN" sz="4400" b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4103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流程图: 数据 4"/>
          <p:cNvSpPr/>
          <p:nvPr/>
        </p:nvSpPr>
        <p:spPr>
          <a:xfrm>
            <a:off x="9228406" y="225084"/>
            <a:ext cx="2785403" cy="146304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鉴赏节奏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10486" y="225084"/>
            <a:ext cx="3615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/>
              <a:t>《</a:t>
            </a:r>
            <a:r>
              <a:rPr lang="zh-CN" altLang="en-US" sz="3600" b="1" smtClean="0"/>
              <a:t>树和天空</a:t>
            </a:r>
            <a:r>
              <a:rPr lang="en-US" altLang="zh-CN" sz="3600" b="1" smtClean="0"/>
              <a:t>》</a:t>
            </a:r>
            <a:endParaRPr lang="zh-CN" altLang="en-US" sz="3600" b="1"/>
          </a:p>
        </p:txBody>
      </p:sp>
      <p:sp>
        <p:nvSpPr>
          <p:cNvPr id="8" name="圆角矩形 7"/>
          <p:cNvSpPr/>
          <p:nvPr/>
        </p:nvSpPr>
        <p:spPr>
          <a:xfrm>
            <a:off x="1322363" y="4389122"/>
            <a:ext cx="9298744" cy="222269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</a:rPr>
              <a:t>任务活动一</a:t>
            </a:r>
            <a:endParaRPr lang="en-US" altLang="zh-CN" sz="4400" b="1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400" b="1" smtClean="0">
                <a:solidFill>
                  <a:schemeClr val="tx1"/>
                </a:solidFill>
              </a:rPr>
              <a:t>朗读诗歌，</a:t>
            </a:r>
            <a:r>
              <a:rPr lang="zh-CN" altLang="en-US" sz="4400" b="1">
                <a:solidFill>
                  <a:schemeClr val="tx1"/>
                </a:solidFill>
              </a:rPr>
              <a:t>填表</a:t>
            </a:r>
            <a:r>
              <a:rPr lang="zh-CN" altLang="en-US" sz="4400" b="1" smtClean="0">
                <a:solidFill>
                  <a:schemeClr val="tx1"/>
                </a:solidFill>
              </a:rPr>
              <a:t>格。</a:t>
            </a:r>
            <a:endParaRPr lang="en-US" altLang="zh-CN" sz="4400" b="1" smtClean="0">
              <a:solidFill>
                <a:schemeClr val="tx1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509803"/>
              </p:ext>
            </p:extLst>
          </p:nvPr>
        </p:nvGraphicFramePr>
        <p:xfrm>
          <a:off x="754184" y="871415"/>
          <a:ext cx="8128000" cy="328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530234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311488717"/>
                    </a:ext>
                  </a:extLst>
                </a:gridCol>
              </a:tblGrid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</a:rPr>
                        <a:t>树的表现</a:t>
                      </a: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天空的表现形式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966391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雨（倾洒的灰色）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919052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晴朗的夜晚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691215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雪花在空中绽开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42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336204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流程图: 数据 4"/>
          <p:cNvSpPr/>
          <p:nvPr/>
        </p:nvSpPr>
        <p:spPr>
          <a:xfrm>
            <a:off x="9228406" y="225084"/>
            <a:ext cx="2785403" cy="146304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鉴赏节奏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322363" y="4389122"/>
            <a:ext cx="9298744" cy="222269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</a:rPr>
              <a:t>任务活动一</a:t>
            </a:r>
            <a:endParaRPr lang="en-US" altLang="zh-CN" sz="4400" b="1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400" b="1" smtClean="0">
                <a:solidFill>
                  <a:schemeClr val="tx1"/>
                </a:solidFill>
              </a:rPr>
              <a:t>朗读诗歌，</a:t>
            </a:r>
            <a:r>
              <a:rPr lang="zh-CN" altLang="en-US" sz="4400" b="1">
                <a:solidFill>
                  <a:schemeClr val="tx1"/>
                </a:solidFill>
              </a:rPr>
              <a:t>填表</a:t>
            </a:r>
            <a:r>
              <a:rPr lang="zh-CN" altLang="en-US" sz="4400" b="1" smtClean="0">
                <a:solidFill>
                  <a:schemeClr val="tx1"/>
                </a:solidFill>
              </a:rPr>
              <a:t>格。</a:t>
            </a:r>
            <a:endParaRPr lang="en-US" altLang="zh-CN" sz="4400" b="1" smtClean="0">
              <a:solidFill>
                <a:schemeClr val="tx1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443021"/>
              </p:ext>
            </p:extLst>
          </p:nvPr>
        </p:nvGraphicFramePr>
        <p:xfrm>
          <a:off x="754184" y="871415"/>
          <a:ext cx="8128000" cy="328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530234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311488717"/>
                    </a:ext>
                  </a:extLst>
                </a:gridCol>
              </a:tblGrid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</a:rPr>
                        <a:t>树的表现</a:t>
                      </a: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天空的表现形式</a:t>
                      </a:r>
                      <a:endParaRPr lang="zh-CN" altLang="en-US" sz="40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966391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chemeClr val="tx1"/>
                          </a:solidFill>
                        </a:rPr>
                        <a:t>匆匆汲取生命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雨（倾洒的灰色）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919052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挺拔地静闪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晴朗的夜晚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691215"/>
                  </a:ext>
                </a:extLst>
              </a:tr>
              <a:tr h="8214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等待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雪花在空中绽开</a:t>
                      </a:r>
                      <a:endParaRPr lang="zh-CN" altLang="en-US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42710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010486" y="225084"/>
            <a:ext cx="3615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/>
              <a:t>《</a:t>
            </a:r>
            <a:r>
              <a:rPr lang="zh-CN" altLang="en-US" sz="3600" b="1" smtClean="0"/>
              <a:t>树和天空</a:t>
            </a:r>
            <a:r>
              <a:rPr lang="en-US" altLang="zh-CN" sz="3600" b="1" smtClean="0"/>
              <a:t>》</a:t>
            </a:r>
            <a:endParaRPr lang="zh-CN" altLang="en-US" sz="3600" b="1"/>
          </a:p>
        </p:txBody>
      </p:sp>
    </p:spTree>
    <p:extLst>
      <p:ext uri="{BB962C8B-B14F-4D97-AF65-F5344CB8AC3E}">
        <p14:creationId xmlns:p14="http://schemas.microsoft.com/office/powerpoint/2010/main" val="124303551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150</Paragraphs>
  <Slides>23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4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2020-12-25T15:13:30.697</cp:lastPrinted>
  <dcterms:created xsi:type="dcterms:W3CDTF">2020-12-25T15:13:30Z</dcterms:created>
  <dcterms:modified xsi:type="dcterms:W3CDTF">2020-12-25T07:13:31Z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