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57" r:id="rId5"/>
    <p:sldId id="258" r:id="rId6"/>
    <p:sldId id="273" r:id="rId7"/>
    <p:sldId id="259" r:id="rId8"/>
    <p:sldId id="272" r:id="rId9"/>
    <p:sldId id="283" r:id="rId10"/>
    <p:sldId id="262" r:id="rId11"/>
    <p:sldId id="263" r:id="rId12"/>
    <p:sldId id="264" r:id="rId13"/>
    <p:sldId id="265" r:id="rId14"/>
    <p:sldId id="286" r:id="rId15"/>
    <p:sldId id="266" r:id="rId16"/>
    <p:sldId id="297" r:id="rId17"/>
    <p:sldId id="270" r:id="rId18"/>
    <p:sldId id="261" r:id="rId19"/>
    <p:sldId id="285" r:id="rId20"/>
    <p:sldId id="284" r:id="rId21"/>
    <p:sldId id="294" r:id="rId22"/>
    <p:sldId id="295" r:id="rId23"/>
  </p:sldIdLst>
  <p:sldSz cx="9144000" cy="5144135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318" y="-18"/>
      </p:cViewPr>
      <p:guideLst>
        <p:guide orient="horz" pos="1640"/>
        <p:guide pos="2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098"/>
            <a:ext cx="7772400" cy="11027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160"/>
            <a:ext cx="6400800" cy="13146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D875A-2BC6-4F92-99E6-7143C80A28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05436-AD8A-4FEC-BDA4-56ECFB485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D875A-2BC6-4F92-99E6-7143C80A28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05436-AD8A-4FEC-BDA4-56ECFB485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19800" cy="43894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D875A-2BC6-4F92-99E6-7143C80A28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05436-AD8A-4FEC-BDA4-56ECFB485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D875A-2BC6-4F92-99E6-7143C80A28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05436-AD8A-4FEC-BDA4-56ECFB485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754"/>
            <a:ext cx="7772400" cy="102173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416"/>
            <a:ext cx="7772400" cy="112533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D875A-2BC6-4F92-99E6-7143C80A28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05436-AD8A-4FEC-BDA4-56ECFB485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D875A-2BC6-4F92-99E6-7143C80A28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05436-AD8A-4FEC-BDA4-56ECFB485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536"/>
            <a:ext cx="4040188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442"/>
            <a:ext cx="4040188" cy="296398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1536"/>
            <a:ext cx="4041775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442"/>
            <a:ext cx="4041775" cy="296398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D875A-2BC6-4F92-99E6-7143C80A28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05436-AD8A-4FEC-BDA4-56ECFB485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D875A-2BC6-4F92-99E6-7143C80A28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05436-AD8A-4FEC-BDA4-56ECFB485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D875A-2BC6-4F92-99E6-7143C80A28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05436-AD8A-4FEC-BDA4-56ECFB485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823"/>
            <a:ext cx="3008313" cy="87169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23"/>
            <a:ext cx="5111750" cy="439060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513"/>
            <a:ext cx="3008313" cy="351891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D875A-2BC6-4F92-99E6-7143C80A28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05436-AD8A-4FEC-BDA4-56ECFB485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080"/>
            <a:ext cx="5486400" cy="42512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662"/>
            <a:ext cx="5486400" cy="308664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208"/>
            <a:ext cx="5486400" cy="60375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D875A-2BC6-4F92-99E6-7143C80A28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05436-AD8A-4FEC-BDA4-56ECFB485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360"/>
            <a:ext cx="8229600" cy="3395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097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BD875A-2BC6-4F92-99E6-7143C80A28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097"/>
            <a:ext cx="2895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097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05436-AD8A-4FEC-BDA4-56ECFB4850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654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3995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081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081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081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081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hyperlink" Target="http://baike.baidu.com/view/192785.htm" TargetMode="External"/><Relationship Id="rId5" Type="http://schemas.openxmlformats.org/officeDocument/2006/relationships/hyperlink" Target="http://baike.baidu.com/view/42811.htm" TargetMode="External"/><Relationship Id="rId4" Type="http://schemas.openxmlformats.org/officeDocument/2006/relationships/hyperlink" Target="http://baike.baidu.com/view/1262.htm" TargetMode="External"/><Relationship Id="rId3" Type="http://schemas.openxmlformats.org/officeDocument/2006/relationships/hyperlink" Target="http://baike.baidu.com/view/9573.htm" TargetMode="External"/><Relationship Id="rId2" Type="http://schemas.openxmlformats.org/officeDocument/2006/relationships/hyperlink" Target="http://baike.baidu.com/view/671.htm" TargetMode="Externa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91680" y="0"/>
            <a:ext cx="1547664" cy="49682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hakuyoxingshu7000" panose="02000600000000000000" pitchFamily="2" charset="-122"/>
              </a:rPr>
              <a:t>项脊轩志</a:t>
            </a:r>
            <a:endParaRPr lang="zh-CN" altLang="en-US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叶根友毛笔行书2.0版" panose="02010601030101010101" pitchFamily="2" charset="-122"/>
              <a:ea typeface="叶根友毛笔行书2.0版" panose="02010601030101010101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1121" y="1796038"/>
            <a:ext cx="936104" cy="2560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hakuyoxingshu7000" panose="02000600000000000000" pitchFamily="2" charset="-122"/>
              </a:rPr>
              <a:t>归有光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叶根友毛笔行书2.0版" panose="02010601030101010101" pitchFamily="2" charset="-122"/>
              <a:ea typeface="叶根友毛笔行书2.0版" panose="02010601030101010101" pitchFamily="2" charset="-122"/>
              <a:cs typeface="hakuyoxingshu7000" panose="02000600000000000000" pitchFamily="2" charset="-122"/>
            </a:endParaRPr>
          </a:p>
        </p:txBody>
      </p:sp>
      <p:pic>
        <p:nvPicPr>
          <p:cNvPr id="6" name="图片 5" descr="8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780155" y="0"/>
            <a:ext cx="5363845" cy="5139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460" y="200660"/>
            <a:ext cx="8655050" cy="2651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余自束发，读书轩中，一日，大母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过</a:t>
            </a:r>
            <a:r>
              <a:rPr lang="zh-CN" altLang="en-US" sz="2800" b="1" dirty="0" smtClean="0"/>
              <a:t>余曰：”吾儿，久不见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若</a:t>
            </a:r>
            <a:r>
              <a:rPr lang="zh-CN" altLang="en-US" sz="2800" b="1" dirty="0" smtClean="0"/>
              <a:t>影，何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竟日</a:t>
            </a:r>
            <a:r>
              <a:rPr lang="zh-CN" altLang="en-US" sz="2800" b="1" dirty="0" smtClean="0"/>
              <a:t>默默在此，大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类</a:t>
            </a:r>
            <a:r>
              <a:rPr lang="zh-CN" altLang="en-US" sz="2800" b="1" dirty="0" smtClean="0"/>
              <a:t>女郎也？”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比</a:t>
            </a:r>
            <a:r>
              <a:rPr lang="zh-CN" altLang="en-US" sz="2800" b="1" dirty="0" smtClean="0"/>
              <a:t>去，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以</a:t>
            </a:r>
            <a:r>
              <a:rPr lang="zh-CN" altLang="en-US" sz="2800" b="1" dirty="0" smtClean="0"/>
              <a:t>手阖门，自语曰：“吾家读书久不效，儿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之</a:t>
            </a:r>
            <a:r>
              <a:rPr lang="zh-CN" altLang="en-US" sz="2800" b="1" dirty="0" smtClean="0"/>
              <a:t>成，则可待乎！”顷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之</a:t>
            </a:r>
            <a:r>
              <a:rPr lang="zh-CN" altLang="en-US" sz="2800" b="1" dirty="0" smtClean="0"/>
              <a:t>，持一象笏至，曰：“此吾祖太常公宣德间执此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以</a:t>
            </a:r>
            <a:r>
              <a:rPr lang="zh-CN" altLang="en-US" sz="2800" b="1" dirty="0" smtClean="0"/>
              <a:t>朝，他日汝当用之！”瞻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顾</a:t>
            </a:r>
            <a:r>
              <a:rPr lang="zh-CN" altLang="en-US" sz="2800" b="1" dirty="0" smtClean="0"/>
              <a:t>遗迹，如在昨日，令人长号不自禁。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>
            <a:off x="251460" y="3188970"/>
            <a:ext cx="161290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/>
              <a:t>大母过余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2295525" y="3188970"/>
            <a:ext cx="161290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/>
              <a:t>谆谆教诲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4446905" y="3188970"/>
            <a:ext cx="161290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/>
              <a:t>望子成龙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6788150" y="3188970"/>
            <a:ext cx="161290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/>
              <a:t>长号大哭</a:t>
            </a:r>
            <a:endParaRPr lang="zh-CN" altLang="en-US" sz="2800" b="1"/>
          </a:p>
        </p:txBody>
      </p:sp>
      <p:sp>
        <p:nvSpPr>
          <p:cNvPr id="7" name="右箭头 6"/>
          <p:cNvSpPr/>
          <p:nvPr/>
        </p:nvSpPr>
        <p:spPr>
          <a:xfrm>
            <a:off x="1784985" y="3221355"/>
            <a:ext cx="511175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3935730" y="3221355"/>
            <a:ext cx="511175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6276975" y="3204845"/>
            <a:ext cx="511175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59330" y="3886200"/>
            <a:ext cx="3550920" cy="7620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三悲大母过世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7" grpId="0" animBg="1"/>
      <p:bldP spid="3" grpId="0"/>
      <p:bldP spid="8" grpId="0" animBg="1"/>
      <p:bldP spid="5" grpId="0"/>
      <p:bldP spid="9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6695" y="394335"/>
            <a:ext cx="3028950" cy="3992880"/>
          </a:xfrm>
          <a:prstGeom prst="rect">
            <a:avLst/>
          </a:prstGeom>
          <a:ln w="571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/>
              <a:t>轩东，故</a:t>
            </a:r>
            <a:r>
              <a:rPr lang="zh-CN" altLang="en-US" sz="3200" b="1" dirty="0">
                <a:solidFill>
                  <a:srgbClr val="FF0000"/>
                </a:solidFill>
              </a:rPr>
              <a:t>尝为</a:t>
            </a:r>
            <a:r>
              <a:rPr lang="zh-CN" altLang="en-US" sz="3200" b="1" dirty="0"/>
              <a:t>厨，人往，从轩前</a:t>
            </a:r>
            <a:r>
              <a:rPr lang="zh-CN" altLang="en-US" sz="3200" b="1" dirty="0">
                <a:solidFill>
                  <a:srgbClr val="FF0000"/>
                </a:solidFill>
              </a:rPr>
              <a:t>过</a:t>
            </a:r>
            <a:r>
              <a:rPr lang="zh-CN" altLang="en-US" sz="3200" b="1" dirty="0"/>
              <a:t>。余</a:t>
            </a:r>
            <a:r>
              <a:rPr lang="zh-CN" altLang="en-US" sz="3200" b="1" dirty="0">
                <a:solidFill>
                  <a:srgbClr val="FF0000"/>
                </a:solidFill>
              </a:rPr>
              <a:t>扃牖而</a:t>
            </a:r>
            <a:r>
              <a:rPr lang="zh-CN" altLang="en-US" sz="3200" b="1" dirty="0"/>
              <a:t>居，久</a:t>
            </a:r>
            <a:r>
              <a:rPr lang="zh-CN" altLang="en-US" sz="3200" b="1" dirty="0">
                <a:solidFill>
                  <a:srgbClr val="FF0000"/>
                </a:solidFill>
              </a:rPr>
              <a:t>之</a:t>
            </a:r>
            <a:r>
              <a:rPr lang="zh-CN" altLang="en-US" sz="3200" b="1" dirty="0"/>
              <a:t>，能</a:t>
            </a:r>
            <a:r>
              <a:rPr lang="zh-CN" altLang="en-US" sz="3200" b="1" dirty="0">
                <a:solidFill>
                  <a:srgbClr val="FF0000"/>
                </a:solidFill>
              </a:rPr>
              <a:t>以</a:t>
            </a:r>
            <a:r>
              <a:rPr lang="zh-CN" altLang="en-US" sz="3200" b="1" dirty="0"/>
              <a:t>足音辨人。轩</a:t>
            </a:r>
            <a:r>
              <a:rPr lang="zh-CN" altLang="en-US" sz="3200" b="1" dirty="0">
                <a:solidFill>
                  <a:srgbClr val="FF0000"/>
                </a:solidFill>
              </a:rPr>
              <a:t>凡</a:t>
            </a:r>
            <a:r>
              <a:rPr lang="zh-CN" altLang="en-US" sz="3200" b="1" dirty="0"/>
              <a:t>四遭火，得不焚，</a:t>
            </a:r>
            <a:r>
              <a:rPr lang="zh-CN" altLang="en-US" sz="3200" b="1" dirty="0">
                <a:solidFill>
                  <a:srgbClr val="FF0000"/>
                </a:solidFill>
              </a:rPr>
              <a:t>殆</a:t>
            </a:r>
            <a:r>
              <a:rPr lang="zh-CN" altLang="en-US" sz="3200" b="1" dirty="0"/>
              <a:t>有神护者。</a:t>
            </a:r>
            <a:endParaRPr lang="zh-CN" altLang="en-US" sz="32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3587115" y="236220"/>
            <a:ext cx="3857625" cy="579120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txBody>
          <a:bodyPr wrap="none" rtlCol="0" anchor="t">
            <a:spAutoFit/>
          </a:bodyPr>
          <a:p>
            <a:r>
              <a:rPr lang="zh-CN" altLang="en-US" sz="3200" b="1" dirty="0" smtClean="0">
                <a:sym typeface="+mn-ea"/>
              </a:rPr>
              <a:t>先是庭中通南北</a:t>
            </a:r>
            <a:r>
              <a:rPr lang="zh-CN" altLang="en-US" sz="3200" b="1" dirty="0" smtClean="0">
                <a:solidFill>
                  <a:srgbClr val="0070C0"/>
                </a:solidFill>
                <a:sym typeface="+mn-ea"/>
              </a:rPr>
              <a:t>为</a:t>
            </a:r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一</a:t>
            </a:r>
            <a:endParaRPr lang="zh-CN" altLang="en-US" sz="3200" b="1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87115" y="1001395"/>
            <a:ext cx="3857625" cy="57912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 anchor="t">
            <a:spAutoFit/>
          </a:bodyPr>
          <a:p>
            <a:r>
              <a:rPr lang="zh-CN" altLang="en-US" sz="3200" b="1" dirty="0" smtClean="0">
                <a:sym typeface="+mn-ea"/>
              </a:rPr>
              <a:t>庭中始</a:t>
            </a:r>
            <a:r>
              <a:rPr lang="zh-CN" altLang="en-US" sz="3200" b="1" dirty="0" smtClean="0">
                <a:solidFill>
                  <a:srgbClr val="0070C0"/>
                </a:solidFill>
                <a:sym typeface="+mn-ea"/>
              </a:rPr>
              <a:t>为</a:t>
            </a:r>
            <a:r>
              <a:rPr lang="zh-CN" altLang="en-US" sz="3200" b="1" dirty="0" smtClean="0">
                <a:sym typeface="+mn-ea"/>
              </a:rPr>
              <a:t>篱，已</a:t>
            </a:r>
            <a:r>
              <a:rPr lang="zh-CN" altLang="en-US" sz="3200" b="1" dirty="0" smtClean="0">
                <a:solidFill>
                  <a:srgbClr val="0070C0"/>
                </a:solidFill>
                <a:sym typeface="+mn-ea"/>
              </a:rPr>
              <a:t>为</a:t>
            </a:r>
            <a:r>
              <a:rPr lang="zh-CN" altLang="en-US" sz="3200" b="1" dirty="0" smtClean="0">
                <a:sym typeface="+mn-ea"/>
              </a:rPr>
              <a:t>墙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3587115" y="1718945"/>
            <a:ext cx="3706495" cy="57912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3200" b="1" dirty="0" smtClean="0">
                <a:sym typeface="+mn-ea"/>
              </a:rPr>
              <a:t>吾从板外相</a:t>
            </a:r>
            <a:r>
              <a:rPr lang="zh-CN" alt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sym typeface="+mn-ea"/>
              </a:rPr>
              <a:t>为</a:t>
            </a:r>
            <a:r>
              <a:rPr lang="zh-CN" altLang="en-US" sz="3200" b="1" dirty="0" smtClean="0">
                <a:sym typeface="+mn-ea"/>
              </a:rPr>
              <a:t>应答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3586480" y="2436495"/>
            <a:ext cx="3449320" cy="57912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 anchor="t">
            <a:spAutoFit/>
          </a:bodyPr>
          <a:p>
            <a:r>
              <a:rPr lang="zh-CN" altLang="en-US" sz="3200" b="1" dirty="0">
                <a:sym typeface="+mn-ea"/>
              </a:rPr>
              <a:t>轩东，故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尝</a:t>
            </a:r>
            <a:r>
              <a:rPr lang="zh-CN" altLang="en-US" sz="3200" b="1" dirty="0">
                <a:solidFill>
                  <a:schemeClr val="tx2">
                    <a:lumMod val="60000"/>
                    <a:lumOff val="40000"/>
                  </a:schemeClr>
                </a:solidFill>
                <a:sym typeface="+mn-ea"/>
              </a:rPr>
              <a:t>为</a:t>
            </a:r>
            <a:r>
              <a:rPr lang="zh-CN" altLang="en-US" sz="3200" b="1" dirty="0">
                <a:sym typeface="+mn-ea"/>
              </a:rPr>
              <a:t>厨，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3527425" y="4505960"/>
            <a:ext cx="5958205" cy="57912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p>
            <a:r>
              <a:rPr lang="zh-CN" altLang="en-US" sz="3200" b="1"/>
              <a:t>人方</a:t>
            </a:r>
            <a:r>
              <a:rPr lang="zh-CN" altLang="en-US" sz="3200" b="1">
                <a:solidFill>
                  <a:schemeClr val="tx2">
                    <a:lumMod val="60000"/>
                    <a:lumOff val="40000"/>
                  </a:schemeClr>
                </a:solidFill>
              </a:rPr>
              <a:t>为</a:t>
            </a:r>
            <a:r>
              <a:rPr lang="zh-CN" altLang="en-US" sz="3200" b="1"/>
              <a:t>刀俎我</a:t>
            </a:r>
            <a:r>
              <a:rPr lang="zh-CN" altLang="en-US" sz="3200" b="1">
                <a:solidFill>
                  <a:schemeClr val="tx2">
                    <a:lumMod val="60000"/>
                    <a:lumOff val="40000"/>
                  </a:schemeClr>
                </a:solidFill>
              </a:rPr>
              <a:t>为</a:t>
            </a:r>
            <a:r>
              <a:rPr lang="zh-CN" altLang="en-US" sz="3200" b="1"/>
              <a:t>鱼肉，何辞</a:t>
            </a:r>
            <a:r>
              <a:rPr lang="zh-CN" altLang="en-US" sz="3200" b="1">
                <a:solidFill>
                  <a:schemeClr val="tx2">
                    <a:lumMod val="60000"/>
                    <a:lumOff val="40000"/>
                  </a:schemeClr>
                </a:solidFill>
              </a:rPr>
              <a:t>为？</a:t>
            </a:r>
            <a:endParaRPr lang="zh-CN" altLang="en-US" sz="3200" b="1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86480" y="3122295"/>
            <a:ext cx="1816100" cy="57912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 anchor="t">
            <a:spAutoFit/>
          </a:bodyPr>
          <a:p>
            <a:r>
              <a:rPr lang="zh-CN" altLang="en-US" sz="3200" b="1" dirty="0">
                <a:sym typeface="+mn-ea"/>
              </a:rPr>
              <a:t>故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尝</a:t>
            </a:r>
            <a:r>
              <a:rPr lang="zh-CN" altLang="en-US" sz="3200" b="1" dirty="0">
                <a:solidFill>
                  <a:schemeClr val="accent1"/>
                </a:solidFill>
                <a:sym typeface="+mn-ea"/>
              </a:rPr>
              <a:t>为</a:t>
            </a:r>
            <a:r>
              <a:rPr lang="zh-CN" altLang="en-US" sz="3200" b="1" dirty="0">
                <a:sym typeface="+mn-ea"/>
              </a:rPr>
              <a:t>厨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3587115" y="3808095"/>
            <a:ext cx="2224405" cy="57912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 anchor="t">
            <a:spAutoFit/>
          </a:bodyPr>
          <a:p>
            <a:r>
              <a:rPr lang="zh-CN" altLang="en-US" sz="3200" b="1">
                <a:sym typeface="+mn-ea"/>
              </a:rPr>
              <a:t>余既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为</a:t>
            </a:r>
            <a:r>
              <a:rPr lang="zh-CN" altLang="en-US" sz="3200" b="1">
                <a:sym typeface="+mn-ea"/>
              </a:rPr>
              <a:t>此志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6" grpId="0" bldLvl="0" animBg="1"/>
      <p:bldP spid="8" grpId="0" bldLvl="0" animBg="1"/>
      <p:bldP spid="3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945" y="179705"/>
            <a:ext cx="3601085" cy="4785360"/>
          </a:xfrm>
          <a:prstGeom prst="rect">
            <a:avLst/>
          </a:prstGeom>
          <a:ln w="5715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/>
              <a:t>项脊生曰</a:t>
            </a:r>
            <a:r>
              <a:rPr lang="zh-CN" altLang="en-US" sz="2800" b="1" dirty="0" smtClean="0"/>
              <a:t>：“蜀</a:t>
            </a:r>
            <a:r>
              <a:rPr lang="zh-CN" altLang="en-US" sz="2800" b="1" dirty="0"/>
              <a:t>清守丹穴，利甲天下，其后秦皇帝筑女怀清台；刘玄德与曹操争天下，诸葛孔明起陇中。方二人之昧昧于一隅也，世何足以知之，余区区处败屋中，方扬眉、瞬目，谓有奇景。人知之者，其谓与坎井之蛙何异？”</a:t>
            </a:r>
            <a:endParaRPr lang="zh-CN" altLang="en-US" sz="2800" b="1" dirty="0"/>
          </a:p>
        </p:txBody>
      </p:sp>
      <p:sp>
        <p:nvSpPr>
          <p:cNvPr id="6" name="矩形 5"/>
          <p:cNvSpPr/>
          <p:nvPr/>
        </p:nvSpPr>
        <p:spPr>
          <a:xfrm>
            <a:off x="3782695" y="406400"/>
            <a:ext cx="5146040" cy="4114800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项脊生说：“巴蜀地方有个名叫清的寡妇，她继承了丈夫留下的朱砂矿，采矿获利为天下第一，后来秦始皇筑“女怀清台”纪念她。刘备与曹操争夺天下，诸葛亮由务农出而建立勋业。当这两个人还待在不为人所知的偏僻角落时，世人又怎么能知道他们呢？我今天居住在这破旧的小屋里，却自得其乐，以为有奇景异致。如果有知道我这种境遇的人，恐怕会把我看作目光短浅的井底之蛙吧！”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57200" y="228600"/>
            <a:ext cx="7069455" cy="9144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然余居于此</a:t>
            </a:r>
            <a:r>
              <a:rPr lang="zh-CN" altLang="en-US" sz="3600" b="1" dirty="0" smtClean="0">
                <a:sym typeface="+mn-ea"/>
              </a:rPr>
              <a:t>，多</a:t>
            </a:r>
            <a:r>
              <a:rPr lang="zh-CN" altLang="en-US" sz="3600" b="1" dirty="0" smtClean="0">
                <a:solidFill>
                  <a:srgbClr val="0070C0"/>
                </a:solidFill>
                <a:sym typeface="+mn-ea"/>
              </a:rPr>
              <a:t>可</a:t>
            </a:r>
            <a:r>
              <a:rPr lang="zh-CN" altLang="en-US" sz="3600" b="1" dirty="0" smtClean="0">
                <a:sym typeface="+mn-ea"/>
              </a:rPr>
              <a:t>喜，亦多可悲。</a:t>
            </a:r>
            <a:br>
              <a:rPr lang="en-US" altLang="zh-CN" b="1" dirty="0" smtClean="0">
                <a:sym typeface="+mn-ea"/>
              </a:rPr>
            </a:b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05155" y="2434590"/>
            <a:ext cx="74422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 dirty="0" smtClean="0">
                <a:sym typeface="+mn-ea"/>
              </a:rPr>
              <a:t>喜</a:t>
            </a:r>
            <a:endParaRPr lang="zh-CN" altLang="en-US" sz="4400" b="1" dirty="0" smtClean="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28165" y="1143000"/>
            <a:ext cx="181610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/>
              <a:t>家庭和睦</a:t>
            </a:r>
            <a:endParaRPr lang="zh-CN" altLang="en-US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1757045" y="2034540"/>
            <a:ext cx="181610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/>
              <a:t>岁月静好</a:t>
            </a:r>
            <a:endParaRPr lang="zh-CN" altLang="en-US" sz="3200" b="1"/>
          </a:p>
        </p:txBody>
      </p:sp>
      <p:sp>
        <p:nvSpPr>
          <p:cNvPr id="8" name="文本框 7"/>
          <p:cNvSpPr txBox="1"/>
          <p:nvPr/>
        </p:nvSpPr>
        <p:spPr>
          <a:xfrm>
            <a:off x="1757045" y="2994660"/>
            <a:ext cx="181610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 b="1"/>
              <a:t>美景如斯</a:t>
            </a:r>
            <a:endParaRPr lang="zh-CN" altLang="en-US" sz="3200" b="1"/>
          </a:p>
        </p:txBody>
      </p:sp>
      <p:sp>
        <p:nvSpPr>
          <p:cNvPr id="9" name="文本框 8"/>
          <p:cNvSpPr txBox="1"/>
          <p:nvPr/>
        </p:nvSpPr>
        <p:spPr>
          <a:xfrm>
            <a:off x="1757045" y="4093210"/>
            <a:ext cx="181610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 b="1"/>
              <a:t>读书之乐</a:t>
            </a:r>
            <a:endParaRPr lang="zh-CN" altLang="en-US" sz="3200" b="1"/>
          </a:p>
        </p:txBody>
      </p:sp>
      <p:sp>
        <p:nvSpPr>
          <p:cNvPr id="10" name="文本框 9"/>
          <p:cNvSpPr txBox="1"/>
          <p:nvPr/>
        </p:nvSpPr>
        <p:spPr>
          <a:xfrm>
            <a:off x="4327525" y="2434590"/>
            <a:ext cx="64198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600" b="1"/>
              <a:t>悲</a:t>
            </a:r>
            <a:endParaRPr lang="zh-CN" altLang="en-US" sz="3600" b="1"/>
          </a:p>
        </p:txBody>
      </p:sp>
      <p:sp>
        <p:nvSpPr>
          <p:cNvPr id="12" name="文本框 11"/>
          <p:cNvSpPr txBox="1"/>
          <p:nvPr/>
        </p:nvSpPr>
        <p:spPr>
          <a:xfrm>
            <a:off x="5415280" y="1143000"/>
            <a:ext cx="181610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诸父异爨</a:t>
            </a:r>
            <a:endParaRPr lang="zh-CN" altLang="en-US" sz="3200" b="1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15280" y="2034540"/>
            <a:ext cx="181610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/>
              <a:t>亲人离世</a:t>
            </a:r>
            <a:endParaRPr lang="zh-CN" altLang="en-US" sz="3200" b="1"/>
          </a:p>
        </p:txBody>
      </p:sp>
      <p:sp>
        <p:nvSpPr>
          <p:cNvPr id="14" name="文本框 13"/>
          <p:cNvSpPr txBox="1"/>
          <p:nvPr/>
        </p:nvSpPr>
        <p:spPr>
          <a:xfrm>
            <a:off x="5415280" y="2994660"/>
            <a:ext cx="181610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/>
              <a:t>人去轩空</a:t>
            </a:r>
            <a:endParaRPr lang="zh-CN" altLang="en-US" sz="3200" b="1"/>
          </a:p>
        </p:txBody>
      </p:sp>
      <p:sp>
        <p:nvSpPr>
          <p:cNvPr id="15" name="文本框 14"/>
          <p:cNvSpPr txBox="1"/>
          <p:nvPr/>
        </p:nvSpPr>
        <p:spPr>
          <a:xfrm>
            <a:off x="5415280" y="4093210"/>
            <a:ext cx="181610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仕途坎坷</a:t>
            </a:r>
            <a:endParaRPr lang="zh-CN" altLang="en-US" sz="3200" b="1" dirty="0" smtClean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5430" y="466725"/>
            <a:ext cx="8674735" cy="2225040"/>
          </a:xfrm>
          <a:prstGeom prst="rect">
            <a:avLst/>
          </a:prstGeom>
          <a:ln w="381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/>
              <a:t>余既</a:t>
            </a:r>
            <a:r>
              <a:rPr lang="zh-CN" altLang="en-US" sz="2800" b="1">
                <a:solidFill>
                  <a:srgbClr val="FF0000"/>
                </a:solidFill>
              </a:rPr>
              <a:t>为</a:t>
            </a:r>
            <a:r>
              <a:rPr lang="zh-CN" altLang="en-US" sz="2800" b="1"/>
              <a:t>此志，后五年，吾妻来</a:t>
            </a:r>
            <a:r>
              <a:rPr lang="zh-CN" altLang="en-US" sz="2800" b="1">
                <a:solidFill>
                  <a:srgbClr val="FF0000"/>
                </a:solidFill>
              </a:rPr>
              <a:t>归</a:t>
            </a:r>
            <a:r>
              <a:rPr lang="zh-CN" altLang="en-US" sz="2800" b="1"/>
              <a:t>，时至轩中，从余问古事，或凭几学书。吾妻</a:t>
            </a:r>
            <a:r>
              <a:rPr lang="zh-CN" altLang="en-US" sz="2800" b="1">
                <a:solidFill>
                  <a:srgbClr val="FF0000"/>
                </a:solidFill>
                <a:effectLst/>
              </a:rPr>
              <a:t>归宁</a:t>
            </a:r>
            <a:r>
              <a:rPr lang="zh-CN" altLang="en-US" sz="2800" b="1"/>
              <a:t>，述诸小妹语曰：</a:t>
            </a:r>
            <a:r>
              <a:rPr lang="en-US" altLang="zh-CN" sz="2800" b="1"/>
              <a:t>“</a:t>
            </a:r>
            <a:r>
              <a:rPr lang="zh-CN" altLang="en-US" sz="2800" b="1"/>
              <a:t>闻姊家有阁子，且何谓阁子也？</a:t>
            </a:r>
            <a:r>
              <a:rPr lang="en-US" altLang="zh-CN" sz="2800" b="1"/>
              <a:t>”</a:t>
            </a:r>
            <a:r>
              <a:rPr lang="zh-CN" altLang="en-US" sz="2800" b="1"/>
              <a:t>其后六年，</a:t>
            </a:r>
            <a:r>
              <a:rPr lang="zh-CN" altLang="en-US" sz="2800" b="1">
                <a:solidFill>
                  <a:srgbClr val="FF0000"/>
                </a:solidFill>
              </a:rPr>
              <a:t>吾妻死，室坏不修</a:t>
            </a:r>
            <a:r>
              <a:rPr lang="zh-CN" altLang="en-US" sz="2800" b="1"/>
              <a:t>。其后二年，余久卧病</a:t>
            </a:r>
            <a:r>
              <a:rPr lang="zh-CN" altLang="en-US" sz="2800" b="1">
                <a:solidFill>
                  <a:srgbClr val="FF0000"/>
                </a:solidFill>
              </a:rPr>
              <a:t>无聊</a:t>
            </a:r>
            <a:r>
              <a:rPr lang="zh-CN" altLang="en-US" sz="2800" b="1"/>
              <a:t>，</a:t>
            </a:r>
            <a:r>
              <a:rPr lang="zh-CN" altLang="en-US" sz="2800" b="1">
                <a:solidFill>
                  <a:srgbClr val="FF0000"/>
                </a:solidFill>
              </a:rPr>
              <a:t>乃</a:t>
            </a:r>
            <a:r>
              <a:rPr lang="zh-CN" altLang="en-US" sz="2800" b="1"/>
              <a:t>使人复葺南阁子，</a:t>
            </a:r>
            <a:r>
              <a:rPr lang="zh-CN" altLang="en-US" sz="2800" b="1">
                <a:solidFill>
                  <a:srgbClr val="FF0000"/>
                </a:solidFill>
              </a:rPr>
              <a:t>其制稍异于前</a:t>
            </a:r>
            <a:r>
              <a:rPr lang="zh-CN" altLang="en-US" sz="2800" b="1"/>
              <a:t>。然自后余多在外，不常居。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340360" y="3080385"/>
            <a:ext cx="549084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补记部分在文中有什么作用？</a:t>
            </a:r>
            <a:endParaRPr lang="zh-CN" altLang="en-US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265430" y="3830320"/>
            <a:ext cx="268541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进一步</a:t>
            </a:r>
            <a:r>
              <a:rPr lang="zh-CN" altLang="en-US" sz="2800" b="1"/>
              <a:t>抒发感情</a:t>
            </a:r>
            <a:endParaRPr lang="zh-CN" altLang="en-US" sz="2800" b="1"/>
          </a:p>
        </p:txBody>
      </p:sp>
      <p:sp>
        <p:nvSpPr>
          <p:cNvPr id="7" name="右箭头 6"/>
          <p:cNvSpPr/>
          <p:nvPr/>
        </p:nvSpPr>
        <p:spPr>
          <a:xfrm>
            <a:off x="2950845" y="3813810"/>
            <a:ext cx="97917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167505" y="3813810"/>
            <a:ext cx="161290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/>
              <a:t>物是人非</a:t>
            </a:r>
            <a:endParaRPr lang="zh-CN" altLang="en-US" sz="2800" b="1"/>
          </a:p>
        </p:txBody>
      </p:sp>
      <p:sp>
        <p:nvSpPr>
          <p:cNvPr id="10" name="右箭头 9"/>
          <p:cNvSpPr/>
          <p:nvPr/>
        </p:nvSpPr>
        <p:spPr>
          <a:xfrm>
            <a:off x="5831205" y="3813810"/>
            <a:ext cx="97917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969125" y="3141345"/>
            <a:ext cx="161290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/>
              <a:t>思念亡妻</a:t>
            </a:r>
            <a:endParaRPr lang="zh-CN" altLang="en-US" sz="2800" b="1"/>
          </a:p>
        </p:txBody>
      </p:sp>
      <p:sp>
        <p:nvSpPr>
          <p:cNvPr id="12" name="文本框 11"/>
          <p:cNvSpPr txBox="1"/>
          <p:nvPr/>
        </p:nvSpPr>
        <p:spPr>
          <a:xfrm>
            <a:off x="6969125" y="3830320"/>
            <a:ext cx="161290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/>
              <a:t>感慨身世</a:t>
            </a:r>
            <a:endParaRPr lang="zh-CN" altLang="en-US" sz="2800" b="1"/>
          </a:p>
        </p:txBody>
      </p:sp>
      <p:sp>
        <p:nvSpPr>
          <p:cNvPr id="13" name="矩形 12"/>
          <p:cNvSpPr/>
          <p:nvPr/>
        </p:nvSpPr>
        <p:spPr>
          <a:xfrm>
            <a:off x="234950" y="3141345"/>
            <a:ext cx="8674100" cy="14509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风住尘香花已尽，日晚倦梳头。物是人非事事休，欲语泪先流。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闻说项脊轩又坏，室坏无聊复修。只恐轩中旧光景，勾起伤心无数。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  <p:bldP spid="10" grpId="0" animBg="1"/>
      <p:bldP spid="11" grpId="0"/>
      <p:bldP spid="12" grpId="0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030" y="67310"/>
            <a:ext cx="1380490" cy="560705"/>
          </a:xfrm>
        </p:spPr>
        <p:txBody>
          <a:bodyPr>
            <a:normAutofit fontScale="90000"/>
          </a:bodyPr>
          <a:p>
            <a:r>
              <a:rPr lang="zh-CN" altLang="en-US" b="1"/>
              <a:t>补记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113030" y="628015"/>
            <a:ext cx="8639810" cy="94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归有光二十岁考中秀才，二十三岁与魏氏结婚。魏氏也出生于中下层仕宦家庭，两人感情极好</a:t>
            </a:r>
            <a:r>
              <a:rPr lang="zh-CN" altLang="en-US" sz="2800"/>
              <a:t>。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221615" y="1690370"/>
            <a:ext cx="1848485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文章写到：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1870710" y="1690370"/>
            <a:ext cx="6975475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u="sng">
                <a:sym typeface="+mn-ea"/>
              </a:rPr>
              <a:t>“时至轩中，从余问古事，或凭几学书。”</a:t>
            </a:r>
            <a:endParaRPr lang="zh-CN" altLang="en-US" sz="2800" b="1" u="sng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1615" y="2278380"/>
            <a:ext cx="8718550" cy="457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他们只共同生活了六年，妻子就去世了，悲痛之情，不能言表。</a:t>
            </a:r>
            <a:endParaRPr lang="zh-CN" altLang="en-US" sz="2400" b="1"/>
          </a:p>
        </p:txBody>
      </p:sp>
      <p:sp>
        <p:nvSpPr>
          <p:cNvPr id="9" name="文本框 8"/>
          <p:cNvSpPr txBox="1"/>
          <p:nvPr/>
        </p:nvSpPr>
        <p:spPr>
          <a:xfrm>
            <a:off x="221615" y="4153535"/>
            <a:ext cx="1970405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ym typeface="+mn-ea"/>
              </a:rPr>
              <a:t>文章写到：</a:t>
            </a:r>
            <a:endParaRPr lang="zh-CN" altLang="en-US" sz="2800" b="1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83435" y="2731770"/>
            <a:ext cx="59359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u="sng"/>
              <a:t>“</a:t>
            </a:r>
            <a:r>
              <a:rPr lang="zh-CN" altLang="en-US" sz="2800" b="1" u="sng"/>
              <a:t>其后六年，吾妻死，</a:t>
            </a:r>
            <a:r>
              <a:rPr lang="zh-CN" altLang="en-US" sz="2800" b="1" u="sng">
                <a:solidFill>
                  <a:srgbClr val="FF0000"/>
                </a:solidFill>
              </a:rPr>
              <a:t>室坏不修</a:t>
            </a:r>
            <a:r>
              <a:rPr lang="zh-CN" altLang="en-US" sz="2800" b="1" u="sng"/>
              <a:t>。</a:t>
            </a:r>
            <a:r>
              <a:rPr lang="en-US" altLang="zh-CN" sz="2800" b="1" u="sng"/>
              <a:t>”</a:t>
            </a:r>
            <a:endParaRPr lang="en-US" altLang="zh-CN" sz="2800" b="1" u="sng"/>
          </a:p>
        </p:txBody>
      </p:sp>
      <p:sp>
        <p:nvSpPr>
          <p:cNvPr id="11" name="文本框 10"/>
          <p:cNvSpPr txBox="1"/>
          <p:nvPr/>
        </p:nvSpPr>
        <p:spPr>
          <a:xfrm>
            <a:off x="221615" y="3253740"/>
            <a:ext cx="8532495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作者却忽然添上了一笔、移情于物，将痛摧肝肠的哀思，借景物传出。</a:t>
            </a:r>
            <a:endParaRPr lang="zh-CN" altLang="en-US" sz="2400" b="1"/>
          </a:p>
        </p:txBody>
      </p:sp>
      <p:sp>
        <p:nvSpPr>
          <p:cNvPr id="12" name="文本框 11"/>
          <p:cNvSpPr txBox="1"/>
          <p:nvPr/>
        </p:nvSpPr>
        <p:spPr>
          <a:xfrm>
            <a:off x="221615" y="2735580"/>
            <a:ext cx="1970405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ym typeface="+mn-ea"/>
              </a:rPr>
              <a:t>文章写到：</a:t>
            </a:r>
            <a:endParaRPr lang="zh-CN" altLang="en-US" sz="2800" b="1"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70710" y="4184015"/>
            <a:ext cx="7376160" cy="457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u="sng"/>
              <a:t>庭有枇杷树，吾妻死之年所手植也，今己亭亭如盖矣。</a:t>
            </a:r>
            <a:endParaRPr lang="zh-CN" altLang="en-US" sz="2400" b="1" u="sn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8" grpId="0"/>
      <p:bldP spid="12" grpId="0"/>
      <p:bldP spid="11" grpId="0"/>
      <p:bldP spid="9" grpId="0"/>
      <p:bldP spid="6" grpId="0"/>
      <p:bldP spid="10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8482330" y="775785"/>
            <a:ext cx="600075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ym typeface="+mn-ea"/>
              </a:rPr>
              <a:t>庭有枇杷树，</a:t>
            </a:r>
            <a:endParaRPr lang="zh-CN" altLang="en-US" sz="3200" b="1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11110" y="130625"/>
            <a:ext cx="566420" cy="5029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600" b="1">
                <a:sym typeface="+mn-ea"/>
              </a:rPr>
              <a:t>吾妻死之年所手植也</a:t>
            </a:r>
            <a:r>
              <a:rPr lang="zh-CN" altLang="en-US" sz="3600">
                <a:sym typeface="+mn-ea"/>
              </a:rPr>
              <a:t>，</a:t>
            </a:r>
            <a:endParaRPr lang="zh-CN" altLang="en-US" sz="3600"/>
          </a:p>
        </p:txBody>
      </p:sp>
      <p:sp>
        <p:nvSpPr>
          <p:cNvPr id="7" name="文本框 6"/>
          <p:cNvSpPr txBox="1"/>
          <p:nvPr/>
        </p:nvSpPr>
        <p:spPr>
          <a:xfrm>
            <a:off x="6929120" y="935170"/>
            <a:ext cx="558800" cy="3931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ym typeface="+mn-ea"/>
              </a:rPr>
              <a:t>今已亭亭如盖矣</a:t>
            </a:r>
            <a:r>
              <a:rPr lang="zh-CN" altLang="en-US" sz="3600">
                <a:sym typeface="+mn-ea"/>
              </a:rPr>
              <a:t>。</a:t>
            </a:r>
            <a:endParaRPr lang="zh-CN" altLang="en-US" sz="3600">
              <a:sym typeface="+mn-ea"/>
            </a:endParaRPr>
          </a:p>
        </p:txBody>
      </p:sp>
      <p:pic>
        <p:nvPicPr>
          <p:cNvPr id="2" name="图片 1" descr="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13335"/>
            <a:ext cx="6941185" cy="514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030" y="299085"/>
            <a:ext cx="3739515" cy="107124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p>
            <a:r>
              <a:rPr lang="en-US" altLang="zh-CN" sz="3200" b="1" dirty="0" smtClean="0">
                <a:solidFill>
                  <a:srgbClr val="FF0000"/>
                </a:solidFill>
              </a:rPr>
              <a:t>  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最后一段在感情表达上有什么不同？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 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1155" y="1915160"/>
            <a:ext cx="228917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/>
              <a:t>乐景写哀情</a:t>
            </a:r>
            <a:endParaRPr lang="zh-CN" altLang="en-US" sz="3200" b="1"/>
          </a:p>
        </p:txBody>
      </p:sp>
      <p:sp>
        <p:nvSpPr>
          <p:cNvPr id="12" name="文本框 11"/>
          <p:cNvSpPr txBox="1"/>
          <p:nvPr/>
        </p:nvSpPr>
        <p:spPr>
          <a:xfrm>
            <a:off x="4267835" y="234950"/>
            <a:ext cx="4147820" cy="2655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有一个地方 叫做项脊轩</a:t>
            </a:r>
            <a:endParaRPr lang="zh-CN" altLang="en-US" sz="2800" b="1"/>
          </a:p>
          <a:p>
            <a:r>
              <a:rPr lang="zh-CN" altLang="en-US" sz="2800" b="1"/>
              <a:t>我要和我最心爱的人 </a:t>
            </a:r>
            <a:endParaRPr lang="zh-CN" altLang="en-US" sz="2800" b="1"/>
          </a:p>
          <a:p>
            <a:r>
              <a:rPr lang="zh-CN" altLang="en-US" sz="2800" b="1"/>
              <a:t>一起去到那里 </a:t>
            </a:r>
            <a:endParaRPr lang="zh-CN" altLang="en-US" sz="2800" b="1"/>
          </a:p>
          <a:p>
            <a:r>
              <a:rPr lang="zh-CN" altLang="en-US" sz="2800" b="1"/>
              <a:t>看喜爱的书卷</a:t>
            </a:r>
            <a:endParaRPr lang="zh-CN" altLang="en-US" sz="2800" b="1"/>
          </a:p>
          <a:p>
            <a:r>
              <a:rPr lang="zh-CN" altLang="en-US" sz="2800" b="1"/>
              <a:t>看一场秋天的童话 </a:t>
            </a:r>
            <a:endParaRPr lang="zh-CN" altLang="en-US" sz="2800" b="1"/>
          </a:p>
          <a:p>
            <a:r>
              <a:rPr lang="zh-CN" altLang="en-US" sz="2800" b="1"/>
              <a:t>可惜最后没有了你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112395" y="3038475"/>
            <a:ext cx="8919210" cy="179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小小的阁子里，曾有祖母的期望，母亲的怜爱，更有妻子的柔情密语。祖母死了，母亲沒了，仅仅共处六年的妻子也亡了，一切都如梦如烟，去而不返。人心碎，情伤了，难以修补愈合；屋破损坏了，随它自去吧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/>
      <p:bldP spid="12" grpId="0"/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流程图: 终止 3"/>
          <p:cNvSpPr/>
          <p:nvPr/>
        </p:nvSpPr>
        <p:spPr>
          <a:xfrm>
            <a:off x="471170" y="508635"/>
            <a:ext cx="3737610" cy="30226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流程图: 终止 4"/>
          <p:cNvSpPr/>
          <p:nvPr/>
        </p:nvSpPr>
        <p:spPr>
          <a:xfrm rot="19500000">
            <a:off x="560070" y="1276985"/>
            <a:ext cx="1880235" cy="30226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流程图: 终止 5"/>
          <p:cNvSpPr/>
          <p:nvPr/>
        </p:nvSpPr>
        <p:spPr>
          <a:xfrm rot="5400000">
            <a:off x="1710690" y="1446530"/>
            <a:ext cx="1431290" cy="30226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流程图: 终止 6"/>
          <p:cNvSpPr/>
          <p:nvPr/>
        </p:nvSpPr>
        <p:spPr>
          <a:xfrm rot="1680000">
            <a:off x="2525395" y="1241425"/>
            <a:ext cx="2103120" cy="30226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流程图: 终止 7"/>
          <p:cNvSpPr/>
          <p:nvPr/>
        </p:nvSpPr>
        <p:spPr>
          <a:xfrm>
            <a:off x="1106170" y="2186305"/>
            <a:ext cx="2640330" cy="30226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流程图: 终止 8"/>
          <p:cNvSpPr/>
          <p:nvPr/>
        </p:nvSpPr>
        <p:spPr>
          <a:xfrm rot="16740000">
            <a:off x="-425450" y="3410585"/>
            <a:ext cx="2479040" cy="30226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流程图: 终止 9"/>
          <p:cNvSpPr/>
          <p:nvPr/>
        </p:nvSpPr>
        <p:spPr>
          <a:xfrm rot="16200000">
            <a:off x="2621280" y="3494405"/>
            <a:ext cx="2495550" cy="30226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流程图: 终止 10"/>
          <p:cNvSpPr/>
          <p:nvPr/>
        </p:nvSpPr>
        <p:spPr>
          <a:xfrm>
            <a:off x="1008380" y="3035935"/>
            <a:ext cx="2709545" cy="30226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流程图: 终止 11"/>
          <p:cNvSpPr/>
          <p:nvPr/>
        </p:nvSpPr>
        <p:spPr>
          <a:xfrm>
            <a:off x="866140" y="3818255"/>
            <a:ext cx="2686685" cy="30226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966335" y="125095"/>
            <a:ext cx="201930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/>
              <a:t>一个书斋</a:t>
            </a:r>
            <a:endParaRPr lang="zh-CN" altLang="en-US" sz="3600" b="1"/>
          </a:p>
        </p:txBody>
      </p:sp>
      <p:sp>
        <p:nvSpPr>
          <p:cNvPr id="15" name="文本框 14"/>
          <p:cNvSpPr txBox="1"/>
          <p:nvPr/>
        </p:nvSpPr>
        <p:spPr>
          <a:xfrm>
            <a:off x="4965700" y="664845"/>
            <a:ext cx="201930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/>
              <a:t>两种情感</a:t>
            </a:r>
            <a:endParaRPr lang="zh-CN" altLang="en-US" sz="3600" b="1"/>
          </a:p>
        </p:txBody>
      </p:sp>
      <p:sp>
        <p:nvSpPr>
          <p:cNvPr id="16" name="文本框 15"/>
          <p:cNvSpPr txBox="1"/>
          <p:nvPr/>
        </p:nvSpPr>
        <p:spPr>
          <a:xfrm>
            <a:off x="4966335" y="1304925"/>
            <a:ext cx="201930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/>
              <a:t>三代变迁</a:t>
            </a:r>
            <a:endParaRPr lang="zh-CN" altLang="en-US" sz="3600" b="1"/>
          </a:p>
        </p:txBody>
      </p:sp>
      <p:sp>
        <p:nvSpPr>
          <p:cNvPr id="18" name="文本框 17"/>
          <p:cNvSpPr txBox="1"/>
          <p:nvPr/>
        </p:nvSpPr>
        <p:spPr>
          <a:xfrm>
            <a:off x="4966335" y="1945005"/>
            <a:ext cx="350456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不用</a:t>
            </a:r>
            <a:r>
              <a:rPr lang="zh-CN" altLang="en-US" sz="2800" b="1">
                <a:sym typeface="+mn-ea"/>
              </a:rPr>
              <a:t>悲伤身世坎坷</a:t>
            </a:r>
            <a:endParaRPr lang="zh-CN" altLang="en-US" sz="2800" b="1"/>
          </a:p>
        </p:txBody>
      </p:sp>
      <p:sp>
        <p:nvSpPr>
          <p:cNvPr id="19" name="文本框 18"/>
          <p:cNvSpPr txBox="1"/>
          <p:nvPr/>
        </p:nvSpPr>
        <p:spPr>
          <a:xfrm>
            <a:off x="4966970" y="2463165"/>
            <a:ext cx="35039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不用悲伤仕途不顺</a:t>
            </a:r>
            <a:endParaRPr lang="zh-CN" altLang="en-US" sz="2800" b="1"/>
          </a:p>
        </p:txBody>
      </p:sp>
      <p:sp>
        <p:nvSpPr>
          <p:cNvPr id="20" name="文本框 19"/>
          <p:cNvSpPr txBox="1"/>
          <p:nvPr/>
        </p:nvSpPr>
        <p:spPr>
          <a:xfrm>
            <a:off x="4966970" y="2981325"/>
            <a:ext cx="35039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不用悲伤物是人非</a:t>
            </a:r>
            <a:endParaRPr lang="zh-CN" altLang="en-US" sz="2800" b="1"/>
          </a:p>
        </p:txBody>
      </p:sp>
      <p:sp>
        <p:nvSpPr>
          <p:cNvPr id="22" name="流程图: 终止 21"/>
          <p:cNvSpPr/>
          <p:nvPr/>
        </p:nvSpPr>
        <p:spPr>
          <a:xfrm rot="16200000">
            <a:off x="1183640" y="3562985"/>
            <a:ext cx="2359025" cy="30226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966970" y="3627755"/>
            <a:ext cx="400621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回首向来萧瑟处，归去，也无风雨也无晴。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1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2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8" grpId="0" bldLvl="0" animBg="1"/>
      <p:bldP spid="11" grpId="0" bldLvl="0" animBg="1"/>
      <p:bldP spid="12" grpId="0" bldLvl="0" animBg="1"/>
      <p:bldP spid="10" grpId="1" bldLvl="0" animBg="1"/>
      <p:bldP spid="13" grpId="0"/>
      <p:bldP spid="15" grpId="0"/>
      <p:bldP spid="16" grpId="0"/>
      <p:bldP spid="18" grpId="0"/>
      <p:bldP spid="19" grpId="0"/>
      <p:bldP spid="20" grpId="0"/>
      <p:bldP spid="22" grpId="0" animBg="1"/>
      <p:bldP spid="24" grpId="0"/>
      <p:bldP spid="2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6985" y="57785"/>
            <a:ext cx="3230880" cy="857250"/>
          </a:xfrm>
        </p:spPr>
        <p:txBody>
          <a:bodyPr>
            <a:normAutofit/>
          </a:bodyPr>
          <a:p>
            <a:r>
              <a:rPr lang="zh-CN" altLang="en-US" sz="3600" b="1"/>
              <a:t>目标检测站</a:t>
            </a:r>
            <a:endParaRPr lang="zh-CN" altLang="en-US" sz="3600" b="1"/>
          </a:p>
        </p:txBody>
      </p:sp>
      <p:sp>
        <p:nvSpPr>
          <p:cNvPr id="4" name="文本框 3"/>
          <p:cNvSpPr txBox="1"/>
          <p:nvPr/>
        </p:nvSpPr>
        <p:spPr>
          <a:xfrm>
            <a:off x="456565" y="990600"/>
            <a:ext cx="1612900" cy="51816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p>
            <a:r>
              <a:rPr lang="zh-CN" altLang="en-US" sz="2800" b="1"/>
              <a:t>知识目标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456565" y="1586230"/>
            <a:ext cx="8468360" cy="457200"/>
          </a:xfrm>
          <a:prstGeom prst="rect">
            <a:avLst/>
          </a:prstGeom>
          <a:solidFill>
            <a:srgbClr val="00B0F0"/>
          </a:solidFill>
        </p:spPr>
        <p:txBody>
          <a:bodyPr wrap="square" rtlCol="0" anchor="t">
            <a:spAutoFit/>
          </a:bodyPr>
          <a:p>
            <a:r>
              <a:rPr lang="zh-CN" altLang="en-US" sz="2400" b="1"/>
              <a:t>百年老屋，尘泥渗漉，雨泽下注；每移案，顾视，无可置者。</a:t>
            </a:r>
            <a:endParaRPr lang="zh-CN" altLang="en-US" sz="2400" b="1"/>
          </a:p>
        </p:txBody>
      </p:sp>
      <p:sp>
        <p:nvSpPr>
          <p:cNvPr id="6" name="文本框 5"/>
          <p:cNvSpPr txBox="1"/>
          <p:nvPr/>
        </p:nvSpPr>
        <p:spPr>
          <a:xfrm>
            <a:off x="456565" y="2147570"/>
            <a:ext cx="6346825" cy="457200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t">
            <a:spAutoFit/>
          </a:bodyPr>
          <a:p>
            <a:r>
              <a:rPr lang="zh-CN" altLang="en-US" sz="2400" b="1"/>
              <a:t>又杂植兰桂竹木于庭，旧时栏楯，亦遂增胜。</a:t>
            </a:r>
            <a:endParaRPr lang="zh-CN" altLang="en-US" sz="2400" b="1"/>
          </a:p>
        </p:txBody>
      </p:sp>
      <p:sp>
        <p:nvSpPr>
          <p:cNvPr id="7" name="文本框 6"/>
          <p:cNvSpPr txBox="1"/>
          <p:nvPr/>
        </p:nvSpPr>
        <p:spPr>
          <a:xfrm>
            <a:off x="456565" y="2708275"/>
            <a:ext cx="4916805" cy="457200"/>
          </a:xfrm>
          <a:prstGeom prst="rect">
            <a:avLst/>
          </a:prstGeom>
          <a:solidFill>
            <a:srgbClr val="7030A0"/>
          </a:solidFill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东犬西吠，客逾庖而宴，鸡栖于厅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7200" y="3385820"/>
            <a:ext cx="8368030" cy="39624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2000" b="1"/>
              <a:t>比去，以手阖门，自语曰：”吾家读书久不效，儿之成，则可待乎！”</a:t>
            </a:r>
            <a:endParaRPr lang="zh-CN" altLang="en-US" sz="2000" b="1"/>
          </a:p>
        </p:txBody>
      </p:sp>
      <p:sp>
        <p:nvSpPr>
          <p:cNvPr id="9" name="文本框 8"/>
          <p:cNvSpPr txBox="1"/>
          <p:nvPr/>
        </p:nvSpPr>
        <p:spPr>
          <a:xfrm>
            <a:off x="457200" y="3879850"/>
            <a:ext cx="5173345" cy="457200"/>
          </a:xfrm>
          <a:prstGeom prst="rect">
            <a:avLst/>
          </a:prstGeom>
          <a:solidFill>
            <a:srgbClr val="002060"/>
          </a:solidFill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余扃牖而居，久之，能以足音辨人。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6565" y="4484370"/>
            <a:ext cx="8166100" cy="457200"/>
          </a:xfrm>
          <a:prstGeom prst="rect">
            <a:avLst/>
          </a:prstGeom>
          <a:solidFill>
            <a:schemeClr val="accent6"/>
          </a:solidFill>
        </p:spPr>
        <p:txBody>
          <a:bodyPr wrap="square" rtlCol="0" anchor="t">
            <a:spAutoFit/>
          </a:bodyPr>
          <a:p>
            <a:r>
              <a:rPr lang="zh-CN" altLang="en-US" sz="2400" b="1"/>
              <a:t>庭有枇杷树，吾妻死之年所手植也，今已亭亭如盖矣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bldLvl="0" animBg="1"/>
      <p:bldP spid="8" grpId="0" animBg="1"/>
      <p:bldP spid="9" grpId="0" bldLvl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8545" y="3520806"/>
            <a:ext cx="4316730" cy="9144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有光命名由来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5" y="483968"/>
            <a:ext cx="8424937" cy="33832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归有光母亲周孺人</a:t>
            </a:r>
            <a:r>
              <a:rPr lang="zh-CN" alt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怀</a:t>
            </a:r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归</a:t>
            </a:r>
            <a:r>
              <a:rPr lang="zh-CN" alt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有</a:t>
            </a:r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光时，“家数见征瑞，有虹起于庭，其</a:t>
            </a:r>
            <a:r>
              <a:rPr lang="zh-CN" altLang="en-US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光</a:t>
            </a:r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属</a:t>
            </a:r>
            <a:r>
              <a:rPr lang="zh-CN" altLang="en-US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天</a:t>
            </a:r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”。</a:t>
            </a:r>
            <a:endParaRPr lang="en-US" altLang="zh-CN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1130" y="77470"/>
            <a:ext cx="1782445" cy="491490"/>
          </a:xfrm>
          <a:solidFill>
            <a:schemeClr val="accent6"/>
          </a:solidFill>
        </p:spPr>
        <p:txBody>
          <a:bodyPr>
            <a:normAutofit fontScale="90000"/>
          </a:bodyPr>
          <a:p>
            <a:r>
              <a:rPr lang="zh-CN" altLang="zh-CN" sz="2800" b="1"/>
              <a:t>能力目标</a:t>
            </a:r>
            <a:endParaRPr lang="zh-CN" altLang="zh-CN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457200" y="697230"/>
            <a:ext cx="2995295" cy="3752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/>
              <a:t>       </a:t>
            </a:r>
            <a:r>
              <a:rPr lang="zh-CN" altLang="en-US" sz="2400" b="1"/>
              <a:t>正德八年五月二十三日，孺人</a:t>
            </a:r>
            <a:r>
              <a:rPr lang="zh-CN" altLang="en-US" sz="2400" b="1">
                <a:solidFill>
                  <a:srgbClr val="FF0000"/>
                </a:solidFill>
              </a:rPr>
              <a:t>卒</a:t>
            </a:r>
            <a:r>
              <a:rPr lang="zh-CN" altLang="en-US" sz="2400" b="1"/>
              <a:t>。诸儿见家人泣，</a:t>
            </a:r>
            <a:r>
              <a:rPr lang="zh-CN" altLang="en-US" sz="2400" b="1">
                <a:solidFill>
                  <a:srgbClr val="FF0000"/>
                </a:solidFill>
              </a:rPr>
              <a:t>则</a:t>
            </a:r>
            <a:r>
              <a:rPr lang="zh-CN" altLang="en-US" sz="2400" b="1"/>
              <a:t>随</a:t>
            </a:r>
            <a:r>
              <a:rPr lang="zh-CN" altLang="en-US" sz="2400" b="1">
                <a:solidFill>
                  <a:srgbClr val="FF0000"/>
                </a:solidFill>
              </a:rPr>
              <a:t>之</a:t>
            </a:r>
            <a:r>
              <a:rPr lang="zh-CN" altLang="en-US" sz="2400" b="1"/>
              <a:t>泣。然犹</a:t>
            </a:r>
            <a:r>
              <a:rPr lang="zh-CN" altLang="en-US" sz="2400" b="1">
                <a:solidFill>
                  <a:srgbClr val="FF0000"/>
                </a:solidFill>
              </a:rPr>
              <a:t>以为</a:t>
            </a:r>
            <a:r>
              <a:rPr lang="zh-CN" altLang="en-US" sz="2400" b="1"/>
              <a:t>母寝也，伤哉！于是家人延画工画，出二子，命之曰：鼻以上画有光，鼻以下画大姊。</a:t>
            </a:r>
            <a:r>
              <a:rPr lang="zh-CN" altLang="en-US" sz="2400" b="1">
                <a:solidFill>
                  <a:srgbClr val="FF0000"/>
                </a:solidFill>
              </a:rPr>
              <a:t>以</a:t>
            </a:r>
            <a:r>
              <a:rPr lang="zh-CN" altLang="en-US" sz="2400" b="1"/>
              <a:t>二子肖母也。（节选《先妣事略》）</a:t>
            </a:r>
            <a:endParaRPr lang="zh-CN" altLang="en-US" sz="2400" b="1"/>
          </a:p>
        </p:txBody>
      </p:sp>
      <p:sp>
        <p:nvSpPr>
          <p:cNvPr id="5" name="文本框 4"/>
          <p:cNvSpPr txBox="1"/>
          <p:nvPr/>
        </p:nvSpPr>
        <p:spPr>
          <a:xfrm>
            <a:off x="3756660" y="180340"/>
            <a:ext cx="5057140" cy="64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孺人：古代贵族、官吏之母或妻的封号，明清时用以封赠七品以下官职的母亲或妻子的名号。</a:t>
            </a:r>
            <a:endParaRPr lang="zh-CN" altLang="en-US" b="1"/>
          </a:p>
        </p:txBody>
      </p:sp>
      <p:sp>
        <p:nvSpPr>
          <p:cNvPr id="6" name="文本框 5"/>
          <p:cNvSpPr txBox="1"/>
          <p:nvPr/>
        </p:nvSpPr>
        <p:spPr>
          <a:xfrm>
            <a:off x="3686810" y="882015"/>
            <a:ext cx="5343525" cy="3931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正德八年五月二十三日，母亲</a:t>
            </a:r>
            <a:r>
              <a:rPr lang="zh-CN" altLang="en-US" sz="2800" b="1">
                <a:solidFill>
                  <a:srgbClr val="FF0000"/>
                </a:solidFill>
              </a:rPr>
              <a:t>病故</a:t>
            </a:r>
            <a:r>
              <a:rPr lang="zh-CN" altLang="en-US" sz="2800" b="1"/>
              <a:t>。儿女都还小，看见家里大人哭，也跟着哭，但是还</a:t>
            </a:r>
            <a:r>
              <a:rPr lang="zh-CN" altLang="en-US" sz="2800" b="1">
                <a:solidFill>
                  <a:srgbClr val="FF0000"/>
                </a:solidFill>
              </a:rPr>
              <a:t>认为</a:t>
            </a:r>
            <a:r>
              <a:rPr lang="zh-CN" altLang="en-US" sz="2800" b="1"/>
              <a:t>娘是睡着了。真是伤心啊！接着，家里</a:t>
            </a:r>
            <a:r>
              <a:rPr lang="zh-CN" altLang="en-US" sz="2800" b="1">
                <a:solidFill>
                  <a:srgbClr val="FF0000"/>
                </a:solidFill>
              </a:rPr>
              <a:t>请来</a:t>
            </a:r>
            <a:r>
              <a:rPr lang="zh-CN" altLang="en-US" sz="2800" b="1"/>
              <a:t>画工为先母画遗像，</a:t>
            </a:r>
            <a:r>
              <a:rPr lang="zh-CN" altLang="en-US" sz="2800" b="1">
                <a:solidFill>
                  <a:srgbClr val="FF0000"/>
                </a:solidFill>
              </a:rPr>
              <a:t>把</a:t>
            </a:r>
            <a:r>
              <a:rPr lang="zh-CN" altLang="en-US" sz="2800" b="1"/>
              <a:t>两个孩子</a:t>
            </a:r>
            <a:r>
              <a:rPr lang="zh-CN" altLang="en-US" sz="2800" b="1">
                <a:solidFill>
                  <a:srgbClr val="FF0000"/>
                </a:solidFill>
              </a:rPr>
              <a:t>带到</a:t>
            </a:r>
            <a:r>
              <a:rPr lang="zh-CN" altLang="en-US" sz="2800" b="1"/>
              <a:t>画工眼前，对他说：“遗像鼻子以上照有光画，鼻子以下照淑静画。”</a:t>
            </a:r>
            <a:r>
              <a:rPr lang="zh-CN" altLang="en-US" sz="2800" b="1">
                <a:solidFill>
                  <a:srgbClr val="FF0000"/>
                </a:solidFill>
              </a:rPr>
              <a:t>因为</a:t>
            </a:r>
            <a:r>
              <a:rPr lang="zh-CN" altLang="en-US" sz="2800" b="1"/>
              <a:t>这两个孩子长得</a:t>
            </a:r>
            <a:r>
              <a:rPr lang="zh-CN" altLang="en-US" sz="2800" b="1">
                <a:solidFill>
                  <a:srgbClr val="FF0000"/>
                </a:solidFill>
              </a:rPr>
              <a:t>像</a:t>
            </a:r>
            <a:r>
              <a:rPr lang="zh-CN" altLang="en-US" sz="2800" b="1"/>
              <a:t>母亲。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94310"/>
            <a:ext cx="3108960" cy="628650"/>
          </a:xfrm>
        </p:spPr>
        <p:txBody>
          <a:bodyPr>
            <a:noAutofit/>
          </a:bodyPr>
          <a:p>
            <a:r>
              <a:rPr lang="zh-CN" altLang="en-US" sz="4400" b="1"/>
              <a:t>情感目标</a:t>
            </a:r>
            <a:endParaRPr lang="zh-CN" altLang="en-US" sz="4400" b="1"/>
          </a:p>
        </p:txBody>
      </p:sp>
      <p:sp>
        <p:nvSpPr>
          <p:cNvPr id="4" name="文本框 3"/>
          <p:cNvSpPr txBox="1"/>
          <p:nvPr/>
        </p:nvSpPr>
        <p:spPr>
          <a:xfrm>
            <a:off x="194310" y="1221740"/>
            <a:ext cx="8705215" cy="2286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3600" b="1"/>
              <a:t>学习本文从生活中捕捉平淡的琐事，用典型的细节和场面，寥寥数笔，使人在情感上易于引起共鸣。用心体验亲情，展现温暖的爱。5</a:t>
            </a:r>
            <a:r>
              <a:rPr lang="en-US" altLang="zh-CN" sz="3600" b="1"/>
              <a:t>0</a:t>
            </a:r>
            <a:r>
              <a:rPr lang="zh-CN" altLang="en-US" sz="3600" b="1"/>
              <a:t>字左右。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4127" y="85585"/>
            <a:ext cx="3419872" cy="4603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1506</a:t>
            </a:r>
            <a:r>
              <a:rPr lang="zh-CN" alt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年，生于昆山</a:t>
            </a:r>
            <a:endParaRPr lang="zh-CN" altLang="en-US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1732" y="545826"/>
            <a:ext cx="4032448" cy="4603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1510</a:t>
            </a:r>
            <a:r>
              <a:rPr lang="zh-CN" alt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年，</a:t>
            </a:r>
            <a:r>
              <a:rPr lang="en-US" altLang="zh-CN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5</a:t>
            </a:r>
            <a:r>
              <a:rPr lang="zh-CN" alt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岁，开始读书</a:t>
            </a:r>
            <a:endParaRPr lang="zh-CN" altLang="en-US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347" y="1006196"/>
            <a:ext cx="3491880" cy="4603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1513</a:t>
            </a:r>
            <a:r>
              <a:rPr lang="zh-CN" alt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年，</a:t>
            </a:r>
            <a:r>
              <a:rPr lang="en-US" altLang="zh-CN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8</a:t>
            </a:r>
            <a:r>
              <a:rPr lang="zh-CN" alt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岁，丧母</a:t>
            </a:r>
            <a:endParaRPr lang="zh-CN" altLang="en-US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467072"/>
            <a:ext cx="3888432" cy="4603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1528</a:t>
            </a:r>
            <a:r>
              <a:rPr lang="zh-CN" alt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年，</a:t>
            </a:r>
            <a:r>
              <a:rPr lang="en-US" altLang="zh-CN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23</a:t>
            </a:r>
            <a:r>
              <a:rPr lang="zh-CN" alt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岁，</a:t>
            </a:r>
            <a:r>
              <a:rPr lang="zh-CN" alt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娶</a:t>
            </a:r>
            <a:r>
              <a:rPr lang="zh-CN" alt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妻魏氏</a:t>
            </a:r>
            <a:endParaRPr lang="en-US" altLang="zh-CN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90993" y="1927060"/>
            <a:ext cx="3672408" cy="4603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1533</a:t>
            </a:r>
            <a:r>
              <a:rPr lang="zh-CN" alt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年，</a:t>
            </a:r>
            <a:r>
              <a:rPr lang="en-US" altLang="zh-CN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28</a:t>
            </a:r>
            <a:r>
              <a:rPr lang="zh-CN" alt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岁，丧妻</a:t>
            </a:r>
            <a:endParaRPr lang="en-US" altLang="zh-CN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98308" y="2221819"/>
            <a:ext cx="5976664" cy="4603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1540</a:t>
            </a:r>
            <a:r>
              <a:rPr lang="zh-CN" alt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年，</a:t>
            </a:r>
            <a:r>
              <a:rPr lang="en-US" altLang="zh-CN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35</a:t>
            </a:r>
            <a:r>
              <a:rPr lang="zh-CN" alt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岁，中举人徙嘉定读书讲学</a:t>
            </a:r>
            <a:endParaRPr lang="en-US" altLang="zh-CN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724" y="2682060"/>
            <a:ext cx="5184576" cy="826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1565</a:t>
            </a:r>
            <a:r>
              <a:rPr lang="zh-CN" alt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年，</a:t>
            </a:r>
            <a:r>
              <a:rPr lang="en-US" altLang="zh-CN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60</a:t>
            </a:r>
            <a:r>
              <a:rPr lang="zh-CN" alt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岁，中进士，任湖州府长</a:t>
            </a:r>
            <a:endParaRPr lang="en-US" altLang="zh-CN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  <a:p>
            <a:r>
              <a:rPr lang="zh-CN" alt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兴县令</a:t>
            </a:r>
            <a:endParaRPr lang="en-US" altLang="zh-CN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240" y="3508438"/>
            <a:ext cx="5580112" cy="826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1568</a:t>
            </a:r>
            <a:r>
              <a:rPr lang="zh-CN" alt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年，</a:t>
            </a:r>
            <a:r>
              <a:rPr lang="en-US" altLang="zh-CN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63</a:t>
            </a:r>
            <a:r>
              <a:rPr lang="zh-CN" alt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岁，任顺德府通判管粮运、</a:t>
            </a:r>
            <a:endParaRPr lang="en-US" altLang="zh-CN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  <a:p>
            <a:r>
              <a:rPr lang="zh-CN" alt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水利</a:t>
            </a:r>
            <a:endParaRPr lang="en-US" altLang="zh-CN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8890" y="4217976"/>
            <a:ext cx="5580112" cy="826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1570</a:t>
            </a:r>
            <a:r>
              <a:rPr lang="zh-CN" alt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年，</a:t>
            </a:r>
            <a:r>
              <a:rPr lang="en-US" altLang="zh-CN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65</a:t>
            </a:r>
            <a:r>
              <a:rPr lang="zh-CN" alt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岁，任南京太仆寺丞管皇家</a:t>
            </a:r>
            <a:endParaRPr lang="en-US" altLang="zh-CN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  <a:p>
            <a:r>
              <a:rPr lang="zh-CN" alt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车马</a:t>
            </a:r>
            <a:endParaRPr lang="en-US" altLang="zh-CN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  <p:pic>
        <p:nvPicPr>
          <p:cNvPr id="14" name="图片 13" descr="1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436235" y="-3175"/>
            <a:ext cx="3658870" cy="5186680"/>
          </a:xfrm>
          <a:prstGeom prst="rect">
            <a:avLst/>
          </a:prstGeom>
        </p:spPr>
      </p:pic>
      <p:sp>
        <p:nvSpPr>
          <p:cNvPr id="15" name="同侧圆角矩形 14"/>
          <p:cNvSpPr/>
          <p:nvPr/>
        </p:nvSpPr>
        <p:spPr>
          <a:xfrm>
            <a:off x="59055" y="-3175"/>
            <a:ext cx="5444490" cy="1567815"/>
          </a:xfrm>
          <a:prstGeom prst="round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b="1" dirty="0" smtClean="0">
              <a:solidFill>
                <a:schemeClr val="tx1"/>
              </a:solidFill>
            </a:endParaRPr>
          </a:p>
          <a:p>
            <a:endParaRPr lang="en-US" altLang="zh-CN" b="1" dirty="0">
              <a:solidFill>
                <a:schemeClr val="tx1"/>
              </a:solidFill>
            </a:endParaRPr>
          </a:p>
          <a:p>
            <a:r>
              <a:rPr lang="zh-CN" altLang="en-US" b="1" dirty="0" smtClean="0">
                <a:solidFill>
                  <a:schemeClr val="tx1"/>
                </a:solidFill>
              </a:rPr>
              <a:t>科举萌发于南北朝时期，科举真正成型是在唐朝</a:t>
            </a:r>
            <a:r>
              <a:rPr lang="zh-CN" altLang="en-US" dirty="0" smtClean="0">
                <a:solidFill>
                  <a:schemeClr val="tx1"/>
                </a:solidFill>
              </a:rPr>
              <a:t>。</a:t>
            </a:r>
            <a:r>
              <a:rPr lang="zh-CN" altLang="en-US" b="1" dirty="0" smtClean="0">
                <a:solidFill>
                  <a:schemeClr val="tx1"/>
                </a:solidFill>
              </a:rPr>
              <a:t>到明朝，科举考试形成了完备的制度：</a:t>
            </a:r>
            <a:r>
              <a:rPr lang="zh-CN" altLang="en-US" b="1" dirty="0" smtClean="0">
                <a:solidFill>
                  <a:srgbClr val="FF0000"/>
                </a:solidFill>
              </a:rPr>
              <a:t>院试（即童生试）、乡试、会试和殿试</a:t>
            </a:r>
            <a:r>
              <a:rPr lang="zh-CN" altLang="en-US" b="1" dirty="0" smtClean="0">
                <a:solidFill>
                  <a:schemeClr val="tx1"/>
                </a:solidFill>
              </a:rPr>
              <a:t>，考试内容基本以</a:t>
            </a:r>
            <a:r>
              <a:rPr lang="en-US" altLang="zh-CN" b="1" dirty="0" smtClean="0">
                <a:solidFill>
                  <a:schemeClr val="tx1"/>
                </a:solidFill>
              </a:rPr>
              <a:t>"</a:t>
            </a:r>
            <a:r>
              <a:rPr lang="zh-CN" altLang="en-US" b="1" dirty="0" smtClean="0">
                <a:solidFill>
                  <a:schemeClr val="tx1"/>
                </a:solidFill>
                <a:hlinkClick r:id="rId2"/>
              </a:rPr>
              <a:t>四书五经</a:t>
            </a:r>
            <a:r>
              <a:rPr lang="en-US" altLang="zh-CN" b="1" dirty="0" smtClean="0">
                <a:solidFill>
                  <a:schemeClr val="tx1"/>
                </a:solidFill>
              </a:rPr>
              <a:t>"</a:t>
            </a:r>
            <a:r>
              <a:rPr lang="zh-CN" altLang="en-US" b="1" dirty="0" smtClean="0">
                <a:solidFill>
                  <a:schemeClr val="tx1"/>
                </a:solidFill>
              </a:rPr>
              <a:t>为准，以“四书”文句为题，规定文章格式为</a:t>
            </a:r>
            <a:r>
              <a:rPr lang="zh-CN" altLang="en-US" b="1" dirty="0" smtClean="0">
                <a:solidFill>
                  <a:schemeClr val="tx1"/>
                </a:solidFill>
                <a:hlinkClick r:id="rId3"/>
              </a:rPr>
              <a:t>八股文</a:t>
            </a:r>
            <a:r>
              <a:rPr lang="zh-CN" altLang="en-US" b="1" dirty="0" smtClean="0">
                <a:solidFill>
                  <a:schemeClr val="tx1"/>
                </a:solidFill>
              </a:rPr>
              <a:t>，解释必须参照</a:t>
            </a:r>
            <a:r>
              <a:rPr lang="zh-CN" altLang="en-US" b="1" dirty="0" smtClean="0">
                <a:solidFill>
                  <a:schemeClr val="tx1"/>
                </a:solidFill>
                <a:hlinkClick r:id="rId4"/>
              </a:rPr>
              <a:t>朱熹</a:t>
            </a:r>
            <a:r>
              <a:rPr lang="en-US" altLang="zh-CN" b="1" dirty="0" smtClean="0">
                <a:solidFill>
                  <a:schemeClr val="tx1"/>
                </a:solidFill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hlinkClick r:id="rId5"/>
              </a:rPr>
              <a:t>四书集注</a:t>
            </a:r>
            <a:r>
              <a:rPr lang="en-US" altLang="zh-CN" b="1" dirty="0" smtClean="0">
                <a:solidFill>
                  <a:schemeClr val="tx1"/>
                </a:solidFill>
              </a:rPr>
              <a:t>》</a:t>
            </a:r>
            <a:r>
              <a:rPr lang="zh-CN" altLang="en-US" b="1" dirty="0" smtClean="0">
                <a:solidFill>
                  <a:schemeClr val="tx1"/>
                </a:solidFill>
              </a:rPr>
              <a:t>。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endParaRPr lang="en-US" altLang="zh-CN" b="1" dirty="0" smtClean="0">
              <a:solidFill>
                <a:schemeClr val="tx1"/>
              </a:solidFill>
            </a:endParaRPr>
          </a:p>
          <a:p>
            <a:endParaRPr lang="en-US" altLang="zh-CN" b="1" dirty="0" smtClean="0">
              <a:solidFill>
                <a:schemeClr val="tx1"/>
              </a:solidFill>
            </a:endParaRPr>
          </a:p>
          <a:p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535" y="781685"/>
            <a:ext cx="5432425" cy="144018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院试</a:t>
            </a:r>
            <a:r>
              <a:rPr lang="zh-CN" altLang="en-US" b="1" dirty="0" smtClean="0">
                <a:solidFill>
                  <a:schemeClr val="tx1"/>
                </a:solidFill>
              </a:rPr>
              <a:t>也叫“童试”；明代由提学官主持、清代由各省学政主持的地方科举考试，包括县试、府试和院试三个阶段，院试合格后取得生员（秀才）资格，方能进入府、州、县学学习，所以又叫入学考试。应试者不分年龄大小都称童生</a:t>
            </a:r>
            <a:r>
              <a:rPr lang="zh-CN" altLang="en-US" dirty="0" smtClean="0">
                <a:solidFill>
                  <a:schemeClr val="tx1"/>
                </a:solidFill>
              </a:rPr>
              <a:t>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1920" y="1615440"/>
            <a:ext cx="5445125" cy="13684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乡试</a:t>
            </a:r>
            <a:r>
              <a:rPr lang="en-US" altLang="zh-CN" b="1" dirty="0" smtClean="0">
                <a:solidFill>
                  <a:schemeClr val="tx1"/>
                </a:solidFill>
              </a:rPr>
              <a:t>:</a:t>
            </a:r>
            <a:r>
              <a:rPr lang="zh-CN" altLang="en-US" b="1" dirty="0" smtClean="0">
                <a:solidFill>
                  <a:schemeClr val="tx1"/>
                </a:solidFill>
              </a:rPr>
              <a:t>明清两代每三年在各省省城（包括京城）举行的一次考试，因在秋八月举行，故又称秋闱（闱，考场）。主考官由皇帝委派。考后发布正、副榜，正榜所取的叫</a:t>
            </a:r>
            <a:r>
              <a:rPr lang="zh-CN" altLang="en-US" b="1" dirty="0" smtClean="0">
                <a:solidFill>
                  <a:srgbClr val="FF0000"/>
                </a:solidFill>
              </a:rPr>
              <a:t>举人</a:t>
            </a:r>
            <a:r>
              <a:rPr lang="zh-CN" altLang="en-US" b="1" dirty="0" smtClean="0">
                <a:solidFill>
                  <a:schemeClr val="tx1"/>
                </a:solidFill>
              </a:rPr>
              <a:t>，第一名叫解（</a:t>
            </a:r>
            <a:r>
              <a:rPr lang="en-US" altLang="zh-CN" b="1" dirty="0" smtClean="0">
                <a:solidFill>
                  <a:schemeClr val="tx1"/>
                </a:solidFill>
              </a:rPr>
              <a:t>jiè</a:t>
            </a:r>
            <a:r>
              <a:rPr lang="zh-CN" altLang="en-US" b="1" dirty="0" smtClean="0">
                <a:solidFill>
                  <a:schemeClr val="tx1"/>
                </a:solidFill>
              </a:rPr>
              <a:t>）元，第二名至第十名称“亚元”。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4615" y="2682240"/>
            <a:ext cx="5420995" cy="127444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会试</a:t>
            </a:r>
            <a:r>
              <a:rPr lang="en-US" altLang="zh-CN" b="1" dirty="0" smtClean="0">
                <a:solidFill>
                  <a:schemeClr val="tx1"/>
                </a:solidFill>
              </a:rPr>
              <a:t>:</a:t>
            </a:r>
            <a:r>
              <a:rPr lang="zh-CN" altLang="en-US" b="1" dirty="0" smtClean="0">
                <a:solidFill>
                  <a:schemeClr val="tx1"/>
                </a:solidFill>
              </a:rPr>
              <a:t>明清两代</a:t>
            </a:r>
            <a:r>
              <a:rPr lang="zh-CN" altLang="en-US" b="1" dirty="0" smtClean="0">
                <a:solidFill>
                  <a:srgbClr val="FF0000"/>
                </a:solidFill>
              </a:rPr>
              <a:t>每三年</a:t>
            </a:r>
            <a:r>
              <a:rPr lang="zh-CN" altLang="en-US" b="1" dirty="0" smtClean="0">
                <a:solidFill>
                  <a:schemeClr val="tx1"/>
                </a:solidFill>
              </a:rPr>
              <a:t>在京城举行的一次考试，因在春季举行，故又称春闱。考试由礼部主持，皇帝任命正、副总裁，各省的举人及国子监监生皆可应考，录取三百名为贡士，第一名叫会元。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055" y="3592830"/>
            <a:ext cx="5419725" cy="14509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 smtClean="0">
                <a:solidFill>
                  <a:srgbClr val="FF0000"/>
                </a:solidFill>
              </a:rPr>
              <a:t>殿试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: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是</a:t>
            </a:r>
            <a:r>
              <a:rPr lang="zh-CN" altLang="en-US" sz="1600" b="1" dirty="0">
                <a:solidFill>
                  <a:schemeClr val="tx1"/>
                </a:solidFill>
              </a:rPr>
              <a:t>皇帝主试的考试，考策问。参加殿试的是</a:t>
            </a:r>
            <a:r>
              <a:rPr lang="zh-CN" altLang="en-US" sz="1600" b="1" dirty="0">
                <a:solidFill>
                  <a:schemeClr val="tx1"/>
                </a:solidFill>
                <a:hlinkClick r:id="rId6"/>
              </a:rPr>
              <a:t>贡士</a:t>
            </a:r>
            <a:r>
              <a:rPr lang="zh-CN" altLang="en-US" sz="1600" b="1" dirty="0">
                <a:solidFill>
                  <a:schemeClr val="tx1"/>
                </a:solidFill>
              </a:rPr>
              <a:t>，取中后统称为进士。殿试分三甲录取。第一甲赐进士及第，第二甲赐进士出身，第三甲赐同进士出身。第一甲录取三名，第一名俗称状元，第二名俗称榜眼，第三名俗称探花，合称为三鼎甲。第二甲第一名俗称传胪。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37709" y="194041"/>
            <a:ext cx="1944216" cy="50405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</a:rPr>
              <a:t>震川先生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56325" y="1308735"/>
            <a:ext cx="2181225" cy="431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</a:rPr>
              <a:t>明文第一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86475" y="1927225"/>
            <a:ext cx="2495550" cy="431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</a:rPr>
              <a:t>今之欧阳修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02531" y="795758"/>
            <a:ext cx="2088232" cy="43204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</a:rPr>
              <a:t>“唐宋派”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6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605" y="823595"/>
            <a:ext cx="8229600" cy="1360170"/>
          </a:xfrm>
          <a:ln w="76200">
            <a:solidFill>
              <a:srgbClr val="FFC000"/>
            </a:solidFill>
          </a:ln>
        </p:spPr>
        <p:txBody>
          <a:bodyPr/>
          <a:lstStyle/>
          <a:p>
            <a:r>
              <a:rPr lang="zh-CN" altLang="en-US" b="1" dirty="0" smtClean="0"/>
              <a:t>年仅二十五岁的母亲丢下三子两女与世长辞，父亲是个穷县学生，家境急遽败落。也许就是这种困境，迫使年幼的归有光过早地懂得了人间忧难，开始奋发攻读。</a:t>
            </a:r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395605" y="2439035"/>
            <a:ext cx="8302625" cy="2225040"/>
          </a:xfrm>
          <a:prstGeom prst="rect">
            <a:avLst/>
          </a:prstGeom>
          <a:ln w="762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归有光富藏书。其父在成化初年，已筑书室百楹于安亭江上，名为“世美堂”。至归有光时又多方寻购。夫人王氏，亦极喜藏书，听说有零册散编，则令女仆访求，置书达数千卷。声称平生无它嗜，独好书籍，以冶性情。</a:t>
            </a:r>
            <a:endParaRPr lang="zh-CN" altLang="en-US" sz="2800" b="1" dirty="0"/>
          </a:p>
        </p:txBody>
      </p:sp>
      <p:sp>
        <p:nvSpPr>
          <p:cNvPr id="8" name="矩形 7"/>
          <p:cNvSpPr/>
          <p:nvPr/>
        </p:nvSpPr>
        <p:spPr>
          <a:xfrm>
            <a:off x="395665" y="-2427"/>
            <a:ext cx="2880320" cy="7010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源头活水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bldLvl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603885" y="2211070"/>
            <a:ext cx="110109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志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819275" y="622300"/>
            <a:ext cx="462280" cy="4137025"/>
          </a:xfrm>
          <a:prstGeom prst="leftBrac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2600" y="703580"/>
            <a:ext cx="385572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记叙事物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22600" y="2680970"/>
            <a:ext cx="385572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抒发感情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724525" y="4234815"/>
            <a:ext cx="3239770" cy="5219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800" b="1" cap="all" spc="0" dirty="0" smtClean="0">
                <a:solidFill>
                  <a:schemeClr val="accent4"/>
                </a:solidFill>
                <a:effectLst/>
              </a:rPr>
              <a:t>渐入佳境</a:t>
            </a:r>
            <a:r>
              <a:rPr lang="zh-CN" altLang="en-US" sz="2800" b="1" cap="all" spc="0" dirty="0" smtClean="0">
                <a:solidFill>
                  <a:schemeClr val="accent4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zh-CN" altLang="en-US" sz="2800" b="1" cap="all" spc="0" dirty="0" smtClean="0">
                <a:solidFill>
                  <a:schemeClr val="accent4"/>
                </a:solidFill>
                <a:effectLst/>
              </a:rPr>
              <a:t>逐句读</a:t>
            </a:r>
            <a:endParaRPr lang="zh-CN" altLang="en-US" sz="2800" b="1" cap="all" spc="0" dirty="0" smtClean="0">
              <a:solidFill>
                <a:schemeClr val="accent4"/>
              </a:solidFill>
              <a:effectLst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123825"/>
            <a:ext cx="8964295" cy="4480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项脊轩，旧南阁子也</a:t>
            </a:r>
            <a:r>
              <a:rPr lang="zh-CN" altLang="en-US" sz="3200" b="1" dirty="0"/>
              <a:t>。室仅</a:t>
            </a:r>
            <a:r>
              <a:rPr lang="zh-CN" altLang="en-US" sz="3200" b="1" dirty="0">
                <a:solidFill>
                  <a:srgbClr val="00B0F0"/>
                </a:solidFill>
              </a:rPr>
              <a:t>方丈</a:t>
            </a:r>
            <a:r>
              <a:rPr lang="zh-CN" altLang="en-US" sz="3200" b="1" dirty="0"/>
              <a:t>，可容一人居。百年老屋，尘泥渗漉，雨泽</a:t>
            </a:r>
            <a:r>
              <a:rPr lang="zh-CN" altLang="en-US" sz="3200" b="1" dirty="0">
                <a:solidFill>
                  <a:srgbClr val="FFC000"/>
                </a:solidFill>
              </a:rPr>
              <a:t>下</a:t>
            </a:r>
            <a:r>
              <a:rPr lang="zh-CN" altLang="en-US" sz="3200" b="1" dirty="0"/>
              <a:t>注；每移案，</a:t>
            </a:r>
            <a:r>
              <a:rPr lang="zh-CN" altLang="en-US" sz="3200" b="1" dirty="0">
                <a:solidFill>
                  <a:srgbClr val="FF0000"/>
                </a:solidFill>
              </a:rPr>
              <a:t>顾</a:t>
            </a:r>
            <a:r>
              <a:rPr lang="zh-CN" altLang="en-US" sz="3200" b="1" dirty="0"/>
              <a:t>视，无可置者。</a:t>
            </a:r>
            <a:r>
              <a:rPr lang="zh-CN" altLang="en-US" sz="3200" b="1" dirty="0">
                <a:solidFill>
                  <a:srgbClr val="FF0000"/>
                </a:solidFill>
              </a:rPr>
              <a:t>又北向</a:t>
            </a:r>
            <a:r>
              <a:rPr lang="zh-CN" altLang="en-US" sz="3200" b="1" dirty="0"/>
              <a:t>，不能得日，日过午已昏。余稍为修葺，使不</a:t>
            </a:r>
            <a:r>
              <a:rPr lang="zh-CN" altLang="en-US" sz="3200" b="1" dirty="0">
                <a:solidFill>
                  <a:srgbClr val="FFC000"/>
                </a:solidFill>
              </a:rPr>
              <a:t>上</a:t>
            </a:r>
            <a:r>
              <a:rPr lang="zh-CN" altLang="en-US" sz="3200" b="1" dirty="0"/>
              <a:t>漏。</a:t>
            </a:r>
            <a:r>
              <a:rPr lang="zh-CN" altLang="en-US" sz="3200" b="1" dirty="0">
                <a:solidFill>
                  <a:srgbClr val="FFC000"/>
                </a:solidFill>
              </a:rPr>
              <a:t>前</a:t>
            </a:r>
            <a:r>
              <a:rPr lang="zh-CN" altLang="en-US" sz="3200" b="1" dirty="0"/>
              <a:t>辟四窗，</a:t>
            </a:r>
            <a:r>
              <a:rPr lang="zh-CN" altLang="en-US" sz="3200" b="1" dirty="0">
                <a:solidFill>
                  <a:srgbClr val="7030A0"/>
                </a:solidFill>
              </a:rPr>
              <a:t>垣墙</a:t>
            </a:r>
            <a:r>
              <a:rPr lang="zh-CN" altLang="en-US" sz="3200" b="1" dirty="0"/>
              <a:t>周庭，以当南日，日影反照，室始洞然。</a:t>
            </a:r>
            <a:r>
              <a:rPr lang="zh-CN" altLang="en-US" sz="3200" b="1" dirty="0">
                <a:solidFill>
                  <a:srgbClr val="FF0000"/>
                </a:solidFill>
              </a:rPr>
              <a:t>又杂植兰桂竹木于庭</a:t>
            </a:r>
            <a:r>
              <a:rPr lang="zh-CN" altLang="en-US" sz="3200" b="1" dirty="0"/>
              <a:t>，旧时栏楯，亦遂增胜。借书满架，偃仰啸歌，冥然兀坐，万籁有声；而</a:t>
            </a:r>
            <a:r>
              <a:rPr lang="zh-CN" altLang="en-US" sz="3200" b="1" dirty="0" smtClean="0"/>
              <a:t>庭阶寂</a:t>
            </a:r>
            <a:r>
              <a:rPr lang="zh-CN" altLang="en-US" sz="3200" b="1" dirty="0"/>
              <a:t>寂，小鸟时来啄食，人至不去。</a:t>
            </a:r>
            <a:r>
              <a:rPr lang="zh-CN" altLang="en-US" sz="3200" b="1" u="sng" dirty="0"/>
              <a:t>三五之夜，明月半墙，桂影斑驳，风移影动，珊珊可爱。</a:t>
            </a:r>
            <a:endParaRPr lang="zh-CN" altLang="en-US" sz="3200" b="1" u="sng" dirty="0"/>
          </a:p>
        </p:txBody>
      </p:sp>
      <p:sp>
        <p:nvSpPr>
          <p:cNvPr id="3" name="矩形 2"/>
          <p:cNvSpPr/>
          <p:nvPr/>
        </p:nvSpPr>
        <p:spPr>
          <a:xfrm>
            <a:off x="-4445" y="248285"/>
            <a:ext cx="8968740" cy="46456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3200" b="1">
                <a:solidFill>
                  <a:schemeClr val="bg2">
                    <a:lumMod val="10000"/>
                  </a:schemeClr>
                </a:solidFill>
              </a:rPr>
              <a:t>停杯投箸不能食，拔剑四</a:t>
            </a:r>
            <a:r>
              <a:rPr lang="zh-CN" altLang="en-US" sz="3200" b="1">
                <a:solidFill>
                  <a:srgbClr val="FF0000"/>
                </a:solidFill>
              </a:rPr>
              <a:t>顾</a:t>
            </a:r>
            <a:r>
              <a:rPr lang="zh-CN" altLang="en-US" sz="3200" b="1">
                <a:solidFill>
                  <a:schemeClr val="bg2">
                    <a:lumMod val="10000"/>
                  </a:schemeClr>
                </a:solidFill>
              </a:rPr>
              <a:t>心茫然。</a:t>
            </a:r>
            <a:endParaRPr lang="zh-CN" altLang="en-US" sz="3200" b="1">
              <a:solidFill>
                <a:schemeClr val="bg2">
                  <a:lumMod val="10000"/>
                </a:schemeClr>
              </a:solidFill>
            </a:endParaRPr>
          </a:p>
          <a:p>
            <a:pPr algn="l"/>
            <a:r>
              <a:rPr lang="zh-CN" altLang="en-US" sz="3200" b="1">
                <a:solidFill>
                  <a:schemeClr val="bg2">
                    <a:lumMod val="10000"/>
                  </a:schemeClr>
                </a:solidFill>
              </a:rPr>
              <a:t>取次花丛懒回</a:t>
            </a:r>
            <a:r>
              <a:rPr lang="zh-CN" altLang="en-US" sz="3200" b="1">
                <a:solidFill>
                  <a:srgbClr val="FF0000"/>
                </a:solidFill>
              </a:rPr>
              <a:t>顾</a:t>
            </a:r>
            <a:r>
              <a:rPr lang="zh-CN" altLang="en-US" sz="3200" b="1">
                <a:solidFill>
                  <a:schemeClr val="bg2">
                    <a:lumMod val="10000"/>
                  </a:schemeClr>
                </a:solidFill>
              </a:rPr>
              <a:t>，半缘修道半缘君。</a:t>
            </a:r>
            <a:endParaRPr lang="zh-CN" altLang="en-US" sz="3200" b="1">
              <a:solidFill>
                <a:schemeClr val="bg2">
                  <a:lumMod val="10000"/>
                </a:schemeClr>
              </a:solidFill>
            </a:endParaRPr>
          </a:p>
          <a:p>
            <a:pPr algn="l"/>
            <a:r>
              <a:rPr lang="zh-CN" altLang="en-US" sz="3200" b="1">
                <a:solidFill>
                  <a:schemeClr val="bg2">
                    <a:lumMod val="10000"/>
                  </a:schemeClr>
                </a:solidFill>
              </a:rPr>
              <a:t>北方有佳人，绝世而独立。一</a:t>
            </a:r>
            <a:r>
              <a:rPr lang="zh-CN" altLang="en-US" sz="3200" b="1">
                <a:solidFill>
                  <a:srgbClr val="FF0000"/>
                </a:solidFill>
              </a:rPr>
              <a:t>顾</a:t>
            </a:r>
            <a:r>
              <a:rPr lang="zh-CN" altLang="en-US" sz="3200" b="1">
                <a:solidFill>
                  <a:schemeClr val="bg2">
                    <a:lumMod val="10000"/>
                  </a:schemeClr>
                </a:solidFill>
              </a:rPr>
              <a:t>倾人城，再</a:t>
            </a:r>
            <a:r>
              <a:rPr lang="zh-CN" altLang="en-US" sz="3200" b="1">
                <a:solidFill>
                  <a:srgbClr val="FF0000"/>
                </a:solidFill>
              </a:rPr>
              <a:t>顾</a:t>
            </a:r>
            <a:r>
              <a:rPr lang="zh-CN" altLang="en-US" sz="3200" b="1">
                <a:solidFill>
                  <a:schemeClr val="bg2">
                    <a:lumMod val="10000"/>
                  </a:schemeClr>
                </a:solidFill>
              </a:rPr>
              <a:t>倾人国。</a:t>
            </a:r>
            <a:endParaRPr lang="zh-CN" altLang="en-US" sz="3200" b="1">
              <a:solidFill>
                <a:schemeClr val="bg2">
                  <a:lumMod val="10000"/>
                </a:schemeClr>
              </a:solidFill>
            </a:endParaRPr>
          </a:p>
          <a:p>
            <a:pPr algn="l"/>
            <a:r>
              <a:rPr lang="zh-CN" altLang="en-US" sz="3200" b="1">
                <a:solidFill>
                  <a:schemeClr val="bg2">
                    <a:lumMod val="10000"/>
                  </a:schemeClr>
                </a:solidFill>
              </a:rPr>
              <a:t>柔情似水，佳期如梦，忍</a:t>
            </a:r>
            <a:r>
              <a:rPr lang="zh-CN" altLang="en-US" sz="3200" b="1">
                <a:solidFill>
                  <a:srgbClr val="FF0000"/>
                </a:solidFill>
              </a:rPr>
              <a:t>顾</a:t>
            </a:r>
            <a:r>
              <a:rPr lang="zh-CN" altLang="en-US" sz="3200" b="1">
                <a:solidFill>
                  <a:schemeClr val="bg2">
                    <a:lumMod val="10000"/>
                  </a:schemeClr>
                </a:solidFill>
              </a:rPr>
              <a:t>鹊桥归路</a:t>
            </a:r>
            <a:endParaRPr lang="zh-CN" altLang="en-US" sz="3200" b="1">
              <a:solidFill>
                <a:schemeClr val="bg2">
                  <a:lumMod val="10000"/>
                </a:schemeClr>
              </a:solidFill>
            </a:endParaRPr>
          </a:p>
          <a:p>
            <a:pPr algn="l"/>
            <a:r>
              <a:rPr lang="zh-CN" altLang="zh-CN" sz="3200" b="1">
                <a:solidFill>
                  <a:schemeClr val="bg2">
                    <a:lumMod val="10000"/>
                  </a:schemeClr>
                </a:solidFill>
              </a:rPr>
              <a:t>大行不</a:t>
            </a:r>
            <a:r>
              <a:rPr lang="zh-CN" altLang="zh-CN" sz="3200" b="1">
                <a:solidFill>
                  <a:srgbClr val="FF0000"/>
                </a:solidFill>
              </a:rPr>
              <a:t>顾</a:t>
            </a:r>
            <a:r>
              <a:rPr lang="zh-CN" altLang="zh-CN" sz="3200" b="1">
                <a:solidFill>
                  <a:schemeClr val="bg2">
                    <a:lumMod val="10000"/>
                  </a:schemeClr>
                </a:solidFill>
              </a:rPr>
              <a:t>细谨，大礼不辞小让</a:t>
            </a:r>
            <a:endParaRPr lang="zh-CN" altLang="zh-CN" sz="3200" b="1">
              <a:solidFill>
                <a:schemeClr val="bg2">
                  <a:lumMod val="10000"/>
                </a:schemeClr>
              </a:solidFill>
            </a:endParaRPr>
          </a:p>
          <a:p>
            <a:pPr algn="l"/>
            <a:r>
              <a:rPr lang="zh-CN" altLang="zh-CN" sz="3200" b="1">
                <a:solidFill>
                  <a:schemeClr val="bg2">
                    <a:lumMod val="10000"/>
                  </a:schemeClr>
                </a:solidFill>
              </a:rPr>
              <a:t>三</a:t>
            </a:r>
            <a:r>
              <a:rPr lang="zh-CN" altLang="zh-CN" sz="3200" b="1">
                <a:solidFill>
                  <a:srgbClr val="FF0000"/>
                </a:solidFill>
              </a:rPr>
              <a:t>顾</a:t>
            </a:r>
            <a:r>
              <a:rPr lang="zh-CN" altLang="zh-CN" sz="3200" b="1">
                <a:solidFill>
                  <a:schemeClr val="bg2">
                    <a:lumMod val="10000"/>
                  </a:schemeClr>
                </a:solidFill>
              </a:rPr>
              <a:t>草庐</a:t>
            </a:r>
            <a:endParaRPr lang="zh-CN" altLang="zh-CN" sz="3200" b="1">
              <a:solidFill>
                <a:schemeClr val="bg2">
                  <a:lumMod val="10000"/>
                </a:schemeClr>
              </a:solidFill>
            </a:endParaRPr>
          </a:p>
          <a:p>
            <a:pPr algn="l"/>
            <a:r>
              <a:rPr lang="zh-CN" altLang="zh-CN" sz="3200" b="1">
                <a:solidFill>
                  <a:schemeClr val="bg2">
                    <a:lumMod val="10000"/>
                  </a:schemeClr>
                </a:solidFill>
              </a:rPr>
              <a:t>人之立志，</a:t>
            </a:r>
            <a:r>
              <a:rPr lang="zh-CN" altLang="zh-CN" sz="3200" b="1">
                <a:solidFill>
                  <a:srgbClr val="FF0000"/>
                </a:solidFill>
              </a:rPr>
              <a:t>顾</a:t>
            </a:r>
            <a:r>
              <a:rPr lang="zh-CN" altLang="zh-CN" sz="3200" b="1">
                <a:solidFill>
                  <a:schemeClr val="bg2">
                    <a:lumMod val="10000"/>
                  </a:schemeClr>
                </a:solidFill>
              </a:rPr>
              <a:t>不如蜀鄙之僧哉？</a:t>
            </a:r>
            <a:endParaRPr lang="zh-CN" altLang="zh-CN" sz="3200" b="1">
              <a:solidFill>
                <a:schemeClr val="bg2">
                  <a:lumMod val="10000"/>
                </a:schemeClr>
              </a:solidFill>
            </a:endParaRPr>
          </a:p>
          <a:p>
            <a:pPr algn="l"/>
            <a:r>
              <a:rPr lang="zh-CN" altLang="zh-CN" sz="3200" b="1">
                <a:solidFill>
                  <a:schemeClr val="bg2">
                    <a:lumMod val="10000"/>
                  </a:schemeClr>
                </a:solidFill>
              </a:rPr>
              <a:t>硕鼠硕鼠莫我肯</a:t>
            </a:r>
            <a:r>
              <a:rPr lang="zh-CN" altLang="zh-CN" sz="3200" b="1">
                <a:solidFill>
                  <a:srgbClr val="FF0000"/>
                </a:solidFill>
              </a:rPr>
              <a:t>顾</a:t>
            </a:r>
            <a:endParaRPr lang="zh-CN" altLang="en-US" sz="3200" b="1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94220" y="641350"/>
            <a:ext cx="69088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4000">
                <a:solidFill>
                  <a:srgbClr val="FF0000"/>
                </a:solidFill>
              </a:rPr>
              <a:t>看</a:t>
            </a:r>
            <a:endParaRPr lang="zh-CN" altLang="zh-CN" sz="40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3065" y="2830830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200" b="1">
                <a:solidFill>
                  <a:srgbClr val="FF0000"/>
                </a:solidFill>
              </a:rPr>
              <a:t>考虑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37105" y="3235960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200" b="1">
                <a:solidFill>
                  <a:srgbClr val="FF0000"/>
                </a:solidFill>
              </a:rPr>
              <a:t>拜访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4730" y="3735705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200" b="1">
                <a:solidFill>
                  <a:srgbClr val="FF0000"/>
                </a:solidFill>
              </a:rPr>
              <a:t>难道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66890" y="2312670"/>
            <a:ext cx="136969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 b="1">
                <a:solidFill>
                  <a:srgbClr val="FF0000"/>
                </a:solidFill>
              </a:rPr>
              <a:t>回头看</a:t>
            </a:r>
            <a:endParaRPr lang="zh-CN" altLang="zh-CN" sz="28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67605" y="4314825"/>
            <a:ext cx="222440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200" b="1">
                <a:solidFill>
                  <a:srgbClr val="FF0000"/>
                </a:solidFill>
              </a:rPr>
              <a:t>顾惜，关心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bldLvl="0" animBg="1"/>
      <p:bldP spid="2" grpId="0"/>
      <p:bldP spid="4" grpId="0"/>
      <p:bldP spid="5" grpId="0"/>
      <p:bldP spid="6" grpId="0"/>
      <p:bldP spid="7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95960" y="467995"/>
            <a:ext cx="59118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小</a:t>
            </a:r>
            <a:endParaRPr lang="zh-CN" altLang="en-US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695960" y="1582420"/>
            <a:ext cx="59118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老</a:t>
            </a:r>
            <a:endParaRPr lang="zh-CN" altLang="en-US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695960" y="2776220"/>
            <a:ext cx="5892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旧</a:t>
            </a:r>
            <a:endParaRPr lang="zh-CN" altLang="en-US" sz="3200" b="1"/>
          </a:p>
        </p:txBody>
      </p:sp>
      <p:sp>
        <p:nvSpPr>
          <p:cNvPr id="8" name="文本框 7"/>
          <p:cNvSpPr txBox="1"/>
          <p:nvPr/>
        </p:nvSpPr>
        <p:spPr>
          <a:xfrm>
            <a:off x="695960" y="3902075"/>
            <a:ext cx="59118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暗</a:t>
            </a:r>
            <a:endParaRPr lang="zh-CN" altLang="en-US" sz="3200" b="1"/>
          </a:p>
        </p:txBody>
      </p:sp>
      <p:sp>
        <p:nvSpPr>
          <p:cNvPr id="9" name="文本框 8"/>
          <p:cNvSpPr txBox="1"/>
          <p:nvPr/>
        </p:nvSpPr>
        <p:spPr>
          <a:xfrm>
            <a:off x="2062480" y="467995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方丈</a:t>
            </a:r>
            <a:endParaRPr lang="zh-CN" altLang="en-US" sz="3200" b="1"/>
          </a:p>
        </p:txBody>
      </p:sp>
      <p:sp>
        <p:nvSpPr>
          <p:cNvPr id="11" name="文本框 10"/>
          <p:cNvSpPr txBox="1"/>
          <p:nvPr/>
        </p:nvSpPr>
        <p:spPr>
          <a:xfrm>
            <a:off x="2062480" y="1612900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百年</a:t>
            </a:r>
            <a:endParaRPr lang="zh-CN" altLang="en-US" sz="3200" b="1"/>
          </a:p>
        </p:txBody>
      </p:sp>
      <p:sp>
        <p:nvSpPr>
          <p:cNvPr id="12" name="文本框 11"/>
          <p:cNvSpPr txBox="1"/>
          <p:nvPr/>
        </p:nvSpPr>
        <p:spPr>
          <a:xfrm>
            <a:off x="2062480" y="2776220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渗漉</a:t>
            </a:r>
            <a:endParaRPr lang="zh-CN" altLang="en-US" sz="3200" b="1"/>
          </a:p>
        </p:txBody>
      </p:sp>
      <p:sp>
        <p:nvSpPr>
          <p:cNvPr id="14" name="文本框 13"/>
          <p:cNvSpPr txBox="1"/>
          <p:nvPr/>
        </p:nvSpPr>
        <p:spPr>
          <a:xfrm>
            <a:off x="2062480" y="3902075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北向</a:t>
            </a:r>
            <a:endParaRPr lang="zh-CN" altLang="en-US" sz="3200" b="1"/>
          </a:p>
        </p:txBody>
      </p:sp>
      <p:sp>
        <p:nvSpPr>
          <p:cNvPr id="15" name="矩形 14"/>
          <p:cNvSpPr/>
          <p:nvPr/>
        </p:nvSpPr>
        <p:spPr>
          <a:xfrm>
            <a:off x="3722370" y="1307465"/>
            <a:ext cx="796925" cy="25298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修葺一新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左大括号 15"/>
          <p:cNvSpPr/>
          <p:nvPr/>
        </p:nvSpPr>
        <p:spPr>
          <a:xfrm flipH="1">
            <a:off x="5457825" y="600075"/>
            <a:ext cx="824865" cy="3881120"/>
          </a:xfrm>
          <a:prstGeom prst="leftBrace">
            <a:avLst>
              <a:gd name="adj1" fmla="val 8333"/>
              <a:gd name="adj2" fmla="val 51098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712970" y="600075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明亮</a:t>
            </a:r>
            <a:endParaRPr lang="zh-CN" altLang="en-US" sz="3200" b="1"/>
          </a:p>
        </p:txBody>
      </p:sp>
      <p:sp>
        <p:nvSpPr>
          <p:cNvPr id="18" name="文本框 17"/>
          <p:cNvSpPr txBox="1"/>
          <p:nvPr/>
        </p:nvSpPr>
        <p:spPr>
          <a:xfrm>
            <a:off x="4713605" y="1487170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情调</a:t>
            </a:r>
            <a:endParaRPr lang="zh-CN" altLang="en-US" sz="3200" b="1"/>
          </a:p>
        </p:txBody>
      </p:sp>
      <p:sp>
        <p:nvSpPr>
          <p:cNvPr id="19" name="文本框 18"/>
          <p:cNvSpPr txBox="1"/>
          <p:nvPr/>
        </p:nvSpPr>
        <p:spPr>
          <a:xfrm>
            <a:off x="4712970" y="2776220"/>
            <a:ext cx="109791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安静</a:t>
            </a:r>
            <a:endParaRPr lang="zh-CN" altLang="en-US" sz="3200" b="1"/>
          </a:p>
        </p:txBody>
      </p:sp>
      <p:sp>
        <p:nvSpPr>
          <p:cNvPr id="20" name="文本框 19"/>
          <p:cNvSpPr txBox="1"/>
          <p:nvPr/>
        </p:nvSpPr>
        <p:spPr>
          <a:xfrm>
            <a:off x="4712970" y="3837305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意境</a:t>
            </a:r>
            <a:endParaRPr lang="zh-CN" altLang="en-US" sz="3200" b="1"/>
          </a:p>
        </p:txBody>
      </p:sp>
      <p:sp>
        <p:nvSpPr>
          <p:cNvPr id="21" name="矩形 20"/>
          <p:cNvSpPr/>
          <p:nvPr/>
        </p:nvSpPr>
        <p:spPr>
          <a:xfrm>
            <a:off x="6025515" y="1582420"/>
            <a:ext cx="1407160" cy="15544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9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美</a:t>
            </a:r>
            <a:endParaRPr lang="zh-CN" altLang="en-US" sz="9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7186930" y="600075"/>
            <a:ext cx="540385" cy="3949700"/>
          </a:xfrm>
          <a:prstGeom prst="leftBrace">
            <a:avLst>
              <a:gd name="adj1" fmla="val 8333"/>
              <a:gd name="adj2" fmla="val 48560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432675" y="3625850"/>
            <a:ext cx="181610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200" b="1"/>
              <a:t>美景悦人</a:t>
            </a:r>
            <a:endParaRPr lang="zh-CN" altLang="zh-CN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7353300" y="908050"/>
            <a:ext cx="181610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200" b="1"/>
              <a:t>读书怡人</a:t>
            </a:r>
            <a:endParaRPr lang="zh-CN" altLang="zh-CN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6" grpId="0"/>
      <p:bldP spid="11" grpId="0"/>
      <p:bldP spid="7" grpId="0"/>
      <p:bldP spid="12" grpId="0"/>
      <p:bldP spid="8" grpId="0"/>
      <p:bldP spid="14" grpId="0"/>
      <p:bldP spid="15" grpId="0"/>
      <p:bldP spid="17" grpId="0"/>
      <p:bldP spid="18" grpId="0"/>
      <p:bldP spid="19" grpId="0"/>
      <p:bldP spid="20" grpId="0"/>
      <p:bldP spid="16" grpId="0" animBg="1"/>
      <p:bldP spid="21" grpId="0"/>
      <p:bldP spid="2" grpId="0" bldLvl="0" animBg="1"/>
      <p:bldP spid="4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15570" y="86360"/>
            <a:ext cx="3739515" cy="399732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 b="1" dirty="0" smtClean="0">
                <a:solidFill>
                  <a:srgbClr val="FF0000"/>
                </a:solidFill>
              </a:rPr>
              <a:t>     </a:t>
            </a:r>
            <a:r>
              <a:rPr lang="zh-CN" altLang="en-US" sz="3200" b="1" dirty="0" smtClean="0"/>
              <a:t>     先是庭中通南北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为一</a:t>
            </a:r>
            <a:r>
              <a:rPr lang="zh-CN" altLang="en-US" sz="3200" b="1" dirty="0" smtClean="0"/>
              <a:t>。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迨</a:t>
            </a:r>
            <a:r>
              <a:rPr lang="zh-CN" altLang="en-US" sz="3200" b="1" dirty="0" smtClean="0"/>
              <a:t>诸父异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爨</a:t>
            </a:r>
            <a:r>
              <a:rPr lang="zh-CN" altLang="en-US" sz="3200" b="1" dirty="0" smtClean="0"/>
              <a:t>，内外多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置</a:t>
            </a:r>
            <a:r>
              <a:rPr lang="zh-CN" altLang="en-US" sz="3200" b="1" dirty="0" smtClean="0"/>
              <a:t>小门，墙</a:t>
            </a:r>
            <a:r>
              <a:rPr lang="zh-CN" altLang="en-US" sz="3200" b="1" dirty="0" smtClean="0">
                <a:solidFill>
                  <a:srgbClr val="FFC000"/>
                </a:solidFill>
              </a:rPr>
              <a:t>往往</a:t>
            </a:r>
            <a:r>
              <a:rPr lang="zh-CN" altLang="en-US" sz="3200" b="1" dirty="0" smtClean="0"/>
              <a:t>而是。东犬</a:t>
            </a:r>
            <a:r>
              <a:rPr lang="zh-CN" altLang="en-US" sz="3200" b="1" dirty="0" smtClean="0">
                <a:solidFill>
                  <a:srgbClr val="7030A0"/>
                </a:solidFill>
              </a:rPr>
              <a:t>西</a:t>
            </a:r>
            <a:r>
              <a:rPr lang="zh-CN" altLang="en-US" sz="3200" b="1" dirty="0" smtClean="0"/>
              <a:t>吠，客逾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庖</a:t>
            </a:r>
            <a:r>
              <a:rPr lang="zh-CN" altLang="en-US" sz="3200" b="1" dirty="0" smtClean="0"/>
              <a:t>而宴，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鸡栖于厅</a:t>
            </a:r>
            <a:r>
              <a:rPr lang="zh-CN" altLang="en-US" sz="3200" b="1" dirty="0" smtClean="0"/>
              <a:t>。庭中始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为</a:t>
            </a:r>
            <a:r>
              <a:rPr lang="zh-CN" altLang="en-US" sz="3200" b="1" dirty="0" smtClean="0"/>
              <a:t>篱，已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为</a:t>
            </a:r>
            <a:r>
              <a:rPr lang="zh-CN" altLang="en-US" sz="3200" b="1" dirty="0" smtClean="0"/>
              <a:t>墙，凡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再</a:t>
            </a:r>
            <a:r>
              <a:rPr lang="zh-CN" altLang="en-US" sz="3200" b="1" dirty="0" smtClean="0"/>
              <a:t>变矣。</a:t>
            </a:r>
            <a:endParaRPr lang="zh-CN" altLang="en-US" sz="3200" b="1" dirty="0"/>
          </a:p>
        </p:txBody>
      </p:sp>
      <p:sp>
        <p:nvSpPr>
          <p:cNvPr id="9" name="矩形 8"/>
          <p:cNvSpPr/>
          <p:nvPr/>
        </p:nvSpPr>
        <p:spPr>
          <a:xfrm>
            <a:off x="5863908" y="1317625"/>
            <a:ext cx="24784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庭院起变故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63908" y="2680335"/>
            <a:ext cx="247840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亲人行陌路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56455" y="259715"/>
            <a:ext cx="2735580" cy="7010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一悲失和睦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942" y="211563"/>
            <a:ext cx="8784976" cy="3017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家有老妪，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尝居于此</a:t>
            </a:r>
            <a:r>
              <a:rPr lang="zh-CN" altLang="en-US" sz="3200" b="1" dirty="0" smtClean="0"/>
              <a:t>。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妪，先大母婢也</a:t>
            </a:r>
            <a:r>
              <a:rPr lang="zh-CN" altLang="en-US" sz="3200" b="1" dirty="0" smtClean="0"/>
              <a:t>，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乳</a:t>
            </a:r>
            <a:r>
              <a:rPr lang="zh-CN" altLang="en-US" sz="3200" b="1" dirty="0" smtClean="0"/>
              <a:t>二世，先妣抚之甚厚。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室西连于中闺</a:t>
            </a:r>
            <a:r>
              <a:rPr lang="zh-CN" altLang="en-US" sz="3200" b="1" dirty="0" smtClean="0"/>
              <a:t>，先妣尝一至。妪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每</a:t>
            </a:r>
            <a:r>
              <a:rPr lang="zh-CN" altLang="en-US" sz="3200" b="1" dirty="0" smtClean="0"/>
              <a:t>谓余曰：”某所，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而</a:t>
            </a:r>
            <a:r>
              <a:rPr lang="zh-CN" altLang="en-US" sz="3200" b="1" dirty="0" smtClean="0"/>
              <a:t>母立于兹。”妪又曰：”汝姊在吾怀，呱呱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而</a:t>
            </a:r>
            <a:r>
              <a:rPr lang="zh-CN" altLang="en-US" sz="3200" b="1" dirty="0" smtClean="0"/>
              <a:t>泣；娘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以</a:t>
            </a:r>
            <a:r>
              <a:rPr lang="zh-CN" altLang="en-US" sz="3200" b="1" dirty="0" smtClean="0"/>
              <a:t>指叩门扉曰：‘儿寒乎？欲食乎？’吾从板外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相为</a:t>
            </a:r>
            <a:r>
              <a:rPr lang="zh-CN" altLang="en-US" sz="3200" b="1" dirty="0" smtClean="0"/>
              <a:t>应答。”语未毕，余泣，妪亦泣。</a:t>
            </a:r>
            <a:endParaRPr lang="zh-CN" altLang="en-US" sz="3200" b="1" dirty="0"/>
          </a:p>
        </p:txBody>
      </p:sp>
      <p:sp>
        <p:nvSpPr>
          <p:cNvPr id="3" name="矩形 2"/>
          <p:cNvSpPr/>
          <p:nvPr/>
        </p:nvSpPr>
        <p:spPr>
          <a:xfrm>
            <a:off x="600710" y="3405505"/>
            <a:ext cx="2019300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老妪叙旧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0720" y="4173855"/>
            <a:ext cx="2019300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忆母落泪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4350" y="3783330"/>
            <a:ext cx="344932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 smtClean="0">
                <a:sym typeface="+mn-ea"/>
              </a:rPr>
              <a:t>儿寒乎？欲食乎？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3670" y="3783330"/>
            <a:ext cx="2632710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二悲母亲早逝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3152</Words>
  <Application>WPS 演示</Application>
  <PresentationFormat>全屏显示(4:3)</PresentationFormat>
  <Paragraphs>289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Wingdings</vt:lpstr>
      <vt:lpstr>叶根友毛笔行书2.0版</vt:lpstr>
      <vt:lpstr>hakuyoxingshu7000</vt:lpstr>
      <vt:lpstr>微软雅黑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补记</vt:lpstr>
      <vt:lpstr>PowerPoint 演示文稿</vt:lpstr>
      <vt:lpstr>PowerPoint 演示文稿</vt:lpstr>
      <vt:lpstr>PowerPoint 演示文稿</vt:lpstr>
      <vt:lpstr>目标检测站</vt:lpstr>
      <vt:lpstr>能力目标</vt:lpstr>
      <vt:lpstr>情感目标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34</cp:revision>
  <dcterms:created xsi:type="dcterms:W3CDTF">2017-02-20T01:58:00Z</dcterms:created>
  <dcterms:modified xsi:type="dcterms:W3CDTF">2017-02-22T07:47:51Z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