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Default Extension="tiff" ContentType="image/tif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"/>
  </p:notesMasterIdLst>
  <p:handoutMasterIdLst>
    <p:handoutMasterId r:id="rId4"/>
  </p:handoutMasterIdLst>
  <p:sldIdLst>
    <p:sldId id="256" r:id="rId5"/>
    <p:sldId id="305" r:id="rId6"/>
    <p:sldId id="298" r:id="rId7"/>
    <p:sldId id="314" r:id="rId8"/>
    <p:sldId id="315" r:id="rId9"/>
    <p:sldId id="299" r:id="rId10"/>
    <p:sldId id="306" r:id="rId11"/>
    <p:sldId id="300" r:id="rId12"/>
    <p:sldId id="311" r:id="rId13"/>
    <p:sldId id="317" r:id="rId14"/>
    <p:sldId id="301" r:id="rId15"/>
    <p:sldId id="322" r:id="rId16"/>
    <p:sldId id="321" r:id="rId17"/>
    <p:sldId id="302" r:id="rId18"/>
    <p:sldId id="319" r:id="rId19"/>
    <p:sldId id="326" r:id="rId20"/>
    <p:sldId id="320" r:id="rId21"/>
    <p:sldId id="309" r:id="rId22"/>
    <p:sldId id="323" r:id="rId23"/>
    <p:sldId id="325" r:id="rId24"/>
    <p:sldId id="324" r:id="rId25"/>
    <p:sldId id="303" r:id="rId26"/>
    <p:sldId id="307" r:id="rId27"/>
    <p:sldId id="304" r:id="rId28"/>
    <p:sldId id="308" r:id="rId29"/>
    <p:sldId id="313" r:id="rId30"/>
    <p:sldId id="260" r:id="rId31"/>
    <p:sldId id="356" r:id="rId32"/>
    <p:sldId id="375" r:id="rId33"/>
    <p:sldId id="282" r:id="rId34"/>
    <p:sldId id="377" r:id="rId35"/>
    <p:sldId id="378" r:id="rId36"/>
    <p:sldId id="379" r:id="rId37"/>
    <p:sldId id="380" r:id="rId38"/>
    <p:sldId id="381" r:id="rId39"/>
    <p:sldId id="284" r:id="rId40"/>
    <p:sldId id="286" r:id="rId41"/>
    <p:sldId id="382" r:id="rId42"/>
    <p:sldId id="318" r:id="rId43"/>
    <p:sldId id="283" r:id="rId44"/>
  </p:sldIdLst>
  <p:sldSz cx="12192000" cy="6858000"/>
  <p:notesSz cx="6858000" cy="9144000"/>
  <p:embeddedFontLst>
    <p:embeddedFont>
      <p:font typeface="微软雅黑" panose="020B0503020204020204" charset="-122"/>
      <p:regular r:id="rId46"/>
    </p:embeddedFont>
    <p:embeddedFont>
      <p:font typeface="汉仪尚巍手书W" panose="00020600040101010101" pitchFamily="18" charset="-122"/>
      <p:regular r:id="rId47"/>
    </p:embeddedFont>
    <p:embeddedFont>
      <p:font typeface="隶书" panose="02010509060101010101" pitchFamily="49" charset="-122"/>
      <p:regular r:id="rId48"/>
    </p:embeddedFont>
    <p:embeddedFont>
      <p:font typeface="华文楷体" panose="02010600040101010101" charset="-122"/>
      <p:regular r:id="rId49"/>
    </p:embeddedFont>
    <p:embeddedFont>
      <p:font typeface="方正清刻本悦宋简体" panose="02000000000000000000" pitchFamily="2" charset="-122"/>
      <p:regular r:id="rId50"/>
    </p:embeddedFont>
    <p:embeddedFont>
      <p:font typeface="华文行楷" panose="02010800040101010101" charset="-122"/>
      <p:regular r:id="rId51"/>
    </p:embeddedFont>
    <p:embeddedFont>
      <p:font typeface="幼圆" panose="02010509060101010101" charset="-122"/>
      <p:regular r:id="rId52"/>
    </p:embeddedFont>
    <p:embeddedFont>
      <p:font typeface="华康古籍木兰W3" panose="02020309000000000000" charset="-122"/>
      <p:regular r:id="rId53"/>
    </p:embeddedFont>
    <p:embeddedFont>
      <p:font typeface="华康乾隆行楷 W7" panose="03000709000000000000" charset="-122"/>
      <p:regular r:id="rId54"/>
    </p:embeddedFont>
    <p:embeddedFont>
      <p:font typeface="华康隶书体W7" panose="03000709000000000000" charset="-122"/>
      <p:regular r:id="rId55"/>
    </p:embeddedFont>
    <p:embeddedFont>
      <p:font typeface="华康周氏行楷 W3" panose="03000309000000000000" charset="-122"/>
      <p:regular r:id="rId56"/>
    </p:embeddedFont>
    <p:embeddedFont>
      <p:font typeface="方正清楷 简" panose="02000500000000000000" charset="-122"/>
      <p:regular r:id="rId57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07"/>
        <p:guide pos="387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tags" Target="tags/tag202.xml" /><Relationship Id="rId46" Type="http://schemas.openxmlformats.org/officeDocument/2006/relationships/font" Target="fonts/font1.fntdata" /><Relationship Id="rId47" Type="http://schemas.openxmlformats.org/officeDocument/2006/relationships/font" Target="fonts/font2.fntdata" /><Relationship Id="rId48" Type="http://schemas.openxmlformats.org/officeDocument/2006/relationships/font" Target="fonts/font3.fntdata" /><Relationship Id="rId49" Type="http://schemas.openxmlformats.org/officeDocument/2006/relationships/font" Target="fonts/font4.fntdata" /><Relationship Id="rId5" Type="http://schemas.openxmlformats.org/officeDocument/2006/relationships/slide" Target="slides/slide1.xml" /><Relationship Id="rId50" Type="http://schemas.openxmlformats.org/officeDocument/2006/relationships/font" Target="fonts/font5.fntdata" /><Relationship Id="rId51" Type="http://schemas.openxmlformats.org/officeDocument/2006/relationships/font" Target="fonts/font6.fntdata" /><Relationship Id="rId52" Type="http://schemas.openxmlformats.org/officeDocument/2006/relationships/font" Target="fonts/font7.fntdata" /><Relationship Id="rId53" Type="http://schemas.openxmlformats.org/officeDocument/2006/relationships/font" Target="fonts/font8.fntdata" /><Relationship Id="rId54" Type="http://schemas.openxmlformats.org/officeDocument/2006/relationships/font" Target="fonts/font9.fntdata" /><Relationship Id="rId55" Type="http://schemas.openxmlformats.org/officeDocument/2006/relationships/font" Target="fonts/font10.fntdata" /><Relationship Id="rId56" Type="http://schemas.openxmlformats.org/officeDocument/2006/relationships/font" Target="fonts/font11.fntdata" /><Relationship Id="rId57" Type="http://schemas.openxmlformats.org/officeDocument/2006/relationships/font" Target="fonts/font12.fntdata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" Target="slides/slide2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/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18</a:t>
            </a:fld>
            <a:endParaRPr lang="zh-CN" altLang="en-US" sz="1200"/>
          </a:p>
        </p:txBody>
      </p:sp>
      <p:sp>
        <p:nvSpPr>
          <p:cNvPr id="88066" name="幻灯片图像占位符 88065"/>
          <p:cNvSpPr>
            <a:spLocks noGrp="1" noTextEdit="1"/>
          </p:cNvSpPr>
          <p:nvPr>
            <p:ph type="sldImg"/>
          </p:nvPr>
        </p:nvSpPr>
        <p:spPr/>
      </p:sp>
      <p:sp>
        <p:nvSpPr>
          <p:cNvPr id="88067" name="文本占位符 88066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  <a:t>27</a:t>
            </a:fld>
            <a:endParaRPr lang="zh-CN" altLang="en-US" sz="1200"/>
          </a:p>
        </p:txBody>
      </p:sp>
      <p:sp>
        <p:nvSpPr>
          <p:cNvPr id="95234" name="幻灯片图像占位符 95233"/>
          <p:cNvSpPr>
            <a:spLocks noGrp="1" noTextEdit="1"/>
          </p:cNvSpPr>
          <p:nvPr>
            <p:ph type="sldImg"/>
          </p:nvPr>
        </p:nvSpPr>
        <p:spPr/>
      </p:sp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9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83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95.xml" /><Relationship Id="rId11" Type="http://schemas.openxmlformats.org/officeDocument/2006/relationships/image" Target="../media/image7.png" /><Relationship Id="rId12" Type="http://schemas.openxmlformats.org/officeDocument/2006/relationships/tags" Target="../tags/tag96.xml" /><Relationship Id="rId13" Type="http://schemas.openxmlformats.org/officeDocument/2006/relationships/tags" Target="../tags/tag97.xml" /><Relationship Id="rId14" Type="http://schemas.openxmlformats.org/officeDocument/2006/relationships/tags" Target="../tags/tag98.xml" /><Relationship Id="rId15" Type="http://schemas.openxmlformats.org/officeDocument/2006/relationships/tags" Target="../tags/tag99.xml" /><Relationship Id="rId16" Type="http://schemas.openxmlformats.org/officeDocument/2006/relationships/tags" Target="../tags/tag100.xml" /><Relationship Id="rId17" Type="http://schemas.openxmlformats.org/officeDocument/2006/relationships/tags" Target="../tags/tag101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image" Target="../media/image4.png" /><Relationship Id="rId5" Type="http://schemas.openxmlformats.org/officeDocument/2006/relationships/tags" Target="../tags/tag92.xml" /><Relationship Id="rId6" Type="http://schemas.openxmlformats.org/officeDocument/2006/relationships/image" Target="../media/image5.png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image" Target="../media/image6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2" Type="http://schemas.openxmlformats.org/officeDocument/2006/relationships/image" Target="../media/image8.tiff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9.png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8.tiff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.xml" /><Relationship Id="rId10" Type="http://schemas.openxmlformats.org/officeDocument/2006/relationships/tags" Target="../tags/tag133.xml" /><Relationship Id="rId11" Type="http://schemas.openxmlformats.org/officeDocument/2006/relationships/tags" Target="../tags/tag134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8.tiff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5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image" Target="../media/image10.png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2" Type="http://schemas.openxmlformats.org/officeDocument/2006/relationships/image" Target="../media/image8.tiff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8.tiff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themeOverride" Target="../theme/themeOverride1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2.xml" /><Relationship Id="rId2" Type="http://schemas.openxmlformats.org/officeDocument/2006/relationships/image" Target="../media/image8.tiff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Relationship Id="rId9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9.xml" /><Relationship Id="rId2" Type="http://schemas.openxmlformats.org/officeDocument/2006/relationships/image" Target="../media/image8.tiff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170.xml" /><Relationship Id="rId11" Type="http://schemas.openxmlformats.org/officeDocument/2006/relationships/image" Target="../media/image7.png" /><Relationship Id="rId12" Type="http://schemas.openxmlformats.org/officeDocument/2006/relationships/tags" Target="../tags/tag171.xml" /><Relationship Id="rId13" Type="http://schemas.openxmlformats.org/officeDocument/2006/relationships/tags" Target="../tags/tag172.xml" /><Relationship Id="rId14" Type="http://schemas.openxmlformats.org/officeDocument/2006/relationships/tags" Target="../tags/tag173.xml" /><Relationship Id="rId15" Type="http://schemas.openxmlformats.org/officeDocument/2006/relationships/tags" Target="../tags/tag174.xml" /><Relationship Id="rId16" Type="http://schemas.openxmlformats.org/officeDocument/2006/relationships/tags" Target="../tags/tag175.xml" /><Relationship Id="rId17" Type="http://schemas.openxmlformats.org/officeDocument/2006/relationships/tags" Target="../tags/tag176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image" Target="../media/image5.png" /><Relationship Id="rId5" Type="http://schemas.openxmlformats.org/officeDocument/2006/relationships/tags" Target="../tags/tag167.xml" /><Relationship Id="rId6" Type="http://schemas.openxmlformats.org/officeDocument/2006/relationships/image" Target="../media/image4.png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image" Target="../media/image6.png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tags" Target="../tags/tag2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tags" Target="../tags/tag41.xml" /><Relationship Id="rId11" Type="http://schemas.openxmlformats.org/officeDocument/2006/relationships/tags" Target="../tags/tag42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tags" Target="../tags/tag37.xml" /><Relationship Id="rId7" Type="http://schemas.openxmlformats.org/officeDocument/2006/relationships/tags" Target="../tags/tag38.xml" /><Relationship Id="rId8" Type="http://schemas.openxmlformats.org/officeDocument/2006/relationships/tags" Target="../tags/tag39.xml" /><Relationship Id="rId9" Type="http://schemas.openxmlformats.org/officeDocument/2006/relationships/tags" Target="../tags/tag40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478643" y="0"/>
            <a:ext cx="3035300" cy="68580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 flipH="1">
            <a:off x="3321289" y="701622"/>
            <a:ext cx="0" cy="5454756"/>
          </a:xfrm>
          <a:prstGeom prst="line">
            <a:avLst/>
          </a:prstGeom>
          <a:ln>
            <a:solidFill>
              <a:srgbClr val="616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579770" y="88774"/>
            <a:ext cx="2833047" cy="667600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2008599" y="398841"/>
            <a:ext cx="1107996" cy="6060318"/>
          </a:xfrm>
        </p:spPr>
        <p:txBody>
          <a:bodyPr vert="eaVert" lIns="90000" tIns="46800" rIns="90000" bIns="46800" anchor="ctr" anchorCtr="0">
            <a:normAutofit/>
          </a:bodyPr>
          <a:lstStyle>
            <a:lvl1pPr algn="ctr">
              <a:defRPr sz="6000" b="0" spc="0" baseline="0"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3625200" y="1542162"/>
            <a:ext cx="492443" cy="3773677"/>
          </a:xfrm>
        </p:spPr>
        <p:txBody>
          <a:bodyPr vert="eaVert" lIns="90000" tIns="46800" rIns="90000" bIns="46800" anchor="ctr" anchorCtr="0">
            <a:normAutofit/>
          </a:bodyPr>
          <a:lstStyle>
            <a:lvl1pPr marL="0" indent="0" algn="dist" eaLnBrk="1" fontAlgn="auto" latinLnBrk="0" hangingPunct="1">
              <a:lnSpc>
                <a:spcPct val="100000"/>
              </a:lnSpc>
              <a:buNone/>
              <a:defRPr sz="2000" u="none" strike="noStrike" kern="1200" cap="none" spc="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34392" y="268550"/>
            <a:ext cx="11523216" cy="6320901"/>
          </a:xfrm>
          <a:prstGeom prst="rect">
            <a:avLst/>
          </a:prstGeom>
          <a:solidFill>
            <a:schemeClr val="tx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478643" y="0"/>
            <a:ext cx="3035300" cy="6858000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 flipH="1">
            <a:off x="3321289" y="701622"/>
            <a:ext cx="0" cy="5454756"/>
          </a:xfrm>
          <a:prstGeom prst="line">
            <a:avLst/>
          </a:prstGeom>
          <a:ln>
            <a:solidFill>
              <a:srgbClr val="6160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1579770" y="88774"/>
            <a:ext cx="2833047" cy="667600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851382" y="921088"/>
            <a:ext cx="1368777" cy="5015825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3626495" y="1542162"/>
            <a:ext cx="493200" cy="3773677"/>
          </a:xfrm>
        </p:spPr>
        <p:txBody>
          <a:bodyPr vert="eaVert" lIns="90000" tIns="46800" rIns="90000" bIns="46800" anchor="ctr">
            <a:normAutofit/>
          </a:bodyPr>
          <a:lstStyle>
            <a:lvl1pPr marL="0" indent="0" algn="dist">
              <a:lnSpc>
                <a:spcPct val="100000"/>
              </a:lnSpc>
              <a:buNone/>
              <a:defRPr sz="2000" spc="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1869062"/>
            <a:ext cx="12192000" cy="3119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011" y="2553079"/>
            <a:ext cx="1232181" cy="128299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809" y="2553079"/>
            <a:ext cx="1232181" cy="1282992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572398" y="2054160"/>
            <a:ext cx="11047204" cy="274968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367" y="4155780"/>
            <a:ext cx="1201309" cy="3722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5226161" y="-235320"/>
            <a:ext cx="1739682" cy="1219199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26160" y="-5097729"/>
            <a:ext cx="1739682" cy="12191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4"/>
            </p:custDataLst>
          </p:nvPr>
        </p:nvSpPr>
        <p:spPr>
          <a:xfrm>
            <a:off x="2776450" y="2523804"/>
            <a:ext cx="6629139" cy="1444978"/>
          </a:xfrm>
        </p:spPr>
        <p:txBody>
          <a:bodyPr lIns="90000" tIns="46800" rIns="90000" bIns="46800" anchor="t" anchorCtr="0">
            <a:normAutofit/>
          </a:bodyPr>
          <a:lstStyle>
            <a:lvl1pPr algn="dist">
              <a:defRPr sz="8800" b="0" spc="0" baseline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1977734" y="1653615"/>
            <a:ext cx="214265" cy="3550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45243" y="3305458"/>
            <a:ext cx="3537570" cy="247084"/>
          </a:xfrm>
          <a:custGeom>
            <a:gdLst>
              <a:gd name="connsiteX0" fmla="*/ 3537570 w 3537570"/>
              <a:gd name="connsiteY0" fmla="*/ 247084 h 247084"/>
              <a:gd name="connsiteX1" fmla="*/ 0 w 3537570"/>
              <a:gd name="connsiteY1" fmla="*/ 247084 h 247084"/>
              <a:gd name="connsiteX2" fmla="*/ 1509 w 3537570"/>
              <a:gd name="connsiteY2" fmla="*/ 232112 h 247084"/>
              <a:gd name="connsiteX3" fmla="*/ 286301 w 3537570"/>
              <a:gd name="connsiteY3" fmla="*/ 0 h 247084"/>
              <a:gd name="connsiteX4" fmla="*/ 3255678 w 3537570"/>
              <a:gd name="connsiteY4" fmla="*/ 0 h 247084"/>
              <a:gd name="connsiteX5" fmla="*/ 3523531 w 3537570"/>
              <a:gd name="connsiteY5" fmla="*/ 177545 h 2470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7569" h="247084">
                <a:moveTo>
                  <a:pt x="3537570" y="247084"/>
                </a:moveTo>
                <a:lnTo>
                  <a:pt x="0" y="247084"/>
                </a:lnTo>
                <a:lnTo>
                  <a:pt x="1509" y="232112"/>
                </a:lnTo>
                <a:cubicBezTo>
                  <a:pt x="28616" y="99646"/>
                  <a:pt x="145822" y="0"/>
                  <a:pt x="286301" y="0"/>
                </a:cubicBezTo>
                <a:lnTo>
                  <a:pt x="3255678" y="0"/>
                </a:lnTo>
                <a:cubicBezTo>
                  <a:pt x="3376089" y="0"/>
                  <a:pt x="3479401" y="73209"/>
                  <a:pt x="3523531" y="177545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" y="1412315"/>
            <a:ext cx="1528298" cy="35507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7" y="1412315"/>
            <a:ext cx="3061397" cy="355681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>
            <a:off x="11033156" y="1412315"/>
            <a:ext cx="1158844" cy="3550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231756" y="3187700"/>
            <a:ext cx="6096000" cy="646331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200" normalizeH="0" baseline="0" noProof="1">
                <a:solidFill>
                  <a:schemeClr val="tx1">
                    <a:lumMod val="50000"/>
                    <a:lumOff val="50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4231756" y="2267228"/>
            <a:ext cx="2044700" cy="770400"/>
          </a:xfrm>
        </p:spPr>
        <p:txBody>
          <a:bodyPr lIns="90000" tIns="46800" rIns="90000" bIns="46800" anchor="t" anchorCtr="0">
            <a:normAutofit/>
          </a:bodyPr>
          <a:lstStyle>
            <a:lvl1pPr algn="dist">
              <a:defRPr sz="4400" u="none" strike="noStrike" kern="1200" cap="none" spc="0" normalizeH="0" baseline="0">
                <a:solidFill>
                  <a:schemeClr val="tx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1977734" y="1653615"/>
            <a:ext cx="214265" cy="3550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45243" y="3305458"/>
            <a:ext cx="3537570" cy="247084"/>
          </a:xfrm>
          <a:custGeom>
            <a:gdLst>
              <a:gd name="connsiteX0" fmla="*/ 3537570 w 3537570"/>
              <a:gd name="connsiteY0" fmla="*/ 247084 h 247084"/>
              <a:gd name="connsiteX1" fmla="*/ 0 w 3537570"/>
              <a:gd name="connsiteY1" fmla="*/ 247084 h 247084"/>
              <a:gd name="connsiteX2" fmla="*/ 1509 w 3537570"/>
              <a:gd name="connsiteY2" fmla="*/ 232112 h 247084"/>
              <a:gd name="connsiteX3" fmla="*/ 286301 w 3537570"/>
              <a:gd name="connsiteY3" fmla="*/ 0 h 247084"/>
              <a:gd name="connsiteX4" fmla="*/ 3255678 w 3537570"/>
              <a:gd name="connsiteY4" fmla="*/ 0 h 247084"/>
              <a:gd name="connsiteX5" fmla="*/ 3523531 w 3537570"/>
              <a:gd name="connsiteY5" fmla="*/ 177545 h 2470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7569" h="247084">
                <a:moveTo>
                  <a:pt x="3537570" y="247084"/>
                </a:moveTo>
                <a:lnTo>
                  <a:pt x="0" y="247084"/>
                </a:lnTo>
                <a:lnTo>
                  <a:pt x="1509" y="232112"/>
                </a:lnTo>
                <a:cubicBezTo>
                  <a:pt x="28616" y="99646"/>
                  <a:pt x="145822" y="0"/>
                  <a:pt x="286301" y="0"/>
                </a:cubicBezTo>
                <a:lnTo>
                  <a:pt x="3255678" y="0"/>
                </a:lnTo>
                <a:cubicBezTo>
                  <a:pt x="3376089" y="0"/>
                  <a:pt x="3479401" y="73209"/>
                  <a:pt x="3523531" y="177545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1977734" y="1653615"/>
            <a:ext cx="214265" cy="3550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45243" y="3305458"/>
            <a:ext cx="3537570" cy="247084"/>
          </a:xfrm>
          <a:custGeom>
            <a:gdLst>
              <a:gd name="connsiteX0" fmla="*/ 3537570 w 3537570"/>
              <a:gd name="connsiteY0" fmla="*/ 247084 h 247084"/>
              <a:gd name="connsiteX1" fmla="*/ 0 w 3537570"/>
              <a:gd name="connsiteY1" fmla="*/ 247084 h 247084"/>
              <a:gd name="connsiteX2" fmla="*/ 1509 w 3537570"/>
              <a:gd name="connsiteY2" fmla="*/ 232112 h 247084"/>
              <a:gd name="connsiteX3" fmla="*/ 286301 w 3537570"/>
              <a:gd name="connsiteY3" fmla="*/ 0 h 247084"/>
              <a:gd name="connsiteX4" fmla="*/ 3255678 w 3537570"/>
              <a:gd name="connsiteY4" fmla="*/ 0 h 247084"/>
              <a:gd name="connsiteX5" fmla="*/ 3523531 w 3537570"/>
              <a:gd name="connsiteY5" fmla="*/ 177545 h 2470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7569" h="247084">
                <a:moveTo>
                  <a:pt x="3537570" y="247084"/>
                </a:moveTo>
                <a:lnTo>
                  <a:pt x="0" y="247084"/>
                </a:lnTo>
                <a:lnTo>
                  <a:pt x="1509" y="232112"/>
                </a:lnTo>
                <a:cubicBezTo>
                  <a:pt x="28616" y="99646"/>
                  <a:pt x="145822" y="0"/>
                  <a:pt x="286301" y="0"/>
                </a:cubicBezTo>
                <a:lnTo>
                  <a:pt x="3255678" y="0"/>
                </a:lnTo>
                <a:cubicBezTo>
                  <a:pt x="3376089" y="0"/>
                  <a:pt x="3479401" y="73209"/>
                  <a:pt x="3523531" y="177545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11977734" y="1653615"/>
            <a:ext cx="214265" cy="3550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45243" y="3305458"/>
            <a:ext cx="3537570" cy="247084"/>
          </a:xfrm>
          <a:custGeom>
            <a:gdLst>
              <a:gd name="connsiteX0" fmla="*/ 3537570 w 3537570"/>
              <a:gd name="connsiteY0" fmla="*/ 247084 h 247084"/>
              <a:gd name="connsiteX1" fmla="*/ 0 w 3537570"/>
              <a:gd name="connsiteY1" fmla="*/ 247084 h 247084"/>
              <a:gd name="connsiteX2" fmla="*/ 1509 w 3537570"/>
              <a:gd name="connsiteY2" fmla="*/ 232112 h 247084"/>
              <a:gd name="connsiteX3" fmla="*/ 286301 w 3537570"/>
              <a:gd name="connsiteY3" fmla="*/ 0 h 247084"/>
              <a:gd name="connsiteX4" fmla="*/ 3255678 w 3537570"/>
              <a:gd name="connsiteY4" fmla="*/ 0 h 247084"/>
              <a:gd name="connsiteX5" fmla="*/ 3523531 w 3537570"/>
              <a:gd name="connsiteY5" fmla="*/ 177545 h 2470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7569" h="247084">
                <a:moveTo>
                  <a:pt x="3537570" y="247084"/>
                </a:moveTo>
                <a:lnTo>
                  <a:pt x="0" y="247084"/>
                </a:lnTo>
                <a:lnTo>
                  <a:pt x="1509" y="232112"/>
                </a:lnTo>
                <a:cubicBezTo>
                  <a:pt x="28616" y="99646"/>
                  <a:pt x="145822" y="0"/>
                  <a:pt x="286301" y="0"/>
                </a:cubicBezTo>
                <a:lnTo>
                  <a:pt x="3255678" y="0"/>
                </a:lnTo>
                <a:cubicBezTo>
                  <a:pt x="3376089" y="0"/>
                  <a:pt x="3479401" y="73209"/>
                  <a:pt x="3523531" y="177545"/>
                </a:cubicBezTo>
                <a:close/>
              </a:path>
            </a:pathLst>
          </a:cu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1977734" y="1653615"/>
            <a:ext cx="214265" cy="3550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45243" y="3305458"/>
            <a:ext cx="3537570" cy="247084"/>
          </a:xfrm>
          <a:custGeom>
            <a:gdLst>
              <a:gd name="connsiteX0" fmla="*/ 3537570 w 3537570"/>
              <a:gd name="connsiteY0" fmla="*/ 247084 h 247084"/>
              <a:gd name="connsiteX1" fmla="*/ 0 w 3537570"/>
              <a:gd name="connsiteY1" fmla="*/ 247084 h 247084"/>
              <a:gd name="connsiteX2" fmla="*/ 1509 w 3537570"/>
              <a:gd name="connsiteY2" fmla="*/ 232112 h 247084"/>
              <a:gd name="connsiteX3" fmla="*/ 286301 w 3537570"/>
              <a:gd name="connsiteY3" fmla="*/ 0 h 247084"/>
              <a:gd name="connsiteX4" fmla="*/ 3255678 w 3537570"/>
              <a:gd name="connsiteY4" fmla="*/ 0 h 247084"/>
              <a:gd name="connsiteX5" fmla="*/ 3523531 w 3537570"/>
              <a:gd name="connsiteY5" fmla="*/ 177545 h 2470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7569" h="247084">
                <a:moveTo>
                  <a:pt x="3537570" y="247084"/>
                </a:moveTo>
                <a:lnTo>
                  <a:pt x="0" y="247084"/>
                </a:lnTo>
                <a:lnTo>
                  <a:pt x="1509" y="232112"/>
                </a:lnTo>
                <a:cubicBezTo>
                  <a:pt x="28616" y="99646"/>
                  <a:pt x="145822" y="0"/>
                  <a:pt x="286301" y="0"/>
                </a:cubicBezTo>
                <a:lnTo>
                  <a:pt x="3255678" y="0"/>
                </a:lnTo>
                <a:cubicBezTo>
                  <a:pt x="3376089" y="0"/>
                  <a:pt x="3479401" y="73209"/>
                  <a:pt x="3523531" y="177545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34392" y="268550"/>
            <a:ext cx="11523216" cy="6320901"/>
          </a:xfrm>
          <a:prstGeom prst="rect">
            <a:avLst/>
          </a:prstGeom>
          <a:solidFill>
            <a:schemeClr val="tx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1977734" y="1653615"/>
            <a:ext cx="214265" cy="3550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45243" y="3305458"/>
            <a:ext cx="3537570" cy="247084"/>
          </a:xfrm>
          <a:custGeom>
            <a:gdLst>
              <a:gd name="connsiteX0" fmla="*/ 3537570 w 3537570"/>
              <a:gd name="connsiteY0" fmla="*/ 247084 h 247084"/>
              <a:gd name="connsiteX1" fmla="*/ 0 w 3537570"/>
              <a:gd name="connsiteY1" fmla="*/ 247084 h 247084"/>
              <a:gd name="connsiteX2" fmla="*/ 1509 w 3537570"/>
              <a:gd name="connsiteY2" fmla="*/ 232112 h 247084"/>
              <a:gd name="connsiteX3" fmla="*/ 286301 w 3537570"/>
              <a:gd name="connsiteY3" fmla="*/ 0 h 247084"/>
              <a:gd name="connsiteX4" fmla="*/ 3255678 w 3537570"/>
              <a:gd name="connsiteY4" fmla="*/ 0 h 247084"/>
              <a:gd name="connsiteX5" fmla="*/ 3523531 w 3537570"/>
              <a:gd name="connsiteY5" fmla="*/ 177545 h 2470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7569" h="247084">
                <a:moveTo>
                  <a:pt x="3537570" y="247084"/>
                </a:moveTo>
                <a:lnTo>
                  <a:pt x="0" y="247084"/>
                </a:lnTo>
                <a:lnTo>
                  <a:pt x="1509" y="232112"/>
                </a:lnTo>
                <a:cubicBezTo>
                  <a:pt x="28616" y="99646"/>
                  <a:pt x="145822" y="0"/>
                  <a:pt x="286301" y="0"/>
                </a:cubicBezTo>
                <a:lnTo>
                  <a:pt x="3255678" y="0"/>
                </a:lnTo>
                <a:cubicBezTo>
                  <a:pt x="3376089" y="0"/>
                  <a:pt x="3479401" y="73209"/>
                  <a:pt x="3523531" y="177545"/>
                </a:cubicBezTo>
                <a:close/>
              </a:path>
            </a:pathLst>
          </a:cu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1977734" y="1653615"/>
            <a:ext cx="214265" cy="3550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45243" y="3305458"/>
            <a:ext cx="3537570" cy="247084"/>
          </a:xfrm>
          <a:custGeom>
            <a:gdLst>
              <a:gd name="connsiteX0" fmla="*/ 3537570 w 3537570"/>
              <a:gd name="connsiteY0" fmla="*/ 247084 h 247084"/>
              <a:gd name="connsiteX1" fmla="*/ 0 w 3537570"/>
              <a:gd name="connsiteY1" fmla="*/ 247084 h 247084"/>
              <a:gd name="connsiteX2" fmla="*/ 1509 w 3537570"/>
              <a:gd name="connsiteY2" fmla="*/ 232112 h 247084"/>
              <a:gd name="connsiteX3" fmla="*/ 286301 w 3537570"/>
              <a:gd name="connsiteY3" fmla="*/ 0 h 247084"/>
              <a:gd name="connsiteX4" fmla="*/ 3255678 w 3537570"/>
              <a:gd name="connsiteY4" fmla="*/ 0 h 247084"/>
              <a:gd name="connsiteX5" fmla="*/ 3523531 w 3537570"/>
              <a:gd name="connsiteY5" fmla="*/ 177545 h 24708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7569" h="247084">
                <a:moveTo>
                  <a:pt x="3537570" y="247084"/>
                </a:moveTo>
                <a:lnTo>
                  <a:pt x="0" y="247084"/>
                </a:lnTo>
                <a:lnTo>
                  <a:pt x="1509" y="232112"/>
                </a:lnTo>
                <a:cubicBezTo>
                  <a:pt x="28616" y="99646"/>
                  <a:pt x="145822" y="0"/>
                  <a:pt x="286301" y="0"/>
                </a:cubicBezTo>
                <a:lnTo>
                  <a:pt x="3255678" y="0"/>
                </a:lnTo>
                <a:cubicBezTo>
                  <a:pt x="3376089" y="0"/>
                  <a:pt x="3479401" y="73209"/>
                  <a:pt x="3523531" y="177545"/>
                </a:cubicBezTo>
                <a:close/>
              </a:path>
            </a:pathLst>
          </a:cu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0" y="1869062"/>
            <a:ext cx="12192000" cy="3119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0809" y="2553079"/>
            <a:ext cx="1232181" cy="12829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011" y="2553079"/>
            <a:ext cx="1232181" cy="1282992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572398" y="2054160"/>
            <a:ext cx="11047204" cy="274968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367" y="4155780"/>
            <a:ext cx="1201309" cy="3722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5226161" y="-235320"/>
            <a:ext cx="1739682" cy="121919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26160" y="-5097729"/>
            <a:ext cx="1739682" cy="12191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2776453" y="2526490"/>
            <a:ext cx="6629139" cy="1444978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0" normalizeH="0" baseline="0" noProof="1">
                <a:solidFill>
                  <a:schemeClr val="tx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剪去单角 7"/>
          <p:cNvSpPr/>
          <p:nvPr>
            <p:custDataLst>
              <p:tags r:id="rId3"/>
            </p:custDataLst>
          </p:nvPr>
        </p:nvSpPr>
        <p:spPr>
          <a:xfrm>
            <a:off x="334392" y="268548"/>
            <a:ext cx="6066408" cy="6320901"/>
          </a:xfrm>
          <a:prstGeom prst="snip1Rect">
            <a:avLst>
              <a:gd name="adj" fmla="val 50000"/>
            </a:avLst>
          </a:prstGeom>
          <a:solidFill>
            <a:srgbClr val="F3F8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1283607" y="1763319"/>
            <a:ext cx="1543583" cy="1503600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3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334407" y="3599753"/>
            <a:ext cx="3707493" cy="688201"/>
          </a:xfrm>
        </p:spPr>
        <p:txBody>
          <a:bodyPr lIns="90000" tIns="46800" rIns="90000" bIns="46800" anchor="b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 b="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1334407" y="4355712"/>
            <a:ext cx="3707493" cy="6882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34392" y="268550"/>
            <a:ext cx="11523216" cy="6320901"/>
          </a:xfrm>
          <a:prstGeom prst="rect">
            <a:avLst/>
          </a:prstGeom>
          <a:solidFill>
            <a:schemeClr val="tx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latin typeface="Arial" panose="020b0604020202020204" pitchFamily="34" charset="0"/>
                <a:ea typeface="微软雅黑"/>
              </a:defRPr>
            </a:lvl1pPr>
            <a:lvl2pPr>
              <a:defRPr sz="1600" baseline="0">
                <a:latin typeface="Arial" panose="020b0604020202020204" pitchFamily="34" charset="0"/>
                <a:ea typeface="微软雅黑"/>
              </a:defRPr>
            </a:lvl2pPr>
            <a:lvl3pPr>
              <a:defRPr sz="1600" baseline="0">
                <a:latin typeface="Arial" panose="020b0604020202020204" pitchFamily="34" charset="0"/>
                <a:ea typeface="微软雅黑"/>
              </a:defRPr>
            </a:lvl3pPr>
            <a:lvl4pPr>
              <a:defRPr sz="1600" baseline="0">
                <a:latin typeface="Arial" panose="020b0604020202020204" pitchFamily="34" charset="0"/>
                <a:ea typeface="微软雅黑"/>
              </a:defRPr>
            </a:lvl4pPr>
            <a:lvl5pPr>
              <a:defRPr sz="1600"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334392" y="268550"/>
            <a:ext cx="11523216" cy="6320901"/>
          </a:xfrm>
          <a:prstGeom prst="rect">
            <a:avLst/>
          </a:prstGeom>
          <a:solidFill>
            <a:schemeClr val="tx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34392" y="268550"/>
            <a:ext cx="11523216" cy="6320901"/>
          </a:xfrm>
          <a:prstGeom prst="rect">
            <a:avLst/>
          </a:prstGeom>
          <a:solidFill>
            <a:schemeClr val="tx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34392" y="268550"/>
            <a:ext cx="11523216" cy="6320901"/>
          </a:xfrm>
          <a:prstGeom prst="rect">
            <a:avLst/>
          </a:prstGeom>
          <a:solidFill>
            <a:schemeClr val="tx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34392" y="268550"/>
            <a:ext cx="11523216" cy="6320901"/>
          </a:xfrm>
          <a:prstGeom prst="rect">
            <a:avLst/>
          </a:prstGeom>
          <a:solidFill>
            <a:schemeClr val="tx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34392" y="268550"/>
            <a:ext cx="11523216" cy="6320901"/>
          </a:xfrm>
          <a:prstGeom prst="rect">
            <a:avLst/>
          </a:prstGeom>
          <a:solidFill>
            <a:schemeClr val="tx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84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77.xml" /><Relationship Id="rId13" Type="http://schemas.openxmlformats.org/officeDocument/2006/relationships/tags" Target="../tags/tag178.xml" /><Relationship Id="rId14" Type="http://schemas.openxmlformats.org/officeDocument/2006/relationships/tags" Target="../tags/tag179.xml" /><Relationship Id="rId15" Type="http://schemas.openxmlformats.org/officeDocument/2006/relationships/tags" Target="../tags/tag180.xml" /><Relationship Id="rId16" Type="http://schemas.openxmlformats.org/officeDocument/2006/relationships/tags" Target="../tags/tag181.xml" /><Relationship Id="rId17" Type="http://schemas.openxmlformats.org/officeDocument/2006/relationships/tags" Target="../tags/tag182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微软雅黑" panose="020b0503020204020204" charset="-122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tags" Target="../tags/tag19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Relationship Id="rId3" Type="http://schemas.openxmlformats.org/officeDocument/2006/relationships/tags" Target="../tags/tag19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1.png" /><Relationship Id="rId4" Type="http://schemas.microsoft.com/office/2007/relationships/hdphoto" Target="../media/image12.wdp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1.png" /><Relationship Id="rId4" Type="http://schemas.microsoft.com/office/2007/relationships/hdphoto" Target="../media/image12.wdp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1.png" /><Relationship Id="rId4" Type="http://schemas.microsoft.com/office/2007/relationships/hdphoto" Target="../media/image12.wdp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1.png" /><Relationship Id="rId4" Type="http://schemas.microsoft.com/office/2007/relationships/hdphoto" Target="../media/image12.wdp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Relationship Id="rId3" Type="http://schemas.openxmlformats.org/officeDocument/2006/relationships/tags" Target="../tags/tag18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9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0.jpeg" /><Relationship Id="rId3" Type="http://schemas.openxmlformats.org/officeDocument/2006/relationships/image" Target="../media/image31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32.png" /><Relationship Id="rId4" Type="http://schemas.microsoft.com/office/2007/relationships/hdphoto" Target="../media/image33.wdp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tags" Target="../tags/tag18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4.png" /><Relationship Id="rId3" Type="http://schemas.openxmlformats.org/officeDocument/2006/relationships/tags" Target="../tags/tag20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jpeg" /><Relationship Id="rId3" Type="http://schemas.openxmlformats.org/officeDocument/2006/relationships/tags" Target="../tags/tag18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tags" Target="../tags/tag18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1.png" /><Relationship Id="rId4" Type="http://schemas.microsoft.com/office/2007/relationships/hdphoto" Target="../media/image12.wdp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tags" Target="../tags/tag19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标题 1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7200">
                <a:latin typeface="隶书" panose="02010509060101010101" pitchFamily="49" charset="-122"/>
                <a:ea typeface="隶书" panose="02010509060101010101" pitchFamily="49" charset="-122"/>
              </a:rPr>
              <a:t>红楼梦</a:t>
            </a:r>
            <a:endParaRPr lang="zh-CN" altLang="en-US" sz="7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副标题 1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4800" b="1">
                <a:effectLst/>
                <a:latin typeface="华文楷体" panose="02010600040101010101" charset="-122"/>
                <a:ea typeface="华文楷体" panose="02010600040101010101" charset="-122"/>
              </a:rPr>
              <a:t>曹雪芹</a:t>
            </a:r>
            <a:endParaRPr lang="zh-CN" altLang="en-US" sz="4800" b="1"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tretch>
            <a:fillRect/>
          </a:stretch>
        </p:blipFill>
        <p:spPr>
          <a:xfrm>
            <a:off x="0" y="-320840"/>
            <a:ext cx="12192000" cy="71957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750" y="1507490"/>
            <a:ext cx="11144250" cy="509333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1525" y="640080"/>
            <a:ext cx="10150475" cy="557784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47710" y="1639744"/>
            <a:ext cx="1133475" cy="1397635"/>
            <a:chOff x="1395530" y="2018839"/>
            <a:chExt cx="1133475" cy="1397635"/>
          </a:xfrm>
        </p:grpSpPr>
        <p:sp>
          <p:nvSpPr>
            <p:cNvPr id="6" name="Rectangle 2"/>
            <p:cNvSpPr>
              <a:spLocks noChangeArrowheads="1"/>
            </p:cNvSpPr>
            <p:nvPr/>
          </p:nvSpPr>
          <p:spPr bwMode="auto">
            <a:xfrm>
              <a:off x="1448275" y="2269982"/>
              <a:ext cx="1028700" cy="89535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65067" numCol="1" anchor="ctr" anchorCtr="0" compatLnSpc="1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5400" b="0" i="0" u="none" strike="noStrike" cap="none" normalizeH="0" baseline="0">
                  <a:ln>
                    <a:noFill/>
                  </a:ln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新</a:t>
              </a:r>
              <a:endParaRPr kumimoji="0" lang="zh-CN" altLang="en-US" sz="5400" b="0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395530" y="2018839"/>
              <a:ext cx="1133475" cy="1397635"/>
            </a:xfrm>
            <a:prstGeom prst="rect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181860" y="776605"/>
            <a:ext cx="1001014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自有《红楼梦》出来后，传统的思想和写法都打破了。</a:t>
            </a:r>
            <a:r>
              <a:rPr lang="zh-CN" altLang="en-US" sz="2800" b="1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（鲁迅）</a:t>
            </a:r>
            <a:endParaRPr lang="en-US" altLang="zh-CN" sz="2800" b="1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marL="342900" marR="0" lvl="0" indent="-342900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主题思想：</a:t>
            </a:r>
            <a:r>
              <a:rPr lang="zh-CN" altLang="en-US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批判封建礼教束缚人性的残酷，呼唤人性的真善美。</a:t>
            </a:r>
            <a:endParaRPr lang="en-US" altLang="zh-CN" sz="2800" b="1">
              <a:solidFill>
                <a:srgbClr val="04077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342900" marR="0" lvl="0" indent="-342900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人物刻画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：</a:t>
            </a:r>
            <a:r>
              <a:rPr lang="zh-CN" altLang="en-US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突破</a:t>
            </a:r>
            <a:r>
              <a:rPr lang="zh-CN" altLang="zh-CN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“好人”</a:t>
            </a:r>
            <a:r>
              <a:rPr lang="zh-CN" altLang="en-US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、</a:t>
            </a:r>
            <a:r>
              <a:rPr lang="zh-CN" altLang="zh-CN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“坏人”</a:t>
            </a:r>
            <a:r>
              <a:rPr lang="zh-CN" altLang="en-US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的传统模式，刻画一大批圆形人物。</a:t>
            </a:r>
            <a:endParaRPr lang="en-US" altLang="zh-CN" sz="2800" b="1">
              <a:solidFill>
                <a:srgbClr val="04077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342900" marR="0" lvl="0" indent="-342900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情节设计：</a:t>
            </a:r>
            <a:r>
              <a:rPr lang="zh-CN" altLang="en-US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突破</a:t>
            </a:r>
            <a:r>
              <a:rPr lang="zh-CN" altLang="zh-CN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大团圆</a:t>
            </a:r>
            <a:r>
              <a:rPr lang="zh-CN" altLang="en-US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的结尾套路，以真正的</a:t>
            </a:r>
            <a:r>
              <a:rPr lang="zh-CN" altLang="zh-CN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大悲剧</a:t>
            </a:r>
            <a:r>
              <a:rPr lang="zh-CN" altLang="en-US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（</a:t>
            </a:r>
            <a:r>
              <a:rPr lang="zh-CN" altLang="zh-CN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落了片白茫茫大地真干净</a:t>
            </a:r>
            <a:r>
              <a:rPr lang="zh-CN" altLang="en-US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）作结。</a:t>
            </a:r>
            <a:endParaRPr lang="en-US" altLang="zh-CN" sz="2800" b="1">
              <a:solidFill>
                <a:srgbClr val="04077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342900" marR="0" lvl="0" indent="-342900"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语言表达：</a:t>
            </a:r>
            <a:r>
              <a:rPr lang="zh-CN" altLang="zh-CN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创造了一种整散结合、虚实相生、雅俗相谐、形神相和的语言风格</a:t>
            </a:r>
            <a:r>
              <a:rPr lang="zh-CN" altLang="en-US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。</a:t>
            </a:r>
            <a:endParaRPr lang="zh-CN" altLang="en-US" sz="2800" b="1">
              <a:solidFill>
                <a:srgbClr val="04077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79120" y="564515"/>
            <a:ext cx="1103439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accent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百科全书</a:t>
            </a:r>
            <a:endParaRPr lang="zh-CN" altLang="en-US" sz="28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algn="l"/>
            <a:r>
              <a:rPr lang="zh-CN" altLang="en-US" sz="28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</a:t>
            </a:r>
            <a:endParaRPr lang="zh-CN" altLang="en-US" sz="28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indent="457200" algn="l" fontAlgn="auto"/>
            <a:r>
              <a:rPr lang="zh-CN" altLang="en-US" sz="28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《红楼梦》</a:t>
            </a:r>
            <a:r>
              <a:rPr lang="zh-CN" altLang="en-US" sz="2800" b="1">
                <a:solidFill>
                  <a:schemeClr val="accent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被誉为中国封建社会的百科全书。</a:t>
            </a:r>
            <a:r>
              <a:rPr lang="zh-CN" altLang="en-US" sz="28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它包含着服装文化，饮食文化，建筑文化交通文化，医学，经济学，社会学，宗教学，玄学，政治学，艺术学，道德学，伦理学，植物学，动物学，还包含了佛，道，儒三大宗教的具体体现。红楼梦里面的内容设计了中国古代的文化，风俗，饮食，医药，建筑等方方面面，写的很全面,例如菜谱、药谱都有据可查，沿用至今。</a:t>
            </a:r>
            <a:endParaRPr lang="zh-CN" altLang="en-US" sz="28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indent="457200" algn="l" fontAlgn="auto"/>
            <a:r>
              <a:rPr lang="zh-CN" altLang="en-US" sz="28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《红楼梦》还描述了当时的风土人情,书中很详细描写了封建时代从贵族到市井百姓的生活状态,各个阶层无所不包,无所不含,把各个阶层的各种现实的状态很原始而生动的展现给读者,是现代人了解当时风土人情社会习俗的重要资料,</a:t>
            </a:r>
            <a:endParaRPr lang="zh-CN" altLang="en-US" sz="28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25" y="236220"/>
            <a:ext cx="5962015" cy="6338570"/>
          </a:xfrm>
          <a:prstGeom prst="rect">
            <a:avLst/>
          </a:prstGeom>
        </p:spPr>
      </p:pic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6700" y="236220"/>
            <a:ext cx="5996940" cy="63919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rcRect b="9059"/>
          <a:stretch>
            <a:fillRect/>
          </a:stretch>
        </p:blipFill>
        <p:spPr>
          <a:xfrm>
            <a:off x="561975" y="443230"/>
            <a:ext cx="10960100" cy="57950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4830" y="1217930"/>
            <a:ext cx="11198225" cy="531939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《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红</a:t>
            </a:r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楼梦</a:t>
            </a:r>
            <a:r>
              <a:rPr lang="en-US" altLang="zh-CN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》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中</a:t>
            </a:r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所描写之食品，多达</a:t>
            </a:r>
            <a:r>
              <a:rPr lang="zh-CN" altLang="en-US" sz="2400" b="1">
                <a:solidFill>
                  <a:schemeClr val="accent1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一百八十六种</a:t>
            </a:r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；包括主食、点心、菜肴、调味品、饮料、果品、补品等类别。名目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繁多</a:t>
            </a:r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，精妙绝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伦。</a:t>
            </a:r>
            <a:endParaRPr lang="zh-CN" altLang="en-US" sz="2400" b="1" smtClean="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buNone/>
            </a:pP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大观园第</a:t>
            </a:r>
            <a:r>
              <a:rPr lang="en-US" altLang="zh-CN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38</a:t>
            </a:r>
            <a:r>
              <a:rPr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回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螃蟹宴。先讲</a:t>
            </a:r>
            <a:r>
              <a:rPr lang="zh-CN" altLang="en-US" sz="2400" b="1" smtClean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环境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，她们特意把宴席设在了藕香榭。藕香榭盖在池子当中，四面有窗，左右都有曲廊可通；再选</a:t>
            </a:r>
            <a:r>
              <a:rPr lang="zh-CN" altLang="en-US" sz="2400" b="1" smtClean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螃蟹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，周瑞家的说那三大篓螃蟹得有七八十斤，而且个儿都很大，两三个就有一斤；再讲</a:t>
            </a:r>
            <a:r>
              <a:rPr lang="zh-CN" altLang="en-US" sz="2400" b="1" smtClean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趁热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，就在螃蟹宴刚开始的时候，王熙凤就吩咐丫头们说：“螃蟹不要多拿来，还放在蒸笼里，先拿十个来，吃了再拿。”；还讲</a:t>
            </a:r>
            <a:r>
              <a:rPr lang="zh-CN" altLang="en-US" sz="2400" b="1" smtClean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配料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贾府的人吃螃蟹，都是配的温热的东西：一是配姜醋，二是配黄酒，三是配热茶。宝钗和湘云特意在藕香榭的栏杆外安排了两个风炉，一个现煮酒，一个现煮茶。这样可以保证大家能喝到最热的酒和茶。林黛玉身体最弱，要喝合欢花浸的烧酒烫一壶。最后</a:t>
            </a:r>
            <a:r>
              <a:rPr lang="zh-CN" altLang="en-US" sz="2400" b="1" smtClean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洗手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，取用菊花叶儿、桂花蕊熏的绿豆面子来，预备洗手。</a:t>
            </a:r>
            <a:endParaRPr lang="zh-CN" altLang="en-US" sz="2400" b="1" smtClean="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81488" y="214290"/>
            <a:ext cx="2967480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54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饮食文化</a:t>
            </a:r>
            <a:endParaRPr lang="zh-CN" altLang="en-US" sz="5400" b="1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16015" y="503555"/>
            <a:ext cx="3676650" cy="1214120"/>
          </a:xfrm>
        </p:spPr>
        <p:txBody>
          <a:bodyPr/>
          <a:lstStyle/>
          <a:p>
            <a:r>
              <a:rPr lang="zh-CN" altLang="en-US" sz="400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服饰文化</a:t>
            </a:r>
            <a:endParaRPr lang="zh-CN" altLang="en-US" sz="400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1805" y="1271270"/>
            <a:ext cx="7416800" cy="5501005"/>
          </a:xfrm>
        </p:spPr>
        <p:txBody>
          <a:bodyPr>
            <a:noAutofit/>
          </a:bodyPr>
          <a:lstStyle/>
          <a:p>
            <a:pPr>
              <a:lnSpc>
                <a:spcPts val="3500"/>
              </a:lnSpc>
              <a:buNone/>
            </a:pPr>
            <a:r>
              <a:rPr lang="en-US" altLang="zh-CN" sz="28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</a:t>
            </a:r>
            <a:r>
              <a:rPr sz="28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黄色类计有葱黄，金黄，鹅黄，柳黄以及近似为桔黄的蜜合色；绿色类有葱绿，水绿，柳绿，豆绿，翡翠，松花绿和秋香色；红色类最多，计有杏红，银红，桃红，杏子红，水红，海棠红，石榴红，碧玉红，茜红，绛红，分红，玫瑰红，大红再加上似为酒红的血点般大红等十多种；此外还有石青，莲青，藕合，玫瑰紫，荔枝，茄色等等。</a:t>
            </a:r>
            <a:endParaRPr sz="28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algn="r">
              <a:lnSpc>
                <a:spcPts val="3500"/>
              </a:lnSpc>
              <a:buNone/>
            </a:pPr>
            <a:r>
              <a:rPr sz="28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                                                     《红楼梦服饰色彩纵横谈》</a:t>
            </a:r>
            <a:endParaRPr sz="28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pic>
        <p:nvPicPr>
          <p:cNvPr id="17410" name="Picture 2" descr="http://img2.utuku.china.com/502x0/culture/20170626/cf00eca1-2c73-4249-812b-6685043ba4d7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03860" y="572135"/>
            <a:ext cx="3970655" cy="5664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3920" y="443230"/>
            <a:ext cx="10638155" cy="57924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82390" y="371475"/>
            <a:ext cx="4457065" cy="1214120"/>
          </a:xfrm>
        </p:spPr>
        <p:txBody>
          <a:bodyPr/>
          <a:lstStyle/>
          <a:p>
            <a:pPr algn="ctr"/>
            <a:r>
              <a:rPr lang="zh-CN" altLang="en-US" sz="480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建筑文化</a:t>
            </a:r>
            <a:endParaRPr lang="zh-CN" altLang="en-US" sz="480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0240" y="1271270"/>
            <a:ext cx="11048365" cy="5501005"/>
          </a:xfrm>
        </p:spPr>
        <p:txBody>
          <a:bodyPr>
            <a:noAutofit/>
          </a:bodyPr>
          <a:lstStyle/>
          <a:p>
            <a:pPr>
              <a:lnSpc>
                <a:spcPts val="3500"/>
              </a:lnSpc>
              <a:buNone/>
            </a:pPr>
            <a:r>
              <a:rPr lang="en-US" altLang="zh-CN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</a:t>
            </a:r>
            <a:r>
              <a:rPr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第十七回</a:t>
            </a:r>
            <a:r>
              <a:rPr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作者以贾政视角带着读者从大观园大门开始游览，看这园子是何种布局。起先是正门一进门就看见的山，转过山才能看到园子的精致。因此贾政对此山有评语：“非此一山，一进来园中所有之景悉入目中则有何趣？”由此就可见，这大观园设计时不仅仅是考虑到好看，更是考虑到了观赏者的视野和心情。</a:t>
            </a:r>
            <a:endParaRPr sz="2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>
              <a:lnSpc>
                <a:spcPts val="3500"/>
              </a:lnSpc>
              <a:buNone/>
            </a:pPr>
            <a:r>
              <a:rPr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    大观园里的各处精致院落也都各有特色，有潇湘馆那样清幽的，有稻香村那样淳朴的，有蘅芜院那样好意思全藏在里头的，更有紫菱洲那样临水而建的。这些园林建筑，一处一个特色，却都融入到大观园的整体中来，亭台楼阁错落有致，浮桥流水两岸芬芳，有藏有露，一步一景，一步一个惊喜，正如众清客所说：非胸中大有丘壑，焉想及此。</a:t>
            </a:r>
            <a:endParaRPr sz="2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8610" name="图片 68609" descr="ro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10" y="476250"/>
            <a:ext cx="11290935" cy="590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圆角矩形标注 68610"/>
          <p:cNvSpPr/>
          <p:nvPr/>
        </p:nvSpPr>
        <p:spPr>
          <a:xfrm>
            <a:off x="3863658" y="5647373"/>
            <a:ext cx="1079500" cy="360362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西角门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12" name="圆角矩形标注 68611"/>
          <p:cNvSpPr/>
          <p:nvPr/>
        </p:nvSpPr>
        <p:spPr>
          <a:xfrm>
            <a:off x="2811463" y="4811713"/>
            <a:ext cx="1150937" cy="4318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垂花门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13" name="圆角矩形标注 68612"/>
          <p:cNvSpPr/>
          <p:nvPr/>
        </p:nvSpPr>
        <p:spPr>
          <a:xfrm>
            <a:off x="3431540" y="3861118"/>
            <a:ext cx="1368425" cy="360362"/>
          </a:xfrm>
          <a:prstGeom prst="wedgeRoundRectCallout">
            <a:avLst>
              <a:gd name="adj1" fmla="val -45014"/>
              <a:gd name="adj2" fmla="val 69824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抄手游廊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14" name="圆角矩形标注 68613"/>
          <p:cNvSpPr/>
          <p:nvPr/>
        </p:nvSpPr>
        <p:spPr>
          <a:xfrm>
            <a:off x="3962083" y="2781935"/>
            <a:ext cx="1368425" cy="360363"/>
          </a:xfrm>
          <a:prstGeom prst="wedgeRoundRectCallout">
            <a:avLst>
              <a:gd name="adj1" fmla="val -51394"/>
              <a:gd name="adj2" fmla="val 86125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贾母花厅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15" name="圆角矩形标注 68614"/>
          <p:cNvSpPr/>
          <p:nvPr/>
        </p:nvSpPr>
        <p:spPr>
          <a:xfrm>
            <a:off x="4641533" y="1916113"/>
            <a:ext cx="1295400" cy="360362"/>
          </a:xfrm>
          <a:prstGeom prst="wedgeRoundRectCallout">
            <a:avLst>
              <a:gd name="adj1" fmla="val -42523"/>
              <a:gd name="adj2" fmla="val 80398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贾母上房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16" name="圆角矩形标注 68615"/>
          <p:cNvSpPr/>
          <p:nvPr/>
        </p:nvSpPr>
        <p:spPr>
          <a:xfrm>
            <a:off x="10250805" y="1556068"/>
            <a:ext cx="1079500" cy="360362"/>
          </a:xfrm>
          <a:prstGeom prst="wedgeRoundRectCallout">
            <a:avLst>
              <a:gd name="adj1" fmla="val -53088"/>
              <a:gd name="adj2" fmla="val 88324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贾赦院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17" name="圆角矩形标注 68616"/>
          <p:cNvSpPr/>
          <p:nvPr/>
        </p:nvSpPr>
        <p:spPr>
          <a:xfrm>
            <a:off x="7319963" y="3861435"/>
            <a:ext cx="1079500" cy="360045"/>
          </a:xfrm>
          <a:prstGeom prst="wedgeRoundRectCallout">
            <a:avLst>
              <a:gd name="adj1" fmla="val -52204"/>
              <a:gd name="adj2" fmla="val 91852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南大厅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18" name="圆角矩形标注 68617"/>
          <p:cNvSpPr/>
          <p:nvPr/>
        </p:nvSpPr>
        <p:spPr>
          <a:xfrm>
            <a:off x="7537133" y="2593023"/>
            <a:ext cx="1079500" cy="360362"/>
          </a:xfrm>
          <a:prstGeom prst="wedgeRoundRectCallout">
            <a:avLst>
              <a:gd name="adj1" fmla="val -45296"/>
              <a:gd name="adj2" fmla="val 92731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贾政院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19" name="圆角矩形标注 68618"/>
          <p:cNvSpPr/>
          <p:nvPr/>
        </p:nvSpPr>
        <p:spPr>
          <a:xfrm>
            <a:off x="8953500" y="1326198"/>
            <a:ext cx="1296988" cy="360362"/>
          </a:xfrm>
          <a:prstGeom prst="wedgeRoundRectCallout">
            <a:avLst>
              <a:gd name="adj1" fmla="val -53306"/>
              <a:gd name="adj2" fmla="val 69824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东廊三间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20" name="圆角矩形标注 68619"/>
          <p:cNvSpPr/>
          <p:nvPr/>
        </p:nvSpPr>
        <p:spPr>
          <a:xfrm>
            <a:off x="8111490" y="1082040"/>
            <a:ext cx="1079500" cy="360363"/>
          </a:xfrm>
          <a:prstGeom prst="wedgeRoundRectCallout">
            <a:avLst>
              <a:gd name="adj1" fmla="val -54264"/>
              <a:gd name="adj2" fmla="val 109472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荣禧堂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21" name="圆角矩形标注 68620"/>
          <p:cNvSpPr/>
          <p:nvPr/>
        </p:nvSpPr>
        <p:spPr>
          <a:xfrm>
            <a:off x="7175500" y="836930"/>
            <a:ext cx="1223963" cy="360363"/>
          </a:xfrm>
          <a:prstGeom prst="wedgeRoundRectCallout">
            <a:avLst>
              <a:gd name="adj1" fmla="val -57394"/>
              <a:gd name="adj2" fmla="val 112556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粉油影壁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  <p:sp>
        <p:nvSpPr>
          <p:cNvPr id="68622" name="圆角矩形标注 68621"/>
          <p:cNvSpPr/>
          <p:nvPr/>
        </p:nvSpPr>
        <p:spPr>
          <a:xfrm>
            <a:off x="4641533" y="1916113"/>
            <a:ext cx="1295400" cy="360362"/>
          </a:xfrm>
          <a:prstGeom prst="wedgeRoundRectCallout">
            <a:avLst>
              <a:gd name="adj1" fmla="val -44731"/>
              <a:gd name="adj2" fmla="val 69824"/>
              <a:gd name="adj3" fmla="val 16667"/>
            </a:avLst>
          </a:prstGeom>
          <a:solidFill>
            <a:srgbClr val="F9F9EB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1800" b="1">
                <a:latin typeface="Arial" panose="020b0604020202020204" pitchFamily="34" charset="0"/>
              </a:rPr>
              <a:t>贾母上房</a:t>
            </a:r>
            <a:endParaRPr lang="zh-CN" altLang="en-US" sz="1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0862"/>
          <a:stretch>
            <a:fillRect/>
          </a:stretch>
        </p:blipFill>
        <p:spPr>
          <a:xfrm>
            <a:off x="686435" y="647700"/>
            <a:ext cx="10940415" cy="52425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-14" b="0"/>
          <a:stretch>
            <a:fillRect/>
          </a:stretch>
        </p:blipFill>
        <p:spPr>
          <a:xfrm>
            <a:off x="0" y="0"/>
            <a:ext cx="12192000" cy="69471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90372" y="457201"/>
            <a:ext cx="1013460" cy="4491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</a:t>
            </a:r>
            <a:r>
              <a:rPr lang="en-US" altLang="zh-CN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lang="zh-CN" altLang="en-US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作者</a:t>
            </a:r>
            <a:r>
              <a:rPr lang="en-US" altLang="zh-CN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endParaRPr lang="en-US" altLang="zh-CN" sz="5400" b="1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91851" y="466166"/>
            <a:ext cx="2721429" cy="4482755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674"/>
          <a:stretch>
            <a:fillRect/>
          </a:stretch>
        </p:blipFill>
        <p:spPr>
          <a:xfrm>
            <a:off x="866775" y="552450"/>
            <a:ext cx="10660380" cy="57658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08660" y="1023620"/>
            <a:ext cx="1095819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/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在第七十六回中，林黛玉和史湘云在中秋夜宴后，两人跑去做诗，当湘云对“谁家不启轩。轻寒风剪剪，”时，黛玉评论道：“对的比我的却好，只是低下这句又说熟话了。”比如，当湘云对“分瓜笑绿媛。香新荣玉桂，”时，不禁要解释这句是有典故的。</a:t>
            </a:r>
            <a:endParaRPr lang="zh-CN" altLang="en-US" sz="2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indent="457200" fontAlgn="auto"/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从她二人整个联句过程中，完全能体会到可以如何去鉴赏诗歌，如何去品评诗歌。</a:t>
            </a:r>
            <a:endParaRPr lang="zh-CN" altLang="en-US" sz="2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indent="457200" fontAlgn="auto"/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书中不仅教人品鉴之道，人们还能从书中了解到如何学作诗。第四十八回中，香菱请教黛玉如何作诗，黛玉教他道：“（作诗）不过是起承转合。”之后又细细讲了遍如何起承转合，如何对词意取舍，更是给出了学诗的教材，先王摩诘，再老杜，再李青莲，后陶渊明等等。</a:t>
            </a:r>
            <a:endParaRPr lang="zh-CN" altLang="en-US" sz="2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indent="457200" fontAlgn="auto"/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书中不仅对戏曲有涉猎，更是对如何鉴赏戏曲有独到见解。在第五十四回，贾母因为听了《八义》闹得头疼，要听些清淡的，就叫芳官唱一出《寻梦》，还吩咐只用提琴合管箫，笙笛一概不用。</a:t>
            </a:r>
            <a:endParaRPr lang="zh-CN" altLang="en-US" sz="2400" b="1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156710" y="259715"/>
            <a:ext cx="3676650" cy="121412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r>
              <a:rPr lang="zh-CN" altLang="en-US" sz="440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诗词歌曲</a:t>
            </a:r>
            <a:endParaRPr lang="zh-CN" altLang="en-US" sz="440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6815" y="290195"/>
            <a:ext cx="3676650" cy="1214120"/>
          </a:xfrm>
        </p:spPr>
        <p:txBody>
          <a:bodyPr/>
          <a:lstStyle/>
          <a:p>
            <a:r>
              <a:rPr lang="zh-CN" altLang="en-US" sz="440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制度文化</a:t>
            </a:r>
            <a:endParaRPr lang="zh-CN" altLang="en-US" sz="4400" smtClean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31640" y="1047750"/>
            <a:ext cx="7416800" cy="5501005"/>
          </a:xfrm>
        </p:spPr>
        <p:txBody>
          <a:bodyPr>
            <a:noAutofit/>
          </a:bodyPr>
          <a:lstStyle/>
          <a:p>
            <a:pPr>
              <a:lnSpc>
                <a:spcPts val="3500"/>
              </a:lnSpc>
              <a:buNone/>
            </a:pPr>
            <a:r>
              <a:rPr lang="en-US" altLang="zh-CN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 在管理上，红楼中表现最突出的有三个人：一是</a:t>
            </a:r>
            <a:r>
              <a:rPr lang="en-US" altLang="zh-CN" sz="2400" b="1" smtClean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凤姐</a:t>
            </a:r>
            <a:r>
              <a:rPr lang="en-US" altLang="zh-CN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，在接管宁国府事务时，划分出明确的职与责；二是</a:t>
            </a:r>
            <a:r>
              <a:rPr lang="en-US" altLang="zh-CN" sz="2400" b="1" smtClean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探春</a:t>
            </a:r>
            <a:r>
              <a:rPr lang="en-US" altLang="zh-CN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，在管家时大刀阔斧的实行改革，为贾府开源节流；三是</a:t>
            </a:r>
            <a:r>
              <a:rPr lang="en-US" altLang="zh-CN" sz="2400" b="1" smtClean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贾母</a:t>
            </a:r>
            <a:r>
              <a:rPr lang="en-US" altLang="zh-CN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，她最大的举动就是查聚赌，以一招杀鸡儆猴整顿了贾府家下人的不正之风。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在</a:t>
            </a:r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协理宁府的过程中，凤姐上任伊始，就通过调查发现了宁府内部管理混乱的根本原因</a:t>
            </a:r>
            <a:r>
              <a:rPr lang="en-US" altLang="zh-CN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:“</a:t>
            </a:r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头一件是人口混杂、遗失东西</a:t>
            </a:r>
            <a:r>
              <a:rPr lang="en-US" altLang="zh-CN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;</a:t>
            </a:r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第二件，事无专执，临期推委；第三件，需用过度，滥支冒领</a:t>
            </a:r>
            <a:r>
              <a:rPr lang="en-US" altLang="zh-CN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;’</a:t>
            </a:r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第四件，任无大小，</a:t>
            </a:r>
            <a:r>
              <a:rPr lang="zh-CN" altLang="en-US" sz="2400" b="1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苦乐</a:t>
            </a:r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不均</a:t>
            </a:r>
            <a:r>
              <a:rPr lang="en-US" altLang="zh-CN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;</a:t>
            </a:r>
            <a:r>
              <a:rPr lang="zh-CN" altLang="en-US" sz="2400" b="1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第五件，家人豪纵”。</a:t>
            </a:r>
            <a:r>
              <a:rPr lang="zh-CN" altLang="en-US" sz="2400" b="1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这一系列现象无不牵扯到内部控制制度中有关职</a:t>
            </a:r>
            <a:r>
              <a:rPr lang="zh-CN" altLang="en-US" sz="2400" b="1" smtClean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责分</a:t>
            </a:r>
            <a:r>
              <a:rPr lang="zh-CN" altLang="en-US" sz="2400" b="1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工、监督控制等方面的问</a:t>
            </a:r>
            <a:r>
              <a:rPr lang="zh-CN" altLang="en-US" sz="2400" b="1" smtClean="0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题。</a:t>
            </a:r>
            <a:endParaRPr lang="zh-CN" altLang="en-US" sz="2400" b="1" smtClean="0">
              <a:solidFill>
                <a:srgbClr val="C0000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pic>
        <p:nvPicPr>
          <p:cNvPr id="4" name="图片 3" descr="p000064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641350"/>
            <a:ext cx="3486785" cy="57715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-14" b="0"/>
          <a:stretch>
            <a:fillRect/>
          </a:stretch>
        </p:blipFill>
        <p:spPr>
          <a:xfrm>
            <a:off x="0" y="0"/>
            <a:ext cx="12192000" cy="69471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90372" y="457201"/>
            <a:ext cx="1013460" cy="4491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</a:t>
            </a:r>
            <a:r>
              <a:rPr lang="en-US" altLang="zh-CN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lang="zh-CN" altLang="en-US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</a:t>
            </a:r>
            <a:r>
              <a:rPr lang="en-US" altLang="zh-CN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endParaRPr lang="en-US" altLang="zh-CN" sz="5400" b="1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91851" y="466166"/>
            <a:ext cx="2721429" cy="4482755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1432560" y="1965960"/>
            <a:ext cx="9601200" cy="4480560"/>
          </a:xfrm>
          <a:prstGeom prst="rect">
            <a:avLst/>
          </a:prstGeom>
        </p:spPr>
        <p:txBody>
          <a:bodyPr vert="horz" wrap="square" lIns="109728" tIns="54864" rIns="109728" bIns="54864" numCol="1" anchor="t" anchorCtr="0" compatLnSpc="1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eaLnBrk="1" hangingPunct="1">
              <a:lnSpc>
                <a:spcPct val="150000"/>
              </a:lnSpc>
            </a:pPr>
            <a:r>
              <a:rPr lang="zh-CN" altLang="zh-CN" sz="2400" b="1" spc="0" smtClean="0">
                <a:solidFill>
                  <a:srgbClr val="C00000"/>
                </a:solidFill>
              </a:rPr>
              <a:t>回</a:t>
            </a:r>
            <a:r>
              <a:rPr lang="zh-CN" altLang="zh-CN" sz="2400" b="1" spc="0">
                <a:solidFill>
                  <a:srgbClr val="C00000"/>
                </a:solidFill>
              </a:rPr>
              <a:t>目粗读，了解基本信息</a:t>
            </a:r>
            <a:endParaRPr lang="en-US" altLang="zh-CN" sz="2400" b="1">
              <a:solidFill>
                <a:srgbClr val="C00000"/>
              </a:solidFill>
            </a:endParaRPr>
          </a:p>
          <a:p>
            <a:pPr marL="342900" marR="0" lvl="0" indent="-342900" eaLnBrk="1" hangingPunct="1">
              <a:lnSpc>
                <a:spcPct val="150000"/>
              </a:lnSpc>
            </a:pPr>
            <a:r>
              <a:rPr lang="zh-CN" altLang="zh-CN" sz="2400" b="1" spc="0">
                <a:solidFill>
                  <a:srgbClr val="C00000"/>
                </a:solidFill>
              </a:rPr>
              <a:t>全书</a:t>
            </a:r>
            <a:r>
              <a:rPr lang="zh-CN" altLang="en-US" sz="2400" b="1" spc="0">
                <a:solidFill>
                  <a:srgbClr val="C00000"/>
                </a:solidFill>
              </a:rPr>
              <a:t>通</a:t>
            </a:r>
            <a:r>
              <a:rPr lang="zh-CN" altLang="zh-CN" sz="2400" b="1" spc="0">
                <a:solidFill>
                  <a:srgbClr val="C00000"/>
                </a:solidFill>
              </a:rPr>
              <a:t>读，理清情节线索</a:t>
            </a:r>
            <a:endParaRPr lang="en-US" altLang="zh-CN" sz="2400" b="1">
              <a:solidFill>
                <a:srgbClr val="C00000"/>
              </a:solidFill>
            </a:endParaRPr>
          </a:p>
          <a:p>
            <a:pPr marL="342900" marR="0" lvl="0" indent="-342900" eaLnBrk="1" hangingPunct="1">
              <a:lnSpc>
                <a:spcPct val="150000"/>
              </a:lnSpc>
            </a:pPr>
            <a:r>
              <a:rPr lang="zh-CN" altLang="zh-CN" sz="2400" b="1" spc="0"/>
              <a:t>化整为零，逐个突破</a:t>
            </a:r>
            <a:endParaRPr lang="zh-CN" altLang="zh-CN" sz="2400" b="1"/>
          </a:p>
          <a:p>
            <a:pPr marL="342900" marR="0" lvl="0" indent="-342900" eaLnBrk="1" hangingPunct="1">
              <a:lnSpc>
                <a:spcPct val="150000"/>
              </a:lnSpc>
            </a:pPr>
            <a:r>
              <a:rPr lang="zh-CN" altLang="zh-CN" sz="2400" b="1" spc="0"/>
              <a:t>主次分明，抓大放小</a:t>
            </a:r>
            <a:endParaRPr lang="zh-CN" altLang="zh-CN" sz="2400" b="1"/>
          </a:p>
        </p:txBody>
      </p:sp>
      <p:sp>
        <p:nvSpPr>
          <p:cNvPr id="14339" name="AutoShape 4" descr="http://img0.imgtn.bdimg.com/it/u=3418878715,2158265851&amp;fm=214&amp;gp=0.jpg"/>
          <p:cNvSpPr>
            <a:spLocks noChangeAspect="1"/>
          </p:cNvSpPr>
          <p:nvPr/>
        </p:nvSpPr>
        <p:spPr>
          <a:xfrm>
            <a:off x="796290" y="-173354"/>
            <a:ext cx="365760" cy="3657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Font typeface="Arial"/>
            </a:pPr>
            <a:endParaRPr lang="zh-CN" altLang="en-US" sz="2160"/>
          </a:p>
        </p:txBody>
      </p:sp>
      <p:sp>
        <p:nvSpPr>
          <p:cNvPr id="14340" name="矩形 4"/>
          <p:cNvSpPr/>
          <p:nvPr/>
        </p:nvSpPr>
        <p:spPr>
          <a:xfrm>
            <a:off x="6153264" y="1727836"/>
            <a:ext cx="5577840" cy="34150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buFont typeface="Arial"/>
            </a:pP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前</a:t>
            </a:r>
            <a:r>
              <a:rPr lang="en-US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5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回</a:t>
            </a:r>
            <a:r>
              <a:rPr lang="zh-CN" altLang="en-US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：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浓缩版的《红楼梦》</a:t>
            </a:r>
            <a:endParaRPr lang="en-US" altLang="zh-CN" sz="2400" b="1" i="0">
              <a:solidFill>
                <a:srgbClr val="00000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marL="0" lvl="0" indent="0" eaLnBrk="1" hangingPunct="1">
              <a:lnSpc>
                <a:spcPct val="150000"/>
              </a:lnSpc>
              <a:buFont typeface="Arial"/>
            </a:pP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第</a:t>
            </a:r>
            <a:r>
              <a:rPr lang="en-US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6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回到第</a:t>
            </a:r>
            <a:r>
              <a:rPr lang="en-US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22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回</a:t>
            </a:r>
            <a:r>
              <a:rPr lang="zh-CN" altLang="en-US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：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钟鸣鼎食的贾府</a:t>
            </a:r>
            <a:endParaRPr lang="en-US" altLang="zh-CN" sz="2400" b="1" i="0">
              <a:solidFill>
                <a:srgbClr val="00000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marL="0" lvl="0" indent="0" eaLnBrk="1" hangingPunct="1">
              <a:lnSpc>
                <a:spcPct val="150000"/>
              </a:lnSpc>
              <a:buFont typeface="Arial"/>
            </a:pP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第</a:t>
            </a:r>
            <a:r>
              <a:rPr lang="en-US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23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回到第</a:t>
            </a:r>
            <a:r>
              <a:rPr lang="en-US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63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回</a:t>
            </a:r>
            <a:r>
              <a:rPr lang="zh-CN" altLang="en-US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：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大观园里的青春王国</a:t>
            </a:r>
            <a:endParaRPr lang="en-US" altLang="zh-CN" sz="2400" b="1" i="0">
              <a:solidFill>
                <a:srgbClr val="00000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marL="0" lvl="0" indent="0" eaLnBrk="1" hangingPunct="1">
              <a:lnSpc>
                <a:spcPct val="150000"/>
              </a:lnSpc>
              <a:buFont typeface="Arial"/>
            </a:pP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第</a:t>
            </a:r>
            <a:r>
              <a:rPr lang="en-US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64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回到第</a:t>
            </a:r>
            <a:r>
              <a:rPr lang="en-US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98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回：青春</a:t>
            </a:r>
            <a:r>
              <a:rPr lang="zh-CN" altLang="en-US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王国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的消逝及</a:t>
            </a:r>
            <a:r>
              <a:rPr lang="zh-CN" altLang="en-US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宝黛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爱情的结局</a:t>
            </a:r>
            <a:endParaRPr lang="en-US" altLang="zh-CN" sz="2400" b="1" i="0">
              <a:solidFill>
                <a:srgbClr val="00000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  <a:p>
            <a:pPr marL="0" lvl="0" indent="0" eaLnBrk="1" hangingPunct="1">
              <a:lnSpc>
                <a:spcPct val="150000"/>
              </a:lnSpc>
              <a:buFont typeface="Arial"/>
            </a:pP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第</a:t>
            </a:r>
            <a:r>
              <a:rPr lang="en-US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99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回到第</a:t>
            </a:r>
            <a:r>
              <a:rPr lang="en-US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120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回</a:t>
            </a:r>
            <a:r>
              <a:rPr lang="zh-CN" altLang="en-US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：</a:t>
            </a:r>
            <a:r>
              <a:rPr lang="zh-CN" altLang="zh-CN" sz="2400" b="1" i="0">
                <a:solidFill>
                  <a:srgbClr val="000000"/>
                </a:solidFill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贾府的衰败</a:t>
            </a:r>
            <a:endParaRPr lang="zh-CN" altLang="zh-CN" sz="2400" b="1" i="0">
              <a:solidFill>
                <a:srgbClr val="000000"/>
              </a:solidFill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14341" name="左大括号 3"/>
          <p:cNvSpPr/>
          <p:nvPr/>
        </p:nvSpPr>
        <p:spPr>
          <a:xfrm>
            <a:off x="5627370" y="1914526"/>
            <a:ext cx="525780" cy="3358514"/>
          </a:xfrm>
          <a:prstGeom prst="leftBrace">
            <a:avLst>
              <a:gd name="adj1" fmla="val 8339"/>
              <a:gd name="adj2" fmla="val 50000"/>
            </a:avLst>
          </a:prstGeom>
          <a:noFill/>
          <a:ln>
            <a:solidFill>
              <a:srgbClr val="007A77"/>
            </a:solidFill>
            <a:round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1" u="none" baseline="0">
                <a:solidFill>
                  <a:schemeClr val="tx1"/>
                </a:solidFill>
                <a:effectLst/>
                <a:latin typeface="Arial"/>
                <a:ea typeface="宋体" panose="02010600030101010101" pitchFamily="2" charset="-122"/>
              </a:defRPr>
            </a:lvl5pPr>
          </a:lstStyle>
          <a:p>
            <a:pPr marL="0" marR="0" lvl="0" indent="0" algn="ctr" eaLnBrk="1" hangingPunct="1">
              <a:buFont typeface="Arial"/>
            </a:pPr>
            <a:endParaRPr lang="zh-CN" altLang="en-US" sz="216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uiExpand="1" build="p"/>
      <p:bldP spid="143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-14" b="0"/>
          <a:stretch>
            <a:fillRect/>
          </a:stretch>
        </p:blipFill>
        <p:spPr>
          <a:xfrm>
            <a:off x="0" y="0"/>
            <a:ext cx="12192000" cy="69471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90372" y="457201"/>
            <a:ext cx="1013460" cy="4491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</a:t>
            </a:r>
            <a:r>
              <a:rPr lang="en-US" altLang="zh-CN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lang="zh-CN" altLang="en-US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人物</a:t>
            </a:r>
            <a:r>
              <a:rPr lang="en-US" altLang="zh-CN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endParaRPr lang="en-US" altLang="zh-CN" sz="5400" b="1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91851" y="466166"/>
            <a:ext cx="2721429" cy="4482755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0" y="0"/>
            <a:ext cx="12206513" cy="689428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09775" y="762000"/>
            <a:ext cx="76098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贾不贾，白玉为堂金作马。</a:t>
            </a:r>
            <a:endParaRPr lang="en-US" altLang="zh-CN" sz="36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阿房宫，三百里，住不下金陵一个史。</a:t>
            </a:r>
            <a:endParaRPr lang="en-US" altLang="zh-CN" sz="36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东海缺少白玉床，龙王来请金陵王。</a:t>
            </a:r>
            <a:endParaRPr lang="en-US" altLang="zh-CN" sz="36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丰年好大‘雪’，珍珠如土金如铁。</a:t>
            </a:r>
            <a:endParaRPr lang="zh-CN" altLang="en-US" sz="36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13313"/>
          <p:cNvSpPr/>
          <p:nvPr/>
        </p:nvSpPr>
        <p:spPr>
          <a:xfrm>
            <a:off x="4267200" y="304800"/>
            <a:ext cx="4038600" cy="58356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贾府人物关系一览表</a:t>
            </a:r>
            <a:endParaRPr lang="zh-CN" altLang="en-US" sz="3200" b="1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607060" y="1125855"/>
            <a:ext cx="36601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宁国公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</a:rPr>
              <a:t>贾演－贾代化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4860925" y="990600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317" name="左大括号 13316"/>
          <p:cNvSpPr/>
          <p:nvPr/>
        </p:nvSpPr>
        <p:spPr>
          <a:xfrm>
            <a:off x="4006850" y="990600"/>
            <a:ext cx="76200" cy="9906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4267200" y="913448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贾  敷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4305300" y="1412875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贾  敬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20" name="左大括号 13319"/>
          <p:cNvSpPr/>
          <p:nvPr/>
        </p:nvSpPr>
        <p:spPr>
          <a:xfrm>
            <a:off x="5659120" y="1371600"/>
            <a:ext cx="152400" cy="762000"/>
          </a:xfrm>
          <a:prstGeom prst="leftBrace">
            <a:avLst>
              <a:gd name="adj1" fmla="val 416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1" name="文本框 13320"/>
          <p:cNvSpPr txBox="1"/>
          <p:nvPr/>
        </p:nvSpPr>
        <p:spPr>
          <a:xfrm>
            <a:off x="5927725" y="990600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贾珍－贾蓉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5905500" y="168783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贾惜春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7848600" y="990283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（秦可卿）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571500" y="3602355"/>
            <a:ext cx="3733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荣国公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</a:rPr>
              <a:t>贾源－贾代善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25" name="文本框 13324"/>
          <p:cNvSpPr txBox="1"/>
          <p:nvPr/>
        </p:nvSpPr>
        <p:spPr>
          <a:xfrm>
            <a:off x="2171700" y="3983355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（贾母）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27" name="文本框 13326"/>
          <p:cNvSpPr txBox="1"/>
          <p:nvPr/>
        </p:nvSpPr>
        <p:spPr>
          <a:xfrm>
            <a:off x="4876800" y="3429000"/>
            <a:ext cx="3581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328" name="左大括号 13327"/>
          <p:cNvSpPr/>
          <p:nvPr/>
        </p:nvSpPr>
        <p:spPr>
          <a:xfrm>
            <a:off x="3924300" y="2133600"/>
            <a:ext cx="228600" cy="4495800"/>
          </a:xfrm>
          <a:prstGeom prst="leftBrace">
            <a:avLst>
              <a:gd name="adj1" fmla="val 1638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9" name="文本框 13328"/>
          <p:cNvSpPr txBox="1"/>
          <p:nvPr/>
        </p:nvSpPr>
        <p:spPr>
          <a:xfrm>
            <a:off x="4020820" y="2286000"/>
            <a:ext cx="1790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贾   赦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30" name="文本框 13329"/>
          <p:cNvSpPr txBox="1"/>
          <p:nvPr/>
        </p:nvSpPr>
        <p:spPr>
          <a:xfrm>
            <a:off x="4000500" y="2743200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（邢夫人）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31" name="文本框 13330"/>
          <p:cNvSpPr txBox="1"/>
          <p:nvPr/>
        </p:nvSpPr>
        <p:spPr>
          <a:xfrm>
            <a:off x="6400800" y="2438400"/>
            <a:ext cx="2590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332" name="左大括号 13331"/>
          <p:cNvSpPr/>
          <p:nvPr/>
        </p:nvSpPr>
        <p:spPr>
          <a:xfrm>
            <a:off x="5765800" y="2209800"/>
            <a:ext cx="139700" cy="1147763"/>
          </a:xfrm>
          <a:prstGeom prst="leftBrace">
            <a:avLst>
              <a:gd name="adj1" fmla="val 6846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3" name="文本框 13332"/>
          <p:cNvSpPr txBox="1"/>
          <p:nvPr/>
        </p:nvSpPr>
        <p:spPr>
          <a:xfrm>
            <a:off x="5943600" y="2133600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贾     琏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34" name="文本框 13333"/>
          <p:cNvSpPr txBox="1"/>
          <p:nvPr/>
        </p:nvSpPr>
        <p:spPr>
          <a:xfrm>
            <a:off x="5931853" y="2522538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（王熙凤）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35" name="文本框 13334"/>
          <p:cNvSpPr txBox="1"/>
          <p:nvPr/>
        </p:nvSpPr>
        <p:spPr>
          <a:xfrm>
            <a:off x="7756525" y="21542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336" name="右大括号 13335"/>
          <p:cNvSpPr/>
          <p:nvPr/>
        </p:nvSpPr>
        <p:spPr>
          <a:xfrm>
            <a:off x="7848600" y="2286635"/>
            <a:ext cx="121285" cy="520065"/>
          </a:xfrm>
          <a:prstGeom prst="rightBrace">
            <a:avLst>
              <a:gd name="adj1" fmla="val 16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7" name="文本框 13336"/>
          <p:cNvSpPr txBox="1"/>
          <p:nvPr/>
        </p:nvSpPr>
        <p:spPr>
          <a:xfrm>
            <a:off x="7969885" y="2362835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－巧 姐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38" name="文本框 13337"/>
          <p:cNvSpPr txBox="1"/>
          <p:nvPr/>
        </p:nvSpPr>
        <p:spPr>
          <a:xfrm>
            <a:off x="5977255" y="2958783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贾迎春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39" name="文本框 13338"/>
          <p:cNvSpPr txBox="1"/>
          <p:nvPr/>
        </p:nvSpPr>
        <p:spPr>
          <a:xfrm>
            <a:off x="4229100" y="3810000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贾   政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40" name="文本框 13339"/>
          <p:cNvSpPr txBox="1"/>
          <p:nvPr/>
        </p:nvSpPr>
        <p:spPr>
          <a:xfrm>
            <a:off x="4076700" y="4343400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（王夫人）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41" name="文本框 13340"/>
          <p:cNvSpPr txBox="1"/>
          <p:nvPr/>
        </p:nvSpPr>
        <p:spPr>
          <a:xfrm>
            <a:off x="6477000" y="3810000"/>
            <a:ext cx="2362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342" name="左大括号 13341"/>
          <p:cNvSpPr/>
          <p:nvPr/>
        </p:nvSpPr>
        <p:spPr>
          <a:xfrm>
            <a:off x="6172200" y="3646488"/>
            <a:ext cx="228600" cy="1992312"/>
          </a:xfrm>
          <a:prstGeom prst="leftBrace">
            <a:avLst>
              <a:gd name="adj1" fmla="val 7262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3" name="文本框 13342"/>
          <p:cNvSpPr txBox="1"/>
          <p:nvPr/>
        </p:nvSpPr>
        <p:spPr>
          <a:xfrm>
            <a:off x="6390005" y="3429000"/>
            <a:ext cx="1534795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贾  珠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44" name="文本框 13343"/>
          <p:cNvSpPr txBox="1"/>
          <p:nvPr/>
        </p:nvSpPr>
        <p:spPr>
          <a:xfrm>
            <a:off x="6357938" y="3983355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（李纨）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46" name="右大括号 13345"/>
          <p:cNvSpPr/>
          <p:nvPr/>
        </p:nvSpPr>
        <p:spPr>
          <a:xfrm>
            <a:off x="8170863" y="3634105"/>
            <a:ext cx="287337" cy="720725"/>
          </a:xfrm>
          <a:prstGeom prst="rightBrace">
            <a:avLst>
              <a:gd name="adj1" fmla="val 2704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7" name="文本框 13346"/>
          <p:cNvSpPr txBox="1"/>
          <p:nvPr/>
        </p:nvSpPr>
        <p:spPr>
          <a:xfrm>
            <a:off x="8171180" y="3733165"/>
            <a:ext cx="2290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－贾  兰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48" name="文本框 13347"/>
          <p:cNvSpPr txBox="1"/>
          <p:nvPr/>
        </p:nvSpPr>
        <p:spPr>
          <a:xfrm>
            <a:off x="6433820" y="4505008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贾元春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49" name="文本框 13348"/>
          <p:cNvSpPr txBox="1"/>
          <p:nvPr/>
        </p:nvSpPr>
        <p:spPr>
          <a:xfrm>
            <a:off x="7686675" y="4567555"/>
            <a:ext cx="167640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贾宝玉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50" name="文本框 13349"/>
          <p:cNvSpPr txBox="1"/>
          <p:nvPr/>
        </p:nvSpPr>
        <p:spPr>
          <a:xfrm>
            <a:off x="6384925" y="5013325"/>
            <a:ext cx="3943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贾探春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51" name="文本框 13350"/>
          <p:cNvSpPr txBox="1"/>
          <p:nvPr/>
        </p:nvSpPr>
        <p:spPr>
          <a:xfrm>
            <a:off x="4229100" y="5562600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贾    敏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52" name="文本框 13351"/>
          <p:cNvSpPr txBox="1"/>
          <p:nvPr/>
        </p:nvSpPr>
        <p:spPr>
          <a:xfrm>
            <a:off x="4076700" y="5867400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（林如海）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  <p:sp>
        <p:nvSpPr>
          <p:cNvPr id="13353" name="文本框 13352"/>
          <p:cNvSpPr txBox="1"/>
          <p:nvPr/>
        </p:nvSpPr>
        <p:spPr>
          <a:xfrm>
            <a:off x="6324600" y="57150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354" name="文本框 13353"/>
          <p:cNvSpPr txBox="1"/>
          <p:nvPr/>
        </p:nvSpPr>
        <p:spPr>
          <a:xfrm>
            <a:off x="6400800" y="6011863"/>
            <a:ext cx="914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3355" name="右大括号 13354"/>
          <p:cNvSpPr/>
          <p:nvPr/>
        </p:nvSpPr>
        <p:spPr>
          <a:xfrm>
            <a:off x="6248400" y="5791200"/>
            <a:ext cx="228600" cy="762000"/>
          </a:xfrm>
          <a:prstGeom prst="rightBrace">
            <a:avLst>
              <a:gd name="adj1" fmla="val 2777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6" name="文本框 13355"/>
          <p:cNvSpPr txBox="1"/>
          <p:nvPr/>
        </p:nvSpPr>
        <p:spPr>
          <a:xfrm>
            <a:off x="6477000" y="5895975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 林黛玉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57" name="文本框 13356"/>
          <p:cNvSpPr txBox="1"/>
          <p:nvPr/>
        </p:nvSpPr>
        <p:spPr>
          <a:xfrm>
            <a:off x="6384925" y="5374005"/>
            <a:ext cx="1539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贾  环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sp>
        <p:nvSpPr>
          <p:cNvPr id="13358" name="右大括号 13357"/>
          <p:cNvSpPr/>
          <p:nvPr/>
        </p:nvSpPr>
        <p:spPr>
          <a:xfrm>
            <a:off x="7589838" y="5136833"/>
            <a:ext cx="220662" cy="577850"/>
          </a:xfrm>
          <a:prstGeom prst="rightBrace">
            <a:avLst>
              <a:gd name="adj1" fmla="val 6546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9" name="文本框 13358"/>
          <p:cNvSpPr txBox="1"/>
          <p:nvPr/>
        </p:nvSpPr>
        <p:spPr>
          <a:xfrm>
            <a:off x="7924800" y="5116513"/>
            <a:ext cx="307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777777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（</a:t>
            </a:r>
            <a:r>
              <a:rPr lang="zh-CN" altLang="en-US" sz="2800" b="1">
                <a:solidFill>
                  <a:srgbClr val="FF33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贾政</a:t>
            </a:r>
            <a:r>
              <a:rPr lang="zh-CN" altLang="en-US" sz="2800" b="1">
                <a:solidFill>
                  <a:srgbClr val="FF0000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妾赵姨娘生）</a:t>
            </a:r>
            <a:endParaRPr lang="zh-CN" altLang="en-US" sz="2800" b="1">
              <a:solidFill>
                <a:srgbClr val="FF0000"/>
              </a:solidFill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 nodeType="clickPar">
                      <p:stCondLst>
                        <p:cond delay="indefinite"/>
                      </p:stCondLst>
                      <p:childTnLst>
                        <p:par>
                          <p:cTn id="1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3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 nodeType="clickPar">
                      <p:stCondLst>
                        <p:cond delay="indefinite"/>
                      </p:stCondLst>
                      <p:childTnLst>
                        <p:par>
                          <p:cTn id="1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13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 nodeType="clickPar">
                      <p:stCondLst>
                        <p:cond delay="indefinite"/>
                      </p:stCondLst>
                      <p:childTnLst>
                        <p:par>
                          <p:cTn id="2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 nodeType="clickPar">
                      <p:stCondLst>
                        <p:cond delay="indefinite"/>
                      </p:stCondLst>
                      <p:childTnLst>
                        <p:par>
                          <p:cTn id="2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3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13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 nodeType="clickPar">
                      <p:stCondLst>
                        <p:cond delay="indefinite"/>
                      </p:stCondLst>
                      <p:childTnLst>
                        <p:par>
                          <p:cTn id="2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13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3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3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3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13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 nodeType="clickPar">
                      <p:stCondLst>
                        <p:cond delay="indefinite"/>
                      </p:stCondLst>
                      <p:childTnLst>
                        <p:par>
                          <p:cTn id="2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 nodeType="clickPar">
                      <p:stCondLst>
                        <p:cond delay="indefinite"/>
                      </p:stCondLst>
                      <p:childTnLst>
                        <p:par>
                          <p:cTn id="2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 nodeType="clickPar">
                      <p:stCondLst>
                        <p:cond delay="indefinite"/>
                      </p:stCondLst>
                      <p:childTnLst>
                        <p:par>
                          <p:cTn id="2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13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13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 nodeType="clickPar">
                      <p:stCondLst>
                        <p:cond delay="indefinite"/>
                      </p:stCondLst>
                      <p:childTnLst>
                        <p:par>
                          <p:cTn id="2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 nodeType="clickPar">
                      <p:stCondLst>
                        <p:cond delay="indefinite"/>
                      </p:stCondLst>
                      <p:childTnLst>
                        <p:par>
                          <p:cTn id="2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3" dur="500"/>
                                        <p:tgtEl>
                                          <p:spTgt spid="13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1" grpId="0"/>
      <p:bldP spid="13322" grpId="0"/>
      <p:bldP spid="13323" grpId="0"/>
      <p:bldP spid="13324" grpId="0"/>
      <p:bldP spid="13325" grpId="0"/>
      <p:bldP spid="13327" grpId="0"/>
      <p:bldP spid="13329" grpId="0"/>
      <p:bldP spid="13330" grpId="0"/>
      <p:bldP spid="13331" grpId="0"/>
      <p:bldP spid="13333" grpId="0"/>
      <p:bldP spid="13334" grpId="0"/>
      <p:bldP spid="13335" grpId="0"/>
      <p:bldP spid="13337" grpId="0"/>
      <p:bldP spid="13338" grpId="0"/>
      <p:bldP spid="13339" grpId="0"/>
      <p:bldP spid="13340" grpId="0"/>
      <p:bldP spid="13341" grpId="0"/>
      <p:bldP spid="13343" grpId="0"/>
      <p:bldP spid="13344" grpId="0"/>
      <p:bldP spid="13347" grpId="0"/>
      <p:bldP spid="13348" grpId="0"/>
      <p:bldP spid="13349" grpId="0"/>
      <p:bldP spid="13350" grpId="0"/>
      <p:bldP spid="13351" grpId="0"/>
      <p:bldP spid="13352" grpId="0"/>
      <p:bldP spid="13353" grpId="0"/>
      <p:bldP spid="13354" grpId="0"/>
      <p:bldP spid="13356" grpId="0" build="p"/>
      <p:bldP spid="13357" grpId="0"/>
      <p:bldP spid="133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3938" name="Text Box 2"/>
          <p:cNvSpPr txBox="1"/>
          <p:nvPr/>
        </p:nvSpPr>
        <p:spPr>
          <a:xfrm>
            <a:off x="550545" y="2597785"/>
            <a:ext cx="21647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贾宝玉梦游太虚幻境</a:t>
            </a:r>
            <a:endParaRPr lang="zh-CN" altLang="en-US" sz="2800" b="1">
              <a:solidFill>
                <a:srgbClr val="FF00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3939" name="AutoShape 3"/>
          <p:cNvSpPr/>
          <p:nvPr/>
        </p:nvSpPr>
        <p:spPr>
          <a:xfrm>
            <a:off x="2583815" y="1368425"/>
            <a:ext cx="323850" cy="3810000"/>
          </a:xfrm>
          <a:prstGeom prst="leftBrace">
            <a:avLst>
              <a:gd name="adj1" fmla="val 1388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3940" name="Text Box 4"/>
          <p:cNvSpPr txBox="1"/>
          <p:nvPr/>
        </p:nvSpPr>
        <p:spPr>
          <a:xfrm>
            <a:off x="3041015" y="1139825"/>
            <a:ext cx="34632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画册</a:t>
            </a:r>
            <a:endParaRPr lang="zh-CN" altLang="en-US" sz="28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3941" name="Text Box 5"/>
          <p:cNvSpPr txBox="1"/>
          <p:nvPr/>
        </p:nvSpPr>
        <p:spPr>
          <a:xfrm>
            <a:off x="3041015" y="2892425"/>
            <a:ext cx="2272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判词</a:t>
            </a:r>
            <a:endParaRPr lang="zh-CN" altLang="en-US" sz="28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3942" name="Text Box 6"/>
          <p:cNvSpPr txBox="1"/>
          <p:nvPr/>
        </p:nvSpPr>
        <p:spPr>
          <a:xfrm>
            <a:off x="2963545" y="4870450"/>
            <a:ext cx="21647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歌词</a:t>
            </a:r>
            <a:endParaRPr lang="zh-CN" altLang="en-US" sz="28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3943" name="AutoShape 7"/>
          <p:cNvSpPr/>
          <p:nvPr/>
        </p:nvSpPr>
        <p:spPr>
          <a:xfrm>
            <a:off x="4107815" y="1368425"/>
            <a:ext cx="432435" cy="3810000"/>
          </a:xfrm>
          <a:prstGeom prst="rightBrace">
            <a:avLst>
              <a:gd name="adj1" fmla="val 10416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3944" name="Text Box 8"/>
          <p:cNvSpPr txBox="1"/>
          <p:nvPr/>
        </p:nvSpPr>
        <p:spPr>
          <a:xfrm>
            <a:off x="4618990" y="1934845"/>
            <a:ext cx="17716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交代</a:t>
            </a:r>
            <a:r>
              <a:rPr lang="zh-CN" altLang="zh-CN" sz="2800" b="1">
                <a:solidFill>
                  <a:srgbClr val="00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2800" b="1">
                <a:solidFill>
                  <a:srgbClr val="00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红楼梦</a:t>
            </a:r>
            <a:r>
              <a:rPr lang="zh-CN" altLang="zh-CN" sz="2800" b="1">
                <a:solidFill>
                  <a:srgbClr val="00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2800" b="1">
                <a:solidFill>
                  <a:srgbClr val="00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众多主要人物和次要人物的发展和结局</a:t>
            </a:r>
            <a:endParaRPr lang="zh-CN" altLang="en-US" sz="2800" b="1">
              <a:solidFill>
                <a:srgbClr val="0033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3945" name="AutoShape 9"/>
          <p:cNvSpPr/>
          <p:nvPr/>
        </p:nvSpPr>
        <p:spPr>
          <a:xfrm>
            <a:off x="6470015" y="1216025"/>
            <a:ext cx="432435" cy="4114800"/>
          </a:xfrm>
          <a:prstGeom prst="leftBrace">
            <a:avLst>
              <a:gd name="adj1" fmla="val 1125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3946" name="Text Box 10"/>
          <p:cNvSpPr txBox="1"/>
          <p:nvPr/>
        </p:nvSpPr>
        <p:spPr>
          <a:xfrm>
            <a:off x="6985318" y="682625"/>
            <a:ext cx="613410" cy="32766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金陵十二钗正册</a:t>
            </a:r>
            <a:endParaRPr lang="zh-CN" altLang="en-US" sz="2800" b="1">
              <a:solidFill>
                <a:srgbClr val="9933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3948" name="Text Box 12"/>
          <p:cNvSpPr txBox="1"/>
          <p:nvPr/>
        </p:nvSpPr>
        <p:spPr>
          <a:xfrm>
            <a:off x="7760970" y="444500"/>
            <a:ext cx="2922905" cy="3753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林黛玉薛宝钗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贾元春贾迎春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贾探春贾惜春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史湘云 李纨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王熙凤 巧姐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秦可卿 妙玉</a:t>
            </a:r>
            <a:endParaRPr lang="zh-CN" altLang="en-US" sz="2800" b="1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23949" name="Text Box 13"/>
          <p:cNvSpPr txBox="1"/>
          <p:nvPr/>
        </p:nvSpPr>
        <p:spPr>
          <a:xfrm>
            <a:off x="7003415" y="4348480"/>
            <a:ext cx="44373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金陵十二钗副册</a:t>
            </a:r>
            <a:endParaRPr lang="zh-CN" altLang="en-US" sz="2800" b="1">
              <a:solidFill>
                <a:srgbClr val="9933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3950" name="Text Box 14"/>
          <p:cNvSpPr txBox="1"/>
          <p:nvPr/>
        </p:nvSpPr>
        <p:spPr>
          <a:xfrm>
            <a:off x="7003415" y="5026025"/>
            <a:ext cx="4979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33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金陵十二钗又副册</a:t>
            </a:r>
            <a:endParaRPr lang="zh-CN" altLang="en-US" sz="2800" b="1">
              <a:solidFill>
                <a:srgbClr val="993366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3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3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3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3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3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3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3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3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23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3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3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3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3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3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3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23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3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3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3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3938" grpId="0"/>
      <p:bldP spid="423939" grpId="0"/>
      <p:bldP spid="423940" grpId="0"/>
      <p:bldP spid="423941" grpId="0"/>
      <p:bldP spid="423942" grpId="0"/>
      <p:bldP spid="423943" grpId="0"/>
      <p:bldP spid="423944" grpId="0"/>
      <p:bldP spid="423945" grpId="0"/>
      <p:bldP spid="423946" grpId="0"/>
      <p:bldP spid="423948" grpId="0"/>
      <p:bldP spid="423949" grpId="0"/>
      <p:bldP spid="4239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-14" b="0"/>
          <a:stretch>
            <a:fillRect/>
          </a:stretch>
        </p:blipFill>
        <p:spPr>
          <a:xfrm>
            <a:off x="0" y="0"/>
            <a:ext cx="12192000" cy="69471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90372" y="457201"/>
            <a:ext cx="1013460" cy="4491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</a:t>
            </a:r>
            <a:r>
              <a:rPr lang="en-US" altLang="zh-CN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lang="zh-CN" altLang="en-US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思想</a:t>
            </a:r>
            <a:r>
              <a:rPr lang="en-US" altLang="zh-CN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endParaRPr lang="en-US" altLang="zh-CN" sz="5400" b="1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91851" y="466166"/>
            <a:ext cx="2721429" cy="4482755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5662930" y="244475"/>
            <a:ext cx="5874385" cy="61239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kern="1200" cap="none" spc="0" normalizeH="0" baseline="0" noProof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kumimoji="1" lang="zh-CN" altLang="en-US" sz="3200" b="1" kern="1200" cap="none" spc="0" normalizeH="0" baseline="0" noProof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曹雪芹，名霑，字梦阮，号雪芹，芹圃，芹溪。约生于公元1715年左右，卒于1763年左右，出身于一个有文化素养的皇家世仆家庭。历康熙、雍正、乾隆三朝。曹家本是汉人，后被努尔哈赤俘虏，曹家就在皇家做包衣（满语奴隶之意），入了满籍。曹家祖上有战功，高祖曹振彦跟随多尔滚出生入死，是清朝的开国功臣。到康熙年间，曹家已发迹。</a:t>
            </a:r>
            <a:endParaRPr kumimoji="1" lang="zh-CN" altLang="en-US" sz="3200" b="1" kern="1200" cap="none" spc="0" normalizeH="0" baseline="0" noProof="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8195" name="Picture 3" descr="cx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443230"/>
            <a:ext cx="4532630" cy="58985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0" name="Text Box 4"/>
          <p:cNvSpPr txBox="1"/>
          <p:nvPr/>
        </p:nvSpPr>
        <p:spPr>
          <a:xfrm>
            <a:off x="1446530" y="572770"/>
            <a:ext cx="736600" cy="55873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76200" cap="sq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accent1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满纸荒唐言，一把辛酸泪。</a:t>
            </a:r>
            <a:r>
              <a:rPr lang="zh-CN" altLang="en-US" sz="3600">
                <a:solidFill>
                  <a:schemeClr val="accent1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 </a:t>
            </a:r>
            <a:endParaRPr lang="zh-CN" altLang="en-US" sz="3600" b="1">
              <a:solidFill>
                <a:schemeClr val="accent1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  <p:sp>
        <p:nvSpPr>
          <p:cNvPr id="9221" name="Text Box 4"/>
          <p:cNvSpPr txBox="1"/>
          <p:nvPr/>
        </p:nvSpPr>
        <p:spPr>
          <a:xfrm>
            <a:off x="10419080" y="528320"/>
            <a:ext cx="736600" cy="56318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76200" cap="sq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chemeClr val="accent1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都云作者痴，谁解其中味。</a:t>
            </a:r>
            <a:r>
              <a:rPr lang="zh-CN" altLang="en-US" sz="3600">
                <a:solidFill>
                  <a:schemeClr val="accent1"/>
                </a:solidFill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 </a:t>
            </a:r>
            <a:endParaRPr lang="zh-CN" altLang="en-US" sz="3600" b="1">
              <a:solidFill>
                <a:schemeClr val="accent1"/>
              </a:solidFill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2823845" y="1168400"/>
            <a:ext cx="6955155" cy="574675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rgbClr val="FFFF00"/>
                </a:solidFill>
                <a:latin typeface="华康周氏行楷 W3" panose="03000309000000000000" charset="-122"/>
                <a:ea typeface="华康周氏行楷 W3" panose="03000309000000000000" charset="-122"/>
                <a:cs typeface="华康周氏行楷 W3" panose="03000309000000000000" charset="-122"/>
              </a:rPr>
              <a:t>回不去的</a:t>
            </a:r>
            <a:r>
              <a:rPr lang="en-US" altLang="zh-CN" sz="4400" b="1">
                <a:solidFill>
                  <a:srgbClr val="FFFF00"/>
                </a:solidFill>
                <a:latin typeface="华康周氏行楷 W3" panose="03000309000000000000" charset="-122"/>
                <a:ea typeface="华康周氏行楷 W3" panose="03000309000000000000" charset="-122"/>
                <a:cs typeface="华康周氏行楷 W3" panose="03000309000000000000" charset="-122"/>
              </a:rPr>
              <a:t>“</a:t>
            </a:r>
            <a:r>
              <a:rPr lang="zh-CN" altLang="en-US" sz="4400" b="1">
                <a:solidFill>
                  <a:srgbClr val="FFFF00"/>
                </a:solidFill>
                <a:latin typeface="华康周氏行楷 W3" panose="03000309000000000000" charset="-122"/>
                <a:ea typeface="华康周氏行楷 W3" panose="03000309000000000000" charset="-122"/>
                <a:cs typeface="华康周氏行楷 W3" panose="03000309000000000000" charset="-122"/>
              </a:rPr>
              <a:t>彼得潘梦幻岛</a:t>
            </a:r>
            <a:r>
              <a:rPr lang="en-US" altLang="zh-CN" sz="4400" b="1">
                <a:solidFill>
                  <a:srgbClr val="FFFF00"/>
                </a:solidFill>
                <a:latin typeface="华康周氏行楷 W3" panose="03000309000000000000" charset="-122"/>
                <a:ea typeface="华康周氏行楷 W3" panose="03000309000000000000" charset="-122"/>
                <a:cs typeface="华康周氏行楷 W3" panose="03000309000000000000" charset="-122"/>
              </a:rPr>
              <a:t>”</a:t>
            </a:r>
            <a:endParaRPr lang="zh-CN" altLang="en-US" sz="4400" b="1">
              <a:solidFill>
                <a:srgbClr val="FFFF00"/>
              </a:solidFill>
              <a:latin typeface="华康周氏行楷 W3" panose="03000309000000000000" charset="-122"/>
              <a:ea typeface="华康周氏行楷 W3" panose="03000309000000000000" charset="-122"/>
              <a:cs typeface="华康周氏行楷 W3" panose="03000309000000000000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2823845" y="2416175"/>
            <a:ext cx="6955155" cy="57658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rgbClr val="FFFF00"/>
                </a:solidFill>
                <a:latin typeface="华康周氏行楷 W3" panose="03000309000000000000" charset="-122"/>
                <a:ea typeface="华康周氏行楷 W3" panose="03000309000000000000" charset="-122"/>
              </a:rPr>
              <a:t>女性主义关怀的萌芽</a:t>
            </a:r>
            <a:endParaRPr lang="zh-CN" altLang="en-US" sz="4400" b="1">
              <a:solidFill>
                <a:srgbClr val="FFFF00"/>
              </a:solidFill>
              <a:latin typeface="华康周氏行楷 W3" panose="03000309000000000000" charset="-122"/>
              <a:ea typeface="华康周氏行楷 W3" panose="03000309000000000000" charset="-122"/>
            </a:endParaRPr>
          </a:p>
        </p:txBody>
      </p:sp>
      <p:sp>
        <p:nvSpPr>
          <p:cNvPr id="9224" name="矩形 9223"/>
          <p:cNvSpPr/>
          <p:nvPr/>
        </p:nvSpPr>
        <p:spPr>
          <a:xfrm>
            <a:off x="2691765" y="3666490"/>
            <a:ext cx="6958330" cy="57658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rgbClr val="FFFF00"/>
                </a:solidFill>
                <a:latin typeface="华康周氏行楷 W3" panose="03000309000000000000" charset="-122"/>
                <a:ea typeface="华康周氏行楷 W3" panose="03000309000000000000" charset="-122"/>
              </a:rPr>
              <a:t>人性自由与世俗规矩</a:t>
            </a:r>
            <a:endParaRPr lang="zh-CN" altLang="en-US" sz="4400" b="1">
              <a:solidFill>
                <a:srgbClr val="FFFF00"/>
              </a:solidFill>
              <a:latin typeface="华康周氏行楷 W3" panose="03000309000000000000" charset="-122"/>
              <a:ea typeface="华康周氏行楷 W3" panose="03000309000000000000" charset="-122"/>
            </a:endParaRPr>
          </a:p>
        </p:txBody>
      </p:sp>
      <p:sp>
        <p:nvSpPr>
          <p:cNvPr id="9225" name="矩形 9224"/>
          <p:cNvSpPr/>
          <p:nvPr/>
        </p:nvSpPr>
        <p:spPr>
          <a:xfrm>
            <a:off x="2691765" y="4946015"/>
            <a:ext cx="6953885" cy="57658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rgbClr val="FFFF00"/>
                </a:solidFill>
                <a:latin typeface="华康周氏行楷 W3" panose="03000309000000000000" charset="-122"/>
                <a:ea typeface="华康周氏行楷 W3" panose="03000309000000000000" charset="-122"/>
              </a:rPr>
              <a:t>悲凉之雾遍被华林</a:t>
            </a:r>
            <a:endParaRPr lang="zh-CN" altLang="en-US" sz="4400" b="1">
              <a:solidFill>
                <a:srgbClr val="FFFF00"/>
              </a:solidFill>
              <a:latin typeface="华康周氏行楷 W3" panose="03000309000000000000" charset="-122"/>
              <a:ea typeface="华康周氏行楷 W3" panose="030003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92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50520" y="291465"/>
            <a:ext cx="11490960" cy="6616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大观园</a:t>
            </a:r>
            <a:r>
              <a:rPr lang="en-US" altLang="zh-CN" sz="32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“</a:t>
            </a:r>
            <a:r>
              <a:rPr lang="zh-CN" altLang="en-US" sz="32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由盛转衰</a:t>
            </a:r>
            <a:endParaRPr lang="zh-CN" altLang="en-US" sz="3200" b="1">
              <a:solidFill>
                <a:schemeClr val="accent1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pPr algn="l"/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宝玉道:“我昨儿夜里倒想了一个主意:咱们索性回明了老太太，把二姐姐接回来，还叫他紫菱洲住着，</a:t>
            </a:r>
            <a:r>
              <a:rPr lang="zh-CN" altLang="en-US" sz="28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仍旧我们姐妹弟兄们一块儿吃，一块儿顽，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省得受孙家那混帐行子的气。等他来接，咱们硬不叫他去。由他接一百，咱们留一百回，只说是老太太的主意。这个岂不呢!”王夫人听了，又好笑，又好恼，说道:“你又发了呆气了，混说的是什么!大凡做了女孩儿，终久是要出门子的，嫁到人家去，娘家那里顾得，也只好看他自己的命运，碰得好就好，碰得不好也就没法儿。你难道没听见人说“嫁鸡随鸡，嫁狗随狗＇，那里个个都象你大姐姐做娘娘呢。况且你二姐姐是新媳妇，孙姑爷也还是年轻的人，各人有各人的牌气，新来年到，自然要有些扭别的。过几年大家摸着牌气儿，生儿长女以后，那就好了。你断断不许在老太太跟前说起半个字，我知道了是不依你的。快去干你的去罢，不要在这里混说。”说得宝玉也不敢作声，坐了一回，无精打彩的出来了。感着一肚子闷气，无处可泄，走到园中，一径往潇湘馆来。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pPr algn="l"/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25475" y="409575"/>
            <a:ext cx="1113790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宝玉低着头，伏在桌子上，呜呜咽咽，哭的说不出话来。黛玉便在椅子上征征的瞅着他，一会子问道:“到底是别人和你怄了气了，还是我得罪了你呢?”宝玉摇手道:“都不是，都不是。”黛玉道:“那么着为什么这么伤起心来?”宝玉道:“</a:t>
            </a:r>
            <a:r>
              <a:rPr lang="zh-CN" altLang="en-US" sz="28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我只想着咱们大家越早些死的越好，活着真真没有趣儿!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”黛玉听了这话，更觉惊讶，道:“这是什么话，你真正发了疯了不成!”宝玉道:“也并不是我发疯，我告诉你，你也不能不伤心。前儿二姐姐回来的样子和那些话，你也都听见看见了。</a:t>
            </a:r>
            <a:r>
              <a:rPr lang="zh-CN" altLang="en-US" sz="28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我想人到了大的时候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，为什么要嫁?嫁出去受人家这般苦楚!</a:t>
            </a:r>
            <a:r>
              <a:rPr lang="zh-CN" altLang="en-US" sz="28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还记得咱们初结“海棠社＇的时候，大家吟诗做东道，那时候何等热闹。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如今宝姐姐家去了;连香菱也不能过来，二姐姐又出了门子了，几个知心知意的人都不在一处，弄得这样光景。我原打算去告诉老太太接二姐姐回来，谁知太太不依，倒说我呆、混说，我又不敢言语。</a:t>
            </a:r>
            <a:r>
              <a:rPr lang="zh-CN" altLang="en-US" sz="28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这不多几时，你瞧瞧，园中光景，已经大变了。若再过几年，又不知怎么样了。故此越想不由人不心里难受起来。”</a:t>
            </a:r>
            <a:endParaRPr lang="zh-CN" altLang="en-US" sz="2800" b="1">
              <a:solidFill>
                <a:schemeClr val="accent1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904615" y="613410"/>
            <a:ext cx="419417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方正清楷 简" panose="02000500000000000000" charset="-122"/>
                <a:ea typeface="方正清楷 简" panose="02000500000000000000" charset="-122"/>
              </a:rPr>
              <a:t>紫菱洲歌</a:t>
            </a:r>
            <a:endParaRPr lang="zh-CN" altLang="en-US" sz="4000" b="1">
              <a:latin typeface="方正清楷 简" panose="02000500000000000000" charset="-122"/>
              <a:ea typeface="方正清楷 简" panose="02000500000000000000" charset="-122"/>
            </a:endParaRPr>
          </a:p>
          <a:p>
            <a:pPr algn="ctr"/>
            <a:r>
              <a:rPr lang="zh-CN" altLang="en-US" sz="4000" b="1">
                <a:latin typeface="方正清楷 简" panose="02000500000000000000" charset="-122"/>
                <a:ea typeface="方正清楷 简" panose="02000500000000000000" charset="-122"/>
              </a:rPr>
              <a:t>池塘一夜秋风冷，</a:t>
            </a:r>
            <a:endParaRPr lang="zh-CN" altLang="en-US" sz="4000" b="1">
              <a:latin typeface="方正清楷 简" panose="02000500000000000000" charset="-122"/>
              <a:ea typeface="方正清楷 简" panose="02000500000000000000" charset="-122"/>
            </a:endParaRPr>
          </a:p>
          <a:p>
            <a:pPr algn="ctr"/>
            <a:r>
              <a:rPr lang="zh-CN" altLang="en-US" sz="4000" b="1">
                <a:latin typeface="方正清楷 简" panose="02000500000000000000" charset="-122"/>
                <a:ea typeface="方正清楷 简" panose="02000500000000000000" charset="-122"/>
              </a:rPr>
              <a:t>吹散芰荷红玉影。</a:t>
            </a:r>
            <a:endParaRPr lang="zh-CN" altLang="en-US" sz="4000" b="1">
              <a:latin typeface="方正清楷 简" panose="02000500000000000000" charset="-122"/>
              <a:ea typeface="方正清楷 简" panose="02000500000000000000" charset="-122"/>
            </a:endParaRPr>
          </a:p>
          <a:p>
            <a:pPr algn="ctr"/>
            <a:r>
              <a:rPr lang="zh-CN" altLang="en-US" sz="4000" b="1">
                <a:latin typeface="方正清楷 简" panose="02000500000000000000" charset="-122"/>
                <a:ea typeface="方正清楷 简" panose="02000500000000000000" charset="-122"/>
              </a:rPr>
              <a:t>蓼花菱叶不胜愁，</a:t>
            </a:r>
            <a:endParaRPr lang="zh-CN" altLang="en-US" sz="4000" b="1">
              <a:latin typeface="方正清楷 简" panose="02000500000000000000" charset="-122"/>
              <a:ea typeface="方正清楷 简" panose="02000500000000000000" charset="-122"/>
            </a:endParaRPr>
          </a:p>
          <a:p>
            <a:pPr algn="ctr"/>
            <a:r>
              <a:rPr lang="zh-CN" altLang="en-US" sz="4000" b="1">
                <a:latin typeface="方正清楷 简" panose="02000500000000000000" charset="-122"/>
                <a:ea typeface="方正清楷 简" panose="02000500000000000000" charset="-122"/>
              </a:rPr>
              <a:t>重露繁霜压纤梗。</a:t>
            </a:r>
            <a:endParaRPr lang="zh-CN" altLang="en-US" sz="4000" b="1">
              <a:latin typeface="方正清楷 简" panose="02000500000000000000" charset="-122"/>
              <a:ea typeface="方正清楷 简" panose="02000500000000000000" charset="-122"/>
            </a:endParaRPr>
          </a:p>
          <a:p>
            <a:pPr algn="ctr"/>
            <a:r>
              <a:rPr lang="zh-CN" altLang="en-US" sz="4000" b="1">
                <a:solidFill>
                  <a:schemeClr val="accent1"/>
                </a:solidFill>
                <a:latin typeface="方正清楷 简" panose="02000500000000000000" charset="-122"/>
                <a:ea typeface="方正清楷 简" panose="02000500000000000000" charset="-122"/>
              </a:rPr>
              <a:t>不闻永昼敲棋声，</a:t>
            </a:r>
            <a:endParaRPr lang="zh-CN" altLang="en-US" sz="4000" b="1">
              <a:solidFill>
                <a:schemeClr val="accent1"/>
              </a:solidFill>
              <a:latin typeface="方正清楷 简" panose="02000500000000000000" charset="-122"/>
              <a:ea typeface="方正清楷 简" panose="02000500000000000000" charset="-122"/>
            </a:endParaRPr>
          </a:p>
          <a:p>
            <a:pPr algn="ctr"/>
            <a:r>
              <a:rPr lang="zh-CN" altLang="en-US" sz="4000" b="1">
                <a:solidFill>
                  <a:schemeClr val="accent1"/>
                </a:solidFill>
                <a:latin typeface="方正清楷 简" panose="02000500000000000000" charset="-122"/>
                <a:ea typeface="方正清楷 简" panose="02000500000000000000" charset="-122"/>
              </a:rPr>
              <a:t>燕泥点点污棋枰。</a:t>
            </a:r>
            <a:endParaRPr lang="zh-CN" altLang="en-US" sz="4000" b="1">
              <a:latin typeface="方正清楷 简" panose="02000500000000000000" charset="-122"/>
              <a:ea typeface="方正清楷 简" panose="02000500000000000000" charset="-122"/>
            </a:endParaRPr>
          </a:p>
          <a:p>
            <a:pPr algn="ctr"/>
            <a:r>
              <a:rPr lang="zh-CN" altLang="en-US" sz="4000" b="1">
                <a:latin typeface="方正清楷 简" panose="02000500000000000000" charset="-122"/>
                <a:ea typeface="方正清楷 简" panose="02000500000000000000" charset="-122"/>
              </a:rPr>
              <a:t>古人惜别怜朋友，</a:t>
            </a:r>
            <a:endParaRPr lang="zh-CN" altLang="en-US" sz="4000" b="1">
              <a:latin typeface="方正清楷 简" panose="02000500000000000000" charset="-122"/>
              <a:ea typeface="方正清楷 简" panose="02000500000000000000" charset="-122"/>
            </a:endParaRPr>
          </a:p>
          <a:p>
            <a:pPr algn="ctr"/>
            <a:r>
              <a:rPr lang="zh-CN" altLang="en-US" sz="4000" b="1">
                <a:latin typeface="方正清楷 简" panose="02000500000000000000" charset="-122"/>
                <a:ea typeface="方正清楷 简" panose="02000500000000000000" charset="-122"/>
              </a:rPr>
              <a:t>况我今当手足情！</a:t>
            </a:r>
            <a:endParaRPr lang="zh-CN" altLang="en-US" sz="4000" b="1">
              <a:latin typeface="方正清楷 简" panose="02000500000000000000" charset="-122"/>
              <a:ea typeface="方正清楷 简" panose="02000500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144270" y="587375"/>
            <a:ext cx="9902825" cy="532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悲凉</a:t>
            </a:r>
            <a:r>
              <a:rPr lang="en-US" altLang="zh-CN" sz="32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“</a:t>
            </a:r>
            <a:r>
              <a:rPr lang="zh-CN" altLang="en-US" sz="32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宿命</a:t>
            </a:r>
            <a:r>
              <a:rPr lang="en-US" altLang="zh-CN" sz="32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”</a:t>
            </a:r>
            <a:endParaRPr lang="en-US" altLang="zh-CN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endParaRPr lang="en-US" altLang="zh-CN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&lt;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聪明累</a:t>
            </a:r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&gt;机关算尽太聪明，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反算了卿卿性命。生前心已碎，死后性空灵。家富人宁，终有个，家亡人散各奔腾。枉费了，意悬悬半世心；</a:t>
            </a:r>
            <a:r>
              <a:rPr lang="zh-CN" altLang="en-US" sz="28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好一似，荡悠悠三更梦。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忽喇喇似大厦倾，昏惨惨似灯将尽。呀！一场欢喜忽悲辛，叹人世，终难定。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&lt;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飞鸟各投林</a:t>
            </a:r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&gt;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为官的，家业凋零；富贵的，金银散尽；有恩的，死里逃生；无情的，分明报应。欠命的，命已还；欠泪的，泪已尽。冤冤相报实非轻，分离聚合皆前定。欲知命短问前生，老来富贵也真侥幸。看破的，遁入空门；痴迷的，枉送了性命。好一似食尽鸟投林，</a:t>
            </a:r>
            <a:r>
              <a:rPr lang="zh-CN" altLang="en-US" sz="28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落了片白茫茫大地真干净！</a:t>
            </a:r>
            <a:endParaRPr lang="zh-CN" altLang="en-US" sz="2800" b="1">
              <a:solidFill>
                <a:schemeClr val="accent1"/>
              </a:solidFill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6502400"/>
            <a:ext cx="12192000" cy="35560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671483" y="2348753"/>
            <a:ext cx="85075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世人都晓神仙好，惟有功名忘不了</a:t>
            </a:r>
            <a:r>
              <a:rPr lang="en-US" altLang="zh-CN" sz="2800">
                <a:solidFill>
                  <a:schemeClr val="bg1"/>
                </a:solidFill>
              </a:rPr>
              <a:t>!</a:t>
            </a:r>
            <a:endParaRPr lang="en-US" altLang="zh-CN" sz="2800">
              <a:solidFill>
                <a:schemeClr val="bg1"/>
              </a:solidFill>
            </a:endParaRPr>
          </a:p>
          <a:p>
            <a:r>
              <a:rPr lang="zh-CN" altLang="en-US" sz="2800">
                <a:solidFill>
                  <a:schemeClr val="bg1"/>
                </a:solidFill>
              </a:rPr>
              <a:t>古今将相在何方</a:t>
            </a:r>
            <a:r>
              <a:rPr lang="en-US" altLang="zh-CN" sz="2800">
                <a:solidFill>
                  <a:schemeClr val="bg1"/>
                </a:solidFill>
              </a:rPr>
              <a:t>?   </a:t>
            </a:r>
            <a:r>
              <a:rPr lang="zh-CN" altLang="en-US" sz="2800">
                <a:solidFill>
                  <a:schemeClr val="bg1"/>
                </a:solidFill>
              </a:rPr>
              <a:t>荒冢一堆草没了。</a:t>
            </a:r>
            <a:endParaRPr lang="zh-CN" altLang="en-US" sz="2800">
              <a:solidFill>
                <a:schemeClr val="bg1"/>
              </a:solidFill>
            </a:endParaRPr>
          </a:p>
          <a:p>
            <a:r>
              <a:rPr lang="zh-CN" altLang="en-US" sz="2800">
                <a:solidFill>
                  <a:schemeClr val="bg1"/>
                </a:solidFill>
              </a:rPr>
              <a:t>世人都晓神仙好，只有金银忘不了</a:t>
            </a:r>
            <a:r>
              <a:rPr lang="en-US" altLang="zh-CN" sz="2800">
                <a:solidFill>
                  <a:schemeClr val="bg1"/>
                </a:solidFill>
              </a:rPr>
              <a:t>!</a:t>
            </a:r>
            <a:endParaRPr lang="en-US" altLang="zh-CN" sz="2800">
              <a:solidFill>
                <a:schemeClr val="bg1"/>
              </a:solidFill>
            </a:endParaRPr>
          </a:p>
          <a:p>
            <a:r>
              <a:rPr lang="zh-CN" altLang="en-US" sz="2800">
                <a:solidFill>
                  <a:schemeClr val="bg1"/>
                </a:solidFill>
              </a:rPr>
              <a:t>终朝只恨聚无多，及到多时眼闭了。</a:t>
            </a:r>
            <a:endParaRPr lang="zh-CN" altLang="en-US" sz="2800">
              <a:solidFill>
                <a:schemeClr val="bg1"/>
              </a:solidFill>
            </a:endParaRPr>
          </a:p>
          <a:p>
            <a:r>
              <a:rPr lang="zh-CN" altLang="en-US" sz="2800">
                <a:solidFill>
                  <a:schemeClr val="bg1"/>
                </a:solidFill>
              </a:rPr>
              <a:t>世人都晓神仙好，只有娇妻忘不了</a:t>
            </a:r>
            <a:r>
              <a:rPr lang="en-US" altLang="zh-CN" sz="2800">
                <a:solidFill>
                  <a:schemeClr val="bg1"/>
                </a:solidFill>
              </a:rPr>
              <a:t>!</a:t>
            </a:r>
            <a:endParaRPr lang="en-US" altLang="zh-CN" sz="2800">
              <a:solidFill>
                <a:schemeClr val="bg1"/>
              </a:solidFill>
            </a:endParaRPr>
          </a:p>
          <a:p>
            <a:r>
              <a:rPr lang="zh-CN" altLang="en-US" sz="2800">
                <a:solidFill>
                  <a:schemeClr val="bg1"/>
                </a:solidFill>
              </a:rPr>
              <a:t>君生日日说恩情，君死又随人去了。</a:t>
            </a:r>
            <a:endParaRPr lang="zh-CN" altLang="en-US" sz="2800">
              <a:solidFill>
                <a:schemeClr val="bg1"/>
              </a:solidFill>
            </a:endParaRPr>
          </a:p>
          <a:p>
            <a:r>
              <a:rPr lang="zh-CN" altLang="en-US" sz="2800">
                <a:solidFill>
                  <a:schemeClr val="bg1"/>
                </a:solidFill>
              </a:rPr>
              <a:t>世人都晓神仙好，只有儿孙忘不了</a:t>
            </a:r>
            <a:r>
              <a:rPr lang="en-US" altLang="zh-CN" sz="2800">
                <a:solidFill>
                  <a:schemeClr val="bg1"/>
                </a:solidFill>
              </a:rPr>
              <a:t>!</a:t>
            </a:r>
            <a:endParaRPr lang="en-US" altLang="zh-CN" sz="2800">
              <a:solidFill>
                <a:schemeClr val="bg1"/>
              </a:solidFill>
            </a:endParaRPr>
          </a:p>
          <a:p>
            <a:r>
              <a:rPr lang="zh-CN" altLang="en-US" sz="2800">
                <a:solidFill>
                  <a:schemeClr val="bg1"/>
                </a:solidFill>
              </a:rPr>
              <a:t>痴心父母古来多，孝顺儿孙谁见了</a:t>
            </a:r>
            <a:r>
              <a:rPr lang="en-US" altLang="zh-CN" sz="2800">
                <a:solidFill>
                  <a:schemeClr val="bg1"/>
                </a:solidFill>
              </a:rPr>
              <a:t>?</a:t>
            </a:r>
            <a:endParaRPr lang="en-US" altLang="zh-CN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52120" y="289560"/>
            <a:ext cx="1135951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</a:rPr>
              <a:t>女性命运</a:t>
            </a:r>
            <a:endParaRPr lang="zh-CN" altLang="en-US" sz="3200" b="1">
              <a:latin typeface="华康古籍木兰W3" panose="02020309000000000000" charset="-122"/>
              <a:ea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</a:rPr>
              <a:t>探春：我但凡是个男人，可以出得去，我必早走了，立一番事业，那时自有我一番道理。偏我是女孩儿家，一句多话也没有我乱说的。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  <a:p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</a:rPr>
              <a:t>宝黛：可叹停机德，堪怜咏絮才。玉带林中挂，金簪雪里埋。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  <a:p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</a:rPr>
              <a:t>妙玉：欲洁何曾洁，云空未必空。可怜金玉质，终陷泥淖中。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</a:rPr>
              <a:t>迎春：子系中山狼，得志便猖狂。金闺花柳质，一载赴黄粱。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  <a:p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</a:rPr>
              <a:t>晴雯：霁月难逢，彩云易散。心比天高，身为下贱。风流灵巧招人怨。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</a:rPr>
              <a:t>李纨：桃李春风结子完，到头谁似一盆兰。如冰水好空相妒，枉与他人作笑谈。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</a:rPr>
              <a:t>香菱：根并荷花一茎香，平生遭际实堪伤。自从两地生孤木，致使香魂返故乡。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91490" y="398145"/>
            <a:ext cx="1122426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第四十二回：蘅芜君兰言解疑癖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pPr algn="l"/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（宝钗）告诉他（黛玉）道:“你当我是谁，我也是个淘气的。从小七八岁上也够个入缠的。我们家也算是个读书人家，祖父手里也爱藏书先时人口多，姊妹弟兄都在一处，都怕看正经书。弟兄们也有爱诗的，也有爱词的，诸如这些“西厢”“琵琶＇以及“元人百种”，无所不有。他们是偷背着我们看，我们却也偷背着他们看。后来大人知道了，打的打，骂的骂，烧的烧，オ丢开了。</a:t>
            </a:r>
            <a:r>
              <a:rPr lang="zh-CN" altLang="en-US" sz="28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所以咱们女孩儿家不认得字的倒好。男人们读书不明理，尚且不如不读书的好，何况你我。就连作诗写字等事，原不是你我分内之事，究竟也不是男人分内之事。男入们读书明理，辅国治民，这便好了。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只是如今并不听见有这样的人，读了书倒更坏了。这是书误了他，可惜他也把书糟踏了，所以竟不如耕种买卖，倒没有什么大害处。你我只该做些针滑纺织的事才是，偏又认得了字，既认得了字，不过拣那正经的看也黑了，</a:t>
            </a:r>
            <a:r>
              <a:rPr lang="zh-CN" altLang="en-US" sz="28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最怕见了些杂书，移了性情，就不可救了。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”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7698" name="Picture 2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970" y="2095500"/>
            <a:ext cx="2819400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7699" name="Rectangle 3"/>
          <p:cNvSpPr>
            <a:spLocks noChangeArrowheads="1"/>
          </p:cNvSpPr>
          <p:nvPr/>
        </p:nvSpPr>
        <p:spPr bwMode="auto">
          <a:xfrm>
            <a:off x="1092200" y="1511935"/>
            <a:ext cx="691515" cy="3476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康古籍木兰W3" panose="02020309000000000000" charset="-122"/>
                <a:ea typeface="华康古籍木兰W3" panose="02020309000000000000" charset="-122"/>
                <a:cs typeface="+mn-cs"/>
              </a:rPr>
              <a:t>人</a:t>
            </a:r>
            <a:endParaRPr kumimoji="1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康古籍木兰W3" panose="02020309000000000000" charset="-122"/>
              <a:ea typeface="华康古籍木兰W3" panose="02020309000000000000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康古籍木兰W3" panose="02020309000000000000" charset="-122"/>
                <a:ea typeface="华康古籍木兰W3" panose="02020309000000000000" charset="-122"/>
                <a:cs typeface="+mn-cs"/>
              </a:rPr>
              <a:t>性</a:t>
            </a:r>
            <a:endParaRPr kumimoji="1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康古籍木兰W3" panose="02020309000000000000" charset="-122"/>
              <a:ea typeface="华康古籍木兰W3" panose="02020309000000000000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康古籍木兰W3" panose="02020309000000000000" charset="-122"/>
                <a:ea typeface="华康古籍木兰W3" panose="02020309000000000000" charset="-122"/>
                <a:cs typeface="+mn-cs"/>
              </a:rPr>
              <a:t>情</a:t>
            </a:r>
            <a:endParaRPr kumimoji="1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康古籍木兰W3" panose="02020309000000000000" charset="-122"/>
              <a:ea typeface="华康古籍木兰W3" panose="02020309000000000000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康古籍木兰W3" panose="02020309000000000000" charset="-122"/>
                <a:ea typeface="华康古籍木兰W3" panose="02020309000000000000" charset="-122"/>
                <a:cs typeface="+mn-cs"/>
              </a:rPr>
              <a:t>感</a:t>
            </a:r>
            <a:endParaRPr kumimoji="1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康古籍木兰W3" panose="02020309000000000000" charset="-122"/>
              <a:ea typeface="华康古籍木兰W3" panose="02020309000000000000" charset="-122"/>
              <a:cs typeface="+mn-cs"/>
            </a:endParaRPr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10668000" y="1736725"/>
            <a:ext cx="691515" cy="3476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康古籍木兰W3" panose="02020309000000000000" charset="-122"/>
                <a:ea typeface="华康古籍木兰W3" panose="02020309000000000000" charset="-122"/>
                <a:cs typeface="+mn-cs"/>
              </a:rPr>
              <a:t>光</a:t>
            </a:r>
            <a:endParaRPr kumimoji="1" lang="zh-CN" altLang="en-US" sz="40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康古籍木兰W3" panose="02020309000000000000" charset="-122"/>
              <a:ea typeface="华康古籍木兰W3" panose="02020309000000000000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康古籍木兰W3" panose="02020309000000000000" charset="-122"/>
                <a:ea typeface="华康古籍木兰W3" panose="02020309000000000000" charset="-122"/>
                <a:cs typeface="+mn-cs"/>
              </a:rPr>
              <a:t>宗</a:t>
            </a:r>
            <a:endParaRPr kumimoji="1" lang="zh-CN" altLang="en-US" sz="40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康古籍木兰W3" panose="02020309000000000000" charset="-122"/>
              <a:ea typeface="华康古籍木兰W3" panose="02020309000000000000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康古籍木兰W3" panose="02020309000000000000" charset="-122"/>
                <a:ea typeface="华康古籍木兰W3" panose="02020309000000000000" charset="-122"/>
                <a:cs typeface="+mn-cs"/>
              </a:rPr>
              <a:t>耀</a:t>
            </a:r>
            <a:endParaRPr kumimoji="1" lang="zh-CN" altLang="en-US" sz="40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康古籍木兰W3" panose="02020309000000000000" charset="-122"/>
              <a:ea typeface="华康古籍木兰W3" panose="02020309000000000000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康古籍木兰W3" panose="02020309000000000000" charset="-122"/>
                <a:ea typeface="华康古籍木兰W3" panose="02020309000000000000" charset="-122"/>
                <a:cs typeface="+mn-cs"/>
              </a:rPr>
              <a:t>祖</a:t>
            </a:r>
            <a:endParaRPr kumimoji="1" lang="zh-CN" altLang="en-US" sz="40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康古籍木兰W3" panose="02020309000000000000" charset="-122"/>
              <a:ea typeface="华康古籍木兰W3" panose="02020309000000000000" charset="-122"/>
              <a:cs typeface="+mn-cs"/>
            </a:endParaRPr>
          </a:p>
        </p:txBody>
      </p:sp>
      <p:sp>
        <p:nvSpPr>
          <p:cNvPr id="157701" name="Text Box 5"/>
          <p:cNvSpPr txBox="1">
            <a:spLocks noChangeArrowheads="1"/>
          </p:cNvSpPr>
          <p:nvPr/>
        </p:nvSpPr>
        <p:spPr bwMode="auto">
          <a:xfrm>
            <a:off x="5635308" y="2273935"/>
            <a:ext cx="921385" cy="25323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800" b="1" kern="1200" cap="none" spc="0" normalizeH="0" baseline="0" noProof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康乾隆行楷 W7" panose="03000709000000000000" charset="-122"/>
                <a:ea typeface="华康乾隆行楷 W7" panose="03000709000000000000" charset="-122"/>
                <a:cs typeface="+mn-cs"/>
              </a:rPr>
              <a:t>思想对立</a:t>
            </a:r>
            <a:endParaRPr kumimoji="1" lang="zh-CN" altLang="en-US" sz="4800" b="1" kern="1200" cap="none" spc="0" normalizeH="0" baseline="0" noProof="0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康乾隆行楷 W7" panose="03000709000000000000" charset="-122"/>
              <a:ea typeface="华康乾隆行楷 W7" panose="03000709000000000000" charset="-122"/>
              <a:cs typeface="+mn-cs"/>
            </a:endParaRPr>
          </a:p>
        </p:txBody>
      </p:sp>
      <p:sp>
        <p:nvSpPr>
          <p:cNvPr id="157702" name="Rectangle 6"/>
          <p:cNvSpPr/>
          <p:nvPr/>
        </p:nvSpPr>
        <p:spPr>
          <a:xfrm>
            <a:off x="1312545" y="5213350"/>
            <a:ext cx="9868535" cy="138366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“</a:t>
            </a:r>
            <a:r>
              <a:rPr lang="zh-CN" altLang="en-US" sz="2800" b="1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宝玉的思想里充满着颓废，而维护正统者是容不得颓废的。颓废永远不是主流，不是正统。这两种观念的冲突，最后演变为暴力是必然的，因为两者不可调和。”（王蒙）</a:t>
            </a:r>
            <a:endParaRPr lang="zh-CN" altLang="en-US" sz="2800" b="1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  <p:pic>
        <p:nvPicPr>
          <p:cNvPr id="157703" name="Picture 7" descr="图片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720" y="2135823"/>
            <a:ext cx="2674938" cy="2678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87390" y="139700"/>
            <a:ext cx="64909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 “自今日为始，不许再做诗做对的了。单要学习八股文章，限你一年，若毫无长进，你也不用念书了，我也不愿有你这样的儿子了。”      </a:t>
            </a:r>
            <a:endParaRPr lang="zh-CN" altLang="en-US" sz="2800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085" y="570865"/>
            <a:ext cx="54883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“我最讨厌这些道学话，更可笑的是八股文章。</a:t>
            </a:r>
            <a:r>
              <a:rPr lang="en-US" altLang="zh-CN" sz="2800">
                <a:latin typeface="华康隶书体W7" panose="03000709000000000000" charset="-122"/>
                <a:ea typeface="华康隶书体W7" panose="03000709000000000000" charset="-122"/>
                <a:cs typeface="华康隶书体W7" panose="03000709000000000000" charset="-122"/>
              </a:rPr>
              <a:t>”</a:t>
            </a:r>
            <a:endParaRPr lang="en-US" altLang="zh-CN" sz="2800">
              <a:latin typeface="华康隶书体W7" panose="03000709000000000000" charset="-122"/>
              <a:ea typeface="华康隶书体W7" panose="03000709000000000000" charset="-122"/>
              <a:cs typeface="华康隶书体W7" panose="03000709000000000000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7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7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57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157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/>
      <p:bldP spid="157700" grpId="0"/>
      <p:bldP spid="157701" grpId="0"/>
      <p:bldP spid="157702" grpId="0"/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lum contras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438" b="8000"/>
          <a:stretch>
            <a:fillRect/>
          </a:stretch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471150"/>
            <a:ext cx="12191999" cy="335333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flipH="1">
            <a:off x="9777678" y="198120"/>
            <a:ext cx="2231442" cy="1041783"/>
            <a:chOff x="0" y="5712946"/>
            <a:chExt cx="2231442" cy="1041783"/>
          </a:xfrm>
        </p:grpSpPr>
        <p:sp>
          <p:nvSpPr>
            <p:cNvPr id="15" name="矩形 14"/>
            <p:cNvSpPr/>
            <p:nvPr/>
          </p:nvSpPr>
          <p:spPr>
            <a:xfrm>
              <a:off x="1025730" y="5712946"/>
              <a:ext cx="664194" cy="66419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9075" y="5999552"/>
              <a:ext cx="755177" cy="755177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6161964"/>
              <a:ext cx="464024" cy="46402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867500" y="6390787"/>
              <a:ext cx="363942" cy="363942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5400000" flipH="1" flipV="1">
            <a:off x="437094" y="241085"/>
            <a:ext cx="724117" cy="638187"/>
            <a:chOff x="11264824" y="6011089"/>
            <a:chExt cx="724117" cy="638187"/>
          </a:xfrm>
        </p:grpSpPr>
        <p:sp>
          <p:nvSpPr>
            <p:cNvPr id="23" name="矩形 22"/>
            <p:cNvSpPr/>
            <p:nvPr/>
          </p:nvSpPr>
          <p:spPr>
            <a:xfrm>
              <a:off x="11264824" y="6285334"/>
              <a:ext cx="363942" cy="363942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524917" y="6011089"/>
              <a:ext cx="464024" cy="46402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/>
                <a:ea typeface="方正兰亭纤黑_GBK"/>
                <a:cs typeface="+mn-cs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18135" y="2471420"/>
            <a:ext cx="116909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       </a:t>
            </a:r>
            <a:r>
              <a:rPr lang="zh-CN" altLang="en-US" sz="3200"/>
              <a:t>经学家看见《易》，道学家看见淫，才子看见缠绵，革命家看见排满，流言家看见宫闱秘事……在我的眼下的宝玉，却看见他看见许多死亡；证成多所爱者，当大苦恼，因为世上，不幸人多。惟憎人者，幸灾乐祸，于一生中，得小欢喜，少有罣碍。然而憎人却不过是爱人者的败亡的逃路，与宝玉之终于出家，同一小器。                                                                       </a:t>
            </a:r>
            <a:r>
              <a:rPr lang="en-US" altLang="zh-CN" sz="3200"/>
              <a:t>——</a:t>
            </a:r>
            <a:r>
              <a:rPr lang="zh-CN" altLang="en-US" sz="3200"/>
              <a:t>鲁迅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3827780" y="746125"/>
            <a:ext cx="7861300" cy="4831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2800" kern="1200" cap="none" spc="0" normalizeH="0" baseline="0" noProof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kumimoji="1" lang="zh-CN" altLang="en-US" sz="2800" b="1" kern="1200" cap="none" spc="0" normalizeH="0" baseline="0" noProof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曾祖父曹玺也有战功，官至工部侍郎。康熙登基以后，曾祖曹玺、祖父曹寅、伯父曹颙、父亲曹钊老织造的官职达六十年之久，负责掌管宫廷所需各种织物的织造、采购、供应等任务，并为皇帝耳目，被封为一品大官，负有探听江南一带社会动向、随时奏扳的政治使命。康熙六次南巡，以江宁织造署为行宫，其中四次是在曹寅任内。曹玺的妻子是康熙皇帝的乳母，曹玺的儿子曹寅又是康熙皇帝的侍读。曹寅还做过两淮巡盐御史，他两个女儿都被选做王妃。由此可见曹家的显赫以及与皇室的密切关系。</a:t>
            </a:r>
            <a:endParaRPr kumimoji="1" lang="zh-CN" altLang="en-US" sz="2800" b="1" kern="1200" cap="none" spc="0" normalizeH="0" baseline="0" noProof="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6150" name="图片 1" descr="300000764046130749371405677_9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183" y="487045"/>
            <a:ext cx="2989262" cy="54975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73430" y="732790"/>
            <a:ext cx="1043178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accent1"/>
                </a:solidFill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推荐材料：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学习强国</a:t>
            </a:r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——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视听学习</a:t>
            </a:r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——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慕课</a:t>
            </a:r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——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人文史哲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——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《红楼梦》的空间艺术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——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六大名著导读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《红楼梦》的女性形象及</a:t>
            </a:r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“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红学</a:t>
            </a:r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”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略说（南开大学张劼夫）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张爱玲《红楼梦魇》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蒋勋《蒋勋说红楼梦》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刘心武、王蒙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  <a:p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专业的</a:t>
            </a:r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“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红学</a:t>
            </a:r>
            <a:r>
              <a:rPr lang="en-US" altLang="zh-CN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”</a:t>
            </a:r>
            <a:r>
              <a:rPr lang="zh-CN" altLang="en-US" sz="2800" b="1">
                <a:latin typeface="华康古籍木兰W3" panose="02020309000000000000" charset="-122"/>
                <a:ea typeface="华康古籍木兰W3" panose="02020309000000000000" charset="-122"/>
                <a:cs typeface="华康古籍木兰W3" panose="02020309000000000000" charset="-122"/>
              </a:rPr>
              <a:t>：周汝昌、俞平伯</a:t>
            </a:r>
            <a:endParaRPr lang="zh-CN" altLang="en-US" sz="2800" b="1">
              <a:latin typeface="华康古籍木兰W3" panose="02020309000000000000" charset="-122"/>
              <a:ea typeface="华康古籍木兰W3" panose="02020309000000000000" charset="-122"/>
              <a:cs typeface="华康古籍木兰W3" panose="02020309000000000000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98200" y="11226800"/>
            <a:ext cx="330200" cy="2413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3848100" y="487045"/>
            <a:ext cx="7861300" cy="6000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indent="457200" defTabSz="914400" fontAlgn="auto">
              <a:spcBef>
                <a:spcPct val="0"/>
              </a:spcBef>
              <a:buClrTx/>
              <a:buSzTx/>
              <a:buFontTx/>
              <a:defRPr/>
            </a:pPr>
            <a:r>
              <a:rPr kumimoji="1" sz="3200" b="1" kern="1200" cap="none" spc="0" normalizeH="0" baseline="0" noProof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曹雪芹在少年时代经历过一段“棉衣纨裤”“饫甘餍肥”的贵族生活，康熙末年，皇子们分朋树党，争权谋位。最后是四皇子胤祯夺得了帝位。雍正即位后，展开了一场残酷的清除政敌的斗争。残酷地迫害和镇压了与己争夺皇位的诸兄弟和异己的政治势力。他的父亲任期内财款亏空等原因，被罢官、抄家、下监狱。后又遣回北京，家道从此衰落，曹雪芹当时大约只有十二、三岁，还在南京，被遣送回北京，住在北京香山，即今香山公园脚下。《红楼梦》就是在这里写成的。</a:t>
            </a:r>
            <a:endParaRPr kumimoji="1" sz="3200" b="1" kern="1200" cap="none" spc="0" normalizeH="0" baseline="0" noProof="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7171" name="图片 1" descr="4639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704850"/>
            <a:ext cx="3264535" cy="5321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Picture 2" descr="曹雪芹故居"/>
          <p:cNvPicPr>
            <a:picLocks noChangeAspect="1"/>
          </p:cNvPicPr>
          <p:nvPr>
            <p:ph sz="half" idx="2"/>
          </p:nvPr>
        </p:nvPicPr>
        <p:blipFill>
          <a:blip r:embed="rId2">
            <a:lum bright="23999"/>
          </a:blip>
          <a:stretch>
            <a:fillRect/>
          </a:stretch>
        </p:blipFill>
        <p:spPr>
          <a:xfrm>
            <a:off x="6848475" y="365760"/>
            <a:ext cx="5029200" cy="5927090"/>
          </a:xfrm>
        </p:spPr>
      </p:pic>
      <p:sp>
        <p:nvSpPr>
          <p:cNvPr id="9219" name="Rectangle 3"/>
          <p:cNvSpPr>
            <a:spLocks noGrp="1"/>
          </p:cNvSpPr>
          <p:nvPr/>
        </p:nvSpPr>
        <p:spPr>
          <a:xfrm>
            <a:off x="628015" y="480695"/>
            <a:ext cx="6060440" cy="6477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624205" algn="just" eaLnBrk="1" hangingPunct="1">
              <a:buClrTx/>
              <a:buSzTx/>
              <a:buFontTx/>
              <a:buNone/>
            </a:pPr>
            <a:r>
              <a:rPr kumimoji="1" lang="zh-CN" altLang="en-US" sz="28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四十岁后，他进入了凄苦的晚年，生活日渐贫困，到了“举家食粥酒常赊”的境地。五十岁得一子，因生活穷困，儿子得病夭折。他伤感成疾，在贫病交迫中，于大年三十搁笔长逝。死后，“留下琴剑在壁，新妇飘零”，连手稿也无人整理。几位好友草草殡埋了这位伟大作家。</a:t>
            </a:r>
            <a:endParaRPr kumimoji="1" lang="zh-CN" altLang="en-US" sz="2800" b="1" noProof="0" smtClean="0"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marL="0" indent="624205" algn="just" eaLnBrk="1" hangingPunct="1">
              <a:buClrTx/>
              <a:buSzTx/>
              <a:buFontTx/>
              <a:buNone/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他一生遭遇的天壤之别的变化，促使他深刻思考自己的经历，对社会问题产生疑问。</a:t>
            </a:r>
            <a:r>
              <a:rPr 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最终，在悼红轩中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披阅十载，增删五次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，著成《红楼梦》。</a:t>
            </a:r>
            <a:endParaRPr lang="zh-CN" altLang="en-US" sz="2800" b="1">
              <a:solidFill>
                <a:schemeClr val="accent2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t="-14" b="0"/>
          <a:stretch>
            <a:fillRect/>
          </a:stretch>
        </p:blipFill>
        <p:spPr>
          <a:xfrm>
            <a:off x="0" y="0"/>
            <a:ext cx="12192000" cy="694715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90372" y="457201"/>
            <a:ext cx="1013460" cy="4491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读</a:t>
            </a:r>
            <a:r>
              <a:rPr lang="en-US" altLang="zh-CN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lang="zh-CN" altLang="en-US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成就</a:t>
            </a:r>
            <a:r>
              <a:rPr lang="en-US" altLang="zh-CN" sz="5400" b="1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endParaRPr lang="en-US" altLang="zh-CN" sz="5400" b="1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91851" y="466166"/>
            <a:ext cx="2721429" cy="4482755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4626" name="Rectangle 2"/>
          <p:cNvSpPr>
            <a:spLocks noChangeArrowheads="1"/>
          </p:cNvSpPr>
          <p:nvPr/>
        </p:nvSpPr>
        <p:spPr bwMode="auto">
          <a:xfrm>
            <a:off x="967105" y="886460"/>
            <a:ext cx="1051814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《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红楼梦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是我国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18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世纪中期出现的一部古典小说。它高度的艺术性，在我国及世界文学发展史上占有显著的地位。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红楼梦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原名</a:t>
            </a:r>
            <a:r>
              <a:rPr kumimoji="0" lang="en-US" altLang="zh-CN" sz="3200" b="1" i="0" u="sng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kumimoji="0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石头记</a:t>
            </a:r>
            <a:r>
              <a:rPr kumimoji="0" lang="en-US" altLang="zh-CN" sz="3200" b="1" i="0" u="sng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kumimoji="0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是我国明清小说中最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3488055" y="2621280"/>
            <a:ext cx="8302625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杰出的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现实主义作品</a:t>
            </a:r>
            <a:r>
              <a:rPr kumimoji="0" lang="zh-CN" altLang="en-US" sz="3200" b="1" u="sng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r>
              <a: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共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１２０</a:t>
            </a:r>
            <a:r>
              <a:rPr kumimoji="0" lang="zh-CN" altLang="en-US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回，前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８０</a:t>
            </a:r>
            <a:r>
              <a:rPr kumimoji="0" lang="zh-CN" altLang="en-US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回是曹雪芹所作。后</a:t>
            </a:r>
            <a:r>
              <a:rPr kumimoji="0" lang="en-US" altLang="zh-CN" sz="3200" b="1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０</a:t>
            </a:r>
            <a:r>
              <a:rPr kumimoji="0" lang="zh-CN" altLang="en-US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回，</a:t>
            </a:r>
            <a:r>
              <a: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作者在去世之前已经写完，只是由于未能传抄行世最终迷失了。到１８世纪末，</a:t>
            </a:r>
            <a:r>
              <a:rPr kumimoji="0" lang="zh-CN" altLang="en-US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高鹗续写了后４０回。</a:t>
            </a:r>
            <a:r>
              <a:rPr kumimoji="0" lang="en-US" altLang="zh-CN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kumimoji="0" lang="zh-CN" altLang="en-US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红楼梦</a:t>
            </a:r>
            <a:r>
              <a:rPr kumimoji="0" lang="en-US" altLang="zh-CN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kumimoji="0" lang="zh-CN" altLang="en-US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以贾、史、王、薛四大家族的兴衰为背景，以贾宝玉和林黛玉的爱情悲剧为主线</a:t>
            </a:r>
            <a:r>
              <a: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，真实而艺术的反映了我国封建社会走向衰亡的历史趋势。</a:t>
            </a:r>
            <a:endParaRPr kumimoji="0" lang="zh-CN" altLang="en-US" sz="32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R="0" defTabSz="914400">
              <a:buClrTx/>
              <a:buSzTx/>
              <a:buFontTx/>
              <a:defRPr/>
            </a:pPr>
            <a:endParaRPr kumimoji="0" lang="zh-CN" altLang="en-US" sz="3200" b="1" kern="1200" cap="none" spc="0" normalizeH="0" baseline="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1268" name="WordArt 4"/>
          <p:cNvSpPr>
            <a:spLocks noTextEdit="1"/>
          </p:cNvSpPr>
          <p:nvPr/>
        </p:nvSpPr>
        <p:spPr>
          <a:xfrm>
            <a:off x="4011295" y="368300"/>
            <a:ext cx="3657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800" spc="720">
                <a:solidFill>
                  <a:schemeClr val="accent1"/>
                </a:solidFill>
                <a:effectLst>
                  <a:outerShdw dist="45791" dir="3378595" algn="ctr" rotWithShape="0">
                    <a:srgbClr val="4D4D4D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作品简介</a:t>
            </a:r>
            <a:endParaRPr lang="zh-CN" altLang="en-US" sz="2800" spc="720">
              <a:solidFill>
                <a:schemeClr val="accent1"/>
              </a:solidFill>
              <a:effectLst>
                <a:outerShdw dist="45791" dir="3378595" algn="ctr" rotWithShape="0">
                  <a:srgbClr val="4D4D4D">
                    <a:alpha val="79999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1269" name="Picture 5" descr="index1_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23" y="2356485"/>
            <a:ext cx="3048000" cy="4191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内容占位符 2"/>
          <p:cNvSpPr>
            <a:spLocks noGrp="1"/>
          </p:cNvSpPr>
          <p:nvPr>
            <p:ph idx="1"/>
          </p:nvPr>
        </p:nvSpPr>
        <p:spPr>
          <a:xfrm>
            <a:off x="814705" y="473710"/>
            <a:ext cx="10655300" cy="5486400"/>
          </a:xfrm>
          <a:prstGeom prst="rect">
            <a:avLst/>
          </a:prstGeom>
        </p:spPr>
        <p:txBody>
          <a:bodyPr vert="horz" wrap="square" lIns="109728" tIns="54864" rIns="109728" bIns="54864" numCol="1" anchor="t" anchorCtr="0" compatLnSpc="1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>
              <a:buNone/>
            </a:pPr>
            <a:r>
              <a:rPr lang="zh-CN" altLang="en-US" sz="3840" b="1" spc="0">
                <a:solidFill>
                  <a:srgbClr val="002060"/>
                </a:solidFill>
                <a:latin typeface="华文行楷" panose="02010800040101010101" charset="-122"/>
                <a:ea typeface="华文行楷" panose="02010800040101010101" charset="-122"/>
                <a:cs typeface="华文楷体" panose="02010600040101010101" charset="-122"/>
              </a:rPr>
              <a:t>成书之迷与研究之盛</a:t>
            </a:r>
            <a:endParaRPr lang="zh-CN" altLang="zh-CN" sz="2400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342900" marR="0" lvl="0" indent="-342900"/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曹雪芹的祖父曹寅是康熙帝的亲信，曾任江宁织造，接驾五次，而曹雪芹是在家族败落后创作的</a:t>
            </a:r>
            <a:r>
              <a:rPr lang="en-US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红楼梦</a:t>
            </a:r>
            <a:r>
              <a:rPr lang="en-US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，其他知之甚少。</a:t>
            </a:r>
            <a:endParaRPr lang="en-US" altLang="zh-CN" sz="2800" b="1">
              <a:solidFill>
                <a:srgbClr val="04077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342900" marR="0" lvl="0" indent="-342900"/>
            <a:r>
              <a:rPr lang="en-US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1754</a:t>
            </a:r>
            <a:r>
              <a:rPr lang="zh-CN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年《脂砚斋重评石头记》手抄本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面世，但这样的</a:t>
            </a:r>
            <a:r>
              <a:rPr lang="zh-CN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手抄版本有十几种，最多的只有前八十回。</a:t>
            </a:r>
            <a:endParaRPr lang="en-US" altLang="zh-CN" sz="2800" b="1">
              <a:solidFill>
                <a:srgbClr val="04077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342900" marR="0" lvl="0" indent="-342900"/>
            <a:r>
              <a:rPr lang="en-US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1791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年由</a:t>
            </a:r>
            <a:r>
              <a:rPr lang="zh-CN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高鹗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等补写的</a:t>
            </a:r>
            <a:r>
              <a:rPr lang="en-US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120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回本</a:t>
            </a:r>
            <a:r>
              <a:rPr lang="en-US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红楼梦</a:t>
            </a:r>
            <a:r>
              <a:rPr lang="en-US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刊刻付印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zh-CN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这后四十回无论从思想还是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艺术</a:t>
            </a:r>
            <a:r>
              <a:rPr lang="zh-CN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与前八十回不能相提并论。</a:t>
            </a:r>
            <a:endParaRPr lang="zh-CN" altLang="zh-CN" sz="2800" b="1">
              <a:solidFill>
                <a:srgbClr val="04077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342900" marR="0" lvl="0" indent="-342900"/>
            <a:r>
              <a:rPr lang="zh-CN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自从《红楼梦》问世那天起，就形成一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支</a:t>
            </a:r>
            <a:r>
              <a:rPr lang="zh-CN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读红、研红的</a:t>
            </a:r>
            <a:r>
              <a:rPr lang="zh-CN" altLang="en-US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队伍。后来就</a:t>
            </a:r>
            <a:r>
              <a:rPr lang="zh-CN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形成一门研究《红楼梦》的学问</a:t>
            </a:r>
            <a:r>
              <a:rPr lang="en-US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zh-CN" sz="2800" b="1" spc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红学</a:t>
            </a:r>
            <a:r>
              <a:rPr lang="zh-CN" altLang="zh-CN" sz="2800" b="1" spc="0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zh-CN" sz="2800" b="1">
              <a:solidFill>
                <a:srgbClr val="04077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342900" marR="0" lvl="0" indent="-342900"/>
            <a:r>
              <a:rPr lang="zh-CN" altLang="zh-CN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红学家俞平伯说：“《红楼梦》的的确确，不折不扣，是</a:t>
            </a:r>
            <a:r>
              <a:rPr lang="zh-CN" altLang="zh-CN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第一奇书</a:t>
            </a:r>
            <a:r>
              <a:rPr lang="zh-CN" altLang="zh-CN" sz="2800" b="1">
                <a:solidFill>
                  <a:srgbClr val="04077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。”</a:t>
            </a:r>
            <a:endParaRPr lang="zh-CN" altLang="zh-CN" sz="2800" b="1">
              <a:solidFill>
                <a:srgbClr val="040776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RGE_SHAPE" val="1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i*1"/>
  <p:tag name="KSO_WM_UNIT_INDEX" val="1"/>
  <p:tag name="KSO_WM_UNIT_LAYERLEVEL" val="1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i*2"/>
  <p:tag name="KSO_WM_UNIT_INDEX" val="2"/>
  <p:tag name="KSO_WM_UNIT_LAYERLEVEL" val="1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2"/>
  <p:tag name="KSO_WM_UNIT_INDEX" val="2"/>
  <p:tag name="KSO_WM_UNIT_LAYERLEVEL" val="1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RGE_SHAPE" val="1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1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1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161"/>
  <p:tag name="KSO_WM_TEMPLATE_SUBCATEGORY" val="0"/>
  <p:tag name="KSO_WM_TEMPLATE_THUMBS_INDEX" val="1、8"/>
  <p:tag name="KSO_WM_UNIT_SHOW_EDIT_AREA_INDICATION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7"/>
  <p:tag name="KSO_WM_UNIT_COMPATIBLE" val="0"/>
  <p:tag name="KSO_WM_UNIT_DIAGRAM_ISNUMVISUAL" val="0"/>
  <p:tag name="KSO_WM_UNIT_DIAGRAM_ISREFERUNIT" val="0"/>
  <p:tag name="KSO_WM_UNIT_HIGHLIGHT" val="0"/>
  <p:tag name="KSO_WM_UNIT_ID" val="custom20200967_1*a*1"/>
  <p:tag name="KSO_WM_UNIT_INDEX" val="1"/>
  <p:tag name="KSO_WM_UNIT_ISCONTENTSTITLE" val="0"/>
  <p:tag name="KSO_WM_UNIT_LAYERLEVEL" val="1"/>
  <p:tag name="KSO_WM_UNIT_NOCLEAR" val="0"/>
  <p:tag name="KSO_WM_UNIT_PRESET_TEXT" val="云想衣裳花想容"/>
  <p:tag name="KSO_WM_UNIT_TYPE" val="a"/>
  <p:tag name="KSO_WM_UNIT_VALUE" val="7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7"/>
  <p:tag name="KSO_WM_UNIT_COMPATIBLE" val="0"/>
  <p:tag name="KSO_WM_UNIT_DIAGRAM_ISNUMVISUAL" val="0"/>
  <p:tag name="KSO_WM_UNIT_DIAGRAM_ISREFERUNIT" val="0"/>
  <p:tag name="KSO_WM_UNIT_HIGHLIGHT" val="0"/>
  <p:tag name="KSO_WM_UNIT_ID" val="custom20200967_1*b*1"/>
  <p:tag name="KSO_WM_UNIT_INDEX" val="1"/>
  <p:tag name="KSO_WM_UNIT_ISCONTENTSTITLE" val="0"/>
  <p:tag name="KSO_WM_UNIT_LAYERLEVEL" val="1"/>
  <p:tag name="KSO_WM_UNIT_NOCLEAR" val="0"/>
  <p:tag name="KSO_WM_UNIT_PRESET_TEXT" val="点击此处添加小标题"/>
  <p:tag name="KSO_WM_UNIT_TYPE" val="b"/>
  <p:tag name="KSO_WM_UNIT_VALUE" val="10"/>
</p:tagLst>
</file>

<file path=ppt/tags/tag185.xml><?xml version="1.0" encoding="utf-8"?>
<p:tagLst xmlns:p="http://schemas.openxmlformats.org/presentationml/2006/main">
  <p:tag name="KSO_WM_BEAUTIFY_FLAG" val="#wm#"/>
  <p:tag name="KSO_WM_SLIDE_ID" val="custom20200967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200967"/>
  <p:tag name="KSO_WM_TEMPLATE_SUBCATEGORY" val="0"/>
  <p:tag name="KSO_WM_TEMPLATE_THUMBS_INDEX" val="1、6、7、8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9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94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9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96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97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199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20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7"/>
</p:tagLst>
</file>

<file path=ppt/tags/tag20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RGE_SHAPE" val="1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RGE_SHAPE" val="1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"/>
  <p:tag name="KSO_WM_UNIT_INDEX" val="2"/>
  <p:tag name="KSO_WM_UNIT_LARGE_SHAPE" val="1"/>
  <p:tag name="KSO_WM_UNIT_LAYERLEVEL" val="1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RGE_SHAPE" val="1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i*1"/>
  <p:tag name="KSO_WM_UNIT_INDEX" val="1"/>
  <p:tag name="KSO_WM_UNIT_LAYERLEVEL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RGE_SHAPE" val="1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RGE_SHAPE" val="1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RGE_SHAPE" val="1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RGE_SHAPE" val="1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7"/>
  <p:tag name="KSO_WM_TEMPLATE_SUBCATEGORY" val="0"/>
  <p:tag name="KSO_WM_TEMPLATE_THUMBS_INDEX" val="1、6、7、8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za4djidc">
      <a:dk1>
        <a:srgbClr val="000000"/>
      </a:dk1>
      <a:lt1>
        <a:srgbClr val="FFFFFF"/>
      </a:lt1>
      <a:dk2>
        <a:srgbClr val="F3F8F1"/>
      </a:dk2>
      <a:lt2>
        <a:srgbClr val="EBEBEA"/>
      </a:lt2>
      <a:accent1>
        <a:srgbClr val="E34C3F"/>
      </a:accent1>
      <a:accent2>
        <a:srgbClr val="D77E96"/>
      </a:accent2>
      <a:accent3>
        <a:srgbClr val="ED818F"/>
      </a:accent3>
      <a:accent4>
        <a:srgbClr val="CC8EA4"/>
      </a:accent4>
      <a:accent5>
        <a:srgbClr val="A7B5C1"/>
      </a:accent5>
      <a:accent6>
        <a:srgbClr val="494165"/>
      </a:accent6>
      <a:hlink>
        <a:srgbClr val="4A5BC4"/>
      </a:hlink>
      <a:folHlink>
        <a:srgbClr val="6F618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52">
      <a:dk1>
        <a:srgbClr val="000000"/>
      </a:dk1>
      <a:lt1>
        <a:srgbClr val="FFFFFF"/>
      </a:lt1>
      <a:dk2>
        <a:srgbClr val="FBEAC5"/>
      </a:dk2>
      <a:lt2>
        <a:srgbClr val="FFFFFF"/>
      </a:lt2>
      <a:accent1>
        <a:srgbClr val="F1AC17"/>
      </a:accent1>
      <a:accent2>
        <a:srgbClr val="C89B40"/>
      </a:accent2>
      <a:accent3>
        <a:srgbClr val="E09B0A"/>
      </a:accent3>
      <a:accent4>
        <a:srgbClr val="DBA153"/>
      </a:accent4>
      <a:accent5>
        <a:srgbClr val="C6BAAC"/>
      </a:accent5>
      <a:accent6>
        <a:srgbClr val="C87F72"/>
      </a:accent6>
      <a:hlink>
        <a:srgbClr val="4B5CC4"/>
      </a:hlink>
      <a:folHlink>
        <a:srgbClr val="725E82"/>
      </a:folHlink>
    </a:clrScheme>
    <a:fontScheme name="自定义 1">
      <a:majorFont>
        <a:latin typeface="Arial"/>
        <a:ea typeface="汉仪尚巍手书W"/>
        <a:cs typeface="Arial"/>
      </a:majorFont>
      <a:minorFont>
        <a:latin typeface="Arial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10600030101010101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za4djidc">
    <a:dk1>
      <a:srgbClr val="000000"/>
    </a:dk1>
    <a:lt1>
      <a:srgbClr val="FFFFFF"/>
    </a:lt1>
    <a:dk2>
      <a:srgbClr val="F3F8F1"/>
    </a:dk2>
    <a:lt2>
      <a:srgbClr val="EBEBEA"/>
    </a:lt2>
    <a:accent1>
      <a:srgbClr val="E34C3F"/>
    </a:accent1>
    <a:accent2>
      <a:srgbClr val="D77E96"/>
    </a:accent2>
    <a:accent3>
      <a:srgbClr val="ED818F"/>
    </a:accent3>
    <a:accent4>
      <a:srgbClr val="CC8EA4"/>
    </a:accent4>
    <a:accent5>
      <a:srgbClr val="A7B5C1"/>
    </a:accent5>
    <a:accent6>
      <a:srgbClr val="494165"/>
    </a:accent6>
    <a:hlink>
      <a:srgbClr val="4A5BC4"/>
    </a:hlink>
    <a:folHlink>
      <a:srgbClr val="6F618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175</Paragraphs>
  <Slides>40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63">
      <vt:lpstr>Arial</vt:lpstr>
      <vt:lpstr>微软雅黑</vt:lpstr>
      <vt:lpstr>Calibri</vt:lpstr>
      <vt:lpstr>汉仪尚巍手书W</vt:lpstr>
      <vt:lpstr>隶书</vt:lpstr>
      <vt:lpstr>等线</vt:lpstr>
      <vt:lpstr>等线 Light</vt:lpstr>
      <vt:lpstr>Calibri Light</vt:lpstr>
      <vt:lpstr>华文楷体</vt:lpstr>
      <vt:lpstr>方正清刻本悦宋简体</vt:lpstr>
      <vt:lpstr>Wingdings</vt:lpstr>
      <vt:lpstr>华文行楷</vt:lpstr>
      <vt:lpstr>幼圆</vt:lpstr>
      <vt:lpstr>宋体</vt:lpstr>
      <vt:lpstr>华康古籍木兰W3</vt:lpstr>
      <vt:lpstr>Times New Roman</vt:lpstr>
      <vt:lpstr>华康隶书体W7</vt:lpstr>
      <vt:lpstr>华康周氏行楷 W3</vt:lpstr>
      <vt:lpstr>方正清楷 简</vt:lpstr>
      <vt:lpstr>华康乾隆行楷 W7</vt:lpstr>
      <vt:lpstr>Myriad Pro</vt:lpstr>
      <vt:lpstr>方正兰亭纤黑_GBK</vt:lpstr>
      <vt:lpstr>Office 主题​​</vt:lpstr>
      <vt:lpstr>红楼梦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服饰文化</vt:lpstr>
      <vt:lpstr>PowerPoint Presentation</vt:lpstr>
      <vt:lpstr>   建筑文化</vt:lpstr>
      <vt:lpstr>PowerPoint Presentation</vt:lpstr>
      <vt:lpstr>PowerPoint Presentation</vt:lpstr>
      <vt:lpstr>PowerPoint Presentation</vt:lpstr>
      <vt:lpstr>PowerPoint Presentation</vt:lpstr>
      <vt:lpstr>   制度文化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2021-05-02T16:49:44.172</cp:lastPrinted>
  <dcterms:created xsi:type="dcterms:W3CDTF">2021-05-02T16:49:44Z</dcterms:created>
  <dcterms:modified xsi:type="dcterms:W3CDTF">2021-05-02T08:49:47Z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