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92" r:id="rId4"/>
    <p:sldId id="323" r:id="rId5"/>
    <p:sldId id="256" r:id="rId6"/>
    <p:sldId id="324" r:id="rId7"/>
    <p:sldId id="493" r:id="rId8"/>
    <p:sldId id="495" r:id="rId9"/>
    <p:sldId id="496" r:id="rId10"/>
    <p:sldId id="497" r:id="rId11"/>
    <p:sldId id="498" r:id="rId12"/>
    <p:sldId id="499" r:id="rId13"/>
    <p:sldId id="500" r:id="rId14"/>
    <p:sldId id="314" r:id="rId15"/>
    <p:sldId id="501" r:id="rId16"/>
    <p:sldId id="502" r:id="rId17"/>
    <p:sldId id="504" r:id="rId18"/>
    <p:sldId id="415" r:id="rId19"/>
    <p:sldId id="505" r:id="rId20"/>
    <p:sldId id="506" r:id="rId21"/>
    <p:sldId id="507" r:id="rId22"/>
    <p:sldId id="508" r:id="rId23"/>
    <p:sldId id="509" r:id="rId24"/>
    <p:sldId id="510" r:id="rId25"/>
    <p:sldId id="518" r:id="rId26"/>
    <p:sldId id="511" r:id="rId27"/>
    <p:sldId id="514" r:id="rId28"/>
    <p:sldId id="515" r:id="rId29"/>
    <p:sldId id="520" r:id="rId30"/>
    <p:sldId id="519" r:id="rId31"/>
    <p:sldId id="521" r:id="rId32"/>
    <p:sldId id="517" r:id="rId33"/>
  </p:sldIdLst>
  <p:sldSz cx="12192000" cy="6858000"/>
  <p:notesSz cx="6858000" cy="9144000"/>
  <p:custDataLst>
    <p:tags r:id="rId3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user" initials="u"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76" autoAdjust="0"/>
  </p:normalViewPr>
  <p:slideViewPr>
    <p:cSldViewPr snapToGrid="0">
      <p:cViewPr varScale="1">
        <p:scale>
          <a:sx n="68" d="100"/>
          <a:sy n="68" d="100"/>
        </p:scale>
        <p:origin x="84" y="192"/>
      </p:cViewPr>
      <p:guideLst>
        <p:guide orient="horz" pos="2159"/>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7.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fld id="{3BB0DF8E-2F46-4BBA-8565-B4973F480804}" type="slidenum">
              <a:rPr altLang="en-US"/>
              <a:t>‹#›</a:t>
            </a:fld>
            <a:endParaRPr lang="zh-CN" altLang="en-US"/>
          </a:p>
        </p:txBody>
      </p:sp>
    </p:spTree>
    <p:extLst>
      <p:ext uri="{BB962C8B-B14F-4D97-AF65-F5344CB8AC3E}">
        <p14:creationId xmlns:p14="http://schemas.microsoft.com/office/powerpoint/2010/main" val="7329208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2" name="幻灯片图像占位符 1"/>
          <p:cNvSpPr>
            <a:spLocks noGrp="1" noRot="1" noChangeAspect="1" noTextEdit="1"/>
          </p:cNvSpPr>
          <p:nvPr>
            <p:ph type="sldImg"/>
          </p:nvPr>
        </p:nvSpPr>
        <p:spPr>
          <a:ln>
            <a:solidFill>
              <a:srgbClr val="000000">
                <a:alpha val="100000"/>
              </a:srgbClr>
            </a:solidFill>
            <a:miter lim="800000"/>
          </a:ln>
        </p:spPr>
      </p:sp>
      <p:sp>
        <p:nvSpPr>
          <p:cNvPr id="1024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a:ea typeface="等线" panose="02010600030101010101" pitchFamily="2" charset="-122"/>
            </a:endParaRPr>
          </a:p>
        </p:txBody>
      </p:sp>
      <p:sp>
        <p:nvSpPr>
          <p:cNvPr id="1024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zh-CN" altLang="en-US" sz="1200">
                <a:latin typeface="等线" panose="02010600030101010101" pitchFamily="2" charset="-122"/>
                <a:ea typeface="等线" panose="02010600030101010101" pitchFamily="2" charset="-122"/>
              </a:rPr>
              <a:t>1</a:t>
            </a:fld>
            <a:endParaRPr lang="zh-CN" altLang="en-US" sz="120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666357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2DC2FA48-6C73-4F0E-8A46-9C36786D94A6}" type="slidenum">
              <a:rPr altLang="en-US"/>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427EB8ED-4A35-4D30-B082-2626A9655920}" type="slidenum">
              <a:rPr altLang="en-US"/>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10C50F41-80D8-4FBB-95AC-FD9C247E533B}" type="slidenum">
              <a:rPr altLang="en-US"/>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CEBA00C8-C55C-44A5-9C1C-2FF283C156AB}" type="slidenum">
              <a:rPr altLang="en-US"/>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fld id="{77C4D462-8AC6-4DEB-8D78-D8A9CFF5511E}"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fld id="{148FB4FF-6BEA-48E1-98C7-FC0C8A3A28E9}"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2_自定义版式">
    <p:spTree>
      <p:nvGrpSpPr>
        <p:cNvPr id="1" name=""/>
        <p:cNvGrpSpPr/>
        <p:nvPr/>
      </p:nvGrpSpPr>
      <p:grpSpPr>
        <a:xfrm>
          <a:off x="0" y="0"/>
          <a:ext cx="0" cy="0"/>
        </a:xfrm>
      </p:grpSpPr>
    </p:spTree>
  </p:cSld>
  <p:clrMapOvr>
    <a:masterClrMapping/>
  </p:clrMapOvr>
  <p:transition spd="med">
    <p:fade/>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6_自定义版式">
    <p:spTree>
      <p:nvGrpSpPr>
        <p:cNvPr id="1" name=""/>
        <p:cNvGrpSpPr/>
        <p:nvPr/>
      </p:nvGrpSpPr>
      <p:grpSpPr>
        <a:xfrm>
          <a:off x="0" y="0"/>
          <a:ext cx="0" cy="0"/>
        </a:xfrm>
      </p:grpSpPr>
    </p:spTree>
  </p:cSld>
  <p:clrMapOvr>
    <a:masterClrMapping/>
  </p:clrMapOvr>
  <p:transition spd="med">
    <p:fade/>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4_自定义版式">
    <p:spTree>
      <p:nvGrpSpPr>
        <p:cNvPr id="1" name=""/>
        <p:cNvGrpSpPr/>
        <p:nvPr/>
      </p:nvGrpSpPr>
      <p:grpSpPr>
        <a:xfrm>
          <a:off x="0" y="0"/>
          <a:ext cx="0" cy="0"/>
        </a:xfrm>
      </p:grpSpPr>
    </p:spTree>
  </p:cSld>
  <p:clrMapOvr>
    <a:masterClrMapping/>
  </p:clrMapOvr>
  <p:transition spd="med">
    <p:fade/>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5_自定义版式">
    <p:spTree>
      <p:nvGrpSpPr>
        <p:cNvPr id="1" name=""/>
        <p:cNvGrpSpPr/>
        <p:nvPr/>
      </p:nvGrpSpPr>
      <p:grpSpPr>
        <a:xfrm>
          <a:off x="0" y="0"/>
          <a:ext cx="0" cy="0"/>
        </a:xfrm>
      </p:grpSpPr>
    </p:spTree>
  </p:cSld>
  <p:clrMapOvr>
    <a:masterClrMapping/>
  </p:clrMapOvr>
  <p:transition spd="med">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1962AEBD-936C-451C-9DDA-B5159B315240}"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fld id="{8ADD135D-1CB7-4284-A182-36D0EA3A91E8}" type="slidenum">
              <a:rPr altLang="en-US"/>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FAB6D813-4EEF-4E10-849B-7DBAF76F870B}" type="slidenum">
              <a:rPr altLang="en-US"/>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fld id="{346A0419-781C-42ED-AD94-FFB8FF5F76FC}" type="slidenum">
              <a:rPr altLang="en-US"/>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EDD1FCF5-BEE6-4F03-B784-F3CA34B29660}" type="slidenum">
              <a:rPr altLang="en-US"/>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302AE656-ACC0-4138-BF97-3382D2E085F9}" type="slidenum">
              <a:rPr altLang="en-US"/>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52FD18BE-94C0-47A9-8C28-2D5D08AFA58A}" type="slidenum">
              <a:rPr altLang="en-US"/>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fld id="{27195FBF-FBDC-4C54-9F2A-47D5D293B2F0}" type="slidenum">
              <a:rPr altLang="en-US"/>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fld id="{2D48AEC6-3B2E-4DA3-A67B-2452F176643B}" type="slidenum">
              <a:rPr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1.xml" /><Relationship Id="rId3"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audio" Target="NULL" /><Relationship Id="rId5" Type="http://schemas.microsoft.com/office/2007/relationships/media" Target="file:///E:\E&#30424;&#36164;&#26009;\&#37011;&#29992;&#21531;\2022&#32423;\&#20061;&#19978;\&#19968;&#21333;&#20803;\5%20&#25105;&#30475;\&#25105;&#30475;.m4a" TargetMode="External" /><Relationship Id="rId6" Type="http://schemas.openxmlformats.org/officeDocument/2006/relationships/image" Target="../media/image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image" Target="../media/image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6.xml" /><Relationship Id="rId3" Type="http://schemas.openxmlformats.org/officeDocument/2006/relationships/image" Target="../media/image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jpeg" /><Relationship Id="rId3"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 Id="rId3"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TextBox 4"/>
          <p:cNvSpPr txBox="1"/>
          <p:nvPr/>
        </p:nvSpPr>
        <p:spPr>
          <a:xfrm>
            <a:off x="2032000" y="427143"/>
            <a:ext cx="8128000" cy="2651125"/>
          </a:xfrm>
          <a:prstGeom prst="rect">
            <a:avLst/>
          </a:prstGeom>
          <a:noFill/>
          <a:ln w="9525">
            <a:noFill/>
          </a:ln>
        </p:spPr>
        <p:txBody>
          <a:bodyPr>
            <a:spAutoFit/>
          </a:bodyPr>
          <a:lstStyle/>
          <a:p>
            <a:pPr algn="ctr" eaLnBrk="1" hangingPunct="1">
              <a:lnSpc>
                <a:spcPct val="13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春 风</a:t>
            </a:r>
            <a:endPar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lnSpc>
                <a:spcPct val="130000"/>
              </a:lnSpc>
            </a:pPr>
            <a:r>
              <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唐</a:t>
            </a:r>
            <a:r>
              <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白居易</a:t>
            </a:r>
            <a:endPar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lnSpc>
                <a:spcPct val="13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春风先发苑中梅，樱杏桃梨次第开。</a:t>
            </a:r>
            <a:endPar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hangingPunct="1">
              <a:lnSpc>
                <a:spcPct val="13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荠花榆荚深村里，亦道春风为我来。</a:t>
            </a:r>
          </a:p>
        </p:txBody>
      </p:sp>
      <p:sp>
        <p:nvSpPr>
          <p:cNvPr id="11" name="TextBox 4"/>
          <p:cNvSpPr txBox="1"/>
          <p:nvPr/>
        </p:nvSpPr>
        <p:spPr>
          <a:xfrm>
            <a:off x="298451" y="3189817"/>
            <a:ext cx="11595100" cy="3290570"/>
          </a:xfrm>
          <a:prstGeom prst="rect">
            <a:avLst/>
          </a:prstGeom>
          <a:noFill/>
          <a:ln w="9525">
            <a:noFill/>
          </a:ln>
        </p:spPr>
        <p:txBody>
          <a:bodyPr>
            <a:spAutoFit/>
          </a:bodyPr>
          <a:lstStyle/>
          <a:p>
            <a:pPr eaLnBrk="1" hangingPunct="1">
              <a:lnSpc>
                <a:spcPct val="130000"/>
              </a:lnSpc>
            </a:pP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这是一首赞颂春风的绝句。对花而言，不管是园中名卉还是村头野花，都不会错过春风带给自己的花信；而春风也从不厚此薄彼，使它们呈现一派欣然的景象。诗中将农村百花火热的迎春之情，写得极其真切。并通过将荠花、榆荚和梅花、桃花等相提并论，说明在春风的眼中，万物都是平等的。</a:t>
            </a:r>
          </a:p>
        </p:txBody>
      </p:sp>
      <p:pic>
        <p:nvPicPr>
          <p:cNvPr id="5"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46150" y="6572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导入新课</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标题 1"/>
          <p:cNvSpPr txBox="1"/>
          <p:nvPr/>
        </p:nvSpPr>
        <p:spPr bwMode="auto">
          <a:xfrm>
            <a:off x="3700145" y="600075"/>
            <a:ext cx="2036445" cy="694055"/>
          </a:xfrm>
          <a:prstGeom prst="rect">
            <a:avLst/>
          </a:prstGeom>
          <a:no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2">
                    <a:lumMod val="75000"/>
                  </a:schemeClr>
                </a:solidFill>
                <a:effectLst/>
                <a:uLnTx/>
                <a:uFillTx/>
                <a:latin typeface="微软雅黑" panose="020b0503020204020204" pitchFamily="34" charset="-122"/>
                <a:ea typeface="微软雅黑" panose="020b0503020204020204" pitchFamily="34" charset="-122"/>
                <a:cs typeface="+mn-cs"/>
              </a:rPr>
              <a:t>形近字</a:t>
            </a:r>
          </a:p>
        </p:txBody>
      </p:sp>
      <p:sp>
        <p:nvSpPr>
          <p:cNvPr id="5" name="矩形 4"/>
          <p:cNvSpPr/>
          <p:nvPr/>
        </p:nvSpPr>
        <p:spPr>
          <a:xfrm>
            <a:off x="1697567" y="1573742"/>
            <a:ext cx="2451100" cy="2306955"/>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揉（  </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蹂（ </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糅（ </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左大括号 5"/>
          <p:cNvSpPr/>
          <p:nvPr/>
        </p:nvSpPr>
        <p:spPr>
          <a:xfrm>
            <a:off x="1380067" y="2003425"/>
            <a:ext cx="262467" cy="1881717"/>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4095751" y="1573742"/>
            <a:ext cx="1244600" cy="2306955"/>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rPr>
              <a:t>揉搓</a:t>
            </a:r>
            <a:endParaRPr lang="en-US" altLang="zh-CN" sz="3200">
              <a:latin typeface="微软雅黑" panose="020b0503020204020204" pitchFamily="34" charset="-122"/>
              <a:ea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rPr>
              <a:t>蹂躏</a:t>
            </a:r>
            <a:endParaRPr lang="en-US" altLang="zh-CN" sz="3200">
              <a:latin typeface="微软雅黑" panose="020b0503020204020204" pitchFamily="34" charset="-122"/>
              <a:ea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rPr>
              <a:t>糅合</a:t>
            </a:r>
            <a:endParaRPr lang="en-US" altLang="zh-CN" sz="3200">
              <a:latin typeface="微软雅黑" panose="020b0503020204020204" pitchFamily="34" charset="-122"/>
              <a:ea typeface="微软雅黑" panose="020b0503020204020204" pitchFamily="34" charset="-122"/>
            </a:endParaRPr>
          </a:p>
        </p:txBody>
      </p:sp>
      <p:sp>
        <p:nvSpPr>
          <p:cNvPr id="8" name="TextBox 48"/>
          <p:cNvSpPr txBox="1"/>
          <p:nvPr/>
        </p:nvSpPr>
        <p:spPr>
          <a:xfrm>
            <a:off x="2751878" y="1724449"/>
            <a:ext cx="84010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róu</a:t>
            </a:r>
          </a:p>
        </p:txBody>
      </p:sp>
      <p:sp>
        <p:nvSpPr>
          <p:cNvPr id="9" name="TextBox 48"/>
          <p:cNvSpPr txBox="1"/>
          <p:nvPr/>
        </p:nvSpPr>
        <p:spPr>
          <a:xfrm>
            <a:off x="2752090" y="2585509"/>
            <a:ext cx="84010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róu</a:t>
            </a:r>
          </a:p>
        </p:txBody>
      </p:sp>
      <p:sp>
        <p:nvSpPr>
          <p:cNvPr id="10" name="TextBox 48"/>
          <p:cNvSpPr txBox="1"/>
          <p:nvPr/>
        </p:nvSpPr>
        <p:spPr>
          <a:xfrm>
            <a:off x="2687955" y="3301577"/>
            <a:ext cx="84010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róu</a:t>
            </a:r>
          </a:p>
        </p:txBody>
      </p:sp>
      <p:sp>
        <p:nvSpPr>
          <p:cNvPr id="11" name="矩形 10"/>
          <p:cNvSpPr/>
          <p:nvPr/>
        </p:nvSpPr>
        <p:spPr>
          <a:xfrm>
            <a:off x="6711951" y="864658"/>
            <a:ext cx="2451100" cy="1568450"/>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潮（</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）嘲（</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12" name="左大括号 11"/>
          <p:cNvSpPr/>
          <p:nvPr/>
        </p:nvSpPr>
        <p:spPr>
          <a:xfrm>
            <a:off x="6424084" y="1294342"/>
            <a:ext cx="287867" cy="1079500"/>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9112251" y="864658"/>
            <a:ext cx="1244600" cy="1568450"/>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rPr>
              <a:t>潮汐</a:t>
            </a:r>
            <a:endParaRPr lang="en-US" altLang="zh-CN" sz="3200">
              <a:latin typeface="微软雅黑" panose="020b0503020204020204" pitchFamily="34" charset="-122"/>
              <a:ea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rPr>
              <a:t>嘲笑</a:t>
            </a:r>
            <a:endParaRPr lang="en-US" altLang="zh-CN" sz="3200">
              <a:latin typeface="微软雅黑" panose="020b0503020204020204" pitchFamily="34" charset="-122"/>
              <a:ea typeface="微软雅黑" panose="020b0503020204020204" pitchFamily="34" charset="-122"/>
            </a:endParaRPr>
          </a:p>
        </p:txBody>
      </p:sp>
      <p:sp>
        <p:nvSpPr>
          <p:cNvPr id="14" name="TextBox 48"/>
          <p:cNvSpPr txBox="1"/>
          <p:nvPr/>
        </p:nvSpPr>
        <p:spPr>
          <a:xfrm>
            <a:off x="7768167" y="1010709"/>
            <a:ext cx="1120140"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cháo</a:t>
            </a:r>
          </a:p>
        </p:txBody>
      </p:sp>
      <p:sp>
        <p:nvSpPr>
          <p:cNvPr id="15" name="TextBox 48"/>
          <p:cNvSpPr txBox="1"/>
          <p:nvPr/>
        </p:nvSpPr>
        <p:spPr>
          <a:xfrm>
            <a:off x="7757584" y="1876425"/>
            <a:ext cx="1120140"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cháo</a:t>
            </a:r>
          </a:p>
        </p:txBody>
      </p:sp>
      <p:sp>
        <p:nvSpPr>
          <p:cNvPr id="16" name="矩形 15"/>
          <p:cNvSpPr/>
          <p:nvPr/>
        </p:nvSpPr>
        <p:spPr>
          <a:xfrm>
            <a:off x="6711951" y="2492376"/>
            <a:ext cx="2451100" cy="1568450"/>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翼（ </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冀（</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左大括号 16"/>
          <p:cNvSpPr/>
          <p:nvPr/>
        </p:nvSpPr>
        <p:spPr>
          <a:xfrm>
            <a:off x="6424084" y="2922058"/>
            <a:ext cx="287867" cy="1079500"/>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112251" y="2492376"/>
            <a:ext cx="1244600" cy="1568450"/>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rPr>
              <a:t>翅翼</a:t>
            </a:r>
            <a:endParaRPr lang="en-US" altLang="zh-CN" sz="3200">
              <a:latin typeface="微软雅黑" panose="020b0503020204020204" pitchFamily="34" charset="-122"/>
              <a:ea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rPr>
              <a:t>冀北</a:t>
            </a:r>
            <a:endParaRPr lang="en-US" altLang="zh-CN" sz="3200">
              <a:latin typeface="微软雅黑" panose="020b0503020204020204" pitchFamily="34" charset="-122"/>
              <a:ea typeface="微软雅黑" panose="020b0503020204020204" pitchFamily="34" charset="-122"/>
            </a:endParaRPr>
          </a:p>
        </p:txBody>
      </p:sp>
      <p:sp>
        <p:nvSpPr>
          <p:cNvPr id="19" name="TextBox 48"/>
          <p:cNvSpPr txBox="1"/>
          <p:nvPr/>
        </p:nvSpPr>
        <p:spPr>
          <a:xfrm>
            <a:off x="7950200" y="2640542"/>
            <a:ext cx="50609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yì</a:t>
            </a:r>
          </a:p>
        </p:txBody>
      </p:sp>
      <p:sp>
        <p:nvSpPr>
          <p:cNvPr id="20" name="TextBox 48"/>
          <p:cNvSpPr txBox="1"/>
          <p:nvPr/>
        </p:nvSpPr>
        <p:spPr>
          <a:xfrm>
            <a:off x="7950200" y="3504142"/>
            <a:ext cx="39941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jì</a:t>
            </a:r>
          </a:p>
        </p:txBody>
      </p:sp>
      <p:sp>
        <p:nvSpPr>
          <p:cNvPr id="21" name="矩形: 圆角 20"/>
          <p:cNvSpPr/>
          <p:nvPr/>
        </p:nvSpPr>
        <p:spPr>
          <a:xfrm>
            <a:off x="787400" y="4369858"/>
            <a:ext cx="10617200" cy="205105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en-US" altLang="zh-CN"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串句记忆法</a:t>
            </a:r>
            <a:r>
              <a:rPr kumimoji="0" lang="en-US" altLang="zh-CN"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市书法家协会偕（</a:t>
            </a:r>
            <a:r>
              <a:rPr kumimoji="0" lang="en-US" altLang="zh-CN" sz="3200" i="0" u="none" strike="noStrike" kern="1200" cap="none" spc="0" normalizeH="0" baseline="0" noProof="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xié</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）同市老龄委举办了书法展，其中有楷（</a:t>
            </a:r>
            <a:r>
              <a:rPr kumimoji="0" lang="en-US" altLang="zh-CN" sz="3200" i="0" u="none" strike="noStrike" kern="1200" cap="none" spc="0" normalizeH="0" baseline="0" noProof="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kǎi</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）书、行书、隶书等。这些作品的陈列与展厅格局看起来十分和谐（</a:t>
            </a:r>
            <a:r>
              <a:rPr kumimoji="0" lang="en-US" altLang="zh-CN" sz="3200" i="0" u="none" strike="noStrike" kern="1200" cap="none" spc="0" normalizeH="0" baseline="0" noProof="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xié</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nodeType="afterGroup">
                            <p:stCondLst>
                              <p:cond delay="500"/>
                            </p:stCondLst>
                            <p:childTnLst>
                              <p:par>
                                <p:cTn id="17" presetID="10" presetClass="entr" presetSubtype="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500"/>
                                        <p:tgtEl>
                                          <p:spTgt spid="7">
                                            <p:txEl>
                                              <p:pRg st="0" end="0"/>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nodeType="afterGroup">
                            <p:stCondLst>
                              <p:cond delay="500"/>
                            </p:stCondLst>
                            <p:childTnLst>
                              <p:par>
                                <p:cTn id="26" presetID="10" presetClass="entr" presetSubtype="0" fill="hold" nodeType="afterEffect">
                                  <p:stCondLst>
                                    <p:cond delay="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fade">
                                      <p:cBhvr>
                                        <p:cTn id="28" dur="500"/>
                                        <p:tgtEl>
                                          <p:spTgt spid="7">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par>
                          <p:cTn id="34" fill="hold" nodeType="afterGroup">
                            <p:stCondLst>
                              <p:cond delay="500"/>
                            </p:stCondLst>
                            <p:childTnLst>
                              <p:par>
                                <p:cTn id="35" presetID="10" presetClass="entr" presetSubtype="0" fill="hold" nodeType="after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fade">
                                      <p:cBhvr>
                                        <p:cTn id="37" dur="500"/>
                                        <p:tgtEl>
                                          <p:spTgt spid="7">
                                            <p:txEl>
                                              <p:pRg st="2" end="2"/>
                                            </p:txEl>
                                          </p:spTgt>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par>
                          <p:cTn id="51" fill="hold" nodeType="afterGroup">
                            <p:stCondLst>
                              <p:cond delay="500"/>
                            </p:stCondLst>
                            <p:childTnLst>
                              <p:par>
                                <p:cTn id="52" presetID="10" presetClass="entr" presetSubtype="0" fill="hold" nodeType="afterEffect">
                                  <p:stCondLst>
                                    <p:cond delay="0"/>
                                  </p:stCondLst>
                                  <p:childTnLst>
                                    <p:set>
                                      <p:cBhvr>
                                        <p:cTn id="53" dur="1" fill="hold">
                                          <p:stCondLst>
                                            <p:cond delay="0"/>
                                          </p:stCondLst>
                                        </p:cTn>
                                        <p:tgtEl>
                                          <p:spTgt spid="13">
                                            <p:txEl>
                                              <p:pRg st="0" end="0"/>
                                            </p:txEl>
                                          </p:spTgt>
                                        </p:tgtEl>
                                        <p:attrNameLst>
                                          <p:attrName>style.visibility</p:attrName>
                                        </p:attrNameLst>
                                      </p:cBhvr>
                                      <p:to>
                                        <p:strVal val="visible"/>
                                      </p:to>
                                    </p:set>
                                    <p:animEffect transition="in" filter="fade">
                                      <p:cBhvr>
                                        <p:cTn id="54" dur="500"/>
                                        <p:tgtEl>
                                          <p:spTgt spid="13">
                                            <p:txEl>
                                              <p:pRg st="0" end="0"/>
                                            </p:txEl>
                                          </p:spTgt>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inVertical)">
                                      <p:cBhvr>
                                        <p:cTn id="59" dur="500"/>
                                        <p:tgtEl>
                                          <p:spTgt spid="15"/>
                                        </p:tgtEl>
                                      </p:cBhvr>
                                    </p:animEffect>
                                  </p:childTnLst>
                                </p:cTn>
                              </p:par>
                            </p:childTnLst>
                          </p:cTn>
                        </p:par>
                        <p:par>
                          <p:cTn id="60" fill="hold" nodeType="afterGroup">
                            <p:stCondLst>
                              <p:cond delay="500"/>
                            </p:stCondLst>
                            <p:childTnLst>
                              <p:par>
                                <p:cTn id="61" presetID="10" presetClass="entr" presetSubtype="0" fill="hold" nodeType="afterEffect">
                                  <p:stCondLst>
                                    <p:cond delay="0"/>
                                  </p:stCondLst>
                                  <p:childTnLst>
                                    <p:set>
                                      <p:cBhvr>
                                        <p:cTn id="62" dur="1" fill="hold">
                                          <p:stCondLst>
                                            <p:cond delay="0"/>
                                          </p:stCondLst>
                                        </p:cTn>
                                        <p:tgtEl>
                                          <p:spTgt spid="13">
                                            <p:txEl>
                                              <p:pRg st="1" end="1"/>
                                            </p:txEl>
                                          </p:spTgt>
                                        </p:tgtEl>
                                        <p:attrNameLst>
                                          <p:attrName>style.visibility</p:attrName>
                                        </p:attrNameLst>
                                      </p:cBhvr>
                                      <p:to>
                                        <p:strVal val="visible"/>
                                      </p:to>
                                    </p:set>
                                    <p:animEffect transition="in" filter="fade">
                                      <p:cBhvr>
                                        <p:cTn id="63" dur="500"/>
                                        <p:tgtEl>
                                          <p:spTgt spid="13">
                                            <p:txEl>
                                              <p:pRg st="1" end="1"/>
                                            </p:txEl>
                                          </p:spTgt>
                                        </p:tgtEl>
                                      </p:cBhvr>
                                    </p:animEffect>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childTnLst>
                          </p:cTn>
                        </p:par>
                      </p:childTnLst>
                    </p:cTn>
                  </p:par>
                  <p:par>
                    <p:cTn id="72" fill="hold" nodeType="clickPar">
                      <p:stCondLst>
                        <p:cond delay="indefinite"/>
                        <p:cond evt="onBegin" delay="0">
                          <p:tn val="71"/>
                        </p:cond>
                      </p:stCondLst>
                      <p:childTnLst>
                        <p:par>
                          <p:cTn id="73" fill="hold" nodeType="afterGroup">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barn(inVertical)">
                                      <p:cBhvr>
                                        <p:cTn id="76" dur="500"/>
                                        <p:tgtEl>
                                          <p:spTgt spid="19"/>
                                        </p:tgtEl>
                                      </p:cBhvr>
                                    </p:animEffect>
                                  </p:childTnLst>
                                </p:cTn>
                              </p:par>
                            </p:childTnLst>
                          </p:cTn>
                        </p:par>
                        <p:par>
                          <p:cTn id="77" fill="hold" nodeType="afterGroup">
                            <p:stCondLst>
                              <p:cond delay="500"/>
                            </p:stCondLst>
                            <p:childTnLst>
                              <p:par>
                                <p:cTn id="78" presetID="10" presetClass="entr" presetSubtype="0" fill="hold" nodeType="afterEffect">
                                  <p:stCondLst>
                                    <p:cond delay="0"/>
                                  </p:stCondLst>
                                  <p:childTnLst>
                                    <p:set>
                                      <p:cBhvr>
                                        <p:cTn id="79" dur="1" fill="hold">
                                          <p:stCondLst>
                                            <p:cond delay="0"/>
                                          </p:stCondLst>
                                        </p:cTn>
                                        <p:tgtEl>
                                          <p:spTgt spid="18">
                                            <p:txEl>
                                              <p:pRg st="0" end="0"/>
                                            </p:txEl>
                                          </p:spTgt>
                                        </p:tgtEl>
                                        <p:attrNameLst>
                                          <p:attrName>style.visibility</p:attrName>
                                        </p:attrNameLst>
                                      </p:cBhvr>
                                      <p:to>
                                        <p:strVal val="visible"/>
                                      </p:to>
                                    </p:set>
                                    <p:animEffect transition="in" filter="fade">
                                      <p:cBhvr>
                                        <p:cTn id="80" dur="500"/>
                                        <p:tgtEl>
                                          <p:spTgt spid="18">
                                            <p:txEl>
                                              <p:pRg st="0" end="0"/>
                                            </p:txEl>
                                          </p:spTgt>
                                        </p:tgtEl>
                                      </p:cBhvr>
                                    </p:animEffect>
                                  </p:childTnLst>
                                </p:cTn>
                              </p:par>
                            </p:childTnLst>
                          </p:cTn>
                        </p:par>
                      </p:childTnLst>
                    </p:cTn>
                  </p:par>
                  <p:par>
                    <p:cTn id="81" fill="hold" nodeType="clickPar">
                      <p:stCondLst>
                        <p:cond delay="indefinite"/>
                        <p:cond evt="onBegin" delay="0">
                          <p:tn val="80"/>
                        </p:cond>
                      </p:stCondLst>
                      <p:childTnLst>
                        <p:par>
                          <p:cTn id="82" fill="hold" nodeType="afterGroup">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barn(inVertical)">
                                      <p:cBhvr>
                                        <p:cTn id="85" dur="500"/>
                                        <p:tgtEl>
                                          <p:spTgt spid="20"/>
                                        </p:tgtEl>
                                      </p:cBhvr>
                                    </p:animEffect>
                                  </p:childTnLst>
                                </p:cTn>
                              </p:par>
                            </p:childTnLst>
                          </p:cTn>
                        </p:par>
                        <p:par>
                          <p:cTn id="86" fill="hold" nodeType="afterGroup">
                            <p:stCondLst>
                              <p:cond delay="500"/>
                            </p:stCondLst>
                            <p:childTnLst>
                              <p:par>
                                <p:cTn id="87" presetID="10" presetClass="entr" presetSubtype="0" fill="hold" nodeType="afterEffect">
                                  <p:stCondLst>
                                    <p:cond delay="0"/>
                                  </p:stCondLst>
                                  <p:childTnLst>
                                    <p:set>
                                      <p:cBhvr>
                                        <p:cTn id="88" dur="1" fill="hold">
                                          <p:stCondLst>
                                            <p:cond delay="0"/>
                                          </p:stCondLst>
                                        </p:cTn>
                                        <p:tgtEl>
                                          <p:spTgt spid="18">
                                            <p:txEl>
                                              <p:pRg st="1" end="1"/>
                                            </p:txEl>
                                          </p:spTgt>
                                        </p:tgtEl>
                                        <p:attrNameLst>
                                          <p:attrName>style.visibility</p:attrName>
                                        </p:attrNameLst>
                                      </p:cBhvr>
                                      <p:to>
                                        <p:strVal val="visible"/>
                                      </p:to>
                                    </p:set>
                                    <p:animEffect transition="in" filter="fade">
                                      <p:cBhvr>
                                        <p:cTn id="89" dur="500"/>
                                        <p:tgtEl>
                                          <p:spTgt spid="18">
                                            <p:txEl>
                                              <p:pRg st="1" end="1"/>
                                            </p:txEl>
                                          </p:spTgt>
                                        </p:tgtEl>
                                      </p:cBhvr>
                                    </p:animEffect>
                                  </p:childTnLst>
                                </p:cTn>
                              </p:par>
                            </p:childTnLst>
                          </p:cTn>
                        </p:par>
                      </p:childTnLst>
                    </p:cTn>
                  </p:par>
                  <p:par>
                    <p:cTn id="90" fill="hold" nodeType="clickPar">
                      <p:stCondLst>
                        <p:cond delay="indefinite"/>
                        <p:cond evt="onBegin" delay="0">
                          <p:tn val="89"/>
                        </p:cond>
                      </p:stCondLst>
                      <p:childTnLst>
                        <p:par>
                          <p:cTn id="91" fill="hold" nodeType="afterGroup">
                            <p:stCondLst>
                              <p:cond delay="0"/>
                            </p:stCondLst>
                            <p:childTnLst>
                              <p:par>
                                <p:cTn id="92" presetID="16" presetClass="entr" presetSubtype="21"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barn(inVertical)">
                                      <p:cBhvr>
                                        <p:cTn id="9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4" grpId="0"/>
      <p:bldP spid="15" grpId="0"/>
      <p:bldP spid="16" grpId="0"/>
      <p:bldP spid="17" grpId="0"/>
      <p:bldP spid="19" grpId="0"/>
      <p:bldP spid="20" grpId="0"/>
      <p:bldP spid="2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标题 1"/>
          <p:cNvSpPr txBox="1"/>
          <p:nvPr/>
        </p:nvSpPr>
        <p:spPr bwMode="auto">
          <a:xfrm>
            <a:off x="3880485" y="544195"/>
            <a:ext cx="2036445" cy="694055"/>
          </a:xfrm>
          <a:prstGeom prst="rect">
            <a:avLst/>
          </a:prstGeom>
          <a:no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mn-cs"/>
              </a:rPr>
              <a:t>词语集注</a:t>
            </a:r>
          </a:p>
        </p:txBody>
      </p:sp>
      <p:sp>
        <p:nvSpPr>
          <p:cNvPr id="5" name="矩形 4"/>
          <p:cNvSpPr/>
          <p:nvPr/>
        </p:nvSpPr>
        <p:spPr>
          <a:xfrm>
            <a:off x="626533" y="1822873"/>
            <a:ext cx="6443133" cy="3634740"/>
          </a:xfrm>
          <a:prstGeom prst="rect">
            <a:avLst/>
          </a:prstGeom>
          <a:noFill/>
          <a:ln w="9525">
            <a:noFill/>
          </a:ln>
        </p:spPr>
        <p:txBody>
          <a:bodyPr>
            <a:spAutoFit/>
          </a:bodyPr>
          <a:lstStyle/>
          <a:p>
            <a:pPr marL="457200" indent="-457200" eaLnBrk="1" hangingPunct="1">
              <a:lnSpc>
                <a:spcPct val="120000"/>
              </a:lnSpc>
              <a:buFont typeface="Arial" panose="020b0604020202020204" pitchFamily="34" charset="0"/>
              <a:buChar char="•"/>
            </a:pPr>
            <a:r>
              <a:rPr lang="zh-CN" altLang="en-US" sz="3200">
                <a:latin typeface="微软雅黑" panose="020b0503020204020204" pitchFamily="34" charset="-122"/>
                <a:ea typeface="微软雅黑" panose="020b0503020204020204" pitchFamily="34" charset="-122"/>
              </a:rPr>
              <a:t>大醉，比喻深深地沉浸在某种气氛或思想活动中。</a:t>
            </a:r>
            <a:endParaRPr lang="en-US" altLang="zh-CN" sz="3200">
              <a:latin typeface="微软雅黑" panose="020b0503020204020204" pitchFamily="34" charset="-122"/>
              <a:ea typeface="微软雅黑" panose="020b0503020204020204" pitchFamily="34" charset="-122"/>
            </a:endParaRPr>
          </a:p>
          <a:p>
            <a:pPr marL="457200" indent="-457200" eaLnBrk="1" hangingPunct="1">
              <a:lnSpc>
                <a:spcPct val="120000"/>
              </a:lnSpc>
              <a:buFont typeface="Arial" panose="020b0604020202020204" pitchFamily="34" charset="0"/>
              <a:buChar char="•"/>
            </a:pPr>
            <a:r>
              <a:rPr lang="zh-CN" altLang="en-US" sz="3200">
                <a:latin typeface="微软雅黑" panose="020b0503020204020204" pitchFamily="34" charset="-122"/>
                <a:ea typeface="微软雅黑" panose="020b0503020204020204" pitchFamily="34" charset="-122"/>
              </a:rPr>
              <a:t>费力而不起作用。</a:t>
            </a:r>
            <a:endParaRPr lang="en-US" altLang="zh-CN" sz="3200">
              <a:latin typeface="微软雅黑" panose="020b0503020204020204" pitchFamily="34" charset="-122"/>
              <a:ea typeface="微软雅黑" panose="020b0503020204020204" pitchFamily="34" charset="-122"/>
            </a:endParaRPr>
          </a:p>
          <a:p>
            <a:pPr marL="457200" indent="-457200" eaLnBrk="1" hangingPunct="1">
              <a:lnSpc>
                <a:spcPct val="120000"/>
              </a:lnSpc>
              <a:buFont typeface="Arial" panose="020b0604020202020204" pitchFamily="34" charset="0"/>
              <a:buChar char="•"/>
            </a:pPr>
            <a:r>
              <a:rPr lang="zh-CN" altLang="en-US" sz="3200">
                <a:latin typeface="微软雅黑" panose="020b0503020204020204" pitchFamily="34" charset="-122"/>
                <a:ea typeface="微软雅黑" panose="020b0503020204020204" pitchFamily="34" charset="-122"/>
              </a:rPr>
              <a:t>（肌肤等）丰满滋润。</a:t>
            </a:r>
            <a:endParaRPr lang="en-US" altLang="zh-CN" sz="3200">
              <a:latin typeface="微软雅黑" panose="020b0503020204020204" pitchFamily="34" charset="-122"/>
              <a:ea typeface="微软雅黑" panose="020b0503020204020204" pitchFamily="34" charset="-122"/>
            </a:endParaRPr>
          </a:p>
          <a:p>
            <a:pPr marL="457200" indent="-457200" eaLnBrk="1" hangingPunct="1">
              <a:lnSpc>
                <a:spcPct val="120000"/>
              </a:lnSpc>
              <a:buFont typeface="Arial" panose="020b0604020202020204" pitchFamily="34" charset="0"/>
              <a:buChar char="•"/>
            </a:pPr>
            <a:r>
              <a:rPr lang="zh-CN" altLang="en-US" sz="3200">
                <a:latin typeface="微软雅黑" panose="020b0503020204020204" pitchFamily="34" charset="-122"/>
                <a:ea typeface="微软雅黑" panose="020b0503020204020204" pitchFamily="34" charset="-122"/>
              </a:rPr>
              <a:t>飘浮，飘散。</a:t>
            </a:r>
            <a:endParaRPr lang="en-US" altLang="zh-CN" sz="3200">
              <a:latin typeface="微软雅黑" panose="020b0503020204020204" pitchFamily="34" charset="-122"/>
              <a:ea typeface="微软雅黑" panose="020b0503020204020204" pitchFamily="34" charset="-122"/>
            </a:endParaRPr>
          </a:p>
          <a:p>
            <a:pPr marL="457200" indent="-457200" eaLnBrk="1" hangingPunct="1">
              <a:lnSpc>
                <a:spcPct val="120000"/>
              </a:lnSpc>
              <a:buFont typeface="Arial" panose="020b0604020202020204" pitchFamily="34" charset="0"/>
              <a:buChar char="•"/>
            </a:pPr>
            <a:r>
              <a:rPr lang="zh-CN" altLang="en-US" sz="3200">
                <a:latin typeface="微软雅黑" panose="020b0503020204020204" pitchFamily="34" charset="-122"/>
                <a:ea typeface="微软雅黑" panose="020b0503020204020204" pitchFamily="34" charset="-122"/>
              </a:rPr>
              <a:t>焕发，蓬勃生发。</a:t>
            </a:r>
            <a:endParaRPr lang="en-US" altLang="zh-CN" sz="3200">
              <a:latin typeface="微软雅黑" panose="020b0503020204020204" pitchFamily="34" charset="-122"/>
              <a:ea typeface="微软雅黑" panose="020b0503020204020204" pitchFamily="34" charset="-122"/>
            </a:endParaRPr>
          </a:p>
        </p:txBody>
      </p:sp>
      <p:sp>
        <p:nvSpPr>
          <p:cNvPr id="6" name="矩形 5"/>
          <p:cNvSpPr/>
          <p:nvPr/>
        </p:nvSpPr>
        <p:spPr>
          <a:xfrm>
            <a:off x="8854017" y="1623907"/>
            <a:ext cx="1246716" cy="3784600"/>
          </a:xfrm>
          <a:prstGeom prst="rect">
            <a:avLst/>
          </a:prstGeom>
          <a:noFill/>
          <a:ln w="9525">
            <a:noFill/>
          </a:ln>
        </p:spPr>
        <p:txBody>
          <a:bodyPr>
            <a:spAutoFit/>
          </a:bodyPr>
          <a:lstStyle/>
          <a:p>
            <a:pPr eaLnBrk="1" hangingPunct="1">
              <a:lnSpc>
                <a:spcPct val="150000"/>
              </a:lnSpc>
            </a:pPr>
            <a:r>
              <a:rPr lang="zh-CN" altLang="en-US" sz="3200">
                <a:solidFill>
                  <a:srgbClr val="C00000"/>
                </a:solidFill>
                <a:latin typeface="微软雅黑" panose="020b0503020204020204" pitchFamily="34" charset="-122"/>
                <a:ea typeface="微软雅黑" panose="020b0503020204020204" pitchFamily="34" charset="-122"/>
              </a:rPr>
              <a:t>丰润</a:t>
            </a:r>
            <a:endParaRPr lang="en-US" altLang="zh-CN" sz="32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a:solidFill>
                  <a:srgbClr val="C00000"/>
                </a:solidFill>
                <a:latin typeface="微软雅黑" panose="020b0503020204020204" pitchFamily="34" charset="-122"/>
                <a:ea typeface="微软雅黑" panose="020b0503020204020204" pitchFamily="34" charset="-122"/>
              </a:rPr>
              <a:t>沉醉</a:t>
            </a:r>
            <a:endParaRPr lang="en-US" altLang="zh-CN" sz="32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a:solidFill>
                  <a:srgbClr val="C00000"/>
                </a:solidFill>
                <a:latin typeface="微软雅黑" panose="020b0503020204020204" pitchFamily="34" charset="-122"/>
                <a:ea typeface="微软雅黑" panose="020b0503020204020204" pitchFamily="34" charset="-122"/>
              </a:rPr>
              <a:t>枉然</a:t>
            </a:r>
            <a:endParaRPr lang="en-US" altLang="zh-CN" sz="32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a:solidFill>
                  <a:srgbClr val="C00000"/>
                </a:solidFill>
                <a:latin typeface="微软雅黑" panose="020b0503020204020204" pitchFamily="34" charset="-122"/>
                <a:ea typeface="微软雅黑" panose="020b0503020204020204" pitchFamily="34" charset="-122"/>
              </a:rPr>
              <a:t>勃发</a:t>
            </a:r>
            <a:endParaRPr lang="en-US" altLang="zh-CN" sz="320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a:solidFill>
                  <a:srgbClr val="C00000"/>
                </a:solidFill>
                <a:latin typeface="微软雅黑" panose="020b0503020204020204" pitchFamily="34" charset="-122"/>
                <a:ea typeface="微软雅黑" panose="020b0503020204020204" pitchFamily="34" charset="-122"/>
              </a:rPr>
              <a:t>飘逸</a:t>
            </a:r>
            <a:endParaRPr lang="en-US" altLang="zh-CN" sz="3200">
              <a:solidFill>
                <a:srgbClr val="C0000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flipV="1">
            <a:off x="6822017" y="2364740"/>
            <a:ext cx="1818217" cy="45296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5355167" y="3569124"/>
            <a:ext cx="3285067" cy="12065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753100" y="2413424"/>
            <a:ext cx="2887133" cy="150706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4411133" y="4722707"/>
            <a:ext cx="4229100" cy="51646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999567" y="4629573"/>
            <a:ext cx="3640667" cy="66463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974667" y="1822873"/>
            <a:ext cx="914400" cy="5947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箭头连接符 15"/>
          <p:cNvCxnSpPr/>
          <p:nvPr/>
        </p:nvCxnSpPr>
        <p:spPr>
          <a:xfrm flipH="1" flipV="1">
            <a:off x="8644467" y="1636607"/>
            <a:ext cx="330200" cy="1968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753100" y="978324"/>
            <a:ext cx="2899833" cy="829945"/>
          </a:xfrm>
          <a:prstGeom prst="rect">
            <a:avLst/>
          </a:prstGeom>
          <a:noFill/>
          <a:ln w="9525">
            <a:noFill/>
          </a:ln>
        </p:spPr>
        <p:txBody>
          <a:bodyPr>
            <a:spAutoFit/>
          </a:bodyPr>
          <a:lstStyle/>
          <a:p>
            <a:pPr eaLnBrk="1" hangingPunct="1">
              <a:lnSpc>
                <a:spcPct val="150000"/>
              </a:lnSpc>
            </a:pPr>
            <a:r>
              <a:rPr lang="zh-CN" altLang="en-US" sz="3200">
                <a:solidFill>
                  <a:srgbClr val="FF0000"/>
                </a:solidFill>
                <a:latin typeface="微软雅黑" panose="020b0503020204020204" pitchFamily="34" charset="-122"/>
                <a:ea typeface="微软雅黑" panose="020b0503020204020204" pitchFamily="34" charset="-122"/>
              </a:rPr>
              <a:t>反义词：干瘪</a:t>
            </a:r>
          </a:p>
        </p:txBody>
      </p:sp>
      <p:sp>
        <p:nvSpPr>
          <p:cNvPr id="23" name="矩形 22"/>
          <p:cNvSpPr/>
          <p:nvPr/>
        </p:nvSpPr>
        <p:spPr>
          <a:xfrm>
            <a:off x="8974667" y="3325707"/>
            <a:ext cx="914400" cy="596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箭头连接符 28"/>
          <p:cNvCxnSpPr/>
          <p:nvPr/>
        </p:nvCxnSpPr>
        <p:spPr>
          <a:xfrm flipV="1">
            <a:off x="9889067" y="3241040"/>
            <a:ext cx="211667" cy="8466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982200" y="2498091"/>
            <a:ext cx="1716617" cy="1272540"/>
          </a:xfrm>
          <a:prstGeom prst="rect">
            <a:avLst/>
          </a:prstGeom>
          <a:noFill/>
          <a:ln w="9525">
            <a:noFill/>
          </a:ln>
        </p:spPr>
        <p:txBody>
          <a:bodyPr>
            <a:spAutoFit/>
          </a:bodyPr>
          <a:lstStyle/>
          <a:p>
            <a:pPr eaLnBrk="1" hangingPunct="1">
              <a:lnSpc>
                <a:spcPct val="120000"/>
              </a:lnSpc>
            </a:pPr>
            <a:r>
              <a:rPr lang="zh-CN" altLang="en-US" sz="3200">
                <a:solidFill>
                  <a:srgbClr val="FF0000"/>
                </a:solidFill>
                <a:latin typeface="微软雅黑" panose="020b0503020204020204" pitchFamily="34" charset="-122"/>
                <a:ea typeface="微软雅黑" panose="020b0503020204020204" pitchFamily="34" charset="-122"/>
              </a:rPr>
              <a:t>近义词：徒然</a:t>
            </a:r>
          </a:p>
        </p:txBody>
      </p:sp>
      <p:sp>
        <p:nvSpPr>
          <p:cNvPr id="33" name="矩形 32"/>
          <p:cNvSpPr/>
          <p:nvPr/>
        </p:nvSpPr>
        <p:spPr>
          <a:xfrm>
            <a:off x="8974667" y="4961891"/>
            <a:ext cx="914400" cy="596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7" name="直接箭头连接符 36"/>
          <p:cNvCxnSpPr/>
          <p:nvPr/>
        </p:nvCxnSpPr>
        <p:spPr>
          <a:xfrm flipH="1">
            <a:off x="8652933" y="5548207"/>
            <a:ext cx="321733" cy="889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905933" y="5527040"/>
            <a:ext cx="8185151" cy="1272540"/>
          </a:xfrm>
          <a:prstGeom prst="rect">
            <a:avLst/>
          </a:prstGeom>
          <a:noFill/>
          <a:ln w="9525">
            <a:noFill/>
          </a:ln>
        </p:spPr>
        <p:txBody>
          <a:bodyPr>
            <a:spAutoFit/>
          </a:bodyPr>
          <a:lstStyle/>
          <a:p>
            <a:pPr eaLnBrk="1" hangingPunct="1">
              <a:lnSpc>
                <a:spcPct val="120000"/>
              </a:lnSpc>
            </a:pP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在文中是动词。还可以用作形容词，意为“洒脱、自然、与众不同”。</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par>
                          <p:cTn id="29" fill="hold" nodeType="afterGroup">
                            <p:stCondLst>
                              <p:cond delay="1"/>
                            </p:stCondLst>
                            <p:childTnLst>
                              <p:par>
                                <p:cTn id="30" presetID="53" presetClass="entr" presetSubtype="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childTnLst>
                          </p:cTn>
                        </p:par>
                        <p:par>
                          <p:cTn id="46" fill="hold" nodeType="afterGroup">
                            <p:stCondLst>
                              <p:cond delay="1"/>
                            </p:stCondLst>
                            <p:childTnLst>
                              <p:par>
                                <p:cTn id="47" presetID="53"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4"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500"/>
                                        <p:tgtEl>
                                          <p:spTgt spid="13"/>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par>
                          <p:cTn id="63" fill="hold" nodeType="afterGroup">
                            <p:stCondLst>
                              <p:cond delay="1"/>
                            </p:stCondLst>
                            <p:childTnLst>
                              <p:par>
                                <p:cTn id="64" presetID="53" presetClass="entr" presetSubtype="0"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22" presetClass="entr" presetSubtype="4" fill="hold"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down)">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P spid="17" grpId="0"/>
      <p:bldP spid="23" grpId="0"/>
      <p:bldP spid="32" grpId="0"/>
      <p:bldP spid="33" grpId="0"/>
      <p:bldP spid="3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Rectangle 5"/>
          <p:cNvSpPr>
            <a:spLocks noChangeArrowheads="1"/>
          </p:cNvSpPr>
          <p:nvPr/>
        </p:nvSpPr>
        <p:spPr bwMode="auto">
          <a:xfrm>
            <a:off x="7448551" y="2947989"/>
            <a:ext cx="1985963"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buClr>
                <a:srgbClr val="00CCFF"/>
              </a:buClr>
              <a:buFont typeface="Wingdings" panose="05000000000000000000" pitchFamily="2" charset="2"/>
              <a:buNone/>
            </a:pPr>
            <a:r>
              <a:rPr lang="zh-CN" altLang="en-US" sz="3200" b="1">
                <a:latin typeface="微软雅黑" panose="020b0503020204020204" pitchFamily="34" charset="-122"/>
                <a:ea typeface="微软雅黑" panose="020b0503020204020204" pitchFamily="34" charset="-122"/>
              </a:rPr>
              <a:t>读准字音</a:t>
            </a:r>
          </a:p>
          <a:p>
            <a:pPr>
              <a:lnSpc>
                <a:spcPct val="150000"/>
              </a:lnSpc>
              <a:buClr>
                <a:srgbClr val="00CCFF"/>
              </a:buClr>
              <a:buFont typeface="Wingdings" panose="05000000000000000000" pitchFamily="2" charset="2"/>
              <a:buNone/>
            </a:pPr>
            <a:r>
              <a:rPr lang="zh-CN" altLang="en-US" sz="3200" b="1">
                <a:latin typeface="微软雅黑" panose="020b0503020204020204" pitchFamily="34" charset="-122"/>
                <a:ea typeface="微软雅黑" panose="020b0503020204020204" pitchFamily="34" charset="-122"/>
              </a:rPr>
              <a:t>读准节奏</a:t>
            </a:r>
          </a:p>
          <a:p>
            <a:pPr>
              <a:lnSpc>
                <a:spcPct val="150000"/>
              </a:lnSpc>
              <a:buClr>
                <a:srgbClr val="00CCFF"/>
              </a:buClr>
              <a:buFont typeface="Wingdings" panose="05000000000000000000" pitchFamily="2" charset="2"/>
              <a:buNone/>
            </a:pPr>
            <a:r>
              <a:rPr lang="zh-CN" altLang="en-US" sz="3200" b="1">
                <a:latin typeface="微软雅黑" panose="020b0503020204020204" pitchFamily="34" charset="-122"/>
                <a:ea typeface="微软雅黑" panose="020b0503020204020204" pitchFamily="34" charset="-122"/>
              </a:rPr>
              <a:t>读出感情</a:t>
            </a:r>
          </a:p>
        </p:txBody>
      </p:sp>
      <p:sp>
        <p:nvSpPr>
          <p:cNvPr id="219" name=" 219"/>
          <p:cNvSpPr/>
          <p:nvPr/>
        </p:nvSpPr>
        <p:spPr>
          <a:xfrm>
            <a:off x="5057775" y="1355725"/>
            <a:ext cx="2076450" cy="522288"/>
          </a:xfrm>
          <a:prstGeom prst="roundRect">
            <a:avLst>
              <a:gd name="adj" fmla="val 50000"/>
            </a:avLst>
          </a:prstGeom>
          <a:gradFill flip="none" rotWithShape="1">
            <a:gsLst>
              <a:gs pos="0">
                <a:srgbClr val="009459"/>
              </a:gs>
              <a:gs pos="93000">
                <a:schemeClr val="accent3">
                  <a:shade val="67500"/>
                  <a:satMod val="115000"/>
                </a:schemeClr>
              </a:gs>
              <a:gs pos="100000">
                <a:schemeClr val="accent3">
                  <a:shade val="100000"/>
                  <a:satMod val="115000"/>
                </a:schemeClr>
              </a:gs>
            </a:gsLst>
            <a:lin ang="13500000" scaled="1"/>
          </a:gradFill>
        </p:spPr>
        <p:style>
          <a:lnRef idx="3">
            <a:schemeClr val="lt1"/>
          </a:lnRef>
          <a:fillRef idx="1">
            <a:schemeClr val="accent3"/>
          </a:fillRef>
          <a:effectRef idx="1">
            <a:schemeClr val="accent3"/>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defRPr/>
            </a:pPr>
            <a:r>
              <a:rPr lang="en-US" altLang="zh-CN" sz="3200" b="1" noProof="1">
                <a:latin typeface="黑体" panose="02010609060101010101" charset="-122"/>
                <a:ea typeface="黑体" panose="02010609060101010101" charset="-122"/>
                <a:sym typeface="+mn-ea"/>
              </a:rPr>
              <a:t>  </a:t>
            </a:r>
            <a:r>
              <a:rPr lang="zh-CN" altLang="en-US" sz="3200" b="1" noProof="1">
                <a:latin typeface="黑体" panose="02010609060101010101" charset="-122"/>
                <a:ea typeface="黑体" panose="02010609060101010101" charset="-122"/>
                <a:sym typeface="+mn-ea"/>
              </a:rPr>
              <a:t>朗 诵</a:t>
            </a:r>
            <a:endParaRPr lang="zh-CN" altLang="en-US" sz="3200" noProof="1">
              <a:solidFill>
                <a:srgbClr val="FFFFFF"/>
              </a:solidFill>
            </a:endParaRPr>
          </a:p>
        </p:txBody>
      </p:sp>
      <p:pic>
        <p:nvPicPr>
          <p:cNvPr id="5" name="图片 4"/>
          <p:cNvPicPr>
            <a:picLocks noChangeAspect="1"/>
          </p:cNvPicPr>
          <p:nvPr/>
        </p:nvPicPr>
        <p:blipFill>
          <a:blip r:embed="rId2"/>
          <a:srcRect l="15181" b="12787"/>
          <a:stretch>
            <a:fillRect/>
          </a:stretch>
        </p:blipFill>
        <p:spPr>
          <a:xfrm>
            <a:off x="1673398" y="2384829"/>
            <a:ext cx="5109845" cy="3284220"/>
          </a:xfrm>
          <a:prstGeom prst="ellipse">
            <a:avLst/>
          </a:prstGeom>
          <a:effectLst>
            <a:softEdge rad="63500"/>
          </a:effectLst>
        </p:spPr>
      </p:pic>
      <p:pic>
        <p:nvPicPr>
          <p:cNvPr id="4" name="我看">
            <a:hlinkClick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a:stretch>
            <a:fillRect/>
          </a:stretch>
        </p:blipFill>
        <p:spPr>
          <a:xfrm>
            <a:off x="8728364" y="1775229"/>
            <a:ext cx="609600" cy="609600"/>
          </a:xfrm>
          <a:prstGeom prst="rect">
            <a:avLst/>
          </a:prstGeom>
        </p:spPr>
      </p:pic>
      <p:pic>
        <p:nvPicPr>
          <p:cNvPr id="10" name="图片 1" descr="组48325同意"/>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初读感知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up)">
                                      <p:cBhvr>
                                        <p:cTn id="7" dur="500"/>
                                        <p:tgtEl>
                                          <p:spTgt spid="2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mediacall" presetSubtype="0" fill="hold" nodeType="clickEffect">
                                  <p:stCondLst>
                                    <p:cond delay="0"/>
                                  </p:stCondLst>
                                  <p:childTnLst>
                                    <p:cmd type="call" cmd="playFrom(0.0)">
                                      <p:cBhvr>
                                        <p:cTn id="20"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P spid="2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1506" name="矩形 1"/>
          <p:cNvSpPr/>
          <p:nvPr/>
        </p:nvSpPr>
        <p:spPr>
          <a:xfrm>
            <a:off x="533400" y="874184"/>
            <a:ext cx="11353800" cy="681990"/>
          </a:xfrm>
          <a:prstGeom prst="rect">
            <a:avLst/>
          </a:prstGeom>
          <a:noFill/>
          <a:ln w="9525">
            <a:noFill/>
          </a:ln>
        </p:spPr>
        <p:txBody>
          <a:bodyPr>
            <a:spAutoFit/>
          </a:bodyPr>
          <a:lstStyle/>
          <a:p>
            <a:pPr marL="0" indent="0" algn="ctr" eaLnBrk="1" hangingPunct="1">
              <a:lnSpc>
                <a:spcPct val="120000"/>
              </a:lnSpc>
              <a:buNone/>
            </a:pPr>
            <a:r>
              <a:rPr lang="zh-CN" altLang="en-US" sz="320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朗读诗歌，注意读准字音，读出节奏。</a:t>
            </a:r>
          </a:p>
        </p:txBody>
      </p:sp>
      <p:grpSp>
        <p:nvGrpSpPr>
          <p:cNvPr id="21507" name="组合 11"/>
          <p:cNvGrpSpPr/>
          <p:nvPr/>
        </p:nvGrpSpPr>
        <p:grpSpPr>
          <a:xfrm>
            <a:off x="533400" y="1784351"/>
            <a:ext cx="11065933" cy="4569459"/>
            <a:chOff x="400664" y="1389003"/>
            <a:chExt cx="8299515" cy="3426534"/>
          </a:xfrm>
        </p:grpSpPr>
        <p:sp>
          <p:nvSpPr>
            <p:cNvPr id="23585" name="矩形 3"/>
            <p:cNvSpPr>
              <a:spLocks noChangeArrowheads="1"/>
            </p:cNvSpPr>
            <p:nvPr/>
          </p:nvSpPr>
          <p:spPr bwMode="auto">
            <a:xfrm>
              <a:off x="400664" y="1389003"/>
              <a:ext cx="3752879" cy="3426534"/>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我看一阵向晚的春风</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悄悄揉过丰润的青草，</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我看它们低首又低首，</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也许远水荡起了一片绿潮；</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我看飞鸟平展着翅翼</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静静吸入深远的晴空里，</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我看流云慢慢地红晕</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无意沉醉了凝望它的大地。</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3586" name="矩形 8"/>
            <p:cNvSpPr>
              <a:spLocks noChangeArrowheads="1"/>
            </p:cNvSpPr>
            <p:nvPr/>
          </p:nvSpPr>
          <p:spPr bwMode="auto">
            <a:xfrm>
              <a:off x="4632972" y="1389003"/>
              <a:ext cx="4067207" cy="3426534"/>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哦，逝去的多少欢乐和忧戚，</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我枉然在你的心胸里描画！</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哦！多少年来你丰润的生命</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永在寂静的谐奏里勃发。</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也许远古的哲人怀着热望，</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曾向你舒出咏赞的叹息，</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如今却只见他生命的静流</a:t>
              </a:r>
            </a:p>
            <a:p>
              <a:pPr marL="0" marR="0" lvl="0" indent="0" algn="l" defTabSz="457200" rtl="0" eaLnBrk="1" fontAlgn="base" latinLnBrk="0" hangingPunct="1">
                <a:lnSpc>
                  <a:spcPct val="11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随着季节的起伏而飘逸。</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4336108" y="1389003"/>
              <a:ext cx="0" cy="3320507"/>
            </a:xfrm>
            <a:prstGeom prst="line">
              <a:avLst/>
            </a:prstGeom>
            <a:ln w="28575">
              <a:solidFill>
                <a:srgbClr val="407D8D"/>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rot="-842130">
            <a:off x="1255184" y="17335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4" name="矩形 13"/>
          <p:cNvSpPr/>
          <p:nvPr/>
        </p:nvSpPr>
        <p:spPr>
          <a:xfrm rot="-842130">
            <a:off x="2110317" y="17335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6" name="矩形 15"/>
          <p:cNvSpPr/>
          <p:nvPr/>
        </p:nvSpPr>
        <p:spPr>
          <a:xfrm rot="-842130">
            <a:off x="2110317" y="22161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7" name="矩形 16"/>
          <p:cNvSpPr/>
          <p:nvPr/>
        </p:nvSpPr>
        <p:spPr>
          <a:xfrm rot="-842130">
            <a:off x="1255184" y="26987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8" name="矩形 17"/>
          <p:cNvSpPr/>
          <p:nvPr/>
        </p:nvSpPr>
        <p:spPr>
          <a:xfrm rot="-842130">
            <a:off x="2110317" y="26987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9" name="矩形 18"/>
          <p:cNvSpPr/>
          <p:nvPr/>
        </p:nvSpPr>
        <p:spPr>
          <a:xfrm rot="-842130">
            <a:off x="1255184" y="3210984"/>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0" name="矩形 19"/>
          <p:cNvSpPr/>
          <p:nvPr/>
        </p:nvSpPr>
        <p:spPr>
          <a:xfrm rot="-842130">
            <a:off x="2110317" y="3210984"/>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1" name="矩形 20"/>
          <p:cNvSpPr/>
          <p:nvPr/>
        </p:nvSpPr>
        <p:spPr>
          <a:xfrm rot="-842130">
            <a:off x="3340100" y="3210984"/>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2" name="矩形 21"/>
          <p:cNvSpPr/>
          <p:nvPr/>
        </p:nvSpPr>
        <p:spPr>
          <a:xfrm rot="-842130">
            <a:off x="4169833" y="3210984"/>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3" name="矩形 22"/>
          <p:cNvSpPr/>
          <p:nvPr/>
        </p:nvSpPr>
        <p:spPr>
          <a:xfrm rot="-842130">
            <a:off x="1255184" y="42058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4" name="矩形 23"/>
          <p:cNvSpPr/>
          <p:nvPr/>
        </p:nvSpPr>
        <p:spPr>
          <a:xfrm rot="-842130">
            <a:off x="2110317" y="42058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5" name="矩形 24"/>
          <p:cNvSpPr/>
          <p:nvPr/>
        </p:nvSpPr>
        <p:spPr>
          <a:xfrm rot="-842130">
            <a:off x="2110317" y="46884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6" name="矩形 25"/>
          <p:cNvSpPr/>
          <p:nvPr/>
        </p:nvSpPr>
        <p:spPr>
          <a:xfrm rot="-842130">
            <a:off x="1255184" y="51710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7" name="矩形 26"/>
          <p:cNvSpPr/>
          <p:nvPr/>
        </p:nvSpPr>
        <p:spPr>
          <a:xfrm rot="-842130">
            <a:off x="2110317" y="51710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8" name="矩形 27"/>
          <p:cNvSpPr/>
          <p:nvPr/>
        </p:nvSpPr>
        <p:spPr>
          <a:xfrm rot="-842130">
            <a:off x="1255184" y="56705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29" name="矩形 28"/>
          <p:cNvSpPr/>
          <p:nvPr/>
        </p:nvSpPr>
        <p:spPr>
          <a:xfrm rot="-842130">
            <a:off x="2468033" y="5670551"/>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2" name="矩形 31"/>
          <p:cNvSpPr/>
          <p:nvPr/>
        </p:nvSpPr>
        <p:spPr>
          <a:xfrm rot="-842130">
            <a:off x="8187267" y="17335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3" name="矩形 32"/>
          <p:cNvSpPr/>
          <p:nvPr/>
        </p:nvSpPr>
        <p:spPr>
          <a:xfrm rot="-842130">
            <a:off x="8995833" y="17335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4" name="矩形 33"/>
          <p:cNvSpPr/>
          <p:nvPr/>
        </p:nvSpPr>
        <p:spPr>
          <a:xfrm rot="-842130">
            <a:off x="6479117" y="22161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5" name="矩形 34"/>
          <p:cNvSpPr/>
          <p:nvPr/>
        </p:nvSpPr>
        <p:spPr>
          <a:xfrm rot="-842130">
            <a:off x="8608484" y="26987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6" name="矩形 35"/>
          <p:cNvSpPr/>
          <p:nvPr/>
        </p:nvSpPr>
        <p:spPr>
          <a:xfrm rot="-842130">
            <a:off x="6891867" y="3210984"/>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7" name="矩形 36"/>
          <p:cNvSpPr/>
          <p:nvPr/>
        </p:nvSpPr>
        <p:spPr>
          <a:xfrm rot="-842130">
            <a:off x="9444567" y="3210984"/>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38" name="矩形 37"/>
          <p:cNvSpPr/>
          <p:nvPr/>
        </p:nvSpPr>
        <p:spPr>
          <a:xfrm rot="-842130">
            <a:off x="6866467" y="42058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0" name="矩形 39"/>
          <p:cNvSpPr/>
          <p:nvPr/>
        </p:nvSpPr>
        <p:spPr>
          <a:xfrm rot="-842130">
            <a:off x="9021233" y="42058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1" name="矩形 40"/>
          <p:cNvSpPr/>
          <p:nvPr/>
        </p:nvSpPr>
        <p:spPr>
          <a:xfrm rot="-842130">
            <a:off x="8161867" y="46884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2" name="矩形 41"/>
          <p:cNvSpPr/>
          <p:nvPr/>
        </p:nvSpPr>
        <p:spPr>
          <a:xfrm rot="-842130">
            <a:off x="6904567" y="51710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3" name="矩形 42"/>
          <p:cNvSpPr/>
          <p:nvPr/>
        </p:nvSpPr>
        <p:spPr>
          <a:xfrm rot="-842130">
            <a:off x="8170333" y="51710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4" name="矩形 43"/>
          <p:cNvSpPr/>
          <p:nvPr/>
        </p:nvSpPr>
        <p:spPr>
          <a:xfrm rot="-842130">
            <a:off x="9021233" y="56705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5" name="矩形 44"/>
          <p:cNvSpPr/>
          <p:nvPr/>
        </p:nvSpPr>
        <p:spPr>
          <a:xfrm rot="-842130">
            <a:off x="3382433" y="2216151"/>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6" name="矩形 45"/>
          <p:cNvSpPr/>
          <p:nvPr/>
        </p:nvSpPr>
        <p:spPr>
          <a:xfrm rot="-842130">
            <a:off x="3393017" y="26987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7" name="矩形 46"/>
          <p:cNvSpPr/>
          <p:nvPr/>
        </p:nvSpPr>
        <p:spPr>
          <a:xfrm rot="-842130">
            <a:off x="3340100" y="4205817"/>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8" name="矩形 47"/>
          <p:cNvSpPr/>
          <p:nvPr/>
        </p:nvSpPr>
        <p:spPr>
          <a:xfrm rot="-842130">
            <a:off x="3340100" y="4688417"/>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49" name="矩形 48"/>
          <p:cNvSpPr/>
          <p:nvPr/>
        </p:nvSpPr>
        <p:spPr>
          <a:xfrm rot="-842130">
            <a:off x="3357033" y="5171017"/>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0" name="矩形 49"/>
          <p:cNvSpPr/>
          <p:nvPr/>
        </p:nvSpPr>
        <p:spPr>
          <a:xfrm rot="-842130">
            <a:off x="7291917" y="22161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1" name="矩形 50"/>
          <p:cNvSpPr/>
          <p:nvPr/>
        </p:nvSpPr>
        <p:spPr>
          <a:xfrm rot="-842130">
            <a:off x="9850967" y="22161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2" name="矩形 51"/>
          <p:cNvSpPr/>
          <p:nvPr/>
        </p:nvSpPr>
        <p:spPr>
          <a:xfrm rot="-842130">
            <a:off x="9048751" y="2698751"/>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3" name="矩形 52"/>
          <p:cNvSpPr/>
          <p:nvPr/>
        </p:nvSpPr>
        <p:spPr>
          <a:xfrm rot="-842130">
            <a:off x="10270067" y="2698751"/>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4" name="矩形 53"/>
          <p:cNvSpPr/>
          <p:nvPr/>
        </p:nvSpPr>
        <p:spPr>
          <a:xfrm rot="-842130">
            <a:off x="7310967" y="46884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5" name="矩形 54"/>
          <p:cNvSpPr/>
          <p:nvPr/>
        </p:nvSpPr>
        <p:spPr>
          <a:xfrm rot="-842130">
            <a:off x="6904567" y="5683251"/>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pic>
        <p:nvPicPr>
          <p:cNvPr id="10"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初读感知</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500"/>
                                        <p:tgtEl>
                                          <p:spTgt spid="5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fade">
                                      <p:cBhvr>
                                        <p:cTn id="86" dur="500"/>
                                        <p:tgtEl>
                                          <p:spTgt spid="5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500"/>
                                        <p:tgtEl>
                                          <p:spTgt spid="3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500"/>
                                        <p:tgtEl>
                                          <p:spTgt spid="54"/>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fade">
                                      <p:cBhvr>
                                        <p:cTn id="118" dur="500"/>
                                        <p:tgtEl>
                                          <p:spTgt spid="4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2" grpId="0"/>
      <p:bldP spid="33" grpId="0"/>
      <p:bldP spid="34" grpId="0"/>
      <p:bldP spid="35" grpId="0"/>
      <p:bldP spid="36" grpId="0"/>
      <p:bldP spid="37" grpId="0"/>
      <p:bldP spid="38"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4579" name="矩形 2"/>
          <p:cNvSpPr>
            <a:spLocks noChangeArrowheads="1"/>
          </p:cNvSpPr>
          <p:nvPr/>
        </p:nvSpPr>
        <p:spPr bwMode="auto">
          <a:xfrm>
            <a:off x="3073400" y="1445684"/>
            <a:ext cx="6747933" cy="416179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去吧，去吧，哦生命的飞奔，</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叫天风挽你坦荡地漫游，</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像鸟的歌唱，云的流盼，树的摇曳；</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哦，让我的呼吸与自然合流！</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让欢笑和哀愁洒向我心里，</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像季节燃起花朵又把它吹熄。</a:t>
            </a:r>
            <a:endParaRPr kumimoji="0" lang="en-US" altLang="zh-CN" sz="2935" i="0" u="none" strike="noStrike" kern="1200" cap="none" spc="30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rot="-842130">
            <a:off x="5018617" y="2224617"/>
            <a:ext cx="425449"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5" name="矩形 4"/>
          <p:cNvSpPr/>
          <p:nvPr/>
        </p:nvSpPr>
        <p:spPr>
          <a:xfrm rot="-842130">
            <a:off x="5924551" y="35581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6" name="矩形 5"/>
          <p:cNvSpPr/>
          <p:nvPr/>
        </p:nvSpPr>
        <p:spPr>
          <a:xfrm rot="-842130">
            <a:off x="5465233" y="421216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7" name="矩形 6"/>
          <p:cNvSpPr/>
          <p:nvPr/>
        </p:nvSpPr>
        <p:spPr>
          <a:xfrm rot="-842130">
            <a:off x="5924551" y="48916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9" name="矩形 8"/>
          <p:cNvSpPr/>
          <p:nvPr/>
        </p:nvSpPr>
        <p:spPr>
          <a:xfrm rot="-842130">
            <a:off x="5823585" y="1605915"/>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0" name="矩形 9"/>
          <p:cNvSpPr/>
          <p:nvPr/>
        </p:nvSpPr>
        <p:spPr>
          <a:xfrm rot="-842130">
            <a:off x="3412067" y="2224617"/>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1" name="矩形 10"/>
          <p:cNvSpPr/>
          <p:nvPr/>
        </p:nvSpPr>
        <p:spPr>
          <a:xfrm rot="-842130">
            <a:off x="6333067" y="2224617"/>
            <a:ext cx="425451"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sp>
        <p:nvSpPr>
          <p:cNvPr id="12" name="矩形 11"/>
          <p:cNvSpPr/>
          <p:nvPr/>
        </p:nvSpPr>
        <p:spPr>
          <a:xfrm rot="-842130">
            <a:off x="4195233" y="4891617"/>
            <a:ext cx="427567" cy="666115"/>
          </a:xfrm>
          <a:prstGeom prst="rect">
            <a:avLst/>
          </a:prstGeom>
          <a:noFill/>
          <a:ln w="9525">
            <a:noFill/>
          </a:ln>
        </p:spPr>
        <p:txBody>
          <a:bodyPr>
            <a:spAutoFit/>
          </a:bodyPr>
          <a:lstStyle/>
          <a:p>
            <a:pPr eaLnBrk="1" hangingPunct="1"/>
            <a:r>
              <a:rPr lang="en-US" altLang="zh-CN" sz="3735" b="1">
                <a:solidFill>
                  <a:srgbClr val="C00000"/>
                </a:solidFill>
                <a:latin typeface="楷体" panose="02010609060101010101" pitchFamily="49" charset="-122"/>
                <a:ea typeface="楷体" panose="02010609060101010101" pitchFamily="49" charset="-122"/>
              </a:rPr>
              <a:t>/</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初读感知</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 name="文本框 5"/>
          <p:cNvSpPr txBox="1"/>
          <p:nvPr>
            <p:custDataLst>
              <p:tags r:id="rId2"/>
            </p:custDataLst>
          </p:nvPr>
        </p:nvSpPr>
        <p:spPr>
          <a:xfrm>
            <a:off x="791210" y="1190625"/>
            <a:ext cx="10478770" cy="1168400"/>
          </a:xfrm>
          <a:prstGeom prst="rect">
            <a:avLst/>
          </a:prstGeom>
          <a:noFill/>
        </p:spPr>
        <p:txBody>
          <a:bodyPr anchor="ctr"/>
          <a:lstStyle/>
          <a:p>
            <a:pPr marR="0" defTabSz="914400">
              <a:lnSpc>
                <a:spcPct val="120000"/>
              </a:lnSpc>
              <a:buClrTx/>
              <a:buSzTx/>
              <a:buFontTx/>
              <a:buNone/>
              <a:defRPr/>
            </a:pPr>
            <a:r>
              <a:rPr kumimoji="0" lang="en-US" altLang="zh-CN" sz="2400"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kumimoji="0" lang="zh-CN" altLang="en-US" sz="2400"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从《我看》这首诗，我读出了</a:t>
            </a:r>
            <a:r>
              <a:rPr kumimoji="0" lang="zh-CN" altLang="en-US" sz="2400" u="sng"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kumimoji="0" lang="zh-CN" altLang="en-US" sz="2400"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，感受到了</a:t>
            </a:r>
            <a:r>
              <a:rPr kumimoji="0" lang="zh-CN" altLang="en-US" sz="2400" u="sng"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kumimoji="0" lang="zh-CN" altLang="en-US" sz="2400" kern="1200" cap="none" spc="150" normalizeH="0" baseline="0" noProof="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p>
        </p:txBody>
      </p:sp>
      <p:sp>
        <p:nvSpPr>
          <p:cNvPr id="7" name="文本框 6"/>
          <p:cNvSpPr txBox="1"/>
          <p:nvPr>
            <p:custDataLst>
              <p:tags r:id="rId3"/>
            </p:custDataLst>
          </p:nvPr>
        </p:nvSpPr>
        <p:spPr>
          <a:xfrm>
            <a:off x="1550670" y="2359025"/>
            <a:ext cx="8959215" cy="1212850"/>
          </a:xfrm>
          <a:prstGeom prst="rect">
            <a:avLst/>
          </a:prstGeom>
          <a:noFill/>
        </p:spPr>
        <p:txBody>
          <a:bodyPr anchor="ctr">
            <a:normAutofit/>
          </a:bodyPr>
          <a:lstStyle/>
          <a:p>
            <a:pPr marR="0" defTabSz="914400">
              <a:lnSpc>
                <a:spcPct val="120000"/>
              </a:lnSpc>
              <a:buClrTx/>
              <a:buSzTx/>
              <a:buFontTx/>
              <a:buNone/>
              <a:defRPr/>
            </a:pPr>
            <a:r>
              <a:rPr kumimoji="0" lang="en-US" altLang="zh-CN"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kumimoji="0" lang="zh-CN" altLang="en-US"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从《我看》这首诗，我看到了</a:t>
            </a:r>
            <a:r>
              <a:rPr kumimoji="0" lang="zh-CN" altLang="en-US" sz="2400" u="sng"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春天的美好和生机勃勃</a:t>
            </a:r>
            <a:r>
              <a:rPr kumimoji="0" lang="zh-CN" altLang="en-US"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，感受到了</a:t>
            </a:r>
            <a:r>
              <a:rPr kumimoji="0" lang="zh-CN" altLang="en-US" sz="2400" u="sng"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诗人对大自然的热爱之情</a:t>
            </a:r>
            <a:r>
              <a:rPr kumimoji="0" lang="zh-CN" altLang="en-US"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p>
        </p:txBody>
      </p:sp>
      <p:sp>
        <p:nvSpPr>
          <p:cNvPr id="8" name="文本框 7"/>
          <p:cNvSpPr txBox="1"/>
          <p:nvPr/>
        </p:nvSpPr>
        <p:spPr>
          <a:xfrm>
            <a:off x="1550670" y="3806190"/>
            <a:ext cx="9719310" cy="825500"/>
          </a:xfrm>
          <a:prstGeom prst="rect">
            <a:avLst/>
          </a:prstGeom>
          <a:noFill/>
        </p:spPr>
        <p:txBody>
          <a:bodyPr wrap="square" rtlCol="0" anchor="ctr">
            <a:noAutofit/>
          </a:bodyPr>
          <a:lstStyle/>
          <a:p>
            <a:pPr lvl="0" algn="l" defTabSz="914400">
              <a:lnSpc>
                <a:spcPct val="120000"/>
              </a:lnSpc>
              <a:buClrTx/>
              <a:buSzTx/>
              <a:buFontTx/>
              <a:defRPr/>
            </a:pPr>
            <a:r>
              <a:rPr lang="en-US" altLang="zh-CN" sz="2400"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从《我看》一诗中，“春风、青草”这些意象读出</a:t>
            </a:r>
            <a:r>
              <a:rPr lang="en-US" altLang="zh-CN" sz="2400" u="sng"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生命的新生</a:t>
            </a:r>
            <a:r>
              <a:rPr lang="en-US" altLang="zh-CN" sz="2400"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，感受到了</a:t>
            </a:r>
            <a:r>
              <a:rPr lang="en-US" altLang="zh-CN" sz="2400" u="sng"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诗人对大自然的热爱之情</a:t>
            </a:r>
            <a:r>
              <a:rPr lang="en-US" altLang="zh-CN" sz="2400"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endParaRPr lang="en-US" altLang="zh-CN" sz="1600" spc="15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1477010" y="5041265"/>
            <a:ext cx="9164320" cy="1266825"/>
          </a:xfrm>
          <a:prstGeom prst="rect">
            <a:avLst/>
          </a:prstGeom>
          <a:noFill/>
        </p:spPr>
        <p:txBody>
          <a:bodyPr anchor="ctr">
            <a:noAutofit/>
          </a:bodyPr>
          <a:lstStyle/>
          <a:p>
            <a:pPr marR="0" defTabSz="914400">
              <a:lnSpc>
                <a:spcPct val="120000"/>
              </a:lnSpc>
              <a:buClrTx/>
              <a:buSzTx/>
              <a:buFontTx/>
              <a:buNone/>
              <a:defRPr/>
            </a:pPr>
            <a:r>
              <a:rPr kumimoji="0" lang="en-US" altLang="zh-CN"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kumimoji="0" lang="zh-CN" altLang="en-US" sz="2400" kern="1200" cap="none" spc="15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从《我看》一诗中，</a:t>
            </a:r>
            <a:r>
              <a:rPr kumimoji="0" lang="zh-CN" altLang="en-US" sz="2400"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“多少年来你丰润的生命</a:t>
            </a:r>
            <a:r>
              <a:rPr kumimoji="0" lang="en-US" altLang="zh-CN" sz="2400"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400"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永在寂静的谐奏里勃发”“哦生命的飞奔”读出了</a:t>
            </a:r>
            <a:r>
              <a:rPr kumimoji="0" lang="zh-CN" altLang="en-US" sz="2400" u="sng"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作者对生命、对未来充满着希望</a:t>
            </a:r>
            <a:r>
              <a:rPr kumimoji="0" lang="zh-CN" altLang="en-US" sz="2400"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，感受到诗人</a:t>
            </a:r>
            <a:r>
              <a:rPr kumimoji="0" lang="zh-CN" altLang="en-US" sz="2400" u="sng" kern="1200" cap="none" spc="0" normalizeH="0" baseline="0" noProof="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对生命的热爱。</a:t>
            </a:r>
          </a:p>
        </p:txBody>
      </p:sp>
      <p:pic>
        <p:nvPicPr>
          <p:cNvPr id="10" name="图片 9" descr="组48325同意"/>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初读感知</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8" name="文本框 7"/>
          <p:cNvSpPr txBox="1"/>
          <p:nvPr/>
        </p:nvSpPr>
        <p:spPr>
          <a:xfrm>
            <a:off x="3951605" y="951546"/>
            <a:ext cx="4288353" cy="584775"/>
          </a:xfrm>
          <a:prstGeom prst="rect">
            <a:avLst/>
          </a:prstGeom>
          <a:noFill/>
        </p:spPr>
        <p:txBody>
          <a:bodyPr wrap="none" rtlCol="0">
            <a:spAutoFit/>
          </a:bodyPr>
          <a:lstStyle/>
          <a:p>
            <a:pPr algn="l"/>
            <a:r>
              <a:rPr lang="zh-CN" altLang="en-US" sz="3200">
                <a:solidFill>
                  <a:schemeClr val="tx1"/>
                </a:solidFill>
                <a:latin typeface="微软雅黑" panose="020b0503020204020204" pitchFamily="34" charset="-122"/>
                <a:ea typeface="微软雅黑" panose="020b0503020204020204" pitchFamily="34" charset="-122"/>
                <a:sym typeface="+mn-ea"/>
              </a:rPr>
              <a:t>划分层次，并概括层意</a:t>
            </a:r>
          </a:p>
        </p:txBody>
      </p:sp>
      <p:sp>
        <p:nvSpPr>
          <p:cNvPr id="9" name="矩形 8"/>
          <p:cNvSpPr/>
          <p:nvPr/>
        </p:nvSpPr>
        <p:spPr>
          <a:xfrm>
            <a:off x="1018540" y="2078990"/>
            <a:ext cx="9956165" cy="1325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lnSpc>
                <a:spcPct val="150000"/>
              </a:lnSpc>
              <a:spcBef>
                <a:spcPct val="0"/>
              </a:spcBef>
              <a:spcAft>
                <a:spcPct val="0"/>
              </a:spcAft>
              <a:defRPr/>
            </a:pPr>
            <a:r>
              <a:rPr lang="en-US"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    </a:t>
            </a:r>
            <a:r>
              <a:rPr lang="zh-CN" altLang="en-US"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第一层 </a:t>
            </a:r>
            <a:r>
              <a:rPr lang="en-US"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a:t>
            </a:r>
            <a:r>
              <a:rPr lang="zh-CN"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第</a:t>
            </a:r>
            <a:r>
              <a:rPr lang="en-US"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1</a:t>
            </a:r>
            <a:r>
              <a:rPr lang="zh-CN"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a:t>
            </a:r>
            <a:r>
              <a:rPr lang="en-US"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2</a:t>
            </a:r>
            <a:r>
              <a:rPr lang="zh-CN"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节</a:t>
            </a:r>
            <a:r>
              <a:rPr lang="en-US"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a:t>
            </a:r>
            <a:r>
              <a:rPr lang="zh-CN" altLang="en-US"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a:t>
            </a:r>
            <a:r>
              <a:rPr lang="zh-CN" altLang="zh-CN" sz="2800">
                <a:solidFill>
                  <a:schemeClr val="tx1"/>
                </a:solidFill>
                <a:latin typeface="微软雅黑" panose="020b0503020204020204" pitchFamily="34" charset="-122"/>
                <a:ea typeface="微软雅黑" panose="020b0503020204020204" pitchFamily="34" charset="-122"/>
                <a:cs typeface="华康隶书体W7" panose="03000709000000000000" charset="-122"/>
                <a:sym typeface="+mn-ea"/>
              </a:rPr>
              <a:t>描绘“我”眼中看到的大自然的景色。</a:t>
            </a:r>
          </a:p>
        </p:txBody>
      </p:sp>
      <p:sp>
        <p:nvSpPr>
          <p:cNvPr id="10" name="矩形 9"/>
          <p:cNvSpPr/>
          <p:nvPr/>
        </p:nvSpPr>
        <p:spPr>
          <a:xfrm>
            <a:off x="1018540" y="3404235"/>
            <a:ext cx="9637395" cy="1677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tx1"/>
                </a:solidFill>
                <a:latin typeface="微软雅黑" panose="020b0503020204020204" pitchFamily="34" charset="-122"/>
                <a:ea typeface="微软雅黑" panose="020b0503020204020204" pitchFamily="34" charset="-122"/>
                <a:sym typeface="+mn-ea"/>
              </a:rPr>
              <a:t>     </a:t>
            </a:r>
            <a:r>
              <a:rPr lang="zh-CN" altLang="en-US" sz="2800">
                <a:solidFill>
                  <a:schemeClr val="tx1"/>
                </a:solidFill>
                <a:latin typeface="微软雅黑" panose="020b0503020204020204" pitchFamily="34" charset="-122"/>
                <a:ea typeface="微软雅黑" panose="020b0503020204020204" pitchFamily="34" charset="-122"/>
                <a:sym typeface="+mn-ea"/>
              </a:rPr>
              <a:t>第二层（第</a:t>
            </a:r>
            <a:r>
              <a:rPr lang="en-US" altLang="zh-CN" sz="2800">
                <a:solidFill>
                  <a:schemeClr val="tx1"/>
                </a:solidFill>
                <a:latin typeface="微软雅黑" panose="020b0503020204020204" pitchFamily="34" charset="-122"/>
                <a:ea typeface="微软雅黑" panose="020b0503020204020204" pitchFamily="34" charset="-122"/>
                <a:sym typeface="+mn-ea"/>
              </a:rPr>
              <a:t>3—5</a:t>
            </a:r>
            <a:r>
              <a:rPr lang="zh-CN" altLang="en-US" sz="2800">
                <a:solidFill>
                  <a:schemeClr val="tx1"/>
                </a:solidFill>
                <a:latin typeface="微软雅黑" panose="020b0503020204020204" pitchFamily="34" charset="-122"/>
                <a:ea typeface="微软雅黑" panose="020b0503020204020204" pitchFamily="34" charset="-122"/>
                <a:sym typeface="+mn-ea"/>
              </a:rPr>
              <a:t>节）：</a:t>
            </a:r>
            <a:r>
              <a:rPr lang="zh-CN" altLang="zh-CN" sz="2800">
                <a:solidFill>
                  <a:schemeClr val="tx1"/>
                </a:solidFill>
                <a:latin typeface="微软雅黑" panose="020b0503020204020204" pitchFamily="34" charset="-122"/>
                <a:ea typeface="微软雅黑" panose="020b0503020204020204" pitchFamily="34" charset="-122"/>
                <a:sym typeface="+mn-ea"/>
              </a:rPr>
              <a:t>直接抒情</a:t>
            </a:r>
            <a:r>
              <a:rPr lang="en-US" altLang="zh-CN" sz="2800">
                <a:solidFill>
                  <a:schemeClr val="tx1"/>
                </a:solidFill>
                <a:latin typeface="微软雅黑" panose="020b0503020204020204" pitchFamily="34" charset="-122"/>
                <a:ea typeface="微软雅黑" panose="020b0503020204020204" pitchFamily="34" charset="-122"/>
                <a:sym typeface="+mn-ea"/>
              </a:rPr>
              <a:t>,</a:t>
            </a:r>
            <a:r>
              <a:rPr lang="zh-CN" altLang="zh-CN" sz="2800">
                <a:solidFill>
                  <a:schemeClr val="tx1"/>
                </a:solidFill>
                <a:latin typeface="微软雅黑" panose="020b0503020204020204" pitchFamily="34" charset="-122"/>
                <a:ea typeface="微软雅黑" panose="020b0503020204020204" pitchFamily="34" charset="-122"/>
                <a:sym typeface="+mn-ea"/>
              </a:rPr>
              <a:t>表达自己对大自然的喜爱和眷恋之情。</a:t>
            </a:r>
          </a:p>
        </p:txBody>
      </p:sp>
      <p:pic>
        <p:nvPicPr>
          <p:cNvPr id="11"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初读感知</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对角圆角 2"/>
          <p:cNvSpPr/>
          <p:nvPr/>
        </p:nvSpPr>
        <p:spPr>
          <a:xfrm>
            <a:off x="1896957" y="1171575"/>
            <a:ext cx="9296400" cy="1416051"/>
          </a:xfrm>
          <a:prstGeom prst="round2Diag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我看”领起的四句诗，描绘出一幅什么样的图画？</a:t>
            </a:r>
          </a:p>
        </p:txBody>
      </p:sp>
      <p:sp>
        <p:nvSpPr>
          <p:cNvPr id="5" name="矩形 4"/>
          <p:cNvSpPr/>
          <p:nvPr/>
        </p:nvSpPr>
        <p:spPr>
          <a:xfrm>
            <a:off x="5691717" y="1989667"/>
            <a:ext cx="3443816" cy="681990"/>
          </a:xfrm>
          <a:prstGeom prst="rect">
            <a:avLst/>
          </a:prstGeom>
          <a:noFill/>
          <a:ln w="9525">
            <a:noFill/>
          </a:ln>
        </p:spPr>
        <p:txBody>
          <a:bodyPr>
            <a:spAutoFit/>
          </a:bodyPr>
          <a:lstStyle/>
          <a:p>
            <a:pPr algn="ctr" eaLnBrk="1" hangingPunct="1">
              <a:lnSpc>
                <a:spcPct val="120000"/>
              </a:lnSpc>
            </a:pPr>
            <a:r>
              <a:rPr lang="zh-CN" altLang="en-US" sz="320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春日夕阳图</a:t>
            </a:r>
          </a:p>
        </p:txBody>
      </p:sp>
      <p:sp>
        <p:nvSpPr>
          <p:cNvPr id="7" name="矩形 6"/>
          <p:cNvSpPr/>
          <p:nvPr/>
        </p:nvSpPr>
        <p:spPr>
          <a:xfrm>
            <a:off x="792480" y="2975610"/>
            <a:ext cx="10607040" cy="2453640"/>
          </a:xfrm>
          <a:prstGeom prst="rect">
            <a:avLst/>
          </a:prstGeom>
          <a:noFill/>
          <a:ln w="9525">
            <a:noFill/>
          </a:ln>
        </p:spPr>
        <p:txBody>
          <a:bodyPr wrap="square">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傍晚，春风和煦，轻轻拂过丰润的青草，草儿在风的轻抚中摇摆，远处的水面荡起一片绿潮。远眺，天空中，飞鸟平展翅翼，渐渐飞入云中，看不见了。流云慢慢地红了脸庞，凝望它的大地不觉沉醉了。</a:t>
            </a:r>
          </a:p>
        </p:txBody>
      </p:sp>
      <p:pic>
        <p:nvPicPr>
          <p:cNvPr id="11"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精读赏析</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4578" name="矩形 2"/>
          <p:cNvSpPr/>
          <p:nvPr/>
        </p:nvSpPr>
        <p:spPr>
          <a:xfrm>
            <a:off x="749300" y="1151467"/>
            <a:ext cx="11146367" cy="1472565"/>
          </a:xfrm>
          <a:prstGeom prst="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eaLnBrk="1" fontAlgn="auto" hangingPunct="1">
              <a:lnSpc>
                <a:spcPct val="120000"/>
              </a:lnSpc>
              <a:spcBef>
                <a:spcPct val="0"/>
              </a:spcBef>
              <a:spcAft>
                <a:spcPct val="0"/>
              </a:spcAft>
              <a:buClrTx/>
              <a:buSzTx/>
              <a:buFontTx/>
              <a:defRPr/>
            </a:pPr>
            <a:r>
              <a:rPr lang="en-US" altLang="zh-CN"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en-US"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诗人选取了哪些意象？这些意象会让你联想起哪些诗句？它们营造了怎样的意境？</a:t>
            </a:r>
          </a:p>
        </p:txBody>
      </p:sp>
      <p:graphicFrame>
        <p:nvGraphicFramePr>
          <p:cNvPr id="5" name="表格 5"/>
          <p:cNvGraphicFramePr>
            <a:graphicFrameLocks noGrp="1"/>
          </p:cNvGraphicFramePr>
          <p:nvPr>
            <p:custDataLst>
              <p:tags r:id="rId2"/>
            </p:custDataLst>
          </p:nvPr>
        </p:nvGraphicFramePr>
        <p:xfrm>
          <a:off x="1695451" y="2849033"/>
          <a:ext cx="8868410" cy="3030855"/>
        </p:xfrm>
        <a:graphic>
          <a:graphicData uri="http://schemas.openxmlformats.org/drawingml/2006/table">
            <a:tbl>
              <a:tblPr firstRow="1" bandRow="1">
                <a:tableStyleId>{5940675A-B579-460E-94D1-54222C63F5DA}</a:tableStyleId>
              </a:tblPr>
              <a:tblGrid>
                <a:gridCol w="1751965"/>
                <a:gridCol w="7116445"/>
              </a:tblGrid>
              <a:tr h="836930">
                <a:tc>
                  <a:txBody>
                    <a:bodyPr vert="horz" wrap="square"/>
                    <a:lstStyle/>
                    <a:p>
                      <a:pPr algn="ctr"/>
                      <a:r>
                        <a:rPr lang="zh-CN" altLang="en-US" sz="3200" b="0">
                          <a:latin typeface="微软雅黑" panose="020b0503020204020204" pitchFamily="34" charset="-122"/>
                          <a:ea typeface="微软雅黑" panose="020b0503020204020204" pitchFamily="34" charset="-122"/>
                        </a:rPr>
                        <a:t>意象</a:t>
                      </a:r>
                    </a:p>
                  </a:txBody>
                  <a:tcPr marL="121910" marR="121910" marT="60956" marB="60956">
                    <a:solidFill>
                      <a:schemeClr val="accent5">
                        <a:lumMod val="20000"/>
                        <a:lumOff val="80000"/>
                      </a:schemeClr>
                    </a:solidFill>
                  </a:tcPr>
                </a:tc>
                <a:tc>
                  <a:txBody>
                    <a:bodyPr vert="horz" wrap="square"/>
                    <a:lstStyle/>
                    <a:p>
                      <a:pPr algn="ctr"/>
                      <a:r>
                        <a:rPr lang="zh-CN" altLang="en-US" sz="3200" b="0">
                          <a:latin typeface="微软雅黑" panose="020b0503020204020204" pitchFamily="34" charset="-122"/>
                          <a:ea typeface="微软雅黑" panose="020b0503020204020204" pitchFamily="34" charset="-122"/>
                        </a:rPr>
                        <a:t>诗句联想示例</a:t>
                      </a:r>
                    </a:p>
                  </a:txBody>
                  <a:tcPr marL="121910" marR="121910" marT="60956" marB="60956">
                    <a:solidFill>
                      <a:schemeClr val="accent5">
                        <a:lumMod val="20000"/>
                        <a:lumOff val="80000"/>
                      </a:schemeClr>
                    </a:solidFill>
                  </a:tcPr>
                </a:tc>
              </a:tr>
              <a:tr h="731520">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r h="730885">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r h="731520">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bl>
          </a:graphicData>
        </a:graphic>
      </p:graphicFrame>
      <p:sp>
        <p:nvSpPr>
          <p:cNvPr id="6" name="矩形 5"/>
          <p:cNvSpPr/>
          <p:nvPr/>
        </p:nvSpPr>
        <p:spPr>
          <a:xfrm>
            <a:off x="2010833" y="3594100"/>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春风</a:t>
            </a:r>
          </a:p>
        </p:txBody>
      </p:sp>
      <p:sp>
        <p:nvSpPr>
          <p:cNvPr id="7" name="矩形 6"/>
          <p:cNvSpPr/>
          <p:nvPr/>
        </p:nvSpPr>
        <p:spPr>
          <a:xfrm>
            <a:off x="5190067" y="3594100"/>
            <a:ext cx="3344333"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春风又绿江南岸</a:t>
            </a:r>
          </a:p>
        </p:txBody>
      </p:sp>
      <p:sp>
        <p:nvSpPr>
          <p:cNvPr id="8" name="矩形 7"/>
          <p:cNvSpPr/>
          <p:nvPr/>
        </p:nvSpPr>
        <p:spPr>
          <a:xfrm>
            <a:off x="2010833" y="4398433"/>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青草</a:t>
            </a:r>
          </a:p>
        </p:txBody>
      </p:sp>
      <p:sp>
        <p:nvSpPr>
          <p:cNvPr id="9" name="矩形 8"/>
          <p:cNvSpPr/>
          <p:nvPr/>
        </p:nvSpPr>
        <p:spPr>
          <a:xfrm>
            <a:off x="5190067" y="4398433"/>
            <a:ext cx="3344333"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青草池塘处处蛙</a:t>
            </a:r>
          </a:p>
        </p:txBody>
      </p:sp>
      <p:sp>
        <p:nvSpPr>
          <p:cNvPr id="10" name="矩形 9"/>
          <p:cNvSpPr/>
          <p:nvPr/>
        </p:nvSpPr>
        <p:spPr>
          <a:xfrm>
            <a:off x="2010833" y="5139267"/>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飞鸟</a:t>
            </a:r>
          </a:p>
        </p:txBody>
      </p:sp>
      <p:sp>
        <p:nvSpPr>
          <p:cNvPr id="11" name="矩形 10"/>
          <p:cNvSpPr/>
          <p:nvPr/>
        </p:nvSpPr>
        <p:spPr>
          <a:xfrm>
            <a:off x="5626100" y="5139267"/>
            <a:ext cx="2472267"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飞鸟相与还</a:t>
            </a:r>
          </a:p>
        </p:txBody>
      </p:sp>
      <p:pic>
        <p:nvPicPr>
          <p:cNvPr id="2" name="图片 1" descr="组48325同意"/>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精读赏析</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2" name="表格 5"/>
          <p:cNvGraphicFramePr>
            <a:graphicFrameLocks noGrp="1"/>
          </p:cNvGraphicFramePr>
          <p:nvPr/>
        </p:nvGraphicFramePr>
        <p:xfrm>
          <a:off x="1652059" y="1441873"/>
          <a:ext cx="8868410" cy="3788410"/>
        </p:xfrm>
        <a:graphic>
          <a:graphicData uri="http://schemas.openxmlformats.org/drawingml/2006/table">
            <a:tbl>
              <a:tblPr firstRow="1" bandRow="1">
                <a:tableStyleId>{5940675A-B579-460E-94D1-54222C63F5DA}</a:tableStyleId>
              </a:tblPr>
              <a:tblGrid>
                <a:gridCol w="1751965"/>
                <a:gridCol w="7116445"/>
              </a:tblGrid>
              <a:tr h="842645">
                <a:tc>
                  <a:txBody>
                    <a:bodyPr vert="horz" wrap="square"/>
                    <a:lstStyle/>
                    <a:p>
                      <a:pPr algn="ctr"/>
                      <a:r>
                        <a:rPr lang="zh-CN" altLang="en-US" sz="3200" b="0">
                          <a:latin typeface="微软雅黑" panose="020b0503020204020204" pitchFamily="34" charset="-122"/>
                          <a:ea typeface="微软雅黑" panose="020b0503020204020204" pitchFamily="34" charset="-122"/>
                        </a:rPr>
                        <a:t>意象</a:t>
                      </a:r>
                    </a:p>
                  </a:txBody>
                  <a:tcPr marL="121910" marR="121910" marT="60956" marB="60956">
                    <a:solidFill>
                      <a:schemeClr val="accent5">
                        <a:lumMod val="20000"/>
                        <a:lumOff val="80000"/>
                      </a:schemeClr>
                    </a:solidFill>
                  </a:tcPr>
                </a:tc>
                <a:tc>
                  <a:txBody>
                    <a:bodyPr vert="horz" wrap="square"/>
                    <a:lstStyle/>
                    <a:p>
                      <a:pPr algn="ctr"/>
                      <a:r>
                        <a:rPr lang="zh-CN" altLang="en-US" sz="3200" b="0">
                          <a:latin typeface="微软雅黑" panose="020b0503020204020204" pitchFamily="34" charset="-122"/>
                          <a:ea typeface="微软雅黑" panose="020b0503020204020204" pitchFamily="34" charset="-122"/>
                        </a:rPr>
                        <a:t>诗句联想示例</a:t>
                      </a:r>
                    </a:p>
                  </a:txBody>
                  <a:tcPr marL="121910" marR="121910" marT="60956" marB="60956">
                    <a:solidFill>
                      <a:schemeClr val="accent5">
                        <a:lumMod val="20000"/>
                        <a:lumOff val="80000"/>
                      </a:schemeClr>
                    </a:solidFill>
                  </a:tcPr>
                </a:tc>
              </a:tr>
              <a:tr h="736600">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r h="735965">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r h="736600">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r h="736600">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c>
                  <a:txBody>
                    <a:bodyPr vert="horz" wrap="square"/>
                    <a:lstStyle/>
                    <a:p>
                      <a:endParaRPr lang="zh-CN" altLang="en-US" sz="3200" b="0">
                        <a:latin typeface="微软雅黑" panose="020b0503020204020204" pitchFamily="34" charset="-122"/>
                        <a:ea typeface="微软雅黑" panose="020b0503020204020204" pitchFamily="34" charset="-122"/>
                      </a:endParaRPr>
                    </a:p>
                  </a:txBody>
                  <a:tcPr marL="121910" marR="121910" marT="60956" marB="60956"/>
                </a:tc>
              </a:tr>
            </a:tbl>
          </a:graphicData>
        </a:graphic>
      </p:graphicFrame>
      <p:sp>
        <p:nvSpPr>
          <p:cNvPr id="3" name="矩形 2"/>
          <p:cNvSpPr/>
          <p:nvPr/>
        </p:nvSpPr>
        <p:spPr>
          <a:xfrm>
            <a:off x="1967442" y="2189057"/>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晴空</a:t>
            </a:r>
          </a:p>
        </p:txBody>
      </p:sp>
      <p:sp>
        <p:nvSpPr>
          <p:cNvPr id="4" name="矩形 3"/>
          <p:cNvSpPr/>
          <p:nvPr/>
        </p:nvSpPr>
        <p:spPr>
          <a:xfrm>
            <a:off x="5146675" y="2189057"/>
            <a:ext cx="3344333"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晴空一鹤排云上</a:t>
            </a:r>
          </a:p>
        </p:txBody>
      </p:sp>
      <p:sp>
        <p:nvSpPr>
          <p:cNvPr id="5" name="矩形 4"/>
          <p:cNvSpPr/>
          <p:nvPr/>
        </p:nvSpPr>
        <p:spPr>
          <a:xfrm>
            <a:off x="1967442" y="2961640"/>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流云</a:t>
            </a:r>
          </a:p>
        </p:txBody>
      </p:sp>
      <p:sp>
        <p:nvSpPr>
          <p:cNvPr id="6" name="矩形 5"/>
          <p:cNvSpPr/>
          <p:nvPr/>
        </p:nvSpPr>
        <p:spPr>
          <a:xfrm>
            <a:off x="5570008" y="2961640"/>
            <a:ext cx="2497667"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清歌遏流云</a:t>
            </a:r>
          </a:p>
        </p:txBody>
      </p:sp>
      <p:sp>
        <p:nvSpPr>
          <p:cNvPr id="7" name="矩形 6"/>
          <p:cNvSpPr/>
          <p:nvPr/>
        </p:nvSpPr>
        <p:spPr>
          <a:xfrm>
            <a:off x="1967442" y="3757507"/>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树木</a:t>
            </a:r>
          </a:p>
        </p:txBody>
      </p:sp>
      <p:sp>
        <p:nvSpPr>
          <p:cNvPr id="8" name="矩形 7"/>
          <p:cNvSpPr/>
          <p:nvPr/>
        </p:nvSpPr>
        <p:spPr>
          <a:xfrm>
            <a:off x="5146675" y="3757507"/>
            <a:ext cx="3344333"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碧玉妆成一树高</a:t>
            </a:r>
          </a:p>
        </p:txBody>
      </p:sp>
      <p:sp>
        <p:nvSpPr>
          <p:cNvPr id="9" name="矩形 8"/>
          <p:cNvSpPr/>
          <p:nvPr/>
        </p:nvSpPr>
        <p:spPr>
          <a:xfrm>
            <a:off x="1967442" y="4494107"/>
            <a:ext cx="1149351"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花朵</a:t>
            </a:r>
          </a:p>
        </p:txBody>
      </p:sp>
      <p:sp>
        <p:nvSpPr>
          <p:cNvPr id="10" name="矩形 9"/>
          <p:cNvSpPr/>
          <p:nvPr/>
        </p:nvSpPr>
        <p:spPr>
          <a:xfrm>
            <a:off x="5146675" y="4494107"/>
            <a:ext cx="3344333" cy="681990"/>
          </a:xfrm>
          <a:prstGeom prst="rect">
            <a:avLst/>
          </a:prstGeom>
          <a:noFill/>
          <a:ln w="9525">
            <a:noFill/>
          </a:ln>
        </p:spPr>
        <p:txBody>
          <a:bodyPr>
            <a:spAutoFit/>
          </a:bodyPr>
          <a:lstStyle/>
          <a:p>
            <a:pPr eaLnBrk="1" hangingPunct="1">
              <a:lnSpc>
                <a:spcPct val="12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乱花渐欲迷人眼</a:t>
            </a:r>
          </a:p>
        </p:txBody>
      </p:sp>
      <p:sp>
        <p:nvSpPr>
          <p:cNvPr id="11" name="矩形 10"/>
          <p:cNvSpPr/>
          <p:nvPr/>
        </p:nvSpPr>
        <p:spPr>
          <a:xfrm>
            <a:off x="822325" y="5547360"/>
            <a:ext cx="10876915" cy="681990"/>
          </a:xfrm>
          <a:prstGeom prst="rect">
            <a:avLst/>
          </a:prstGeom>
          <a:noFill/>
          <a:ln w="9525">
            <a:noFill/>
          </a:ln>
        </p:spPr>
        <p:txBody>
          <a:bodyPr wrap="square">
            <a:spAutoFit/>
          </a:bodyPr>
          <a:lstStyle/>
          <a:p>
            <a:pPr eaLnBrk="1" hangingPunct="1">
              <a:lnSpc>
                <a:spcPct val="120000"/>
              </a:lnSpc>
            </a:pPr>
            <a:r>
              <a:rPr lang="zh-CN" altLang="en-US" sz="320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这些意象营造出了清幽、典雅而又富含勃勃生机的意境。</a:t>
            </a:r>
          </a:p>
        </p:txBody>
      </p:sp>
      <p:pic>
        <p:nvPicPr>
          <p:cNvPr id="1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精读赏析</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857250" y="1323340"/>
            <a:ext cx="10375900" cy="4399915"/>
          </a:xfrm>
          <a:prstGeom prst="rect">
            <a:avLst/>
          </a:prstGeom>
        </p:spPr>
        <p:txBody>
          <a:bodyPr wrap="square">
            <a:spAutoFit/>
          </a:bodyPr>
          <a:lstStyle/>
          <a:p>
            <a:pPr algn="just">
              <a:lnSpc>
                <a:spcPct val="200000"/>
              </a:lnSpc>
            </a:pPr>
            <a:r>
              <a:rPr lang="zh-CN" altLang="en-US" sz="2800">
                <a:solidFill>
                  <a:schemeClr val="tx1"/>
                </a:solidFill>
                <a:latin typeface="微软雅黑" panose="020b0503020204020204" pitchFamily="34" charset="-122"/>
                <a:ea typeface="微软雅黑" panose="020b0503020204020204" pitchFamily="34" charset="-122"/>
              </a:rPr>
              <a:t>      一年四季，最美的要数春天。阳光明媚，万紫千红，生机盎然，给人以无限希望。古往今来，多少诗人曾经描写过春天醉人的景色。杜甫笔下的春雨善解人意“润物细无声”，王安石笔下的春风，浩荡千里“又绿江南岸”，那么在诗人穆旦的笔下，春又是怎样的呢？</a:t>
            </a:r>
          </a:p>
        </p:txBody>
      </p:sp>
      <p:pic>
        <p:nvPicPr>
          <p:cNvPr id="5"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46150" y="6572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导入新课</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对角圆角 2"/>
          <p:cNvSpPr/>
          <p:nvPr/>
        </p:nvSpPr>
        <p:spPr>
          <a:xfrm>
            <a:off x="2690284" y="1214967"/>
            <a:ext cx="7219951" cy="1113367"/>
          </a:xfrm>
          <a:prstGeom prst="round2Diag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eaLnBrk="1" fontAlgn="auto" hangingPunct="1">
              <a:lnSpc>
                <a:spcPct val="120000"/>
              </a:lnSpc>
              <a:spcBef>
                <a:spcPct val="0"/>
              </a:spcBef>
              <a:spcAft>
                <a:spcPct val="0"/>
              </a:spcAft>
              <a:buClrTx/>
              <a:buSzTx/>
              <a:buFontTx/>
              <a:defRPr/>
            </a:pPr>
            <a:r>
              <a:rPr lang="en-US" altLang="zh-CN"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第三节中的“你”指什么？</a:t>
            </a:r>
          </a:p>
        </p:txBody>
      </p:sp>
      <p:sp>
        <p:nvSpPr>
          <p:cNvPr id="10" name="矩形 9"/>
          <p:cNvSpPr/>
          <p:nvPr/>
        </p:nvSpPr>
        <p:spPr>
          <a:xfrm>
            <a:off x="3207173" y="2328546"/>
            <a:ext cx="6036733" cy="1272540"/>
          </a:xfrm>
          <a:prstGeom prst="rect">
            <a:avLst/>
          </a:prstGeom>
          <a:noFill/>
          <a:ln w="9525">
            <a:noFill/>
          </a:ln>
        </p:spPr>
        <p:txBody>
          <a:bodyPr>
            <a:spAutoFit/>
          </a:bodyPr>
          <a:lstStyle/>
          <a:p>
            <a:pPr eaLnBrk="1" hangingPunct="1">
              <a:lnSpc>
                <a:spcPct val="120000"/>
              </a:lnSpc>
            </a:pPr>
            <a:r>
              <a:rPr lang="zh-CN" altLang="en-US" sz="3200">
                <a:latin typeface="微软雅黑" panose="020b0503020204020204" pitchFamily="34" charset="-122"/>
                <a:ea typeface="微软雅黑" panose="020b0503020204020204" pitchFamily="34" charset="-122"/>
              </a:rPr>
              <a:t>哦，逝去的多少欢乐和忧戚，</a:t>
            </a:r>
            <a:endParaRPr lang="en-US" altLang="zh-CN" sz="3200">
              <a:latin typeface="微软雅黑" panose="020b0503020204020204" pitchFamily="34" charset="-122"/>
              <a:ea typeface="微软雅黑" panose="020b0503020204020204" pitchFamily="34" charset="-122"/>
            </a:endParaRPr>
          </a:p>
          <a:p>
            <a:pPr eaLnBrk="1" hangingPunct="1">
              <a:lnSpc>
                <a:spcPct val="120000"/>
              </a:lnSpc>
            </a:pPr>
            <a:r>
              <a:rPr lang="zh-CN" altLang="en-US" sz="3200">
                <a:latin typeface="微软雅黑" panose="020b0503020204020204" pitchFamily="34" charset="-122"/>
                <a:ea typeface="微软雅黑" panose="020b0503020204020204" pitchFamily="34" charset="-122"/>
              </a:rPr>
              <a:t>我枉然在</a:t>
            </a:r>
            <a:r>
              <a:rPr lang="zh-CN" altLang="en-US" sz="3200">
                <a:solidFill>
                  <a:srgbClr val="FF0000"/>
                </a:solidFill>
                <a:latin typeface="微软雅黑" panose="020b0503020204020204" pitchFamily="34" charset="-122"/>
                <a:ea typeface="微软雅黑" panose="020b0503020204020204" pitchFamily="34" charset="-122"/>
              </a:rPr>
              <a:t>你</a:t>
            </a:r>
            <a:r>
              <a:rPr lang="zh-CN" altLang="en-US" sz="3200">
                <a:latin typeface="微软雅黑" panose="020b0503020204020204" pitchFamily="34" charset="-122"/>
                <a:ea typeface="微软雅黑" panose="020b0503020204020204" pitchFamily="34" charset="-122"/>
              </a:rPr>
              <a:t>的心胸里描画！</a:t>
            </a:r>
            <a:endParaRPr lang="en-US" altLang="zh-CN" sz="3200">
              <a:latin typeface="微软雅黑" panose="020b0503020204020204" pitchFamily="34" charset="-122"/>
              <a:ea typeface="微软雅黑" panose="020b0503020204020204" pitchFamily="34" charset="-122"/>
            </a:endParaRPr>
          </a:p>
        </p:txBody>
      </p:sp>
      <p:sp>
        <p:nvSpPr>
          <p:cNvPr id="12" name="矩形 11"/>
          <p:cNvSpPr/>
          <p:nvPr/>
        </p:nvSpPr>
        <p:spPr>
          <a:xfrm>
            <a:off x="2987463" y="3993938"/>
            <a:ext cx="6036733" cy="1272540"/>
          </a:xfrm>
          <a:prstGeom prst="rect">
            <a:avLst/>
          </a:prstGeom>
          <a:noFill/>
          <a:ln w="9525">
            <a:noFill/>
          </a:ln>
        </p:spPr>
        <p:txBody>
          <a:bodyPr>
            <a:spAutoFit/>
          </a:bodyPr>
          <a:lstStyle/>
          <a:p>
            <a:pPr eaLnBrk="1" hangingPunct="1">
              <a:lnSpc>
                <a:spcPct val="120000"/>
              </a:lnSpc>
            </a:pPr>
            <a:r>
              <a:rPr lang="zh-CN" altLang="en-US" sz="3200">
                <a:latin typeface="微软雅黑" panose="020b0503020204020204" pitchFamily="34" charset="-122"/>
                <a:ea typeface="微软雅黑" panose="020b0503020204020204" pitchFamily="34" charset="-122"/>
              </a:rPr>
              <a:t>哦！多少年来</a:t>
            </a:r>
            <a:r>
              <a:rPr lang="zh-CN" altLang="en-US" sz="3200">
                <a:solidFill>
                  <a:srgbClr val="FF0000"/>
                </a:solidFill>
                <a:latin typeface="微软雅黑" panose="020b0503020204020204" pitchFamily="34" charset="-122"/>
                <a:ea typeface="微软雅黑" panose="020b0503020204020204" pitchFamily="34" charset="-122"/>
              </a:rPr>
              <a:t>你</a:t>
            </a:r>
            <a:r>
              <a:rPr lang="zh-CN" altLang="en-US" sz="3200">
                <a:latin typeface="微软雅黑" panose="020b0503020204020204" pitchFamily="34" charset="-122"/>
                <a:ea typeface="微软雅黑" panose="020b0503020204020204" pitchFamily="34" charset="-122"/>
              </a:rPr>
              <a:t>丰润的生命</a:t>
            </a:r>
            <a:endParaRPr lang="en-US" altLang="zh-CN" sz="3200">
              <a:latin typeface="微软雅黑" panose="020b0503020204020204" pitchFamily="34" charset="-122"/>
              <a:ea typeface="微软雅黑" panose="020b0503020204020204" pitchFamily="34" charset="-122"/>
            </a:endParaRPr>
          </a:p>
          <a:p>
            <a:pPr eaLnBrk="1" hangingPunct="1">
              <a:lnSpc>
                <a:spcPct val="120000"/>
              </a:lnSpc>
            </a:pPr>
            <a:r>
              <a:rPr lang="zh-CN" altLang="en-US" sz="3200">
                <a:latin typeface="微软雅黑" panose="020b0503020204020204" pitchFamily="34" charset="-122"/>
                <a:ea typeface="微软雅黑" panose="020b0503020204020204" pitchFamily="34" charset="-122"/>
              </a:rPr>
              <a:t>永在寂静的谐奏里勃发。</a:t>
            </a:r>
            <a:endParaRPr lang="en-US" altLang="zh-CN" sz="3200">
              <a:latin typeface="微软雅黑" panose="020b0503020204020204" pitchFamily="34" charset="-122"/>
              <a:ea typeface="微软雅黑" panose="020b0503020204020204" pitchFamily="34" charset="-122"/>
            </a:endParaRPr>
          </a:p>
        </p:txBody>
      </p:sp>
      <p:sp>
        <p:nvSpPr>
          <p:cNvPr id="2" name="云形 1"/>
          <p:cNvSpPr/>
          <p:nvPr/>
        </p:nvSpPr>
        <p:spPr>
          <a:xfrm>
            <a:off x="595418" y="3083560"/>
            <a:ext cx="2501900" cy="1113367"/>
          </a:xfrm>
          <a:prstGeom prst="cloud">
            <a:avLst/>
          </a:prstGeom>
          <a:ln>
            <a:gradFill>
              <a:gsLst>
                <a:gs pos="0">
                  <a:srgbClr val="012D86"/>
                </a:gs>
                <a:gs pos="100000">
                  <a:srgbClr val="0E2557"/>
                </a:gs>
              </a:gsLst>
            </a:gradFill>
          </a:ln>
        </p:spPr>
        <p:style>
          <a:lnRef idx="2">
            <a:schemeClr val="accent5"/>
          </a:lnRef>
          <a:fillRef idx="1">
            <a:schemeClr val="lt1"/>
          </a:fillRef>
          <a:effectRef idx="0">
            <a:schemeClr val="accent5"/>
          </a:effectRef>
          <a:fontRef idx="minor">
            <a:schemeClr val="dk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大自然</a:t>
            </a:r>
          </a:p>
        </p:txBody>
      </p:sp>
      <p:sp>
        <p:nvSpPr>
          <p:cNvPr id="14" name="云形 13"/>
          <p:cNvSpPr/>
          <p:nvPr/>
        </p:nvSpPr>
        <p:spPr>
          <a:xfrm>
            <a:off x="6309572" y="5266479"/>
            <a:ext cx="5130800" cy="1113367"/>
          </a:xfrm>
          <a:prstGeom prst="cloud">
            <a:avLst/>
          </a:prstGeom>
          <a:ln>
            <a:gradFill>
              <a:gsLst>
                <a:gs pos="0">
                  <a:srgbClr val="012D86"/>
                </a:gs>
                <a:gs pos="100000">
                  <a:srgbClr val="0E2557"/>
                </a:gs>
              </a:gsLst>
            </a:gradFill>
          </a:ln>
        </p:spPr>
        <p:style>
          <a:lnRef idx="2">
            <a:schemeClr val="accent5"/>
          </a:lnRef>
          <a:fillRef idx="1">
            <a:schemeClr val="lt1"/>
          </a:fillRef>
          <a:effectRef idx="0">
            <a:schemeClr val="accent5"/>
          </a:effectRef>
          <a:fontRef idx="minor">
            <a:schemeClr val="dk1"/>
          </a:fontRef>
        </p:style>
        <p:txBody>
          <a:bodyPr anchor="ctr"/>
          <a:lstStyle/>
          <a:p>
            <a:pPr marL="0" marR="0" lvl="0" indent="0" algn="l" defTabSz="457200" rtl="0" eaLnBrk="1" fontAlgn="base" latinLnBrk="0" hangingPunct="1">
              <a:lnSpc>
                <a:spcPct val="120000"/>
              </a:lnSpc>
              <a:spcBef>
                <a:spcPct val="0"/>
              </a:spcBef>
              <a:spcAft>
                <a:spcPct val="0"/>
              </a:spcAft>
              <a:buClrTx/>
              <a:buSzTx/>
              <a:buFontTx/>
              <a:buNone/>
              <a:defRPr/>
            </a:pPr>
            <a:r>
              <a:rPr kumimoji="0" lang="zh-CN" altLang="en-US" sz="320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充满生机的万物</a:t>
            </a:r>
          </a:p>
        </p:txBody>
      </p:sp>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精读赏析</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7650" name="矩形 2"/>
          <p:cNvSpPr/>
          <p:nvPr/>
        </p:nvSpPr>
        <p:spPr>
          <a:xfrm>
            <a:off x="518584" y="1447800"/>
            <a:ext cx="11353800" cy="781685"/>
          </a:xfrm>
          <a:prstGeom prst="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eaLnBrk="1" fontAlgn="auto" hangingPunct="1">
              <a:lnSpc>
                <a:spcPct val="120000"/>
              </a:lnSpc>
              <a:spcBef>
                <a:spcPct val="0"/>
              </a:spcBef>
              <a:spcAft>
                <a:spcPct val="0"/>
              </a:spcAft>
              <a:buClrTx/>
              <a:buSzTx/>
              <a:buFontTx/>
              <a:defRPr/>
            </a:pPr>
            <a:r>
              <a:rPr lang="en-US" altLang="zh-CN"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第五节中，诗人因自然的激发而生出怎样的愿望？</a:t>
            </a:r>
          </a:p>
        </p:txBody>
      </p:sp>
      <p:sp>
        <p:nvSpPr>
          <p:cNvPr id="4" name="矩形 3"/>
          <p:cNvSpPr/>
          <p:nvPr/>
        </p:nvSpPr>
        <p:spPr>
          <a:xfrm>
            <a:off x="911225" y="2703195"/>
            <a:ext cx="10149205" cy="2306955"/>
          </a:xfrm>
          <a:prstGeom prst="rect">
            <a:avLst/>
          </a:prstGeom>
          <a:noFill/>
          <a:ln w="9525">
            <a:noFill/>
          </a:ln>
        </p:spPr>
        <p:txBody>
          <a:bodyPr wrap="square">
            <a:spAutoFit/>
          </a:bodyPr>
          <a:lstStyle/>
          <a:p>
            <a:pPr eaLnBrk="1" hangingPunct="1">
              <a:lnSpc>
                <a:spcPct val="150000"/>
              </a:lnSpc>
            </a:pP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大自然蕴蓄着新生和希望，诗人热切地希望与自然融为一体，和“天风”一起坦荡地漫游，和自然万物同呼吸共命运，欣然接受生命所赋予的一切。</a:t>
            </a:r>
          </a:p>
        </p:txBody>
      </p:sp>
      <p:pic>
        <p:nvPicPr>
          <p:cNvPr id="11"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精读赏析</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8674" name="矩形 2"/>
          <p:cNvSpPr/>
          <p:nvPr/>
        </p:nvSpPr>
        <p:spPr>
          <a:xfrm>
            <a:off x="419100" y="1217930"/>
            <a:ext cx="11143615" cy="781685"/>
          </a:xfrm>
          <a:prstGeom prst="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eaLnBrk="1" fontAlgn="auto" hangingPunct="1">
              <a:lnSpc>
                <a:spcPct val="120000"/>
              </a:lnSpc>
              <a:spcBef>
                <a:spcPct val="0"/>
              </a:spcBef>
              <a:spcAft>
                <a:spcPct val="0"/>
              </a:spcAft>
              <a:buClrTx/>
              <a:buSzTx/>
              <a:buFontTx/>
              <a:defRPr/>
            </a:pPr>
            <a:r>
              <a:rPr lang="en-US" altLang="zh-CN"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诗歌前两节用四个“我看”领起，有什么表达效果？</a:t>
            </a:r>
          </a:p>
        </p:txBody>
      </p:sp>
      <p:sp>
        <p:nvSpPr>
          <p:cNvPr id="4" name="对话气泡: 圆角矩形 3"/>
          <p:cNvSpPr/>
          <p:nvPr/>
        </p:nvSpPr>
        <p:spPr>
          <a:xfrm>
            <a:off x="464820" y="2046605"/>
            <a:ext cx="11208385" cy="3007995"/>
          </a:xfrm>
          <a:prstGeom prst="wedgeRoundRectCallout">
            <a:avLst>
              <a:gd name="adj1" fmla="val 49464"/>
              <a:gd name="adj2" fmla="val -7464"/>
              <a:gd name="adj3" fmla="val 16667"/>
            </a:avLst>
          </a:prstGeom>
          <a:noFill/>
          <a:ln w="19050">
            <a:noFill/>
          </a:ln>
          <a:extLst>
            <a:ext uri="{909E8E84-426E-40DD-AFC4-6F175D3DCCD1}">
              <a14:hiddenFill xmlns:a14="http://schemas.microsoft.com/office/drawing/2010/main">
                <a:solidFill>
                  <a:srgbClr val="D0E2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10000"/>
              </a:lnSpc>
              <a:spcBef>
                <a:spcPct val="0"/>
              </a:spcBef>
              <a:spcAft>
                <a:spcPct val="0"/>
              </a:spcAft>
              <a:buClrTx/>
              <a:buSzTx/>
              <a:buFontTx/>
              <a:buNone/>
              <a:defRPr/>
            </a:pPr>
            <a:r>
              <a:rPr kumimoji="0" lang="zh-CN" altLang="en-US" sz="2800"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内容</a:t>
            </a:r>
            <a:r>
              <a:rPr kumimoji="0" lang="zh-CN" altLang="en-US" sz="280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诗人首先描绘出一幅</a:t>
            </a:r>
            <a:r>
              <a:rPr kumimoji="0" lang="zh-CN" altLang="en-US" sz="280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春日夕阳图</a:t>
            </a:r>
            <a:r>
              <a:rPr kumimoji="0" lang="zh-CN" altLang="en-US" sz="28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这幅图中，有被春风吹拂着的如波浪一般起伏的青草，也让人仿佛看到遥远的湖水荡起了“绿潮”；有在天空中展翅并逐渐滑翔至远空深处的飞鸟，也有夕阳染红的流云和流云映照着的大地。春风、青草、远水绿潮、飞鸟、晴空、流云、大地，春天夕阳中的种种意象，构成了一幅纯美的春日夕阳图。</a:t>
            </a:r>
          </a:p>
        </p:txBody>
      </p:sp>
      <p:sp>
        <p:nvSpPr>
          <p:cNvPr id="6" name="对话气泡: 圆角矩形 5"/>
          <p:cNvSpPr/>
          <p:nvPr/>
        </p:nvSpPr>
        <p:spPr>
          <a:xfrm>
            <a:off x="570866" y="5101590"/>
            <a:ext cx="10991851" cy="1312333"/>
          </a:xfrm>
          <a:prstGeom prst="wedgeRoundRectCallout">
            <a:avLst>
              <a:gd name="adj1" fmla="val 23303"/>
              <a:gd name="adj2" fmla="val 18738"/>
              <a:gd name="adj3" fmla="val 16667"/>
            </a:avLst>
          </a:prstGeom>
          <a:noFill/>
          <a:ln w="19050">
            <a:noFill/>
          </a:ln>
          <a:extLst>
            <a:ext uri="{909E8E84-426E-40DD-AFC4-6F175D3DCCD1}">
              <a14:hiddenFill xmlns:a14="http://schemas.microsoft.com/office/drawing/2010/main">
                <a:solidFill>
                  <a:srgbClr val="D0E2E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10000"/>
              </a:lnSpc>
              <a:spcBef>
                <a:spcPct val="0"/>
              </a:spcBef>
              <a:spcAft>
                <a:spcPct val="0"/>
              </a:spcAft>
              <a:buClrTx/>
              <a:buSzTx/>
              <a:buFontTx/>
              <a:buNone/>
              <a:defRPr/>
            </a:pPr>
            <a:r>
              <a:rPr kumimoji="0" lang="zh-CN" altLang="en-US" sz="2800" i="0" u="none" strike="noStrike" kern="1200" cap="none" spc="0" normalizeH="0" baseline="0" noProof="0" smtClean="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    形式</a:t>
            </a:r>
            <a:r>
              <a:rPr kumimoji="0" lang="zh-CN" altLang="en-US" sz="28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：“我看”反复使用，照应诗题丰富了春日夕阳图的内容，又形成不断反复的韵律，富有节奏感，增强了诗歌的音乐性。</a:t>
            </a:r>
          </a:p>
        </p:txBody>
      </p:sp>
      <p:pic>
        <p:nvPicPr>
          <p:cNvPr id="11"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合作探究</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582930" y="657225"/>
            <a:ext cx="10623550" cy="1272540"/>
          </a:xfrm>
          <a:prstGeom prst="rect">
            <a:avLst/>
          </a:prstGeom>
          <a:noFill/>
        </p:spPr>
        <p:txBody>
          <a:bodyPr wrap="square" rtlCol="0" anchor="t">
            <a:spAutoFit/>
          </a:bodyPr>
          <a:lstStyle/>
          <a:p>
            <a:pPr marR="0" defTabSz="914400">
              <a:lnSpc>
                <a:spcPct val="120000"/>
              </a:lnSpc>
              <a:buClrTx/>
              <a:buSzTx/>
              <a:buFontTx/>
              <a:buNone/>
              <a:defRPr/>
            </a:pPr>
            <a:r>
              <a:rPr lang="en-US" altLang="zh-CN" sz="3200">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en-US" sz="3200">
                <a:latin typeface="微软雅黑" panose="020b0503020204020204" pitchFamily="34" charset="-122"/>
                <a:ea typeface="微软雅黑" panose="020b0503020204020204" pitchFamily="34" charset="-122"/>
                <a:cs typeface="微软雅黑" panose="020b0503020204020204" pitchFamily="34" charset="-122"/>
                <a:sym typeface="+mn-ea"/>
              </a:rPr>
              <a:t>诗歌的标题是“我看”，然而诗歌第三、四、五节都非诗人所见，这样拟题合适吗？</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94335" y="2178050"/>
            <a:ext cx="11283950" cy="3784600"/>
          </a:xfrm>
          <a:prstGeom prst="rect">
            <a:avLst/>
          </a:prstGeom>
          <a:noFill/>
        </p:spPr>
        <p:txBody>
          <a:bodyPr wrap="square" rtlCol="0" anchor="t">
            <a:spAutoFit/>
          </a:bodyPr>
          <a:lstStyle/>
          <a:p>
            <a:pPr marR="0" defTabSz="914400">
              <a:lnSpc>
                <a:spcPct val="150000"/>
              </a:lnSpc>
              <a:buClrTx/>
              <a:buSzTx/>
              <a:buFontTx/>
              <a:buNone/>
              <a:defRPr/>
            </a:pPr>
            <a:r>
              <a:rPr lang="en-US" altLang="zh-CN"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合适。因为诗人在前两节描绘了“我看”到的景物，极力渲染了景物的静谧美好，展现了中国北方原野的生机与活力。后三节是诗人面对美景的思索，诱因是眼前的美景，这三节虽然没有写看到的景物，但是由“看”引发的思考与呼告，仍然和“看”有联系，因而这样拟题是合适的。</a:t>
            </a:r>
          </a:p>
        </p:txBody>
      </p:sp>
      <p:pic>
        <p:nvPicPr>
          <p:cNvPr id="11"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合作探究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9698" name="矩形 3"/>
          <p:cNvSpPr/>
          <p:nvPr/>
        </p:nvSpPr>
        <p:spPr>
          <a:xfrm>
            <a:off x="571500" y="831851"/>
            <a:ext cx="11146367" cy="1472565"/>
          </a:xfrm>
          <a:prstGeom prst="rect">
            <a:avLst/>
          </a:prstGeom>
          <a:noFill/>
          <a:ln w="63500" cap="rnd" cmpd="thickThi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defTabSz="457200" eaLnBrk="1" fontAlgn="auto" hangingPunct="1">
              <a:lnSpc>
                <a:spcPct val="120000"/>
              </a:lnSpc>
              <a:spcBef>
                <a:spcPct val="0"/>
              </a:spcBef>
              <a:spcAft>
                <a:spcPct val="0"/>
              </a:spcAft>
              <a:buClrTx/>
              <a:buSzTx/>
              <a:buFontTx/>
              <a:defRPr/>
            </a:pPr>
            <a:r>
              <a:rPr lang="en-US" altLang="zh-CN" sz="28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80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这首诗运用了语言陌生化的手法，请找出具体的诗句并简要分析。</a:t>
            </a:r>
          </a:p>
        </p:txBody>
      </p:sp>
      <p:pic>
        <p:nvPicPr>
          <p:cNvPr id="5" name="图片 4"/>
          <p:cNvPicPr>
            <a:picLocks noChangeAspect="1"/>
          </p:cNvPicPr>
          <p:nvPr/>
        </p:nvPicPr>
        <p:blipFill>
          <a:blip r:embed="rId2"/>
          <a:srcRect l="10831" t="18007" r="57813" b="70186"/>
          <a:stretch>
            <a:fillRect/>
          </a:stretch>
        </p:blipFill>
        <p:spPr>
          <a:xfrm>
            <a:off x="641351" y="2516717"/>
            <a:ext cx="2874433" cy="1528233"/>
          </a:xfrm>
          <a:prstGeom prst="rect">
            <a:avLst/>
          </a:prstGeom>
          <a:ln>
            <a:noFill/>
          </a:ln>
          <a:effectLst>
            <a:outerShdw blurRad="190500" algn="tl" rotWithShape="0">
              <a:srgbClr val="000000">
                <a:alpha val="70000"/>
              </a:srgbClr>
            </a:outerShdw>
          </a:effectLst>
        </p:spPr>
      </p:pic>
      <p:pic>
        <p:nvPicPr>
          <p:cNvPr id="8" name="图片 7"/>
          <p:cNvPicPr>
            <a:picLocks noChangeAspect="1"/>
          </p:cNvPicPr>
          <p:nvPr/>
        </p:nvPicPr>
        <p:blipFill>
          <a:blip r:embed="rId3"/>
          <a:srcRect l="39855" t="5107" r="15827" b="82789"/>
          <a:stretch>
            <a:fillRect/>
          </a:stretch>
        </p:blipFill>
        <p:spPr>
          <a:xfrm>
            <a:off x="641351" y="4309533"/>
            <a:ext cx="4030133" cy="1553633"/>
          </a:xfrm>
          <a:prstGeom prst="rect">
            <a:avLst/>
          </a:prstGeom>
          <a:ln>
            <a:noFill/>
          </a:ln>
          <a:effectLst>
            <a:outerShdw blurRad="190500" algn="tl" rotWithShape="0">
              <a:srgbClr val="000000">
                <a:alpha val="70000"/>
              </a:srgbClr>
            </a:outerShdw>
          </a:effectLst>
        </p:spPr>
      </p:pic>
      <p:sp>
        <p:nvSpPr>
          <p:cNvPr id="9" name="矩形 8"/>
          <p:cNvSpPr/>
          <p:nvPr/>
        </p:nvSpPr>
        <p:spPr>
          <a:xfrm>
            <a:off x="4779433" y="2199217"/>
            <a:ext cx="6993467" cy="3192145"/>
          </a:xfrm>
          <a:prstGeom prst="rect">
            <a:avLst/>
          </a:prstGeom>
          <a:noFill/>
          <a:ln w="9525">
            <a:noFill/>
          </a:ln>
        </p:spPr>
        <p:txBody>
          <a:bodyPr>
            <a:spAutoFit/>
          </a:bodyPr>
          <a:lstStyle/>
          <a:p>
            <a:pPr eaLnBrk="1" hangingPunct="1">
              <a:lnSpc>
                <a:spcPct val="120000"/>
              </a:lnSpc>
            </a:pPr>
            <a:r>
              <a:rPr lang="zh-CN" altLang="en-US" sz="28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春风“揉过”“丰润的青草”，好像人的轻轻揉动使青草“丰润”起来，“揉”造成了陌生化的效果；“季节”把花朵“燃起”又“吹熄”，虽然看似不合事理，但却让人形象地感受到花朵的自然荣枯与生命的不断变化，语言的陌生化增强了表意的丰富性。</a:t>
            </a:r>
          </a:p>
        </p:txBody>
      </p:sp>
      <p:cxnSp>
        <p:nvCxnSpPr>
          <p:cNvPr id="11" name="直接连接符 10"/>
          <p:cNvCxnSpPr/>
          <p:nvPr/>
        </p:nvCxnSpPr>
        <p:spPr>
          <a:xfrm>
            <a:off x="884767" y="5770033"/>
            <a:ext cx="263101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84767" y="3306233"/>
            <a:ext cx="195791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2" name="图片 1" descr="组48325同意"/>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合作探究</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卷形: 水平 1"/>
          <p:cNvSpPr/>
          <p:nvPr/>
        </p:nvSpPr>
        <p:spPr>
          <a:xfrm>
            <a:off x="836084" y="1071033"/>
            <a:ext cx="10617200" cy="4565651"/>
          </a:xfrm>
          <a:prstGeom prst="horizontalScroll">
            <a:avLst>
              <a:gd name="adj" fmla="val 6708"/>
            </a:avLst>
          </a:prstGeom>
          <a:noFill/>
          <a:ln w="19050">
            <a:no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1" hangingPunct="1">
              <a:lnSpc>
                <a:spcPct val="150000"/>
              </a:lnSpc>
              <a:spcBef>
                <a:spcPct val="0"/>
              </a:spcBef>
              <a:spcAft>
                <a:spcPct val="0"/>
              </a:spcAft>
              <a:buClrTx/>
              <a:buSzTx/>
              <a:buFontTx/>
              <a:buNone/>
              <a:defRPr/>
            </a:pPr>
            <a:r>
              <a:rPr kumimoji="0" lang="en-US" altLang="zh-CN"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意象丰富，意境优美。</a:t>
            </a:r>
            <a:endParaRPr kumimoji="0" lang="en-US" altLang="zh-CN"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457200" rtl="0" eaLnBrk="1" fontAlgn="auto" latinLnBrk="1" hangingPunct="1">
              <a:lnSpc>
                <a:spcPct val="15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诗人选取一系列中国古代诗歌中常见的意象如“春风”“青草”“飞鸟”“晴空”“流云”“树”等，自然让人联想到诸多经典诗句，以此创造出清幽、典雅而又富含勃勃生机的意境。</a:t>
            </a:r>
          </a:p>
        </p:txBody>
      </p:sp>
      <p:pic>
        <p:nvPicPr>
          <p:cNvPr id="3" name="图片 2"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课堂小结</a:t>
            </a:r>
          </a:p>
        </p:txBody>
      </p:sp>
      <p:sp>
        <p:nvSpPr>
          <p:cNvPr id="6" name="文本框 5"/>
          <p:cNvSpPr txBox="1"/>
          <p:nvPr/>
        </p:nvSpPr>
        <p:spPr>
          <a:xfrm>
            <a:off x="4942205" y="749300"/>
            <a:ext cx="1808480" cy="583565"/>
          </a:xfrm>
          <a:prstGeom prst="rect">
            <a:avLst/>
          </a:prstGeom>
          <a:noFill/>
        </p:spPr>
        <p:txBody>
          <a:bodyPr wrap="none" rtlCol="0">
            <a:spAutoFit/>
          </a:bodyPr>
          <a:lstStyle/>
          <a:p>
            <a:r>
              <a:rPr lang="zh-CN" altLang="en-US" sz="320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艺术特色</a:t>
            </a:r>
          </a:p>
        </p:txBody>
      </p:sp>
    </p:spTree>
  </p:cSld>
  <p:clrMapOvr>
    <a:masterClrMapping/>
  </p:clrMapOvr>
  <p:transition spd="med">
    <p:fade/>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卷形: 水平 1"/>
          <p:cNvSpPr/>
          <p:nvPr/>
        </p:nvSpPr>
        <p:spPr>
          <a:xfrm>
            <a:off x="510328" y="1294765"/>
            <a:ext cx="11171767" cy="4565651"/>
          </a:xfrm>
          <a:prstGeom prst="horizontalScroll">
            <a:avLst>
              <a:gd name="adj" fmla="val 6708"/>
            </a:avLst>
          </a:prstGeom>
          <a:noFill/>
          <a:ln w="19050">
            <a:no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1" hangingPunct="1">
              <a:lnSpc>
                <a:spcPct val="150000"/>
              </a:lnSpc>
              <a:spcBef>
                <a:spcPct val="0"/>
              </a:spcBef>
              <a:spcAft>
                <a:spcPct val="0"/>
              </a:spcAft>
              <a:buClrTx/>
              <a:buSzTx/>
              <a:buFontTx/>
              <a:buNone/>
              <a:defRPr/>
            </a:pPr>
            <a:r>
              <a:rPr kumimoji="0" lang="en-US" altLang="zh-CN"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运用语言陌生化的手法。</a:t>
            </a:r>
            <a:endParaRPr kumimoji="0" lang="en-US" altLang="zh-CN"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457200" rtl="0" eaLnBrk="1" fontAlgn="auto" latinLnBrk="1" hangingPunct="1">
              <a:lnSpc>
                <a:spcPct val="15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这首诗在遣词造句上，较多使用了语言陌生化的手法。如“像季节燃起花朵又把它吹熄”，说季节把花朵“燃起”又“吹熄”，虽看似不合事理，却让读者形象地感受到花朵的自然荣枯，感受到生命的不断变化，语言的陌生化增强了表意的丰富性。</a:t>
            </a:r>
          </a:p>
        </p:txBody>
      </p:sp>
      <p:pic>
        <p:nvPicPr>
          <p:cNvPr id="3" name="图片 2"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课堂小结</a:t>
            </a:r>
          </a:p>
        </p:txBody>
      </p:sp>
    </p:spTree>
  </p:cSld>
  <p:clrMapOvr>
    <a:masterClrMapping/>
  </p:clrMapOvr>
  <p:transition spd="med">
    <p:fad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746" name="TextBox 4"/>
          <p:cNvSpPr txBox="1"/>
          <p:nvPr/>
        </p:nvSpPr>
        <p:spPr>
          <a:xfrm>
            <a:off x="474133" y="1663700"/>
            <a:ext cx="11341100" cy="3046095"/>
          </a:xfrm>
          <a:prstGeom prst="rect">
            <a:avLst/>
          </a:prstGeom>
          <a:noFill/>
          <a:ln w="9525">
            <a:noFill/>
          </a:ln>
        </p:spPr>
        <p:txBody>
          <a:bodyPr>
            <a:spAutoFit/>
          </a:bodyPr>
          <a:lstStyle/>
          <a:p>
            <a:pPr eaLnBrk="1" hangingPunct="1">
              <a:lnSpc>
                <a:spcPct val="150000"/>
              </a:lnSpc>
            </a:pP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这首诗描绘了一幅春天原野夕照的美丽图画，歌颂了大自然的生机勃勃和孕育生命、滋养万物的伟大，抒发了诗人对生命的热爱、对自然的敬畏之情，表达了诗人与大自然融为一体的愿望。</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课堂小结</a:t>
            </a:r>
          </a:p>
        </p:txBody>
      </p:sp>
    </p:spTree>
  </p:cSld>
  <p:clrMapOvr>
    <a:masterClrMapping/>
  </p:clrMapOvr>
  <p:transition spd="med">
    <p:fade/>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0722" name="标题 1"/>
          <p:cNvSpPr txBox="1"/>
          <p:nvPr/>
        </p:nvSpPr>
        <p:spPr>
          <a:xfrm>
            <a:off x="215900" y="3079751"/>
            <a:ext cx="1236133"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我看</a:t>
            </a:r>
          </a:p>
        </p:txBody>
      </p:sp>
      <p:sp>
        <p:nvSpPr>
          <p:cNvPr id="4" name="左大括号 3"/>
          <p:cNvSpPr/>
          <p:nvPr/>
        </p:nvSpPr>
        <p:spPr>
          <a:xfrm>
            <a:off x="1386417" y="2266951"/>
            <a:ext cx="431800" cy="2245784"/>
          </a:xfrm>
          <a:prstGeom prst="leftBrace">
            <a:avLst>
              <a:gd name="adj1" fmla="val 36025"/>
              <a:gd name="adj2" fmla="val 50000"/>
            </a:avLst>
          </a:prstGeom>
          <a:ln w="19050">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5" name="标题 1"/>
          <p:cNvSpPr txBox="1"/>
          <p:nvPr/>
        </p:nvSpPr>
        <p:spPr>
          <a:xfrm>
            <a:off x="1801284" y="1917700"/>
            <a:ext cx="654049"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看</a:t>
            </a:r>
          </a:p>
        </p:txBody>
      </p:sp>
      <p:sp>
        <p:nvSpPr>
          <p:cNvPr id="6" name="标题 1"/>
          <p:cNvSpPr txBox="1"/>
          <p:nvPr/>
        </p:nvSpPr>
        <p:spPr>
          <a:xfrm>
            <a:off x="1801284" y="4214284"/>
            <a:ext cx="654049"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思</a:t>
            </a:r>
          </a:p>
        </p:txBody>
      </p:sp>
      <p:sp>
        <p:nvSpPr>
          <p:cNvPr id="7" name="左大括号 6"/>
          <p:cNvSpPr/>
          <p:nvPr/>
        </p:nvSpPr>
        <p:spPr>
          <a:xfrm>
            <a:off x="2487084" y="1644651"/>
            <a:ext cx="366184" cy="1244600"/>
          </a:xfrm>
          <a:prstGeom prst="leftBrace">
            <a:avLst>
              <a:gd name="adj1" fmla="val 36025"/>
              <a:gd name="adj2" fmla="val 50000"/>
            </a:avLst>
          </a:prstGeom>
          <a:ln w="28575" cmpd="sng">
            <a:solidFill>
              <a:srgbClr val="00206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标题 1"/>
          <p:cNvSpPr txBox="1"/>
          <p:nvPr/>
        </p:nvSpPr>
        <p:spPr>
          <a:xfrm>
            <a:off x="2711451" y="1295400"/>
            <a:ext cx="5048249" cy="696384"/>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春风、青草、远水、绿潮</a:t>
            </a:r>
          </a:p>
        </p:txBody>
      </p:sp>
      <p:sp>
        <p:nvSpPr>
          <p:cNvPr id="9" name="标题 1"/>
          <p:cNvSpPr txBox="1"/>
          <p:nvPr/>
        </p:nvSpPr>
        <p:spPr>
          <a:xfrm>
            <a:off x="2711451" y="2512484"/>
            <a:ext cx="5048249"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飞鸟、晴空、流云、大地</a:t>
            </a:r>
          </a:p>
        </p:txBody>
      </p:sp>
      <p:sp>
        <p:nvSpPr>
          <p:cNvPr id="10" name="左大括号 9"/>
          <p:cNvSpPr/>
          <p:nvPr/>
        </p:nvSpPr>
        <p:spPr>
          <a:xfrm flipH="1">
            <a:off x="7598833" y="1644651"/>
            <a:ext cx="321733" cy="1244600"/>
          </a:xfrm>
          <a:prstGeom prst="leftBrace">
            <a:avLst>
              <a:gd name="adj1" fmla="val 36025"/>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 name="左大括号 10"/>
          <p:cNvSpPr/>
          <p:nvPr/>
        </p:nvSpPr>
        <p:spPr>
          <a:xfrm>
            <a:off x="2487084" y="3638551"/>
            <a:ext cx="366184" cy="1858433"/>
          </a:xfrm>
          <a:prstGeom prst="leftBrace">
            <a:avLst>
              <a:gd name="adj1" fmla="val 36025"/>
              <a:gd name="adj2" fmla="val 50000"/>
            </a:avLst>
          </a:prstGeom>
          <a:ln w="19050">
            <a:solidFill>
              <a:srgbClr val="002060"/>
            </a:solidFill>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lvl="0" algn="ctr" defTabSz="457200" eaLnBrk="1" fontAlgn="auto" hangingPunct="1">
              <a:spcBef>
                <a:spcPct val="0"/>
              </a:spcBef>
              <a:spcAft>
                <a:spcPct val="0"/>
              </a:spcAft>
              <a:buClrTx/>
              <a:buSzTx/>
              <a:buFontTx/>
              <a:defRPr/>
            </a:pPr>
            <a:endParaRPr lang="zh-CN" altLang="en-US" sz="2400" noProof="0">
              <a:ln>
                <a:noFill/>
              </a:ln>
              <a:effectLst/>
              <a:uLnTx/>
              <a:uFillTx/>
              <a:latin typeface="微软雅黑" panose="020b0503020204020204" pitchFamily="34" charset="-122"/>
              <a:ea typeface="微软雅黑" panose="020b0503020204020204" pitchFamily="34" charset="-122"/>
              <a:sym typeface="+mn-ea"/>
            </a:endParaRPr>
          </a:p>
        </p:txBody>
      </p:sp>
      <p:sp>
        <p:nvSpPr>
          <p:cNvPr id="12" name="标题 1"/>
          <p:cNvSpPr txBox="1"/>
          <p:nvPr/>
        </p:nvSpPr>
        <p:spPr>
          <a:xfrm>
            <a:off x="2711451" y="3291417"/>
            <a:ext cx="2116667" cy="696383"/>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思索人生</a:t>
            </a:r>
          </a:p>
        </p:txBody>
      </p:sp>
      <p:sp>
        <p:nvSpPr>
          <p:cNvPr id="13" name="标题 1"/>
          <p:cNvSpPr txBox="1"/>
          <p:nvPr/>
        </p:nvSpPr>
        <p:spPr>
          <a:xfrm>
            <a:off x="2711451" y="4165600"/>
            <a:ext cx="2116667" cy="696384"/>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致敬哲人</a:t>
            </a:r>
          </a:p>
        </p:txBody>
      </p:sp>
      <p:sp>
        <p:nvSpPr>
          <p:cNvPr id="14" name="标题 1"/>
          <p:cNvSpPr txBox="1"/>
          <p:nvPr/>
        </p:nvSpPr>
        <p:spPr>
          <a:xfrm>
            <a:off x="2711451" y="5118100"/>
            <a:ext cx="2116667"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拥抱自然</a:t>
            </a:r>
          </a:p>
        </p:txBody>
      </p:sp>
      <p:sp>
        <p:nvSpPr>
          <p:cNvPr id="16" name="左大括号 15"/>
          <p:cNvSpPr/>
          <p:nvPr/>
        </p:nvSpPr>
        <p:spPr>
          <a:xfrm flipH="1">
            <a:off x="4749800" y="3638551"/>
            <a:ext cx="406400" cy="1858433"/>
          </a:xfrm>
          <a:prstGeom prst="leftBrace">
            <a:avLst>
              <a:gd name="adj1" fmla="val 36025"/>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7" name="标题 1"/>
          <p:cNvSpPr txBox="1"/>
          <p:nvPr/>
        </p:nvSpPr>
        <p:spPr>
          <a:xfrm>
            <a:off x="5156200" y="4165600"/>
            <a:ext cx="2118784" cy="696384"/>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人生意义</a:t>
            </a:r>
          </a:p>
        </p:txBody>
      </p:sp>
      <p:sp>
        <p:nvSpPr>
          <p:cNvPr id="18" name="标题 1"/>
          <p:cNvSpPr txBox="1"/>
          <p:nvPr/>
        </p:nvSpPr>
        <p:spPr>
          <a:xfrm>
            <a:off x="7895167" y="1917700"/>
            <a:ext cx="2118784" cy="698500"/>
          </a:xfrm>
          <a:prstGeom prst="rect">
            <a:avLst/>
          </a:prstGeom>
          <a:noFill/>
          <a:ln w="12700">
            <a:noFill/>
          </a:ln>
        </p:spPr>
        <p:txBody>
          <a:bodyPr/>
          <a:lstStyle/>
          <a:p>
            <a:pPr algn="ctr" eaLnBrk="1" hangingPunct="1"/>
            <a:r>
              <a:rPr lang="zh-CN" altLang="en-US" sz="3200">
                <a:solidFill>
                  <a:schemeClr val="tx1"/>
                </a:solidFill>
                <a:latin typeface="微软雅黑" panose="020b0503020204020204" pitchFamily="34" charset="-122"/>
                <a:ea typeface="微软雅黑" panose="020b0503020204020204" pitchFamily="34" charset="-122"/>
              </a:rPr>
              <a:t>自然之美</a:t>
            </a:r>
          </a:p>
        </p:txBody>
      </p:sp>
      <p:sp>
        <p:nvSpPr>
          <p:cNvPr id="19" name="左大括号 18"/>
          <p:cNvSpPr/>
          <p:nvPr/>
        </p:nvSpPr>
        <p:spPr>
          <a:xfrm flipH="1">
            <a:off x="9635067" y="1644651"/>
            <a:ext cx="533400" cy="3852333"/>
          </a:xfrm>
          <a:prstGeom prst="leftBrace">
            <a:avLst>
              <a:gd name="adj1" fmla="val 36025"/>
              <a:gd name="adj2" fmla="val 50000"/>
            </a:avLst>
          </a:prstGeom>
          <a:ln w="19050">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0" name="标题 1"/>
          <p:cNvSpPr txBox="1"/>
          <p:nvPr/>
        </p:nvSpPr>
        <p:spPr>
          <a:xfrm>
            <a:off x="9901555" y="2978150"/>
            <a:ext cx="2118995" cy="1236345"/>
          </a:xfrm>
          <a:prstGeom prst="rect">
            <a:avLst/>
          </a:prstGeom>
          <a:noFill/>
          <a:ln w="12700">
            <a:noFill/>
          </a:ln>
        </p:spPr>
        <p:txBody>
          <a:bodyPr/>
          <a:lstStyle/>
          <a:p>
            <a:pPr algn="ctr" eaLnBrk="1" hangingPunct="1"/>
            <a:r>
              <a:rPr lang="zh-CN" altLang="en-US" sz="320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热爱生命</a:t>
            </a:r>
            <a:endParaRPr lang="en-US" altLang="zh-CN" sz="3200">
              <a:gradFill>
                <a:gsLst>
                  <a:gs pos="0">
                    <a:srgbClr val="FE4444"/>
                  </a:gs>
                  <a:gs pos="100000">
                    <a:srgbClr val="832B2B"/>
                  </a:gs>
                </a:gsLst>
                <a:lin scaled="0"/>
              </a:gradFill>
              <a:latin typeface="微软雅黑" panose="020b0503020204020204" pitchFamily="34" charset="-122"/>
              <a:ea typeface="微软雅黑" panose="020b0503020204020204" pitchFamily="34" charset="-122"/>
            </a:endParaRPr>
          </a:p>
          <a:p>
            <a:pPr algn="ctr" eaLnBrk="1" hangingPunct="1"/>
            <a:r>
              <a:rPr lang="zh-CN" altLang="en-US" sz="320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敬畏自然</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课堂小结</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par>
                          <p:cTn id="36" fill="hold" nodeType="afterGroup">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nodeType="afterGroup">
                            <p:stCondLst>
                              <p:cond delay="1000"/>
                            </p:stCondLst>
                            <p:childTnLst>
                              <p:par>
                                <p:cTn id="41" presetID="16" presetClass="entr" presetSubtype="2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arn(inVertical)">
                                      <p:cBhvr>
                                        <p:cTn id="48" dur="500"/>
                                        <p:tgtEl>
                                          <p:spTgt spid="12"/>
                                        </p:tgtEl>
                                      </p:cBhvr>
                                    </p:animEffect>
                                  </p:childTnLst>
                                </p:cTn>
                              </p:par>
                            </p:childTnLst>
                          </p:cTn>
                        </p:par>
                      </p:childTnLst>
                    </p:cTn>
                  </p:par>
                  <p:par>
                    <p:cTn id="49" fill="hold" nodeType="clickPar">
                      <p:stCondLst>
                        <p:cond delay="indefinite"/>
                        <p:cond evt="onBegin" delay="0">
                          <p:tn val="48"/>
                        </p:cond>
                      </p:stCondLst>
                      <p:childTnLst>
                        <p:par>
                          <p:cTn id="50" fill="hold" nodeType="afterGroup">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arn(inVertical)">
                                      <p:cBhvr>
                                        <p:cTn id="53" dur="500"/>
                                        <p:tgtEl>
                                          <p:spTgt spid="13"/>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par>
                          <p:cTn id="59" fill="hold" nodeType="afterGroup">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nodeType="afterGroup">
                            <p:stCondLst>
                              <p:cond delay="1000"/>
                            </p:stCondLst>
                            <p:childTnLst>
                              <p:par>
                                <p:cTn id="64" presetID="16" presetClass="entr" presetSubtype="21"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500"/>
                                        <p:tgtEl>
                                          <p:spTgt spid="17"/>
                                        </p:tgtEl>
                                      </p:cBhvr>
                                    </p:animEffect>
                                  </p:childTnLst>
                                </p:cTn>
                              </p:par>
                            </p:childTnLst>
                          </p:cTn>
                        </p:par>
                      </p:childTnLst>
                    </p:cTn>
                  </p:par>
                  <p:par>
                    <p:cTn id="67" fill="hold" nodeType="clickPar">
                      <p:stCondLst>
                        <p:cond delay="indefinite"/>
                        <p:cond evt="onBegin" delay="0">
                          <p:tn val="66"/>
                        </p:cond>
                      </p:stCondLst>
                      <p:childTnLst>
                        <p:par>
                          <p:cTn id="68" fill="hold" nodeType="afterGroup">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nodeType="afterGroup">
                            <p:stCondLst>
                              <p:cond delay="500"/>
                            </p:stCondLst>
                            <p:childTnLst>
                              <p:par>
                                <p:cTn id="73" presetID="16" presetClass="entr" presetSubtype="2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barn(inVertical)">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6" grpId="0"/>
      <p:bldP spid="17" grpId="0"/>
      <p:bldP spid="18" grpId="0"/>
      <p:bldP spid="19" grpId="0"/>
      <p:bldP spid="2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4818" name="TextBox 4"/>
          <p:cNvSpPr txBox="1"/>
          <p:nvPr/>
        </p:nvSpPr>
        <p:spPr>
          <a:xfrm>
            <a:off x="429684" y="1145117"/>
            <a:ext cx="11332633" cy="4570730"/>
          </a:xfrm>
          <a:prstGeom prst="rect">
            <a:avLst/>
          </a:prstGeom>
          <a:noFill/>
          <a:ln w="9525">
            <a:noFill/>
          </a:ln>
        </p:spPr>
        <p:txBody>
          <a:bodyPr>
            <a:spAutoFit/>
          </a:bodyPr>
          <a:lstStyle/>
          <a:p>
            <a:pPr algn="ctr" eaLnBrk="1" latinLnBrk="1" hangingPunct="1">
              <a:lnSpc>
                <a:spcPct val="130000"/>
              </a:lnSpc>
            </a:pP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“以意逆志”的鉴赏方法</a:t>
            </a:r>
            <a:endPar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130000"/>
              </a:lnSpc>
            </a:pP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“以意逆志”是孟子提出的鉴赏方法，见于</a:t>
            </a:r>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孟子</a:t>
            </a:r>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万章上</a:t>
            </a:r>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故说诗者，不以文害辞，不以辞害志。以意逆志，是为得之。”“以意逆志”就是要用自己的心思，去猜测作者的用意。在解说、欣赏诗歌的时候，不能仅就表面意思去理解字词，而应该从作品的整体出发，由表及里、由浅入深地理解诗歌的主旨，用自己的切身体会去推测作者的本意。</a:t>
            </a:r>
          </a:p>
        </p:txBody>
      </p:sp>
      <p:pic>
        <p:nvPicPr>
          <p:cNvPr id="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拓展延伸</a:t>
            </a:r>
          </a:p>
        </p:txBody>
      </p:sp>
    </p:spTree>
  </p:cSld>
  <p:clrMapOvr>
    <a:masterClrMapping/>
  </p:clrMapOvr>
  <p:transition spd="med">
    <p:fad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7" name="文本占位符 5"/>
          <p:cNvSpPr txBox="1">
            <a:spLocks noChangeArrowheads="1"/>
          </p:cNvSpPr>
          <p:nvPr/>
        </p:nvSpPr>
        <p:spPr bwMode="auto">
          <a:xfrm>
            <a:off x="3149773" y="1212129"/>
            <a:ext cx="6742546" cy="1569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3800" b="1">
                <a:gradFill>
                  <a:gsLst>
                    <a:gs pos="0">
                      <a:srgbClr val="14CD68"/>
                    </a:gs>
                    <a:gs pos="100000">
                      <a:srgbClr val="035C7D"/>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我  看</a:t>
            </a:r>
          </a:p>
        </p:txBody>
      </p:sp>
      <p:pic>
        <p:nvPicPr>
          <p:cNvPr id="1026" name="图片 1" descr="9a997b14b1d42790277bff43e6147f6e"/>
          <p:cNvPicPr>
            <a:picLocks noChangeAspect="1"/>
          </p:cNvPicPr>
          <p:nvPr userDrawn="1">
            <p:custDataLst>
              <p:tags r:id="rId3"/>
            </p:custDataLst>
          </p:nvPr>
        </p:nvPicPr>
        <p:blipFill>
          <a:blip r:embed="rId2"/>
          <a:stretch>
            <a:fillRect/>
          </a:stretch>
        </p:blipFill>
        <p:spPr>
          <a:xfrm>
            <a:off x="0" y="3332480"/>
            <a:ext cx="12192000" cy="32486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圆角 2"/>
          <p:cNvSpPr/>
          <p:nvPr/>
        </p:nvSpPr>
        <p:spPr>
          <a:xfrm>
            <a:off x="1020233" y="1390439"/>
            <a:ext cx="2150533" cy="590551"/>
          </a:xfrm>
          <a:prstGeom prst="roundRect">
            <a:avLst/>
          </a:prstGeom>
          <a:gradFill>
            <a:gsLst>
              <a:gs pos="0">
                <a:srgbClr val="FE4444"/>
              </a:gs>
              <a:gs pos="100000">
                <a:srgbClr val="832B2B"/>
              </a:gs>
            </a:gsLst>
            <a:lin scaled="0"/>
          </a:gra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以意逆志</a:t>
            </a:r>
          </a:p>
        </p:txBody>
      </p:sp>
      <p:sp>
        <p:nvSpPr>
          <p:cNvPr id="4" name="矩形: 圆角 3"/>
          <p:cNvSpPr/>
          <p:nvPr/>
        </p:nvSpPr>
        <p:spPr>
          <a:xfrm>
            <a:off x="4428067" y="1407372"/>
            <a:ext cx="7040033" cy="605367"/>
          </a:xfrm>
          <a:prstGeom prst="roundRect">
            <a:avLst/>
          </a:prstGeom>
          <a:gradFill>
            <a:gsLst>
              <a:gs pos="0">
                <a:srgbClr val="FE4444"/>
              </a:gs>
              <a:gs pos="100000">
                <a:srgbClr val="832B2B"/>
              </a:gs>
            </a:gsLst>
            <a:lin scaled="0"/>
          </a:gra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以“己志”去“逆”作品之“志”</a:t>
            </a:r>
          </a:p>
        </p:txBody>
      </p:sp>
      <p:sp>
        <p:nvSpPr>
          <p:cNvPr id="5" name="椭圆 4"/>
          <p:cNvSpPr/>
          <p:nvPr/>
        </p:nvSpPr>
        <p:spPr>
          <a:xfrm>
            <a:off x="1617133" y="2260388"/>
            <a:ext cx="956733" cy="956733"/>
          </a:xfrm>
          <a:prstGeom prst="ellipse">
            <a:avLst/>
          </a:prstGeom>
          <a:gradFill>
            <a:gsLst>
              <a:gs pos="0">
                <a:srgbClr val="FE4444"/>
              </a:gs>
              <a:gs pos="100000">
                <a:srgbClr val="832B2B"/>
              </a:gs>
            </a:gsLst>
            <a:lin scaled="0"/>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意</a:t>
            </a:r>
          </a:p>
        </p:txBody>
      </p:sp>
      <p:sp>
        <p:nvSpPr>
          <p:cNvPr id="6" name="矩形: 圆角 5"/>
          <p:cNvSpPr/>
          <p:nvPr/>
        </p:nvSpPr>
        <p:spPr>
          <a:xfrm>
            <a:off x="4428067" y="2436072"/>
            <a:ext cx="3429000" cy="605367"/>
          </a:xfrm>
          <a:prstGeom prst="roundRect">
            <a:avLst/>
          </a:prstGeom>
          <a:gradFill>
            <a:gsLst>
              <a:gs pos="50000">
                <a:schemeClr val="bg1">
                  <a:lumMod val="85000"/>
                </a:schemeClr>
              </a:gs>
              <a:gs pos="100000">
                <a:srgbClr val="D4CFC9"/>
              </a:gs>
              <a:gs pos="0">
                <a:srgbClr val="F5EFF3"/>
              </a:gs>
            </a:gsLst>
            <a:lin scaled="1"/>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读者的切身体会</a:t>
            </a:r>
          </a:p>
        </p:txBody>
      </p:sp>
      <p:sp>
        <p:nvSpPr>
          <p:cNvPr id="7" name="椭圆 6"/>
          <p:cNvSpPr/>
          <p:nvPr/>
        </p:nvSpPr>
        <p:spPr>
          <a:xfrm>
            <a:off x="1617133" y="3873288"/>
            <a:ext cx="956733" cy="956733"/>
          </a:xfrm>
          <a:prstGeom prst="ellipse">
            <a:avLst/>
          </a:prstGeom>
          <a:gradFill>
            <a:gsLst>
              <a:gs pos="0">
                <a:srgbClr val="FE4444"/>
              </a:gs>
              <a:gs pos="100000">
                <a:srgbClr val="832B2B"/>
              </a:gs>
            </a:gsLst>
            <a:lin scaled="0"/>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逆</a:t>
            </a:r>
          </a:p>
        </p:txBody>
      </p:sp>
      <p:sp>
        <p:nvSpPr>
          <p:cNvPr id="8" name="矩形: 圆角 7"/>
          <p:cNvSpPr/>
          <p:nvPr/>
        </p:nvSpPr>
        <p:spPr>
          <a:xfrm>
            <a:off x="4428067" y="3339888"/>
            <a:ext cx="3429000" cy="605367"/>
          </a:xfrm>
          <a:prstGeom prst="roundRect">
            <a:avLst/>
          </a:prstGeom>
          <a:gradFill>
            <a:gsLst>
              <a:gs pos="50000">
                <a:schemeClr val="bg1">
                  <a:lumMod val="85000"/>
                </a:schemeClr>
              </a:gs>
              <a:gs pos="100000">
                <a:srgbClr val="D4CFC9"/>
              </a:gs>
              <a:gs pos="0">
                <a:srgbClr val="F5EFF3"/>
              </a:gs>
            </a:gsLst>
            <a:lin scaled="1"/>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接纳、揣测</a:t>
            </a:r>
          </a:p>
        </p:txBody>
      </p:sp>
      <p:sp>
        <p:nvSpPr>
          <p:cNvPr id="9" name="矩形: 圆角 8"/>
          <p:cNvSpPr/>
          <p:nvPr/>
        </p:nvSpPr>
        <p:spPr>
          <a:xfrm>
            <a:off x="4428067" y="4048972"/>
            <a:ext cx="3429000" cy="605367"/>
          </a:xfrm>
          <a:prstGeom prst="roundRect">
            <a:avLst/>
          </a:prstGeom>
          <a:gradFill>
            <a:gsLst>
              <a:gs pos="50000">
                <a:schemeClr val="bg1">
                  <a:lumMod val="85000"/>
                </a:schemeClr>
              </a:gs>
              <a:gs pos="100000">
                <a:srgbClr val="D4CFC9"/>
              </a:gs>
              <a:gs pos="0">
                <a:srgbClr val="F5EFF3"/>
              </a:gs>
            </a:gsLst>
            <a:lin scaled="1"/>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考证、探究</a:t>
            </a:r>
          </a:p>
        </p:txBody>
      </p:sp>
      <p:sp>
        <p:nvSpPr>
          <p:cNvPr id="10" name="矩形: 圆角 9"/>
          <p:cNvSpPr/>
          <p:nvPr/>
        </p:nvSpPr>
        <p:spPr>
          <a:xfrm>
            <a:off x="4428067" y="4758055"/>
            <a:ext cx="3429000" cy="605367"/>
          </a:xfrm>
          <a:prstGeom prst="roundRect">
            <a:avLst/>
          </a:prstGeom>
          <a:gradFill>
            <a:gsLst>
              <a:gs pos="50000">
                <a:schemeClr val="bg1">
                  <a:lumMod val="85000"/>
                </a:schemeClr>
              </a:gs>
              <a:gs pos="100000">
                <a:srgbClr val="D4CFC9"/>
              </a:gs>
              <a:gs pos="0">
                <a:srgbClr val="F5EFF3"/>
              </a:gs>
            </a:gsLst>
            <a:lin scaled="1"/>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追溯、反求</a:t>
            </a:r>
          </a:p>
        </p:txBody>
      </p:sp>
      <p:sp>
        <p:nvSpPr>
          <p:cNvPr id="11" name="矩形: 圆角 10"/>
          <p:cNvSpPr/>
          <p:nvPr/>
        </p:nvSpPr>
        <p:spPr>
          <a:xfrm>
            <a:off x="4428067" y="5661872"/>
            <a:ext cx="5179484" cy="605367"/>
          </a:xfrm>
          <a:prstGeom prst="roundRect">
            <a:avLst/>
          </a:prstGeom>
          <a:gradFill>
            <a:gsLst>
              <a:gs pos="50000">
                <a:schemeClr val="bg1">
                  <a:lumMod val="85000"/>
                </a:schemeClr>
              </a:gs>
              <a:gs pos="100000">
                <a:srgbClr val="D4CFC9"/>
              </a:gs>
              <a:gs pos="0">
                <a:srgbClr val="F5EFF3"/>
              </a:gs>
            </a:gsLst>
            <a:lin scaled="1"/>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t>作者与作品所表达的原意</a:t>
            </a:r>
          </a:p>
        </p:txBody>
      </p:sp>
      <p:sp>
        <p:nvSpPr>
          <p:cNvPr id="12" name="椭圆 11"/>
          <p:cNvSpPr/>
          <p:nvPr/>
        </p:nvSpPr>
        <p:spPr>
          <a:xfrm>
            <a:off x="1617133" y="5486188"/>
            <a:ext cx="956733" cy="956733"/>
          </a:xfrm>
          <a:prstGeom prst="ellipse">
            <a:avLst/>
          </a:prstGeom>
          <a:gradFill>
            <a:gsLst>
              <a:gs pos="0">
                <a:srgbClr val="FE4444"/>
              </a:gs>
              <a:gs pos="100000">
                <a:srgbClr val="832B2B"/>
              </a:gs>
            </a:gsLst>
            <a:lin scaled="0"/>
          </a:gra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志</a:t>
            </a:r>
          </a:p>
        </p:txBody>
      </p:sp>
      <p:sp>
        <p:nvSpPr>
          <p:cNvPr id="2" name="左大括号 1"/>
          <p:cNvSpPr/>
          <p:nvPr/>
        </p:nvSpPr>
        <p:spPr>
          <a:xfrm>
            <a:off x="3547533" y="3498639"/>
            <a:ext cx="289984" cy="1706033"/>
          </a:xfrm>
          <a:prstGeom prst="leftBrace">
            <a:avLst>
              <a:gd name="adj1" fmla="val 40238"/>
              <a:gd name="adj2" fmla="val 50000"/>
            </a:avLst>
          </a:prstGeom>
          <a:ln w="19050"/>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32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14" name="图片 13"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课堂小结</a:t>
            </a:r>
          </a:p>
        </p:txBody>
      </p:sp>
      <p:pic>
        <p:nvPicPr>
          <p:cNvPr id="17" name="New picture"/>
          <p:cNvPicPr/>
          <p:nvPr/>
        </p:nvPicPr>
        <p:blipFill>
          <a:blip r:embed="rId3"/>
          <a:stretch>
            <a:fillRect/>
          </a:stretch>
        </p:blipFill>
        <p:spPr>
          <a:xfrm>
            <a:off x="10795000" y="12293600"/>
            <a:ext cx="355600" cy="266700"/>
          </a:xfrm>
          <a:prstGeom prst="cube">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53"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ppt_x</p:attrName>
                                        </p:attrNameLst>
                                      </p:cBhvr>
                                      <p:tavLst>
                                        <p:tav tm="0">
                                          <p:val>
                                            <p:strVal val="#ppt_x-#ppt_w*1.125000"/>
                                          </p:val>
                                        </p:tav>
                                        <p:tav tm="100000">
                                          <p:val>
                                            <p:strVal val="#ppt_x"/>
                                          </p:val>
                                        </p:tav>
                                      </p:tavLst>
                                    </p:anim>
                                    <p:animEffect transition="in" filter="wipe(right)">
                                      <p:cBhvr>
                                        <p:cTn id="44" dur="500"/>
                                        <p:tgtEl>
                                          <p:spTgt spid="8"/>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8"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ppt_x</p:attrName>
                                        </p:attrNameLst>
                                      </p:cBhvr>
                                      <p:tavLst>
                                        <p:tav tm="0">
                                          <p:val>
                                            <p:strVal val="#ppt_x-#ppt_w*1.125000"/>
                                          </p:val>
                                        </p:tav>
                                        <p:tav tm="100000">
                                          <p:val>
                                            <p:strVal val="#ppt_x"/>
                                          </p:val>
                                        </p:tav>
                                      </p:tavLst>
                                    </p:anim>
                                    <p:animEffect transition="in" filter="wipe(right)">
                                      <p:cBhvr>
                                        <p:cTn id="50" dur="500"/>
                                        <p:tgtEl>
                                          <p:spTgt spid="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8"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ppt_x</p:attrName>
                                        </p:attrNameLst>
                                      </p:cBhvr>
                                      <p:tavLst>
                                        <p:tav tm="0">
                                          <p:val>
                                            <p:strVal val="#ppt_x-#ppt_w*1.125000"/>
                                          </p:val>
                                        </p:tav>
                                        <p:tav tm="100000">
                                          <p:val>
                                            <p:strVal val="#ppt_x"/>
                                          </p:val>
                                        </p:tav>
                                      </p:tavLst>
                                    </p:anim>
                                    <p:animEffect transition="in" filter="wipe(right)">
                                      <p:cBhvr>
                                        <p:cTn id="56" dur="500"/>
                                        <p:tgtEl>
                                          <p:spTgt spid="10"/>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53"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2" presetClass="entr" presetSubtype="8"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p:tgtEl>
                                          <p:spTgt spid="11"/>
                                        </p:tgtEl>
                                        <p:attrNameLst>
                                          <p:attrName>ppt_x</p:attrName>
                                        </p:attrNameLst>
                                      </p:cBhvr>
                                      <p:tavLst>
                                        <p:tav tm="0">
                                          <p:val>
                                            <p:strVal val="#ppt_x-#ppt_w*1.125000"/>
                                          </p:val>
                                        </p:tav>
                                        <p:tav tm="100000">
                                          <p:val>
                                            <p:strVal val="#ppt_x"/>
                                          </p:val>
                                        </p:tav>
                                      </p:tavLst>
                                    </p:anim>
                                    <p:animEffect transition="in" filter="wipe(right)">
                                      <p:cBhvr>
                                        <p:cTn id="6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p:nvPr/>
        </p:nvSpPr>
        <p:spPr>
          <a:xfrm>
            <a:off x="1856105" y="1118870"/>
            <a:ext cx="9649460" cy="5277485"/>
          </a:xfrm>
          <a:prstGeom prst="rect">
            <a:avLst/>
          </a:prstGeom>
        </p:spPr>
        <p:txBody>
          <a:bodyPr wrap="square">
            <a:spAutoFit/>
          </a:bodyPr>
          <a:lstStyle/>
          <a:p>
            <a:pPr indent="457200">
              <a:lnSpc>
                <a:spcPct val="120000"/>
              </a:lnSpc>
              <a:spcBef>
                <a:spcPts val="1200"/>
              </a:spcBef>
              <a:spcAft>
                <a:spcPct val="0"/>
              </a:spcAft>
            </a:pPr>
            <a:r>
              <a:rPr lang="en-US" sz="3200">
                <a:latin typeface="微软雅黑" panose="020b0503020204020204" pitchFamily="34" charset="-122"/>
                <a:ea typeface="微软雅黑" panose="020b0503020204020204" pitchFamily="34" charset="-122"/>
              </a:rPr>
              <a:t>1.</a:t>
            </a:r>
            <a:r>
              <a:rPr sz="3200">
                <a:latin typeface="微软雅黑" panose="020b0503020204020204" pitchFamily="34" charset="-122"/>
                <a:ea typeface="微软雅黑" panose="020b0503020204020204" pitchFamily="34" charset="-122"/>
              </a:rPr>
              <a:t>了解诗人穆旦的相关知识，积累“忧戚、飘逸、摇曳”等重点词语。</a:t>
            </a:r>
          </a:p>
          <a:p>
            <a:pPr indent="457200">
              <a:lnSpc>
                <a:spcPct val="120000"/>
              </a:lnSpc>
              <a:spcBef>
                <a:spcPts val="1200"/>
              </a:spcBef>
              <a:spcAft>
                <a:spcPct val="0"/>
              </a:spcAft>
            </a:pPr>
            <a:r>
              <a:rPr lang="en-US" sz="3200">
                <a:latin typeface="微软雅黑" panose="020b0503020204020204" pitchFamily="34" charset="-122"/>
                <a:ea typeface="微软雅黑" panose="020b0503020204020204" pitchFamily="34" charset="-122"/>
              </a:rPr>
              <a:t>2.</a:t>
            </a:r>
            <a:r>
              <a:rPr sz="3200">
                <a:latin typeface="微软雅黑" panose="020b0503020204020204" pitchFamily="34" charset="-122"/>
                <a:ea typeface="微软雅黑" panose="020b0503020204020204" pitchFamily="34" charset="-122"/>
              </a:rPr>
              <a:t>朗读诗歌，理解诗歌的内容，把握诗歌的主题和诗人的情感。（重点）</a:t>
            </a:r>
          </a:p>
          <a:p>
            <a:pPr indent="457200">
              <a:lnSpc>
                <a:spcPct val="120000"/>
              </a:lnSpc>
              <a:spcBef>
                <a:spcPts val="1200"/>
              </a:spcBef>
              <a:spcAft>
                <a:spcPct val="0"/>
              </a:spcAft>
            </a:pPr>
            <a:r>
              <a:rPr lang="en-US" sz="3200">
                <a:latin typeface="微软雅黑" panose="020b0503020204020204" pitchFamily="34" charset="-122"/>
                <a:ea typeface="微软雅黑" panose="020b0503020204020204" pitchFamily="34" charset="-122"/>
              </a:rPr>
              <a:t>3.</a:t>
            </a:r>
            <a:r>
              <a:rPr sz="3200">
                <a:latin typeface="微软雅黑" panose="020b0503020204020204" pitchFamily="34" charset="-122"/>
                <a:ea typeface="微软雅黑" panose="020b0503020204020204" pitchFamily="34" charset="-122"/>
              </a:rPr>
              <a:t>分析诗歌的意象，感受诗歌的图画美、情感美。（难点）</a:t>
            </a:r>
          </a:p>
          <a:p>
            <a:pPr indent="457200">
              <a:lnSpc>
                <a:spcPct val="120000"/>
              </a:lnSpc>
              <a:spcBef>
                <a:spcPts val="1200"/>
              </a:spcBef>
              <a:spcAft>
                <a:spcPct val="0"/>
              </a:spcAft>
            </a:pPr>
            <a:r>
              <a:rPr lang="en-US" sz="3200">
                <a:latin typeface="微软雅黑" panose="020b0503020204020204" pitchFamily="34" charset="-122"/>
                <a:ea typeface="微软雅黑" panose="020b0503020204020204" pitchFamily="34" charset="-122"/>
              </a:rPr>
              <a:t>4.</a:t>
            </a:r>
            <a:r>
              <a:rPr sz="3200">
                <a:latin typeface="微软雅黑" panose="020b0503020204020204" pitchFamily="34" charset="-122"/>
                <a:ea typeface="微软雅黑" panose="020b0503020204020204" pitchFamily="34" charset="-122"/>
              </a:rPr>
              <a:t>学习诗歌的表现手法，品味陌生化语言的表达效果。（重点）</a:t>
            </a:r>
          </a:p>
        </p:txBody>
      </p:sp>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7"/>
          <p:cNvSpPr txBox="1">
            <a:spLocks noChangeArrowheads="1"/>
          </p:cNvSpPr>
          <p:nvPr/>
        </p:nvSpPr>
        <p:spPr bwMode="auto">
          <a:xfrm>
            <a:off x="946150" y="6572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学习目标</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5362" name="文本框 2"/>
          <p:cNvSpPr txBox="1">
            <a:spLocks noChangeArrowheads="1"/>
          </p:cNvSpPr>
          <p:nvPr/>
        </p:nvSpPr>
        <p:spPr bwMode="auto">
          <a:xfrm>
            <a:off x="4622589" y="561976"/>
            <a:ext cx="2946400" cy="70675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40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mn-cs"/>
              </a:rPr>
              <a:t>作者简介</a:t>
            </a:r>
          </a:p>
        </p:txBody>
      </p:sp>
      <p:sp>
        <p:nvSpPr>
          <p:cNvPr id="3" name="TextBox 4"/>
          <p:cNvSpPr txBox="1"/>
          <p:nvPr/>
        </p:nvSpPr>
        <p:spPr>
          <a:xfrm>
            <a:off x="2754630" y="2189480"/>
            <a:ext cx="8949690" cy="3322955"/>
          </a:xfrm>
          <a:prstGeom prst="rect">
            <a:avLst/>
          </a:prstGeom>
          <a:noFill/>
          <a:ln w="9525">
            <a:noFill/>
          </a:ln>
        </p:spPr>
        <p:txBody>
          <a:bodyPr wrap="square">
            <a:spAutoFit/>
          </a:bodyPr>
          <a:lstStyle/>
          <a:p>
            <a:pPr eaLnBrk="1" hangingPunct="1">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穆旦（</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1918—1977</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），原名</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查zhā良铮</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，生于天津，祖籍浙江海宁，诗人、翻译家。“</a:t>
            </a:r>
            <a:r>
              <a:rPr lang="zh-CN" altLang="en-US"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九叶诗派</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”的代表人物。他的诗作具有深厚凝重的特点，大大拓展了新诗的表现范围，增强了新诗的表现力度，开创了中国现代诗歌的新局面。 代表诗作有</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赞美</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诗八首</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等。</a:t>
            </a:r>
          </a:p>
        </p:txBody>
      </p:sp>
      <p:sp>
        <p:nvSpPr>
          <p:cNvPr id="4" name="矩形 3"/>
          <p:cNvSpPr/>
          <p:nvPr/>
        </p:nvSpPr>
        <p:spPr>
          <a:xfrm>
            <a:off x="7827010" y="2362835"/>
            <a:ext cx="1619885" cy="5949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5" name="直接箭头连接符 4"/>
          <p:cNvCxnSpPr>
            <a:stCxn id="4" idx="0"/>
          </p:cNvCxnSpPr>
          <p:nvPr/>
        </p:nvCxnSpPr>
        <p:spPr>
          <a:xfrm flipH="1" flipV="1">
            <a:off x="8637482" y="2098464"/>
            <a:ext cx="0" cy="26458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509309" y="1585807"/>
            <a:ext cx="9194800" cy="583565"/>
          </a:xfrm>
          <a:prstGeom prst="rect">
            <a:avLst/>
          </a:prstGeom>
          <a:noFill/>
          <a:ln w="9525">
            <a:noFill/>
          </a:ln>
        </p:spPr>
        <p:txBody>
          <a:bodyPr>
            <a:spAutoFit/>
          </a:bodyPr>
          <a:lstStyle/>
          <a:p>
            <a:pPr eaLnBrk="1" hangingPunct="1"/>
            <a:r>
              <a:rPr lang="zh-CN" altLang="en-US" sz="3200">
                <a:solidFill>
                  <a:srgbClr val="FF0000"/>
                </a:solidFill>
                <a:latin typeface="微软雅黑" panose="020b0503020204020204" pitchFamily="34" charset="-122"/>
                <a:ea typeface="微软雅黑" panose="020b0503020204020204" pitchFamily="34" charset="-122"/>
              </a:rPr>
              <a:t>跟金庸（查良镛）是同一宗族的堂兄弟关系。</a:t>
            </a:r>
          </a:p>
        </p:txBody>
      </p:sp>
      <p:pic>
        <p:nvPicPr>
          <p:cNvPr id="7"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pic>
        <p:nvPicPr>
          <p:cNvPr id="64517" name="图片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8140" y="2362835"/>
            <a:ext cx="2256790" cy="353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nodeType="afterGroup">
                            <p:stCondLst>
                              <p:cond delay="1"/>
                            </p:stCondLst>
                            <p:childTnLst>
                              <p:par>
                                <p:cTn id="15" presetID="53"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nodeType="afterGroup">
                            <p:stCondLst>
                              <p:cond delay="501"/>
                            </p:stCondLst>
                            <p:childTnLst>
                              <p:par>
                                <p:cTn id="21" presetID="10" presetClass="entr" presetSubtype="0" fill="hold" nodeType="afterEffect">
                                  <p:stCondLst>
                                    <p:cond delay="0"/>
                                  </p:stCondLst>
                                  <p:childTnLst>
                                    <p:set>
                                      <p:cBhvr>
                                        <p:cTn id="22" dur="1" fill="hold">
                                          <p:stCondLst>
                                            <p:cond delay="0"/>
                                          </p:stCondLst>
                                        </p:cTn>
                                        <p:tgtEl>
                                          <p:spTgt spid="64517"/>
                                        </p:tgtEl>
                                        <p:attrNameLst>
                                          <p:attrName>style.visibility</p:attrName>
                                        </p:attrNameLst>
                                      </p:cBhvr>
                                      <p:to>
                                        <p:strVal val="visible"/>
                                      </p:to>
                                    </p:set>
                                    <p:animEffect transition="in" filter="fade">
                                      <p:cBhvr>
                                        <p:cTn id="23" dur="5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箭头: V 形 1"/>
          <p:cNvSpPr/>
          <p:nvPr/>
        </p:nvSpPr>
        <p:spPr>
          <a:xfrm rot="5400000">
            <a:off x="1016000" y="2383367"/>
            <a:ext cx="406400" cy="529167"/>
          </a:xfrm>
          <a:prstGeom prst="chevron">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 name="标题 1"/>
          <p:cNvSpPr txBox="1"/>
          <p:nvPr/>
        </p:nvSpPr>
        <p:spPr>
          <a:xfrm>
            <a:off x="336551" y="1727200"/>
            <a:ext cx="1765300" cy="698500"/>
          </a:xfrm>
          <a:prstGeom prst="rect">
            <a:avLst/>
          </a:prstGeom>
          <a:noFill/>
          <a:ln w="12700">
            <a:noFill/>
          </a:ln>
        </p:spPr>
        <p:txBody>
          <a:bodyPr/>
          <a:lstStyle/>
          <a:p>
            <a:pPr algn="ctr" eaLnBrk="1" hangingPunct="1"/>
            <a:r>
              <a:rPr lang="zh-CN" altLang="en-US" sz="3200">
                <a:latin typeface="微软雅黑" panose="020b0503020204020204" pitchFamily="34" charset="-122"/>
                <a:ea typeface="微软雅黑" panose="020b0503020204020204" pitchFamily="34" charset="-122"/>
              </a:rPr>
              <a:t>出处</a:t>
            </a:r>
          </a:p>
        </p:txBody>
      </p:sp>
      <p:sp>
        <p:nvSpPr>
          <p:cNvPr id="4" name="标题 1"/>
          <p:cNvSpPr txBox="1"/>
          <p:nvPr/>
        </p:nvSpPr>
        <p:spPr>
          <a:xfrm>
            <a:off x="336551" y="2931584"/>
            <a:ext cx="1879600" cy="698500"/>
          </a:xfrm>
          <a:prstGeom prst="rect">
            <a:avLst/>
          </a:prstGeom>
          <a:noFill/>
          <a:ln w="12700">
            <a:noFill/>
          </a:ln>
        </p:spPr>
        <p:txBody>
          <a:bodyPr/>
          <a:lstStyle/>
          <a:p>
            <a:pPr algn="ctr" eaLnBrk="1" hangingPunct="1"/>
            <a:r>
              <a:rPr lang="zh-CN" altLang="en-US" sz="3200">
                <a:latin typeface="微软雅黑" panose="020b0503020204020204" pitchFamily="34" charset="-122"/>
                <a:ea typeface="微软雅黑" panose="020b0503020204020204" pitchFamily="34" charset="-122"/>
              </a:rPr>
              <a:t>创作时间</a:t>
            </a:r>
          </a:p>
        </p:txBody>
      </p:sp>
      <p:sp>
        <p:nvSpPr>
          <p:cNvPr id="5" name="箭头: V 形 4"/>
          <p:cNvSpPr/>
          <p:nvPr/>
        </p:nvSpPr>
        <p:spPr>
          <a:xfrm rot="5400000">
            <a:off x="1016000" y="3503084"/>
            <a:ext cx="406400" cy="529167"/>
          </a:xfrm>
          <a:prstGeom prst="chevron">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6" name="标题 1"/>
          <p:cNvSpPr txBox="1"/>
          <p:nvPr/>
        </p:nvSpPr>
        <p:spPr>
          <a:xfrm>
            <a:off x="336551" y="3907367"/>
            <a:ext cx="1879600" cy="696384"/>
          </a:xfrm>
          <a:prstGeom prst="rect">
            <a:avLst/>
          </a:prstGeom>
          <a:noFill/>
          <a:ln w="12700">
            <a:noFill/>
          </a:ln>
        </p:spPr>
        <p:txBody>
          <a:bodyPr/>
          <a:lstStyle/>
          <a:p>
            <a:pPr algn="ctr" eaLnBrk="1" hangingPunct="1"/>
            <a:r>
              <a:rPr lang="zh-CN" altLang="en-US" sz="3200">
                <a:latin typeface="微软雅黑" panose="020b0503020204020204" pitchFamily="34" charset="-122"/>
                <a:ea typeface="微软雅黑" panose="020b0503020204020204" pitchFamily="34" charset="-122"/>
              </a:rPr>
              <a:t>创作地点</a:t>
            </a:r>
          </a:p>
        </p:txBody>
      </p:sp>
      <p:sp>
        <p:nvSpPr>
          <p:cNvPr id="7" name="箭头: V 形 6"/>
          <p:cNvSpPr/>
          <p:nvPr/>
        </p:nvSpPr>
        <p:spPr>
          <a:xfrm rot="5400000">
            <a:off x="1016000" y="4478867"/>
            <a:ext cx="406400" cy="529167"/>
          </a:xfrm>
          <a:prstGeom prst="chevron">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标题 1"/>
          <p:cNvSpPr txBox="1"/>
          <p:nvPr/>
        </p:nvSpPr>
        <p:spPr>
          <a:xfrm>
            <a:off x="336551" y="4972051"/>
            <a:ext cx="1879600" cy="696383"/>
          </a:xfrm>
          <a:prstGeom prst="rect">
            <a:avLst/>
          </a:prstGeom>
          <a:noFill/>
          <a:ln w="12700">
            <a:noFill/>
          </a:ln>
        </p:spPr>
        <p:txBody>
          <a:bodyPr/>
          <a:lstStyle/>
          <a:p>
            <a:pPr algn="ctr" eaLnBrk="1" hangingPunct="1"/>
            <a:r>
              <a:rPr lang="zh-CN" altLang="en-US" sz="3200">
                <a:latin typeface="微软雅黑" panose="020b0503020204020204" pitchFamily="34" charset="-122"/>
                <a:ea typeface="微软雅黑" panose="020b0503020204020204" pitchFamily="34" charset="-122"/>
              </a:rPr>
              <a:t>主要内容</a:t>
            </a:r>
          </a:p>
        </p:txBody>
      </p:sp>
      <p:sp>
        <p:nvSpPr>
          <p:cNvPr id="9" name="矩形: 圆角 8"/>
          <p:cNvSpPr/>
          <p:nvPr/>
        </p:nvSpPr>
        <p:spPr>
          <a:xfrm>
            <a:off x="2309284" y="1559984"/>
            <a:ext cx="9402233" cy="1049867"/>
          </a:xfrm>
          <a:prstGeom prst="round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    选自</a:t>
            </a:r>
            <a:r>
              <a:rPr kumimoji="0" lang="en-US" altLang="zh-CN"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穆旦诗文集</a:t>
            </a:r>
            <a:r>
              <a:rPr kumimoji="0" lang="en-US" altLang="zh-CN"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（人民文学出版社</a:t>
            </a:r>
            <a:r>
              <a:rPr kumimoji="0" lang="en-US" altLang="zh-CN"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2007</a:t>
            </a: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年版）。</a:t>
            </a:r>
          </a:p>
        </p:txBody>
      </p:sp>
      <p:sp>
        <p:nvSpPr>
          <p:cNvPr id="10" name="矩形: 圆角 9"/>
          <p:cNvSpPr/>
          <p:nvPr/>
        </p:nvSpPr>
        <p:spPr>
          <a:xfrm>
            <a:off x="2309284" y="2734733"/>
            <a:ext cx="9402233" cy="1049867"/>
          </a:xfrm>
          <a:prstGeom prst="round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    这首诗作于</a:t>
            </a:r>
            <a:r>
              <a:rPr kumimoji="0" lang="en-US" altLang="zh-CN"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1938</a:t>
            </a: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年，是诗人穆旦随学校（清华大学）一起来到云南之后创作的第一首诗。</a:t>
            </a:r>
          </a:p>
        </p:txBody>
      </p:sp>
      <p:sp>
        <p:nvSpPr>
          <p:cNvPr id="11" name="矩形: 圆角 10"/>
          <p:cNvSpPr/>
          <p:nvPr/>
        </p:nvSpPr>
        <p:spPr>
          <a:xfrm>
            <a:off x="2309284" y="3907367"/>
            <a:ext cx="9402233" cy="696384"/>
          </a:xfrm>
          <a:prstGeom prst="round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    写于西南联大文法学院所在地蒙自。</a:t>
            </a:r>
          </a:p>
        </p:txBody>
      </p:sp>
      <p:sp>
        <p:nvSpPr>
          <p:cNvPr id="12" name="矩形: 圆角 11"/>
          <p:cNvSpPr/>
          <p:nvPr/>
        </p:nvSpPr>
        <p:spPr>
          <a:xfrm>
            <a:off x="2309284" y="4743451"/>
            <a:ext cx="9402233" cy="1153584"/>
          </a:xfrm>
          <a:prstGeom prst="round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20000"/>
              </a:lnSpc>
              <a:spcBef>
                <a:spcPct val="0"/>
              </a:spcBef>
              <a:spcAft>
                <a:spcPct val="0"/>
              </a:spcAft>
              <a:buClrTx/>
              <a:buSzTx/>
              <a:buFontTx/>
              <a:buNone/>
              <a:defRPr/>
            </a:pPr>
            <a:r>
              <a:rPr kumimoji="0" lang="zh-CN" altLang="en-US" sz="2800" i="0" u="none" strike="noStrike" kern="1200" cap="none" spc="0" normalizeH="0" baseline="0" noProof="0">
                <a:ln>
                  <a:noFill/>
                </a:ln>
                <a:gradFill>
                  <a:gsLst>
                    <a:gs pos="0">
                      <a:srgbClr val="012D86"/>
                    </a:gs>
                    <a:gs pos="100000">
                      <a:srgbClr val="0E2557"/>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    诗歌写的是蒙自的春天留给诗人的印象以及诗人从中获得的生命感悟。</a:t>
            </a:r>
          </a:p>
        </p:txBody>
      </p:sp>
      <p:sp>
        <p:nvSpPr>
          <p:cNvPr id="14" name="文本框 2"/>
          <p:cNvSpPr txBox="1">
            <a:spLocks noChangeArrowheads="1"/>
          </p:cNvSpPr>
          <p:nvPr/>
        </p:nvSpPr>
        <p:spPr bwMode="auto">
          <a:xfrm>
            <a:off x="4541309" y="419101"/>
            <a:ext cx="2946400" cy="64516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36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mn-cs"/>
              </a:rPr>
              <a:t>背景链接</a:t>
            </a:r>
          </a:p>
        </p:txBody>
      </p:sp>
      <p:pic>
        <p:nvPicPr>
          <p:cNvPr id="1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nodeType="afterGroup">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down)">
                                      <p:cBhvr>
                                        <p:cTn id="16" dur="500"/>
                                        <p:tgtEl>
                                          <p:spTgt spid="2"/>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nodeType="afterGroup">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par>
                          <p:cTn id="26" fill="hold" nodeType="afterGroup">
                            <p:stCondLst>
                              <p:cond delay="1000"/>
                            </p:stCondLst>
                            <p:childTnLst>
                              <p:par>
                                <p:cTn id="27" presetID="1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down)">
                                      <p:cBhvr>
                                        <p:cTn id="30" dur="500"/>
                                        <p:tgtEl>
                                          <p:spTgt spid="5"/>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nodeType="afterGroup">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par>
                          <p:cTn id="40" fill="hold" nodeType="afterGroup">
                            <p:stCondLst>
                              <p:cond delay="1000"/>
                            </p:stCondLst>
                            <p:childTnLst>
                              <p:par>
                                <p:cTn id="41" presetID="12" presetClass="entr" presetSubtype="1"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p:tgtEl>
                                          <p:spTgt spid="7"/>
                                        </p:tgtEl>
                                        <p:attrNameLst>
                                          <p:attrName>ppt_y</p:attrName>
                                        </p:attrNameLst>
                                      </p:cBhvr>
                                      <p:tavLst>
                                        <p:tav tm="0">
                                          <p:val>
                                            <p:strVal val="#ppt_y-#ppt_h*1.125000"/>
                                          </p:val>
                                        </p:tav>
                                        <p:tav tm="100000">
                                          <p:val>
                                            <p:strVal val="#ppt_y"/>
                                          </p:val>
                                        </p:tav>
                                      </p:tavLst>
                                    </p:anim>
                                    <p:animEffect transition="in" filter="wipe(down)">
                                      <p:cBhvr>
                                        <p:cTn id="44" dur="500"/>
                                        <p:tgtEl>
                                          <p:spTgt spid="7"/>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nodeType="afterGroup">
                            <p:stCondLst>
                              <p:cond delay="500"/>
                            </p:stCondLst>
                            <p:childTnLst>
                              <p:par>
                                <p:cTn id="51" presetID="16" presetClass="entr" presetSubtype="21"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arn(inVertical)">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TextBox 4"/>
          <p:cNvSpPr txBox="1"/>
          <p:nvPr/>
        </p:nvSpPr>
        <p:spPr>
          <a:xfrm>
            <a:off x="685589" y="1120563"/>
            <a:ext cx="10820400" cy="5259070"/>
          </a:xfrm>
          <a:prstGeom prst="rect">
            <a:avLst/>
          </a:prstGeom>
          <a:noFill/>
          <a:ln w="9525">
            <a:noFill/>
          </a:ln>
        </p:spPr>
        <p:txBody>
          <a:bodyPr>
            <a:spAutoFit/>
          </a:bodyPr>
          <a:lstStyle/>
          <a:p>
            <a:pPr algn="ctr" eaLnBrk="1" hangingPunct="1">
              <a:lnSpc>
                <a:spcPct val="120000"/>
              </a:lnSpc>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九叶诗派</a:t>
            </a:r>
            <a:endPar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pP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九叶诗派是抗日战争后期和解放战争时期形成的一个具有现代主义倾向的诗歌流派，主要成员有</a:t>
            </a:r>
            <a:r>
              <a:rPr lang="zh-CN" altLang="en-US" sz="280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辛笛、穆旦、陈敬容、杜运燮</a:t>
            </a:r>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xiè</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等九人，主要刊物有</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诗创造</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中国新诗</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。当时并没有明确的流派名称，自</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1981</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九叶集</a:t>
            </a: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出版后，才开始被人称为“九叶诗派”。</a:t>
            </a:r>
            <a:endPar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pPr>
            <a:r>
              <a:rPr lang="en-US" altLang="zh-CN"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在新诗写作中，九叶诗派追求现实与艺术、感性与理性之间的平衡美，强调反映现实与挖掘内心的统一。在艺术上，九叶诗派自觉追求现实主义与现代派的结合，注重在诗歌里营造新颖奇特的意象和境界。</a:t>
            </a:r>
          </a:p>
        </p:txBody>
      </p:sp>
      <p:pic>
        <p:nvPicPr>
          <p:cNvPr id="7"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标题 1"/>
          <p:cNvSpPr txBox="1"/>
          <p:nvPr/>
        </p:nvSpPr>
        <p:spPr bwMode="auto">
          <a:xfrm>
            <a:off x="4149725" y="993140"/>
            <a:ext cx="2036445" cy="696595"/>
          </a:xfrm>
          <a:prstGeom prst="rect">
            <a:avLst/>
          </a:prstGeom>
          <a:no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mn-cs"/>
              </a:rPr>
              <a:t>读读写写</a:t>
            </a:r>
          </a:p>
        </p:txBody>
      </p:sp>
      <p:sp>
        <p:nvSpPr>
          <p:cNvPr id="17411" name="TextBox 47"/>
          <p:cNvSpPr txBox="1"/>
          <p:nvPr/>
        </p:nvSpPr>
        <p:spPr>
          <a:xfrm>
            <a:off x="408517" y="2406651"/>
            <a:ext cx="11374967" cy="2647950"/>
          </a:xfrm>
          <a:prstGeom prst="rect">
            <a:avLst/>
          </a:prstGeom>
          <a:noFill/>
          <a:ln w="9525">
            <a:noFill/>
          </a:ln>
        </p:spPr>
        <p:txBody>
          <a:bodyPr>
            <a:spAutoFit/>
          </a:bodyPr>
          <a:lstStyle/>
          <a:p>
            <a:pPr eaLnBrk="1" hangingPunct="1">
              <a:lnSpc>
                <a:spcPct val="150000"/>
              </a:lnSpc>
              <a:spcBef>
                <a:spcPts val="600"/>
              </a:spcBef>
            </a:pPr>
            <a:r>
              <a:rPr lang="zh-CN" altLang="en-US" sz="3465">
                <a:latin typeface="微软雅黑" panose="020b0503020204020204" pitchFamily="34" charset="-122"/>
                <a:ea typeface="微软雅黑" panose="020b0503020204020204" pitchFamily="34" charset="-122"/>
                <a:cs typeface="微软雅黑" panose="020b0503020204020204" pitchFamily="34" charset="-122"/>
              </a:rPr>
              <a:t>丰润         沉醉       忧</a:t>
            </a:r>
            <a:r>
              <a:rPr lang="zh-CN" altLang="en-US" sz="3465">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戚</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   勃发</a:t>
            </a:r>
            <a:endParaRPr lang="en-US" altLang="zh-CN" sz="3465">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ts val="600"/>
              </a:spcBef>
            </a:pPr>
            <a:r>
              <a:rPr lang="zh-CN" altLang="en-US" sz="3465">
                <a:latin typeface="微软雅黑" panose="020b0503020204020204" pitchFamily="34" charset="-122"/>
                <a:ea typeface="微软雅黑" panose="020b0503020204020204" pitchFamily="34" charset="-122"/>
                <a:cs typeface="微软雅黑" panose="020b0503020204020204" pitchFamily="34" charset="-122"/>
              </a:rPr>
              <a:t>飘</a:t>
            </a:r>
            <a:r>
              <a:rPr lang="zh-CN" altLang="en-US" sz="3465">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逸</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 漫游</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流盼           摇</a:t>
            </a:r>
            <a:r>
              <a:rPr lang="zh-CN" altLang="en-US" sz="3465">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曳</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465">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ts val="600"/>
              </a:spcBef>
            </a:pPr>
            <a:r>
              <a:rPr lang="zh-CN" altLang="en-US" sz="3465">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凝</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望（</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枉</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然（</a:t>
            </a:r>
            <a:r>
              <a:rPr lang="en-US" altLang="zh-CN" sz="3465">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465">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465">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extBox 48"/>
          <p:cNvSpPr txBox="1"/>
          <p:nvPr/>
        </p:nvSpPr>
        <p:spPr>
          <a:xfrm>
            <a:off x="5909734" y="2625513"/>
            <a:ext cx="55054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qī</a:t>
            </a:r>
          </a:p>
        </p:txBody>
      </p:sp>
      <p:sp>
        <p:nvSpPr>
          <p:cNvPr id="17" name="TextBox 48"/>
          <p:cNvSpPr txBox="1"/>
          <p:nvPr/>
        </p:nvSpPr>
        <p:spPr>
          <a:xfrm>
            <a:off x="1964267" y="3403600"/>
            <a:ext cx="50609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yì</a:t>
            </a:r>
          </a:p>
        </p:txBody>
      </p:sp>
      <p:sp>
        <p:nvSpPr>
          <p:cNvPr id="18" name="TextBox 48"/>
          <p:cNvSpPr txBox="1"/>
          <p:nvPr/>
        </p:nvSpPr>
        <p:spPr>
          <a:xfrm>
            <a:off x="8580120" y="3553460"/>
            <a:ext cx="626110"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yè</a:t>
            </a:r>
          </a:p>
        </p:txBody>
      </p:sp>
      <p:sp>
        <p:nvSpPr>
          <p:cNvPr id="19" name="TextBox 48"/>
          <p:cNvSpPr txBox="1"/>
          <p:nvPr/>
        </p:nvSpPr>
        <p:spPr>
          <a:xfrm>
            <a:off x="1780117" y="4303184"/>
            <a:ext cx="105092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nínɡ</a:t>
            </a:r>
          </a:p>
        </p:txBody>
      </p:sp>
      <p:sp>
        <p:nvSpPr>
          <p:cNvPr id="20" name="TextBox 48"/>
          <p:cNvSpPr txBox="1"/>
          <p:nvPr/>
        </p:nvSpPr>
        <p:spPr>
          <a:xfrm>
            <a:off x="4671484" y="4303184"/>
            <a:ext cx="1238250"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wǎnɡ</a:t>
            </a:r>
          </a:p>
        </p:txBody>
      </p:sp>
      <p:sp>
        <p:nvSpPr>
          <p:cNvPr id="21" name="矩形 20"/>
          <p:cNvSpPr/>
          <p:nvPr/>
        </p:nvSpPr>
        <p:spPr>
          <a:xfrm>
            <a:off x="7768167" y="3553248"/>
            <a:ext cx="622300" cy="596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箭头连接符 21"/>
          <p:cNvCxnSpPr>
            <a:stCxn id="21" idx="2"/>
          </p:cNvCxnSpPr>
          <p:nvPr/>
        </p:nvCxnSpPr>
        <p:spPr>
          <a:xfrm flipH="1">
            <a:off x="8079317" y="4150148"/>
            <a:ext cx="0" cy="83396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419600" y="4950884"/>
            <a:ext cx="7084484" cy="892175"/>
          </a:xfrm>
          <a:prstGeom prst="rect">
            <a:avLst/>
          </a:prstGeom>
          <a:noFill/>
          <a:ln w="9525">
            <a:noFill/>
          </a:ln>
        </p:spPr>
        <p:txBody>
          <a:bodyPr>
            <a:spAutoFit/>
          </a:bodyPr>
          <a:lstStyle/>
          <a:p>
            <a:pPr eaLnBrk="1" hangingPunct="1">
              <a:lnSpc>
                <a:spcPct val="150000"/>
              </a:lnSpc>
            </a:pPr>
            <a:r>
              <a:rPr lang="zh-CN" altLang="en-US" sz="3465">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字音易错，与“弋（</a:t>
            </a:r>
            <a:r>
              <a:rPr lang="en-US" altLang="zh-CN" sz="3465">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yì</a:t>
            </a:r>
            <a:r>
              <a:rPr lang="zh-CN" altLang="en-US" sz="3465">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）”区分开。</a:t>
            </a:r>
          </a:p>
        </p:txBody>
      </p:sp>
      <p:pic>
        <p:nvPicPr>
          <p:cNvPr id="7"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par>
                          <p:cTn id="24" fill="hold" nodeType="afterGroup">
                            <p:stCondLst>
                              <p:cond delay="1"/>
                            </p:stCondLst>
                            <p:childTnLst>
                              <p:par>
                                <p:cTn id="25" presetID="53"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标题 1"/>
          <p:cNvSpPr txBox="1"/>
          <p:nvPr/>
        </p:nvSpPr>
        <p:spPr bwMode="auto">
          <a:xfrm>
            <a:off x="1264920" y="1744345"/>
            <a:ext cx="2036445" cy="694055"/>
          </a:xfrm>
          <a:prstGeom prst="rect">
            <a:avLst/>
          </a:prstGeom>
          <a:noFill/>
          <a:ln>
            <a:noFill/>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mn-cs"/>
              </a:rPr>
              <a:t>多音字</a:t>
            </a:r>
          </a:p>
        </p:txBody>
      </p:sp>
      <p:sp>
        <p:nvSpPr>
          <p:cNvPr id="10" name="矩形 9"/>
          <p:cNvSpPr/>
          <p:nvPr/>
        </p:nvSpPr>
        <p:spPr>
          <a:xfrm>
            <a:off x="5160433" y="1318684"/>
            <a:ext cx="4169833" cy="1568450"/>
          </a:xfrm>
          <a:prstGeom prst="rect">
            <a:avLst/>
          </a:prstGeom>
          <a:noFill/>
          <a:ln w="9525">
            <a:noFill/>
          </a:ln>
        </p:spPr>
        <p:txBody>
          <a:bodyPr>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）红晕</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    ）眩晕</a:t>
            </a:r>
            <a:endParaRPr lang="en-US" altLang="zh-CN"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4142317" y="1744133"/>
            <a:ext cx="589280" cy="829945"/>
          </a:xfrm>
          <a:prstGeom prst="rect">
            <a:avLst/>
          </a:prstGeom>
          <a:noFill/>
          <a:ln w="9525">
            <a:noFill/>
          </a:ln>
        </p:spPr>
        <p:txBody>
          <a:bodyPr wrap="none">
            <a:spAutoFit/>
          </a:bodyPr>
          <a:lstStyle/>
          <a:p>
            <a:pPr eaLnBrk="1" hangingPunct="1">
              <a:lnSpc>
                <a:spcPct val="150000"/>
              </a:lnSpc>
            </a:pPr>
            <a:r>
              <a:rPr lang="zh-CN" altLang="en-US" sz="3200">
                <a:latin typeface="微软雅黑" panose="020b0503020204020204" pitchFamily="34" charset="-122"/>
                <a:ea typeface="微软雅黑" panose="020b0503020204020204" pitchFamily="34" charset="-122"/>
              </a:rPr>
              <a:t>晕</a:t>
            </a:r>
          </a:p>
        </p:txBody>
      </p:sp>
      <p:sp>
        <p:nvSpPr>
          <p:cNvPr id="12" name="左大括号 11"/>
          <p:cNvSpPr/>
          <p:nvPr/>
        </p:nvSpPr>
        <p:spPr>
          <a:xfrm>
            <a:off x="5039784" y="1621367"/>
            <a:ext cx="262467" cy="1261533"/>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3" name="TextBox 48"/>
          <p:cNvSpPr txBox="1"/>
          <p:nvPr/>
        </p:nvSpPr>
        <p:spPr>
          <a:xfrm>
            <a:off x="5765800" y="1496484"/>
            <a:ext cx="89852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yùn</a:t>
            </a:r>
          </a:p>
        </p:txBody>
      </p:sp>
      <p:sp>
        <p:nvSpPr>
          <p:cNvPr id="14" name="TextBox 48"/>
          <p:cNvSpPr txBox="1"/>
          <p:nvPr/>
        </p:nvSpPr>
        <p:spPr>
          <a:xfrm>
            <a:off x="5765800" y="2286000"/>
            <a:ext cx="898525" cy="583565"/>
          </a:xfrm>
          <a:prstGeom prst="rect">
            <a:avLst/>
          </a:prstGeom>
          <a:noFill/>
          <a:ln w="9525">
            <a:noFill/>
          </a:ln>
        </p:spPr>
        <p:txBody>
          <a:bodyPr wrap="none">
            <a:spAutoFit/>
          </a:bodyPr>
          <a:lstStyle/>
          <a:p>
            <a:pPr eaLnBrk="1" hangingPunct="1"/>
            <a:r>
              <a:rPr lang="en-US" altLang="zh-CN" sz="3200">
                <a:solidFill>
                  <a:srgbClr val="DD5341"/>
                </a:solidFill>
                <a:latin typeface="微软雅黑" panose="020b0503020204020204" pitchFamily="34" charset="-122"/>
                <a:ea typeface="微软雅黑" panose="020b0503020204020204" pitchFamily="34" charset="-122"/>
              </a:rPr>
              <a:t>yūn</a:t>
            </a:r>
          </a:p>
        </p:txBody>
      </p:sp>
      <p:sp>
        <p:nvSpPr>
          <p:cNvPr id="15" name="矩形: 圆角 14"/>
          <p:cNvSpPr/>
          <p:nvPr/>
        </p:nvSpPr>
        <p:spPr>
          <a:xfrm>
            <a:off x="838200" y="4025900"/>
            <a:ext cx="10515600" cy="2027767"/>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auto" latinLnBrk="0" hangingPunct="1">
              <a:lnSpc>
                <a:spcPct val="150000"/>
              </a:lnSpc>
              <a:spcBef>
                <a:spcPct val="0"/>
              </a:spcBef>
              <a:spcAft>
                <a:spcPct val="0"/>
              </a:spcAft>
              <a:buClrTx/>
              <a:buSzTx/>
              <a:buFontTx/>
              <a:buNone/>
              <a:defRPr/>
            </a:pPr>
            <a:r>
              <a:rPr kumimoji="0" lang="en-US" altLang="zh-CN"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i="0" u="none" strike="noStrike" kern="1200" cap="none" spc="0" normalizeH="0" baseline="0" noProof="0">
                <a:ln>
                  <a:noFill/>
                </a:ln>
                <a:gradFill>
                  <a:gsLst>
                    <a:gs pos="0">
                      <a:srgbClr val="E30000"/>
                    </a:gs>
                    <a:gs pos="100000">
                      <a:srgbClr val="760303"/>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rPr>
              <a:t>串句记忆法</a:t>
            </a:r>
            <a:r>
              <a:rPr kumimoji="0" lang="en-US" altLang="zh-CN"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虽然他常年奔（</a:t>
            </a:r>
            <a:r>
              <a:rPr kumimoji="0" lang="en-US" altLang="zh-CN" sz="3200" i="0" u="none" strike="noStrike" kern="1200" cap="none" spc="0" normalizeH="0" baseline="0" noProof="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bēn</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）波在城市之间，工作十分辛苦，但他依然觉得生活有奔（</a:t>
            </a:r>
            <a:r>
              <a:rPr kumimoji="0" lang="en-US" altLang="zh-CN" sz="3200" i="0" u="none" strike="noStrike" kern="1200" cap="none" spc="0" normalizeH="0" baseline="0" noProof="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bèn</a:t>
            </a:r>
            <a:r>
              <a:rPr kumimoji="0" lang="zh-CN" altLang="en-US" sz="320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）头。</a:t>
            </a:r>
          </a:p>
        </p:txBody>
      </p:sp>
      <p:sp>
        <p:nvSpPr>
          <p:cNvPr id="21" name="矩形 20"/>
          <p:cNvSpPr/>
          <p:nvPr/>
        </p:nvSpPr>
        <p:spPr>
          <a:xfrm>
            <a:off x="4169833" y="1945217"/>
            <a:ext cx="620184" cy="596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箭头连接符 21"/>
          <p:cNvCxnSpPr>
            <a:stCxn id="21" idx="2"/>
          </p:cNvCxnSpPr>
          <p:nvPr/>
        </p:nvCxnSpPr>
        <p:spPr>
          <a:xfrm flipH="1">
            <a:off x="4478867" y="2542117"/>
            <a:ext cx="0" cy="30691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016251" y="2849033"/>
            <a:ext cx="6366933" cy="829945"/>
          </a:xfrm>
          <a:prstGeom prst="rect">
            <a:avLst/>
          </a:prstGeom>
          <a:noFill/>
          <a:ln w="9525">
            <a:noFill/>
          </a:ln>
        </p:spPr>
        <p:txBody>
          <a:bodyPr>
            <a:spAutoFit/>
          </a:bodyPr>
          <a:lstStyle/>
          <a:p>
            <a:pPr eaLnBrk="1" hangingPunct="1">
              <a:lnSpc>
                <a:spcPct val="150000"/>
              </a:lnSpc>
            </a:pP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字音易错，如“晕（</a:t>
            </a:r>
            <a:r>
              <a:rPr lang="en-US" altLang="zh-CN"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yùn</a:t>
            </a:r>
            <a:r>
              <a:rPr lang="zh-CN" altLang="en-US" sz="3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）车”。</a:t>
            </a:r>
          </a:p>
        </p:txBody>
      </p:sp>
      <p:pic>
        <p:nvPicPr>
          <p:cNvPr id="7"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56356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946150" y="657225"/>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知识储备</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childTnLst>
                                </p:cTn>
                              </p:par>
                            </p:childTnLst>
                          </p:cTn>
                        </p:par>
                        <p:par>
                          <p:cTn id="30" fill="hold" nodeType="afterGroup">
                            <p:stCondLst>
                              <p:cond delay="1"/>
                            </p:stCondLst>
                            <p:childTnLst>
                              <p:par>
                                <p:cTn id="31" presetID="53"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21" grpId="0"/>
      <p:bldP spid="23" grpId="0"/>
    </p:bldLst>
  </p:timing>
</p:sld>
</file>

<file path=ppt/tags/tag1.xml><?xml version="1.0" encoding="utf-8"?>
<p:tagLst xmlns:p="http://schemas.openxmlformats.org/presentationml/2006/main">
  <p:tag name="KSO_WM_UNIT_PLACING_PICTURE_USER_VIEWPORT" val="{&quot;height&quot;:5116,&quot;width&quot;:9095}"/>
</p:tagLst>
</file>

<file path=ppt/tags/tag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1*l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5"/>
  <p:tag name="KSO_WM_UNIT_TEXT_FILL_TYPE" val="1"/>
  <p:tag name="KSO_WM_UNIT_TYPE" val="l_h_f"/>
  <p:tag name="KSO_WM_UNIT_VALUE" val="78"/>
</p:tagLst>
</file>

<file path=ppt/tags/tag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1*l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6"/>
  <p:tag name="KSO_WM_UNIT_TEXT_FILL_TYPE" val="1"/>
  <p:tag name="KSO_WM_UNIT_TYPE" val="l_h_f"/>
  <p:tag name="KSO_WM_UNIT_VALUE" val="78"/>
</p:tagLst>
</file>

<file path=ppt/tags/tag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160404"/>
  <p:tag name="KSO_WM_UNIT_COMPATIBLE" val="0"/>
  <p:tag name="KSO_WM_UNIT_DIAGRAM_ISNUMVISUAL" val="0"/>
  <p:tag name="KSO_WM_UNIT_DIAGRAM_ISREFERUNIT" val="0"/>
  <p:tag name="KSO_WM_UNIT_DIAGRAM_MODELTYPE" val="stripeEnum"/>
  <p:tag name="KSO_WM_UNIT_HIGHLIGHT" val="0"/>
  <p:tag name="KSO_WM_UNIT_ID" val="diagram160404_1*l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6"/>
  <p:tag name="KSO_WM_UNIT_TEXT_FILL_TYPE" val="1"/>
  <p:tag name="KSO_WM_UNIT_TYPE" val="l_h_f"/>
  <p:tag name="KSO_WM_UNIT_VALUE" val="78"/>
</p:tagLst>
</file>

<file path=ppt/tags/tag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UNIT_TABLE_BEAUTIFY" val="smartTable{963aa79f-acb4-4509-99a5-17a82f8d7624}"/>
</p:tagLst>
</file>

<file path=ppt/tags/tag7.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255</Paragraphs>
  <Slides>30</Slides>
  <Notes>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30</vt:i4>
      </vt:variant>
    </vt:vector>
  </HeadingPairs>
  <TitlesOfParts>
    <vt:vector baseType="lpstr" size="42">
      <vt:lpstr>Arial</vt:lpstr>
      <vt:lpstr>Calibri Light</vt:lpstr>
      <vt:lpstr>Calibri</vt:lpstr>
      <vt:lpstr>宋体</vt:lpstr>
      <vt:lpstr>微软雅黑</vt:lpstr>
      <vt:lpstr>思源黑体 CN Heavy</vt:lpstr>
      <vt:lpstr>等线</vt:lpstr>
      <vt:lpstr>Wingdings</vt:lpstr>
      <vt:lpstr>黑体</vt:lpstr>
      <vt:lpstr>楷体</vt:lpstr>
      <vt:lpstr>华康隶书体W7</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2021-08-30T21:33:20.073</cp:lastPrinted>
  <dcterms:created xsi:type="dcterms:W3CDTF">2021-08-30T21:33:20Z</dcterms:created>
  <dcterms:modified xsi:type="dcterms:W3CDTF">2021-08-30T13:33:21Z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