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307" r:id="rId2"/>
    <p:sldId id="281" r:id="rId3"/>
    <p:sldId id="294" r:id="rId4"/>
    <p:sldId id="272" r:id="rId5"/>
    <p:sldId id="278" r:id="rId6"/>
    <p:sldId id="308" r:id="rId7"/>
    <p:sldId id="286" r:id="rId8"/>
    <p:sldId id="304" r:id="rId9"/>
    <p:sldId id="305" r:id="rId10"/>
    <p:sldId id="303" r:id="rId11"/>
    <p:sldId id="306" r:id="rId12"/>
    <p:sldId id="295" r:id="rId13"/>
    <p:sldId id="297" r:id="rId14"/>
  </p:sldIdLst>
  <p:sldSz cx="10799763" cy="5400675"/>
  <p:notesSz cx="6858000" cy="9144000"/>
  <p:embeddedFontLst>
    <p:embeddedFont>
      <p:font typeface="微软雅黑" panose="020B0503020204020204" pitchFamily="34" charset="-122"/>
      <p:regular r:id="rId16"/>
      <p:bold r:id="rId17"/>
    </p:embeddedFont>
    <p:embeddedFont>
      <p:font typeface="楷体" panose="02010609060101010101" pitchFamily="49" charset="-122"/>
      <p:regular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黑体" panose="020106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兰亭超细黑简体" panose="02000000000000000000" pitchFamily="2" charset="-122"/>
      <p:regular r:id="rId26"/>
    </p:embeddedFont>
    <p:embeddedFont>
      <p:font typeface="方正清刻本悦宋简体" panose="02010600030101010101" charset="-122"/>
      <p:regular r:id="rId27"/>
    </p:embeddedFont>
    <p:embeddedFont>
      <p:font typeface="经典繁方篆" panose="02010600030101010101" charset="-122"/>
      <p:regular r:id="rId28"/>
    </p:embeddedFont>
  </p:embeddedFontLst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8" autoAdjust="0"/>
    <p:restoredTop sz="90845" autoAdjust="0"/>
  </p:normalViewPr>
  <p:slideViewPr>
    <p:cSldViewPr snapToGrid="0">
      <p:cViewPr>
        <p:scale>
          <a:sx n="80" d="100"/>
          <a:sy n="80" d="100"/>
        </p:scale>
        <p:origin x="-840" y="-474"/>
      </p:cViewPr>
      <p:guideLst>
        <p:guide orient="horz" pos="1701"/>
        <p:guide pos="34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1143000"/>
            <a:ext cx="6169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2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883861"/>
            <a:ext cx="8099822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2836605"/>
            <a:ext cx="8099822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287536"/>
            <a:ext cx="232869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287536"/>
            <a:ext cx="6851100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346419"/>
            <a:ext cx="9314796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3614203"/>
            <a:ext cx="9314796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437680"/>
            <a:ext cx="4589899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437680"/>
            <a:ext cx="4589899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287536"/>
            <a:ext cx="9314796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1323916"/>
            <a:ext cx="456880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1972747"/>
            <a:ext cx="4568806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1323916"/>
            <a:ext cx="459130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1972747"/>
            <a:ext cx="4591306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360045"/>
            <a:ext cx="348320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777597"/>
            <a:ext cx="5467380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620202"/>
            <a:ext cx="348320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360045"/>
            <a:ext cx="3483204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777597"/>
            <a:ext cx="5467380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1620202"/>
            <a:ext cx="3483204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chemeClr val="bg1">
                <a:lumMod val="95000"/>
              </a:schemeClr>
            </a:gs>
            <a:gs pos="0">
              <a:schemeClr val="bg1">
                <a:lumMod val="91000"/>
              </a:schemeClr>
            </a:gs>
            <a:gs pos="83000">
              <a:schemeClr val="bg1">
                <a:lumMod val="95000"/>
              </a:schemeClr>
            </a:gs>
            <a:gs pos="100000">
              <a:srgbClr val="F2F2F2">
                <a:lumMod val="85000"/>
                <a:lumOff val="15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287536"/>
            <a:ext cx="9314796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437680"/>
            <a:ext cx="9314796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5005626"/>
            <a:ext cx="242994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5005626"/>
            <a:ext cx="364492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5005626"/>
            <a:ext cx="2429947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3.png"/><Relationship Id="rId4" Type="http://schemas.microsoft.com/office/2007/relationships/hdphoto" Target="../media/hdphoto3.wdp"/><Relationship Id="rId9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480371"/>
            <a:ext cx="10799761" cy="5879347"/>
          </a:xfrm>
          <a:prstGeom prst="rect">
            <a:avLst/>
          </a:prstGeom>
        </p:spPr>
      </p:pic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387573" y="-369800"/>
            <a:ext cx="821588" cy="5555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6600">
              <a:solidFill>
                <a:srgbClr val="E5090E"/>
              </a:solidFill>
              <a:latin typeface="方正舒体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96987" y="52296"/>
            <a:ext cx="670277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开放题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当今和平年代，作为当代中学生的我们，要对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家的情意深凝在对他人的大爱、对国家的担当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上。对此，我们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么理解“家国情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怀”？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2246"/>
            <a:ext cx="10799761" cy="5879347"/>
          </a:xfrm>
          <a:prstGeom prst="rect">
            <a:avLst/>
          </a:prstGeom>
        </p:spPr>
      </p:pic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387573" y="-369800"/>
            <a:ext cx="821588" cy="5555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6600">
              <a:solidFill>
                <a:srgbClr val="E5090E"/>
              </a:solidFill>
              <a:latin typeface="方正舒体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33257" y="2115325"/>
            <a:ext cx="4512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此生不悔入华夏</a:t>
            </a:r>
            <a:endParaRPr lang="en-US" altLang="zh-CN" sz="3600" b="1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131" y="1361356"/>
            <a:ext cx="2520957" cy="240499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34" y="2924620"/>
            <a:ext cx="1938198" cy="18490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74" y="1547720"/>
            <a:ext cx="1173118" cy="1119155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560403" y="1877264"/>
            <a:ext cx="1230414" cy="1230414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901872" y="3348971"/>
            <a:ext cx="1034720" cy="1034720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63571" y="1820835"/>
            <a:ext cx="572923" cy="572923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554" y="1244914"/>
            <a:ext cx="1434314" cy="134276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353589" y="1539715"/>
            <a:ext cx="6072946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zh-CN" altLang="zh-CN" sz="2800" b="1" dirty="0"/>
              <a:t>再谈杜甫“沉郁顿挫”的诗风</a:t>
            </a:r>
          </a:p>
          <a:p>
            <a:r>
              <a:rPr lang="en-US" altLang="zh-CN" sz="2800" b="1" dirty="0" smtClean="0"/>
              <a:t>            </a:t>
            </a:r>
            <a:r>
              <a:rPr lang="zh-CN" altLang="zh-CN" sz="2800" b="1" dirty="0" smtClean="0"/>
              <a:t>——</a:t>
            </a:r>
            <a:r>
              <a:rPr lang="zh-CN" altLang="zh-CN" sz="2800" b="1" dirty="0"/>
              <a:t>结合《登岳阳楼》</a:t>
            </a: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554" y="2352206"/>
            <a:ext cx="1434314" cy="134276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322619" y="2712007"/>
            <a:ext cx="6341424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zh-CN" altLang="zh-CN" sz="2800" b="1" dirty="0"/>
              <a:t>千古悲愁一肩挑</a:t>
            </a:r>
          </a:p>
          <a:p>
            <a:r>
              <a:rPr lang="en-US" altLang="zh-CN" sz="2800" b="1" dirty="0" smtClean="0"/>
              <a:t>           </a:t>
            </a:r>
            <a:r>
              <a:rPr lang="zh-CN" altLang="zh-CN" sz="2800" b="1" dirty="0" smtClean="0"/>
              <a:t>——</a:t>
            </a:r>
            <a:r>
              <a:rPr lang="zh-CN" altLang="zh-CN" sz="2800" b="1" dirty="0"/>
              <a:t>结合《茅屋为秋风所破歌》</a:t>
            </a:r>
          </a:p>
          <a:p>
            <a:endParaRPr lang="en-US" altLang="zh-CN" sz="2800" b="1" dirty="0" smtClean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554" y="3566158"/>
            <a:ext cx="1434314" cy="134276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287000" y="3975929"/>
            <a:ext cx="6650174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lang="zh-CN" altLang="zh-CN" sz="2800" b="1" dirty="0"/>
              <a:t>于悲喜间看老杜情怀</a:t>
            </a:r>
          </a:p>
          <a:p>
            <a:r>
              <a:rPr lang="en-US" altLang="zh-CN" sz="2800" b="1" dirty="0" smtClean="0"/>
              <a:t>             </a:t>
            </a:r>
            <a:r>
              <a:rPr lang="zh-CN" altLang="zh-CN" sz="2800" b="1" dirty="0" smtClean="0"/>
              <a:t>——</a:t>
            </a:r>
            <a:r>
              <a:rPr lang="zh-CN" altLang="zh-CN" sz="2800" b="1" dirty="0"/>
              <a:t>结合《春夜喜雨》与《登高》</a:t>
            </a:r>
          </a:p>
          <a:p>
            <a:endParaRPr lang="en-US" altLang="zh-CN" sz="2800" b="1" dirty="0" smtClean="0">
              <a:solidFill>
                <a:schemeClr val="bg1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890161" y="374054"/>
            <a:ext cx="4292417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探究写作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9733172" y="85427"/>
            <a:ext cx="1087275" cy="915921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51" grpId="0"/>
      <p:bldP spid="63" grpId="0"/>
      <p:bldP spid="66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7559560" y="1582402"/>
            <a:ext cx="4045979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-460490" y="1582402"/>
            <a:ext cx="4045979" cy="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558" y="2552366"/>
            <a:ext cx="2059939" cy="24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500" y="3363830"/>
            <a:ext cx="2494097" cy="2036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326" y="4099630"/>
            <a:ext cx="11018090" cy="144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19"/>
          <p:cNvGrpSpPr/>
          <p:nvPr/>
        </p:nvGrpSpPr>
        <p:grpSpPr bwMode="auto">
          <a:xfrm>
            <a:off x="4713008" y="855327"/>
            <a:ext cx="1644256" cy="1447192"/>
            <a:chOff x="2914650" y="792760"/>
            <a:chExt cx="1695450" cy="1493240"/>
          </a:xfrm>
        </p:grpSpPr>
        <p:pic>
          <p:nvPicPr>
            <p:cNvPr id="10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4650" y="792760"/>
              <a:ext cx="1695450" cy="1493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5"/>
            <p:cNvSpPr>
              <a:spLocks noChangeArrowheads="1"/>
            </p:cNvSpPr>
            <p:nvPr/>
          </p:nvSpPr>
          <p:spPr bwMode="auto">
            <a:xfrm>
              <a:off x="3112710" y="910382"/>
              <a:ext cx="5950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rgbClr val="FFFFFF"/>
                  </a:solidFill>
                  <a:latin typeface="方正清刻本悦宋简体" panose="02010600030101010101" charset="-122"/>
                  <a:ea typeface="方正清刻本悦宋简体" panose="02010600030101010101" charset="-122"/>
                </a:rPr>
                <a:t>谢</a:t>
              </a:r>
              <a:endParaRPr lang="zh-CN" altLang="en-US" sz="1100">
                <a:latin typeface="方正清刻本悦宋简体" panose="02010600030101010101" charset="-122"/>
                <a:ea typeface="方正清刻本悦宋简体" panose="02010600030101010101" charset="-122"/>
              </a:endParaRPr>
            </a:p>
          </p:txBody>
        </p:sp>
        <p:sp>
          <p:nvSpPr>
            <p:cNvPr id="12" name="矩形 16"/>
            <p:cNvSpPr>
              <a:spLocks noChangeArrowheads="1"/>
            </p:cNvSpPr>
            <p:nvPr/>
          </p:nvSpPr>
          <p:spPr bwMode="auto">
            <a:xfrm>
              <a:off x="3112710" y="1542842"/>
              <a:ext cx="5950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rgbClr val="FFFFFF"/>
                  </a:solidFill>
                  <a:latin typeface="方正清刻本悦宋简体" panose="02010600030101010101" charset="-122"/>
                  <a:ea typeface="方正清刻本悦宋简体" panose="02010600030101010101" charset="-122"/>
                </a:rPr>
                <a:t>谢</a:t>
              </a:r>
              <a:endParaRPr lang="zh-CN" altLang="en-US" sz="1100">
                <a:latin typeface="方正清刻本悦宋简体" panose="02010600030101010101" charset="-122"/>
                <a:ea typeface="方正清刻本悦宋简体" panose="02010600030101010101" charset="-122"/>
              </a:endParaRPr>
            </a:p>
          </p:txBody>
        </p:sp>
        <p:sp>
          <p:nvSpPr>
            <p:cNvPr id="13" name="矩形 17"/>
            <p:cNvSpPr>
              <a:spLocks noChangeArrowheads="1"/>
            </p:cNvSpPr>
            <p:nvPr/>
          </p:nvSpPr>
          <p:spPr bwMode="auto">
            <a:xfrm>
              <a:off x="3836610" y="910382"/>
              <a:ext cx="5950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rgbClr val="FFFFFF"/>
                  </a:solidFill>
                  <a:latin typeface="方正清刻本悦宋简体" panose="02010600030101010101" charset="-122"/>
                  <a:ea typeface="方正清刻本悦宋简体" panose="02010600030101010101" charset="-122"/>
                </a:rPr>
                <a:t>欣</a:t>
              </a:r>
            </a:p>
          </p:txBody>
        </p:sp>
        <p:sp>
          <p:nvSpPr>
            <p:cNvPr id="14" name="矩形 18"/>
            <p:cNvSpPr>
              <a:spLocks noChangeArrowheads="1"/>
            </p:cNvSpPr>
            <p:nvPr/>
          </p:nvSpPr>
          <p:spPr bwMode="auto">
            <a:xfrm>
              <a:off x="3836610" y="1542842"/>
              <a:ext cx="5950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dirty="0">
                  <a:solidFill>
                    <a:srgbClr val="FFFFFF"/>
                  </a:solidFill>
                  <a:latin typeface="方正清刻本悦宋简体" panose="02010600030101010101" charset="-122"/>
                  <a:ea typeface="方正清刻本悦宋简体" panose="02010600030101010101" charset="-122"/>
                </a:rPr>
                <a:t>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5228543" y="0"/>
            <a:ext cx="5576711" cy="54030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0" y="0"/>
            <a:ext cx="5655733" cy="54030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547" y="632178"/>
            <a:ext cx="3998267" cy="398627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3409" y="1301128"/>
            <a:ext cx="108579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经典繁方篆" panose="02010609000101010101" pitchFamily="49" charset="-122"/>
              </a:rPr>
              <a:t>登高</a:t>
            </a:r>
            <a:endParaRPr lang="zh-CN" altLang="en-US" sz="8800" dirty="0">
              <a:latin typeface="方正兰亭超细黑简体" panose="02000000000000000000" pitchFamily="2" charset="-122"/>
              <a:ea typeface="方正兰亭超细黑简体" panose="02000000000000000000" pitchFamily="2" charset="-122"/>
              <a:cs typeface="经典繁方篆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3776" y="2422568"/>
            <a:ext cx="1046440" cy="3004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  甫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9733172" y="85427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矩形 1"/>
          <p:cNvSpPr/>
          <p:nvPr/>
        </p:nvSpPr>
        <p:spPr>
          <a:xfrm>
            <a:off x="2257510" y="4598204"/>
            <a:ext cx="6772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授课教师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：安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顺学院附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敏秋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0" y="3170655"/>
            <a:ext cx="10799763" cy="2281693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180101" y="565052"/>
            <a:ext cx="3647522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世人评价杜甫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9733172" y="85427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文本框 26"/>
          <p:cNvSpPr txBox="1"/>
          <p:nvPr/>
        </p:nvSpPr>
        <p:spPr>
          <a:xfrm>
            <a:off x="4322617" y="1463633"/>
            <a:ext cx="6103917" cy="4605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/>
          </a:p>
          <a:p>
            <a:r>
              <a:rPr lang="zh-CN" altLang="zh-CN" sz="3200" b="1" dirty="0" smtClean="0"/>
              <a:t>成</a:t>
            </a:r>
            <a:r>
              <a:rPr lang="zh-CN" altLang="zh-CN" sz="3200" b="1" dirty="0"/>
              <a:t>都杜甫草堂挂着郭沫若写的一副对联</a:t>
            </a:r>
            <a:r>
              <a:rPr lang="zh-CN" altLang="zh-CN" sz="3200" b="1" dirty="0" smtClean="0"/>
              <a:t>：</a:t>
            </a:r>
            <a:r>
              <a:rPr lang="en-US" altLang="zh-CN" sz="3200" b="1" dirty="0" smtClean="0"/>
              <a:t>  </a:t>
            </a:r>
            <a:r>
              <a:rPr lang="zh-CN" altLang="zh-CN" sz="3200" b="1" dirty="0" smtClean="0"/>
              <a:t>世</a:t>
            </a:r>
            <a:r>
              <a:rPr lang="zh-CN" altLang="zh-CN" sz="3200" b="1" dirty="0"/>
              <a:t>上疮痍，诗中圣哲；民间疾苦，笔底波澜</a:t>
            </a:r>
            <a:r>
              <a:rPr lang="zh-CN" altLang="zh-CN" sz="3200" b="1" dirty="0" smtClean="0"/>
              <a:t>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zh-CN" sz="3200" b="1" dirty="0"/>
              <a:t>闻一多评价</a:t>
            </a:r>
            <a:r>
              <a:rPr lang="zh-CN" altLang="en-US" sz="3200" b="1" dirty="0"/>
              <a:t>杜甫</a:t>
            </a:r>
            <a:r>
              <a:rPr lang="zh-CN" altLang="zh-CN" sz="3200" b="1" dirty="0"/>
              <a:t>：四千年文化中最庄严、最瑰丽、最永久的一道光彩</a:t>
            </a:r>
            <a:r>
              <a:rPr lang="zh-CN" altLang="en-US" sz="3200" b="1" dirty="0"/>
              <a:t>。</a:t>
            </a:r>
            <a:endParaRPr lang="en-US" altLang="zh-CN" sz="3200" b="1" dirty="0"/>
          </a:p>
          <a:p>
            <a:endParaRPr lang="en-US" altLang="zh-CN" sz="2400" dirty="0"/>
          </a:p>
          <a:p>
            <a:endParaRPr lang="en-US" altLang="zh-CN" sz="24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0" y="1463633"/>
            <a:ext cx="99441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图片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0" b="23030"/>
          <a:stretch>
            <a:fillRect/>
          </a:stretch>
        </p:blipFill>
        <p:spPr bwMode="auto">
          <a:xfrm>
            <a:off x="534375" y="1784472"/>
            <a:ext cx="3645725" cy="3414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0" y="3218155"/>
            <a:ext cx="10799763" cy="2281693"/>
          </a:xfrm>
          <a:prstGeom prst="rect">
            <a:avLst/>
          </a:prstGeom>
        </p:spPr>
      </p:pic>
      <p:grpSp>
        <p:nvGrpSpPr>
          <p:cNvPr id="22" name="组合 28"/>
          <p:cNvGrpSpPr/>
          <p:nvPr/>
        </p:nvGrpSpPr>
        <p:grpSpPr bwMode="auto">
          <a:xfrm>
            <a:off x="2" y="0"/>
            <a:ext cx="2303816" cy="3533874"/>
            <a:chOff x="-2" y="1068530"/>
            <a:chExt cx="3138337" cy="5142331"/>
          </a:xfrm>
        </p:grpSpPr>
        <p:pic>
          <p:nvPicPr>
            <p:cNvPr id="26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3279028"/>
              <a:ext cx="3138334" cy="2736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" y="1068530"/>
              <a:ext cx="3138332" cy="5142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387573" y="-369800"/>
            <a:ext cx="821588" cy="5555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zh-CN" sz="6600">
              <a:solidFill>
                <a:srgbClr val="E5090E"/>
              </a:solidFill>
              <a:latin typeface="方正舒体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7569" y="151027"/>
            <a:ext cx="770708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风急天高猿啸哀，渚清沙白鸟飞回。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无边落木萧萧下，不尽长江滚滚来。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万里悲秋常作客，百年多病独登台。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楷体" panose="02010609060101010101" pitchFamily="49" charset="-122"/>
              </a:rPr>
              <a:t>艰难苦恨繁霜鬓，潦倒新停浊酒杯。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183" y="2014865"/>
            <a:ext cx="2406580" cy="240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750" y="1638808"/>
            <a:ext cx="4322724" cy="459595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7001" y="549306"/>
            <a:ext cx="380744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诵读指导</a:t>
            </a:r>
            <a:endParaRPr lang="en-US" altLang="zh-CN" sz="44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739" y="1005611"/>
            <a:ext cx="1286715" cy="128671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726178" y="1224236"/>
            <a:ext cx="464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贰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307" y="1017015"/>
            <a:ext cx="1271456" cy="127145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694340" y="1226061"/>
            <a:ext cx="432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经典繁方篆" panose="02010609000101010101" pitchFamily="49" charset="-122"/>
                <a:ea typeface="经典繁方篆" panose="02010609000101010101" pitchFamily="49" charset="-122"/>
                <a:cs typeface="经典繁方篆" panose="02010609000101010101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046467" y="2389766"/>
            <a:ext cx="23366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理性朗读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文如其</a:t>
            </a:r>
            <a:r>
              <a:rPr lang="zh-CN" altLang="en-US" sz="36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人 </a:t>
            </a:r>
            <a:endParaRPr lang="en-US" altLang="zh-CN" sz="36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36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言为心声</a:t>
            </a:r>
            <a:endParaRPr lang="en-US" altLang="zh-CN" sz="36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4937033" y="2392592"/>
            <a:ext cx="2208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感性朗读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抑扬顿挫  </a:t>
            </a:r>
            <a:endParaRPr lang="en-US" altLang="zh-CN" sz="36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  <a:p>
            <a:r>
              <a:rPr lang="zh-CN" altLang="en-US" sz="36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铿锵有声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49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49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20" grpId="0"/>
      <p:bldP spid="21" grpId="0" uiExpand="1" build="p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4099"/>
            <a:ext cx="5400675" cy="5400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0721">
            <a:off x="1493494" y="420780"/>
            <a:ext cx="802071" cy="680278"/>
          </a:xfrm>
          <a:prstGeom prst="rect">
            <a:avLst/>
          </a:prstGeom>
        </p:spPr>
      </p:pic>
      <p:sp>
        <p:nvSpPr>
          <p:cNvPr id="9" name="文本框 32"/>
          <p:cNvSpPr txBox="1"/>
          <p:nvPr/>
        </p:nvSpPr>
        <p:spPr>
          <a:xfrm>
            <a:off x="3727706" y="282120"/>
            <a:ext cx="6663203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10000"/>
                  </a:schemeClr>
                </a:solidFill>
              </a:rPr>
              <a:t>本诗诗眼是“悲”，杜甫在这首诗中有哪些悲情？</a:t>
            </a:r>
            <a:endParaRPr lang="en-US" altLang="zh-CN" sz="32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496686" y="475353"/>
            <a:ext cx="310444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合作探究</a:t>
            </a:r>
            <a:endParaRPr lang="en-US" altLang="zh-CN" sz="28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6576" y="1912740"/>
            <a:ext cx="45147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accent1">
                    <a:lumMod val="10000"/>
                  </a:schemeClr>
                </a:solidFill>
              </a:rPr>
              <a:t>羁</a:t>
            </a:r>
            <a:r>
              <a:rPr lang="zh-CN" altLang="zh-CN" sz="3200" b="1" dirty="0">
                <a:solidFill>
                  <a:schemeClr val="accent1">
                    <a:lumMod val="10000"/>
                  </a:schemeClr>
                </a:solidFill>
              </a:rPr>
              <a:t>旅之思、怀乡之</a:t>
            </a:r>
            <a:r>
              <a:rPr lang="zh-CN" altLang="zh-CN" sz="3200" b="1" dirty="0" smtClean="0">
                <a:solidFill>
                  <a:schemeClr val="accent1">
                    <a:lumMod val="10000"/>
                  </a:schemeClr>
                </a:solidFill>
              </a:rPr>
              <a:t>情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zh-CN" altLang="zh-CN" sz="3200" b="1" dirty="0" smtClean="0">
                <a:solidFill>
                  <a:schemeClr val="accent1">
                    <a:lumMod val="10000"/>
                  </a:schemeClr>
                </a:solidFill>
              </a:rPr>
              <a:t>迟</a:t>
            </a:r>
            <a:r>
              <a:rPr lang="zh-CN" altLang="zh-CN" sz="3200" b="1" dirty="0">
                <a:solidFill>
                  <a:schemeClr val="accent1">
                    <a:lumMod val="10000"/>
                  </a:schemeClr>
                </a:solidFill>
              </a:rPr>
              <a:t>暮之叹、衰病之哀</a:t>
            </a:r>
          </a:p>
          <a:p>
            <a:r>
              <a:rPr lang="zh-CN" altLang="zh-CN" sz="3200" b="1" dirty="0" smtClean="0">
                <a:solidFill>
                  <a:schemeClr val="accent1">
                    <a:lumMod val="10000"/>
                  </a:schemeClr>
                </a:solidFill>
              </a:rPr>
              <a:t>战</a:t>
            </a:r>
            <a:r>
              <a:rPr lang="zh-CN" altLang="zh-CN" sz="3200" b="1" dirty="0">
                <a:solidFill>
                  <a:schemeClr val="accent1">
                    <a:lumMod val="10000"/>
                  </a:schemeClr>
                </a:solidFill>
              </a:rPr>
              <a:t>乱不息、时局动</a:t>
            </a:r>
            <a:r>
              <a:rPr lang="zh-CN" altLang="zh-CN" sz="3200" b="1" dirty="0" smtClean="0">
                <a:solidFill>
                  <a:schemeClr val="accent1">
                    <a:lumMod val="10000"/>
                  </a:schemeClr>
                </a:solidFill>
              </a:rPr>
              <a:t>荡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zh-CN" altLang="zh-CN" sz="3200" b="1" dirty="0" smtClean="0">
                <a:solidFill>
                  <a:schemeClr val="accent1">
                    <a:lumMod val="10000"/>
                  </a:schemeClr>
                </a:solidFill>
              </a:rPr>
              <a:t>对</a:t>
            </a:r>
            <a:r>
              <a:rPr lang="zh-CN" altLang="zh-CN" sz="3200" b="1" dirty="0">
                <a:solidFill>
                  <a:schemeClr val="accent1">
                    <a:lumMod val="10000"/>
                  </a:schemeClr>
                </a:solidFill>
              </a:rPr>
              <a:t>国家未来的深重忧虑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0"/>
          <p:cNvSpPr txBox="1"/>
          <p:nvPr/>
        </p:nvSpPr>
        <p:spPr>
          <a:xfrm>
            <a:off x="3130184" y="1613839"/>
            <a:ext cx="7469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chemeClr val="accent1">
                    <a:lumMod val="10000"/>
                  </a:schemeClr>
                </a:solidFill>
              </a:rPr>
              <a:t>有人把这首诗理解成“三秋图，杜甫心”，我们该如何理解这句话？</a:t>
            </a:r>
            <a:endParaRPr lang="zh-CN" altLang="zh-CN" sz="3600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0721">
            <a:off x="6929592" y="532967"/>
            <a:ext cx="802071" cy="680278"/>
          </a:xfrm>
          <a:prstGeom prst="rect">
            <a:avLst/>
          </a:prstGeom>
        </p:spPr>
      </p:pic>
      <p:sp>
        <p:nvSpPr>
          <p:cNvPr id="18" name="文本框 32"/>
          <p:cNvSpPr txBox="1"/>
          <p:nvPr/>
        </p:nvSpPr>
        <p:spPr>
          <a:xfrm>
            <a:off x="6006836" y="504618"/>
            <a:ext cx="310444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合作探究</a:t>
            </a:r>
            <a:endParaRPr lang="en-US" altLang="zh-CN" sz="2800" dirty="0" smtClean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7" name="文本框 20"/>
          <p:cNvSpPr txBox="1"/>
          <p:nvPr/>
        </p:nvSpPr>
        <p:spPr>
          <a:xfrm>
            <a:off x="5125238" y="3121731"/>
            <a:ext cx="2405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10000"/>
                  </a:schemeClr>
                </a:solidFill>
              </a:rPr>
              <a:t>时令之秋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</a:rPr>
              <a:t>生</a:t>
            </a:r>
            <a:r>
              <a:rPr lang="zh-CN" altLang="en-US" sz="3200" b="1" dirty="0" smtClean="0">
                <a:solidFill>
                  <a:schemeClr val="accent1">
                    <a:lumMod val="10000"/>
                  </a:schemeClr>
                </a:solidFill>
              </a:rPr>
              <a:t>命之秋      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zh-CN" altLang="en-US" sz="3200" b="1" dirty="0">
                <a:solidFill>
                  <a:schemeClr val="accent1">
                    <a:lumMod val="10000"/>
                  </a:schemeClr>
                </a:solidFill>
              </a:rPr>
              <a:t>国</a:t>
            </a:r>
            <a:r>
              <a:rPr lang="zh-CN" altLang="en-US" sz="3200" b="1" dirty="0" smtClean="0">
                <a:solidFill>
                  <a:schemeClr val="accent1">
                    <a:lumMod val="10000"/>
                  </a:schemeClr>
                </a:solidFill>
              </a:rPr>
              <a:t>运之秋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9" name="文本框 20"/>
          <p:cNvSpPr txBox="1"/>
          <p:nvPr/>
        </p:nvSpPr>
        <p:spPr>
          <a:xfrm>
            <a:off x="7767628" y="3140051"/>
            <a:ext cx="2405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10000"/>
                  </a:schemeClr>
                </a:solidFill>
              </a:rPr>
              <a:t>悲己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accent1">
                    <a:lumMod val="10000"/>
                  </a:schemeClr>
                </a:solidFill>
              </a:rPr>
              <a:t>悲国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  <a:p>
            <a:r>
              <a:rPr lang="zh-CN" altLang="en-US" sz="3200" b="1" dirty="0" smtClean="0">
                <a:solidFill>
                  <a:schemeClr val="accent1">
                    <a:lumMod val="10000"/>
                  </a:schemeClr>
                </a:solidFill>
              </a:rPr>
              <a:t>悲天下</a:t>
            </a:r>
            <a:endParaRPr lang="en-US" altLang="zh-CN" sz="3200" b="1" dirty="0" smtClean="0">
              <a:solidFill>
                <a:schemeClr val="accent1">
                  <a:lumMod val="10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rot="3684915" flipH="1">
            <a:off x="-513247" y="73919"/>
            <a:ext cx="4791808" cy="33974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7" grpId="0" build="p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21557"/>
            <a:ext cx="10799763" cy="478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kumimoji="0" lang="zh-CN" altLang="zh-CN" sz="32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我眼中那些写唐诗的男子们——杜甫</a:t>
            </a:r>
            <a:endParaRPr kumimoji="0" lang="zh-CN" altLang="zh-CN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</a:t>
            </a:r>
            <a:r>
              <a:rPr kumimoji="0" lang="zh-CN" altLang="zh-CN" sz="2400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余秋雨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他创造了一种稀世的伟大。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他为苍生大地投注了极大的关爱和同情。再小的村落，再穷的家庭，再苦的场面，都逃不过他的眼睛。他静静观看，细细倾听，长长叹息，默默流泪。他无钱无力，很难给予具体帮助，能给的帮助就是这些眼泪和随之而来的笔墨。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defTabSz="914400" eaLnBrk="0" hangingPunct="0"/>
            <a:r>
              <a:rPr lang="zh-CN" altLang="en-US" sz="2800" b="1" dirty="0" smtClean="0">
                <a:solidFill>
                  <a:srgbClr val="323E3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… …</a:t>
            </a:r>
            <a:endParaRPr lang="en-US" altLang="zh-CN" sz="2800" b="1" dirty="0" smtClean="0">
              <a:solidFill>
                <a:srgbClr val="323E3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defTabSz="914400" eaLnBrk="0" hangingPunct="0"/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323E3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人世对他，那么冷酷，那么吝啬，那么荒凉；而他对人世却完全相反，竟是那么热情，那么慷慨，那么丰美。这就是杜甫。</a:t>
            </a:r>
            <a:endParaRPr kumimoji="0" lang="zh-CN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836" y="4524427"/>
            <a:ext cx="4288335" cy="12492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9315346" y="3867146"/>
            <a:ext cx="1484417" cy="12100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939" y="4655024"/>
            <a:ext cx="845409" cy="74565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044866" y="250999"/>
            <a:ext cx="545908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探究杜甫的“家国情怀”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9733172" y="85427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9" name="文本框 20"/>
          <p:cNvSpPr txBox="1"/>
          <p:nvPr/>
        </p:nvSpPr>
        <p:spPr>
          <a:xfrm>
            <a:off x="403761" y="1329678"/>
            <a:ext cx="10129652" cy="11887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安得广厦千万间，大庇天下寒士俱欢颜，风雨不动安如山。         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茅屋为秋风所破歌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20"/>
          <p:cNvSpPr txBox="1"/>
          <p:nvPr/>
        </p:nvSpPr>
        <p:spPr>
          <a:xfrm>
            <a:off x="403761" y="3029526"/>
            <a:ext cx="10129652" cy="11887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国破山河在，城春草木深。感时花溅泪，恨别鸟惊心。 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——《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春望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728</Words>
  <Application>Microsoft Office PowerPoint</Application>
  <PresentationFormat>自定义</PresentationFormat>
  <Paragraphs>76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微软雅黑</vt:lpstr>
      <vt:lpstr>楷体</vt:lpstr>
      <vt:lpstr>Calibri Light</vt:lpstr>
      <vt:lpstr>黑体</vt:lpstr>
      <vt:lpstr>叶根友毛笔行书2.0版</vt:lpstr>
      <vt:lpstr>Times New Roman</vt:lpstr>
      <vt:lpstr>Calibri</vt:lpstr>
      <vt:lpstr>方正舒体</vt:lpstr>
      <vt:lpstr>方正兰亭超细黑简体</vt:lpstr>
      <vt:lpstr>方正清刻本悦宋简体</vt:lpstr>
      <vt:lpstr>经典繁方篆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</dc:title>
  <dc:creator>Administrator</dc:creator>
  <cp:lastModifiedBy>Administrator</cp:lastModifiedBy>
  <cp:revision>180</cp:revision>
  <dcterms:created xsi:type="dcterms:W3CDTF">2015-05-01T10:15:00Z</dcterms:created>
  <dcterms:modified xsi:type="dcterms:W3CDTF">2017-04-16T13:33:03Z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