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302" r:id="rId3"/>
    <p:sldId id="256" r:id="rId4"/>
    <p:sldId id="257" r:id="rId5"/>
    <p:sldId id="258" r:id="rId6"/>
    <p:sldId id="262" r:id="rId7"/>
    <p:sldId id="259" r:id="rId8"/>
    <p:sldId id="263" r:id="rId9"/>
    <p:sldId id="260" r:id="rId10"/>
    <p:sldId id="264" r:id="rId11"/>
    <p:sldId id="261" r:id="rId12"/>
    <p:sldId id="265" r:id="rId13"/>
    <p:sldId id="298" r:id="rId14"/>
    <p:sldId id="266" r:id="rId15"/>
    <p:sldId id="268" r:id="rId16"/>
    <p:sldId id="267" r:id="rId17"/>
    <p:sldId id="269" r:id="rId18"/>
    <p:sldId id="270" r:id="rId19"/>
    <p:sldId id="271" r:id="rId20"/>
    <p:sldId id="272" r:id="rId21"/>
    <p:sldId id="273" r:id="rId22"/>
    <p:sldId id="274" r:id="rId23"/>
    <p:sldId id="277" r:id="rId24"/>
    <p:sldId id="276" r:id="rId25"/>
    <p:sldId id="282" r:id="rId26"/>
    <p:sldId id="275" r:id="rId27"/>
    <p:sldId id="278" r:id="rId28"/>
    <p:sldId id="283" r:id="rId29"/>
    <p:sldId id="279" r:id="rId30"/>
    <p:sldId id="280" r:id="rId31"/>
    <p:sldId id="284" r:id="rId32"/>
    <p:sldId id="281" r:id="rId33"/>
    <p:sldId id="295" r:id="rId34"/>
    <p:sldId id="288" r:id="rId35"/>
    <p:sldId id="287" r:id="rId36"/>
    <p:sldId id="289" r:id="rId37"/>
    <p:sldId id="290" r:id="rId38"/>
    <p:sldId id="291" r:id="rId39"/>
    <p:sldId id="292" r:id="rId40"/>
    <p:sldId id="293" r:id="rId41"/>
    <p:sldId id="296" r:id="rId42"/>
    <p:sldId id="294" r:id="rId43"/>
    <p:sldId id="297" r:id="rId44"/>
    <p:sldId id="300" r:id="rId45"/>
    <p:sldId id="299" r:id="rId46"/>
  </p:sldIdLst>
  <p:sldSz cx="9144000" cy="6858000" type="screen4x3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2" y="2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tags" Target="tags/tag1.xml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3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0D161-1669-4848-8CE6-B0454D4279B2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4F3D01-A94B-47D1-B267-3F6733BCBF9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4F3D01-A94B-47D1-B267-3F6733BCBF9B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gi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Relationship Id="rId3" Type="http://schemas.openxmlformats.org/officeDocument/2006/relationships/image" Target="../media/image7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gif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gif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24340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3200" b="1" smtClean="0"/>
              <a:t>知识链接：如何鉴赏小说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20688"/>
            <a:ext cx="8964488" cy="6480720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b="1" smtClean="0"/>
              <a:t>情节：</a:t>
            </a:r>
            <a:endParaRPr lang="en-US" altLang="zh-CN" b="1" smtClean="0"/>
          </a:p>
          <a:p>
            <a:r>
              <a:rPr lang="zh-CN" altLang="en-US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完整乎？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（开端、发展、高潮、结局）</a:t>
            </a:r>
            <a:endParaRPr lang="en-US" altLang="zh-CN" sz="26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合理乎？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（合乎事实、合乎逻辑）</a:t>
            </a:r>
            <a:endParaRPr lang="en-US" altLang="zh-CN" sz="26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曲折乎？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（目标</a:t>
            </a:r>
            <a:r>
              <a:rPr lang="en-US" altLang="zh-CN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阻碍</a:t>
            </a:r>
            <a:r>
              <a:rPr lang="en-US" altLang="zh-CN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努力</a:t>
            </a:r>
            <a:r>
              <a:rPr lang="en-US" altLang="zh-CN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结果</a:t>
            </a:r>
            <a:r>
              <a:rPr lang="en-US" altLang="zh-CN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意外</a:t>
            </a:r>
            <a:r>
              <a:rPr lang="en-US" altLang="zh-CN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转折</a:t>
            </a:r>
            <a:r>
              <a:rPr lang="en-US" altLang="zh-CN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结局）</a:t>
            </a:r>
            <a:endParaRPr lang="en-US" altLang="zh-CN" sz="26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（两难境地）（出乎意料，情理之中）</a:t>
            </a:r>
            <a:endParaRPr lang="en-US" altLang="zh-CN" sz="26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叙事角度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（全知视角、内视角、外视角</a:t>
            </a:r>
            <a:r>
              <a:rPr lang="en-US" altLang="zh-CN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  <a:p>
            <a:r>
              <a:rPr lang="zh-CN" altLang="en-US" sz="31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叙事顺序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（顺叙、倒叙、插叙、补叙）</a:t>
            </a:r>
            <a:endParaRPr lang="en-US" altLang="zh-CN" sz="26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smtClean="0"/>
              <a:t>人物：</a:t>
            </a:r>
            <a:endParaRPr lang="en-US" altLang="zh-CN" b="1" smtClean="0"/>
          </a:p>
          <a:p>
            <a:r>
              <a:rPr lang="zh-CN" altLang="en-US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真实乎？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（原型人物、高大全人物）</a:t>
            </a:r>
            <a:endParaRPr lang="en-US" altLang="zh-CN" sz="26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典型乎？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（阿</a:t>
            </a:r>
            <a:r>
              <a:rPr lang="en-US" altLang="zh-CN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Q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、葛朗台、</a:t>
            </a:r>
            <a:r>
              <a:rPr lang="en-US" altLang="zh-CN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82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年生的金智英）</a:t>
            </a:r>
            <a:endParaRPr lang="en-US" altLang="zh-CN" sz="26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圆形乎？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（圆形与扁平人物，贾宝玉与傻大姐）</a:t>
            </a:r>
            <a:endParaRPr lang="en-US" altLang="zh-CN" sz="26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成长乎？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（林黛玉、孙少平；李逵）</a:t>
            </a:r>
            <a:endParaRPr lang="en-US" altLang="zh-CN" sz="2600" b="1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刻画人物的方法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（正面、侧面描写；外貌、神态、语言、动作、心理等描写）</a:t>
            </a:r>
            <a:endParaRPr lang="en-US" altLang="zh-CN" b="1" smtClean="0"/>
          </a:p>
          <a:p>
            <a:r>
              <a:rPr lang="zh-CN" altLang="en-US" b="1" smtClean="0"/>
              <a:t>环境：</a:t>
            </a:r>
            <a:endParaRPr lang="en-US" altLang="zh-CN" b="1" smtClean="0"/>
          </a:p>
          <a:p>
            <a:r>
              <a:rPr lang="zh-CN" altLang="en-US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环境描写的作用</a:t>
            </a:r>
            <a:r>
              <a:rPr lang="zh-CN" altLang="en-US" sz="2600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（渲染氛围、体现内心活动、烘托或反衬人物形象、推动情节发展、交待社会背景）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《</a:t>
            </a:r>
            <a:r>
              <a:rPr lang="zh-CN" altLang="en-US" b="1" smtClean="0"/>
              <a:t>百年孤独</a:t>
            </a:r>
            <a:r>
              <a:rPr lang="en-US" altLang="zh-CN" b="1" smtClean="0"/>
              <a:t>》</a:t>
            </a:r>
            <a:r>
              <a:rPr lang="zh-CN" altLang="en-US" sz="3200" b="1" smtClean="0"/>
              <a:t>（节选）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朗读：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r>
              <a:rPr lang="zh-CN" altLang="en-US" sz="3600" b="1" smtClean="0"/>
              <a:t>何塞</a:t>
            </a:r>
            <a:r>
              <a:rPr lang="en-US" altLang="zh-CN" sz="3600" b="1" smtClean="0"/>
              <a:t>·</a:t>
            </a:r>
            <a:r>
              <a:rPr lang="zh-CN" altLang="en-US" sz="3600" b="1" smtClean="0"/>
              <a:t>阿尔卡蒂奥</a:t>
            </a:r>
            <a:r>
              <a:rPr lang="en-US" altLang="zh-CN" sz="3600" b="1" smtClean="0"/>
              <a:t>·</a:t>
            </a:r>
            <a:r>
              <a:rPr lang="zh-CN" altLang="en-US" sz="3600" b="1" smtClean="0"/>
              <a:t>布恩迪亚</a:t>
            </a:r>
            <a:endParaRPr lang="en-US" altLang="zh-CN" sz="3600" b="1" smtClean="0"/>
          </a:p>
          <a:p>
            <a:r>
              <a:rPr lang="zh-CN" altLang="en-US" sz="3600" b="1" smtClean="0"/>
              <a:t>乌尔苏拉</a:t>
            </a:r>
            <a:endParaRPr lang="en-US" altLang="zh-CN" sz="3600" b="1" smtClean="0"/>
          </a:p>
          <a:p>
            <a:r>
              <a:rPr lang="zh-CN" altLang="en-US" sz="3600" b="1" smtClean="0"/>
              <a:t>奥雷里亚诺</a:t>
            </a:r>
            <a:endParaRPr lang="en-US" altLang="zh-CN" sz="3600" b="1" smtClean="0"/>
          </a:p>
          <a:p>
            <a:r>
              <a:rPr lang="zh-CN" altLang="en-US" sz="3600" b="1" smtClean="0"/>
              <a:t>丽贝卡</a:t>
            </a:r>
            <a:endParaRPr lang="en-US" altLang="zh-CN" sz="3600" b="1" smtClean="0"/>
          </a:p>
          <a:p>
            <a:r>
              <a:rPr lang="zh-CN" altLang="en-US" sz="4000" b="1" smtClean="0">
                <a:solidFill>
                  <a:srgbClr val="FF0000"/>
                </a:solidFill>
              </a:rPr>
              <a:t>梳理情节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《</a:t>
            </a:r>
            <a:r>
              <a:rPr lang="zh-CN" altLang="en-US" b="1" smtClean="0"/>
              <a:t>百年孤独</a:t>
            </a:r>
            <a:r>
              <a:rPr lang="en-US" altLang="zh-CN" b="1" smtClean="0"/>
              <a:t>》</a:t>
            </a:r>
            <a:r>
              <a:rPr lang="zh-CN" altLang="en-US" sz="3200" b="1" smtClean="0"/>
              <a:t>（节选）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梳理情节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僻静小村落马孔多变成繁华城镇，父亲何塞</a:t>
            </a:r>
            <a:r>
              <a:rPr lang="en-US" altLang="zh-CN" sz="2400" b="1" smtClean="0"/>
              <a:t>·</a:t>
            </a:r>
            <a:r>
              <a:rPr lang="zh-CN" altLang="en-US" sz="2400" b="1" smtClean="0"/>
              <a:t>阿尔卡蒂奥</a:t>
            </a:r>
            <a:r>
              <a:rPr lang="en-US" altLang="zh-CN" sz="2400" b="1" smtClean="0"/>
              <a:t>·</a:t>
            </a:r>
            <a:r>
              <a:rPr lang="zh-CN" altLang="en-US" sz="2400" b="1" smtClean="0"/>
              <a:t>布恩迪亚忙于整治市镇，母亲乌尔苏拉一心扩展家业，儿子奥雷里亚诺掌握了金银器工艺并预言了丽贝卡的到来。</a:t>
            </a:r>
            <a:endParaRPr lang="en-US" altLang="zh-CN" sz="2400" b="1" smtClean="0"/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家里用严厉的手段让丽贝卡改掉了食土怪癖，丽贝卡融入了家庭生活。</a:t>
            </a:r>
            <a:endParaRPr lang="en-US" altLang="zh-CN" sz="2400" b="1" smtClean="0"/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印第安女人发现丽贝卡带来了失眠症，没过多久失眠症传染了全家人，继而传遍了整个镇子。</a:t>
            </a:r>
            <a:endParaRPr lang="en-US" altLang="zh-CN" sz="2400" b="1" smtClean="0"/>
          </a:p>
          <a:p>
            <a:pPr>
              <a:lnSpc>
                <a:spcPct val="90000"/>
              </a:lnSpc>
            </a:pPr>
            <a:r>
              <a:rPr lang="zh-CN" altLang="en-US" sz="2400" b="1" smtClean="0"/>
              <a:t>父亲采取措施防止失眠症传染到其他村镇，奥雷里亚诺将物品的名称写在纸上后贴在物品上，全镇人以这个方法来与失眠症带来的失忆作斗争。</a:t>
            </a:r>
            <a:endParaRPr lang="en-US" altLang="zh-CN" sz="2400" b="1" smtClean="0"/>
          </a:p>
          <a:p>
            <a:pPr>
              <a:lnSpc>
                <a:spcPct val="90000"/>
              </a:lnSpc>
            </a:pPr>
            <a:endParaRPr lang="en-US" altLang="zh-CN" sz="2400" b="1" smtClean="0"/>
          </a:p>
          <a:p>
            <a:endParaRPr lang="en-US" altLang="zh-CN" sz="4000" b="1" smtClean="0">
              <a:solidFill>
                <a:srgbClr val="FF0000"/>
              </a:solidFill>
            </a:endParaRPr>
          </a:p>
          <a:p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933056"/>
            <a:ext cx="8280920" cy="252028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1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、要依照主角的情节线来梳理，抓大放小。如果是双主角，那么两方面都要照顾到。</a:t>
            </a:r>
            <a:b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2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、梳理时要考虑到首尾关系、冲突点的逻辑关系。</a:t>
            </a:r>
            <a:b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3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、语言表达要避免表意不清、用词不当及赘余。</a:t>
            </a:r>
            <a:b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sz="28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340768"/>
            <a:ext cx="5904656" cy="2664296"/>
          </a:xfrm>
        </p:spPr>
        <p:txBody>
          <a:bodyPr/>
          <a:lstStyle/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大卫科波菲尔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复活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老人与海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百年孤独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（节选）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32656"/>
            <a:ext cx="3744416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归纳</a:t>
            </a:r>
            <a:r>
              <a:rPr lang="en-US" altLang="zh-CN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情节梳理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3861048"/>
            <a:ext cx="8352928" cy="129614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800" b="1" smtClean="0"/>
              <a:t>       读完一篇小说后，我们自然会想，这篇</a:t>
            </a:r>
            <a:r>
              <a:rPr lang="zh-CN" altLang="en-US" sz="2800" b="1" smtClean="0">
                <a:solidFill>
                  <a:srgbClr val="FF0000"/>
                </a:solidFill>
              </a:rPr>
              <a:t>小说到底想表现什么（小说主题）</a:t>
            </a:r>
            <a:r>
              <a:rPr lang="zh-CN" altLang="en-US" sz="2800" b="1" smtClean="0"/>
              <a:t>？</a:t>
            </a:r>
            <a:br>
              <a:rPr lang="en-US" altLang="zh-CN" sz="2800" b="1" smtClean="0"/>
            </a:b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340768"/>
            <a:ext cx="5904656" cy="2664296"/>
          </a:xfrm>
        </p:spPr>
        <p:txBody>
          <a:bodyPr/>
          <a:lstStyle/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大卫科波菲尔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复活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老人与海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百年孤独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（节选）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476672"/>
            <a:ext cx="3456384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探究</a:t>
            </a:r>
            <a:r>
              <a:rPr lang="en-US" altLang="zh-CN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小说主题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4919008"/>
            <a:ext cx="74168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/>
              <a:t>我们发现</a:t>
            </a:r>
            <a:r>
              <a:rPr lang="en-US" altLang="zh-CN" sz="2400" b="1" smtClean="0"/>
              <a:t>——</a:t>
            </a:r>
            <a:br>
              <a:rPr lang="en-US" altLang="zh-CN" sz="2400" b="1" smtClean="0"/>
            </a:b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前两篇小说的主题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相对明显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，比较容易归纳。</a:t>
            </a:r>
            <a:b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</a:br>
            <a:r>
              <a:rPr lang="en-US" altLang="zh-CN" sz="2400" b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后两篇小说的主题</a:t>
            </a:r>
            <a:r>
              <a:rPr lang="zh-CN" altLang="en-US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相对晦隐</a:t>
            </a: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，需要深入探究。</a:t>
            </a:r>
            <a:br>
              <a:rPr lang="en-US" altLang="zh-CN" sz="2400" b="1" smtClean="0">
                <a:latin typeface="楷体" pitchFamily="49" charset="-122"/>
                <a:ea typeface="楷体" pitchFamily="49" charset="-122"/>
              </a:rPr>
            </a:br>
            <a:br>
              <a:rPr lang="en-US" altLang="zh-CN" sz="2400" b="1" smtClean="0">
                <a:latin typeface="楷体" pitchFamily="49" charset="-122"/>
                <a:ea typeface="楷体" pitchFamily="49" charset="-122"/>
              </a:rPr>
            </a:b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小说到底想表现什么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43108" y="3500438"/>
            <a:ext cx="6400800" cy="1752600"/>
          </a:xfrm>
        </p:spPr>
        <p:txBody>
          <a:bodyPr/>
          <a:lstStyle/>
          <a:p>
            <a:pPr algn="r"/>
            <a:r>
              <a:rPr lang="en-US" altLang="zh-CN" b="1" smtClean="0"/>
              <a:t>——</a:t>
            </a:r>
            <a:r>
              <a:rPr lang="zh-CN" altLang="en-US" b="1" smtClean="0"/>
              <a:t>小说单元专题研习二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124744"/>
            <a:ext cx="5904656" cy="648072"/>
          </a:xfrm>
        </p:spPr>
        <p:txBody>
          <a:bodyPr/>
          <a:lstStyle/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大卫科波菲尔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32656"/>
            <a:ext cx="3096344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小说主题初探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 descr="C:\Users\张海琳\Desktop\timg.jfif"/>
          <p:cNvPicPr>
            <a:picLocks noChangeAspect="1" noChangeArrowheads="1"/>
          </p:cNvPicPr>
          <p:nvPr/>
        </p:nvPicPr>
        <p:blipFill>
          <a:blip r:embed="rId2"/>
          <a:srcRect l="23000" r="21920" b="4101"/>
          <a:stretch>
            <a:fillRect/>
          </a:stretch>
        </p:blipFill>
        <p:spPr bwMode="auto">
          <a:xfrm>
            <a:off x="6084168" y="2132856"/>
            <a:ext cx="2880320" cy="4011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标题 1"/>
          <p:cNvSpPr txBox="1"/>
          <p:nvPr/>
        </p:nvSpPr>
        <p:spPr>
          <a:xfrm>
            <a:off x="323528" y="1844824"/>
            <a:ext cx="5688632" cy="4293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lvl="0">
              <a:spcBef>
                <a:spcPct val="0"/>
              </a:spcBef>
            </a:pPr>
            <a:r>
              <a:rPr kumimoji="0" lang="zh-CN" altLang="en-US" sz="23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lang="en-US" altLang="zh-CN" sz="2300" b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2300" b="1" smtClean="0">
                <a:latin typeface="+mj-lt"/>
                <a:ea typeface="+mj-ea"/>
                <a:cs typeface="+mj-cs"/>
              </a:rPr>
              <a:t>（大卫为何沦落至此？为何会有童工？工作环境和待遇如何？米考伯先生为何入狱？）</a:t>
            </a:r>
            <a:endParaRPr lang="en-US" altLang="zh-CN" sz="2300" b="1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lang="en-US" altLang="zh-CN" sz="2300" b="1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十岁的大卫孤苦无依，靠做童工谋生，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揭示了当时英国社会金钱至上、冷酷的现实。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zh-CN" altLang="en-US" sz="2300" b="1" smtClean="0">
                <a:latin typeface="+mj-lt"/>
                <a:ea typeface="+mj-ea"/>
                <a:cs typeface="+mj-cs"/>
              </a:rPr>
              <a:t>      （为何写大卫和米考伯夫妇的关系？）</a:t>
            </a:r>
            <a:endParaRPr lang="en-US" altLang="zh-CN" sz="2300" b="1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smtClean="0">
                <a:latin typeface="+mj-lt"/>
                <a:ea typeface="+mj-ea"/>
                <a:cs typeface="+mj-cs"/>
              </a:rPr>
              <a:t>        大卫在困境中结识了生活窘迫、得乐且乐的米考伯夫妇，大卫对他们同情而依恋，</a:t>
            </a:r>
            <a:r>
              <a:rPr lang="zh-CN" altLang="en-US" sz="2800" b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表现出作者对善良宽厚、真诚纯朴的人性的追求。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95536" y="2780928"/>
            <a:ext cx="5616624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95536" y="4437112"/>
            <a:ext cx="5616624" cy="17281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1760" y="1124744"/>
            <a:ext cx="3960440" cy="648072"/>
          </a:xfrm>
        </p:spPr>
        <p:txBody>
          <a:bodyPr/>
          <a:lstStyle/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复活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32656"/>
            <a:ext cx="3096344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小说主题初探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95536" y="1988840"/>
            <a:ext cx="5472608" cy="4293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lvl="0">
              <a:spcBef>
                <a:spcPct val="0"/>
              </a:spcBef>
            </a:pPr>
            <a:r>
              <a:rPr lang="zh-CN" altLang="en-US" sz="2500" smtClean="0"/>
              <a:t>      </a:t>
            </a:r>
            <a:r>
              <a:rPr lang="en-US" altLang="zh-CN" sz="2500" b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2500" b="1" smtClean="0">
                <a:latin typeface="+mj-lt"/>
                <a:ea typeface="+mj-ea"/>
                <a:cs typeface="+mj-cs"/>
              </a:rPr>
              <a:t>（玛斯洛娃为何被监禁？她又为何自甘堕落？）</a:t>
            </a:r>
            <a:endParaRPr lang="en-US" altLang="zh-CN" sz="2500" b="1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lang="en-US" altLang="zh-CN" sz="2500" b="1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en-US" altLang="zh-CN" sz="2900" b="1" smtClean="0">
                <a:latin typeface="+mj-lt"/>
                <a:ea typeface="+mj-ea"/>
                <a:cs typeface="+mj-cs"/>
              </a:rPr>
              <a:t>        </a:t>
            </a:r>
            <a:r>
              <a:rPr lang="zh-CN" altLang="en-US" sz="2900" b="1" smtClean="0"/>
              <a:t>通过玛丝洛娃的遭遇，</a:t>
            </a:r>
            <a:r>
              <a:rPr lang="zh-CN" altLang="en-US" sz="2900" b="1" smtClean="0">
                <a:solidFill>
                  <a:srgbClr val="FF0000"/>
                </a:solidFill>
              </a:rPr>
              <a:t>表现了俄罗斯人民所遭受的深重苦难，揭露了沙皇统治下的社会的黑暗与罪恶。</a:t>
            </a:r>
            <a:endParaRPr lang="en-US" altLang="zh-CN" sz="2900" b="1" smtClean="0">
              <a:solidFill>
                <a:srgbClr val="FF0000"/>
              </a:solidFill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smtClean="0">
                <a:solidFill>
                  <a:srgbClr val="FF0000"/>
                </a:solidFill>
              </a:rPr>
              <a:t>  </a:t>
            </a:r>
          </a:p>
          <a:p>
            <a:pPr lvl="0">
              <a:spcBef>
                <a:spcPct val="0"/>
              </a:spcBef>
            </a:pPr>
            <a:r>
              <a:rPr lang="zh-CN" altLang="en-US" sz="2600" b="1" smtClean="0">
                <a:latin typeface="+mj-lt"/>
                <a:ea typeface="+mj-ea"/>
                <a:cs typeface="+mj-cs"/>
              </a:rPr>
              <a:t>     （怎样理解聂赫留朵夫的忏悔行为？）</a:t>
            </a:r>
            <a:endParaRPr lang="en-US" altLang="zh-CN" sz="2600" b="1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smtClean="0"/>
              <a:t>       通过聂赫留朵夫忏悔自新的行动，</a:t>
            </a:r>
            <a:r>
              <a:rPr lang="zh-CN" altLang="en-US" sz="2800" b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表现出作者对解决社会矛盾和改造社会的探索，宣扬了赎罪、拯救灵魂、 “道德自我完善”等观点（托尔斯泰主义）。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95536" y="2780928"/>
            <a:ext cx="5472608" cy="12961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" name="圆角矩形 7"/>
          <p:cNvSpPr/>
          <p:nvPr/>
        </p:nvSpPr>
        <p:spPr>
          <a:xfrm>
            <a:off x="395536" y="4725144"/>
            <a:ext cx="5472608" cy="151216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2050" name="Picture 2" descr="C:\Users\张海琳\Desktop\1e30e924b899a901bedb4d9c15950a7b0308f5aa.jfif"/>
          <p:cNvPicPr>
            <a:picLocks noChangeAspect="1" noChangeArrowheads="1"/>
          </p:cNvPicPr>
          <p:nvPr/>
        </p:nvPicPr>
        <p:blipFill>
          <a:blip r:embed="rId2"/>
          <a:srcRect l="9150"/>
          <a:stretch>
            <a:fillRect/>
          </a:stretch>
        </p:blipFill>
        <p:spPr bwMode="auto">
          <a:xfrm>
            <a:off x="6156176" y="2132856"/>
            <a:ext cx="2859942" cy="45841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340768"/>
            <a:ext cx="5904656" cy="648072"/>
          </a:xfrm>
        </p:spPr>
        <p:txBody>
          <a:bodyPr/>
          <a:lstStyle/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老人与海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32656"/>
            <a:ext cx="3096344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小说主题初探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251520" y="1628800"/>
            <a:ext cx="5688632" cy="4293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zh-CN" altLang="en-US" sz="27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en-US" altLang="zh-CN" sz="27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zh-CN" altLang="en-US" sz="27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通过老人与鲨鱼五个回合的搏斗，表现出老人永不服输、战斗到底的精神。</a:t>
            </a:r>
            <a:endParaRPr kumimoji="0" lang="en-US" altLang="zh-CN" sz="27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300" b="1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      ……</a:t>
            </a:r>
          </a:p>
          <a:p>
            <a:pPr lvl="0">
              <a:spcBef>
                <a:spcPct val="0"/>
              </a:spcBef>
            </a:pPr>
            <a:r>
              <a:rPr lang="en-US" altLang="zh-CN" sz="2800" b="1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      ……</a:t>
            </a:r>
            <a:endParaRPr lang="zh-CN" altLang="en-US" sz="2800" b="1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1520" y="2276872"/>
            <a:ext cx="5544616" cy="151216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51520" y="4149080"/>
            <a:ext cx="5544616" cy="12961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张海琳\Desktop\4ec2d5628535e5ddccb4df5f78c6a7efcf1b6291.jf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00192" y="2204864"/>
            <a:ext cx="2448272" cy="3312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340768"/>
            <a:ext cx="5904656" cy="648072"/>
          </a:xfrm>
        </p:spPr>
        <p:txBody>
          <a:bodyPr/>
          <a:lstStyle/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百年孤独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32656"/>
            <a:ext cx="3096344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小说主题初探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23528" y="1988840"/>
            <a:ext cx="5688632" cy="4293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smtClean="0">
                <a:latin typeface="+mj-lt"/>
                <a:ea typeface="+mj-ea"/>
                <a:cs typeface="+mj-cs"/>
              </a:rPr>
              <a:t>       大家是不是把节选部分的情节都忘了？</a:t>
            </a:r>
            <a:endParaRPr lang="en-US" altLang="zh-CN" sz="2800" b="1" smtClean="0"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smtClean="0"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mtClean="0">
                <a:latin typeface="+mj-lt"/>
                <a:ea typeface="+mj-ea"/>
                <a:cs typeface="+mj-cs"/>
              </a:rPr>
              <a:t>        </a:t>
            </a:r>
            <a:r>
              <a:rPr lang="zh-CN" altLang="en-US" sz="2800" b="1" smtClean="0">
                <a:latin typeface="+mj-lt"/>
                <a:ea typeface="+mj-ea"/>
                <a:cs typeface="+mj-cs"/>
              </a:rPr>
              <a:t>能记起情节的同学，说说小说到底想表现什么吧？</a:t>
            </a:r>
            <a:endParaRPr lang="en-US" altLang="zh-CN" sz="2800" b="1" smtClean="0"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smtClean="0"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smtClean="0">
                <a:latin typeface="+mj-lt"/>
                <a:ea typeface="+mj-ea"/>
                <a:cs typeface="+mj-cs"/>
              </a:rPr>
              <a:t>        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2800" b="1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endParaRPr lang="zh-CN" altLang="en-US" sz="2800" b="1" smtClean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23528" y="2276872"/>
            <a:ext cx="5688632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23528" y="3429000"/>
            <a:ext cx="5688632" cy="108012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 descr="C:\Users\张海琳\Desktop\timg.jf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00192" y="2276872"/>
            <a:ext cx="2401607" cy="3482330"/>
          </a:xfrm>
          <a:prstGeom prst="rect">
            <a:avLst/>
          </a:prstGeom>
          <a:noFill/>
        </p:spPr>
      </p:pic>
      <p:sp>
        <p:nvSpPr>
          <p:cNvPr id="9" name="圆角矩形 8"/>
          <p:cNvSpPr/>
          <p:nvPr/>
        </p:nvSpPr>
        <p:spPr>
          <a:xfrm>
            <a:off x="323528" y="4653136"/>
            <a:ext cx="5688632" cy="86409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1988840"/>
            <a:ext cx="7488832" cy="1396752"/>
          </a:xfrm>
        </p:spPr>
        <p:txBody>
          <a:bodyPr/>
          <a:lstStyle/>
          <a:p>
            <a:r>
              <a:rPr lang="zh-CN" altLang="en-US" b="1" smtClean="0"/>
              <a:t>对小说主题的理解比较肤浅怎么办？</a:t>
            </a:r>
            <a:endParaRPr lang="en-US" altLang="zh-CN" b="1" smtClean="0"/>
          </a:p>
          <a:p>
            <a:r>
              <a:rPr lang="zh-CN" altLang="en-US" b="1" smtClean="0"/>
              <a:t>对小说主题根本不理解怎么办？</a:t>
            </a:r>
            <a:endParaRPr lang="en-US" altLang="zh-CN" b="1" smtClean="0"/>
          </a:p>
          <a:p>
            <a:endParaRPr lang="zh-CN" altLang="en-US" b="1"/>
          </a:p>
        </p:txBody>
      </p:sp>
      <p:sp>
        <p:nvSpPr>
          <p:cNvPr id="4" name="TextBox 3"/>
          <p:cNvSpPr txBox="1"/>
          <p:nvPr/>
        </p:nvSpPr>
        <p:spPr>
          <a:xfrm>
            <a:off x="2987824" y="980728"/>
            <a:ext cx="3096344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小说主题初探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4509120"/>
            <a:ext cx="612068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作家为什么要写这样的作品？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211960" y="3212976"/>
            <a:ext cx="576064" cy="1080120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读他们的生活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43108" y="3500438"/>
            <a:ext cx="6400800" cy="1752600"/>
          </a:xfrm>
        </p:spPr>
        <p:txBody>
          <a:bodyPr/>
          <a:lstStyle/>
          <a:p>
            <a:pPr algn="r"/>
            <a:r>
              <a:rPr lang="en-US" altLang="zh-CN" b="1" smtClean="0"/>
              <a:t>——</a:t>
            </a:r>
            <a:r>
              <a:rPr lang="zh-CN" altLang="en-US" b="1" smtClean="0"/>
              <a:t>小说单元专题研习一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7584" y="1700808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斯人斯文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43108" y="3500438"/>
            <a:ext cx="6400800" cy="1752600"/>
          </a:xfrm>
        </p:spPr>
        <p:txBody>
          <a:bodyPr/>
          <a:lstStyle/>
          <a:p>
            <a:pPr algn="r"/>
            <a:r>
              <a:rPr lang="en-US" altLang="zh-CN" b="1" smtClean="0"/>
              <a:t>——</a:t>
            </a:r>
            <a:r>
              <a:rPr lang="zh-CN" altLang="en-US" b="1" smtClean="0"/>
              <a:t>小说单元专题研习三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1872208"/>
          </a:xfrm>
        </p:spPr>
        <p:txBody>
          <a:bodyPr/>
          <a:lstStyle/>
          <a:p>
            <a:r>
              <a:rPr lang="zh-CN" altLang="en-US" b="1" smtClean="0"/>
              <a:t>作家的国别、所处时代及特征、代表作品、文学地位及所获荣誉；</a:t>
            </a:r>
            <a:endParaRPr lang="en-US" altLang="zh-CN" b="1" smtClean="0"/>
          </a:p>
          <a:p>
            <a:r>
              <a:rPr lang="zh-CN" altLang="en-US" b="1" smtClean="0"/>
              <a:t>作家的人生经历、创作风格等。</a:t>
            </a:r>
            <a:endParaRPr lang="en-US" altLang="zh-CN" b="1" smtClean="0"/>
          </a:p>
        </p:txBody>
      </p:sp>
      <p:sp>
        <p:nvSpPr>
          <p:cNvPr id="4" name="TextBox 3"/>
          <p:cNvSpPr txBox="1"/>
          <p:nvPr/>
        </p:nvSpPr>
        <p:spPr>
          <a:xfrm>
            <a:off x="395536" y="476672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任务一：资料查找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3284984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任务二：探究建联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395536" y="4149080"/>
            <a:ext cx="8229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这个作家为什么要写这部小说？</a:t>
            </a:r>
            <a:r>
              <a:rPr lang="en-US" altLang="zh-CN" sz="3200" b="1" smtClean="0"/>
              <a:t>        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（具体背景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原因）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zh-CN" altLang="en-US" sz="3200" b="1" noProof="0" smtClean="0"/>
              <a:t>作家想通过这部小说表现什么？             （小说主题再探）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179512" y="1556792"/>
          <a:ext cx="8712969" cy="3912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2668"/>
                <a:gridCol w="1097819"/>
                <a:gridCol w="1209993"/>
                <a:gridCol w="2808312"/>
                <a:gridCol w="1584177"/>
              </a:tblGrid>
              <a:tr h="50405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姓名</a:t>
                      </a:r>
                      <a:endParaRPr lang="zh-CN" altLang="en-US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 kern="120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国别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所处时代</a:t>
                      </a:r>
                      <a:endParaRPr lang="zh-CN" altLang="en-US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代表作品</a:t>
                      </a:r>
                      <a:endParaRPr lang="zh-CN" altLang="en-US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 kern="120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所获荣誉</a:t>
                      </a:r>
                    </a:p>
                  </a:txBody>
                  <a:tcPr/>
                </a:tc>
              </a:tr>
              <a:tr h="77798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/>
                        <a:t>狄更斯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</a:tr>
              <a:tr h="878200"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en-US" sz="2400" b="1" smtClean="0"/>
                        <a:t>列夫</a:t>
                      </a:r>
                      <a:r>
                        <a:rPr lang="en-US" altLang="zh-CN" sz="2400" b="1" smtClean="0"/>
                        <a:t>·</a:t>
                      </a:r>
                      <a:r>
                        <a:rPr lang="zh-CN" altLang="en-US" sz="2400" b="1" smtClean="0"/>
                        <a:t>托尔斯泰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sz="1800" b="1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873601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/>
                        <a:t>海明威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</a:tr>
              <a:tr h="8782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/>
                        <a:t>加西亚</a:t>
                      </a:r>
                      <a:r>
                        <a:rPr lang="en-US" altLang="zh-CN" sz="2400" b="1" smtClean="0"/>
                        <a:t>·</a:t>
                      </a:r>
                      <a:r>
                        <a:rPr lang="zh-CN" altLang="en-US" sz="2400" b="1" smtClean="0"/>
                        <a:t>马尔克斯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endParaRPr lang="zh-CN" altLang="en-US" sz="1800" b="1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548680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任务一：资料查找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179512" y="1556792"/>
          <a:ext cx="8712969" cy="4089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2668"/>
                <a:gridCol w="1097819"/>
                <a:gridCol w="1209993"/>
                <a:gridCol w="2808312"/>
                <a:gridCol w="1584177"/>
              </a:tblGrid>
              <a:tr h="50405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姓名</a:t>
                      </a:r>
                      <a:endParaRPr lang="zh-CN" altLang="en-US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 kern="120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国别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所处时代</a:t>
                      </a:r>
                      <a:endParaRPr lang="zh-CN" altLang="en-US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代表作品</a:t>
                      </a:r>
                      <a:endParaRPr lang="zh-CN" altLang="en-US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000" b="1" kern="120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cs typeface="+mn-cs"/>
                        </a:rPr>
                        <a:t>所获荣誉</a:t>
                      </a:r>
                    </a:p>
                  </a:txBody>
                  <a:tcPr/>
                </a:tc>
              </a:tr>
              <a:tr h="77798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/>
                        <a:t>狄更斯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英国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b="1" smtClean="0"/>
                        <a:t>19</a:t>
                      </a:r>
                      <a:r>
                        <a:rPr lang="zh-CN" altLang="en-US" b="1" smtClean="0"/>
                        <a:t>世纪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b="1" smtClean="0"/>
                        <a:t>《</a:t>
                      </a:r>
                      <a:r>
                        <a:rPr lang="zh-CN" altLang="en-US" b="1" smtClean="0"/>
                        <a:t>匹克威克外传</a:t>
                      </a:r>
                      <a:r>
                        <a:rPr lang="en-US" altLang="zh-CN" b="1" smtClean="0"/>
                        <a:t>》《</a:t>
                      </a:r>
                      <a:r>
                        <a:rPr lang="zh-CN" altLang="en-US" b="1" smtClean="0"/>
                        <a:t>雾都孤儿</a:t>
                      </a:r>
                      <a:r>
                        <a:rPr lang="en-US" altLang="zh-CN" b="1" smtClean="0"/>
                        <a:t>》《</a:t>
                      </a:r>
                      <a:r>
                        <a:rPr lang="zh-CN" altLang="en-US" b="1" smtClean="0"/>
                        <a:t>双城记</a:t>
                      </a:r>
                      <a:r>
                        <a:rPr lang="en-US" altLang="zh-CN" b="1" smtClean="0"/>
                        <a:t>》《</a:t>
                      </a:r>
                      <a:r>
                        <a:rPr lang="zh-CN" altLang="en-US" b="1" smtClean="0"/>
                        <a:t>老古玩店</a:t>
                      </a:r>
                      <a:r>
                        <a:rPr lang="en-US" altLang="zh-CN" b="1" smtClean="0"/>
                        <a:t>》《</a:t>
                      </a:r>
                      <a:r>
                        <a:rPr lang="zh-CN" altLang="en-US" b="1" smtClean="0"/>
                        <a:t>艰难时世</a:t>
                      </a:r>
                      <a:r>
                        <a:rPr lang="en-US" altLang="zh-CN" b="1" smtClean="0"/>
                        <a:t>》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与莎士比亚齐名的大文豪</a:t>
                      </a:r>
                      <a:endParaRPr lang="zh-CN" altLang="en-US" b="1"/>
                    </a:p>
                  </a:txBody>
                  <a:tcPr/>
                </a:tc>
              </a:tr>
              <a:tr h="878200">
                <a:tc>
                  <a:txBody>
                    <a:bodyPr vert="horz" wrap="square"/>
                    <a:lstStyle/>
                    <a:p>
                      <a:pPr algn="l"/>
                      <a:r>
                        <a:rPr lang="zh-CN" altLang="en-US" sz="2400" b="1" smtClean="0"/>
                        <a:t>列夫</a:t>
                      </a:r>
                      <a:r>
                        <a:rPr lang="en-US" altLang="zh-CN" sz="2400" b="1" smtClean="0"/>
                        <a:t>·</a:t>
                      </a:r>
                      <a:r>
                        <a:rPr lang="zh-CN" altLang="en-US" sz="2400" b="1" smtClean="0"/>
                        <a:t>托尔斯泰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俄国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b="1" smtClean="0"/>
                        <a:t>19</a:t>
                      </a:r>
                      <a:r>
                        <a:rPr lang="zh-CN" altLang="en-US" b="1" smtClean="0"/>
                        <a:t>世纪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b="1" smtClean="0"/>
                        <a:t>《</a:t>
                      </a:r>
                      <a:r>
                        <a:rPr lang="zh-CN" altLang="en-US" b="1" smtClean="0"/>
                        <a:t>战争与和平</a:t>
                      </a:r>
                      <a:r>
                        <a:rPr lang="en-US" altLang="zh-CN" b="1" smtClean="0"/>
                        <a:t>》《</a:t>
                      </a:r>
                      <a:r>
                        <a:rPr lang="zh-CN" altLang="en-US" b="1" smtClean="0"/>
                        <a:t>安娜</a:t>
                      </a:r>
                      <a:r>
                        <a:rPr lang="en-US" altLang="zh-CN" b="1" smtClean="0"/>
                        <a:t>·</a:t>
                      </a:r>
                      <a:r>
                        <a:rPr lang="zh-CN" altLang="en-US" b="1" smtClean="0"/>
                        <a:t>卡列尼娜</a:t>
                      </a:r>
                      <a:r>
                        <a:rPr lang="en-US" altLang="zh-CN" b="1" smtClean="0"/>
                        <a:t>》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z="18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“俄国革命的镜子”</a:t>
                      </a:r>
                    </a:p>
                  </a:txBody>
                  <a:tcPr/>
                </a:tc>
              </a:tr>
              <a:tr h="873601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/>
                        <a:t>海明威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美国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b="1" smtClean="0"/>
                        <a:t>20</a:t>
                      </a:r>
                      <a:r>
                        <a:rPr lang="zh-CN" altLang="en-US" b="1" smtClean="0"/>
                        <a:t>世纪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b="1" smtClean="0"/>
                        <a:t>《</a:t>
                      </a:r>
                      <a:r>
                        <a:rPr lang="zh-CN" altLang="en-US" b="1" smtClean="0"/>
                        <a:t>太阳照样升起</a:t>
                      </a:r>
                      <a:r>
                        <a:rPr lang="en-US" altLang="zh-CN" b="1" smtClean="0"/>
                        <a:t>》《</a:t>
                      </a:r>
                      <a:r>
                        <a:rPr lang="zh-CN" altLang="en-US" b="1" smtClean="0"/>
                        <a:t>永别了，武器</a:t>
                      </a:r>
                      <a:r>
                        <a:rPr lang="en-US" altLang="zh-CN" b="1" smtClean="0"/>
                        <a:t>》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b="1" smtClean="0"/>
                        <a:t>1953</a:t>
                      </a:r>
                      <a:r>
                        <a:rPr lang="zh-CN" altLang="en-US" b="1" smtClean="0"/>
                        <a:t>年普利策奖，</a:t>
                      </a:r>
                      <a:r>
                        <a:rPr lang="en-US" altLang="zh-CN" b="1" smtClean="0"/>
                        <a:t>1954</a:t>
                      </a:r>
                      <a:r>
                        <a:rPr lang="zh-CN" altLang="en-US" b="1" smtClean="0"/>
                        <a:t>年诺贝尔文学奖</a:t>
                      </a:r>
                      <a:endParaRPr lang="zh-CN" altLang="en-US" b="1"/>
                    </a:p>
                  </a:txBody>
                  <a:tcPr/>
                </a:tc>
              </a:tr>
              <a:tr h="87820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smtClean="0"/>
                        <a:t>加西亚</a:t>
                      </a:r>
                      <a:r>
                        <a:rPr lang="en-US" altLang="zh-CN" sz="2400" b="1" smtClean="0"/>
                        <a:t>·</a:t>
                      </a:r>
                      <a:r>
                        <a:rPr lang="zh-CN" altLang="en-US" sz="2400" b="1" smtClean="0"/>
                        <a:t>马尔克斯</a:t>
                      </a:r>
                      <a:endParaRPr lang="zh-CN" altLang="en-US" sz="2400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哥伦比亚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b="1" smtClean="0"/>
                        <a:t>20</a:t>
                      </a:r>
                      <a:r>
                        <a:rPr lang="zh-CN" altLang="en-US" b="1" smtClean="0"/>
                        <a:t>世纪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en-US" altLang="zh-CN" sz="18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《</a:t>
                      </a:r>
                      <a:r>
                        <a:rPr lang="zh-CN" altLang="en-US" sz="18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霍乱时期的爱情</a:t>
                      </a:r>
                      <a:r>
                        <a:rPr lang="en-US" altLang="zh-CN" sz="18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》《</a:t>
                      </a:r>
                      <a:r>
                        <a:rPr lang="zh-CN" altLang="en-US" sz="18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一件事先张扬的凶杀案</a:t>
                      </a:r>
                      <a:r>
                        <a:rPr lang="en-US" altLang="zh-CN" sz="18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》</a:t>
                      </a:r>
                      <a:endParaRPr lang="zh-CN" altLang="en-US" sz="1800" b="1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altLang="zh-CN" b="1" smtClean="0"/>
                        <a:t>1982</a:t>
                      </a:r>
                      <a:r>
                        <a:rPr lang="zh-CN" altLang="en-US" b="1" smtClean="0"/>
                        <a:t>年诺贝尔文学奖</a:t>
                      </a:r>
                      <a:endParaRPr lang="zh-CN" altLang="en-US" b="1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1520" y="476672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任务一：资料查找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狄更斯篇</a:t>
            </a:r>
            <a:endParaRPr lang="zh-CN" altLang="en-US" sz="5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7" name="Picture 3" descr="C:\Program Files (x86)\Microsoft Office\MEDIA\OFFICE12\Lines\BD21370_.g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V="1">
            <a:off x="-1764704" y="3068960"/>
            <a:ext cx="26192655" cy="544037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168" y="4005064"/>
            <a:ext cx="2843808" cy="850106"/>
          </a:xfrm>
        </p:spPr>
        <p:txBody>
          <a:bodyPr>
            <a:normAutofit fontScale="90000"/>
          </a:bodyPr>
          <a:lstStyle/>
          <a:p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狄更斯</a:t>
            </a:r>
            <a:b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1812—1870</a:t>
            </a: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214422"/>
            <a:ext cx="5940152" cy="5544616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b="1" smtClean="0"/>
              <a:t>出身小职员家庭。</a:t>
            </a:r>
            <a:endParaRPr lang="en-US" altLang="zh-CN" b="1" smtClean="0"/>
          </a:p>
          <a:p>
            <a:r>
              <a:rPr lang="en-US" altLang="zh-CN" b="1" smtClean="0"/>
              <a:t>12</a:t>
            </a:r>
            <a:r>
              <a:rPr lang="zh-CN" altLang="en-US" b="1" smtClean="0"/>
              <a:t>岁，父亲因负债被捕，关在债务人监狱。数周后，其母及幼年子女们也迁入其中。此前，狄更斯已进入鞋油作坊当童工，因此没有随家人住进监狱，而是独自在朋友家借宿。</a:t>
            </a:r>
            <a:endParaRPr lang="en-US" altLang="zh-CN" b="1" smtClean="0"/>
          </a:p>
          <a:p>
            <a:r>
              <a:rPr lang="en-US" altLang="zh-CN" b="1" smtClean="0"/>
              <a:t>13</a:t>
            </a:r>
            <a:r>
              <a:rPr lang="zh-CN" altLang="en-US" b="1" smtClean="0"/>
              <a:t>岁，狄更斯进入学校读书。</a:t>
            </a:r>
            <a:r>
              <a:rPr lang="en-US" altLang="zh-CN" b="1" smtClean="0"/>
              <a:t>14</a:t>
            </a:r>
            <a:r>
              <a:rPr lang="zh-CN" altLang="en-US" b="1" smtClean="0"/>
              <a:t>岁，全家因欠缴房租而遭驱逐，狄更斯被迫辍学，在律师事务所当学徒。</a:t>
            </a:r>
            <a:endParaRPr lang="en-US" altLang="zh-CN" b="1" smtClean="0"/>
          </a:p>
          <a:p>
            <a:r>
              <a:rPr lang="en-US" altLang="zh-CN" b="1" smtClean="0"/>
              <a:t>19</a:t>
            </a:r>
            <a:r>
              <a:rPr lang="zh-CN" altLang="en-US" b="1" smtClean="0"/>
              <a:t>岁，狄更斯担任记者，开始在报纸上发表故事、随笔等，成为一个多产的作家。</a:t>
            </a:r>
            <a:endParaRPr lang="en-US" altLang="zh-CN" b="1" smtClean="0"/>
          </a:p>
          <a:p>
            <a:endParaRPr lang="zh-CN" altLang="en-US" b="1"/>
          </a:p>
        </p:txBody>
      </p:sp>
      <p:pic>
        <p:nvPicPr>
          <p:cNvPr id="2050" name="Picture 2" descr="C:\Users\张海琳\Desktop\4afbfbedab64034f78f0ca11308b6e310a55b319b7c6.jfif"/>
          <p:cNvPicPr>
            <a:picLocks noChangeAspect="1" noChangeArrowheads="1"/>
          </p:cNvPicPr>
          <p:nvPr/>
        </p:nvPicPr>
        <p:blipFill>
          <a:blip r:embed="rId2"/>
          <a:srcRect l="7766" t="4687" r="9164"/>
          <a:stretch>
            <a:fillRect/>
          </a:stretch>
        </p:blipFill>
        <p:spPr bwMode="auto">
          <a:xfrm>
            <a:off x="6084168" y="980728"/>
            <a:ext cx="277412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51520" y="260648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任务一：资料查找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12" y="5072074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      读完</a:t>
            </a:r>
            <a:r>
              <a:rPr lang="en-US" altLang="zh-CN" b="1" smtClean="0">
                <a:solidFill>
                  <a:srgbClr val="FF0000"/>
                </a:solidFill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</a:rPr>
              <a:t>大卫</a:t>
            </a:r>
            <a:r>
              <a:rPr lang="en-US" altLang="zh-CN" b="1" smtClean="0">
                <a:solidFill>
                  <a:srgbClr val="FF0000"/>
                </a:solidFill>
              </a:rPr>
              <a:t>·</a:t>
            </a:r>
            <a:r>
              <a:rPr lang="zh-CN" altLang="en-US" b="1" smtClean="0">
                <a:solidFill>
                  <a:srgbClr val="FF0000"/>
                </a:solidFill>
              </a:rPr>
              <a:t>科波菲尔</a:t>
            </a:r>
            <a:r>
              <a:rPr lang="en-US" altLang="zh-CN" b="1" smtClean="0">
                <a:solidFill>
                  <a:srgbClr val="FF0000"/>
                </a:solidFill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</a:rPr>
              <a:t>，你觉得 狄更斯的生平中，哪些因素与其创作的关系非常紧密？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929058" y="928670"/>
            <a:ext cx="1643074" cy="642942"/>
          </a:xfrm>
          <a:prstGeom prst="wedgeRoundRectCallout">
            <a:avLst>
              <a:gd name="adj1" fmla="val -83991"/>
              <a:gd name="adj2" fmla="val 1033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srgbClr val="FF0000"/>
                </a:solidFill>
              </a:rPr>
              <a:t>对底层生活的关注和同情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571868" y="2500306"/>
            <a:ext cx="2500330" cy="1214446"/>
          </a:xfrm>
          <a:prstGeom prst="wedgeRoundRectCallout">
            <a:avLst>
              <a:gd name="adj1" fmla="val -79860"/>
              <a:gd name="adj2" fmla="val 3905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亲身经历让</a:t>
            </a:r>
            <a:r>
              <a:rPr lang="en-US" altLang="zh-CN" b="1" smtClean="0">
                <a:solidFill>
                  <a:srgbClr val="FF0000"/>
                </a:solidFill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</a:rPr>
              <a:t>大卫</a:t>
            </a:r>
            <a:r>
              <a:rPr lang="en-US" altLang="zh-CN" b="1" smtClean="0">
                <a:solidFill>
                  <a:srgbClr val="FF0000"/>
                </a:solidFill>
              </a:rPr>
              <a:t>·</a:t>
            </a:r>
            <a:r>
              <a:rPr lang="zh-CN" altLang="en-US" b="1" smtClean="0">
                <a:solidFill>
                  <a:srgbClr val="FF0000"/>
                </a:solidFill>
              </a:rPr>
              <a:t>科波菲尔</a:t>
            </a:r>
            <a:r>
              <a:rPr lang="en-US" altLang="zh-CN" b="1" smtClean="0">
                <a:solidFill>
                  <a:srgbClr val="FF0000"/>
                </a:solidFill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</a:rPr>
              <a:t>带有自传性质，探索人生的奋斗历程。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857620" y="4357694"/>
            <a:ext cx="1928826" cy="857256"/>
          </a:xfrm>
          <a:prstGeom prst="wedgeRoundRectCallout">
            <a:avLst>
              <a:gd name="adj1" fmla="val -83991"/>
              <a:gd name="adj2" fmla="val 1033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很早就进入社会，尝生活艰辛，看世态炎凉。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3491880" y="5517232"/>
            <a:ext cx="2664296" cy="1152128"/>
          </a:xfrm>
          <a:prstGeom prst="wedgeRoundRectCallout">
            <a:avLst>
              <a:gd name="adj1" fmla="val -83001"/>
              <a:gd name="adj2" fmla="val 1720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见多识广，很早就投入创作，勤奋。特别注意描写生活在英国社会底层的“小人物”。</a:t>
            </a:r>
            <a:r>
              <a:rPr lang="zh-CN" altLang="en-US" smtClean="0"/>
              <a:t>的生活遭遇，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205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45900" y="122682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124744"/>
            <a:ext cx="5904656" cy="648072"/>
          </a:xfrm>
        </p:spPr>
        <p:txBody>
          <a:bodyPr/>
          <a:lstStyle/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大卫科波菲尔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张海琳\Desktop\timg.jfif"/>
          <p:cNvPicPr>
            <a:picLocks noChangeAspect="1" noChangeArrowheads="1"/>
          </p:cNvPicPr>
          <p:nvPr/>
        </p:nvPicPr>
        <p:blipFill>
          <a:blip r:embed="rId2"/>
          <a:srcRect l="23000" r="21920" b="4101"/>
          <a:stretch>
            <a:fillRect/>
          </a:stretch>
        </p:blipFill>
        <p:spPr bwMode="auto">
          <a:xfrm>
            <a:off x="6084168" y="2132856"/>
            <a:ext cx="2880320" cy="4011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标题 1"/>
          <p:cNvSpPr txBox="1"/>
          <p:nvPr/>
        </p:nvSpPr>
        <p:spPr>
          <a:xfrm>
            <a:off x="323528" y="1844824"/>
            <a:ext cx="5688632" cy="4293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狄更斯为什么要写这部小说？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en-US" altLang="zh-CN" sz="2300" b="1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   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  <a:cs typeface="+mj-cs"/>
              </a:rPr>
              <a:t>从某种程度上讲，狄更斯就是大卫，借用“小大卫自身的历史和经验”，从不少方面回顾和总结了自己的生活道路。</a:t>
            </a:r>
            <a:endParaRPr lang="en-US" altLang="zh-CN" sz="2700" b="1" smtClean="0"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</a:pPr>
            <a:endParaRPr kumimoji="0" lang="en-US" altLang="zh-CN" sz="25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狄更斯想通过这部小说表现什么？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kumimoji="0" lang="en-US" altLang="zh-CN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  <a:defRPr/>
            </a:pPr>
            <a:r>
              <a:rPr lang="zh-CN" altLang="en-US" sz="2700" b="1" smtClean="0">
                <a:latin typeface="楷体" pitchFamily="49" charset="-122"/>
                <a:ea typeface="楷体" pitchFamily="49" charset="-122"/>
                <a:cs typeface="+mj-cs"/>
              </a:rPr>
              <a:t>    揭示了当时英国社会金钱至上、冷酷的现实。</a:t>
            </a:r>
            <a:endParaRPr lang="en-US" altLang="zh-CN" sz="2700" b="1" smtClean="0">
              <a:latin typeface="楷体" pitchFamily="49" charset="-122"/>
              <a:ea typeface="楷体" pitchFamily="49" charset="-122"/>
              <a:cs typeface="+mj-cs"/>
            </a:endParaRPr>
          </a:p>
          <a:p>
            <a:pPr>
              <a:spcBef>
                <a:spcPct val="0"/>
              </a:spcBef>
              <a:defRPr/>
            </a:pPr>
            <a:r>
              <a:rPr lang="zh-CN" altLang="en-US" sz="2700" b="1" smtClean="0">
                <a:latin typeface="楷体" pitchFamily="49" charset="-122"/>
                <a:ea typeface="楷体" pitchFamily="49" charset="-122"/>
                <a:cs typeface="+mj-cs"/>
              </a:rPr>
              <a:t>    表现出作者对善良宽厚、真诚纯朴的人性的追求（人道主义的博爱和仁慈）。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323528" y="2420888"/>
            <a:ext cx="5616624" cy="122299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23528" y="4293096"/>
            <a:ext cx="5616624" cy="18722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85720" y="285728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任务二：探究建联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644008" y="3861048"/>
            <a:ext cx="1357322" cy="500066"/>
          </a:xfrm>
          <a:prstGeom prst="wedgeRoundRectCallout">
            <a:avLst>
              <a:gd name="adj1" fmla="val -70979"/>
              <a:gd name="adj2" fmla="val 9724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srgbClr val="FF0000"/>
                </a:solidFill>
              </a:rPr>
              <a:t>批判现实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995936" y="5877272"/>
            <a:ext cx="1357322" cy="571504"/>
          </a:xfrm>
          <a:prstGeom prst="wedgeRoundRectCallout">
            <a:avLst>
              <a:gd name="adj1" fmla="val -79801"/>
              <a:gd name="adj2" fmla="val -8343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srgbClr val="FF0000"/>
                </a:solidFill>
              </a:rPr>
              <a:t>探索解决之路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托尔斯泰篇</a:t>
            </a:r>
            <a:endParaRPr lang="zh-CN" altLang="en-US" sz="5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7" name="Picture 3" descr="C:\Program Files (x86)\Microsoft Office\MEDIA\OFFICE12\Lines\BD21370_.g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V="1">
            <a:off x="-1764704" y="3068960"/>
            <a:ext cx="26192655" cy="544037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192" y="4149080"/>
            <a:ext cx="2843808" cy="850106"/>
          </a:xfrm>
        </p:spPr>
        <p:txBody>
          <a:bodyPr>
            <a:normAutofit fontScale="90000"/>
          </a:bodyPr>
          <a:lstStyle/>
          <a:p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托尔斯泰</a:t>
            </a:r>
            <a:b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1828—1910</a:t>
            </a: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96752"/>
            <a:ext cx="5940152" cy="5877272"/>
          </a:xfrm>
        </p:spPr>
        <p:txBody>
          <a:bodyPr>
            <a:normAutofit/>
          </a:bodyPr>
          <a:lstStyle/>
          <a:p>
            <a:r>
              <a:rPr lang="zh-CN" altLang="en-US" sz="2000" smtClean="0"/>
              <a:t>出身贵族。</a:t>
            </a:r>
            <a:endParaRPr lang="en-US" altLang="zh-CN" sz="2000" smtClean="0"/>
          </a:p>
          <a:p>
            <a:r>
              <a:rPr lang="zh-CN" altLang="en-US" sz="2000" smtClean="0"/>
              <a:t>上大学时对哲学特别是道德哲学产生浓厚兴趣，退学后到军中服役并开始创作，参加过克里米亚战争。</a:t>
            </a:r>
            <a:endParaRPr lang="en-US" altLang="zh-CN" sz="2000" smtClean="0"/>
          </a:p>
          <a:p>
            <a:r>
              <a:rPr lang="zh-CN" altLang="en-US" sz="2000" smtClean="0"/>
              <a:t>退役后出国游历，看到资本主义社会重重矛盾，但找不到消灭社会罪恶的途径。回国后，在自己庄园试行解放农民。创办多所农民子弟学校。</a:t>
            </a:r>
            <a:endParaRPr lang="en-US" altLang="zh-CN" sz="2000" smtClean="0"/>
          </a:p>
          <a:p>
            <a:r>
              <a:rPr lang="zh-CN" altLang="en-US" sz="2000" smtClean="0"/>
              <a:t>婚后，革命形势渐入低潮，逐渐克服了思想危机。脱离社交，安居庄园。创作</a:t>
            </a:r>
            <a:r>
              <a:rPr lang="en-US" altLang="zh-CN" sz="2000" smtClean="0"/>
              <a:t>《</a:t>
            </a:r>
            <a:r>
              <a:rPr lang="zh-CN" altLang="en-US" sz="2000" smtClean="0"/>
              <a:t>战争与和平</a:t>
            </a:r>
            <a:r>
              <a:rPr lang="en-US" altLang="zh-CN" sz="2000" smtClean="0"/>
              <a:t>》《</a:t>
            </a:r>
            <a:r>
              <a:rPr lang="zh-CN" altLang="en-US" sz="2000" smtClean="0"/>
              <a:t>安娜卡列尼娜</a:t>
            </a:r>
            <a:r>
              <a:rPr lang="en-US" altLang="zh-CN" sz="2000" smtClean="0"/>
              <a:t>》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r>
              <a:rPr lang="zh-CN" altLang="en-US" sz="2000" smtClean="0"/>
              <a:t>在</a:t>
            </a:r>
            <a:r>
              <a:rPr lang="en-US" altLang="zh-CN" sz="2000" smtClean="0"/>
              <a:t>70</a:t>
            </a:r>
            <a:r>
              <a:rPr lang="zh-CN" altLang="en-US" sz="2000" smtClean="0"/>
              <a:t>至</a:t>
            </a:r>
            <a:r>
              <a:rPr lang="en-US" altLang="zh-CN" sz="2000" smtClean="0"/>
              <a:t>80</a:t>
            </a:r>
            <a:r>
              <a:rPr lang="zh-CN" altLang="en-US" sz="2000" smtClean="0"/>
              <a:t>年代的革命新形势和全国性大饥荒的强烈影响下，弃绝本阶级，完成了世界观的转变。</a:t>
            </a:r>
            <a:r>
              <a:rPr lang="zh-CN" altLang="en-US" sz="2000" b="1" smtClean="0"/>
              <a:t>反对暴力革命，宣扬基督教的博爱和自我修身，要从宗教、伦理中寻求解决社会矛盾的道路。</a:t>
            </a:r>
            <a:r>
              <a:rPr lang="en-US" altLang="zh-CN" sz="2000" b="1" smtClean="0"/>
              <a:t>1899</a:t>
            </a:r>
            <a:r>
              <a:rPr lang="zh-CN" altLang="en-US" sz="2000" b="1" smtClean="0"/>
              <a:t>年出版</a:t>
            </a:r>
            <a:r>
              <a:rPr lang="en-US" altLang="zh-CN" sz="2000" b="1" smtClean="0"/>
              <a:t>《</a:t>
            </a:r>
            <a:r>
              <a:rPr lang="zh-CN" altLang="en-US" sz="2000" b="1" smtClean="0"/>
              <a:t>复活</a:t>
            </a:r>
            <a:r>
              <a:rPr lang="en-US" altLang="zh-CN" sz="2000" b="1" smtClean="0"/>
              <a:t>》</a:t>
            </a:r>
            <a:r>
              <a:rPr lang="zh-CN" altLang="en-US" sz="2000" b="1" smtClean="0"/>
              <a:t>。</a:t>
            </a:r>
            <a:endParaRPr lang="en-US" altLang="zh-CN" sz="2000" b="1" smtClean="0"/>
          </a:p>
          <a:p>
            <a:r>
              <a:rPr lang="en-US" altLang="zh-CN" sz="2000" smtClean="0"/>
              <a:t>1910</a:t>
            </a:r>
            <a:r>
              <a:rPr lang="zh-CN" altLang="en-US" sz="2000" smtClean="0"/>
              <a:t>年</a:t>
            </a:r>
            <a:r>
              <a:rPr lang="en-US" altLang="zh-CN" sz="2000" smtClean="0"/>
              <a:t>10</a:t>
            </a:r>
            <a:r>
              <a:rPr lang="zh-CN" altLang="en-US" sz="2000" smtClean="0"/>
              <a:t>月</a:t>
            </a:r>
            <a:r>
              <a:rPr lang="en-US" altLang="zh-CN" sz="2000" smtClean="0"/>
              <a:t>28</a:t>
            </a:r>
            <a:r>
              <a:rPr lang="zh-CN" altLang="en-US" sz="2000" smtClean="0"/>
              <a:t>日从家中秘密出走。在途中患肺炎，</a:t>
            </a:r>
            <a:r>
              <a:rPr lang="en-US" altLang="zh-CN" sz="2000" smtClean="0"/>
              <a:t>11</a:t>
            </a:r>
            <a:r>
              <a:rPr lang="zh-CN" altLang="en-US" sz="2000" smtClean="0"/>
              <a:t>月</a:t>
            </a:r>
            <a:r>
              <a:rPr lang="en-US" altLang="zh-CN" sz="2000" smtClean="0"/>
              <a:t>20</a:t>
            </a:r>
            <a:r>
              <a:rPr lang="zh-CN" altLang="en-US" sz="2000" smtClean="0"/>
              <a:t>日在途中车站逝世。</a:t>
            </a:r>
            <a:endParaRPr lang="en-US" altLang="zh-CN" sz="2000" b="1" smtClean="0"/>
          </a:p>
          <a:p>
            <a:endParaRPr lang="zh-CN" altLang="en-US" sz="2000" b="1"/>
          </a:p>
        </p:txBody>
      </p:sp>
      <p:sp>
        <p:nvSpPr>
          <p:cNvPr id="5" name="TextBox 4"/>
          <p:cNvSpPr txBox="1"/>
          <p:nvPr/>
        </p:nvSpPr>
        <p:spPr>
          <a:xfrm>
            <a:off x="251520" y="260648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任务一：资料查找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0192" y="5157192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      </a:t>
            </a:r>
            <a:r>
              <a:rPr lang="en-US" altLang="zh-CN" b="1" smtClean="0">
                <a:solidFill>
                  <a:srgbClr val="FF0000"/>
                </a:solidFill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</a:rPr>
              <a:t>复活</a:t>
            </a:r>
            <a:r>
              <a:rPr lang="en-US" altLang="zh-CN" b="1" smtClean="0">
                <a:solidFill>
                  <a:srgbClr val="FF0000"/>
                </a:solidFill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</a:rPr>
              <a:t>是托翁创作生涯中哪个阶段的作品，本书取名为“复活”，有何含义？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123728" y="908720"/>
            <a:ext cx="1643074" cy="642942"/>
          </a:xfrm>
          <a:prstGeom prst="wedgeRoundRectCallout">
            <a:avLst>
              <a:gd name="adj1" fmla="val -82666"/>
              <a:gd name="adj2" fmla="val 3403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srgbClr val="FF0000"/>
                </a:solidFill>
              </a:rPr>
              <a:t>对贵族生活及思想比较熟悉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3851920" y="1268760"/>
            <a:ext cx="2376264" cy="1214446"/>
          </a:xfrm>
          <a:prstGeom prst="wedgeRoundRectCallout">
            <a:avLst>
              <a:gd name="adj1" fmla="val -81167"/>
              <a:gd name="adj2" fmla="val 1485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年轻时就对人生有思考，关注道德哲学。在军旅生涯中亲身经历过战争。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851920" y="2564904"/>
            <a:ext cx="2376264" cy="936104"/>
          </a:xfrm>
          <a:prstGeom prst="wedgeRoundRectCallout">
            <a:avLst>
              <a:gd name="adj1" fmla="val -86007"/>
              <a:gd name="adj2" fmla="val -245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看到资本主义社会的罪恶，在自己力所能及的范围内求解。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499992" y="3717032"/>
            <a:ext cx="1296144" cy="641232"/>
          </a:xfrm>
          <a:prstGeom prst="wedgeRoundRectCallout">
            <a:avLst>
              <a:gd name="adj1" fmla="val -79889"/>
              <a:gd name="adj2" fmla="val -1701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静心创作，</a:t>
            </a:r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积淀思考。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1026" name="Picture 2" descr="C:\Users\张海琳\Desktop\09fa513d269759eef1dd37cdb7fb43166d22df23.jf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44208" y="548680"/>
            <a:ext cx="2376264" cy="3389888"/>
          </a:xfrm>
          <a:prstGeom prst="rect">
            <a:avLst/>
          </a:prstGeom>
          <a:noFill/>
        </p:spPr>
      </p:pic>
      <p:sp>
        <p:nvSpPr>
          <p:cNvPr id="11" name="圆角矩形标注 10"/>
          <p:cNvSpPr/>
          <p:nvPr/>
        </p:nvSpPr>
        <p:spPr>
          <a:xfrm>
            <a:off x="1475656" y="4221088"/>
            <a:ext cx="2952328" cy="1224136"/>
          </a:xfrm>
          <a:prstGeom prst="wedgeRoundRectCallout">
            <a:avLst>
              <a:gd name="adj1" fmla="val -67796"/>
              <a:gd name="adj2" fmla="val 3816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世界观发生转变，对一生的探索和思想进行总结，以农民的眼光观察俄国现实社会，寻求出路。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3563888" y="5805264"/>
            <a:ext cx="2140290" cy="764704"/>
          </a:xfrm>
          <a:prstGeom prst="wedgeRoundRectCallout">
            <a:avLst>
              <a:gd name="adj1" fmla="val -79425"/>
              <a:gd name="adj2" fmla="val 4532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在矛盾和决绝中，一代文学巨匠离开人世。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124744"/>
            <a:ext cx="5904656" cy="648072"/>
          </a:xfrm>
        </p:spPr>
        <p:txBody>
          <a:bodyPr/>
          <a:lstStyle/>
          <a:p>
            <a:pPr algn="ctr"/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复活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23528" y="1844824"/>
            <a:ext cx="5688632" cy="4293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lvl="0">
              <a:spcBef>
                <a:spcPct val="0"/>
              </a:spcBef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托尔斯泰为什么要写这部小说？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en-US" altLang="zh-CN" sz="2300" b="1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zh-CN" altLang="en-US" sz="2700" b="1" smtClean="0">
                <a:latin typeface="楷体" pitchFamily="49" charset="-122"/>
                <a:ea typeface="楷体" pitchFamily="49" charset="-122"/>
                <a:cs typeface="+mj-cs"/>
              </a:rPr>
              <a:t>对自己一生的探索和思考进行总结。</a:t>
            </a:r>
            <a:endParaRPr lang="en-US" altLang="zh-CN" sz="2700" b="1" smtClean="0"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</a:pPr>
            <a:endParaRPr kumimoji="0" lang="en-US" altLang="zh-CN" sz="25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托尔斯泰想通过这部小说表现什么？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kumimoji="0" lang="en-US" altLang="zh-CN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700" b="1" smtClean="0">
                <a:latin typeface="楷体" pitchFamily="49" charset="-122"/>
                <a:ea typeface="楷体" pitchFamily="49" charset="-122"/>
                <a:cs typeface="+mj-cs"/>
              </a:rPr>
              <a:t>    揭露了统治阶级骄奢淫逸的生活及官僚机构的腐败残暴，表现出人民遭受的深重苦难，勾画出已走到崩溃边缘的农奴制俄国的社会图画。</a:t>
            </a:r>
            <a:endParaRPr lang="en-US" altLang="zh-CN" sz="2700" b="1" smtClean="0"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700" b="1" smtClean="0">
                <a:latin typeface="楷体" pitchFamily="49" charset="-122"/>
                <a:ea typeface="楷体" pitchFamily="49" charset="-122"/>
                <a:cs typeface="+mj-cs"/>
              </a:rPr>
              <a:t>    主张以“道德的自我完成”来改变社会的不平等和罪恶。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251520" y="2420888"/>
            <a:ext cx="5616624" cy="5760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79512" y="3717032"/>
            <a:ext cx="5760640" cy="252028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85720" y="285728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任务二：探究建联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4932040" y="3068960"/>
            <a:ext cx="1357322" cy="500066"/>
          </a:xfrm>
          <a:prstGeom prst="wedgeRoundRectCallout">
            <a:avLst>
              <a:gd name="adj1" fmla="val -90227"/>
              <a:gd name="adj2" fmla="val 14513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srgbClr val="FF0000"/>
                </a:solidFill>
              </a:rPr>
              <a:t>批判现实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3995936" y="5733256"/>
            <a:ext cx="1357322" cy="571504"/>
          </a:xfrm>
          <a:prstGeom prst="wedgeRoundRectCallout">
            <a:avLst>
              <a:gd name="adj1" fmla="val -83009"/>
              <a:gd name="adj2" fmla="val -5105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srgbClr val="FF0000"/>
                </a:solidFill>
              </a:rPr>
              <a:t>探索解决之路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12" name="Picture 2" descr="C:\Users\张海琳\Desktop\1e30e924b899a901bedb4d9c15950a7b0308f5aa.jfif"/>
          <p:cNvPicPr>
            <a:picLocks noChangeAspect="1" noChangeArrowheads="1"/>
          </p:cNvPicPr>
          <p:nvPr/>
        </p:nvPicPr>
        <p:blipFill>
          <a:blip r:embed="rId2"/>
          <a:srcRect l="9150"/>
          <a:stretch>
            <a:fillRect/>
          </a:stretch>
        </p:blipFill>
        <p:spPr bwMode="auto">
          <a:xfrm>
            <a:off x="6156176" y="2132856"/>
            <a:ext cx="2859942" cy="45841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20688"/>
            <a:ext cx="8496944" cy="5832648"/>
          </a:xfrm>
        </p:spPr>
        <p:txBody>
          <a:bodyPr>
            <a:normAutofit/>
          </a:bodyPr>
          <a:lstStyle/>
          <a:p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读一部经典小说，犹如进行一次奇异的漫游。翻开作品，我们便仿佛置身于不同时代、不同地域的社会生活之中，目睹各式各样的人生故事，探寻丰富多彩的心灵世界，感受多种多样的文化风貌。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你曾在年幼时陷入过举目无亲、自食其力的境地吗？你曾因被侮辱被损害而自甘堕落吗？你曾因做错事而真心忏悔赎罪吗？你曾明知失败，却还要与命运一搏吗？你曾体会过所在国家和民族与世界的隔绝吗？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读他们的生活，读我们的生活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海明威篇</a:t>
            </a:r>
            <a:endParaRPr lang="zh-CN" altLang="en-US" sz="54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7" name="Picture 3" descr="C:\Program Files (x86)\Microsoft Office\MEDIA\OFFICE12\Lines\BD21370_.g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V="1">
            <a:off x="-1764704" y="3068960"/>
            <a:ext cx="26192655" cy="544037"/>
          </a:xfrm>
          <a:prstGeom prst="rect">
            <a:avLst/>
          </a:prstGeom>
          <a:noFill/>
        </p:spPr>
      </p:pic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168" y="4005064"/>
            <a:ext cx="2843808" cy="850106"/>
          </a:xfrm>
        </p:spPr>
        <p:txBody>
          <a:bodyPr>
            <a:normAutofit fontScale="90000"/>
          </a:bodyPr>
          <a:lstStyle/>
          <a:p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海明威</a:t>
            </a:r>
            <a:b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1899—1961</a:t>
            </a: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24744"/>
            <a:ext cx="5940152" cy="5544616"/>
          </a:xfrm>
        </p:spPr>
        <p:txBody>
          <a:bodyPr>
            <a:normAutofit lnSpcReduction="10000"/>
          </a:bodyPr>
          <a:lstStyle/>
          <a:p>
            <a:r>
              <a:rPr lang="zh-CN" altLang="en-US" sz="2400" smtClean="0"/>
              <a:t>出生于芝加哥郊区，从小喜爱打猎、钓鱼和露营，热爱大自然。</a:t>
            </a:r>
            <a:endParaRPr lang="en-US" altLang="zh-CN" sz="2400" smtClean="0"/>
          </a:p>
          <a:p>
            <a:r>
              <a:rPr lang="zh-CN" altLang="en-US" sz="2400" smtClean="0"/>
              <a:t>初高中时就为校刊写稿，</a:t>
            </a:r>
            <a:r>
              <a:rPr lang="en-US" altLang="zh-CN" sz="2400" smtClean="0"/>
              <a:t>18</a:t>
            </a:r>
            <a:r>
              <a:rPr lang="zh-CN" altLang="en-US" sz="2400" smtClean="0"/>
              <a:t>岁高中毕业后成为记者，受到良好的训练。</a:t>
            </a:r>
            <a:endParaRPr lang="en-US" altLang="zh-CN" sz="2400" smtClean="0"/>
          </a:p>
          <a:p>
            <a:r>
              <a:rPr lang="en-US" altLang="zh-CN" sz="2400" smtClean="0"/>
              <a:t>19</a:t>
            </a:r>
            <a:r>
              <a:rPr lang="zh-CN" altLang="en-US" sz="2400" smtClean="0"/>
              <a:t>岁以红十字会救护车司机的身份参与一战，目睹战争残酷，获银质勇敢勋章。</a:t>
            </a:r>
            <a:endParaRPr lang="en-US" altLang="zh-CN" sz="2400" smtClean="0"/>
          </a:p>
          <a:p>
            <a:r>
              <a:rPr lang="en-US" altLang="zh-CN" sz="2400" smtClean="0"/>
              <a:t>21</a:t>
            </a:r>
            <a:r>
              <a:rPr lang="zh-CN" altLang="en-US" sz="2400" smtClean="0"/>
              <a:t>岁成为报社的记者、自由作家，开始文学创作并践行“冰山原则”。</a:t>
            </a:r>
            <a:endParaRPr lang="en-US" altLang="zh-CN" sz="2400" smtClean="0"/>
          </a:p>
          <a:p>
            <a:r>
              <a:rPr lang="en-US" altLang="zh-CN" sz="2400" smtClean="0"/>
              <a:t>38</a:t>
            </a:r>
            <a:r>
              <a:rPr lang="zh-CN" altLang="en-US" sz="2400" smtClean="0"/>
              <a:t>岁，以战地记者的身份奔波于西班牙内战前线。在二战期间，作为记者随军行动，并参加了解放巴黎的战斗。</a:t>
            </a:r>
            <a:endParaRPr lang="en-US" altLang="zh-CN" sz="2400" smtClean="0"/>
          </a:p>
          <a:p>
            <a:r>
              <a:rPr lang="en-US" altLang="zh-CN" sz="2400" smtClean="0"/>
              <a:t>45</a:t>
            </a:r>
            <a:r>
              <a:rPr lang="zh-CN" altLang="en-US" sz="2400" smtClean="0"/>
              <a:t>岁，随同美军去欧洲采访，在一次飞机失事中受重伤，痊愈后仍深入敌后采访。二战后，获得铜质奖章。</a:t>
            </a:r>
            <a:endParaRPr lang="en-US" altLang="zh-CN" sz="2400" smtClean="0"/>
          </a:p>
          <a:p>
            <a:r>
              <a:rPr lang="en-US" altLang="zh-CN" sz="2400" smtClean="0"/>
              <a:t>62</a:t>
            </a:r>
            <a:r>
              <a:rPr lang="zh-CN" altLang="en-US" sz="2400" smtClean="0"/>
              <a:t>岁，用猎枪结束了生命。</a:t>
            </a:r>
            <a:endParaRPr lang="en-US" altLang="zh-CN" sz="2400" smtClean="0"/>
          </a:p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51520" y="260648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任务一：资料查找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12" y="5072074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      海明威的人生经历比小说更精彩，你可否将其人生与</a:t>
            </a:r>
            <a:r>
              <a:rPr lang="en-US" altLang="zh-CN" b="1" smtClean="0">
                <a:solidFill>
                  <a:srgbClr val="FF0000"/>
                </a:solidFill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</a:rPr>
              <a:t>老人与海</a:t>
            </a:r>
            <a:r>
              <a:rPr lang="en-US" altLang="zh-CN" b="1" smtClean="0">
                <a:solidFill>
                  <a:srgbClr val="FF0000"/>
                </a:solidFill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</a:rPr>
              <a:t>建立关联？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644008" y="620688"/>
            <a:ext cx="1427050" cy="570934"/>
          </a:xfrm>
          <a:prstGeom prst="wedgeRoundRectCallout">
            <a:avLst>
              <a:gd name="adj1" fmla="val -49324"/>
              <a:gd name="adj2" fmla="val 7273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srgbClr val="FF0000"/>
                </a:solidFill>
              </a:rPr>
              <a:t>亲近自然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71600" y="1196752"/>
            <a:ext cx="2356314" cy="854406"/>
          </a:xfrm>
          <a:prstGeom prst="wedgeRoundRectCallout">
            <a:avLst>
              <a:gd name="adj1" fmla="val 46833"/>
              <a:gd name="adj2" fmla="val 7221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与新闻报道接触较早，锻炼了写作能力，促使个人风格形成。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4067944" y="2060848"/>
            <a:ext cx="1928826" cy="857256"/>
          </a:xfrm>
          <a:prstGeom prst="wedgeRoundRectCallout">
            <a:avLst>
              <a:gd name="adj1" fmla="val -74961"/>
              <a:gd name="adj2" fmla="val 5859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主动亲历战争，遭遇生死考验，展现勇敢。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79512" y="4581128"/>
            <a:ext cx="2880320" cy="1584176"/>
          </a:xfrm>
          <a:prstGeom prst="wedgeRoundRectCallout">
            <a:avLst>
              <a:gd name="adj1" fmla="val 66437"/>
              <a:gd name="adj2" fmla="val 63111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b="1" smtClean="0">
              <a:solidFill>
                <a:srgbClr val="FF0000"/>
              </a:solidFill>
            </a:endParaRPr>
          </a:p>
          <a:p>
            <a:r>
              <a:rPr lang="zh-CN" altLang="en-US" b="1" smtClean="0">
                <a:solidFill>
                  <a:srgbClr val="FF0000"/>
                </a:solidFill>
              </a:rPr>
              <a:t>约翰</a:t>
            </a:r>
            <a:r>
              <a:rPr lang="en-US" altLang="zh-CN" b="1" smtClean="0">
                <a:solidFill>
                  <a:srgbClr val="FF0000"/>
                </a:solidFill>
              </a:rPr>
              <a:t>·</a:t>
            </a:r>
            <a:r>
              <a:rPr lang="zh-CN" altLang="en-US" b="1" smtClean="0">
                <a:solidFill>
                  <a:srgbClr val="FF0000"/>
                </a:solidFill>
              </a:rPr>
              <a:t>肯尼迪总统的唁电：“几乎没有哪个美国人比欧内斯特</a:t>
            </a:r>
            <a:r>
              <a:rPr lang="en-US" altLang="zh-CN" b="1" smtClean="0">
                <a:solidFill>
                  <a:srgbClr val="FF0000"/>
                </a:solidFill>
              </a:rPr>
              <a:t>·</a:t>
            </a:r>
            <a:r>
              <a:rPr lang="zh-CN" altLang="en-US" b="1" smtClean="0">
                <a:solidFill>
                  <a:srgbClr val="FF0000"/>
                </a:solidFill>
              </a:rPr>
              <a:t>海明威对美国人民的感情和态度产生过更大的影响。”</a:t>
            </a:r>
            <a:r>
              <a:rPr lang="zh-CN" altLang="en-US" b="1" smtClean="0"/>
              <a:t>的</a:t>
            </a:r>
            <a:r>
              <a:rPr lang="zh-CN" altLang="en-US" smtClean="0"/>
              <a:t>生活遭遇，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4" name="Picture 2" descr="C:\Users\张海琳\Desktop\0e2442a7d933c895c6456b50dc1373f0820200e5.jpg"/>
          <p:cNvPicPr>
            <a:picLocks noChangeAspect="1" noChangeArrowheads="1"/>
          </p:cNvPicPr>
          <p:nvPr/>
        </p:nvPicPr>
        <p:blipFill>
          <a:blip r:embed="rId2"/>
          <a:srcRect b="8577"/>
          <a:stretch>
            <a:fillRect/>
          </a:stretch>
        </p:blipFill>
        <p:spPr bwMode="auto">
          <a:xfrm>
            <a:off x="6516216" y="476672"/>
            <a:ext cx="2196997" cy="3384376"/>
          </a:xfrm>
          <a:prstGeom prst="rect">
            <a:avLst/>
          </a:prstGeom>
          <a:noFill/>
        </p:spPr>
      </p:pic>
      <p:sp>
        <p:nvSpPr>
          <p:cNvPr id="11" name="圆角矩形标注 10"/>
          <p:cNvSpPr/>
          <p:nvPr/>
        </p:nvSpPr>
        <p:spPr>
          <a:xfrm>
            <a:off x="827584" y="2714620"/>
            <a:ext cx="2000834" cy="923564"/>
          </a:xfrm>
          <a:prstGeom prst="wedgeRoundRectCallout">
            <a:avLst>
              <a:gd name="adj1" fmla="val 39606"/>
              <a:gd name="adj2" fmla="val 7001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以文字为生，不断进行文学实践，形成个人风格。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3851920" y="4221088"/>
            <a:ext cx="1928826" cy="1080120"/>
          </a:xfrm>
          <a:prstGeom prst="wedgeRoundRectCallout">
            <a:avLst>
              <a:gd name="adj1" fmla="val -74961"/>
              <a:gd name="adj2" fmla="val 58590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再次主动亲历战争，目睹战争之残酷，思考战争。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124744"/>
            <a:ext cx="5904656" cy="648072"/>
          </a:xfrm>
        </p:spPr>
        <p:txBody>
          <a:bodyPr/>
          <a:lstStyle/>
          <a:p>
            <a:pPr algn="ctr"/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老人与海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323528" y="1844824"/>
            <a:ext cx="5688632" cy="4536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海明威为什么要写这部小说？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en-US" altLang="zh-CN" sz="2300" b="1" smtClean="0"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zh-CN" altLang="en-US" sz="2700" b="1" smtClean="0">
                <a:latin typeface="楷体" pitchFamily="49" charset="-122"/>
                <a:ea typeface="楷体" pitchFamily="49" charset="-122"/>
                <a:cs typeface="+mj-cs"/>
              </a:rPr>
              <a:t>彰显作家的人生哲学和理想人格。</a:t>
            </a:r>
            <a:endParaRPr lang="en-US" altLang="zh-CN" sz="2700" b="1" smtClean="0"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</a:pPr>
            <a:endParaRPr kumimoji="0" lang="en-US" altLang="zh-CN" sz="25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海明威想通过这部小说表现什么？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kumimoji="0" lang="en-US" altLang="zh-CN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7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象征和隐喻：</a:t>
            </a:r>
            <a:endParaRPr lang="en-US" altLang="zh-CN" sz="27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5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cs typeface="+mj-cs"/>
              </a:rPr>
              <a:t>大马林鱼、鲨鱼、老人</a:t>
            </a:r>
            <a:endParaRPr lang="en-US" altLang="zh-CN" sz="2500" b="1" smtClean="0">
              <a:solidFill>
                <a:schemeClr val="tx2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endParaRPr lang="en-US" altLang="zh-CN" sz="2500" b="1" smtClean="0">
              <a:solidFill>
                <a:schemeClr val="tx2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7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如何面对大自然？  </a:t>
            </a:r>
            <a:endParaRPr lang="en-US" altLang="zh-CN" sz="27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7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如何面对生活和命运？</a:t>
            </a:r>
            <a:endParaRPr lang="en-US" altLang="zh-CN" sz="27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7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如何面对自己？</a:t>
            </a:r>
            <a:endParaRPr lang="en-US" altLang="zh-CN" sz="27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7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什么是真正的失败？</a:t>
            </a:r>
          </a:p>
          <a:p>
            <a:pPr lvl="0">
              <a:spcBef>
                <a:spcPct val="0"/>
              </a:spcBef>
              <a:defRPr/>
            </a:pPr>
            <a:r>
              <a:rPr lang="en-US" altLang="zh-CN" sz="2700" b="1" smtClean="0">
                <a:latin typeface="楷体" pitchFamily="49" charset="-122"/>
                <a:ea typeface="楷体" pitchFamily="49" charset="-122"/>
                <a:cs typeface="+mj-cs"/>
              </a:rPr>
              <a:t> 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179512" y="2492896"/>
            <a:ext cx="5616624" cy="5040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0" y="3645024"/>
            <a:ext cx="5725870" cy="25922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85720" y="285728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任务二：探究建联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Picture 2" descr="C:\Users\张海琳\Desktop\4ec2d5628535e5ddccb4df5f78c6a7efcf1b6291.jf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00192" y="2348880"/>
            <a:ext cx="2448272" cy="3312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124744"/>
            <a:ext cx="5904656" cy="648072"/>
          </a:xfrm>
        </p:spPr>
        <p:txBody>
          <a:bodyPr/>
          <a:lstStyle/>
          <a:p>
            <a:pPr algn="ctr"/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老人与海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79512" y="1772816"/>
            <a:ext cx="5904656" cy="4941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lvl="0">
              <a:spcBef>
                <a:spcPct val="0"/>
              </a:spcBef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海明威想通过这部小说表现什么？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  <a:defRPr/>
            </a:pPr>
            <a:endParaRPr lang="en-US" altLang="zh-CN" sz="27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7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如何面对大自然？  </a:t>
            </a:r>
            <a:endParaRPr lang="en-US" altLang="zh-CN" sz="27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700" b="1" smtClean="0">
                <a:latin typeface="楷体" pitchFamily="49" charset="-122"/>
                <a:ea typeface="楷体" pitchFamily="49" charset="-122"/>
                <a:cs typeface="+mj-cs"/>
              </a:rPr>
              <a:t>    人与自然互相牵制，人对自然有热爱赞美，也有征服。即使自然最终不可征服，但人在奋斗的过程中，可以成为一个顶天立地的大丈夫（硬汉）。</a:t>
            </a:r>
            <a:endParaRPr lang="en-US" altLang="zh-CN" sz="2700" b="1" smtClean="0"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7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如何面对生活和命运？</a:t>
            </a:r>
            <a:endParaRPr lang="en-US" altLang="zh-CN" sz="27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en-US" altLang="zh-CN" sz="2700" b="1" smtClean="0">
                <a:latin typeface="楷体" pitchFamily="49" charset="-122"/>
                <a:ea typeface="楷体" pitchFamily="49" charset="-122"/>
                <a:cs typeface="+mj-cs"/>
              </a:rPr>
              <a:t>    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  <a:cs typeface="+mj-cs"/>
              </a:rPr>
              <a:t>生活不是拉锯，是抵抗后的节节败退。明知要输，但不肯投降，因为这抵抗就是我们要完成的功课本身。</a:t>
            </a:r>
            <a:endParaRPr lang="en-US" altLang="zh-CN" sz="2700" b="1" smtClean="0"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zh-CN" altLang="en-US" sz="27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如何面对自己？</a:t>
            </a:r>
            <a:endParaRPr lang="en-US" altLang="zh-CN" sz="27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  <a:defRPr/>
            </a:pPr>
            <a:r>
              <a:rPr lang="en-US" altLang="zh-CN" sz="27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    </a:t>
            </a:r>
            <a:r>
              <a:rPr lang="zh-CN" altLang="en-US" sz="2700" b="1" smtClean="0">
                <a:latin typeface="楷体" pitchFamily="49" charset="-122"/>
                <a:ea typeface="楷体" pitchFamily="49" charset="-122"/>
                <a:cs typeface="+mj-cs"/>
              </a:rPr>
              <a:t>接受自己，内心恒定。</a:t>
            </a:r>
            <a:endParaRPr lang="en-US" altLang="zh-CN" sz="2700" b="1" smtClean="0"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79512" y="2348880"/>
            <a:ext cx="5868144" cy="42484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85720" y="285728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任务二：探究建联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Picture 2" descr="C:\Users\张海琳\Desktop\4ec2d5628535e5ddccb4df5f78c6a7efcf1b6291.jf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00192" y="2348880"/>
            <a:ext cx="2448272" cy="3312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5285184"/>
          </a:xfrm>
        </p:spPr>
        <p:txBody>
          <a:bodyPr>
            <a:normAutofit fontScale="70000" lnSpcReduction="20000"/>
          </a:bodyPr>
          <a:lstStyle/>
          <a:p>
            <a:endParaRPr lang="en-US" altLang="zh-CN" sz="36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什么是真正的失败？</a:t>
            </a:r>
            <a:endParaRPr lang="en-US" altLang="zh-CN" sz="36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“什么叫失败？也许可以说，人去做一件事情，没有达到预期的目的，这就是失败。但是，那些与命运斗争的人，那些做接近自己限度的斗争的人，却天生地接近这种失败。”</a:t>
            </a:r>
            <a:endParaRPr lang="en-US" altLang="zh-CN" sz="36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“只有那些安于自己限度之内的生活的人，才总是‘胜利’，这种‘胜利者’之所以常胜不败，只是因为他的对手是早已降伏的，或者说，他根本没有投入斗争。”</a:t>
            </a:r>
            <a:endParaRPr lang="en-US" altLang="zh-CN" sz="3600" b="1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“人失去了继续斗争的信心，放下了手中的武器。人类向限度屈服，这才是真正的失败。而没有放下手中的武器，还在继续斗争，继续向限度挑战的人并没有失败。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pPr algn="r"/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王小波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76672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任务二：探究建联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5877272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你想到了谁？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59832" y="5805264"/>
            <a:ext cx="37444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《</a:t>
            </a:r>
            <a:r>
              <a:rPr lang="zh-CN" altLang="en-US" sz="2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老人与海</a:t>
            </a:r>
            <a:r>
              <a:rPr lang="en-US" altLang="zh-CN" sz="2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》</a:t>
            </a:r>
            <a:r>
              <a:rPr lang="zh-CN" altLang="en-US" sz="2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探讨的主题和我们每一个人相关。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168" y="4005064"/>
            <a:ext cx="2843808" cy="850106"/>
          </a:xfrm>
        </p:spPr>
        <p:txBody>
          <a:bodyPr>
            <a:normAutofit fontScale="90000"/>
          </a:bodyPr>
          <a:lstStyle/>
          <a:p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马尔克斯</a:t>
            </a:r>
            <a:b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1927—2014</a:t>
            </a:r>
            <a:r>
              <a:rPr lang="zh-CN" altLang="en-US" sz="3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24744"/>
            <a:ext cx="5940152" cy="5544616"/>
          </a:xfrm>
        </p:spPr>
        <p:txBody>
          <a:bodyPr>
            <a:normAutofit lnSpcReduction="10000"/>
          </a:bodyPr>
          <a:lstStyle/>
          <a:p>
            <a:r>
              <a:rPr lang="zh-CN" altLang="en-US" sz="2400" smtClean="0"/>
              <a:t>马尔克斯的童年时代在外祖父家度过。外祖母博古通今，有一肚子的神话传说和鬼怪故事。</a:t>
            </a:r>
            <a:r>
              <a:rPr lang="en-US" altLang="zh-CN" sz="2400" smtClean="0"/>
              <a:t>7</a:t>
            </a:r>
            <a:r>
              <a:rPr lang="zh-CN" altLang="en-US" sz="2400" smtClean="0"/>
              <a:t>岁开始读</a:t>
            </a:r>
            <a:r>
              <a:rPr lang="en-US" altLang="zh-CN" sz="2400" smtClean="0"/>
              <a:t>《</a:t>
            </a:r>
            <a:r>
              <a:rPr lang="zh-CN" altLang="en-US" sz="2400" smtClean="0"/>
              <a:t>一千零一夜</a:t>
            </a:r>
            <a:r>
              <a:rPr lang="en-US" altLang="zh-CN" sz="2400" smtClean="0"/>
              <a:t>》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r>
              <a:rPr lang="en-US" altLang="zh-CN" sz="2400" smtClean="0"/>
              <a:t>20</a:t>
            </a:r>
            <a:r>
              <a:rPr lang="zh-CN" altLang="en-US" sz="2400" smtClean="0"/>
              <a:t>岁，入波哥大大学攻读法律，并开始文学创作。在大学期间，如饥似渴地阅读西班牙黄金时代的诗歌。</a:t>
            </a:r>
            <a:endParaRPr lang="en-US" altLang="zh-CN" sz="2400" smtClean="0"/>
          </a:p>
          <a:p>
            <a:r>
              <a:rPr lang="en-US" altLang="zh-CN" sz="2400" smtClean="0"/>
              <a:t>21</a:t>
            </a:r>
            <a:r>
              <a:rPr lang="zh-CN" altLang="en-US" sz="2400" smtClean="0"/>
              <a:t>岁，因哥伦比亚内战辍学。</a:t>
            </a:r>
            <a:r>
              <a:rPr lang="en-US" altLang="zh-CN" sz="2400" smtClean="0"/>
              <a:t>28</a:t>
            </a:r>
            <a:r>
              <a:rPr lang="zh-CN" altLang="en-US" sz="2400" smtClean="0"/>
              <a:t>岁，因连载文章揭露海难而被迫离开祖国，任某报社驻欧洲记者，后来报社被政府查封，他被困在欧洲。</a:t>
            </a:r>
            <a:r>
              <a:rPr lang="en-US" altLang="zh-CN" sz="2400" smtClean="0"/>
              <a:t> </a:t>
            </a:r>
          </a:p>
          <a:p>
            <a:r>
              <a:rPr lang="zh-CN" altLang="en-US" sz="2400" smtClean="0"/>
              <a:t>参与古巴通讯社的工作，与卡斯特罗有私交。创作关于独裁者的小说，为抗议“智利政变”而进行文学罢工，其报告文学被智利政府在圣地亚哥公开销毁。发表了许多公开的政治宣言。</a:t>
            </a:r>
            <a:endParaRPr lang="en-US" altLang="zh-CN" sz="2400" smtClean="0"/>
          </a:p>
          <a:p>
            <a:endParaRPr lang="en-US" altLang="zh-CN" sz="2400" smtClean="0"/>
          </a:p>
          <a:p>
            <a:endParaRPr lang="en-US" altLang="zh-CN" sz="2400" smtClean="0"/>
          </a:p>
        </p:txBody>
      </p:sp>
      <p:sp>
        <p:nvSpPr>
          <p:cNvPr id="5" name="TextBox 4"/>
          <p:cNvSpPr txBox="1"/>
          <p:nvPr/>
        </p:nvSpPr>
        <p:spPr>
          <a:xfrm>
            <a:off x="251520" y="260648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任务一：资料查找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8184" y="5085184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mtClean="0">
                <a:solidFill>
                  <a:srgbClr val="FF0000"/>
                </a:solidFill>
              </a:rPr>
              <a:t>      你可否将其人生与</a:t>
            </a:r>
            <a:r>
              <a:rPr lang="en-US" altLang="zh-CN" b="1" smtClean="0">
                <a:solidFill>
                  <a:srgbClr val="FF0000"/>
                </a:solidFill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</a:rPr>
              <a:t>百年孤独</a:t>
            </a:r>
            <a:r>
              <a:rPr lang="en-US" altLang="zh-CN" b="1" smtClean="0">
                <a:solidFill>
                  <a:srgbClr val="FF0000"/>
                </a:solidFill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</a:rPr>
              <a:t>建立关联？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2627784" y="1052736"/>
            <a:ext cx="3528392" cy="640092"/>
          </a:xfrm>
          <a:prstGeom prst="wedgeRoundRectCallout">
            <a:avLst>
              <a:gd name="adj1" fmla="val -47722"/>
              <a:gd name="adj2" fmla="val 8725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smtClean="0">
                <a:solidFill>
                  <a:srgbClr val="FF0000"/>
                </a:solidFill>
              </a:rPr>
              <a:t>童年时接受的民间文学和文化的熏陶，成为他一生的创作源泉。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83568" y="2132856"/>
            <a:ext cx="2500330" cy="711530"/>
          </a:xfrm>
          <a:prstGeom prst="wedgeRoundRectCallout">
            <a:avLst>
              <a:gd name="adj1" fmla="val -4034"/>
              <a:gd name="adj2" fmla="val 64434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为文学创作打下基础，诗意的描述。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3635896" y="5373216"/>
            <a:ext cx="2232248" cy="1152128"/>
          </a:xfrm>
          <a:prstGeom prst="wedgeRoundRectCallout">
            <a:avLst>
              <a:gd name="adj1" fmla="val -84714"/>
              <a:gd name="adj2" fmla="val 18907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深切关注拉丁美洲的社会变革，探索解决拉丁美洲问题的道路。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3275856" y="3140968"/>
            <a:ext cx="2520280" cy="648072"/>
          </a:xfrm>
          <a:prstGeom prst="wedgeRoundRectCallout">
            <a:avLst>
              <a:gd name="adj1" fmla="val -43414"/>
              <a:gd name="adj2" fmla="val 84965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smtClean="0">
                <a:solidFill>
                  <a:srgbClr val="FF0000"/>
                </a:solidFill>
              </a:rPr>
              <a:t>长年在新闻领域工作，揭露社会黑暗，</a:t>
            </a:r>
            <a:endParaRPr lang="zh-CN" altLang="en-US" b="1">
              <a:solidFill>
                <a:srgbClr val="FF0000"/>
              </a:solidFill>
            </a:endParaRPr>
          </a:p>
        </p:txBody>
      </p:sp>
      <p:pic>
        <p:nvPicPr>
          <p:cNvPr id="1026" name="Picture 2" descr="C:\Users\Administrator\Desktop\timg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29388" y="500042"/>
            <a:ext cx="2332647" cy="33432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6" grpId="0"/>
      <p:bldP spid="7" grpId="0"/>
      <p:bldP spid="8" grpId="0"/>
      <p:bldP spid="9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80" y="1124744"/>
            <a:ext cx="5904656" cy="648072"/>
          </a:xfrm>
        </p:spPr>
        <p:txBody>
          <a:bodyPr/>
          <a:lstStyle/>
          <a:p>
            <a:pPr algn="ctr"/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百年孤独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79512" y="1700808"/>
            <a:ext cx="5688632" cy="4293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>
              <a:spcBef>
                <a:spcPct val="0"/>
              </a:spcBef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马尔克斯为什么要写这部小说？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lang="en-US" altLang="zh-CN" sz="2400" b="1" smtClean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r>
              <a:rPr lang="zh-CN" altLang="en-US" sz="2300" b="1" smtClean="0">
                <a:latin typeface="楷体" pitchFamily="49" charset="-122"/>
                <a:ea typeface="楷体" pitchFamily="49" charset="-122"/>
                <a:cs typeface="+mj-cs"/>
              </a:rPr>
              <a:t>    哥伦比亚内战不断，整个拉丁美洲被外来文明侵入，又被排斥在现代文明世界的进程之外，没有办法解决自身的社会问题。</a:t>
            </a:r>
            <a:endParaRPr lang="en-US" altLang="zh-CN" sz="2300" b="1" smtClean="0">
              <a:latin typeface="楷体" pitchFamily="49" charset="-122"/>
              <a:ea typeface="楷体" pitchFamily="49" charset="-122"/>
              <a:cs typeface="+mj-cs"/>
            </a:endParaRPr>
          </a:p>
          <a:p>
            <a:pPr lvl="0">
              <a:spcBef>
                <a:spcPct val="0"/>
              </a:spcBef>
            </a:pPr>
            <a:endParaRPr kumimoji="0" lang="en-US" altLang="zh-CN" sz="25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zh-CN" altLang="en-US" sz="2400" b="1" smtClean="0">
                <a:solidFill>
                  <a:schemeClr val="accent1">
                    <a:lumMod val="75000"/>
                  </a:schemeClr>
                </a:solidFill>
              </a:rPr>
              <a:t>马尔克斯想通过这部小说表现什么？</a:t>
            </a:r>
            <a:endParaRPr lang="en-US" altLang="zh-CN" sz="2400" b="1" smtClean="0">
              <a:solidFill>
                <a:schemeClr val="accent1">
                  <a:lumMod val="75000"/>
                </a:schemeClr>
              </a:solidFill>
            </a:endParaRPr>
          </a:p>
          <a:p>
            <a:pPr lvl="0">
              <a:spcBef>
                <a:spcPct val="0"/>
              </a:spcBef>
            </a:pPr>
            <a:endParaRPr kumimoji="0" lang="en-US" altLang="zh-CN" sz="21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>
              <a:spcBef>
                <a:spcPct val="0"/>
              </a:spcBef>
              <a:defRPr/>
            </a:pPr>
            <a:r>
              <a:rPr lang="zh-CN" altLang="en-US" sz="27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  （</a:t>
            </a:r>
            <a:r>
              <a:rPr lang="zh-CN" altLang="en-US" sz="23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拉丁美洲）人应该怎样活着？</a:t>
            </a:r>
            <a:endParaRPr lang="en-US" altLang="zh-CN" sz="23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>
              <a:spcBef>
                <a:spcPct val="0"/>
              </a:spcBef>
              <a:defRPr/>
            </a:pPr>
            <a:r>
              <a:rPr lang="en-US" altLang="zh-CN" sz="23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   </a:t>
            </a:r>
            <a:r>
              <a:rPr lang="zh-CN" altLang="en-US" sz="23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+mj-cs"/>
              </a:rPr>
              <a:t>拉丁美洲何去何从？</a:t>
            </a:r>
            <a:endParaRPr lang="en-US" altLang="zh-CN" sz="2300" b="1" smtClean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+mj-cs"/>
            </a:endParaRPr>
          </a:p>
          <a:p>
            <a:pPr>
              <a:spcBef>
                <a:spcPct val="0"/>
              </a:spcBef>
              <a:defRPr/>
            </a:pPr>
            <a:r>
              <a:rPr lang="zh-CN" altLang="en-US" sz="2300" b="1" smtClean="0">
                <a:latin typeface="楷体" pitchFamily="49" charset="-122"/>
                <a:ea typeface="楷体" pitchFamily="49" charset="-122"/>
                <a:cs typeface="+mj-cs"/>
              </a:rPr>
              <a:t>  “拉丁美洲的历史也是一切巨大然而徒劳的奋斗的总结，是一幕幕事先注定要被人遗忘的戏剧的总和。”（马尔克斯）</a:t>
            </a:r>
            <a:endParaRPr lang="en-US" altLang="zh-CN" sz="2300" b="1" smtClean="0">
              <a:latin typeface="楷体" pitchFamily="49" charset="-122"/>
              <a:ea typeface="楷体" pitchFamily="49" charset="-122"/>
              <a:cs typeface="+mj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9512" y="2348880"/>
            <a:ext cx="5616624" cy="11521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251520" y="4077072"/>
            <a:ext cx="5544616" cy="19442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85720" y="285728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任务二：探究建联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Picture 2" descr="C:\Users\张海琳\Desktop\timg.jf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300192" y="2132856"/>
            <a:ext cx="2401607" cy="348233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3717032"/>
            <a:ext cx="8640960" cy="86409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800" b="1" smtClean="0"/>
              <a:t>       通过本专题研习，你能说一说</a:t>
            </a:r>
            <a:r>
              <a:rPr lang="zh-CN" altLang="en-US" sz="2800" b="1" smtClean="0">
                <a:solidFill>
                  <a:srgbClr val="FF0000"/>
                </a:solidFill>
              </a:rPr>
              <a:t>小说与作家之间的关系吗</a:t>
            </a:r>
            <a:r>
              <a:rPr lang="zh-CN" altLang="en-US" sz="2800" b="1" smtClean="0"/>
              <a:t>？</a:t>
            </a:r>
            <a:br>
              <a:rPr lang="en-US" altLang="zh-CN" sz="2800" b="1" smtClean="0"/>
            </a:b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496944" cy="2664296"/>
          </a:xfrm>
        </p:spPr>
        <p:txBody>
          <a:bodyPr>
            <a:normAutofit/>
          </a:bodyPr>
          <a:lstStyle/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大卫科波菲尔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（节选）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狄更斯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复活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（节选）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托尔斯泰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老人与海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（节选）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海明威</a:t>
            </a:r>
            <a:endParaRPr lang="en-US" altLang="zh-CN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百年孤独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（节选）</a:t>
            </a:r>
            <a:r>
              <a:rPr lang="en-US" altLang="zh-CN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马尔克斯</a:t>
            </a:r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32656"/>
            <a:ext cx="4536504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归纳探究</a:t>
            </a:r>
            <a:r>
              <a:rPr lang="en-US" altLang="zh-CN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斯人斯文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4797152"/>
            <a:ext cx="7776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/>
              <a:t>我们发现</a:t>
            </a:r>
            <a:r>
              <a:rPr lang="en-US" altLang="zh-CN" sz="2400" b="1" smtClean="0"/>
              <a:t>——</a:t>
            </a:r>
            <a:br>
              <a:rPr lang="en-US" altLang="zh-CN" sz="2400" b="1" smtClean="0"/>
            </a:b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     </a:t>
            </a:r>
            <a:br>
              <a:rPr lang="en-US" altLang="zh-CN" sz="2400" b="1" smtClean="0">
                <a:latin typeface="楷体" pitchFamily="49" charset="-122"/>
                <a:ea typeface="楷体" pitchFamily="49" charset="-122"/>
              </a:rPr>
            </a:br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4644008" y="4149080"/>
            <a:ext cx="4104456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作家为什么能写这样的作品？</a:t>
            </a:r>
            <a:endParaRPr lang="zh-CN" alt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1196752"/>
            <a:ext cx="8640960" cy="86409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800" b="1" smtClean="0"/>
              <a:t>       通过本专题研习，你能说一说</a:t>
            </a:r>
            <a:r>
              <a:rPr lang="zh-CN" altLang="en-US" sz="2800" b="1" smtClean="0">
                <a:solidFill>
                  <a:srgbClr val="FF0000"/>
                </a:solidFill>
              </a:rPr>
              <a:t>小说与作家之间的关系吗</a:t>
            </a:r>
            <a:r>
              <a:rPr lang="zh-CN" altLang="en-US" sz="2800" b="1" smtClean="0"/>
              <a:t>？</a:t>
            </a:r>
            <a:br>
              <a:rPr lang="en-US" altLang="zh-CN" sz="2800" b="1" smtClean="0"/>
            </a:b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32656"/>
            <a:ext cx="4536504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归纳探究</a:t>
            </a:r>
            <a:r>
              <a:rPr lang="en-US" altLang="zh-CN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斯人斯文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2420889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/>
              <a:t>我们发现</a:t>
            </a:r>
            <a:r>
              <a:rPr lang="en-US" altLang="zh-CN" sz="2400" b="1" smtClean="0"/>
              <a:t>——</a:t>
            </a:r>
          </a:p>
          <a:p>
            <a:r>
              <a:rPr lang="en-US" altLang="zh-CN" sz="2400" b="1" smtClean="0"/>
              <a:t>         </a:t>
            </a:r>
            <a:r>
              <a:rPr lang="zh-CN" altLang="en-US" sz="2400" b="1" smtClean="0">
                <a:solidFill>
                  <a:srgbClr val="FF0000"/>
                </a:solidFill>
              </a:rPr>
              <a:t>作家的出身和童年经历对其创作影响巨大。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         想成为作家吗？先成为一名记者吧。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en-US" altLang="zh-CN" sz="2400" b="1" smtClean="0">
                <a:solidFill>
                  <a:schemeClr val="tx2"/>
                </a:solidFill>
              </a:rPr>
              <a:t>                     </a:t>
            </a:r>
            <a:r>
              <a:rPr lang="zh-CN" altLang="en-US" sz="2000" b="1" smtClean="0">
                <a:solidFill>
                  <a:schemeClr val="tx2"/>
                </a:solidFill>
              </a:rPr>
              <a:t>（社会接触面广、关注现实、写作受到训练、勤于动笔）</a:t>
            </a:r>
            <a:endParaRPr lang="en-US" altLang="zh-CN" sz="2000" b="1" smtClean="0">
              <a:solidFill>
                <a:schemeClr val="tx2"/>
              </a:solidFill>
            </a:endParaRPr>
          </a:p>
          <a:p>
            <a:r>
              <a:rPr lang="zh-CN" altLang="en-US" sz="2400" b="1" smtClean="0">
                <a:solidFill>
                  <a:srgbClr val="FF0000"/>
                </a:solidFill>
              </a:rPr>
              <a:t>         社会是一个作家最好的学校，人生中的坎坷经历往往是其创作的财富。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en-US" altLang="zh-CN" sz="2400" b="1" smtClean="0">
                <a:solidFill>
                  <a:srgbClr val="FF0000"/>
                </a:solidFill>
              </a:rPr>
              <a:t>         </a:t>
            </a:r>
            <a:r>
              <a:rPr lang="zh-CN" altLang="en-US" sz="2400" b="1" smtClean="0">
                <a:solidFill>
                  <a:srgbClr val="FF0000"/>
                </a:solidFill>
              </a:rPr>
              <a:t>虚构不是虚假，是更广阔深厚的真实。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en-US" altLang="zh-CN" sz="2400" b="1" smtClean="0">
                <a:solidFill>
                  <a:srgbClr val="FF0000"/>
                </a:solidFill>
              </a:rPr>
              <a:t>         </a:t>
            </a:r>
          </a:p>
          <a:p>
            <a:endParaRPr lang="en-US" altLang="zh-CN" sz="2400" b="1" smtClean="0">
              <a:solidFill>
                <a:srgbClr val="FF0000"/>
              </a:solidFill>
            </a:endParaRPr>
          </a:p>
          <a:p>
            <a:r>
              <a:rPr lang="en-US" altLang="zh-CN" sz="2400" b="1" smtClean="0">
                <a:solidFill>
                  <a:srgbClr val="FF0000"/>
                </a:solidFill>
              </a:rPr>
              <a:t>         </a:t>
            </a:r>
            <a:r>
              <a:rPr lang="en-US" altLang="zh-CN" sz="2000" b="1" smtClean="0">
                <a:solidFill>
                  <a:srgbClr val="FF0000"/>
                </a:solidFill>
              </a:rPr>
              <a:t>         </a:t>
            </a:r>
          </a:p>
          <a:p>
            <a:r>
              <a:rPr lang="en-US" altLang="zh-CN" sz="2400" b="1" smtClean="0">
                <a:solidFill>
                  <a:srgbClr val="FF0000"/>
                </a:solidFill>
              </a:rPr>
              <a:t>          </a:t>
            </a:r>
          </a:p>
          <a:p>
            <a:br>
              <a:rPr lang="en-US" altLang="zh-CN" sz="2400" b="1" smtClean="0"/>
            </a:br>
            <a:r>
              <a:rPr lang="en-US" altLang="zh-CN" sz="2400" b="1" smtClean="0">
                <a:latin typeface="楷体" pitchFamily="49" charset="-122"/>
                <a:ea typeface="楷体" pitchFamily="49" charset="-122"/>
              </a:rPr>
              <a:t>        </a:t>
            </a:r>
            <a:br>
              <a:rPr lang="en-US" altLang="zh-CN" sz="2400" b="1" smtClean="0">
                <a:latin typeface="楷体" pitchFamily="49" charset="-122"/>
                <a:ea typeface="楷体" pitchFamily="49" charset="-122"/>
              </a:rPr>
            </a:br>
            <a:endParaRPr lang="zh-CN" altLang="en-US" sz="2400"/>
          </a:p>
        </p:txBody>
      </p:sp>
      <p:sp>
        <p:nvSpPr>
          <p:cNvPr id="6" name="TextBox 5"/>
          <p:cNvSpPr txBox="1"/>
          <p:nvPr/>
        </p:nvSpPr>
        <p:spPr>
          <a:xfrm>
            <a:off x="4644008" y="1700808"/>
            <a:ext cx="4104456" cy="461665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作家为什么能写这样的作品？</a:t>
            </a:r>
            <a:endParaRPr lang="zh-CN" altLang="en-US" sz="24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844824"/>
            <a:ext cx="8599984" cy="1470025"/>
          </a:xfrm>
        </p:spPr>
        <p:txBody>
          <a:bodyPr>
            <a:normAutofit fontScale="90000"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“真实、典型、圆形、成长”的人物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43108" y="3500438"/>
            <a:ext cx="6400800" cy="1752600"/>
          </a:xfrm>
        </p:spPr>
        <p:txBody>
          <a:bodyPr/>
          <a:lstStyle/>
          <a:p>
            <a:pPr algn="r"/>
            <a:r>
              <a:rPr lang="en-US" altLang="zh-CN" b="1" smtClean="0"/>
              <a:t>——</a:t>
            </a:r>
            <a:r>
              <a:rPr lang="zh-CN" altLang="en-US" b="1" smtClean="0"/>
              <a:t>小说单元专题研习四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《</a:t>
            </a:r>
            <a:r>
              <a:rPr lang="zh-CN" altLang="en-US" b="1" smtClean="0"/>
              <a:t>大卫</a:t>
            </a:r>
            <a:r>
              <a:rPr lang="en-US" altLang="zh-CN" b="1" smtClean="0"/>
              <a:t>·</a:t>
            </a:r>
            <a:r>
              <a:rPr lang="zh-CN" altLang="en-US" b="1" smtClean="0"/>
              <a:t>科波菲尔</a:t>
            </a:r>
            <a:r>
              <a:rPr lang="en-US" altLang="zh-CN" b="1" smtClean="0"/>
              <a:t>》</a:t>
            </a:r>
            <a:r>
              <a:rPr lang="zh-CN" altLang="en-US" sz="3200" b="1" smtClean="0"/>
              <a:t>（节选）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朗读：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r>
              <a:rPr lang="zh-CN" altLang="en-US" sz="3600" b="1" smtClean="0"/>
              <a:t>米考伯先生</a:t>
            </a:r>
            <a:endParaRPr lang="en-US" altLang="zh-CN" sz="3600" b="1" smtClean="0"/>
          </a:p>
          <a:p>
            <a:r>
              <a:rPr lang="zh-CN" altLang="en-US" sz="3600" b="1" smtClean="0"/>
              <a:t>米考伯太太</a:t>
            </a:r>
            <a:endParaRPr lang="en-US" altLang="zh-CN" sz="3600" b="1" smtClean="0"/>
          </a:p>
          <a:p>
            <a:r>
              <a:rPr lang="zh-CN" altLang="en-US" b="1" smtClean="0"/>
              <a:t>鞋匠</a:t>
            </a:r>
            <a:endParaRPr lang="en-US" altLang="zh-CN" b="1" smtClean="0"/>
          </a:p>
          <a:p>
            <a:r>
              <a:rPr lang="zh-CN" altLang="en-US" sz="3600" b="1" smtClean="0"/>
              <a:t>大卫</a:t>
            </a:r>
            <a:r>
              <a:rPr lang="en-US" altLang="zh-CN" sz="3600" b="1" smtClean="0"/>
              <a:t>·</a:t>
            </a:r>
            <a:r>
              <a:rPr lang="zh-CN" altLang="en-US" sz="3600" b="1" smtClean="0"/>
              <a:t>科波菲尔</a:t>
            </a:r>
            <a:endParaRPr lang="en-US" altLang="zh-CN" sz="3600" b="1" smtClean="0"/>
          </a:p>
          <a:p>
            <a:endParaRPr lang="en-US" altLang="zh-CN" sz="3600" b="1" smtClean="0"/>
          </a:p>
          <a:p>
            <a:r>
              <a:rPr lang="zh-CN" altLang="en-US" sz="4000" b="1" smtClean="0">
                <a:solidFill>
                  <a:srgbClr val="FF0000"/>
                </a:solidFill>
              </a:rPr>
              <a:t>梳理情节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1158968"/>
          </a:xfrm>
        </p:spPr>
        <p:txBody>
          <a:bodyPr/>
          <a:lstStyle/>
          <a:p>
            <a:r>
              <a:rPr lang="zh-CN" altLang="en-US" b="1" smtClean="0"/>
              <a:t>全班分四个小组，每组选择一篇课文，组内再分人物。</a:t>
            </a:r>
            <a:endParaRPr lang="en-US" altLang="zh-CN" b="1" smtClean="0"/>
          </a:p>
        </p:txBody>
      </p:sp>
      <p:sp>
        <p:nvSpPr>
          <p:cNvPr id="4" name="TextBox 3"/>
          <p:cNvSpPr txBox="1"/>
          <p:nvPr/>
        </p:nvSpPr>
        <p:spPr>
          <a:xfrm>
            <a:off x="395536" y="476672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任务一：小组分工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564904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任务二：再读探究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395536" y="4149080"/>
            <a:ext cx="8229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500034" y="3357562"/>
            <a:ext cx="8229600" cy="115896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zh-CN" altLang="en-US" sz="3200" b="1" smtClean="0"/>
              <a:t>再次细读文本，勾画出表现人物形象的语句，</a:t>
            </a:r>
            <a:r>
              <a:rPr lang="zh-CN" altLang="en-US" sz="3200" b="1" smtClean="0">
                <a:solidFill>
                  <a:srgbClr val="FF0000"/>
                </a:solidFill>
              </a:rPr>
              <a:t>归纳人物形象特征，探究人物典型意义。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4500570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任务三：整合分享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内容占位符 2"/>
          <p:cNvSpPr txBox="1"/>
          <p:nvPr/>
        </p:nvSpPr>
        <p:spPr>
          <a:xfrm>
            <a:off x="500034" y="5357826"/>
            <a:ext cx="8229600" cy="115896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zh-CN" altLang="en-US" sz="3200" b="1" smtClean="0"/>
              <a:t>小组内整合，在班级内展示分享。</a:t>
            </a:r>
            <a:endParaRPr lang="en-US" altLang="zh-CN" sz="3200" b="1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lang="zh-CN" altLang="en-US" sz="3200" b="1" smtClean="0">
                <a:solidFill>
                  <a:srgbClr val="FF0000"/>
                </a:solidFill>
              </a:rPr>
              <a:t>各组提问探讨，言之成理，言之有据</a:t>
            </a:r>
            <a:r>
              <a:rPr lang="zh-CN" altLang="en-US" sz="3200" b="1" smtClean="0"/>
              <a:t>。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 build="p"/>
      <p:bldP spid="8" grpId="0"/>
      <p:bldP spid="9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6" y="1628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zh-CN" altLang="en-US" sz="60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好的小说必须有好的语言</a:t>
            </a:r>
            <a:endParaRPr lang="zh-CN" altLang="en-US" sz="60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43108" y="3500438"/>
            <a:ext cx="6400800" cy="792658"/>
          </a:xfrm>
        </p:spPr>
        <p:txBody>
          <a:bodyPr/>
          <a:lstStyle/>
          <a:p>
            <a:pPr algn="r"/>
            <a:r>
              <a:rPr lang="en-US" altLang="zh-CN" b="1" smtClean="0"/>
              <a:t>——</a:t>
            </a:r>
            <a:r>
              <a:rPr lang="zh-CN" altLang="en-US" b="1" smtClean="0"/>
              <a:t>小说单元专题研习五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1944216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b="1" smtClean="0"/>
              <a:t>四篇作品中，你觉得哪一篇的语言更有意思／更打动你？请找出至少两处，并说说理由。</a:t>
            </a:r>
            <a:endParaRPr lang="en-US" altLang="zh-CN" b="1" smtClean="0"/>
          </a:p>
          <a:p>
            <a:r>
              <a:rPr lang="zh-CN" altLang="en-US" b="1" smtClean="0"/>
              <a:t>提示：可从语言本身的准确传神入手，也可以联系人物形象和主题表达来谈。</a:t>
            </a:r>
            <a:endParaRPr lang="en-US" altLang="zh-CN" b="1" smtClean="0"/>
          </a:p>
        </p:txBody>
      </p:sp>
      <p:sp>
        <p:nvSpPr>
          <p:cNvPr id="4" name="TextBox 3"/>
          <p:cNvSpPr txBox="1"/>
          <p:nvPr/>
        </p:nvSpPr>
        <p:spPr>
          <a:xfrm>
            <a:off x="467544" y="692696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任务一：揣摩语言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395536" y="4149080"/>
            <a:ext cx="8229600" cy="24048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33264"/>
            <a:ext cx="9036496" cy="6624736"/>
          </a:xfrm>
        </p:spPr>
        <p:txBody>
          <a:bodyPr>
            <a:normAutofit/>
          </a:bodyPr>
          <a:lstStyle/>
          <a:p>
            <a:r>
              <a:rPr lang="zh-CN" altLang="en-US" sz="2600" smtClean="0">
                <a:latin typeface="楷体" pitchFamily="49" charset="-122"/>
                <a:ea typeface="楷体" pitchFamily="49" charset="-122"/>
              </a:rPr>
              <a:t>“这位，”那个陌生人说，语调中有一种屈尊俯就的口气，还有一种说不出的装成文雅的气派，给我印象很深，“就是</a:t>
            </a:r>
            <a:r>
              <a:rPr lang="zh-CN" altLang="en-US" sz="2600" u="sng" smtClean="0">
                <a:latin typeface="楷体" pitchFamily="49" charset="-122"/>
                <a:ea typeface="楷体" pitchFamily="49" charset="-122"/>
              </a:rPr>
              <a:t>科波菲尔少爷</a:t>
            </a:r>
            <a:r>
              <a:rPr lang="zh-CN" altLang="en-US" sz="2600" smtClean="0">
                <a:latin typeface="楷体" pitchFamily="49" charset="-122"/>
                <a:ea typeface="楷体" pitchFamily="49" charset="-122"/>
              </a:rPr>
              <a:t>了。</a:t>
            </a:r>
            <a:r>
              <a:rPr lang="zh-CN" altLang="en-US" sz="2600" u="sng" smtClean="0">
                <a:latin typeface="楷体" pitchFamily="49" charset="-122"/>
                <a:ea typeface="楷体" pitchFamily="49" charset="-122"/>
              </a:rPr>
              <a:t>你好吗，先生</a:t>
            </a:r>
            <a:r>
              <a:rPr lang="zh-CN" altLang="en-US" sz="2600" smtClean="0">
                <a:latin typeface="楷体" pitchFamily="49" charset="-122"/>
                <a:ea typeface="楷体" pitchFamily="49" charset="-122"/>
              </a:rPr>
              <a:t>？”</a:t>
            </a:r>
            <a:endParaRPr lang="en-US" altLang="zh-CN" sz="26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smtClean="0">
                <a:latin typeface="楷体" pitchFamily="49" charset="-122"/>
                <a:ea typeface="楷体" pitchFamily="49" charset="-122"/>
              </a:rPr>
              <a:t>我说我很好，希望他也好。其实，老天爷知道，当时我心里非常局促不安，可是当时我不便多诉苦，所以我说我很好，还希望他也好。</a:t>
            </a:r>
            <a:endParaRPr lang="en-US" altLang="zh-CN" sz="260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600" smtClean="0">
                <a:latin typeface="楷体" pitchFamily="49" charset="-122"/>
                <a:ea typeface="楷体" pitchFamily="49" charset="-122"/>
              </a:rPr>
              <a:t>“感谢老天爷，”陌生人回答说，“我很好。我收到谋得斯通先生的一封信，信里提到，要我把我住家后面的一间空着的屋子</a:t>
            </a:r>
            <a:r>
              <a:rPr lang="en-US" altLang="zh-CN" sz="260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600" smtClean="0">
                <a:latin typeface="楷体" pitchFamily="49" charset="-122"/>
                <a:ea typeface="楷体" pitchFamily="49" charset="-122"/>
              </a:rPr>
              <a:t>拿他，简而言之，出租</a:t>
            </a:r>
            <a:r>
              <a:rPr lang="en-US" altLang="zh-CN" sz="260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600" smtClean="0">
                <a:latin typeface="楷体" pitchFamily="49" charset="-122"/>
                <a:ea typeface="楷体" pitchFamily="49" charset="-122"/>
              </a:rPr>
              <a:t>简而言之，”陌生人含着微笑，突然露出亲密的样子说道，“用作卧室</a:t>
            </a:r>
            <a:r>
              <a:rPr lang="en-US" altLang="zh-CN" sz="260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600" smtClean="0">
                <a:latin typeface="楷体" pitchFamily="49" charset="-122"/>
                <a:ea typeface="楷体" pitchFamily="49" charset="-122"/>
              </a:rPr>
              <a:t>现在能接待</a:t>
            </a:r>
            <a:r>
              <a:rPr lang="zh-CN" altLang="en-US" sz="2600" u="sng" smtClean="0">
                <a:latin typeface="楷体" pitchFamily="49" charset="-122"/>
                <a:ea typeface="楷体" pitchFamily="49" charset="-122"/>
              </a:rPr>
              <a:t>这么一位初来的年轻创业者</a:t>
            </a:r>
            <a:r>
              <a:rPr lang="zh-CN" altLang="en-US" sz="260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600" u="sng" smtClean="0">
                <a:latin typeface="楷体" pitchFamily="49" charset="-122"/>
                <a:ea typeface="楷体" pitchFamily="49" charset="-122"/>
              </a:rPr>
              <a:t>这是本人的荣幸</a:t>
            </a:r>
            <a:r>
              <a:rPr lang="zh-CN" altLang="en-US" sz="2600" smtClean="0">
                <a:latin typeface="楷体" pitchFamily="49" charset="-122"/>
                <a:ea typeface="楷体" pitchFamily="49" charset="-122"/>
              </a:rPr>
              <a:t>。”说着，陌生人挥了挥手，</a:t>
            </a:r>
            <a:r>
              <a:rPr lang="zh-CN" altLang="en-US" sz="2600" u="sng" smtClean="0">
                <a:latin typeface="楷体" pitchFamily="49" charset="-122"/>
                <a:ea typeface="楷体" pitchFamily="49" charset="-122"/>
              </a:rPr>
              <a:t>把下巴架在了衬衣的硬领上</a:t>
            </a:r>
            <a:r>
              <a:rPr lang="zh-CN" altLang="en-US" sz="260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60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5661248"/>
            <a:ext cx="87849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/>
              <a:t>米考伯先生“屈尊俯就”和“说不出的装成文雅的气派”</a:t>
            </a:r>
            <a:r>
              <a:rPr lang="zh-CN" altLang="en-US" sz="2400" b="1" u="sng" smtClean="0"/>
              <a:t>的表现</a:t>
            </a:r>
            <a:r>
              <a:rPr lang="zh-CN" altLang="en-US" sz="2400" b="1" smtClean="0"/>
              <a:t>。</a:t>
            </a:r>
            <a:endParaRPr lang="en-US" altLang="zh-CN" sz="2400" b="1" smtClean="0"/>
          </a:p>
          <a:p>
            <a:r>
              <a:rPr lang="zh-CN" altLang="en-US" sz="2400" b="1" smtClean="0"/>
              <a:t>谈及出租时，米考伯先生的停顿和“简而言之”。</a:t>
            </a:r>
            <a:endParaRPr lang="en-US" altLang="zh-CN" sz="2400" b="1" smtClean="0"/>
          </a:p>
          <a:p>
            <a:r>
              <a:rPr lang="zh-CN" altLang="en-US" sz="2400" b="1" smtClean="0"/>
              <a:t>“可是当时我不便多诉苦”</a:t>
            </a:r>
            <a:endParaRPr lang="en-US" altLang="zh-CN" sz="2400" b="1" smtClean="0"/>
          </a:p>
          <a:p>
            <a:endParaRPr lang="en-US" altLang="zh-CN" sz="2400" b="1" smtClean="0"/>
          </a:p>
          <a:p>
            <a:endParaRPr lang="zh-CN" altLang="en-US" sz="2400" b="1"/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Box 4"/>
          <p:cNvSpPr txBox="1"/>
          <p:nvPr/>
        </p:nvSpPr>
        <p:spPr>
          <a:xfrm>
            <a:off x="395536" y="620688"/>
            <a:ext cx="3960440" cy="646331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任务二：设境摹写</a:t>
            </a:r>
            <a:endParaRPr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323528" y="1484784"/>
            <a:ext cx="8229600" cy="1158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根据自己的阅读经验和生活体验，虚构情境，摹写自己选择的语段。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《</a:t>
            </a:r>
            <a:r>
              <a:rPr lang="zh-CN" altLang="en-US" b="1" smtClean="0"/>
              <a:t>大卫</a:t>
            </a:r>
            <a:r>
              <a:rPr lang="en-US" altLang="zh-CN" b="1" smtClean="0"/>
              <a:t>·</a:t>
            </a:r>
            <a:r>
              <a:rPr lang="zh-CN" altLang="en-US" b="1" smtClean="0"/>
              <a:t>科波菲尔</a:t>
            </a:r>
            <a:r>
              <a:rPr lang="en-US" altLang="zh-CN" b="1" smtClean="0"/>
              <a:t>》</a:t>
            </a:r>
            <a:r>
              <a:rPr lang="zh-CN" altLang="en-US" sz="3200" b="1" smtClean="0"/>
              <a:t>（节选）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梳理情节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r>
              <a:rPr lang="zh-CN" altLang="en-US" sz="2800" b="1" smtClean="0">
                <a:solidFill>
                  <a:schemeClr val="tx2">
                    <a:lumMod val="75000"/>
                  </a:schemeClr>
                </a:solidFill>
              </a:rPr>
              <a:t>（开端）</a:t>
            </a:r>
            <a:r>
              <a:rPr lang="zh-CN" altLang="en-US" sz="2800" b="1" smtClean="0"/>
              <a:t>大卫成为货行里洗瓶子的童工。</a:t>
            </a:r>
            <a:endParaRPr lang="en-US" altLang="zh-CN" sz="2800" b="1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800" b="1" smtClean="0">
                <a:solidFill>
                  <a:schemeClr val="tx2">
                    <a:lumMod val="75000"/>
                  </a:schemeClr>
                </a:solidFill>
              </a:rPr>
              <a:t>（发展）</a:t>
            </a:r>
            <a:r>
              <a:rPr lang="zh-CN" altLang="en-US" sz="2800" b="1" smtClean="0"/>
              <a:t>大卫租住米考伯家的房子，因而结识了米考伯夫妇。</a:t>
            </a:r>
            <a:endParaRPr lang="en-US" altLang="zh-CN" sz="2800" b="1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800" b="1" smtClean="0">
                <a:solidFill>
                  <a:schemeClr val="tx2">
                    <a:lumMod val="75000"/>
                  </a:schemeClr>
                </a:solidFill>
              </a:rPr>
              <a:t>（高潮）</a:t>
            </a:r>
            <a:r>
              <a:rPr lang="zh-CN" altLang="en-US" sz="2800" b="1" smtClean="0"/>
              <a:t>米考伯夫妇生活窘迫，最终米考伯先生因欠债被关进了法院监狱。</a:t>
            </a:r>
            <a:endParaRPr lang="en-US" altLang="zh-CN" sz="2800" b="1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sz="2800" b="1" smtClean="0">
                <a:solidFill>
                  <a:schemeClr val="tx2">
                    <a:lumMod val="75000"/>
                  </a:schemeClr>
                </a:solidFill>
              </a:rPr>
              <a:t>（结局）</a:t>
            </a:r>
            <a:r>
              <a:rPr lang="zh-CN" altLang="en-US" sz="2800" b="1" smtClean="0"/>
              <a:t>大卫仍在货行做工，虽然与米考伯夫妇结下了友谊，但他仍孑然一身，苦恼自知。</a:t>
            </a:r>
            <a:endParaRPr lang="zh-CN" altLang="en-US" sz="2800" b="1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《</a:t>
            </a:r>
            <a:r>
              <a:rPr lang="zh-CN" altLang="en-US" b="1" smtClean="0"/>
              <a:t>复活</a:t>
            </a:r>
            <a:r>
              <a:rPr lang="en-US" altLang="zh-CN" b="1" smtClean="0"/>
              <a:t>》</a:t>
            </a:r>
            <a:r>
              <a:rPr lang="zh-CN" altLang="en-US" sz="3200" b="1" smtClean="0"/>
              <a:t>（节选）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朗读：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r>
              <a:rPr lang="zh-CN" altLang="en-US" sz="3600" b="1" smtClean="0"/>
              <a:t>玛丝洛娃</a:t>
            </a:r>
            <a:endParaRPr lang="en-US" altLang="zh-CN" sz="3600" b="1" smtClean="0"/>
          </a:p>
          <a:p>
            <a:r>
              <a:rPr lang="zh-CN" altLang="en-US" sz="3600" b="1" smtClean="0"/>
              <a:t>聂赫留朵夫</a:t>
            </a:r>
            <a:endParaRPr lang="en-US" altLang="zh-CN" sz="3600" b="1" smtClean="0"/>
          </a:p>
          <a:p>
            <a:endParaRPr lang="en-US" altLang="zh-CN" sz="3600" b="1" smtClean="0"/>
          </a:p>
          <a:p>
            <a:r>
              <a:rPr lang="zh-CN" altLang="en-US" sz="4000" b="1" smtClean="0">
                <a:solidFill>
                  <a:srgbClr val="FF0000"/>
                </a:solidFill>
              </a:rPr>
              <a:t>梳理情节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《</a:t>
            </a:r>
            <a:r>
              <a:rPr lang="zh-CN" altLang="en-US" b="1" smtClean="0"/>
              <a:t>复活</a:t>
            </a:r>
            <a:r>
              <a:rPr lang="en-US" altLang="zh-CN" b="1" smtClean="0"/>
              <a:t>》</a:t>
            </a:r>
            <a:r>
              <a:rPr lang="zh-CN" altLang="en-US" sz="3200" b="1" smtClean="0"/>
              <a:t>（节选）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328592"/>
          </a:xfrm>
        </p:spPr>
        <p:txBody>
          <a:bodyPr>
            <a:norm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梳理情节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r>
              <a:rPr lang="zh-CN" altLang="en-US" sz="2800" b="1" smtClean="0"/>
              <a:t>（开端）聂赫留朵夫探监并隔着栅栏认罪，但玛丝洛娃一开始并没有认出他来。</a:t>
            </a:r>
            <a:endParaRPr lang="en-US" altLang="zh-CN" sz="2800" b="1" smtClean="0"/>
          </a:p>
          <a:p>
            <a:r>
              <a:rPr lang="zh-CN" altLang="en-US" sz="2800" b="1" smtClean="0"/>
              <a:t>（发展）玛丝洛娃认出聂赫留朵夫后被带出栅栏，聂赫留朵夫忏悔并询问往事，玛丝洛娃漠然而应。</a:t>
            </a:r>
            <a:endParaRPr lang="en-US" altLang="zh-CN" sz="2800" b="1" smtClean="0"/>
          </a:p>
          <a:p>
            <a:r>
              <a:rPr lang="zh-CN" altLang="en-US" sz="2800" b="1" smtClean="0"/>
              <a:t>（高潮）玛丝洛娃将聂赫留朵夫看做是可利用的人，聂赫留朵夫的内心虽有刹那动摇，但他请求饶恕，并希望玛丝洛娃能觉醒。</a:t>
            </a:r>
            <a:endParaRPr lang="en-US" altLang="zh-CN" sz="2800" b="1" smtClean="0"/>
          </a:p>
          <a:p>
            <a:r>
              <a:rPr lang="zh-CN" altLang="en-US" sz="2800" b="1" smtClean="0"/>
              <a:t>（结局）聂赫留朵夫探监结束，他约定还要再来探望玛丝洛娃。玛丝洛娃并未感动。</a:t>
            </a:r>
            <a:endParaRPr lang="en-US" altLang="zh-CN" sz="2800" b="1" smtClean="0"/>
          </a:p>
          <a:p>
            <a:endParaRPr lang="zh-CN" altLang="en-US" sz="28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《</a:t>
            </a:r>
            <a:r>
              <a:rPr lang="zh-CN" altLang="en-US" b="1" smtClean="0"/>
              <a:t>老人与海</a:t>
            </a:r>
            <a:r>
              <a:rPr lang="en-US" altLang="zh-CN" b="1" smtClean="0"/>
              <a:t>》</a:t>
            </a:r>
            <a:r>
              <a:rPr lang="zh-CN" altLang="en-US" sz="3200" b="1" smtClean="0"/>
              <a:t>（节选）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</a:rPr>
              <a:t>朗读：</a:t>
            </a:r>
            <a:endParaRPr lang="en-US" altLang="zh-CN" sz="4000" b="1" smtClean="0">
              <a:solidFill>
                <a:srgbClr val="FF0000"/>
              </a:solidFill>
            </a:endParaRPr>
          </a:p>
          <a:p>
            <a:r>
              <a:rPr lang="zh-CN" altLang="en-US" sz="3600" b="1" smtClean="0"/>
              <a:t>桑地亚哥老人</a:t>
            </a:r>
            <a:endParaRPr lang="en-US" altLang="zh-CN" sz="3600" b="1" smtClean="0"/>
          </a:p>
          <a:p>
            <a:endParaRPr lang="en-US" altLang="zh-CN" sz="4000" b="1" smtClean="0"/>
          </a:p>
          <a:p>
            <a:r>
              <a:rPr lang="zh-CN" altLang="en-US" sz="4000" b="1" smtClean="0">
                <a:solidFill>
                  <a:srgbClr val="FF0000"/>
                </a:solidFill>
              </a:rPr>
              <a:t>梳理情节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smtClean="0"/>
              <a:t>《</a:t>
            </a:r>
            <a:r>
              <a:rPr lang="zh-CN" altLang="en-US" b="1" smtClean="0"/>
              <a:t>老人与海</a:t>
            </a:r>
            <a:r>
              <a:rPr lang="en-US" altLang="zh-CN" b="1" smtClean="0"/>
              <a:t>》</a:t>
            </a:r>
            <a:r>
              <a:rPr lang="zh-CN" altLang="en-US" sz="3200" b="1" smtClean="0"/>
              <a:t>（节选）</a:t>
            </a:r>
            <a:endParaRPr lang="zh-CN" altLang="en-US" sz="32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529408"/>
            <a:ext cx="8712968" cy="5328592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梳理情节</a:t>
            </a:r>
            <a:endParaRPr lang="en-US" altLang="zh-CN" sz="2800" b="1" smtClean="0">
              <a:solidFill>
                <a:srgbClr val="FF0000"/>
              </a:solidFill>
            </a:endParaRPr>
          </a:p>
          <a:p>
            <a:r>
              <a:rPr lang="zh-CN" altLang="en-US" sz="2800" b="1" smtClean="0"/>
              <a:t>老人捕得大鱼，在归途中与第一条寻味而来的鲭鲨搏斗，老人杀死了鲭鲨但 失去了鱼叉和绳子，鱼肉也被咬掉了四十磅。</a:t>
            </a:r>
            <a:endParaRPr lang="en-US" altLang="zh-CN" sz="2800" b="1" smtClean="0"/>
          </a:p>
          <a:p>
            <a:r>
              <a:rPr lang="zh-CN" altLang="en-US" sz="2800" b="1" smtClean="0"/>
              <a:t>老人用刀子杀死了来进攻的两条加拉诺鲨，鱼肉被吃掉了四分之一，老人的手也受伤流血了。</a:t>
            </a:r>
            <a:endParaRPr lang="en-US" altLang="zh-CN" sz="2800" b="1" smtClean="0"/>
          </a:p>
          <a:p>
            <a:r>
              <a:rPr lang="zh-CN" altLang="en-US" sz="2800" b="1" smtClean="0"/>
              <a:t>老人用刀子杀死了一条独自赶来的铲鼻鲨，老人的刀子折断了。</a:t>
            </a:r>
            <a:endParaRPr lang="en-US" altLang="zh-CN" sz="2800" b="1" smtClean="0"/>
          </a:p>
          <a:p>
            <a:r>
              <a:rPr lang="zh-CN" altLang="en-US" sz="2800" b="1" smtClean="0"/>
              <a:t>老人用短棍击退了两条加拉诺鲨，鱼肉的一半都毁了。</a:t>
            </a:r>
            <a:endParaRPr lang="en-US" altLang="zh-CN" sz="2800" b="1" smtClean="0"/>
          </a:p>
          <a:p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半夜时分，老人用短棍劈打成群结队的鲨鱼，棍子丢了就用舵柄，舵柄断了就用手柄，但大马林鱼只剩下了残骸。</a:t>
            </a:r>
            <a:endParaRPr lang="en-US" altLang="zh-CN" sz="2800" b="1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smtClean="0">
                <a:ea typeface="楷体_GB2312" pitchFamily="49" charset="-122"/>
              </a:rPr>
              <a:t>老人终于靠岸停船，他独自一人扛着桅杆爬上岸，回到自己的小棚屋睡着了。</a:t>
            </a:r>
            <a:endParaRPr lang="en-US" altLang="zh-CN" sz="2800" b="1" smtClean="0"/>
          </a:p>
          <a:p>
            <a:endParaRPr lang="en-US" altLang="zh-CN" sz="2800" b="1" smtClean="0"/>
          </a:p>
          <a:p>
            <a:endParaRPr lang="en-US" altLang="zh-CN" sz="4000" b="1" smtClean="0">
              <a:solidFill>
                <a:srgbClr val="FF0000"/>
              </a:solidFill>
            </a:endParaRPr>
          </a:p>
          <a:p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278</Paragraphs>
  <Slides>44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baseType="lpstr" size="50">
      <vt:lpstr>Arial</vt:lpstr>
      <vt:lpstr>Calibri</vt:lpstr>
      <vt:lpstr>楷体</vt:lpstr>
      <vt:lpstr>楷体_GB2312</vt:lpstr>
      <vt:lpstr>黑体</vt:lpstr>
      <vt:lpstr>Office 主题</vt:lpstr>
      <vt:lpstr>知识链接：如何鉴赏小说</vt:lpstr>
      <vt:lpstr>读他们的生活</vt:lpstr>
      <vt:lpstr>PowerPoint Presentation</vt:lpstr>
      <vt:lpstr>《大卫·科波菲尔》（节选）</vt:lpstr>
      <vt:lpstr>《大卫·科波菲尔》（节选）</vt:lpstr>
      <vt:lpstr>《复活》（节选）</vt:lpstr>
      <vt:lpstr>《复活》（节选）</vt:lpstr>
      <vt:lpstr>《老人与海》（节选）</vt:lpstr>
      <vt:lpstr>《老人与海》（节选）</vt:lpstr>
      <vt:lpstr>《百年孤独》（节选）</vt:lpstr>
      <vt:lpstr>《百年孤独》（节选）</vt:lpstr>
      <vt:lpstr>    1、要依照主角的情节线来梳理，抓大放小。如果是双主角，那么两方面都要照顾到。    2、梳理时要考虑到首尾关系、冲突点的逻辑关系。    3、语言表达要避免表意不清、用词不当及赘余。</vt:lpstr>
      <vt:lpstr>       读完一篇小说后，我们自然会想，这篇小说到底想表现什么（小说主题）？</vt:lpstr>
      <vt:lpstr>小说到底想表现什么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斯人斯文</vt:lpstr>
      <vt:lpstr>PowerPoint Presentation</vt:lpstr>
      <vt:lpstr>PowerPoint Presentation</vt:lpstr>
      <vt:lpstr>PowerPoint Presentation</vt:lpstr>
      <vt:lpstr>狄更斯篇</vt:lpstr>
      <vt:lpstr>狄更斯（1812—1870）</vt:lpstr>
      <vt:lpstr>PowerPoint Presentation</vt:lpstr>
      <vt:lpstr>托尔斯泰篇</vt:lpstr>
      <vt:lpstr>托尔斯泰（1828—1910）</vt:lpstr>
      <vt:lpstr>PowerPoint Presentation</vt:lpstr>
      <vt:lpstr>海明威篇</vt:lpstr>
      <vt:lpstr>海明威（1899—1961）</vt:lpstr>
      <vt:lpstr>PowerPoint Presentation</vt:lpstr>
      <vt:lpstr>PowerPoint Presentation</vt:lpstr>
      <vt:lpstr>PowerPoint Presentation</vt:lpstr>
      <vt:lpstr>马尔克斯（1927—2014）</vt:lpstr>
      <vt:lpstr>PowerPoint Presentation</vt:lpstr>
      <vt:lpstr>       通过本专题研习，你能说一说小说与作家之间的关系吗？</vt:lpstr>
      <vt:lpstr>       通过本专题研习，你能说一说小说与作家之间的关系吗？</vt:lpstr>
      <vt:lpstr>“真实、典型、圆形、成长”的人物</vt:lpstr>
      <vt:lpstr>PowerPoint Presentation</vt:lpstr>
      <vt:lpstr>好的小说必须有好的语言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2021-02-06T18:48:30.010</cp:lastPrinted>
  <dcterms:created xsi:type="dcterms:W3CDTF">2021-02-06T18:48:30Z</dcterms:created>
  <dcterms:modified xsi:type="dcterms:W3CDTF">2021-02-06T10:48:31Z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