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78" r:id="rId4"/>
    <p:sldId id="256" r:id="rId5"/>
    <p:sldId id="257" r:id="rId6"/>
    <p:sldId id="263" r:id="rId7"/>
    <p:sldId id="264" r:id="rId8"/>
    <p:sldId id="259" r:id="rId9"/>
    <p:sldId id="260" r:id="rId10"/>
    <p:sldId id="258" r:id="rId11"/>
    <p:sldId id="261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auto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auto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auto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auto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auto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auto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171" name="副标题 7170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7172" name="日期占位符 717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73" name="页脚占位符 717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74" name="灯片编号占位符 717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auto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auto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auto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auto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auto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auto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auto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auto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auto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auto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auto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auto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auto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auto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auto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auto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lvl="0" fontAlgn="auto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lvl="0" fontAlgn="auto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147" name="文本占位符 6146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148" name="日期占位符 6147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49" name="页脚占位符 614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50" name="灯片编号占位符 614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3.wav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3.wav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4.wav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5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050" name="标题 4"/>
          <p:cNvSpPr>
            <a:spLocks noGrp="1"/>
          </p:cNvSpPr>
          <p:nvPr/>
        </p:nvSpPr>
        <p:spPr>
          <a:xfrm>
            <a:off x="574040" y="2694305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/>
              <a:t>七年级下册名著复习</a:t>
            </a:r>
            <a:endParaRPr lang="zh-CN" altLang="en-US" sz="5400" b="1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 noRot="1"/>
          </p:cNvSpPr>
          <p:nvPr>
            <p:ph type="ctrTitle"/>
          </p:nvPr>
        </p:nvSpPr>
        <p:spPr/>
        <p:txBody>
          <a:bodyPr anchor="ctr"/>
          <a:p>
            <a:pPr defTabSz="914400">
              <a:buSzPct val="100000"/>
            </a:pPr>
            <a:r>
              <a:rPr lang="zh-CN" altLang="en-US" sz="10600" b="1" kern="1200" baseline="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汉仪综艺体简" pitchFamily="49" charset="-122"/>
              </a:rPr>
              <a:t>海底两万里</a:t>
            </a:r>
            <a:endParaRPr lang="zh-CN" altLang="en-US" sz="10600" b="1" kern="1200" baseline="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汉仪综艺体简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文本占位符 8194"/>
          <p:cNvSpPr>
            <a:spLocks noGrp="1" noRot="1"/>
          </p:cNvSpPr>
          <p:nvPr>
            <p:ph type="body" idx="1"/>
          </p:nvPr>
        </p:nvSpPr>
        <p:spPr>
          <a:xfrm>
            <a:off x="301625" y="990600"/>
            <a:ext cx="8540750" cy="5334000"/>
          </a:xfrm>
        </p:spPr>
        <p:txBody>
          <a:bodyPr/>
          <a:p>
            <a:r>
              <a:rPr lang="en-US" altLang="zh-CN" sz="2800" dirty="0">
                <a:solidFill>
                  <a:srgbClr val="000000"/>
                </a:solidFill>
              </a:rPr>
              <a:t>         </a:t>
            </a:r>
            <a:r>
              <a:rPr lang="zh-CN" altLang="en-US" sz="2800" dirty="0">
                <a:solidFill>
                  <a:srgbClr val="000000"/>
                </a:solidFill>
              </a:rPr>
              <a:t>科幻小说家                     最著名的小说之一。</a:t>
            </a:r>
            <a:endParaRPr lang="zh-CN" altLang="en-US" sz="2800" dirty="0">
              <a:solidFill>
                <a:srgbClr val="000000"/>
              </a:solidFill>
            </a:endParaRPr>
          </a:p>
          <a:p>
            <a:r>
              <a:rPr lang="zh-CN" altLang="en-US" sz="2800" dirty="0">
                <a:solidFill>
                  <a:srgbClr val="000000"/>
                </a:solidFill>
              </a:rPr>
              <a:t>凡尔纳母亲的家族中有许多是航海家，他的启蒙教师还是一位船长的遗孀。幼小的凡尔纳一直向往着远航探险。</a:t>
            </a:r>
            <a:r>
              <a:rPr lang="en-US" altLang="zh-CN" sz="2800" dirty="0">
                <a:solidFill>
                  <a:srgbClr val="000000"/>
                </a:solidFill>
              </a:rPr>
              <a:t>11</a:t>
            </a:r>
            <a:r>
              <a:rPr lang="zh-CN" altLang="en-US" sz="2800" dirty="0">
                <a:solidFill>
                  <a:srgbClr val="000000"/>
                </a:solidFill>
              </a:rPr>
              <a:t>岁时，为了给表妹买一串贝壳项链，他悄悄登上了一艘开往印度的邮船。不料中途被父亲截了回来，挨了一顿揍。在家里，他留着泪向父亲发誓：“以后只躺在床上在幻想中旅行。”正是这样的，使得凡尔纳一生博览群书，在幻想中遨游世界，从而创作出了许多著名的科幻小说，被誉为“                                            ”。</a:t>
            </a:r>
            <a:endParaRPr lang="zh-CN" altLang="en-US" sz="2800" dirty="0">
              <a:solidFill>
                <a:srgbClr val="00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6285" y="990600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法国</a:t>
            </a:r>
            <a:endParaRPr lang="zh-CN" altLang="en-US" sz="2800" dirty="0">
              <a:solidFill>
                <a:srgbClr val="0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33445" y="990600"/>
            <a:ext cx="208851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儒勒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·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凡尔纳</a:t>
            </a:r>
            <a:endParaRPr lang="zh-CN" altLang="en-US" sz="2800" dirty="0">
              <a:solidFill>
                <a:srgbClr val="0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75385" y="4914265"/>
            <a:ext cx="41154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现代科学幻想小说的之父</a:t>
            </a:r>
            <a:endParaRPr lang="zh-CN" altLang="en-US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文本占位符 9218"/>
          <p:cNvSpPr>
            <a:spLocks noGrp="1" noRot="1"/>
          </p:cNvSpPr>
          <p:nvPr>
            <p:ph type="body" idx="1"/>
          </p:nvPr>
        </p:nvSpPr>
        <p:spPr>
          <a:xfrm>
            <a:off x="228600" y="838200"/>
            <a:ext cx="8540750" cy="4194175"/>
          </a:xfrm>
        </p:spPr>
        <p:txBody>
          <a:bodyPr/>
          <a:p>
            <a:r>
              <a:rPr lang="en-US" altLang="zh-CN" sz="4400" b="1" dirty="0">
                <a:solidFill>
                  <a:srgbClr val="000099"/>
                </a:solidFill>
              </a:rPr>
              <a:t>      《</a:t>
            </a:r>
            <a:r>
              <a:rPr lang="zh-CN" altLang="en-US" sz="4400" b="1" dirty="0">
                <a:solidFill>
                  <a:srgbClr val="000099"/>
                </a:solidFill>
              </a:rPr>
              <a:t>海底底万里</a:t>
            </a:r>
            <a:r>
              <a:rPr lang="en-US" altLang="zh-CN" sz="4400" b="1">
                <a:solidFill>
                  <a:srgbClr val="000099"/>
                </a:solidFill>
              </a:rPr>
              <a:t>》</a:t>
            </a:r>
            <a:r>
              <a:rPr lang="zh-CN" altLang="en-US" sz="4400" dirty="0">
                <a:solidFill>
                  <a:srgbClr val="000099"/>
                </a:solidFill>
              </a:rPr>
              <a:t>是凡尔纳的三部曲的第二部</a:t>
            </a:r>
            <a:r>
              <a:rPr lang="zh-CN" altLang="en-US" sz="4400" b="1" dirty="0">
                <a:solidFill>
                  <a:srgbClr val="000099"/>
                </a:solidFill>
              </a:rPr>
              <a:t>，</a:t>
            </a:r>
            <a:r>
              <a:rPr lang="zh-CN" altLang="en-US" sz="4400" dirty="0">
                <a:solidFill>
                  <a:srgbClr val="000099"/>
                </a:solidFill>
              </a:rPr>
              <a:t>第一部是</a:t>
            </a:r>
            <a:endParaRPr lang="zh-CN" altLang="en-US" sz="4400" dirty="0">
              <a:solidFill>
                <a:srgbClr val="000099"/>
              </a:solidFill>
            </a:endParaRPr>
          </a:p>
          <a:p>
            <a:pPr marL="0" indent="0">
              <a:buNone/>
            </a:pPr>
            <a:endParaRPr lang="zh-CN" altLang="en-US" sz="4400" dirty="0">
              <a:solidFill>
                <a:srgbClr val="000099"/>
              </a:solidFill>
            </a:endParaRPr>
          </a:p>
          <a:p>
            <a:pPr marL="0" indent="0">
              <a:buNone/>
            </a:pPr>
            <a:r>
              <a:rPr lang="zh-CN" altLang="en-US" sz="4400" dirty="0">
                <a:solidFill>
                  <a:srgbClr val="000099"/>
                </a:solidFill>
              </a:rPr>
              <a:t>第三部是</a:t>
            </a:r>
            <a:endParaRPr lang="zh-CN" altLang="en-US" sz="4400" b="1" dirty="0">
              <a:solidFill>
                <a:srgbClr val="000099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9615" y="2162810"/>
            <a:ext cx="57962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4400" b="1" dirty="0">
                <a:solidFill>
                  <a:srgbClr val="FF0000"/>
                </a:solidFill>
                <a:sym typeface="+mn-ea"/>
              </a:rPr>
              <a:t>《</a:t>
            </a:r>
            <a:r>
              <a:rPr lang="zh-CN" altLang="en-US" sz="4400" b="1" dirty="0">
                <a:solidFill>
                  <a:srgbClr val="FF0000"/>
                </a:solidFill>
                <a:sym typeface="+mn-ea"/>
              </a:rPr>
              <a:t>格兰特船长的儿女</a:t>
            </a:r>
            <a:r>
              <a:rPr lang="en-US" altLang="zh-CN" sz="4400" b="1" dirty="0">
                <a:solidFill>
                  <a:srgbClr val="FF0000"/>
                </a:solidFill>
                <a:sym typeface="+mn-ea"/>
              </a:rPr>
              <a:t>》</a:t>
            </a:r>
            <a:endParaRPr lang="en-US" altLang="zh-CN" sz="44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55900" y="3116580"/>
            <a:ext cx="29895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4400" b="1" dirty="0">
                <a:solidFill>
                  <a:srgbClr val="000099"/>
                </a:solidFill>
                <a:sym typeface="+mn-ea"/>
              </a:rPr>
              <a:t>《</a:t>
            </a:r>
            <a:r>
              <a:rPr lang="zh-CN" altLang="en-US" sz="4400" b="1" dirty="0">
                <a:solidFill>
                  <a:srgbClr val="000099"/>
                </a:solidFill>
                <a:sym typeface="+mn-ea"/>
              </a:rPr>
              <a:t>神秘岛</a:t>
            </a:r>
            <a:r>
              <a:rPr lang="en-US" altLang="zh-CN" sz="4400" b="1" dirty="0">
                <a:solidFill>
                  <a:srgbClr val="000099"/>
                </a:solidFill>
                <a:sym typeface="+mn-ea"/>
              </a:rPr>
              <a:t>》</a:t>
            </a:r>
            <a:endParaRPr lang="zh-CN" altLang="en-US" sz="4400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3" name="文本占位符 10242"/>
          <p:cNvSpPr>
            <a:spLocks noGrp="1" noRot="1"/>
          </p:cNvSpPr>
          <p:nvPr>
            <p:ph type="body" idx="1"/>
          </p:nvPr>
        </p:nvSpPr>
        <p:spPr>
          <a:xfrm>
            <a:off x="207010" y="683895"/>
            <a:ext cx="8540750" cy="5489575"/>
          </a:xfrm>
        </p:spPr>
        <p:txBody>
          <a:bodyPr/>
          <a:p>
            <a:r>
              <a:rPr lang="zh-CN" altLang="en-US" sz="2800" dirty="0">
                <a:solidFill>
                  <a:srgbClr val="000000"/>
                </a:solidFill>
              </a:rPr>
              <a:t>书中的</a:t>
            </a:r>
            <a:r>
              <a:rPr lang="zh-CN" altLang="en-US" sz="2800" b="1" dirty="0">
                <a:solidFill>
                  <a:srgbClr val="000000"/>
                </a:solidFill>
              </a:rPr>
              <a:t>主人翁是自然科学家                   </a:t>
            </a:r>
            <a:r>
              <a:rPr lang="zh-CN" altLang="en-US" sz="2800" dirty="0">
                <a:solidFill>
                  <a:srgbClr val="000000"/>
                </a:solidFill>
              </a:rPr>
              <a:t>，他和同伴康塞尔、尼德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</a:rPr>
              <a:t>·</a:t>
            </a:r>
            <a:r>
              <a:rPr lang="zh-CN" altLang="en-US" sz="2800" dirty="0">
                <a:solidFill>
                  <a:srgbClr val="000000"/>
                </a:solidFill>
              </a:rPr>
              <a:t>兰，在一次海洋追捕中，意外地登上了“                ”潜水艇，从而开始了充满传奇色彩的海底探险。</a:t>
            </a:r>
            <a:r>
              <a:rPr lang="zh-CN" altLang="en-US" sz="2800" b="1" dirty="0">
                <a:solidFill>
                  <a:srgbClr val="000000"/>
                </a:solidFill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</a:rPr>
              <a:t>                </a:t>
            </a:r>
            <a:r>
              <a:rPr lang="zh-CN" altLang="en-US" sz="2800" b="1" dirty="0">
                <a:solidFill>
                  <a:srgbClr val="000000"/>
                </a:solidFill>
              </a:rPr>
              <a:t>”的主人                 </a:t>
            </a:r>
            <a:r>
              <a:rPr lang="zh-CN" altLang="en-US" sz="2800" dirty="0">
                <a:solidFill>
                  <a:srgbClr val="000000"/>
                </a:solidFill>
              </a:rPr>
              <a:t>是个性格阴郁、知识渊博的人，在短短的不到</a:t>
            </a:r>
            <a:r>
              <a:rPr lang="en-US" altLang="zh-CN" sz="2800" dirty="0">
                <a:solidFill>
                  <a:srgbClr val="000000"/>
                </a:solidFill>
              </a:rPr>
              <a:t>10</a:t>
            </a:r>
            <a:r>
              <a:rPr lang="zh-CN" altLang="en-US" sz="2800" dirty="0">
                <a:solidFill>
                  <a:srgbClr val="000000"/>
                </a:solidFill>
              </a:rPr>
              <a:t>个月的时间里，他们一道周游了太平洋、印度洋、大西洋、红海、地中海、南极海、北冰洋，航程约两万里。这期间，他们目睹了无数的海底奇观，发现了海底煤矿和沉船的宝藏，与大鲨鱼、章鱼博斗，击退土著人的围攻</a:t>
            </a:r>
            <a:r>
              <a:rPr lang="en-US" altLang="zh-CN" sz="2800" dirty="0">
                <a:solidFill>
                  <a:srgbClr val="000000"/>
                </a:solidFill>
              </a:rPr>
              <a:t>……</a:t>
            </a:r>
            <a:r>
              <a:rPr lang="zh-CN" altLang="en-US" sz="2800" dirty="0">
                <a:solidFill>
                  <a:srgbClr val="000000"/>
                </a:solidFill>
              </a:rPr>
              <a:t>等等。凭着坚忍的意志与过人的智慧，教授和同伴终于返回了自己的国家。但是“鹦鹉螺号”自此也神秘地消失了</a:t>
            </a:r>
            <a:r>
              <a:rPr lang="en-US" altLang="zh-CN" sz="2800">
                <a:solidFill>
                  <a:srgbClr val="000000"/>
                </a:solidFill>
              </a:rPr>
              <a:t>……</a:t>
            </a:r>
            <a:endParaRPr lang="en-US" altLang="zh-CN" sz="2800">
              <a:solidFill>
                <a:srgbClr val="00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02860" y="683895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阿罗纳斯</a:t>
            </a:r>
            <a:endParaRPr lang="en-US" altLang="zh-CN" sz="2800">
              <a:solidFill>
                <a:srgbClr val="0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59535" y="1490980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鹦鹉螺号</a:t>
            </a:r>
            <a:endParaRPr lang="en-US" altLang="zh-CN" sz="2800">
              <a:solidFill>
                <a:srgbClr val="0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03880" y="1941195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鹦鹉螺号</a:t>
            </a:r>
            <a:endParaRPr lang="en-US" altLang="zh-CN" sz="2800">
              <a:solidFill>
                <a:srgbClr val="0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00140" y="1941195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尼摩船长</a:t>
            </a:r>
            <a:endParaRPr lang="en-US" altLang="zh-CN" sz="28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b="1" dirty="0">
                <a:solidFill>
                  <a:srgbClr val="FF0000"/>
                </a:solidFill>
              </a:rPr>
              <a:t>推荐理由</a:t>
            </a:r>
            <a:endParaRPr lang="zh-CN" b="1" dirty="0">
              <a:solidFill>
                <a:srgbClr val="FF0000"/>
              </a:solidFill>
            </a:endParaRPr>
          </a:p>
        </p:txBody>
      </p:sp>
      <p:sp>
        <p:nvSpPr>
          <p:cNvPr id="11267" name="文本占位符 11266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r>
              <a:rPr lang="en-US" altLang="zh-CN" sz="2800" dirty="0">
                <a:solidFill>
                  <a:srgbClr val="000000"/>
                </a:solidFill>
              </a:rPr>
              <a:t>《</a:t>
            </a:r>
            <a:r>
              <a:rPr lang="zh-CN" altLang="en-US" sz="2800" dirty="0">
                <a:solidFill>
                  <a:srgbClr val="000000"/>
                </a:solidFill>
              </a:rPr>
              <a:t>海底两万里</a:t>
            </a:r>
            <a:r>
              <a:rPr lang="en-US" altLang="zh-CN" sz="2800" dirty="0">
                <a:solidFill>
                  <a:srgbClr val="000000"/>
                </a:solidFill>
              </a:rPr>
              <a:t>》</a:t>
            </a:r>
            <a:r>
              <a:rPr lang="zh-CN" altLang="en-US" sz="2800" dirty="0">
                <a:solidFill>
                  <a:srgbClr val="000000"/>
                </a:solidFill>
              </a:rPr>
              <a:t>一书，情节跌宕起伏，悬念丛生，具有强烈的可读性，而且书中还包含了大量的地理、历史、生物、物理、地质、气象方面的知识，小读者在阅读引人入胜的历险故事的同时，还能够轻松地获取科学知识，这种完全自然的知识启迪方式也是本书的精妙这处。</a:t>
            </a:r>
            <a:r>
              <a:rPr lang="zh-CN" altLang="en-US" sz="2800" b="1" dirty="0">
                <a:solidFill>
                  <a:srgbClr val="000000"/>
                </a:solidFill>
              </a:rPr>
              <a:t>他的小说由于具有科学根据而令人信服，因而不但能够激发人们对科学的兴趣，而且更能启发人们的思考，使他们大胆地幻想未来的远景。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12291" name="文本占位符 12290"/>
          <p:cNvSpPr>
            <a:spLocks noGrp="1" noRot="1"/>
          </p:cNvSpPr>
          <p:nvPr>
            <p:ph type="body" idx="1"/>
          </p:nvPr>
        </p:nvSpPr>
        <p:spPr>
          <a:xfrm>
            <a:off x="365125" y="1464310"/>
            <a:ext cx="8540750" cy="2438400"/>
          </a:xfrm>
        </p:spPr>
        <p:txBody>
          <a:bodyPr/>
          <a:p>
            <a:pPr>
              <a:lnSpc>
                <a:spcPct val="90000"/>
              </a:lnSpc>
            </a:pPr>
            <a:r>
              <a:rPr lang="en-US" altLang="zh-CN" dirty="0">
                <a:solidFill>
                  <a:srgbClr val="000000"/>
                </a:solidFill>
              </a:rPr>
              <a:t>《</a:t>
            </a:r>
            <a:r>
              <a:rPr lang="zh-CN" altLang="en-US" dirty="0">
                <a:solidFill>
                  <a:srgbClr val="000000"/>
                </a:solidFill>
              </a:rPr>
              <a:t>海底两万里</a:t>
            </a:r>
            <a:r>
              <a:rPr lang="en-US" altLang="zh-CN" dirty="0">
                <a:solidFill>
                  <a:srgbClr val="000000"/>
                </a:solidFill>
              </a:rPr>
              <a:t>》</a:t>
            </a:r>
            <a:r>
              <a:rPr lang="zh-CN" altLang="en-US" dirty="0">
                <a:solidFill>
                  <a:srgbClr val="000000"/>
                </a:solidFill>
              </a:rPr>
              <a:t>是一部纯虚构的科幻小说，你觉得这部书最吸引你的地方是什么？书中哪些想像事物如今已经变成现实，通过这些事例你能看出科幻小说与科技发展的某些关系吗？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12292" name="矩形 12291"/>
          <p:cNvSpPr/>
          <p:nvPr/>
        </p:nvSpPr>
        <p:spPr>
          <a:xfrm>
            <a:off x="800100" y="3792220"/>
            <a:ext cx="7543800" cy="22272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示例：海底世界充满异国风情和浓厚的浪漫主义色彩。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海底潜艇，人类登月、太空飞行都已成为现实。科幻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小说往往也是科学研究基础上的的推理和预言 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13315" name="文本占位符 13314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《</a:t>
            </a:r>
            <a:r>
              <a:rPr lang="zh-CN" altLang="en-US" dirty="0"/>
              <a:t>海底两万里</a:t>
            </a:r>
            <a:r>
              <a:rPr lang="en-US" altLang="zh-CN" dirty="0"/>
              <a:t>》</a:t>
            </a:r>
            <a:r>
              <a:rPr lang="zh-CN" altLang="en-US" dirty="0"/>
              <a:t>是</a:t>
            </a:r>
            <a:r>
              <a:rPr lang="zh-CN" altLang="en-US" u="sng" dirty="0"/>
              <a:t>        </a:t>
            </a:r>
            <a:r>
              <a:rPr lang="zh-CN" altLang="en-US" dirty="0"/>
              <a:t>（国家）</a:t>
            </a:r>
            <a:r>
              <a:rPr lang="zh-CN" altLang="en-US" u="sng" dirty="0"/>
              <a:t>           </a:t>
            </a:r>
            <a:r>
              <a:rPr lang="zh-CN" altLang="en-US" dirty="0"/>
              <a:t>的作品，他被誉为“</a:t>
            </a:r>
            <a:r>
              <a:rPr lang="zh-CN" altLang="en-US" u="sng" dirty="0"/>
              <a:t>                     </a:t>
            </a:r>
            <a:r>
              <a:rPr lang="zh-CN" altLang="en-US" dirty="0"/>
              <a:t>”。</a:t>
            </a:r>
            <a:endParaRPr lang="zh-CN" altLang="en-US" dirty="0"/>
          </a:p>
        </p:txBody>
      </p:sp>
      <p:sp>
        <p:nvSpPr>
          <p:cNvPr id="13316" name="矩形 13315"/>
          <p:cNvSpPr/>
          <p:nvPr/>
        </p:nvSpPr>
        <p:spPr>
          <a:xfrm>
            <a:off x="392430" y="4140518"/>
            <a:ext cx="8492490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法国科幻小说家儒勒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·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凡尔纳，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被誉为“现代科学幻想小说的之父” 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14339" name="文本占位符 14338"/>
          <p:cNvSpPr>
            <a:spLocks noGrp="1" noRot="1"/>
          </p:cNvSpPr>
          <p:nvPr>
            <p:ph type="body" idx="1"/>
          </p:nvPr>
        </p:nvSpPr>
        <p:spPr>
          <a:xfrm>
            <a:off x="304800" y="3429000"/>
            <a:ext cx="8540750" cy="4194175"/>
          </a:xfrm>
        </p:spPr>
        <p:txBody>
          <a:bodyPr/>
          <a:p>
            <a:r>
              <a:rPr lang="zh-CN" altLang="en-US" dirty="0"/>
              <a:t>第一部是</a:t>
            </a:r>
            <a:r>
              <a:rPr lang="en-US" altLang="zh-CN" dirty="0"/>
              <a:t>《</a:t>
            </a:r>
            <a:r>
              <a:rPr lang="zh-CN" altLang="en-US" dirty="0"/>
              <a:t>格兰特船长的儿女</a:t>
            </a:r>
            <a:r>
              <a:rPr lang="en-US" altLang="zh-CN" dirty="0"/>
              <a:t>》</a:t>
            </a:r>
            <a:r>
              <a:rPr lang="zh-CN" altLang="en-US" dirty="0"/>
              <a:t>，第二部是</a:t>
            </a:r>
            <a:r>
              <a:rPr lang="en-US" altLang="zh-CN" dirty="0"/>
              <a:t>《</a:t>
            </a:r>
            <a:r>
              <a:rPr lang="zh-CN" altLang="en-US" dirty="0"/>
              <a:t>海底底万里</a:t>
            </a:r>
            <a:r>
              <a:rPr lang="en-US" altLang="zh-CN" dirty="0"/>
              <a:t>》</a:t>
            </a:r>
            <a:r>
              <a:rPr lang="zh-CN" altLang="en-US" dirty="0"/>
              <a:t>，第三部是</a:t>
            </a:r>
            <a:r>
              <a:rPr lang="en-US" altLang="zh-CN" dirty="0"/>
              <a:t>《</a:t>
            </a:r>
            <a:r>
              <a:rPr lang="zh-CN" altLang="en-US" dirty="0"/>
              <a:t>神秘岛</a:t>
            </a:r>
            <a:r>
              <a:rPr lang="en-US" altLang="zh-CN"/>
              <a:t>》 </a:t>
            </a:r>
            <a:endParaRPr lang="en-US" altLang="zh-CN"/>
          </a:p>
        </p:txBody>
      </p:sp>
      <p:sp>
        <p:nvSpPr>
          <p:cNvPr id="14340" name="矩形 14339"/>
          <p:cNvSpPr/>
          <p:nvPr/>
        </p:nvSpPr>
        <p:spPr>
          <a:xfrm>
            <a:off x="533400" y="2133600"/>
            <a:ext cx="5368925" cy="155416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/>
            <a:r>
              <a:rPr lang="en-US" altLang="zh-CN" sz="3200" dirty="0">
                <a:latin typeface="Arial" panose="020B0604020202020204" pitchFamily="34" charset="0"/>
              </a:rPr>
              <a:t>3</a:t>
            </a:r>
            <a:r>
              <a:rPr lang="zh-CN" altLang="en-US" sz="3200" dirty="0">
                <a:latin typeface="Arial" panose="020B0604020202020204" pitchFamily="34" charset="0"/>
              </a:rPr>
              <a:t>、凡尔纳的三部曲分别是：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u="sng" dirty="0">
                <a:latin typeface="Arial" panose="020B0604020202020204" pitchFamily="34" charset="0"/>
              </a:rPr>
              <a:t>                                             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6512" y="233363"/>
            <a:ext cx="9215437" cy="666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/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1"/>
          <p:cNvSpPr txBox="1"/>
          <p:nvPr/>
        </p:nvSpPr>
        <p:spPr>
          <a:xfrm>
            <a:off x="833438" y="1117600"/>
            <a:ext cx="76803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作者：         ，中国现代著名文学家、小说家，“                   ”。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1" name="文本占位符 7170"/>
          <p:cNvSpPr>
            <a:spLocks noGrp="1"/>
          </p:cNvSpPr>
          <p:nvPr/>
        </p:nvSpPr>
        <p:spPr>
          <a:xfrm>
            <a:off x="455613" y="2409825"/>
            <a:ext cx="8435975" cy="3024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US" altLang="zh-CN" strike="noStrike" noProof="1" dirty="0">
                <a:latin typeface="+mn-lt"/>
                <a:ea typeface="+mn-ea"/>
                <a:cs typeface="+mn-cs"/>
              </a:rPr>
              <a:t>                          </a:t>
            </a:r>
            <a:r>
              <a:rPr lang="zh-CN" altLang="en-US" strike="noStrike" noProof="1" dirty="0">
                <a:latin typeface="+mn-lt"/>
                <a:ea typeface="+mn-ea"/>
                <a:cs typeface="+mn-cs"/>
              </a:rPr>
              <a:t>是老舍三十年代的优秀代表作，它</a:t>
            </a:r>
            <a:r>
              <a:rPr lang="zh-CN" altLang="en-US" b="1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+mn-ea"/>
                <a:cs typeface="+mn-cs"/>
              </a:rPr>
              <a:t>标志著老舍小说的成熟</a:t>
            </a:r>
            <a:r>
              <a:rPr lang="zh-CN" altLang="en-US" strike="noStrike" noProof="1" dirty="0">
                <a:latin typeface="+mn-lt"/>
                <a:ea typeface="+mn-ea"/>
                <a:cs typeface="+mn-cs"/>
              </a:rPr>
              <a:t>，也</a:t>
            </a:r>
            <a:r>
              <a:rPr lang="zh-CN" altLang="en-US" b="1" u="sng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+mn-lt"/>
                <a:ea typeface="+mn-ea"/>
                <a:cs typeface="+mn-cs"/>
              </a:rPr>
              <a:t>是老舍小说的最高峰</a:t>
            </a:r>
            <a:r>
              <a:rPr lang="zh-CN" altLang="en-US" strike="noStrike" noProof="1" dirty="0">
                <a:latin typeface="+mn-lt"/>
                <a:ea typeface="+mn-ea"/>
                <a:cs typeface="+mn-cs"/>
              </a:rPr>
              <a:t>，是五四以来小说中颇受读者喜爱的，具有世界影响的著名长篇之</a:t>
            </a:r>
            <a:r>
              <a:rPr lang="en-US" altLang="zh-CN" strike="noStrike" noProof="1" dirty="0">
                <a:latin typeface="+mn-lt"/>
                <a:ea typeface="+mn-ea"/>
                <a:cs typeface="+mn-cs"/>
              </a:rPr>
              <a:t>—</a:t>
            </a:r>
            <a:r>
              <a:rPr lang="zh-CN" altLang="en-US" strike="noStrike" noProof="1" dirty="0">
                <a:latin typeface="+mn-lt"/>
                <a:ea typeface="+mn-ea"/>
                <a:cs typeface="+mn-cs"/>
              </a:rPr>
              <a:t>。</a:t>
            </a:r>
            <a:r>
              <a:rPr lang="en-US" altLang="zh-CN" b="1" strike="noStrike" noProof="1" dirty="0">
                <a:latin typeface="+mn-lt"/>
                <a:ea typeface="+mn-ea"/>
                <a:cs typeface="+mn-cs"/>
              </a:rPr>
              <a:t>                     </a:t>
            </a:r>
            <a:r>
              <a:rPr lang="zh-CN" altLang="en-US" b="1" strike="noStrike" noProof="1" dirty="0">
                <a:latin typeface="+mn-lt"/>
                <a:ea typeface="+mn-ea"/>
                <a:cs typeface="+mn-cs"/>
              </a:rPr>
              <a:t>是老舍的长篇小说代表作。</a:t>
            </a:r>
            <a:endParaRPr lang="zh-CN" altLang="en-US" b="1" strike="noStrike" noProof="1" dirty="0"/>
          </a:p>
        </p:txBody>
      </p:sp>
      <p:sp>
        <p:nvSpPr>
          <p:cNvPr id="2" name="文本框 1"/>
          <p:cNvSpPr txBox="1"/>
          <p:nvPr/>
        </p:nvSpPr>
        <p:spPr>
          <a:xfrm>
            <a:off x="1959610" y="1117600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sym typeface="+mn-ea"/>
              </a:rPr>
              <a:t>老舍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95550" y="1557655"/>
            <a:ext cx="22244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ym typeface="+mn-ea"/>
              </a:rPr>
              <a:t>人民艺术家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3755" y="2409825"/>
            <a:ext cx="26327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骆驼祥子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》</a:t>
            </a:r>
            <a:endParaRPr lang="en-US" altLang="zh-CN" sz="3200" b="1" strike="noStrike" noProof="1" dirty="0">
              <a:solidFill>
                <a:srgbClr val="FF0000"/>
              </a:solidFill>
              <a:latin typeface="+mn-lt"/>
              <a:ea typeface="+mn-ea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98870" y="3900170"/>
            <a:ext cx="26327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骆驼祥子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》</a:t>
            </a:r>
            <a:endParaRPr lang="en-US" altLang="zh-CN" sz="3200" b="1" strike="noStrike" noProof="1" dirty="0">
              <a:solidFill>
                <a:srgbClr val="FF0000"/>
              </a:solidFill>
              <a:latin typeface="+mn-lt"/>
              <a:ea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11265"/>
          <p:cNvSpPr>
            <a:spLocks noGrp="1"/>
          </p:cNvSpPr>
          <p:nvPr>
            <p:ph type="title"/>
          </p:nvPr>
        </p:nvSpPr>
        <p:spPr>
          <a:xfrm>
            <a:off x="557213" y="160338"/>
            <a:ext cx="7772400" cy="1143000"/>
          </a:xfrm>
          <a:ln/>
        </p:spPr>
        <p:txBody>
          <a:bodyPr anchor="ctr"/>
          <a:p>
            <a:r>
              <a:rPr lang="en-US" altLang="zh-CN" b="1" dirty="0"/>
              <a:t>《</a:t>
            </a:r>
            <a:r>
              <a:rPr lang="zh-CN" altLang="en-US" b="1" dirty="0"/>
              <a:t>骆驼祥子</a:t>
            </a:r>
            <a:r>
              <a:rPr lang="en-US" altLang="zh-CN" b="1" dirty="0"/>
              <a:t>》</a:t>
            </a:r>
            <a:r>
              <a:rPr lang="zh-CN" altLang="en-US" b="1" dirty="0"/>
              <a:t>的背景</a:t>
            </a:r>
            <a:endParaRPr lang="zh-CN" altLang="en-US" dirty="0"/>
          </a:p>
        </p:txBody>
      </p:sp>
      <p:sp>
        <p:nvSpPr>
          <p:cNvPr id="11267" name="内容占位符 11266"/>
          <p:cNvSpPr>
            <a:spLocks noGrp="1"/>
          </p:cNvSpPr>
          <p:nvPr>
            <p:ph idx="1"/>
          </p:nvPr>
        </p:nvSpPr>
        <p:spPr>
          <a:xfrm>
            <a:off x="557213" y="1076325"/>
            <a:ext cx="8280400" cy="5040313"/>
          </a:xfrm>
          <a:ln/>
        </p:spPr>
        <p:txBody>
          <a:bodyPr anchor="t"/>
          <a:p>
            <a:endParaRPr lang="en-US" altLang="zh-CN" b="1" dirty="0"/>
          </a:p>
          <a:p>
            <a:r>
              <a:rPr lang="zh-CN" altLang="en-US" b="1" dirty="0"/>
              <a:t>小说的主人翁</a:t>
            </a:r>
            <a:r>
              <a:rPr lang="en-US" altLang="zh-CN" b="1" dirty="0"/>
              <a:t>——              </a:t>
            </a:r>
            <a:r>
              <a:rPr lang="zh-CN" altLang="en-US" b="1" dirty="0"/>
              <a:t>，是个来自农村的破了产的</a:t>
            </a:r>
            <a:r>
              <a:rPr lang="zh-CN" altLang="en-US" b="1" dirty="0">
                <a:solidFill>
                  <a:srgbClr val="FF00FF"/>
                </a:solidFill>
              </a:rPr>
              <a:t>青年农民</a:t>
            </a:r>
            <a:r>
              <a:rPr lang="zh-CN" altLang="en-US" b="1" dirty="0"/>
              <a:t>，</a:t>
            </a:r>
            <a:r>
              <a:rPr lang="en-US" altLang="zh-CN" b="1" dirty="0"/>
              <a:t>20</a:t>
            </a:r>
            <a:r>
              <a:rPr lang="zh-CN" altLang="en-US" b="1" dirty="0"/>
              <a:t>一</a:t>
            </a:r>
            <a:r>
              <a:rPr lang="en-US" altLang="zh-CN" b="1" dirty="0"/>
              <a:t>30</a:t>
            </a:r>
            <a:r>
              <a:rPr lang="zh-CN" altLang="en-US" b="1" dirty="0"/>
              <a:t>年代正是中国现代</a:t>
            </a:r>
            <a:r>
              <a:rPr lang="zh-CN" altLang="en-US" b="1" dirty="0">
                <a:solidFill>
                  <a:srgbClr val="FF00FF"/>
                </a:solidFill>
              </a:rPr>
              <a:t>史上最黑暗，混乱多灾多难的年代</a:t>
            </a:r>
            <a:r>
              <a:rPr lang="zh-CN" altLang="en-US" b="1" dirty="0"/>
              <a:t>；新旧军阔连年不断地进行争权夺势的战争，再加上各种自然灾害的肆行，中国农村迅速走向破产。因而成批破产的农民为了谋求生路便纷纷涌入城市，            就是涌入城市的破产农民中的一个。</a:t>
            </a:r>
            <a:endParaRPr lang="zh-CN" altLang="en-US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4439285" y="1638300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祥子</a:t>
            </a:r>
            <a:endParaRPr lang="zh-CN" altLang="en-US" sz="32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29630" y="4635500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祥子</a:t>
            </a:r>
            <a:endParaRPr lang="zh-CN" altLang="en-US" sz="3200" b="1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1" end="1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 build="p"/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文本框 3"/>
          <p:cNvSpPr txBox="1"/>
          <p:nvPr/>
        </p:nvSpPr>
        <p:spPr>
          <a:xfrm>
            <a:off x="781050" y="1316038"/>
            <a:ext cx="7904163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latin typeface="Calibri" panose="020F0502020204030204" charset="0"/>
                <a:ea typeface="宋体" panose="02010600030101010101" pitchFamily="2" charset="-122"/>
              </a:rPr>
              <a:t>主要内容：小说主要讲述了人力车夫</a:t>
            </a:r>
            <a:r>
              <a:rPr lang="zh-CN" altLang="en-US" sz="32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altLang="en-US" sz="3200" b="1">
                <a:latin typeface="Calibri" panose="020F0502020204030204" charset="0"/>
                <a:ea typeface="宋体" panose="02010600030101010101" pitchFamily="2" charset="-122"/>
              </a:rPr>
              <a:t>为实现能拥有一辆自己的车的梦想，经历了                   ，</a:t>
            </a:r>
            <a:r>
              <a:rPr lang="zh-CN" altLang="en-US" sz="32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由人堕落为“兽”</a:t>
            </a:r>
            <a:r>
              <a:rPr lang="zh-CN" altLang="en-US" sz="3200" b="1">
                <a:latin typeface="Calibri" panose="020F0502020204030204" charset="0"/>
                <a:ea typeface="宋体" panose="02010600030101010101" pitchFamily="2" charset="-122"/>
              </a:rPr>
              <a:t>的悲惨遭遇。表达了作者                                              , 对像祥子一样</a:t>
            </a:r>
            <a:endParaRPr lang="zh-CN" altLang="en-US" sz="3200" b="1">
              <a:latin typeface="Calibri" panose="020F050202020403020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latin typeface="Calibri" panose="020F0502020204030204" charset="0"/>
                <a:ea typeface="宋体" panose="02010600030101010101" pitchFamily="2" charset="-122"/>
              </a:rPr>
              <a:t>                            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81240" y="1279525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祥子</a:t>
            </a:r>
            <a:endParaRPr lang="zh-CN" altLang="en-US" sz="32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91895" y="2309495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Calibri" panose="020F0502020204030204" charset="0"/>
                <a:sym typeface="+mn-ea"/>
              </a:rPr>
              <a:t>三起三落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14750" y="2740025"/>
            <a:ext cx="42659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Calibri" panose="020F0502020204030204" charset="0"/>
                <a:sym typeface="+mn-ea"/>
              </a:rPr>
              <a:t>对当时黑暗社会的批判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5505" y="3286125"/>
            <a:ext cx="78200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 b="1">
                <a:solidFill>
                  <a:srgbClr val="FF0000"/>
                </a:solidFill>
                <a:latin typeface="Calibri" panose="020F0502020204030204" charset="0"/>
                <a:sym typeface="+mn-ea"/>
              </a:rPr>
              <a:t>                     </a:t>
            </a:r>
            <a:r>
              <a:rPr lang="zh-CN" altLang="en-US" sz="3200" b="1">
                <a:solidFill>
                  <a:srgbClr val="FF0000"/>
                </a:solidFill>
                <a:latin typeface="Calibri" panose="020F0502020204030204" charset="0"/>
                <a:sym typeface="+mn-ea"/>
              </a:rPr>
              <a:t>社会最底层的劳动者苦难命运的同情和关怀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8288" y="0"/>
            <a:ext cx="8515350" cy="6553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祥子三起三落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　　第一起：祥子来到北平当人力车夫，苦干三年，凑足一百块钱，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买了辆新车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　　第一落：祥子有一次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连人带车被宪兵抓去当壮丁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，理想第一次破灭。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　　第二起：祥子卖骆驼，拼命拉车，省吃俭用攒钱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准备买新车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。　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　　第二落：祥子干包月时，在一次搜捕中，祥子辛苦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攒的钱也被抢去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，第二次希望破灭。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　　第三起：虎妞以低价给祥子买了邻居二强子的车，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祥子又有车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了。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　　第三落：为了置办虎妞的丧事，祥子又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卖掉了车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1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1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7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charRg st="47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charRg st="47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83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charRg st="83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charRg st="83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14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charRg st="114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charRg st="114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58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charRg st="158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charRg st="158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90" end="2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charRg st="190" end="2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charRg st="190" end="2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03238" y="1065213"/>
            <a:ext cx="8215312" cy="30781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虎妞去世后，祥子对拥有一辆自己的车已经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失去信心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   特别是在小福子吊死以后，祥子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对生活的最后一线希望也破灭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了。从此，祥子憎恨任何人。他染上了恶习，吃喝嫖赌。拉车不勤快，干脆不拉车。他开始骗钱，借钱不还，甚至为钱出卖人命，彻底堕落成一具行尸走肉，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由“人”变成了“兽”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8650" y="4448175"/>
            <a:ext cx="7964488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祥子的命运三部曲是“ 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                    ”。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8650" y="4448175"/>
            <a:ext cx="834199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 b="1">
                <a:solidFill>
                  <a:srgbClr val="FF0000"/>
                </a:solidFill>
                <a:sym typeface="+mn-ea"/>
              </a:rPr>
              <a:t>                                    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精进向上——不甘失败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  <a:sym typeface="+mn-ea"/>
              </a:rPr>
              <a:t>——自甘堕落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2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32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32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标题 1"/>
          <p:cNvSpPr>
            <a:spLocks noGrp="1"/>
          </p:cNvSpPr>
          <p:nvPr>
            <p:ph type="title"/>
          </p:nvPr>
        </p:nvSpPr>
        <p:spPr>
          <a:xfrm>
            <a:off x="509588" y="11113"/>
            <a:ext cx="8229600" cy="1143000"/>
          </a:xfrm>
          <a:ln/>
        </p:spPr>
        <p:txBody>
          <a:bodyPr anchor="ctr"/>
          <a:p>
            <a:r>
              <a:rPr lang="zh-CN" altLang="en-US"/>
              <a:t>可能出现的题目类型：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1163" y="1104900"/>
            <a:ext cx="8266112" cy="19462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、小说的题目“骆驼祥子”主要包含哪些含义？　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　   以“骆驼祥子”来命名有三层含义：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（1）点明小说的主人公——祥子；（2）概括著作的一个主要情节——骆驼祥子称号的得来。（3）揭示主人公的性格——像骆驼一样吃苦耐劳、沉默憨厚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3550" y="3211513"/>
            <a:ext cx="814070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、人物形象及对应的典型情节和性格特征：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祥子(情节):从农村来到北京后，选择了拉洋车。为实现自己最大的梦想——拥有一辆自己的车而努力工作，但是三起三落后，他的希望一次又一次破灭，他与命运的抗争最终以失败告终。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祥子(性格)：（前期）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（后期）</a:t>
            </a:r>
            <a:endParaRPr lang="zh-CN" altLang="en-US" sz="2400" b="1">
              <a:solidFill>
                <a:srgbClr val="FF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7220" y="5053965"/>
            <a:ext cx="79540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        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老实、健壮、坚忍、自尊好强、吃苦</a:t>
            </a:r>
            <a:endParaRPr lang="zh-CN" altLang="en-US" sz="24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/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耐劳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；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9905" y="5797550"/>
            <a:ext cx="8432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</a:t>
            </a:r>
            <a:r>
              <a:rPr lang="zh-CN" altLang="en-US" sz="24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麻木、潦倒、狡猾、好占便宜、吃喝嫖赌、自暴自弃。</a:t>
            </a:r>
            <a:endParaRPr lang="zh-CN" altLang="en-US" sz="2400" b="1">
              <a:solidFill>
                <a:srgbClr val="FF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4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charRg st="24" end="1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1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charRg st="21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4375" y="617538"/>
            <a:ext cx="7962900" cy="5051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35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、阅读感受：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35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①通过祥子的变化，无情地</a:t>
            </a:r>
            <a:r>
              <a:rPr lang="zh-CN" altLang="en-US" sz="32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</a:rPr>
              <a:t>批判了这个黑暗的社会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；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35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②小说为我们展示了一幅</a:t>
            </a:r>
            <a:r>
              <a:rPr lang="zh-CN" altLang="en-US" sz="32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</a:rPr>
              <a:t>怵目惊心的、具有浓郁的老北京风情的人物画与世态图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；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35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③善于调动各种手法塑造人物形象，具有</a:t>
            </a:r>
            <a:r>
              <a:rPr lang="zh-CN" altLang="en-US" sz="32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</a:rPr>
              <a:t>强烈的艺术感染力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；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35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④最善于从北京口语中提炼出自己特有的语言，形成幽默、洗练、优雅，略带“雅谑”的</a:t>
            </a:r>
            <a:r>
              <a:rPr lang="zh-CN" altLang="en-US" sz="3200" b="1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</a:rPr>
              <a:t>“京味儿”语言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。简洁朴实、自然明快是其最大特色。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8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8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2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32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9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69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97" end="1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charRg st="97" end="1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2712</Words>
  <Application>WPS 演示</Application>
  <PresentationFormat/>
  <Paragraphs>125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Calibri</vt:lpstr>
      <vt:lpstr>Arial Unicode MS</vt:lpstr>
      <vt:lpstr>汉仪综艺体简</vt:lpstr>
      <vt:lpstr>1_Office 主题</vt:lpstr>
      <vt:lpstr>诗情画意</vt:lpstr>
      <vt:lpstr>七年级下册名著复习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海底两万里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名著导读 </dc:title>
  <dc:creator>Administrator</dc:creator>
  <cp:lastModifiedBy>42</cp:lastModifiedBy>
  <cp:revision>21</cp:revision>
  <dcterms:created xsi:type="dcterms:W3CDTF">2017-04-10T15:24:57Z</dcterms:created>
  <dcterms:modified xsi:type="dcterms:W3CDTF">2017-06-20T13:38:22Z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