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72" r:id="rId4"/>
    <p:sldId id="304" r:id="rId5"/>
    <p:sldId id="264" r:id="rId7"/>
    <p:sldId id="265" r:id="rId8"/>
    <p:sldId id="266" r:id="rId9"/>
    <p:sldId id="279" r:id="rId10"/>
    <p:sldId id="271" r:id="rId11"/>
    <p:sldId id="263" r:id="rId12"/>
    <p:sldId id="273" r:id="rId13"/>
    <p:sldId id="276" r:id="rId14"/>
    <p:sldId id="305" r:id="rId15"/>
    <p:sldId id="319" r:id="rId16"/>
    <p:sldId id="289" r:id="rId17"/>
    <p:sldId id="301" r:id="rId18"/>
    <p:sldId id="303" r:id="rId19"/>
    <p:sldId id="320" r:id="rId20"/>
    <p:sldId id="321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2" r:id="rId30"/>
    <p:sldId id="345" r:id="rId31"/>
    <p:sldId id="346" r:id="rId32"/>
    <p:sldId id="347" r:id="rId33"/>
    <p:sldId id="337" r:id="rId34"/>
    <p:sldId id="341" r:id="rId35"/>
    <p:sldId id="338" r:id="rId36"/>
    <p:sldId id="339" r:id="rId37"/>
    <p:sldId id="342" r:id="rId38"/>
    <p:sldId id="343" r:id="rId39"/>
    <p:sldId id="344" r:id="rId40"/>
    <p:sldId id="340" r:id="rId41"/>
    <p:sldId id="348" r:id="rId42"/>
    <p:sldId id="349" r:id="rId43"/>
    <p:sldId id="350" r:id="rId44"/>
    <p:sldId id="351" r:id="rId45"/>
    <p:sldId id="352" r:id="rId46"/>
    <p:sldId id="353" r:id="rId47"/>
    <p:sldId id="354" r:id="rId48"/>
    <p:sldId id="355" r:id="rId49"/>
    <p:sldId id="356" r:id="rId50"/>
    <p:sldId id="357" r:id="rId51"/>
    <p:sldId id="358" r:id="rId52"/>
    <p:sldId id="359" r:id="rId53"/>
    <p:sldId id="360" r:id="rId54"/>
    <p:sldId id="361" r:id="rId55"/>
    <p:sldId id="363" r:id="rId56"/>
    <p:sldId id="364" r:id="rId57"/>
    <p:sldId id="365" r:id="rId58"/>
    <p:sldId id="366" r:id="rId59"/>
    <p:sldId id="367" r:id="rId60"/>
    <p:sldId id="368" r:id="rId61"/>
    <p:sldId id="369" r:id="rId6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80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076" name="幻灯片图像占位符 3075"/>
          <p:cNvSpPr>
            <a:spLocks noGrp="1" noRo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文本占位符 3076"/>
          <p:cNvSpPr>
            <a:spLocks noGrp="1" noRot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868C28C5-BE4C-4745-A3F7-66F502367A0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6145"/>
          <p:cNvSpPr>
            <a:spLocks noGrp="1" noRot="1" noChangeArrowheads="1" noTextEdit="1"/>
          </p:cNvSpPr>
          <p:nvPr>
            <p:ph type="sldImg" idx="4294967295"/>
          </p:nvPr>
        </p:nvSpPr>
        <p:spPr/>
      </p:sp>
      <p:sp>
        <p:nvSpPr>
          <p:cNvPr id="6147" name="文本占位符 6146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 smtClean="0"/>
              <a:t>制作者：百柔伊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5CFCC-8FD5-4505-9FA5-4C53780E8F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22BD8-829D-4D80-B484-44DF7CB193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DD930-3C43-40DF-AEC4-F0853638DA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E1350-D562-488C-AAB8-3B02F83958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42D01-A6BE-4DB5-9103-35F34FC758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6BBCC-5BDD-4BA3-BD7D-04CB2D559C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D63FD-2077-4EE3-9641-4D1CDA8799E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5ED0F-D9AD-4A58-9513-5ED126CBADF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6DCE9-BA24-4F22-A6E1-CD2E8756D2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21BD4-FE15-48C5-86DD-7FC3F2948F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B3470-557B-478F-A17C-E86AA18BA3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D2011-94D4-46A7-9982-05545D3BBC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A3E6B5C-B295-4EA5-9AEE-BDDF242F714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1026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 noProof="1"/>
            </a:lvl1pPr>
          </a:lstStyle>
          <a:p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A82209E-49BF-44E0-B6B5-38D79AA86BE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5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microsoft.com/office/2007/relationships/media" Target="file:///C:\Documents%20and%20Settings\hwl\&#26700;&#38754;\&#36834;&#36834;&#29301;&#29275;&#26143;\&#36834;&#36834;&#29301;&#29275;&#26143;.mp3" TargetMode="External"/><Relationship Id="rId2" Type="http://schemas.openxmlformats.org/officeDocument/2006/relationships/audio" Target="file:///C:\Documents%20and%20Settings\hwl\&#26700;&#38754;\&#36834;&#36834;&#29301;&#29275;&#26143;\&#36834;&#36834;&#29301;&#29275;&#26143;.mp3" TargetMode="Externa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www.yhnlxx.bdjy.cn/Article_Show.asp?ArticleID=1832#foot2" TargetMode="Externa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audio" Target="../media/audio4.wav"/><Relationship Id="rId1" Type="http://schemas.openxmlformats.org/officeDocument/2006/relationships/image" Target="../media/image32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1219200" y="2895600"/>
            <a:ext cx="66976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21 </a:t>
            </a:r>
            <a:r>
              <a:rPr lang="zh-CN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诗词五首</a:t>
            </a:r>
            <a:endParaRPr lang="zh-CN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07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4108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09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10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4111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12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13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14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4115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16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17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4118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4119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4120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21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2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23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4124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5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6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27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4128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9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30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文本占位符 14338" descr="2005032620302846322"/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1" cstate="print"/>
          <a:srcRect b="4567"/>
          <a:stretch>
            <a:fillRect/>
          </a:stretch>
        </p:blipFill>
        <p:spPr bwMode="auto">
          <a:xfrm>
            <a:off x="5029200" y="2819400"/>
            <a:ext cx="3886200" cy="3025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39" name="文本框 14344"/>
          <p:cNvSpPr txBox="1">
            <a:spLocks noChangeArrowheads="1"/>
          </p:cNvSpPr>
          <p:nvPr/>
        </p:nvSpPr>
        <p:spPr bwMode="auto">
          <a:xfrm>
            <a:off x="457200" y="685800"/>
            <a:ext cx="1817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346" name="文本框 14345"/>
          <p:cNvSpPr txBox="1">
            <a:spLocks noChangeArrowheads="1"/>
          </p:cNvSpPr>
          <p:nvPr/>
        </p:nvSpPr>
        <p:spPr bwMode="auto">
          <a:xfrm>
            <a:off x="1219200" y="609600"/>
            <a:ext cx="3816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迢迢牵牛星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4347" name="文本框 14346"/>
          <p:cNvSpPr txBox="1">
            <a:spLocks noChangeArrowheads="1"/>
          </p:cNvSpPr>
          <p:nvPr/>
        </p:nvSpPr>
        <p:spPr bwMode="auto">
          <a:xfrm>
            <a:off x="685800" y="14478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迢迢牵牛星，皎皎河汉女。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48" name="文本框 14347"/>
          <p:cNvSpPr txBox="1">
            <a:spLocks noChangeArrowheads="1"/>
          </p:cNvSpPr>
          <p:nvPr/>
        </p:nvSpPr>
        <p:spPr bwMode="auto">
          <a:xfrm>
            <a:off x="685800" y="2286000"/>
            <a:ext cx="55451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纤纤擢素手，札札弄机杼。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0" name="矩形 14349"/>
          <p:cNvSpPr>
            <a:spLocks noChangeArrowheads="1"/>
          </p:cNvSpPr>
          <p:nvPr/>
        </p:nvSpPr>
        <p:spPr bwMode="auto">
          <a:xfrm>
            <a:off x="685800" y="3124200"/>
            <a:ext cx="4826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终日不成章，泣涕零如雨</a:t>
            </a:r>
            <a:r>
              <a:rPr lang="zh-CN" altLang="en-US" sz="2400">
                <a:latin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4352" name="矩形 14351"/>
          <p:cNvSpPr>
            <a:spLocks noChangeArrowheads="1"/>
          </p:cNvSpPr>
          <p:nvPr/>
        </p:nvSpPr>
        <p:spPr bwMode="auto">
          <a:xfrm rot="10800000" flipV="1">
            <a:off x="533400" y="4114800"/>
            <a:ext cx="53990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河汉清且浅，相去复几许？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53" name="文本框 14352"/>
          <p:cNvSpPr txBox="1">
            <a:spLocks noChangeArrowheads="1"/>
          </p:cNvSpPr>
          <p:nvPr/>
        </p:nvSpPr>
        <p:spPr bwMode="auto">
          <a:xfrm>
            <a:off x="609600" y="5027613"/>
            <a:ext cx="51133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盈盈一水间，脉脉不得语。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14354" name="迢迢牵牛星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3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3680" fill="hold"/>
                                        <p:tgtEl>
                                          <p:spTgt spid="14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54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4"/>
                </p:tgtEl>
              </p:cMediaNode>
            </p:audio>
          </p:childTnLst>
        </p:cTn>
      </p:par>
    </p:tnLst>
    <p:bldLst>
      <p:bldP spid="14346" grpId="0"/>
      <p:bldP spid="14347" grpId="0"/>
      <p:bldP spid="14348" grpId="0"/>
      <p:bldP spid="14350" grpId="0"/>
      <p:bldP spid="14352" grpId="0"/>
      <p:bldP spid="143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占位符 15361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990600" y="2057400"/>
            <a:ext cx="7778750" cy="38862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2800"/>
              <a:t>           </a:t>
            </a:r>
            <a:endParaRPr lang="en-US" altLang="zh-CN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</a:pPr>
            <a:endParaRPr lang="en-US" altLang="zh-CN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2800"/>
              <a:t>               </a:t>
            </a:r>
            <a:r>
              <a:rPr lang="zh-CN" altLang="en-US" sz="2800"/>
              <a:t>第一、二句  ：天上情景（景）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人         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情           第三</a:t>
            </a:r>
            <a:r>
              <a:rPr lang="en-US" altLang="zh-CN" sz="2800"/>
              <a:t>~</a:t>
            </a:r>
            <a:r>
              <a:rPr lang="zh-CN" altLang="en-US" sz="2800"/>
              <a:t>六句  ：织女悲苦（由景及人）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景          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相           第七、八句  ：河汉相隔（由景及情）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融          </a:t>
            </a:r>
            <a:endParaRPr lang="zh-CN" altLang="en-US" sz="2800"/>
          </a:p>
          <a:p>
            <a:pPr marL="1905" indent="-344805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2800"/>
              <a:t>              第九、十句 ： 相爱受阻  （人情景相融）</a:t>
            </a:r>
            <a:endParaRPr lang="zh-CN" altLang="en-US" sz="2800"/>
          </a:p>
        </p:txBody>
      </p:sp>
      <p:sp>
        <p:nvSpPr>
          <p:cNvPr id="2" name="左大括号 15362"/>
          <p:cNvSpPr/>
          <p:nvPr/>
        </p:nvSpPr>
        <p:spPr bwMode="auto">
          <a:xfrm>
            <a:off x="1447800" y="2743200"/>
            <a:ext cx="381000" cy="2590800"/>
          </a:xfrm>
          <a:prstGeom prst="leftBrace">
            <a:avLst>
              <a:gd name="adj1" fmla="val 5657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/>
          </a:p>
        </p:txBody>
      </p:sp>
      <p:grpSp>
        <p:nvGrpSpPr>
          <p:cNvPr id="15363" name="组合 9226"/>
          <p:cNvGrpSpPr/>
          <p:nvPr/>
        </p:nvGrpSpPr>
        <p:grpSpPr bwMode="auto">
          <a:xfrm>
            <a:off x="2971800" y="762000"/>
            <a:ext cx="2665413" cy="720725"/>
            <a:chOff x="0" y="0"/>
            <a:chExt cx="1679" cy="454"/>
          </a:xfrm>
        </p:grpSpPr>
        <p:pic>
          <p:nvPicPr>
            <p:cNvPr id="15364" name="图片 9227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矩形 9228"/>
            <p:cNvSpPr/>
            <p:nvPr/>
          </p:nvSpPr>
          <p:spPr>
            <a:xfrm>
              <a:off x="363" y="4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 noProof="1">
                  <a:solidFill>
                    <a:srgbClr val="80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方正粗活意简体" panose="03000509000000000000" pitchFamily="1" charset="-122"/>
                  <a:cs typeface="+mn-ea"/>
                </a:rPr>
                <a:t>整体感知</a:t>
              </a:r>
              <a:endParaRPr lang="zh-CN" altLang="en-US" sz="3600" b="1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粗活意简体" panose="03000509000000000000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6385"/>
          <p:cNvSpPr>
            <a:spLocks noChangeArrowheads="1"/>
          </p:cNvSpPr>
          <p:nvPr/>
        </p:nvSpPr>
        <p:spPr bwMode="auto">
          <a:xfrm>
            <a:off x="685800" y="2133600"/>
            <a:ext cx="8001000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CC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800" b="1">
                <a:solidFill>
                  <a:srgbClr val="00CC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“盈盈”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写水之物貌，清浅的样子，</a:t>
            </a: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</a:rPr>
              <a:t>“脉脉”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写人的情貌，含情的样子，银河水清又浅，可是一水之隔，却不得语，近在咫尺，若隔天涯。这美好的情和景与”不得语“的残酷现实形成巨大的矛盾反差，从而使诗意更加哀怨动人。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6" name="文本框 16386"/>
          <p:cNvSpPr txBox="1">
            <a:spLocks noChangeArrowheads="1"/>
          </p:cNvSpPr>
          <p:nvPr/>
        </p:nvSpPr>
        <p:spPr bwMode="auto">
          <a:xfrm>
            <a:off x="3962400" y="1447800"/>
            <a:ext cx="914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叠字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87" name="文本框 16387"/>
          <p:cNvSpPr txBox="1">
            <a:spLocks noChangeArrowheads="1"/>
          </p:cNvSpPr>
          <p:nvPr/>
        </p:nvSpPr>
        <p:spPr bwMode="auto">
          <a:xfrm>
            <a:off x="609600" y="762000"/>
            <a:ext cx="1447800" cy="466725"/>
          </a:xfrm>
          <a:prstGeom prst="rect">
            <a:avLst/>
          </a:prstGeom>
          <a:solidFill>
            <a:srgbClr val="00FFFF"/>
          </a:solidFill>
          <a:ln w="9525">
            <a:solidFill>
              <a:srgbClr val="FFFF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66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修辞知识</a:t>
            </a:r>
            <a:endParaRPr lang="zh-CN" altLang="en-US" sz="2400">
              <a:solidFill>
                <a:srgbClr val="FF66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7409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152400" y="1066800"/>
            <a:ext cx="8915400" cy="540702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r>
              <a:rPr lang="zh-CN" altLang="en-US" sz="3600">
                <a:solidFill>
                  <a:schemeClr val="hlink"/>
                </a:solidFill>
              </a:rPr>
              <a:t>叠词的魅力：</a:t>
            </a:r>
            <a:endParaRPr lang="zh-CN" altLang="en-US" sz="3600">
              <a:solidFill>
                <a:schemeClr val="hlink"/>
              </a:solidFill>
            </a:endParaRPr>
          </a:p>
          <a:p>
            <a:pPr>
              <a:buFontTx/>
              <a:buNone/>
            </a:pPr>
            <a:r>
              <a:rPr lang="zh-CN" altLang="en-US" sz="3600"/>
              <a:t>  </a:t>
            </a:r>
            <a:endParaRPr lang="zh-CN" altLang="en-US" sz="3600"/>
          </a:p>
          <a:p>
            <a:pPr>
              <a:buFontTx/>
              <a:buNone/>
            </a:pPr>
            <a:r>
              <a:rPr lang="zh-CN" altLang="en-US" sz="3600"/>
              <a:t>   </a:t>
            </a:r>
            <a:r>
              <a:rPr lang="zh-CN" altLang="en-US" sz="2800">
                <a:latin typeface="宋体" panose="02010600030101010101" pitchFamily="2" charset="-122"/>
              </a:rPr>
              <a:t>1.形式上：使诗具有很强的音乐节奏美感和韵律美。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800">
                <a:latin typeface="宋体" panose="02010600030101010101" pitchFamily="2" charset="-122"/>
              </a:rPr>
              <a:t>  2.内容上：对写景写人起到“景情并生”的作用，使感情表达得更加缠绵悱恻。</a:t>
            </a:r>
            <a:endParaRPr lang="zh-CN" altLang="en-US" sz="2800"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sz="36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sz="36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buFontTx/>
              <a:buNone/>
            </a:pPr>
            <a:endParaRPr lang="zh-CN" altLang="en-US" sz="40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>
            <a:spLocks noChangeArrowheads="1"/>
          </p:cNvSpPr>
          <p:nvPr/>
        </p:nvSpPr>
        <p:spPr bwMode="auto">
          <a:xfrm>
            <a:off x="1619250" y="836613"/>
            <a:ext cx="14398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迢迢：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3348038" y="908050"/>
            <a:ext cx="4392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写星空的距离（远）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6" name="文本框 18435"/>
          <p:cNvSpPr txBox="1">
            <a:spLocks noChangeArrowheads="1"/>
          </p:cNvSpPr>
          <p:nvPr/>
        </p:nvSpPr>
        <p:spPr bwMode="auto">
          <a:xfrm>
            <a:off x="1619250" y="1700213"/>
            <a:ext cx="1944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皎皎：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3346450" y="1697038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写星辰的光辉（亮）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1636713" y="2571750"/>
            <a:ext cx="19446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纤纤</a:t>
            </a:r>
            <a:r>
              <a:rPr lang="zh-CN" altLang="en-US" sz="3200" b="1">
                <a:solidFill>
                  <a:srgbClr val="000000"/>
                </a:solidFill>
              </a:rPr>
              <a:t>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3346450" y="2489200"/>
            <a:ext cx="53292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写双手的形状（美）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1636713" y="3425825"/>
            <a:ext cx="19446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札札：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1" name="文本框 18440"/>
          <p:cNvSpPr txBox="1">
            <a:spLocks noChangeArrowheads="1"/>
          </p:cNvSpPr>
          <p:nvPr/>
        </p:nvSpPr>
        <p:spPr bwMode="auto">
          <a:xfrm flipH="1">
            <a:off x="3351213" y="3354388"/>
            <a:ext cx="5037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写织机的声音（忙）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2" name="文本框 18441"/>
          <p:cNvSpPr txBox="1">
            <a:spLocks noChangeArrowheads="1"/>
          </p:cNvSpPr>
          <p:nvPr/>
        </p:nvSpPr>
        <p:spPr bwMode="auto">
          <a:xfrm>
            <a:off x="1689100" y="4289425"/>
            <a:ext cx="19446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盈盈：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3" name="文本框 18442"/>
          <p:cNvSpPr txBox="1">
            <a:spLocks noChangeArrowheads="1"/>
          </p:cNvSpPr>
          <p:nvPr/>
        </p:nvSpPr>
        <p:spPr bwMode="auto">
          <a:xfrm>
            <a:off x="3348038" y="4289425"/>
            <a:ext cx="4392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写水流的形态（清）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4" name="文本框 18443"/>
          <p:cNvSpPr txBox="1">
            <a:spLocks noChangeArrowheads="1"/>
          </p:cNvSpPr>
          <p:nvPr/>
        </p:nvSpPr>
        <p:spPr bwMode="auto">
          <a:xfrm>
            <a:off x="1762125" y="5229225"/>
            <a:ext cx="19446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脉脉：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5" name="文本框 18444"/>
          <p:cNvSpPr txBox="1">
            <a:spLocks noChangeArrowheads="1"/>
          </p:cNvSpPr>
          <p:nvPr/>
        </p:nvSpPr>
        <p:spPr bwMode="auto">
          <a:xfrm>
            <a:off x="3276600" y="5229225"/>
            <a:ext cx="5040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写人物的神态（情）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46" name="左大括号 18445"/>
          <p:cNvSpPr/>
          <p:nvPr/>
        </p:nvSpPr>
        <p:spPr bwMode="auto">
          <a:xfrm>
            <a:off x="1476375" y="1125538"/>
            <a:ext cx="215900" cy="4535487"/>
          </a:xfrm>
          <a:prstGeom prst="leftBrace">
            <a:avLst>
              <a:gd name="adj1" fmla="val 17476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8447" name="文本框 18446"/>
          <p:cNvSpPr txBox="1">
            <a:spLocks noChangeArrowheads="1"/>
          </p:cNvSpPr>
          <p:nvPr/>
        </p:nvSpPr>
        <p:spPr bwMode="auto">
          <a:xfrm>
            <a:off x="598488" y="1700213"/>
            <a:ext cx="733425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华文隶书" pitchFamily="2" charset="-122"/>
              </a:rPr>
              <a:t>情中景   景中情</a:t>
            </a:r>
            <a:endParaRPr lang="zh-CN" altLang="en-US" sz="3600" b="1">
              <a:solidFill>
                <a:srgbClr val="0000FF"/>
              </a:solidFill>
              <a:ea typeface="华文隶书" pitchFamily="2" charset="-122"/>
            </a:endParaRPr>
          </a:p>
        </p:txBody>
      </p:sp>
      <p:sp>
        <p:nvSpPr>
          <p:cNvPr id="18448" name="右大括号 18447"/>
          <p:cNvSpPr/>
          <p:nvPr/>
        </p:nvSpPr>
        <p:spPr bwMode="auto">
          <a:xfrm>
            <a:off x="7164388" y="1268413"/>
            <a:ext cx="584200" cy="4368800"/>
          </a:xfrm>
          <a:prstGeom prst="rightBrace">
            <a:avLst>
              <a:gd name="adj1" fmla="val 6221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8449" name="文本框 18448"/>
          <p:cNvSpPr txBox="1">
            <a:spLocks noChangeArrowheads="1"/>
          </p:cNvSpPr>
          <p:nvPr/>
        </p:nvSpPr>
        <p:spPr bwMode="auto">
          <a:xfrm>
            <a:off x="7812088" y="2276475"/>
            <a:ext cx="733425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ea typeface="华文隶书" pitchFamily="2" charset="-122"/>
              </a:rPr>
              <a:t>相思   怨别</a:t>
            </a:r>
            <a:endParaRPr lang="zh-CN" altLang="en-US" sz="3600" b="1">
              <a:solidFill>
                <a:srgbClr val="0000FF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7" grpId="0"/>
      <p:bldP spid="184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9457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48000" y="762000"/>
            <a:ext cx="23622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0066FF"/>
                </a:solidFill>
                <a:ea typeface="隶书" panose="02010509060101010101" pitchFamily="49" charset="-122"/>
              </a:rPr>
              <a:t>思想感情</a:t>
            </a:r>
            <a:endParaRPr lang="zh-CN" altLang="en-US" sz="4000" b="1">
              <a:solidFill>
                <a:srgbClr val="0066FF"/>
              </a:solidFill>
              <a:ea typeface="隶书" panose="02010509060101010101" pitchFamily="49" charset="-122"/>
            </a:endParaRPr>
          </a:p>
        </p:txBody>
      </p:sp>
      <p:sp>
        <p:nvSpPr>
          <p:cNvPr id="19458" name="文本框 19458"/>
          <p:cNvSpPr txBox="1">
            <a:spLocks noChangeArrowheads="1"/>
          </p:cNvSpPr>
          <p:nvPr/>
        </p:nvSpPr>
        <p:spPr bwMode="auto">
          <a:xfrm>
            <a:off x="-381000" y="2667000"/>
            <a:ext cx="1219200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牛郎织女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59" name="左大括号 19459"/>
          <p:cNvSpPr/>
          <p:nvPr/>
        </p:nvSpPr>
        <p:spPr bwMode="auto">
          <a:xfrm>
            <a:off x="1143000" y="2438400"/>
            <a:ext cx="76200" cy="2133600"/>
          </a:xfrm>
          <a:prstGeom prst="leftBrace">
            <a:avLst>
              <a:gd name="adj1" fmla="val 2329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9460" name="文本框 19460"/>
          <p:cNvSpPr txBox="1">
            <a:spLocks noChangeArrowheads="1"/>
          </p:cNvSpPr>
          <p:nvPr/>
        </p:nvSpPr>
        <p:spPr bwMode="auto">
          <a:xfrm>
            <a:off x="1371600" y="17446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61" name="矩形 19461"/>
          <p:cNvSpPr>
            <a:spLocks noChangeArrowheads="1"/>
          </p:cNvSpPr>
          <p:nvPr/>
        </p:nvSpPr>
        <p:spPr bwMode="auto">
          <a:xfrm>
            <a:off x="1371600" y="20574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隔河相望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9462" name="文本框 19462"/>
          <p:cNvSpPr txBox="1">
            <a:spLocks noChangeArrowheads="1"/>
          </p:cNvSpPr>
          <p:nvPr/>
        </p:nvSpPr>
        <p:spPr bwMode="auto">
          <a:xfrm>
            <a:off x="1295400" y="4572000"/>
            <a:ext cx="2286000" cy="112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不能团聚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63" name="文本框 19463"/>
          <p:cNvSpPr txBox="1">
            <a:spLocks noChangeArrowheads="1"/>
          </p:cNvSpPr>
          <p:nvPr/>
        </p:nvSpPr>
        <p:spPr bwMode="auto">
          <a:xfrm>
            <a:off x="4572000" y="1752600"/>
            <a:ext cx="549275" cy="297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64" name="文本框 19464"/>
          <p:cNvSpPr txBox="1">
            <a:spLocks noChangeArrowheads="1"/>
          </p:cNvSpPr>
          <p:nvPr/>
        </p:nvSpPr>
        <p:spPr bwMode="auto">
          <a:xfrm>
            <a:off x="4800600" y="2590800"/>
            <a:ext cx="671513" cy="2895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人间男女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9465" name="左大括号 19465"/>
          <p:cNvSpPr/>
          <p:nvPr/>
        </p:nvSpPr>
        <p:spPr bwMode="auto">
          <a:xfrm>
            <a:off x="5562600" y="2743200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9466" name="文本框 19466"/>
          <p:cNvSpPr txBox="1">
            <a:spLocks noChangeArrowheads="1"/>
          </p:cNvSpPr>
          <p:nvPr/>
        </p:nvSpPr>
        <p:spPr bwMode="auto">
          <a:xfrm>
            <a:off x="5867400" y="2209800"/>
            <a:ext cx="2362200" cy="112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相爱受压制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67" name="文本框 19467"/>
          <p:cNvSpPr txBox="1">
            <a:spLocks noChangeArrowheads="1"/>
          </p:cNvSpPr>
          <p:nvPr/>
        </p:nvSpPr>
        <p:spPr bwMode="auto">
          <a:xfrm>
            <a:off x="5867400" y="4419600"/>
            <a:ext cx="2362200" cy="1127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不能欢聚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68" name="燕尾形箭头 19468"/>
          <p:cNvSpPr>
            <a:spLocks noChangeArrowheads="1"/>
          </p:cNvSpPr>
          <p:nvPr/>
        </p:nvSpPr>
        <p:spPr bwMode="auto">
          <a:xfrm>
            <a:off x="3124200" y="3733800"/>
            <a:ext cx="1524000" cy="152400"/>
          </a:xfrm>
          <a:prstGeom prst="notchedRightArrow">
            <a:avLst>
              <a:gd name="adj1" fmla="val 50000"/>
              <a:gd name="adj2" fmla="val 2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9469" name="文本框 19469"/>
          <p:cNvSpPr txBox="1">
            <a:spLocks noChangeArrowheads="1"/>
          </p:cNvSpPr>
          <p:nvPr/>
        </p:nvSpPr>
        <p:spPr bwMode="auto">
          <a:xfrm>
            <a:off x="3276600" y="2895600"/>
            <a:ext cx="1066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比喻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e7cd7b899e510fb311b58289d133c895d1430c7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600" y="914400"/>
            <a:ext cx="8001000" cy="5275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27" descr="中国李白彩色画像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43800" y="990600"/>
            <a:ext cx="12573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1030"/>
          <p:cNvSpPr txBox="1">
            <a:spLocks noChangeArrowheads="1"/>
          </p:cNvSpPr>
          <p:nvPr/>
        </p:nvSpPr>
        <p:spPr bwMode="auto">
          <a:xfrm>
            <a:off x="381000" y="1905000"/>
            <a:ext cx="7010400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</a:rPr>
              <a:t>李白（</a:t>
            </a:r>
            <a:r>
              <a:rPr lang="en-US" sz="2800" b="1">
                <a:latin typeface="宋体" panose="02010600030101010101" pitchFamily="2" charset="-122"/>
              </a:rPr>
              <a:t>701—762</a:t>
            </a:r>
            <a:r>
              <a:rPr lang="zh-CN" altLang="en-US" sz="2800" b="1">
                <a:latin typeface="宋体" panose="02010600030101010101" pitchFamily="2" charset="-122"/>
              </a:rPr>
              <a:t>），字太白，号青莲居士。祖籍陇西成纪（今甘肃静宁西南），安史之乱中，曾为永王璘幕僚，因璘败系浔阳狱，远谪夜郎，中途遇赦东还。晚年投奔其族叔当涂令李阳冰，后卒于当涂，葬龙山。唐元和十二年（</a:t>
            </a:r>
            <a:r>
              <a:rPr lang="en-US" sz="2800" b="1">
                <a:latin typeface="宋体" panose="02010600030101010101" pitchFamily="2" charset="-122"/>
              </a:rPr>
              <a:t>817</a:t>
            </a:r>
            <a:r>
              <a:rPr lang="zh-CN" altLang="en-US" sz="2800" b="1">
                <a:latin typeface="宋体" panose="02010600030101010101" pitchFamily="2" charset="-122"/>
              </a:rPr>
              <a:t>），宣歙池观察使范传正根据李白生前“志在青山”的遗愿，将其墓迁至青山。有</a:t>
            </a:r>
            <a:r>
              <a:rPr lang="en-US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李太白文集</a:t>
            </a:r>
            <a:r>
              <a:rPr lang="en-US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三十卷行世。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21508" name="组合 9226"/>
          <p:cNvGrpSpPr/>
          <p:nvPr/>
        </p:nvGrpSpPr>
        <p:grpSpPr bwMode="auto">
          <a:xfrm>
            <a:off x="2590800" y="609600"/>
            <a:ext cx="2665413" cy="720725"/>
            <a:chOff x="0" y="0"/>
            <a:chExt cx="1679" cy="454"/>
          </a:xfrm>
        </p:grpSpPr>
        <p:pic>
          <p:nvPicPr>
            <p:cNvPr id="21509" name="图片 92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矩形 9228"/>
            <p:cNvSpPr/>
            <p:nvPr/>
          </p:nvSpPr>
          <p:spPr>
            <a:xfrm>
              <a:off x="363" y="45"/>
              <a:ext cx="1316" cy="3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3600" b="1" noProof="1">
                  <a:solidFill>
                    <a:srgbClr val="80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方正粗活意简体" panose="03000509000000000000" pitchFamily="1" charset="-122"/>
                  <a:cs typeface="+mn-ea"/>
                </a:rPr>
                <a:t>作者简介</a:t>
              </a:r>
              <a:endParaRPr lang="zh-CN" altLang="en-US" sz="3600" b="1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粗活意简体" panose="03000509000000000000" pitchFamily="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013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1000" y="2119313"/>
            <a:ext cx="3657600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648200" y="1447800"/>
            <a:ext cx="3962400" cy="3990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u="sng"/>
              <a:t>渡 远 荆 门 外，</a:t>
            </a:r>
            <a:endParaRPr lang="zh-CN" altLang="en-US" sz="3200" b="1" u="sng"/>
          </a:p>
          <a:p>
            <a:r>
              <a:rPr lang="zh-CN" altLang="en-US" sz="3200" b="1" u="sng"/>
              <a:t>来 从 楚 国 游。 </a:t>
            </a:r>
            <a:endParaRPr lang="zh-CN" altLang="en-US" sz="3200" b="1" u="sng"/>
          </a:p>
          <a:p>
            <a:r>
              <a:rPr lang="zh-CN" altLang="en-US" sz="3200" b="1" u="sng"/>
              <a:t>山 随 平 野 尽， </a:t>
            </a:r>
            <a:endParaRPr lang="zh-CN" altLang="en-US" sz="3200" b="1" u="sng"/>
          </a:p>
          <a:p>
            <a:r>
              <a:rPr lang="zh-CN" altLang="en-US" sz="3200" b="1" u="sng"/>
              <a:t>江 入 大 荒 流。 </a:t>
            </a:r>
            <a:endParaRPr lang="zh-CN" altLang="en-US" sz="3200" b="1" u="sng"/>
          </a:p>
          <a:p>
            <a:r>
              <a:rPr lang="zh-CN" altLang="en-US" sz="3200" b="1" u="sng"/>
              <a:t>月 下 飞 天 镜， </a:t>
            </a:r>
            <a:endParaRPr lang="zh-CN" altLang="en-US" sz="3200" b="1" u="sng"/>
          </a:p>
          <a:p>
            <a:r>
              <a:rPr lang="zh-CN" altLang="en-US" sz="3200" b="1" u="sng"/>
              <a:t>云 生 结 </a:t>
            </a:r>
            <a:r>
              <a:rPr lang="zh-CN" altLang="en-US" sz="3200" b="1" u="sng">
                <a:hlinkClick r:id="rId2" tooltip="２。海楼：海市蜃楼。"/>
              </a:rPr>
              <a:t>海 楼</a:t>
            </a:r>
            <a:r>
              <a:rPr lang="zh-CN" altLang="en-US" sz="3200" b="1" u="sng"/>
              <a:t>。 </a:t>
            </a:r>
            <a:endParaRPr lang="zh-CN" altLang="en-US" sz="3200" b="1" u="sng"/>
          </a:p>
          <a:p>
            <a:r>
              <a:rPr lang="zh-CN" altLang="en-US" sz="3200" b="1" u="sng"/>
              <a:t>仍 怜 故 乡 水， </a:t>
            </a:r>
            <a:endParaRPr lang="zh-CN" altLang="en-US" sz="3200" b="1" u="sng"/>
          </a:p>
          <a:p>
            <a:r>
              <a:rPr lang="zh-CN" altLang="en-US" sz="3200" b="1" u="sng"/>
              <a:t>万 里 送 行 舟。</a:t>
            </a:r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图片1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1447800"/>
            <a:ext cx="76200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762000" y="1905000"/>
            <a:ext cx="76327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24D3F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>
                <a:latin typeface="宋体" panose="02010600030101010101" pitchFamily="2" charset="-122"/>
              </a:rPr>
              <a:t>渡荆门送别：这是李白出蜀时所作。此时诗人，兴致勃勃，坐在船上沿途纵情观赏巫山两岸高耸云霄的峻岭，船过荆门一带，视域顿然开阔，别是一番景色。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23555" name="WordArt 8"/>
          <p:cNvSpPr>
            <a:spLocks noChangeArrowheads="1" noChangeShapeType="1" noTextEdit="1"/>
          </p:cNvSpPr>
          <p:nvPr/>
        </p:nvSpPr>
        <p:spPr bwMode="auto">
          <a:xfrm>
            <a:off x="228600" y="685800"/>
            <a:ext cx="2724150" cy="8778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写作背景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6" name="Rectangle 9"/>
          <p:cNvSpPr>
            <a:spLocks noChangeArrowheads="1"/>
          </p:cNvSpPr>
          <p:nvPr/>
        </p:nvSpPr>
        <p:spPr bwMode="auto">
          <a:xfrm>
            <a:off x="30163" y="3103563"/>
            <a:ext cx="9144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>
              <a:latin typeface="宋体" panose="02010600030101010101" pitchFamily="2" charset="-122"/>
            </a:endParaRPr>
          </a:p>
        </p:txBody>
      </p:sp>
      <p:pic>
        <p:nvPicPr>
          <p:cNvPr id="23557" name="Picture 10" descr="image0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5257800"/>
            <a:ext cx="9747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5121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9200" y="838200"/>
            <a:ext cx="6858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矩形 5122"/>
          <p:cNvSpPr>
            <a:spLocks noChangeArrowheads="1"/>
          </p:cNvSpPr>
          <p:nvPr/>
        </p:nvSpPr>
        <p:spPr bwMode="auto">
          <a:xfrm>
            <a:off x="4787900" y="1484313"/>
            <a:ext cx="51466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990000"/>
                </a:solidFill>
              </a:rPr>
              <a:t>迢迢牵牛星</a:t>
            </a:r>
            <a:endParaRPr lang="zh-CN" altLang="en-US" sz="4000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 rot="5400000">
            <a:off x="-368300" y="2730500"/>
            <a:ext cx="2667000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词语解释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905000" y="1066800"/>
            <a:ext cx="6781800" cy="448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FF0066"/>
                </a:solidFill>
                <a:latin typeface="宋体" panose="02010600030101010101" pitchFamily="2" charset="-122"/>
              </a:rPr>
              <a:t>大荒</a:t>
            </a:r>
            <a:r>
              <a:rPr lang="zh-CN" altLang="en-US" sz="4800" b="1">
                <a:latin typeface="宋体" panose="02010600030101010101" pitchFamily="2" charset="-122"/>
              </a:rPr>
              <a:t>：广阔无际的原野。        </a:t>
            </a:r>
            <a:endParaRPr lang="zh-CN" altLang="en-US" sz="4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FF0066"/>
                </a:solidFill>
                <a:latin typeface="宋体" panose="02010600030101010101" pitchFamily="2" charset="-122"/>
              </a:rPr>
              <a:t>海楼</a:t>
            </a:r>
            <a:r>
              <a:rPr lang="zh-CN" altLang="en-US" sz="4800" b="1">
                <a:latin typeface="宋体" panose="02010600030101010101" pitchFamily="2" charset="-122"/>
              </a:rPr>
              <a:t>：海市蜃楼，这里形容江上云霞的美丽景色。                 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9"/>
          <p:cNvSpPr txBox="1">
            <a:spLocks noChangeArrowheads="1"/>
          </p:cNvSpPr>
          <p:nvPr/>
        </p:nvSpPr>
        <p:spPr bwMode="auto">
          <a:xfrm>
            <a:off x="533400" y="849313"/>
            <a:ext cx="7924800" cy="4789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/>
            <a:r>
              <a:rPr lang="en-US" sz="2800" b="1"/>
              <a:t>【</a:t>
            </a:r>
            <a:r>
              <a:rPr lang="zh-CN" altLang="en-US" sz="2800" b="1"/>
              <a:t>注释</a:t>
            </a:r>
            <a:r>
              <a:rPr lang="en-US" sz="2800" b="1"/>
              <a:t>】</a:t>
            </a:r>
            <a:endParaRPr lang="en-US" sz="2800" b="1"/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荆门：山名，在今湖北省宜昌市西北长江南岸，  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      其状如门</a:t>
            </a:r>
            <a:r>
              <a:rPr lang="en-US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又与北岸之虎牙山相对，水势湍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      急，十分险要。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荆门外：指荆门以东</a:t>
            </a:r>
            <a:r>
              <a:rPr lang="en-US" sz="2800" b="1"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过此即入古楚国境内。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“来从”，作“来到”或“来向”解。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天镜：指水中所见一轮明月之影。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远：远自。     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 algn="just"/>
            <a:r>
              <a:rPr lang="zh-CN" altLang="en-US" sz="2800" b="1">
                <a:latin typeface="宋体" panose="02010600030101010101" pitchFamily="2" charset="-122"/>
              </a:rPr>
              <a:t>江：长江。  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/>
            <a:r>
              <a:rPr lang="zh-CN" altLang="en-US" sz="2800" b="1">
                <a:latin typeface="宋体" panose="02010600030101010101" pitchFamily="2" charset="-122"/>
              </a:rPr>
              <a:t>下：移下。   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457200" indent="-457200"/>
            <a:r>
              <a:rPr lang="zh-CN" altLang="en-US" sz="2800" b="1">
                <a:latin typeface="宋体" panose="02010600030101010101" pitchFamily="2" charset="-122"/>
              </a:rPr>
              <a:t>仍：频频。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14400" y="484188"/>
            <a:ext cx="29352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渡 荆 门 送 别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r>
              <a:rPr lang="zh-CN" altLang="en-US" sz="3600" b="1">
                <a:latin typeface="Times New Roman" panose="02020603050405020304" pitchFamily="18" charset="0"/>
              </a:rPr>
              <a:t>          李白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1703388"/>
            <a:ext cx="4716463" cy="393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渡远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荆门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外，来从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楚国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游。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山随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平野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尽，江入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大荒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流。（远景）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月下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飞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天镜，云生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结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海楼。（近景）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仍怜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故乡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水，万里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送</a:t>
            </a:r>
            <a:r>
              <a:rPr lang="en-US" sz="2800" b="1">
                <a:latin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</a:rPr>
              <a:t>行舟。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572000" y="4768850"/>
            <a:ext cx="44958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我更加喜爱故乡的江水，不辞万里送我远行。（抒情、拟人）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652963" y="1528763"/>
            <a:ext cx="43434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我从荆门关外乘船，到古老的楚国游历。（叙事）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648200" y="2392363"/>
            <a:ext cx="4264025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两岸的高山渐渐消失了，眼前是一望无际的广阔的原野。江水仿佛流进广阔的荒原。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643438" y="3687763"/>
            <a:ext cx="4500562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夜晚明月映入水中，如同飞下的天镜，彩云凝聚如同美好的海市蜃楼。（写景、想象、比喻）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endParaRPr 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533400" y="1066800"/>
            <a:ext cx="8153400" cy="505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2000"/>
              </a:lnSpc>
            </a:pPr>
            <a:r>
              <a:rPr lang="en-US" sz="2800" b="1"/>
              <a:t>【</a:t>
            </a:r>
            <a:r>
              <a:rPr lang="zh-CN" altLang="en-US" sz="2800" b="1"/>
              <a:t>诗文解释</a:t>
            </a:r>
            <a:r>
              <a:rPr lang="en-US" sz="2800" b="1"/>
              <a:t>】</a:t>
            </a:r>
            <a:br>
              <a:rPr lang="en-US" b="1"/>
            </a:br>
            <a:br>
              <a:rPr lang="en-US" b="1"/>
            </a:br>
            <a:r>
              <a:rPr lang="zh-CN" altLang="en-US" b="1"/>
              <a:t>　</a:t>
            </a:r>
            <a:r>
              <a:rPr lang="zh-CN" altLang="en-US" sz="2800" b="1"/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远道而来渡过荆门之外，来到楚地游览。山随着低平的原野地出现而逐渐消失。江水在一望无际的原野中奔流。月亮在水中的倒影好像天上飞下来的一面天镜，云彩升起，变幻无穷，结成了海市蜃楼。我还是怜爱故乡的水，流过万里送我行舟远行。</a:t>
            </a:r>
            <a:br>
              <a:rPr lang="zh-CN" altLang="en-US" sz="2800" b="1">
                <a:latin typeface="宋体" panose="02010600030101010101" pitchFamily="2" charset="-122"/>
              </a:rPr>
            </a:br>
            <a:r>
              <a:rPr lang="zh-CN" altLang="en-US" sz="2800" b="1">
                <a:latin typeface="宋体" panose="02010600030101010101" pitchFamily="2" charset="-122"/>
              </a:rPr>
              <a:t> 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746125" y="911225"/>
            <a:ext cx="18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457200" y="762000"/>
            <a:ext cx="7983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找出诗中的写景句，说说它们的妙处。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457200" y="2819400"/>
            <a:ext cx="7524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诗中流露了诗人什么样的思想情感？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95288" y="3860800"/>
            <a:ext cx="85344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明确：通过写出游途中的景观，流露诗人欣喜、激动的感情，并以此引出他远别故乡的思乡之情。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422275" y="1752600"/>
            <a:ext cx="87518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景观壮阔，远近景结合；给人空间感和流动感。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838200" y="1247775"/>
            <a:ext cx="73914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题目中的“送别”可以删掉吗？为什么？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/>
        </p:nvSpPr>
        <p:spPr bwMode="auto">
          <a:xfrm>
            <a:off x="685800" y="22098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/>
              <a:t>       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故乡之水在送别他远游的儿子。故乡之水恋恋不舍地一路送我远行，从对面写来，愈发显出自己对故乡的思念。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0" y="2276475"/>
            <a:ext cx="7554913" cy="2014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>
                <a:solidFill>
                  <a:srgbClr val="FF0000"/>
                </a:solidFill>
                <a:ea typeface="华文行楷" panose="02010800040101010101" charset="-122"/>
              </a:rPr>
              <a:t>    </a:t>
            </a:r>
            <a:r>
              <a:rPr lang="en-US" sz="3600" b="1"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ea typeface="楷体_GB2312" panose="02010609030101010101" pitchFamily="49" charset="-122"/>
              </a:rPr>
              <a:t>渡荆门送别</a:t>
            </a:r>
            <a:r>
              <a:rPr lang="en-US" sz="3600" b="1"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ea typeface="楷体_GB2312" panose="02010609030101010101" pitchFamily="49" charset="-122"/>
              </a:rPr>
              <a:t>：表达对长江中游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pitchFamily="49" charset="-122"/>
              </a:rPr>
              <a:t>秀丽景象</a:t>
            </a:r>
            <a:r>
              <a:rPr lang="zh-CN" altLang="en-US" sz="3600" b="1">
                <a:ea typeface="楷体_GB2312" panose="02010609030101010101" pitchFamily="49" charset="-122"/>
              </a:rPr>
              <a:t>的赞叹和对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pitchFamily="49" charset="-122"/>
              </a:rPr>
              <a:t>故乡的留恋</a:t>
            </a:r>
            <a:r>
              <a:rPr lang="zh-CN" altLang="en-US" sz="3600" b="1">
                <a:solidFill>
                  <a:srgbClr val="FF0066"/>
                </a:solidFill>
                <a:ea typeface="楷体_GB2312" panose="02010609030101010101" pitchFamily="49" charset="-122"/>
              </a:rPr>
              <a:t>。</a:t>
            </a:r>
            <a:endParaRPr lang="zh-CN" altLang="en-US" sz="3600" b="1">
              <a:solidFill>
                <a:srgbClr val="FF0066"/>
              </a:solidFill>
              <a:ea typeface="楷体_GB2312" panose="02010609030101010101" pitchFamily="49" charset="-122"/>
            </a:endParaRP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457200" y="990600"/>
            <a:ext cx="1981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中心思想</a:t>
            </a:r>
            <a:endParaRPr lang="zh-CN" altLang="en-US" sz="3600" b="1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4288" y="3136900"/>
            <a:ext cx="91440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b="1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31747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0600" y="914400"/>
            <a:ext cx="7086600" cy="540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矩形 31748"/>
          <p:cNvSpPr>
            <a:spLocks noChangeArrowheads="1" noChangeShapeType="1" noTextEdit="1"/>
          </p:cNvSpPr>
          <p:nvPr/>
        </p:nvSpPr>
        <p:spPr bwMode="auto">
          <a:xfrm>
            <a:off x="2362200" y="1371600"/>
            <a:ext cx="4876800" cy="38100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春望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2769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838200"/>
            <a:ext cx="41814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矩形 32770"/>
          <p:cNvSpPr>
            <a:spLocks noChangeArrowheads="1" noChangeShapeType="1" noTextEdit="1"/>
          </p:cNvSpPr>
          <p:nvPr/>
        </p:nvSpPr>
        <p:spPr bwMode="auto">
          <a:xfrm>
            <a:off x="381000" y="4495800"/>
            <a:ext cx="1600200" cy="152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1032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lang="zh-CN" altLang="en-US" sz="3600">
              <a:ln w="9525">
                <a:noFill/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772" name="组合 32771"/>
          <p:cNvGrpSpPr/>
          <p:nvPr/>
        </p:nvGrpSpPr>
        <p:grpSpPr bwMode="auto">
          <a:xfrm>
            <a:off x="4648200" y="685800"/>
            <a:ext cx="3505200" cy="1066800"/>
            <a:chOff x="0" y="0"/>
            <a:chExt cx="2208" cy="672"/>
          </a:xfrm>
        </p:grpSpPr>
        <p:sp>
          <p:nvSpPr>
            <p:cNvPr id="2" name="椭圆形标注 32772"/>
            <p:cNvSpPr>
              <a:spLocks noChangeArrowheads="1"/>
            </p:cNvSpPr>
            <p:nvPr/>
          </p:nvSpPr>
          <p:spPr bwMode="auto">
            <a:xfrm>
              <a:off x="0" y="0"/>
              <a:ext cx="2208" cy="672"/>
            </a:xfrm>
            <a:prstGeom prst="wedgeEllipseCallout">
              <a:avLst>
                <a:gd name="adj1" fmla="val -68528"/>
                <a:gd name="adj2" fmla="val 142477"/>
              </a:avLst>
            </a:prstGeom>
            <a:solidFill>
              <a:srgbClr val="FFFFFF"/>
            </a:solidFill>
            <a:ln w="50800">
              <a:solidFill>
                <a:srgbClr val="CC99FF"/>
              </a:solidFill>
              <a:miter lim="800000"/>
            </a:ln>
          </p:spPr>
          <p:txBody>
            <a:bodyPr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4600FF"/>
                  </a:solidFill>
                  <a:latin typeface="宋体" panose="02010600030101010101" pitchFamily="2" charset="-122"/>
                </a:rPr>
                <a:t>他是谁</a:t>
              </a:r>
              <a:r>
                <a:rPr lang="en-US" sz="2800" b="1">
                  <a:solidFill>
                    <a:srgbClr val="4600FF"/>
                  </a:solidFill>
                  <a:latin typeface="宋体" panose="02010600030101010101" pitchFamily="2" charset="-122"/>
                </a:rPr>
                <a:t>?</a:t>
              </a:r>
              <a:endParaRPr lang="en-US" sz="2800" b="1">
                <a:solidFill>
                  <a:srgbClr val="4600FF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773" name="图片 32773" descr="000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0" y="144"/>
              <a:ext cx="276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4" name="图片 32774" descr="000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82" y="192"/>
              <a:ext cx="276" cy="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76" name="组合 32775"/>
          <p:cNvGrpSpPr/>
          <p:nvPr/>
        </p:nvGrpSpPr>
        <p:grpSpPr bwMode="auto">
          <a:xfrm>
            <a:off x="4419600" y="4114800"/>
            <a:ext cx="4191000" cy="579438"/>
            <a:chOff x="0" y="0"/>
            <a:chExt cx="2448" cy="365"/>
          </a:xfrm>
        </p:grpSpPr>
        <p:sp>
          <p:nvSpPr>
            <p:cNvPr id="3" name="文本框 32776"/>
            <p:cNvSpPr txBox="1">
              <a:spLocks noChangeArrowheads="1"/>
            </p:cNvSpPr>
            <p:nvPr/>
          </p:nvSpPr>
          <p:spPr bwMode="auto">
            <a:xfrm>
              <a:off x="144" y="0"/>
              <a:ext cx="2304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他的诗多沉郁顿挫。</a:t>
              </a:r>
              <a:endParaRPr lang="zh-CN" altLang="en-US" sz="2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777" name="图片 32777" descr="016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96"/>
              <a:ext cx="1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79" name="组合 32778"/>
          <p:cNvGrpSpPr/>
          <p:nvPr/>
        </p:nvGrpSpPr>
        <p:grpSpPr bwMode="auto">
          <a:xfrm>
            <a:off x="4419600" y="5334000"/>
            <a:ext cx="4724400" cy="1066800"/>
            <a:chOff x="0" y="0"/>
            <a:chExt cx="2736" cy="672"/>
          </a:xfrm>
        </p:grpSpPr>
        <p:sp>
          <p:nvSpPr>
            <p:cNvPr id="4" name="文本框 32779"/>
            <p:cNvSpPr txBox="1">
              <a:spLocks noChangeArrowheads="1"/>
            </p:cNvSpPr>
            <p:nvPr/>
          </p:nvSpPr>
          <p:spPr bwMode="auto">
            <a:xfrm>
              <a:off x="144" y="0"/>
              <a:ext cx="2592" cy="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他的诗反映了当时的现实，故被誉为“诗史”。</a:t>
              </a:r>
              <a:endParaRPr lang="zh-CN" altLang="en-US" sz="2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780" name="图片 32780" descr="016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44"/>
              <a:ext cx="1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82" name="组合 32781"/>
          <p:cNvGrpSpPr/>
          <p:nvPr/>
        </p:nvGrpSpPr>
        <p:grpSpPr bwMode="auto">
          <a:xfrm>
            <a:off x="4419600" y="1981200"/>
            <a:ext cx="4267200" cy="1066800"/>
            <a:chOff x="0" y="0"/>
            <a:chExt cx="2688" cy="672"/>
          </a:xfrm>
        </p:grpSpPr>
        <p:sp>
          <p:nvSpPr>
            <p:cNvPr id="5" name="文本框 32782"/>
            <p:cNvSpPr txBox="1">
              <a:spLocks noChangeArrowheads="1"/>
            </p:cNvSpPr>
            <p:nvPr/>
          </p:nvSpPr>
          <p:spPr bwMode="auto">
            <a:xfrm>
              <a:off x="144" y="0"/>
              <a:ext cx="2544" cy="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他是唐代最伟大现实主义的诗人。</a:t>
              </a:r>
              <a:endParaRPr lang="zh-CN" altLang="en-US" sz="2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783" name="图片 32783" descr="000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44"/>
              <a:ext cx="1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85" name="组合 32784"/>
          <p:cNvGrpSpPr/>
          <p:nvPr/>
        </p:nvGrpSpPr>
        <p:grpSpPr bwMode="auto">
          <a:xfrm>
            <a:off x="4419600" y="4724400"/>
            <a:ext cx="4445000" cy="579438"/>
            <a:chOff x="0" y="0"/>
            <a:chExt cx="2800" cy="365"/>
          </a:xfrm>
        </p:grpSpPr>
        <p:sp>
          <p:nvSpPr>
            <p:cNvPr id="6" name="矩形 32785"/>
            <p:cNvSpPr>
              <a:spLocks noChangeArrowheads="1"/>
            </p:cNvSpPr>
            <p:nvPr/>
          </p:nvSpPr>
          <p:spPr bwMode="auto">
            <a:xfrm>
              <a:off x="115" y="0"/>
              <a:ext cx="2685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00"/>
                  </a:solidFill>
                  <a:latin typeface="宋体" panose="02010600030101010101" pitchFamily="2" charset="-122"/>
                </a:rPr>
                <a:t>后人尊称他为“诗圣”。</a:t>
              </a:r>
              <a:endParaRPr lang="zh-CN" altLang="en-US" sz="2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786" name="图片 32786" descr="000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86"/>
              <a:ext cx="181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88" name="组合 32787"/>
          <p:cNvGrpSpPr/>
          <p:nvPr/>
        </p:nvGrpSpPr>
        <p:grpSpPr bwMode="auto">
          <a:xfrm>
            <a:off x="4419600" y="3048000"/>
            <a:ext cx="4724400" cy="1066800"/>
            <a:chOff x="0" y="0"/>
            <a:chExt cx="2976" cy="672"/>
          </a:xfrm>
        </p:grpSpPr>
        <p:sp>
          <p:nvSpPr>
            <p:cNvPr id="7" name="文本框 32788"/>
            <p:cNvSpPr txBox="1">
              <a:spLocks noChangeArrowheads="1"/>
            </p:cNvSpPr>
            <p:nvPr/>
          </p:nvSpPr>
          <p:spPr bwMode="auto">
            <a:xfrm>
              <a:off x="144" y="0"/>
              <a:ext cx="2832" cy="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0000"/>
                  </a:solidFill>
                </a:rPr>
                <a:t>他生活在唐朝由盛转衰的年代。</a:t>
              </a:r>
              <a:endParaRPr lang="zh-CN" altLang="en-US" sz="2800" b="1">
                <a:solidFill>
                  <a:srgbClr val="000000"/>
                </a:solidFill>
              </a:endParaRPr>
            </a:p>
          </p:txBody>
        </p:sp>
        <p:pic>
          <p:nvPicPr>
            <p:cNvPr id="32789" name="图片 32789" descr="016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44"/>
              <a:ext cx="187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内容占位符 33793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0" y="838200"/>
            <a:ext cx="9144000" cy="61722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en-US" sz="3600" b="1">
                <a:solidFill>
                  <a:srgbClr val="FC3634"/>
                </a:solidFill>
                <a:ea typeface="华文新魏" panose="02010800040101010101" pitchFamily="2" charset="-122"/>
              </a:rPr>
              <a:t>写作背景</a:t>
            </a:r>
            <a:endParaRPr lang="zh-CN" altLang="en-US" sz="3600" b="1">
              <a:solidFill>
                <a:srgbClr val="FC3634"/>
              </a:solidFill>
              <a:ea typeface="华文新魏" panose="02010800040101010101" pitchFamily="2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ea typeface="华文新魏" panose="02010800040101010101" pitchFamily="2" charset="-122"/>
              </a:rPr>
              <a:t>         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公元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755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年安史之乱爆发。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756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年诗人杜甫得知唐肃宗在灵武即位的消息后，不顾安危投奔唐肃宗而来，想要再有一番作为，结果在投奔灵武途中，被安史叛军掳至长安，过了半年多囚徒一样的生活。这时的首都长安已被抢掠一空，满目荒凉，而家人久别，存亡未卜。第二年（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757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年）暮春，春回大地，鸟语花香，草木茂盛，生机勃勃，但这只能增加诗人的痛苦和伤感。诗人触景生情，感慨万千，写下了这首感时恨别、忧国思亲的五言律诗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--《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春望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织女星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14800" y="1143000"/>
            <a:ext cx="4800600" cy="38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7170"/>
          <p:cNvSpPr>
            <a:spLocks noChangeArrowheads="1"/>
          </p:cNvSpPr>
          <p:nvPr/>
        </p:nvSpPr>
        <p:spPr bwMode="auto">
          <a:xfrm>
            <a:off x="1066800" y="5867400"/>
            <a:ext cx="2286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牛郎织女星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71" name="矩形 7171"/>
          <p:cNvSpPr>
            <a:spLocks noChangeArrowheads="1"/>
          </p:cNvSpPr>
          <p:nvPr/>
        </p:nvSpPr>
        <p:spPr bwMode="auto">
          <a:xfrm>
            <a:off x="5715000" y="5410200"/>
            <a:ext cx="3276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织女星（天琴座）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pic>
        <p:nvPicPr>
          <p:cNvPr id="7172" name="图片 7172" descr="xin_2508011814481081627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3455988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4817" descr="W02007101835569624550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5800" y="762000"/>
            <a:ext cx="77724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文本框 34818"/>
          <p:cNvSpPr txBox="1">
            <a:spLocks noChangeArrowheads="1"/>
          </p:cNvSpPr>
          <p:nvPr/>
        </p:nvSpPr>
        <p:spPr bwMode="auto">
          <a:xfrm>
            <a:off x="1066800" y="1828800"/>
            <a:ext cx="5562600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       </a:t>
            </a:r>
            <a:r>
              <a:rPr lang="zh-CN" altLang="en-US" sz="2800"/>
              <a:t>这是一首五言律诗，作于唐肃宗至德二年（</a:t>
            </a:r>
            <a:r>
              <a:rPr lang="en-US" altLang="zh-CN" sz="2800"/>
              <a:t>757</a:t>
            </a:r>
            <a:r>
              <a:rPr lang="zh-CN" altLang="en-US" sz="2800"/>
              <a:t>）。杜甫眼见山河依旧而国破家亡，春回大地却满城荒凉，在此身历逆境、思家情切之际，不禁触景伤情，发出深重的忧伤和感慨。 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5841"/>
          <p:cNvSpPr txBox="1">
            <a:spLocks noChangeArrowheads="1"/>
          </p:cNvSpPr>
          <p:nvPr/>
        </p:nvSpPr>
        <p:spPr bwMode="auto">
          <a:xfrm>
            <a:off x="304800" y="1828800"/>
            <a:ext cx="5181600" cy="371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溅（     ）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   </a:t>
            </a:r>
            <a:endParaRPr lang="en-US" sz="2800" b="1">
              <a:solidFill>
                <a:srgbClr val="0F41FF"/>
              </a:solidFill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抵（     ）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</a:t>
            </a:r>
            <a:endParaRPr lang="en-US" sz="2800" b="1">
              <a:solidFill>
                <a:srgbClr val="0F41FF"/>
              </a:solidFill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搔（     ）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   </a:t>
            </a:r>
            <a:endParaRPr lang="en-US" sz="2800" b="1">
              <a:solidFill>
                <a:srgbClr val="0F41FF"/>
              </a:solidFill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浑（    ） 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 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胜（     ）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</a:t>
            </a:r>
            <a:endParaRPr lang="en-US" sz="2800" b="1">
              <a:solidFill>
                <a:srgbClr val="0F41FF"/>
              </a:solidFill>
              <a:latin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簪（     ）</a:t>
            </a:r>
            <a:r>
              <a:rPr lang="en-US" sz="2800" b="1">
                <a:solidFill>
                  <a:srgbClr val="0F41FF"/>
                </a:solidFill>
                <a:latin typeface="宋体" panose="02010600030101010101" pitchFamily="2" charset="-122"/>
              </a:rPr>
              <a:t>——</a:t>
            </a:r>
            <a:endParaRPr lang="en-US" sz="2800" b="1">
              <a:solidFill>
                <a:srgbClr val="0F41FF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文本框 35842"/>
          <p:cNvSpPr txBox="1">
            <a:spLocks noChangeArrowheads="1"/>
          </p:cNvSpPr>
          <p:nvPr/>
        </p:nvSpPr>
        <p:spPr bwMode="auto">
          <a:xfrm>
            <a:off x="1066800" y="1828800"/>
            <a:ext cx="990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C3634"/>
                </a:solidFill>
                <a:latin typeface="宋体" panose="02010600030101010101" pitchFamily="2" charset="-122"/>
              </a:rPr>
              <a:t>jiàn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3733800" y="1828800"/>
            <a:ext cx="1447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溅落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35845" name="文本框 35844"/>
          <p:cNvSpPr txBox="1">
            <a:spLocks noChangeArrowheads="1"/>
          </p:cNvSpPr>
          <p:nvPr/>
        </p:nvSpPr>
        <p:spPr bwMode="auto">
          <a:xfrm>
            <a:off x="1219200" y="2438400"/>
            <a:ext cx="1066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C3634"/>
                </a:solidFill>
                <a:latin typeface="宋体" panose="02010600030101010101" pitchFamily="2" charset="-122"/>
              </a:rPr>
              <a:t>dǐ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3733800" y="2438400"/>
            <a:ext cx="1447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值得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1143000" y="3124200"/>
            <a:ext cx="914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C3634"/>
                </a:solidFill>
                <a:latin typeface="宋体" panose="02010600030101010101" pitchFamily="2" charset="-122"/>
              </a:rPr>
              <a:t>sāo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  <p:sp>
        <p:nvSpPr>
          <p:cNvPr id="35848" name="文本框 35847"/>
          <p:cNvSpPr txBox="1">
            <a:spLocks noChangeArrowheads="1"/>
          </p:cNvSpPr>
          <p:nvPr/>
        </p:nvSpPr>
        <p:spPr bwMode="auto">
          <a:xfrm>
            <a:off x="3733800" y="3124200"/>
            <a:ext cx="2514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用指甲挠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35849" name="文本框 35848"/>
          <p:cNvSpPr txBox="1">
            <a:spLocks noChangeArrowheads="1"/>
          </p:cNvSpPr>
          <p:nvPr/>
        </p:nvSpPr>
        <p:spPr bwMode="auto">
          <a:xfrm>
            <a:off x="1143000" y="5029200"/>
            <a:ext cx="914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C3634"/>
                </a:solidFill>
                <a:latin typeface="宋体" panose="02010600030101010101" pitchFamily="2" charset="-122"/>
              </a:rPr>
              <a:t>zān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  <p:sp>
        <p:nvSpPr>
          <p:cNvPr id="35850" name="文本框 35849"/>
          <p:cNvSpPr txBox="1">
            <a:spLocks noChangeArrowheads="1"/>
          </p:cNvSpPr>
          <p:nvPr/>
        </p:nvSpPr>
        <p:spPr bwMode="auto">
          <a:xfrm>
            <a:off x="1066800" y="43434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C3634"/>
                </a:solidFill>
                <a:latin typeface="宋体" panose="02010600030101010101" pitchFamily="2" charset="-122"/>
              </a:rPr>
              <a:t>shēng</a:t>
            </a:r>
            <a:endParaRPr lang="en-US" sz="2800" b="1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  <p:sp>
        <p:nvSpPr>
          <p:cNvPr id="35851" name="文本框 35850"/>
          <p:cNvSpPr txBox="1">
            <a:spLocks noChangeArrowheads="1"/>
          </p:cNvSpPr>
          <p:nvPr/>
        </p:nvSpPr>
        <p:spPr bwMode="auto">
          <a:xfrm>
            <a:off x="3733800" y="4495800"/>
            <a:ext cx="243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能够承受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35852" name="文本框 35851"/>
          <p:cNvSpPr txBox="1">
            <a:spLocks noChangeArrowheads="1"/>
          </p:cNvSpPr>
          <p:nvPr/>
        </p:nvSpPr>
        <p:spPr bwMode="auto">
          <a:xfrm>
            <a:off x="3657600" y="5181600"/>
            <a:ext cx="4114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一种束发的首饰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2" name="文本框 35852"/>
          <p:cNvSpPr txBox="1">
            <a:spLocks noChangeArrowheads="1"/>
          </p:cNvSpPr>
          <p:nvPr/>
        </p:nvSpPr>
        <p:spPr bwMode="auto">
          <a:xfrm>
            <a:off x="609600" y="762000"/>
            <a:ext cx="76327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FC3634"/>
                </a:solidFill>
                <a:latin typeface="宋体" panose="02010600030101010101" pitchFamily="2" charset="-122"/>
              </a:rPr>
              <a:t>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读准下面的字，并理解它的含义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文本框 35853"/>
          <p:cNvSpPr txBox="1">
            <a:spLocks noChangeArrowheads="1"/>
          </p:cNvSpPr>
          <p:nvPr/>
        </p:nvSpPr>
        <p:spPr bwMode="auto">
          <a:xfrm>
            <a:off x="3810000" y="3810000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C3634"/>
                </a:solidFill>
              </a:rPr>
              <a:t>简直</a:t>
            </a:r>
            <a:endParaRPr lang="zh-CN" altLang="en-US" sz="2800" b="1">
              <a:solidFill>
                <a:srgbClr val="FC3634"/>
              </a:solidFill>
            </a:endParaRPr>
          </a:p>
        </p:txBody>
      </p:sp>
      <p:sp>
        <p:nvSpPr>
          <p:cNvPr id="35855" name="文本框 35854"/>
          <p:cNvSpPr txBox="1">
            <a:spLocks noChangeArrowheads="1"/>
          </p:cNvSpPr>
          <p:nvPr/>
        </p:nvSpPr>
        <p:spPr bwMode="auto">
          <a:xfrm>
            <a:off x="1066800" y="3733800"/>
            <a:ext cx="1066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>
                <a:solidFill>
                  <a:srgbClr val="FC3634"/>
                </a:solidFill>
                <a:latin typeface="宋体" panose="02010600030101010101" pitchFamily="2" charset="-122"/>
              </a:rPr>
              <a:t>hún</a:t>
            </a:r>
            <a:endParaRPr lang="en-US" sz="2800">
              <a:solidFill>
                <a:srgbClr val="FC3634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  <p:bldP spid="35852" grpId="0"/>
      <p:bldP spid="35854" grpId="0"/>
      <p:bldP spid="358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6865" descr="W02007061236905796984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" y="838200"/>
            <a:ext cx="39243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矩形 36866"/>
          <p:cNvSpPr>
            <a:spLocks noChangeArrowheads="1"/>
          </p:cNvSpPr>
          <p:nvPr/>
        </p:nvSpPr>
        <p:spPr bwMode="auto">
          <a:xfrm>
            <a:off x="4191000" y="1447800"/>
            <a:ext cx="4968875" cy="484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/>
              <a:t>　    </a:t>
            </a:r>
            <a:r>
              <a:rPr lang="zh-CN" altLang="en-US" sz="2400">
                <a:latin typeface="宋体" panose="02010600030101010101" pitchFamily="2" charset="-122"/>
              </a:rPr>
              <a:t>故国沦亡，空对着山河依旧，春光寂寞，荒城中草木丛生。 </a:t>
            </a:r>
            <a:br>
              <a:rPr lang="zh-CN" altLang="en-US" sz="2400">
                <a:latin typeface="宋体" panose="02010600030101010101" pitchFamily="2" charset="-122"/>
              </a:rPr>
            </a:br>
            <a:endParaRPr lang="zh-CN" altLang="en-US" sz="2400">
              <a:latin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</a:rPr>
              <a:t>　　感伤时局，见花开常常洒泪，怅恨别离，闻鸟鸣每每惊心。 </a:t>
            </a:r>
            <a:br>
              <a:rPr lang="zh-CN" altLang="en-US" sz="2400">
                <a:latin typeface="宋体" panose="02010600030101010101" pitchFamily="2" charset="-122"/>
              </a:rPr>
            </a:br>
            <a:endParaRPr lang="zh-CN" altLang="en-US" sz="2400">
              <a:latin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</a:rPr>
              <a:t>　　愁看这漫天烽火，早又阳春三月，珍重那远方家信，漫道片纸万金。 </a:t>
            </a:r>
            <a:br>
              <a:rPr lang="zh-CN" altLang="en-US" sz="2400">
                <a:latin typeface="宋体" panose="02010600030101010101" pitchFamily="2" charset="-122"/>
              </a:rPr>
            </a:br>
            <a:endParaRPr lang="zh-CN" altLang="en-US" sz="2400">
              <a:latin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</a:rPr>
              <a:t>　　独立苍茫，无言搔首，白发稀疏，简直要插不上头簪。 </a:t>
            </a:r>
            <a:br>
              <a:rPr lang="zh-CN" altLang="en-US" sz="2400">
                <a:latin typeface="宋体" panose="02010600030101010101" pitchFamily="2" charset="-122"/>
              </a:rPr>
            </a:b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36867" name="矩形 36867"/>
          <p:cNvSpPr>
            <a:spLocks noChangeArrowheads="1" noChangeShapeType="1" noTextEdit="1"/>
          </p:cNvSpPr>
          <p:nvPr/>
        </p:nvSpPr>
        <p:spPr bwMode="auto">
          <a:xfrm>
            <a:off x="5029200" y="685800"/>
            <a:ext cx="24479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古诗今译</a:t>
            </a:r>
            <a:endParaRPr lang="zh-CN" altLang="en-US" sz="3600">
              <a:ln w="9525">
                <a:noFill/>
                <a:rou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7890"/>
          <p:cNvSpPr txBox="1">
            <a:spLocks noChangeArrowheads="1"/>
          </p:cNvSpPr>
          <p:nvPr/>
        </p:nvSpPr>
        <p:spPr bwMode="auto">
          <a:xfrm>
            <a:off x="533400" y="1219200"/>
            <a:ext cx="775811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1.题目中的“望”统领了哪几句诗？这几句诗写景的角度是如何变换的？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7891" name="文本框 37891"/>
          <p:cNvSpPr txBox="1">
            <a:spLocks noChangeArrowheads="1"/>
          </p:cNvSpPr>
          <p:nvPr/>
        </p:nvSpPr>
        <p:spPr bwMode="auto">
          <a:xfrm>
            <a:off x="609600" y="2209800"/>
            <a:ext cx="8139113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宋体" panose="02010600030101010101" pitchFamily="2" charset="-122"/>
              </a:rPr>
              <a:t>诗的这前四句，都统在“望”字中。诗人俯仰瞻视，视线由近而远，又由远而近，视野从山河到城，再由满城到花鸟。 </a:t>
            </a:r>
            <a:endParaRPr lang="zh-CN" altLang="en-US" sz="2800" b="1">
              <a:solidFill>
                <a:srgbClr val="9900CC"/>
              </a:solidFill>
              <a:latin typeface="宋体" panose="02010600030101010101" pitchFamily="2" charset="-122"/>
            </a:endParaRPr>
          </a:p>
        </p:txBody>
      </p:sp>
      <p:sp>
        <p:nvSpPr>
          <p:cNvPr id="37892" name="文本框 37892"/>
          <p:cNvSpPr txBox="1">
            <a:spLocks noChangeArrowheads="1"/>
          </p:cNvSpPr>
          <p:nvPr/>
        </p:nvSpPr>
        <p:spPr bwMode="auto">
          <a:xfrm>
            <a:off x="609600" y="3581400"/>
            <a:ext cx="78200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2.“白头搔更短，浑欲不胜簪。” 写出了诗人怎样的心情？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7893" name="文本框 37893"/>
          <p:cNvSpPr txBox="1">
            <a:spLocks noChangeArrowheads="1"/>
          </p:cNvSpPr>
          <p:nvPr/>
        </p:nvSpPr>
        <p:spPr bwMode="auto">
          <a:xfrm>
            <a:off x="631825" y="4437063"/>
            <a:ext cx="8359775" cy="222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这两句写出了诗人心底的哀愁。“白发”为愁所致，“搔”为想要解愁的动作，“更短”可见愁的程度。这样，在国破家亡，离乱伤痛之外，又叹息衰老，则更增一层悲哀。 </a:t>
            </a:r>
            <a:br>
              <a:rPr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</a:br>
            <a:endParaRPr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37894" name="矩形 37894"/>
          <p:cNvSpPr>
            <a:spLocks noChangeArrowheads="1" noChangeShapeType="1" noTextEdit="1"/>
          </p:cNvSpPr>
          <p:nvPr/>
        </p:nvSpPr>
        <p:spPr bwMode="auto">
          <a:xfrm>
            <a:off x="228600" y="533400"/>
            <a:ext cx="2808288" cy="5762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问题思考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38913"/>
          <p:cNvGrpSpPr/>
          <p:nvPr/>
        </p:nvGrpSpPr>
        <p:grpSpPr bwMode="auto">
          <a:xfrm>
            <a:off x="468313" y="692150"/>
            <a:ext cx="4038600" cy="701675"/>
            <a:chOff x="0" y="0"/>
            <a:chExt cx="2544" cy="442"/>
          </a:xfrm>
        </p:grpSpPr>
        <p:sp>
          <p:nvSpPr>
            <p:cNvPr id="2" name="文本框 38914"/>
            <p:cNvSpPr txBox="1">
              <a:spLocks noChangeArrowheads="1"/>
            </p:cNvSpPr>
            <p:nvPr/>
          </p:nvSpPr>
          <p:spPr bwMode="auto">
            <a:xfrm>
              <a:off x="0" y="0"/>
              <a:ext cx="2544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4000" b="1">
                  <a:solidFill>
                    <a:srgbClr val="46D534"/>
                  </a:solidFill>
                  <a:ea typeface="华文新魏" panose="02010800040101010101" pitchFamily="2" charset="-122"/>
                </a:rPr>
                <a:t>▲</a:t>
              </a:r>
              <a:r>
                <a:rPr lang="zh-CN" altLang="en-US" sz="4000" b="1">
                  <a:solidFill>
                    <a:srgbClr val="FC3634"/>
                  </a:solidFill>
                  <a:ea typeface="华文新魏" panose="02010800040101010101" pitchFamily="2" charset="-122"/>
                </a:rPr>
                <a:t>合作探究</a:t>
              </a:r>
              <a:endParaRPr lang="zh-CN" altLang="en-US" sz="4000" b="1">
                <a:solidFill>
                  <a:srgbClr val="FC3634"/>
                </a:solidFill>
                <a:ea typeface="华文新魏" panose="02010800040101010101" pitchFamily="2" charset="-122"/>
              </a:endParaRPr>
            </a:p>
          </p:txBody>
        </p:sp>
        <p:pic>
          <p:nvPicPr>
            <p:cNvPr id="38915" name="图片 38915" descr="000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4" y="240"/>
              <a:ext cx="175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7" name="矩形 38916"/>
          <p:cNvSpPr>
            <a:spLocks noChangeArrowheads="1"/>
          </p:cNvSpPr>
          <p:nvPr/>
        </p:nvSpPr>
        <p:spPr bwMode="auto">
          <a:xfrm>
            <a:off x="685800" y="1295400"/>
            <a:ext cx="7504113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.诗中常使用反衬手法，即以甲物之是来衬乙物之非。杜甫的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春望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开头两句就使用了这一手法，试作简要分析。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918" name="矩形 38917"/>
          <p:cNvSpPr>
            <a:spLocks noChangeArrowheads="1"/>
          </p:cNvSpPr>
          <p:nvPr/>
        </p:nvSpPr>
        <p:spPr bwMode="auto">
          <a:xfrm>
            <a:off x="609600" y="2895600"/>
            <a:ext cx="7935913" cy="2713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“国”是指都城，即长安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--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是政治、经济、文化的中心，其繁华热闹可以想见。但是，目前的长安，惟有山河存在，这不就意味着过去的繁华都城已被叛军糟蹋殆尽，剩下的只有山山水水了吗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春天来了，城里到处都是“草木深”，不就意味着人烟稀少才让草木丛生吗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>
            <a:spLocks noChangeArrowheads="1"/>
          </p:cNvSpPr>
          <p:nvPr/>
        </p:nvSpPr>
        <p:spPr bwMode="auto">
          <a:xfrm>
            <a:off x="381000" y="609600"/>
            <a:ext cx="8748713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rgbClr val="0F41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en-US" sz="280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宋体" panose="02010600030101010101" pitchFamily="2" charset="-122"/>
              </a:rPr>
              <a:t>.“感时花溅泪，恨别鸟惊心”两句，课本注解为：感伤国事，看到美丽的花儿都禁不住落泪；伤心离别，听到婉转的鸟鸣都害怕。还有一种通行的解释是：这是拟人写法，意思是由于战乱，都城破败，仿佛花也因感叹时事而落泪，鸟也因世间的离别而惊心。两种解释虽有区别，但精神是相通的。体会一下作者的感情，说说你的理解。 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矩形 39938"/>
          <p:cNvSpPr>
            <a:spLocks noChangeArrowheads="1"/>
          </p:cNvSpPr>
          <p:nvPr/>
        </p:nvSpPr>
        <p:spPr bwMode="auto">
          <a:xfrm>
            <a:off x="1066800" y="4267200"/>
            <a:ext cx="6324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C3634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两种解释，一是触景生情，一是移情于物，并无本质区别。</a:t>
            </a:r>
            <a:endParaRPr lang="zh-CN" altLang="en-US" sz="3200" b="1">
              <a:solidFill>
                <a:srgbClr val="FC3634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4096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81000" y="381000"/>
            <a:ext cx="854075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b="1">
                <a:solidFill>
                  <a:srgbClr val="000000"/>
                </a:solidFill>
              </a:rPr>
              <a:t>主旨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0962" name="文本占位符 40962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457200" y="1447800"/>
            <a:ext cx="7924800" cy="2209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1905" indent="-344805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      全诗抒写了诗人感时恨别、忧国思家的感情，表现出诗人</a:t>
            </a:r>
            <a:r>
              <a:rPr lang="zh-CN" altLang="en-US" b="1">
                <a:solidFill>
                  <a:srgbClr val="FF0000"/>
                </a:solidFill>
              </a:rPr>
              <a:t>热爱国家眷恋家人</a:t>
            </a:r>
            <a:r>
              <a:rPr lang="zh-CN" altLang="en-US" b="1"/>
              <a:t>的美好情操。</a:t>
            </a:r>
            <a:endParaRPr lang="zh-CN" altLang="en-US" b="1"/>
          </a:p>
        </p:txBody>
      </p:sp>
      <p:pic>
        <p:nvPicPr>
          <p:cNvPr id="40965" name="Picture 5" descr="8694a4c27d1ed21b2c27b41eaf6eddc450da3f5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5000" y="3124200"/>
            <a:ext cx="5562600" cy="28590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985"/>
          <p:cNvSpPr txBox="1">
            <a:spLocks noChangeArrowheads="1"/>
          </p:cNvSpPr>
          <p:nvPr/>
        </p:nvSpPr>
        <p:spPr bwMode="auto">
          <a:xfrm>
            <a:off x="228600" y="1295400"/>
            <a:ext cx="2362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安史之乱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87" name="文本框 41986"/>
          <p:cNvSpPr txBox="1">
            <a:spLocks noChangeArrowheads="1"/>
          </p:cNvSpPr>
          <p:nvPr/>
        </p:nvSpPr>
        <p:spPr bwMode="auto">
          <a:xfrm>
            <a:off x="381000" y="3657600"/>
            <a:ext cx="15859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烽  火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88" name="文本框 41987"/>
          <p:cNvSpPr txBox="1">
            <a:spLocks noChangeArrowheads="1"/>
          </p:cNvSpPr>
          <p:nvPr/>
        </p:nvSpPr>
        <p:spPr bwMode="auto">
          <a:xfrm>
            <a:off x="2133600" y="2819400"/>
            <a:ext cx="1143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国 </a:t>
            </a:r>
            <a:r>
              <a:rPr lang="zh-CN" altLang="en-US" sz="2800" b="1">
                <a:solidFill>
                  <a:srgbClr val="FF0066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破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89" name="文本框 41988"/>
          <p:cNvSpPr txBox="1">
            <a:spLocks noChangeArrowheads="1"/>
          </p:cNvSpPr>
          <p:nvPr/>
        </p:nvSpPr>
        <p:spPr bwMode="auto">
          <a:xfrm>
            <a:off x="2057400" y="4495800"/>
            <a:ext cx="106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家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亡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90" name="文本框 41989"/>
          <p:cNvSpPr txBox="1">
            <a:spLocks noChangeArrowheads="1"/>
          </p:cNvSpPr>
          <p:nvPr/>
        </p:nvSpPr>
        <p:spPr bwMode="auto">
          <a:xfrm>
            <a:off x="2895600" y="2514600"/>
            <a:ext cx="1524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（悲凉）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1" name="文本框 41990"/>
          <p:cNvSpPr txBox="1">
            <a:spLocks noChangeArrowheads="1"/>
          </p:cNvSpPr>
          <p:nvPr/>
        </p:nvSpPr>
        <p:spPr bwMode="auto">
          <a:xfrm>
            <a:off x="4495800" y="2819400"/>
            <a:ext cx="1143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草木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深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92" name="文本框 41991"/>
          <p:cNvSpPr txBox="1">
            <a:spLocks noChangeArrowheads="1"/>
          </p:cNvSpPr>
          <p:nvPr/>
        </p:nvSpPr>
        <p:spPr bwMode="auto">
          <a:xfrm>
            <a:off x="3048000" y="4191000"/>
            <a:ext cx="16557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（思念）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3" name="文本框 41992"/>
          <p:cNvSpPr txBox="1">
            <a:spLocks noChangeArrowheads="1"/>
          </p:cNvSpPr>
          <p:nvPr/>
        </p:nvSpPr>
        <p:spPr bwMode="auto">
          <a:xfrm>
            <a:off x="4419600" y="4495800"/>
            <a:ext cx="1143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家书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贵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994" name="左大括号 41993"/>
          <p:cNvSpPr/>
          <p:nvPr/>
        </p:nvSpPr>
        <p:spPr bwMode="auto">
          <a:xfrm>
            <a:off x="1676400" y="2971800"/>
            <a:ext cx="228600" cy="1752600"/>
          </a:xfrm>
          <a:prstGeom prst="leftBrace">
            <a:avLst>
              <a:gd name="adj1" fmla="val 6378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5" name="右大括号 41994"/>
          <p:cNvSpPr/>
          <p:nvPr/>
        </p:nvSpPr>
        <p:spPr bwMode="auto">
          <a:xfrm>
            <a:off x="5562600" y="2971800"/>
            <a:ext cx="228600" cy="1752600"/>
          </a:xfrm>
          <a:prstGeom prst="rightBrace">
            <a:avLst>
              <a:gd name="adj1" fmla="val 6378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6" name="文本框 41995"/>
          <p:cNvSpPr txBox="1">
            <a:spLocks noChangeArrowheads="1"/>
          </p:cNvSpPr>
          <p:nvPr/>
        </p:nvSpPr>
        <p:spPr bwMode="auto">
          <a:xfrm>
            <a:off x="5943600" y="3657600"/>
            <a:ext cx="8382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花鸟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7" name="文本框 41996"/>
          <p:cNvSpPr txBox="1">
            <a:spLocks noChangeArrowheads="1"/>
          </p:cNvSpPr>
          <p:nvPr/>
        </p:nvSpPr>
        <p:spPr bwMode="auto">
          <a:xfrm>
            <a:off x="6934200" y="2971800"/>
            <a:ext cx="8382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溅泪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8" name="文本框 41997"/>
          <p:cNvSpPr txBox="1">
            <a:spLocks noChangeArrowheads="1"/>
          </p:cNvSpPr>
          <p:nvPr/>
        </p:nvSpPr>
        <p:spPr bwMode="auto">
          <a:xfrm>
            <a:off x="6934200" y="4343400"/>
            <a:ext cx="8382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惊心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1999" name="左大括号 41998"/>
          <p:cNvSpPr/>
          <p:nvPr/>
        </p:nvSpPr>
        <p:spPr bwMode="auto">
          <a:xfrm>
            <a:off x="6705600" y="3276600"/>
            <a:ext cx="228600" cy="1295400"/>
          </a:xfrm>
          <a:prstGeom prst="leftBrace">
            <a:avLst>
              <a:gd name="adj1" fmla="val 471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0" name="右大括号 41999"/>
          <p:cNvSpPr/>
          <p:nvPr/>
        </p:nvSpPr>
        <p:spPr bwMode="auto">
          <a:xfrm>
            <a:off x="7696200" y="3276600"/>
            <a:ext cx="152400" cy="1295400"/>
          </a:xfrm>
          <a:prstGeom prst="rightBrace">
            <a:avLst>
              <a:gd name="adj1" fmla="val 7071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1" name="文本框 42000"/>
          <p:cNvSpPr txBox="1">
            <a:spLocks noChangeArrowheads="1"/>
          </p:cNvSpPr>
          <p:nvPr/>
        </p:nvSpPr>
        <p:spPr bwMode="auto">
          <a:xfrm>
            <a:off x="7772400" y="3657600"/>
            <a:ext cx="1143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沉痛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02" name="文本框 42001"/>
          <p:cNvSpPr txBox="1">
            <a:spLocks noChangeArrowheads="1"/>
          </p:cNvSpPr>
          <p:nvPr/>
        </p:nvSpPr>
        <p:spPr bwMode="auto">
          <a:xfrm>
            <a:off x="7010400" y="1295400"/>
            <a:ext cx="1905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感时恨别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2003" name="直接连接符 42002"/>
          <p:cNvSpPr>
            <a:spLocks noChangeShapeType="1"/>
          </p:cNvSpPr>
          <p:nvPr/>
        </p:nvSpPr>
        <p:spPr bwMode="auto">
          <a:xfrm>
            <a:off x="1828800" y="1600200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4" name="直接连接符 42003"/>
          <p:cNvSpPr>
            <a:spLocks noChangeShapeType="1"/>
          </p:cNvSpPr>
          <p:nvPr/>
        </p:nvSpPr>
        <p:spPr bwMode="auto">
          <a:xfrm>
            <a:off x="3124200" y="3048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5" name="直接连接符 42004"/>
          <p:cNvSpPr>
            <a:spLocks noChangeShapeType="1"/>
          </p:cNvSpPr>
          <p:nvPr/>
        </p:nvSpPr>
        <p:spPr bwMode="auto">
          <a:xfrm>
            <a:off x="2971800" y="4724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6" name="直接连接符 42005"/>
          <p:cNvSpPr>
            <a:spLocks noChangeShapeType="1"/>
          </p:cNvSpPr>
          <p:nvPr/>
        </p:nvSpPr>
        <p:spPr bwMode="auto">
          <a:xfrm>
            <a:off x="914400" y="19050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2007" name="直接连接符 42006"/>
          <p:cNvSpPr>
            <a:spLocks noChangeShapeType="1"/>
          </p:cNvSpPr>
          <p:nvPr/>
        </p:nvSpPr>
        <p:spPr bwMode="auto">
          <a:xfrm flipV="1">
            <a:off x="8229600" y="18288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rot="10800000"/>
          <a:lstStyle/>
          <a:p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6" grpId="0"/>
      <p:bldP spid="41997" grpId="0"/>
      <p:bldP spid="41998" grpId="0"/>
      <p:bldP spid="42001" grpId="0"/>
      <p:bldP spid="4200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43009"/>
          <p:cNvSpPr>
            <a:spLocks noChangeArrowheads="1" noChangeShapeType="1" noTextEdit="1"/>
          </p:cNvSpPr>
          <p:nvPr/>
        </p:nvSpPr>
        <p:spPr bwMode="auto">
          <a:xfrm>
            <a:off x="685800" y="1905000"/>
            <a:ext cx="44640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白雪歌送武判官归京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文本框 43010"/>
          <p:cNvSpPr txBox="1">
            <a:spLocks noChangeArrowheads="1"/>
          </p:cNvSpPr>
          <p:nvPr/>
        </p:nvSpPr>
        <p:spPr bwMode="auto">
          <a:xfrm>
            <a:off x="3132138" y="3284538"/>
            <a:ext cx="158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楷体_GB2312" panose="02010609030101010101" pitchFamily="49" charset="-122"/>
              </a:rPr>
              <a:t>岑参</a:t>
            </a:r>
            <a:endParaRPr lang="zh-CN" altLang="en-US" sz="2800">
              <a:ea typeface="楷体_GB2312" panose="02010609030101010101" pitchFamily="49" charset="-122"/>
            </a:endParaRPr>
          </a:p>
        </p:txBody>
      </p:sp>
      <p:pic>
        <p:nvPicPr>
          <p:cNvPr id="43012" name="Picture 4" descr="95eef01f3a292df5777a6708be315c6034a8737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34000" y="1752600"/>
            <a:ext cx="3482975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76200" y="457200"/>
            <a:ext cx="3348038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>
                <a:solidFill>
                  <a:srgbClr val="CC0000"/>
                </a:solidFill>
                <a:latin typeface="宋体" panose="02010600030101010101" pitchFamily="2" charset="-122"/>
              </a:rPr>
              <a:t>作者简介</a:t>
            </a:r>
            <a:endParaRPr lang="zh-CN" altLang="en-US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44035" name="文本框 44034"/>
          <p:cNvSpPr txBox="1">
            <a:spLocks noChangeArrowheads="1"/>
          </p:cNvSpPr>
          <p:nvPr/>
        </p:nvSpPr>
        <p:spPr bwMode="auto">
          <a:xfrm>
            <a:off x="3810000" y="1676400"/>
            <a:ext cx="4906963" cy="4589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岑参（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714---770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），江陵（今湖北省江陵县）人。他与高适齐名，是盛唐时期边塞诗人的杰出代表。他多年生活在西北边疆，对边塞自然风光军旅生活有深切体会。其边塞诗歌雄健豪迈，读之令人兴奋。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白雪歌送武判官归京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是他在轮台军府送武判官回京城时写的，抒发了无限惆怅之情。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" name="图片 44035" descr="W0200607245461287618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600" y="1981200"/>
            <a:ext cx="2447925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8193" descr="td0208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" y="838200"/>
            <a:ext cx="44196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图片 8194" descr="牛郎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7432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文本框 8195"/>
          <p:cNvSpPr txBox="1">
            <a:spLocks noChangeArrowheads="1"/>
          </p:cNvSpPr>
          <p:nvPr/>
        </p:nvSpPr>
        <p:spPr bwMode="auto">
          <a:xfrm>
            <a:off x="468313" y="4724400"/>
            <a:ext cx="327660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天鹰座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196" name="文本框 8196"/>
          <p:cNvSpPr txBox="1">
            <a:spLocks noChangeArrowheads="1"/>
          </p:cNvSpPr>
          <p:nvPr/>
        </p:nvSpPr>
        <p:spPr bwMode="auto">
          <a:xfrm>
            <a:off x="5867400" y="1219200"/>
            <a:ext cx="243840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牛郎星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197" name="文本框 8197"/>
          <p:cNvSpPr txBox="1">
            <a:spLocks noChangeArrowheads="1"/>
          </p:cNvSpPr>
          <p:nvPr/>
        </p:nvSpPr>
        <p:spPr bwMode="auto">
          <a:xfrm>
            <a:off x="0" y="3429000"/>
            <a:ext cx="42846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198" name="文本框 8198"/>
          <p:cNvSpPr txBox="1">
            <a:spLocks noChangeArrowheads="1"/>
          </p:cNvSpPr>
          <p:nvPr/>
        </p:nvSpPr>
        <p:spPr bwMode="auto">
          <a:xfrm>
            <a:off x="158750" y="4365625"/>
            <a:ext cx="36925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45057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209800" y="609600"/>
            <a:ext cx="38608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5400" b="1">
                <a:solidFill>
                  <a:srgbClr val="D60093"/>
                </a:solidFill>
                <a:ea typeface="华文隶书" pitchFamily="2" charset="-122"/>
              </a:rPr>
              <a:t>解  题</a:t>
            </a:r>
            <a:endParaRPr lang="zh-CN" altLang="en-US" sz="5400" b="1">
              <a:solidFill>
                <a:srgbClr val="D60093"/>
              </a:solidFill>
              <a:ea typeface="华文隶书" pitchFamily="2" charset="-122"/>
            </a:endParaRPr>
          </a:p>
        </p:txBody>
      </p:sp>
      <p:sp>
        <p:nvSpPr>
          <p:cNvPr id="45059" name="文本框 45058"/>
          <p:cNvSpPr txBox="1">
            <a:spLocks noChangeArrowheads="1"/>
          </p:cNvSpPr>
          <p:nvPr/>
        </p:nvSpPr>
        <p:spPr bwMode="auto">
          <a:xfrm>
            <a:off x="304800" y="2057400"/>
            <a:ext cx="85344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白雪歌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即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白雪之歌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送武判官归京</a:t>
            </a:r>
            <a:r>
              <a:rPr lang="zh-CN" altLang="en-US" sz="3600" b="1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点明本诗是雪中送别诗。《白雪歌送武判官归京》是岑参的代表作之一，他用歌行体写出了西北风雪的奇寒，抒发了雪中送客的深挚友情及因友返京而产生的怅惘之情。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0" y="228600"/>
            <a:ext cx="5508625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D60093"/>
                </a:solidFill>
              </a:rPr>
              <a:t>重点字词：</a:t>
            </a:r>
            <a:endParaRPr lang="zh-CN" altLang="en-US" sz="4000" b="1">
              <a:solidFill>
                <a:srgbClr val="D60093"/>
              </a:solidFill>
            </a:endParaRPr>
          </a:p>
        </p:txBody>
      </p:sp>
      <p:sp>
        <p:nvSpPr>
          <p:cNvPr id="46083" name="文本框 46082"/>
          <p:cNvSpPr txBox="1">
            <a:spLocks noChangeArrowheads="1"/>
          </p:cNvSpPr>
          <p:nvPr/>
        </p:nvSpPr>
        <p:spPr bwMode="auto">
          <a:xfrm>
            <a:off x="228600" y="1343025"/>
            <a:ext cx="8686800" cy="569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裘 qiú      衾 qīn      瀚 hàn     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羌qiāng    掣 chè        白草折 shé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胡天——指塞北一带的天空。胡，指我国古代北方少数民族。 </a:t>
            </a: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罗幕——用丝织品做成的帐子。与“珠帘”都是指军中上层人物住的地方。 </a:t>
            </a: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角弓——两端用角质装饰的弓。 </a:t>
            </a: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瀚海——沙漠。 </a:t>
            </a:r>
            <a:b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阑干——纵横的意思。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4710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667000" y="1219200"/>
            <a:ext cx="3446463" cy="8382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5400" b="1">
                <a:solidFill>
                  <a:srgbClr val="D60093"/>
                </a:solidFill>
                <a:latin typeface="宋体" panose="02010600030101010101" pitchFamily="2" charset="-122"/>
                <a:ea typeface="华文隶书" pitchFamily="2" charset="-122"/>
              </a:rPr>
              <a:t>朗 读</a:t>
            </a:r>
            <a:endParaRPr lang="zh-CN" altLang="en-US" sz="5400" b="1">
              <a:solidFill>
                <a:srgbClr val="D60093"/>
              </a:solidFill>
              <a:ea typeface="华文隶书" pitchFamily="2" charset="-122"/>
            </a:endParaRPr>
          </a:p>
        </p:txBody>
      </p:sp>
      <p:sp>
        <p:nvSpPr>
          <p:cNvPr id="47106" name="文本框 47106"/>
          <p:cNvSpPr txBox="1">
            <a:spLocks noChangeArrowheads="1"/>
          </p:cNvSpPr>
          <p:nvPr/>
        </p:nvSpPr>
        <p:spPr bwMode="auto">
          <a:xfrm>
            <a:off x="457200" y="2819400"/>
            <a:ext cx="8229600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楷体" charset="-122"/>
                <a:ea typeface="华文楷体" charset="-122"/>
              </a:rPr>
              <a:t>    注意停顿和节奏，对照注释，逐句释义，感知诗中景象，体悟诗人感情。 </a:t>
            </a:r>
            <a:endParaRPr lang="zh-CN" altLang="en-US" sz="4000" b="1"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48129"/>
          <p:cNvSpPr txBox="1">
            <a:spLocks noChangeArrowheads="1"/>
          </p:cNvSpPr>
          <p:nvPr/>
        </p:nvSpPr>
        <p:spPr bwMode="auto">
          <a:xfrm>
            <a:off x="457200" y="457200"/>
            <a:ext cx="24495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D60093"/>
                </a:solidFill>
                <a:latin typeface="Times New Roman" panose="02020603050405020304" pitchFamily="18" charset="0"/>
                <a:ea typeface="华文隶书" pitchFamily="2" charset="-122"/>
              </a:rPr>
              <a:t>思 考</a:t>
            </a:r>
            <a:endParaRPr lang="zh-CN" altLang="en-US" sz="6000">
              <a:solidFill>
                <a:srgbClr val="D60093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48131" name="文本框 48130"/>
          <p:cNvSpPr txBox="1">
            <a:spLocks noChangeArrowheads="1"/>
          </p:cNvSpPr>
          <p:nvPr/>
        </p:nvSpPr>
        <p:spPr bwMode="auto">
          <a:xfrm>
            <a:off x="457200" y="1752600"/>
            <a:ext cx="7620000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1.第一句话写了什么内容？</a:t>
            </a:r>
            <a:endParaRPr lang="zh-CN" altLang="en-US" sz="2800" b="1">
              <a:solidFill>
                <a:srgbClr val="000000"/>
              </a:solidFill>
              <a:latin typeface="Verdana" panose="020B0604030504040204" pitchFamily="34" charset="0"/>
              <a:ea typeface="Arial Unicode MS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8132" name="文本框 48131"/>
          <p:cNvSpPr txBox="1">
            <a:spLocks noChangeArrowheads="1"/>
          </p:cNvSpPr>
          <p:nvPr/>
        </p:nvSpPr>
        <p:spPr bwMode="auto">
          <a:xfrm>
            <a:off x="457200" y="2349500"/>
            <a:ext cx="8686800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2.看着架满树枝的雪絮，诗人想到了什么？有怎样的作用？</a:t>
            </a:r>
            <a:endParaRPr lang="zh-CN" altLang="en-US" sz="2800" b="1">
              <a:solidFill>
                <a:srgbClr val="000000"/>
              </a:solidFill>
              <a:latin typeface="Verdana" panose="020B0604030504040204" pitchFamily="34" charset="0"/>
              <a:ea typeface="Arial Unicode MS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8133" name="文本框 48132"/>
          <p:cNvSpPr txBox="1">
            <a:spLocks noChangeArrowheads="1"/>
          </p:cNvSpPr>
          <p:nvPr/>
        </p:nvSpPr>
        <p:spPr bwMode="auto">
          <a:xfrm>
            <a:off x="539750" y="3357563"/>
            <a:ext cx="71564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3.文中哪些句子表现四周骤生奇寒？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8134" name="文本框 48133"/>
          <p:cNvSpPr txBox="1">
            <a:spLocks noChangeArrowheads="1"/>
          </p:cNvSpPr>
          <p:nvPr/>
        </p:nvSpPr>
        <p:spPr bwMode="auto">
          <a:xfrm>
            <a:off x="457200" y="4419600"/>
            <a:ext cx="8610600" cy="1584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瀚海阑干百丈冰，愁云惨淡万里凝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一句运用了什么修辞手法，勾勒了怎样的雪景，起了怎样的作用？</a:t>
            </a:r>
            <a:endParaRPr lang="zh-CN" altLang="en-US" sz="2800" b="1">
              <a:solidFill>
                <a:srgbClr val="000000"/>
              </a:solidFill>
              <a:latin typeface="Verdana" panose="020B0604030504040204" pitchFamily="34" charset="0"/>
              <a:ea typeface="Arial Unicode MS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49153"/>
          <p:cNvSpPr txBox="1">
            <a:spLocks noChangeArrowheads="1"/>
          </p:cNvSpPr>
          <p:nvPr/>
        </p:nvSpPr>
        <p:spPr bwMode="auto">
          <a:xfrm>
            <a:off x="990600" y="1828800"/>
            <a:ext cx="3429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9155" name="文本框 49154"/>
          <p:cNvSpPr txBox="1">
            <a:spLocks noChangeArrowheads="1"/>
          </p:cNvSpPr>
          <p:nvPr/>
        </p:nvSpPr>
        <p:spPr bwMode="auto">
          <a:xfrm>
            <a:off x="468313" y="1158875"/>
            <a:ext cx="9144000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5.诗中写军帐中饯别归客的场面的句子是什么？</a:t>
            </a:r>
            <a:endParaRPr lang="zh-CN" altLang="en-US" sz="2800" b="1">
              <a:solidFill>
                <a:srgbClr val="000000"/>
              </a:solidFill>
              <a:latin typeface="Verdana" panose="020B0604030504040204" pitchFamily="34" charset="0"/>
              <a:ea typeface="Arial Unicode MS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9156" name="文本框 49155"/>
          <p:cNvSpPr txBox="1">
            <a:spLocks noChangeArrowheads="1"/>
          </p:cNvSpPr>
          <p:nvPr/>
        </p:nvSpPr>
        <p:spPr bwMode="auto">
          <a:xfrm>
            <a:off x="457200" y="1981200"/>
            <a:ext cx="8839200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6.诗中再次写天气奇寒的句子是哪些？作用怎样？</a:t>
            </a:r>
            <a:endParaRPr lang="zh-CN" altLang="en-US" sz="2800" b="1">
              <a:solidFill>
                <a:srgbClr val="000000"/>
              </a:solidFill>
              <a:latin typeface="Verdana" panose="020B0604030504040204" pitchFamily="34" charset="0"/>
              <a:ea typeface="Arial Unicode MS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9157" name="文本框 49156"/>
          <p:cNvSpPr txBox="1">
            <a:spLocks noChangeArrowheads="1"/>
          </p:cNvSpPr>
          <p:nvPr/>
        </p:nvSpPr>
        <p:spPr bwMode="auto">
          <a:xfrm>
            <a:off x="457200" y="3048000"/>
            <a:ext cx="88931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轮台东门送君去，去时雪满天山路。山回路转不见君，雪上空留马行处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。这几句话：点明了送别的什么？最后两句表现了诗人怎样的思想感情？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9158" name="文本框 49157"/>
          <p:cNvSpPr txBox="1">
            <a:spLocks noChangeArrowheads="1"/>
          </p:cNvSpPr>
          <p:nvPr/>
        </p:nvSpPr>
        <p:spPr bwMode="auto">
          <a:xfrm>
            <a:off x="468313" y="4759325"/>
            <a:ext cx="84470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8.既然是送别，为什么要咏雪？二者有怎样的联系？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50178"/>
          <p:cNvSpPr txBox="1">
            <a:spLocks noChangeArrowheads="1"/>
          </p:cNvSpPr>
          <p:nvPr/>
        </p:nvSpPr>
        <p:spPr bwMode="auto">
          <a:xfrm>
            <a:off x="533400" y="1843088"/>
            <a:ext cx="7772400" cy="1433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>
                <a:latin typeface="Times New Roman" panose="02020603050405020304"/>
              </a:rPr>
              <a:t>“</a:t>
            </a:r>
            <a:r>
              <a:rPr lang="zh-CN" altLang="en-US" sz="2800">
                <a:latin typeface="宋体" panose="02010600030101010101" pitchFamily="2" charset="-122"/>
              </a:rPr>
              <a:t>忽如一夜春风来，千树万树梨花开</a:t>
            </a:r>
            <a:r>
              <a:rPr lang="zh-CN" altLang="en-US" sz="2800">
                <a:latin typeface="Times New Roman" panose="02020603050405020304"/>
              </a:rPr>
              <a:t>”</a:t>
            </a:r>
            <a:r>
              <a:rPr lang="zh-CN" altLang="en-US" sz="2800">
                <a:latin typeface="宋体" panose="02010600030101010101" pitchFamily="2" charset="-122"/>
              </a:rPr>
              <a:t>和</a:t>
            </a:r>
            <a:r>
              <a:rPr lang="zh-CN" altLang="en-US" sz="2800">
                <a:latin typeface="Times New Roman" panose="02020603050405020304"/>
              </a:rPr>
              <a:t>“</a:t>
            </a:r>
            <a:r>
              <a:rPr lang="zh-CN" altLang="en-US" sz="2800">
                <a:latin typeface="宋体" panose="02010600030101010101" pitchFamily="2" charset="-122"/>
              </a:rPr>
              <a:t>山回路转不见君，雪上空留马行处</a:t>
            </a:r>
            <a:r>
              <a:rPr lang="zh-CN" altLang="en-US" sz="2800">
                <a:latin typeface="Times New Roman" panose="02020603050405020304"/>
              </a:rPr>
              <a:t>”</a:t>
            </a:r>
            <a:r>
              <a:rPr lang="zh-CN" altLang="en-US" sz="2800">
                <a:latin typeface="宋体" panose="02010600030101010101" pitchFamily="2" charset="-122"/>
              </a:rPr>
              <a:t>。这两个诗句你是怎么理解其中的内涵和意境的？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50180" name="文本框 50179"/>
          <p:cNvSpPr txBox="1">
            <a:spLocks noChangeArrowheads="1"/>
          </p:cNvSpPr>
          <p:nvPr/>
        </p:nvSpPr>
        <p:spPr bwMode="auto">
          <a:xfrm>
            <a:off x="685800" y="3581400"/>
            <a:ext cx="7543800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宋体" panose="02010600030101010101" pitchFamily="2" charset="-122"/>
              </a:rPr>
              <a:t>上句体现了边塞诗的豪放风格，下句体现了送别的惆怅心情。 </a:t>
            </a:r>
            <a:b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</a:br>
            <a:b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</a:b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50180"/>
          <p:cNvSpPr txBox="1">
            <a:spLocks noChangeArrowheads="1"/>
          </p:cNvSpPr>
          <p:nvPr/>
        </p:nvSpPr>
        <p:spPr bwMode="auto">
          <a:xfrm>
            <a:off x="914400" y="609600"/>
            <a:ext cx="367347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D60093"/>
                </a:solidFill>
                <a:ea typeface="华文隶书" pitchFamily="2" charset="-122"/>
              </a:rPr>
              <a:t>重点语句</a:t>
            </a:r>
            <a:endParaRPr lang="zh-CN" altLang="en-US" sz="4800">
              <a:solidFill>
                <a:srgbClr val="D60093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5120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28600" y="762000"/>
            <a:ext cx="3097213" cy="11874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4800">
                <a:solidFill>
                  <a:srgbClr val="D60093"/>
                </a:solidFill>
                <a:latin typeface="华文隶书" pitchFamily="2" charset="-122"/>
              </a:rPr>
              <a:t>总结</a:t>
            </a:r>
            <a:endParaRPr lang="zh-CN" altLang="en-US" sz="4800">
              <a:solidFill>
                <a:srgbClr val="D60093"/>
              </a:solidFill>
              <a:latin typeface="华文隶书" pitchFamily="2" charset="-122"/>
            </a:endParaRPr>
          </a:p>
        </p:txBody>
      </p:sp>
      <p:sp>
        <p:nvSpPr>
          <p:cNvPr id="51203" name="文本框 51202"/>
          <p:cNvSpPr txBox="1">
            <a:spLocks noChangeArrowheads="1"/>
          </p:cNvSpPr>
          <p:nvPr/>
        </p:nvSpPr>
        <p:spPr bwMode="auto">
          <a:xfrm>
            <a:off x="762000" y="2057400"/>
            <a:ext cx="7634288" cy="399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8000"/>
                </a:solidFill>
                <a:latin typeface="华文行楷" panose="02010800040101010101" charset="-122"/>
                <a:ea typeface="华文行楷" panose="02010800040101010101" charset="-122"/>
              </a:rPr>
              <a:t>     </a:t>
            </a:r>
            <a:r>
              <a:rPr lang="zh-CN" altLang="en-US" sz="3200">
                <a:solidFill>
                  <a:srgbClr val="CC0000"/>
                </a:solidFill>
                <a:latin typeface="宋体" panose="02010600030101010101" pitchFamily="2" charset="-122"/>
              </a:rPr>
              <a:t>这首咏雪送别诗，前十句从不同侧面写雪，后八句写送别。雪景衬托送别，送别中又描写雪景。诗在咏雪景的同时表现了雪中送友的真挚情谊，还传达出诗人独特奇妙的感受，意境鲜明壮伟，具有极强的艺术感染力。</a:t>
            </a:r>
            <a:br>
              <a:rPr lang="zh-CN" altLang="en-US" sz="3200">
                <a:solidFill>
                  <a:srgbClr val="CC0000"/>
                </a:solidFill>
                <a:latin typeface="宋体" panose="02010600030101010101" pitchFamily="2" charset="-122"/>
              </a:rPr>
            </a:br>
            <a:br>
              <a:rPr lang="zh-CN" altLang="en-US" sz="3200">
                <a:solidFill>
                  <a:srgbClr val="CC0000"/>
                </a:solidFill>
                <a:latin typeface="宋体" panose="02010600030101010101" pitchFamily="2" charset="-122"/>
              </a:rPr>
            </a:br>
            <a:endParaRPr lang="zh-CN" altLang="en-US" sz="320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4" descr="t0168822d4923a6bfb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000" y="762000"/>
            <a:ext cx="75438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28" descr="xinqij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962400"/>
            <a:ext cx="190817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WordArt 4"/>
          <p:cNvSpPr>
            <a:spLocks noChangeArrowheads="1" noChangeShapeType="1" noTextEdit="1"/>
          </p:cNvSpPr>
          <p:nvPr/>
        </p:nvSpPr>
        <p:spPr bwMode="auto">
          <a:xfrm>
            <a:off x="1714500" y="1928813"/>
            <a:ext cx="5214938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西江月</a:t>
            </a:r>
            <a:endParaRPr lang="zh-CN" altLang="en-US" sz="40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3286125" y="4000500"/>
            <a:ext cx="50196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华文行楷" panose="02010800040101010101" charset="-122"/>
                <a:ea typeface="华文行楷" panose="02010800040101010101" charset="-122"/>
              </a:rPr>
              <a:t>辛弃疾（南宋）</a:t>
            </a:r>
            <a:endParaRPr lang="zh-CN" altLang="en-US" sz="4400" b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/>
          <p:nvPr/>
        </p:nvSpPr>
        <p:spPr>
          <a:xfrm>
            <a:off x="381000" y="685800"/>
            <a:ext cx="3286125" cy="800100"/>
          </a:xfrm>
          <a:prstGeom prst="rect">
            <a:avLst/>
          </a:prstGeom>
          <a:solidFill>
            <a:srgbClr val="FF3300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400" noProof="1">
                <a:solidFill>
                  <a:srgbClr val="FFFF4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ea"/>
              </a:rPr>
              <a:t>辛弃疾简介</a:t>
            </a:r>
            <a:endParaRPr lang="zh-CN" altLang="en-US" sz="4400" noProof="1">
              <a:solidFill>
                <a:srgbClr val="FFFF47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4267200" y="1524000"/>
            <a:ext cx="4676775" cy="4754563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7030A0"/>
                </a:solidFill>
              </a:rPr>
              <a:t>          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辛弃疾</a:t>
            </a:r>
            <a:r>
              <a:rPr lang="zh-CN" altLang="en-US" sz="2400" b="1">
                <a:latin typeface="宋体" panose="02010600030101010101" pitchFamily="2" charset="-122"/>
              </a:rPr>
              <a:t>（</a:t>
            </a:r>
            <a:r>
              <a:rPr lang="en-US" sz="2400" b="1">
                <a:latin typeface="宋体" panose="02010600030101010101" pitchFamily="2" charset="-122"/>
              </a:rPr>
              <a:t>1140</a:t>
            </a:r>
            <a:r>
              <a:rPr lang="zh-CN" altLang="en-US" sz="2400" b="1">
                <a:latin typeface="宋体" panose="02010600030101010101" pitchFamily="2" charset="-122"/>
              </a:rPr>
              <a:t>－</a:t>
            </a:r>
            <a:r>
              <a:rPr lang="en-US" sz="2400" b="1">
                <a:latin typeface="宋体" panose="02010600030101010101" pitchFamily="2" charset="-122"/>
              </a:rPr>
              <a:t>1207</a:t>
            </a:r>
            <a:r>
              <a:rPr lang="zh-CN" altLang="en-US" sz="2400" b="1">
                <a:latin typeface="宋体" panose="02010600030101010101" pitchFamily="2" charset="-122"/>
              </a:rPr>
              <a:t>），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南宋爱国词人。字幼安，号稼轩，</a:t>
            </a:r>
            <a:r>
              <a:rPr lang="zh-CN" altLang="en-US" sz="2400" b="1">
                <a:latin typeface="宋体" panose="02010600030101010101" pitchFamily="2" charset="-122"/>
              </a:rPr>
              <a:t>历城（今山东济南）人。</a:t>
            </a:r>
            <a:r>
              <a:rPr lang="en-US" sz="2400" b="1">
                <a:latin typeface="宋体" panose="02010600030101010101" pitchFamily="2" charset="-122"/>
              </a:rPr>
              <a:t>21</a:t>
            </a:r>
            <a:r>
              <a:rPr lang="zh-CN" altLang="en-US" sz="2400" b="1">
                <a:latin typeface="宋体" panose="02010600030101010101" pitchFamily="2" charset="-122"/>
              </a:rPr>
              <a:t>岁参加抗金义军，不久即归南宋。他力主抗金，屡受打击，隐居上饶达</a:t>
            </a:r>
            <a:r>
              <a:rPr lang="en-US" sz="2400" b="1">
                <a:latin typeface="宋体" panose="02010600030101010101" pitchFamily="2" charset="-122"/>
              </a:rPr>
              <a:t>20</a:t>
            </a:r>
            <a:r>
              <a:rPr lang="zh-CN" altLang="en-US" sz="2400" b="1">
                <a:latin typeface="宋体" panose="02010600030101010101" pitchFamily="2" charset="-122"/>
              </a:rPr>
              <a:t>年。曾短期被起用，但不受重视，抱很而终。其词抒写力图恢复国家统一的爱国热情，倾诉壮志难酬的悲愤，也有不少吟咏祖国河山的作品。艺术风格多样，而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以豪放为主，与苏轼并称为“苏辛”。</a:t>
            </a:r>
            <a:r>
              <a:rPr lang="zh-CN" altLang="en-US" sz="2400" b="1">
                <a:latin typeface="宋体" panose="02010600030101010101" pitchFamily="2" charset="-122"/>
              </a:rPr>
              <a:t>有</a:t>
            </a:r>
            <a:r>
              <a:rPr lang="en-US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稼轩长短句</a:t>
            </a:r>
            <a:r>
              <a:rPr lang="en-US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pic>
        <p:nvPicPr>
          <p:cNvPr id="2" name="Picture 9" descr="U135P112T3D270358F48DT201007011328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600" y="2057400"/>
            <a:ext cx="3714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  <p:bldP spid="53251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 descr="Large confetti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152400" y="381000"/>
            <a:ext cx="3071813" cy="930275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r>
              <a:rPr lang="zh-CN" altLang="en-US" sz="4000" b="1">
                <a:solidFill>
                  <a:srgbClr val="002060"/>
                </a:solidFill>
              </a:rPr>
              <a:t>写作背景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76200" y="1295400"/>
            <a:ext cx="8893175" cy="4178300"/>
          </a:xfrm>
          <a:prstGeom prst="rect">
            <a:avLst/>
          </a:prstGeom>
          <a:ln>
            <a:miter/>
          </a:ln>
        </p:spPr>
        <p:txBody>
          <a:bodyPr/>
          <a:lstStyle/>
          <a:p>
            <a:pPr marL="1905" indent="-1905">
              <a:lnSpc>
                <a:spcPct val="240000"/>
              </a:lnSpc>
            </a:pPr>
            <a:endParaRPr lang="zh-CN" altLang="en-US" sz="800"/>
          </a:p>
          <a:p>
            <a:pPr marL="1905" indent="-1905">
              <a:lnSpc>
                <a:spcPct val="120000"/>
              </a:lnSpc>
              <a:buFontTx/>
              <a:buNone/>
            </a:pPr>
            <a:r>
              <a:rPr lang="zh-CN" altLang="en-US" sz="700" b="1"/>
              <a:t>   </a:t>
            </a:r>
            <a:r>
              <a:rPr lang="zh-CN" altLang="en-US" sz="2000" b="1">
                <a:latin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</a:rPr>
              <a:t>辛弃疾是南宋杰出的豪放派词人，他的词多以沉雄激越、慷慨纵横著称，但也不乏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</a:rPr>
              <a:t>淡泊潇洒</a:t>
            </a:r>
            <a:r>
              <a:rPr lang="zh-CN" altLang="en-US" sz="2400" b="1">
                <a:latin typeface="宋体" panose="02010600030101010101" pitchFamily="2" charset="-122"/>
              </a:rPr>
              <a:t>之作，这首词就是其中的代表。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marL="1905" indent="-1905">
              <a:lnSpc>
                <a:spcPct val="120000"/>
              </a:lnSpc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这首词是作者中年时期经过黄沙岭路上写的，原有小引“夜行黄沙道中”。黄沙岭在今江西上饶西四十里，这里不仅风景优美，而且多良田、适合种水稻。词人曾经在此居住了十五年，写了不少描写这一带风物的词，除本首外，还有</a:t>
            </a:r>
            <a:r>
              <a:rPr lang="en-US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生查子</a:t>
            </a:r>
            <a:r>
              <a:rPr lang="en-US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（独游西岩）二首、</a:t>
            </a:r>
            <a:r>
              <a:rPr lang="en-US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浣溪沙</a:t>
            </a:r>
            <a:r>
              <a:rPr lang="en-US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（黄沙岭）一首、</a:t>
            </a:r>
            <a:r>
              <a:rPr lang="en-US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鹧鸪天</a:t>
            </a:r>
            <a:r>
              <a:rPr lang="en-US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（黄沙道上即事）一首，都写得清新俊逸、绰约自然。其中尤以本首最为耐人寻味。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9217" descr="织女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9600" y="685800"/>
            <a:ext cx="7924800" cy="4860925"/>
          </a:xfrm>
          <a:prstGeom prst="rect">
            <a:avLst/>
          </a:prstGeom>
          <a:noFill/>
          <a:ln w="76200" cmpd="tri">
            <a:solidFill>
              <a:srgbClr val="00FF00"/>
            </a:solidFill>
            <a:miter lim="800000"/>
            <a:headEnd/>
            <a:tailEnd/>
          </a:ln>
        </p:spPr>
      </p:pic>
      <p:sp>
        <p:nvSpPr>
          <p:cNvPr id="9218" name="文本框 9218"/>
          <p:cNvSpPr txBox="1">
            <a:spLocks noChangeArrowheads="1"/>
          </p:cNvSpPr>
          <p:nvPr/>
        </p:nvSpPr>
        <p:spPr bwMode="auto">
          <a:xfrm>
            <a:off x="2667000" y="5791200"/>
            <a:ext cx="38100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讲一讲牛郎织女的故事</a:t>
            </a:r>
            <a:endParaRPr lang="zh-CN" altLang="en-US">
              <a:solidFill>
                <a:srgbClr val="00CC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81000" y="2057400"/>
            <a:ext cx="8353425" cy="3567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      </a:t>
            </a:r>
            <a:r>
              <a:rPr lang="en-US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西江月</a:t>
            </a:r>
            <a:r>
              <a:rPr lang="en-US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是一首词，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“西江月”</a:t>
            </a:r>
            <a:r>
              <a:rPr 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是这首词的词牌名</a:t>
            </a:r>
            <a:r>
              <a:rPr lang="zh-CN" altLang="en-US" sz="2800" b="1">
                <a:latin typeface="宋体" panose="02010600030101010101" pitchFamily="2" charset="-122"/>
              </a:rPr>
              <a:t>，不是题目，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与词的内容无关</a:t>
            </a:r>
            <a:r>
              <a:rPr lang="zh-CN" altLang="en-US" sz="2800" b="1">
                <a:latin typeface="宋体" panose="02010600030101010101" pitchFamily="2" charset="-122"/>
              </a:rPr>
              <a:t>，这首词原有标题“夜行黄沙道中”。黄沙，即黄沙岭，在江西省上饶县西，这首词是辛弃疾退隐上饶带湖期间写的。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   这首词有</a:t>
            </a:r>
            <a:r>
              <a:rPr lang="en-US" sz="2800" b="1">
                <a:latin typeface="宋体" panose="02010600030101010101" pitchFamily="2" charset="-122"/>
              </a:rPr>
              <a:t>50</a:t>
            </a:r>
            <a:r>
              <a:rPr lang="zh-CN" altLang="en-US" sz="2800" b="1">
                <a:latin typeface="宋体" panose="02010600030101010101" pitchFamily="2" charset="-122"/>
              </a:rPr>
              <a:t>字，按字数仍属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小令</a:t>
            </a:r>
            <a:r>
              <a:rPr lang="zh-CN" altLang="en-US" sz="2800" b="1">
                <a:latin typeface="宋体" panose="02010600030101010101" pitchFamily="2" charset="-122"/>
              </a:rPr>
              <a:t>，但有两段，故称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双调</a:t>
            </a:r>
            <a:r>
              <a:rPr lang="zh-CN" altLang="en-US" sz="2800" b="1">
                <a:latin typeface="宋体" panose="02010600030101010101" pitchFamily="2" charset="-122"/>
              </a:rPr>
              <a:t>。双调的词要注意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上、下段（又称“上片、下片” 或“上阙、下阙” ）</a:t>
            </a:r>
            <a:r>
              <a:rPr lang="zh-CN" altLang="en-US" sz="2800" b="1">
                <a:latin typeface="宋体" panose="02010600030101010101" pitchFamily="2" charset="-122"/>
              </a:rPr>
              <a:t>之间的联系。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09600" y="457200"/>
            <a:ext cx="2967038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2060"/>
                </a:solidFill>
              </a:rPr>
              <a:t>词题之解</a:t>
            </a:r>
            <a:endParaRPr lang="zh-CN" altLang="en-US" sz="54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8" descr="1-14011121205T4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1000" y="685800"/>
            <a:ext cx="75438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3000375" y="1500188"/>
            <a:ext cx="5648325" cy="5078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明  月 </a:t>
            </a:r>
            <a:r>
              <a:rPr lang="en-US" sz="3600" b="1">
                <a:solidFill>
                  <a:srgbClr val="000000"/>
                </a:solidFill>
              </a:rPr>
              <a:t>/  </a:t>
            </a:r>
            <a:r>
              <a:rPr lang="zh-CN" altLang="en-US" sz="3600" b="1">
                <a:solidFill>
                  <a:srgbClr val="000000"/>
                </a:solidFill>
              </a:rPr>
              <a:t>别  枝 </a:t>
            </a:r>
            <a:r>
              <a:rPr lang="en-US" sz="3600" b="1">
                <a:solidFill>
                  <a:srgbClr val="000000"/>
                </a:solidFill>
              </a:rPr>
              <a:t>/  </a:t>
            </a:r>
            <a:r>
              <a:rPr lang="zh-CN" altLang="en-US" sz="3600" b="1">
                <a:solidFill>
                  <a:srgbClr val="000000"/>
                </a:solidFill>
              </a:rPr>
              <a:t>惊  鹊，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清  风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半  夜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鸣  蝉。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稻  花  香  里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说  丰  年，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听  取 </a:t>
            </a:r>
            <a:r>
              <a:rPr lang="en-US" sz="3600" b="1">
                <a:solidFill>
                  <a:srgbClr val="000000"/>
                </a:solidFill>
              </a:rPr>
              <a:t>/  </a:t>
            </a:r>
            <a:r>
              <a:rPr lang="zh-CN" altLang="en-US" sz="3600" b="1">
                <a:solidFill>
                  <a:srgbClr val="000000"/>
                </a:solidFill>
              </a:rPr>
              <a:t>蛙  声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一  片。</a:t>
            </a:r>
            <a:endParaRPr lang="zh-CN" altLang="en-US" sz="3600" b="1">
              <a:solidFill>
                <a:srgbClr val="000000"/>
              </a:solidFill>
            </a:endParaRPr>
          </a:p>
          <a:p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七  八  个  星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天  外，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两  三  点  雨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山  前。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旧  时</a:t>
            </a:r>
            <a:r>
              <a:rPr lang="en-US" sz="3600" b="1">
                <a:solidFill>
                  <a:srgbClr val="000000"/>
                </a:solidFill>
              </a:rPr>
              <a:t>/  </a:t>
            </a:r>
            <a:r>
              <a:rPr lang="zh-CN" altLang="en-US" sz="3600" b="1">
                <a:solidFill>
                  <a:srgbClr val="000000"/>
                </a:solidFill>
              </a:rPr>
              <a:t>茅  店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社  林  边，</a:t>
            </a:r>
            <a:endParaRPr lang="zh-CN" altLang="en-US" sz="3600" b="1">
              <a:solidFill>
                <a:srgbClr val="000000"/>
              </a:solidFill>
            </a:endParaRPr>
          </a:p>
          <a:p>
            <a:r>
              <a:rPr lang="zh-CN" altLang="en-US" sz="3600" b="1">
                <a:solidFill>
                  <a:srgbClr val="000000"/>
                </a:solidFill>
              </a:rPr>
              <a:t>路  转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溪  桥  </a:t>
            </a:r>
            <a:r>
              <a:rPr lang="en-US" sz="3600" b="1">
                <a:solidFill>
                  <a:srgbClr val="000000"/>
                </a:solidFill>
              </a:rPr>
              <a:t>/ </a:t>
            </a:r>
            <a:r>
              <a:rPr lang="zh-CN" altLang="en-US" sz="3600" b="1">
                <a:solidFill>
                  <a:srgbClr val="000000"/>
                </a:solidFill>
              </a:rPr>
              <a:t>忽  见。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2971800" y="457200"/>
            <a:ext cx="47529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        </a:t>
            </a:r>
            <a:r>
              <a:rPr lang="zh-CN" altLang="en-US" sz="6000" b="1">
                <a:solidFill>
                  <a:srgbClr val="000000"/>
                </a:solidFill>
              </a:rPr>
              <a:t>西江月            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28600" y="609600"/>
            <a:ext cx="29273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>
                <a:solidFill>
                  <a:srgbClr val="008000"/>
                </a:solidFill>
                <a:ea typeface="华文行楷" panose="02010800040101010101" charset="-122"/>
              </a:rPr>
              <a:t>课文朗读</a:t>
            </a:r>
            <a:endParaRPr lang="zh-CN" altLang="en-US" sz="5400">
              <a:solidFill>
                <a:srgbClr val="008000"/>
              </a:solidFill>
              <a:ea typeface="华文行楷" panose="02010800040101010101" charset="-122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6156325" y="981075"/>
            <a:ext cx="22574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辛弃疾</a:t>
            </a:r>
            <a:r>
              <a:rPr lang="en-US" sz="2800" b="1">
                <a:solidFill>
                  <a:srgbClr val="000000"/>
                </a:solidFill>
              </a:rPr>
              <a:t>   </a:t>
            </a:r>
            <a:r>
              <a:rPr lang="zh-CN" altLang="en-US" sz="2800" b="1">
                <a:solidFill>
                  <a:srgbClr val="000000"/>
                </a:solidFill>
              </a:rPr>
              <a:t>南宋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pic>
        <p:nvPicPr>
          <p:cNvPr id="56327" name="西江月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西江月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285875"/>
            <a:ext cx="64293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457200" y="4191000"/>
            <a:ext cx="228600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8000"/>
                </a:solidFill>
                <a:ea typeface="华文行楷" panose="02010800040101010101" charset="-122"/>
              </a:rPr>
              <a:t>自由朗读这首词，注意读准字音，读准节奏。</a:t>
            </a:r>
            <a:endParaRPr lang="zh-CN" altLang="en-US" sz="2800">
              <a:solidFill>
                <a:srgbClr val="008000"/>
              </a:solidFill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6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2820" fill="hold"/>
                                        <p:tgtEl>
                                          <p:spTgt spid="563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27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7"/>
                </p:tgtEl>
              </p:cMediaNode>
            </p:audio>
          </p:childTnLst>
        </p:cTn>
      </p:par>
    </p:tnLst>
    <p:bldLst>
      <p:bldP spid="56323" grpId="0"/>
      <p:bldP spid="56324" grpId="0"/>
      <p:bldP spid="5632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Rot="1" noChangeArrowheads="1"/>
          </p:cNvSpPr>
          <p:nvPr>
            <p:ph type="body" sz="half" idx="4294967295"/>
          </p:nvPr>
        </p:nvSpPr>
        <p:spPr bwMode="auto">
          <a:xfrm>
            <a:off x="742950" y="990600"/>
            <a:ext cx="7715250" cy="46799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6600" b="1">
                <a:solidFill>
                  <a:srgbClr val="FF0000"/>
                </a:solidFill>
                <a:ea typeface="隶书" panose="02010509060101010101" pitchFamily="49" charset="-122"/>
              </a:rPr>
              <a:t>品词</a:t>
            </a:r>
            <a:endParaRPr lang="en-US" sz="6600" b="1">
              <a:solidFill>
                <a:srgbClr val="008080"/>
              </a:solidFill>
              <a:ea typeface="隶书" panose="02010509060101010101" pitchFamily="49" charset="-122"/>
            </a:endParaRPr>
          </a:p>
          <a:p>
            <a:pPr>
              <a:buFontTx/>
              <a:buNone/>
            </a:pPr>
            <a:r>
              <a:rPr lang="zh-CN" altLang="en-US" sz="5400" b="1">
                <a:solidFill>
                  <a:srgbClr val="008080"/>
                </a:solidFill>
                <a:ea typeface="隶书" panose="02010509060101010101" pitchFamily="49" charset="-122"/>
              </a:rPr>
              <a:t>       </a:t>
            </a:r>
            <a:r>
              <a:rPr lang="zh-CN" altLang="en-US" sz="3600" b="1">
                <a:solidFill>
                  <a:srgbClr val="008080"/>
                </a:solidFill>
              </a:rPr>
              <a:t>读词是学好词的序幕，品词才是真正学词的关键，需要我们细细品味，下面我们一起来好好品味这首词，体味作者不一样的情感！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3"/>
          <p:cNvSpPr txBox="1">
            <a:spLocks noChangeArrowheads="1"/>
          </p:cNvSpPr>
          <p:nvPr/>
        </p:nvSpPr>
        <p:spPr bwMode="auto">
          <a:xfrm>
            <a:off x="990600" y="533400"/>
            <a:ext cx="75438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明月别枝惊鹊，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清风半夜鸣蝉。 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533400" y="1752600"/>
            <a:ext cx="814387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/>
              <a:t>译：明亮的月光照到枝头，惊飞了另一枝头的喜鹊，微风吹来，惹得蝉儿在半夜里嘶鸣。</a:t>
            </a:r>
            <a:endParaRPr lang="zh-CN" altLang="en-US" sz="2800" b="1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304800" y="2590800"/>
            <a:ext cx="8643938" cy="392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28600">
              <a:lnSpc>
                <a:spcPct val="150000"/>
              </a:lnSpc>
            </a:pPr>
            <a:r>
              <a:rPr lang="zh-CN" altLang="en-US" sz="2400" b="1"/>
              <a:t>析：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①首句中的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惊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字是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sz="2400" b="1"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惊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的意思，月儿缓缓升起，被夜幕笼罩的山林顿时变得明亮起来，山鹊却因之受惊。</a:t>
            </a:r>
            <a:r>
              <a:rPr lang="zh-CN" altLang="en-US" sz="2400" b="1" u="sng">
                <a:latin typeface="宋体" panose="02010600030101010101" pitchFamily="2" charset="-122"/>
                <a:cs typeface="Times New Roman" panose="02020603050405020304" pitchFamily="18" charset="0"/>
              </a:rPr>
              <a:t>这样写对眼前景物刻画入微，使诗歌意境更加丰富。</a:t>
            </a:r>
            <a:endParaRPr lang="zh-CN" altLang="en-US" sz="2400" b="1" u="sng"/>
          </a:p>
          <a:p>
            <a:pPr indent="22860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风、月、蝉、鹊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都为寻常景物，但经过作者巧为组合，竟于寻常中见出不寻常。明亮的月光，惊飞了夜宿枝头的喜鹊，习习微风，惹得树上的蝉儿嘶鸣。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惊鹊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鸣蝉</a:t>
            </a:r>
            <a:r>
              <a:rPr lang="zh-CN" altLang="en-US" sz="2400" b="1"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cs typeface="Times New Roman" panose="02020603050405020304" pitchFamily="18" charset="0"/>
              </a:rPr>
              <a:t>似写动而实写静，以动衬静，真乃神来之笔。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1295400" y="457200"/>
            <a:ext cx="630713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稻花香里说丰年，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听取蛙声一片。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381000" y="1524000"/>
            <a:ext cx="8429625" cy="1068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译：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在醉人的稻花香中，只听见一阵阵蛙鸣，好像在交谈着今年的丰收。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428625" y="5072063"/>
            <a:ext cx="8358188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28600"/>
            <a:r>
              <a:rPr lang="zh-CN" altLang="en-US" sz="2800" b="1">
                <a:solidFill>
                  <a:srgbClr val="0000FF"/>
                </a:solidFill>
              </a:rPr>
              <a:t>名句理解：</a:t>
            </a:r>
            <a:r>
              <a:rPr lang="zh-CN" altLang="en-US" sz="2800" b="1">
                <a:solidFill>
                  <a:srgbClr val="19191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夜风送来阵阵稻花的清香，远近一片蛙声，仿佛在预告丰收在望。它将作者的</a:t>
            </a:r>
            <a:r>
              <a:rPr lang="zh-CN" altLang="en-US" sz="2800" b="1" u="sng">
                <a:solidFill>
                  <a:srgbClr val="19191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欢快之情</a:t>
            </a:r>
            <a:r>
              <a:rPr lang="zh-CN" altLang="en-US" sz="2800" b="1">
                <a:solidFill>
                  <a:srgbClr val="19191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和自然之景交织，融为一体。</a:t>
            </a:r>
            <a:endParaRPr lang="zh-CN" altLang="en-US" sz="2800" b="1">
              <a:solidFill>
                <a:srgbClr val="19191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381000" y="2667000"/>
            <a:ext cx="8358188" cy="234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cs typeface="Times New Roman" panose="02020603050405020304" pitchFamily="18" charset="0"/>
              </a:rPr>
              <a:t>析：</a:t>
            </a:r>
            <a:r>
              <a:rPr lang="zh-CN" altLang="en-US" sz="2800" b="1">
                <a:solidFill>
                  <a:srgbClr val="19191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扑面而来的稻花香，使词人联想到丰收的景象，他竟有些掩饰不住心头的喜悦</a:t>
            </a:r>
            <a:r>
              <a:rPr lang="en-US" sz="2800" b="1">
                <a:solidFill>
                  <a:srgbClr val="19191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19191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常人耳朵里喧嚷的蛙鸣，在他听来，俨然是蛙儿们在“说丰年”。这里，</a:t>
            </a:r>
            <a:r>
              <a:rPr lang="zh-CN" altLang="en-US" sz="2800" b="1" u="sng">
                <a:solidFill>
                  <a:srgbClr val="19191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词人把自己的感受转移到蛙身上</a:t>
            </a:r>
            <a:r>
              <a:rPr lang="zh-CN" altLang="en-US" sz="2800" b="1">
                <a:solidFill>
                  <a:srgbClr val="191919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，构思奇妙，话语清新，不能不说是词人的创造。</a:t>
            </a:r>
            <a:endParaRPr lang="zh-CN" altLang="en-US" sz="2800" b="1">
              <a:solidFill>
                <a:srgbClr val="19191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  <p:bldP spid="59399" grpId="0"/>
      <p:bldP spid="5940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1"/>
          <p:cNvSpPr>
            <a:spLocks noChangeArrowheads="1"/>
          </p:cNvSpPr>
          <p:nvPr/>
        </p:nvSpPr>
        <p:spPr bwMode="auto">
          <a:xfrm>
            <a:off x="304800" y="557213"/>
            <a:ext cx="8501063" cy="558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明月别枝惊鹊，清风半夜鸣蝉。</a:t>
            </a:r>
            <a:endParaRPr lang="en-US" sz="3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稻花香里说丰年，听取蛙声一片。</a:t>
            </a:r>
            <a:endParaRPr lang="en-US" sz="3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前两句词人着眼于高处。后两句词人将镜头对准低处。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u="sng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上片四句描写了夏夜山道的景物，也渗透了词人因丰收而无比</a:t>
            </a:r>
            <a:r>
              <a:rPr lang="zh-CN" altLang="en-US" sz="36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喜悦</a:t>
            </a:r>
            <a:r>
              <a:rPr lang="zh-CN" altLang="en-US" sz="3600" b="1" u="sng">
                <a:solidFill>
                  <a:srgbClr val="00206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的感受。</a:t>
            </a:r>
            <a:endParaRPr lang="en-US" sz="3600" b="1" u="sng">
              <a:solidFill>
                <a:srgbClr val="00206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>
                <a:solidFill>
                  <a:srgbClr val="F5098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接着，词人宕开一笔，</a:t>
            </a: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下片由近而远</a:t>
            </a:r>
            <a:r>
              <a:rPr lang="zh-CN" altLang="en-US" sz="3600" b="1">
                <a:solidFill>
                  <a:srgbClr val="F50985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，着力描写远处的“星”“雨”“茅店”“路”“溪桥”。 </a:t>
            </a:r>
            <a:endParaRPr lang="zh-CN" altLang="en-US" sz="3600" b="1">
              <a:solidFill>
                <a:srgbClr val="F50985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1752600" y="517525"/>
            <a:ext cx="630713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七八个星天外，</a:t>
            </a:r>
            <a:endParaRPr 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两三点雨山前。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33400" y="1676400"/>
            <a:ext cx="8358188" cy="4606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译：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天边有几颗星星，山前下了几滴小雨。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solidFill>
                <a:srgbClr val="00FF00"/>
              </a:solidFill>
            </a:endParaRPr>
          </a:p>
          <a:p>
            <a:r>
              <a:rPr lang="zh-CN" altLang="en-US" sz="3600" b="1"/>
              <a:t>析：</a:t>
            </a:r>
            <a:r>
              <a:rPr lang="zh-CN" altLang="en-US" sz="2800" b="1">
                <a:solidFill>
                  <a:srgbClr val="FF0000"/>
                </a:solidFill>
              </a:rPr>
              <a:t>“星”是“天外”寥落的疏星，“雨”是“山前”轻微的阵雨，这正与</a:t>
            </a:r>
            <a:r>
              <a:rPr lang="zh-CN" altLang="en-US" sz="2800" b="1" u="sng">
                <a:solidFill>
                  <a:srgbClr val="FF0000"/>
                </a:solidFill>
              </a:rPr>
              <a:t>上片清幽、恬静的氛围</a:t>
            </a:r>
            <a:r>
              <a:rPr lang="zh-CN" altLang="en-US" sz="2800" b="1">
                <a:solidFill>
                  <a:srgbClr val="FF0000"/>
                </a:solidFill>
              </a:rPr>
              <a:t>相映成趣。而一个“天外”、一个“山前”，仿佛隐隐约约、捉摸不定。</a:t>
            </a:r>
            <a:endParaRPr lang="en-US" sz="2800" b="1">
              <a:solidFill>
                <a:srgbClr val="FF0000"/>
              </a:solidFill>
            </a:endParaRPr>
          </a:p>
          <a:p>
            <a:r>
              <a:rPr lang="en-US" sz="2800" b="1">
                <a:solidFill>
                  <a:srgbClr val="3DEBEB"/>
                </a:solidFill>
              </a:rPr>
              <a:t>        </a:t>
            </a:r>
            <a:r>
              <a:rPr lang="zh-CN" altLang="en-US" sz="2800" b="1" u="sng">
                <a:solidFill>
                  <a:srgbClr val="0000FF"/>
                </a:solidFill>
              </a:rPr>
              <a:t>倒装句</a:t>
            </a:r>
            <a:r>
              <a:rPr lang="zh-CN" altLang="en-US" sz="2800" b="1">
                <a:solidFill>
                  <a:srgbClr val="0000FF"/>
                </a:solidFill>
              </a:rPr>
              <a:t>。调整语序为“天外七八个星，山前两三点雨。”</a:t>
            </a:r>
            <a:endParaRPr lang="en-US" sz="2800" b="1">
              <a:solidFill>
                <a:srgbClr val="0000FF"/>
              </a:solidFill>
            </a:endParaRPr>
          </a:p>
          <a:p>
            <a:r>
              <a:rPr lang="en-US" sz="2800" b="1">
                <a:solidFill>
                  <a:srgbClr val="FFFF00"/>
                </a:solidFill>
              </a:rPr>
              <a:t>        </a:t>
            </a:r>
            <a:r>
              <a:rPr lang="zh-CN" altLang="en-US" sz="2800" b="1"/>
              <a:t>上片写晴，下片写雨。这两句描写一场骤雨即将瓢泼而下的气象。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"/>
          <p:cNvSpPr txBox="1">
            <a:spLocks noChangeArrowheads="1"/>
          </p:cNvSpPr>
          <p:nvPr/>
        </p:nvSpPr>
        <p:spPr bwMode="auto">
          <a:xfrm>
            <a:off x="2103438" y="985838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1527175" y="113030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62468" name="Text Box 5"/>
          <p:cNvSpPr txBox="1">
            <a:spLocks noChangeArrowheads="1"/>
          </p:cNvSpPr>
          <p:nvPr/>
        </p:nvSpPr>
        <p:spPr bwMode="auto">
          <a:xfrm>
            <a:off x="1295400" y="533400"/>
            <a:ext cx="630713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旧时茅店社林边，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路转溪桥忽见。</a:t>
            </a:r>
            <a:endParaRPr lang="zh-CN" altLang="en-US" sz="4000" b="1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152400" y="1858963"/>
            <a:ext cx="8839200" cy="4008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/>
              <a:t>译：</a:t>
            </a:r>
            <a:r>
              <a:rPr lang="zh-CN" altLang="en-US" sz="2800" b="1">
                <a:solidFill>
                  <a:srgbClr val="0000FF"/>
                </a:solidFill>
              </a:rPr>
              <a:t>从前土地庙周围的树林边有一家茅草盖的旅店，啊，过了溪上的小桥，转个弯，它就忽然现出来了。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FF00"/>
                </a:solidFill>
              </a:rPr>
              <a:t> </a:t>
            </a:r>
            <a:endParaRPr lang="en-US" sz="2800" b="1">
              <a:solidFill>
                <a:srgbClr val="00FF00"/>
              </a:solidFill>
            </a:endParaRPr>
          </a:p>
          <a:p>
            <a:pPr>
              <a:spcBef>
                <a:spcPct val="20000"/>
              </a:spcBef>
            </a:pPr>
            <a:r>
              <a:rPr lang="zh-CN" altLang="en-US" sz="3600" b="1"/>
              <a:t>析：</a:t>
            </a:r>
            <a:r>
              <a:rPr lang="zh-CN" altLang="en-US" sz="2800" b="1">
                <a:solidFill>
                  <a:srgbClr val="0000FF"/>
                </a:solidFill>
              </a:rPr>
              <a:t>接着作者笔锋一转：小桥一过，就意想不到地看见了林边的茅店。忽远忽近，忽暗忽明，把黄沙道上的景物写得生动有趣。词人因醉心丰收的景象而竟忘了自己的位置，反映了词人当时</a:t>
            </a:r>
            <a:r>
              <a:rPr lang="zh-CN" altLang="en-US" sz="2800" b="1">
                <a:solidFill>
                  <a:srgbClr val="FF0000"/>
                </a:solidFill>
              </a:rPr>
              <a:t>怡然自得、淡泊潇洒</a:t>
            </a:r>
            <a:r>
              <a:rPr lang="zh-CN" altLang="en-US" sz="2800" b="1">
                <a:solidFill>
                  <a:srgbClr val="0000FF"/>
                </a:solidFill>
              </a:rPr>
              <a:t>的心态。</a:t>
            </a:r>
            <a:endParaRPr lang="zh-CN" altLang="en-US" sz="2800" b="1">
              <a:solidFill>
                <a:srgbClr val="0000FF"/>
              </a:solidFill>
            </a:endParaRPr>
          </a:p>
          <a:p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 descr="Large confetti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955925" y="274638"/>
            <a:ext cx="2822575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sz="5400" b="1">
                <a:solidFill>
                  <a:srgbClr val="7030A0"/>
                </a:solidFill>
              </a:rPr>
              <a:t>主 旨</a:t>
            </a:r>
            <a:endParaRPr lang="zh-CN" altLang="en-US" sz="5400" b="1">
              <a:solidFill>
                <a:srgbClr val="7030A0"/>
              </a:solidFill>
            </a:endParaRPr>
          </a:p>
        </p:txBody>
      </p:sp>
      <p:sp>
        <p:nvSpPr>
          <p:cNvPr id="63490" name="Rectangle 3"/>
          <p:cNvSpPr>
            <a:spLocks noRot="1" noChangeArrowheads="1"/>
          </p:cNvSpPr>
          <p:nvPr/>
        </p:nvSpPr>
        <p:spPr bwMode="auto">
          <a:xfrm>
            <a:off x="250825" y="2205038"/>
            <a:ext cx="914400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5000"/>
              <a:buFont typeface="Arial" panose="020B0604020202020204" pitchFamily="34" charset="0"/>
              <a:buBlip>
                <a:blip r:embed="rId1"/>
              </a:buBlip>
            </a:pPr>
            <a:endParaRPr lang="zh-CN" altLang="en-US" sz="3200">
              <a:ea typeface="隶书" panose="02010509060101010101" pitchFamily="49" charset="-122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468313" y="3573463"/>
            <a:ext cx="83534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9900CC"/>
                </a:solidFill>
              </a:rPr>
              <a:t>     </a:t>
            </a:r>
            <a:endParaRPr lang="zh-CN" altLang="en-US" sz="4000" b="1">
              <a:solidFill>
                <a:srgbClr val="9900CC"/>
              </a:solidFill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04800" y="1976438"/>
            <a:ext cx="4535488" cy="414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>
                <a:solidFill>
                  <a:srgbClr val="D60093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sz="2800">
                <a:solidFill>
                  <a:srgbClr val="0000FF"/>
                </a:solidFill>
                <a:latin typeface="楷体_GB2312" panose="02010609030101010101" pitchFamily="49" charset="-122"/>
              </a:rPr>
              <a:t>《</a:t>
            </a:r>
            <a:r>
              <a:rPr lang="zh-CN" altLang="en-US" sz="2800">
                <a:solidFill>
                  <a:srgbClr val="0000FF"/>
                </a:solidFill>
                <a:latin typeface="楷体_GB2312" panose="02010609030101010101" pitchFamily="49" charset="-122"/>
              </a:rPr>
              <a:t>西江月</a:t>
            </a:r>
            <a:r>
              <a:rPr lang="en-US" sz="2800">
                <a:solidFill>
                  <a:srgbClr val="0000FF"/>
                </a:solidFill>
                <a:latin typeface="楷体_GB2312" panose="02010609030101010101" pitchFamily="49" charset="-122"/>
              </a:rPr>
              <a:t>》</a:t>
            </a:r>
            <a:r>
              <a:rPr lang="zh-CN" altLang="en-US" sz="2800">
                <a:solidFill>
                  <a:srgbClr val="0000FF"/>
                </a:solidFill>
                <a:latin typeface="楷体_GB2312" panose="02010609030101010101" pitchFamily="49" charset="-122"/>
              </a:rPr>
              <a:t>描写了夏夜行走在上饶黄沙途中的农村景象，（或这首词描写了作者在山乡夜行中所见所闻。）</a:t>
            </a:r>
            <a:endParaRPr lang="en-US" sz="2800">
              <a:solidFill>
                <a:srgbClr val="0000FF"/>
              </a:solidFill>
              <a:latin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u="sng">
                <a:solidFill>
                  <a:srgbClr val="0000FF"/>
                </a:solidFill>
                <a:latin typeface="楷体_GB2312" panose="02010609030101010101" pitchFamily="49" charset="-122"/>
              </a:rPr>
              <a:t>表达了词人</a:t>
            </a:r>
            <a:r>
              <a:rPr lang="zh-CN" altLang="en-US" sz="2800" u="sng">
                <a:solidFill>
                  <a:srgbClr val="FF0000"/>
                </a:solidFill>
                <a:latin typeface="楷体_GB2312" panose="02010609030101010101" pitchFamily="49" charset="-122"/>
              </a:rPr>
              <a:t>闲适</a:t>
            </a:r>
            <a:r>
              <a:rPr lang="zh-CN" altLang="en-US" sz="2800" u="sng">
                <a:solidFill>
                  <a:srgbClr val="0000FF"/>
                </a:solidFill>
                <a:latin typeface="楷体_GB2312" panose="02010609030101010101" pitchFamily="49" charset="-122"/>
              </a:rPr>
              <a:t>的心情，对丰收在望的</a:t>
            </a:r>
            <a:r>
              <a:rPr lang="zh-CN" altLang="en-US" sz="2800" u="sng">
                <a:solidFill>
                  <a:srgbClr val="FF0000"/>
                </a:solidFill>
                <a:latin typeface="楷体_GB2312" panose="02010609030101010101" pitchFamily="49" charset="-122"/>
              </a:rPr>
              <a:t>喜悦</a:t>
            </a:r>
            <a:r>
              <a:rPr lang="zh-CN" altLang="en-US" sz="2800" u="sng">
                <a:solidFill>
                  <a:srgbClr val="0000FF"/>
                </a:solidFill>
                <a:latin typeface="楷体_GB2312" panose="02010609030101010101" pitchFamily="49" charset="-122"/>
              </a:rPr>
              <a:t>心情以及对农村生活的</a:t>
            </a:r>
            <a:r>
              <a:rPr lang="zh-CN" altLang="en-US" sz="2800" u="sng">
                <a:solidFill>
                  <a:srgbClr val="FF0000"/>
                </a:solidFill>
                <a:latin typeface="楷体_GB2312" panose="02010609030101010101" pitchFamily="49" charset="-122"/>
              </a:rPr>
              <a:t>眷恋</a:t>
            </a:r>
            <a:r>
              <a:rPr lang="zh-CN" altLang="en-US" sz="2800" u="sng">
                <a:solidFill>
                  <a:srgbClr val="0000FF"/>
                </a:solidFill>
                <a:latin typeface="楷体_GB2312" panose="02010609030101010101" pitchFamily="49" charset="-122"/>
              </a:rPr>
              <a:t>之情。</a:t>
            </a:r>
            <a:endParaRPr lang="zh-CN" altLang="en-US" sz="2800" u="sng">
              <a:solidFill>
                <a:srgbClr val="0000FF"/>
              </a:solidFill>
              <a:latin typeface="楷体_GB2312" panose="02010609030101010101" pitchFamily="49" charset="-122"/>
            </a:endParaRPr>
          </a:p>
        </p:txBody>
      </p:sp>
      <p:pic>
        <p:nvPicPr>
          <p:cNvPr id="63494" name="Picture 13" descr="e8c766ecb5aa695710f2d8fe5176db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590800"/>
            <a:ext cx="203993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024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57200" y="38100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b="1">
                <a:solidFill>
                  <a:schemeClr val="hlink"/>
                </a:solidFill>
              </a:rPr>
              <a:t>诗歌鉴赏方法之一</a:t>
            </a:r>
            <a:endParaRPr lang="zh-CN" altLang="en-US" b="1">
              <a:solidFill>
                <a:schemeClr val="hlink"/>
              </a:solidFill>
            </a:endParaRPr>
          </a:p>
        </p:txBody>
      </p:sp>
      <p:sp>
        <p:nvSpPr>
          <p:cNvPr id="10242" name="内容占位符 10242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304800" y="1828800"/>
            <a:ext cx="8540750" cy="38862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r>
              <a:rPr lang="zh-CN" altLang="en-US" sz="3600" b="1"/>
              <a:t>音读                排除障碍，整体感知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意读                展开想象，再现画面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情读                追寻意象，涵咏意境</a:t>
            </a:r>
            <a:endParaRPr lang="zh-CN" altLang="en-US" sz="3600" b="1"/>
          </a:p>
        </p:txBody>
      </p:sp>
      <p:sp>
        <p:nvSpPr>
          <p:cNvPr id="10243" name="直接连接符 10243"/>
          <p:cNvSpPr>
            <a:spLocks noChangeShapeType="1"/>
          </p:cNvSpPr>
          <p:nvPr/>
        </p:nvSpPr>
        <p:spPr bwMode="auto">
          <a:xfrm>
            <a:off x="2133600" y="2133600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4" name="直接连接符 10244"/>
          <p:cNvSpPr>
            <a:spLocks noChangeShapeType="1"/>
          </p:cNvSpPr>
          <p:nvPr/>
        </p:nvSpPr>
        <p:spPr bwMode="auto">
          <a:xfrm>
            <a:off x="2133600" y="3505200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直接连接符 10245"/>
          <p:cNvSpPr>
            <a:spLocks noChangeShapeType="1"/>
          </p:cNvSpPr>
          <p:nvPr/>
        </p:nvSpPr>
        <p:spPr bwMode="auto">
          <a:xfrm>
            <a:off x="2133600" y="4800600"/>
            <a:ext cx="12969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直接连接符 10246"/>
          <p:cNvSpPr>
            <a:spLocks noChangeShapeType="1"/>
          </p:cNvSpPr>
          <p:nvPr/>
        </p:nvSpPr>
        <p:spPr bwMode="auto">
          <a:xfrm flipH="1">
            <a:off x="1219200" y="25908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直接连接符 10247"/>
          <p:cNvSpPr>
            <a:spLocks noChangeShapeType="1"/>
          </p:cNvSpPr>
          <p:nvPr/>
        </p:nvSpPr>
        <p:spPr bwMode="auto">
          <a:xfrm>
            <a:off x="1219200" y="3657600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矩形 11269"/>
          <p:cNvSpPr>
            <a:spLocks noChangeArrowheads="1"/>
          </p:cNvSpPr>
          <p:nvPr/>
        </p:nvSpPr>
        <p:spPr bwMode="auto">
          <a:xfrm>
            <a:off x="609600" y="1295400"/>
            <a:ext cx="7239000" cy="472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/>
              <a:t>五言诗的朗读一般是三个节拍，二二一或者一一二。</a:t>
            </a:r>
            <a:endParaRPr lang="zh-CN" altLang="en-US" sz="3200"/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zh-CN" altLang="en-US" sz="3200"/>
          </a:p>
          <a:p>
            <a:pPr>
              <a:spcBef>
                <a:spcPct val="50000"/>
              </a:spcBef>
            </a:pPr>
            <a:r>
              <a:rPr lang="zh-CN" altLang="en-US" sz="3200"/>
              <a:t>               迢迢</a:t>
            </a:r>
            <a:r>
              <a:rPr lang="en-US" altLang="zh-CN" sz="3200"/>
              <a:t>/</a:t>
            </a:r>
            <a:r>
              <a:rPr lang="zh-CN" altLang="en-US" sz="3200"/>
              <a:t>牵牛</a:t>
            </a:r>
            <a:r>
              <a:rPr lang="en-US" altLang="zh-CN" sz="3200"/>
              <a:t>/</a:t>
            </a:r>
            <a:r>
              <a:rPr lang="zh-CN" altLang="en-US" sz="3200"/>
              <a:t>星  </a:t>
            </a:r>
            <a:endParaRPr lang="zh-CN" altLang="en-US" sz="3200"/>
          </a:p>
          <a:p>
            <a:pPr>
              <a:spcBef>
                <a:spcPct val="50000"/>
              </a:spcBef>
            </a:pPr>
            <a:r>
              <a:rPr lang="zh-CN" altLang="en-US" sz="3200"/>
              <a:t>               纤纤</a:t>
            </a:r>
            <a:r>
              <a:rPr lang="en-US" altLang="zh-CN" sz="3200"/>
              <a:t>/</a:t>
            </a:r>
            <a:r>
              <a:rPr lang="zh-CN" altLang="en-US" sz="3200"/>
              <a:t>擢</a:t>
            </a:r>
            <a:r>
              <a:rPr lang="en-US" altLang="zh-CN" sz="3200"/>
              <a:t>/</a:t>
            </a:r>
            <a:r>
              <a:rPr lang="zh-CN" altLang="en-US" sz="3200"/>
              <a:t>素手</a:t>
            </a:r>
            <a:endParaRPr lang="zh-CN" altLang="en-US" sz="3200"/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/>
              <a:t> 纤 </a:t>
            </a:r>
            <a:r>
              <a:rPr lang="en-US" altLang="zh-CN" sz="3200"/>
              <a:t>xiān    </a:t>
            </a:r>
            <a:r>
              <a:rPr lang="zh-CN" altLang="en-US" sz="3200"/>
              <a:t>扎  </a:t>
            </a:r>
            <a:r>
              <a:rPr lang="en-US" altLang="zh-CN" sz="3200"/>
              <a:t>zhá        </a:t>
            </a:r>
            <a:r>
              <a:rPr lang="zh-CN" altLang="en-US" sz="3200"/>
              <a:t>擢   </a:t>
            </a:r>
            <a:r>
              <a:rPr lang="en-US" altLang="zh-CN" sz="3200"/>
              <a:t>zhuó  </a:t>
            </a:r>
            <a:endParaRPr lang="en-US" altLang="zh-CN" sz="3200"/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3200"/>
              <a:t> </a:t>
            </a:r>
            <a:r>
              <a:rPr lang="zh-CN" altLang="en-US" sz="3200"/>
              <a:t>间  </a:t>
            </a:r>
            <a:r>
              <a:rPr lang="en-US" altLang="zh-CN" sz="3200"/>
              <a:t>jiàn        </a:t>
            </a:r>
            <a:r>
              <a:rPr lang="zh-CN" altLang="en-US" sz="3200"/>
              <a:t>脉脉</a:t>
            </a:r>
            <a:r>
              <a:rPr lang="en-US" altLang="zh-CN" sz="3200"/>
              <a:t>mò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2289"/>
          <p:cNvGrpSpPr>
            <a:grpSpLocks noChangeAspect="1"/>
          </p:cNvGrpSpPr>
          <p:nvPr/>
        </p:nvGrpSpPr>
        <p:grpSpPr bwMode="auto">
          <a:xfrm>
            <a:off x="1371600" y="1379538"/>
            <a:ext cx="6477000" cy="4857750"/>
            <a:chOff x="0" y="0"/>
            <a:chExt cx="5760" cy="4320"/>
          </a:xfrm>
        </p:grpSpPr>
        <p:pic>
          <p:nvPicPr>
            <p:cNvPr id="12290" name="图片 12290" descr="ywh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2205"/>
              <a:ext cx="5760" cy="2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1" name="图片 12291" descr="ywh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5760" cy="2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292" name="图片 12292" descr="BB2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07" t="16312" b="14055"/>
          <a:stretch>
            <a:fillRect/>
          </a:stretch>
        </p:blipFill>
        <p:spPr bwMode="auto">
          <a:xfrm>
            <a:off x="1295400" y="2674938"/>
            <a:ext cx="3382963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矩形 12293"/>
          <p:cNvSpPr>
            <a:spLocks noChangeArrowheads="1" noChangeShapeType="1" noTextEdit="1"/>
          </p:cNvSpPr>
          <p:nvPr/>
        </p:nvSpPr>
        <p:spPr bwMode="auto">
          <a:xfrm>
            <a:off x="2819400" y="533400"/>
            <a:ext cx="3563938" cy="773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五言古诗 </a:t>
            </a:r>
            <a:endParaRPr lang="zh-CN" altLang="en-US" sz="3600">
              <a:ln w="9525">
                <a:noFill/>
                <a:rou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2295" name="文本框 12295"/>
          <p:cNvSpPr txBox="1">
            <a:spLocks noChangeArrowheads="1"/>
          </p:cNvSpPr>
          <p:nvPr/>
        </p:nvSpPr>
        <p:spPr bwMode="auto">
          <a:xfrm>
            <a:off x="1447800" y="1608138"/>
            <a:ext cx="6423025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6699"/>
                </a:solidFill>
                <a:latin typeface="宋体" panose="02010600030101010101" pitchFamily="2" charset="-122"/>
              </a:rPr>
              <a:t>五言诗是在汉代民谣和乐府中产生</a:t>
            </a:r>
            <a:r>
              <a:rPr lang="en-US" altLang="zh-CN" sz="2800" b="1">
                <a:solidFill>
                  <a:srgbClr val="666699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666699"/>
                </a:solidFill>
                <a:latin typeface="宋体" panose="02010600030101010101" pitchFamily="2" charset="-122"/>
              </a:rPr>
              <a:t>是由五字句构成的诗。五言诗能更灵活细致地叙事、抒情。格律要求比较低，奇偶参差的音节，更富音乐美。</a:t>
            </a:r>
            <a:endParaRPr lang="zh-CN" altLang="en-US" sz="2800" b="1">
              <a:solidFill>
                <a:srgbClr val="66669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图片 13316" descr="0001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1295400"/>
            <a:ext cx="2268538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152400" y="609600"/>
            <a:ext cx="8748713" cy="5646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   关于</a:t>
            </a:r>
            <a:r>
              <a:rPr lang="zh-CN" altLang="en-US" sz="2800" b="1">
                <a:solidFill>
                  <a:srgbClr val="0000FF"/>
                </a:solidFill>
              </a:rPr>
              <a:t>《古诗十九首》</a:t>
            </a:r>
            <a:endParaRPr lang="zh-CN" altLang="en-US" sz="28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特点：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1.标题为诗歌的第一句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2.东汉中下层文人五言诗代表作，作者多为无名氏。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地位：最早见于南朝·萧统的《文选》，它标志着五言诗已经达到成熟。刘勰称其为“五言之冠冕”。钟嵘称其“惊心动魄，可谓几乎一字千金。”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内容</a:t>
            </a:r>
            <a:r>
              <a:rPr lang="zh-CN" altLang="en-US" sz="2800" b="1">
                <a:solidFill>
                  <a:srgbClr val="0000FF"/>
                </a:solidFill>
              </a:rPr>
              <a:t>：</a:t>
            </a:r>
            <a:r>
              <a:rPr lang="zh-CN" altLang="en-US" sz="2800" b="1">
                <a:solidFill>
                  <a:srgbClr val="0000FF"/>
                </a:solidFill>
                <a:ea typeface="楷体_GB2312" panose="02010609030101010101" pitchFamily="49" charset="-122"/>
              </a:rPr>
              <a:t>多为游子思妇的离愁别绪和士人宦途失意的悲叹。艺术手法：善于将写景、抒情、叙事、议论熔为一炉，或运用比兴，达到高度的自然和谐。叙事委婉，抒情真挚，语言自然浅近而凝炼和谐。</a:t>
            </a:r>
            <a:endParaRPr lang="zh-CN" altLang="en-US" sz="2800" b="1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2_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6293</Words>
  <Application>WPS 演示</Application>
  <PresentationFormat>全屏显示(4:3)</PresentationFormat>
  <Paragraphs>467</Paragraphs>
  <Slides>58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微软雅黑</vt:lpstr>
      <vt:lpstr>华文细黑</vt:lpstr>
      <vt:lpstr>Times New Roman</vt:lpstr>
      <vt:lpstr>隶书</vt:lpstr>
      <vt:lpstr>华文行楷</vt:lpstr>
      <vt:lpstr>楷体_GB2312</vt:lpstr>
      <vt:lpstr>微软雅黑</vt:lpstr>
      <vt:lpstr>方正粗活意简体</vt:lpstr>
      <vt:lpstr>黑体</vt:lpstr>
      <vt:lpstr>华文隶书</vt:lpstr>
      <vt:lpstr>华文新魏</vt:lpstr>
      <vt:lpstr>Times New Roman</vt:lpstr>
      <vt:lpstr>华文楷体</vt:lpstr>
      <vt:lpstr>Verdana</vt:lpstr>
      <vt:lpstr>Arial Unicode MS</vt:lpstr>
      <vt:lpstr>模板</vt:lpstr>
      <vt:lpstr>2_古瓶荷花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诗歌鉴赏方法之一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思想感情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主旨</vt:lpstr>
      <vt:lpstr>PowerPoint 演示文稿</vt:lpstr>
      <vt:lpstr>PowerPoint 演示文稿</vt:lpstr>
      <vt:lpstr>作者简介</vt:lpstr>
      <vt:lpstr>解  题</vt:lpstr>
      <vt:lpstr>重点字词：</vt:lpstr>
      <vt:lpstr>朗 读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主 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22</cp:revision>
  <dcterms:created xsi:type="dcterms:W3CDTF">2015-11-15T13:30:00Z</dcterms:created>
  <dcterms:modified xsi:type="dcterms:W3CDTF">2017-02-05T06:21:53Z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2052-10.1.0.6206</vt:lpwstr>
  </property>
</Properties>
</file>