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8"/>
  </p:notesMasterIdLst>
  <p:handoutMasterIdLst>
    <p:handoutMasterId r:id="rId129"/>
  </p:handoutMasterIdLst>
  <p:sldIdLst>
    <p:sldId id="265" r:id="rId3"/>
    <p:sldId id="266" r:id="rId4"/>
    <p:sldId id="691" r:id="rId5"/>
    <p:sldId id="692" r:id="rId6"/>
    <p:sldId id="693" r:id="rId7"/>
    <p:sldId id="694" r:id="rId8"/>
    <p:sldId id="695" r:id="rId9"/>
    <p:sldId id="276" r:id="rId10"/>
    <p:sldId id="286" r:id="rId11"/>
    <p:sldId id="319" r:id="rId12"/>
    <p:sldId id="594" r:id="rId13"/>
    <p:sldId id="595" r:id="rId14"/>
    <p:sldId id="596" r:id="rId15"/>
    <p:sldId id="597" r:id="rId16"/>
    <p:sldId id="598" r:id="rId17"/>
    <p:sldId id="293" r:id="rId18"/>
    <p:sldId id="528" r:id="rId19"/>
    <p:sldId id="529" r:id="rId20"/>
    <p:sldId id="316" r:id="rId21"/>
    <p:sldId id="599" r:id="rId22"/>
    <p:sldId id="600" r:id="rId23"/>
    <p:sldId id="601" r:id="rId24"/>
    <p:sldId id="297" r:id="rId25"/>
    <p:sldId id="602" r:id="rId26"/>
    <p:sldId id="295" r:id="rId27"/>
    <p:sldId id="328" r:id="rId28"/>
    <p:sldId id="330" r:id="rId29"/>
    <p:sldId id="331" r:id="rId30"/>
    <p:sldId id="603" r:id="rId31"/>
    <p:sldId id="332" r:id="rId32"/>
    <p:sldId id="531" r:id="rId33"/>
    <p:sldId id="335" r:id="rId34"/>
    <p:sldId id="604" r:id="rId35"/>
    <p:sldId id="605" r:id="rId36"/>
    <p:sldId id="606" r:id="rId37"/>
    <p:sldId id="607" r:id="rId38"/>
    <p:sldId id="608" r:id="rId39"/>
    <p:sldId id="609" r:id="rId40"/>
    <p:sldId id="610" r:id="rId41"/>
    <p:sldId id="611" r:id="rId42"/>
    <p:sldId id="612" r:id="rId43"/>
    <p:sldId id="613" r:id="rId44"/>
    <p:sldId id="614" r:id="rId45"/>
    <p:sldId id="615" r:id="rId46"/>
    <p:sldId id="616" r:id="rId47"/>
    <p:sldId id="617" r:id="rId48"/>
    <p:sldId id="618" r:id="rId49"/>
    <p:sldId id="619" r:id="rId50"/>
    <p:sldId id="623" r:id="rId51"/>
    <p:sldId id="620" r:id="rId52"/>
    <p:sldId id="624" r:id="rId53"/>
    <p:sldId id="622" r:id="rId54"/>
    <p:sldId id="299" r:id="rId55"/>
    <p:sldId id="544" r:id="rId56"/>
    <p:sldId id="313" r:id="rId57"/>
    <p:sldId id="696" r:id="rId58"/>
    <p:sldId id="697" r:id="rId59"/>
    <p:sldId id="438" r:id="rId60"/>
    <p:sldId id="457" r:id="rId61"/>
    <p:sldId id="456" r:id="rId62"/>
    <p:sldId id="443" r:id="rId63"/>
    <p:sldId id="625" r:id="rId64"/>
    <p:sldId id="440" r:id="rId65"/>
    <p:sldId id="698" r:id="rId66"/>
    <p:sldId id="442" r:id="rId67"/>
    <p:sldId id="627" r:id="rId68"/>
    <p:sldId id="628" r:id="rId69"/>
    <p:sldId id="629" r:id="rId70"/>
    <p:sldId id="630" r:id="rId71"/>
    <p:sldId id="631" r:id="rId72"/>
    <p:sldId id="632" r:id="rId73"/>
    <p:sldId id="634" r:id="rId74"/>
    <p:sldId id="635" r:id="rId75"/>
    <p:sldId id="636" r:id="rId76"/>
    <p:sldId id="638" r:id="rId77"/>
    <p:sldId id="637" r:id="rId78"/>
    <p:sldId id="639" r:id="rId79"/>
    <p:sldId id="640" r:id="rId80"/>
    <p:sldId id="641" r:id="rId81"/>
    <p:sldId id="642" r:id="rId82"/>
    <p:sldId id="645" r:id="rId83"/>
    <p:sldId id="648" r:id="rId84"/>
    <p:sldId id="646" r:id="rId85"/>
    <p:sldId id="643" r:id="rId86"/>
    <p:sldId id="649" r:id="rId87"/>
    <p:sldId id="650" r:id="rId88"/>
    <p:sldId id="651" r:id="rId89"/>
    <p:sldId id="652" r:id="rId90"/>
    <p:sldId id="653" r:id="rId91"/>
    <p:sldId id="654" r:id="rId92"/>
    <p:sldId id="655" r:id="rId93"/>
    <p:sldId id="656" r:id="rId94"/>
    <p:sldId id="658" r:id="rId95"/>
    <p:sldId id="657" r:id="rId96"/>
    <p:sldId id="663" r:id="rId97"/>
    <p:sldId id="659" r:id="rId98"/>
    <p:sldId id="660" r:id="rId99"/>
    <p:sldId id="664" r:id="rId100"/>
    <p:sldId id="662" r:id="rId101"/>
    <p:sldId id="665" r:id="rId102"/>
    <p:sldId id="666" r:id="rId103"/>
    <p:sldId id="667" r:id="rId104"/>
    <p:sldId id="668" r:id="rId105"/>
    <p:sldId id="669" r:id="rId106"/>
    <p:sldId id="670" r:id="rId107"/>
    <p:sldId id="671" r:id="rId108"/>
    <p:sldId id="672" r:id="rId109"/>
    <p:sldId id="673" r:id="rId110"/>
    <p:sldId id="674" r:id="rId111"/>
    <p:sldId id="675" r:id="rId112"/>
    <p:sldId id="677" r:id="rId113"/>
    <p:sldId id="678" r:id="rId114"/>
    <p:sldId id="676" r:id="rId115"/>
    <p:sldId id="679" r:id="rId116"/>
    <p:sldId id="680" r:id="rId117"/>
    <p:sldId id="681" r:id="rId118"/>
    <p:sldId id="682" r:id="rId119"/>
    <p:sldId id="683" r:id="rId120"/>
    <p:sldId id="684" r:id="rId121"/>
    <p:sldId id="685" r:id="rId122"/>
    <p:sldId id="686" r:id="rId123"/>
    <p:sldId id="687" r:id="rId124"/>
    <p:sldId id="688" r:id="rId125"/>
    <p:sldId id="689" r:id="rId126"/>
    <p:sldId id="690" r:id="rId127"/>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26ED"/>
    <a:srgbClr val="404040"/>
    <a:srgbClr val="EF8340"/>
    <a:srgbClr val="329B61"/>
    <a:srgbClr val="339B61"/>
    <a:srgbClr val="002E8A"/>
    <a:srgbClr val="004A60"/>
    <a:srgbClr val="006600"/>
    <a:srgbClr val="FF6600"/>
    <a:srgbClr val="7F2F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39" autoAdjust="0"/>
    <p:restoredTop sz="93343" autoAdjust="0"/>
  </p:normalViewPr>
  <p:slideViewPr>
    <p:cSldViewPr>
      <p:cViewPr varScale="1">
        <p:scale>
          <a:sx n="39" d="100"/>
          <a:sy n="39" d="100"/>
        </p:scale>
        <p:origin x="-162" y="-342"/>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2" Type="http://schemas.openxmlformats.org/officeDocument/2006/relationships/tableStyles" Target="tableStyles.xml"/><Relationship Id="rId131" Type="http://schemas.openxmlformats.org/officeDocument/2006/relationships/viewProps" Target="viewProps.xml"/><Relationship Id="rId130" Type="http://schemas.openxmlformats.org/officeDocument/2006/relationships/presProps" Target="presProps.xml"/><Relationship Id="rId13" Type="http://schemas.openxmlformats.org/officeDocument/2006/relationships/slide" Target="slides/slide11.xml"/><Relationship Id="rId129" Type="http://schemas.openxmlformats.org/officeDocument/2006/relationships/handoutMaster" Target="handoutMasters/handoutMaster1.xml"/><Relationship Id="rId128" Type="http://schemas.openxmlformats.org/officeDocument/2006/relationships/notesMaster" Target="notesMasters/notesMaster1.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55.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65.xml"/><Relationship Id="rId2" Type="http://schemas.openxmlformats.org/officeDocument/2006/relationships/slide" Target="slide8.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4608836" y="3708822"/>
            <a:ext cx="16921880" cy="2404140"/>
            <a:chOff x="4608836" y="3708822"/>
            <a:chExt cx="16921880" cy="2404140"/>
          </a:xfrm>
        </p:grpSpPr>
        <p:sp>
          <p:nvSpPr>
            <p:cNvPr id="16" name="TextBox 15"/>
            <p:cNvSpPr txBox="1"/>
            <p:nvPr/>
          </p:nvSpPr>
          <p:spPr>
            <a:xfrm>
              <a:off x="7417148" y="3708822"/>
              <a:ext cx="9513036" cy="1046440"/>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专题三    </a:t>
              </a:r>
              <a:r>
                <a:rPr lang="en-US" altLang="zh-CN" sz="6000" b="1" dirty="0" smtClean="0">
                  <a:solidFill>
                    <a:srgbClr val="404040"/>
                  </a:solidFill>
                  <a:latin typeface="微软雅黑" panose="020B0503020204020204" pitchFamily="34" charset="-122"/>
                  <a:ea typeface="微软雅黑" panose="020B0503020204020204" pitchFamily="34" charset="-122"/>
                </a:rPr>
                <a:t>PART 1 </a:t>
              </a:r>
              <a:r>
                <a:rPr lang="zh-CN" altLang="en-US" sz="6000" b="1" dirty="0" smtClean="0">
                  <a:solidFill>
                    <a:srgbClr val="404040"/>
                  </a:solidFill>
                  <a:latin typeface="微软雅黑" panose="020B0503020204020204" pitchFamily="34" charset="-122"/>
                  <a:ea typeface="微软雅黑" panose="020B0503020204020204" pitchFamily="34" charset="-122"/>
                </a:rPr>
                <a:t>　</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08836" y="5004966"/>
              <a:ext cx="16921880" cy="1107996"/>
            </a:xfrm>
            <a:prstGeom prst="rect">
              <a:avLst/>
            </a:prstGeom>
            <a:noFill/>
          </p:spPr>
          <p:txBody>
            <a:bodyPr wrap="square" rtlCol="0">
              <a:spAutoFit/>
            </a:bodyPr>
            <a:lstStyle/>
            <a:p>
              <a:pPr algn="ctr"/>
              <a:r>
                <a:rPr lang="zh-CN" altLang="en-US" sz="6600" b="1" dirty="0" smtClean="0">
                  <a:solidFill>
                    <a:schemeClr val="bg1"/>
                  </a:solidFill>
                  <a:latin typeface="微软雅黑" panose="020B0503020204020204" pitchFamily="34" charset="-122"/>
                  <a:ea typeface="微软雅黑" panose="020B0503020204020204" pitchFamily="34" charset="-122"/>
                </a:rPr>
                <a:t>选用、仿用、变换句式和修辞手法</a:t>
              </a:r>
              <a:endParaRPr lang="zh-CN" altLang="en-US" sz="6600" b="1" dirty="0" smtClean="0">
                <a:solidFill>
                  <a:schemeClr val="bg1"/>
                </a:solidFill>
                <a:latin typeface="微软雅黑" panose="020B0503020204020204" pitchFamily="34" charset="-122"/>
                <a:ea typeface="微软雅黑" panose="020B0503020204020204" pitchFamily="34" charset="-122"/>
              </a:endParaRPr>
            </a:p>
          </p:txBody>
        </p:sp>
      </p:grpSp>
      <p:sp>
        <p:nvSpPr>
          <p:cNvPr id="21" name="TextBox 20"/>
          <p:cNvSpPr txBox="1"/>
          <p:nvPr/>
        </p:nvSpPr>
        <p:spPr>
          <a:xfrm>
            <a:off x="9433372" y="6445126"/>
            <a:ext cx="5328592" cy="692497"/>
          </a:xfrm>
          <a:prstGeom prst="rect">
            <a:avLst/>
          </a:prstGeom>
          <a:noFill/>
        </p:spPr>
        <p:txBody>
          <a:bodyPr wrap="square" rtlCol="0">
            <a:spAutoFit/>
          </a:bodyPr>
          <a:lstStyle/>
          <a:p>
            <a:r>
              <a:rPr lang="zh-CN" altLang="en-US" sz="3900" dirty="0" smtClean="0">
                <a:solidFill>
                  <a:srgbClr val="1126ED"/>
                </a:solidFill>
                <a:latin typeface="微软雅黑" panose="020B0503020204020204" pitchFamily="34" charset="-122"/>
                <a:ea typeface="微软雅黑" panose="020B0503020204020204" pitchFamily="34" charset="-122"/>
                <a:hlinkClick r:id="rId1" action="ppaction://hlinksldjump"/>
              </a:rPr>
              <a:t>分点突破</a:t>
            </a:r>
            <a:r>
              <a:rPr lang="en-US" altLang="zh-CN" sz="3900" dirty="0" smtClean="0">
                <a:solidFill>
                  <a:srgbClr val="1126ED"/>
                </a:solidFill>
                <a:latin typeface="微软雅黑" panose="020B0503020204020204" pitchFamily="34" charset="-122"/>
                <a:ea typeface="微软雅黑" panose="020B0503020204020204" pitchFamily="34" charset="-122"/>
                <a:hlinkClick r:id="rId1" action="ppaction://hlinksldjump"/>
              </a:rPr>
              <a:t>1</a:t>
            </a:r>
            <a:r>
              <a:rPr lang="zh-CN" altLang="en-US" sz="3900" dirty="0" smtClean="0">
                <a:solidFill>
                  <a:srgbClr val="1126ED"/>
                </a:solidFill>
                <a:latin typeface="微软雅黑" panose="020B0503020204020204" pitchFamily="34" charset="-122"/>
                <a:ea typeface="微软雅黑" panose="020B0503020204020204" pitchFamily="34" charset="-122"/>
              </a:rPr>
              <a:t>│ </a:t>
            </a:r>
            <a:r>
              <a:rPr lang="zh-CN" altLang="en-US" sz="3900" dirty="0" smtClean="0">
                <a:solidFill>
                  <a:srgbClr val="1126ED"/>
                </a:solidFill>
                <a:latin typeface="微软雅黑" panose="020B0503020204020204" pitchFamily="34" charset="-122"/>
                <a:ea typeface="微软雅黑" panose="020B0503020204020204" pitchFamily="34" charset="-122"/>
                <a:hlinkClick r:id="rId2" action="ppaction://hlinksldjump"/>
              </a:rPr>
              <a:t>分点突破</a:t>
            </a:r>
            <a:r>
              <a:rPr lang="en-US" altLang="zh-CN" sz="3900" dirty="0" smtClean="0">
                <a:solidFill>
                  <a:srgbClr val="1126ED"/>
                </a:solidFill>
                <a:latin typeface="微软雅黑" panose="020B0503020204020204" pitchFamily="34" charset="-122"/>
                <a:ea typeface="微软雅黑" panose="020B0503020204020204" pitchFamily="34" charset="-122"/>
                <a:hlinkClick r:id="rId2" action="ppaction://hlinksldjump"/>
              </a:rPr>
              <a:t>2</a:t>
            </a:r>
            <a:endParaRPr lang="zh-CN" altLang="en-US" sz="3900" dirty="0">
              <a:solidFill>
                <a:srgbClr val="1126ED"/>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6769076" y="6229102"/>
            <a:ext cx="120973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5778" y="2874936"/>
            <a:ext cx="19794978"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用排比的修辞方式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改写下面画线部分。要求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句式一致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字数相等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与上文语意连贯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不改变原意。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长途跋涉后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我终于在林中寻到这幽深澄碧的水潭。这潭水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可以将我的容颜映照在它明镜一般的水面上</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我把这潭水当作激发我诗兴的佳酿</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这潭水还可以成为我的墨池</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供我笔走龙蛇</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8677374"/>
            <a:ext cx="19802200" cy="33843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6588" y="8944612"/>
            <a:ext cx="19154128" cy="2973122"/>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如明镜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让我映照容颜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似佳酿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助我激发诗兴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若墨池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供我笔走龙蛇。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本题考查变换句式和正确使用常见的修辞手法。从三个句子的修辞看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每句都是比喻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但比喻的具体类型又稍有不同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变换时可以变为相同类型的比喻句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最好的选择就是明喻。三个比喻句又组合成一个排比句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而三句的顺序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题目没要求调整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因此考生答题时不可进行调整。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8"/>
          <a:ext cx="19442160" cy="6124138"/>
        </p:xfrm>
        <a:graphic>
          <a:graphicData uri="http://schemas.openxmlformats.org/drawingml/2006/table">
            <a:tbl>
              <a:tblPr/>
              <a:tblGrid>
                <a:gridCol w="1440160"/>
                <a:gridCol w="18002000"/>
              </a:tblGrid>
              <a:tr h="199222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把甲事物当作乙事物来写的修辞方式。它包括把物当作人来写</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拟人</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、把人当作物来写</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拟物</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和把甲物当作乙物来写</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拟物</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几种形式。事实上</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前一种形式是把事物“人化”</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后两种形式则是把人“物化”或把“甲物乙物化”</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99222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拟人。例如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女人坐在小院当中</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手指上缠绞着柔滑修长的苇眉子。苇眉子又薄又细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在她怀里跳跃着。</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拟物。例如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指导员讲得真来劲儿</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嘎子竖起耳朵听</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99222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增强语言的生动性和形象性</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使所表达的事物给人留下鲜明的印象</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让人感受到强烈的感情</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引起共鸣</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下列诗句中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没有使用比拟手法的一项是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东风便试新刀尺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万叶千花一手裁。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浮萍破处见山影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小艇归时闻草声。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有情芍药含春泪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无力蔷薇卧晓枝。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唯有南风旧相识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偷开门户又翻书。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矩形 8"/>
          <p:cNvSpPr/>
          <p:nvPr/>
        </p:nvSpPr>
        <p:spPr>
          <a:xfrm>
            <a:off x="2234675" y="8029302"/>
            <a:ext cx="19512065"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8173318"/>
            <a:ext cx="19372255"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通过“试”“裁”将“东风”拟人化。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通过“含”将“芍药”拟人化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通过“卧”将“蔷薇”拟人化。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通过“偷”“翻”将“南风”拟人化。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项只用了对偶的修辞手法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没有运用比拟的修辞手法。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9"/>
          <a:ext cx="19442160" cy="3960439"/>
        </p:xfrm>
        <a:graphic>
          <a:graphicData uri="http://schemas.openxmlformats.org/drawingml/2006/table">
            <a:tbl>
              <a:tblPr/>
              <a:tblGrid>
                <a:gridCol w="1440160"/>
                <a:gridCol w="18002000"/>
              </a:tblGrid>
              <a:tr h="13201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借代是用相关的事物来代替所要表达的事物的修辞手法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56117">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特征代本体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具体代抽象</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专名代泛称</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形象代本体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部分代整体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;⑥</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原料代成品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以简代繁</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以实代虚</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以奇代凡</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以事代情。可以引人联想</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使表达收到形象突出、特点鲜明、具体生动的效果</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 [2016•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下列熟语中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没有使用借代手法的一项是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marL="742950" indent="-742950" algn="just">
              <a:lnSpc>
                <a:spcPct val="130000"/>
              </a:lnSpc>
              <a:spcAft>
                <a:spcPts val="0"/>
              </a:spcAft>
              <a:buAutoNum type="alphaUcPeriod"/>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人为刀俎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我为鱼肉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marL="742950" indent="-742950"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人皆可以为尧舜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化干戈为玉帛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情人眼里出西施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矩形 8"/>
          <p:cNvSpPr/>
          <p:nvPr/>
        </p:nvSpPr>
        <p:spPr>
          <a:xfrm>
            <a:off x="2234675" y="8029302"/>
            <a:ext cx="19512065"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8173318"/>
            <a:ext cx="19372255"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本题考查正确运用常见的修辞手法。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使用了暗喻的修辞手法。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尧舜”代指圣贤之人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以专名代本体。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干戈”“玉帛”分别代指“战争”“和平”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以具体代抽象。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西施”代指美人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也是以专名代本体。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夸张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9"/>
          <a:ext cx="19442160" cy="4464495"/>
        </p:xfrm>
        <a:graphic>
          <a:graphicData uri="http://schemas.openxmlformats.org/drawingml/2006/table">
            <a:tbl>
              <a:tblPr/>
              <a:tblGrid>
                <a:gridCol w="1440160"/>
                <a:gridCol w="18002000"/>
              </a:tblGrid>
              <a:tr h="1656183">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为达到某种表达效果的需要</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故意对事物的形象、特征、作用、程度等方面加以扩大、缩小或超前描述的修辞手法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扩大夸张</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缩小夸张</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超前夸张</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突出事物的本质</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烘托气氛</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增强感染力</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引起联想</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以创造意境</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强化作者的某种感情</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夸张手法运用正确的一项是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看到自己昨天刚买的股票一下子跌了这么多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他气得浑身都发紫了。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这次军演中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只见那辆坦克爬山时身轻如燕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劈开云层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直上了蓝天。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我和你比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简直是一个在井里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一个在天上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我自愧不如。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气象台已经连续几天发布高温预警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烈日下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柏油路都快融化了。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矩形 8"/>
          <p:cNvSpPr/>
          <p:nvPr/>
        </p:nvSpPr>
        <p:spPr>
          <a:xfrm>
            <a:off x="2234675" y="8029302"/>
            <a:ext cx="19512065"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8173318"/>
            <a:ext cx="19372255" cy="2182713"/>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气得浑身都发紫了”说法过于夸大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有“气得嘴唇都发紫了”的可能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坦克“身轻如燕”“劈开云层”“直上了蓝天”夸张不当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不符合客观实际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一个在井里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一个在天上”夸张不当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有“一个在地上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一个在天上”的可能。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9"/>
          <a:ext cx="19442160" cy="5832647"/>
        </p:xfrm>
        <a:graphic>
          <a:graphicData uri="http://schemas.openxmlformats.org/drawingml/2006/table">
            <a:tbl>
              <a:tblPr/>
              <a:tblGrid>
                <a:gridCol w="1440160"/>
                <a:gridCol w="18002000"/>
              </a:tblGrid>
              <a:tr h="1656183">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用字数相等、结构相似的一对短语或句子来表达相对或相近的意思的修辞手法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串对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流水对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52328">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节奏鲜明</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音韵和谐</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有音乐美</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读来朗朗上口</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便于吟诵记忆。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形式整齐</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结构对称</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可以收到一种均衡的美感效果。</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词句凝练概括</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富有表现力</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能够把相关事物间的关系表现得集中鲜明</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使对立事物间的对比强烈</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褒贬分明</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 [2012•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湖北卷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请用对偶句描述下面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红楼梦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中宝黛初会的情景。字数不超过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黛玉一见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便吃一大惊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心下想道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好生奇怪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倒像在那里见过一般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何等眼熟到如此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宝玉看罢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因笑道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这个妹妹我曾见过的。”贾母笑道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可又是胡说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你又何曾见过他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宝玉笑道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虽然未曾见过他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然我看着面善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心里就算是旧相识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今日只作远别重逢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亦未为不可。”</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088556" y="9181430"/>
            <a:ext cx="19512065"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9302855"/>
            <a:ext cx="19372255"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娇黛玉一见惊疑似何处见过宝哥哥　痴宝玉初识欣喜如梦里重逢林妹妹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本题要求用对偶句描述情景。写对偶句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要求字数、结构相同。解答此题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可以抓住其中的一些关键性词语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黛玉之“惊”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宝玉之“笑”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黛玉之“眼熟”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宝玉之“重逢”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稍加综合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即可写出对偶句。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排比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9"/>
          <a:ext cx="19442160" cy="4104455"/>
        </p:xfrm>
        <a:graphic>
          <a:graphicData uri="http://schemas.openxmlformats.org/drawingml/2006/table">
            <a:tbl>
              <a:tblPr/>
              <a:tblGrid>
                <a:gridCol w="1440160"/>
                <a:gridCol w="18002000"/>
              </a:tblGrid>
              <a:tr h="1656183">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由三个或三个以上结构相同或相似、内容相关、语气一致的短语或句子排列在一起</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用来加强语势、强调内容、加重感情的修辞手法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成分排比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分句排比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单句排比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复句排比</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内容集中</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增强气势</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叙事透辟</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条分缕析</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节奏鲜明</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长于抒情</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13. [2015•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湖南卷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下列选项对语段主要运用的修辞手法的判断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正确的一组是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梦想是一个民族保持生机、激发活力的源泉。没有梦想的民族是可悲的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对美好梦想没有坚定不移和矢志不渝精神的民族同样没有前途。自强不息、坚韧不拔是中华民族</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固有的精神基因。回望历史</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面对列强的坚船利炮</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中华民族奋起抗争</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面对新中国成立之初的百废待兴</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中国人民奋发图强</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面对现代化征程中的困难与挑战</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中华儿女怀揣中国梦</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一路高歌前行。梦想的太阳</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已经在东方地平线上喷薄而出</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灿烂的朝霞正光耀在我们的眼前</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比喻　排比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对偶　比喻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排比　夸张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夸张　对偶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2232572" y="9973518"/>
            <a:ext cx="19512065"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230469" y="10117534"/>
            <a:ext cx="19372255"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文段的第一句和最后一句运用了比喻的修辞手法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中间的三个“面对”所引导的句子形成排比。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5778" y="2874936"/>
            <a:ext cx="19794978"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雷雨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中的一段台词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周朴园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仁慈地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拿着周萍的手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你是我的长子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我不愿意当着人谈这件事。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喘一口气严厉地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我听说我在外边的时候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你这两年来在家里很不规矩。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　萍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更惊恐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没有的事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周朴园　</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一个人敢做一件事就要当一件事。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甲句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　萍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失色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上面画线的甲句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有的版本为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一个人敢做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就要敢当。”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乙句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你认为哪句更好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请列出两条理由。要求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理由充分、合理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语言表达准确、简明。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9"/>
          <a:ext cx="19442160" cy="4104455"/>
        </p:xfrm>
        <a:graphic>
          <a:graphicData uri="http://schemas.openxmlformats.org/drawingml/2006/table">
            <a:tbl>
              <a:tblPr/>
              <a:tblGrid>
                <a:gridCol w="1440160"/>
                <a:gridCol w="18002000"/>
              </a:tblGrid>
              <a:tr h="1656183">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为了引起别人的注意</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故意先提出问题</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紧接着说出自己的看法</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有时不说出看法</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的一种修辞手法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自问自答的设问</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问而不答的设问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吸引读者</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启发读者思考</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突出某些内容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使文章起波澜</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9"/>
          <a:ext cx="19442160" cy="4104455"/>
        </p:xfrm>
        <a:graphic>
          <a:graphicData uri="http://schemas.openxmlformats.org/drawingml/2006/table">
            <a:tbl>
              <a:tblPr/>
              <a:tblGrid>
                <a:gridCol w="1440160"/>
                <a:gridCol w="18002000"/>
              </a:tblGrid>
              <a:tr h="1656183">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为了加强语气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用疑问的形式表达确定的意思的一种修辞手法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问而无答的反问</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问而有答的反问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加强语气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增强气势和感情</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852839"/>
          <a:ext cx="19442160" cy="4104455"/>
        </p:xfrm>
        <a:graphic>
          <a:graphicData uri="http://schemas.openxmlformats.org/drawingml/2006/table">
            <a:tbl>
              <a:tblPr/>
              <a:tblGrid>
                <a:gridCol w="1440160"/>
                <a:gridCol w="18002000"/>
              </a:tblGrid>
              <a:tr h="1656183">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为了表达强烈的感情</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有意重复使用某个词语、句子或句群的修辞手法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词语反复</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词组或句子反复</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语段反复</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413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用于说理性文章</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起强调作用</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抒情写景</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感染力强</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没有运用修辞手法的一项是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不是一家人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难道就不该互相关心吗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谁是真正的“草根”英雄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不是“小沈阳”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而是平凡的劳动者。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沉默呵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沉默呵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不在沉默中爆发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就在沉默中灭亡。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除了田地住宅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李先生这一年来把他家里的所有实物都变卖成了现钱。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2232572" y="7957294"/>
            <a:ext cx="19512065"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230469" y="8101310"/>
            <a:ext cx="19372255"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运用了反问的修辞手法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运用了设问的修辞手法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运用了反复的修辞手法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多次反复运用“沉默”一词。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三、区别几种易混的修辞手法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借喻与借代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相同点是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用一事物代另一事物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本体不出现。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不同点是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借喻的作用是“比喻”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虽然也有代替的作用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但总是代中有喻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借代的作用是“称代”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即直接用借体称本体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它只代不喻。②构成借喻的基础是事物的相似性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即要求喻体和本体在某些方面相似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构成借代的基础是事物的相关性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即要求借体和本体有某种关系。③借喻可以改为明喻或暗喻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借代则不能。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下列句子既运用了借代又运用了比喻修辞手法的一项是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他端起杯子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有滋有味地品了一口“龙井”。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有缺点的战士终究是战士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完美的苍蝇也终究不过是苍蝇。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昌黎之文如水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柳州之文如山。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我们的时代需要千千万万个雷锋。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2232572" y="7957294"/>
            <a:ext cx="19512065"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230469" y="8101310"/>
            <a:ext cx="19372255"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昌黎”“柳州”用地名分别借代韩愈、柳宗元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如水”“如山”是比喻。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龙井”借代茶。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苍蝇”比喻不好的人。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雷锋”借代做好事不留名的人。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2902911"/>
          </a:xfrm>
          <a:prstGeom prst="rect">
            <a:avLst/>
          </a:prstGeom>
          <a:noFill/>
        </p:spPr>
        <p:txBody>
          <a:bodyPr wrap="square" rtlCol="0">
            <a:spAutoFit/>
          </a:bodyPr>
          <a:lstStyle/>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对偶与对比</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对偶主要是从结构形式上说的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其基本特点是“对称”</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它要求结构相称</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字数相等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对比是从意义上说的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其基本特点是“对立”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它要求意义相反或相对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而不管结构形式如何。</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对偶里的“反对”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就形式说是对偶</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就意义说是对比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这是修辞手法的兼格现象。</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下列句子没有运用对比修辞手法的一项是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有的人骑在人民头上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我多伟大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有的人俯下身子给人民当牛马。</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华彩翰章乃思想映现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鸿篇巨制是情感铸就。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横眉冷对千夫指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俯首甘为孺子牛。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朱门酒肉臭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路有冻死骨。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2232572" y="7957294"/>
            <a:ext cx="19512065"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230469" y="8101310"/>
            <a:ext cx="19372255"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运用了对偶手法。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两项运用了对比手法。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既运用了对偶手法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又运用了对比手法。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489364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比喻与比拟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两者不同点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比喻是用喻体来比方本体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重点在“喻”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比拟是仿照“拟体”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被模拟的事物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的特征“摹”写本体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重点在“拟”。②比喻中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本体和喻体一主一从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本体或出现或不出现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而喻体必须出现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比拟中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本体和拟体彼此交融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浑然一体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本体必须出现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拟体一般不出现。③比拟是“拟此为彼”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其修辞特点往往体现在动词上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比喻是“以此喻彼”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其修辞特点往往体现在名词或名词性短语上。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17. [2013•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北京卷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下列句中加点词的运用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不同于其他三句的一项是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微风习习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远处飘来阵阵歌声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也飘来了缕缕的花香。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蜜蜂酿出了甘甜的蜂蜜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也为人们酿出了美好的生活。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萧瑟的秋风吹落枝头的黄叶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却吹不去她满腹的惆怅。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风和日暖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小院关闭了柴门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却关不住那满园的春色。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2232572" y="7957294"/>
            <a:ext cx="19512065"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230469" y="8101310"/>
            <a:ext cx="19372255"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三项都运用了拟物的修辞手法。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项无修辞手法。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132758"/>
            <a:ext cx="19800000" cy="7822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2572" y="3327871"/>
            <a:ext cx="19298144"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甲句更好。①句中两次出现“一件事”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表明周朴园很重视这“一件事”。②使用长句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语气缓和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与前面的“严厉”形成对照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表现了周朴园复杂的心态。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乙句更好。①突显了动词“做”和“当”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表明周朴园希望周萍做事要敢于担当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符合剧情的发展。②使用短句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中间增加了语音停顿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合乎口语习惯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语气较周朴园前面的话更严厉。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本题重点考查选用句式和变换句式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长句与短句的不同作用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应当结合剧本的整体情节来分析台词的表达效果。甲句在表达上突出周朴园希望缓解紧张气氛的语气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而乙句则突出周朴园严厉的一面。无论持哪种观点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一定要能自圆其说。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481567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对偶与对仗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相同点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要求词性、结构的一致性。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不同点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对偶是一种修辞手法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只在字数、结构上要求相同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对仗是律诗和骈文等按照字音的平仄和字义的虚实做成对偶的语句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它不仅包含着对偶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更在声律上有严格要求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如律诗中间两联的对仗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在平仄上要求很严格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一句中平仄要相间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上下句平仄要相对。因此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不能把对偶与对仗完全画等号。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 [2014•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下列诗句与“墙头雨细垂纤草”对仗工整的一项是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marL="742950" indent="-742950" algn="just">
              <a:lnSpc>
                <a:spcPct val="130000"/>
              </a:lnSpc>
              <a:spcAft>
                <a:spcPts val="0"/>
              </a:spcAft>
              <a:buAutoNum type="alphaUcPeriod"/>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水面风回聚落花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marL="742950" indent="-742950"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数峰无语立斜阳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楼上春容带雨来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蝉曳残声过别枝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2232572" y="7957294"/>
            <a:ext cx="19512065" cy="2664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230469" y="8101310"/>
            <a:ext cx="19372255"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首先排除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蝉曳”是主谓结构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与“墙头”明显不对仗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其次排除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题干例句中“雨细”是主谓结构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与“无语”明显不对仗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项中的“带雨来”没有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项中的“聚落花”与“垂纤草”对仗工整。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4140870"/>
            <a:ext cx="19802200" cy="8016554"/>
          </a:xfrm>
          <a:prstGeom prst="rect">
            <a:avLst/>
          </a:prstGeom>
          <a:noFill/>
        </p:spPr>
        <p:txBody>
          <a:bodyPr wrap="square" rtlCol="0">
            <a:spAutoFit/>
          </a:bodyPr>
          <a:lstStyle/>
          <a:p>
            <a:pPr algn="ctr">
              <a:lnSpc>
                <a:spcPct val="130000"/>
              </a:lnSpc>
              <a:spcAft>
                <a:spcPts val="0"/>
              </a:spcAft>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仿写修辞破密码</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一、仿写句式解题技巧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一审要到位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审题目要求、主旨内容、句式结构、修辞手法等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都要审到关键点。例如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依照下面两个比喻句的句式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以“时间”为开头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写两个句式相同的比喻句。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书籍好比一架梯子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它能引导我们登上知识的殿堂。书籍如同一把钥匙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它将帮助我们开启心灵的智慧之门。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这道题需要审的有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审题目要求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以“时间”为开头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写两个比喻句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字。②审主旨内容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书籍的作用。③审句式结构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复句。④审修辞手法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8"/>
          <p:cNvGrpSpPr/>
          <p:nvPr/>
        </p:nvGrpSpPr>
        <p:grpSpPr>
          <a:xfrm>
            <a:off x="1872532" y="2916734"/>
            <a:ext cx="5184576" cy="1018510"/>
            <a:chOff x="1981252" y="3908258"/>
            <a:chExt cx="6747048" cy="1018510"/>
          </a:xfrm>
        </p:grpSpPr>
        <p:pic>
          <p:nvPicPr>
            <p:cNvPr id="10"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1" name="矩形 10"/>
            <p:cNvSpPr/>
            <p:nvPr/>
          </p:nvSpPr>
          <p:spPr>
            <a:xfrm>
              <a:off x="1981252" y="4052274"/>
              <a:ext cx="6548682"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500" fill="hold"/>
                                        <p:tgtEl>
                                          <p:spTgt spid="69"/>
                                        </p:tgtEl>
                                        <p:attrNameLst>
                                          <p:attrName>ppt_x</p:attrName>
                                        </p:attrNameLst>
                                      </p:cBhvr>
                                      <p:tavLst>
                                        <p:tav tm="0">
                                          <p:val>
                                            <p:strVal val="#ppt_x"/>
                                          </p:val>
                                        </p:tav>
                                        <p:tav tm="100000">
                                          <p:val>
                                            <p:strVal val="#ppt_x"/>
                                          </p:val>
                                        </p:tav>
                                      </p:tavLst>
                                    </p:anim>
                                    <p:anim calcmode="lin" valueType="num">
                                      <p:cBhvr additive="base">
                                        <p:cTn id="1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二仿重形神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先确定仿写对象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例题所用的修辞手法为比喻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仿句要求以“时间”为开头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主语已被限定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需要确定的对象为喻体。可确定的对象有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清风、细雨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清泉、流水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良药、利刃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等。但必须坚定落实在最愿意写的对象上。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例句的内容是说书籍的作用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而仿句的内容是要描述时间的作用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仿写出的语句有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清风能吹散愁云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细雨能洗去杂质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清泉能洗涤污垢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流水能冲走痛苦的回忆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良药能减轻伤痛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利刃能切除毒瘤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再根据句式一致的要求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把以上内容连成完整的几句话。仿写出的语句有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时间好比一阵清风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它能帮助我们吹散心头的愁云。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时间如同一场细雨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它能协助我们洗去心头的杂质。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时间好比一池清泉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它能帮助我们洗涤心灵的污垢。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三验宜细致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审视所仿写的句子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看它是否有语病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是否和原文主旨一致、句式一致、修辞一致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能否与原文语意相连、文脉相通、融为一体。下面几个仿句是从学生答案中抽出来的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请看它们是否句意合理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符合逻辑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①时间好比黄金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它能引导我们懂得珍惜生命。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②时间好比一架穿梭机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它能带我们遨游历史长河。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③时间好比太阳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它能带给我们无与伦比的温暖和光芒。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上述句子在内容上、句式上、修辞上都符合题目要求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但是这些句子都有语病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比喻不当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本体与喻体之间没有相似点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即不符合比喻句的特点。由此可见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答完之后的验证也至关重要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否则就会功亏一篑。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总之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考试中必须做到审题、解题、验证三者相结合。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二、修辞解题技巧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掌握知识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灵活运用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熟练掌握常见修辞手法的特点、用途及易混的修辞手法。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结合语境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辩证分析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分析修辞离不开语境。如“他这个人平时张牙舞爪的”一句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张牙舞爪”就是运用了拟物的修辞手法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但用来写老虎、狮子等动物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就不算运用修辞手法了。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讲究形式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注意内容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有些考生片面地认为修辞只要符合形式即可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实际上修辞考查更注重内容的吻合。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表述准确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力求最佳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修辞题目细节问题需要密切关注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最好在草稿纸上拟写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斟酌推敲后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再写到试卷上。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5778" y="2874936"/>
            <a:ext cx="19794978"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7.[2011•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把下面这个长句改写成几个较短的句子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可以改变语序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增删词语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但不得改变原意。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巴黎之行让我对法国作家和诗人维克多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雨果为建立法国文学创作者的著作权保护机构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法国文学家协会所做的工作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为促成制定保护文学艺术作品著作权的国际公约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伯尔尼公约做出的杰出贡献有了更深的了解。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132758"/>
            <a:ext cx="19800000" cy="7822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2572" y="3327871"/>
            <a:ext cx="19298144"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巴黎之行让我对法国作家和诗人维克多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雨果有了更深的了解。他在著作权保护方面做出了杰出的贡献。他促成了法国文学创作者的著作权保护机构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法国文学家协会的建立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促成了保护文学艺术作品著作权的国际公约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伯尔尼公约的制定。</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本题考查的是考生变换句式的能力。这是一道长句变短句的试题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先确定句子主干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然后将其中的修饰成分分解开来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单独成句。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11"/>
          <p:cNvGrpSpPr/>
          <p:nvPr/>
        </p:nvGrpSpPr>
        <p:grpSpPr>
          <a:xfrm>
            <a:off x="2016548" y="2898933"/>
            <a:ext cx="5544616" cy="1097921"/>
            <a:chOff x="2074961" y="3908258"/>
            <a:chExt cx="6653339" cy="1018510"/>
          </a:xfrm>
        </p:grpSpPr>
        <p:pic>
          <p:nvPicPr>
            <p:cNvPr id="9"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0" name="矩形 9"/>
            <p:cNvSpPr/>
            <p:nvPr/>
          </p:nvSpPr>
          <p:spPr>
            <a:xfrm>
              <a:off x="2400047" y="4095060"/>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1872532" y="4133467"/>
            <a:ext cx="19730192" cy="729430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“选用句式”一般不单独设题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或采用选择题形式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与“连贯”考点相结合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或采用主观题形式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与“变换句式”相结合。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年“选用句式”再次与“连贯”相结合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以选择题的形式考查。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“变换句式”的考查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课标全国卷曾在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年设置长短句的变换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年福建卷、山东卷要求将松散的句子变换成排比句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年江苏卷要求把表述生动形象的语言变换成平实的语言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年浙江卷要求根据四个句子下定义即把多个短句转换成一个长句的形式。“变换句式”与修辞考查紧密结合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有时也与语言表达的简明、连贯、得体等考点结合考查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年江苏卷中平实语言与生动语言的变换就与语言表达的简明相结合。一般分值为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4165991"/>
            <a:ext cx="19570592" cy="3215239"/>
          </a:xfrm>
          <a:prstGeom prst="rect">
            <a:avLst/>
          </a:prstGeom>
          <a:noFill/>
        </p:spPr>
        <p:txBody>
          <a:bodyPr wrap="square" rtlCol="0">
            <a:spAutoFit/>
          </a:bodyPr>
          <a:lstStyle/>
          <a:p>
            <a:pPr indent="1071880"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一、选用句式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选用句式是根据不同的对象、场合、目的等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为达到预期的表达效果选择恰当的句式。选用句式时需注意文体、语体、语境、语气、句式和感情等因素。这种题型很少独立考查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一般结合简明、连贯、得体和变换句式进行考查。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8" name="组合 11"/>
          <p:cNvGrpSpPr/>
          <p:nvPr/>
        </p:nvGrpSpPr>
        <p:grpSpPr>
          <a:xfrm>
            <a:off x="2160564" y="2834328"/>
            <a:ext cx="5472608" cy="1090518"/>
            <a:chOff x="2074961" y="3908258"/>
            <a:chExt cx="6653339" cy="1018510"/>
          </a:xfrm>
        </p:grpSpPr>
        <p:pic>
          <p:nvPicPr>
            <p:cNvPr id="9"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0" name="矩形 9"/>
            <p:cNvSpPr/>
            <p:nvPr/>
          </p:nvSpPr>
          <p:spPr>
            <a:xfrm>
              <a:off x="2162504" y="4119729"/>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44726"/>
            <a:ext cx="19802200" cy="6416115"/>
          </a:xfrm>
          <a:prstGeom prst="rect">
            <a:avLst/>
          </a:prstGeom>
          <a:noFill/>
        </p:spPr>
        <p:txBody>
          <a:bodyPr wrap="square" rtlCol="0">
            <a:spAutoFit/>
          </a:bodyPr>
          <a:lstStyle/>
          <a:p>
            <a:pPr algn="just">
              <a:lnSpc>
                <a:spcPct val="130000"/>
              </a:lnSpc>
              <a:spcAft>
                <a:spcPts val="0"/>
              </a:spcAft>
            </a:pP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例</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下列各句中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语气最委婉的一句是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这是不是应该引起我们的认真思考呢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这难道不应该引起我们的认真思考吗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这无疑是应该引起我们认真思考的。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这恐怕不能不引起我们的认真思考了。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思路点拨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做题时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不仅要认真阅读原材料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把握材料主旨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还要审清题目要求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体味语境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根据语境的需要选用适当的句式和恰当的语气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明确表述角度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看是要求保持与上下文的连贯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还是要求突出强调某个信息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888116" y="2671082"/>
            <a:ext cx="2000264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步骤演练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第一步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审清题目要求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明确是要求保持上下文的连贯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还是要求突出强调某个意思、某种语气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还是要求在感情色彩上保持一致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根据要求及语境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选用恰当的句式。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疑问语气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表达一种询问、提醒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双向选择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比较委婉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反问语气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表达肯定的意思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肯定语气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确定了问题的结论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恐怕”表示一种估计和担心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双重否定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表达肯定语气。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第三步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检查。客观题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分析各个选项的特点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选择适合要求的选项代入检验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并通读验证是否恰当。主观题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按要求组织成句后再看是否符合题干要求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再审读、修改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达到最佳效果。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944540" y="10765606"/>
            <a:ext cx="19730192" cy="1024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944540" y="10887383"/>
            <a:ext cx="18938104"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44540" y="2847623"/>
            <a:ext cx="20002640"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有些高中生上学、放学仍由家长接送。针对这种现象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请拟写赞成者与质疑者的不同看法。要求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赞成者需说出两点理由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使用陈述句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质疑者要针对赞成者的话进行表述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使用反问句。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每句不超过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赞成者说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质疑者说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Box 17"/>
          <p:cNvSpPr txBox="1"/>
          <p:nvPr/>
        </p:nvSpPr>
        <p:spPr>
          <a:xfrm>
            <a:off x="4176788" y="2916734"/>
            <a:ext cx="3312368"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1</a:t>
            </a:r>
            <a:r>
              <a:rPr lang="zh-CN" altLang="en-US" sz="6000" b="1" dirty="0" smtClean="0">
                <a:solidFill>
                  <a:srgbClr val="EF8340"/>
                </a:solidFill>
                <a:latin typeface="微软雅黑" panose="020B0503020204020204" pitchFamily="34" charset="-122"/>
                <a:ea typeface="微软雅黑" panose="020B0503020204020204" pitchFamily="34" charset="-122"/>
              </a:rPr>
              <a:t>　</a:t>
            </a:r>
            <a:endParaRPr lang="zh-CN" altLang="en-US" sz="6000" b="1" dirty="0">
              <a:solidFill>
                <a:srgbClr val="EF834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3609836" y="6301110"/>
            <a:ext cx="914501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hlinkClick r:id="" action="ppaction://noaction"/>
              </a:rPr>
              <a:t>│</a:t>
            </a:r>
            <a:r>
              <a:rPr lang="zh-CN" altLang="en-US" sz="3900" dirty="0" smtClean="0">
                <a:latin typeface="微软雅黑" panose="020B0503020204020204" pitchFamily="34" charset="-122"/>
                <a:ea typeface="微软雅黑" panose="020B0503020204020204" pitchFamily="34" charset="-122"/>
                <a:hlinkClick r:id="rId2"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4" name="TextBox 3"/>
          <p:cNvSpPr txBox="1"/>
          <p:nvPr/>
        </p:nvSpPr>
        <p:spPr>
          <a:xfrm>
            <a:off x="13609836" y="4644926"/>
            <a:ext cx="928903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选用、变换句式</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3465820" y="6085086"/>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148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132758"/>
            <a:ext cx="19800000" cy="7822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2572" y="3327871"/>
            <a:ext cx="19298144" cy="5783699"/>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赞成者说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家长接送可以节省孩子的时间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保障孩子的安全。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质疑者说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难道剥削父母的时间就叫节约时间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离开父母便没有安全了吗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赞成者说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这样做可以更好地保障学生安全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增进家长和孩子的交流。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质疑者说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难道家长能保护孩子一辈子吗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难道没有更好的交流机会吗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本题侧重考查选用句式和变换句式的能力。命题人把话题内容和辩论形式有机地结合在一起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让考生变换陈述句和反问句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体会不同句式的语气和作用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显得自然无痕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极具新意。做好本题最关键的是要写好赞成者的话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有了赞成者的话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质疑者的话就有了针对性。赞成者的话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可从节省时间、保障安全、增进亲情等方面考虑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质疑者的话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要与赞成者的话一一对应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有针对性地反驳。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847623"/>
            <a:ext cx="19802200" cy="801655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将下列语句填入文中画横线处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一条弯弯曲曲的石板路从山脚蜿蜒而上。</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。墙上绿叶攀附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绿白相映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路边长满木香花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结成两道覆霜盖雪的花墙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②绿的格外鲜嫩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白的格外皎洁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木香花长满路边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结成两道覆霜盖雪的花墙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②白的格外皎洁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绿的格外鲜嫩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木香花长满路边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结成两道花墙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覆霜盖雪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②绿的格外鲜嫩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白的格外皎洁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路边长满木香花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结成两道花墙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覆霜盖雪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②白的格外皎洁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绿的格外鲜嫩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132758"/>
            <a:ext cx="19800000" cy="7822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2572" y="3327871"/>
            <a:ext cx="19298144" cy="146251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结合语境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考虑需要填入陈述句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并且陈述的方式应一致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考虑文意之间的呼应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先“绿”后“白”。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30992" y="2874936"/>
            <a:ext cx="19859764"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二、变换句式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变换句式指在一定语境中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根据语言表达需要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将句子由一种句式变成另一种句式的过程。重点在长短句的变换和重组句的变换上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难点是如何使改变后的句式符合要求且不改变原意。我们进行句式变换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有时是为了增加文采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例如形成排比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有时是为了强调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例如句子成分的移位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有时是为了连贯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例如为了话题的衔接而进行的主语、宾语的调整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有时是为了增强语言的清晰度。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高考备考中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句式的变换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一要掌握主要句式特点及变换的基本原则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二要掌握常考题型的答题规范。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30992" y="2874936"/>
            <a:ext cx="1985976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主要句式特点及变换的基本原则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232572" y="3708822"/>
          <a:ext cx="19154129" cy="8140437"/>
        </p:xfrm>
        <a:graphic>
          <a:graphicData uri="http://schemas.openxmlformats.org/drawingml/2006/table">
            <a:tbl>
              <a:tblPr/>
              <a:tblGrid>
                <a:gridCol w="1224136"/>
                <a:gridCol w="13177464"/>
                <a:gridCol w="4752529"/>
              </a:tblGrid>
              <a:tr h="100811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句式特点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变换原则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12270">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长句与短句</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所谓长句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是指词语多、结构复杂的句子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所谓短句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是指词语少、结构简单的句子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包括复句中的分句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。长句和短句各有其修辞效果。长句的修辞效果是表意严密、精确、细致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短句的修辞效果是表意简洁、明快、有力。长句主要用于书面语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用于议论、描写之中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短句主要用于口语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用于紧急场合、演讲词之中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原则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不能变的一定不要变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该变的一定要变到位。</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不能变的一定不要变”这个要求主要指内容绝不能改变或偏离原意。表现在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可增删个别词语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但不能改变内容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注意层次及逻辑关系。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12270">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主动句与被动句</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所谓长句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是指词语多、结构复杂的句子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所谓短句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是指词语少、结构简单的句子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包括复句中的分句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。长句和短句各有其修辞效果。长句的修辞效果是表意严密、精确、细致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短句的修辞效果是表意简洁、明快、有力。长句主要用于书面语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用于议论、描写之中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短句主要用于口语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用于紧急场合、演讲词之中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517121" name="Picture 1"/>
          <p:cNvPicPr>
            <a:picLocks noChangeAspect="1" noChangeArrowheads="1"/>
          </p:cNvPicPr>
          <p:nvPr/>
        </p:nvPicPr>
        <p:blipFill>
          <a:blip r:embed="rId1" cstate="print"/>
          <a:srcRect/>
          <a:stretch>
            <a:fillRect/>
          </a:stretch>
        </p:blipFill>
        <p:spPr bwMode="auto">
          <a:xfrm>
            <a:off x="0" y="0"/>
            <a:ext cx="114300" cy="55245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30992" y="2874936"/>
            <a:ext cx="1985976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986473"/>
          <a:ext cx="19154129" cy="7427205"/>
        </p:xfrm>
        <a:graphic>
          <a:graphicData uri="http://schemas.openxmlformats.org/drawingml/2006/table">
            <a:tbl>
              <a:tblPr/>
              <a:tblGrid>
                <a:gridCol w="1224136"/>
                <a:gridCol w="9577064"/>
                <a:gridCol w="8352929"/>
              </a:tblGrid>
              <a:tr h="100811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句式特点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变换原则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12270">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肯定句与否定句</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同一个意思可以用肯定判断表示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也可以用否定判断表示。否定句有两种类型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一般否定句和双重否定句。一般否定句中只有一个否定词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双重否定句最常见的是先后连用两个否定词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也可以用一个否定词加上一个含有否定意义的动词或反问语气。双重否定表示肯定的意思。双重否定句比一般的肯定句语气更强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更加肯定。一般来说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双重否定句语意最重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语气最强烈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一般否定句语意最轻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语气最弱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不改变原意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要注意以下几点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审清题目要求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明确做题的方向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仔细分析原句特点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包括原句的句式特点、原句分句间的关系、原句的句子结构特点等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为变换句式打下基础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根据题目要求变换原句句式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同时相应地改变原句中的词语甚至句子结构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变换句式后对句子进行检查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看是否符合要求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是否改变了原句意思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改后的句子是否规范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9154" name="Rectangle 2"/>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TextBox 9"/>
          <p:cNvSpPr txBox="1"/>
          <p:nvPr/>
        </p:nvSpPr>
        <p:spPr>
          <a:xfrm>
            <a:off x="2030992" y="2874936"/>
            <a:ext cx="1985976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986473"/>
          <a:ext cx="19154129" cy="6713973"/>
        </p:xfrm>
        <a:graphic>
          <a:graphicData uri="http://schemas.openxmlformats.org/drawingml/2006/table">
            <a:tbl>
              <a:tblPr/>
              <a:tblGrid>
                <a:gridCol w="1224136"/>
                <a:gridCol w="12385376"/>
                <a:gridCol w="5544617"/>
              </a:tblGrid>
              <a:tr h="100811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句式特点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变换原则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12270">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整句与散句</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结构相同或相似的一组句子叫整句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相反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结构不整齐、形式参差的一组句子叫散句。整句主要是排比、对偶句等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散句主要是长句短句交错、非排比句、非对偶句等。整句句式整齐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声韵和谐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气势贯通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意义鲜明。这种句式在散文、诗歌、唱词中应用较广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适用于表达丰富的感情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能给人以深刻、鲜明的印象。散句比较灵活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富于变化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生动感人。整句和散句交错运用则兼二者之长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既整齐和谐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又富于变化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更能使表意深刻、语意连贯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该变的一定要变到位”这个要求主要指句式的变换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题干怎么要求就怎么变。题干要求变为单句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绝不能变为复句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题干要求变为三个短句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绝不能变为两个或四个短句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00710"/>
            <a:ext cx="19716888" cy="906915"/>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常考题型的答题规范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16548" y="3564806"/>
            <a:ext cx="19716888" cy="906915"/>
          </a:xfrm>
          <a:prstGeom prst="rect">
            <a:avLst/>
          </a:prstGeom>
          <a:noFill/>
        </p:spPr>
        <p:txBody>
          <a:bodyPr wrap="square" rtlCol="0">
            <a:spAutoFit/>
          </a:bodyPr>
          <a:lstStyle/>
          <a:p>
            <a:pPr>
              <a:lnSpc>
                <a:spcPct val="15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长短句的变换</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944540" y="4500910"/>
            <a:ext cx="19716888" cy="2753574"/>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长句变短句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长句变短句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首先要划分句子成分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找出句子主干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再将修饰成分相应变成几个短句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并注意各句间的关系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做到句意顺畅、结构完整。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9384685"/>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a:t>
            </a:r>
            <a:r>
              <a:rPr lang="en-US" altLang="zh-CN" sz="3600" dirty="0" smtClean="0">
                <a:latin typeface="微软雅黑" panose="020B0503020204020204" pitchFamily="34" charset="-122"/>
                <a:ea typeface="微软雅黑" panose="020B0503020204020204" pitchFamily="34" charset="-122"/>
              </a:rPr>
              <a:t>2</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[2011•</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辽宁卷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把下面这个长句改写成几个较短的句子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可以改变语序、增删词语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但不得改变原意。</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他的著作用康德、叔本华的美学思想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就境界的主客体及其对待关系、境界的辩证结构及其内在的矛盾运动、境界美的分类与各自特点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对境界这一中国传统的美学范畴进行了详细的阐释。</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提取句子主干</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使其单独成句。材料中的“他的著作”“对境界这一中国传统的美学范畴进行了详细的阐释”是其主干部分。</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对枝叶进行分析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将它们组成新的句子。对那种有多组修饰语的句子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可以将原来共同修饰一个中心语的多组修饰语分开</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使它们分别与中心语组成短句。材料中“用康德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思想”“境界的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关系”“境界的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运动”“境界美的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特点”属于限制或修饰的部分。</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分层调整。将分解出来的句子合理安排顺序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还要添加必要的主语、判断动词、宾语和上下文之间的衔接词语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如代词“它”、关联词“却”等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删除不必要的虚词及重复的词语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然后按照句子内容的顺序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如时空、事理、逻辑等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调整词序、句序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从而组合成几个连贯的短句。</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888116" y="2880147"/>
            <a:ext cx="20002640"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944540" y="4860950"/>
            <a:ext cx="19730192" cy="642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944540" y="5076975"/>
            <a:ext cx="19514168"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他的著作对境界这一中国传统的美学范畴进行了详细的阐释。阐释的依据是康德、叔本华的美学思想。阐释的内容既有境界的主客体及其对待关系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也有境界的辩证结构及其内在的矛盾运动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还有境界美的分类与各自特点。</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3013880"/>
            <a:ext cx="5717235" cy="910964"/>
            <a:chOff x="2074961" y="4329310"/>
            <a:chExt cx="2712049"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128673" y="4360050"/>
              <a:ext cx="2658337" cy="464269"/>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真题体验</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44540" y="4644926"/>
            <a:ext cx="19794978"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戏曲既需传承也需创新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这是业内的基本共识。然而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近年来由于一些创新尝试未收到理想效果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有人就将创新和继承对立起来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认为戏曲不必创新。尤其是昆曲等戏曲艺术进入世界非物质文化遗产名录之后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创新在某些人那里几乎成了贬义词。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。随着时代的发展变化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戏曲艺术不断被赋予新的内涵。如果一直固守原有形态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只强调复制和模仿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戏曲恐怕早在数百年前就</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了。突破前人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大胆创新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这是各个时代取得伟大成就的艺术家的共性。诚如某戏剧评论家所言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没有一位</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的京剧名伶是靠模仿或重复而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0524" y="2700710"/>
            <a:ext cx="20002640"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大纲全国卷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把下面这个长句改写成几个较短的句子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可以改变语序、增删词语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但不得改变原意。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教练在赛后分析会上对我在比赛中的表现进行的深入剖析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使我对自己在这次比赛中由于骄傲自大、轻视对手导致的严重失误有了更进一步的认识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并做出了坚决改正错误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争取在下一次比赛中取得好成绩的保证。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8324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160564" y="3256098"/>
            <a:ext cx="19514168"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我在这次比赛中出现了严重失误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赛后分析会上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教练对我在比赛中的表现进行了深入剖析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我进一步认识到失误的原因在于我骄傲自大、轻视对手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并保证坚决改正错误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争取在下一次比赛中取得好成绩。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本题考查句式变换的能力。先确定主语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然后切分枝叶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再找相关的谓语动词或形容词。这段文字中的主语是“我”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然后再找与“我”相关的谓语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我”做了什么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出现了严重失误”“骄傲自大、轻视对手”“保证坚决改正错误”。“教练”又是一个主语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教练”做了什么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对我在比赛中的表现进行了深入剖析”。最后分层调整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将两者结合组成几个连贯的短句。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874936"/>
            <a:ext cx="19794408" cy="3785652"/>
          </a:xfrm>
          <a:prstGeom prst="rect">
            <a:avLst/>
          </a:prstGeom>
          <a:noFill/>
        </p:spPr>
        <p:txBody>
          <a:bodyPr wrap="square" rtlCol="0">
            <a:spAutoFit/>
          </a:bodyPr>
          <a:lstStyle/>
          <a:p>
            <a:pPr>
              <a:lnSpc>
                <a:spcPct val="15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短句变长句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短句变长句的情况和基本方法与长句变短句相反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其关键是先弄清短句的主要内容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然后把其余的短句化为短语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分别修饰主干成分。短句变长句一定要在保持原意的基础上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保证变换后的句子是一个单句。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00710"/>
            <a:ext cx="19716888" cy="10104882"/>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a:t>
            </a:r>
            <a:r>
              <a:rPr lang="en-US" altLang="zh-CN" sz="3600" dirty="0" smtClean="0">
                <a:latin typeface="微软雅黑" panose="020B0503020204020204" pitchFamily="34" charset="-122"/>
                <a:ea typeface="微软雅黑" panose="020B0503020204020204" pitchFamily="34" charset="-122"/>
              </a:rPr>
              <a:t>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[2011•</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广东卷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将下面的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句话整合为一个单句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含标点符号不超过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35</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①真的东西总是同假的东西相比较而存在的。</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②善的东西总是同恶的东西相比较而存在的。</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③美的东西总是同丑的东西相比较而存在的。</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提取句子主干。首先根据语段的中心确定主要陈述对象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弄清该系列短句的内在联系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从中找出一个可做长句主干的句子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作为长句的主干。材料中三个短句的句式完全相同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都是判断句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且构成了并列关系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无主次之分</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因此我们可以把“</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总是同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相比较而存在的”作为句子的主干。</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合并枝叶。即合并表意相同的词语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提取各次要语句的主要信息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将其他短句改作该主干句的修饰成分</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并按一定的语法或语意的关系放在相应的位置上。我们可将三个短句的主语合并为“真的、善的、美的东西”</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将三个短句的介词宾语合并为“假的、恶的、丑的东西”。 </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整合答案。将上述提取、合并的内容进行整合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做逻辑与语法上的检验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还要注意变换后的句子应做到前后词语的对应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力求语句表意明确、自然流畅。检查变换后的句子是否为一个单句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切不可为复句甚至句群。</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888116" y="2880147"/>
            <a:ext cx="20002640"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944540" y="4860950"/>
            <a:ext cx="19730192" cy="642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88556" y="5004966"/>
            <a:ext cx="19154128"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真的、善的、美的东西总是同假的、恶的、丑的东西相比较而存在的。</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0524" y="2700710"/>
            <a:ext cx="20002640"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从下列材料中选取必要的信息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为“食品添加剂”下定义。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①食品添加剂是有意加入到食品中的物质。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②食品添加剂的使用是防腐和加工工艺的需要。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③食品添加剂既可以是化学合成物质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也可以是天然物质。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④食品添加剂加入到食品中的目的是改善食品的品质和色、香、味。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8324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160564" y="3256098"/>
            <a:ext cx="19514168" cy="4343305"/>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食品添加剂是为了改善食品的品质和色、香、味以及为防腐和加工工艺的需要而有意加入食品中的化学合成物质或天然物质。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本题要求把四个短句转换成一个长句。分析四个短句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发现它们的共同主语是“食品添加剂”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独有的若干特征为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改善食品的品质和色、香、味”“是防腐和加工工艺的需要”“是有意加入到食品中的”“可以是化学合成物质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也可以是天然物质”。进行组合后再适当增删词语即可。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874936"/>
            <a:ext cx="19794408" cy="4600234"/>
          </a:xfrm>
          <a:prstGeom prst="rect">
            <a:avLst/>
          </a:prstGeom>
          <a:noFill/>
        </p:spPr>
        <p:txBody>
          <a:bodyPr wrap="square" rtlCol="0">
            <a:spAutoFit/>
          </a:bodyPr>
          <a:lstStyle/>
          <a:p>
            <a:pPr>
              <a:lnSpc>
                <a:spcPct val="15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类型二　整句和散句的互换</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整句变散句时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可将整句中重复使用的提示词去掉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使相关内容变为细小成分。要使散句变成整句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就要使句子的结构相同或相似。能够体现结构相同或相似的句子最常见的是排比句和对偶句。做题时可对句子进行分析综合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找出其相似点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从而划类归一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变成排比句或对偶句。整句变散句的要求则与散句变整句的要求相反。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00710"/>
            <a:ext cx="19716888" cy="9454896"/>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a:t>
            </a:r>
            <a:r>
              <a:rPr lang="en-US" altLang="zh-CN" sz="3600" dirty="0" smtClean="0">
                <a:latin typeface="微软雅黑" panose="020B0503020204020204" pitchFamily="34" charset="-122"/>
                <a:ea typeface="微软雅黑" panose="020B0503020204020204" pitchFamily="34" charset="-122"/>
              </a:rPr>
              <a:t>4</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将下面句子的画线部分变换成四个“是”字句。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可适当增减词语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保留全部信息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语意连贯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书斋外面是阳台</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阳台外面</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有碧湛湛的海和青郁郁的山</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排列格式。句子或短语内部的结构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要调整成统一的格式。画线部分需要变成统一的格式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按原句的顺序有“书斋外面”“阳台外面”</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海”“山”</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碧湛湛的”“青郁郁的”三组。</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调整顺序。调整句子排列的顺序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使其符合逻辑。要根据前一句“书斋外面是阳台”来写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先写有什么事物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再写事物如何。顺序当为“阳台外面有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画线的句子也要变成跟前面结构一致的句式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更换增删。即更换、增删部分词语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适当调整个别语序。题目要求将画线部分变换成四个“是”字句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变换后的四个“是”字句有整句效果</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将“有”字删除</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更换成“是”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没有动词的地方全部增加“是”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排列应该为“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是山”“海是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2016548" y="3060750"/>
            <a:ext cx="19658184" cy="642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58461" y="3204766"/>
            <a:ext cx="19084223" cy="81253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书斋外面是阳台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阳台外面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海是碧湛湛的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山是青郁郁的。</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4183250"/>
            <a:ext cx="19794978"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成就自己的。京剧大师梅兰芳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以坚定的信念和博大的胸怀为京剧改革做出巨大贡献。他眼界开阔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除唱腔、表演技巧之外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还从化妆、灯光、服装、舞蹈、剧目创作等多个方面进行了大量的探索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可谓“剧剧有创新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剧剧有新腔”。尚小云、荀慧生、于连泉等人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也是因为具有超越前人的理想和切实的努力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不满足于停留在雷池之内</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才能够在强大的保守情绪的笼罩下突破藩篱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从而成为新流派的创始人。当然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戏曲的创新必须以传承为基础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是传承中的创新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而不是眼花缭乱甚至任性妄为的创新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才能探索出一条能够被大多数观众接受的创新之路来。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0524" y="2700710"/>
            <a:ext cx="20002640" cy="5693866"/>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调整下面画线部分的句子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做到句式协调一致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匀整对称。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可适当增减词语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回眸处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湖面烟霞给花木亭阁罩上了朦胧的面纱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显得缥缈、空灵、清淡、幽雅。</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瘦西湖像一杯醇香的酒</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典雅的诗</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浓绿的茶</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需要慢慢地酌</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让你轻轻地吟诵着</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需要我们悠悠地品。</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872532" y="8245326"/>
            <a:ext cx="19730192" cy="36724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944540" y="8512682"/>
            <a:ext cx="19514168"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瘦西湖像一杯醇香的酒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需要我们慢慢地酌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瘦西湖像一首典雅的诗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需要我们轻轻地吟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瘦西湖像一壶浓绿的茶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需要我们悠悠地品。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首先要确定格式“瘦西湖像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需要我们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然后调整顺序为“酒、诗、茶”“酌、吟、品”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最后更换、增删词语。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874936"/>
            <a:ext cx="19794408" cy="9325630"/>
          </a:xfrm>
          <a:prstGeom prst="rect">
            <a:avLst/>
          </a:prstGeom>
          <a:noFill/>
        </p:spPr>
        <p:txBody>
          <a:bodyPr wrap="square" rtlCol="0">
            <a:spAutoFit/>
          </a:bodyPr>
          <a:lstStyle/>
          <a:p>
            <a:pPr>
              <a:lnSpc>
                <a:spcPct val="15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类型三　口语语体和书面语体的变换</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语体的变换包括口语语体和书面语体的变换、生动形象与质朴平实语言之间的转换。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口语和书面语因为使用的范畴不同而呈现出不同的特点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无论是口语转换为书面语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还是书面语转换为口语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转换后必须符合各自语体特点。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520604" y="5955473"/>
          <a:ext cx="18722080" cy="4954149"/>
        </p:xfrm>
        <a:graphic>
          <a:graphicData uri="http://schemas.openxmlformats.org/drawingml/2006/table">
            <a:tbl>
              <a:tblPr/>
              <a:tblGrid>
                <a:gridCol w="1512168"/>
                <a:gridCol w="5904656"/>
                <a:gridCol w="11305256"/>
              </a:tblGrid>
              <a:tr h="2592288">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书面语</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令郎是否服药了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病体康复了否</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老栓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你真是个幸运的人……</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书面语在用词上多为较典雅、文言色彩重的语汇</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多用长句</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结构较复杂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关联词语用得较多</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有时用一些文言句式</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显得严谨、周密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6186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口语句</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子特点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吃了么</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好了么</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老栓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就是运气了你</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你运气……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鲁迅《药》</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口语在用词上多为生活化语汇</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句式较短</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结构简单</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少用关联词</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显得活泼、自然</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10175093"/>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例５</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下面文段中最后引述陈佩斯的话书面语色彩浓</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请你将画线部分改成口语。不超过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陈佩斯钟情于喜剧艺术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他创办的大道喜剧院已经正式鸣锣开演。对于正在从事喜剧演出的演员来说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从演出的剧目中截取一部分到春晚舞台上去展示自己的风采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这应当是求之不得的好事。但是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陈佩斯拒绝了央视的邀请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明确表示不参加那年春晚小品演出。陈佩斯艺术性地表达</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我们的作品不是羊肉串</a:t>
            </a:r>
            <a:r>
              <a:rPr lang="en-US" altLang="zh-CN" sz="36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不是糖葫芦</a:t>
            </a:r>
            <a:r>
              <a:rPr lang="en-US" altLang="zh-CN" sz="36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所以没有适合的。</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思路点拨</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理解原句内容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采用口语化的句子表达相应书面语的意思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思维过程至关重要。</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明确题干要求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把握关键。将书面语改为口语是关键。</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理解转化内容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同义转换。首先理解书面语的意思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文段中“不是羊肉串</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不是糖葫芦”是打比方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陈佩斯的话意思是自己的喜剧作品是有机的整体</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是环环相扣的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不像羊肉串和糖葫芦一样可以取出一部分来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所以不适合拿出其中几个片段来演出。然后再进行同义转换。</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替换原句内容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返回检查。用口语化的语言进行替换</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然后检查意思是否明了</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语言是否平实。</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2016548" y="3060750"/>
            <a:ext cx="19658184" cy="642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58461" y="3204766"/>
            <a:ext cx="19084223" cy="81253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我们的作品环环相扣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不好拿几个片段单独演出。</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16734"/>
            <a:ext cx="19714608"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广东卷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以下是一家公司发布的招聘信息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请将这一信息改写成正式的招聘启事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以“本公司”开头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要求内容准确、层次清晰、表达得体。不超过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含标点符号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电话号码占两格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帅哥靓女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你大学本科毕业不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办公软件使用熟练不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英语交流顺溜不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有没有驾照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会不会粤语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快来看哦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这儿招人啦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这是个中日韩三国合资公司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马上要在“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亚运会”举办的地方广州开业咯。现需要行政秘书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机不可失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时不再来哦。要是有意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可以电话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168168,8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日面试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海心大厦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908,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不见不散哦。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2016548" y="3060750"/>
            <a:ext cx="19658184" cy="642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58461" y="3204766"/>
            <a:ext cx="19372255"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本公司为广州的一家中日韩合资企业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拟招聘行政秘书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名。要求本科毕业、熟练使用办公软件、有驾照、会英语、粤语。电话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168168,8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日海心大厦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908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面试。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本题除考查应用文的形式外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还考查了语言表达的综合能力。首先需要注意招聘启事的正确写法。语言变换要符合要求。招聘启事的语言要简练得体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要庄重严肃又礼貌热情。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734699"/>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例６</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[2011•</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假如你是广播电台少儿栏目的主持人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请根据少儿听众的特点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重新表述下面一段文字的画线部分。</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不得改变原意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蔚蓝的天空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万里无云。碧绿的草地上</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一条小溪潺潺流过</a:t>
            </a:r>
            <a:r>
              <a:rPr lang="en-US" altLang="zh-CN" sz="36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水中的卵石清晰可见。溪边坐着一位长髯老者</a:t>
            </a:r>
            <a:r>
              <a:rPr lang="en-US" altLang="zh-CN" sz="36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面容清瘦</a:t>
            </a:r>
            <a:r>
              <a:rPr lang="en-US" altLang="zh-CN" sz="36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双目炯炯有神。</a:t>
            </a:r>
            <a:endPar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寻找。寻找到描写形象的地方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理解它陈述了什么。题中分别写出了“小溪”“石”“老者”的“流”“可见”“长髯、瘦”。</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还原。还原成符合语境又通俗的句子。题目材料中“一条小溪潺潺流过”应该说成儿童听得懂的通俗易懂的语言“一条小溪哗哗啦啦地流过”。</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语言替换。用通俗的语言进行替换</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检查是否表意明确</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易懂。</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2016548" y="3060750"/>
            <a:ext cx="19658184" cy="642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58461" y="3204766"/>
            <a:ext cx="19084223"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一条小溪哗哗啦啦地流过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水里有很多圆溜溜的石头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像鸡蛋似的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看得可清楚了。溪边坐着一位老爷爷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脸瘦瘦的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胡子长长的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那双眼睛可有精神啦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同样意思的一段话因对象不同而要有不同的表述方式和特点。为了能让少儿听懂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语言表达一定要通俗、活泼、亲切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甚至要口语化。因此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潺潺”“清晰可见”“长髯老者”“面容清瘦”“炯炯有神”这些词都必须改换成其他易懂的词语。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16734"/>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请以平实的语言表述下面材料中画线句子的含意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有个青年人总是抱怨环境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一位长者对他说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你想保护自己的脚</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穿上一双鞋子比给全世界铺上地毯更容易做到。</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7741270"/>
            <a:ext cx="19658184" cy="3240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7885286"/>
            <a:ext cx="19372255"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改变自己比改变环境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世界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更容易。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画线句子使用了比喻的修辞手法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形象地表达出自己与外界环境的关系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保护自己的脚”指自己与外界环境的关系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穿上一双鞋子”比喻改变自己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给全世界铺上地毯”比喻改变世界。以平实的语言表述这句话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需要将句中的喻体还原成本体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再重新组织语言。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874936"/>
            <a:ext cx="19794408" cy="2753574"/>
          </a:xfrm>
          <a:prstGeom prst="rect">
            <a:avLst/>
          </a:prstGeom>
          <a:noFill/>
        </p:spPr>
        <p:txBody>
          <a:bodyPr wrap="square" rtlCol="0">
            <a:spAutoFit/>
          </a:bodyPr>
          <a:lstStyle/>
          <a:p>
            <a:pPr>
              <a:lnSpc>
                <a:spcPct val="15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类型四　重组句子</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句子重组题型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多是改变句子的开头或改变陈述对象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在不改变句子原意的情况下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对句子进行重新组合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重新表述。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276774"/>
            <a:ext cx="19794978"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下列在文中括号内补写的语句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最恰当的一项是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当代戏曲的发展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被创新精神的缺失所制约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当代戏曲的发展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因创新精神的缺失而被制约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创新精神的缺失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制约了当代戏曲的发展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创新精神的缺失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对当代戏曲发展起了制约作用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618399"/>
            <a:ext cx="19730192"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7813278"/>
            <a:ext cx="19499154"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本题考查语言表达简明、连贯的能力。括号前的分句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主语是“创新”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从逻辑上看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排除了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项。文中需要强调的是“创新精神的缺失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制约了当代戏曲的发展”这个现状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因而排除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014502"/>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例７</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以“儒、道、佛”为开头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重组下面这个句子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不得改变原意。</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苏轼的生活与创作充满了矛盾</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因为他曾受到儒、道、佛各方面的影响</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思想比较复杂。</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审题。用“儒、道、佛”开头重组。</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分析。首先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读懂材料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这则材料是讲苏轼的创作所受的影响。其次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仔细分析原句特点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包括句式特点、分句间的关系、句子的结构特点等。然后</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明确题目要求重组时放置在特殊位置上的句子的内容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与句子中其他内容之间的逻辑关系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材料原句是一个因果关系复句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先果后因</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而以“儒、道、佛”为开头重组句子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即以“因”为开头来重组语句。再进一步分析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思想比较复杂”是这种“影响”的直接结果</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所以它应该放在开头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而“生活与创作充满了矛盾”</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是“儒、道、佛各方面的影响”和“复杂”的“思想”的间接结果。所以这道题可以这样理解</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有了“儒、道、佛”思想对苏轼的影响这个原因</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会产生“思想复杂”“充满矛盾”这两种结果。</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988742"/>
            <a:ext cx="19716888" cy="4413516"/>
          </a:xfrm>
          <a:prstGeom prst="rect">
            <a:avLst/>
          </a:prstGeom>
          <a:noFill/>
        </p:spPr>
        <p:txBody>
          <a:bodyPr wrap="square" rtlCol="0">
            <a:spAutoFit/>
          </a:bodyPr>
          <a:lstStyle/>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变换。抓住句子的主干</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调整句子顺序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进行变换</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采用“儒、道、佛各方面对苏轼都有影响</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使得他</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的方式表述。</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第四步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检验。检查重组后的句子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看是否符合要求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是否改变原意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是否规范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特别是是否适合新的主语。</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741270"/>
            <a:ext cx="19658184"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58461" y="7885285"/>
            <a:ext cx="19084223"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儒、道、佛各方面对苏轼都有影响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使得他的思想比较复杂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也使得他的生活与创作充满了矛盾。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以“开源的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P2P</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软件”为开头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重组下面这个句子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不得改变原意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可以适当增删词语。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作为网络虚拟货币的比特币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无法通过人为大量制造而被操控币值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因为它是由开源的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P2P</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软件通过特定算法的大量计算产生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而非依靠特定货币机构发行。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7453238"/>
            <a:ext cx="19658184" cy="4536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7597254"/>
            <a:ext cx="19372255" cy="4413516"/>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P2P</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软件通过特定算法的大量计算产生的网络虚拟货币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比特币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并非依靠特定货币机构发行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所以无法通过人为大量制造而被操控币值。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其他改法如果语言通顺、合乎要求亦可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要先分解这个句子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原句的叙述主体为“比特币”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题干要求以“开源的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P2P</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软件”作为开头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根据要求调整语句的顺序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即可得出答案。注意全句论述的主体仍为“比特币”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不可改变句子的原意。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84500" y="1548582"/>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3852838"/>
            <a:ext cx="20002640" cy="8894743"/>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技法</a:t>
            </a:r>
            <a:r>
              <a:rPr lang="en-US" altLang="zh-CN" sz="4000" b="1" kern="10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选用变换明要领</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一、选用句式解题要领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结合句意理解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首先要判断语段是围绕什么进行表达或表述的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中心、主体、表达方式是什么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由此选用能够准确表达这个中心以及强调中心、情感、语气等的句式。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结合语境确认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句式的选择总是为了使表达规范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语意明确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因此必须考虑语意和表达的需要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要特别注意试题所提供的语境。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结合语序调整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倘若一个句子附加成分太长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就容易遮蔽句子的主干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影响语言表达的效果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这就需要对语序做出调整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直到表达清晰为止。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2" name="Picture 2"/>
          <p:cNvPicPr>
            <a:picLocks noChangeAspect="1" noChangeArrowheads="1"/>
          </p:cNvPicPr>
          <p:nvPr/>
        </p:nvPicPr>
        <p:blipFill>
          <a:blip r:embed="rId1" cstate="print"/>
          <a:srcRect/>
          <a:stretch>
            <a:fillRect/>
          </a:stretch>
        </p:blipFill>
        <p:spPr bwMode="auto">
          <a:xfrm flipV="1">
            <a:off x="2088556" y="2700710"/>
            <a:ext cx="5400600" cy="1080120"/>
          </a:xfrm>
          <a:prstGeom prst="rect">
            <a:avLst/>
          </a:prstGeom>
          <a:solidFill>
            <a:srgbClr val="404040"/>
          </a:solidFill>
          <a:ln w="9525">
            <a:noFill/>
            <a:miter lim="800000"/>
            <a:headEnd/>
            <a:tailEnd/>
          </a:ln>
          <a:effectLst/>
        </p:spPr>
      </p:pic>
      <p:sp>
        <p:nvSpPr>
          <p:cNvPr id="13" name="矩形 12"/>
          <p:cNvSpPr/>
          <p:nvPr/>
        </p:nvSpPr>
        <p:spPr>
          <a:xfrm>
            <a:off x="2160564" y="2928928"/>
            <a:ext cx="5112568" cy="707886"/>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blinds(horizontal)">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84500" y="1548582"/>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63885"/>
            <a:ext cx="19570592" cy="3293209"/>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二、变换句式解题要领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明确各类句式特点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掌握句式变换方法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不能改变句子的原意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增删变动较小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讲究改变顺序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重在合理排列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Box 17"/>
          <p:cNvSpPr txBox="1"/>
          <p:nvPr/>
        </p:nvSpPr>
        <p:spPr>
          <a:xfrm>
            <a:off x="4032772" y="2844726"/>
            <a:ext cx="3672408"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2   </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610656" y="7093198"/>
            <a:ext cx="1014419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hlinkClick r:id="rId2" action="ppaction://hlinksldjump"/>
              </a:rPr>
              <a:t>│</a:t>
            </a:r>
            <a:r>
              <a:rPr lang="zh-CN" altLang="en-US" sz="3900" dirty="0" smtClean="0">
                <a:latin typeface="微软雅黑" panose="020B0503020204020204" pitchFamily="34" charset="-122"/>
                <a:ea typeface="微软雅黑" panose="020B0503020204020204" pitchFamily="34" charset="-122"/>
                <a:hlinkClick r:id="rId3" action="ppaction://hlinksldjump"/>
              </a:rPr>
              <a:t>考点备考指津</a:t>
            </a:r>
            <a:endParaRPr lang="zh-CN" altLang="en-US" sz="3900" dirty="0">
              <a:latin typeface="微软雅黑" panose="020B0503020204020204" pitchFamily="34" charset="-122"/>
              <a:ea typeface="微软雅黑" panose="020B0503020204020204" pitchFamily="34" charset="-122"/>
              <a:hlinkClick r:id="rId2" action="ppaction://hlinksldjump"/>
            </a:endParaRPr>
          </a:p>
        </p:txBody>
      </p:sp>
      <p:sp>
        <p:nvSpPr>
          <p:cNvPr id="4" name="TextBox 3"/>
          <p:cNvSpPr txBox="1"/>
          <p:nvPr/>
        </p:nvSpPr>
        <p:spPr>
          <a:xfrm>
            <a:off x="12385700" y="5437014"/>
            <a:ext cx="10264900" cy="1446550"/>
          </a:xfrm>
          <a:prstGeom prst="rect">
            <a:avLst/>
          </a:prstGeom>
          <a:noFill/>
        </p:spPr>
        <p:txBody>
          <a:bodyPr wrap="square" rtlCol="0">
            <a:spAutoFit/>
          </a:bodyPr>
          <a:lstStyle/>
          <a:p>
            <a:r>
              <a:rPr lang="zh-CN" altLang="en-US" sz="8800" dirty="0" smtClean="0">
                <a:solidFill>
                  <a:srgbClr val="E9C355"/>
                </a:solidFill>
                <a:latin typeface="微软雅黑" panose="020B0503020204020204" pitchFamily="34" charset="-122"/>
                <a:ea typeface="微软雅黑" panose="020B0503020204020204" pitchFamily="34" charset="-122"/>
              </a:rPr>
              <a:t>仿用句式和修辞手法</a:t>
            </a:r>
            <a:endParaRPr lang="zh-CN" altLang="en-US" sz="8800" dirty="0" smtClean="0">
              <a:solidFill>
                <a:srgbClr val="E9C355"/>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2457708" y="6949182"/>
            <a:ext cx="1058517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148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4068862"/>
            <a:ext cx="19788326"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仿照下面的示例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利用所给材料续写三句话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要求内容贴切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句式与所给示例相同。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诸子争鸣、造纸印刷、筑长城开运河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中国人民具有伟大的创造精神。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奋斗　团结　梦想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建强国谋复兴　御外侮卫家国　脱贫困奔小康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垦田拓海　开天辟地　守望相助　抗灾治水　逐日奔月　同舟共济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16549" y="2844726"/>
            <a:ext cx="5328592" cy="1018510"/>
            <a:chOff x="2074961" y="3908258"/>
            <a:chExt cx="6653339" cy="1018510"/>
          </a:xfrm>
        </p:grpSpPr>
        <p:pic>
          <p:nvPicPr>
            <p:cNvPr id="40"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47" name="矩形 46"/>
            <p:cNvSpPr/>
            <p:nvPr/>
          </p:nvSpPr>
          <p:spPr>
            <a:xfrm>
              <a:off x="2158127" y="4052274"/>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16548" y="3060750"/>
            <a:ext cx="19730192"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095208" y="3348782"/>
            <a:ext cx="19788326"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垦田拓海、抗灾治水、脱贫困奔小康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中国人民具有伟大的奋斗精神。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同舟共济、守望相助、御外侮卫家国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中国人民具有伟大的团结精神。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开天辟地、逐日奔月、建强国谋复兴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中国人民具有伟大的梦想精神。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本题考查学生仿写句子及变换句式的能力。首先分析例句的结构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然后按照例句句式将材料中所给的词语进行分类重组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即可得出以上答案。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3564806"/>
            <a:ext cx="19788326" cy="489364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归谬法是指为反对错误观点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先假设这个观点是正确的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由此推论得出荒谬结论的论证方法。仿照下面的示例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另写一句话。要求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符合归谬逻辑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句式基本一致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语言简洁明了。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例句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如果作品水平越高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知音越少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那么谁也不懂的东西就是世界上的绝作了。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60564" y="8821390"/>
            <a:ext cx="19658184" cy="2592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302477" y="8965405"/>
            <a:ext cx="19372255"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如果语言是生产工具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能够生产出物质资料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那么夸夸其谈的人就可以是百万富翁了。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本题考查仿用句式的能力。回答本题先要充分了解“归谬法”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弄清假设关系和荒谬结论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再仿照例句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合理想象某个观点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用归谬逻辑得出相应的结论。注意句式相似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语言简洁明了。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88556" y="2988742"/>
            <a:ext cx="1978832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下列句子中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没有使用比喻手法的一项是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一带一路”是我国为推动经济全球化而提出的一项互利共赢的倡议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它已成为推动全球经济转型升级、走出衰退困境的新引擎。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气象部门预计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随着暖湿气流增强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我省明天会迎来一场及时雨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空气中污染物浓度将快速下降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人们的舒适度会大幅度提升。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一种突如其来的网络病毒洪水猛兽般地袭击全球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导致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多个国家受灾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我国也有近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万家机构的计算机受到影响。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我国企业在参与发展中国家的基础设施建设过程中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主动强化环保意识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积极承担社会责任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带动了东道国在观念上弯道超车。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492798"/>
            <a:ext cx="19794978"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文中画横线的部分有语病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下列修改最恰当的一项是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而不是眼花缭乱甚至任性妄为的创新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这样才能探索出一条能够被大多数观众接受的创新之路来。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而不是令人眼花缭乱甚至任性妄为的创新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这样才能探索出一条能够被大多数观众接受的创新之路来。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而不是令人眼花缭乱甚至任性妄为的创新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才能探索出一条能够被大多数观众接受的创新之路来。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而不是眼花缭乱甚至任性妄为的创新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这样我们才能探索出一条能够被大多数观众接受的创新之路来。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16548" y="3060750"/>
            <a:ext cx="19730192" cy="3600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095208" y="3348782"/>
            <a:ext cx="19788326" cy="298293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本题考查正确使用常见的修辞手法。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 </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引擎是发动机的核心部分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习惯上也常用引擎指发动机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它是整个汽车的动力源泉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这里比喻“一带一路”对全球经济的推动作用。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把“网络病毒”比喻为“洪水猛兽”。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弯道超车本是赛车运动中的一个常见术语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意思是利用弯道超越对方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句中借来比喻在观念上超越。</a:t>
            </a:r>
            <a:endParaRPr lang="zh-CN"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2304580" y="2916734"/>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16548" y="2916734"/>
            <a:ext cx="19788326" cy="489364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仿照下面的示例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自选话题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另写两句话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要求使用拟人的修辞手法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句式与示例相同。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梅花在冰天雪地的季节吐蕾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意在教导我们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学会坚强。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昙花于万籁俱寂的深夜绽放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意在提醒我们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不要张扬。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2088556" y="7957295"/>
            <a:ext cx="19658184" cy="40324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0469" y="8101310"/>
            <a:ext cx="19372255"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花瓣在生命旺盛的初夏凋零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意在教导我们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学会放下。树叶于五彩绚烂的深秋飘落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意在提醒我们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不要逞强。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山泉在崎岖险峻的石缝叮咚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意在教导我们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学会快乐。青苔于阴暗潮湿的山脚翠绿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意在提醒我们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不要放弃。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本题考查仿写句子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要求自选话题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必须使用拟人的修辞手法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句式与示例相同。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2304580" y="2916734"/>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016548" y="2916734"/>
            <a:ext cx="19788326"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5.[2011•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仿照下面的示例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自选话题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另写三句话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要求使用比喻的修辞手法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句式与示例相同。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平凡是泥土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孕育着收获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只要你肯耕耘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平凡是苗圃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孕育着烂漫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只要你肯浇灌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平凡是细流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孕育着浩瀚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只要你肯积聚。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2088556" y="8749382"/>
            <a:ext cx="19658184" cy="2808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0469" y="9014941"/>
            <a:ext cx="19372255"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奋斗是山峰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孕育着崇高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只要你肯攀登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奋斗是蜡烛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孕育着光明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只要你肯燃烧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奋斗是道路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孕育着未来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只要你肯奔跑。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注意题干中“三句话”“比喻的修辞手法”“句式与示例相同”的要求。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3780830"/>
            <a:ext cx="19730192" cy="2984407"/>
          </a:xfrm>
          <a:prstGeom prst="rect">
            <a:avLst/>
          </a:prstGeom>
          <a:noFill/>
        </p:spPr>
        <p:txBody>
          <a:bodyPr wrap="square" rtlCol="0">
            <a:spAutoFit/>
          </a:bodyPr>
          <a:lstStyle/>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考点“正确运用常见的修辞手法”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课标全国卷不单独考查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,2010—2012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年与“仿用句式”结合进行考查。综观高考各套卷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除了有单独设客观题考查的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年江苏卷及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年湖南卷、江苏卷外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大多与主观题结合在一起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与仿写和语言表达的简明、连贯、得体、准确、鲜明、生动结合起来综合考查。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1692771"/>
            <a:chOff x="1594572" y="1803366"/>
            <a:chExt cx="20228628" cy="1692771"/>
          </a:xfrm>
        </p:grpSpPr>
        <p:grpSp>
          <p:nvGrpSpPr>
            <p:cNvPr id="3"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16547" y="2844726"/>
            <a:ext cx="5184577" cy="936104"/>
            <a:chOff x="2074961" y="3908258"/>
            <a:chExt cx="6653339" cy="1018510"/>
          </a:xfrm>
        </p:grpSpPr>
        <p:pic>
          <p:nvPicPr>
            <p:cNvPr id="40"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47" name="矩形 46"/>
            <p:cNvSpPr/>
            <p:nvPr/>
          </p:nvSpPr>
          <p:spPr>
            <a:xfrm>
              <a:off x="2074962" y="4064952"/>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2016548" y="3924846"/>
            <a:ext cx="19730192" cy="6677725"/>
          </a:xfrm>
          <a:prstGeom prst="rect">
            <a:avLst/>
          </a:prstGeom>
          <a:noFill/>
        </p:spPr>
        <p:txBody>
          <a:bodyPr wrap="square" rtlCol="0">
            <a:spAutoFit/>
          </a:bodyPr>
          <a:lstStyle/>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仿用句式”曾受到课标全国卷的青睐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,2010—2012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年连续设题考查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再次考查了此考点。综观高考各套卷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仿句题具有如下特点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考查重点突出。“仿用句式”都无一例外地和修辞结合。涉及的修辞主要是排比、比喻、比拟等。如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年仿句主要考查了对偶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年仿句主要考查了比喻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、拟人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年浙江卷还与逻辑考查相结合。②开放性、综合性强。通常答案不唯一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常与修辞及语言表达的简明、连贯、得体、准确、鲜明、生动结合起来进行综合考查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年重庆卷、浙江卷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还与图文转换结合起来考查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年广东卷。③灵活性。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将此考点与变换句式相结合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新写的句子又构成了排比句式。④题型稳定。全部是主观题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分值是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分。此考点应引起重视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预防回头再设题考查。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4140870"/>
            <a:ext cx="20002640" cy="5615896"/>
          </a:xfrm>
          <a:prstGeom prst="rect">
            <a:avLst/>
          </a:prstGeom>
          <a:noFill/>
        </p:spPr>
        <p:txBody>
          <a:bodyPr wrap="square" rtlCol="0">
            <a:spAutoFit/>
          </a:bodyPr>
          <a:lstStyle/>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一、仿用句式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仿用句式常考题型的答题规范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开放式仿写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这类题一般是仿照例句句式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围绕另一话题写句子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或仿照对联的上句拟写下句。即仿句与原句在内容上不重复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只是要求在句式、修辞手法等方面与原句保持一致。有些时候话题选择比较自由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只提供要求和例句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考生可以自由选择话题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仿照例句的句式及修辞手法进行仿写。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 name="组合 38"/>
          <p:cNvGrpSpPr/>
          <p:nvPr/>
        </p:nvGrpSpPr>
        <p:grpSpPr>
          <a:xfrm>
            <a:off x="1944540" y="2916734"/>
            <a:ext cx="5112568" cy="1018510"/>
            <a:chOff x="2074961" y="3908258"/>
            <a:chExt cx="6653339" cy="1018510"/>
          </a:xfrm>
        </p:grpSpPr>
        <p:pic>
          <p:nvPicPr>
            <p:cNvPr id="10"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1" name="矩形 10"/>
            <p:cNvSpPr/>
            <p:nvPr/>
          </p:nvSpPr>
          <p:spPr>
            <a:xfrm>
              <a:off x="2074961" y="4052274"/>
              <a:ext cx="5032146"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9384685"/>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例１</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辽宁卷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仿照下面的示例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自选话题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另写三个句子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要求修辞手法、句式与示例相同。</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小草伸出稚嫩的纤手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向你描绘原野的新绿</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树叶掬起温润的阳光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向你展示森林的生机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溪流吟唱欢快的歌曲</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向你诉说春天的故事。</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准确审题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明确仿写要求。一审内容。要明确题干要求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确定表述对象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做到主旨明确</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内容协调完整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题中“小草”“树叶”“溪流”共同装扮了大自然。二审句式。要明确例句的句式特点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理清句间的关系和层次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题中描绘了每种植物在美化大自然中所起的作用。三审修辞。要准确把握题干中明示或者例句中暗示的修辞手法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每句使用拟人手法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三个句子构成排比。</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理清思路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明确仿写步骤。一是确定对象。明确仿句的具体表述对象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主语或本体等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根据例句中的对象的特点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可确定对象为大自然中的“鲜花”“蝴蝶”“细雨”“游鱼”等。二是遣词造句。调动平时的知识积累和情感体验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进行联想和想象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选择恰当的词语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拟写出符合句式和修辞要求的语句。如可仿写“游鱼展现优美的舞姿</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向你诉说水域的惬意”。</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988742"/>
            <a:ext cx="19716888" cy="3693319"/>
          </a:xfrm>
          <a:prstGeom prst="rect">
            <a:avLst/>
          </a:prstGeom>
          <a:noFill/>
        </p:spPr>
        <p:txBody>
          <a:bodyPr wrap="square" rtlCol="0">
            <a:spAutoFit/>
          </a:bodyPr>
          <a:lstStyle/>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通读验证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检验仿写效果。审视所写的句子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看它是否有语病</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是否和例句内容协调一致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句式、修辞是否与例句一致。要尽可能推敲措辞</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力求使仿句意境优美</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富有新意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内涵丰富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有思想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有深度。</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021190"/>
            <a:ext cx="19658184"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58461" y="7165205"/>
            <a:ext cx="19084223"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鲜花绽放灿烂的笑脸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向你渲染春天的瑰丽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蝴蝶跳出轻盈的舞步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向你展示生命的旋律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丝雨敞开紧闭的心扉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向你清唱万物的欣喜。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5693866"/>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重庆卷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仿照示例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自选话题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另写一个句子。要求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与示例结构基本相同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修辞手法一致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个别词语可与示例重复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字数也可略有增减。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就像穿衣服扣扣子一样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如果第一粒扣子扣错了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剩余的扣子都会扣错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人生的扣子从一开始就要扣好。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88556" y="3060750"/>
            <a:ext cx="19658184"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3204766"/>
            <a:ext cx="19372255" cy="578369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就像百米短跑起步一样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如果起步跑慢了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后面的跑步也往往会落后他人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人生的起步从一开始就要跑好。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从所给的示例来看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有两层意思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第一层有三个分句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是把后面的本体比喻成扣扣子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并指出扣错扣子的结果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第二层有一个分句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指出本体并提出要求。可依照“就像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从一开始就要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的句式结构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保留这些词语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再运用比喻的修辞手法来仿写。答题时需注意以下几点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一是选择对象的限制性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应仔细体会示例的内容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二是阐发主旨的限制性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主旨要合情合理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三是本体、喻体之间要有联系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前后要存在正确的关联性。仿写不能只求句式一致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忽略内容的合理性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应该既“形似”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又“神似”。</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3204766"/>
            <a:ext cx="19730192"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541630"/>
            <a:ext cx="19499154"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本题考查的是对病句的修改能力。“眼花缭乱”不能直接做定语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而要在前面加上“令人”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因而排除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项。根据句意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最后一句前加上指示代词“这样”来代指前面的内容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才能使语意更加明确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而不显得冗长突兀。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3215239"/>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填空式仿写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就是在所给位置填入恰当的句子的仿写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这类题一般是在材料的中间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嵌入式仿写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或末尾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续写式仿写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空出一句或几句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要求根据材料内容仿照上句或下句的句式及修辞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补写一句或几句与原句在内容上有密切关系的句子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构成一个完整的语段。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7294305"/>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例２</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[2012•</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请补写出空缺处的语句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与前两句构成排比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使语段意思连贯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风格统一。</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作一次心灵旅行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就以那一本本零落的古卷残页为车票</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感受着穿越时空的欣喜。我与李白共攀蜀道</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与辛弃疾拍遍栏杆</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。无论是漠北黄沙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还是江南水乡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我都一一留下足迹。 </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基本与前面“开放式仿写”的步骤相同。第一步审题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关键点在“无论是漠北黄沙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还是江南水乡”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隐含着所要仿写的地理位置。第二步仿写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首先要做到跟原句中的“与李白共攀蜀道</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与辛弃疾拍遍栏杆”的句式相符</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其次要做到与后文中的“漠北黄沙”和“江南水乡”呼应。最后</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语言要简洁。</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10117534"/>
            <a:ext cx="19658184" cy="16561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10261549"/>
            <a:ext cx="19084223"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与岑参同赏“梨花”　与柳永泛舟钱塘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5693866"/>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请仿照画线的句子续写两句话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使其构成一组排比句。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美就在我们的身边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重在善于发现。</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小草拱破硬土顽强生长</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是一种生命的美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其实无处不在。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8245326"/>
            <a:ext cx="19658184" cy="33843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302477" y="8389342"/>
            <a:ext cx="19372255"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雄鹰划破长空奋力翱翔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是一种力量的美　哲人放下执念勇敢探索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是一种智慧的美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这道题仿写时要注意“审”两个方面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一是示例句的句式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二是示例句所表达的情感。示例句以小草为例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赞扬小草顽强的生命之美。在仿写语句时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要注意选取相关的事物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通过事物的特点表现其蕴含的美。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2415020"/>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命题式仿写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命题式仿写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是给定一个完整的语言材料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让考生品读例句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领会其句式、结构、意蕴、修辞等特点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然后给定仿写的具体材料、主题等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让考生依据示例仿写。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734699"/>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例３</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汉字是中华文明的重要载体</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许多汉字如山、日、水、火、土、木</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都具有丰富的文化意蕴。请参照例句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任选一个字写一段话。要求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字以内。</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月”字形如弯弯的月牙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月”加“日”是“明媚”的“明”。“月”在中华文化中总是与清纯、静谧、乡情相联系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朗月清风”让人神清气爽</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月是故乡明”则勾起人们对故乡和亲人的思念。</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基本与前面“开放式仿写”的步骤相同。第一步审题。首先要清楚</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这是以汉字为依托进行联想和想象式的拓展。其次要明确例句共两句话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前一句由两个单句构成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第一个单句进行字形上的联想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第二个单句从组字的角度拓展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后一句由三个单句构成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第一个单句从文化的高度挖掘其内涵</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后两个单句以具体的熟语加以佐证。第二步仿写。选择对象要易于联想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如“水”“土”“火”等。</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88556" y="3060750"/>
            <a:ext cx="19658184" cy="763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3204766"/>
            <a:ext cx="19372255"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水”字形如起伏的波纹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水”加“白”是“泉水”的“泉”。“水”在中华文化中总是与清凉、洁净、舒爽相联系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水波涟涟”让人心清目明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山清水秀”则引起人们对美好生活环境的向往。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湖北卷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仿照示例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从下列构字部件中任选两个不同的部件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另组一个汉字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并用该字组成一个双音词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再以该词立意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写两句感想。要求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立意积极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语句整齐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构字、组词不在答题卡上单独列出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包含于感想之中即可。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构字部件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禾 亻 口 日 又 月 言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构字词示例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 → 友 → 友善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感想示例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行友善营造温馨社会　讲真诚建设美好家园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04980" y="8029302"/>
            <a:ext cx="1080120" cy="707886"/>
          </a:xfrm>
          <a:prstGeom prst="rect">
            <a:avLst/>
          </a:prstGeom>
          <a:noFill/>
        </p:spPr>
        <p:txBody>
          <a:bodyPr wrap="squar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88556" y="3060750"/>
            <a:ext cx="19658184" cy="763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3204766"/>
            <a:ext cx="19372255"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月→明→文明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创文明社会　建和谐中国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日→香→书香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博览群书通晓天下事理　沐浴书香养成高尚人格</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本题考查词语的扩展和句子的仿写。解答本题需根据汉字的构字部件组字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并根据该字来组双音节词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最后根据词语拟写整齐的语句。拟写整齐的语句时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要有一定的观点或哲理。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0009436" y="3636814"/>
            <a:ext cx="1080120" cy="646331"/>
          </a:xfrm>
          <a:prstGeom prst="rect">
            <a:avLst/>
          </a:prstGeom>
          <a:noFill/>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TextBox 10"/>
          <p:cNvSpPr txBox="1"/>
          <p:nvPr/>
        </p:nvSpPr>
        <p:spPr>
          <a:xfrm>
            <a:off x="14113892" y="4356894"/>
            <a:ext cx="1080120" cy="646331"/>
          </a:xfrm>
          <a:prstGeom prst="rect">
            <a:avLst/>
          </a:prstGeom>
          <a:noFill/>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2415020"/>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对联式仿写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对联式仿写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是给定一个上联或下联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让考生领会其句式、结构、意蕴、修辞等特点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然后给定仿写的范围、具体材料、主题等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让考生仿写。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734699"/>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a:t>
            </a:r>
            <a:r>
              <a:rPr lang="en-US" altLang="zh-CN" sz="3600" dirty="0" smtClean="0">
                <a:latin typeface="微软雅黑" panose="020B0503020204020204" pitchFamily="34" charset="-122"/>
                <a:ea typeface="微软雅黑" panose="020B0503020204020204" pitchFamily="34" charset="-122"/>
              </a:rPr>
              <a:t>4</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学习完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记念刘和珍君</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一文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老师给学生留了一个作业</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以一副对联来概括鲁迅先生写作本文的意义。现在已经给出上联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请你补出下联。</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上联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热血为证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鼓舞奋勇之士</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下联</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步骤演练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基本与前面“开放式仿写”的步骤相同。第一步审题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关键要注意把握对联本身的特点和要求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在内容上</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上下句语意相承或相关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在形式上</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上下句应对仗工整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字数应完全相等、词性应相同、结构应一致等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在韵律上</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对联上联最后一字应为仄声</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下联最后一字应为平声。第二步仿写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要明确鲁迅先生写作</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记念刘和珍君</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一文的目的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除了怀念、赞扬死者和鼓励人们勇敢地面对敌人的暴行</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为国家和民族的前途奋斗外</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还指责流言家的卑劣。</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3708822"/>
            <a:ext cx="19788326" cy="649408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福建卷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请将画线的句子改写成排比句。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不得改变原意。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焦裕禄是闻名全国、感动全国的“县委书记的好榜样”。他在兰考县忘我奋斗一年零五个月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积劳成疾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英年早逝。焦裕禄</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是为人民拼死拼活谋福祉的领导干部的优秀代表</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为信仰无怨无悔做奉献</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成为共产党人的光辉典范</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在为祖国艰苦奋斗创新功的时代里</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他是那一代人的精神符号</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。人民是不会忘记焦裕禄的。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594572" y="1692598"/>
            <a:ext cx="20228628" cy="1692771"/>
            <a:chOff x="1594572" y="1803366"/>
            <a:chExt cx="20228628" cy="1692771"/>
          </a:xfrm>
        </p:grpSpPr>
        <p:grpSp>
          <p:nvGrpSpPr>
            <p:cNvPr id="58" name="组合 57"/>
            <p:cNvGrpSpPr/>
            <p:nvPr/>
          </p:nvGrpSpPr>
          <p:grpSpPr>
            <a:xfrm>
              <a:off x="1594572" y="1803366"/>
              <a:ext cx="5500726" cy="1692771"/>
              <a:chOff x="7309612" y="2089118"/>
              <a:chExt cx="5500726" cy="1692771"/>
            </a:xfrm>
          </p:grpSpPr>
          <p:sp>
            <p:nvSpPr>
              <p:cNvPr id="60" name="TextBox 59"/>
              <p:cNvSpPr txBox="1"/>
              <p:nvPr/>
            </p:nvSpPr>
            <p:spPr>
              <a:xfrm>
                <a:off x="7595364" y="2089118"/>
                <a:ext cx="5214974" cy="1692771"/>
              </a:xfrm>
              <a:prstGeom prst="rect">
                <a:avLst/>
              </a:prstGeom>
              <a:noFill/>
            </p:spPr>
            <p:txBody>
              <a:bodyPr wrap="square" rtlCol="0">
                <a:spAutoFit/>
              </a:bodyPr>
              <a:lstStyle/>
              <a:p>
                <a:r>
                  <a:rPr lang="zh-CN" altLang="zh-CN"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zh-CN" sz="5200" b="1" dirty="0" smtClean="0">
                  <a:solidFill>
                    <a:srgbClr val="EF8340"/>
                  </a:solidFill>
                  <a:latin typeface="微软雅黑" panose="020B0503020204020204" pitchFamily="34" charset="-122"/>
                  <a:ea typeface="微软雅黑" panose="020B0503020204020204" pitchFamily="34" charset="-122"/>
                </a:endParaRPr>
              </a:p>
              <a:p>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88556" y="3060750"/>
            <a:ext cx="19658184" cy="763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3204766"/>
            <a:ext cx="19372255"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长歌当哭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控诉卑劣之徒</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4015458"/>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仿用句式的原则和要求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“仿用句式”要看透所给例句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包括句式特点、修辞手法、表达角度、表述语气等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搞清仿句与例句间的内在关系及衔接点。难点是弄清所给例句的隐含信息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把握例句的内涵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保持仿句与例句之间的一致性及意蕴的吻合。应遵循多个方面与原句的一致性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除了要话题合规、结构相同、逻辑合理外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主要还应该有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3215239"/>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句式一致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仿用句式通常也称“句式仿写”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它的基本要求是做到仿写出来的句子与示例句的句式一致。形式上的规定对句子的内容表达具有很强的约束性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所以人们又把“仿用句式”称为“戴着镣铐跳舞”。句式一致是仿用句式题的最低要求。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7294305"/>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例５</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大纲全国卷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仿照下面的示例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自选话题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另写一句话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要求使用比喻的修辞手法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句式与示例相同。</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平和犹如绿叶</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春天衬万紫千红却无妒意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秋天托累累硕果而不张扬。</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错误答案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热情如同火炬</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寒冷中给予温暖尤显高尚</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黑暗中给予光明更见无私。</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错因分析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示例中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第一个单句是一个比喻句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亮出话题和观点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而后两个单句形成对偶</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是对前面话题的进一步展开和铺陈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也是对前面的观点的阐释和论证。特别需要注意的是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后面两个单句内部都有一层转折</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而“错误答案”的错误恰恰出现在这里。“错误答案”中后面的两个单句内部</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尤显高尚”</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更见无私”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不是转折关系。这与示例的句式不一致。</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10117534"/>
            <a:ext cx="19658184" cy="1440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10261550"/>
            <a:ext cx="19372255"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宽宏犹如大海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平静容军舰小船却无愠色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翻腾包鱼虾龟蟹而不拒绝。</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仿照下面的示例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仍以“青春”开头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续写两句话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使之构成排比。要求内容贴切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句式与示例相同。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青春是一支山歌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需要蜿蜒曲折的小道做伴才韵味十足。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234675" y="7597254"/>
            <a:ext cx="19658184"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376588" y="7741270"/>
            <a:ext cx="19372255"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青春是一首诗词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需要平平仄仄的音韵组合才抑扬顿挫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青春是一幅图画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需要浓墨重彩的笔墨涂抹才丰富绚丽。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仿写时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要注意与例句的格式保持一致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要与例句运用的比喻的修辞手法保持一致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注意比喻恰当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三个比喻要构成排比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要注意意境一致。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3215239"/>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修辞相符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仿用句式题大都有修辞方面的要求。如果所给出的例句本身运用了某种修辞手法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那么所仿写出来的句子也应该使用和例句相同的修辞手法。在仿写题命题中出现频率比较高的修辞手法有比喻、排比、拟人、对偶等。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7294305"/>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例６</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重庆卷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依照下面的示例</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自选两种自然景物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另写两句话。要求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运用拟人手法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句式与例句相同。</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例句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身后的那片鲜花</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可能是听了小草讲的笑话</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乐得咧开了嘴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嬉闹在明媚的阳光里。</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错误答案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前面的那群小孩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仿佛得到了老师的表扬</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高兴得眉飞色舞</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谈笑在放学的路上。</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错因分析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例句的陈述对象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主语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是鲜花</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鲜花</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听了小草讲的笑话”运用了拟人手法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乐”“咧开了嘴”和“嬉闹”用来描写鲜花</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赋予了鲜花人的特征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显然是用了拟人的修辞手法。而“错误答案”中的主语是“小孩”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小孩</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得到了老师的表扬”</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以及“高兴”“眉飞色舞”“谈笑”等词语</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都是人的正常表情神态</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并没有运用拟人的修辞手法</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所以仿写有误。</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a:t>
            </a:r>
            <a:endPar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10117534"/>
            <a:ext cx="19658184" cy="1440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10261550"/>
            <a:ext cx="19372255"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天上的那群小鸟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仿佛是得到了白云的鼓励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兴奋地谈笑着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竞逐在广阔的天空中。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4893647"/>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仿照下面的示例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自选话题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另写两句话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要求运用比喻的修辞手法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句式与示例相同。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勤学如春起之苗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不见其增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日有所长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惰学如磨刀之石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不见其损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日有所亏。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234675" y="7597254"/>
            <a:ext cx="19658184" cy="3528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376588" y="7741270"/>
            <a:ext cx="19372255"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坚持如春江之水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不见其增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日有所涨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懈怠如寒江之流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不见其减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日有所降。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仿照句式时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本题的要点是运用比喻的修辞手法以及句式、风格要有文言特征。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1614801"/>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意旨相近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即理解原句含意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特别是隐含的意思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保证仿写的句子意旨与原句相近或相同。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014502"/>
          </a:xfrm>
          <a:prstGeom prst="rect">
            <a:avLst/>
          </a:prstGeom>
          <a:noFill/>
        </p:spPr>
        <p:txBody>
          <a:bodyPr wrap="square" rtlCol="0">
            <a:spAutoFit/>
          </a:bodyPr>
          <a:lstStyle/>
          <a:p>
            <a:pPr>
              <a:lnSpc>
                <a:spcPct val="130000"/>
              </a:lnSpc>
            </a:pPr>
            <a:r>
              <a:rPr lang="zh-CN" altLang="en-US" sz="3600" dirty="0" smtClean="0">
                <a:latin typeface="微软雅黑" panose="020B0503020204020204" pitchFamily="34" charset="-122"/>
                <a:ea typeface="微软雅黑" panose="020B0503020204020204" pitchFamily="34" charset="-122"/>
              </a:rPr>
              <a:t>例</a:t>
            </a:r>
            <a:r>
              <a:rPr lang="en-US" altLang="zh-CN" sz="3600" dirty="0" smtClean="0">
                <a:latin typeface="微软雅黑" panose="020B0503020204020204" pitchFamily="34" charset="-122"/>
                <a:ea typeface="微软雅黑" panose="020B0503020204020204" pitchFamily="34" charset="-122"/>
              </a:rPr>
              <a:t>7</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以下是某中学庆祝教师节文艺演出的一段主持词。仿照画线部分的句式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在空缺处补写相应的语句。要求</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句式一致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字数相等</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语意相关。</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学生甲</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老师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您坚守一方净土</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用粉笔书写忠诚</a:t>
            </a:r>
            <a:r>
              <a:rPr lang="en-US" altLang="zh-CN" sz="36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默默无闻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学生乙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老师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您勤耕三尺讲台</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　①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学生甲</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加减乘除</a:t>
            </a:r>
            <a:r>
              <a:rPr lang="en-US" altLang="zh-CN" sz="36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算不尽您付出的辛劳</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学生乙</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u="sng" dirty="0" smtClean="0">
                <a:solidFill>
                  <a:schemeClr val="tx1">
                    <a:lumMod val="75000"/>
                    <a:lumOff val="25000"/>
                  </a:schemeClr>
                </a:solidFill>
                <a:latin typeface="微软雅黑" panose="020B0503020204020204" pitchFamily="34" charset="-122"/>
                <a:ea typeface="微软雅黑" panose="020B0503020204020204" pitchFamily="34" charset="-122"/>
              </a:rPr>
              <a:t>　②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错误答案</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用白发显年长</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慢慢衰老　②唐宋元明</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讲不完您嘶哑的声音</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错因分析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仿句表达的意思是老师年龄很大、声音嘶哑的情状</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属于客观介绍</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其意旨与原学生甲所要表达的赞扬老师辛勤耕耘、不辞劳苦、默默奉献精神的内容相差甚远</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显然仿写在意旨方面是失败的。</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232572" y="10837614"/>
            <a:ext cx="19298144" cy="12241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374485" y="10981630"/>
            <a:ext cx="19372255" cy="742319"/>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用双手托起未来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无怨无悔　②赤橙黄绿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画不完您多彩的人生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132758"/>
            <a:ext cx="19800000" cy="34563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2572" y="3327871"/>
            <a:ext cx="19298144" cy="297312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是为人民拼死拼活谋福祉的领导干部的优秀代表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是为信仰无怨无悔做奉献的共产党人的光辉典范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是为祖国艰苦奋斗创新功的那一代人的精神符号。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符合试题要求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其他答案亦可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本题考查变换句式。画线部分的两个分号将语段分为三个分句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选出一个句子作为标准句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将其他两个句子按照标准句的结构形式进行调整就可以了。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6.[2011•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四川卷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高中语文教材中的许多文化景点或文学意象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常常会引发我们的情思。请从下列词语中选择一个作开头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仿照例句写一句话。要求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体现景点或意象特征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句式一致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运用拟人和反问的修辞手法。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康桥　边城　雨巷　蜀道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例句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赤壁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你的雄奇伟岸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你的大气磅礴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你的壮丽多姿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不正好激荡起我心中的豪情吗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234675" y="9037414"/>
            <a:ext cx="19152025"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376588" y="9181430"/>
            <a:ext cx="19372255" cy="2182713"/>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康桥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你的明净艳丽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你的温婉灵动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你的宁静神秘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不正好唤醒了我沉睡的柔情吗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本题考查仿用句式和正确运用常见修辞手法的能力。解答此题有四个关键因素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选择恰当的意象、选择合适的句式、运用拟人和反问的修辞手法、语言要生动。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4015458"/>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情调相通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在感情基调、情趣等方面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所仿写的句子也应与例句相协调。如果例句的情感表达很含蓄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仿句也就不能太直白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如果例句中包含了讽刺的语气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那么仿句也应该带有讽刺意味。仿写的句子同例句在感情色彩方面也要一致。这就要求考生在仿写的时候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要注意话题和内容的选择。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7294305"/>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例８</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仿照下面的示例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用比喻的手法描述一组事物。要求合乎事理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句式和结构与示例相似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不得选择“青天”“月亮”“芭蕉叶”“露珠”作为描述对象。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青天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是一片芭蕉叶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月亮是一滴露珠。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手指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轻轻一点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它就落了。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错误答案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卡车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是一匹骏马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货物是人们的期望。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油门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轻轻一踩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它就到了。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5133713"/>
          </a:xfrm>
          <a:prstGeom prst="rect">
            <a:avLst/>
          </a:prstGeom>
          <a:noFill/>
        </p:spPr>
        <p:txBody>
          <a:bodyPr wrap="square" rtlCol="0">
            <a:spAutoFit/>
          </a:bodyPr>
          <a:lstStyle/>
          <a:p>
            <a:pPr>
              <a:lnSpc>
                <a:spcPct val="130000"/>
              </a:lnSpc>
            </a:pP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错因分析</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示例句运用了比喻修辞</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且语言生动</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富有诗意。把“月亮”比喻成“露珠”</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不仅是从相似性方面设喻的</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而且还说明月亮映照在露珠里。这样</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末句说</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手指</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轻轻一点</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它就落了”</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落了的其实不是月亮</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而是露珠以及映照在露珠里的月亮</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这样看来</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这首小诗不仅富有诗意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而且富有意趣。而“错误答案”虽然也运用了比喻</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逻辑上也站得住脚</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但选取“卡车”和“货物”作为描述对象</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比较生活化。所以仿写出来的句子不够生动优美</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既缺乏诗意</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更缺乏意趣。</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我来答题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232572" y="8029302"/>
            <a:ext cx="19298144" cy="36724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374485" y="8173318"/>
            <a:ext cx="18940207"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是一把火炬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挫折是一阵烟雾。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绣口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轻轻一吐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它就散了。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依据下面的示例仿写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要求句式、结构与示例相似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不得选择“月”“湖”“鱼”作为描述对象。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弯月落在湖水中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鱼儿游去了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碎得月影半池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听见了嫦娥幽怨的歌声么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88556" y="3060750"/>
            <a:ext cx="19658184" cy="763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0469" y="3204766"/>
            <a:ext cx="19372255" cy="5063502"/>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残花缀在繁枝上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鸟儿飞去了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撒得落红满地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听见了花儿落地的叹息么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仿写时首先要看清题干要求。注意在感情基调、情趣、色彩等方面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所仿写的句子应与例句相协调。此外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在形式上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仿写句必须与例句一致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包括结构、句式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88742"/>
            <a:ext cx="19786616" cy="3215239"/>
          </a:xfrm>
          <a:prstGeom prst="rect">
            <a:avLst/>
          </a:prstGeom>
          <a:noFill/>
        </p:spPr>
        <p:txBody>
          <a:bodyPr wrap="square" rtlCol="0">
            <a:spAutoFit/>
          </a:bodyPr>
          <a:lstStyle/>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二、正确运用常见的修辞手法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高考对“修辞手法”的命题多与扩展语句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选用句式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仿用句式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语言表达简明、连贯、得体、准确、简明、生动等一起考查。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常见的九种修辞手法的概念、种类、特点和作用简介如下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160564" y="3852836"/>
          <a:ext cx="19298145" cy="6120682"/>
        </p:xfrm>
        <a:graphic>
          <a:graphicData uri="http://schemas.openxmlformats.org/drawingml/2006/table">
            <a:tbl>
              <a:tblPr/>
              <a:tblGrid>
                <a:gridCol w="1368152"/>
                <a:gridCol w="17929993"/>
              </a:tblGrid>
              <a:tr h="2033719">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就是“打比方”。即两种不同性质的事物</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彼此有相似点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便用一事物来比方另一事物的一种修辞格</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33719">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一般由三部分组成</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即本体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被比喻的事物</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、喻体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比喻成的事物</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和比喻词</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表比喻关系的标志性词语</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53244">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构成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条件</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甲和乙必须是两种不同类的事物</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否则不能构成比喻</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甲、乙之间必须有相似点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772718"/>
            <a:ext cx="1971688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160564" y="3887077"/>
          <a:ext cx="19298145" cy="7984837"/>
        </p:xfrm>
        <a:graphic>
          <a:graphicData uri="http://schemas.openxmlformats.org/drawingml/2006/table">
            <a:tbl>
              <a:tblPr/>
              <a:tblGrid>
                <a:gridCol w="1368152"/>
                <a:gridCol w="1224136"/>
                <a:gridCol w="16705857"/>
              </a:tblGrid>
              <a:tr h="1681460">
                <a:tc rowSpan="4">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本体、喻体都出现</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中间用比喻词</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“像、似、仿佛、犹如”等连接</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有时后面还有“似的”“一样”等词语配合。典型形式</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甲像乙。如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叶子出水很高</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像亭亭的舞女的裙</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65471">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本体、喻体都出现</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中间用比喻词“是”“成了”“变成”等连接</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有时不用比喻词。典型形式</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甲是乙。如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何等动人的一页又一页篇章</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这些是人类思维的花朵</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40732">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不出现本体</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直接叙述喻体。如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独有英雄驱虎豹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更无豪杰怕熊罴</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98206">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博喻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连用几个喻体共同比方一个本体。如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山上有了小屋</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好比一望无际的水面飘过一片风帆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辽阔无边的天空掠过一只飞雁</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是单纯的底色上一点灵动的色彩</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是山川美景中的一点生气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一点情调</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40732">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化平淡为生动</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化深奥为浅显</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化抽象为具体</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1"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00710"/>
            <a:ext cx="19714608"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填入下面文段横线处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构成比喻最恰当的一项是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生活中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我们有时会遭遇无意的伤害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但请记住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我们不可为之抛弃了那一颗宽容之心。这就犹如</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牛虻叮上几口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老牛决不为此而停止耕耘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马蹄踩踏了鲜花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鲜花依旧簇拥着马蹄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你不让它做一颗明星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它甘愿做一盏小灯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山崩造成断崖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断崖却形成了壮观的瀑布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矩形 8"/>
          <p:cNvSpPr/>
          <p:nvPr/>
        </p:nvSpPr>
        <p:spPr>
          <a:xfrm>
            <a:off x="2234675" y="9253438"/>
            <a:ext cx="19512065"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232572" y="9397454"/>
            <a:ext cx="19372255" cy="742319"/>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解答本题要注意本体和喻体之间的相似性。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31398</Words>
  <Application>WPS 演示</Application>
  <PresentationFormat>自定义</PresentationFormat>
  <Paragraphs>1179</Paragraphs>
  <Slides>125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125</vt:i4>
      </vt:variant>
    </vt:vector>
  </HeadingPairs>
  <TitlesOfParts>
    <vt:vector size="135" baseType="lpstr">
      <vt:lpstr>Arial</vt:lpstr>
      <vt:lpstr>宋体</vt:lpstr>
      <vt:lpstr>Wingdings</vt:lpstr>
      <vt:lpstr>微软雅黑</vt:lpstr>
      <vt:lpstr>Calibri</vt:lpstr>
      <vt:lpstr>Times New Roman</vt:lpstr>
      <vt:lpstr>Arial Unicode MS</vt:lpstr>
      <vt:lpstr>Courier New</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679</cp:revision>
  <dcterms:created xsi:type="dcterms:W3CDTF">2016-01-31T01:38:00Z</dcterms:created>
  <dcterms:modified xsi:type="dcterms:W3CDTF">2019-02-13T08:15:14Z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