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127"/>
  </p:notesMasterIdLst>
  <p:sldIdLst>
    <p:sldId id="862" r:id="rId7"/>
    <p:sldId id="413" r:id="rId8"/>
    <p:sldId id="412" r:id="rId9"/>
    <p:sldId id="386" r:id="rId10"/>
    <p:sldId id="387" r:id="rId11"/>
    <p:sldId id="448" r:id="rId12"/>
    <p:sldId id="449" r:id="rId13"/>
    <p:sldId id="446" r:id="rId14"/>
    <p:sldId id="447" r:id="rId15"/>
    <p:sldId id="451" r:id="rId16"/>
    <p:sldId id="452" r:id="rId17"/>
    <p:sldId id="294" r:id="rId18"/>
    <p:sldId id="316" r:id="rId19"/>
    <p:sldId id="383" r:id="rId20"/>
    <p:sldId id="734" r:id="rId21"/>
    <p:sldId id="317" r:id="rId22"/>
    <p:sldId id="257" r:id="rId23"/>
    <p:sldId id="262" r:id="rId24"/>
    <p:sldId id="313" r:id="rId25"/>
    <p:sldId id="269" r:id="rId26"/>
    <p:sldId id="314" r:id="rId27"/>
    <p:sldId id="296" r:id="rId28"/>
    <p:sldId id="305" r:id="rId29"/>
    <p:sldId id="307" r:id="rId30"/>
    <p:sldId id="308" r:id="rId31"/>
    <p:sldId id="311" r:id="rId32"/>
    <p:sldId id="433" r:id="rId33"/>
    <p:sldId id="302" r:id="rId34"/>
    <p:sldId id="304" r:id="rId35"/>
    <p:sldId id="301" r:id="rId36"/>
    <p:sldId id="389" r:id="rId37"/>
    <p:sldId id="390" r:id="rId38"/>
    <p:sldId id="441" r:id="rId39"/>
    <p:sldId id="438" r:id="rId40"/>
    <p:sldId id="440" r:id="rId41"/>
    <p:sldId id="443" r:id="rId42"/>
    <p:sldId id="444" r:id="rId43"/>
    <p:sldId id="388" r:id="rId44"/>
    <p:sldId id="264" r:id="rId45"/>
    <p:sldId id="274" r:id="rId46"/>
    <p:sldId id="270" r:id="rId47"/>
    <p:sldId id="271" r:id="rId48"/>
    <p:sldId id="434" r:id="rId49"/>
    <p:sldId id="297" r:id="rId50"/>
    <p:sldId id="298" r:id="rId51"/>
    <p:sldId id="273" r:id="rId52"/>
    <p:sldId id="277" r:id="rId53"/>
    <p:sldId id="278" r:id="rId54"/>
    <p:sldId id="435" r:id="rId55"/>
    <p:sldId id="279" r:id="rId56"/>
    <p:sldId id="300" r:id="rId57"/>
    <p:sldId id="280" r:id="rId58"/>
    <p:sldId id="321" r:id="rId59"/>
    <p:sldId id="322" r:id="rId60"/>
    <p:sldId id="323" r:id="rId61"/>
    <p:sldId id="324" r:id="rId62"/>
    <p:sldId id="318" r:id="rId63"/>
    <p:sldId id="436" r:id="rId64"/>
    <p:sldId id="437" r:id="rId65"/>
    <p:sldId id="281" r:id="rId66"/>
    <p:sldId id="320" r:id="rId67"/>
    <p:sldId id="319" r:id="rId68"/>
    <p:sldId id="282" r:id="rId69"/>
    <p:sldId id="285" r:id="rId70"/>
    <p:sldId id="284" r:id="rId71"/>
    <p:sldId id="326" r:id="rId72"/>
    <p:sldId id="331" r:id="rId73"/>
    <p:sldId id="332" r:id="rId74"/>
    <p:sldId id="330" r:id="rId75"/>
    <p:sldId id="283" r:id="rId76"/>
    <p:sldId id="286" r:id="rId77"/>
    <p:sldId id="287" r:id="rId78"/>
    <p:sldId id="288" r:id="rId79"/>
    <p:sldId id="290" r:id="rId80"/>
    <p:sldId id="378" r:id="rId81"/>
    <p:sldId id="373" r:id="rId82"/>
    <p:sldId id="374" r:id="rId83"/>
    <p:sldId id="375" r:id="rId84"/>
    <p:sldId id="400" r:id="rId85"/>
    <p:sldId id="415" r:id="rId86"/>
    <p:sldId id="377" r:id="rId87"/>
    <p:sldId id="334" r:id="rId88"/>
    <p:sldId id="335" r:id="rId89"/>
    <p:sldId id="336" r:id="rId90"/>
    <p:sldId id="337" r:id="rId91"/>
    <p:sldId id="338" r:id="rId92"/>
    <p:sldId id="339" r:id="rId93"/>
    <p:sldId id="340" r:id="rId94"/>
    <p:sldId id="341" r:id="rId95"/>
    <p:sldId id="342" r:id="rId96"/>
    <p:sldId id="343" r:id="rId97"/>
    <p:sldId id="344" r:id="rId98"/>
    <p:sldId id="345" r:id="rId99"/>
    <p:sldId id="346" r:id="rId100"/>
    <p:sldId id="347" r:id="rId101"/>
    <p:sldId id="349" r:id="rId102"/>
    <p:sldId id="350" r:id="rId103"/>
    <p:sldId id="351" r:id="rId104"/>
    <p:sldId id="352" r:id="rId105"/>
    <p:sldId id="353" r:id="rId106"/>
    <p:sldId id="355" r:id="rId107"/>
    <p:sldId id="356" r:id="rId108"/>
    <p:sldId id="357" r:id="rId109"/>
    <p:sldId id="358" r:id="rId110"/>
    <p:sldId id="359" r:id="rId111"/>
    <p:sldId id="401" r:id="rId112"/>
    <p:sldId id="402" r:id="rId113"/>
    <p:sldId id="354" r:id="rId114"/>
    <p:sldId id="420" r:id="rId115"/>
    <p:sldId id="406" r:id="rId116"/>
    <p:sldId id="416" r:id="rId117"/>
    <p:sldId id="419" r:id="rId118"/>
    <p:sldId id="417" r:id="rId119"/>
    <p:sldId id="418" r:id="rId120"/>
    <p:sldId id="407" r:id="rId121"/>
    <p:sldId id="408" r:id="rId122"/>
    <p:sldId id="409" r:id="rId123"/>
    <p:sldId id="410" r:id="rId124"/>
    <p:sldId id="414" r:id="rId125"/>
    <p:sldId id="411" r:id="rId1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057"/>
  </p:normalViewPr>
  <p:slideViewPr>
    <p:cSldViewPr showGuides="1">
      <p:cViewPr varScale="1">
        <p:scale>
          <a:sx n="56" d="100"/>
          <a:sy n="56" d="100"/>
        </p:scale>
        <p:origin x="-1776" y="-96"/>
      </p:cViewPr>
      <p:guideLst>
        <p:guide orient="horz" pos="2152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slide" Target="slides/slide117.xml"/><Relationship Id="rId12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13" Type="http://schemas.openxmlformats.org/officeDocument/2006/relationships/slide" Target="slides/slide107.xml"/><Relationship Id="rId118" Type="http://schemas.openxmlformats.org/officeDocument/2006/relationships/slide" Target="slides/slide112.xml"/><Relationship Id="rId126" Type="http://schemas.openxmlformats.org/officeDocument/2006/relationships/slide" Target="slides/slide120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slide" Target="slides/slide11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16" Type="http://schemas.openxmlformats.org/officeDocument/2006/relationships/slide" Target="slides/slide110.xml"/><Relationship Id="rId124" Type="http://schemas.openxmlformats.org/officeDocument/2006/relationships/slide" Target="slides/slide118.xml"/><Relationship Id="rId129" Type="http://schemas.openxmlformats.org/officeDocument/2006/relationships/viewProps" Target="view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11" Type="http://schemas.openxmlformats.org/officeDocument/2006/relationships/slide" Target="slides/slide10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14" Type="http://schemas.openxmlformats.org/officeDocument/2006/relationships/slide" Target="slides/slide108.xml"/><Relationship Id="rId119" Type="http://schemas.openxmlformats.org/officeDocument/2006/relationships/slide" Target="slides/slide113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slide" Target="slides/slide116.xml"/><Relationship Id="rId13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slide" Target="slides/slide114.xml"/><Relationship Id="rId125" Type="http://schemas.openxmlformats.org/officeDocument/2006/relationships/slide" Target="slides/slide119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tableStyles" Target="tableStyles.xml"/><Relationship Id="rId61" Type="http://schemas.openxmlformats.org/officeDocument/2006/relationships/slide" Target="slides/slide55.xml"/><Relationship Id="rId82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u="none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u="none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6372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21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u="none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u="none" dirty="0">
                <a:latin typeface="Arial" panose="020B0604020202020204" pitchFamily="34" charset="0"/>
              </a:rPr>
              <a:pPr lvl="0" algn="r" eaLnBrk="1" hangingPunct="1">
                <a:buChar char="•"/>
              </a:pPr>
              <a:t>‹#›</a:t>
            </a:fld>
            <a:endParaRPr lang="zh-CN" altLang="en-US" sz="1200" u="none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haosou.com/doc/1885032-1994384.html" TargetMode="External"/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73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r>
              <a:rPr lang="zh-CN" altLang="en-US" dirty="0"/>
              <a:t>屈原</a:t>
            </a:r>
            <a:r>
              <a:rPr lang="en-US" altLang="zh-CN" dirty="0"/>
              <a:t>(</a:t>
            </a:r>
            <a:r>
              <a:rPr lang="zh-CN" altLang="en-US" dirty="0"/>
              <a:t>名平，字</a:t>
            </a:r>
            <a:r>
              <a:rPr lang="zh-CN" altLang="en-US" b="1" dirty="0"/>
              <a:t>原</a:t>
            </a:r>
            <a:r>
              <a:rPr lang="en-US" altLang="zh-CN" dirty="0"/>
              <a:t>)</a:t>
            </a:r>
          </a:p>
          <a:p>
            <a:pPr lvl="0"/>
            <a:r>
              <a:rPr lang="zh-CN" altLang="en-US" dirty="0"/>
              <a:t>项羽</a:t>
            </a:r>
            <a:r>
              <a:rPr lang="en-US" altLang="zh-CN" dirty="0"/>
              <a:t>(</a:t>
            </a:r>
            <a:r>
              <a:rPr lang="zh-CN" altLang="en-US" dirty="0"/>
              <a:t>名籍，字</a:t>
            </a:r>
            <a:r>
              <a:rPr lang="zh-CN" altLang="en-US" b="1" dirty="0"/>
              <a:t>羽</a:t>
            </a:r>
            <a:r>
              <a:rPr lang="en-US" altLang="zh-CN" dirty="0"/>
              <a:t>)</a:t>
            </a:r>
          </a:p>
          <a:p>
            <a:pPr lvl="0"/>
            <a:r>
              <a:rPr lang="zh-CN" altLang="en-US" dirty="0"/>
              <a:t>伍子胥</a:t>
            </a:r>
            <a:r>
              <a:rPr lang="en-US" altLang="zh-CN" dirty="0"/>
              <a:t>(</a:t>
            </a:r>
            <a:r>
              <a:rPr lang="zh-CN" altLang="en-US" dirty="0"/>
              <a:t>名员，字</a:t>
            </a:r>
            <a:r>
              <a:rPr lang="zh-CN" altLang="en-US" b="1" dirty="0"/>
              <a:t>子胥</a:t>
            </a:r>
            <a:r>
              <a:rPr lang="en-US" altLang="zh-CN" dirty="0"/>
              <a:t>)</a:t>
            </a:r>
          </a:p>
          <a:p>
            <a:pPr lvl="0"/>
            <a:endParaRPr lang="zh-CN" altLang="en-US" dirty="0"/>
          </a:p>
        </p:txBody>
      </p:sp>
      <p:sp>
        <p:nvSpPr>
          <p:cNvPr id="187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u="none" dirty="0">
                <a:latin typeface="Arial" panose="020B0604020202020204" pitchFamily="34" charset="0"/>
              </a:rPr>
              <a:pPr lvl="0" algn="r" eaLnBrk="1" hangingPunct="1"/>
              <a:t>8</a:t>
            </a:fld>
            <a:endParaRPr lang="zh-CN" altLang="en-US" sz="1200" u="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63" name="Rectangle 3"/>
          <p:cNvSpPr>
            <a:spLocks noGrp="1" noRot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dirty="0"/>
              <a:t>艺妓回忆录  国际章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5587" name="Rectangle 3"/>
          <p:cNvSpPr>
            <a:spLocks noGrp="1" noRot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dirty="0"/>
              <a:t>丁未这天，楚成王自缢。大臣们为他定谥为</a:t>
            </a:r>
            <a:r>
              <a:rPr lang="en-US" altLang="zh-CN" dirty="0"/>
              <a:t>"</a:t>
            </a:r>
            <a:r>
              <a:rPr lang="zh-CN" altLang="en-US" dirty="0">
                <a:hlinkClick r:id="rId3"/>
              </a:rPr>
              <a:t>灵王</a:t>
            </a:r>
            <a:r>
              <a:rPr lang="en-US" altLang="zh-CN" dirty="0"/>
              <a:t>"</a:t>
            </a:r>
            <a:r>
              <a:rPr lang="zh-CN" altLang="en-US" dirty="0"/>
              <a:t>，他不闭眼</a:t>
            </a:r>
            <a:r>
              <a:rPr lang="en-US" altLang="zh-CN" dirty="0"/>
              <a:t>;</a:t>
            </a:r>
            <a:r>
              <a:rPr lang="zh-CN" altLang="en-US" dirty="0"/>
              <a:t>改为</a:t>
            </a:r>
            <a:r>
              <a:rPr lang="en-US" altLang="zh-CN" dirty="0"/>
              <a:t>"</a:t>
            </a:r>
            <a:r>
              <a:rPr lang="zh-CN" altLang="en-US" dirty="0"/>
              <a:t>成王</a:t>
            </a:r>
            <a:r>
              <a:rPr lang="en-US" altLang="zh-CN" dirty="0"/>
              <a:t>"</a:t>
            </a:r>
            <a:r>
              <a:rPr lang="zh-CN" altLang="en-US" dirty="0"/>
              <a:t>，才闭上了眼。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7635" name="Rectangle 3"/>
          <p:cNvSpPr>
            <a:spLocks noGrp="1" noRot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en-US" altLang="zh-CN" b="1" dirty="0">
                <a:solidFill>
                  <a:schemeClr val="accent2"/>
                </a:solidFill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</a:rPr>
              <a:t>十五夜望月寄杜郎中</a:t>
            </a:r>
            <a:r>
              <a:rPr lang="en-US" altLang="zh-CN" b="1" dirty="0">
                <a:solidFill>
                  <a:schemeClr val="accent2"/>
                </a:solidFill>
              </a:rPr>
              <a:t>》</a:t>
            </a:r>
            <a:r>
              <a:rPr lang="zh-CN" altLang="en-US" b="1" dirty="0">
                <a:solidFill>
                  <a:schemeClr val="accent2"/>
                </a:solidFill>
              </a:rPr>
              <a:t>是唐代诗人王建</a:t>
            </a:r>
          </a:p>
          <a:p>
            <a:pPr lvl="0" eaLnBrk="1" hangingPunct="1"/>
            <a:endParaRPr lang="zh-CN" altLang="en-US" b="1" dirty="0">
              <a:solidFill>
                <a:schemeClr val="accent2"/>
              </a:solidFill>
            </a:endParaRPr>
          </a:p>
          <a:p>
            <a:pPr lvl="0" eaLnBrk="1" hangingPunct="1"/>
            <a:endParaRPr lang="zh-CN" altLang="en-US" b="1" dirty="0">
              <a:solidFill>
                <a:schemeClr val="accent2"/>
              </a:solidFill>
            </a:endParaRPr>
          </a:p>
          <a:p>
            <a:pPr lvl="0" eaLnBrk="1" hangingPunct="1"/>
            <a:endParaRPr lang="zh-CN" altLang="en-US" b="1" dirty="0">
              <a:solidFill>
                <a:schemeClr val="accent2"/>
              </a:solidFill>
            </a:endParaRPr>
          </a:p>
          <a:p>
            <a:pPr lvl="0" eaLnBrk="1" hangingPunct="1"/>
            <a:endParaRPr lang="zh-CN" altLang="en-US" b="1" dirty="0">
              <a:solidFill>
                <a:schemeClr val="accent2"/>
              </a:solidFill>
            </a:endParaRPr>
          </a:p>
          <a:p>
            <a:pPr lvl="0" eaLnBrk="1" hangingPunct="1"/>
            <a:r>
              <a:rPr lang="en-US" altLang="zh-CN" b="1" dirty="0">
                <a:solidFill>
                  <a:schemeClr val="accent2"/>
                </a:solidFill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</a:rPr>
              <a:t>十五夜望月寄杜郎中</a:t>
            </a:r>
            <a:r>
              <a:rPr lang="en-US" altLang="zh-CN" b="1" dirty="0">
                <a:solidFill>
                  <a:schemeClr val="accent2"/>
                </a:solidFill>
              </a:rPr>
              <a:t>》</a:t>
            </a:r>
            <a:r>
              <a:rPr lang="zh-CN" altLang="en-US" b="1" dirty="0">
                <a:solidFill>
                  <a:schemeClr val="accent2"/>
                </a:solidFill>
              </a:rPr>
              <a:t>是唐代诗人王建</a:t>
            </a:r>
          </a:p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84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r>
              <a:rPr lang="en-US" altLang="zh-CN" b="1" dirty="0">
                <a:solidFill>
                  <a:schemeClr val="bg1"/>
                </a:solidFill>
              </a:rPr>
              <a:t>xǐ</a:t>
            </a:r>
            <a:endParaRPr lang="zh-CN" altLang="en-US" dirty="0"/>
          </a:p>
        </p:txBody>
      </p:sp>
      <p:sp>
        <p:nvSpPr>
          <p:cNvPr id="188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u="none" dirty="0">
                <a:latin typeface="Arial" panose="020B0604020202020204" pitchFamily="34" charset="0"/>
              </a:rPr>
              <a:pPr lvl="0" algn="r" eaLnBrk="1" hangingPunct="1"/>
              <a:t>9</a:t>
            </a:fld>
            <a:endParaRPr lang="zh-CN" altLang="en-US" sz="1200" u="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94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r>
              <a:rPr lang="en-US" altLang="zh-CN" b="1" dirty="0">
                <a:solidFill>
                  <a:schemeClr val="bg1"/>
                </a:solidFill>
              </a:rPr>
              <a:t>xǐ</a:t>
            </a:r>
            <a:endParaRPr lang="zh-CN" altLang="en-US" dirty="0"/>
          </a:p>
        </p:txBody>
      </p:sp>
      <p:sp>
        <p:nvSpPr>
          <p:cNvPr id="189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u="none" dirty="0">
                <a:latin typeface="Arial" panose="020B0604020202020204" pitchFamily="34" charset="0"/>
              </a:rPr>
              <a:pPr lvl="0" algn="r" eaLnBrk="1" hangingPunct="1"/>
              <a:t>10</a:t>
            </a:fld>
            <a:endParaRPr lang="zh-CN" altLang="en-US" sz="1200" u="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04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r>
              <a:rPr lang="en-US" altLang="zh-CN" b="1" dirty="0">
                <a:solidFill>
                  <a:schemeClr val="bg1"/>
                </a:solidFill>
              </a:rPr>
              <a:t>Xǐ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</a:rPr>
              <a:t>豪右闾左</a:t>
            </a:r>
            <a:endParaRPr lang="zh-CN" altLang="en-US" dirty="0"/>
          </a:p>
        </p:txBody>
      </p:sp>
      <p:sp>
        <p:nvSpPr>
          <p:cNvPr id="190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u="none" dirty="0">
                <a:latin typeface="Arial" panose="020B0604020202020204" pitchFamily="34" charset="0"/>
              </a:rPr>
              <a:pPr lvl="0" algn="r" eaLnBrk="1" hangingPunct="1"/>
              <a:t>11</a:t>
            </a:fld>
            <a:endParaRPr lang="zh-CN" altLang="en-US" sz="1200" u="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制书就是皇帝说的话。所谓</a:t>
            </a: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</a:t>
            </a:r>
            <a:r>
              <a:rPr lang="zh-CN" alt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天子之言曰制，书则载其言。</a:t>
            </a: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94AB1-E0E7-4166-8F44-FCA4AFFA29C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  <a:buNone/>
            </a:pP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b="1" i="1" dirty="0">
                <a:sym typeface="+mn-ea"/>
              </a:rPr>
              <a:t>先王</a:t>
            </a:r>
            <a:r>
              <a:rPr lang="zh-CN" altLang="en-US" b="1" dirty="0">
                <a:sym typeface="+mn-ea"/>
              </a:rPr>
              <a:t>非常赏识他，在众宾客中将他拔擢起来，位置在群臣之上</a:t>
            </a:r>
            <a:r>
              <a:rPr lang="zh-CN" altLang="en-US" dirty="0">
                <a:sym typeface="+mn-ea"/>
              </a:rPr>
              <a:t> </a:t>
            </a:r>
            <a:endParaRPr lang="zh-CN" altLang="en-US" dirty="0"/>
          </a:p>
          <a:p>
            <a:pPr eaLnBrk="1" hangingPunct="1">
              <a:lnSpc>
                <a:spcPct val="95000"/>
              </a:lnSpc>
              <a:buNone/>
            </a:pP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1491" name="Rectangle 3"/>
          <p:cNvSpPr>
            <a:spLocks noGrp="1" noRot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en-US" altLang="zh-CN" dirty="0"/>
              <a:t>xuē</a:t>
            </a:r>
            <a:r>
              <a:rPr lang="zh-CN" altLang="en-US" dirty="0"/>
              <a:t>迁削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2515" name="Rectangle 3"/>
          <p:cNvSpPr>
            <a:spLocks noGrp="1" noRot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dirty="0"/>
              <a:t>行祭前需先饲养于牢，故这类牺牲称为牢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3539" name="Rectangle 3"/>
          <p:cNvSpPr>
            <a:spLocks noGrp="1" noRot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r>
              <a:rPr lang="en-US" altLang="zh-CN" dirty="0"/>
              <a:t>jǐn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2084388" y="296863"/>
            <a:ext cx="6823075" cy="5353050"/>
            <a:chOff x="0" y="0"/>
            <a:chExt cx="4298" cy="3372"/>
          </a:xfrm>
        </p:grpSpPr>
        <p:grpSp>
          <p:nvGrpSpPr>
            <p:cNvPr id="8200" name="Group 3"/>
            <p:cNvGrpSpPr/>
            <p:nvPr/>
          </p:nvGrpSpPr>
          <p:grpSpPr>
            <a:xfrm>
              <a:off x="881" y="414"/>
              <a:ext cx="596" cy="447"/>
              <a:chOff x="0" y="0"/>
              <a:chExt cx="768" cy="576"/>
            </a:xfrm>
          </p:grpSpPr>
          <p:sp>
            <p:nvSpPr>
              <p:cNvPr id="273" name="Oval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Oval 5"/>
              <p:cNvSpPr>
                <a:spLocks noChangeArrowheads="1"/>
              </p:cNvSpPr>
              <p:nvPr/>
            </p:nvSpPr>
            <p:spPr bwMode="auto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201" name="Group 6"/>
            <p:cNvGrpSpPr/>
            <p:nvPr/>
          </p:nvGrpSpPr>
          <p:grpSpPr>
            <a:xfrm>
              <a:off x="0" y="0"/>
              <a:ext cx="4298" cy="3372"/>
              <a:chOff x="0" y="0"/>
              <a:chExt cx="5533" cy="4341"/>
            </a:xfrm>
          </p:grpSpPr>
          <p:grpSp>
            <p:nvGrpSpPr>
              <p:cNvPr id="8217" name="Group 7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8228" name="Group 8"/>
                <p:cNvGrpSpPr/>
                <p:nvPr/>
              </p:nvGrpSpPr>
              <p:grpSpPr>
                <a:xfrm>
                  <a:off x="1339" y="786"/>
                  <a:ext cx="2919" cy="2151"/>
                  <a:chOff x="0" y="0"/>
                  <a:chExt cx="2919" cy="2151"/>
                </a:xfrm>
              </p:grpSpPr>
              <p:sp>
                <p:nvSpPr>
                  <p:cNvPr id="271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"/>
                    <a:ext cx="2922" cy="21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2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1115" y="787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8229" name="Group 11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8230" name="Group 12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0" y="0"/>
                    <a:chExt cx="1258" cy="2327"/>
                  </a:xfrm>
                </p:grpSpPr>
                <p:sp>
                  <p:nvSpPr>
                    <p:cNvPr id="269" name="Freeform 13"/>
                    <p:cNvSpPr/>
                    <p:nvPr/>
                  </p:nvSpPr>
                  <p:spPr bwMode="auto">
                    <a:xfrm rot="2711884">
                      <a:off x="-706" y="70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70" name="Freeform 14"/>
                    <p:cNvSpPr/>
                    <p:nvPr/>
                  </p:nvSpPr>
                  <p:spPr bwMode="auto">
                    <a:xfrm rot="2711884">
                      <a:off x="551" y="1619"/>
                      <a:ext cx="922" cy="48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1" name="Group 15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267" name="Freeform 16"/>
                    <p:cNvSpPr/>
                    <p:nvPr/>
                  </p:nvSpPr>
                  <p:spPr bwMode="auto">
                    <a:xfrm rot="2104081">
                      <a:off x="0" y="3"/>
                      <a:ext cx="1814" cy="34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8" name="Freeform 17"/>
                    <p:cNvSpPr/>
                    <p:nvPr/>
                  </p:nvSpPr>
                  <p:spPr bwMode="auto">
                    <a:xfrm rot="2104081">
                      <a:off x="1488" y="787"/>
                      <a:ext cx="975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2" name="Group 18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265" name="Freeform 19"/>
                    <p:cNvSpPr/>
                    <p:nvPr/>
                  </p:nvSpPr>
                  <p:spPr bwMode="auto">
                    <a:xfrm rot="1582915">
                      <a:off x="0" y="0"/>
                      <a:ext cx="1735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6" name="Freeform 20"/>
                    <p:cNvSpPr/>
                    <p:nvPr/>
                  </p:nvSpPr>
                  <p:spPr bwMode="auto">
                    <a:xfrm rot="1582915">
                      <a:off x="1545" y="588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3" name="Group 21"/>
                  <p:cNvGrpSpPr/>
                  <p:nvPr/>
                </p:nvGrpSpPr>
                <p:grpSpPr>
                  <a:xfrm>
                    <a:off x="2998" y="1608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263" name="Freeform 22"/>
                    <p:cNvSpPr/>
                    <p:nvPr/>
                  </p:nvSpPr>
                  <p:spPr bwMode="auto">
                    <a:xfrm rot="1080363">
                      <a:off x="0" y="0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4" name="Freeform 23"/>
                    <p:cNvSpPr/>
                    <p:nvPr/>
                  </p:nvSpPr>
                  <p:spPr bwMode="auto">
                    <a:xfrm rot="1080363">
                      <a:off x="1571" y="400"/>
                      <a:ext cx="901" cy="52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4" name="Group 24"/>
                  <p:cNvGrpSpPr/>
                  <p:nvPr/>
                </p:nvGrpSpPr>
                <p:grpSpPr>
                  <a:xfrm>
                    <a:off x="3032" y="1386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261" name="Freeform 25"/>
                    <p:cNvSpPr/>
                    <p:nvPr/>
                  </p:nvSpPr>
                  <p:spPr bwMode="auto">
                    <a:xfrm rot="463793">
                      <a:off x="0" y="0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2" name="Freeform 26"/>
                    <p:cNvSpPr/>
                    <p:nvPr/>
                  </p:nvSpPr>
                  <p:spPr bwMode="auto">
                    <a:xfrm rot="463793">
                      <a:off x="1511" y="168"/>
                      <a:ext cx="828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5" name="Group 27"/>
                  <p:cNvGrpSpPr/>
                  <p:nvPr/>
                </p:nvGrpSpPr>
                <p:grpSpPr>
                  <a:xfrm>
                    <a:off x="3057" y="1241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259" name="Freeform 28"/>
                    <p:cNvSpPr/>
                    <p:nvPr/>
                  </p:nvSpPr>
                  <p:spPr bwMode="auto">
                    <a:xfrm rot="-84181">
                      <a:off x="0" y="21"/>
                      <a:ext cx="1404" cy="21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0" name="Freeform 29"/>
                    <p:cNvSpPr/>
                    <p:nvPr/>
                  </p:nvSpPr>
                  <p:spPr bwMode="auto">
                    <a:xfrm rot="-84181">
                      <a:off x="1396" y="0"/>
                      <a:ext cx="754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6" name="Group 30"/>
                  <p:cNvGrpSpPr/>
                  <p:nvPr/>
                </p:nvGrpSpPr>
                <p:grpSpPr>
                  <a:xfrm>
                    <a:off x="3012" y="889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257" name="Freeform 31"/>
                    <p:cNvSpPr/>
                    <p:nvPr/>
                  </p:nvSpPr>
                  <p:spPr bwMode="auto">
                    <a:xfrm rot="-802577">
                      <a:off x="0" y="212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8" name="Freeform 32"/>
                    <p:cNvSpPr/>
                    <p:nvPr/>
                  </p:nvSpPr>
                  <p:spPr bwMode="auto">
                    <a:xfrm rot="-802577">
                      <a:off x="1217" y="3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7" name="Group 33"/>
                  <p:cNvGrpSpPr/>
                  <p:nvPr/>
                </p:nvGrpSpPr>
                <p:grpSpPr>
                  <a:xfrm>
                    <a:off x="711" y="1625"/>
                    <a:ext cx="1257" cy="2326"/>
                    <a:chOff x="0" y="0"/>
                    <a:chExt cx="1257" cy="2326"/>
                  </a:xfrm>
                </p:grpSpPr>
                <p:sp>
                  <p:nvSpPr>
                    <p:cNvPr id="255" name="Freeform 34"/>
                    <p:cNvSpPr/>
                    <p:nvPr/>
                  </p:nvSpPr>
                  <p:spPr bwMode="auto">
                    <a:xfrm rot="18888116" flipH="1">
                      <a:off x="239" y="706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6" name="Freeform 35"/>
                    <p:cNvSpPr/>
                    <p:nvPr/>
                  </p:nvSpPr>
                  <p:spPr bwMode="auto">
                    <a:xfrm rot="18888116" flipH="1">
                      <a:off x="-216" y="1617"/>
                      <a:ext cx="923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8" name="Group 36"/>
                  <p:cNvGrpSpPr/>
                  <p:nvPr/>
                </p:nvGrpSpPr>
                <p:grpSpPr>
                  <a:xfrm>
                    <a:off x="69" y="2168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253" name="Freeform 37"/>
                    <p:cNvSpPr/>
                    <p:nvPr/>
                  </p:nvSpPr>
                  <p:spPr bwMode="auto">
                    <a:xfrm rot="19495919" flipH="1">
                      <a:off x="649" y="0"/>
                      <a:ext cx="1814" cy="34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4" name="Freeform 38"/>
                    <p:cNvSpPr/>
                    <p:nvPr/>
                  </p:nvSpPr>
                  <p:spPr bwMode="auto">
                    <a:xfrm rot="19495919" flipH="1">
                      <a:off x="3" y="788"/>
                      <a:ext cx="975" cy="54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39" name="Group 39"/>
                  <p:cNvGrpSpPr/>
                  <p:nvPr/>
                </p:nvGrpSpPr>
                <p:grpSpPr>
                  <a:xfrm>
                    <a:off x="22" y="1981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251" name="Freeform 40"/>
                    <p:cNvSpPr/>
                    <p:nvPr/>
                  </p:nvSpPr>
                  <p:spPr bwMode="auto">
                    <a:xfrm rot="20017085" flipH="1">
                      <a:off x="741" y="0"/>
                      <a:ext cx="1733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2" name="Freeform 41"/>
                    <p:cNvSpPr/>
                    <p:nvPr/>
                  </p:nvSpPr>
                  <p:spPr bwMode="auto">
                    <a:xfrm rot="20017085" flipH="1">
                      <a:off x="0" y="587"/>
                      <a:ext cx="932" cy="474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0" name="Group 42"/>
                  <p:cNvGrpSpPr/>
                  <p:nvPr/>
                </p:nvGrpSpPr>
                <p:grpSpPr>
                  <a:xfrm>
                    <a:off x="0" y="1785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249" name="Freeform 43"/>
                    <p:cNvSpPr/>
                    <p:nvPr/>
                  </p:nvSpPr>
                  <p:spPr bwMode="auto">
                    <a:xfrm rot="20519637" flipH="1">
                      <a:off x="794" y="3"/>
                      <a:ext cx="1675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0" name="Freeform 44"/>
                    <p:cNvSpPr/>
                    <p:nvPr/>
                  </p:nvSpPr>
                  <p:spPr bwMode="auto">
                    <a:xfrm rot="20519637" flipH="1">
                      <a:off x="0" y="401"/>
                      <a:ext cx="901" cy="52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1" name="Group 45"/>
                  <p:cNvGrpSpPr/>
                  <p:nvPr/>
                </p:nvGrpSpPr>
                <p:grpSpPr>
                  <a:xfrm>
                    <a:off x="96" y="1563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247" name="Freeform 46"/>
                    <p:cNvSpPr/>
                    <p:nvPr/>
                  </p:nvSpPr>
                  <p:spPr bwMode="auto">
                    <a:xfrm rot="21136207" flipH="1">
                      <a:off x="797" y="0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8" name="Freeform 47"/>
                    <p:cNvSpPr/>
                    <p:nvPr/>
                  </p:nvSpPr>
                  <p:spPr bwMode="auto">
                    <a:xfrm rot="21136207" flipH="1">
                      <a:off x="3" y="167"/>
                      <a:ext cx="828" cy="48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2" name="Group 48"/>
                  <p:cNvGrpSpPr/>
                  <p:nvPr/>
                </p:nvGrpSpPr>
                <p:grpSpPr>
                  <a:xfrm>
                    <a:off x="263" y="1418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245" name="Freeform 49"/>
                    <p:cNvSpPr/>
                    <p:nvPr/>
                  </p:nvSpPr>
                  <p:spPr bwMode="auto">
                    <a:xfrm rot="84181" flipH="1">
                      <a:off x="745" y="20"/>
                      <a:ext cx="1402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6" name="Freeform 50"/>
                    <p:cNvSpPr/>
                    <p:nvPr/>
                  </p:nvSpPr>
                  <p:spPr bwMode="auto">
                    <a:xfrm rot="84181" flipH="1">
                      <a:off x="0" y="-3"/>
                      <a:ext cx="754" cy="34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3" name="Group 51"/>
                  <p:cNvGrpSpPr/>
                  <p:nvPr/>
                </p:nvGrpSpPr>
                <p:grpSpPr>
                  <a:xfrm>
                    <a:off x="579" y="1066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243" name="Freeform 52"/>
                    <p:cNvSpPr/>
                    <p:nvPr/>
                  </p:nvSpPr>
                  <p:spPr bwMode="auto">
                    <a:xfrm rot="802577" flipH="1">
                      <a:off x="647" y="212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4" name="Freeform 53"/>
                    <p:cNvSpPr/>
                    <p:nvPr/>
                  </p:nvSpPr>
                  <p:spPr bwMode="auto">
                    <a:xfrm rot="802577" flipH="1">
                      <a:off x="0" y="0"/>
                      <a:ext cx="662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4" name="Group 54"/>
                  <p:cNvGrpSpPr/>
                  <p:nvPr/>
                </p:nvGrpSpPr>
                <p:grpSpPr>
                  <a:xfrm>
                    <a:off x="690" y="871"/>
                    <a:ext cx="1850" cy="554"/>
                    <a:chOff x="0" y="0"/>
                    <a:chExt cx="1850" cy="554"/>
                  </a:xfrm>
                </p:grpSpPr>
                <p:sp>
                  <p:nvSpPr>
                    <p:cNvPr id="241" name="Freeform 55"/>
                    <p:cNvSpPr/>
                    <p:nvPr/>
                  </p:nvSpPr>
                  <p:spPr bwMode="auto">
                    <a:xfrm rot="1277472" flipH="1">
                      <a:off x="617" y="33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2" name="Freeform 56"/>
                    <p:cNvSpPr/>
                    <p:nvPr/>
                  </p:nvSpPr>
                  <p:spPr bwMode="auto">
                    <a:xfrm rot="1277472" flipH="1">
                      <a:off x="0" y="3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5" name="Group 57"/>
                  <p:cNvGrpSpPr/>
                  <p:nvPr/>
                </p:nvGrpSpPr>
                <p:grpSpPr>
                  <a:xfrm>
                    <a:off x="911" y="589"/>
                    <a:ext cx="1767" cy="743"/>
                    <a:chOff x="0" y="0"/>
                    <a:chExt cx="1767" cy="743"/>
                  </a:xfrm>
                </p:grpSpPr>
                <p:sp>
                  <p:nvSpPr>
                    <p:cNvPr id="239" name="Freeform 58"/>
                    <p:cNvSpPr/>
                    <p:nvPr/>
                  </p:nvSpPr>
                  <p:spPr bwMode="auto">
                    <a:xfrm rot="2028409" flipH="1">
                      <a:off x="535" y="528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0" name="Freeform 59"/>
                    <p:cNvSpPr/>
                    <p:nvPr/>
                  </p:nvSpPr>
                  <p:spPr bwMode="auto">
                    <a:xfrm rot="2028409" flipH="1">
                      <a:off x="0" y="3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6" name="Group 60"/>
                  <p:cNvGrpSpPr/>
                  <p:nvPr/>
                </p:nvGrpSpPr>
                <p:grpSpPr>
                  <a:xfrm>
                    <a:off x="1120" y="300"/>
                    <a:ext cx="1693" cy="892"/>
                    <a:chOff x="0" y="0"/>
                    <a:chExt cx="1693" cy="892"/>
                  </a:xfrm>
                </p:grpSpPr>
                <p:sp>
                  <p:nvSpPr>
                    <p:cNvPr id="237" name="Freeform 61"/>
                    <p:cNvSpPr/>
                    <p:nvPr/>
                  </p:nvSpPr>
                  <p:spPr bwMode="auto">
                    <a:xfrm rot="2664423" flipH="1">
                      <a:off x="442" y="6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8" name="Freeform 62"/>
                    <p:cNvSpPr/>
                    <p:nvPr/>
                  </p:nvSpPr>
                  <p:spPr bwMode="auto">
                    <a:xfrm rot="2664423" flipH="1">
                      <a:off x="0" y="0"/>
                      <a:ext cx="672" cy="33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7" name="Group 63"/>
                  <p:cNvGrpSpPr/>
                  <p:nvPr/>
                </p:nvGrpSpPr>
                <p:grpSpPr>
                  <a:xfrm>
                    <a:off x="1707" y="76"/>
                    <a:ext cx="778" cy="1512"/>
                    <a:chOff x="0" y="0"/>
                    <a:chExt cx="778" cy="1512"/>
                  </a:xfrm>
                </p:grpSpPr>
                <p:sp>
                  <p:nvSpPr>
                    <p:cNvPr id="235" name="Freeform 64"/>
                    <p:cNvSpPr/>
                    <p:nvPr/>
                  </p:nvSpPr>
                  <p:spPr bwMode="auto">
                    <a:xfrm rot="3473776" flipH="1">
                      <a:off x="119" y="854"/>
                      <a:ext cx="1101" cy="2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6" name="Freeform 65"/>
                    <p:cNvSpPr/>
                    <p:nvPr/>
                  </p:nvSpPr>
                  <p:spPr bwMode="auto">
                    <a:xfrm rot="3473776" flipH="1">
                      <a:off x="-127" y="127"/>
                      <a:ext cx="591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8" name="Group 66"/>
                  <p:cNvGrpSpPr/>
                  <p:nvPr/>
                </p:nvGrpSpPr>
                <p:grpSpPr>
                  <a:xfrm>
                    <a:off x="2009" y="0"/>
                    <a:ext cx="634" cy="1534"/>
                    <a:chOff x="0" y="0"/>
                    <a:chExt cx="634" cy="1534"/>
                  </a:xfrm>
                </p:grpSpPr>
                <p:sp>
                  <p:nvSpPr>
                    <p:cNvPr id="233" name="Freeform 67"/>
                    <p:cNvSpPr/>
                    <p:nvPr/>
                  </p:nvSpPr>
                  <p:spPr bwMode="auto">
                    <a:xfrm rot="4126479" flipH="1">
                      <a:off x="-5" y="895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4" name="Freeform 68"/>
                    <p:cNvSpPr/>
                    <p:nvPr/>
                  </p:nvSpPr>
                  <p:spPr bwMode="auto">
                    <a:xfrm rot="4126479" flipH="1">
                      <a:off x="-115" y="118"/>
                      <a:ext cx="569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49" name="Group 69"/>
                  <p:cNvGrpSpPr/>
                  <p:nvPr/>
                </p:nvGrpSpPr>
                <p:grpSpPr>
                  <a:xfrm>
                    <a:off x="2896" y="644"/>
                    <a:ext cx="1845" cy="566"/>
                    <a:chOff x="0" y="0"/>
                    <a:chExt cx="1845" cy="566"/>
                  </a:xfrm>
                </p:grpSpPr>
                <p:sp>
                  <p:nvSpPr>
                    <p:cNvPr id="231" name="Freeform 70"/>
                    <p:cNvSpPr/>
                    <p:nvPr/>
                  </p:nvSpPr>
                  <p:spPr bwMode="auto">
                    <a:xfrm rot="-1325435">
                      <a:off x="3" y="351"/>
                      <a:ext cx="123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2" name="Freeform 71"/>
                    <p:cNvSpPr/>
                    <p:nvPr/>
                  </p:nvSpPr>
                  <p:spPr bwMode="auto">
                    <a:xfrm rot="-1325435">
                      <a:off x="1185" y="0"/>
                      <a:ext cx="663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50" name="Group 72"/>
                  <p:cNvGrpSpPr/>
                  <p:nvPr/>
                </p:nvGrpSpPr>
                <p:grpSpPr>
                  <a:xfrm>
                    <a:off x="2757" y="417"/>
                    <a:ext cx="1781" cy="717"/>
                    <a:chOff x="0" y="0"/>
                    <a:chExt cx="1781" cy="717"/>
                  </a:xfrm>
                </p:grpSpPr>
                <p:sp>
                  <p:nvSpPr>
                    <p:cNvPr id="229" name="Freeform 73"/>
                    <p:cNvSpPr/>
                    <p:nvPr/>
                  </p:nvSpPr>
                  <p:spPr bwMode="auto">
                    <a:xfrm rot="-1921064">
                      <a:off x="0" y="502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0" name="Freeform 74"/>
                    <p:cNvSpPr/>
                    <p:nvPr/>
                  </p:nvSpPr>
                  <p:spPr bwMode="auto">
                    <a:xfrm rot="-1921064">
                      <a:off x="1119" y="0"/>
                      <a:ext cx="662" cy="33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194" name="Freeform 75"/>
                  <p:cNvSpPr/>
                  <p:nvPr/>
                </p:nvSpPr>
                <p:spPr bwMode="auto">
                  <a:xfrm rot="4578754" flipH="1">
                    <a:off x="2174" y="948"/>
                    <a:ext cx="1027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95" name="Freeform 76"/>
                  <p:cNvSpPr/>
                  <p:nvPr/>
                </p:nvSpPr>
                <p:spPr bwMode="auto">
                  <a:xfrm rot="4578754" flipH="1">
                    <a:off x="2197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8253" name="Group 77"/>
                  <p:cNvGrpSpPr/>
                  <p:nvPr/>
                </p:nvGrpSpPr>
                <p:grpSpPr>
                  <a:xfrm>
                    <a:off x="2874" y="13"/>
                    <a:ext cx="640" cy="1520"/>
                    <a:chOff x="0" y="0"/>
                    <a:chExt cx="640" cy="1520"/>
                  </a:xfrm>
                </p:grpSpPr>
                <p:sp>
                  <p:nvSpPr>
                    <p:cNvPr id="227" name="Freeform 78"/>
                    <p:cNvSpPr/>
                    <p:nvPr/>
                  </p:nvSpPr>
                  <p:spPr bwMode="auto">
                    <a:xfrm rot="-3857754">
                      <a:off x="-442" y="898"/>
                      <a:ext cx="1062" cy="18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8" name="Freeform 79"/>
                    <p:cNvSpPr/>
                    <p:nvPr/>
                  </p:nvSpPr>
                  <p:spPr bwMode="auto">
                    <a:xfrm rot="-3857754">
                      <a:off x="209" y="139"/>
                      <a:ext cx="570" cy="2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54" name="Group 80"/>
                  <p:cNvGrpSpPr/>
                  <p:nvPr/>
                </p:nvGrpSpPr>
                <p:grpSpPr>
                  <a:xfrm>
                    <a:off x="3008" y="135"/>
                    <a:ext cx="1017" cy="1464"/>
                    <a:chOff x="0" y="0"/>
                    <a:chExt cx="1017" cy="1464"/>
                  </a:xfrm>
                </p:grpSpPr>
                <p:sp>
                  <p:nvSpPr>
                    <p:cNvPr id="225" name="Freeform 81"/>
                    <p:cNvSpPr/>
                    <p:nvPr/>
                  </p:nvSpPr>
                  <p:spPr bwMode="auto">
                    <a:xfrm rot="-2777260">
                      <a:off x="-438" y="749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6" name="Freeform 82"/>
                    <p:cNvSpPr/>
                    <p:nvPr/>
                  </p:nvSpPr>
                  <p:spPr bwMode="auto">
                    <a:xfrm rot="-2777260">
                      <a:off x="495" y="97"/>
                      <a:ext cx="622" cy="422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55" name="Group 83"/>
                  <p:cNvGrpSpPr/>
                  <p:nvPr/>
                </p:nvGrpSpPr>
                <p:grpSpPr>
                  <a:xfrm>
                    <a:off x="2804" y="4"/>
                    <a:ext cx="243" cy="1448"/>
                    <a:chOff x="0" y="0"/>
                    <a:chExt cx="243" cy="1448"/>
                  </a:xfrm>
                </p:grpSpPr>
                <p:sp>
                  <p:nvSpPr>
                    <p:cNvPr id="223" name="Freeform 84"/>
                    <p:cNvSpPr/>
                    <p:nvPr/>
                  </p:nvSpPr>
                  <p:spPr bwMode="auto">
                    <a:xfrm rot="-4903748">
                      <a:off x="-434" y="928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4" name="Freeform 85"/>
                    <p:cNvSpPr/>
                    <p:nvPr/>
                  </p:nvSpPr>
                  <p:spPr bwMode="auto">
                    <a:xfrm rot="-4903748">
                      <a:off x="-83" y="188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56" name="Group 86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0" y="0"/>
                    <a:chExt cx="1085" cy="2450"/>
                  </a:xfrm>
                </p:grpSpPr>
                <p:sp>
                  <p:nvSpPr>
                    <p:cNvPr id="221" name="Freeform 87"/>
                    <p:cNvSpPr/>
                    <p:nvPr/>
                  </p:nvSpPr>
                  <p:spPr bwMode="auto">
                    <a:xfrm rot="18335692" flipH="1">
                      <a:off x="68" y="706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2" name="Freeform 88"/>
                    <p:cNvSpPr/>
                    <p:nvPr/>
                  </p:nvSpPr>
                  <p:spPr bwMode="auto">
                    <a:xfrm rot="18335692" flipH="1">
                      <a:off x="-216" y="1739"/>
                      <a:ext cx="923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57" name="Group 89"/>
                  <p:cNvGrpSpPr/>
                  <p:nvPr/>
                </p:nvGrpSpPr>
                <p:grpSpPr>
                  <a:xfrm>
                    <a:off x="1529" y="1908"/>
                    <a:ext cx="766" cy="2373"/>
                    <a:chOff x="0" y="0"/>
                    <a:chExt cx="766" cy="2373"/>
                  </a:xfrm>
                </p:grpSpPr>
                <p:sp>
                  <p:nvSpPr>
                    <p:cNvPr id="219" name="Freeform 90"/>
                    <p:cNvSpPr/>
                    <p:nvPr/>
                  </p:nvSpPr>
                  <p:spPr bwMode="auto">
                    <a:xfrm rot="17542885" flipH="1">
                      <a:off x="-185" y="640"/>
                      <a:ext cx="1595" cy="3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0" name="Freeform 91"/>
                    <p:cNvSpPr/>
                    <p:nvPr/>
                  </p:nvSpPr>
                  <p:spPr bwMode="auto">
                    <a:xfrm rot="17542885" flipH="1">
                      <a:off x="-182" y="1700"/>
                      <a:ext cx="856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58" name="Group 92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0" y="0"/>
                    <a:chExt cx="492" cy="2604"/>
                  </a:xfrm>
                </p:grpSpPr>
                <p:sp>
                  <p:nvSpPr>
                    <p:cNvPr id="217" name="Freeform 93"/>
                    <p:cNvSpPr/>
                    <p:nvPr/>
                  </p:nvSpPr>
                  <p:spPr bwMode="auto">
                    <a:xfrm rot="16782062" flipH="1">
                      <a:off x="-520" y="703"/>
                      <a:ext cx="1710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8" name="Freeform 94"/>
                    <p:cNvSpPr/>
                    <p:nvPr/>
                  </p:nvSpPr>
                  <p:spPr bwMode="auto">
                    <a:xfrm rot="16782062" flipH="1">
                      <a:off x="-226" y="1905"/>
                      <a:ext cx="917" cy="471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59" name="Group 95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0" y="0"/>
                    <a:chExt cx="1125" cy="2426"/>
                  </a:xfrm>
                </p:grpSpPr>
                <p:sp>
                  <p:nvSpPr>
                    <p:cNvPr id="215" name="Freeform 96"/>
                    <p:cNvSpPr/>
                    <p:nvPr/>
                  </p:nvSpPr>
                  <p:spPr bwMode="auto">
                    <a:xfrm rot="3144576">
                      <a:off x="-708" y="706"/>
                      <a:ext cx="1724" cy="3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6" name="Freeform 97"/>
                    <p:cNvSpPr/>
                    <p:nvPr/>
                  </p:nvSpPr>
                  <p:spPr bwMode="auto">
                    <a:xfrm rot="3144576">
                      <a:off x="418" y="1716"/>
                      <a:ext cx="923" cy="48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60" name="Group 98"/>
                  <p:cNvGrpSpPr/>
                  <p:nvPr/>
                </p:nvGrpSpPr>
                <p:grpSpPr>
                  <a:xfrm>
                    <a:off x="3255" y="1838"/>
                    <a:ext cx="883" cy="2426"/>
                    <a:chOff x="0" y="0"/>
                    <a:chExt cx="883" cy="2426"/>
                  </a:xfrm>
                </p:grpSpPr>
                <p:sp>
                  <p:nvSpPr>
                    <p:cNvPr id="213" name="Freeform 99"/>
                    <p:cNvSpPr/>
                    <p:nvPr/>
                  </p:nvSpPr>
                  <p:spPr bwMode="auto">
                    <a:xfrm rot="3745735">
                      <a:off x="-675" y="675"/>
                      <a:ext cx="1649" cy="30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4" name="Freeform 100"/>
                    <p:cNvSpPr/>
                    <p:nvPr/>
                  </p:nvSpPr>
                  <p:spPr bwMode="auto">
                    <a:xfrm rot="3745735">
                      <a:off x="204" y="1748"/>
                      <a:ext cx="883" cy="47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61" name="Group 101"/>
                  <p:cNvGrpSpPr/>
                  <p:nvPr/>
                </p:nvGrpSpPr>
                <p:grpSpPr>
                  <a:xfrm>
                    <a:off x="3080" y="1955"/>
                    <a:ext cx="619" cy="2386"/>
                    <a:chOff x="0" y="0"/>
                    <a:chExt cx="619" cy="2386"/>
                  </a:xfrm>
                </p:grpSpPr>
                <p:sp>
                  <p:nvSpPr>
                    <p:cNvPr id="211" name="Freeform 102"/>
                    <p:cNvSpPr/>
                    <p:nvPr/>
                  </p:nvSpPr>
                  <p:spPr bwMode="auto">
                    <a:xfrm rot="4286818">
                      <a:off x="-677" y="678"/>
                      <a:ext cx="1599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2" name="Freeform 103"/>
                    <p:cNvSpPr/>
                    <p:nvPr/>
                  </p:nvSpPr>
                  <p:spPr bwMode="auto">
                    <a:xfrm rot="4286818">
                      <a:off x="-3" y="1761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62" name="Group 104"/>
                  <p:cNvGrpSpPr/>
                  <p:nvPr/>
                </p:nvGrpSpPr>
                <p:grpSpPr>
                  <a:xfrm>
                    <a:off x="2893" y="2073"/>
                    <a:ext cx="405" cy="2219"/>
                    <a:chOff x="0" y="0"/>
                    <a:chExt cx="405" cy="2219"/>
                  </a:xfrm>
                </p:grpSpPr>
                <p:sp>
                  <p:nvSpPr>
                    <p:cNvPr id="209" name="Freeform 105"/>
                    <p:cNvSpPr/>
                    <p:nvPr/>
                  </p:nvSpPr>
                  <p:spPr bwMode="auto">
                    <a:xfrm rot="4898956">
                      <a:off x="-612" y="610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0" name="Freeform 106"/>
                    <p:cNvSpPr/>
                    <p:nvPr/>
                  </p:nvSpPr>
                  <p:spPr bwMode="auto">
                    <a:xfrm rot="4898956">
                      <a:off x="-183" y="1631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263" name="Group 107"/>
                  <p:cNvGrpSpPr/>
                  <p:nvPr/>
                </p:nvGrpSpPr>
                <p:grpSpPr>
                  <a:xfrm>
                    <a:off x="2372" y="2107"/>
                    <a:ext cx="426" cy="2185"/>
                    <a:chOff x="0" y="0"/>
                    <a:chExt cx="426" cy="2185"/>
                  </a:xfrm>
                </p:grpSpPr>
                <p:sp>
                  <p:nvSpPr>
                    <p:cNvPr id="207" name="Freeform 108"/>
                    <p:cNvSpPr/>
                    <p:nvPr/>
                  </p:nvSpPr>
                  <p:spPr bwMode="auto">
                    <a:xfrm rot="5755659">
                      <a:off x="-386" y="625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8" name="Freeform 109"/>
                    <p:cNvSpPr/>
                    <p:nvPr/>
                  </p:nvSpPr>
                  <p:spPr bwMode="auto">
                    <a:xfrm rot="5755659">
                      <a:off x="-238" y="1651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8218" name="Group 110"/>
              <p:cNvGrpSpPr/>
              <p:nvPr/>
            </p:nvGrpSpPr>
            <p:grpSpPr>
              <a:xfrm>
                <a:off x="74" y="313"/>
                <a:ext cx="5459" cy="3667"/>
                <a:chOff x="0" y="0"/>
                <a:chExt cx="5459" cy="3667"/>
              </a:xfrm>
            </p:grpSpPr>
            <p:grpSp>
              <p:nvGrpSpPr>
                <p:cNvPr id="8219" name="Group 111"/>
                <p:cNvGrpSpPr/>
                <p:nvPr/>
              </p:nvGrpSpPr>
              <p:grpSpPr>
                <a:xfrm>
                  <a:off x="0" y="0"/>
                  <a:ext cx="5459" cy="3667"/>
                  <a:chOff x="0" y="0"/>
                  <a:chExt cx="5459" cy="3667"/>
                </a:xfrm>
              </p:grpSpPr>
              <p:sp>
                <p:nvSpPr>
                  <p:cNvPr id="164" name="Arc 112"/>
                  <p:cNvSpPr/>
                  <p:nvPr/>
                </p:nvSpPr>
                <p:spPr bwMode="auto">
                  <a:xfrm flipV="1">
                    <a:off x="2892" y="143"/>
                    <a:ext cx="2567" cy="2047"/>
                  </a:xfrm>
                  <a:custGeom>
                    <a:avLst/>
                    <a:gdLst>
                      <a:gd name="T0" fmla="*/ 2567 w 36729"/>
                      <a:gd name="T1" fmla="*/ 990 h 21600"/>
                      <a:gd name="T2" fmla="*/ 0 w 36729"/>
                      <a:gd name="T3" fmla="*/ 1156 h 21600"/>
                      <a:gd name="T4" fmla="*/ 1246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5" name="Arc 113"/>
                  <p:cNvSpPr/>
                  <p:nvPr/>
                </p:nvSpPr>
                <p:spPr bwMode="auto">
                  <a:xfrm flipH="1">
                    <a:off x="311" y="1288"/>
                    <a:ext cx="2017" cy="2379"/>
                  </a:xfrm>
                  <a:custGeom>
                    <a:avLst/>
                    <a:gdLst>
                      <a:gd name="T0" fmla="*/ 0 w 30473"/>
                      <a:gd name="T1" fmla="*/ 203 h 22305"/>
                      <a:gd name="T2" fmla="*/ 2016 w 30473"/>
                      <a:gd name="T3" fmla="*/ 2379 h 22305"/>
                      <a:gd name="T4" fmla="*/ 587 w 30473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6" name="Arc 114"/>
                  <p:cNvSpPr/>
                  <p:nvPr/>
                </p:nvSpPr>
                <p:spPr bwMode="auto">
                  <a:xfrm>
                    <a:off x="2955" y="868"/>
                    <a:ext cx="1426" cy="2380"/>
                  </a:xfrm>
                  <a:custGeom>
                    <a:avLst/>
                    <a:gdLst>
                      <a:gd name="T0" fmla="*/ 0 w 34812"/>
                      <a:gd name="T1" fmla="*/ 481 h 22305"/>
                      <a:gd name="T2" fmla="*/ 1426 w 34812"/>
                      <a:gd name="T3" fmla="*/ 2380 h 22305"/>
                      <a:gd name="T4" fmla="*/ 541 w 34812"/>
                      <a:gd name="T5" fmla="*/ 2305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7" name="Arc 115"/>
                  <p:cNvSpPr/>
                  <p:nvPr/>
                </p:nvSpPr>
                <p:spPr bwMode="auto">
                  <a:xfrm flipH="1">
                    <a:off x="-3" y="499"/>
                    <a:ext cx="2543" cy="2380"/>
                  </a:xfrm>
                  <a:custGeom>
                    <a:avLst/>
                    <a:gdLst>
                      <a:gd name="T0" fmla="*/ 0 w 36830"/>
                      <a:gd name="T1" fmla="*/ 670 h 22305"/>
                      <a:gd name="T2" fmla="*/ 2542 w 36830"/>
                      <a:gd name="T3" fmla="*/ 2380 h 22305"/>
                      <a:gd name="T4" fmla="*/ 1052 w 36830"/>
                      <a:gd name="T5" fmla="*/ 2305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8" name="Arc 116"/>
                  <p:cNvSpPr/>
                  <p:nvPr/>
                </p:nvSpPr>
                <p:spPr bwMode="auto">
                  <a:xfrm flipH="1">
                    <a:off x="714" y="0"/>
                    <a:ext cx="1851" cy="2304"/>
                  </a:xfrm>
                  <a:custGeom>
                    <a:avLst/>
                    <a:gdLst>
                      <a:gd name="T0" fmla="*/ 0 w 31881"/>
                      <a:gd name="T1" fmla="*/ 1068 h 21600"/>
                      <a:gd name="T2" fmla="*/ 1851 w 31881"/>
                      <a:gd name="T3" fmla="*/ 518 h 21600"/>
                      <a:gd name="T4" fmla="*/ 1058 w 31881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9" name="Arc 117"/>
                  <p:cNvSpPr/>
                  <p:nvPr/>
                </p:nvSpPr>
                <p:spPr bwMode="auto">
                  <a:xfrm>
                    <a:off x="2689" y="968"/>
                    <a:ext cx="765" cy="2304"/>
                  </a:xfrm>
                  <a:custGeom>
                    <a:avLst/>
                    <a:gdLst>
                      <a:gd name="T0" fmla="*/ 0 w 31146"/>
                      <a:gd name="T1" fmla="*/ 481 h 21600"/>
                      <a:gd name="T2" fmla="*/ 765 w 31146"/>
                      <a:gd name="T3" fmla="*/ 1020 h 21600"/>
                      <a:gd name="T4" fmla="*/ 325 w 31146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0" name="Freeform 118"/>
                  <p:cNvSpPr/>
                  <p:nvPr/>
                </p:nvSpPr>
                <p:spPr bwMode="auto">
                  <a:xfrm flipH="1">
                    <a:off x="1726" y="125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mpd="sng">
                    <a:solidFill>
                      <a:schemeClr val="fol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63" name="Freeform 119"/>
                <p:cNvSpPr/>
                <p:nvPr/>
              </p:nvSpPr>
              <p:spPr bwMode="auto">
                <a:xfrm rot="-1346631">
                  <a:off x="3206" y="1216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mpd="sng">
                  <a:solidFill>
                    <a:schemeClr val="accent2"/>
                  </a:solidFill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8202" name="Group 120"/>
            <p:cNvGrpSpPr/>
            <p:nvPr/>
          </p:nvGrpSpPr>
          <p:grpSpPr>
            <a:xfrm>
              <a:off x="163" y="262"/>
              <a:ext cx="4038" cy="2966"/>
              <a:chOff x="0" y="0"/>
              <a:chExt cx="5198" cy="3818"/>
            </a:xfrm>
          </p:grpSpPr>
          <p:sp>
            <p:nvSpPr>
              <p:cNvPr id="146" name="Freeform 121"/>
              <p:cNvSpPr/>
              <p:nvPr/>
            </p:nvSpPr>
            <p:spPr bwMode="auto">
              <a:xfrm flipH="1">
                <a:off x="1724" y="204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Arc 122"/>
              <p:cNvSpPr/>
              <p:nvPr/>
            </p:nvSpPr>
            <p:spPr bwMode="auto">
              <a:xfrm flipH="1">
                <a:off x="844" y="1514"/>
                <a:ext cx="2120" cy="2304"/>
              </a:xfrm>
              <a:custGeom>
                <a:avLst/>
                <a:gdLst>
                  <a:gd name="T0" fmla="*/ 537 w 21600"/>
                  <a:gd name="T1" fmla="*/ 0 h 21602"/>
                  <a:gd name="T2" fmla="*/ 2119 w 21600"/>
                  <a:gd name="T3" fmla="*/ 2304 h 21602"/>
                  <a:gd name="T4" fmla="*/ 0 w 21600"/>
                  <a:gd name="T5" fmla="*/ 2229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Arc 123"/>
              <p:cNvSpPr/>
              <p:nvPr/>
            </p:nvSpPr>
            <p:spPr bwMode="auto">
              <a:xfrm flipH="1">
                <a:off x="1056" y="1143"/>
                <a:ext cx="1246" cy="2379"/>
              </a:xfrm>
              <a:custGeom>
                <a:avLst/>
                <a:gdLst>
                  <a:gd name="T0" fmla="*/ 0 w 28940"/>
                  <a:gd name="T1" fmla="*/ 137 h 22305"/>
                  <a:gd name="T2" fmla="*/ 1246 w 28940"/>
                  <a:gd name="T3" fmla="*/ 2379 h 22305"/>
                  <a:gd name="T4" fmla="*/ 316 w 28940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Arc 124"/>
              <p:cNvSpPr/>
              <p:nvPr/>
            </p:nvSpPr>
            <p:spPr bwMode="auto">
              <a:xfrm flipH="1">
                <a:off x="0" y="832"/>
                <a:ext cx="2376" cy="2379"/>
              </a:xfrm>
              <a:custGeom>
                <a:avLst/>
                <a:gdLst>
                  <a:gd name="T0" fmla="*/ 0 w 34455"/>
                  <a:gd name="T1" fmla="*/ 452 h 22305"/>
                  <a:gd name="T2" fmla="*/ 2375 w 34455"/>
                  <a:gd name="T3" fmla="*/ 2379 h 22305"/>
                  <a:gd name="T4" fmla="*/ 886 w 34455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Arc 125"/>
              <p:cNvSpPr/>
              <p:nvPr/>
            </p:nvSpPr>
            <p:spPr bwMode="auto">
              <a:xfrm>
                <a:off x="2630" y="1166"/>
                <a:ext cx="381" cy="2379"/>
              </a:xfrm>
              <a:custGeom>
                <a:avLst/>
                <a:gdLst>
                  <a:gd name="T0" fmla="*/ 0 w 34812"/>
                  <a:gd name="T1" fmla="*/ 481 h 22305"/>
                  <a:gd name="T2" fmla="*/ 381 w 34812"/>
                  <a:gd name="T3" fmla="*/ 2379 h 22305"/>
                  <a:gd name="T4" fmla="*/ 145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Arc 126"/>
              <p:cNvSpPr/>
              <p:nvPr/>
            </p:nvSpPr>
            <p:spPr bwMode="auto">
              <a:xfrm>
                <a:off x="2730" y="1155"/>
                <a:ext cx="1004" cy="2379"/>
              </a:xfrm>
              <a:custGeom>
                <a:avLst/>
                <a:gdLst>
                  <a:gd name="T0" fmla="*/ 0 w 34812"/>
                  <a:gd name="T1" fmla="*/ 481 h 22305"/>
                  <a:gd name="T2" fmla="*/ 1004 w 34812"/>
                  <a:gd name="T3" fmla="*/ 2379 h 22305"/>
                  <a:gd name="T4" fmla="*/ 381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127"/>
              <p:cNvSpPr/>
              <p:nvPr/>
            </p:nvSpPr>
            <p:spPr bwMode="auto">
              <a:xfrm>
                <a:off x="3091" y="2298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128"/>
              <p:cNvSpPr/>
              <p:nvPr/>
            </p:nvSpPr>
            <p:spPr bwMode="auto">
              <a:xfrm rot="19660755" flipV="1">
                <a:off x="2336" y="1812"/>
                <a:ext cx="442" cy="83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129"/>
              <p:cNvSpPr/>
              <p:nvPr/>
            </p:nvSpPr>
            <p:spPr bwMode="auto">
              <a:xfrm flipH="1">
                <a:off x="279" y="2166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130"/>
              <p:cNvSpPr/>
              <p:nvPr/>
            </p:nvSpPr>
            <p:spPr bwMode="auto">
              <a:xfrm flipH="1">
                <a:off x="790" y="556"/>
                <a:ext cx="69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131"/>
              <p:cNvSpPr/>
              <p:nvPr/>
            </p:nvSpPr>
            <p:spPr bwMode="auto">
              <a:xfrm>
                <a:off x="4191" y="1942"/>
                <a:ext cx="1007" cy="160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132"/>
              <p:cNvSpPr/>
              <p:nvPr/>
            </p:nvSpPr>
            <p:spPr bwMode="auto">
              <a:xfrm>
                <a:off x="3667" y="1133"/>
                <a:ext cx="1519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133"/>
              <p:cNvSpPr/>
              <p:nvPr/>
            </p:nvSpPr>
            <p:spPr bwMode="auto">
              <a:xfrm>
                <a:off x="3724" y="0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134"/>
              <p:cNvSpPr/>
              <p:nvPr/>
            </p:nvSpPr>
            <p:spPr bwMode="auto">
              <a:xfrm rot="1346631" flipH="1">
                <a:off x="1492" y="1169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83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184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75" name="Rectangle 13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" name="Rectangle 1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7" name="Rectangle 1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>
          <a:xfrm>
            <a:off x="0" y="0"/>
            <a:ext cx="9148763" cy="6851650"/>
            <a:chOff x="0" y="0"/>
            <a:chExt cx="5763" cy="4316"/>
          </a:xfrm>
        </p:grpSpPr>
        <p:sp>
          <p:nvSpPr>
            <p:cNvPr id="45" name="Freeform 3"/>
            <p:cNvSpPr/>
            <p:nvPr/>
          </p:nvSpPr>
          <p:spPr bwMode="auto">
            <a:xfrm>
              <a:off x="5044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4"/>
            <p:cNvSpPr/>
            <p:nvPr/>
          </p:nvSpPr>
          <p:spPr bwMode="auto">
            <a:xfrm>
              <a:off x="5385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>
              <a:off x="5679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227" name="Group 6"/>
            <p:cNvGrpSpPr/>
            <p:nvPr/>
          </p:nvGrpSpPr>
          <p:grpSpPr>
            <a:xfrm>
              <a:off x="287" y="0"/>
              <a:ext cx="5098" cy="4316"/>
              <a:chOff x="0" y="0"/>
              <a:chExt cx="5098" cy="4316"/>
            </a:xfrm>
          </p:grpSpPr>
          <p:sp>
            <p:nvSpPr>
              <p:cNvPr id="68" name="Freeform 7"/>
              <p:cNvSpPr/>
              <p:nvPr/>
            </p:nvSpPr>
            <p:spPr bwMode="auto">
              <a:xfrm>
                <a:off x="2501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8"/>
              <p:cNvSpPr/>
              <p:nvPr/>
            </p:nvSpPr>
            <p:spPr bwMode="auto">
              <a:xfrm>
                <a:off x="2801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9"/>
              <p:cNvSpPr/>
              <p:nvPr/>
            </p:nvSpPr>
            <p:spPr bwMode="auto">
              <a:xfrm>
                <a:off x="3070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10"/>
              <p:cNvSpPr/>
              <p:nvPr/>
            </p:nvSpPr>
            <p:spPr bwMode="auto">
              <a:xfrm>
                <a:off x="3388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11"/>
              <p:cNvSpPr/>
              <p:nvPr/>
            </p:nvSpPr>
            <p:spPr bwMode="auto">
              <a:xfrm>
                <a:off x="3658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12"/>
              <p:cNvSpPr/>
              <p:nvPr/>
            </p:nvSpPr>
            <p:spPr bwMode="auto">
              <a:xfrm>
                <a:off x="3958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13"/>
              <p:cNvSpPr/>
              <p:nvPr/>
            </p:nvSpPr>
            <p:spPr bwMode="auto">
              <a:xfrm>
                <a:off x="4234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14"/>
              <p:cNvSpPr/>
              <p:nvPr/>
            </p:nvSpPr>
            <p:spPr bwMode="auto">
              <a:xfrm>
                <a:off x="2111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15"/>
              <p:cNvSpPr/>
              <p:nvPr/>
            </p:nvSpPr>
            <p:spPr bwMode="auto">
              <a:xfrm>
                <a:off x="1679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16"/>
              <p:cNvSpPr/>
              <p:nvPr/>
            </p:nvSpPr>
            <p:spPr bwMode="auto">
              <a:xfrm>
                <a:off x="1278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17"/>
              <p:cNvSpPr/>
              <p:nvPr/>
            </p:nvSpPr>
            <p:spPr bwMode="auto">
              <a:xfrm>
                <a:off x="840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18"/>
              <p:cNvSpPr/>
              <p:nvPr/>
            </p:nvSpPr>
            <p:spPr bwMode="auto">
              <a:xfrm>
                <a:off x="414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19"/>
              <p:cNvSpPr/>
              <p:nvPr/>
            </p:nvSpPr>
            <p:spPr bwMode="auto">
              <a:xfrm>
                <a:off x="0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9" name="Freeform 20"/>
            <p:cNvSpPr/>
            <p:nvPr/>
          </p:nvSpPr>
          <p:spPr bwMode="auto">
            <a:xfrm>
              <a:off x="5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5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4775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5040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5351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5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5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Line 28"/>
            <p:cNvSpPr>
              <a:spLocks noChangeShapeType="1"/>
            </p:cNvSpPr>
            <p:nvPr/>
          </p:nvSpPr>
          <p:spPr bwMode="auto">
            <a:xfrm>
              <a:off x="0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Line 29"/>
            <p:cNvSpPr>
              <a:spLocks noChangeShapeType="1"/>
            </p:cNvSpPr>
            <p:nvPr/>
          </p:nvSpPr>
          <p:spPr bwMode="auto">
            <a:xfrm>
              <a:off x="0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Line 30"/>
            <p:cNvSpPr>
              <a:spLocks noChangeShapeType="1"/>
            </p:cNvSpPr>
            <p:nvPr/>
          </p:nvSpPr>
          <p:spPr bwMode="auto">
            <a:xfrm>
              <a:off x="0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239" name="Group 31"/>
            <p:cNvGrpSpPr/>
            <p:nvPr/>
          </p:nvGrpSpPr>
          <p:grpSpPr>
            <a:xfrm>
              <a:off x="0" y="392"/>
              <a:ext cx="5758" cy="1571"/>
              <a:chOff x="0" y="0"/>
              <a:chExt cx="5758" cy="1571"/>
            </a:xfrm>
          </p:grpSpPr>
          <p:sp>
            <p:nvSpPr>
              <p:cNvPr id="63" name="Line 32"/>
              <p:cNvSpPr>
                <a:spLocks noChangeShapeType="1"/>
              </p:cNvSpPr>
              <p:nvPr/>
            </p:nvSpPr>
            <p:spPr bwMode="auto">
              <a:xfrm>
                <a:off x="0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Line 33"/>
              <p:cNvSpPr>
                <a:spLocks noChangeShapeType="1"/>
              </p:cNvSpPr>
              <p:nvPr/>
            </p:nvSpPr>
            <p:spPr bwMode="auto">
              <a:xfrm>
                <a:off x="0" y="1571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Line 34"/>
              <p:cNvSpPr>
                <a:spLocks noChangeShapeType="1"/>
              </p:cNvSpPr>
              <p:nvPr/>
            </p:nvSpPr>
            <p:spPr bwMode="auto">
              <a:xfrm>
                <a:off x="0" y="1178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Line 35"/>
              <p:cNvSpPr>
                <a:spLocks noChangeShapeType="1"/>
              </p:cNvSpPr>
              <p:nvPr/>
            </p:nvSpPr>
            <p:spPr bwMode="auto">
              <a:xfrm>
                <a:off x="0" y="785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Line 36"/>
              <p:cNvSpPr>
                <a:spLocks noChangeShapeType="1"/>
              </p:cNvSpPr>
              <p:nvPr/>
            </p:nvSpPr>
            <p:spPr bwMode="auto">
              <a:xfrm>
                <a:off x="0" y="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1" name="Line 37"/>
            <p:cNvSpPr>
              <a:spLocks noChangeShapeType="1"/>
            </p:cNvSpPr>
            <p:nvPr/>
          </p:nvSpPr>
          <p:spPr bwMode="auto">
            <a:xfrm>
              <a:off x="0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Line 38"/>
            <p:cNvSpPr>
              <a:spLocks noChangeShapeType="1"/>
            </p:cNvSpPr>
            <p:nvPr/>
          </p:nvSpPr>
          <p:spPr bwMode="auto">
            <a:xfrm>
              <a:off x="0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5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81" name="Rectangle 4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4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>
          <a:xfrm>
            <a:off x="2084388" y="296863"/>
            <a:ext cx="6823075" cy="5353050"/>
            <a:chOff x="0" y="0"/>
            <a:chExt cx="4298" cy="3372"/>
          </a:xfrm>
        </p:grpSpPr>
        <p:grpSp>
          <p:nvGrpSpPr>
            <p:cNvPr id="10248" name="Group 3"/>
            <p:cNvGrpSpPr/>
            <p:nvPr/>
          </p:nvGrpSpPr>
          <p:grpSpPr>
            <a:xfrm>
              <a:off x="881" y="414"/>
              <a:ext cx="596" cy="447"/>
              <a:chOff x="0" y="0"/>
              <a:chExt cx="768" cy="576"/>
            </a:xfrm>
          </p:grpSpPr>
          <p:sp>
            <p:nvSpPr>
              <p:cNvPr id="273" name="Oval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Oval 5"/>
              <p:cNvSpPr>
                <a:spLocks noChangeArrowheads="1"/>
              </p:cNvSpPr>
              <p:nvPr/>
            </p:nvSpPr>
            <p:spPr bwMode="auto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249" name="Group 6"/>
            <p:cNvGrpSpPr/>
            <p:nvPr/>
          </p:nvGrpSpPr>
          <p:grpSpPr>
            <a:xfrm>
              <a:off x="0" y="0"/>
              <a:ext cx="4298" cy="3372"/>
              <a:chOff x="0" y="0"/>
              <a:chExt cx="5533" cy="4341"/>
            </a:xfrm>
          </p:grpSpPr>
          <p:grpSp>
            <p:nvGrpSpPr>
              <p:cNvPr id="10265" name="Group 7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10276" name="Group 8"/>
                <p:cNvGrpSpPr/>
                <p:nvPr/>
              </p:nvGrpSpPr>
              <p:grpSpPr>
                <a:xfrm>
                  <a:off x="1339" y="786"/>
                  <a:ext cx="2919" cy="2151"/>
                  <a:chOff x="0" y="0"/>
                  <a:chExt cx="2919" cy="2151"/>
                </a:xfrm>
              </p:grpSpPr>
              <p:sp>
                <p:nvSpPr>
                  <p:cNvPr id="271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"/>
                    <a:ext cx="2922" cy="21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2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1115" y="787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277" name="Group 11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10278" name="Group 12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0" y="0"/>
                    <a:chExt cx="1258" cy="2327"/>
                  </a:xfrm>
                </p:grpSpPr>
                <p:sp>
                  <p:nvSpPr>
                    <p:cNvPr id="269" name="Freeform 13"/>
                    <p:cNvSpPr/>
                    <p:nvPr/>
                  </p:nvSpPr>
                  <p:spPr bwMode="auto">
                    <a:xfrm rot="2711884">
                      <a:off x="-706" y="70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70" name="Freeform 14"/>
                    <p:cNvSpPr/>
                    <p:nvPr/>
                  </p:nvSpPr>
                  <p:spPr bwMode="auto">
                    <a:xfrm rot="2711884">
                      <a:off x="551" y="1619"/>
                      <a:ext cx="922" cy="48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79" name="Group 15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267" name="Freeform 16"/>
                    <p:cNvSpPr/>
                    <p:nvPr/>
                  </p:nvSpPr>
                  <p:spPr bwMode="auto">
                    <a:xfrm rot="2104081">
                      <a:off x="0" y="3"/>
                      <a:ext cx="1814" cy="34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8" name="Freeform 17"/>
                    <p:cNvSpPr/>
                    <p:nvPr/>
                  </p:nvSpPr>
                  <p:spPr bwMode="auto">
                    <a:xfrm rot="2104081">
                      <a:off x="1488" y="787"/>
                      <a:ext cx="975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0" name="Group 18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265" name="Freeform 19"/>
                    <p:cNvSpPr/>
                    <p:nvPr/>
                  </p:nvSpPr>
                  <p:spPr bwMode="auto">
                    <a:xfrm rot="1582915">
                      <a:off x="0" y="0"/>
                      <a:ext cx="1735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6" name="Freeform 20"/>
                    <p:cNvSpPr/>
                    <p:nvPr/>
                  </p:nvSpPr>
                  <p:spPr bwMode="auto">
                    <a:xfrm rot="1582915">
                      <a:off x="1545" y="588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1" name="Group 21"/>
                  <p:cNvGrpSpPr/>
                  <p:nvPr/>
                </p:nvGrpSpPr>
                <p:grpSpPr>
                  <a:xfrm>
                    <a:off x="2998" y="1608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263" name="Freeform 22"/>
                    <p:cNvSpPr/>
                    <p:nvPr/>
                  </p:nvSpPr>
                  <p:spPr bwMode="auto">
                    <a:xfrm rot="1080363">
                      <a:off x="0" y="0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4" name="Freeform 23"/>
                    <p:cNvSpPr/>
                    <p:nvPr/>
                  </p:nvSpPr>
                  <p:spPr bwMode="auto">
                    <a:xfrm rot="1080363">
                      <a:off x="1571" y="400"/>
                      <a:ext cx="901" cy="52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2" name="Group 24"/>
                  <p:cNvGrpSpPr/>
                  <p:nvPr/>
                </p:nvGrpSpPr>
                <p:grpSpPr>
                  <a:xfrm>
                    <a:off x="3032" y="1386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261" name="Freeform 25"/>
                    <p:cNvSpPr/>
                    <p:nvPr/>
                  </p:nvSpPr>
                  <p:spPr bwMode="auto">
                    <a:xfrm rot="463793">
                      <a:off x="0" y="0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2" name="Freeform 26"/>
                    <p:cNvSpPr/>
                    <p:nvPr/>
                  </p:nvSpPr>
                  <p:spPr bwMode="auto">
                    <a:xfrm rot="463793">
                      <a:off x="1511" y="168"/>
                      <a:ext cx="828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3" name="Group 27"/>
                  <p:cNvGrpSpPr/>
                  <p:nvPr/>
                </p:nvGrpSpPr>
                <p:grpSpPr>
                  <a:xfrm>
                    <a:off x="3057" y="1241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259" name="Freeform 28"/>
                    <p:cNvSpPr/>
                    <p:nvPr/>
                  </p:nvSpPr>
                  <p:spPr bwMode="auto">
                    <a:xfrm rot="-84181">
                      <a:off x="0" y="21"/>
                      <a:ext cx="1404" cy="21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0" name="Freeform 29"/>
                    <p:cNvSpPr/>
                    <p:nvPr/>
                  </p:nvSpPr>
                  <p:spPr bwMode="auto">
                    <a:xfrm rot="-84181">
                      <a:off x="1396" y="0"/>
                      <a:ext cx="754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4" name="Group 30"/>
                  <p:cNvGrpSpPr/>
                  <p:nvPr/>
                </p:nvGrpSpPr>
                <p:grpSpPr>
                  <a:xfrm>
                    <a:off x="3012" y="889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257" name="Freeform 31"/>
                    <p:cNvSpPr/>
                    <p:nvPr/>
                  </p:nvSpPr>
                  <p:spPr bwMode="auto">
                    <a:xfrm rot="-802577">
                      <a:off x="0" y="212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8" name="Freeform 32"/>
                    <p:cNvSpPr/>
                    <p:nvPr/>
                  </p:nvSpPr>
                  <p:spPr bwMode="auto">
                    <a:xfrm rot="-802577">
                      <a:off x="1217" y="3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5" name="Group 33"/>
                  <p:cNvGrpSpPr/>
                  <p:nvPr/>
                </p:nvGrpSpPr>
                <p:grpSpPr>
                  <a:xfrm>
                    <a:off x="711" y="1625"/>
                    <a:ext cx="1257" cy="2326"/>
                    <a:chOff x="0" y="0"/>
                    <a:chExt cx="1257" cy="2326"/>
                  </a:xfrm>
                </p:grpSpPr>
                <p:sp>
                  <p:nvSpPr>
                    <p:cNvPr id="255" name="Freeform 34"/>
                    <p:cNvSpPr/>
                    <p:nvPr/>
                  </p:nvSpPr>
                  <p:spPr bwMode="auto">
                    <a:xfrm rot="18888116" flipH="1">
                      <a:off x="239" y="706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6" name="Freeform 35"/>
                    <p:cNvSpPr/>
                    <p:nvPr/>
                  </p:nvSpPr>
                  <p:spPr bwMode="auto">
                    <a:xfrm rot="18888116" flipH="1">
                      <a:off x="-216" y="1617"/>
                      <a:ext cx="923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6" name="Group 36"/>
                  <p:cNvGrpSpPr/>
                  <p:nvPr/>
                </p:nvGrpSpPr>
                <p:grpSpPr>
                  <a:xfrm>
                    <a:off x="69" y="2168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253" name="Freeform 37"/>
                    <p:cNvSpPr/>
                    <p:nvPr/>
                  </p:nvSpPr>
                  <p:spPr bwMode="auto">
                    <a:xfrm rot="19495919" flipH="1">
                      <a:off x="649" y="0"/>
                      <a:ext cx="1814" cy="34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4" name="Freeform 38"/>
                    <p:cNvSpPr/>
                    <p:nvPr/>
                  </p:nvSpPr>
                  <p:spPr bwMode="auto">
                    <a:xfrm rot="19495919" flipH="1">
                      <a:off x="3" y="788"/>
                      <a:ext cx="975" cy="54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7" name="Group 39"/>
                  <p:cNvGrpSpPr/>
                  <p:nvPr/>
                </p:nvGrpSpPr>
                <p:grpSpPr>
                  <a:xfrm>
                    <a:off x="22" y="1981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251" name="Freeform 40"/>
                    <p:cNvSpPr/>
                    <p:nvPr/>
                  </p:nvSpPr>
                  <p:spPr bwMode="auto">
                    <a:xfrm rot="20017085" flipH="1">
                      <a:off x="741" y="0"/>
                      <a:ext cx="1733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2" name="Freeform 41"/>
                    <p:cNvSpPr/>
                    <p:nvPr/>
                  </p:nvSpPr>
                  <p:spPr bwMode="auto">
                    <a:xfrm rot="20017085" flipH="1">
                      <a:off x="0" y="587"/>
                      <a:ext cx="932" cy="474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8" name="Group 42"/>
                  <p:cNvGrpSpPr/>
                  <p:nvPr/>
                </p:nvGrpSpPr>
                <p:grpSpPr>
                  <a:xfrm>
                    <a:off x="0" y="1785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249" name="Freeform 43"/>
                    <p:cNvSpPr/>
                    <p:nvPr/>
                  </p:nvSpPr>
                  <p:spPr bwMode="auto">
                    <a:xfrm rot="20519637" flipH="1">
                      <a:off x="794" y="3"/>
                      <a:ext cx="1675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0" name="Freeform 44"/>
                    <p:cNvSpPr/>
                    <p:nvPr/>
                  </p:nvSpPr>
                  <p:spPr bwMode="auto">
                    <a:xfrm rot="20519637" flipH="1">
                      <a:off x="0" y="401"/>
                      <a:ext cx="901" cy="52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89" name="Group 45"/>
                  <p:cNvGrpSpPr/>
                  <p:nvPr/>
                </p:nvGrpSpPr>
                <p:grpSpPr>
                  <a:xfrm>
                    <a:off x="96" y="1563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247" name="Freeform 46"/>
                    <p:cNvSpPr/>
                    <p:nvPr/>
                  </p:nvSpPr>
                  <p:spPr bwMode="auto">
                    <a:xfrm rot="21136207" flipH="1">
                      <a:off x="797" y="0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8" name="Freeform 47"/>
                    <p:cNvSpPr/>
                    <p:nvPr/>
                  </p:nvSpPr>
                  <p:spPr bwMode="auto">
                    <a:xfrm rot="21136207" flipH="1">
                      <a:off x="3" y="167"/>
                      <a:ext cx="828" cy="48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0" name="Group 48"/>
                  <p:cNvGrpSpPr/>
                  <p:nvPr/>
                </p:nvGrpSpPr>
                <p:grpSpPr>
                  <a:xfrm>
                    <a:off x="263" y="1418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245" name="Freeform 49"/>
                    <p:cNvSpPr/>
                    <p:nvPr/>
                  </p:nvSpPr>
                  <p:spPr bwMode="auto">
                    <a:xfrm rot="84181" flipH="1">
                      <a:off x="745" y="20"/>
                      <a:ext cx="1402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6" name="Freeform 50"/>
                    <p:cNvSpPr/>
                    <p:nvPr/>
                  </p:nvSpPr>
                  <p:spPr bwMode="auto">
                    <a:xfrm rot="84181" flipH="1">
                      <a:off x="0" y="-3"/>
                      <a:ext cx="754" cy="34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1" name="Group 51"/>
                  <p:cNvGrpSpPr/>
                  <p:nvPr/>
                </p:nvGrpSpPr>
                <p:grpSpPr>
                  <a:xfrm>
                    <a:off x="579" y="1066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243" name="Freeform 52"/>
                    <p:cNvSpPr/>
                    <p:nvPr/>
                  </p:nvSpPr>
                  <p:spPr bwMode="auto">
                    <a:xfrm rot="802577" flipH="1">
                      <a:off x="647" y="212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4" name="Freeform 53"/>
                    <p:cNvSpPr/>
                    <p:nvPr/>
                  </p:nvSpPr>
                  <p:spPr bwMode="auto">
                    <a:xfrm rot="802577" flipH="1">
                      <a:off x="0" y="0"/>
                      <a:ext cx="662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2" name="Group 54"/>
                  <p:cNvGrpSpPr/>
                  <p:nvPr/>
                </p:nvGrpSpPr>
                <p:grpSpPr>
                  <a:xfrm>
                    <a:off x="690" y="871"/>
                    <a:ext cx="1850" cy="554"/>
                    <a:chOff x="0" y="0"/>
                    <a:chExt cx="1850" cy="554"/>
                  </a:xfrm>
                </p:grpSpPr>
                <p:sp>
                  <p:nvSpPr>
                    <p:cNvPr id="241" name="Freeform 55"/>
                    <p:cNvSpPr/>
                    <p:nvPr/>
                  </p:nvSpPr>
                  <p:spPr bwMode="auto">
                    <a:xfrm rot="1277472" flipH="1">
                      <a:off x="617" y="33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2" name="Freeform 56"/>
                    <p:cNvSpPr/>
                    <p:nvPr/>
                  </p:nvSpPr>
                  <p:spPr bwMode="auto">
                    <a:xfrm rot="1277472" flipH="1">
                      <a:off x="0" y="3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3" name="Group 57"/>
                  <p:cNvGrpSpPr/>
                  <p:nvPr/>
                </p:nvGrpSpPr>
                <p:grpSpPr>
                  <a:xfrm>
                    <a:off x="911" y="589"/>
                    <a:ext cx="1767" cy="743"/>
                    <a:chOff x="0" y="0"/>
                    <a:chExt cx="1767" cy="743"/>
                  </a:xfrm>
                </p:grpSpPr>
                <p:sp>
                  <p:nvSpPr>
                    <p:cNvPr id="239" name="Freeform 58"/>
                    <p:cNvSpPr/>
                    <p:nvPr/>
                  </p:nvSpPr>
                  <p:spPr bwMode="auto">
                    <a:xfrm rot="2028409" flipH="1">
                      <a:off x="535" y="528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0" name="Freeform 59"/>
                    <p:cNvSpPr/>
                    <p:nvPr/>
                  </p:nvSpPr>
                  <p:spPr bwMode="auto">
                    <a:xfrm rot="2028409" flipH="1">
                      <a:off x="0" y="3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4" name="Group 60"/>
                  <p:cNvGrpSpPr/>
                  <p:nvPr/>
                </p:nvGrpSpPr>
                <p:grpSpPr>
                  <a:xfrm>
                    <a:off x="1120" y="300"/>
                    <a:ext cx="1693" cy="892"/>
                    <a:chOff x="0" y="0"/>
                    <a:chExt cx="1693" cy="892"/>
                  </a:xfrm>
                </p:grpSpPr>
                <p:sp>
                  <p:nvSpPr>
                    <p:cNvPr id="237" name="Freeform 61"/>
                    <p:cNvSpPr/>
                    <p:nvPr/>
                  </p:nvSpPr>
                  <p:spPr bwMode="auto">
                    <a:xfrm rot="2664423" flipH="1">
                      <a:off x="442" y="6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8" name="Freeform 62"/>
                    <p:cNvSpPr/>
                    <p:nvPr/>
                  </p:nvSpPr>
                  <p:spPr bwMode="auto">
                    <a:xfrm rot="2664423" flipH="1">
                      <a:off x="0" y="0"/>
                      <a:ext cx="672" cy="33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5" name="Group 63"/>
                  <p:cNvGrpSpPr/>
                  <p:nvPr/>
                </p:nvGrpSpPr>
                <p:grpSpPr>
                  <a:xfrm>
                    <a:off x="1707" y="76"/>
                    <a:ext cx="778" cy="1512"/>
                    <a:chOff x="0" y="0"/>
                    <a:chExt cx="778" cy="1512"/>
                  </a:xfrm>
                </p:grpSpPr>
                <p:sp>
                  <p:nvSpPr>
                    <p:cNvPr id="235" name="Freeform 64"/>
                    <p:cNvSpPr/>
                    <p:nvPr/>
                  </p:nvSpPr>
                  <p:spPr bwMode="auto">
                    <a:xfrm rot="3473776" flipH="1">
                      <a:off x="119" y="854"/>
                      <a:ext cx="1101" cy="2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6" name="Freeform 65"/>
                    <p:cNvSpPr/>
                    <p:nvPr/>
                  </p:nvSpPr>
                  <p:spPr bwMode="auto">
                    <a:xfrm rot="3473776" flipH="1">
                      <a:off x="-127" y="127"/>
                      <a:ext cx="591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6" name="Group 66"/>
                  <p:cNvGrpSpPr/>
                  <p:nvPr/>
                </p:nvGrpSpPr>
                <p:grpSpPr>
                  <a:xfrm>
                    <a:off x="2009" y="0"/>
                    <a:ext cx="634" cy="1534"/>
                    <a:chOff x="0" y="0"/>
                    <a:chExt cx="634" cy="1534"/>
                  </a:xfrm>
                </p:grpSpPr>
                <p:sp>
                  <p:nvSpPr>
                    <p:cNvPr id="233" name="Freeform 67"/>
                    <p:cNvSpPr/>
                    <p:nvPr/>
                  </p:nvSpPr>
                  <p:spPr bwMode="auto">
                    <a:xfrm rot="4126479" flipH="1">
                      <a:off x="-5" y="895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4" name="Freeform 68"/>
                    <p:cNvSpPr/>
                    <p:nvPr/>
                  </p:nvSpPr>
                  <p:spPr bwMode="auto">
                    <a:xfrm rot="4126479" flipH="1">
                      <a:off x="-115" y="118"/>
                      <a:ext cx="569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7" name="Group 69"/>
                  <p:cNvGrpSpPr/>
                  <p:nvPr/>
                </p:nvGrpSpPr>
                <p:grpSpPr>
                  <a:xfrm>
                    <a:off x="2896" y="644"/>
                    <a:ext cx="1845" cy="566"/>
                    <a:chOff x="0" y="0"/>
                    <a:chExt cx="1845" cy="566"/>
                  </a:xfrm>
                </p:grpSpPr>
                <p:sp>
                  <p:nvSpPr>
                    <p:cNvPr id="231" name="Freeform 70"/>
                    <p:cNvSpPr/>
                    <p:nvPr/>
                  </p:nvSpPr>
                  <p:spPr bwMode="auto">
                    <a:xfrm rot="-1325435">
                      <a:off x="3" y="351"/>
                      <a:ext cx="123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2" name="Freeform 71"/>
                    <p:cNvSpPr/>
                    <p:nvPr/>
                  </p:nvSpPr>
                  <p:spPr bwMode="auto">
                    <a:xfrm rot="-1325435">
                      <a:off x="1185" y="0"/>
                      <a:ext cx="663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298" name="Group 72"/>
                  <p:cNvGrpSpPr/>
                  <p:nvPr/>
                </p:nvGrpSpPr>
                <p:grpSpPr>
                  <a:xfrm>
                    <a:off x="2757" y="417"/>
                    <a:ext cx="1781" cy="717"/>
                    <a:chOff x="0" y="0"/>
                    <a:chExt cx="1781" cy="717"/>
                  </a:xfrm>
                </p:grpSpPr>
                <p:sp>
                  <p:nvSpPr>
                    <p:cNvPr id="229" name="Freeform 73"/>
                    <p:cNvSpPr/>
                    <p:nvPr/>
                  </p:nvSpPr>
                  <p:spPr bwMode="auto">
                    <a:xfrm rot="-1921064">
                      <a:off x="0" y="502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0" name="Freeform 74"/>
                    <p:cNvSpPr/>
                    <p:nvPr/>
                  </p:nvSpPr>
                  <p:spPr bwMode="auto">
                    <a:xfrm rot="-1921064">
                      <a:off x="1119" y="0"/>
                      <a:ext cx="662" cy="33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194" name="Freeform 75"/>
                  <p:cNvSpPr/>
                  <p:nvPr/>
                </p:nvSpPr>
                <p:spPr bwMode="auto">
                  <a:xfrm rot="4578754" flipH="1">
                    <a:off x="2174" y="948"/>
                    <a:ext cx="1027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95" name="Freeform 76"/>
                  <p:cNvSpPr/>
                  <p:nvPr/>
                </p:nvSpPr>
                <p:spPr bwMode="auto">
                  <a:xfrm rot="4578754" flipH="1">
                    <a:off x="2197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0301" name="Group 77"/>
                  <p:cNvGrpSpPr/>
                  <p:nvPr/>
                </p:nvGrpSpPr>
                <p:grpSpPr>
                  <a:xfrm>
                    <a:off x="2874" y="13"/>
                    <a:ext cx="640" cy="1520"/>
                    <a:chOff x="0" y="0"/>
                    <a:chExt cx="640" cy="1520"/>
                  </a:xfrm>
                </p:grpSpPr>
                <p:sp>
                  <p:nvSpPr>
                    <p:cNvPr id="227" name="Freeform 78"/>
                    <p:cNvSpPr/>
                    <p:nvPr/>
                  </p:nvSpPr>
                  <p:spPr bwMode="auto">
                    <a:xfrm rot="-3857754">
                      <a:off x="-442" y="898"/>
                      <a:ext cx="1062" cy="18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8" name="Freeform 79"/>
                    <p:cNvSpPr/>
                    <p:nvPr/>
                  </p:nvSpPr>
                  <p:spPr bwMode="auto">
                    <a:xfrm rot="-3857754">
                      <a:off x="209" y="139"/>
                      <a:ext cx="570" cy="2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2" name="Group 80"/>
                  <p:cNvGrpSpPr/>
                  <p:nvPr/>
                </p:nvGrpSpPr>
                <p:grpSpPr>
                  <a:xfrm>
                    <a:off x="3008" y="135"/>
                    <a:ext cx="1017" cy="1464"/>
                    <a:chOff x="0" y="0"/>
                    <a:chExt cx="1017" cy="1464"/>
                  </a:xfrm>
                </p:grpSpPr>
                <p:sp>
                  <p:nvSpPr>
                    <p:cNvPr id="225" name="Freeform 81"/>
                    <p:cNvSpPr/>
                    <p:nvPr/>
                  </p:nvSpPr>
                  <p:spPr bwMode="auto">
                    <a:xfrm rot="-2777260">
                      <a:off x="-438" y="749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6" name="Freeform 82"/>
                    <p:cNvSpPr/>
                    <p:nvPr/>
                  </p:nvSpPr>
                  <p:spPr bwMode="auto">
                    <a:xfrm rot="-2777260">
                      <a:off x="495" y="97"/>
                      <a:ext cx="622" cy="422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3" name="Group 83"/>
                  <p:cNvGrpSpPr/>
                  <p:nvPr/>
                </p:nvGrpSpPr>
                <p:grpSpPr>
                  <a:xfrm>
                    <a:off x="2804" y="4"/>
                    <a:ext cx="243" cy="1448"/>
                    <a:chOff x="0" y="0"/>
                    <a:chExt cx="243" cy="1448"/>
                  </a:xfrm>
                </p:grpSpPr>
                <p:sp>
                  <p:nvSpPr>
                    <p:cNvPr id="223" name="Freeform 84"/>
                    <p:cNvSpPr/>
                    <p:nvPr/>
                  </p:nvSpPr>
                  <p:spPr bwMode="auto">
                    <a:xfrm rot="-4903748">
                      <a:off x="-434" y="928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4" name="Freeform 85"/>
                    <p:cNvSpPr/>
                    <p:nvPr/>
                  </p:nvSpPr>
                  <p:spPr bwMode="auto">
                    <a:xfrm rot="-4903748">
                      <a:off x="-83" y="188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4" name="Group 86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0" y="0"/>
                    <a:chExt cx="1085" cy="2450"/>
                  </a:xfrm>
                </p:grpSpPr>
                <p:sp>
                  <p:nvSpPr>
                    <p:cNvPr id="221" name="Freeform 87"/>
                    <p:cNvSpPr/>
                    <p:nvPr/>
                  </p:nvSpPr>
                  <p:spPr bwMode="auto">
                    <a:xfrm rot="18335692" flipH="1">
                      <a:off x="68" y="706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2" name="Freeform 88"/>
                    <p:cNvSpPr/>
                    <p:nvPr/>
                  </p:nvSpPr>
                  <p:spPr bwMode="auto">
                    <a:xfrm rot="18335692" flipH="1">
                      <a:off x="-216" y="1739"/>
                      <a:ext cx="923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5" name="Group 89"/>
                  <p:cNvGrpSpPr/>
                  <p:nvPr/>
                </p:nvGrpSpPr>
                <p:grpSpPr>
                  <a:xfrm>
                    <a:off x="1529" y="1908"/>
                    <a:ext cx="766" cy="2373"/>
                    <a:chOff x="0" y="0"/>
                    <a:chExt cx="766" cy="2373"/>
                  </a:xfrm>
                </p:grpSpPr>
                <p:sp>
                  <p:nvSpPr>
                    <p:cNvPr id="219" name="Freeform 90"/>
                    <p:cNvSpPr/>
                    <p:nvPr/>
                  </p:nvSpPr>
                  <p:spPr bwMode="auto">
                    <a:xfrm rot="17542885" flipH="1">
                      <a:off x="-185" y="640"/>
                      <a:ext cx="1595" cy="3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0" name="Freeform 91"/>
                    <p:cNvSpPr/>
                    <p:nvPr/>
                  </p:nvSpPr>
                  <p:spPr bwMode="auto">
                    <a:xfrm rot="17542885" flipH="1">
                      <a:off x="-182" y="1700"/>
                      <a:ext cx="856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6" name="Group 92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0" y="0"/>
                    <a:chExt cx="492" cy="2604"/>
                  </a:xfrm>
                </p:grpSpPr>
                <p:sp>
                  <p:nvSpPr>
                    <p:cNvPr id="217" name="Freeform 93"/>
                    <p:cNvSpPr/>
                    <p:nvPr/>
                  </p:nvSpPr>
                  <p:spPr bwMode="auto">
                    <a:xfrm rot="16782062" flipH="1">
                      <a:off x="-520" y="703"/>
                      <a:ext cx="1710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8" name="Freeform 94"/>
                    <p:cNvSpPr/>
                    <p:nvPr/>
                  </p:nvSpPr>
                  <p:spPr bwMode="auto">
                    <a:xfrm rot="16782062" flipH="1">
                      <a:off x="-226" y="1905"/>
                      <a:ext cx="917" cy="471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7" name="Group 95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0" y="0"/>
                    <a:chExt cx="1125" cy="2426"/>
                  </a:xfrm>
                </p:grpSpPr>
                <p:sp>
                  <p:nvSpPr>
                    <p:cNvPr id="215" name="Freeform 96"/>
                    <p:cNvSpPr/>
                    <p:nvPr/>
                  </p:nvSpPr>
                  <p:spPr bwMode="auto">
                    <a:xfrm rot="3144576">
                      <a:off x="-708" y="706"/>
                      <a:ext cx="1724" cy="3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6" name="Freeform 97"/>
                    <p:cNvSpPr/>
                    <p:nvPr/>
                  </p:nvSpPr>
                  <p:spPr bwMode="auto">
                    <a:xfrm rot="3144576">
                      <a:off x="418" y="1716"/>
                      <a:ext cx="923" cy="48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8" name="Group 98"/>
                  <p:cNvGrpSpPr/>
                  <p:nvPr/>
                </p:nvGrpSpPr>
                <p:grpSpPr>
                  <a:xfrm>
                    <a:off x="3255" y="1838"/>
                    <a:ext cx="883" cy="2426"/>
                    <a:chOff x="0" y="0"/>
                    <a:chExt cx="883" cy="2426"/>
                  </a:xfrm>
                </p:grpSpPr>
                <p:sp>
                  <p:nvSpPr>
                    <p:cNvPr id="213" name="Freeform 99"/>
                    <p:cNvSpPr/>
                    <p:nvPr/>
                  </p:nvSpPr>
                  <p:spPr bwMode="auto">
                    <a:xfrm rot="3745735">
                      <a:off x="-675" y="675"/>
                      <a:ext cx="1649" cy="30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4" name="Freeform 100"/>
                    <p:cNvSpPr/>
                    <p:nvPr/>
                  </p:nvSpPr>
                  <p:spPr bwMode="auto">
                    <a:xfrm rot="3745735">
                      <a:off x="204" y="1748"/>
                      <a:ext cx="883" cy="47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09" name="Group 101"/>
                  <p:cNvGrpSpPr/>
                  <p:nvPr/>
                </p:nvGrpSpPr>
                <p:grpSpPr>
                  <a:xfrm>
                    <a:off x="3080" y="1955"/>
                    <a:ext cx="619" cy="2386"/>
                    <a:chOff x="0" y="0"/>
                    <a:chExt cx="619" cy="2386"/>
                  </a:xfrm>
                </p:grpSpPr>
                <p:sp>
                  <p:nvSpPr>
                    <p:cNvPr id="211" name="Freeform 102"/>
                    <p:cNvSpPr/>
                    <p:nvPr/>
                  </p:nvSpPr>
                  <p:spPr bwMode="auto">
                    <a:xfrm rot="4286818">
                      <a:off x="-677" y="678"/>
                      <a:ext cx="1599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2" name="Freeform 103"/>
                    <p:cNvSpPr/>
                    <p:nvPr/>
                  </p:nvSpPr>
                  <p:spPr bwMode="auto">
                    <a:xfrm rot="4286818">
                      <a:off x="-3" y="1761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10" name="Group 104"/>
                  <p:cNvGrpSpPr/>
                  <p:nvPr/>
                </p:nvGrpSpPr>
                <p:grpSpPr>
                  <a:xfrm>
                    <a:off x="2893" y="2073"/>
                    <a:ext cx="405" cy="2219"/>
                    <a:chOff x="0" y="0"/>
                    <a:chExt cx="405" cy="2219"/>
                  </a:xfrm>
                </p:grpSpPr>
                <p:sp>
                  <p:nvSpPr>
                    <p:cNvPr id="209" name="Freeform 105"/>
                    <p:cNvSpPr/>
                    <p:nvPr/>
                  </p:nvSpPr>
                  <p:spPr bwMode="auto">
                    <a:xfrm rot="4898956">
                      <a:off x="-612" y="610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0" name="Freeform 106"/>
                    <p:cNvSpPr/>
                    <p:nvPr/>
                  </p:nvSpPr>
                  <p:spPr bwMode="auto">
                    <a:xfrm rot="4898956">
                      <a:off x="-183" y="1631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0311" name="Group 107"/>
                  <p:cNvGrpSpPr/>
                  <p:nvPr/>
                </p:nvGrpSpPr>
                <p:grpSpPr>
                  <a:xfrm>
                    <a:off x="2372" y="2107"/>
                    <a:ext cx="426" cy="2185"/>
                    <a:chOff x="0" y="0"/>
                    <a:chExt cx="426" cy="2185"/>
                  </a:xfrm>
                </p:grpSpPr>
                <p:sp>
                  <p:nvSpPr>
                    <p:cNvPr id="207" name="Freeform 108"/>
                    <p:cNvSpPr/>
                    <p:nvPr/>
                  </p:nvSpPr>
                  <p:spPr bwMode="auto">
                    <a:xfrm rot="5755659">
                      <a:off x="-386" y="625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8" name="Freeform 109"/>
                    <p:cNvSpPr/>
                    <p:nvPr/>
                  </p:nvSpPr>
                  <p:spPr bwMode="auto">
                    <a:xfrm rot="5755659">
                      <a:off x="-238" y="1651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10266" name="Group 110"/>
              <p:cNvGrpSpPr/>
              <p:nvPr/>
            </p:nvGrpSpPr>
            <p:grpSpPr>
              <a:xfrm>
                <a:off x="74" y="313"/>
                <a:ext cx="5459" cy="3667"/>
                <a:chOff x="0" y="0"/>
                <a:chExt cx="5459" cy="3667"/>
              </a:xfrm>
            </p:grpSpPr>
            <p:grpSp>
              <p:nvGrpSpPr>
                <p:cNvPr id="10267" name="Group 111"/>
                <p:cNvGrpSpPr/>
                <p:nvPr/>
              </p:nvGrpSpPr>
              <p:grpSpPr>
                <a:xfrm>
                  <a:off x="0" y="0"/>
                  <a:ext cx="5459" cy="3667"/>
                  <a:chOff x="0" y="0"/>
                  <a:chExt cx="5459" cy="3667"/>
                </a:xfrm>
              </p:grpSpPr>
              <p:sp>
                <p:nvSpPr>
                  <p:cNvPr id="164" name="Arc 112"/>
                  <p:cNvSpPr/>
                  <p:nvPr/>
                </p:nvSpPr>
                <p:spPr bwMode="auto">
                  <a:xfrm flipV="1">
                    <a:off x="2892" y="143"/>
                    <a:ext cx="2567" cy="2047"/>
                  </a:xfrm>
                  <a:custGeom>
                    <a:avLst/>
                    <a:gdLst>
                      <a:gd name="T0" fmla="*/ 2567 w 36729"/>
                      <a:gd name="T1" fmla="*/ 990 h 21600"/>
                      <a:gd name="T2" fmla="*/ 0 w 36729"/>
                      <a:gd name="T3" fmla="*/ 1156 h 21600"/>
                      <a:gd name="T4" fmla="*/ 1246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5" name="Arc 113"/>
                  <p:cNvSpPr/>
                  <p:nvPr/>
                </p:nvSpPr>
                <p:spPr bwMode="auto">
                  <a:xfrm flipH="1">
                    <a:off x="311" y="1288"/>
                    <a:ext cx="2017" cy="2379"/>
                  </a:xfrm>
                  <a:custGeom>
                    <a:avLst/>
                    <a:gdLst>
                      <a:gd name="T0" fmla="*/ 0 w 30473"/>
                      <a:gd name="T1" fmla="*/ 203 h 22305"/>
                      <a:gd name="T2" fmla="*/ 2016 w 30473"/>
                      <a:gd name="T3" fmla="*/ 2379 h 22305"/>
                      <a:gd name="T4" fmla="*/ 587 w 30473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6" name="Arc 114"/>
                  <p:cNvSpPr/>
                  <p:nvPr/>
                </p:nvSpPr>
                <p:spPr bwMode="auto">
                  <a:xfrm>
                    <a:off x="2955" y="868"/>
                    <a:ext cx="1426" cy="2380"/>
                  </a:xfrm>
                  <a:custGeom>
                    <a:avLst/>
                    <a:gdLst>
                      <a:gd name="T0" fmla="*/ 0 w 34812"/>
                      <a:gd name="T1" fmla="*/ 481 h 22305"/>
                      <a:gd name="T2" fmla="*/ 1426 w 34812"/>
                      <a:gd name="T3" fmla="*/ 2380 h 22305"/>
                      <a:gd name="T4" fmla="*/ 541 w 34812"/>
                      <a:gd name="T5" fmla="*/ 2305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7" name="Arc 115"/>
                  <p:cNvSpPr/>
                  <p:nvPr/>
                </p:nvSpPr>
                <p:spPr bwMode="auto">
                  <a:xfrm flipH="1">
                    <a:off x="-3" y="499"/>
                    <a:ext cx="2543" cy="2380"/>
                  </a:xfrm>
                  <a:custGeom>
                    <a:avLst/>
                    <a:gdLst>
                      <a:gd name="T0" fmla="*/ 0 w 36830"/>
                      <a:gd name="T1" fmla="*/ 670 h 22305"/>
                      <a:gd name="T2" fmla="*/ 2542 w 36830"/>
                      <a:gd name="T3" fmla="*/ 2380 h 22305"/>
                      <a:gd name="T4" fmla="*/ 1052 w 36830"/>
                      <a:gd name="T5" fmla="*/ 2305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8" name="Arc 116"/>
                  <p:cNvSpPr/>
                  <p:nvPr/>
                </p:nvSpPr>
                <p:spPr bwMode="auto">
                  <a:xfrm flipH="1">
                    <a:off x="714" y="0"/>
                    <a:ext cx="1851" cy="2304"/>
                  </a:xfrm>
                  <a:custGeom>
                    <a:avLst/>
                    <a:gdLst>
                      <a:gd name="T0" fmla="*/ 0 w 31881"/>
                      <a:gd name="T1" fmla="*/ 1068 h 21600"/>
                      <a:gd name="T2" fmla="*/ 1851 w 31881"/>
                      <a:gd name="T3" fmla="*/ 518 h 21600"/>
                      <a:gd name="T4" fmla="*/ 1058 w 31881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9" name="Arc 117"/>
                  <p:cNvSpPr/>
                  <p:nvPr/>
                </p:nvSpPr>
                <p:spPr bwMode="auto">
                  <a:xfrm>
                    <a:off x="2689" y="968"/>
                    <a:ext cx="765" cy="2304"/>
                  </a:xfrm>
                  <a:custGeom>
                    <a:avLst/>
                    <a:gdLst>
                      <a:gd name="T0" fmla="*/ 0 w 31146"/>
                      <a:gd name="T1" fmla="*/ 481 h 21600"/>
                      <a:gd name="T2" fmla="*/ 765 w 31146"/>
                      <a:gd name="T3" fmla="*/ 1020 h 21600"/>
                      <a:gd name="T4" fmla="*/ 325 w 31146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0" name="Freeform 118"/>
                  <p:cNvSpPr/>
                  <p:nvPr/>
                </p:nvSpPr>
                <p:spPr bwMode="auto">
                  <a:xfrm flipH="1">
                    <a:off x="1726" y="125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mpd="sng">
                    <a:solidFill>
                      <a:schemeClr val="fol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63" name="Freeform 119"/>
                <p:cNvSpPr/>
                <p:nvPr/>
              </p:nvSpPr>
              <p:spPr bwMode="auto">
                <a:xfrm rot="-1346631">
                  <a:off x="3206" y="1216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mpd="sng">
                  <a:solidFill>
                    <a:schemeClr val="accent2"/>
                  </a:solidFill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0250" name="Group 120"/>
            <p:cNvGrpSpPr/>
            <p:nvPr/>
          </p:nvGrpSpPr>
          <p:grpSpPr>
            <a:xfrm>
              <a:off x="163" y="262"/>
              <a:ext cx="4038" cy="2966"/>
              <a:chOff x="0" y="0"/>
              <a:chExt cx="5198" cy="3818"/>
            </a:xfrm>
          </p:grpSpPr>
          <p:sp>
            <p:nvSpPr>
              <p:cNvPr id="146" name="Freeform 121"/>
              <p:cNvSpPr/>
              <p:nvPr/>
            </p:nvSpPr>
            <p:spPr bwMode="auto">
              <a:xfrm flipH="1">
                <a:off x="1724" y="204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Arc 122"/>
              <p:cNvSpPr/>
              <p:nvPr/>
            </p:nvSpPr>
            <p:spPr bwMode="auto">
              <a:xfrm flipH="1">
                <a:off x="844" y="1514"/>
                <a:ext cx="2120" cy="2304"/>
              </a:xfrm>
              <a:custGeom>
                <a:avLst/>
                <a:gdLst>
                  <a:gd name="T0" fmla="*/ 537 w 21600"/>
                  <a:gd name="T1" fmla="*/ 0 h 21602"/>
                  <a:gd name="T2" fmla="*/ 2119 w 21600"/>
                  <a:gd name="T3" fmla="*/ 2304 h 21602"/>
                  <a:gd name="T4" fmla="*/ 0 w 21600"/>
                  <a:gd name="T5" fmla="*/ 2229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Arc 123"/>
              <p:cNvSpPr/>
              <p:nvPr/>
            </p:nvSpPr>
            <p:spPr bwMode="auto">
              <a:xfrm flipH="1">
                <a:off x="1056" y="1143"/>
                <a:ext cx="1246" cy="2379"/>
              </a:xfrm>
              <a:custGeom>
                <a:avLst/>
                <a:gdLst>
                  <a:gd name="T0" fmla="*/ 0 w 28940"/>
                  <a:gd name="T1" fmla="*/ 137 h 22305"/>
                  <a:gd name="T2" fmla="*/ 1246 w 28940"/>
                  <a:gd name="T3" fmla="*/ 2379 h 22305"/>
                  <a:gd name="T4" fmla="*/ 316 w 28940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Arc 124"/>
              <p:cNvSpPr/>
              <p:nvPr/>
            </p:nvSpPr>
            <p:spPr bwMode="auto">
              <a:xfrm flipH="1">
                <a:off x="0" y="832"/>
                <a:ext cx="2376" cy="2379"/>
              </a:xfrm>
              <a:custGeom>
                <a:avLst/>
                <a:gdLst>
                  <a:gd name="T0" fmla="*/ 0 w 34455"/>
                  <a:gd name="T1" fmla="*/ 452 h 22305"/>
                  <a:gd name="T2" fmla="*/ 2375 w 34455"/>
                  <a:gd name="T3" fmla="*/ 2379 h 22305"/>
                  <a:gd name="T4" fmla="*/ 886 w 34455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Arc 125"/>
              <p:cNvSpPr/>
              <p:nvPr/>
            </p:nvSpPr>
            <p:spPr bwMode="auto">
              <a:xfrm>
                <a:off x="2630" y="1166"/>
                <a:ext cx="381" cy="2379"/>
              </a:xfrm>
              <a:custGeom>
                <a:avLst/>
                <a:gdLst>
                  <a:gd name="T0" fmla="*/ 0 w 34812"/>
                  <a:gd name="T1" fmla="*/ 481 h 22305"/>
                  <a:gd name="T2" fmla="*/ 381 w 34812"/>
                  <a:gd name="T3" fmla="*/ 2379 h 22305"/>
                  <a:gd name="T4" fmla="*/ 145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Arc 126"/>
              <p:cNvSpPr/>
              <p:nvPr/>
            </p:nvSpPr>
            <p:spPr bwMode="auto">
              <a:xfrm>
                <a:off x="2730" y="1155"/>
                <a:ext cx="1004" cy="2379"/>
              </a:xfrm>
              <a:custGeom>
                <a:avLst/>
                <a:gdLst>
                  <a:gd name="T0" fmla="*/ 0 w 34812"/>
                  <a:gd name="T1" fmla="*/ 481 h 22305"/>
                  <a:gd name="T2" fmla="*/ 1004 w 34812"/>
                  <a:gd name="T3" fmla="*/ 2379 h 22305"/>
                  <a:gd name="T4" fmla="*/ 381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127"/>
              <p:cNvSpPr/>
              <p:nvPr/>
            </p:nvSpPr>
            <p:spPr bwMode="auto">
              <a:xfrm>
                <a:off x="3091" y="2298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128"/>
              <p:cNvSpPr/>
              <p:nvPr/>
            </p:nvSpPr>
            <p:spPr bwMode="auto">
              <a:xfrm rot="19660755" flipV="1">
                <a:off x="2336" y="1812"/>
                <a:ext cx="442" cy="83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129"/>
              <p:cNvSpPr/>
              <p:nvPr/>
            </p:nvSpPr>
            <p:spPr bwMode="auto">
              <a:xfrm flipH="1">
                <a:off x="279" y="2166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130"/>
              <p:cNvSpPr/>
              <p:nvPr/>
            </p:nvSpPr>
            <p:spPr bwMode="auto">
              <a:xfrm flipH="1">
                <a:off x="790" y="556"/>
                <a:ext cx="69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131"/>
              <p:cNvSpPr/>
              <p:nvPr/>
            </p:nvSpPr>
            <p:spPr bwMode="auto">
              <a:xfrm>
                <a:off x="4191" y="1942"/>
                <a:ext cx="1007" cy="160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132"/>
              <p:cNvSpPr/>
              <p:nvPr/>
            </p:nvSpPr>
            <p:spPr bwMode="auto">
              <a:xfrm>
                <a:off x="3667" y="1133"/>
                <a:ext cx="1519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133"/>
              <p:cNvSpPr/>
              <p:nvPr/>
            </p:nvSpPr>
            <p:spPr bwMode="auto">
              <a:xfrm>
                <a:off x="3724" y="0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134"/>
              <p:cNvSpPr/>
              <p:nvPr/>
            </p:nvSpPr>
            <p:spPr bwMode="auto">
              <a:xfrm rot="1346631" flipH="1">
                <a:off x="1492" y="1169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8327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328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75" name="Rectangle 13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" name="Rectangle 1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7" name="Rectangle 1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algn="r" eaLnBrk="1" hangingPunct="1">
                <a:buChar char="•"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303963" y="0"/>
            <a:ext cx="2840037" cy="3254375"/>
            <a:chOff x="0" y="0"/>
            <a:chExt cx="2170" cy="2486"/>
          </a:xfrm>
        </p:grpSpPr>
        <p:grpSp>
          <p:nvGrpSpPr>
            <p:cNvPr id="1032" name="Group 3"/>
            <p:cNvGrpSpPr/>
            <p:nvPr/>
          </p:nvGrpSpPr>
          <p:grpSpPr>
            <a:xfrm>
              <a:off x="965" y="1910"/>
              <a:ext cx="768" cy="576"/>
              <a:chOff x="0" y="0"/>
              <a:chExt cx="768" cy="576"/>
            </a:xfrm>
          </p:grpSpPr>
          <p:sp>
            <p:nvSpPr>
              <p:cNvPr id="2" name="Oval 4"/>
              <p:cNvSpPr>
                <a:spLocks noChangeArrowheads="1"/>
              </p:cNvSpPr>
              <p:nvPr/>
            </p:nvSpPr>
            <p:spPr bwMode="auto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" name="Oval 5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3" name="Group 6"/>
            <p:cNvGrpSpPr/>
            <p:nvPr/>
          </p:nvGrpSpPr>
          <p:grpSpPr>
            <a:xfrm>
              <a:off x="1142" y="1103"/>
              <a:ext cx="768" cy="576"/>
              <a:chOff x="0" y="0"/>
              <a:chExt cx="768" cy="576"/>
            </a:xfrm>
          </p:grpSpPr>
          <p:sp>
            <p:nvSpPr>
              <p:cNvPr id="1162" name="Oval 7"/>
              <p:cNvSpPr>
                <a:spLocks noChangeArrowheads="1"/>
              </p:cNvSpPr>
              <p:nvPr/>
            </p:nvSpPr>
            <p:spPr bwMode="auto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Oval 8"/>
              <p:cNvSpPr>
                <a:spLocks noChangeArrowheads="1"/>
              </p:cNvSpPr>
              <p:nvPr/>
            </p:nvSpPr>
            <p:spPr bwMode="auto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4" name="Group 9"/>
            <p:cNvGrpSpPr/>
            <p:nvPr/>
          </p:nvGrpSpPr>
          <p:grpSpPr>
            <a:xfrm>
              <a:off x="19" y="0"/>
              <a:ext cx="768" cy="576"/>
              <a:chOff x="0" y="0"/>
              <a:chExt cx="768" cy="576"/>
            </a:xfrm>
          </p:grpSpPr>
          <p:sp>
            <p:nvSpPr>
              <p:cNvPr id="1160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1" name="Oval 11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5" name="Group 12"/>
            <p:cNvGrpSpPr/>
            <p:nvPr/>
          </p:nvGrpSpPr>
          <p:grpSpPr>
            <a:xfrm>
              <a:off x="0" y="0"/>
              <a:ext cx="2170" cy="1702"/>
              <a:chOff x="0" y="0"/>
              <a:chExt cx="2170" cy="1702"/>
            </a:xfrm>
          </p:grpSpPr>
          <p:grpSp>
            <p:nvGrpSpPr>
              <p:cNvPr id="1036" name="Group 13"/>
              <p:cNvGrpSpPr/>
              <p:nvPr/>
            </p:nvGrpSpPr>
            <p:grpSpPr>
              <a:xfrm>
                <a:off x="525" y="308"/>
                <a:ext cx="1145" cy="844"/>
                <a:chOff x="0" y="0"/>
                <a:chExt cx="2919" cy="2151"/>
              </a:xfrm>
            </p:grpSpPr>
            <p:sp>
              <p:nvSpPr>
                <p:cNvPr id="1158" name="Oval 14"/>
                <p:cNvSpPr>
                  <a:spLocks noChangeArrowheads="1"/>
                </p:cNvSpPr>
                <p:nvPr/>
              </p:nvSpPr>
              <p:spPr bwMode="auto">
                <a:xfrm>
                  <a:off x="1" y="0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9" name="Oval 15"/>
                <p:cNvSpPr>
                  <a:spLocks noChangeArrowheads="1"/>
                </p:cNvSpPr>
                <p:nvPr/>
              </p:nvSpPr>
              <p:spPr bwMode="auto">
                <a:xfrm>
                  <a:off x="1117" y="788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37" name="Group 16"/>
              <p:cNvGrpSpPr/>
              <p:nvPr/>
            </p:nvGrpSpPr>
            <p:grpSpPr>
              <a:xfrm>
                <a:off x="0" y="0"/>
                <a:ext cx="2145" cy="1702"/>
                <a:chOff x="0" y="0"/>
                <a:chExt cx="2145" cy="1702"/>
              </a:xfrm>
            </p:grpSpPr>
            <p:grpSp>
              <p:nvGrpSpPr>
                <p:cNvPr id="1060" name="Group 17"/>
                <p:cNvGrpSpPr/>
                <p:nvPr/>
              </p:nvGrpSpPr>
              <p:grpSpPr>
                <a:xfrm>
                  <a:off x="1390" y="589"/>
                  <a:ext cx="493" cy="912"/>
                  <a:chOff x="0" y="0"/>
                  <a:chExt cx="1258" cy="2327"/>
                </a:xfrm>
              </p:grpSpPr>
              <p:sp>
                <p:nvSpPr>
                  <p:cNvPr id="1156" name="Freeform 18"/>
                  <p:cNvSpPr/>
                  <p:nvPr/>
                </p:nvSpPr>
                <p:spPr bwMode="auto">
                  <a:xfrm rot="2711884">
                    <a:off x="-701" y="706"/>
                    <a:ext cx="171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57" name="Freeform 19"/>
                  <p:cNvSpPr/>
                  <p:nvPr/>
                </p:nvSpPr>
                <p:spPr bwMode="auto">
                  <a:xfrm rot="2711884">
                    <a:off x="552" y="1616"/>
                    <a:ext cx="919" cy="4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1" name="Group 20"/>
                <p:cNvGrpSpPr/>
                <p:nvPr/>
              </p:nvGrpSpPr>
              <p:grpSpPr>
                <a:xfrm>
                  <a:off x="1152" y="781"/>
                  <a:ext cx="966" cy="522"/>
                  <a:chOff x="0" y="0"/>
                  <a:chExt cx="2463" cy="1332"/>
                </a:xfrm>
              </p:grpSpPr>
              <p:sp>
                <p:nvSpPr>
                  <p:cNvPr id="1154" name="Freeform 21"/>
                  <p:cNvSpPr/>
                  <p:nvPr/>
                </p:nvSpPr>
                <p:spPr bwMode="auto">
                  <a:xfrm rot="2104081">
                    <a:off x="1" y="0"/>
                    <a:ext cx="1812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55" name="Freeform 22"/>
                  <p:cNvSpPr/>
                  <p:nvPr/>
                </p:nvSpPr>
                <p:spPr bwMode="auto">
                  <a:xfrm rot="2104081">
                    <a:off x="1488" y="786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2" name="Group 23"/>
                <p:cNvGrpSpPr/>
                <p:nvPr/>
              </p:nvGrpSpPr>
              <p:grpSpPr>
                <a:xfrm>
                  <a:off x="1165" y="707"/>
                  <a:ext cx="971" cy="417"/>
                  <a:chOff x="0" y="0"/>
                  <a:chExt cx="2477" cy="1064"/>
                </a:xfrm>
              </p:grpSpPr>
              <p:sp>
                <p:nvSpPr>
                  <p:cNvPr id="1152" name="Freeform 24"/>
                  <p:cNvSpPr/>
                  <p:nvPr/>
                </p:nvSpPr>
                <p:spPr bwMode="auto">
                  <a:xfrm rot="1582915">
                    <a:off x="-1" y="0"/>
                    <a:ext cx="1736" cy="30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53" name="Freeform 25"/>
                  <p:cNvSpPr/>
                  <p:nvPr/>
                </p:nvSpPr>
                <p:spPr bwMode="auto">
                  <a:xfrm rot="1582915">
                    <a:off x="1546" y="588"/>
                    <a:ext cx="931" cy="47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3" name="Group 26"/>
                <p:cNvGrpSpPr/>
                <p:nvPr/>
              </p:nvGrpSpPr>
              <p:grpSpPr>
                <a:xfrm>
                  <a:off x="1176" y="630"/>
                  <a:ext cx="969" cy="364"/>
                  <a:chOff x="0" y="0"/>
                  <a:chExt cx="2472" cy="927"/>
                </a:xfrm>
              </p:grpSpPr>
              <p:sp>
                <p:nvSpPr>
                  <p:cNvPr id="1150" name="Freeform 27"/>
                  <p:cNvSpPr/>
                  <p:nvPr/>
                </p:nvSpPr>
                <p:spPr bwMode="auto">
                  <a:xfrm rot="1080363">
                    <a:off x="-8" y="-8"/>
                    <a:ext cx="1677" cy="33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51" name="Freeform 28"/>
                  <p:cNvSpPr/>
                  <p:nvPr/>
                </p:nvSpPr>
                <p:spPr bwMode="auto">
                  <a:xfrm rot="1080363">
                    <a:off x="1564" y="394"/>
                    <a:ext cx="900" cy="52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4" name="Group 29"/>
                <p:cNvGrpSpPr/>
                <p:nvPr/>
              </p:nvGrpSpPr>
              <p:grpSpPr>
                <a:xfrm>
                  <a:off x="1189" y="543"/>
                  <a:ext cx="918" cy="258"/>
                  <a:chOff x="0" y="0"/>
                  <a:chExt cx="2342" cy="657"/>
                </a:xfrm>
              </p:grpSpPr>
              <p:sp>
                <p:nvSpPr>
                  <p:cNvPr id="1148" name="Freeform 30"/>
                  <p:cNvSpPr/>
                  <p:nvPr/>
                </p:nvSpPr>
                <p:spPr bwMode="auto">
                  <a:xfrm rot="463793">
                    <a:off x="-1" y="1"/>
                    <a:ext cx="154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49" name="Freeform 31"/>
                  <p:cNvSpPr/>
                  <p:nvPr/>
                </p:nvSpPr>
                <p:spPr bwMode="auto">
                  <a:xfrm rot="463793">
                    <a:off x="1512" y="167"/>
                    <a:ext cx="829" cy="48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5" name="Group 32"/>
                <p:cNvGrpSpPr/>
                <p:nvPr/>
              </p:nvGrpSpPr>
              <p:grpSpPr>
                <a:xfrm>
                  <a:off x="1199" y="487"/>
                  <a:ext cx="843" cy="134"/>
                  <a:chOff x="0" y="0"/>
                  <a:chExt cx="2150" cy="343"/>
                </a:xfrm>
              </p:grpSpPr>
              <p:sp>
                <p:nvSpPr>
                  <p:cNvPr id="1146" name="Freeform 33"/>
                  <p:cNvSpPr/>
                  <p:nvPr/>
                </p:nvSpPr>
                <p:spPr bwMode="auto">
                  <a:xfrm rot="-84181">
                    <a:off x="-1" y="17"/>
                    <a:ext cx="1404" cy="22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47" name="Freeform 34"/>
                  <p:cNvSpPr/>
                  <p:nvPr/>
                </p:nvSpPr>
                <p:spPr bwMode="auto">
                  <a:xfrm rot="-84181">
                    <a:off x="1394" y="-8"/>
                    <a:ext cx="755" cy="35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6" name="Group 35"/>
                <p:cNvGrpSpPr/>
                <p:nvPr/>
              </p:nvGrpSpPr>
              <p:grpSpPr>
                <a:xfrm>
                  <a:off x="1181" y="349"/>
                  <a:ext cx="737" cy="167"/>
                  <a:chOff x="0" y="0"/>
                  <a:chExt cx="1879" cy="427"/>
                </a:xfrm>
              </p:grpSpPr>
              <p:sp>
                <p:nvSpPr>
                  <p:cNvPr id="1144" name="Freeform 36"/>
                  <p:cNvSpPr/>
                  <p:nvPr/>
                </p:nvSpPr>
                <p:spPr bwMode="auto">
                  <a:xfrm rot="-802577">
                    <a:off x="-8" y="211"/>
                    <a:ext cx="1240" cy="208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45" name="Freeform 37"/>
                  <p:cNvSpPr/>
                  <p:nvPr/>
                </p:nvSpPr>
                <p:spPr bwMode="auto">
                  <a:xfrm rot="-802577">
                    <a:off x="1210" y="1"/>
                    <a:ext cx="668" cy="3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7" name="Group 38"/>
                <p:cNvGrpSpPr/>
                <p:nvPr/>
              </p:nvGrpSpPr>
              <p:grpSpPr>
                <a:xfrm>
                  <a:off x="279" y="637"/>
                  <a:ext cx="493" cy="912"/>
                  <a:chOff x="0" y="0"/>
                  <a:chExt cx="1257" cy="2326"/>
                </a:xfrm>
              </p:grpSpPr>
              <p:sp>
                <p:nvSpPr>
                  <p:cNvPr id="1142" name="Freeform 39"/>
                  <p:cNvSpPr/>
                  <p:nvPr/>
                </p:nvSpPr>
                <p:spPr bwMode="auto">
                  <a:xfrm rot="18888116" flipH="1">
                    <a:off x="239" y="698"/>
                    <a:ext cx="1723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43" name="Freeform 40"/>
                  <p:cNvSpPr/>
                  <p:nvPr/>
                </p:nvSpPr>
                <p:spPr bwMode="auto">
                  <a:xfrm rot="18888116" flipH="1">
                    <a:off x="-218" y="1618"/>
                    <a:ext cx="925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8" name="Group 41"/>
                <p:cNvGrpSpPr/>
                <p:nvPr/>
              </p:nvGrpSpPr>
              <p:grpSpPr>
                <a:xfrm>
                  <a:off x="27" y="850"/>
                  <a:ext cx="966" cy="522"/>
                  <a:chOff x="0" y="0"/>
                  <a:chExt cx="2463" cy="1332"/>
                </a:xfrm>
              </p:grpSpPr>
              <p:sp>
                <p:nvSpPr>
                  <p:cNvPr id="1140" name="Freeform 42"/>
                  <p:cNvSpPr/>
                  <p:nvPr/>
                </p:nvSpPr>
                <p:spPr bwMode="auto">
                  <a:xfrm rot="19495919" flipH="1">
                    <a:off x="649" y="0"/>
                    <a:ext cx="1806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41" name="Freeform 43"/>
                  <p:cNvSpPr/>
                  <p:nvPr/>
                </p:nvSpPr>
                <p:spPr bwMode="auto">
                  <a:xfrm rot="19495919" flipH="1">
                    <a:off x="-1" y="786"/>
                    <a:ext cx="968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9" name="Group 44"/>
                <p:cNvGrpSpPr/>
                <p:nvPr/>
              </p:nvGrpSpPr>
              <p:grpSpPr>
                <a:xfrm>
                  <a:off x="9" y="777"/>
                  <a:ext cx="971" cy="417"/>
                  <a:chOff x="0" y="0"/>
                  <a:chExt cx="2477" cy="1064"/>
                </a:xfrm>
              </p:grpSpPr>
              <p:sp>
                <p:nvSpPr>
                  <p:cNvPr id="1138" name="Freeform 45"/>
                  <p:cNvSpPr/>
                  <p:nvPr/>
                </p:nvSpPr>
                <p:spPr bwMode="auto">
                  <a:xfrm rot="20017085" flipH="1">
                    <a:off x="741" y="1"/>
                    <a:ext cx="1736" cy="30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9" name="Freeform 46"/>
                  <p:cNvSpPr/>
                  <p:nvPr/>
                </p:nvSpPr>
                <p:spPr bwMode="auto">
                  <a:xfrm rot="20017085" flipH="1">
                    <a:off x="-1" y="589"/>
                    <a:ext cx="931" cy="46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0" name="Group 47"/>
                <p:cNvGrpSpPr/>
                <p:nvPr/>
              </p:nvGrpSpPr>
              <p:grpSpPr>
                <a:xfrm>
                  <a:off x="0" y="700"/>
                  <a:ext cx="969" cy="363"/>
                  <a:chOff x="0" y="0"/>
                  <a:chExt cx="2472" cy="927"/>
                </a:xfrm>
              </p:grpSpPr>
              <p:sp>
                <p:nvSpPr>
                  <p:cNvPr id="1136" name="Freeform 48"/>
                  <p:cNvSpPr/>
                  <p:nvPr/>
                </p:nvSpPr>
                <p:spPr bwMode="auto">
                  <a:xfrm rot="20519637" flipH="1">
                    <a:off x="795" y="-1"/>
                    <a:ext cx="1677" cy="328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7" name="Freeform 49"/>
                  <p:cNvSpPr/>
                  <p:nvPr/>
                </p:nvSpPr>
                <p:spPr bwMode="auto">
                  <a:xfrm rot="20519637" flipH="1">
                    <a:off x="0" y="399"/>
                    <a:ext cx="900" cy="52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1" name="Group 50"/>
                <p:cNvGrpSpPr/>
                <p:nvPr/>
              </p:nvGrpSpPr>
              <p:grpSpPr>
                <a:xfrm>
                  <a:off x="38" y="613"/>
                  <a:ext cx="918" cy="257"/>
                  <a:chOff x="0" y="0"/>
                  <a:chExt cx="2342" cy="657"/>
                </a:xfrm>
              </p:grpSpPr>
              <p:sp>
                <p:nvSpPr>
                  <p:cNvPr id="1134" name="Freeform 51"/>
                  <p:cNvSpPr/>
                  <p:nvPr/>
                </p:nvSpPr>
                <p:spPr bwMode="auto">
                  <a:xfrm rot="21136207" flipH="1">
                    <a:off x="797" y="-8"/>
                    <a:ext cx="154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5" name="Freeform 52"/>
                  <p:cNvSpPr/>
                  <p:nvPr/>
                </p:nvSpPr>
                <p:spPr bwMode="auto">
                  <a:xfrm rot="21136207" flipH="1">
                    <a:off x="-1" y="166"/>
                    <a:ext cx="829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2" name="Group 53"/>
                <p:cNvGrpSpPr/>
                <p:nvPr/>
              </p:nvGrpSpPr>
              <p:grpSpPr>
                <a:xfrm>
                  <a:off x="103" y="556"/>
                  <a:ext cx="843" cy="134"/>
                  <a:chOff x="0" y="0"/>
                  <a:chExt cx="2150" cy="343"/>
                </a:xfrm>
              </p:grpSpPr>
              <p:sp>
                <p:nvSpPr>
                  <p:cNvPr id="1132" name="Freeform 54"/>
                  <p:cNvSpPr/>
                  <p:nvPr/>
                </p:nvSpPr>
                <p:spPr bwMode="auto">
                  <a:xfrm rot="84181" flipH="1">
                    <a:off x="746" y="17"/>
                    <a:ext cx="1404" cy="22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3" name="Freeform 55"/>
                  <p:cNvSpPr/>
                  <p:nvPr/>
                </p:nvSpPr>
                <p:spPr bwMode="auto">
                  <a:xfrm rot="84181" flipH="1">
                    <a:off x="0" y="-8"/>
                    <a:ext cx="755" cy="35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3" name="Group 56"/>
                <p:cNvGrpSpPr/>
                <p:nvPr/>
              </p:nvGrpSpPr>
              <p:grpSpPr>
                <a:xfrm>
                  <a:off x="227" y="418"/>
                  <a:ext cx="737" cy="167"/>
                  <a:chOff x="0" y="0"/>
                  <a:chExt cx="1879" cy="427"/>
                </a:xfrm>
              </p:grpSpPr>
              <p:sp>
                <p:nvSpPr>
                  <p:cNvPr id="1130" name="Freeform 57"/>
                  <p:cNvSpPr/>
                  <p:nvPr/>
                </p:nvSpPr>
                <p:spPr bwMode="auto">
                  <a:xfrm rot="802577" flipH="1">
                    <a:off x="646" y="212"/>
                    <a:ext cx="1234" cy="21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1" name="Freeform 58"/>
                  <p:cNvSpPr/>
                  <p:nvPr/>
                </p:nvSpPr>
                <p:spPr bwMode="auto">
                  <a:xfrm rot="802577" flipH="1">
                    <a:off x="0" y="1"/>
                    <a:ext cx="662" cy="3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4" name="Group 59"/>
                <p:cNvGrpSpPr/>
                <p:nvPr/>
              </p:nvGrpSpPr>
              <p:grpSpPr>
                <a:xfrm>
                  <a:off x="271" y="341"/>
                  <a:ext cx="725" cy="218"/>
                  <a:chOff x="0" y="0"/>
                  <a:chExt cx="1850" cy="554"/>
                </a:xfrm>
              </p:grpSpPr>
              <p:sp>
                <p:nvSpPr>
                  <p:cNvPr id="1128" name="Freeform 60"/>
                  <p:cNvSpPr/>
                  <p:nvPr/>
                </p:nvSpPr>
                <p:spPr bwMode="auto">
                  <a:xfrm rot="1277472" flipH="1">
                    <a:off x="615" y="338"/>
                    <a:ext cx="1235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9" name="Freeform 61"/>
                  <p:cNvSpPr/>
                  <p:nvPr/>
                </p:nvSpPr>
                <p:spPr bwMode="auto">
                  <a:xfrm rot="1277472" flipH="1">
                    <a:off x="-1" y="-1"/>
                    <a:ext cx="662" cy="33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5" name="Group 62"/>
                <p:cNvGrpSpPr/>
                <p:nvPr/>
              </p:nvGrpSpPr>
              <p:grpSpPr>
                <a:xfrm>
                  <a:off x="357" y="231"/>
                  <a:ext cx="693" cy="291"/>
                  <a:chOff x="0" y="0"/>
                  <a:chExt cx="693" cy="291"/>
                </a:xfrm>
              </p:grpSpPr>
              <p:sp>
                <p:nvSpPr>
                  <p:cNvPr id="1126" name="Freeform 63"/>
                  <p:cNvSpPr/>
                  <p:nvPr/>
                </p:nvSpPr>
                <p:spPr bwMode="auto">
                  <a:xfrm rot="2028409" flipH="1">
                    <a:off x="207" y="207"/>
                    <a:ext cx="483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7" name="Freeform 64"/>
                  <p:cNvSpPr/>
                  <p:nvPr/>
                </p:nvSpPr>
                <p:spPr bwMode="auto">
                  <a:xfrm rot="2028409" flipH="1">
                    <a:off x="0" y="-3"/>
                    <a:ext cx="260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6" name="Group 65"/>
                <p:cNvGrpSpPr/>
                <p:nvPr/>
              </p:nvGrpSpPr>
              <p:grpSpPr>
                <a:xfrm>
                  <a:off x="439" y="118"/>
                  <a:ext cx="664" cy="349"/>
                  <a:chOff x="0" y="0"/>
                  <a:chExt cx="664" cy="349"/>
                </a:xfrm>
              </p:grpSpPr>
              <p:sp>
                <p:nvSpPr>
                  <p:cNvPr id="1124" name="Freeform 66"/>
                  <p:cNvSpPr/>
                  <p:nvPr/>
                </p:nvSpPr>
                <p:spPr bwMode="auto">
                  <a:xfrm rot="2664423" flipH="1">
                    <a:off x="174" y="265"/>
                    <a:ext cx="490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5" name="Freeform 67"/>
                  <p:cNvSpPr/>
                  <p:nvPr/>
                </p:nvSpPr>
                <p:spPr bwMode="auto">
                  <a:xfrm rot="2664423" flipH="1">
                    <a:off x="0" y="0"/>
                    <a:ext cx="263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7" name="Group 68"/>
                <p:cNvGrpSpPr/>
                <p:nvPr/>
              </p:nvGrpSpPr>
              <p:grpSpPr>
                <a:xfrm>
                  <a:off x="669" y="30"/>
                  <a:ext cx="305" cy="593"/>
                  <a:chOff x="0" y="0"/>
                  <a:chExt cx="778" cy="1512"/>
                </a:xfrm>
              </p:grpSpPr>
              <p:sp>
                <p:nvSpPr>
                  <p:cNvPr id="1122" name="Freeform 69"/>
                  <p:cNvSpPr/>
                  <p:nvPr/>
                </p:nvSpPr>
                <p:spPr bwMode="auto">
                  <a:xfrm rot="3473776" flipH="1">
                    <a:off x="119" y="854"/>
                    <a:ext cx="1101" cy="21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3" name="Freeform 70"/>
                  <p:cNvSpPr/>
                  <p:nvPr/>
                </p:nvSpPr>
                <p:spPr bwMode="auto">
                  <a:xfrm rot="3473776" flipH="1">
                    <a:off x="-128" y="127"/>
                    <a:ext cx="591" cy="33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8" name="Group 71"/>
                <p:cNvGrpSpPr/>
                <p:nvPr/>
              </p:nvGrpSpPr>
              <p:grpSpPr>
                <a:xfrm>
                  <a:off x="788" y="0"/>
                  <a:ext cx="248" cy="601"/>
                  <a:chOff x="0" y="0"/>
                  <a:chExt cx="634" cy="1534"/>
                </a:xfrm>
              </p:grpSpPr>
              <p:sp>
                <p:nvSpPr>
                  <p:cNvPr id="1120" name="Freeform 72"/>
                  <p:cNvSpPr/>
                  <p:nvPr/>
                </p:nvSpPr>
                <p:spPr bwMode="auto">
                  <a:xfrm rot="4126479" flipH="1">
                    <a:off x="-6" y="894"/>
                    <a:ext cx="1062" cy="21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1" name="Freeform 73"/>
                  <p:cNvSpPr/>
                  <p:nvPr/>
                </p:nvSpPr>
                <p:spPr bwMode="auto">
                  <a:xfrm rot="4126479" flipH="1">
                    <a:off x="-115" y="116"/>
                    <a:ext cx="570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9" name="Group 74"/>
                <p:cNvGrpSpPr/>
                <p:nvPr/>
              </p:nvGrpSpPr>
              <p:grpSpPr>
                <a:xfrm>
                  <a:off x="1136" y="252"/>
                  <a:ext cx="723" cy="222"/>
                  <a:chOff x="0" y="0"/>
                  <a:chExt cx="1845" cy="566"/>
                </a:xfrm>
              </p:grpSpPr>
              <p:sp>
                <p:nvSpPr>
                  <p:cNvPr id="1118" name="Freeform 75"/>
                  <p:cNvSpPr/>
                  <p:nvPr/>
                </p:nvSpPr>
                <p:spPr bwMode="auto">
                  <a:xfrm rot="-1325435">
                    <a:off x="-8" y="350"/>
                    <a:ext cx="1232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19" name="Freeform 76"/>
                  <p:cNvSpPr/>
                  <p:nvPr/>
                </p:nvSpPr>
                <p:spPr bwMode="auto">
                  <a:xfrm rot="-1325435">
                    <a:off x="1181" y="1"/>
                    <a:ext cx="656" cy="33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0" name="Group 77"/>
                <p:cNvGrpSpPr/>
                <p:nvPr/>
              </p:nvGrpSpPr>
              <p:grpSpPr>
                <a:xfrm>
                  <a:off x="1081" y="163"/>
                  <a:ext cx="699" cy="282"/>
                  <a:chOff x="0" y="0"/>
                  <a:chExt cx="1781" cy="717"/>
                </a:xfrm>
              </p:grpSpPr>
              <p:sp>
                <p:nvSpPr>
                  <p:cNvPr id="1116" name="Freeform 78"/>
                  <p:cNvSpPr/>
                  <p:nvPr/>
                </p:nvSpPr>
                <p:spPr bwMode="auto">
                  <a:xfrm rot="-1921064">
                    <a:off x="-1" y="501"/>
                    <a:ext cx="1227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17" name="Freeform 79"/>
                  <p:cNvSpPr/>
                  <p:nvPr/>
                </p:nvSpPr>
                <p:spPr bwMode="auto">
                  <a:xfrm rot="-1921064">
                    <a:off x="1118" y="-1"/>
                    <a:ext cx="655" cy="33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081" name="Freeform 80"/>
                <p:cNvSpPr/>
                <p:nvPr/>
              </p:nvSpPr>
              <p:spPr bwMode="auto">
                <a:xfrm rot="4578754" flipH="1">
                  <a:off x="852" y="371"/>
                  <a:ext cx="404" cy="57"/>
                </a:xfrm>
                <a:custGeom>
                  <a:avLst/>
                  <a:gdLst>
                    <a:gd name="T0" fmla="*/ 0 w 2736"/>
                    <a:gd name="T1" fmla="*/ 504 h 504"/>
                    <a:gd name="T2" fmla="*/ 864 w 2736"/>
                    <a:gd name="T3" fmla="*/ 168 h 504"/>
                    <a:gd name="T4" fmla="*/ 1776 w 2736"/>
                    <a:gd name="T5" fmla="*/ 24 h 504"/>
                    <a:gd name="T6" fmla="*/ 2736 w 2736"/>
                    <a:gd name="T7" fmla="*/ 24 h 504"/>
                    <a:gd name="T8" fmla="*/ 2720 w 2736"/>
                    <a:gd name="T9" fmla="*/ 103 h 504"/>
                    <a:gd name="T10" fmla="*/ 1764 w 2736"/>
                    <a:gd name="T11" fmla="*/ 103 h 504"/>
                    <a:gd name="T12" fmla="*/ 654 w 2736"/>
                    <a:gd name="T13" fmla="*/ 292 h 504"/>
                    <a:gd name="T14" fmla="*/ 0 w 2736"/>
                    <a:gd name="T15" fmla="*/ 504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2" name="Freeform 81"/>
                <p:cNvSpPr/>
                <p:nvPr/>
              </p:nvSpPr>
              <p:spPr bwMode="auto">
                <a:xfrm rot="4578754" flipH="1">
                  <a:off x="862" y="78"/>
                  <a:ext cx="216" cy="91"/>
                </a:xfrm>
                <a:custGeom>
                  <a:avLst/>
                  <a:gdLst>
                    <a:gd name="T0" fmla="*/ 5 w 1769"/>
                    <a:gd name="T1" fmla="*/ 8 h 791"/>
                    <a:gd name="T2" fmla="*/ 485 w 1769"/>
                    <a:gd name="T3" fmla="*/ 56 h 791"/>
                    <a:gd name="T4" fmla="*/ 1157 w 1769"/>
                    <a:gd name="T5" fmla="*/ 200 h 791"/>
                    <a:gd name="T6" fmla="*/ 1611 w 1769"/>
                    <a:gd name="T7" fmla="*/ 432 h 791"/>
                    <a:gd name="T8" fmla="*/ 1756 w 1769"/>
                    <a:gd name="T9" fmla="*/ 609 h 791"/>
                    <a:gd name="T10" fmla="*/ 1689 w 1769"/>
                    <a:gd name="T11" fmla="*/ 787 h 791"/>
                    <a:gd name="T12" fmla="*/ 1589 w 1769"/>
                    <a:gd name="T13" fmla="*/ 632 h 791"/>
                    <a:gd name="T14" fmla="*/ 1389 w 1769"/>
                    <a:gd name="T15" fmla="*/ 454 h 791"/>
                    <a:gd name="T16" fmla="*/ 1109 w 1769"/>
                    <a:gd name="T17" fmla="*/ 296 h 791"/>
                    <a:gd name="T18" fmla="*/ 581 w 1769"/>
                    <a:gd name="T19" fmla="*/ 152 h 791"/>
                    <a:gd name="T20" fmla="*/ 0 w 1769"/>
                    <a:gd name="T21" fmla="*/ 76 h 791"/>
                    <a:gd name="T22" fmla="*/ 5 w 1769"/>
                    <a:gd name="T23" fmla="*/ 8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083" name="Group 82"/>
                <p:cNvGrpSpPr/>
                <p:nvPr/>
              </p:nvGrpSpPr>
              <p:grpSpPr>
                <a:xfrm>
                  <a:off x="1127" y="5"/>
                  <a:ext cx="251" cy="596"/>
                  <a:chOff x="0" y="0"/>
                  <a:chExt cx="640" cy="1520"/>
                </a:xfrm>
              </p:grpSpPr>
              <p:sp>
                <p:nvSpPr>
                  <p:cNvPr id="1114" name="Freeform 83"/>
                  <p:cNvSpPr/>
                  <p:nvPr/>
                </p:nvSpPr>
                <p:spPr bwMode="auto">
                  <a:xfrm rot="-3857754">
                    <a:off x="-434" y="892"/>
                    <a:ext cx="1055" cy="1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15" name="Freeform 84"/>
                  <p:cNvSpPr/>
                  <p:nvPr/>
                </p:nvSpPr>
                <p:spPr bwMode="auto">
                  <a:xfrm rot="-3857754">
                    <a:off x="210" y="139"/>
                    <a:ext cx="569" cy="29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4" name="Group 85"/>
                <p:cNvGrpSpPr/>
                <p:nvPr/>
              </p:nvGrpSpPr>
              <p:grpSpPr>
                <a:xfrm>
                  <a:off x="1180" y="53"/>
                  <a:ext cx="398" cy="574"/>
                  <a:chOff x="0" y="0"/>
                  <a:chExt cx="1017" cy="1464"/>
                </a:xfrm>
              </p:grpSpPr>
              <p:sp>
                <p:nvSpPr>
                  <p:cNvPr id="1112" name="Freeform 86"/>
                  <p:cNvSpPr/>
                  <p:nvPr/>
                </p:nvSpPr>
                <p:spPr bwMode="auto">
                  <a:xfrm rot="-2777260">
                    <a:off x="-441" y="752"/>
                    <a:ext cx="1154" cy="27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13" name="Freeform 87"/>
                  <p:cNvSpPr/>
                  <p:nvPr/>
                </p:nvSpPr>
                <p:spPr bwMode="auto">
                  <a:xfrm rot="-2777260">
                    <a:off x="496" y="98"/>
                    <a:ext cx="619" cy="42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5" name="Group 88"/>
                <p:cNvGrpSpPr/>
                <p:nvPr/>
              </p:nvGrpSpPr>
              <p:grpSpPr>
                <a:xfrm>
                  <a:off x="1100" y="2"/>
                  <a:ext cx="95" cy="567"/>
                  <a:chOff x="0" y="0"/>
                  <a:chExt cx="243" cy="1448"/>
                </a:xfrm>
              </p:grpSpPr>
              <p:sp>
                <p:nvSpPr>
                  <p:cNvPr id="1110" name="Freeform 89"/>
                  <p:cNvSpPr/>
                  <p:nvPr/>
                </p:nvSpPr>
                <p:spPr bwMode="auto">
                  <a:xfrm rot="-4903748">
                    <a:off x="-433" y="928"/>
                    <a:ext cx="954" cy="8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11" name="Freeform 90"/>
                  <p:cNvSpPr/>
                  <p:nvPr/>
                </p:nvSpPr>
                <p:spPr bwMode="auto">
                  <a:xfrm rot="-4903748">
                    <a:off x="-80" y="190"/>
                    <a:ext cx="511" cy="13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6" name="Group 91"/>
                <p:cNvGrpSpPr/>
                <p:nvPr/>
              </p:nvGrpSpPr>
              <p:grpSpPr>
                <a:xfrm>
                  <a:off x="399" y="683"/>
                  <a:ext cx="425" cy="960"/>
                  <a:chOff x="0" y="0"/>
                  <a:chExt cx="1085" cy="2450"/>
                </a:xfrm>
              </p:grpSpPr>
              <p:sp>
                <p:nvSpPr>
                  <p:cNvPr id="1108" name="Freeform 92"/>
                  <p:cNvSpPr/>
                  <p:nvPr/>
                </p:nvSpPr>
                <p:spPr bwMode="auto">
                  <a:xfrm rot="18335692" flipH="1">
                    <a:off x="66" y="706"/>
                    <a:ext cx="172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09" name="Freeform 93"/>
                  <p:cNvSpPr/>
                  <p:nvPr/>
                </p:nvSpPr>
                <p:spPr bwMode="auto">
                  <a:xfrm rot="18335692" flipH="1">
                    <a:off x="-218" y="1734"/>
                    <a:ext cx="925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7" name="Group 94"/>
                <p:cNvGrpSpPr/>
                <p:nvPr/>
              </p:nvGrpSpPr>
              <p:grpSpPr>
                <a:xfrm>
                  <a:off x="600" y="748"/>
                  <a:ext cx="300" cy="930"/>
                  <a:chOff x="0" y="0"/>
                  <a:chExt cx="766" cy="2373"/>
                </a:xfrm>
              </p:grpSpPr>
              <p:sp>
                <p:nvSpPr>
                  <p:cNvPr id="1106" name="Freeform 95"/>
                  <p:cNvSpPr/>
                  <p:nvPr/>
                </p:nvSpPr>
                <p:spPr bwMode="auto">
                  <a:xfrm rot="17542885" flipH="1">
                    <a:off x="-187" y="642"/>
                    <a:ext cx="159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07" name="Freeform 96"/>
                  <p:cNvSpPr/>
                  <p:nvPr/>
                </p:nvSpPr>
                <p:spPr bwMode="auto">
                  <a:xfrm rot="17542885" flipH="1">
                    <a:off x="-178" y="1697"/>
                    <a:ext cx="848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8" name="Group 97"/>
                <p:cNvGrpSpPr/>
                <p:nvPr/>
              </p:nvGrpSpPr>
              <p:grpSpPr>
                <a:xfrm rot="88588">
                  <a:off x="808" y="769"/>
                  <a:ext cx="180" cy="913"/>
                  <a:chOff x="0" y="0"/>
                  <a:chExt cx="492" cy="2604"/>
                </a:xfrm>
              </p:grpSpPr>
              <p:sp>
                <p:nvSpPr>
                  <p:cNvPr id="1104" name="Freeform 98"/>
                  <p:cNvSpPr/>
                  <p:nvPr/>
                </p:nvSpPr>
                <p:spPr bwMode="auto">
                  <a:xfrm rot="16782062" flipH="1">
                    <a:off x="-525" y="695"/>
                    <a:ext cx="1712" cy="30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05" name="Freeform 99"/>
                  <p:cNvSpPr/>
                  <p:nvPr/>
                </p:nvSpPr>
                <p:spPr bwMode="auto">
                  <a:xfrm rot="16782062" flipH="1">
                    <a:off x="-238" y="1902"/>
                    <a:ext cx="920" cy="464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9" name="Group 100"/>
                <p:cNvGrpSpPr/>
                <p:nvPr/>
              </p:nvGrpSpPr>
              <p:grpSpPr>
                <a:xfrm>
                  <a:off x="1336" y="662"/>
                  <a:ext cx="442" cy="951"/>
                  <a:chOff x="0" y="0"/>
                  <a:chExt cx="1125" cy="2426"/>
                </a:xfrm>
              </p:grpSpPr>
              <p:sp>
                <p:nvSpPr>
                  <p:cNvPr id="1102" name="Freeform 101"/>
                  <p:cNvSpPr/>
                  <p:nvPr/>
                </p:nvSpPr>
                <p:spPr bwMode="auto">
                  <a:xfrm rot="3144576">
                    <a:off x="-706" y="706"/>
                    <a:ext cx="1723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03" name="Freeform 102"/>
                  <p:cNvSpPr/>
                  <p:nvPr/>
                </p:nvSpPr>
                <p:spPr bwMode="auto">
                  <a:xfrm rot="3144576">
                    <a:off x="418" y="1718"/>
                    <a:ext cx="925" cy="49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0" name="Group 103"/>
                <p:cNvGrpSpPr/>
                <p:nvPr/>
              </p:nvGrpSpPr>
              <p:grpSpPr>
                <a:xfrm>
                  <a:off x="1276" y="721"/>
                  <a:ext cx="347" cy="951"/>
                  <a:chOff x="0" y="0"/>
                  <a:chExt cx="883" cy="2426"/>
                </a:xfrm>
              </p:grpSpPr>
              <p:sp>
                <p:nvSpPr>
                  <p:cNvPr id="1100" name="Freeform 104"/>
                  <p:cNvSpPr/>
                  <p:nvPr/>
                </p:nvSpPr>
                <p:spPr bwMode="auto">
                  <a:xfrm rot="3745735">
                    <a:off x="-675" y="667"/>
                    <a:ext cx="1649" cy="29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01" name="Freeform 105"/>
                  <p:cNvSpPr/>
                  <p:nvPr/>
                </p:nvSpPr>
                <p:spPr bwMode="auto">
                  <a:xfrm rot="3745735">
                    <a:off x="206" y="1740"/>
                    <a:ext cx="885" cy="46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1" name="Group 106"/>
                <p:cNvGrpSpPr/>
                <p:nvPr/>
              </p:nvGrpSpPr>
              <p:grpSpPr>
                <a:xfrm>
                  <a:off x="1208" y="767"/>
                  <a:ext cx="243" cy="935"/>
                  <a:chOff x="0" y="0"/>
                  <a:chExt cx="619" cy="2386"/>
                </a:xfrm>
              </p:grpSpPr>
              <p:sp>
                <p:nvSpPr>
                  <p:cNvPr id="1098" name="Freeform 107"/>
                  <p:cNvSpPr/>
                  <p:nvPr/>
                </p:nvSpPr>
                <p:spPr bwMode="auto">
                  <a:xfrm rot="4286818">
                    <a:off x="-678" y="670"/>
                    <a:ext cx="1600" cy="24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99" name="Freeform 108"/>
                  <p:cNvSpPr/>
                  <p:nvPr/>
                </p:nvSpPr>
                <p:spPr bwMode="auto">
                  <a:xfrm rot="4286818">
                    <a:off x="-5" y="1755"/>
                    <a:ext cx="860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2" name="Group 109"/>
                <p:cNvGrpSpPr/>
                <p:nvPr/>
              </p:nvGrpSpPr>
              <p:grpSpPr>
                <a:xfrm>
                  <a:off x="1134" y="813"/>
                  <a:ext cx="159" cy="870"/>
                  <a:chOff x="0" y="0"/>
                  <a:chExt cx="405" cy="2219"/>
                </a:xfrm>
              </p:grpSpPr>
              <p:sp>
                <p:nvSpPr>
                  <p:cNvPr id="1096" name="Freeform 110"/>
                  <p:cNvSpPr/>
                  <p:nvPr/>
                </p:nvSpPr>
                <p:spPr bwMode="auto">
                  <a:xfrm rot="4898956">
                    <a:off x="-608" y="607"/>
                    <a:ext cx="1463" cy="2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97" name="Freeform 111"/>
                  <p:cNvSpPr/>
                  <p:nvPr/>
                </p:nvSpPr>
                <p:spPr bwMode="auto">
                  <a:xfrm rot="4898956">
                    <a:off x="-181" y="1623"/>
                    <a:ext cx="789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3" name="Group 112"/>
                <p:cNvGrpSpPr/>
                <p:nvPr/>
              </p:nvGrpSpPr>
              <p:grpSpPr>
                <a:xfrm>
                  <a:off x="930" y="826"/>
                  <a:ext cx="167" cy="857"/>
                  <a:chOff x="0" y="0"/>
                  <a:chExt cx="426" cy="2185"/>
                </a:xfrm>
              </p:grpSpPr>
              <p:sp>
                <p:nvSpPr>
                  <p:cNvPr id="1094" name="Freeform 113"/>
                  <p:cNvSpPr/>
                  <p:nvPr/>
                </p:nvSpPr>
                <p:spPr bwMode="auto">
                  <a:xfrm rot="5755659">
                    <a:off x="-384" y="623"/>
                    <a:ext cx="1432" cy="1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95" name="Freeform 114"/>
                  <p:cNvSpPr/>
                  <p:nvPr/>
                </p:nvSpPr>
                <p:spPr bwMode="auto">
                  <a:xfrm rot="5755659">
                    <a:off x="-235" y="1646"/>
                    <a:ext cx="767" cy="294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1038" name="Freeform 115"/>
              <p:cNvSpPr/>
              <p:nvPr/>
            </p:nvSpPr>
            <p:spPr bwMode="auto">
              <a:xfrm flipH="1">
                <a:off x="758" y="934"/>
                <a:ext cx="190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Arc 116"/>
              <p:cNvSpPr/>
              <p:nvPr/>
            </p:nvSpPr>
            <p:spPr bwMode="auto">
              <a:xfrm flipH="1">
                <a:off x="412" y="725"/>
                <a:ext cx="832" cy="901"/>
              </a:xfrm>
              <a:custGeom>
                <a:avLst/>
                <a:gdLst>
                  <a:gd name="T0" fmla="*/ 211 w 21600"/>
                  <a:gd name="T1" fmla="*/ 0 h 21602"/>
                  <a:gd name="T2" fmla="*/ 832 w 21600"/>
                  <a:gd name="T3" fmla="*/ 901 h 21602"/>
                  <a:gd name="T4" fmla="*/ 0 w 21600"/>
                  <a:gd name="T5" fmla="*/ 872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Arc 117"/>
              <p:cNvSpPr/>
              <p:nvPr/>
            </p:nvSpPr>
            <p:spPr bwMode="auto">
              <a:xfrm flipV="1">
                <a:off x="1163" y="179"/>
                <a:ext cx="1007" cy="802"/>
              </a:xfrm>
              <a:custGeom>
                <a:avLst/>
                <a:gdLst>
                  <a:gd name="T0" fmla="*/ 1007 w 36729"/>
                  <a:gd name="T1" fmla="*/ 388 h 21600"/>
                  <a:gd name="T2" fmla="*/ 0 w 36729"/>
                  <a:gd name="T3" fmla="*/ 453 h 21600"/>
                  <a:gd name="T4" fmla="*/ 489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Arc 118"/>
              <p:cNvSpPr/>
              <p:nvPr/>
            </p:nvSpPr>
            <p:spPr bwMode="auto">
              <a:xfrm flipH="1">
                <a:off x="497" y="580"/>
                <a:ext cx="485" cy="933"/>
              </a:xfrm>
              <a:custGeom>
                <a:avLst/>
                <a:gdLst>
                  <a:gd name="T0" fmla="*/ 0 w 28940"/>
                  <a:gd name="T1" fmla="*/ 54 h 22305"/>
                  <a:gd name="T2" fmla="*/ 485 w 28940"/>
                  <a:gd name="T3" fmla="*/ 933 h 22305"/>
                  <a:gd name="T4" fmla="*/ 123 w 2894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Arc 119"/>
              <p:cNvSpPr/>
              <p:nvPr/>
            </p:nvSpPr>
            <p:spPr bwMode="auto">
              <a:xfrm flipH="1">
                <a:off x="152" y="628"/>
                <a:ext cx="791" cy="929"/>
              </a:xfrm>
              <a:custGeom>
                <a:avLst/>
                <a:gdLst>
                  <a:gd name="T0" fmla="*/ 0 w 30473"/>
                  <a:gd name="T1" fmla="*/ 79 h 22305"/>
                  <a:gd name="T2" fmla="*/ 791 w 30473"/>
                  <a:gd name="T3" fmla="*/ 929 h 22305"/>
                  <a:gd name="T4" fmla="*/ 230 w 30473"/>
                  <a:gd name="T5" fmla="*/ 90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Arc 120"/>
              <p:cNvSpPr/>
              <p:nvPr/>
            </p:nvSpPr>
            <p:spPr bwMode="auto">
              <a:xfrm flipH="1">
                <a:off x="82" y="458"/>
                <a:ext cx="932" cy="933"/>
              </a:xfrm>
              <a:custGeom>
                <a:avLst/>
                <a:gdLst>
                  <a:gd name="T0" fmla="*/ 0 w 34455"/>
                  <a:gd name="T1" fmla="*/ 177 h 22305"/>
                  <a:gd name="T2" fmla="*/ 932 w 34455"/>
                  <a:gd name="T3" fmla="*/ 933 h 22305"/>
                  <a:gd name="T4" fmla="*/ 348 w 34455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Arc 121"/>
              <p:cNvSpPr/>
              <p:nvPr/>
            </p:nvSpPr>
            <p:spPr bwMode="auto">
              <a:xfrm>
                <a:off x="1114" y="589"/>
                <a:ext cx="149" cy="933"/>
              </a:xfrm>
              <a:custGeom>
                <a:avLst/>
                <a:gdLst>
                  <a:gd name="T0" fmla="*/ 0 w 34812"/>
                  <a:gd name="T1" fmla="*/ 189 h 22305"/>
                  <a:gd name="T2" fmla="*/ 149 w 34812"/>
                  <a:gd name="T3" fmla="*/ 933 h 22305"/>
                  <a:gd name="T4" fmla="*/ 57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Arc 122"/>
              <p:cNvSpPr/>
              <p:nvPr/>
            </p:nvSpPr>
            <p:spPr bwMode="auto">
              <a:xfrm>
                <a:off x="1154" y="585"/>
                <a:ext cx="393" cy="933"/>
              </a:xfrm>
              <a:custGeom>
                <a:avLst/>
                <a:gdLst>
                  <a:gd name="T0" fmla="*/ 0 w 34812"/>
                  <a:gd name="T1" fmla="*/ 189 h 22305"/>
                  <a:gd name="T2" fmla="*/ 393 w 34812"/>
                  <a:gd name="T3" fmla="*/ 933 h 22305"/>
                  <a:gd name="T4" fmla="*/ 149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6" name="Arc 123"/>
              <p:cNvSpPr/>
              <p:nvPr/>
            </p:nvSpPr>
            <p:spPr bwMode="auto">
              <a:xfrm>
                <a:off x="1187" y="463"/>
                <a:ext cx="558" cy="933"/>
              </a:xfrm>
              <a:custGeom>
                <a:avLst/>
                <a:gdLst>
                  <a:gd name="T0" fmla="*/ 0 w 34812"/>
                  <a:gd name="T1" fmla="*/ 189 h 22305"/>
                  <a:gd name="T2" fmla="*/ 558 w 34812"/>
                  <a:gd name="T3" fmla="*/ 933 h 22305"/>
                  <a:gd name="T4" fmla="*/ 212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7" name="Freeform 124"/>
              <p:cNvSpPr/>
              <p:nvPr/>
            </p:nvSpPr>
            <p:spPr bwMode="auto">
              <a:xfrm>
                <a:off x="1295" y="1033"/>
                <a:ext cx="188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8" name="Freeform 125"/>
              <p:cNvSpPr/>
              <p:nvPr/>
            </p:nvSpPr>
            <p:spPr bwMode="auto">
              <a:xfrm rot="19660755" flipV="1">
                <a:off x="999" y="843"/>
                <a:ext cx="171" cy="326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9" name="Arc 126"/>
              <p:cNvSpPr/>
              <p:nvPr/>
            </p:nvSpPr>
            <p:spPr bwMode="auto">
              <a:xfrm flipH="1">
                <a:off x="29" y="319"/>
                <a:ext cx="996" cy="933"/>
              </a:xfrm>
              <a:custGeom>
                <a:avLst/>
                <a:gdLst>
                  <a:gd name="T0" fmla="*/ 0 w 36830"/>
                  <a:gd name="T1" fmla="*/ 263 h 22305"/>
                  <a:gd name="T2" fmla="*/ 996 w 36830"/>
                  <a:gd name="T3" fmla="*/ 933 h 22305"/>
                  <a:gd name="T4" fmla="*/ 412 w 3683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0" name="Arc 127"/>
              <p:cNvSpPr/>
              <p:nvPr/>
            </p:nvSpPr>
            <p:spPr bwMode="auto">
              <a:xfrm flipH="1">
                <a:off x="311" y="122"/>
                <a:ext cx="724" cy="901"/>
              </a:xfrm>
              <a:custGeom>
                <a:avLst/>
                <a:gdLst>
                  <a:gd name="T0" fmla="*/ 0 w 31881"/>
                  <a:gd name="T1" fmla="*/ 418 h 21600"/>
                  <a:gd name="T2" fmla="*/ 724 w 31881"/>
                  <a:gd name="T3" fmla="*/ 203 h 21600"/>
                  <a:gd name="T4" fmla="*/ 414 w 31881"/>
                  <a:gd name="T5" fmla="*/ 901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1" name="Arc 128"/>
              <p:cNvSpPr/>
              <p:nvPr/>
            </p:nvSpPr>
            <p:spPr bwMode="auto">
              <a:xfrm>
                <a:off x="1084" y="502"/>
                <a:ext cx="297" cy="901"/>
              </a:xfrm>
              <a:custGeom>
                <a:avLst/>
                <a:gdLst>
                  <a:gd name="T0" fmla="*/ 0 w 31146"/>
                  <a:gd name="T1" fmla="*/ 188 h 21600"/>
                  <a:gd name="T2" fmla="*/ 297 w 31146"/>
                  <a:gd name="T3" fmla="*/ 399 h 21600"/>
                  <a:gd name="T4" fmla="*/ 126 w 31146"/>
                  <a:gd name="T5" fmla="*/ 901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2" name="Freeform 129"/>
              <p:cNvSpPr/>
              <p:nvPr/>
            </p:nvSpPr>
            <p:spPr bwMode="auto">
              <a:xfrm flipH="1">
                <a:off x="192" y="981"/>
                <a:ext cx="426" cy="59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3" name="Freeform 130"/>
              <p:cNvSpPr/>
              <p:nvPr/>
            </p:nvSpPr>
            <p:spPr bwMode="auto">
              <a:xfrm flipH="1">
                <a:off x="392" y="350"/>
                <a:ext cx="273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4" name="Freeform 131"/>
              <p:cNvSpPr/>
              <p:nvPr/>
            </p:nvSpPr>
            <p:spPr bwMode="auto">
              <a:xfrm flipH="1">
                <a:off x="706" y="172"/>
                <a:ext cx="164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5" name="Freeform 132"/>
              <p:cNvSpPr/>
              <p:nvPr/>
            </p:nvSpPr>
            <p:spPr bwMode="auto">
              <a:xfrm>
                <a:off x="1726" y="894"/>
                <a:ext cx="395" cy="6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6" name="Freeform 133"/>
              <p:cNvSpPr/>
              <p:nvPr/>
            </p:nvSpPr>
            <p:spPr bwMode="auto">
              <a:xfrm>
                <a:off x="1521" y="576"/>
                <a:ext cx="594" cy="41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7" name="Freeform 134"/>
              <p:cNvSpPr/>
              <p:nvPr/>
            </p:nvSpPr>
            <p:spPr bwMode="auto">
              <a:xfrm>
                <a:off x="1543" y="132"/>
                <a:ext cx="260" cy="55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8" name="Freeform 135"/>
              <p:cNvSpPr/>
              <p:nvPr/>
            </p:nvSpPr>
            <p:spPr bwMode="auto">
              <a:xfrm rot="-1346631">
                <a:off x="1286" y="599"/>
                <a:ext cx="175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9" name="Freeform 136"/>
              <p:cNvSpPr/>
              <p:nvPr/>
            </p:nvSpPr>
            <p:spPr bwMode="auto">
              <a:xfrm rot="1346631" flipH="1">
                <a:off x="668" y="589"/>
                <a:ext cx="172" cy="33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27" name="Rectangle 137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3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63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4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 u="none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5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 u="none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 u="none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>
            <a:off x="1588" y="0"/>
            <a:ext cx="9148762" cy="6851650"/>
            <a:chOff x="0" y="0"/>
            <a:chExt cx="5763" cy="4316"/>
          </a:xfrm>
        </p:grpSpPr>
        <p:sp>
          <p:nvSpPr>
            <p:cNvPr id="4099" name="Freeform 3"/>
            <p:cNvSpPr/>
            <p:nvPr/>
          </p:nvSpPr>
          <p:spPr bwMode="auto">
            <a:xfrm>
              <a:off x="5044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0" name="Freeform 4"/>
            <p:cNvSpPr/>
            <p:nvPr/>
          </p:nvSpPr>
          <p:spPr bwMode="auto">
            <a:xfrm>
              <a:off x="5385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1" name="Freeform 5"/>
            <p:cNvSpPr/>
            <p:nvPr/>
          </p:nvSpPr>
          <p:spPr bwMode="auto">
            <a:xfrm>
              <a:off x="5679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83" name="Group 6"/>
            <p:cNvGrpSpPr/>
            <p:nvPr/>
          </p:nvGrpSpPr>
          <p:grpSpPr>
            <a:xfrm>
              <a:off x="287" y="0"/>
              <a:ext cx="5098" cy="4316"/>
              <a:chOff x="0" y="0"/>
              <a:chExt cx="5098" cy="4316"/>
            </a:xfrm>
          </p:grpSpPr>
          <p:sp>
            <p:nvSpPr>
              <p:cNvPr id="4103" name="Freeform 7"/>
              <p:cNvSpPr/>
              <p:nvPr/>
            </p:nvSpPr>
            <p:spPr bwMode="auto">
              <a:xfrm>
                <a:off x="2501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4" name="Freeform 8"/>
              <p:cNvSpPr/>
              <p:nvPr/>
            </p:nvSpPr>
            <p:spPr bwMode="auto">
              <a:xfrm>
                <a:off x="2801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5" name="Freeform 9"/>
              <p:cNvSpPr/>
              <p:nvPr/>
            </p:nvSpPr>
            <p:spPr bwMode="auto">
              <a:xfrm>
                <a:off x="3070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6" name="Freeform 10"/>
              <p:cNvSpPr/>
              <p:nvPr/>
            </p:nvSpPr>
            <p:spPr bwMode="auto">
              <a:xfrm>
                <a:off x="3388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7" name="Freeform 11"/>
              <p:cNvSpPr/>
              <p:nvPr/>
            </p:nvSpPr>
            <p:spPr bwMode="auto">
              <a:xfrm>
                <a:off x="3658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8" name="Freeform 12"/>
              <p:cNvSpPr/>
              <p:nvPr/>
            </p:nvSpPr>
            <p:spPr bwMode="auto">
              <a:xfrm>
                <a:off x="3958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9" name="Freeform 13"/>
              <p:cNvSpPr/>
              <p:nvPr/>
            </p:nvSpPr>
            <p:spPr bwMode="auto">
              <a:xfrm>
                <a:off x="4234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0" name="Freeform 14"/>
              <p:cNvSpPr/>
              <p:nvPr/>
            </p:nvSpPr>
            <p:spPr bwMode="auto">
              <a:xfrm>
                <a:off x="2111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1" name="Freeform 15"/>
              <p:cNvSpPr/>
              <p:nvPr/>
            </p:nvSpPr>
            <p:spPr bwMode="auto">
              <a:xfrm>
                <a:off x="1679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2" name="Freeform 16"/>
              <p:cNvSpPr/>
              <p:nvPr/>
            </p:nvSpPr>
            <p:spPr bwMode="auto">
              <a:xfrm>
                <a:off x="1278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3" name="Freeform 17"/>
              <p:cNvSpPr/>
              <p:nvPr/>
            </p:nvSpPr>
            <p:spPr bwMode="auto">
              <a:xfrm>
                <a:off x="840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4" name="Freeform 18"/>
              <p:cNvSpPr/>
              <p:nvPr/>
            </p:nvSpPr>
            <p:spPr bwMode="auto">
              <a:xfrm>
                <a:off x="414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5" name="Freeform 19"/>
              <p:cNvSpPr/>
              <p:nvPr/>
            </p:nvSpPr>
            <p:spPr bwMode="auto">
              <a:xfrm>
                <a:off x="0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16" name="Freeform 20"/>
            <p:cNvSpPr/>
            <p:nvPr/>
          </p:nvSpPr>
          <p:spPr bwMode="auto">
            <a:xfrm>
              <a:off x="5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Freeform 21"/>
            <p:cNvSpPr/>
            <p:nvPr/>
          </p:nvSpPr>
          <p:spPr bwMode="auto">
            <a:xfrm>
              <a:off x="5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Freeform 22"/>
            <p:cNvSpPr/>
            <p:nvPr/>
          </p:nvSpPr>
          <p:spPr bwMode="auto">
            <a:xfrm>
              <a:off x="4775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7" name="Freeform 23"/>
            <p:cNvSpPr/>
            <p:nvPr/>
          </p:nvSpPr>
          <p:spPr bwMode="auto">
            <a:xfrm>
              <a:off x="5040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8" name="Freeform 24"/>
            <p:cNvSpPr/>
            <p:nvPr/>
          </p:nvSpPr>
          <p:spPr bwMode="auto">
            <a:xfrm>
              <a:off x="5351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Freeform 25"/>
            <p:cNvSpPr/>
            <p:nvPr/>
          </p:nvSpPr>
          <p:spPr bwMode="auto">
            <a:xfrm>
              <a:off x="5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0" name="Freeform 26"/>
            <p:cNvSpPr/>
            <p:nvPr/>
          </p:nvSpPr>
          <p:spPr bwMode="auto">
            <a:xfrm>
              <a:off x="5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1" name="Freeform 27"/>
            <p:cNvSpPr/>
            <p:nvPr/>
          </p:nvSpPr>
          <p:spPr bwMode="auto">
            <a:xfrm>
              <a:off x="5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2" name="Line 28"/>
            <p:cNvSpPr>
              <a:spLocks noChangeShapeType="1"/>
            </p:cNvSpPr>
            <p:nvPr/>
          </p:nvSpPr>
          <p:spPr bwMode="auto">
            <a:xfrm>
              <a:off x="0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3" name="Line 29"/>
            <p:cNvSpPr>
              <a:spLocks noChangeShapeType="1"/>
            </p:cNvSpPr>
            <p:nvPr/>
          </p:nvSpPr>
          <p:spPr bwMode="auto">
            <a:xfrm>
              <a:off x="0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4" name="Line 30"/>
            <p:cNvSpPr>
              <a:spLocks noChangeShapeType="1"/>
            </p:cNvSpPr>
            <p:nvPr/>
          </p:nvSpPr>
          <p:spPr bwMode="auto">
            <a:xfrm>
              <a:off x="0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95" name="Group 31"/>
            <p:cNvGrpSpPr/>
            <p:nvPr/>
          </p:nvGrpSpPr>
          <p:grpSpPr>
            <a:xfrm>
              <a:off x="0" y="392"/>
              <a:ext cx="5758" cy="1571"/>
              <a:chOff x="0" y="0"/>
              <a:chExt cx="5758" cy="1571"/>
            </a:xfrm>
          </p:grpSpPr>
          <p:sp>
            <p:nvSpPr>
              <p:cNvPr id="3098" name="Line 32"/>
              <p:cNvSpPr>
                <a:spLocks noChangeShapeType="1"/>
              </p:cNvSpPr>
              <p:nvPr/>
            </p:nvSpPr>
            <p:spPr bwMode="auto">
              <a:xfrm>
                <a:off x="0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99" name="Line 33"/>
              <p:cNvSpPr>
                <a:spLocks noChangeShapeType="1"/>
              </p:cNvSpPr>
              <p:nvPr/>
            </p:nvSpPr>
            <p:spPr bwMode="auto">
              <a:xfrm>
                <a:off x="0" y="1571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00" name="Line 34"/>
              <p:cNvSpPr>
                <a:spLocks noChangeShapeType="1"/>
              </p:cNvSpPr>
              <p:nvPr/>
            </p:nvSpPr>
            <p:spPr bwMode="auto">
              <a:xfrm>
                <a:off x="0" y="1178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01" name="Line 35"/>
              <p:cNvSpPr>
                <a:spLocks noChangeShapeType="1"/>
              </p:cNvSpPr>
              <p:nvPr/>
            </p:nvSpPr>
            <p:spPr bwMode="auto">
              <a:xfrm>
                <a:off x="0" y="785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02" name="Line 36"/>
              <p:cNvSpPr>
                <a:spLocks noChangeShapeType="1"/>
              </p:cNvSpPr>
              <p:nvPr/>
            </p:nvSpPr>
            <p:spPr bwMode="auto">
              <a:xfrm>
                <a:off x="0" y="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96" name="Line 37"/>
            <p:cNvSpPr>
              <a:spLocks noChangeShapeType="1"/>
            </p:cNvSpPr>
            <p:nvPr/>
          </p:nvSpPr>
          <p:spPr bwMode="auto">
            <a:xfrm>
              <a:off x="0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7" name="Line 38"/>
            <p:cNvSpPr>
              <a:spLocks noChangeShapeType="1"/>
            </p:cNvSpPr>
            <p:nvPr/>
          </p:nvSpPr>
          <p:spPr bwMode="auto">
            <a:xfrm>
              <a:off x="0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3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1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3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000" u="none">
                <a:effectLst>
                  <a:outerShdw blurRad="38100" dist="38100" dir="2700000" algn="tl">
                    <a:srgbClr val="003B76"/>
                  </a:outerShdw>
                </a:effectLst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000" u="none">
                <a:effectLst>
                  <a:outerShdw blurRad="38100" dist="38100" dir="2700000" algn="tl">
                    <a:srgbClr val="003B76"/>
                  </a:outerShdw>
                </a:effectLst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3B76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latin typeface="Verdana" panose="020B0604030504040204" pitchFamily="34" charset="0"/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13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3B76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 u="none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 u="none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6303963" y="0"/>
            <a:ext cx="2840037" cy="3254375"/>
            <a:chOff x="0" y="0"/>
            <a:chExt cx="2170" cy="2486"/>
          </a:xfrm>
        </p:grpSpPr>
        <p:grpSp>
          <p:nvGrpSpPr>
            <p:cNvPr id="5128" name="Group 3"/>
            <p:cNvGrpSpPr/>
            <p:nvPr/>
          </p:nvGrpSpPr>
          <p:grpSpPr>
            <a:xfrm>
              <a:off x="965" y="1910"/>
              <a:ext cx="768" cy="576"/>
              <a:chOff x="0" y="0"/>
              <a:chExt cx="768" cy="576"/>
            </a:xfrm>
          </p:grpSpPr>
          <p:sp>
            <p:nvSpPr>
              <p:cNvPr id="5260" name="Oval 4"/>
              <p:cNvSpPr>
                <a:spLocks noChangeArrowheads="1"/>
              </p:cNvSpPr>
              <p:nvPr/>
            </p:nvSpPr>
            <p:spPr bwMode="auto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61" name="Oval 5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129" name="Group 6"/>
            <p:cNvGrpSpPr/>
            <p:nvPr/>
          </p:nvGrpSpPr>
          <p:grpSpPr>
            <a:xfrm>
              <a:off x="1142" y="1103"/>
              <a:ext cx="768" cy="576"/>
              <a:chOff x="0" y="0"/>
              <a:chExt cx="768" cy="576"/>
            </a:xfrm>
          </p:grpSpPr>
          <p:sp>
            <p:nvSpPr>
              <p:cNvPr id="5258" name="Oval 7"/>
              <p:cNvSpPr>
                <a:spLocks noChangeArrowheads="1"/>
              </p:cNvSpPr>
              <p:nvPr/>
            </p:nvSpPr>
            <p:spPr bwMode="auto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59" name="Oval 8"/>
              <p:cNvSpPr>
                <a:spLocks noChangeArrowheads="1"/>
              </p:cNvSpPr>
              <p:nvPr/>
            </p:nvSpPr>
            <p:spPr bwMode="auto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130" name="Group 9"/>
            <p:cNvGrpSpPr/>
            <p:nvPr/>
          </p:nvGrpSpPr>
          <p:grpSpPr>
            <a:xfrm>
              <a:off x="19" y="0"/>
              <a:ext cx="768" cy="576"/>
              <a:chOff x="0" y="0"/>
              <a:chExt cx="768" cy="576"/>
            </a:xfrm>
          </p:grpSpPr>
          <p:sp>
            <p:nvSpPr>
              <p:cNvPr id="5256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57" name="Oval 11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131" name="Group 12"/>
            <p:cNvGrpSpPr/>
            <p:nvPr/>
          </p:nvGrpSpPr>
          <p:grpSpPr>
            <a:xfrm>
              <a:off x="0" y="0"/>
              <a:ext cx="2170" cy="1702"/>
              <a:chOff x="0" y="0"/>
              <a:chExt cx="2170" cy="1702"/>
            </a:xfrm>
          </p:grpSpPr>
          <p:grpSp>
            <p:nvGrpSpPr>
              <p:cNvPr id="5132" name="Group 13"/>
              <p:cNvGrpSpPr/>
              <p:nvPr/>
            </p:nvGrpSpPr>
            <p:grpSpPr>
              <a:xfrm>
                <a:off x="525" y="308"/>
                <a:ext cx="1145" cy="844"/>
                <a:chOff x="0" y="0"/>
                <a:chExt cx="2919" cy="2151"/>
              </a:xfrm>
            </p:grpSpPr>
            <p:sp>
              <p:nvSpPr>
                <p:cNvPr id="5254" name="Oval 14"/>
                <p:cNvSpPr>
                  <a:spLocks noChangeArrowheads="1"/>
                </p:cNvSpPr>
                <p:nvPr/>
              </p:nvSpPr>
              <p:spPr bwMode="auto">
                <a:xfrm>
                  <a:off x="1" y="0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55" name="Oval 15"/>
                <p:cNvSpPr>
                  <a:spLocks noChangeArrowheads="1"/>
                </p:cNvSpPr>
                <p:nvPr/>
              </p:nvSpPr>
              <p:spPr bwMode="auto">
                <a:xfrm>
                  <a:off x="1117" y="788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5133" name="Group 16"/>
              <p:cNvGrpSpPr/>
              <p:nvPr/>
            </p:nvGrpSpPr>
            <p:grpSpPr>
              <a:xfrm>
                <a:off x="0" y="0"/>
                <a:ext cx="2145" cy="1702"/>
                <a:chOff x="0" y="0"/>
                <a:chExt cx="2145" cy="1702"/>
              </a:xfrm>
            </p:grpSpPr>
            <p:grpSp>
              <p:nvGrpSpPr>
                <p:cNvPr id="5156" name="Group 17"/>
                <p:cNvGrpSpPr/>
                <p:nvPr/>
              </p:nvGrpSpPr>
              <p:grpSpPr>
                <a:xfrm>
                  <a:off x="1390" y="589"/>
                  <a:ext cx="493" cy="912"/>
                  <a:chOff x="0" y="0"/>
                  <a:chExt cx="1258" cy="2327"/>
                </a:xfrm>
              </p:grpSpPr>
              <p:sp>
                <p:nvSpPr>
                  <p:cNvPr id="5252" name="Freeform 18"/>
                  <p:cNvSpPr/>
                  <p:nvPr/>
                </p:nvSpPr>
                <p:spPr bwMode="auto">
                  <a:xfrm rot="2711884">
                    <a:off x="-701" y="706"/>
                    <a:ext cx="171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53" name="Freeform 19"/>
                  <p:cNvSpPr/>
                  <p:nvPr/>
                </p:nvSpPr>
                <p:spPr bwMode="auto">
                  <a:xfrm rot="2711884">
                    <a:off x="552" y="1616"/>
                    <a:ext cx="919" cy="4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57" name="Group 20"/>
                <p:cNvGrpSpPr/>
                <p:nvPr/>
              </p:nvGrpSpPr>
              <p:grpSpPr>
                <a:xfrm>
                  <a:off x="1152" y="781"/>
                  <a:ext cx="966" cy="522"/>
                  <a:chOff x="0" y="0"/>
                  <a:chExt cx="2463" cy="1332"/>
                </a:xfrm>
              </p:grpSpPr>
              <p:sp>
                <p:nvSpPr>
                  <p:cNvPr id="5250" name="Freeform 21"/>
                  <p:cNvSpPr/>
                  <p:nvPr/>
                </p:nvSpPr>
                <p:spPr bwMode="auto">
                  <a:xfrm rot="2104081">
                    <a:off x="1" y="0"/>
                    <a:ext cx="1812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51" name="Freeform 22"/>
                  <p:cNvSpPr/>
                  <p:nvPr/>
                </p:nvSpPr>
                <p:spPr bwMode="auto">
                  <a:xfrm rot="2104081">
                    <a:off x="1488" y="786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58" name="Group 23"/>
                <p:cNvGrpSpPr/>
                <p:nvPr/>
              </p:nvGrpSpPr>
              <p:grpSpPr>
                <a:xfrm>
                  <a:off x="1165" y="707"/>
                  <a:ext cx="971" cy="417"/>
                  <a:chOff x="0" y="0"/>
                  <a:chExt cx="2477" cy="1064"/>
                </a:xfrm>
              </p:grpSpPr>
              <p:sp>
                <p:nvSpPr>
                  <p:cNvPr id="5248" name="Freeform 24"/>
                  <p:cNvSpPr/>
                  <p:nvPr/>
                </p:nvSpPr>
                <p:spPr bwMode="auto">
                  <a:xfrm rot="1582915">
                    <a:off x="-1" y="0"/>
                    <a:ext cx="1736" cy="30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49" name="Freeform 25"/>
                  <p:cNvSpPr/>
                  <p:nvPr/>
                </p:nvSpPr>
                <p:spPr bwMode="auto">
                  <a:xfrm rot="1582915">
                    <a:off x="1546" y="588"/>
                    <a:ext cx="931" cy="47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59" name="Group 26"/>
                <p:cNvGrpSpPr/>
                <p:nvPr/>
              </p:nvGrpSpPr>
              <p:grpSpPr>
                <a:xfrm>
                  <a:off x="1176" y="630"/>
                  <a:ext cx="969" cy="364"/>
                  <a:chOff x="0" y="0"/>
                  <a:chExt cx="2472" cy="927"/>
                </a:xfrm>
              </p:grpSpPr>
              <p:sp>
                <p:nvSpPr>
                  <p:cNvPr id="5246" name="Freeform 27"/>
                  <p:cNvSpPr/>
                  <p:nvPr/>
                </p:nvSpPr>
                <p:spPr bwMode="auto">
                  <a:xfrm rot="1080363">
                    <a:off x="-8" y="-8"/>
                    <a:ext cx="1677" cy="33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47" name="Freeform 28"/>
                  <p:cNvSpPr/>
                  <p:nvPr/>
                </p:nvSpPr>
                <p:spPr bwMode="auto">
                  <a:xfrm rot="1080363">
                    <a:off x="1564" y="394"/>
                    <a:ext cx="900" cy="52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0" name="Group 29"/>
                <p:cNvGrpSpPr/>
                <p:nvPr/>
              </p:nvGrpSpPr>
              <p:grpSpPr>
                <a:xfrm>
                  <a:off x="1189" y="543"/>
                  <a:ext cx="918" cy="258"/>
                  <a:chOff x="0" y="0"/>
                  <a:chExt cx="2342" cy="657"/>
                </a:xfrm>
              </p:grpSpPr>
              <p:sp>
                <p:nvSpPr>
                  <p:cNvPr id="5244" name="Freeform 30"/>
                  <p:cNvSpPr/>
                  <p:nvPr/>
                </p:nvSpPr>
                <p:spPr bwMode="auto">
                  <a:xfrm rot="463793">
                    <a:off x="-1" y="1"/>
                    <a:ext cx="154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45" name="Freeform 31"/>
                  <p:cNvSpPr/>
                  <p:nvPr/>
                </p:nvSpPr>
                <p:spPr bwMode="auto">
                  <a:xfrm rot="463793">
                    <a:off x="1512" y="167"/>
                    <a:ext cx="829" cy="48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1" name="Group 32"/>
                <p:cNvGrpSpPr/>
                <p:nvPr/>
              </p:nvGrpSpPr>
              <p:grpSpPr>
                <a:xfrm>
                  <a:off x="1199" y="487"/>
                  <a:ext cx="843" cy="134"/>
                  <a:chOff x="0" y="0"/>
                  <a:chExt cx="2150" cy="343"/>
                </a:xfrm>
              </p:grpSpPr>
              <p:sp>
                <p:nvSpPr>
                  <p:cNvPr id="5242" name="Freeform 33"/>
                  <p:cNvSpPr/>
                  <p:nvPr/>
                </p:nvSpPr>
                <p:spPr bwMode="auto">
                  <a:xfrm rot="-84181">
                    <a:off x="-1" y="17"/>
                    <a:ext cx="1404" cy="22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43" name="Freeform 34"/>
                  <p:cNvSpPr/>
                  <p:nvPr/>
                </p:nvSpPr>
                <p:spPr bwMode="auto">
                  <a:xfrm rot="-84181">
                    <a:off x="1394" y="-8"/>
                    <a:ext cx="755" cy="35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2" name="Group 35"/>
                <p:cNvGrpSpPr/>
                <p:nvPr/>
              </p:nvGrpSpPr>
              <p:grpSpPr>
                <a:xfrm>
                  <a:off x="1181" y="349"/>
                  <a:ext cx="737" cy="167"/>
                  <a:chOff x="0" y="0"/>
                  <a:chExt cx="1879" cy="427"/>
                </a:xfrm>
              </p:grpSpPr>
              <p:sp>
                <p:nvSpPr>
                  <p:cNvPr id="5240" name="Freeform 36"/>
                  <p:cNvSpPr/>
                  <p:nvPr/>
                </p:nvSpPr>
                <p:spPr bwMode="auto">
                  <a:xfrm rot="-802577">
                    <a:off x="-8" y="211"/>
                    <a:ext cx="1240" cy="208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41" name="Freeform 37"/>
                  <p:cNvSpPr/>
                  <p:nvPr/>
                </p:nvSpPr>
                <p:spPr bwMode="auto">
                  <a:xfrm rot="-802577">
                    <a:off x="1210" y="1"/>
                    <a:ext cx="668" cy="3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3" name="Group 38"/>
                <p:cNvGrpSpPr/>
                <p:nvPr/>
              </p:nvGrpSpPr>
              <p:grpSpPr>
                <a:xfrm>
                  <a:off x="279" y="637"/>
                  <a:ext cx="493" cy="912"/>
                  <a:chOff x="0" y="0"/>
                  <a:chExt cx="1257" cy="2326"/>
                </a:xfrm>
              </p:grpSpPr>
              <p:sp>
                <p:nvSpPr>
                  <p:cNvPr id="5238" name="Freeform 39"/>
                  <p:cNvSpPr/>
                  <p:nvPr/>
                </p:nvSpPr>
                <p:spPr bwMode="auto">
                  <a:xfrm rot="18888116" flipH="1">
                    <a:off x="239" y="698"/>
                    <a:ext cx="1723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39" name="Freeform 40"/>
                  <p:cNvSpPr/>
                  <p:nvPr/>
                </p:nvSpPr>
                <p:spPr bwMode="auto">
                  <a:xfrm rot="18888116" flipH="1">
                    <a:off x="-218" y="1618"/>
                    <a:ext cx="925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4" name="Group 41"/>
                <p:cNvGrpSpPr/>
                <p:nvPr/>
              </p:nvGrpSpPr>
              <p:grpSpPr>
                <a:xfrm>
                  <a:off x="27" y="850"/>
                  <a:ext cx="966" cy="522"/>
                  <a:chOff x="0" y="0"/>
                  <a:chExt cx="2463" cy="1332"/>
                </a:xfrm>
              </p:grpSpPr>
              <p:sp>
                <p:nvSpPr>
                  <p:cNvPr id="5236" name="Freeform 42"/>
                  <p:cNvSpPr/>
                  <p:nvPr/>
                </p:nvSpPr>
                <p:spPr bwMode="auto">
                  <a:xfrm rot="19495919" flipH="1">
                    <a:off x="649" y="0"/>
                    <a:ext cx="1806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37" name="Freeform 43"/>
                  <p:cNvSpPr/>
                  <p:nvPr/>
                </p:nvSpPr>
                <p:spPr bwMode="auto">
                  <a:xfrm rot="19495919" flipH="1">
                    <a:off x="-1" y="786"/>
                    <a:ext cx="968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5" name="Group 44"/>
                <p:cNvGrpSpPr/>
                <p:nvPr/>
              </p:nvGrpSpPr>
              <p:grpSpPr>
                <a:xfrm>
                  <a:off x="9" y="777"/>
                  <a:ext cx="971" cy="417"/>
                  <a:chOff x="0" y="0"/>
                  <a:chExt cx="2477" cy="1064"/>
                </a:xfrm>
              </p:grpSpPr>
              <p:sp>
                <p:nvSpPr>
                  <p:cNvPr id="5234" name="Freeform 45"/>
                  <p:cNvSpPr/>
                  <p:nvPr/>
                </p:nvSpPr>
                <p:spPr bwMode="auto">
                  <a:xfrm rot="20017085" flipH="1">
                    <a:off x="741" y="1"/>
                    <a:ext cx="1736" cy="30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35" name="Freeform 46"/>
                  <p:cNvSpPr/>
                  <p:nvPr/>
                </p:nvSpPr>
                <p:spPr bwMode="auto">
                  <a:xfrm rot="20017085" flipH="1">
                    <a:off x="-1" y="589"/>
                    <a:ext cx="931" cy="46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6" name="Group 47"/>
                <p:cNvGrpSpPr/>
                <p:nvPr/>
              </p:nvGrpSpPr>
              <p:grpSpPr>
                <a:xfrm>
                  <a:off x="0" y="700"/>
                  <a:ext cx="969" cy="363"/>
                  <a:chOff x="0" y="0"/>
                  <a:chExt cx="2472" cy="927"/>
                </a:xfrm>
              </p:grpSpPr>
              <p:sp>
                <p:nvSpPr>
                  <p:cNvPr id="5232" name="Freeform 48"/>
                  <p:cNvSpPr/>
                  <p:nvPr/>
                </p:nvSpPr>
                <p:spPr bwMode="auto">
                  <a:xfrm rot="20519637" flipH="1">
                    <a:off x="795" y="-1"/>
                    <a:ext cx="1677" cy="328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33" name="Freeform 49"/>
                  <p:cNvSpPr/>
                  <p:nvPr/>
                </p:nvSpPr>
                <p:spPr bwMode="auto">
                  <a:xfrm rot="20519637" flipH="1">
                    <a:off x="0" y="399"/>
                    <a:ext cx="900" cy="52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7" name="Group 50"/>
                <p:cNvGrpSpPr/>
                <p:nvPr/>
              </p:nvGrpSpPr>
              <p:grpSpPr>
                <a:xfrm>
                  <a:off x="38" y="613"/>
                  <a:ext cx="918" cy="257"/>
                  <a:chOff x="0" y="0"/>
                  <a:chExt cx="2342" cy="657"/>
                </a:xfrm>
              </p:grpSpPr>
              <p:sp>
                <p:nvSpPr>
                  <p:cNvPr id="5230" name="Freeform 51"/>
                  <p:cNvSpPr/>
                  <p:nvPr/>
                </p:nvSpPr>
                <p:spPr bwMode="auto">
                  <a:xfrm rot="21136207" flipH="1">
                    <a:off x="797" y="-8"/>
                    <a:ext cx="154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31" name="Freeform 52"/>
                  <p:cNvSpPr/>
                  <p:nvPr/>
                </p:nvSpPr>
                <p:spPr bwMode="auto">
                  <a:xfrm rot="21136207" flipH="1">
                    <a:off x="-1" y="166"/>
                    <a:ext cx="829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8" name="Group 53"/>
                <p:cNvGrpSpPr/>
                <p:nvPr/>
              </p:nvGrpSpPr>
              <p:grpSpPr>
                <a:xfrm>
                  <a:off x="103" y="556"/>
                  <a:ext cx="843" cy="134"/>
                  <a:chOff x="0" y="0"/>
                  <a:chExt cx="2150" cy="343"/>
                </a:xfrm>
              </p:grpSpPr>
              <p:sp>
                <p:nvSpPr>
                  <p:cNvPr id="5228" name="Freeform 54"/>
                  <p:cNvSpPr/>
                  <p:nvPr/>
                </p:nvSpPr>
                <p:spPr bwMode="auto">
                  <a:xfrm rot="84181" flipH="1">
                    <a:off x="746" y="17"/>
                    <a:ext cx="1404" cy="22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29" name="Freeform 55"/>
                  <p:cNvSpPr/>
                  <p:nvPr/>
                </p:nvSpPr>
                <p:spPr bwMode="auto">
                  <a:xfrm rot="84181" flipH="1">
                    <a:off x="0" y="-8"/>
                    <a:ext cx="755" cy="35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69" name="Group 56"/>
                <p:cNvGrpSpPr/>
                <p:nvPr/>
              </p:nvGrpSpPr>
              <p:grpSpPr>
                <a:xfrm>
                  <a:off x="227" y="418"/>
                  <a:ext cx="737" cy="167"/>
                  <a:chOff x="0" y="0"/>
                  <a:chExt cx="1879" cy="427"/>
                </a:xfrm>
              </p:grpSpPr>
              <p:sp>
                <p:nvSpPr>
                  <p:cNvPr id="5226" name="Freeform 57"/>
                  <p:cNvSpPr/>
                  <p:nvPr/>
                </p:nvSpPr>
                <p:spPr bwMode="auto">
                  <a:xfrm rot="802577" flipH="1">
                    <a:off x="646" y="212"/>
                    <a:ext cx="1234" cy="21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27" name="Freeform 58"/>
                  <p:cNvSpPr/>
                  <p:nvPr/>
                </p:nvSpPr>
                <p:spPr bwMode="auto">
                  <a:xfrm rot="802577" flipH="1">
                    <a:off x="0" y="1"/>
                    <a:ext cx="662" cy="3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70" name="Group 59"/>
                <p:cNvGrpSpPr/>
                <p:nvPr/>
              </p:nvGrpSpPr>
              <p:grpSpPr>
                <a:xfrm>
                  <a:off x="271" y="341"/>
                  <a:ext cx="725" cy="218"/>
                  <a:chOff x="0" y="0"/>
                  <a:chExt cx="1850" cy="554"/>
                </a:xfrm>
              </p:grpSpPr>
              <p:sp>
                <p:nvSpPr>
                  <p:cNvPr id="5224" name="Freeform 60"/>
                  <p:cNvSpPr/>
                  <p:nvPr/>
                </p:nvSpPr>
                <p:spPr bwMode="auto">
                  <a:xfrm rot="1277472" flipH="1">
                    <a:off x="615" y="338"/>
                    <a:ext cx="1235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25" name="Freeform 61"/>
                  <p:cNvSpPr/>
                  <p:nvPr/>
                </p:nvSpPr>
                <p:spPr bwMode="auto">
                  <a:xfrm rot="1277472" flipH="1">
                    <a:off x="-1" y="-1"/>
                    <a:ext cx="662" cy="33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71" name="Group 62"/>
                <p:cNvGrpSpPr/>
                <p:nvPr/>
              </p:nvGrpSpPr>
              <p:grpSpPr>
                <a:xfrm>
                  <a:off x="357" y="231"/>
                  <a:ext cx="693" cy="291"/>
                  <a:chOff x="0" y="0"/>
                  <a:chExt cx="693" cy="291"/>
                </a:xfrm>
              </p:grpSpPr>
              <p:sp>
                <p:nvSpPr>
                  <p:cNvPr id="5222" name="Freeform 63"/>
                  <p:cNvSpPr/>
                  <p:nvPr/>
                </p:nvSpPr>
                <p:spPr bwMode="auto">
                  <a:xfrm rot="2028409" flipH="1">
                    <a:off x="207" y="207"/>
                    <a:ext cx="483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23" name="Freeform 64"/>
                  <p:cNvSpPr/>
                  <p:nvPr/>
                </p:nvSpPr>
                <p:spPr bwMode="auto">
                  <a:xfrm rot="2028409" flipH="1">
                    <a:off x="0" y="-3"/>
                    <a:ext cx="260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72" name="Group 65"/>
                <p:cNvGrpSpPr/>
                <p:nvPr/>
              </p:nvGrpSpPr>
              <p:grpSpPr>
                <a:xfrm>
                  <a:off x="439" y="118"/>
                  <a:ext cx="664" cy="349"/>
                  <a:chOff x="0" y="0"/>
                  <a:chExt cx="664" cy="349"/>
                </a:xfrm>
              </p:grpSpPr>
              <p:sp>
                <p:nvSpPr>
                  <p:cNvPr id="5220" name="Freeform 66"/>
                  <p:cNvSpPr/>
                  <p:nvPr/>
                </p:nvSpPr>
                <p:spPr bwMode="auto">
                  <a:xfrm rot="2664423" flipH="1">
                    <a:off x="174" y="265"/>
                    <a:ext cx="490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21" name="Freeform 67"/>
                  <p:cNvSpPr/>
                  <p:nvPr/>
                </p:nvSpPr>
                <p:spPr bwMode="auto">
                  <a:xfrm rot="2664423" flipH="1">
                    <a:off x="0" y="0"/>
                    <a:ext cx="263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73" name="Group 68"/>
                <p:cNvGrpSpPr/>
                <p:nvPr/>
              </p:nvGrpSpPr>
              <p:grpSpPr>
                <a:xfrm>
                  <a:off x="669" y="30"/>
                  <a:ext cx="305" cy="593"/>
                  <a:chOff x="0" y="0"/>
                  <a:chExt cx="778" cy="1512"/>
                </a:xfrm>
              </p:grpSpPr>
              <p:sp>
                <p:nvSpPr>
                  <p:cNvPr id="5218" name="Freeform 69"/>
                  <p:cNvSpPr/>
                  <p:nvPr/>
                </p:nvSpPr>
                <p:spPr bwMode="auto">
                  <a:xfrm rot="3473776" flipH="1">
                    <a:off x="119" y="854"/>
                    <a:ext cx="1101" cy="21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19" name="Freeform 70"/>
                  <p:cNvSpPr/>
                  <p:nvPr/>
                </p:nvSpPr>
                <p:spPr bwMode="auto">
                  <a:xfrm rot="3473776" flipH="1">
                    <a:off x="-128" y="127"/>
                    <a:ext cx="591" cy="33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74" name="Group 71"/>
                <p:cNvGrpSpPr/>
                <p:nvPr/>
              </p:nvGrpSpPr>
              <p:grpSpPr>
                <a:xfrm>
                  <a:off x="788" y="0"/>
                  <a:ext cx="248" cy="601"/>
                  <a:chOff x="0" y="0"/>
                  <a:chExt cx="634" cy="1534"/>
                </a:xfrm>
              </p:grpSpPr>
              <p:sp>
                <p:nvSpPr>
                  <p:cNvPr id="5216" name="Freeform 72"/>
                  <p:cNvSpPr/>
                  <p:nvPr/>
                </p:nvSpPr>
                <p:spPr bwMode="auto">
                  <a:xfrm rot="4126479" flipH="1">
                    <a:off x="-6" y="894"/>
                    <a:ext cx="1062" cy="21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17" name="Freeform 73"/>
                  <p:cNvSpPr/>
                  <p:nvPr/>
                </p:nvSpPr>
                <p:spPr bwMode="auto">
                  <a:xfrm rot="4126479" flipH="1">
                    <a:off x="-115" y="116"/>
                    <a:ext cx="570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75" name="Group 74"/>
                <p:cNvGrpSpPr/>
                <p:nvPr/>
              </p:nvGrpSpPr>
              <p:grpSpPr>
                <a:xfrm>
                  <a:off x="1136" y="252"/>
                  <a:ext cx="723" cy="222"/>
                  <a:chOff x="0" y="0"/>
                  <a:chExt cx="1845" cy="566"/>
                </a:xfrm>
              </p:grpSpPr>
              <p:sp>
                <p:nvSpPr>
                  <p:cNvPr id="5214" name="Freeform 75"/>
                  <p:cNvSpPr/>
                  <p:nvPr/>
                </p:nvSpPr>
                <p:spPr bwMode="auto">
                  <a:xfrm rot="-1325435">
                    <a:off x="-8" y="350"/>
                    <a:ext cx="1232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15" name="Freeform 76"/>
                  <p:cNvSpPr/>
                  <p:nvPr/>
                </p:nvSpPr>
                <p:spPr bwMode="auto">
                  <a:xfrm rot="-1325435">
                    <a:off x="1181" y="1"/>
                    <a:ext cx="656" cy="33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76" name="Group 77"/>
                <p:cNvGrpSpPr/>
                <p:nvPr/>
              </p:nvGrpSpPr>
              <p:grpSpPr>
                <a:xfrm>
                  <a:off x="1081" y="163"/>
                  <a:ext cx="699" cy="282"/>
                  <a:chOff x="0" y="0"/>
                  <a:chExt cx="1781" cy="717"/>
                </a:xfrm>
              </p:grpSpPr>
              <p:sp>
                <p:nvSpPr>
                  <p:cNvPr id="5212" name="Freeform 78"/>
                  <p:cNvSpPr/>
                  <p:nvPr/>
                </p:nvSpPr>
                <p:spPr bwMode="auto">
                  <a:xfrm rot="-1921064">
                    <a:off x="-1" y="501"/>
                    <a:ext cx="1227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13" name="Freeform 79"/>
                  <p:cNvSpPr/>
                  <p:nvPr/>
                </p:nvSpPr>
                <p:spPr bwMode="auto">
                  <a:xfrm rot="-1921064">
                    <a:off x="1118" y="-1"/>
                    <a:ext cx="655" cy="33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5177" name="Freeform 80"/>
                <p:cNvSpPr/>
                <p:nvPr/>
              </p:nvSpPr>
              <p:spPr bwMode="auto">
                <a:xfrm rot="4578754" flipH="1">
                  <a:off x="852" y="371"/>
                  <a:ext cx="404" cy="57"/>
                </a:xfrm>
                <a:custGeom>
                  <a:avLst/>
                  <a:gdLst>
                    <a:gd name="T0" fmla="*/ 0 w 2736"/>
                    <a:gd name="T1" fmla="*/ 504 h 504"/>
                    <a:gd name="T2" fmla="*/ 864 w 2736"/>
                    <a:gd name="T3" fmla="*/ 168 h 504"/>
                    <a:gd name="T4" fmla="*/ 1776 w 2736"/>
                    <a:gd name="T5" fmla="*/ 24 h 504"/>
                    <a:gd name="T6" fmla="*/ 2736 w 2736"/>
                    <a:gd name="T7" fmla="*/ 24 h 504"/>
                    <a:gd name="T8" fmla="*/ 2720 w 2736"/>
                    <a:gd name="T9" fmla="*/ 103 h 504"/>
                    <a:gd name="T10" fmla="*/ 1764 w 2736"/>
                    <a:gd name="T11" fmla="*/ 103 h 504"/>
                    <a:gd name="T12" fmla="*/ 654 w 2736"/>
                    <a:gd name="T13" fmla="*/ 292 h 504"/>
                    <a:gd name="T14" fmla="*/ 0 w 2736"/>
                    <a:gd name="T15" fmla="*/ 504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78" name="Freeform 81"/>
                <p:cNvSpPr/>
                <p:nvPr/>
              </p:nvSpPr>
              <p:spPr bwMode="auto">
                <a:xfrm rot="4578754" flipH="1">
                  <a:off x="862" y="78"/>
                  <a:ext cx="216" cy="91"/>
                </a:xfrm>
                <a:custGeom>
                  <a:avLst/>
                  <a:gdLst>
                    <a:gd name="T0" fmla="*/ 5 w 1769"/>
                    <a:gd name="T1" fmla="*/ 8 h 791"/>
                    <a:gd name="T2" fmla="*/ 485 w 1769"/>
                    <a:gd name="T3" fmla="*/ 56 h 791"/>
                    <a:gd name="T4" fmla="*/ 1157 w 1769"/>
                    <a:gd name="T5" fmla="*/ 200 h 791"/>
                    <a:gd name="T6" fmla="*/ 1611 w 1769"/>
                    <a:gd name="T7" fmla="*/ 432 h 791"/>
                    <a:gd name="T8" fmla="*/ 1756 w 1769"/>
                    <a:gd name="T9" fmla="*/ 609 h 791"/>
                    <a:gd name="T10" fmla="*/ 1689 w 1769"/>
                    <a:gd name="T11" fmla="*/ 787 h 791"/>
                    <a:gd name="T12" fmla="*/ 1589 w 1769"/>
                    <a:gd name="T13" fmla="*/ 632 h 791"/>
                    <a:gd name="T14" fmla="*/ 1389 w 1769"/>
                    <a:gd name="T15" fmla="*/ 454 h 791"/>
                    <a:gd name="T16" fmla="*/ 1109 w 1769"/>
                    <a:gd name="T17" fmla="*/ 296 h 791"/>
                    <a:gd name="T18" fmla="*/ 581 w 1769"/>
                    <a:gd name="T19" fmla="*/ 152 h 791"/>
                    <a:gd name="T20" fmla="*/ 0 w 1769"/>
                    <a:gd name="T21" fmla="*/ 76 h 791"/>
                    <a:gd name="T22" fmla="*/ 5 w 1769"/>
                    <a:gd name="T23" fmla="*/ 8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5179" name="Group 82"/>
                <p:cNvGrpSpPr/>
                <p:nvPr/>
              </p:nvGrpSpPr>
              <p:grpSpPr>
                <a:xfrm>
                  <a:off x="1127" y="5"/>
                  <a:ext cx="251" cy="596"/>
                  <a:chOff x="0" y="0"/>
                  <a:chExt cx="640" cy="1520"/>
                </a:xfrm>
              </p:grpSpPr>
              <p:sp>
                <p:nvSpPr>
                  <p:cNvPr id="5210" name="Freeform 83"/>
                  <p:cNvSpPr/>
                  <p:nvPr/>
                </p:nvSpPr>
                <p:spPr bwMode="auto">
                  <a:xfrm rot="-3857754">
                    <a:off x="-434" y="892"/>
                    <a:ext cx="1055" cy="1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11" name="Freeform 84"/>
                  <p:cNvSpPr/>
                  <p:nvPr/>
                </p:nvSpPr>
                <p:spPr bwMode="auto">
                  <a:xfrm rot="-3857754">
                    <a:off x="210" y="139"/>
                    <a:ext cx="569" cy="29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0" name="Group 85"/>
                <p:cNvGrpSpPr/>
                <p:nvPr/>
              </p:nvGrpSpPr>
              <p:grpSpPr>
                <a:xfrm>
                  <a:off x="1180" y="53"/>
                  <a:ext cx="398" cy="574"/>
                  <a:chOff x="0" y="0"/>
                  <a:chExt cx="1017" cy="1464"/>
                </a:xfrm>
              </p:grpSpPr>
              <p:sp>
                <p:nvSpPr>
                  <p:cNvPr id="5208" name="Freeform 86"/>
                  <p:cNvSpPr/>
                  <p:nvPr/>
                </p:nvSpPr>
                <p:spPr bwMode="auto">
                  <a:xfrm rot="-2777260">
                    <a:off x="-441" y="752"/>
                    <a:ext cx="1154" cy="27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09" name="Freeform 87"/>
                  <p:cNvSpPr/>
                  <p:nvPr/>
                </p:nvSpPr>
                <p:spPr bwMode="auto">
                  <a:xfrm rot="-2777260">
                    <a:off x="496" y="98"/>
                    <a:ext cx="619" cy="42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1" name="Group 88"/>
                <p:cNvGrpSpPr/>
                <p:nvPr/>
              </p:nvGrpSpPr>
              <p:grpSpPr>
                <a:xfrm>
                  <a:off x="1100" y="2"/>
                  <a:ext cx="95" cy="567"/>
                  <a:chOff x="0" y="0"/>
                  <a:chExt cx="243" cy="1448"/>
                </a:xfrm>
              </p:grpSpPr>
              <p:sp>
                <p:nvSpPr>
                  <p:cNvPr id="5206" name="Freeform 89"/>
                  <p:cNvSpPr/>
                  <p:nvPr/>
                </p:nvSpPr>
                <p:spPr bwMode="auto">
                  <a:xfrm rot="-4903748">
                    <a:off x="-433" y="928"/>
                    <a:ext cx="954" cy="8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07" name="Freeform 90"/>
                  <p:cNvSpPr/>
                  <p:nvPr/>
                </p:nvSpPr>
                <p:spPr bwMode="auto">
                  <a:xfrm rot="-4903748">
                    <a:off x="-80" y="190"/>
                    <a:ext cx="511" cy="13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2" name="Group 91"/>
                <p:cNvGrpSpPr/>
                <p:nvPr/>
              </p:nvGrpSpPr>
              <p:grpSpPr>
                <a:xfrm>
                  <a:off x="399" y="683"/>
                  <a:ext cx="425" cy="960"/>
                  <a:chOff x="0" y="0"/>
                  <a:chExt cx="1085" cy="2450"/>
                </a:xfrm>
              </p:grpSpPr>
              <p:sp>
                <p:nvSpPr>
                  <p:cNvPr id="5204" name="Freeform 92"/>
                  <p:cNvSpPr/>
                  <p:nvPr/>
                </p:nvSpPr>
                <p:spPr bwMode="auto">
                  <a:xfrm rot="18335692" flipH="1">
                    <a:off x="66" y="706"/>
                    <a:ext cx="172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05" name="Freeform 93"/>
                  <p:cNvSpPr/>
                  <p:nvPr/>
                </p:nvSpPr>
                <p:spPr bwMode="auto">
                  <a:xfrm rot="18335692" flipH="1">
                    <a:off x="-218" y="1734"/>
                    <a:ext cx="925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3" name="Group 94"/>
                <p:cNvGrpSpPr/>
                <p:nvPr/>
              </p:nvGrpSpPr>
              <p:grpSpPr>
                <a:xfrm>
                  <a:off x="600" y="748"/>
                  <a:ext cx="300" cy="930"/>
                  <a:chOff x="0" y="0"/>
                  <a:chExt cx="766" cy="2373"/>
                </a:xfrm>
              </p:grpSpPr>
              <p:sp>
                <p:nvSpPr>
                  <p:cNvPr id="5202" name="Freeform 95"/>
                  <p:cNvSpPr/>
                  <p:nvPr/>
                </p:nvSpPr>
                <p:spPr bwMode="auto">
                  <a:xfrm rot="17542885" flipH="1">
                    <a:off x="-187" y="642"/>
                    <a:ext cx="159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03" name="Freeform 96"/>
                  <p:cNvSpPr/>
                  <p:nvPr/>
                </p:nvSpPr>
                <p:spPr bwMode="auto">
                  <a:xfrm rot="17542885" flipH="1">
                    <a:off x="-178" y="1697"/>
                    <a:ext cx="848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4" name="Group 97"/>
                <p:cNvGrpSpPr/>
                <p:nvPr/>
              </p:nvGrpSpPr>
              <p:grpSpPr>
                <a:xfrm rot="88588">
                  <a:off x="808" y="769"/>
                  <a:ext cx="180" cy="913"/>
                  <a:chOff x="0" y="0"/>
                  <a:chExt cx="492" cy="2604"/>
                </a:xfrm>
              </p:grpSpPr>
              <p:sp>
                <p:nvSpPr>
                  <p:cNvPr id="5200" name="Freeform 98"/>
                  <p:cNvSpPr/>
                  <p:nvPr/>
                </p:nvSpPr>
                <p:spPr bwMode="auto">
                  <a:xfrm rot="16782062" flipH="1">
                    <a:off x="-525" y="695"/>
                    <a:ext cx="1712" cy="30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201" name="Freeform 99"/>
                  <p:cNvSpPr/>
                  <p:nvPr/>
                </p:nvSpPr>
                <p:spPr bwMode="auto">
                  <a:xfrm rot="16782062" flipH="1">
                    <a:off x="-238" y="1902"/>
                    <a:ext cx="920" cy="464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5" name="Group 100"/>
                <p:cNvGrpSpPr/>
                <p:nvPr/>
              </p:nvGrpSpPr>
              <p:grpSpPr>
                <a:xfrm>
                  <a:off x="1336" y="662"/>
                  <a:ext cx="442" cy="951"/>
                  <a:chOff x="0" y="0"/>
                  <a:chExt cx="1125" cy="2426"/>
                </a:xfrm>
              </p:grpSpPr>
              <p:sp>
                <p:nvSpPr>
                  <p:cNvPr id="5198" name="Freeform 101"/>
                  <p:cNvSpPr/>
                  <p:nvPr/>
                </p:nvSpPr>
                <p:spPr bwMode="auto">
                  <a:xfrm rot="3144576">
                    <a:off x="-706" y="706"/>
                    <a:ext cx="1723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199" name="Freeform 102"/>
                  <p:cNvSpPr/>
                  <p:nvPr/>
                </p:nvSpPr>
                <p:spPr bwMode="auto">
                  <a:xfrm rot="3144576">
                    <a:off x="418" y="1718"/>
                    <a:ext cx="925" cy="49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6" name="Group 103"/>
                <p:cNvGrpSpPr/>
                <p:nvPr/>
              </p:nvGrpSpPr>
              <p:grpSpPr>
                <a:xfrm>
                  <a:off x="1276" y="721"/>
                  <a:ext cx="347" cy="951"/>
                  <a:chOff x="0" y="0"/>
                  <a:chExt cx="883" cy="2426"/>
                </a:xfrm>
              </p:grpSpPr>
              <p:sp>
                <p:nvSpPr>
                  <p:cNvPr id="5196" name="Freeform 104"/>
                  <p:cNvSpPr/>
                  <p:nvPr/>
                </p:nvSpPr>
                <p:spPr bwMode="auto">
                  <a:xfrm rot="3745735">
                    <a:off x="-675" y="667"/>
                    <a:ext cx="1649" cy="29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197" name="Freeform 105"/>
                  <p:cNvSpPr/>
                  <p:nvPr/>
                </p:nvSpPr>
                <p:spPr bwMode="auto">
                  <a:xfrm rot="3745735">
                    <a:off x="206" y="1740"/>
                    <a:ext cx="885" cy="46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7" name="Group 106"/>
                <p:cNvGrpSpPr/>
                <p:nvPr/>
              </p:nvGrpSpPr>
              <p:grpSpPr>
                <a:xfrm>
                  <a:off x="1208" y="767"/>
                  <a:ext cx="243" cy="935"/>
                  <a:chOff x="0" y="0"/>
                  <a:chExt cx="619" cy="2386"/>
                </a:xfrm>
              </p:grpSpPr>
              <p:sp>
                <p:nvSpPr>
                  <p:cNvPr id="5194" name="Freeform 107"/>
                  <p:cNvSpPr/>
                  <p:nvPr/>
                </p:nvSpPr>
                <p:spPr bwMode="auto">
                  <a:xfrm rot="4286818">
                    <a:off x="-678" y="670"/>
                    <a:ext cx="1600" cy="24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195" name="Freeform 108"/>
                  <p:cNvSpPr/>
                  <p:nvPr/>
                </p:nvSpPr>
                <p:spPr bwMode="auto">
                  <a:xfrm rot="4286818">
                    <a:off x="-5" y="1755"/>
                    <a:ext cx="860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8" name="Group 109"/>
                <p:cNvGrpSpPr/>
                <p:nvPr/>
              </p:nvGrpSpPr>
              <p:grpSpPr>
                <a:xfrm>
                  <a:off x="1134" y="813"/>
                  <a:ext cx="159" cy="870"/>
                  <a:chOff x="0" y="0"/>
                  <a:chExt cx="405" cy="2219"/>
                </a:xfrm>
              </p:grpSpPr>
              <p:sp>
                <p:nvSpPr>
                  <p:cNvPr id="5192" name="Freeform 110"/>
                  <p:cNvSpPr/>
                  <p:nvPr/>
                </p:nvSpPr>
                <p:spPr bwMode="auto">
                  <a:xfrm rot="4898956">
                    <a:off x="-608" y="607"/>
                    <a:ext cx="1463" cy="2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193" name="Freeform 111"/>
                  <p:cNvSpPr/>
                  <p:nvPr/>
                </p:nvSpPr>
                <p:spPr bwMode="auto">
                  <a:xfrm rot="4898956">
                    <a:off x="-181" y="1623"/>
                    <a:ext cx="789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89" name="Group 112"/>
                <p:cNvGrpSpPr/>
                <p:nvPr/>
              </p:nvGrpSpPr>
              <p:grpSpPr>
                <a:xfrm>
                  <a:off x="930" y="826"/>
                  <a:ext cx="167" cy="857"/>
                  <a:chOff x="0" y="0"/>
                  <a:chExt cx="426" cy="2185"/>
                </a:xfrm>
              </p:grpSpPr>
              <p:sp>
                <p:nvSpPr>
                  <p:cNvPr id="5190" name="Freeform 113"/>
                  <p:cNvSpPr/>
                  <p:nvPr/>
                </p:nvSpPr>
                <p:spPr bwMode="auto">
                  <a:xfrm rot="5755659">
                    <a:off x="-384" y="623"/>
                    <a:ext cx="1432" cy="1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191" name="Freeform 114"/>
                  <p:cNvSpPr/>
                  <p:nvPr/>
                </p:nvSpPr>
                <p:spPr bwMode="auto">
                  <a:xfrm rot="5755659">
                    <a:off x="-235" y="1646"/>
                    <a:ext cx="767" cy="294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sng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5134" name="Freeform 115"/>
              <p:cNvSpPr/>
              <p:nvPr/>
            </p:nvSpPr>
            <p:spPr bwMode="auto">
              <a:xfrm flipH="1">
                <a:off x="758" y="934"/>
                <a:ext cx="190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35" name="Arc 116"/>
              <p:cNvSpPr/>
              <p:nvPr/>
            </p:nvSpPr>
            <p:spPr bwMode="auto">
              <a:xfrm flipH="1">
                <a:off x="412" y="725"/>
                <a:ext cx="832" cy="901"/>
              </a:xfrm>
              <a:custGeom>
                <a:avLst/>
                <a:gdLst>
                  <a:gd name="T0" fmla="*/ 211 w 21600"/>
                  <a:gd name="T1" fmla="*/ 0 h 21602"/>
                  <a:gd name="T2" fmla="*/ 832 w 21600"/>
                  <a:gd name="T3" fmla="*/ 901 h 21602"/>
                  <a:gd name="T4" fmla="*/ 0 w 21600"/>
                  <a:gd name="T5" fmla="*/ 872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36" name="Arc 117"/>
              <p:cNvSpPr/>
              <p:nvPr/>
            </p:nvSpPr>
            <p:spPr bwMode="auto">
              <a:xfrm flipV="1">
                <a:off x="1163" y="179"/>
                <a:ext cx="1007" cy="802"/>
              </a:xfrm>
              <a:custGeom>
                <a:avLst/>
                <a:gdLst>
                  <a:gd name="T0" fmla="*/ 1007 w 36729"/>
                  <a:gd name="T1" fmla="*/ 388 h 21600"/>
                  <a:gd name="T2" fmla="*/ 0 w 36729"/>
                  <a:gd name="T3" fmla="*/ 453 h 21600"/>
                  <a:gd name="T4" fmla="*/ 489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37" name="Arc 118"/>
              <p:cNvSpPr/>
              <p:nvPr/>
            </p:nvSpPr>
            <p:spPr bwMode="auto">
              <a:xfrm flipH="1">
                <a:off x="497" y="580"/>
                <a:ext cx="485" cy="933"/>
              </a:xfrm>
              <a:custGeom>
                <a:avLst/>
                <a:gdLst>
                  <a:gd name="T0" fmla="*/ 0 w 28940"/>
                  <a:gd name="T1" fmla="*/ 54 h 22305"/>
                  <a:gd name="T2" fmla="*/ 485 w 28940"/>
                  <a:gd name="T3" fmla="*/ 933 h 22305"/>
                  <a:gd name="T4" fmla="*/ 123 w 2894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38" name="Arc 119"/>
              <p:cNvSpPr/>
              <p:nvPr/>
            </p:nvSpPr>
            <p:spPr bwMode="auto">
              <a:xfrm flipH="1">
                <a:off x="152" y="628"/>
                <a:ext cx="791" cy="929"/>
              </a:xfrm>
              <a:custGeom>
                <a:avLst/>
                <a:gdLst>
                  <a:gd name="T0" fmla="*/ 0 w 30473"/>
                  <a:gd name="T1" fmla="*/ 79 h 22305"/>
                  <a:gd name="T2" fmla="*/ 791 w 30473"/>
                  <a:gd name="T3" fmla="*/ 929 h 22305"/>
                  <a:gd name="T4" fmla="*/ 230 w 30473"/>
                  <a:gd name="T5" fmla="*/ 90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39" name="Arc 120"/>
              <p:cNvSpPr/>
              <p:nvPr/>
            </p:nvSpPr>
            <p:spPr bwMode="auto">
              <a:xfrm flipH="1">
                <a:off x="82" y="458"/>
                <a:ext cx="932" cy="933"/>
              </a:xfrm>
              <a:custGeom>
                <a:avLst/>
                <a:gdLst>
                  <a:gd name="T0" fmla="*/ 0 w 34455"/>
                  <a:gd name="T1" fmla="*/ 177 h 22305"/>
                  <a:gd name="T2" fmla="*/ 932 w 34455"/>
                  <a:gd name="T3" fmla="*/ 933 h 22305"/>
                  <a:gd name="T4" fmla="*/ 348 w 34455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0" name="Arc 121"/>
              <p:cNvSpPr/>
              <p:nvPr/>
            </p:nvSpPr>
            <p:spPr bwMode="auto">
              <a:xfrm>
                <a:off x="1114" y="589"/>
                <a:ext cx="149" cy="933"/>
              </a:xfrm>
              <a:custGeom>
                <a:avLst/>
                <a:gdLst>
                  <a:gd name="T0" fmla="*/ 0 w 34812"/>
                  <a:gd name="T1" fmla="*/ 189 h 22305"/>
                  <a:gd name="T2" fmla="*/ 149 w 34812"/>
                  <a:gd name="T3" fmla="*/ 933 h 22305"/>
                  <a:gd name="T4" fmla="*/ 57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1" name="Arc 122"/>
              <p:cNvSpPr/>
              <p:nvPr/>
            </p:nvSpPr>
            <p:spPr bwMode="auto">
              <a:xfrm>
                <a:off x="1154" y="585"/>
                <a:ext cx="393" cy="933"/>
              </a:xfrm>
              <a:custGeom>
                <a:avLst/>
                <a:gdLst>
                  <a:gd name="T0" fmla="*/ 0 w 34812"/>
                  <a:gd name="T1" fmla="*/ 189 h 22305"/>
                  <a:gd name="T2" fmla="*/ 393 w 34812"/>
                  <a:gd name="T3" fmla="*/ 933 h 22305"/>
                  <a:gd name="T4" fmla="*/ 149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2" name="Arc 123"/>
              <p:cNvSpPr/>
              <p:nvPr/>
            </p:nvSpPr>
            <p:spPr bwMode="auto">
              <a:xfrm>
                <a:off x="1187" y="463"/>
                <a:ext cx="558" cy="933"/>
              </a:xfrm>
              <a:custGeom>
                <a:avLst/>
                <a:gdLst>
                  <a:gd name="T0" fmla="*/ 0 w 34812"/>
                  <a:gd name="T1" fmla="*/ 189 h 22305"/>
                  <a:gd name="T2" fmla="*/ 558 w 34812"/>
                  <a:gd name="T3" fmla="*/ 933 h 22305"/>
                  <a:gd name="T4" fmla="*/ 212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3" name="Freeform 124"/>
              <p:cNvSpPr/>
              <p:nvPr/>
            </p:nvSpPr>
            <p:spPr bwMode="auto">
              <a:xfrm>
                <a:off x="1295" y="1033"/>
                <a:ext cx="188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4" name="Freeform 125"/>
              <p:cNvSpPr/>
              <p:nvPr/>
            </p:nvSpPr>
            <p:spPr bwMode="auto">
              <a:xfrm rot="19660755" flipV="1">
                <a:off x="999" y="843"/>
                <a:ext cx="171" cy="326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5" name="Arc 126"/>
              <p:cNvSpPr/>
              <p:nvPr/>
            </p:nvSpPr>
            <p:spPr bwMode="auto">
              <a:xfrm flipH="1">
                <a:off x="29" y="319"/>
                <a:ext cx="996" cy="933"/>
              </a:xfrm>
              <a:custGeom>
                <a:avLst/>
                <a:gdLst>
                  <a:gd name="T0" fmla="*/ 0 w 36830"/>
                  <a:gd name="T1" fmla="*/ 263 h 22305"/>
                  <a:gd name="T2" fmla="*/ 996 w 36830"/>
                  <a:gd name="T3" fmla="*/ 933 h 22305"/>
                  <a:gd name="T4" fmla="*/ 412 w 3683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6" name="Arc 127"/>
              <p:cNvSpPr/>
              <p:nvPr/>
            </p:nvSpPr>
            <p:spPr bwMode="auto">
              <a:xfrm flipH="1">
                <a:off x="311" y="122"/>
                <a:ext cx="724" cy="901"/>
              </a:xfrm>
              <a:custGeom>
                <a:avLst/>
                <a:gdLst>
                  <a:gd name="T0" fmla="*/ 0 w 31881"/>
                  <a:gd name="T1" fmla="*/ 418 h 21600"/>
                  <a:gd name="T2" fmla="*/ 724 w 31881"/>
                  <a:gd name="T3" fmla="*/ 203 h 21600"/>
                  <a:gd name="T4" fmla="*/ 414 w 31881"/>
                  <a:gd name="T5" fmla="*/ 901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7" name="Arc 128"/>
              <p:cNvSpPr/>
              <p:nvPr/>
            </p:nvSpPr>
            <p:spPr bwMode="auto">
              <a:xfrm>
                <a:off x="1084" y="502"/>
                <a:ext cx="297" cy="901"/>
              </a:xfrm>
              <a:custGeom>
                <a:avLst/>
                <a:gdLst>
                  <a:gd name="T0" fmla="*/ 0 w 31146"/>
                  <a:gd name="T1" fmla="*/ 188 h 21600"/>
                  <a:gd name="T2" fmla="*/ 297 w 31146"/>
                  <a:gd name="T3" fmla="*/ 399 h 21600"/>
                  <a:gd name="T4" fmla="*/ 126 w 31146"/>
                  <a:gd name="T5" fmla="*/ 901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8" name="Freeform 129"/>
              <p:cNvSpPr/>
              <p:nvPr/>
            </p:nvSpPr>
            <p:spPr bwMode="auto">
              <a:xfrm flipH="1">
                <a:off x="192" y="981"/>
                <a:ext cx="426" cy="59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49" name="Freeform 130"/>
              <p:cNvSpPr/>
              <p:nvPr/>
            </p:nvSpPr>
            <p:spPr bwMode="auto">
              <a:xfrm flipH="1">
                <a:off x="392" y="350"/>
                <a:ext cx="273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50" name="Freeform 131"/>
              <p:cNvSpPr/>
              <p:nvPr/>
            </p:nvSpPr>
            <p:spPr bwMode="auto">
              <a:xfrm flipH="1">
                <a:off x="706" y="172"/>
                <a:ext cx="164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51" name="Freeform 132"/>
              <p:cNvSpPr/>
              <p:nvPr/>
            </p:nvSpPr>
            <p:spPr bwMode="auto">
              <a:xfrm>
                <a:off x="1726" y="894"/>
                <a:ext cx="395" cy="6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52" name="Freeform 133"/>
              <p:cNvSpPr/>
              <p:nvPr/>
            </p:nvSpPr>
            <p:spPr bwMode="auto">
              <a:xfrm>
                <a:off x="1521" y="576"/>
                <a:ext cx="594" cy="41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53" name="Freeform 134"/>
              <p:cNvSpPr/>
              <p:nvPr/>
            </p:nvSpPr>
            <p:spPr bwMode="auto">
              <a:xfrm>
                <a:off x="1543" y="132"/>
                <a:ext cx="260" cy="55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54" name="Freeform 135"/>
              <p:cNvSpPr/>
              <p:nvPr/>
            </p:nvSpPr>
            <p:spPr bwMode="auto">
              <a:xfrm rot="-1346631">
                <a:off x="1286" y="599"/>
                <a:ext cx="175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55" name="Freeform 136"/>
              <p:cNvSpPr/>
              <p:nvPr/>
            </p:nvSpPr>
            <p:spPr bwMode="auto">
              <a:xfrm rot="1346631" flipH="1">
                <a:off x="668" y="589"/>
                <a:ext cx="172" cy="33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123" name="Rectangle 137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24" name="Rectangle 13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307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08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 u="none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09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 u="none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 u="none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/>
              <a:pPr lvl="0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/>
          <p:nvPr/>
        </p:nvSpPr>
        <p:spPr>
          <a:xfrm>
            <a:off x="533400" y="457200"/>
            <a:ext cx="7772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u="none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2019</a:t>
            </a:r>
            <a:r>
              <a:rPr lang="zh-CN" altLang="en-US" sz="4800" u="none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届高考专题复习</a:t>
            </a:r>
          </a:p>
        </p:txBody>
      </p:sp>
      <p:sp>
        <p:nvSpPr>
          <p:cNvPr id="25603" name="Line 3"/>
          <p:cNvSpPr/>
          <p:nvPr/>
        </p:nvSpPr>
        <p:spPr>
          <a:xfrm>
            <a:off x="609600" y="1295400"/>
            <a:ext cx="541020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0" name="WordArt 4">
            <a:hlinkClick r:id="rId2" action="ppaction://hlinksldjump"/>
          </p:cNvPr>
          <p:cNvSpPr>
            <a:spLocks noChangeArrowheads="1" noChangeShapeType="1"/>
          </p:cNvSpPr>
          <p:nvPr/>
        </p:nvSpPr>
        <p:spPr bwMode="auto">
          <a:xfrm>
            <a:off x="1835150" y="2060575"/>
            <a:ext cx="6048375" cy="13684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文言文 </a:t>
            </a:r>
          </a:p>
        </p:txBody>
      </p:sp>
      <p:sp>
        <p:nvSpPr>
          <p:cNvPr id="24581" name="WordArt 5">
            <a:hlinkClick r:id="rId2" action="ppaction://hlinksldjump"/>
          </p:cNvPr>
          <p:cNvSpPr>
            <a:spLocks noChangeArrowheads="1" noChangeShapeType="1"/>
          </p:cNvSpPr>
          <p:nvPr/>
        </p:nvSpPr>
        <p:spPr bwMode="auto">
          <a:xfrm>
            <a:off x="1331913" y="4292600"/>
            <a:ext cx="6265862" cy="100806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古代文化常识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3a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7667625" y="6092825"/>
            <a:ext cx="147637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3"/>
          <p:cNvSpPr txBox="1"/>
          <p:nvPr/>
        </p:nvSpPr>
        <p:spPr>
          <a:xfrm>
            <a:off x="215265" y="143510"/>
            <a:ext cx="89344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【201</a:t>
            </a:r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8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年全国</a:t>
            </a:r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】下列对文中加点词语的相关内容的解说，不正确的一项是（</a:t>
            </a:r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US" altLang="zh-CN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.《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三坟</a:t>
            </a:r>
            <a:r>
              <a:rPr lang="en-US" altLang="zh-CN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》《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五典</a:t>
            </a:r>
            <a:r>
              <a:rPr lang="en-US" altLang="zh-CN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传为我国古代典籍，后又以“坟籍”“坟典”为古代典籍通称。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B.“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阙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”原指皇宫前面两侧的楼台，又可用作朝廷的代称，赴阙也指入朝觐见皇帝。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C.“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践阼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”原指踏上古代庙堂前台阶，又表示用武力打败敌对势力，登上国君宝座。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D. 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逊位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，也称为让位、退位，多指君王放弃职务和地位，这里指鲁芝的谦让行为。</a:t>
            </a:r>
          </a:p>
        </p:txBody>
      </p:sp>
      <p:sp>
        <p:nvSpPr>
          <p:cNvPr id="29700" name="AutoShape 4"/>
          <p:cNvSpPr/>
          <p:nvPr/>
        </p:nvSpPr>
        <p:spPr>
          <a:xfrm>
            <a:off x="2051050" y="5661025"/>
            <a:ext cx="1512888" cy="720725"/>
          </a:xfrm>
          <a:prstGeom prst="wedgeRoundRectCallout">
            <a:avLst>
              <a:gd name="adj1" fmla="val -44236"/>
              <a:gd name="adj2" fmla="val -7530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zh-CN" sz="3200" b="1" u="none" dirty="0">
                <a:latin typeface="Arial" panose="020B0604020202020204" pitchFamily="34" charset="0"/>
                <a:ea typeface="楷体_GB2312" pitchFamily="49" charset="-122"/>
              </a:rPr>
              <a:t>C </a:t>
            </a:r>
            <a:r>
              <a:rPr lang="zh-CN" altLang="en-US" sz="3200" b="1" u="none" dirty="0">
                <a:latin typeface="Arial" panose="020B0604020202020204" pitchFamily="34" charset="0"/>
                <a:ea typeface="楷体_GB2312" pitchFamily="49" charset="-122"/>
              </a:rPr>
              <a:t>践祚 </a:t>
            </a:r>
            <a:endParaRPr lang="zh-CN" altLang="en-US" sz="2400" b="1" u="none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/>
          <p:nvPr/>
        </p:nvSpPr>
        <p:spPr>
          <a:xfrm>
            <a:off x="539750" y="620713"/>
            <a:ext cx="8280400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19. 《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师说</a:t>
            </a:r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中说：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李氏子蟠</a:t>
            </a:r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年十七，好古文，六艺经传皆通习之。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六艺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是中国古代儒家要求学生掌握的六种基本才能，包含哪些内容？</a:t>
            </a:r>
          </a:p>
        </p:txBody>
      </p:sp>
      <p:sp>
        <p:nvSpPr>
          <p:cNvPr id="145411" name="Rectangle 3"/>
          <p:cNvSpPr/>
          <p:nvPr/>
        </p:nvSpPr>
        <p:spPr>
          <a:xfrm>
            <a:off x="2843213" y="4292600"/>
            <a:ext cx="4681537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礼、乐、射、御、书、数。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 Box 2"/>
          <p:cNvSpPr txBox="1"/>
          <p:nvPr/>
        </p:nvSpPr>
        <p:spPr>
          <a:xfrm>
            <a:off x="684213" y="620713"/>
            <a:ext cx="7559675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20.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旧时文人的四大雅趣是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46435" name="Rectangle 3"/>
          <p:cNvSpPr/>
          <p:nvPr/>
        </p:nvSpPr>
        <p:spPr>
          <a:xfrm>
            <a:off x="1258888" y="3644900"/>
            <a:ext cx="3124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琴  棋  书  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2"/>
          <p:cNvSpPr txBox="1"/>
          <p:nvPr/>
        </p:nvSpPr>
        <p:spPr>
          <a:xfrm>
            <a:off x="755650" y="549275"/>
            <a:ext cx="74168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21.</a:t>
            </a:r>
            <a:r>
              <a:rPr lang="en-US" altLang="zh-CN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岁寒三友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指的是</a:t>
            </a: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4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7459" name="Rectangle 3"/>
          <p:cNvSpPr/>
          <p:nvPr/>
        </p:nvSpPr>
        <p:spPr>
          <a:xfrm>
            <a:off x="2195513" y="2924175"/>
            <a:ext cx="31543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松   竹   梅</a:t>
            </a:r>
            <a:r>
              <a:rPr lang="zh-CN" altLang="en-US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/>
          <p:nvPr/>
        </p:nvSpPr>
        <p:spPr>
          <a:xfrm>
            <a:off x="611188" y="476250"/>
            <a:ext cx="8532812" cy="4614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22.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我国古代五声音阶由低到高排列，依次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是</a:t>
            </a:r>
            <a:r>
              <a:rPr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            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</a:p>
          <a:p>
            <a:pPr eaLnBrk="1" hangingPunct="1"/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8483" name="Rectangle 3"/>
          <p:cNvSpPr/>
          <p:nvPr/>
        </p:nvSpPr>
        <p:spPr>
          <a:xfrm>
            <a:off x="1079500" y="3860800"/>
            <a:ext cx="7813675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宫  商  角（j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ú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e）  徵（zhǐ）  羽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endParaRPr lang="zh-CN" altLang="en-US" sz="36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荆轲和而歌，为</a:t>
            </a:r>
            <a:r>
              <a:rPr lang="zh-CN" altLang="en-US" sz="3600" b="1" u="none" dirty="0">
                <a:latin typeface="Times New Roman" panose="02020603050405020304" pitchFamily="18" charset="0"/>
              </a:rPr>
              <a:t>变徵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之声，士皆垂泪涕泣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ext Box 2"/>
          <p:cNvSpPr txBox="1"/>
          <p:nvPr/>
        </p:nvSpPr>
        <p:spPr>
          <a:xfrm>
            <a:off x="395288" y="404813"/>
            <a:ext cx="8748712" cy="320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23.</a:t>
            </a:r>
            <a:r>
              <a:rPr lang="en-US" altLang="zh-CN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入则孝，出则悌。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孝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指善事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悌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指善事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9507" name="Rectangle 3"/>
          <p:cNvSpPr/>
          <p:nvPr/>
        </p:nvSpPr>
        <p:spPr>
          <a:xfrm>
            <a:off x="1517650" y="4090988"/>
            <a:ext cx="2701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父母 </a:t>
            </a:r>
          </a:p>
        </p:txBody>
      </p:sp>
      <p:sp>
        <p:nvSpPr>
          <p:cNvPr id="149508" name="Rectangle 4"/>
          <p:cNvSpPr/>
          <p:nvPr/>
        </p:nvSpPr>
        <p:spPr>
          <a:xfrm>
            <a:off x="1489075" y="4794250"/>
            <a:ext cx="603567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兄长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申之以孝悌之义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/>
      <p:bldP spid="149508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ext Box 2"/>
          <p:cNvSpPr txBox="1"/>
          <p:nvPr/>
        </p:nvSpPr>
        <p:spPr>
          <a:xfrm>
            <a:off x="611188" y="549275"/>
            <a:ext cx="68405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4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、我国古代的十大古曲是：</a:t>
            </a:r>
          </a:p>
        </p:txBody>
      </p:sp>
      <p:sp>
        <p:nvSpPr>
          <p:cNvPr id="150531" name="Rectangle 3"/>
          <p:cNvSpPr/>
          <p:nvPr/>
        </p:nvSpPr>
        <p:spPr>
          <a:xfrm>
            <a:off x="395288" y="1557338"/>
            <a:ext cx="7561262" cy="366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高山流水      广陵散           平沙落雁 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_________    __________  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夕阳箫鼓 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渔樵问答    胡笳十八拍     汉宫秋月  阳春白雪 </a:t>
            </a:r>
          </a:p>
          <a:p>
            <a:pPr eaLnBrk="1" hangingPunct="1">
              <a:lnSpc>
                <a:spcPct val="130000"/>
              </a:lnSpc>
            </a:pPr>
            <a:endParaRPr lang="zh-CN" altLang="en-US" sz="36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0532" name="Text Box 4"/>
          <p:cNvSpPr txBox="1"/>
          <p:nvPr/>
        </p:nvSpPr>
        <p:spPr>
          <a:xfrm>
            <a:off x="1476375" y="5229225"/>
            <a:ext cx="4175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梅花三弄    十面埋伏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/>
          <p:nvPr/>
        </p:nvSpPr>
        <p:spPr>
          <a:xfrm>
            <a:off x="179388" y="115888"/>
            <a:ext cx="8964612" cy="6745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25.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下列描写古代历史名人名家的对联，说法错误的是：（    ）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、盛唐诗酒无双士，青莲文苑第一家。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                 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颂李白  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、诗史数千言，秋天一鹄先生骨；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草堂三五里，春水群鸥野老心。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颂杜甫 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、枫叶四弦秋，棖</a:t>
            </a:r>
            <a:r>
              <a:rPr lang="en-US" altLang="zh-CN" u="none" dirty="0">
                <a:latin typeface="Arial Black" panose="020B0A04020102020204" pitchFamily="34" charset="0"/>
              </a:rPr>
              <a:t>ch</a:t>
            </a:r>
            <a:r>
              <a:rPr lang="en-US" altLang="zh-CN" u="none" dirty="0">
                <a:latin typeface="Arial" panose="020B0604020202020204" pitchFamily="34" charset="0"/>
              </a:rPr>
              <a:t>é</a:t>
            </a:r>
            <a:r>
              <a:rPr lang="en-US" altLang="zh-CN" u="none" dirty="0">
                <a:latin typeface="Arial Black" panose="020B0A04020102020204" pitchFamily="34" charset="0"/>
              </a:rPr>
              <a:t>ng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触天涯迁谪恨；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浔阳千尺水，勾留江上别离情。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                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颂白居易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、云边雁断胡天月，陇上羊归塞草茵。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               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颂王昭君</a:t>
            </a:r>
          </a:p>
        </p:txBody>
      </p:sp>
      <p:sp>
        <p:nvSpPr>
          <p:cNvPr id="151555" name="Text Box 3"/>
          <p:cNvSpPr txBox="1"/>
          <p:nvPr/>
        </p:nvSpPr>
        <p:spPr>
          <a:xfrm>
            <a:off x="4968875" y="908050"/>
            <a:ext cx="4175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D  </a:t>
            </a:r>
            <a:r>
              <a:rPr lang="zh-CN" altLang="en-US" sz="32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应为</a:t>
            </a:r>
            <a:r>
              <a:rPr lang="zh-CN" altLang="en-US" sz="3200" b="1" u="none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苏武</a:t>
            </a:r>
            <a:r>
              <a:rPr lang="zh-CN" altLang="en-US" sz="3200" b="1" u="none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endParaRPr lang="zh-CN" altLang="en-US" sz="3200" b="1" u="none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/>
          <p:nvPr/>
        </p:nvSpPr>
        <p:spPr>
          <a:xfrm>
            <a:off x="179388" y="115888"/>
            <a:ext cx="8964612" cy="545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26. 《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四库全书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是乾隆皇帝亲自组织的中国历史上一部规模最大的丛书，为后代学者研究中国古代文化提供了较完善的文献资料。“四库”是指：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、仁、义、礼、智          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、礼、乐、书、数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、诗、书、礼、易        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、经、史、子、集</a:t>
            </a:r>
          </a:p>
        </p:txBody>
      </p:sp>
      <p:sp>
        <p:nvSpPr>
          <p:cNvPr id="152579" name="Text Box 3"/>
          <p:cNvSpPr txBox="1"/>
          <p:nvPr/>
        </p:nvSpPr>
        <p:spPr>
          <a:xfrm>
            <a:off x="5435600" y="3789363"/>
            <a:ext cx="4175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ext Box 2"/>
          <p:cNvSpPr txBox="1"/>
          <p:nvPr/>
        </p:nvSpPr>
        <p:spPr>
          <a:xfrm>
            <a:off x="468313" y="549275"/>
            <a:ext cx="6172200" cy="456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27.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古代的节日大多伴有一些民俗活动，</a:t>
            </a:r>
            <a:b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如元宵节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b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清明节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</a:p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端午节</a:t>
            </a:r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_________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b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重阳节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4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3603" name="Rectangle 3"/>
          <p:cNvSpPr/>
          <p:nvPr/>
        </p:nvSpPr>
        <p:spPr>
          <a:xfrm>
            <a:off x="6659563" y="3068638"/>
            <a:ext cx="31686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观灯，吃元宵</a:t>
            </a:r>
            <a:r>
              <a:rPr lang="zh-CN" altLang="en-US" sz="2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3604" name="Rectangle 4"/>
          <p:cNvSpPr/>
          <p:nvPr/>
        </p:nvSpPr>
        <p:spPr>
          <a:xfrm>
            <a:off x="6732588" y="4005263"/>
            <a:ext cx="1831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踏青扫墓 </a:t>
            </a:r>
          </a:p>
        </p:txBody>
      </p:sp>
      <p:sp>
        <p:nvSpPr>
          <p:cNvPr id="153605" name="Rectangle 5"/>
          <p:cNvSpPr/>
          <p:nvPr/>
        </p:nvSpPr>
        <p:spPr>
          <a:xfrm>
            <a:off x="6732588" y="4797425"/>
            <a:ext cx="19399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吃粽子，喝雄黄酒 </a:t>
            </a:r>
          </a:p>
        </p:txBody>
      </p:sp>
      <p:sp>
        <p:nvSpPr>
          <p:cNvPr id="153606" name="Rectangle 6"/>
          <p:cNvSpPr/>
          <p:nvPr/>
        </p:nvSpPr>
        <p:spPr>
          <a:xfrm>
            <a:off x="6732588" y="6021388"/>
            <a:ext cx="19399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登高赏菊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4" grpId="0"/>
      <p:bldP spid="153605" grpId="0"/>
      <p:bldP spid="153606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/>
          <p:nvPr/>
        </p:nvSpPr>
        <p:spPr>
          <a:xfrm>
            <a:off x="107950" y="44450"/>
            <a:ext cx="903605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28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下面这首古诗描述了我国民间一个传统节令的景象，这个传统节令是（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分）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中庭地白树栖鸦，冷露无声湿桂花。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今夜月明人尽望，不知秋思落谁家？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重阳           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七夕   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中秋           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元宵 </a:t>
            </a:r>
          </a:p>
        </p:txBody>
      </p:sp>
      <p:sp>
        <p:nvSpPr>
          <p:cNvPr id="154627" name="Text Box 3"/>
          <p:cNvSpPr txBox="1"/>
          <p:nvPr/>
        </p:nvSpPr>
        <p:spPr>
          <a:xfrm>
            <a:off x="0" y="5300663"/>
            <a:ext cx="9144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accent2"/>
                </a:solidFill>
                <a:latin typeface="Arial Black" panose="020B0A04020102020204" pitchFamily="34" charset="0"/>
              </a:rPr>
              <a:t>   答案：C。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3a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7667625" y="6092825"/>
            <a:ext cx="147637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3"/>
          <p:cNvSpPr txBox="1"/>
          <p:nvPr/>
        </p:nvSpPr>
        <p:spPr>
          <a:xfrm>
            <a:off x="0" y="0"/>
            <a:ext cx="9144000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【201</a:t>
            </a:r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8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年全国</a:t>
            </a:r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】下列对文中加点词语的相关内容的解说，不正确的一项是（</a:t>
            </a:r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豪右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，指旧时的富豪家族、世家大户；汉代以右为尊，所以习惯上称为“豪右”。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B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顿首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，即以头叩地而拜，是古代交际礼仪；又常常用于书信、奏表中作为敬辞。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C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茂才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，即秀才，东汉时为避光武帝刘秀名讳，改为茂才，后世有时也沿用此名。</a:t>
            </a:r>
          </a:p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D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en-US" sz="36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京师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是古代京城的通城，现代则称为首都：“京”“师”单用，旧时均可指国都。</a:t>
            </a:r>
          </a:p>
        </p:txBody>
      </p:sp>
      <p:sp>
        <p:nvSpPr>
          <p:cNvPr id="29700" name="AutoShape 4"/>
          <p:cNvSpPr/>
          <p:nvPr/>
        </p:nvSpPr>
        <p:spPr>
          <a:xfrm>
            <a:off x="2195830" y="5732780"/>
            <a:ext cx="4865370" cy="1124585"/>
          </a:xfrm>
          <a:prstGeom prst="wedgeRoundRectCallout">
            <a:avLst>
              <a:gd name="adj1" fmla="val -44236"/>
              <a:gd name="adj2" fmla="val -7530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zh-CN" sz="3200" b="1" u="none" dirty="0">
                <a:latin typeface="Arial" panose="020B0604020202020204" pitchFamily="34" charset="0"/>
                <a:ea typeface="楷体_GB2312" pitchFamily="49" charset="-122"/>
              </a:rPr>
              <a:t>D “</a:t>
            </a:r>
            <a:r>
              <a:rPr lang="zh-CN" altLang="en-US" sz="3200" b="1" u="none" dirty="0">
                <a:latin typeface="Arial" panose="020B0604020202020204" pitchFamily="34" charset="0"/>
                <a:ea typeface="楷体_GB2312" pitchFamily="49" charset="-122"/>
              </a:rPr>
              <a:t>师</a:t>
            </a:r>
            <a:r>
              <a:rPr lang="en-US" altLang="zh-CN" sz="3200" b="1" u="none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u="none" dirty="0">
                <a:latin typeface="Arial" panose="020B0604020202020204" pitchFamily="34" charset="0"/>
                <a:ea typeface="楷体_GB2312" pitchFamily="49" charset="-122"/>
              </a:rPr>
              <a:t>字单用没有国都的意思，一般是指军队</a:t>
            </a:r>
          </a:p>
        </p:txBody>
      </p:sp>
      <p:pic>
        <p:nvPicPr>
          <p:cNvPr id="3789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313" y="6953250"/>
            <a:ext cx="7429500" cy="723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/>
          <p:nvPr/>
        </p:nvSpPr>
        <p:spPr>
          <a:xfrm>
            <a:off x="179388" y="115888"/>
            <a:ext cx="8964612" cy="612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29.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下面关于传统节日描述正确的是：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、七夕节，来自于嫦娥与后羿的传说，在农历七月初七庆祝，以乞巧为主。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、上元节，俗称“鬼节”，“七月半”，在阴历七月十五日，以祭鬼为主。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、寒食节，亦称“禁烟节”，在清明节前一二日，以禁烟、冷食祭日为主。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、中元节，农历正月十五，以吃元宵、赏灯、舞狮和未婚男女交往为习俗。</a:t>
            </a:r>
          </a:p>
        </p:txBody>
      </p:sp>
      <p:sp>
        <p:nvSpPr>
          <p:cNvPr id="156675" name="Text Box 3"/>
          <p:cNvSpPr txBox="1"/>
          <p:nvPr/>
        </p:nvSpPr>
        <p:spPr>
          <a:xfrm>
            <a:off x="5148263" y="4797425"/>
            <a:ext cx="4175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C</a:t>
            </a:r>
          </a:p>
        </p:txBody>
      </p:sp>
      <p:sp>
        <p:nvSpPr>
          <p:cNvPr id="156676" name="Text Box 4"/>
          <p:cNvSpPr txBox="1"/>
          <p:nvPr/>
        </p:nvSpPr>
        <p:spPr>
          <a:xfrm>
            <a:off x="34925" y="4568825"/>
            <a:ext cx="8964613" cy="22891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C 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七夕节，来源于牛郎织女的故事；中元节（农历七月十五），俗称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鬼节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；寒食节，亦称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禁烟节</a:t>
            </a:r>
            <a:r>
              <a:rPr lang="zh-CN" altLang="en-US" sz="3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；上元节（农历正月十五），即元宵节。下元节（农历十月十五）。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/>
      <p:bldP spid="156676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/>
          </p:cNvSpPr>
          <p:nvPr>
            <p:ph idx="1"/>
          </p:nvPr>
        </p:nvSpPr>
        <p:spPr>
          <a:xfrm>
            <a:off x="611188" y="188913"/>
            <a:ext cx="8424862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000" b="1" dirty="0">
                <a:solidFill>
                  <a:schemeClr val="bg1"/>
                </a:solidFill>
              </a:rPr>
              <a:t>30     “</a:t>
            </a:r>
            <a:r>
              <a:rPr lang="zh-CN" altLang="en-US" sz="4000" b="1" dirty="0">
                <a:solidFill>
                  <a:schemeClr val="bg1"/>
                </a:solidFill>
              </a:rPr>
              <a:t>银烛秋光冷画屏，轻罗小扇拍流萤。天阶夜色凉如水，卧看牵牛织女星。”杜牧这首诗描写了我国民间一个传统节令的情景，这个传统节令是</a:t>
            </a:r>
          </a:p>
          <a:p>
            <a:pPr eaLnBrk="1" hangingPunct="1">
              <a:buNone/>
            </a:pPr>
            <a:r>
              <a:rPr lang="en-US" altLang="zh-CN" sz="4000" b="1" dirty="0">
                <a:solidFill>
                  <a:schemeClr val="bg1"/>
                </a:solidFill>
              </a:rPr>
              <a:t>A</a:t>
            </a:r>
            <a:r>
              <a:rPr lang="zh-CN" altLang="en-US" sz="4000" b="1" dirty="0">
                <a:solidFill>
                  <a:schemeClr val="bg1"/>
                </a:solidFill>
              </a:rPr>
              <a:t>．秋社      </a:t>
            </a:r>
          </a:p>
          <a:p>
            <a:pPr eaLnBrk="1" hangingPunct="1">
              <a:buNone/>
            </a:pPr>
            <a:r>
              <a:rPr lang="en-US" altLang="zh-CN" sz="4000" b="1" dirty="0">
                <a:solidFill>
                  <a:schemeClr val="bg1"/>
                </a:solidFill>
              </a:rPr>
              <a:t>B</a:t>
            </a:r>
            <a:r>
              <a:rPr lang="zh-CN" altLang="en-US" sz="4000" b="1" dirty="0">
                <a:solidFill>
                  <a:schemeClr val="bg1"/>
                </a:solidFill>
              </a:rPr>
              <a:t>．中秋       </a:t>
            </a:r>
          </a:p>
          <a:p>
            <a:pPr eaLnBrk="1" hangingPunct="1">
              <a:buNone/>
            </a:pPr>
            <a:r>
              <a:rPr lang="en-US" altLang="zh-CN" sz="4000" b="1" dirty="0">
                <a:solidFill>
                  <a:schemeClr val="bg1"/>
                </a:solidFill>
              </a:rPr>
              <a:t>C</a:t>
            </a:r>
            <a:r>
              <a:rPr lang="zh-CN" altLang="en-US" sz="4000" b="1" dirty="0">
                <a:solidFill>
                  <a:schemeClr val="bg1"/>
                </a:solidFill>
              </a:rPr>
              <a:t>．七夕      </a:t>
            </a:r>
          </a:p>
          <a:p>
            <a:pPr eaLnBrk="1" hangingPunct="1">
              <a:buNone/>
            </a:pPr>
            <a:r>
              <a:rPr lang="en-US" altLang="zh-CN" sz="4000" b="1" dirty="0">
                <a:solidFill>
                  <a:schemeClr val="bg1"/>
                </a:solidFill>
              </a:rPr>
              <a:t>D</a:t>
            </a:r>
            <a:r>
              <a:rPr lang="zh-CN" altLang="en-US" sz="4000" b="1" dirty="0">
                <a:solidFill>
                  <a:schemeClr val="bg1"/>
                </a:solidFill>
              </a:rPr>
              <a:t>．重阳 </a:t>
            </a:r>
          </a:p>
        </p:txBody>
      </p:sp>
      <p:sp>
        <p:nvSpPr>
          <p:cNvPr id="157699" name="Text Box 3"/>
          <p:cNvSpPr txBox="1"/>
          <p:nvPr/>
        </p:nvSpPr>
        <p:spPr>
          <a:xfrm>
            <a:off x="5867400" y="4724400"/>
            <a:ext cx="2736850" cy="50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altLang="zh-CN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C</a:t>
            </a:r>
            <a:endParaRPr lang="en-US" altLang="zh-CN" sz="3600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ext Box 2"/>
          <p:cNvSpPr txBox="1"/>
          <p:nvPr/>
        </p:nvSpPr>
        <p:spPr>
          <a:xfrm>
            <a:off x="539750" y="404813"/>
            <a:ext cx="8353425" cy="545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31.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双星良夜，耕慵织懒，应被群仙相妒。娟娟月姊满眉颦，更无奈风姨吹雨。</a:t>
            </a:r>
            <a:r>
              <a:rPr lang="zh-CN" altLang="en-US" sz="2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2010</a:t>
            </a:r>
            <a:r>
              <a:rPr lang="zh-CN" altLang="en-US" sz="2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湖北卷）</a:t>
            </a:r>
          </a:p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400" b="1" u="none" dirty="0">
                <a:solidFill>
                  <a:schemeClr val="accent2"/>
                </a:solidFill>
                <a:latin typeface="宋体" panose="02010600030101010101" pitchFamily="2" charset="-122"/>
              </a:rPr>
              <a:t>共骇群龙水上游，不知原是木兰舟。云旗猎猎翻青汉，雷鼓嘈嘈殷碧流。</a:t>
            </a:r>
            <a:endParaRPr lang="zh-CN" altLang="en-US" sz="4400" b="1" u="none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  以上两句诗歌分别是哪个传统节日？</a:t>
            </a:r>
          </a:p>
        </p:txBody>
      </p:sp>
      <p:sp>
        <p:nvSpPr>
          <p:cNvPr id="158723" name="Rectangle 3"/>
          <p:cNvSpPr/>
          <p:nvPr/>
        </p:nvSpPr>
        <p:spPr>
          <a:xfrm>
            <a:off x="4643438" y="5805488"/>
            <a:ext cx="45005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七夕节   端午节</a:t>
            </a:r>
            <a: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/>
          </p:cNvSpPr>
          <p:nvPr>
            <p:ph idx="1"/>
          </p:nvPr>
        </p:nvSpPr>
        <p:spPr>
          <a:xfrm>
            <a:off x="611188" y="188913"/>
            <a:ext cx="8424862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400" b="1" dirty="0">
                <a:solidFill>
                  <a:schemeClr val="bg1"/>
                </a:solidFill>
              </a:rPr>
              <a:t>32       “</a:t>
            </a:r>
            <a:r>
              <a:rPr lang="zh-CN" altLang="en-US" sz="4400" b="1" dirty="0">
                <a:solidFill>
                  <a:schemeClr val="bg1"/>
                </a:solidFill>
              </a:rPr>
              <a:t>万家灯火闹春桥，十里光相照。舞凤翔鸾势绝妙，可怜宵，波间涌出蓬莱岛。 香烟乱飘，笙歌喧闹，飞上玉楼腰。”作品描写的是传统节日</a:t>
            </a:r>
            <a:r>
              <a:rPr lang="en-US" altLang="zh-CN" sz="4400" b="1" dirty="0">
                <a:solidFill>
                  <a:schemeClr val="bg1"/>
                </a:solidFill>
              </a:rPr>
              <a:t>____</a:t>
            </a:r>
            <a:r>
              <a:rPr lang="zh-CN" altLang="en-US" sz="4400" b="1" dirty="0">
                <a:solidFill>
                  <a:schemeClr val="bg1"/>
                </a:solidFill>
              </a:rPr>
              <a:t>的盛况。</a:t>
            </a:r>
          </a:p>
          <a:p>
            <a:pPr eaLnBrk="1" hangingPunct="1">
              <a:buNone/>
            </a:pPr>
            <a:endParaRPr lang="zh-CN" altLang="en-US" sz="4400" b="1" dirty="0">
              <a:solidFill>
                <a:schemeClr val="bg1"/>
              </a:solidFill>
            </a:endParaRPr>
          </a:p>
          <a:p>
            <a:pPr eaLnBrk="1" hangingPunct="1">
              <a:buNone/>
            </a:pPr>
            <a:endParaRPr lang="zh-CN" altLang="en-US" sz="4000" b="1" dirty="0">
              <a:solidFill>
                <a:schemeClr val="bg1"/>
              </a:solidFill>
            </a:endParaRPr>
          </a:p>
          <a:p>
            <a:pPr eaLnBrk="1" hangingPunct="1">
              <a:buNone/>
            </a:pPr>
            <a:endParaRPr lang="zh-CN" altLang="en-US" sz="4000" b="1" dirty="0">
              <a:solidFill>
                <a:schemeClr val="bg1"/>
              </a:solidFill>
            </a:endParaRPr>
          </a:p>
          <a:p>
            <a:pPr eaLnBrk="1" hangingPunct="1">
              <a:buNone/>
            </a:pPr>
            <a:endParaRPr lang="zh-CN" altLang="en-US" sz="4000" b="1" dirty="0">
              <a:solidFill>
                <a:schemeClr val="bg1"/>
              </a:solidFill>
            </a:endParaRPr>
          </a:p>
          <a:p>
            <a:pPr eaLnBrk="1" hangingPunct="1">
              <a:buNone/>
            </a:pPr>
            <a:endParaRPr lang="zh-CN" altLang="en-US" sz="4000" b="1" dirty="0">
              <a:solidFill>
                <a:schemeClr val="bg1"/>
              </a:solidFill>
            </a:endParaRPr>
          </a:p>
          <a:p>
            <a:pPr eaLnBrk="1" hangingPunct="1">
              <a:buNone/>
            </a:pPr>
            <a:endParaRPr lang="zh-CN" altLang="en-US" sz="4000" b="1" dirty="0">
              <a:solidFill>
                <a:schemeClr val="bg1"/>
              </a:solidFill>
            </a:endParaRPr>
          </a:p>
          <a:p>
            <a:pPr eaLnBrk="1" hangingPunct="1">
              <a:buNone/>
            </a:pPr>
            <a:endParaRPr lang="zh-CN" altLang="en-US" sz="4000" b="1" dirty="0">
              <a:solidFill>
                <a:schemeClr val="bg1"/>
              </a:solidFill>
            </a:endParaRPr>
          </a:p>
          <a:p>
            <a:pPr eaLnBrk="1" hangingPunct="1"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万家灯火使春桥分外热闹，十里江岸璀璨的灯光相互映照，凤形的灯笼飞舞，鸾形的灯笼腾跃，气势非凡绝妙。多么可爱的元宵夜，波涛间奔涌出蓬莱仙岛。灯火的光辉和焰火纷乱飘飞，笙歌喧哗吵闹，一起飘向云空，飞上华丽的高楼。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9747" name="Text Box 3"/>
          <p:cNvSpPr txBox="1"/>
          <p:nvPr/>
        </p:nvSpPr>
        <p:spPr>
          <a:xfrm>
            <a:off x="5076825" y="4797425"/>
            <a:ext cx="2592388" cy="50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元宵节</a:t>
            </a:r>
            <a:endParaRPr lang="zh-CN" altLang="en-US" sz="3600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/>
          </p:cNvSpPr>
          <p:nvPr>
            <p:ph idx="1"/>
          </p:nvPr>
        </p:nvSpPr>
        <p:spPr>
          <a:xfrm>
            <a:off x="611188" y="188913"/>
            <a:ext cx="8424862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400" b="1" dirty="0">
                <a:solidFill>
                  <a:schemeClr val="bg1"/>
                </a:solidFill>
              </a:rPr>
              <a:t>33      “</a:t>
            </a:r>
            <a:r>
              <a:rPr lang="zh-CN" altLang="en-US" sz="4400" b="1" dirty="0">
                <a:solidFill>
                  <a:schemeClr val="bg1"/>
                </a:solidFill>
              </a:rPr>
              <a:t>癸亥仲秋，望前一日入雁山”一句中的“仲秋”是指农历</a:t>
            </a:r>
            <a:r>
              <a:rPr lang="en-US" altLang="zh-CN" sz="4400" b="1" dirty="0">
                <a:solidFill>
                  <a:schemeClr val="bg1"/>
                </a:solidFill>
              </a:rPr>
              <a:t>_____</a:t>
            </a:r>
            <a:r>
              <a:rPr lang="zh-CN" altLang="en-US" sz="4400" b="1" dirty="0">
                <a:solidFill>
                  <a:schemeClr val="bg1"/>
                </a:solidFill>
              </a:rPr>
              <a:t>月，“望前一日”是这个月的</a:t>
            </a:r>
            <a:r>
              <a:rPr lang="en-US" altLang="zh-CN" sz="4400" b="1" dirty="0">
                <a:solidFill>
                  <a:schemeClr val="bg1"/>
                </a:solidFill>
              </a:rPr>
              <a:t>_____</a:t>
            </a:r>
            <a:r>
              <a:rPr lang="zh-CN" altLang="en-US" sz="4400" b="1" dirty="0">
                <a:solidFill>
                  <a:schemeClr val="bg1"/>
                </a:solidFill>
              </a:rPr>
              <a:t>日，“金陵之摄山”中的“金陵”是指现在的 </a:t>
            </a:r>
            <a:r>
              <a:rPr lang="en-US" altLang="zh-CN" sz="4400" b="1" dirty="0">
                <a:solidFill>
                  <a:schemeClr val="bg1"/>
                </a:solidFill>
              </a:rPr>
              <a:t>_____</a:t>
            </a:r>
            <a:r>
              <a:rPr lang="zh-CN" altLang="en-US" sz="4400" b="1" dirty="0">
                <a:solidFill>
                  <a:schemeClr val="bg1"/>
                </a:solidFill>
              </a:rPr>
              <a:t>（地名）。</a:t>
            </a:r>
          </a:p>
        </p:txBody>
      </p:sp>
      <p:sp>
        <p:nvSpPr>
          <p:cNvPr id="160771" name="Text Box 3"/>
          <p:cNvSpPr txBox="1"/>
          <p:nvPr/>
        </p:nvSpPr>
        <p:spPr>
          <a:xfrm>
            <a:off x="3779838" y="4292600"/>
            <a:ext cx="4716462" cy="182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八（或秋季的第二个）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十四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南京</a:t>
            </a:r>
            <a:endParaRPr lang="zh-CN" altLang="en-US" sz="36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/>
          <p:nvPr/>
        </p:nvSpPr>
        <p:spPr>
          <a:xfrm>
            <a:off x="179388" y="-26987"/>
            <a:ext cx="8964612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34.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古代诗歌中包含着古代重要城镇的文化内涵。下列诗句描述古代重要城镇理解正确的是：  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、姑苏城外寒山寺，夜半钟声到客船。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——“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姑苏”指“扬州”。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、丞相祠堂何处寻？锦官城外柏森森。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——“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锦官城”指“成都”。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、金陵夜寂凉风发，独上高楼望吴越。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——“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金陵”指“开封”。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、海阔天空浪若雷，钱塘潮涌自天来。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——“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钱塘”指“苏州”。</a:t>
            </a:r>
          </a:p>
        </p:txBody>
      </p:sp>
      <p:sp>
        <p:nvSpPr>
          <p:cNvPr id="161795" name="Text Box 3"/>
          <p:cNvSpPr txBox="1"/>
          <p:nvPr/>
        </p:nvSpPr>
        <p:spPr>
          <a:xfrm>
            <a:off x="0" y="6216650"/>
            <a:ext cx="9144000" cy="6413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B   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苏州；南京；杭州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/>
          <p:nvPr/>
        </p:nvSpPr>
        <p:spPr>
          <a:xfrm>
            <a:off x="179388" y="-26987"/>
            <a:ext cx="8964612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35.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理解下列句子中古代官职变化正确的一项是：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、寻蒙国恩，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除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臣洗马。（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陈情表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除：免除授职。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、公车特征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拜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郎中，再迁为太史令。（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张衡传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拜：改任官职。   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、举孝廉不行，连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辟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公府不就。（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张衡传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辟：由中央官署征聘、举荐，任以官职。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出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为河间相，时国王骄奢。（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张衡传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出：出任京官。</a:t>
            </a:r>
          </a:p>
        </p:txBody>
      </p:sp>
      <p:sp>
        <p:nvSpPr>
          <p:cNvPr id="162819" name="Text Box 3"/>
          <p:cNvSpPr txBox="1"/>
          <p:nvPr/>
        </p:nvSpPr>
        <p:spPr>
          <a:xfrm>
            <a:off x="-36512" y="5622925"/>
            <a:ext cx="9144000" cy="119062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C 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除：任命，授职。拜：授予官职。出：京官外调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/>
      <p:bldP spid="162819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/>
          <p:nvPr/>
        </p:nvSpPr>
        <p:spPr>
          <a:xfrm>
            <a:off x="179388" y="-26987"/>
            <a:ext cx="8964612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36.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理解下列句子中古代官职变换正确的一项是：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、滕子京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谪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守巴陵郡。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谪：因罪被降职或流放。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、予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左迁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九江郡司马。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左迁：一般指升官。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陟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罚臧否，不宜异同。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陟：处罚官员。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、永宁元年，称病上书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致仕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  致仕：做官</a:t>
            </a:r>
          </a:p>
        </p:txBody>
      </p:sp>
      <p:sp>
        <p:nvSpPr>
          <p:cNvPr id="163843" name="Text Box 3"/>
          <p:cNvSpPr txBox="1"/>
          <p:nvPr/>
        </p:nvSpPr>
        <p:spPr>
          <a:xfrm>
            <a:off x="-36512" y="5622925"/>
            <a:ext cx="9144000" cy="6413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A   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贬官；奖励提升；交还官职，退休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3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/>
          <p:nvPr/>
        </p:nvSpPr>
        <p:spPr>
          <a:xfrm>
            <a:off x="179388" y="-26987"/>
            <a:ext cx="8964612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37.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理解下列句子中古代官职变化正确的一项是：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、屈原既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黜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，其后秦欲伐齐，齐与楚从亲。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黜：辞去官职，卸职。 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、公车特征拜郎中，再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迁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为太史令。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迁：转调官职。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、衡不慕当世，所居之官辄积年不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徙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徙：废免，革职免官。  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、自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去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史职，五载复还。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去：改任官职</a:t>
            </a:r>
          </a:p>
        </p:txBody>
      </p:sp>
      <p:sp>
        <p:nvSpPr>
          <p:cNvPr id="164867" name="Text Box 3"/>
          <p:cNvSpPr txBox="1"/>
          <p:nvPr/>
        </p:nvSpPr>
        <p:spPr>
          <a:xfrm>
            <a:off x="-36512" y="5622925"/>
            <a:ext cx="9144000" cy="12509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B</a:t>
            </a: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黜：废免，革职免官。  徙：改任、调动官职；去：辞去官职，卸职。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/>
          <p:nvPr/>
        </p:nvSpPr>
        <p:spPr>
          <a:xfrm>
            <a:off x="179388" y="115888"/>
            <a:ext cx="8964612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38.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下面关于“桃李”、“巾帼”、“须眉”、“伉俪”、“布衣”含义理解正确的是： 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、男子、夫妻、百姓、学生、妇女  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、妇女、男子、夫妻、百姓、学生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、学生、妇女、男子、夫妻、百姓    </a:t>
            </a:r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、夫妻、百姓、学生、妇女、男子</a:t>
            </a:r>
          </a:p>
        </p:txBody>
      </p:sp>
      <p:sp>
        <p:nvSpPr>
          <p:cNvPr id="165891" name="Text Box 3"/>
          <p:cNvSpPr txBox="1"/>
          <p:nvPr/>
        </p:nvSpPr>
        <p:spPr>
          <a:xfrm>
            <a:off x="5148263" y="4797425"/>
            <a:ext cx="4175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1492250" y="1654175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古代官职称谓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05125" y="3963670"/>
            <a:ext cx="3295650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/>
          <p:nvPr/>
        </p:nvSpPr>
        <p:spPr>
          <a:xfrm>
            <a:off x="179388" y="-26987"/>
            <a:ext cx="8964612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39.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下面关于“桑梓”、“社稷”、“烽烟”、“桑麻”、“汗青”含义理解正确的是：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、战争、农事、史册、家乡、国家    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、国家、战争、农事、史册、家乡     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、家乡、国家、战争、农事、史册     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、史册、家乡、国家、战争、农事</a:t>
            </a:r>
          </a:p>
        </p:txBody>
      </p:sp>
      <p:sp>
        <p:nvSpPr>
          <p:cNvPr id="166915" name="Text Box 3"/>
          <p:cNvSpPr txBox="1"/>
          <p:nvPr/>
        </p:nvSpPr>
        <p:spPr>
          <a:xfrm>
            <a:off x="-36512" y="5622925"/>
            <a:ext cx="9144000" cy="6413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C</a:t>
            </a:r>
          </a:p>
        </p:txBody>
      </p:sp>
      <p:sp>
        <p:nvSpPr>
          <p:cNvPr id="166916" name="Oval 4">
            <a:hlinkClick r:id="rId2" action="ppaction://hlinksldjump"/>
          </p:cNvPr>
          <p:cNvSpPr/>
          <p:nvPr/>
        </p:nvSpPr>
        <p:spPr>
          <a:xfrm>
            <a:off x="8532813" y="6453188"/>
            <a:ext cx="215900" cy="2159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5" grpId="0" animBg="1"/>
      <p:bldP spid="1669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u="none" kern="1200" cap="none" spc="0" normalizeH="0" baseline="0" noProof="0" dirty="0"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              </a:t>
            </a:r>
            <a:r>
              <a:rPr kumimoji="0" lang="en-US" altLang="zh-CN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武官：将军、尉、将、司马、节度使、掌书记、参谋、参军等。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</a:t>
            </a:r>
            <a:r>
              <a:rPr kumimoji="0" lang="zh-CN" altLang="en-US" sz="2800" b="1" u="none" kern="1200" cap="none" spc="0" normalizeH="0" baseline="0" noProof="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如：中郎将、屯骑校尉、祁连将军等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  <a:r>
              <a:rPr kumimoji="0" lang="en-US" altLang="zh-CN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中央文官：大夫、侍从、郎中、员外郎、主事等。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</a:t>
            </a:r>
            <a:r>
              <a:rPr kumimoji="0" lang="zh-CN" altLang="en-US" sz="2800" b="1" u="none" kern="1200" cap="none" spc="0" normalizeH="0" baseline="0" noProof="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如：谏议大夫、御史大夫、侍郎、秘书郎、翰林待诏</a:t>
            </a:r>
            <a:r>
              <a:rPr kumimoji="0" lang="en-US" altLang="zh-CN" sz="2800" b="1" u="none" kern="1200" cap="none" spc="0" normalizeH="0" baseline="0" noProof="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800" b="1" u="none" kern="1200" cap="none" spc="0" normalizeH="0" baseline="0" noProof="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侍从</a:t>
            </a:r>
            <a:r>
              <a:rPr kumimoji="0" lang="en-US" altLang="zh-CN" sz="2800" b="1" u="none" kern="1200" cap="none" spc="0" normalizeH="0" baseline="0" noProof="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800" b="1" u="none" kern="1200" cap="none" spc="0" normalizeH="0" baseline="0" noProof="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800" b="1" u="none" kern="1200" cap="none" spc="0" normalizeH="0" baseline="0" noProof="0" dirty="0">
              <a:effectLst>
                <a:outerShdw blurRad="38100" dist="38100" dir="2700000" algn="tl">
                  <a:srgbClr val="003B76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  <a:r>
              <a:rPr kumimoji="0" lang="en-US" altLang="zh-CN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地方文职：太守、刺史、长史、别驾、黜陟使、知州、知府、县令等。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u="none" kern="1200" cap="none" spc="0" normalizeH="0" baseline="0" noProof="0" dirty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　　</a:t>
            </a:r>
            <a:r>
              <a:rPr kumimoji="0" lang="zh-CN" altLang="en-US" sz="2800" kern="1200" cap="none" spc="0" normalizeH="0" baseline="0" noProof="0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掾</a:t>
            </a:r>
            <a:r>
              <a:rPr kumimoji="0" lang="en-US" altLang="zh-CN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u="none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yu</a:t>
            </a:r>
            <a:r>
              <a:rPr kumimoji="0" lang="en-US" altLang="zh-CN" sz="2800" u="none" kern="1200" cap="none" spc="0" normalizeH="0" baseline="0" noProof="0" dirty="0" err="1">
                <a:latin typeface="Times New Roman" panose="02020603050405020304"/>
                <a:ea typeface="黑体" panose="02010609060101010101" pitchFamily="49" charset="-122"/>
                <a:cs typeface="+mn-cs"/>
              </a:rPr>
              <a:t>à</a:t>
            </a:r>
            <a:r>
              <a:rPr kumimoji="0" lang="en-US" altLang="zh-CN" sz="2800" u="none" kern="1200" cap="none" spc="0" normalizeH="0" baseline="0" noProof="0" dirty="0" err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：古代官署属员的通称。如：田单为临菑市掾。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kern="1200" cap="none" spc="0" normalizeH="0" baseline="0" noProof="0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有司</a:t>
            </a:r>
            <a:r>
              <a:rPr kumimoji="0" lang="zh-CN" altLang="en-US" sz="2800" u="none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：指主管某部门的官吏</a:t>
            </a:r>
            <a:endParaRPr kumimoji="0" lang="en-US" altLang="zh-CN" sz="2800" u="none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u="none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kern="1200" cap="none" spc="0" normalizeH="0" baseline="0" noProof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尹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：官的统称。京兆尹，令尹</a:t>
            </a:r>
            <a:endParaRPr kumimoji="0" lang="zh-CN" altLang="en-US" sz="2800" u="none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1" name="AutoShape 3"/>
          <p:cNvSpPr/>
          <p:nvPr/>
        </p:nvSpPr>
        <p:spPr>
          <a:xfrm>
            <a:off x="5361305" y="5034915"/>
            <a:ext cx="3571240" cy="1368425"/>
          </a:xfrm>
          <a:prstGeom prst="wedgeRoundRectCallout">
            <a:avLst>
              <a:gd name="adj1" fmla="val -74946"/>
              <a:gd name="adj2" fmla="val -41229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且又大购之，皆不获，有司苦之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  <p:bldP spid="3277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/>
          <p:nvPr/>
        </p:nvSpPr>
        <p:spPr>
          <a:xfrm>
            <a:off x="0" y="3503295"/>
            <a:ext cx="91440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六部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    隋代开始，中央政府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尚书省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下分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吏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（官吏任免）、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户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（人口户籍）、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（学校科考、外交礼仪）、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（统兵带将）、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刑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（法律刑狱，与最高法院性质的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大理寺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并列）、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（工程建设）六部。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    部首长为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尚书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，副职为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侍郎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，部下设司，司长称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郎中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，副职为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员外郎（杜甫：工部员外郎）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3795" name="AutoShape 3"/>
          <p:cNvSpPr/>
          <p:nvPr/>
        </p:nvSpPr>
        <p:spPr>
          <a:xfrm>
            <a:off x="2987675" y="0"/>
            <a:ext cx="5616575" cy="3644900"/>
          </a:xfrm>
          <a:prstGeom prst="wedgeRoundRectCallout">
            <a:avLst>
              <a:gd name="adj1" fmla="val -43755"/>
              <a:gd name="adj2" fmla="val 58579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【台湾高考题】卫灵公问于史鱿曰：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政孰为务？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对曰：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大理为务，听狱不中，死者不可生也，断者不可属也，故曰：大理为务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下列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政府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单位中，最接近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大理</a:t>
            </a:r>
            <a:r>
              <a:rPr lang="zh-CN" altLang="en-US" sz="2800" b="1" u="none" dirty="0">
                <a:solidFill>
                  <a:schemeClr val="bg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的选项是：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　　</a:t>
            </a:r>
            <a:r>
              <a:rPr lang="en-US" altLang="zh-CN" sz="2800" b="1" u="none" dirty="0">
                <a:solidFill>
                  <a:srgbClr val="FF0000"/>
                </a:solidFill>
                <a:latin typeface="Arial Black" panose="020B0A04020102020204" pitchFamily="34" charset="0"/>
              </a:rPr>
              <a:t>A.</a:t>
            </a:r>
            <a:r>
              <a:rPr lang="zh-CN" altLang="en-US" sz="2800" b="1" u="none" dirty="0">
                <a:solidFill>
                  <a:srgbClr val="FF0000"/>
                </a:solidFill>
                <a:latin typeface="Arial Black" panose="020B0A04020102020204" pitchFamily="34" charset="0"/>
              </a:rPr>
              <a:t>法院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；       </a:t>
            </a:r>
            <a:r>
              <a:rPr lang="en-US" altLang="zh-CN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B.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监狱；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      </a:t>
            </a:r>
            <a:r>
              <a:rPr lang="en-US" altLang="zh-CN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C.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调查局；    </a:t>
            </a:r>
            <a:r>
              <a:rPr lang="en-US" altLang="zh-CN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D.</a:t>
            </a:r>
            <a:r>
              <a:rPr lang="zh-CN" altLang="en-US" sz="2800" b="1" u="none" dirty="0">
                <a:solidFill>
                  <a:schemeClr val="bg2"/>
                </a:solidFill>
                <a:latin typeface="Arial Black" panose="020B0A04020102020204" pitchFamily="34" charset="0"/>
              </a:rPr>
              <a:t>警察局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  <p:bldP spid="3379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u="none" dirty="0" smtClean="0">
                <a:solidFill>
                  <a:schemeClr val="tx2"/>
                </a:solidFill>
                <a:sym typeface="+mn-ea"/>
              </a:rPr>
              <a:t>致仕：交还官职，退休。</a:t>
            </a:r>
            <a:endParaRPr sz="2400" b="1" u="none" dirty="0" smtClean="0">
              <a:solidFill>
                <a:schemeClr val="tx2"/>
              </a:solidFill>
            </a:endParaRPr>
          </a:p>
          <a:p>
            <a:r>
              <a:rPr sz="2400" b="1" u="none" dirty="0" smtClean="0">
                <a:solidFill>
                  <a:schemeClr val="tx2"/>
                </a:solidFill>
                <a:sym typeface="+mn-ea"/>
              </a:rPr>
              <a:t>致政：归还权柄，辞去官职。</a:t>
            </a:r>
            <a:endParaRPr sz="2400" b="1" u="none" dirty="0" smtClean="0">
              <a:solidFill>
                <a:schemeClr val="tx2"/>
              </a:solidFill>
            </a:endParaRPr>
          </a:p>
          <a:p>
            <a:r>
              <a:rPr sz="2400" b="1" u="none" dirty="0" smtClean="0">
                <a:solidFill>
                  <a:schemeClr val="tx2"/>
                </a:solidFill>
                <a:sym typeface="+mn-ea"/>
              </a:rPr>
              <a:t>乞骸骨：古代官吏自请退职，意谓使骸骨得归葬故乡。</a:t>
            </a:r>
            <a:endParaRPr sz="2400" b="1" u="none" dirty="0" smtClean="0">
              <a:solidFill>
                <a:schemeClr val="tx2"/>
              </a:solidFill>
            </a:endParaRPr>
          </a:p>
          <a:p>
            <a:r>
              <a:rPr sz="2400" b="1" u="none" dirty="0" smtClean="0">
                <a:solidFill>
                  <a:schemeClr val="tx2"/>
                </a:solidFill>
                <a:sym typeface="+mn-ea"/>
              </a:rPr>
              <a:t>告老：官员年老辞职</a:t>
            </a:r>
            <a:endParaRPr sz="2400" b="1" u="none" dirty="0" smtClean="0">
              <a:solidFill>
                <a:schemeClr val="tx2"/>
              </a:solidFill>
            </a:endParaRPr>
          </a:p>
          <a:p>
            <a:r>
              <a:rPr sz="2400" b="1" u="none" dirty="0" smtClean="0">
                <a:solidFill>
                  <a:schemeClr val="tx2"/>
                </a:solidFill>
                <a:sym typeface="+mn-ea"/>
              </a:rPr>
              <a:t>移疾：上书称病，为居官者要求隐退的委婉语。</a:t>
            </a:r>
          </a:p>
          <a:p>
            <a:endParaRPr sz="2400" b="1" u="none" dirty="0" smtClean="0">
              <a:solidFill>
                <a:schemeClr val="tx2"/>
              </a:solidFill>
              <a:sym typeface="+mn-ea"/>
            </a:endParaRPr>
          </a:p>
          <a:p>
            <a:pPr algn="l"/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吏部：</a:t>
            </a:r>
            <a:r>
              <a:rPr sz="2400" b="1" u="none" dirty="0" smtClean="0">
                <a:solidFill>
                  <a:schemeClr val="tx2"/>
                </a:solidFill>
                <a:sym typeface="+mn-ea"/>
              </a:rPr>
              <a:t>管理文职官员</a:t>
            </a:r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的</a:t>
            </a:r>
            <a:r>
              <a:rPr sz="2400" b="1" u="none" dirty="0" smtClean="0">
                <a:solidFill>
                  <a:schemeClr val="tx2"/>
                </a:solidFill>
                <a:sym typeface="+mn-ea"/>
              </a:rPr>
              <a:t>任免、考课、升降、调动等事务</a:t>
            </a:r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。类似现在的组织部、人事部、纪委等部门。</a:t>
            </a:r>
          </a:p>
          <a:p>
            <a:pPr algn="l"/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兵部：</a:t>
            </a:r>
            <a:r>
              <a:rPr sz="2400" b="1" u="none" dirty="0" smtClean="0">
                <a:solidFill>
                  <a:schemeClr val="tx2"/>
                </a:solidFill>
                <a:sym typeface="+mn-ea"/>
              </a:rPr>
              <a:t>掌管全国武官选用和兵籍、军械、军令等事宜。</a:t>
            </a:r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（</a:t>
            </a:r>
            <a:r>
              <a:rPr lang="en-US" altLang="zh-CN" sz="2400" b="1" u="none" dirty="0" smtClean="0">
                <a:solidFill>
                  <a:schemeClr val="tx2"/>
                </a:solidFill>
                <a:sym typeface="+mn-ea"/>
              </a:rPr>
              <a:t>2015</a:t>
            </a:r>
            <a:r>
              <a:rPr lang="zh-CN" altLang="en-US" sz="2400" b="1" u="none" dirty="0" smtClean="0">
                <a:solidFill>
                  <a:schemeClr val="tx2"/>
                </a:solidFill>
                <a:sym typeface="+mn-ea"/>
              </a:rPr>
              <a:t>全国</a:t>
            </a:r>
            <a:r>
              <a:rPr lang="en-US" altLang="zh-CN" sz="2400" b="1" u="none" dirty="0" smtClean="0">
                <a:solidFill>
                  <a:schemeClr val="tx2"/>
                </a:solidFill>
                <a:sym typeface="+mn-ea"/>
              </a:rPr>
              <a:t>1</a:t>
            </a:r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）</a:t>
            </a:r>
            <a:endParaRPr sz="2400" b="1" u="none" dirty="0" smtClean="0">
              <a:solidFill>
                <a:schemeClr val="tx2"/>
              </a:solidFill>
              <a:sym typeface="+mn-ea"/>
            </a:endParaRPr>
          </a:p>
          <a:p>
            <a:pPr algn="l"/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礼部：掌管国家典章法度、祭祀、学校、科举、接待外宾（藩属和外国之往来）。类似现在的教育部、文化部、外交部等部门。</a:t>
            </a:r>
          </a:p>
          <a:p>
            <a:pPr algn="l"/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户部：户部掌全国疆土、田地、户籍、赋税、俸饷及一切财政事宜。类似现在的民政部、财政部、国土局等部门。</a:t>
            </a:r>
          </a:p>
          <a:p>
            <a:pPr algn="l"/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工部：掌管山泽、屯田、工匠、水利、交通、工程建设。类似现在的工信部、水利部、城乡建设部。</a:t>
            </a:r>
          </a:p>
          <a:p>
            <a:pPr algn="l"/>
            <a:r>
              <a:rPr lang="zh-CN" sz="2400" b="1" u="none" dirty="0" smtClean="0">
                <a:solidFill>
                  <a:schemeClr val="tx2"/>
                </a:solidFill>
                <a:sym typeface="+mn-ea"/>
              </a:rPr>
              <a:t>刑部：主管全国刑罚及审核刑名的机构。类似现在的司法部和公检法部门。</a:t>
            </a:r>
            <a:endParaRPr sz="2400" b="1" u="none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bldLvl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1511300" y="1616075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官职任免升降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1445" y="3688715"/>
            <a:ext cx="3266440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453187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三省六部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制出现以后，官员的升迁任免由吏部掌管。官职的任免升降常用以下词语：</a:t>
            </a:r>
            <a:b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 </a:t>
            </a:r>
            <a:r>
              <a:rPr lang="zh-CN" altLang="en-US" sz="24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：用一定的礼仪</a:t>
            </a:r>
            <a:r>
              <a:rPr lang="zh-CN" altLang="en-US" sz="24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授予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某种</a:t>
            </a:r>
            <a:r>
              <a:rPr lang="zh-CN" altLang="en-US" sz="24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官职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或名位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如：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于是辞相印不拜。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就是没有接受丞相的印信，不去就职。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 </a:t>
            </a:r>
            <a:r>
              <a:rPr lang="zh-CN" altLang="en-US" sz="24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：拜官授职。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如：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予除右丞相兼枢密使。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(3)</a:t>
            </a:r>
            <a:r>
              <a:rPr lang="zh-CN" altLang="en-US" sz="24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擢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：提升官职。</a:t>
            </a:r>
            <a:endParaRPr lang="zh-CN" altLang="en-US" sz="2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如：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宠命优渥，过蒙拔擢。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/>
            </a:r>
            <a:b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(《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陈情表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》)</a:t>
            </a:r>
            <a:endParaRPr lang="en-US" altLang="zh-CN" sz="2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先王过举，擢之乎宾客之中，而立之乎群臣之上。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b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（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战国策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燕策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(4)</a:t>
            </a:r>
            <a:r>
              <a:rPr lang="zh-CN" altLang="en-US" sz="24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陟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：官吏升迁和进用。</a:t>
            </a:r>
            <a:endParaRPr lang="zh-CN" altLang="en-US" sz="2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陟罚臧否，不宜异同。</a:t>
            </a:r>
            <a:b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（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出师表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9219" name="Picture 5" descr="5-58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2300" y="5138420"/>
            <a:ext cx="1503045" cy="1351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3373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05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 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(5)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迁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：调动官职</a:t>
            </a:r>
            <a:r>
              <a:rPr lang="zh-CN" altLang="en-US" sz="2400" b="1" dirty="0">
                <a:latin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包括升级、降级、平级转调三种情况。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升官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升迁、迁授、迁叙、累迁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降级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迁削、迁谪、左迁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平级转调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转迁、迁官、迁调，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    离职后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调复原职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迁复。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(6)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谪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：降职贬官或调往边远地区。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  如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岳阳楼记</a:t>
            </a:r>
            <a:r>
              <a:rPr lang="en-US" altLang="zh-CN" sz="2400" b="1" dirty="0">
                <a:latin typeface="宋体" panose="02010600030101010101" pitchFamily="2" charset="-122"/>
              </a:rPr>
              <a:t>》“</a:t>
            </a:r>
            <a:r>
              <a:rPr lang="zh-CN" altLang="en-US" sz="2400" b="1" dirty="0">
                <a:latin typeface="宋体" panose="02010600030101010101" pitchFamily="2" charset="-122"/>
              </a:rPr>
              <a:t>滕子京谪守巴陵郡”中的“谪”就是贬官。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(7)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黜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：“黜”与“罢、免、夺、废”都是免去官职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(8)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去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：解除职务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其中有辞职、调离和免职三种情况。辞职和调离属一般的调整官职，而免职则是削职为民。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ym typeface="+mn-ea"/>
              </a:rPr>
              <a:t>  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(9)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出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：出京任地方官。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与“入”相对，古人一般以入京任官为荣）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(10)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徙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：降职、流放等。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(11)</a:t>
            </a:r>
            <a:r>
              <a:rPr lang="zh-CN" altLang="en-US" sz="2400" b="1" u="sng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乞骸骨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：年老了请求辞职退休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如：“视事三年，上书乞骸骨。” （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张衡传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9219" name="Picture 5" descr="5-58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49820" y="5349240"/>
            <a:ext cx="1482725" cy="13328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idx="1"/>
          </p:nvPr>
        </p:nvSpPr>
        <p:spPr>
          <a:xfrm>
            <a:off x="396875" y="571500"/>
            <a:ext cx="6915150" cy="5715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(12)</a:t>
            </a:r>
            <a:r>
              <a:rPr lang="zh-CN" altLang="en-US" sz="28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知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：执掌、担任。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　　如：调清河丞，寻</a:t>
            </a:r>
            <a:r>
              <a:rPr lang="zh-CN" altLang="en-US" sz="2800" b="1" u="sng" dirty="0">
                <a:latin typeface="宋体" panose="02010600030101010101" pitchFamily="2" charset="-122"/>
              </a:rPr>
              <a:t>知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大谷县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(1996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寻</a:t>
            </a:r>
            <a:r>
              <a:rPr lang="zh-CN" altLang="en-US" sz="2800" b="1" u="sng" dirty="0">
                <a:latin typeface="宋体" panose="02010600030101010101" pitchFamily="2" charset="-122"/>
              </a:rPr>
              <a:t>知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骁骑卫事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(13)</a:t>
            </a:r>
            <a:r>
              <a:rPr lang="zh-CN" altLang="en-US" sz="28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行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执掌；兼摄</a:t>
            </a:r>
            <a:r>
              <a:rPr lang="zh-CN" altLang="en-US" sz="1800" b="1" dirty="0">
                <a:solidFill>
                  <a:schemeClr val="tx2"/>
                </a:solidFill>
                <a:latin typeface="宋体" panose="02010600030101010101" pitchFamily="2" charset="-122"/>
              </a:rPr>
              <a:t>（本职外代理代理其他官职）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/>
            </a:r>
            <a:b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　如：迁左丞，行徐州事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(2000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)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(14)</a:t>
            </a:r>
            <a:r>
              <a:rPr lang="zh-CN" altLang="en-US" sz="28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主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：掌管。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　　如：太尉绛侯勃不得入军中主兵 （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史记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吕太后本纪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权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：临时代理官职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16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领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：兼任。  </a:t>
            </a:r>
            <a:r>
              <a:rPr lang="zh-CN" altLang="en-US" sz="2800" b="1" u="sng" dirty="0">
                <a:latin typeface="宋体" panose="02010600030101010101" pitchFamily="2" charset="-122"/>
              </a:rPr>
              <a:t>领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行营节度使。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chemeClr val="accent2"/>
                </a:solidFill>
                <a:latin typeface="宋体" panose="02010600030101010101" pitchFamily="2" charset="-122"/>
              </a:rPr>
              <a:t>判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：古代以高位兼任低职，以京官出任州郡官</a:t>
            </a:r>
          </a:p>
        </p:txBody>
      </p:sp>
      <p:pic>
        <p:nvPicPr>
          <p:cNvPr id="9219" name="Picture 5" descr="5-5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51370" y="5083175"/>
            <a:ext cx="1800225" cy="1617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/>
          <p:nvPr/>
        </p:nvSpPr>
        <p:spPr>
          <a:xfrm>
            <a:off x="466725" y="343535"/>
            <a:ext cx="84391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u="none" dirty="0">
                <a:solidFill>
                  <a:srgbClr val="00FFFF"/>
                </a:solidFill>
                <a:latin typeface="Arial" panose="020B0604020202020204" pitchFamily="34" charset="0"/>
              </a:rPr>
              <a:t>文化常识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：古代的称谓习惯、天文历法、风俗礼仪、教育科考制度等。</a:t>
            </a:r>
          </a:p>
          <a:p>
            <a:pPr eaLnBrk="1" hangingPunct="1"/>
            <a:r>
              <a:rPr lang="zh-CN" altLang="en-US" sz="3200" b="1" u="none" dirty="0">
                <a:solidFill>
                  <a:srgbClr val="00FFFF"/>
                </a:solidFill>
                <a:latin typeface="Arial" panose="020B0604020202020204" pitchFamily="34" charset="0"/>
              </a:rPr>
              <a:t>       文学常识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：文学作家，年代，作品，流派。</a:t>
            </a:r>
          </a:p>
          <a:p>
            <a:pPr eaLnBrk="1" hangingPunct="1"/>
            <a:endParaRPr lang="zh-CN" altLang="en-US" sz="32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       高考的文学常识考查范围很宽泛。我们的复习不可能涵盖所有知识。课件呈现的内容只能说是“古代</a:t>
            </a:r>
            <a:r>
              <a:rPr lang="zh-CN" altLang="en-US" sz="3200" b="1" dirty="0">
                <a:solidFill>
                  <a:srgbClr val="00FFFF"/>
                </a:solidFill>
                <a:latin typeface="Arial" panose="020B0604020202020204" pitchFamily="34" charset="0"/>
                <a:sym typeface="+mn-ea"/>
              </a:rPr>
              <a:t>文化常识举隅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”。更重要的是，我们平时在做文言文语段时，要用心地逐个积累。</a:t>
            </a:r>
            <a:endParaRPr lang="en-US" altLang="zh-CN" sz="32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0850" y="4521835"/>
            <a:ext cx="3597910" cy="22910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idx="1"/>
          </p:nvPr>
        </p:nvSpPr>
        <p:spPr>
          <a:xfrm>
            <a:off x="0" y="260350"/>
            <a:ext cx="9720263" cy="68135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征：招聘授官，尤指朝廷直接招聘授官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辟：招聘授官。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选：量才授官。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荐：下级向上级推荐授官。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举：选拔。</a:t>
            </a:r>
            <a:r>
              <a:rPr lang="zh-CN" altLang="en-US" sz="3600" b="1" dirty="0"/>
              <a:t>           </a:t>
            </a:r>
            <a:r>
              <a:rPr lang="zh-CN" altLang="en-US" sz="3600" b="1" dirty="0">
                <a:solidFill>
                  <a:schemeClr val="tx2"/>
                </a:solidFill>
              </a:rPr>
              <a:t>简：选拔任命。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点：指派，尤指皇帝指派。  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补：补任缺职。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改：改派官职。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进：升任，尤指高级官员的升任。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起：由</a:t>
            </a:r>
            <a:r>
              <a:rPr lang="zh-CN" altLang="en-US" sz="3600" b="1" dirty="0"/>
              <a:t>民间</a:t>
            </a:r>
            <a:r>
              <a:rPr lang="zh-CN" altLang="en-US" sz="3600" b="1" dirty="0">
                <a:solidFill>
                  <a:schemeClr val="tx2"/>
                </a:solidFill>
              </a:rPr>
              <a:t>征聘。或罢官后再授官职。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赠：对</a:t>
            </a:r>
            <a:r>
              <a:rPr lang="zh-CN" altLang="en-US" sz="3600" b="1" dirty="0"/>
              <a:t>已死</a:t>
            </a:r>
            <a:r>
              <a:rPr lang="zh-CN" altLang="en-US" sz="3600" b="1" dirty="0">
                <a:solidFill>
                  <a:schemeClr val="tx2"/>
                </a:solidFill>
              </a:rPr>
              <a:t>的官员授予职称，封衔。</a:t>
            </a:r>
          </a:p>
          <a:p>
            <a:pPr eaLnBrk="1" hangingPunct="1">
              <a:lnSpc>
                <a:spcPct val="7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赏：皇帝特旨颁布，赐予官职或爵位。</a:t>
            </a:r>
          </a:p>
        </p:txBody>
      </p:sp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>
            <a:off x="7956550" y="1268413"/>
            <a:ext cx="1008063" cy="3454400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古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代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授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官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9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9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9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 bldLvl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idx="1"/>
          </p:nvPr>
        </p:nvSpPr>
        <p:spPr>
          <a:xfrm>
            <a:off x="0" y="44450"/>
            <a:ext cx="9072563" cy="68135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小结：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</a:t>
            </a:r>
            <a:r>
              <a:rPr lang="zh-CN" altLang="en-US" sz="3600" b="1" u="sng" dirty="0">
                <a:solidFill>
                  <a:srgbClr val="FFE103"/>
                </a:solidFill>
              </a:rPr>
              <a:t>表示授官、提升的：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  征、辟、荐、举、拜、除、授、起、擢、拔、陟。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</a:t>
            </a:r>
            <a:r>
              <a:rPr lang="zh-CN" altLang="en-US" sz="3600" b="1" u="sng" dirty="0">
                <a:solidFill>
                  <a:srgbClr val="FFE103"/>
                </a:solidFill>
              </a:rPr>
              <a:t>表示调动的：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  迁、转、调、补、改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</a:t>
            </a:r>
            <a:r>
              <a:rPr lang="zh-CN" altLang="en-US" sz="3600" b="1" u="sng" dirty="0">
                <a:solidFill>
                  <a:srgbClr val="FFE103"/>
                </a:solidFill>
              </a:rPr>
              <a:t>表示贬官、罢免的：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  贬、谪、左迁、罢、免、黜、废、出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</a:t>
            </a:r>
            <a:r>
              <a:rPr lang="zh-CN" altLang="en-US" sz="3600" b="1" u="sng" dirty="0">
                <a:solidFill>
                  <a:srgbClr val="FFE103"/>
                </a:solidFill>
              </a:rPr>
              <a:t>其他：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  知、行、简</a:t>
            </a:r>
            <a:endParaRPr lang="zh-CN" altLang="en-US" sz="4000" b="1" dirty="0"/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    乞骸骨     致仕（指交还官职，即辞官）</a:t>
            </a:r>
          </a:p>
        </p:txBody>
      </p:sp>
      <p:pic>
        <p:nvPicPr>
          <p:cNvPr id="9219" name="Picture 5" descr="5-5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8470" y="2168525"/>
            <a:ext cx="1800225" cy="1617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0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 bldLvl="5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1619250" y="1774825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古代科举制度</a:t>
            </a:r>
          </a:p>
        </p:txBody>
      </p:sp>
      <p:pic>
        <p:nvPicPr>
          <p:cNvPr id="9219" name="Picture 5" descr="5-5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0155" y="3375025"/>
            <a:ext cx="1800225" cy="1617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6" descr="flower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548" y="4873625"/>
            <a:ext cx="2376487" cy="92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/>
          <p:nvPr/>
        </p:nvSpPr>
        <p:spPr>
          <a:xfrm>
            <a:off x="468313" y="1700213"/>
            <a:ext cx="8207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u="none" dirty="0">
              <a:latin typeface="Arial" panose="020B0604020202020204" pitchFamily="34" charset="0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0" y="260350"/>
            <a:ext cx="9144000" cy="6339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05000"/>
              </a:lnSpc>
            </a:pP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科举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指历代封建王朝通过考试选拔官吏的一种制度。由于采用分科取士的办法，所以叫科举。从隋代至明清，科举制实行了</a:t>
            </a:r>
            <a:r>
              <a:rPr lang="zh-CN" altLang="en-US" sz="2400" b="1" u="none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一千三百多年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到明朝，科举考试形成了完备的制度，共分四级：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院试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即童生试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、乡试、会试和殿试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，考试内容基本是儒家经义，以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四书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文句为题，规定文章格式为八股文，解释必须以朱熹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四书集注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为准。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 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童生试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也叫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童试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。合格后取得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生员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秀才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资格，方能进入府、州、县学学习，所以又叫入学考试。应试者不分年龄大小都称童生。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促织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en-US" altLang="zh-CN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邑有成名者，操童子业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u="none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操童子业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是说正在准备参加童试。</a:t>
            </a:r>
            <a:endParaRPr lang="zh-CN" altLang="en-US" sz="24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0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0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0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生员</a:t>
            </a:r>
            <a:r>
              <a:rPr lang="en-US" altLang="zh-CN" sz="20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即秀才。通过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童试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的可称为生员或秀才。东汉时避光武帝</a:t>
            </a:r>
            <a:r>
              <a:rPr lang="zh-CN" altLang="en-US" sz="2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刘秀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讳，而称</a:t>
            </a:r>
            <a:r>
              <a:rPr lang="zh-CN" altLang="en-US" sz="2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秀才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</a:t>
            </a:r>
            <a:r>
              <a:rPr lang="zh-CN" altLang="en-US" sz="2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茂才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阿</a:t>
            </a:r>
            <a:r>
              <a:rPr lang="en-US" altLang="zh-CN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正传</a:t>
            </a:r>
            <a:r>
              <a:rPr lang="en-US" altLang="zh-CN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中称赵少爷</a:t>
            </a:r>
            <a:r>
              <a:rPr lang="zh-CN" altLang="en-US" sz="20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茂才公</a:t>
            </a:r>
            <a:r>
              <a:rPr lang="zh-CN" altLang="en-US" sz="20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，表示讽刺。</a:t>
            </a:r>
            <a:endParaRPr lang="zh-CN" altLang="en-US" sz="24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诸生：明代考取秀才入学的生员</a:t>
            </a:r>
            <a:endParaRPr lang="zh-CN" altLang="en-US" sz="20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明代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蒲松龄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通过</a:t>
            </a:r>
            <a:r>
              <a:rPr lang="zh-CN" altLang="en-US" sz="20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童试</a:t>
            </a:r>
            <a:r>
              <a:rPr lang="zh-CN" altLang="en-US" sz="20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，但至少</a:t>
            </a:r>
            <a:r>
              <a:rPr lang="en-US" altLang="zh-CN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次考乡试未中。</a:t>
            </a:r>
            <a:r>
              <a:rPr lang="en-US" altLang="zh-CN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72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岁被补为</a:t>
            </a:r>
            <a:r>
              <a:rPr lang="zh-CN" altLang="en-US" sz="2000" b="1" u="none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岁贡生（举人副榜）</a:t>
            </a:r>
            <a:r>
              <a:rPr lang="zh-CN" altLang="en-US" sz="2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/>
          <p:nvPr/>
        </p:nvSpPr>
        <p:spPr>
          <a:xfrm>
            <a:off x="468313" y="1700213"/>
            <a:ext cx="8207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u="none" dirty="0">
              <a:latin typeface="Arial" panose="020B0604020202020204" pitchFamily="34" charset="0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-36512" y="44450"/>
            <a:ext cx="9144000" cy="627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【乡试】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明清两代每三年在各省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省城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举行的一次考试，因在秋八月举行，故又称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秋闱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(闱w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é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i，考场)。主考官由皇帝委派。考后发布正、副榜，正榜所取的叫举人，第一名叫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解(ji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)元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95000"/>
              </a:lnSpc>
            </a:pP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【解元】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生员(秀才)参加乡试，第一名称解元，其余考中的称举人。</a:t>
            </a:r>
            <a:b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【举人】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乡试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而被录取的称举人。举人可授知县官职。《儒林外史》</a:t>
            </a:r>
            <a:r>
              <a:rPr lang="zh-CN" altLang="en-US" sz="28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范进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中举而高兴得发了疯。说明古代中举后便可升官发财。　</a:t>
            </a:r>
          </a:p>
          <a:p>
            <a:pPr eaLnBrk="1" hangingPunct="1">
              <a:lnSpc>
                <a:spcPct val="95000"/>
              </a:lnSpc>
            </a:pP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 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会试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明清两代每三年在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京城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举行的一次考试，因在春季举行，故又称春闱。考试由礼部主持，皇帝任命正、副总裁，各省的举人及国子监监生皆可应考，录百名为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贡士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，第一名叫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会元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会元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举人参加会试，第一名称会元，其余考中的称贡士。</a:t>
            </a:r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/>
          <p:nvPr/>
        </p:nvSpPr>
        <p:spPr>
          <a:xfrm>
            <a:off x="0" y="143510"/>
            <a:ext cx="9144000" cy="6677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殿试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是科举制最高级别的考试，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皇帝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在殿廷上，对会试录取的贡士亲自策问，以定甲第。录取分为三甲：一甲三名，赐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进士及第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的称号，第一名称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状元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鼎元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，第二名称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榜眼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，第三名称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探花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；二甲若干名，赐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进士出身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的称号（</a:t>
            </a:r>
            <a:r>
              <a:rPr lang="en-US" altLang="zh-CN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岁的晏殊）；三甲若干名，赐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同进士出身</a:t>
            </a:r>
            <a:r>
              <a:rPr lang="zh-CN" altLang="en-US" sz="24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的称号。</a:t>
            </a:r>
          </a:p>
          <a:p>
            <a:pPr eaLnBrk="1" hangingPunct="1"/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状元</a:t>
            </a:r>
            <a:r>
              <a:rPr lang="en-US" altLang="zh-CN" sz="24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科举制度殿试第一名，又称殿元、鼎元，为科名中最高荣誉。历史上获状元称号的有一千多人。唐代著名诗人贺知章、王维，宋代文天祥都是经殿试而被赐状元称号的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 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进士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是科举考试的最高功名。</a:t>
            </a:r>
            <a:r>
              <a:rPr lang="en-US" altLang="zh-CN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儒林外史</a:t>
            </a:r>
            <a:r>
              <a:rPr lang="en-US" altLang="zh-CN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第十七回：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读书毕竟中进士是个了局。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贡士参加殿试录为三甲都叫进士。据统计，在我国一千三百多年的科举制度史上，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考中进士的总数至少是</a:t>
            </a:r>
            <a:r>
              <a:rPr lang="en-US" altLang="zh-CN" sz="2400" b="1" u="none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98749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人。古代许多著名作家都是进士出身，如唐代的</a:t>
            </a:r>
            <a:r>
              <a:rPr lang="zh-CN" altLang="en-US" sz="2400" b="1" u="none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贺知章、王勃、宋之问、王昌龄、王维、岑参、韩愈、刘禹锡、白居易、柳宗元、杜牧等，宋代的范仲淹、欧阳修、司马光、王安石、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苏轼、苏辙</a:t>
            </a:r>
            <a:r>
              <a:rPr lang="zh-CN" altLang="en-US" sz="24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等。考中进士，一甲即授官职，其余二甲参加翰林院考试，学习三年再授官职。</a:t>
            </a:r>
            <a:endParaRPr lang="zh-CN" altLang="en-US" sz="24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4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/>
          <p:nvPr/>
        </p:nvSpPr>
        <p:spPr>
          <a:xfrm>
            <a:off x="0" y="0"/>
            <a:ext cx="9144000" cy="74161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连中三元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科举考试以名列第一者为元，凡在乡、会、殿三试中连续获得第一名，被称为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连中三元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。据统计，历史上连中三元的至少有</a:t>
            </a:r>
            <a:r>
              <a:rPr lang="zh-CN" altLang="en-US" sz="2800" b="1" u="none" dirty="0">
                <a:latin typeface="黑体" panose="02010609060101010101" pitchFamily="49" charset="-122"/>
                <a:ea typeface="黑体" panose="02010609060101010101" pitchFamily="49" charset="-122"/>
              </a:rPr>
              <a:t>十六人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。欧阳修</a:t>
            </a:r>
            <a:r>
              <a:rPr lang="en-US" altLang="zh-CN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卖油翁</a:t>
            </a:r>
            <a:r>
              <a:rPr lang="en-US" altLang="zh-CN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中提到的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陈康肃公尧咨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，陈尧咨与其兄陈尧叟都曾考中状元，而陈尧叟则是连中三元。</a:t>
            </a:r>
          </a:p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鼎甲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指殿试一甲三名：状元、榜眼、探花，如一鼎之三足，故称鼎甲。状元居鼎甲之首，因而别称鼎元。</a:t>
            </a:r>
          </a:p>
          <a:p>
            <a:pPr eaLnBrk="1" hangingPunct="1"/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【</a:t>
            </a:r>
            <a:r>
              <a:rPr lang="zh-CN" altLang="en-US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及第</a:t>
            </a:r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en-US" altLang="zh-CN" sz="2800" b="1" u="none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800" b="1" u="none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指科举考试应试中选，应试未中的叫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落第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下第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。古时考中进士要披宫袍，这里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披宫锦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即指中进士。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登科</a:t>
            </a:r>
            <a:r>
              <a:rPr lang="zh-CN" altLang="en-US" sz="2800" b="1" u="none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也是及第的别称，也就是考中进士。</a:t>
            </a:r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如：状元及第  五子登科   登进士科  蟾宫折桂</a:t>
            </a:r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摘取桂冠  金榜题名   独占鳌头  名列榜首</a:t>
            </a:r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名列前茅  夺魁</a:t>
            </a:r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/>
          <p:nvPr/>
        </p:nvSpPr>
        <p:spPr>
          <a:xfrm>
            <a:off x="179388" y="188913"/>
            <a:ext cx="8964612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科举制度的利与弊</a:t>
            </a:r>
          </a:p>
          <a:p>
            <a:pPr eaLnBrk="1" hangingPunct="1"/>
            <a:endParaRPr lang="zh-CN" altLang="en-US" sz="40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中国献给世界的第五大发明</a:t>
            </a:r>
          </a:p>
          <a:p>
            <a:pPr eaLnBrk="1" hangingPunct="1"/>
            <a:endParaRPr lang="zh-CN" altLang="en-US" sz="4000" b="1" u="none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八股取士：由</a:t>
            </a:r>
            <a:r>
              <a:rPr lang="zh-CN" altLang="en-US" sz="4000" b="1" u="none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破题、承题、起讲、入题、起股、中股、后股、束股</a:t>
            </a:r>
            <a:r>
              <a:rPr lang="zh-CN" altLang="en-US" sz="4000" b="1" u="none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八部分组成，题目一律出自四书五经中的原文。后四个部分每部分有两股排比对偶的文字，合起来共八股。不能用风花雪月的典故亵渎圣人。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idx="1"/>
          </p:nvPr>
        </p:nvSpPr>
        <p:spPr>
          <a:xfrm>
            <a:off x="0" y="115888"/>
            <a:ext cx="9144000" cy="63373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察举</a:t>
            </a:r>
            <a:r>
              <a:rPr lang="en-US" altLang="zh-CN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汉代选拔官吏制度的一种形式。察举有</a:t>
            </a:r>
            <a:r>
              <a:rPr lang="zh-CN" altLang="en-US" sz="2800" b="1" u="sng" dirty="0">
                <a:latin typeface="宋体" panose="02010600030101010101" pitchFamily="2" charset="-122"/>
              </a:rPr>
              <a:t>考察、推举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的意思，又叫荐举。由侯国、州郡的地方长官在辖区内随时考察、选取人才，推荐给上级或中央，经过试用考核，再任命官职。察举的主要科目有孝廉、贤良文学、茂才等。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张衡传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：“永元中，举孝廉不行。”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陈情表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：“前太守臣逵，察臣孝廉；后刺史臣荣，举臣秀才。”</a:t>
            </a:r>
          </a:p>
          <a:p>
            <a:pPr eaLnBrk="1" hangingPunct="1">
              <a:buNone/>
            </a:pP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　  </a:t>
            </a:r>
            <a:r>
              <a:rPr lang="en-US" altLang="zh-CN" sz="2800" b="1" dirty="0">
                <a:solidFill>
                  <a:srgbClr val="00FFFF"/>
                </a:solidFill>
                <a:latin typeface="宋体" panose="02010600030101010101" pitchFamily="2" charset="-122"/>
                <a:sym typeface="+mn-ea"/>
              </a:rPr>
              <a:t>【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  <a:sym typeface="+mn-ea"/>
              </a:rPr>
              <a:t>征辟</a:t>
            </a:r>
            <a:r>
              <a:rPr lang="en-US" altLang="zh-CN" sz="2800" b="1" dirty="0">
                <a:solidFill>
                  <a:srgbClr val="00FFFF"/>
                </a:solidFill>
                <a:latin typeface="宋体" panose="02010600030101010101" pitchFamily="2" charset="-122"/>
                <a:sym typeface="+mn-ea"/>
              </a:rPr>
              <a:t>】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也是汉代选拔官吏制度的一种形式。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征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，是皇帝征聘社会知名人士到朝廷充任要职。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辟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，是中央官署的高级官僚或地方政府的官吏任用属吏，再向朝廷推荐。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张衡传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：“连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  <a:sym typeface="+mn-ea"/>
              </a:rPr>
              <a:t>辟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公府，不就。”“安帝雅闻衡善术学，公车特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  <a:sym typeface="+mn-ea"/>
              </a:rPr>
              <a:t>征拜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郎中。”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3373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b="1" dirty="0">
                <a:solidFill>
                  <a:srgbClr val="00FF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b="1" dirty="0">
                <a:solidFill>
                  <a:srgbClr val="00FFFF"/>
                </a:solidFill>
                <a:latin typeface="宋体" panose="02010600030101010101" pitchFamily="2" charset="-122"/>
              </a:rPr>
              <a:t>孝廉</a:t>
            </a:r>
            <a:r>
              <a:rPr lang="en-US" altLang="zh-CN" b="1" dirty="0">
                <a:solidFill>
                  <a:srgbClr val="00FF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b="1" u="sng" dirty="0">
                <a:latin typeface="宋体" panose="02010600030101010101" pitchFamily="2" charset="-122"/>
              </a:rPr>
              <a:t>汉代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察举制的科目之一。孝廉是</a:t>
            </a:r>
            <a:r>
              <a:rPr lang="zh-CN" altLang="en-US" b="1" u="sng" dirty="0">
                <a:latin typeface="宋体" panose="02010600030101010101" pitchFamily="2" charset="-122"/>
              </a:rPr>
              <a:t>孝顺父母、办事廉正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的意思。实际上察举多为世族大家垄断，互相吹捧，弄虚作假，当时有童谣讽刺：“举秀才，不知书；举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孝廉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，父别居。”</a:t>
            </a:r>
          </a:p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sym typeface="+mn-ea"/>
              </a:rPr>
              <a:t>【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庠序</a:t>
            </a:r>
            <a:r>
              <a:rPr lang="en-US" altLang="zh-CN" b="1" dirty="0">
                <a:solidFill>
                  <a:schemeClr val="tx2"/>
                </a:solidFill>
                <a:sym typeface="+mn-ea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古代的地方学校</a:t>
            </a:r>
            <a:endParaRPr lang="zh-CN" altLang="en-US" b="1" dirty="0">
              <a:solidFill>
                <a:schemeClr val="tx2"/>
              </a:solidFill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sym typeface="+mn-ea"/>
              </a:rPr>
              <a:t>【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太学</a:t>
            </a:r>
            <a:r>
              <a:rPr lang="en-US" altLang="zh-CN" b="1" dirty="0">
                <a:solidFill>
                  <a:schemeClr val="tx2"/>
                </a:solidFill>
                <a:sym typeface="+mn-ea"/>
              </a:rPr>
              <a:t>】【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国子监</a:t>
            </a:r>
            <a:r>
              <a:rPr lang="en-US" altLang="zh-CN" b="1" dirty="0">
                <a:solidFill>
                  <a:schemeClr val="tx2"/>
                </a:solidFill>
                <a:sym typeface="+mn-ea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古代教育行政机构和最高学府</a:t>
            </a:r>
            <a:endParaRPr lang="zh-CN" altLang="en-US" b="1" dirty="0">
              <a:solidFill>
                <a:schemeClr val="tx2"/>
              </a:solidFill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sym typeface="+mn-ea"/>
              </a:rPr>
              <a:t>【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祭酒</a:t>
            </a:r>
            <a:r>
              <a:rPr lang="en-US" altLang="zh-CN" b="1" dirty="0">
                <a:solidFill>
                  <a:schemeClr val="tx2"/>
                </a:solidFill>
                <a:sym typeface="+mn-ea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主管国子监或太学的教育行政长官</a:t>
            </a:r>
            <a:endParaRPr lang="zh-CN" altLang="en-US" b="1" dirty="0">
              <a:solidFill>
                <a:schemeClr val="tx2"/>
              </a:solidFill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sym typeface="+mn-ea"/>
              </a:rPr>
              <a:t>【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博士</a:t>
            </a:r>
            <a:r>
              <a:rPr lang="en-US" altLang="zh-CN" b="1" dirty="0">
                <a:solidFill>
                  <a:schemeClr val="tx2"/>
                </a:solidFill>
                <a:sym typeface="+mn-ea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官名。精通一艺、从事教授生徒 </a:t>
            </a:r>
            <a:endParaRPr lang="zh-CN" altLang="en-US" b="1" dirty="0">
              <a:solidFill>
                <a:schemeClr val="tx2"/>
              </a:solidFill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sym typeface="+mn-ea"/>
              </a:rPr>
              <a:t>【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监生</a:t>
            </a:r>
            <a:r>
              <a:rPr lang="en-US" altLang="zh-CN" b="1" dirty="0">
                <a:solidFill>
                  <a:schemeClr val="tx2"/>
                </a:solidFill>
                <a:sym typeface="+mn-ea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国子监的学生。如：严监生。</a:t>
            </a:r>
            <a:endParaRPr lang="zh-CN" altLang="en-US" b="1" dirty="0">
              <a:solidFill>
                <a:schemeClr val="tx2"/>
              </a:solidFill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sym typeface="+mn-ea"/>
              </a:rPr>
              <a:t>【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诸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生</a:t>
            </a:r>
            <a:r>
              <a:rPr lang="en-US" altLang="zh-CN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考试录取而进入府、州、县各级学校学习的生员。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2724150" y="1254125"/>
            <a:ext cx="3987800" cy="197421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直击高考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真题链接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5385" y="4293870"/>
            <a:ext cx="5371465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2"/>
          <p:cNvSpPr>
            <a:spLocks noChangeArrowheads="1" noChangeShapeType="1" noTextEdit="1"/>
          </p:cNvSpPr>
          <p:nvPr/>
        </p:nvSpPr>
        <p:spPr bwMode="auto">
          <a:xfrm>
            <a:off x="1511300" y="1638300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古代宗法礼节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1460" y="3637280"/>
            <a:ext cx="3352165" cy="248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idx="1"/>
          </p:nvPr>
        </p:nvSpPr>
        <p:spPr>
          <a:xfrm>
            <a:off x="107950" y="260350"/>
            <a:ext cx="9036050" cy="6597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宗庙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也叫</a:t>
            </a:r>
            <a:r>
              <a:rPr kumimoji="0" lang="zh-CN" altLang="en-US" sz="24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太庙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，是供奉祖先的地方，古代把宗庙看作国家的象征。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社稷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社是土神，稷是谷神；社稷也代指国家</a:t>
            </a: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封禅：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封为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祭天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，禅为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祭地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，是古代帝王祭天地的最隆重的典礼。</a:t>
            </a:r>
          </a:p>
        </p:txBody>
      </p:sp>
      <p:pic>
        <p:nvPicPr>
          <p:cNvPr id="59395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5465" y="3278505"/>
            <a:ext cx="6058535" cy="3579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47625"/>
            <a:ext cx="8640763" cy="47513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祭祀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古代祭祀，祭品中牛、羊、猪三牲俱全，叫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太牢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只用羊、猪，叫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________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祭祀用的牛、羊、猪之类的祭品叫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牺牲（色纯为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牺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，体全为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牲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uLnTx/>
                <a:uFillTx/>
                <a:sym typeface="+mn-ea"/>
              </a:rPr>
              <a:t>尊卑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AF273E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sym typeface="+mn-ea"/>
              </a:rPr>
              <a:t>          一般以右为尊 ，以左为卑。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sym typeface="+mn-ea"/>
              </a:rPr>
              <a:t>          在官职方面，有的朝代（或国）尊左，如春秋时的楚国（如屈原任左徒）；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sym typeface="+mn-ea"/>
              </a:rPr>
              <a:t>          有的朝代（或国）尚右，如春秋时的赵国（如蔺相如在渑池之会后位居廉颇之右）。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sym typeface="+mn-ea"/>
              </a:rPr>
              <a:t>          皇帝坐北朝南；臣子坐南朝北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sym typeface="+mn-ea"/>
              </a:rPr>
              <a:t>          古人乘车，把左边的座位留下给客人坐，表示尊敬，叫做</a:t>
            </a:r>
            <a:r>
              <a:rPr lang="zh-CN" altLang="en-US" sz="2800" b="1" u="sng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sym typeface="+mn-ea"/>
              </a:rPr>
              <a:t>虚左</a:t>
            </a:r>
            <a:r>
              <a:rPr lang="zh-CN" altLang="en-US" sz="2800" b="1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sym typeface="+mn-ea"/>
              </a:rPr>
              <a:t>。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419" name="Rectangle 3"/>
          <p:cNvSpPr/>
          <p:nvPr/>
        </p:nvSpPr>
        <p:spPr>
          <a:xfrm>
            <a:off x="3812858" y="98774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少牢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  <p:bldP spid="604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idx="1"/>
          </p:nvPr>
        </p:nvSpPr>
        <p:spPr>
          <a:xfrm>
            <a:off x="0" y="115888"/>
            <a:ext cx="9036050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 </a:t>
            </a:r>
            <a:r>
              <a:rPr lang="zh-CN" altLang="en-US" sz="2800" b="1" dirty="0">
                <a:solidFill>
                  <a:schemeClr val="tx2"/>
                </a:solidFill>
              </a:rPr>
              <a:t>坐、跪、跽、箕踞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  坐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</a:rPr>
              <a:t>两膝着地，臀部贴在脚跟上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  跪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</a:rPr>
              <a:t>直身为跪，是有急事或表示谢罪、表示尊敬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  跽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</a:rPr>
              <a:t>准备起身，但双膝尚未离地，又叫长跪，是受惊吓而耸身欲起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  箕踞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</a:rPr>
              <a:t>臀部着地，两腿伸直，形似</a:t>
            </a:r>
            <a:r>
              <a:rPr lang="zh-CN" altLang="en-US" sz="2800" b="1" u="sng" dirty="0">
                <a:solidFill>
                  <a:schemeClr val="tx2"/>
                </a:solidFill>
              </a:rPr>
              <a:t>畚箕</a:t>
            </a:r>
            <a:r>
              <a:rPr lang="zh-CN" altLang="en-US" sz="2800" b="1" dirty="0">
                <a:solidFill>
                  <a:schemeClr val="tx2"/>
                </a:solidFill>
              </a:rPr>
              <a:t>，叫箕踞，表示傲慢态度。</a:t>
            </a:r>
          </a:p>
        </p:txBody>
      </p:sp>
      <p:pic>
        <p:nvPicPr>
          <p:cNvPr id="63491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3800" y="3616325"/>
            <a:ext cx="4140200" cy="324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idx="1"/>
          </p:nvPr>
        </p:nvSpPr>
        <p:spPr>
          <a:xfrm>
            <a:off x="0" y="115888"/>
            <a:ext cx="9036050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三纲五常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君为臣纲，父为子纲，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夫为妻纲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仁、义、礼、智、信。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三从四德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未嫁从父，即嫁从夫，夫死从子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妇德、妇言、妇容、妇功（工）。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结发妻子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sym typeface="+mn-ea"/>
              </a:rPr>
              <a:t>        女子许嫁以后缨来束发，直到成婚的当夕，才由新郎解下，也指新婚夫妇在饮交杯酒前各剪下一绺头发，绾在一起表示同心。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sym typeface="+mn-ea"/>
              </a:rPr>
              <a:t>合卺 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sym typeface="+mn-ea"/>
              </a:rPr>
              <a:t>        新郎、新娘在结婚当天的新房内共饮交杯酒。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</p:txBody>
      </p:sp>
      <p:pic>
        <p:nvPicPr>
          <p:cNvPr id="65539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1605" y="-27305"/>
            <a:ext cx="3886200" cy="2379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645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645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645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idx="1"/>
          </p:nvPr>
        </p:nvSpPr>
        <p:spPr>
          <a:xfrm>
            <a:off x="0" y="115888"/>
            <a:ext cx="9036050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</p:txBody>
      </p:sp>
      <p:pic>
        <p:nvPicPr>
          <p:cNvPr id="65539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575" y="3221038"/>
            <a:ext cx="5940425" cy="3636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idx="1"/>
          </p:nvPr>
        </p:nvSpPr>
        <p:spPr>
          <a:xfrm>
            <a:off x="0" y="115888"/>
            <a:ext cx="9036050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七出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       当妻子符合其中一种条件时，丈夫及其家族便可以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chemeClr val="tx2"/>
                </a:solidFill>
              </a:rPr>
              <a:t>休妻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chemeClr val="tx2"/>
                </a:solidFill>
              </a:rPr>
              <a:t>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      一</a:t>
            </a:r>
            <a:r>
              <a:rPr lang="zh-CN" altLang="en-US" sz="4000" b="1" u="sng" dirty="0">
                <a:solidFill>
                  <a:schemeClr val="tx2"/>
                </a:solidFill>
              </a:rPr>
              <a:t>无子</a:t>
            </a:r>
            <a:r>
              <a:rPr lang="zh-CN" altLang="en-US" sz="4000" b="1" dirty="0">
                <a:solidFill>
                  <a:schemeClr val="tx2"/>
                </a:solidFill>
              </a:rPr>
              <a:t>，二淫乱，三不事姑舅，四口多言，五窃盗，六妒忌，七有</a:t>
            </a:r>
            <a:r>
              <a:rPr lang="zh-CN" altLang="en-US" sz="4000" b="1" u="sng" dirty="0">
                <a:solidFill>
                  <a:schemeClr val="tx2"/>
                </a:solidFill>
              </a:rPr>
              <a:t>恶疾</a:t>
            </a:r>
            <a:r>
              <a:rPr lang="zh-CN" altLang="en-US" sz="4000" b="1" dirty="0">
                <a:solidFill>
                  <a:schemeClr val="tx2"/>
                </a:solidFill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7475" y="3387090"/>
            <a:ext cx="3838575" cy="336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/>
          </p:cNvSpPr>
          <p:nvPr>
            <p:ph idx="1"/>
          </p:nvPr>
        </p:nvSpPr>
        <p:spPr>
          <a:xfrm>
            <a:off x="323850" y="333375"/>
            <a:ext cx="8369935" cy="544703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chemeClr val="tx2"/>
                </a:solidFill>
              </a:rPr>
              <a:t>丁忧：遭父母之丧。根据儒家传统的孝道观念，朝廷官员在位期间，如若父母去世，则无论此人任何官何职，从得知丧事的那一天起，必须辞官回到祖籍，为父母守制二十七个月（三年）。</a:t>
            </a:r>
            <a:r>
              <a:rPr lang="zh-CN" altLang="en-US" sz="2400" b="1" u="sng" dirty="0">
                <a:solidFill>
                  <a:schemeClr val="tx2"/>
                </a:solidFill>
              </a:rPr>
              <a:t>武将</a:t>
            </a:r>
            <a:r>
              <a:rPr lang="zh-CN" altLang="en-US" sz="2400" b="1" u="sng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u="sng" dirty="0">
                <a:solidFill>
                  <a:schemeClr val="tx2"/>
                </a:solidFill>
              </a:rPr>
              <a:t>丁忧</a:t>
            </a:r>
            <a:r>
              <a:rPr lang="zh-CN" altLang="en-US" sz="2400" b="1" u="sng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u="sng" dirty="0">
                <a:solidFill>
                  <a:schemeClr val="tx2"/>
                </a:solidFill>
              </a:rPr>
              <a:t>不解除官职，而是给假百天</a:t>
            </a:r>
            <a:r>
              <a:rPr lang="zh-CN" altLang="en-US" sz="2400" b="1" dirty="0">
                <a:solidFill>
                  <a:schemeClr val="tx2"/>
                </a:solidFill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chemeClr val="tx2"/>
                </a:solidFill>
              </a:rPr>
              <a:t>     丁忧守制    丁艰   丁外艰   丁内艰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chemeClr val="tx2"/>
                </a:solidFill>
              </a:rPr>
              <a:t>     夺情：古代官员丧服未满而朝廷强令出仕。（比如张居正）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chemeClr val="tx2"/>
                </a:solidFill>
              </a:rPr>
              <a:t>     例如：寻丁母艰，以至孝闻，朝廷嘉之，裁百日，夺情起复，固辞不起。   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en-US" altLang="zh-CN" sz="2400" b="1" dirty="0">
                <a:solidFill>
                  <a:schemeClr val="tx2"/>
                </a:solidFill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</a:rPr>
              <a:t>李德林传</a:t>
            </a:r>
            <a:r>
              <a:rPr lang="en-US" altLang="zh-CN" sz="2400" b="1" dirty="0">
                <a:solidFill>
                  <a:schemeClr val="tx2"/>
                </a:solidFill>
              </a:rPr>
              <a:t>》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400" b="1" dirty="0">
                <a:solidFill>
                  <a:schemeClr val="tx2"/>
                </a:solidFill>
              </a:rPr>
              <a:t>     </a:t>
            </a:r>
            <a:r>
              <a:rPr lang="zh-CN" altLang="en-US" sz="2400" b="1" dirty="0">
                <a:solidFill>
                  <a:schemeClr val="tx2"/>
                </a:solidFill>
              </a:rPr>
              <a:t>起复：官吏有丧，守丧未满期而重新起用。（明清两代，丧期满为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</a:rPr>
              <a:t>起复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</a:rPr>
              <a:t>，丧期未满为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</a:rPr>
              <a:t>夺情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</a:rPr>
              <a:t>）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/>
              <a:t>服，丧服，以生者和死者血缘关系的远近分五种，叫做五服，包括大功、小功等。后来用是否出五服表家族关系的远近。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solidFill>
                  <a:schemeClr val="tx2"/>
                </a:solidFill>
              </a:rPr>
              <a:t>服阕：守丧期满</a:t>
            </a:r>
            <a:r>
              <a:rPr lang="zh-CN" altLang="en-US" sz="2400" b="1" u="sng" dirty="0">
                <a:solidFill>
                  <a:schemeClr val="tx2"/>
                </a:solidFill>
              </a:rPr>
              <a:t>除服（脱孝）</a:t>
            </a:r>
          </a:p>
          <a:p>
            <a:pPr eaLnBrk="1" hangingPunct="1">
              <a:lnSpc>
                <a:spcPct val="90000"/>
              </a:lnSpc>
            </a:pPr>
            <a:endParaRPr lang="zh-CN" altLang="en-US" sz="2400" b="1" dirty="0"/>
          </a:p>
        </p:txBody>
      </p:sp>
      <p:sp>
        <p:nvSpPr>
          <p:cNvPr id="74755" name="Text Box 3"/>
          <p:cNvSpPr txBox="1"/>
          <p:nvPr/>
        </p:nvSpPr>
        <p:spPr>
          <a:xfrm>
            <a:off x="6585585" y="6037580"/>
            <a:ext cx="2244090" cy="52451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/>
          <a:p>
            <a:pPr eaLnBrk="1" hangingPunct="1"/>
            <a:r>
              <a:rPr lang="zh-CN" altLang="en-US" sz="2800" u="none" dirty="0">
                <a:solidFill>
                  <a:schemeClr val="bg1"/>
                </a:solidFill>
                <a:latin typeface="Arial Black" panose="020B0A04020102020204" pitchFamily="34" charset="0"/>
              </a:rPr>
              <a:t>古代丧文化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96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96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96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96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96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2"/>
          <p:cNvSpPr>
            <a:spLocks noChangeArrowheads="1" noChangeShapeType="1" noTextEdit="1"/>
          </p:cNvSpPr>
          <p:nvPr/>
        </p:nvSpPr>
        <p:spPr bwMode="auto">
          <a:xfrm>
            <a:off x="1847850" y="1292225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古代人物称谓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14700" y="3028950"/>
            <a:ext cx="2933700" cy="307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idx="1"/>
          </p:nvPr>
        </p:nvSpPr>
        <p:spPr>
          <a:xfrm>
            <a:off x="0" y="260350"/>
            <a:ext cx="9144000" cy="60483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表示谦逊的态度，用于自称。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愚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，谦称自己不聪明。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鄙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，谦称自己学识浅薄。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敝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，谦称自己或自己的事物不好。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卑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，谦称自己身份低微。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窃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，有私下、私自之意，使用它常有冒失、唐突的含义在内。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臣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，谦称自己不如对方的身份地位高。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仆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，谦称自己是对方的仆人，使用它含有为对方效劳之意。</a:t>
            </a:r>
          </a:p>
        </p:txBody>
      </p:sp>
      <p:sp>
        <p:nvSpPr>
          <p:cNvPr id="70659" name="WordArt 3"/>
          <p:cNvSpPr>
            <a:spLocks noChangeArrowheads="1" noChangeShapeType="1" noTextEdit="1"/>
          </p:cNvSpPr>
          <p:nvPr/>
        </p:nvSpPr>
        <p:spPr bwMode="auto">
          <a:xfrm>
            <a:off x="7019925" y="692150"/>
            <a:ext cx="1944688" cy="93662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谦称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0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/>
          <p:nvPr/>
        </p:nvSpPr>
        <p:spPr>
          <a:xfrm>
            <a:off x="0" y="0"/>
            <a:ext cx="91440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【2015年全国1】下列对文中加点词语的相关内容的解说不正确的一项是（3分） </a:t>
            </a:r>
          </a:p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A.</a:t>
            </a:r>
            <a:r>
              <a:rPr lang="zh-CN" altLang="en-US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登进士第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，又可称为进士及第，指科举时代经考试合格后录取成为进士。</a:t>
            </a:r>
          </a:p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B.</a:t>
            </a:r>
            <a:r>
              <a:rPr lang="zh-CN" altLang="en-US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兵部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是古代“六部”之一，掌管全国武官选用和兵籍、军械、军令等事宜。</a:t>
            </a:r>
          </a:p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C.</a:t>
            </a:r>
            <a:r>
              <a:rPr lang="zh-CN" altLang="en-US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庙号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是皇帝死后，在太庙立室奉祀时特起的名号，如高祖、太宗、钦宗。</a:t>
            </a:r>
          </a:p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D.</a:t>
            </a:r>
            <a:r>
              <a:rPr lang="zh-CN" altLang="en-US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太子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指封建时代君主儿子中被确定继承君位的人，有时也可指其他儿子。</a:t>
            </a:r>
          </a:p>
        </p:txBody>
      </p:sp>
      <p:pic>
        <p:nvPicPr>
          <p:cNvPr id="29699" name="Picture 3" descr="3a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6920865" y="5705475"/>
            <a:ext cx="2223135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AutoShape 4"/>
          <p:cNvSpPr/>
          <p:nvPr/>
        </p:nvSpPr>
        <p:spPr>
          <a:xfrm>
            <a:off x="1278255" y="4933950"/>
            <a:ext cx="6049645" cy="1830705"/>
          </a:xfrm>
          <a:prstGeom prst="wedgeRoundRectCallout">
            <a:avLst>
              <a:gd name="adj1" fmla="val 4371"/>
              <a:gd name="adj2" fmla="val -6651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zh-CN" sz="3200" b="1" u="none" dirty="0">
                <a:latin typeface="Arial" panose="020B0604020202020204" pitchFamily="34" charset="0"/>
                <a:ea typeface="楷体_GB2312" pitchFamily="49" charset="-122"/>
              </a:rPr>
              <a:t>D </a:t>
            </a:r>
            <a:r>
              <a:rPr lang="zh-CN" altLang="en-US" sz="2400" b="1" u="none" dirty="0">
                <a:latin typeface="Arial" panose="020B0604020202020204" pitchFamily="34" charset="0"/>
                <a:ea typeface="楷体_GB2312" pitchFamily="49" charset="-122"/>
              </a:rPr>
              <a:t>太子，指已确定继承皇位的帝王的儿子，其他儿子如果没有被确定继承皇位者则不能称之为太子</a:t>
            </a:r>
          </a:p>
          <a:p>
            <a:pPr eaLnBrk="1" hangingPunct="1"/>
            <a:r>
              <a:rPr lang="zh-CN" altLang="en-US" sz="2400" b="1" u="none" dirty="0">
                <a:latin typeface="Arial" panose="020B0604020202020204" pitchFamily="34" charset="0"/>
                <a:ea typeface="楷体_GB2312" pitchFamily="49" charset="-122"/>
              </a:rPr>
              <a:t>     储君，储贰，储副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古代帝王、诸侯的自谦词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小国之君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寡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少德之人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不谷（榖）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不善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古代官吏的自谦词有下官、末官、小吏等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读书人的自谦词有小生、晚生、晚学等，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表示自己是新学后辈；如果自谦为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不才、不肖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，则表示自己没有才能或才能平庸。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古人称自己一方的亲属朋友时，常用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等谦词。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是对别人称自己的辈份高或年纪大的亲属时用的谦词，如家父、家母、家兄等。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舍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用以谦称自己的家或自己的卑幼亲属，前者如寒舍、敝舍，后者如舍弟、舍妹、舍侄等。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idx="1"/>
          </p:nvPr>
        </p:nvSpPr>
        <p:spPr>
          <a:xfrm>
            <a:off x="0" y="100013"/>
            <a:ext cx="914400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(6)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其他自谦词有：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因为古人坐席时尊长者在上，所以晚辈或地位低的人谦称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在下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小可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是有一定身份的人的自谦，意思是自己很平常、不足挂齿；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小子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是子弟晚辈在父兄尊长面前的自称；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老人自谦时用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老朽、老夫、老汉、老拙、老身（女）等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女子自称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老和尚自称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老衲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对别国称自己的国君为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寡君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9219" name="Picture 5" descr="5-5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2455" y="4041775"/>
            <a:ext cx="1800225" cy="1617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idx="1"/>
          </p:nvPr>
        </p:nvSpPr>
        <p:spPr>
          <a:xfrm>
            <a:off x="230188" y="953135"/>
            <a:ext cx="8964612" cy="577691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表示尊敬客气的态度，也叫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0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尊称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对帝王的敬称有万岁、圣上、圣驾、天子、陛下等。</a:t>
            </a: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古人认为皇帝当乘车行天下，于是用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驾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代称皇帝。帝王认为他们的政权是受命于天的，所以称皇帝为天子。古代臣子不敢直达皇帝，就告诉在陛</a:t>
            </a:r>
            <a:r>
              <a:rPr lang="en-US" altLang="zh-CN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宫殿的台阶</a:t>
            </a:r>
            <a:r>
              <a:rPr lang="en-US" altLang="zh-CN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下的人，请他们传达，所以用陛下代称皇帝。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1" name="WordArt 3"/>
          <p:cNvSpPr>
            <a:spLocks noChangeArrowheads="1" noChangeShapeType="1" noTextEdit="1"/>
          </p:cNvSpPr>
          <p:nvPr/>
        </p:nvSpPr>
        <p:spPr bwMode="auto">
          <a:xfrm>
            <a:off x="7523163" y="42863"/>
            <a:ext cx="1512887" cy="722312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敬称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idx="1"/>
          </p:nvPr>
        </p:nvSpPr>
        <p:spPr>
          <a:xfrm>
            <a:off x="107950" y="26988"/>
            <a:ext cx="8964613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对皇太子、亲王的敬称是</a:t>
            </a:r>
            <a:r>
              <a:rPr lang="zh-CN" altLang="en-US" sz="28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殿下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b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对将军的敬称是</a:t>
            </a:r>
            <a:r>
              <a:rPr lang="zh-CN" altLang="en-US" sz="28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麾下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b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对有一定地位的人的敬称：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对使节称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；对三公、郡守等有一定社会地位的人称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阁下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。又如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台甫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）对平辈、朋友称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足下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(6)对对方或对方亲属的敬称：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令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，意思是美好，用于称呼对方的亲属，如令尊、令堂、令阃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kǔn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(对方妻子)、令兄、令郎、令嫒（令爱）。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尊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，用来称与对方有关的人或物，如尊上(称对方父母)、尊公、尊君、尊府(皆称对方父亲)、尊堂(对方母亲)、尊亲(对方亲戚)、尊驾(称对方)、尊命(对方的嘱咐)、尊意(对方的意思)。 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idx="1"/>
          </p:nvPr>
        </p:nvSpPr>
        <p:spPr>
          <a:xfrm>
            <a:off x="-180975" y="260985"/>
            <a:ext cx="9144000" cy="55451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，用于称平辈或晚辈，如贤家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称对方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、贤郎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称对方的儿子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、贤弟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称对方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、贤侄。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，表示爱重，应用范围较广，如称同辈友人中长于自己的人为仁兄，称地位高的人为仁公等。</a:t>
            </a:r>
            <a:r>
              <a:rPr lang="zh-CN" altLang="en-US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(7)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称年老的人为丈、丈人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，如</a:t>
            </a:r>
            <a:r>
              <a:rPr lang="zh-CN" altLang="en-US" b="1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子路从而后，遇丈人</a:t>
            </a:r>
            <a:r>
              <a:rPr lang="zh-CN" altLang="en-US" b="1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en-US" altLang="zh-CN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(《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论语</a:t>
            </a:r>
            <a:r>
              <a:rPr lang="en-US" altLang="zh-CN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》)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唐朝以后，丈、丈人专指妻父，又称</a:t>
            </a:r>
            <a:r>
              <a:rPr lang="zh-CN" altLang="en-US" b="1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泰山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，妻母称</a:t>
            </a:r>
            <a:r>
              <a:rPr lang="zh-CN" altLang="en-US" b="1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丈母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  <a:r>
              <a:rPr lang="zh-CN" altLang="en-US" b="1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泰水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(8)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称谓前面加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，表示已死，用于敬称地位高的人或年长的人，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如称已死的皇帝为先帝，称已经过世的父亲为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先考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或先父，称已经过世的母亲为先慈或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先妣</a:t>
            </a:r>
            <a:r>
              <a:rPr lang="en-US" altLang="zh-CN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bǐ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，称已过世的有才德的人为先贤。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018270" cy="554545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称谓前加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表示再长一辈，如称帝王的母亲为太后，称祖父为大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父，称祖母为大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母。如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康熙皇帝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中，康熙的祖母就是</a:t>
            </a: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孝庄太后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唐代以后，对已死的皇帝多称</a:t>
            </a:r>
            <a:r>
              <a:rPr lang="zh-CN" altLang="en-US" sz="28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庙号</a:t>
            </a: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，如唐太宗、唐玄宗、宋太祖、宋仁宗、元世祖、明太祖等；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明清两代，也用年号代称皇帝</a:t>
            </a: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，如称朱元璋为洪武皇帝，称朱由检为崇祯皇帝，称玄烨为康熙皇帝，称弘历为乾隆皇帝。</a:t>
            </a:r>
          </a:p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年号：纪年的一种名号，一般由皇帝发起。历代帝王凡遇到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天降祥瑞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或内讧外忧等大事，都要更改年号。一个皇帝所用年号少则一个，多则十几个。明清皇帝大多一人一个年号，故后世即以年号作为皇帝的称呼。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汉武帝年号“建元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是我国第一个年号。</a:t>
            </a:r>
            <a:endParaRPr lang="zh-CN" altLang="en-US" sz="2800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改元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是指君主、王朝改换年号，可指古代新君即位的第二年改用新的年号，也可指一君在位而多次改用新的年号。（月考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800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idx="1"/>
          </p:nvPr>
        </p:nvSpPr>
        <p:spPr>
          <a:xfrm>
            <a:off x="0" y="287338"/>
            <a:ext cx="9144000" cy="65706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(9)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对尊长者和用于朋辈之间的敬称有君、子、公、吾子、足下、夫子、先生、大人等。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(10)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君对臣的敬称是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卿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爱卿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(11)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对品格高尚、智慧超群的人用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圣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来表敬称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，如称孔子为圣人，称孟子为亚圣。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后来，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圣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多用于帝王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，如圣上、圣驾等。</a:t>
            </a:r>
          </a:p>
          <a:p>
            <a:pPr eaLnBrk="1" hangingPunct="1">
              <a:buNone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贱称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表示轻慢斥骂的态度。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如：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荆轲刺秦王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今往而不反者，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竖子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鸿门宴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竖子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不足与谋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!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endParaRPr lang="en-US" altLang="zh-CN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《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孔雀东南飞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小子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无所畏，何敢助妇语！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8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0899" name="WordArt 3"/>
          <p:cNvSpPr>
            <a:spLocks noChangeArrowheads="1" noChangeShapeType="1" noTextEdit="1"/>
          </p:cNvSpPr>
          <p:nvPr/>
        </p:nvSpPr>
        <p:spPr bwMode="auto">
          <a:xfrm>
            <a:off x="6877050" y="3059113"/>
            <a:ext cx="1944688" cy="936625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贱称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9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9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8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246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主要有以下几种：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百姓的称谓。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 常见的有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布衣、黔首、黎民、生民、庶民、黎庶、苍生、黎元、氓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职业的称谓。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常在其名前加一个表示职业的字眼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。如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庖丁解牛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庖丁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丁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是名，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庖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是厨师。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师襄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师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是乐师。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柳敬亭传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优孟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，是指名叫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孟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的艺人。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优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，亦称优伶、伶人，古代用以称以乐舞戏谑为职业的艺人，后亦称戏曲演员。 </a:t>
            </a:r>
          </a:p>
        </p:txBody>
      </p:sp>
      <p:sp>
        <p:nvSpPr>
          <p:cNvPr id="81923" name="WordArt 3"/>
          <p:cNvSpPr>
            <a:spLocks noChangeArrowheads="1" noChangeShapeType="1" noTextEdit="1"/>
          </p:cNvSpPr>
          <p:nvPr/>
        </p:nvSpPr>
        <p:spPr bwMode="auto">
          <a:xfrm>
            <a:off x="5580063" y="188913"/>
            <a:ext cx="3241675" cy="719137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特殊称谓</a:t>
            </a:r>
          </a:p>
        </p:txBody>
      </p:sp>
      <p:sp>
        <p:nvSpPr>
          <p:cNvPr id="81924" name="AutoShape 4"/>
          <p:cNvSpPr/>
          <p:nvPr/>
        </p:nvSpPr>
        <p:spPr>
          <a:xfrm>
            <a:off x="5076825" y="5876925"/>
            <a:ext cx="4067175" cy="720725"/>
          </a:xfrm>
          <a:prstGeom prst="wedgeRoundRectCallout">
            <a:avLst>
              <a:gd name="adj1" fmla="val -33255"/>
              <a:gd name="adj2" fmla="val -144273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40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俳、优、伶、伎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/>
      <p:bldP spid="8192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idx="1"/>
          </p:nvPr>
        </p:nvSpPr>
        <p:spPr>
          <a:xfrm>
            <a:off x="179388" y="333375"/>
            <a:ext cx="9144000" cy="61912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不同的朋友关系之间的称谓。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地位低下时结交的朋友叫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情谊契合、亲如兄弟的朋友叫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同生死、共患难的朋友叫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在遇到磨难时结成的朋友叫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情投意合、友谊深厚的朋友叫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以平民身份相交往的朋友叫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辈份不同、年龄相差较大的朋友叫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在道义上彼此支持的朋友叫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相知很深或慕名而未谋面的朋友叫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en-US" altLang="zh-CN" sz="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39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39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39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39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39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39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idx="1"/>
          </p:nvPr>
        </p:nvSpPr>
        <p:spPr>
          <a:xfrm>
            <a:off x="179388" y="333375"/>
            <a:ext cx="9144000" cy="61912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不同的朋友关系之间的称谓。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地位低下时结交的朋友叫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贫贱之交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情谊契合、亲如兄弟的朋友叫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金兰之交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同生死、共患难的朋友叫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刎颈之交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在遇到磨难时结成的朋友叫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患难之交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情投意合、友谊深厚的朋友叫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莫逆之交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以平民身份相交往的朋友叫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布衣之交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辈份不同、年龄相差较大的朋友叫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忘年交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在道义上彼此支持的朋友叫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相知很深或慕名而未谋面的朋友叫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神交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3a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7667625" y="6092825"/>
            <a:ext cx="147637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0" y="0"/>
            <a:ext cx="9144000" cy="4488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【2015年全国2】下列对文中加点词语的相关内容的解说，不正确的一项是（3分）  </a:t>
            </a:r>
          </a:p>
          <a:p>
            <a:pPr eaLnBrk="1" hangingPunct="1">
              <a:lnSpc>
                <a:spcPct val="95000"/>
              </a:lnSpc>
            </a:pP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A．</a:t>
            </a:r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古代男子有</a:t>
            </a:r>
            <a:r>
              <a:rPr lang="zh-CN" altLang="en-US" sz="28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名</a:t>
            </a:r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有</a:t>
            </a:r>
            <a:r>
              <a:rPr lang="zh-CN" altLang="en-US" sz="28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字</a:t>
            </a:r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，名是出生后不久父亲起的，字是二十岁举行冠礼才起的。 </a:t>
            </a:r>
            <a:endParaRPr lang="zh-CN" altLang="en-US" sz="32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B．</a:t>
            </a:r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谥号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是古代帝王、大臣等死后，据其生平事迹评定的称号，如武帝、哀帝、炀帝。</a:t>
            </a:r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C．</a:t>
            </a:r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嗣位</a:t>
            </a:r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指继承君位，我囯封建王朝通常实行长子继承制，君位由最年长的儿子继承。 </a:t>
            </a:r>
          </a:p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D．</a:t>
            </a:r>
            <a:r>
              <a:rPr lang="zh-CN" altLang="en-US" sz="28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阙</a:t>
            </a:r>
            <a:r>
              <a:rPr lang="zh-CN" altLang="en-US" sz="28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是宫门两侧的高台，又可借指宫廷：“诣阙”既可指赴朝廷，又可指赴京都。 </a:t>
            </a:r>
          </a:p>
        </p:txBody>
      </p:sp>
      <p:sp>
        <p:nvSpPr>
          <p:cNvPr id="29700" name="AutoShape 4"/>
          <p:cNvSpPr/>
          <p:nvPr/>
        </p:nvSpPr>
        <p:spPr>
          <a:xfrm>
            <a:off x="1831023" y="4488180"/>
            <a:ext cx="6191250" cy="2232025"/>
          </a:xfrm>
          <a:prstGeom prst="wedgeRoundRectCallout">
            <a:avLst>
              <a:gd name="adj1" fmla="val -47338"/>
              <a:gd name="adj2" fmla="val -6635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zh-CN" sz="4400" b="1" u="none" dirty="0">
                <a:latin typeface="Arial" panose="020B0604020202020204" pitchFamily="34" charset="0"/>
                <a:ea typeface="楷体_GB2312" pitchFamily="49" charset="-122"/>
              </a:rPr>
              <a:t>C “</a:t>
            </a:r>
            <a:r>
              <a:rPr lang="zh-CN" altLang="en-US" sz="3600" b="1" u="none" dirty="0">
                <a:latin typeface="Arial" panose="020B0604020202020204" pitchFamily="34" charset="0"/>
                <a:ea typeface="楷体_GB2312" pitchFamily="49" charset="-122"/>
              </a:rPr>
              <a:t>嗣”的本义是（经皇上恩准）父亲传位或者传业给嫡长子，而不是一般的长子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/>
          <p:nvPr/>
        </p:nvSpPr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(4)年龄的称谓。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  古人的年龄有时不用数字表示，不直接说出某人或自己多少岁，而是用一种与年龄有关的称谓来代替。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FFFF"/>
                </a:solidFill>
                <a:latin typeface="宋体" panose="02010600030101010101" pitchFamily="2" charset="-122"/>
              </a:rPr>
              <a:t>垂髫(ti</a:t>
            </a:r>
            <a:r>
              <a:rPr lang="en-US" altLang="zh-CN" sz="4000" b="1" dirty="0">
                <a:solidFill>
                  <a:srgbClr val="00FFFF"/>
                </a:solidFill>
                <a:latin typeface="宋体" panose="02010600030101010101" pitchFamily="2" charset="-122"/>
              </a:rPr>
              <a:t>á</a:t>
            </a:r>
            <a:r>
              <a:rPr lang="zh-CN" altLang="en-US" sz="4000" b="1" dirty="0">
                <a:solidFill>
                  <a:srgbClr val="00FFFF"/>
                </a:solidFill>
                <a:latin typeface="宋体" panose="02010600030101010101" pitchFamily="2" charset="-122"/>
              </a:rPr>
              <a:t>o)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：三四岁至八九岁的儿童(髫，古代儿童头上下垂的短发)。    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  黄发垂髫，并怡然自乐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FFFF"/>
                </a:solidFill>
                <a:latin typeface="宋体" panose="02010600030101010101" pitchFamily="2" charset="-122"/>
              </a:rPr>
              <a:t>总角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：八九岁至十三四岁的少年(古代儿童将头发分作左右两半，在头顶各扎成一个结，形如两个羊角，故称“总角”)。  总角之宴，言笑晏晏。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/>
          </p:cNvSpPr>
          <p:nvPr>
            <p:ph idx="1"/>
          </p:nvPr>
        </p:nvSpPr>
        <p:spPr>
          <a:xfrm>
            <a:off x="0" y="115888"/>
            <a:ext cx="9144000" cy="61198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豆蔻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：指女孩十三四岁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豆蔻是一种初夏开花的植物，比喻人还未成年，故称女孩的少年为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豆蔻年华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及笄</a:t>
            </a:r>
            <a:r>
              <a:rPr lang="en-US" altLang="zh-CN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jī 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：代女子满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岁结发，用笄贯之。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束发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：男子十五岁。把原先的总角解散，扎成一束。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弱冠</a:t>
            </a:r>
            <a:r>
              <a:rPr lang="en-US" altLang="zh-CN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gu</a:t>
            </a:r>
            <a:r>
              <a:rPr lang="en-US" altLang="zh-CN" sz="2800" b="1" u="sng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à</a:t>
            </a:r>
            <a:r>
              <a:rPr lang="en-US" altLang="zh-CN" sz="28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：男子二十岁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行冠礼，表示已经成人，但体犹未壮，比较年少，故称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弱冠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 及冠  甫冠</a:t>
            </a:r>
          </a:p>
        </p:txBody>
      </p:sp>
      <p:pic>
        <p:nvPicPr>
          <p:cNvPr id="87043" name="Picture 3" descr="20070917_f1c813614d6b9456d821SkBWDuIOFye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4990" y="3269615"/>
            <a:ext cx="4779010" cy="3588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4" name="AutoShape 4"/>
          <p:cNvSpPr/>
          <p:nvPr/>
        </p:nvSpPr>
        <p:spPr>
          <a:xfrm>
            <a:off x="681355" y="5381308"/>
            <a:ext cx="3527425" cy="1223962"/>
          </a:xfrm>
          <a:prstGeom prst="wedgeRoundRectCallout">
            <a:avLst>
              <a:gd name="adj1" fmla="val -30360"/>
              <a:gd name="adj2" fmla="val -199961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娉娉袅袅十三余</a:t>
            </a:r>
          </a:p>
          <a:p>
            <a:pPr algn="ctr"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豆蔻梢头二月初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build="p"/>
      <p:bldP spid="87044" grpId="0" bldLvl="0" animBg="1"/>
      <p:bldP spid="87044" grpId="1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/>
          </p:cNvSpPr>
          <p:nvPr>
            <p:ph idx="1"/>
          </p:nvPr>
        </p:nvSpPr>
        <p:spPr>
          <a:xfrm>
            <a:off x="36513" y="188913"/>
            <a:ext cx="9144000" cy="64801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而立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：男子三十岁(立，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立身、立志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之意)。</a:t>
            </a:r>
          </a:p>
          <a:p>
            <a:pPr eaLnBrk="1" hangingPunct="1">
              <a:lnSpc>
                <a:spcPct val="8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不惑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：男子四十岁(不惑，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不迷惑、不糊涂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之意)。</a:t>
            </a:r>
          </a:p>
          <a:p>
            <a:pPr eaLnBrk="1" hangingPunct="1">
              <a:lnSpc>
                <a:spcPct val="8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知命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：男子五十岁(知命，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知天命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之意)。</a:t>
            </a:r>
          </a:p>
          <a:p>
            <a:pPr eaLnBrk="1" hangingPunct="1">
              <a:lnSpc>
                <a:spcPct val="8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花甲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：六十岁。</a:t>
            </a:r>
          </a:p>
          <a:p>
            <a:pPr eaLnBrk="1" hangingPunct="1">
              <a:lnSpc>
                <a:spcPct val="8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古稀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：七十岁。</a:t>
            </a:r>
          </a:p>
          <a:p>
            <a:pPr eaLnBrk="1" hangingPunct="1">
              <a:lnSpc>
                <a:spcPct val="85000"/>
              </a:lnSpc>
              <a:buNone/>
            </a:pPr>
            <a:endParaRPr lang="zh-CN" altLang="en-US" sz="36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None/>
            </a:pPr>
            <a:endParaRPr lang="zh-CN" altLang="en-US" sz="36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耄(m</a:t>
            </a:r>
            <a:r>
              <a:rPr lang="en-US" altLang="zh-CN" b="1" u="sng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à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o)耋(di</a:t>
            </a:r>
            <a:r>
              <a:rPr lang="en-US" altLang="zh-CN" b="1" u="sng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é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：指八九十岁</a:t>
            </a:r>
          </a:p>
          <a:p>
            <a:pPr eaLnBrk="1" hangingPunct="1">
              <a:lnSpc>
                <a:spcPct val="8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 (jī)颐(y</a:t>
            </a:r>
            <a:r>
              <a:rPr lang="zh-CN" altLang="en-US" b="1" u="sng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í</a:t>
            </a:r>
            <a:r>
              <a:rPr lang="zh-CN" altLang="en-US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：指一百岁。</a:t>
            </a:r>
          </a:p>
        </p:txBody>
      </p:sp>
      <p:sp>
        <p:nvSpPr>
          <p:cNvPr id="88067" name="AutoShape 3"/>
          <p:cNvSpPr/>
          <p:nvPr/>
        </p:nvSpPr>
        <p:spPr>
          <a:xfrm>
            <a:off x="5396230" y="2903220"/>
            <a:ext cx="3747770" cy="2541905"/>
          </a:xfrm>
          <a:prstGeom prst="wedgeRoundRectCallout">
            <a:avLst>
              <a:gd name="adj1" fmla="val -73519"/>
              <a:gd name="adj2" fmla="val 58194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耋齿甚多，</a:t>
            </a:r>
            <a:b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屡空比室。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09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全国卷 翻译）</a:t>
            </a:r>
          </a:p>
          <a:p>
            <a:pPr algn="ctr"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老人很多，家家户户经常贫困</a:t>
            </a:r>
            <a: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build="p"/>
      <p:bldP spid="8806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idx="1"/>
          </p:nvPr>
        </p:nvSpPr>
        <p:spPr>
          <a:xfrm>
            <a:off x="210820" y="200660"/>
            <a:ext cx="8933180" cy="665734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05000"/>
              </a:lnSpc>
              <a:buNone/>
            </a:pP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人名的称谓。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直称姓名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大致有三种情况：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自称姓名或名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五步之内，相如请得以颈血溅大王矣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庐陵文天祥自序其诗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用于介绍或作传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遂与鲁肃俱诣孙权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柳敬亭者，扬之泰州人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称所厌恶、所轻视的人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不幸吕师孟构恶于前，贾余庆献谄于后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。所有有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直呼其名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的说法。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idx="1"/>
          </p:nvPr>
        </p:nvSpPr>
        <p:spPr>
          <a:xfrm>
            <a:off x="0" y="260350"/>
            <a:ext cx="6419850" cy="612013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称字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苏轼为子瞻，苏辙为子由。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称号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对人称号也是一种敬称。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如：陶潜号五柳先生，李白号青莲居士。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称官名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孙讨虏聪明仁惠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孙讨虏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即孙权，因他曾被授讨虏将军的官职，故称。又如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杜工部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王右丞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称斋名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指用斋号或室号来称呼。如南宋诗人</a:t>
            </a:r>
            <a:r>
              <a:rPr lang="zh-CN" altLang="en-US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杨万里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的斋名为诚斋，人们称其为杨诚斋。</a:t>
            </a:r>
          </a:p>
        </p:txBody>
      </p:sp>
      <p:sp>
        <p:nvSpPr>
          <p:cNvPr id="90115" name="AutoShape 3"/>
          <p:cNvSpPr/>
          <p:nvPr/>
        </p:nvSpPr>
        <p:spPr>
          <a:xfrm>
            <a:off x="6732588" y="620713"/>
            <a:ext cx="2411412" cy="3600450"/>
          </a:xfrm>
          <a:prstGeom prst="wedgeRoundRectCallout">
            <a:avLst>
              <a:gd name="adj1" fmla="val -69880"/>
              <a:gd name="adj2" fmla="val -11333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香山居士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六一居士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东坡居士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稼轩居士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易安居士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柳泉居士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build="p"/>
      <p:bldP spid="9011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8964613" cy="666908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1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称籍贯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如唐代诗人孟浩然是襄阳人，故而人称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孟襄阳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。又如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王临川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（王安石）。</a:t>
            </a:r>
          </a:p>
          <a:p>
            <a:pPr eaLnBrk="1" hangingPunct="1">
              <a:lnSpc>
                <a:spcPct val="11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称郡望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韩愈虽系河内河阳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今河南孟县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人，但因昌黎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今辽宁义县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韩氏为唐代望族，故韩愈常以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昌黎韩愈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自称，世人遂称其为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韩昌黎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1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称谥号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古代帝王将相、高级官吏、著名文士等死后被追加的称号叫谥号。如称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文忠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，而称奸臣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秦桧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缪</a:t>
            </a:r>
            <a:r>
              <a:rPr lang="en-US" altLang="zh-CN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mi</a:t>
            </a:r>
            <a:r>
              <a:rPr lang="en-US" altLang="zh-CN" sz="3600" b="1" u="sng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ù</a:t>
            </a:r>
            <a:r>
              <a:rPr lang="zh-CN" altLang="en-US" sz="3600" b="1" u="sng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丑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则是一种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恶谥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idx="1"/>
          </p:nvPr>
        </p:nvSpPr>
        <p:spPr>
          <a:xfrm>
            <a:off x="36513" y="46038"/>
            <a:ext cx="8928100" cy="61198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谥号：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含褒贬之意，以帝王为例，最高的褒扬就是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文、武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，还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有成、桓、昭、穆、景、明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等也是褒字；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厉、幽、炀、灵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都是贬字，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冲、殇、哀、悼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等谥表示同情且兼有不同程度的贬意。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丁未，（楚）王缢。谥之曰：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灵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，不瞑；曰：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，乃瞑。               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左传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一般人臣，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文正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之谥为最高级别，比如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范文正，司马文正，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方文正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（方孝孺），曾文正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其他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文忠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忠武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等也很尊贵。欧阳文忠，苏文忠，韩文公，诸葛忠武，岳武穆。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除了正式谥号外，也有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私谥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。私谥不出于朝廷，而由门人、故吏为著名文士学者所立，如东晋陶渊明的私谥是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靖节先生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，北宋林逋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bū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的私谥为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和靖先生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，世称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陶靖节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林和靖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WordArt 2"/>
          <p:cNvSpPr>
            <a:spLocks noChangeArrowheads="1" noChangeShapeType="1" noTextEdit="1"/>
          </p:cNvSpPr>
          <p:nvPr/>
        </p:nvSpPr>
        <p:spPr bwMode="auto">
          <a:xfrm>
            <a:off x="1619250" y="2492375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古代地理知识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/>
          </p:cNvSpPr>
          <p:nvPr>
            <p:ph idx="1"/>
          </p:nvPr>
        </p:nvSpPr>
        <p:spPr>
          <a:xfrm>
            <a:off x="179388" y="44450"/>
            <a:ext cx="9144000" cy="54784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rgbClr val="00FFFF"/>
                </a:solidFill>
              </a:rPr>
              <a:t>古代常见地名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天竺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倭奴国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高丽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北平、燕京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吐蕃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金陵、建业、建康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姑苏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维扬、广陵 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钱塘  </a:t>
            </a:r>
          </a:p>
        </p:txBody>
      </p:sp>
      <p:sp>
        <p:nvSpPr>
          <p:cNvPr id="101379" name="Rectangle 3"/>
          <p:cNvSpPr/>
          <p:nvPr/>
        </p:nvSpPr>
        <p:spPr>
          <a:xfrm>
            <a:off x="4859338" y="188913"/>
            <a:ext cx="4572000" cy="4783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汴州、东京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长安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锦官城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琅琊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endParaRPr lang="zh-CN" altLang="en-US" sz="3600" b="1" u="none" dirty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郢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镐京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7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7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7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72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72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72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idx="1"/>
          </p:nvPr>
        </p:nvSpPr>
        <p:spPr>
          <a:xfrm>
            <a:off x="179388" y="44450"/>
            <a:ext cx="9144000" cy="54784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rgbClr val="00FFFF"/>
                </a:solidFill>
              </a:rPr>
              <a:t>古代常见地名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天竺（印度）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倭奴国（日本）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高丽（朝鲜）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北平、燕京（北京）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吐蕃（西藏）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金陵、建业、建康（南京）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姑苏（苏州）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维扬、广陵 （扬州）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钱塘（杭州）</a:t>
            </a:r>
          </a:p>
        </p:txBody>
      </p:sp>
      <p:sp>
        <p:nvSpPr>
          <p:cNvPr id="102403" name="Rectangle 3"/>
          <p:cNvSpPr/>
          <p:nvPr/>
        </p:nvSpPr>
        <p:spPr>
          <a:xfrm>
            <a:off x="4787900" y="115888"/>
            <a:ext cx="4572000" cy="467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汴州、东京（开封）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长安（西安）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锦官城（成都）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琅琊（山东临沂、青岛）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郢（楚国国都）</a:t>
            </a:r>
          </a:p>
          <a:p>
            <a:pPr eaLnBrk="1" hangingPunct="1"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   镐京（</a:t>
            </a:r>
            <a:r>
              <a:rPr lang="en-US" altLang="zh-CN" b="1" u="none" dirty="0">
                <a:latin typeface="Arial Black" panose="020B0A04020102020204" pitchFamily="34" charset="0"/>
              </a:rPr>
              <a:t>h</a:t>
            </a:r>
            <a:r>
              <a:rPr lang="en-US" altLang="zh-CN" b="1" u="none" dirty="0">
                <a:latin typeface="Arial" panose="020B0604020202020204" pitchFamily="34" charset="0"/>
              </a:rPr>
              <a:t>à</a:t>
            </a:r>
            <a:r>
              <a:rPr lang="en-US" altLang="zh-CN" b="1" u="none" dirty="0">
                <a:latin typeface="Arial Black" panose="020B0A04020102020204" pitchFamily="34" charset="0"/>
              </a:rPr>
              <a:t>o</a:t>
            </a: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西周国都）</a:t>
            </a:r>
          </a:p>
        </p:txBody>
      </p:sp>
      <p:pic>
        <p:nvPicPr>
          <p:cNvPr id="9830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1288" y="2133600"/>
            <a:ext cx="3922712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8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8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8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83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3a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7885113" y="5845175"/>
            <a:ext cx="1295400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3"/>
          <p:cNvSpPr txBox="1"/>
          <p:nvPr/>
        </p:nvSpPr>
        <p:spPr>
          <a:xfrm>
            <a:off x="2362200" y="14478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u="none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</a:t>
            </a:r>
          </a:p>
        </p:txBody>
      </p:sp>
      <p:sp>
        <p:nvSpPr>
          <p:cNvPr id="31748" name="Rectangle 4"/>
          <p:cNvSpPr/>
          <p:nvPr/>
        </p:nvSpPr>
        <p:spPr>
          <a:xfrm>
            <a:off x="-38100" y="69850"/>
            <a:ext cx="91440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【2016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年全国卷</a:t>
            </a:r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1】下列对文中加点词语的相关内容的解说，不正确的一项是（3分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）</a:t>
            </a:r>
            <a:endParaRPr lang="en-US" altLang="zh-CN" sz="3200" b="1" u="none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A.</a:t>
            </a:r>
            <a:r>
              <a:rPr lang="en-US" altLang="zh-CN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首相</a:t>
            </a:r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指宰相中居于首位的人，与当今某些国家内阁或政府首脑的含义并不相同。</a:t>
            </a: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B.</a:t>
            </a:r>
            <a:r>
              <a:rPr lang="en-US" altLang="zh-CN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建储</a:t>
            </a:r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义为确定储君，也即确定皇位的继承人，我国古代通常采用嫡长子继承制。</a:t>
            </a: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C.古代朝廷中分职设官，各有专司，所以可用“</a:t>
            </a:r>
            <a:r>
              <a:rPr lang="en-US" altLang="zh-CN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有司</a:t>
            </a:r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”来指称朝廷中的各级官员。</a:t>
            </a: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D.</a:t>
            </a:r>
            <a:r>
              <a:rPr lang="en-US" altLang="zh-CN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契丹</a:t>
            </a:r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是古国名，后来改国号为辽，先后与五代和北宋并立，与中原常发生争端。</a:t>
            </a:r>
          </a:p>
        </p:txBody>
      </p:sp>
      <p:sp>
        <p:nvSpPr>
          <p:cNvPr id="223239" name="AutoShape 7"/>
          <p:cNvSpPr/>
          <p:nvPr/>
        </p:nvSpPr>
        <p:spPr>
          <a:xfrm>
            <a:off x="654050" y="5445125"/>
            <a:ext cx="7662863" cy="1308100"/>
          </a:xfrm>
          <a:prstGeom prst="wedgeRoundRectCallout">
            <a:avLst>
              <a:gd name="adj1" fmla="val -38889"/>
              <a:gd name="adj2" fmla="val -93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zh-CN" altLang="zh-CN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C【</a:t>
            </a:r>
            <a:r>
              <a:rPr lang="zh-CN" altLang="en-US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解析</a:t>
            </a:r>
            <a:r>
              <a:rPr lang="zh-CN" altLang="zh-CN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】“</a:t>
            </a:r>
            <a:r>
              <a:rPr lang="zh-CN" altLang="en-US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朝廷中的各级官员”错，“有司”指主管某部门的官吏，也泛指</a:t>
            </a:r>
            <a:r>
              <a:rPr lang="zh-CN" altLang="zh-CN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相关部门的</a:t>
            </a:r>
            <a:r>
              <a:rPr lang="zh-CN" altLang="en-US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官吏，不是单指“朝廷中的”，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且不能指朝廷中的“决策中枢”</a:t>
            </a:r>
            <a:r>
              <a:rPr lang="zh-CN" altLang="en-US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3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9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0"/>
              </a:spcBef>
              <a:buClrTx/>
              <a:buNone/>
            </a:pPr>
            <a:r>
              <a:rPr lang="en-US" altLang="zh-CN" sz="4400" b="1" dirty="0">
                <a:solidFill>
                  <a:schemeClr val="tx2"/>
                </a:solidFill>
              </a:rPr>
              <a:t>【</a:t>
            </a:r>
            <a:r>
              <a:rPr lang="zh-CN" altLang="en-US" sz="4400" b="1" dirty="0">
                <a:solidFill>
                  <a:schemeClr val="tx2"/>
                </a:solidFill>
              </a:rPr>
              <a:t>山水阴阳</a:t>
            </a:r>
            <a:r>
              <a:rPr lang="en-US" altLang="zh-CN" sz="4400" b="1" dirty="0">
                <a:solidFill>
                  <a:schemeClr val="tx2"/>
                </a:solidFill>
              </a:rPr>
              <a:t>】</a:t>
            </a:r>
          </a:p>
          <a:p>
            <a:pPr eaLnBrk="1" hangingPunct="1">
              <a:spcBef>
                <a:spcPct val="0"/>
              </a:spcBef>
              <a:buClrTx/>
              <a:buNone/>
            </a:pPr>
            <a:r>
              <a:rPr lang="en-US" altLang="zh-CN" sz="4400" b="1" dirty="0">
                <a:solidFill>
                  <a:schemeClr val="tx2"/>
                </a:solidFill>
              </a:rPr>
              <a:t>         </a:t>
            </a:r>
            <a:r>
              <a:rPr lang="zh-CN" altLang="en-US" sz="4400" b="1" dirty="0">
                <a:solidFill>
                  <a:schemeClr val="tx2"/>
                </a:solidFill>
              </a:rPr>
              <a:t>古代以</a:t>
            </a:r>
            <a:r>
              <a:rPr lang="zh-CN" altLang="en-US" sz="4400" b="1" u="sng" dirty="0">
                <a:solidFill>
                  <a:schemeClr val="accent2"/>
                </a:solidFill>
              </a:rPr>
              <a:t>山南、水北为阳</a:t>
            </a:r>
            <a:r>
              <a:rPr lang="zh-CN" altLang="en-US" sz="4400" b="1" dirty="0">
                <a:solidFill>
                  <a:schemeClr val="tx2"/>
                </a:solidFill>
              </a:rPr>
              <a:t>，以</a:t>
            </a:r>
            <a:r>
              <a:rPr lang="zh-CN" altLang="en-US" sz="4400" b="1" u="sng" dirty="0">
                <a:solidFill>
                  <a:schemeClr val="accent2"/>
                </a:solidFill>
              </a:rPr>
              <a:t>山北、水南为阴</a:t>
            </a:r>
            <a:r>
              <a:rPr lang="zh-CN" altLang="en-US" sz="4400" b="1" dirty="0">
                <a:solidFill>
                  <a:schemeClr val="tx2"/>
                </a:solidFill>
              </a:rPr>
              <a:t>。</a:t>
            </a:r>
          </a:p>
          <a:p>
            <a:pPr eaLnBrk="1" hangingPunct="1">
              <a:spcBef>
                <a:spcPct val="0"/>
              </a:spcBef>
              <a:buClrTx/>
              <a:buNone/>
            </a:pPr>
            <a:r>
              <a:rPr lang="zh-CN" altLang="en-US" sz="4400" b="1" dirty="0">
                <a:solidFill>
                  <a:schemeClr val="tx2"/>
                </a:solidFill>
              </a:rPr>
              <a:t>       </a:t>
            </a:r>
            <a:r>
              <a:rPr lang="en-US" altLang="zh-CN" sz="4400" b="1" dirty="0">
                <a:solidFill>
                  <a:schemeClr val="tx2"/>
                </a:solidFill>
              </a:rPr>
              <a:t>《</a:t>
            </a:r>
            <a:r>
              <a:rPr lang="zh-CN" altLang="en-US" sz="4400" b="1" dirty="0">
                <a:solidFill>
                  <a:schemeClr val="tx2"/>
                </a:solidFill>
              </a:rPr>
              <a:t>愚公移山</a:t>
            </a:r>
            <a:r>
              <a:rPr lang="en-US" altLang="zh-CN" sz="4400" b="1" dirty="0">
                <a:solidFill>
                  <a:schemeClr val="tx2"/>
                </a:solidFill>
              </a:rPr>
              <a:t>》</a:t>
            </a:r>
            <a:r>
              <a:rPr lang="zh-CN" altLang="en-US" sz="4400" b="1" dirty="0">
                <a:solidFill>
                  <a:schemeClr val="tx2"/>
                </a:solidFill>
              </a:rPr>
              <a:t>：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400" b="1" dirty="0">
                <a:solidFill>
                  <a:schemeClr val="tx2"/>
                </a:solidFill>
              </a:rPr>
              <a:t>指通豫南，达于汉阴。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”“</a:t>
            </a:r>
            <a:r>
              <a:rPr lang="zh-CN" altLang="en-US" sz="4400" b="1" dirty="0">
                <a:solidFill>
                  <a:schemeClr val="tx2"/>
                </a:solidFill>
              </a:rPr>
              <a:t>汉阴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400" b="1" dirty="0">
                <a:solidFill>
                  <a:schemeClr val="tx2"/>
                </a:solidFill>
              </a:rPr>
              <a:t>指汉水南面。</a:t>
            </a:r>
            <a:r>
              <a:rPr lang="en-US" altLang="zh-CN" sz="4400" b="1" dirty="0">
                <a:solidFill>
                  <a:schemeClr val="tx2"/>
                </a:solidFill>
              </a:rPr>
              <a:t>《</a:t>
            </a:r>
            <a:r>
              <a:rPr lang="zh-CN" altLang="en-US" sz="4400" b="1" dirty="0">
                <a:solidFill>
                  <a:schemeClr val="tx2"/>
                </a:solidFill>
              </a:rPr>
              <a:t>游褒禅山记</a:t>
            </a:r>
            <a:r>
              <a:rPr lang="en-US" altLang="zh-CN" sz="4400" b="1" dirty="0">
                <a:solidFill>
                  <a:schemeClr val="tx2"/>
                </a:solidFill>
              </a:rPr>
              <a:t>》</a:t>
            </a:r>
            <a:r>
              <a:rPr lang="zh-CN" altLang="en-US" sz="4400" b="1" dirty="0">
                <a:solidFill>
                  <a:schemeClr val="tx2"/>
                </a:solidFill>
              </a:rPr>
              <a:t>：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400" b="1" dirty="0">
                <a:solidFill>
                  <a:schemeClr val="tx2"/>
                </a:solidFill>
              </a:rPr>
              <a:t>所谓华阳洞者，以其乃华山之阳名之也。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endParaRPr lang="zh-CN" altLang="en-US" sz="4400" b="1" dirty="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None/>
            </a:pPr>
            <a:r>
              <a:rPr lang="zh-CN" altLang="en-US" sz="4400" b="1" dirty="0">
                <a:solidFill>
                  <a:schemeClr val="tx2"/>
                </a:solidFill>
              </a:rPr>
              <a:t>        洛阳  衡阳  湘阴   江阴 </a:t>
            </a:r>
          </a:p>
          <a:p>
            <a:pPr eaLnBrk="1" hangingPunct="1">
              <a:spcBef>
                <a:spcPct val="0"/>
              </a:spcBef>
              <a:buClrTx/>
              <a:buNone/>
            </a:pPr>
            <a:r>
              <a:rPr lang="zh-CN" altLang="en-US" sz="4400" b="1" dirty="0">
                <a:solidFill>
                  <a:schemeClr val="tx2"/>
                </a:solidFill>
              </a:rPr>
              <a:t>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/>
          </p:cNvSpPr>
          <p:nvPr>
            <p:ph idx="1"/>
          </p:nvPr>
        </p:nvSpPr>
        <p:spPr>
          <a:xfrm>
            <a:off x="0" y="44450"/>
            <a:ext cx="914400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/>
              <a:t>  </a:t>
            </a: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江河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古代许多文章中专指长江、黄河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/>
              <a:t>     </a:t>
            </a:r>
            <a:r>
              <a:rPr lang="zh-CN" altLang="en-US" sz="3600" b="1" dirty="0">
                <a:solidFill>
                  <a:srgbClr val="00FFFF"/>
                </a:solidFill>
              </a:rPr>
              <a:t>如</a:t>
            </a: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鸿门宴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zh-CN" altLang="en-US" sz="3600" b="1" dirty="0">
                <a:solidFill>
                  <a:srgbClr val="00FFFF"/>
                </a:solidFill>
              </a:rPr>
              <a:t>：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将军战河南，臣战河北。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endParaRPr lang="zh-CN" altLang="en-US" sz="3600" b="1" dirty="0">
              <a:solidFill>
                <a:srgbClr val="00FFFF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00FFFF"/>
                </a:solidFill>
              </a:rPr>
              <a:t>       </a:t>
            </a: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过秦论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zh-CN" altLang="en-US" sz="3600" b="1" dirty="0">
                <a:solidFill>
                  <a:srgbClr val="00FFFF"/>
                </a:solidFill>
              </a:rPr>
              <a:t>： 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然后践华为城，因河为池。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 再如</a:t>
            </a: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祭妹文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en-US" altLang="zh-CN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先茔在杭，江广河深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，此处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江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即指长江，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河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则指运河。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/>
              <a:t>  </a:t>
            </a: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西河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又称河西，黄河以西的地区。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00FFFF"/>
                </a:solidFill>
              </a:rPr>
              <a:t>如</a:t>
            </a: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廉颇蔺相如列传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zh-CN" altLang="en-US" sz="3600" b="1" dirty="0">
                <a:solidFill>
                  <a:srgbClr val="00FFFF"/>
                </a:solidFill>
              </a:rPr>
              <a:t>：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会于西河外渑池。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endParaRPr lang="zh-CN" altLang="en-US" sz="3600" b="1" dirty="0">
              <a:solidFill>
                <a:srgbClr val="00FFFF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>
                <a:solidFill>
                  <a:srgbClr val="00FFFF"/>
                </a:solidFill>
              </a:rPr>
              <a:t>       </a:t>
            </a: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过秦论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zh-CN" altLang="en-US" sz="3600" b="1" dirty="0">
                <a:solidFill>
                  <a:srgbClr val="00FFFF"/>
                </a:solidFill>
              </a:rPr>
              <a:t>：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于是秦人拱手而取西河之外。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/>
            </a:r>
            <a:br>
              <a:rPr lang="zh-CN" altLang="en-US" sz="3600" b="1" dirty="0">
                <a:solidFill>
                  <a:srgbClr val="00FFFF"/>
                </a:solidFill>
              </a:rPr>
            </a:br>
            <a:endParaRPr lang="zh-CN" altLang="en-US" sz="800" b="1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 </a:t>
            </a:r>
            <a:r>
              <a:rPr lang="en-US" altLang="zh-CN" sz="4000" b="1" dirty="0">
                <a:solidFill>
                  <a:schemeClr val="tx2"/>
                </a:solidFill>
              </a:rPr>
              <a:t>【</a:t>
            </a:r>
            <a:r>
              <a:rPr lang="zh-CN" altLang="en-US" sz="4000" b="1" dirty="0">
                <a:solidFill>
                  <a:schemeClr val="tx2"/>
                </a:solidFill>
              </a:rPr>
              <a:t>江东</a:t>
            </a:r>
            <a:r>
              <a:rPr lang="en-US" altLang="zh-CN" sz="4000" b="1" dirty="0">
                <a:solidFill>
                  <a:schemeClr val="tx2"/>
                </a:solidFill>
              </a:rPr>
              <a:t>】</a:t>
            </a:r>
            <a:r>
              <a:rPr lang="zh-CN" altLang="en-US" sz="4000" b="1" dirty="0">
                <a:solidFill>
                  <a:schemeClr val="tx2"/>
                </a:solidFill>
              </a:rPr>
              <a:t>长江以东。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00FFFF"/>
                </a:solidFill>
              </a:rPr>
              <a:t>如李清照诗云：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</a:rPr>
              <a:t>至今思项羽，不肯过江东。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rgbClr val="00FFFF"/>
                </a:solidFill>
              </a:rPr>
              <a:t/>
            </a:r>
            <a:br>
              <a:rPr lang="zh-CN" altLang="en-US" sz="4000" b="1" dirty="0">
                <a:solidFill>
                  <a:srgbClr val="00FFFF"/>
                </a:solidFill>
              </a:rPr>
            </a:br>
            <a:r>
              <a:rPr lang="zh-CN" altLang="en-US" sz="4000" b="1" dirty="0">
                <a:solidFill>
                  <a:srgbClr val="00FFFF"/>
                </a:solidFill>
              </a:rPr>
              <a:t>    </a:t>
            </a:r>
            <a:r>
              <a:rPr lang="en-US" altLang="zh-CN" sz="4000" b="1" dirty="0">
                <a:solidFill>
                  <a:srgbClr val="00FFFF"/>
                </a:solidFill>
              </a:rPr>
              <a:t>《</a:t>
            </a:r>
            <a:r>
              <a:rPr lang="zh-CN" altLang="en-US" sz="4000" b="1" dirty="0">
                <a:solidFill>
                  <a:srgbClr val="00FFFF"/>
                </a:solidFill>
              </a:rPr>
              <a:t>赤壁之战</a:t>
            </a:r>
            <a:r>
              <a:rPr lang="en-US" altLang="zh-CN" sz="4000" b="1" dirty="0">
                <a:solidFill>
                  <a:srgbClr val="00FFFF"/>
                </a:solidFill>
              </a:rPr>
              <a:t>》</a:t>
            </a:r>
            <a:r>
              <a:rPr lang="zh-CN" altLang="en-US" sz="4000" b="1" dirty="0">
                <a:solidFill>
                  <a:srgbClr val="00FFFF"/>
                </a:solidFill>
              </a:rPr>
              <a:t>：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</a:rPr>
              <a:t>兼仗父兄之烈，割据江东。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endParaRPr lang="zh-CN" altLang="en-US" sz="4000" b="1" dirty="0">
              <a:solidFill>
                <a:srgbClr val="00FF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/>
              <a:t> </a:t>
            </a:r>
            <a:r>
              <a:rPr lang="en-US" altLang="zh-CN" sz="4000" b="1" dirty="0">
                <a:solidFill>
                  <a:schemeClr val="tx2"/>
                </a:solidFill>
              </a:rPr>
              <a:t>【</a:t>
            </a:r>
            <a:r>
              <a:rPr lang="zh-CN" altLang="en-US" sz="4000" b="1" dirty="0">
                <a:solidFill>
                  <a:schemeClr val="tx2"/>
                </a:solidFill>
              </a:rPr>
              <a:t>江左</a:t>
            </a:r>
            <a:r>
              <a:rPr lang="en-US" altLang="zh-CN" sz="4000" b="1" dirty="0">
                <a:solidFill>
                  <a:schemeClr val="tx2"/>
                </a:solidFill>
              </a:rPr>
              <a:t>】</a:t>
            </a:r>
            <a:r>
              <a:rPr lang="zh-CN" altLang="en-US" sz="4000" b="1" dirty="0">
                <a:solidFill>
                  <a:schemeClr val="tx2"/>
                </a:solidFill>
              </a:rPr>
              <a:t>即江东。古人以东为左，以西为右。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000" b="1" dirty="0">
                <a:solidFill>
                  <a:srgbClr val="00FFFF"/>
                </a:solidFill>
              </a:rPr>
              <a:t>《</a:t>
            </a:r>
            <a:r>
              <a:rPr lang="zh-CN" altLang="en-US" sz="4000" b="1" dirty="0">
                <a:solidFill>
                  <a:srgbClr val="00FFFF"/>
                </a:solidFill>
              </a:rPr>
              <a:t>群英会蒋干中计</a:t>
            </a:r>
            <a:r>
              <a:rPr lang="en-US" altLang="zh-CN" sz="4000" b="1" dirty="0">
                <a:solidFill>
                  <a:srgbClr val="00FFFF"/>
                </a:solidFill>
              </a:rPr>
              <a:t>》</a:t>
            </a:r>
            <a:r>
              <a:rPr lang="zh-CN" altLang="en-US" sz="4000" b="1" dirty="0">
                <a:solidFill>
                  <a:srgbClr val="00FFFF"/>
                </a:solidFill>
              </a:rPr>
              <a:t>：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</a:rPr>
              <a:t>即传令悉召江左英杰与子翼相见。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rgbClr val="00FFFF"/>
                </a:solidFill>
              </a:rPr>
              <a:t/>
            </a:r>
            <a:br>
              <a:rPr lang="zh-CN" altLang="en-US" sz="4000" b="1" dirty="0">
                <a:solidFill>
                  <a:srgbClr val="00FFFF"/>
                </a:solidFill>
              </a:rPr>
            </a:br>
            <a:r>
              <a:rPr lang="en-US" altLang="zh-CN" sz="4000" b="1" dirty="0">
                <a:solidFill>
                  <a:schemeClr val="tx2"/>
                </a:solidFill>
              </a:rPr>
              <a:t>【</a:t>
            </a:r>
            <a:r>
              <a:rPr lang="zh-CN" altLang="en-US" sz="4000" b="1" dirty="0">
                <a:solidFill>
                  <a:schemeClr val="tx2"/>
                </a:solidFill>
              </a:rPr>
              <a:t>江表</a:t>
            </a:r>
            <a:r>
              <a:rPr lang="en-US" altLang="zh-CN" sz="4000" b="1" dirty="0">
                <a:solidFill>
                  <a:schemeClr val="tx2"/>
                </a:solidFill>
              </a:rPr>
              <a:t>】</a:t>
            </a:r>
            <a:r>
              <a:rPr lang="zh-CN" altLang="en-US" sz="4000" b="1" dirty="0">
                <a:solidFill>
                  <a:schemeClr val="tx2"/>
                </a:solidFill>
              </a:rPr>
              <a:t>长江以南地区。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000" b="1" dirty="0">
                <a:solidFill>
                  <a:srgbClr val="00FFFF"/>
                </a:solidFill>
              </a:rPr>
              <a:t>《</a:t>
            </a:r>
            <a:r>
              <a:rPr lang="zh-CN" altLang="en-US" sz="4000" b="1" dirty="0">
                <a:solidFill>
                  <a:srgbClr val="00FFFF"/>
                </a:solidFill>
              </a:rPr>
              <a:t>赤壁之战</a:t>
            </a:r>
            <a:r>
              <a:rPr lang="en-US" altLang="zh-CN" sz="4000" b="1" dirty="0">
                <a:solidFill>
                  <a:srgbClr val="00FFFF"/>
                </a:solidFill>
              </a:rPr>
              <a:t>》</a:t>
            </a:r>
            <a:r>
              <a:rPr lang="zh-CN" altLang="en-US" sz="4000" b="1" dirty="0">
                <a:solidFill>
                  <a:srgbClr val="00FFFF"/>
                </a:solidFill>
              </a:rPr>
              <a:t>：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</a:rPr>
              <a:t>江表英豪，咸归附之。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rgbClr val="00FFFF"/>
                </a:solidFill>
              </a:rPr>
              <a:t/>
            </a:r>
            <a:br>
              <a:rPr lang="zh-CN" altLang="en-US" sz="4000" b="1" dirty="0">
                <a:solidFill>
                  <a:srgbClr val="00FFFF"/>
                </a:solidFill>
              </a:rPr>
            </a:br>
            <a:endParaRPr lang="zh-CN" altLang="en-US" sz="1200" b="1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669087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</a:rPr>
              <a:t>【</a:t>
            </a:r>
            <a:r>
              <a:rPr lang="zh-CN" altLang="en-US" sz="4000" b="1" dirty="0">
                <a:solidFill>
                  <a:schemeClr val="tx2"/>
                </a:solidFill>
              </a:rPr>
              <a:t>江南</a:t>
            </a:r>
            <a:r>
              <a:rPr lang="en-US" altLang="zh-CN" sz="4000" b="1" dirty="0">
                <a:solidFill>
                  <a:schemeClr val="tx2"/>
                </a:solidFill>
              </a:rPr>
              <a:t>】</a:t>
            </a:r>
            <a:r>
              <a:rPr lang="zh-CN" altLang="en-US" sz="4000" b="1" dirty="0">
                <a:solidFill>
                  <a:schemeClr val="tx2"/>
                </a:solidFill>
              </a:rPr>
              <a:t>长江以南的总称，所指区域因时而异。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00FFFF"/>
                </a:solidFill>
              </a:rPr>
              <a:t>白居易词云：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</a:rPr>
              <a:t>江南好，风景旧曾谙。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endParaRPr lang="zh-CN" altLang="en-US" sz="4000" b="1" dirty="0">
              <a:solidFill>
                <a:srgbClr val="00FFFF"/>
              </a:solidFill>
            </a:endParaRP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>
                <a:solidFill>
                  <a:srgbClr val="00FFFF"/>
                </a:solidFill>
              </a:rPr>
              <a:t>        王安石诗云：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</a:rPr>
              <a:t>春风又绿江南岸，明月何时照我还。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rgbClr val="00FFFF"/>
                </a:solidFill>
              </a:rPr>
              <a:t/>
            </a:r>
            <a:br>
              <a:rPr lang="zh-CN" altLang="en-US" sz="4000" b="1" dirty="0">
                <a:solidFill>
                  <a:srgbClr val="00FFFF"/>
                </a:solidFill>
              </a:rPr>
            </a:br>
            <a:r>
              <a:rPr lang="zh-CN" altLang="en-US" sz="4000" b="1" dirty="0">
                <a:solidFill>
                  <a:srgbClr val="00FFFF"/>
                </a:solidFill>
              </a:rPr>
              <a:t/>
            </a:r>
            <a:br>
              <a:rPr lang="zh-CN" altLang="en-US" sz="4000" b="1" dirty="0">
                <a:solidFill>
                  <a:srgbClr val="00FFFF"/>
                </a:solidFill>
              </a:rPr>
            </a:br>
            <a:r>
              <a:rPr lang="en-US" altLang="zh-CN" sz="4000" b="1" dirty="0">
                <a:solidFill>
                  <a:schemeClr val="tx2"/>
                </a:solidFill>
              </a:rPr>
              <a:t>【</a:t>
            </a:r>
            <a:r>
              <a:rPr lang="zh-CN" altLang="en-US" sz="4000" b="1" dirty="0">
                <a:solidFill>
                  <a:schemeClr val="tx2"/>
                </a:solidFill>
              </a:rPr>
              <a:t>淮左</a:t>
            </a:r>
            <a:r>
              <a:rPr lang="en-US" altLang="zh-CN" sz="4000" b="1" dirty="0">
                <a:solidFill>
                  <a:schemeClr val="tx2"/>
                </a:solidFill>
              </a:rPr>
              <a:t>】</a:t>
            </a:r>
            <a:r>
              <a:rPr lang="zh-CN" altLang="en-US" sz="4000" b="1" dirty="0">
                <a:solidFill>
                  <a:schemeClr val="tx2"/>
                </a:solidFill>
              </a:rPr>
              <a:t>淮水东面。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4000" b="1" dirty="0"/>
              <a:t>      </a:t>
            </a:r>
            <a:r>
              <a:rPr lang="en-US" altLang="zh-CN" sz="4000" b="1" dirty="0">
                <a:solidFill>
                  <a:srgbClr val="00FFFF"/>
                </a:solidFill>
              </a:rPr>
              <a:t>《</a:t>
            </a:r>
            <a:r>
              <a:rPr lang="zh-CN" altLang="en-US" sz="4000" b="1" dirty="0">
                <a:solidFill>
                  <a:srgbClr val="00FFFF"/>
                </a:solidFill>
              </a:rPr>
              <a:t>扬州慢</a:t>
            </a:r>
            <a:r>
              <a:rPr lang="en-US" altLang="zh-CN" sz="4000" b="1" dirty="0">
                <a:solidFill>
                  <a:srgbClr val="00FFFF"/>
                </a:solidFill>
              </a:rPr>
              <a:t>》</a:t>
            </a:r>
            <a:r>
              <a:rPr lang="en-US" altLang="zh-CN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00FFFF"/>
                </a:solidFill>
              </a:rPr>
              <a:t>淮左名都，竹西佳处</a:t>
            </a:r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rgbClr val="00FFFF"/>
                </a:solidFill>
              </a:rPr>
              <a:t>，扬州在淮水东面。</a:t>
            </a:r>
            <a:endParaRPr lang="zh-CN" altLang="en-US" b="1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山东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顾名思义，在山的东面。</a:t>
            </a:r>
            <a:r>
              <a:rPr lang="zh-CN" altLang="en-US" sz="3600" b="1" dirty="0">
                <a:solidFill>
                  <a:srgbClr val="00FFFF"/>
                </a:solidFill>
              </a:rPr>
              <a:t>但需注意的是，因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山东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之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山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，可指崤山、华山、太行山、泰山等数种不同的山，而所指地域不尽相同。</a:t>
            </a:r>
            <a:r>
              <a:rPr lang="zh-CN" altLang="en-US" sz="3600" b="1" dirty="0">
                <a:solidFill>
                  <a:schemeClr val="tx2"/>
                </a:solidFill>
              </a:rPr>
              <a:t>下面是以崤山为标准的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</a:rPr>
              <a:t>山东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00FFFF"/>
                </a:solidFill>
              </a:rPr>
              <a:t>如</a:t>
            </a: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鸿门宴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zh-CN" altLang="en-US" sz="3600" b="1" dirty="0">
                <a:solidFill>
                  <a:srgbClr val="00FFFF"/>
                </a:solidFill>
              </a:rPr>
              <a:t>：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沛公居山东时，贪于财货。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（高考全国卷曾经考查）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过秦论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zh-CN" altLang="en-US" sz="3600" b="1" dirty="0">
                <a:solidFill>
                  <a:srgbClr val="00FFFF"/>
                </a:solidFill>
              </a:rPr>
              <a:t>：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山东豪俊遂并起而亡秦族矣。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/>
            </a:r>
            <a:br>
              <a:rPr lang="zh-CN" altLang="en-US" sz="3600" b="1" dirty="0">
                <a:solidFill>
                  <a:srgbClr val="00FFFF"/>
                </a:solidFill>
              </a:rPr>
            </a:b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关东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古代指</a:t>
            </a:r>
            <a:r>
              <a:rPr lang="zh-CN" altLang="en-US" sz="3600" b="1" u="sng" dirty="0">
                <a:solidFill>
                  <a:srgbClr val="00FFFF"/>
                </a:solidFill>
              </a:rPr>
              <a:t>函谷关</a:t>
            </a:r>
            <a:r>
              <a:rPr lang="zh-CN" altLang="en-US" sz="3600" b="1" dirty="0">
                <a:solidFill>
                  <a:schemeClr val="tx2"/>
                </a:solidFill>
              </a:rPr>
              <a:t>或潼关以东地区，近代指山海关以东的东北地区。</a:t>
            </a:r>
            <a:endParaRPr lang="zh-CN" altLang="en-US" sz="3600" b="1" dirty="0">
              <a:solidFill>
                <a:srgbClr val="00FF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00FFFF"/>
                </a:solidFill>
              </a:rPr>
              <a:t>曹操</a:t>
            </a:r>
            <a:r>
              <a:rPr lang="en-US" altLang="zh-CN" sz="3600" b="1" dirty="0">
                <a:solidFill>
                  <a:srgbClr val="00FFFF"/>
                </a:solidFill>
              </a:rPr>
              <a:t>《</a:t>
            </a:r>
            <a:r>
              <a:rPr lang="zh-CN" altLang="en-US" sz="3600" b="1" dirty="0">
                <a:solidFill>
                  <a:srgbClr val="00FFFF"/>
                </a:solidFill>
              </a:rPr>
              <a:t>蒿里行</a:t>
            </a:r>
            <a:r>
              <a:rPr lang="en-US" altLang="zh-CN" sz="3600" b="1" dirty="0">
                <a:solidFill>
                  <a:srgbClr val="00FFFF"/>
                </a:solidFill>
              </a:rPr>
              <a:t>》</a:t>
            </a:r>
            <a:r>
              <a:rPr lang="zh-CN" altLang="en-US" sz="3600" b="1" dirty="0">
                <a:solidFill>
                  <a:srgbClr val="00FFFF"/>
                </a:solidFill>
              </a:rPr>
              <a:t>：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FFFF"/>
                </a:solidFill>
              </a:rPr>
              <a:t>关东有义士，兴兵讨群凶。</a:t>
            </a: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FFFF"/>
                </a:solidFill>
              </a:rPr>
              <a:t>指潼关以东地区。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idx="1"/>
          </p:nvPr>
        </p:nvSpPr>
        <p:spPr>
          <a:xfrm>
            <a:off x="0" y="404813"/>
            <a:ext cx="9144000" cy="54784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05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</a:rPr>
              <a:t>【</a:t>
            </a:r>
            <a:r>
              <a:rPr lang="zh-CN" altLang="en-US" sz="4000" b="1" dirty="0">
                <a:solidFill>
                  <a:schemeClr val="tx2"/>
                </a:solidFill>
              </a:rPr>
              <a:t>关西</a:t>
            </a:r>
            <a:r>
              <a:rPr lang="en-US" altLang="zh-CN" sz="4000" b="1" dirty="0">
                <a:solidFill>
                  <a:schemeClr val="tx2"/>
                </a:solidFill>
              </a:rPr>
              <a:t>】</a:t>
            </a:r>
            <a:r>
              <a:rPr lang="zh-CN" altLang="en-US" sz="4000" b="1" dirty="0">
                <a:solidFill>
                  <a:schemeClr val="tx2"/>
                </a:solidFill>
              </a:rPr>
              <a:t>指</a:t>
            </a:r>
            <a:r>
              <a:rPr lang="zh-CN" altLang="en-US" sz="4000" b="1" u="sng" dirty="0">
                <a:solidFill>
                  <a:srgbClr val="00FFFF"/>
                </a:solidFill>
              </a:rPr>
              <a:t>函谷关</a:t>
            </a:r>
            <a:r>
              <a:rPr lang="zh-CN" altLang="en-US" sz="4000" b="1" dirty="0">
                <a:solidFill>
                  <a:schemeClr val="tx2"/>
                </a:solidFill>
              </a:rPr>
              <a:t>或潼关以西地区。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en-US" altLang="zh-CN" sz="4000" b="1" dirty="0"/>
              <a:t>《</a:t>
            </a:r>
            <a:r>
              <a:rPr lang="zh-CN" altLang="en-US" sz="4000" b="1" dirty="0"/>
              <a:t>赤壁之战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latin typeface="Arial" panose="020B0604020202020204" pitchFamily="34" charset="0"/>
              </a:rPr>
              <a:t>“</a:t>
            </a:r>
            <a:r>
              <a:rPr lang="zh-CN" altLang="en-US" sz="4000" b="1" dirty="0"/>
              <a:t>马超、韩遂尚在关西，为操后患。</a:t>
            </a:r>
            <a:r>
              <a:rPr lang="zh-CN" altLang="en-US" sz="4000" b="1" dirty="0">
                <a:latin typeface="Arial" panose="020B0604020202020204" pitchFamily="34" charset="0"/>
              </a:rPr>
              <a:t>”</a:t>
            </a:r>
            <a:endParaRPr lang="zh-CN" altLang="en-US" sz="4000" b="1" dirty="0"/>
          </a:p>
          <a:p>
            <a:pPr eaLnBrk="1" hangingPunct="1">
              <a:lnSpc>
                <a:spcPct val="105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</a:rPr>
              <a:t>【</a:t>
            </a:r>
            <a:r>
              <a:rPr lang="zh-CN" altLang="en-US" sz="4000" b="1" dirty="0">
                <a:solidFill>
                  <a:schemeClr val="tx2"/>
                </a:solidFill>
              </a:rPr>
              <a:t>关中</a:t>
            </a:r>
            <a:r>
              <a:rPr lang="en-US" altLang="zh-CN" sz="4000" b="1" dirty="0">
                <a:solidFill>
                  <a:schemeClr val="tx2"/>
                </a:solidFill>
              </a:rPr>
              <a:t>】</a:t>
            </a:r>
            <a:r>
              <a:rPr lang="zh-CN" altLang="en-US" sz="4000" b="1" dirty="0">
                <a:solidFill>
                  <a:schemeClr val="tx2"/>
                </a:solidFill>
              </a:rPr>
              <a:t>所指范围不一，古人习惯上将</a:t>
            </a:r>
            <a:r>
              <a:rPr lang="zh-CN" altLang="en-US" sz="4000" b="1" u="sng" dirty="0">
                <a:solidFill>
                  <a:srgbClr val="00FFFF"/>
                </a:solidFill>
              </a:rPr>
              <a:t>函谷关</a:t>
            </a:r>
            <a:r>
              <a:rPr lang="zh-CN" altLang="en-US" sz="4000" b="1" dirty="0">
                <a:solidFill>
                  <a:schemeClr val="tx2"/>
                </a:solidFill>
              </a:rPr>
              <a:t>以西地区称为关中。</a:t>
            </a:r>
          </a:p>
          <a:p>
            <a:pPr eaLnBrk="1" hangingPunct="1">
              <a:lnSpc>
                <a:spcPct val="105000"/>
              </a:lnSpc>
              <a:buNone/>
            </a:pPr>
            <a:r>
              <a:rPr lang="en-US" altLang="zh-CN" sz="4000" b="1" dirty="0"/>
              <a:t>《</a:t>
            </a:r>
            <a:r>
              <a:rPr lang="zh-CN" altLang="en-US" sz="4000" b="1" dirty="0"/>
              <a:t>鸿门宴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latin typeface="Arial" panose="020B0604020202020204" pitchFamily="34" charset="0"/>
              </a:rPr>
              <a:t>“</a:t>
            </a:r>
            <a:r>
              <a:rPr lang="zh-CN" altLang="en-US" sz="4000" b="1" dirty="0"/>
              <a:t>沛公欲王关中，使子婴为相。</a:t>
            </a:r>
            <a:r>
              <a:rPr lang="zh-CN" altLang="en-US" sz="4000" b="1" dirty="0">
                <a:latin typeface="Arial" panose="020B0604020202020204" pitchFamily="34" charset="0"/>
              </a:rPr>
              <a:t>”</a:t>
            </a:r>
            <a:endParaRPr lang="zh-CN" altLang="en-US" sz="4000" b="1" dirty="0"/>
          </a:p>
          <a:p>
            <a:pPr eaLnBrk="1" hangingPunct="1">
              <a:lnSpc>
                <a:spcPct val="105000"/>
              </a:lnSpc>
              <a:buNone/>
            </a:pPr>
            <a:r>
              <a:rPr lang="en-US" altLang="zh-CN" sz="4000" b="1" dirty="0"/>
              <a:t>《</a:t>
            </a:r>
            <a:r>
              <a:rPr lang="zh-CN" altLang="en-US" sz="4000" b="1" dirty="0"/>
              <a:t>过秦论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latin typeface="Arial" panose="020B0604020202020204" pitchFamily="34" charset="0"/>
              </a:rPr>
              <a:t>“</a:t>
            </a:r>
            <a:r>
              <a:rPr lang="zh-CN" altLang="en-US" sz="4000" b="1" dirty="0"/>
              <a:t>始皇之心，自以为关中之固。</a:t>
            </a:r>
            <a:r>
              <a:rPr lang="zh-CN" altLang="en-US" sz="4000" b="1" dirty="0">
                <a:latin typeface="Arial" panose="020B0604020202020204" pitchFamily="34" charset="0"/>
              </a:rPr>
              <a:t>”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WordArt 2"/>
          <p:cNvSpPr>
            <a:spLocks noChangeArrowheads="1" noChangeShapeType="1" noTextEdit="1"/>
          </p:cNvSpPr>
          <p:nvPr/>
        </p:nvSpPr>
        <p:spPr bwMode="auto">
          <a:xfrm>
            <a:off x="1619250" y="2492375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纪年纪时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/>
          <p:nvPr/>
        </p:nvSpPr>
        <p:spPr>
          <a:xfrm>
            <a:off x="2627313" y="58738"/>
            <a:ext cx="1260475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子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丑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寅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卯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辰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巳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午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未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申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酉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戌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亥</a:t>
            </a:r>
          </a:p>
        </p:txBody>
      </p:sp>
      <p:sp>
        <p:nvSpPr>
          <p:cNvPr id="106499" name="Rectangle 3"/>
          <p:cNvSpPr/>
          <p:nvPr/>
        </p:nvSpPr>
        <p:spPr>
          <a:xfrm>
            <a:off x="1692275" y="409575"/>
            <a:ext cx="1152525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甲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乙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丙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丁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戊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己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庚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辛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壬</a:t>
            </a: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癸</a:t>
            </a:r>
          </a:p>
        </p:txBody>
      </p:sp>
      <p:sp>
        <p:nvSpPr>
          <p:cNvPr id="106500" name="Rectangle 4"/>
          <p:cNvSpPr/>
          <p:nvPr/>
        </p:nvSpPr>
        <p:spPr>
          <a:xfrm>
            <a:off x="179388" y="333375"/>
            <a:ext cx="457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纪年</a:t>
            </a:r>
          </a:p>
        </p:txBody>
      </p:sp>
      <p:sp>
        <p:nvSpPr>
          <p:cNvPr id="106501" name="Rectangle 5"/>
          <p:cNvSpPr/>
          <p:nvPr/>
        </p:nvSpPr>
        <p:spPr>
          <a:xfrm>
            <a:off x="4714875" y="2924175"/>
            <a:ext cx="45720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latin typeface="Times New Roman" panose="02020603050405020304" pitchFamily="18" charset="0"/>
              </a:rPr>
              <a:t>1911</a:t>
            </a:r>
            <a:r>
              <a:rPr lang="zh-CN" altLang="en-US" sz="4000" b="1" u="none" dirty="0">
                <a:latin typeface="Times New Roman" panose="02020603050405020304" pitchFamily="18" charset="0"/>
              </a:rPr>
              <a:t>年  辛亥年</a:t>
            </a:r>
          </a:p>
          <a:p>
            <a:pPr eaLnBrk="1" hangingPunct="1"/>
            <a:r>
              <a:rPr lang="en-US" altLang="zh-CN" sz="4000" b="1" u="none" dirty="0">
                <a:latin typeface="Times New Roman" panose="02020603050405020304" pitchFamily="18" charset="0"/>
              </a:rPr>
              <a:t>2008</a:t>
            </a:r>
            <a:r>
              <a:rPr lang="zh-CN" altLang="en-US" sz="4000" b="1" u="none" dirty="0">
                <a:latin typeface="Times New Roman" panose="02020603050405020304" pitchFamily="18" charset="0"/>
              </a:rPr>
              <a:t>年  戊子年</a:t>
            </a:r>
          </a:p>
          <a:p>
            <a:pPr eaLnBrk="1" hangingPunct="1"/>
            <a:r>
              <a:rPr lang="en-US" altLang="zh-CN" sz="4000" b="1" u="none" dirty="0">
                <a:latin typeface="Times New Roman" panose="02020603050405020304" pitchFamily="18" charset="0"/>
              </a:rPr>
              <a:t>2009</a:t>
            </a:r>
            <a:r>
              <a:rPr lang="zh-CN" altLang="en-US" sz="4000" b="1" u="none" dirty="0">
                <a:latin typeface="Times New Roman" panose="02020603050405020304" pitchFamily="18" charset="0"/>
              </a:rPr>
              <a:t>年</a:t>
            </a:r>
          </a:p>
          <a:p>
            <a:pPr eaLnBrk="1" hangingPunct="1"/>
            <a:r>
              <a:rPr lang="en-US" altLang="zh-CN" sz="4000" b="1" u="none" dirty="0">
                <a:latin typeface="Times New Roman" panose="02020603050405020304" pitchFamily="18" charset="0"/>
              </a:rPr>
              <a:t>2010</a:t>
            </a:r>
            <a:r>
              <a:rPr lang="zh-CN" altLang="en-US" sz="4000" b="1" u="none" dirty="0">
                <a:latin typeface="Times New Roman" panose="02020603050405020304" pitchFamily="18" charset="0"/>
              </a:rPr>
              <a:t>年</a:t>
            </a:r>
          </a:p>
          <a:p>
            <a:pPr eaLnBrk="1" hangingPunct="1"/>
            <a:r>
              <a:rPr lang="en-US" altLang="zh-CN" sz="4000" b="1" u="none" dirty="0">
                <a:latin typeface="Times New Roman" panose="02020603050405020304" pitchFamily="18" charset="0"/>
              </a:rPr>
              <a:t>2012</a:t>
            </a:r>
            <a:r>
              <a:rPr lang="zh-CN" altLang="en-US" sz="4000" b="1" u="none" dirty="0">
                <a:latin typeface="Times New Roman" panose="02020603050405020304" pitchFamily="18" charset="0"/>
              </a:rPr>
              <a:t>年</a:t>
            </a:r>
          </a:p>
        </p:txBody>
      </p:sp>
      <p:sp>
        <p:nvSpPr>
          <p:cNvPr id="106502" name="Rectangle 6"/>
          <p:cNvSpPr/>
          <p:nvPr/>
        </p:nvSpPr>
        <p:spPr>
          <a:xfrm>
            <a:off x="6443663" y="4138613"/>
            <a:ext cx="1708150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rgbClr val="00FFFF"/>
                </a:solidFill>
                <a:latin typeface="Arial Black" panose="020B0A04020102020204" pitchFamily="34" charset="0"/>
              </a:rPr>
              <a:t>己丑年</a:t>
            </a:r>
          </a:p>
          <a:p>
            <a:pPr eaLnBrk="1" hangingPunct="1"/>
            <a:r>
              <a:rPr lang="zh-CN" altLang="en-US" sz="4000" b="1" u="none" dirty="0">
                <a:solidFill>
                  <a:srgbClr val="00FFFF"/>
                </a:solidFill>
                <a:latin typeface="Arial Black" panose="020B0A04020102020204" pitchFamily="34" charset="0"/>
              </a:rPr>
              <a:t>庚寅年</a:t>
            </a:r>
          </a:p>
          <a:p>
            <a:pPr eaLnBrk="1" hangingPunct="1"/>
            <a:r>
              <a:rPr lang="zh-CN" altLang="en-US" sz="4000" b="1" u="none" dirty="0">
                <a:solidFill>
                  <a:srgbClr val="00FFFF"/>
                </a:solidFill>
                <a:latin typeface="Arial Black" panose="020B0A04020102020204" pitchFamily="34" charset="0"/>
              </a:rPr>
              <a:t>壬辰</a:t>
            </a:r>
          </a:p>
        </p:txBody>
      </p:sp>
      <p:sp>
        <p:nvSpPr>
          <p:cNvPr id="106503" name="Rectangle 7"/>
          <p:cNvSpPr/>
          <p:nvPr/>
        </p:nvSpPr>
        <p:spPr>
          <a:xfrm>
            <a:off x="3492500" y="44450"/>
            <a:ext cx="1260475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鼠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牛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虎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兔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龙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蛇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马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羊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猴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鸡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狗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6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06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6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06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06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06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06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064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064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064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064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064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064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0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06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06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1065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065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1065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1065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1065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1065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7" dur="500"/>
                                        <p:tgtEl>
                                          <p:spTgt spid="1065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1065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1065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10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7" dur="500"/>
                                        <p:tgtEl>
                                          <p:spTgt spid="106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106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106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106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7" dur="80"/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8" dur="80"/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80"/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4" dur="80"/>
                                        <p:tgtEl>
                                          <p:spTgt spid="106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5" dur="80"/>
                                        <p:tgtEl>
                                          <p:spTgt spid="106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80"/>
                                        <p:tgtEl>
                                          <p:spTgt spid="106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1" dur="80"/>
                                        <p:tgtEl>
                                          <p:spTgt spid="106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2" dur="80"/>
                                        <p:tgtEl>
                                          <p:spTgt spid="106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80"/>
                                        <p:tgtEl>
                                          <p:spTgt spid="106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build="p"/>
      <p:bldP spid="106499" grpId="0" build="p"/>
      <p:bldP spid="106500" grpId="0" build="p"/>
      <p:bldP spid="106501" grpId="0" build="p"/>
      <p:bldP spid="106502" grpId="0" build="p"/>
      <p:bldP spid="10650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/>
          <p:nvPr/>
        </p:nvSpPr>
        <p:spPr>
          <a:xfrm>
            <a:off x="792163" y="134938"/>
            <a:ext cx="457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纪月</a:t>
            </a:r>
          </a:p>
        </p:txBody>
      </p:sp>
      <p:sp>
        <p:nvSpPr>
          <p:cNvPr id="107523" name="Text Box 3"/>
          <p:cNvSpPr txBox="1"/>
          <p:nvPr/>
        </p:nvSpPr>
        <p:spPr>
          <a:xfrm>
            <a:off x="720725" y="1052513"/>
            <a:ext cx="3241675" cy="302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仲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季</a:t>
            </a:r>
          </a:p>
        </p:txBody>
      </p:sp>
      <p:sp>
        <p:nvSpPr>
          <p:cNvPr id="107524" name="Text Box 4"/>
          <p:cNvSpPr txBox="1"/>
          <p:nvPr/>
        </p:nvSpPr>
        <p:spPr>
          <a:xfrm>
            <a:off x="1657350" y="1055688"/>
            <a:ext cx="3241675" cy="302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朔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晦</a:t>
            </a:r>
          </a:p>
        </p:txBody>
      </p:sp>
      <p:sp>
        <p:nvSpPr>
          <p:cNvPr id="107525" name="Rectangle 5"/>
          <p:cNvSpPr/>
          <p:nvPr/>
        </p:nvSpPr>
        <p:spPr>
          <a:xfrm>
            <a:off x="3276600" y="115888"/>
            <a:ext cx="24479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纪时</a:t>
            </a:r>
          </a:p>
          <a:p>
            <a:pPr eaLnBrk="1" hangingPunct="1"/>
            <a:endParaRPr lang="zh-CN" altLang="en-US" sz="4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地支纪时</a:t>
            </a:r>
          </a:p>
        </p:txBody>
      </p:sp>
      <p:sp>
        <p:nvSpPr>
          <p:cNvPr id="107526" name="Text Box 6"/>
          <p:cNvSpPr txBox="1"/>
          <p:nvPr/>
        </p:nvSpPr>
        <p:spPr>
          <a:xfrm>
            <a:off x="5724525" y="115888"/>
            <a:ext cx="5184775" cy="7170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23-1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点为子时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1-3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点为丑时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3-5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点为寅时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5-7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点为卯时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7-9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点为辰时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9-11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点为巳时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rgbClr val="00FFFF"/>
                </a:solidFill>
                <a:latin typeface="Times New Roman" panose="02020603050405020304" pitchFamily="18" charset="0"/>
              </a:rPr>
              <a:t>11-13 </a:t>
            </a:r>
            <a:r>
              <a:rPr lang="zh-CN" altLang="en-US" sz="3600" b="1" u="none" dirty="0">
                <a:solidFill>
                  <a:srgbClr val="00FFFF"/>
                </a:solidFill>
                <a:latin typeface="Times New Roman" panose="02020603050405020304" pitchFamily="18" charset="0"/>
              </a:rPr>
              <a:t>点为</a:t>
            </a:r>
            <a:r>
              <a:rPr lang="zh-CN" altLang="en-US" sz="3600" b="1" dirty="0">
                <a:solidFill>
                  <a:srgbClr val="00FFFF"/>
                </a:solidFill>
                <a:latin typeface="Times New Roman" panose="02020603050405020304" pitchFamily="18" charset="0"/>
              </a:rPr>
              <a:t>午时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/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13-15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点为未时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15-17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点为申时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17-19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点为酉时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19-21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点为戌时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21-23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点为亥时</a:t>
            </a:r>
            <a: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b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endParaRPr lang="zh-CN" altLang="en-US" sz="32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27" name="AutoShape 7"/>
          <p:cNvSpPr/>
          <p:nvPr/>
        </p:nvSpPr>
        <p:spPr>
          <a:xfrm>
            <a:off x="684213" y="4508500"/>
            <a:ext cx="3600450" cy="1152525"/>
          </a:xfrm>
          <a:prstGeom prst="wedgeRoundRectCallout">
            <a:avLst>
              <a:gd name="adj1" fmla="val -35449"/>
              <a:gd name="adj2" fmla="val -95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200" u="none" dirty="0">
                <a:latin typeface="Arial Black" panose="020B0A04020102020204" pitchFamily="34" charset="0"/>
              </a:rPr>
              <a:t>区别</a:t>
            </a:r>
          </a:p>
          <a:p>
            <a:pPr algn="ctr" eaLnBrk="1" hangingPunct="1"/>
            <a:r>
              <a:rPr lang="zh-CN" altLang="en-US" sz="3200" u="none" dirty="0">
                <a:latin typeface="Arial Black" panose="020B0A04020102020204" pitchFamily="34" charset="0"/>
              </a:rPr>
              <a:t>孟（伯）仲叔季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7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07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07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07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build="p"/>
      <p:bldP spid="107523" grpId="0" build="p"/>
      <p:bldP spid="107524" grpId="0" build="p"/>
      <p:bldP spid="107525" grpId="0" build="p"/>
      <p:bldP spid="107526" grpId="0" build="p"/>
      <p:bldP spid="10752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WordArt 2"/>
          <p:cNvSpPr>
            <a:spLocks noChangeArrowheads="1" noChangeShapeType="1" noTextEdit="1"/>
          </p:cNvSpPr>
          <p:nvPr/>
        </p:nvSpPr>
        <p:spPr bwMode="auto">
          <a:xfrm>
            <a:off x="1619250" y="2492375"/>
            <a:ext cx="6121400" cy="1439863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传统节日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a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7885113" y="5845175"/>
            <a:ext cx="1295400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Text Box 3"/>
          <p:cNvSpPr txBox="1"/>
          <p:nvPr/>
        </p:nvSpPr>
        <p:spPr>
          <a:xfrm>
            <a:off x="2362200" y="14478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u="none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</a:t>
            </a:r>
          </a:p>
        </p:txBody>
      </p:sp>
      <p:sp>
        <p:nvSpPr>
          <p:cNvPr id="32772" name="Rectangle 4"/>
          <p:cNvSpPr/>
          <p:nvPr/>
        </p:nvSpPr>
        <p:spPr>
          <a:xfrm>
            <a:off x="-38100" y="69850"/>
            <a:ext cx="91440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【2016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年全国卷</a:t>
            </a:r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2】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下列对文中加点词语的相关内容的解说，不正确的一项是　　</a:t>
            </a: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．</a:t>
            </a:r>
            <a:r>
              <a:rPr lang="zh-CN" altLang="en-US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中宫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是皇后所居之宫，后来又可以借指皇后，这与东宫又可以借指太子是同样道理。</a:t>
            </a: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．</a:t>
            </a:r>
            <a:r>
              <a:rPr lang="zh-CN" altLang="en-US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陛下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指宫殿中立有护卫的台阶下，因群臣不可直呼帝王，于是借用为对帝王的尊称。</a:t>
            </a: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．</a:t>
            </a:r>
            <a:r>
              <a:rPr lang="zh-CN" altLang="en-US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吏部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是古代六部之一，掌管文官任免、考核、升降、调动等，长官为吏部尚书。</a:t>
            </a:r>
          </a:p>
          <a:p>
            <a:pPr eaLnBrk="1" hangingPunct="1"/>
            <a:r>
              <a:rPr lang="en-US" altLang="zh-CN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．</a:t>
            </a:r>
            <a:r>
              <a:rPr lang="zh-CN" altLang="en-US" sz="32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移疾</a:t>
            </a:r>
            <a:r>
              <a:rPr lang="zh-CN" altLang="en-US" sz="3200" b="1" u="none" dirty="0">
                <a:solidFill>
                  <a:srgbClr val="FFFFFF"/>
                </a:solidFill>
                <a:latin typeface="宋体" panose="02010600030101010101" pitchFamily="2" charset="-122"/>
              </a:rPr>
              <a:t>指官员上书称病，实际是官员受到权臣诋毁，不得不请求退职的委婉说法。</a:t>
            </a:r>
          </a:p>
        </p:txBody>
      </p:sp>
      <p:sp>
        <p:nvSpPr>
          <p:cNvPr id="223239" name="AutoShape 7"/>
          <p:cNvSpPr/>
          <p:nvPr/>
        </p:nvSpPr>
        <p:spPr>
          <a:xfrm>
            <a:off x="684213" y="5445125"/>
            <a:ext cx="5543550" cy="1412875"/>
          </a:xfrm>
          <a:prstGeom prst="wedgeRoundRectCallout">
            <a:avLst>
              <a:gd name="adj1" fmla="val -38889"/>
              <a:gd name="adj2" fmla="val -93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zh-CN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D</a:t>
            </a:r>
            <a:r>
              <a:rPr lang="zh-CN" altLang="en-US" sz="24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移疾，移病，称疾，称病</a:t>
            </a:r>
            <a:r>
              <a:rPr lang="zh-CN" altLang="en-US" sz="2400" b="1" u="none" dirty="0">
                <a:solidFill>
                  <a:srgbClr val="000000"/>
                </a:solidFill>
                <a:latin typeface="Arial" panose="020B0604020202020204" pitchFamily="34" charset="0"/>
              </a:rPr>
              <a:t>，上书称病，为居官者要求隐退的委婉语。原因很多，不一定只是“受到权臣诋毁”。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3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9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/>
          </p:cNvSpPr>
          <p:nvPr>
            <p:ph idx="1"/>
          </p:nvPr>
        </p:nvSpPr>
        <p:spPr>
          <a:xfrm>
            <a:off x="-107950" y="44450"/>
            <a:ext cx="9251950" cy="666908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en-US" altLang="zh-CN" sz="4400" b="1" dirty="0">
                <a:solidFill>
                  <a:schemeClr val="tx2"/>
                </a:solidFill>
              </a:rPr>
              <a:t>【</a:t>
            </a:r>
            <a:r>
              <a:rPr lang="zh-CN" altLang="en-US" sz="4400" b="1" dirty="0">
                <a:solidFill>
                  <a:schemeClr val="tx2"/>
                </a:solidFill>
              </a:rPr>
              <a:t>春节</a:t>
            </a:r>
            <a:r>
              <a:rPr lang="en-US" altLang="zh-CN" sz="4400" b="1" dirty="0">
                <a:solidFill>
                  <a:schemeClr val="tx2"/>
                </a:solidFill>
              </a:rPr>
              <a:t>】</a:t>
            </a:r>
            <a:r>
              <a:rPr lang="zh-CN" altLang="en-US" sz="4400" b="1" dirty="0"/>
              <a:t>我国传统习俗中最隆重的节日。此节乃一岁之首。</a:t>
            </a:r>
            <a:r>
              <a:rPr lang="zh-CN" altLang="en-US" sz="4400" b="1" dirty="0">
                <a:solidFill>
                  <a:schemeClr val="tx2"/>
                </a:solidFill>
              </a:rPr>
              <a:t>古人又称元日、元旦、元正、新春、新正等，而今人称春节，是在采用公历纪元后。</a:t>
            </a:r>
            <a:r>
              <a:rPr lang="zh-CN" altLang="en-US" sz="4400" b="1" dirty="0"/>
              <a:t>燃鞭炮、贴春联（桃符）、挂年画、耍龙灯、舞狮子、拜年贺喜等习俗至今仍广为流行。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en-US" altLang="zh-CN" sz="4400" b="1" dirty="0">
                <a:solidFill>
                  <a:schemeClr val="tx2"/>
                </a:solidFill>
              </a:rPr>
              <a:t>【</a:t>
            </a:r>
            <a:r>
              <a:rPr lang="zh-CN" altLang="en-US" sz="4400" b="1" dirty="0">
                <a:solidFill>
                  <a:schemeClr val="tx2"/>
                </a:solidFill>
              </a:rPr>
              <a:t>元宵</a:t>
            </a:r>
            <a:r>
              <a:rPr lang="en-US" altLang="zh-CN" sz="4400" b="1" dirty="0">
                <a:solidFill>
                  <a:schemeClr val="tx2"/>
                </a:solidFill>
              </a:rPr>
              <a:t>】</a:t>
            </a:r>
            <a:r>
              <a:rPr lang="zh-CN" altLang="en-US" sz="4400" b="1" dirty="0">
                <a:solidFill>
                  <a:schemeClr val="tx2"/>
                </a:solidFill>
              </a:rPr>
              <a:t>又称正月半、上元节、灯节。</a:t>
            </a:r>
            <a:r>
              <a:rPr lang="zh-CN" altLang="en-US" sz="4400" b="1" dirty="0"/>
              <a:t>元宵习俗有赏花灯、吃元宵、猜灯谜、闹年鼓、迎厕神等。</a:t>
            </a:r>
          </a:p>
        </p:txBody>
      </p:sp>
      <p:sp>
        <p:nvSpPr>
          <p:cNvPr id="109571" name="AutoShape 3"/>
          <p:cNvSpPr/>
          <p:nvPr/>
        </p:nvSpPr>
        <p:spPr>
          <a:xfrm>
            <a:off x="2339975" y="4248150"/>
            <a:ext cx="6084888" cy="765175"/>
          </a:xfrm>
          <a:prstGeom prst="wedgeRoundRectCallout">
            <a:avLst>
              <a:gd name="adj1" fmla="val -11569"/>
              <a:gd name="adj2" fmla="val 98963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去年元夜时，花市灯如昼。</a:t>
            </a:r>
          </a:p>
        </p:txBody>
      </p:sp>
      <p:sp>
        <p:nvSpPr>
          <p:cNvPr id="109572" name="AutoShape 4"/>
          <p:cNvSpPr/>
          <p:nvPr/>
        </p:nvSpPr>
        <p:spPr>
          <a:xfrm>
            <a:off x="2771775" y="981075"/>
            <a:ext cx="4105275" cy="1196975"/>
          </a:xfrm>
          <a:prstGeom prst="wedgeRoundRectCallout">
            <a:avLst>
              <a:gd name="adj1" fmla="val 36968"/>
              <a:gd name="adj2" fmla="val 99338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千门万户曈曈日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总把新桃换旧符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build="p"/>
      <p:bldP spid="109571" grpId="0" animBg="1"/>
      <p:bldP spid="10957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/>
          </p:cNvSpPr>
          <p:nvPr>
            <p:ph idx="1"/>
          </p:nvPr>
        </p:nvSpPr>
        <p:spPr>
          <a:xfrm>
            <a:off x="-323850" y="73025"/>
            <a:ext cx="9467850" cy="63087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</a:t>
            </a: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寒食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/>
              <a:t>禁烟火，吃寒食。</a:t>
            </a:r>
            <a:r>
              <a:rPr lang="zh-CN" altLang="en-US" sz="3600" b="1" dirty="0">
                <a:solidFill>
                  <a:schemeClr val="tx2"/>
                </a:solidFill>
              </a:rPr>
              <a:t>在清明前一、二日。</a:t>
            </a:r>
            <a:r>
              <a:rPr lang="zh-CN" altLang="en-US" sz="3600" b="1" dirty="0"/>
              <a:t>相传，春秋时晋公子重耳流亡在外，大臣介子推曾割股啖之。重耳后来成了晋文公，大封功臣，独未赏介子推。子推便隐居山中。重耳闻之甚愧，为逼他出山受赏，放火烧山。子推抱木不出而被烧死。重耳遂令每年此日不得生火做饭，追念子推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/>
              <a:t> </a:t>
            </a: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清明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按农历算在三月上半月，按阳历算则在每年四月五日或六日。</a:t>
            </a:r>
            <a:r>
              <a:rPr lang="zh-CN" altLang="en-US" sz="3600" b="1" dirty="0"/>
              <a:t>此时天气转暖，风和日丽，</a:t>
            </a:r>
            <a:r>
              <a:rPr lang="zh-CN" altLang="en-US" sz="3600" b="1" dirty="0">
                <a:latin typeface="Arial" panose="020B0604020202020204" pitchFamily="34" charset="0"/>
              </a:rPr>
              <a:t>“</a:t>
            </a:r>
            <a:r>
              <a:rPr lang="zh-CN" altLang="en-US" sz="3600" b="1" dirty="0"/>
              <a:t>万物至此皆洁齐而清明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r>
              <a:rPr lang="zh-CN" altLang="en-US" sz="3600" b="1" dirty="0"/>
              <a:t>，清明节由此得名。其习俗有扫墓、踏青、荡秋千、放风筝、插柳戴花等。历代文人都有以清明为题材入诗的。</a:t>
            </a:r>
            <a:endParaRPr lang="zh-CN" altLang="en-US" b="1" dirty="0"/>
          </a:p>
        </p:txBody>
      </p:sp>
      <p:sp>
        <p:nvSpPr>
          <p:cNvPr id="110595" name="AutoShape 3"/>
          <p:cNvSpPr/>
          <p:nvPr/>
        </p:nvSpPr>
        <p:spPr>
          <a:xfrm>
            <a:off x="1187450" y="188913"/>
            <a:ext cx="7956550" cy="2160587"/>
          </a:xfrm>
          <a:prstGeom prst="wedgeRoundRectCallout">
            <a:avLst>
              <a:gd name="adj1" fmla="val 2912"/>
              <a:gd name="adj2" fmla="val 67338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更倾寒食泪，欲涨冶城潮</a:t>
            </a:r>
            <a:r>
              <a:rPr lang="zh-CN" altLang="en-US" sz="1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（王安石）</a:t>
            </a:r>
          </a:p>
          <a:p>
            <a:pPr algn="ctr"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春城无处不飞花，寒食东风御柳斜</a:t>
            </a:r>
            <a:r>
              <a:rPr lang="zh-CN" altLang="en-US" sz="1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（韩翃</a:t>
            </a:r>
            <a:r>
              <a:rPr lang="en-US" altLang="zh-CN" sz="1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h</a:t>
            </a:r>
            <a:r>
              <a:rPr lang="en-US" altLang="zh-CN" sz="1600" b="1" u="none" dirty="0">
                <a:solidFill>
                  <a:schemeClr val="bg1"/>
                </a:solidFill>
                <a:latin typeface="Arial" panose="020B0604020202020204" pitchFamily="34" charset="0"/>
              </a:rPr>
              <a:t>ó</a:t>
            </a:r>
            <a:r>
              <a:rPr lang="en-US" altLang="zh-CN" sz="1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ng</a:t>
            </a:r>
            <a:r>
              <a:rPr lang="zh-CN" altLang="en-US" sz="1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</a:t>
            </a:r>
            <a:endParaRPr lang="zh-CN" altLang="en-US" sz="3200" b="1" u="none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人乞祭余骄妾妇，士甘焚死不公侯</a:t>
            </a:r>
            <a:r>
              <a:rPr lang="zh-CN" altLang="en-US" sz="1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（黄庭坚 </a:t>
            </a:r>
            <a:r>
              <a:rPr lang="en-US" altLang="zh-CN" sz="1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2011</a:t>
            </a:r>
            <a:r>
              <a:rPr lang="zh-CN" altLang="en-US" sz="1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江西卷）</a:t>
            </a:r>
            <a:endParaRPr lang="zh-CN" altLang="en-US" sz="2800" b="1" u="none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贫居往往无烟火，不独明朝为子推</a:t>
            </a:r>
            <a:r>
              <a:rPr lang="zh-CN" altLang="en-US" sz="1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（孟云卿）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build="p"/>
      <p:bldP spid="11059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/>
          </p:cNvSpPr>
          <p:nvPr>
            <p:ph idx="1"/>
          </p:nvPr>
        </p:nvSpPr>
        <p:spPr>
          <a:xfrm>
            <a:off x="0" y="144463"/>
            <a:ext cx="9144000" cy="6237287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5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端午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又称端阳、重午、重五。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/>
              <a:t>  农历五月初五。屈原忠而被黜，投水自尽，于是人们以吃粽子、赛龙舟等来悼念他。端午习俗有喝雄黄酒、挂香袋、吃粽子、插花等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乞巧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又称少女节或七夕。</a:t>
            </a:r>
          </a:p>
          <a:p>
            <a:pPr eaLnBrk="1" hangingPunct="1">
              <a:lnSpc>
                <a:spcPct val="95000"/>
              </a:lnSpc>
              <a:buNone/>
            </a:pPr>
            <a:r>
              <a:rPr lang="zh-CN" altLang="en-US" sz="3600" b="1" dirty="0"/>
              <a:t>  天上的织女嫁给了地上的牛郎，王母娘娘将织女抓回天庭，只许两人一年一度在鹊鸟搭成的桥上相会。每年七月初七晚上，妇女们趁织女与牛郎团圆之际，摆设香案，穿针引线，向她</a:t>
            </a:r>
            <a:r>
              <a:rPr lang="zh-CN" altLang="en-US" sz="3600" b="1" u="sng" dirty="0"/>
              <a:t>乞求</a:t>
            </a:r>
            <a:r>
              <a:rPr lang="zh-CN" altLang="en-US" sz="3600" b="1" dirty="0"/>
              <a:t>织布绣花的</a:t>
            </a:r>
            <a:r>
              <a:rPr lang="zh-CN" altLang="en-US" sz="3600" b="1" u="sng" dirty="0"/>
              <a:t>技巧</a:t>
            </a:r>
            <a:endParaRPr lang="zh-CN" altLang="en-US" b="1" u="sng" dirty="0"/>
          </a:p>
        </p:txBody>
      </p:sp>
      <p:sp>
        <p:nvSpPr>
          <p:cNvPr id="111619" name="AutoShape 3"/>
          <p:cNvSpPr/>
          <p:nvPr/>
        </p:nvSpPr>
        <p:spPr>
          <a:xfrm>
            <a:off x="2951163" y="620713"/>
            <a:ext cx="6084887" cy="2447925"/>
          </a:xfrm>
          <a:prstGeom prst="wedgeRoundRectCallout">
            <a:avLst>
              <a:gd name="adj1" fmla="val 2963"/>
              <a:gd name="adj2" fmla="val 76005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双星良夜，耕慵织懒，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应被群仙相妒。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娟娟月姊满眉颦，</a:t>
            </a:r>
          </a:p>
          <a:p>
            <a:pPr algn="ctr"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更无奈风姨吹雨。</a:t>
            </a:r>
            <a:r>
              <a:rPr lang="zh-CN" altLang="en-US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</a:t>
            </a:r>
            <a:r>
              <a:rPr lang="en-US" altLang="zh-CN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2010</a:t>
            </a:r>
            <a:r>
              <a:rPr lang="zh-CN" altLang="en-US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湖北卷）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build="p"/>
      <p:bldP spid="111619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/>
          </p:cNvSpPr>
          <p:nvPr>
            <p:ph idx="1"/>
          </p:nvPr>
        </p:nvSpPr>
        <p:spPr>
          <a:xfrm>
            <a:off x="-36512" y="115888"/>
            <a:ext cx="9144000" cy="66421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</a:t>
            </a: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中秋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</a:rPr>
              <a:t>又称团圆节。农历八月在秋季之中，八月十五又在八月之中，故称中秋。</a:t>
            </a:r>
            <a:r>
              <a:rPr lang="zh-CN" altLang="en-US" sz="3600" b="1" dirty="0"/>
              <a:t>秋高气爽，明月当空，故有赏月与祭月之俗。圆月带来的团圆的联想，使中秋节更加深入人心。唐代将嫦娥奔月与中秋赏月联系起来后，更富浪漫色彩。中秋节的主要习俗有赏月、祭月、观潮、吃月饼等。</a:t>
            </a:r>
            <a:br>
              <a:rPr lang="zh-CN" altLang="en-US" sz="3600" b="1" dirty="0"/>
            </a:br>
            <a:r>
              <a:rPr lang="en-US" altLang="zh-CN" sz="3600" b="1" dirty="0">
                <a:solidFill>
                  <a:schemeClr val="tx2"/>
                </a:solidFill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</a:rPr>
              <a:t>重阳</a:t>
            </a:r>
            <a:r>
              <a:rPr lang="en-US" altLang="zh-CN" sz="3600" b="1" dirty="0">
                <a:solidFill>
                  <a:schemeClr val="tx2"/>
                </a:solidFill>
              </a:rPr>
              <a:t>】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易经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将</a:t>
            </a:r>
            <a:r>
              <a:rPr lang="zh-CN" altLang="en-US" sz="3600" b="1" dirty="0">
                <a:latin typeface="Arial" panose="020B0604020202020204" pitchFamily="34" charset="0"/>
              </a:rPr>
              <a:t>“</a:t>
            </a:r>
            <a:r>
              <a:rPr lang="zh-CN" altLang="en-US" sz="3600" b="1" dirty="0"/>
              <a:t>九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r>
              <a:rPr lang="zh-CN" altLang="en-US" sz="3600" b="1" dirty="0"/>
              <a:t>定为阳数，两九相重，故农历九月初九为</a:t>
            </a:r>
            <a:r>
              <a:rPr lang="zh-CN" altLang="en-US" sz="3600" b="1" dirty="0">
                <a:latin typeface="Arial" panose="020B0604020202020204" pitchFamily="34" charset="0"/>
              </a:rPr>
              <a:t>“</a:t>
            </a:r>
            <a:r>
              <a:rPr lang="zh-CN" altLang="en-US" sz="3600" b="1" dirty="0"/>
              <a:t>重阳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r>
              <a:rPr lang="zh-CN" altLang="en-US" sz="3600" b="1" dirty="0"/>
              <a:t>，又称</a:t>
            </a:r>
            <a:r>
              <a:rPr lang="zh-CN" altLang="en-US" sz="3600" b="1" dirty="0">
                <a:latin typeface="Arial" panose="020B0604020202020204" pitchFamily="34" charset="0"/>
              </a:rPr>
              <a:t>“</a:t>
            </a:r>
            <a:r>
              <a:rPr lang="zh-CN" altLang="en-US" sz="3600" b="1" dirty="0"/>
              <a:t>老人节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r>
              <a:rPr lang="zh-CN" altLang="en-US" sz="3600" b="1" dirty="0"/>
              <a:t>。有</a:t>
            </a:r>
            <a:r>
              <a:rPr lang="zh-CN" altLang="en-US" sz="3600" b="1" dirty="0">
                <a:solidFill>
                  <a:schemeClr val="tx2"/>
                </a:solidFill>
              </a:rPr>
              <a:t>登高望远、赏菊赋诗、喝菊花酒、插茱萸</a:t>
            </a:r>
            <a:r>
              <a:rPr lang="zh-CN" altLang="en-US" sz="3600" b="1" dirty="0"/>
              <a:t>等习俗。王维有</a:t>
            </a:r>
            <a:r>
              <a:rPr lang="zh-CN" altLang="en-US" sz="3600" b="1" dirty="0">
                <a:latin typeface="Arial" panose="020B0604020202020204" pitchFamily="34" charset="0"/>
              </a:rPr>
              <a:t>“</a:t>
            </a:r>
            <a:r>
              <a:rPr lang="zh-CN" altLang="en-US" sz="3600" b="1" dirty="0"/>
              <a:t>遍插茱萸少一人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r>
              <a:rPr lang="zh-CN" altLang="en-US" sz="3600" b="1" dirty="0"/>
              <a:t>的诗句。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/>
          </p:cNvSpPr>
          <p:nvPr>
            <p:ph idx="1"/>
          </p:nvPr>
        </p:nvSpPr>
        <p:spPr>
          <a:xfrm>
            <a:off x="-107950" y="182563"/>
            <a:ext cx="9144000" cy="54784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腊日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古代岁末祭祀祖先、祭拜众神、庆祝丰收的节日。腊日通常在每年的最后一个月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腊月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举行，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南北朝时腊日已固定在农历十二月初八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。后来佛教的</a:t>
            </a:r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腊八粥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也渗入腊日习俗。</a:t>
            </a:r>
            <a:r>
              <a:rPr lang="zh-CN" altLang="en-US" sz="36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腊八节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成为传统节日。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除夕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农历十二月三十日晚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，在打扫一清的屋里，摆上丰盛的菜肴，全家团聚吃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年饭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。此夜大家通宵不眠，或喝酒聊天，或猜谜下棋，嬉戏游乐，谓之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守岁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。零点时，众人争相奔出，在这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岁之元，月之元，时之元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三元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之时抢先放出三个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冲天炮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，以求首先发达，大吉大利，一派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爆竹声中除旧岁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的景象。</a:t>
            </a:r>
          </a:p>
        </p:txBody>
      </p:sp>
      <p:sp>
        <p:nvSpPr>
          <p:cNvPr id="113667" name="AutoShape 3"/>
          <p:cNvSpPr/>
          <p:nvPr/>
        </p:nvSpPr>
        <p:spPr>
          <a:xfrm>
            <a:off x="2951163" y="3068638"/>
            <a:ext cx="6084887" cy="3024187"/>
          </a:xfrm>
          <a:prstGeom prst="wedgeRoundRectCallout">
            <a:avLst>
              <a:gd name="adj1" fmla="val 8806"/>
              <a:gd name="adj2" fmla="val -62231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腊日常年暖尚遥，</a:t>
            </a:r>
          </a:p>
          <a:p>
            <a:pPr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今年腊日冻全消。</a:t>
            </a:r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杜甫</a:t>
            </a:r>
          </a:p>
          <a:p>
            <a:pPr eaLnBrk="1" hangingPunct="1"/>
            <a:endParaRPr lang="zh-CN" altLang="en-US" sz="2400" b="1" u="none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剑南风景腊前春，</a:t>
            </a:r>
          </a:p>
          <a:p>
            <a:pPr eaLnBrk="1" hangingPunct="1"/>
            <a:r>
              <a:rPr lang="zh-CN" altLang="en-US" sz="36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山鸟江风得雨新。</a:t>
            </a:r>
            <a:r>
              <a:rPr lang="zh-CN" altLang="en-US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</a:t>
            </a:r>
            <a:r>
              <a:rPr lang="en-US" altLang="zh-CN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2010</a:t>
            </a:r>
            <a:r>
              <a:rPr lang="zh-CN" altLang="en-US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年天津）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build="p"/>
      <p:bldP spid="11366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WordArt 2"/>
          <p:cNvSpPr>
            <a:spLocks noChangeArrowheads="1" noChangeShapeType="1" noTextEdit="1"/>
          </p:cNvSpPr>
          <p:nvPr/>
        </p:nvSpPr>
        <p:spPr bwMode="auto">
          <a:xfrm>
            <a:off x="1547813" y="2133600"/>
            <a:ext cx="6121400" cy="1366838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sng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高考题链接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/>
          <p:nvPr/>
        </p:nvSpPr>
        <p:spPr>
          <a:xfrm>
            <a:off x="107950" y="44450"/>
            <a:ext cx="9036050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写出下列文化常识的有关内容（任选两题）（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分）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）“五岳”是中国五大名山的总称，即东岳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、南岳衡山、西岳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、北岳恒山、中岳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四库全书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是乾隆年间纂修的一部丛书，共收古籍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3503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种，按照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四部分类，所以称为“四库”。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）戏曲是我国传统的戏剧形式，剧中人物分别由生、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四种角色行当扮演。通常所说的“末”，归入“生”中。</a:t>
            </a:r>
          </a:p>
        </p:txBody>
      </p:sp>
      <p:sp>
        <p:nvSpPr>
          <p:cNvPr id="120835" name="Text Box 3"/>
          <p:cNvSpPr txBox="1"/>
          <p:nvPr/>
        </p:nvSpPr>
        <p:spPr>
          <a:xfrm>
            <a:off x="0" y="4941888"/>
            <a:ext cx="9144000" cy="180022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 答案  （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）泰山 华山 嵩山   （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）经 史 子 集</a:t>
            </a:r>
            <a:b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         （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）旦 净 丑  </a:t>
            </a:r>
          </a:p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     答对一题得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分，答对两题得满分。如内容残缺或有错别字，则该题不得分。</a:t>
            </a:r>
            <a:endParaRPr lang="zh-CN" alt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/>
          <p:nvPr/>
        </p:nvSpPr>
        <p:spPr>
          <a:xfrm>
            <a:off x="107950" y="44450"/>
            <a:ext cx="9036050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写出下列文化常识的有关内容（任选两题）。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）中国古代“四书五经”中的“四书”是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  <a:b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）“文房四宝”是对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四种文具的统称。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）中国古代科举考试制度，殿试一甲第一名称为状元，一甲第二、第三名分别称为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</a:p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）我国农历采用“干支”纪年，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1995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年是农历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________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年，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1996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年是农历丙子年，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1997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年是农历</a:t>
            </a:r>
            <a:r>
              <a:rPr lang="en-US" altLang="zh-CN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_____________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年。</a:t>
            </a:r>
          </a:p>
        </p:txBody>
      </p:sp>
      <p:sp>
        <p:nvSpPr>
          <p:cNvPr id="121859" name="Text Box 3"/>
          <p:cNvSpPr txBox="1"/>
          <p:nvPr/>
        </p:nvSpPr>
        <p:spPr>
          <a:xfrm>
            <a:off x="0" y="5484813"/>
            <a:ext cx="9144000" cy="1373187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答案：（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《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大学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中庸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论语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孟子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</a:t>
            </a:r>
          </a:p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（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）笔 墨 纸 砚  （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）榜眼 探花  （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）乙亥 丁丑</a:t>
            </a:r>
          </a:p>
          <a:p>
            <a:pPr eaLnBrk="1" hangingPunct="1"/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答对一题得</a:t>
            </a:r>
            <a:r>
              <a:rPr lang="en-US" altLang="zh-CN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r>
              <a:rPr lang="zh-CN" altLang="en-US" sz="28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分，答对两题得满分。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/>
          <p:nvPr/>
        </p:nvSpPr>
        <p:spPr>
          <a:xfrm>
            <a:off x="107950" y="44450"/>
            <a:ext cx="9036050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对于下列人物称谓的解说，有错误的一项是（      ）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A.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邹君海滨，邹是姓，加“君”字表示礼貌，海滨是字。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B.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庐陵萧君圭君玉，庐陵是他的籍贯，萧是姓，君圭是名，君玉是字。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C.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王忠肃公翱，王是姓，忠肃是谥号，加“公”字表示尊敬，翱是名。</a:t>
            </a:r>
          </a:p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D.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百里孟明视，百里是姓，孟明是字，其中“孟”表示排行第二，视是名。</a:t>
            </a:r>
            <a:endParaRPr lang="zh-CN" altLang="en-US" sz="36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883" name="Text Box 3"/>
          <p:cNvSpPr txBox="1"/>
          <p:nvPr/>
        </p:nvSpPr>
        <p:spPr>
          <a:xfrm>
            <a:off x="0" y="6237288"/>
            <a:ext cx="9144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accent2"/>
                </a:solidFill>
                <a:latin typeface="Arial Black" panose="020B0A04020102020204" pitchFamily="34" charset="0"/>
              </a:rPr>
              <a:t>答案：D  应为</a:t>
            </a:r>
            <a:r>
              <a:rPr lang="zh-CN" altLang="en-US" sz="2800" b="1" u="none" dirty="0">
                <a:solidFill>
                  <a:schemeClr val="accent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u="none" dirty="0">
                <a:solidFill>
                  <a:schemeClr val="accent2"/>
                </a:solidFill>
                <a:latin typeface="Arial Black" panose="020B0A04020102020204" pitchFamily="34" charset="0"/>
              </a:rPr>
              <a:t>排行最大的</a:t>
            </a:r>
            <a:r>
              <a:rPr lang="zh-CN" altLang="en-US" sz="2800" b="1" u="none" dirty="0">
                <a:solidFill>
                  <a:schemeClr val="accent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u="none" dirty="0">
                <a:solidFill>
                  <a:schemeClr val="accent2"/>
                </a:solidFill>
                <a:latin typeface="Arial Black" panose="020B0A04020102020204" pitchFamily="34" charset="0"/>
              </a:rPr>
              <a:t>  </a:t>
            </a:r>
            <a:r>
              <a:rPr lang="zh-CN" altLang="en-US" sz="2800" b="1" u="none" dirty="0">
                <a:solidFill>
                  <a:schemeClr val="accent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u="none" dirty="0">
                <a:solidFill>
                  <a:schemeClr val="accent2"/>
                </a:solidFill>
                <a:latin typeface="Arial Black" panose="020B0A04020102020204" pitchFamily="34" charset="0"/>
              </a:rPr>
              <a:t>孟、仲、叔、季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/>
          </p:cNvSpPr>
          <p:nvPr>
            <p:ph idx="1"/>
          </p:nvPr>
        </p:nvSpPr>
        <p:spPr>
          <a:xfrm>
            <a:off x="0" y="69850"/>
            <a:ext cx="9144000" cy="67881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</a:rPr>
              <a:t>下列有关人物称谓的解释，错误的一项是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</a:rPr>
              <a:t>．“陛下”是对帝王的称呼，古代不敢直称帝王，转而称呼他殿前阶下的人，表示尊重。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</a:rPr>
              <a:t>．“臣”早期是古人表示谦卑的自称，百姓也可以自称“臣”，后用作臣下对君主的自称。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</a:rPr>
              <a:t>．“卿”早期是古代对人的敬称，适用范围较广，后来多用作君主对臣下的称呼。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</a:rPr>
              <a:t>．“朕”是古人的自称，本来没有贵贱之分，自秦始皇开始专用为诸侯王或皇帝的自称。</a:t>
            </a:r>
          </a:p>
        </p:txBody>
      </p:sp>
      <p:sp>
        <p:nvSpPr>
          <p:cNvPr id="123907" name="Text Box 3"/>
          <p:cNvSpPr txBox="1"/>
          <p:nvPr/>
        </p:nvSpPr>
        <p:spPr>
          <a:xfrm>
            <a:off x="3779838" y="6156325"/>
            <a:ext cx="36718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D  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秦始皇后是皇帝的专用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3a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7667625" y="6092825"/>
            <a:ext cx="147637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3"/>
          <p:cNvSpPr txBox="1"/>
          <p:nvPr/>
        </p:nvSpPr>
        <p:spPr>
          <a:xfrm>
            <a:off x="0" y="0"/>
            <a:ext cx="91440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【201</a:t>
            </a:r>
            <a:r>
              <a:rPr lang="en-US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年全国</a:t>
            </a:r>
            <a:r>
              <a:rPr lang="en-US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】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下列对文中加点词语的相关内容的解说，不正确的一项是（</a:t>
            </a:r>
            <a:r>
              <a:rPr lang="en-US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  <a:p>
            <a:pPr eaLnBrk="1" hangingPunct="1"/>
            <a:r>
              <a:rPr lang="en-US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zh-CN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以字行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，是指在古代社会生活中，某人的字得以通行使用，他的名反而不常用。</a:t>
            </a:r>
          </a:p>
          <a:p>
            <a:pPr eaLnBrk="1" hangingPunct="1"/>
            <a:r>
              <a:rPr lang="en-US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B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zh-CN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姻亲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，指由于婚姻关系结成的亲戚，它与血亲有同有异，只是血亲中的一部分。</a:t>
            </a:r>
          </a:p>
          <a:p>
            <a:pPr eaLnBrk="1" hangingPunct="1"/>
            <a:r>
              <a:rPr lang="en-US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C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zh-CN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母忧</a:t>
            </a:r>
            <a:r>
              <a:rPr lang="zh-CN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是指母亲的丧事，古代官员遭逢父母去世时，按照规定需要离职居家守丧。</a:t>
            </a:r>
          </a:p>
          <a:p>
            <a:pPr eaLnBrk="1" hangingPunct="1"/>
            <a:r>
              <a:rPr lang="en-US" altLang="zh-CN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D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en-US" sz="32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私禄</a:t>
            </a:r>
            <a:r>
              <a:rPr lang="zh-CN" altLang="en-US" sz="32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中的“禄”指俸禄，即古代官员的薪水，这里强调未用东乡君家钱财营葬。</a:t>
            </a:r>
          </a:p>
        </p:txBody>
      </p:sp>
      <p:sp>
        <p:nvSpPr>
          <p:cNvPr id="29700" name="AutoShape 4"/>
          <p:cNvSpPr/>
          <p:nvPr/>
        </p:nvSpPr>
        <p:spPr>
          <a:xfrm>
            <a:off x="2124075" y="5157788"/>
            <a:ext cx="5976938" cy="1700212"/>
          </a:xfrm>
          <a:prstGeom prst="wedgeRoundRectCallout">
            <a:avLst>
              <a:gd name="adj1" fmla="val -44236"/>
              <a:gd name="adj2" fmla="val -605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zh-CN" sz="3200" b="1" u="none" dirty="0">
                <a:latin typeface="Arial" panose="020B0604020202020204" pitchFamily="34" charset="0"/>
                <a:ea typeface="楷体_GB2312" pitchFamily="49" charset="-122"/>
              </a:rPr>
              <a:t>B </a:t>
            </a:r>
            <a:r>
              <a:rPr lang="zh-CN" altLang="en-US" sz="3200" b="1" u="none" dirty="0">
                <a:latin typeface="Arial" panose="020B0604020202020204" pitchFamily="34" charset="0"/>
                <a:ea typeface="楷体_GB2312" pitchFamily="49" charset="-122"/>
              </a:rPr>
              <a:t>姻亲：由婚姻关系结成的亲戚，比如姑父、姐夫、小舅子</a:t>
            </a:r>
            <a:endParaRPr lang="en-US" altLang="zh-CN" sz="3200" b="1" u="none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sz="3200" b="1" u="none" dirty="0">
                <a:latin typeface="Arial" panose="020B0604020202020204" pitchFamily="34" charset="0"/>
                <a:ea typeface="楷体_GB2312" pitchFamily="49" charset="-122"/>
              </a:rPr>
              <a:t>血亲：有血统关系的亲戚。</a:t>
            </a:r>
            <a:endParaRPr lang="zh-CN" altLang="en-US" sz="2400" b="1" u="none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/>
          </p:cNvSpPr>
          <p:nvPr>
            <p:ph idx="1"/>
          </p:nvPr>
        </p:nvSpPr>
        <p:spPr>
          <a:xfrm>
            <a:off x="0" y="188913"/>
            <a:ext cx="9036050" cy="54467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chemeClr val="bg1"/>
                </a:solidFill>
              </a:rPr>
              <a:t>下列称谓中，全属谦称的一项是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chemeClr val="bg1"/>
                </a:solidFill>
              </a:rPr>
              <a:t>    </a:t>
            </a:r>
            <a:r>
              <a:rPr lang="en-US" altLang="zh-CN" sz="4800" b="1" dirty="0">
                <a:solidFill>
                  <a:schemeClr val="bg1"/>
                </a:solidFill>
              </a:rPr>
              <a:t>A</a:t>
            </a:r>
            <a:r>
              <a:rPr lang="zh-CN" altLang="en-US" sz="4800" b="1" dirty="0">
                <a:solidFill>
                  <a:schemeClr val="bg1"/>
                </a:solidFill>
              </a:rPr>
              <a:t>．孤  足下  不才   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chemeClr val="bg1"/>
                </a:solidFill>
              </a:rPr>
              <a:t>    </a:t>
            </a:r>
            <a:r>
              <a:rPr lang="en-US" altLang="zh-CN" sz="4800" b="1" dirty="0">
                <a:solidFill>
                  <a:schemeClr val="bg1"/>
                </a:solidFill>
              </a:rPr>
              <a:t>B</a:t>
            </a:r>
            <a:r>
              <a:rPr lang="zh-CN" altLang="en-US" sz="4800" b="1" dirty="0">
                <a:solidFill>
                  <a:schemeClr val="bg1"/>
                </a:solidFill>
              </a:rPr>
              <a:t>．愚  仆  小子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chemeClr val="bg1"/>
                </a:solidFill>
              </a:rPr>
              <a:t>    </a:t>
            </a:r>
            <a:r>
              <a:rPr lang="en-US" altLang="zh-CN" sz="4800" b="1" dirty="0">
                <a:solidFill>
                  <a:schemeClr val="bg1"/>
                </a:solidFill>
              </a:rPr>
              <a:t>C</a:t>
            </a:r>
            <a:r>
              <a:rPr lang="zh-CN" altLang="en-US" sz="4800" b="1" dirty="0">
                <a:solidFill>
                  <a:schemeClr val="bg1"/>
                </a:solidFill>
              </a:rPr>
              <a:t>．妾  寡人  臣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chemeClr val="bg1"/>
                </a:solidFill>
              </a:rPr>
              <a:t>    </a:t>
            </a:r>
            <a:r>
              <a:rPr lang="en-US" altLang="zh-CN" sz="4800" b="1" dirty="0">
                <a:solidFill>
                  <a:schemeClr val="bg1"/>
                </a:solidFill>
              </a:rPr>
              <a:t>D</a:t>
            </a:r>
            <a:r>
              <a:rPr lang="zh-CN" altLang="en-US" sz="4800" b="1" dirty="0">
                <a:solidFill>
                  <a:schemeClr val="bg1"/>
                </a:solidFill>
              </a:rPr>
              <a:t>．孤   厥  竖子 </a:t>
            </a:r>
          </a:p>
        </p:txBody>
      </p:sp>
      <p:sp>
        <p:nvSpPr>
          <p:cNvPr id="124931" name="Text Box 3"/>
          <p:cNvSpPr txBox="1"/>
          <p:nvPr/>
        </p:nvSpPr>
        <p:spPr>
          <a:xfrm>
            <a:off x="7235825" y="4365625"/>
            <a:ext cx="936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u="none" dirty="0">
                <a:solidFill>
                  <a:schemeClr val="bg1"/>
                </a:solidFill>
                <a:latin typeface="Arial" panose="020B060402020202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WordArt 2"/>
          <p:cNvSpPr>
            <a:spLocks noChangeArrowheads="1" noChangeShapeType="1" noTextEdit="1"/>
          </p:cNvSpPr>
          <p:nvPr/>
        </p:nvSpPr>
        <p:spPr bwMode="auto">
          <a:xfrm>
            <a:off x="1510983" y="1104900"/>
            <a:ext cx="6121400" cy="2376488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296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古代文化常识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知识竞赛（</a:t>
            </a:r>
            <a:r>
              <a:rPr kumimoji="0" lang="en-US" altLang="zh-CN" sz="32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40</a:t>
            </a:r>
            <a:r>
              <a:rPr kumimoji="0" lang="zh-CN" altLang="en-US" sz="3200" b="0" i="0" u="none" strike="noStrike" kern="10" cap="none" spc="0" normalizeH="0" baseline="0" noProof="0">
                <a:ln w="12700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题）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1945" y="3937000"/>
            <a:ext cx="3762375" cy="277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 Box 2"/>
          <p:cNvSpPr txBox="1"/>
          <p:nvPr/>
        </p:nvSpPr>
        <p:spPr>
          <a:xfrm>
            <a:off x="684213" y="476250"/>
            <a:ext cx="6858000" cy="429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．称杜甫为杜工部，左光斗为左忠毅公，称陆游为陆放翁，分别是以</a:t>
            </a:r>
          </a:p>
          <a:p>
            <a:pPr algn="just" eaLnBrk="1" hangingPunct="1"/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b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来称呼人。</a:t>
            </a:r>
            <a:endParaRPr lang="zh-CN" altLang="en-US" sz="4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6979" name="Rectangle 3"/>
          <p:cNvSpPr/>
          <p:nvPr/>
        </p:nvSpPr>
        <p:spPr>
          <a:xfrm>
            <a:off x="1362075" y="4997450"/>
            <a:ext cx="36115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官职 </a:t>
            </a:r>
          </a:p>
        </p:txBody>
      </p:sp>
      <p:sp>
        <p:nvSpPr>
          <p:cNvPr id="126980" name="Rectangle 4"/>
          <p:cNvSpPr/>
          <p:nvPr/>
        </p:nvSpPr>
        <p:spPr>
          <a:xfrm>
            <a:off x="3276600" y="5013325"/>
            <a:ext cx="1914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谥号 </a:t>
            </a:r>
          </a:p>
        </p:txBody>
      </p:sp>
      <p:sp>
        <p:nvSpPr>
          <p:cNvPr id="126981" name="Rectangle 5"/>
          <p:cNvSpPr/>
          <p:nvPr/>
        </p:nvSpPr>
        <p:spPr>
          <a:xfrm>
            <a:off x="5538788" y="4997450"/>
            <a:ext cx="2778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号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  <p:bldP spid="126980" grpId="0"/>
      <p:bldP spid="12698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/>
          <p:nvPr/>
        </p:nvSpPr>
        <p:spPr>
          <a:xfrm>
            <a:off x="395288" y="476250"/>
            <a:ext cx="8424862" cy="499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．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卑己尊人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是中华民族的传统美德。古人在称别人的父亲时，敬词有令父、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等；称自己的母亲时，谦词有家母、</a:t>
            </a:r>
            <a:b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等。</a:t>
            </a:r>
            <a:endParaRPr lang="zh-CN" altLang="en-US" sz="4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endParaRPr lang="zh-CN" altLang="en-US" sz="2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03" name="Rectangle 3"/>
          <p:cNvSpPr/>
          <p:nvPr/>
        </p:nvSpPr>
        <p:spPr>
          <a:xfrm>
            <a:off x="2843213" y="5589588"/>
            <a:ext cx="1663700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令尊 </a:t>
            </a:r>
          </a:p>
        </p:txBody>
      </p:sp>
      <p:sp>
        <p:nvSpPr>
          <p:cNvPr id="128004" name="Rectangle 4"/>
          <p:cNvSpPr/>
          <p:nvPr/>
        </p:nvSpPr>
        <p:spPr>
          <a:xfrm>
            <a:off x="5033963" y="5589588"/>
            <a:ext cx="1554162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家慈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/>
          <p:nvPr/>
        </p:nvSpPr>
        <p:spPr>
          <a:xfrm>
            <a:off x="395288" y="188913"/>
            <a:ext cx="8424862" cy="3792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．古代男子年</a:t>
            </a:r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行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，女子年</a:t>
            </a:r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行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，以示成年。</a:t>
            </a: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5400" b="1" u="none" dirty="0">
              <a:latin typeface="Times New Roman" panose="02020603050405020304" pitchFamily="18" charset="0"/>
            </a:endParaRPr>
          </a:p>
        </p:txBody>
      </p:sp>
      <p:sp>
        <p:nvSpPr>
          <p:cNvPr id="129027" name="Rectangle 3"/>
          <p:cNvSpPr/>
          <p:nvPr/>
        </p:nvSpPr>
        <p:spPr>
          <a:xfrm>
            <a:off x="971550" y="4365625"/>
            <a:ext cx="21034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冠礼 </a:t>
            </a:r>
          </a:p>
        </p:txBody>
      </p:sp>
      <p:sp>
        <p:nvSpPr>
          <p:cNvPr id="129028" name="Rectangle 4"/>
          <p:cNvSpPr/>
          <p:nvPr/>
        </p:nvSpPr>
        <p:spPr>
          <a:xfrm>
            <a:off x="3132138" y="4292600"/>
            <a:ext cx="56880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笄</a:t>
            </a:r>
            <a:r>
              <a:rPr lang="en-US" altLang="zh-CN" b="1" u="none" dirty="0">
                <a:latin typeface="Arial Black" panose="020B0A04020102020204" pitchFamily="34" charset="0"/>
              </a:rPr>
              <a:t>jī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礼    （笄，即簪子）</a:t>
            </a:r>
          </a:p>
        </p:txBody>
      </p:sp>
      <p:pic>
        <p:nvPicPr>
          <p:cNvPr id="129029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8538" y="1698625"/>
            <a:ext cx="6875462" cy="515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0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925" y="2636838"/>
            <a:ext cx="7458075" cy="3605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/>
      <p:bldP spid="12902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/>
          <p:nvPr/>
        </p:nvSpPr>
        <p:spPr>
          <a:xfrm>
            <a:off x="611188" y="476250"/>
            <a:ext cx="8281987" cy="3567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．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花甲重逢，外加三七岁月；古稀双庆，还多一度春秋。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这是一副写给</a:t>
            </a:r>
            <a:b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岁老人的寿联。</a:t>
            </a:r>
            <a:endParaRPr lang="zh-CN" altLang="en-US" sz="4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0051" name="Rectangle 3"/>
          <p:cNvSpPr/>
          <p:nvPr/>
        </p:nvSpPr>
        <p:spPr>
          <a:xfrm>
            <a:off x="4859338" y="4797425"/>
            <a:ext cx="12239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141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/>
          <p:nvPr/>
        </p:nvSpPr>
        <p:spPr>
          <a:xfrm>
            <a:off x="246063" y="558800"/>
            <a:ext cx="9078912" cy="4845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古代兄弟之间用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dirty="0">
                <a:solidFill>
                  <a:schemeClr val="tx2"/>
                </a:solidFill>
                <a:latin typeface="Arial Black" panose="020B0A04020102020204" pitchFamily="34" charset="0"/>
              </a:rPr>
              <a:t>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表示排行。其中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表示最大，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表示最小。</a:t>
            </a: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5" name="Rectangle 3"/>
          <p:cNvSpPr/>
          <p:nvPr/>
        </p:nvSpPr>
        <p:spPr>
          <a:xfrm>
            <a:off x="684213" y="4941888"/>
            <a:ext cx="103393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伯（孟）、仲、叔、季 </a:t>
            </a:r>
          </a:p>
        </p:txBody>
      </p:sp>
      <p:sp>
        <p:nvSpPr>
          <p:cNvPr id="131076" name="Rectangle 4"/>
          <p:cNvSpPr/>
          <p:nvPr/>
        </p:nvSpPr>
        <p:spPr>
          <a:xfrm>
            <a:off x="684213" y="5805488"/>
            <a:ext cx="3743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伯（孟）</a:t>
            </a:r>
          </a:p>
        </p:txBody>
      </p:sp>
      <p:sp>
        <p:nvSpPr>
          <p:cNvPr id="131077" name="Rectangle 5"/>
          <p:cNvSpPr/>
          <p:nvPr/>
        </p:nvSpPr>
        <p:spPr>
          <a:xfrm>
            <a:off x="3059113" y="5805488"/>
            <a:ext cx="2879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季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  <p:bldP spid="131076" grpId="0"/>
      <p:bldP spid="13107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/>
          <p:nvPr/>
        </p:nvSpPr>
        <p:spPr>
          <a:xfrm>
            <a:off x="323850" y="404813"/>
            <a:ext cx="8640763" cy="4614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我国古代对人的称谓有一些特殊的标志，如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从（从弟）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关系，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先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2099" name="Rectangle 3"/>
          <p:cNvSpPr/>
          <p:nvPr/>
        </p:nvSpPr>
        <p:spPr>
          <a:xfrm>
            <a:off x="468313" y="4941888"/>
            <a:ext cx="4729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堂房（非嫡亲）亲属</a:t>
            </a:r>
            <a:r>
              <a:rPr lang="zh-CN" altLang="en-US" sz="13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2100" name="Rectangle 4"/>
          <p:cNvSpPr/>
          <p:nvPr/>
        </p:nvSpPr>
        <p:spPr>
          <a:xfrm>
            <a:off x="468313" y="5876925"/>
            <a:ext cx="6335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已去世的人               先妣</a:t>
            </a:r>
            <a:r>
              <a:rPr lang="zh-CN" altLang="en-US" sz="13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/>
      <p:bldP spid="132100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2"/>
          <p:cNvSpPr txBox="1"/>
          <p:nvPr/>
        </p:nvSpPr>
        <p:spPr>
          <a:xfrm>
            <a:off x="323850" y="404813"/>
            <a:ext cx="8820150" cy="3567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我国古代的纪年法有</a:t>
            </a: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b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王公年次记年法等。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淳熙丙申至日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采用</a:t>
            </a: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4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23" name="Rectangle 3"/>
          <p:cNvSpPr/>
          <p:nvPr/>
        </p:nvSpPr>
        <p:spPr>
          <a:xfrm>
            <a:off x="4211638" y="4365625"/>
            <a:ext cx="55800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帝王年号纪年法</a:t>
            </a:r>
            <a:r>
              <a:rPr lang="zh-CN" altLang="en-US" sz="19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zh-CN" altLang="en-US" sz="4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24" name="Rectangle 4"/>
          <p:cNvSpPr/>
          <p:nvPr/>
        </p:nvSpPr>
        <p:spPr>
          <a:xfrm>
            <a:off x="900113" y="4365625"/>
            <a:ext cx="4540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干支纪年法</a:t>
            </a:r>
          </a:p>
        </p:txBody>
      </p:sp>
      <p:sp>
        <p:nvSpPr>
          <p:cNvPr id="133125" name="Rectangle 5"/>
          <p:cNvSpPr/>
          <p:nvPr/>
        </p:nvSpPr>
        <p:spPr>
          <a:xfrm>
            <a:off x="900113" y="5157788"/>
            <a:ext cx="68865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年号干支合用纪年法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  <p:bldP spid="133124" grpId="0"/>
      <p:bldP spid="133125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2"/>
          <p:cNvSpPr txBox="1"/>
          <p:nvPr/>
        </p:nvSpPr>
        <p:spPr>
          <a:xfrm>
            <a:off x="323850" y="333375"/>
            <a:ext cx="8820150" cy="3632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8.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我国古代把农历每月初一叫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b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农历月圆的那一天叫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b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0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十六叫</a:t>
            </a:r>
            <a:r>
              <a:rPr lang="zh-CN" altLang="en-US" sz="40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0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u="none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/>
            </a:r>
            <a:b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月末一天叫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4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7" name="Rectangle 3"/>
          <p:cNvSpPr/>
          <p:nvPr/>
        </p:nvSpPr>
        <p:spPr>
          <a:xfrm>
            <a:off x="2843213" y="4221163"/>
            <a:ext cx="10810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朔 </a:t>
            </a:r>
          </a:p>
        </p:txBody>
      </p:sp>
      <p:sp>
        <p:nvSpPr>
          <p:cNvPr id="134148" name="Rectangle 4"/>
          <p:cNvSpPr/>
          <p:nvPr/>
        </p:nvSpPr>
        <p:spPr>
          <a:xfrm>
            <a:off x="2843213" y="5013325"/>
            <a:ext cx="34575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望   既望 </a:t>
            </a:r>
          </a:p>
        </p:txBody>
      </p:sp>
      <p:sp>
        <p:nvSpPr>
          <p:cNvPr id="134149" name="Rectangle 5"/>
          <p:cNvSpPr/>
          <p:nvPr/>
        </p:nvSpPr>
        <p:spPr>
          <a:xfrm>
            <a:off x="2870200" y="5907088"/>
            <a:ext cx="838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晦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  <p:bldP spid="134148" grpId="0"/>
      <p:bldP spid="1341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3a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8EADD"/>
              </a:clrFrom>
              <a:clrTo>
                <a:srgbClr val="E8EADD">
                  <a:alpha val="0"/>
                </a:srgbClr>
              </a:clrTo>
            </a:clrChange>
            <a:lum bright="-29999" contrast="14000"/>
          </a:blip>
          <a:srcRect t="42343" r="52180" b="6534"/>
          <a:stretch>
            <a:fillRect/>
          </a:stretch>
        </p:blipFill>
        <p:spPr>
          <a:xfrm>
            <a:off x="7667625" y="6092825"/>
            <a:ext cx="147637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3"/>
          <p:cNvSpPr txBox="1"/>
          <p:nvPr/>
        </p:nvSpPr>
        <p:spPr>
          <a:xfrm>
            <a:off x="0" y="0"/>
            <a:ext cx="91440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【201</a:t>
            </a:r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年全国</a:t>
            </a:r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】下列对文中加点词语的相关内容的解说，不正确的一项是（</a:t>
            </a:r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．憙</a:t>
            </a:r>
            <a:r>
              <a:rPr lang="zh-CN" altLang="en-US" sz="24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下车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，闻其二孙杀人事未发觉</a:t>
            </a:r>
            <a:endParaRPr lang="en-US" altLang="zh-CN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下车，古代可以代指官吏就职。后来又常用“下车伊始”表示官吏初到任所。</a:t>
            </a: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．即穷诘其奸，</a:t>
            </a:r>
            <a:r>
              <a:rPr lang="zh-CN" altLang="en-US" sz="24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收考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子春</a:t>
            </a:r>
            <a:endParaRPr lang="en-US" altLang="zh-CN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收考，指先行将嫌犯拘捕关进监狱，然后再作考察，进行犯罪事实的取证工作。</a:t>
            </a: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C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时赵王良疾病将终，</a:t>
            </a:r>
            <a:r>
              <a:rPr lang="zh-CN" altLang="zh-CN" sz="24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车驾</a:t>
            </a:r>
            <a:r>
              <a:rPr lang="zh-CN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亲临王，问所欲言。</a:t>
            </a:r>
            <a:endParaRPr lang="en-US" altLang="zh-CN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车驾，原指帝王所乘的车，有时因不能直接称呼帝王，于是又可用作帝王的代称。</a:t>
            </a: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D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．</a:t>
            </a:r>
            <a:r>
              <a:rPr lang="zh-CN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可一切徙</a:t>
            </a:r>
            <a:r>
              <a:rPr lang="zh-CN" altLang="zh-CN" sz="24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京师</a:t>
            </a:r>
            <a:r>
              <a:rPr lang="zh-CN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近郡</a:t>
            </a:r>
            <a:endParaRPr lang="en-US" altLang="zh-CN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京师，古代指国家的都城，</a:t>
            </a:r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三国演义</a:t>
            </a:r>
            <a:r>
              <a:rPr lang="en-US" altLang="zh-CN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中就经常提到“京师”，现代泛指首都。</a:t>
            </a:r>
          </a:p>
        </p:txBody>
      </p:sp>
      <p:sp>
        <p:nvSpPr>
          <p:cNvPr id="29700" name="AutoShape 4"/>
          <p:cNvSpPr/>
          <p:nvPr/>
        </p:nvSpPr>
        <p:spPr>
          <a:xfrm>
            <a:off x="2569845" y="5157788"/>
            <a:ext cx="5976938" cy="1700212"/>
          </a:xfrm>
          <a:prstGeom prst="wedgeRoundRectCallout">
            <a:avLst>
              <a:gd name="adj1" fmla="val -44236"/>
              <a:gd name="adj2" fmla="val -7530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zh-CN" sz="3200" b="1" u="none" dirty="0">
                <a:latin typeface="Arial" panose="020B0604020202020204" pitchFamily="34" charset="0"/>
                <a:ea typeface="楷体_GB2312" pitchFamily="49" charset="-122"/>
              </a:rPr>
              <a:t>B </a:t>
            </a:r>
            <a:r>
              <a:rPr lang="zh-CN" altLang="en-US" sz="3200" b="1" u="none" dirty="0">
                <a:latin typeface="Arial" panose="020B0604020202020204" pitchFamily="34" charset="0"/>
                <a:ea typeface="楷体_GB2312" pitchFamily="49" charset="-122"/>
              </a:rPr>
              <a:t>“然后再作考察”错。“考”是指拘捕拷问。“考”是通假字，拷问的意思。  又如：收系</a:t>
            </a:r>
            <a:endParaRPr lang="zh-CN" altLang="en-US" sz="2400" b="1" u="none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/>
          <p:nvPr/>
        </p:nvSpPr>
        <p:spPr>
          <a:xfrm>
            <a:off x="468313" y="692150"/>
            <a:ext cx="7272337" cy="4022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9.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子时是午夜</a:t>
            </a:r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11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点到</a:t>
            </a:r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点。古人说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点卯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卯</a:t>
            </a:r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相当于现在上午</a:t>
            </a:r>
          </a:p>
          <a:p>
            <a:pPr algn="just" eaLnBrk="1" hangingPunct="1"/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 时到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时。</a:t>
            </a: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1" name="Rectangle 3"/>
          <p:cNvSpPr/>
          <p:nvPr/>
        </p:nvSpPr>
        <p:spPr>
          <a:xfrm>
            <a:off x="2895600" y="4433888"/>
            <a:ext cx="685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五 </a:t>
            </a:r>
            <a:r>
              <a:rPr lang="zh-CN" altLang="en-US" sz="1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2" name="Rectangle 4"/>
          <p:cNvSpPr/>
          <p:nvPr/>
        </p:nvSpPr>
        <p:spPr>
          <a:xfrm>
            <a:off x="4572000" y="4456113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七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/>
      <p:bldP spid="135172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/>
          <p:nvPr/>
        </p:nvSpPr>
        <p:spPr>
          <a:xfrm>
            <a:off x="250825" y="476250"/>
            <a:ext cx="5761038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10.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农历清明前的四个节气依次为</a:t>
            </a:r>
          </a:p>
          <a:p>
            <a:pPr algn="just" eaLnBrk="1" fontAlgn="ctr" hangingPunct="1"/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</a:p>
          <a:p>
            <a:pPr algn="just" eaLnBrk="1" fontAlgn="ctr" hangingPunct="1"/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36195" name="Rectangle 3"/>
          <p:cNvSpPr/>
          <p:nvPr/>
        </p:nvSpPr>
        <p:spPr>
          <a:xfrm>
            <a:off x="827088" y="4941888"/>
            <a:ext cx="24669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立春</a:t>
            </a:r>
            <a:r>
              <a:rPr lang="zh-CN" altLang="en-US" sz="29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zh-CN" altLang="en-US" sz="5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196" name="Rectangle 4"/>
          <p:cNvSpPr/>
          <p:nvPr/>
        </p:nvSpPr>
        <p:spPr>
          <a:xfrm>
            <a:off x="2411413" y="4941888"/>
            <a:ext cx="2168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雨水 </a:t>
            </a:r>
          </a:p>
        </p:txBody>
      </p:sp>
      <p:sp>
        <p:nvSpPr>
          <p:cNvPr id="136197" name="Rectangle 5"/>
          <p:cNvSpPr/>
          <p:nvPr/>
        </p:nvSpPr>
        <p:spPr>
          <a:xfrm>
            <a:off x="827088" y="5822950"/>
            <a:ext cx="2432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惊蛰 </a:t>
            </a:r>
          </a:p>
        </p:txBody>
      </p:sp>
      <p:sp>
        <p:nvSpPr>
          <p:cNvPr id="136198" name="Rectangle 6"/>
          <p:cNvSpPr/>
          <p:nvPr/>
        </p:nvSpPr>
        <p:spPr>
          <a:xfrm>
            <a:off x="2339975" y="5818188"/>
            <a:ext cx="2520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春分</a:t>
            </a:r>
          </a:p>
        </p:txBody>
      </p:sp>
      <p:sp>
        <p:nvSpPr>
          <p:cNvPr id="136199" name="Text Box 7"/>
          <p:cNvSpPr txBox="1"/>
          <p:nvPr/>
        </p:nvSpPr>
        <p:spPr>
          <a:xfrm>
            <a:off x="6227763" y="58738"/>
            <a:ext cx="3311525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立春、雨水、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惊蛰、春分、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清明、谷雨、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立夏、小满、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芒种、夏至、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小暑、大暑、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立秋、处暑、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白露、秋分、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寒露、霜降、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立冬、小雪、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大雪、冬至、</a:t>
            </a:r>
            <a:b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zh-CN" altLang="en-US" sz="3600" b="1" u="none" dirty="0">
                <a:solidFill>
                  <a:schemeClr val="tx2"/>
                </a:solidFill>
                <a:latin typeface="Arial Black" panose="020B0A04020102020204" pitchFamily="34" charset="0"/>
              </a:rPr>
              <a:t>小寒、大寒。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0"/>
      <p:bldP spid="136197" grpId="0"/>
      <p:bldP spid="136198" grpId="0"/>
      <p:bldP spid="136199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2"/>
          <p:cNvSpPr txBox="1"/>
          <p:nvPr/>
        </p:nvSpPr>
        <p:spPr>
          <a:xfrm>
            <a:off x="468313" y="549275"/>
            <a:ext cx="5943600" cy="558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11  </a:t>
            </a:r>
            <a:r>
              <a:rPr lang="zh-CN" altLang="en-US" sz="4800" b="1" u="none" dirty="0">
                <a:latin typeface="宋体" panose="02010600030101010101" pitchFamily="2" charset="-122"/>
              </a:rPr>
              <a:t>2015年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是农历</a:t>
            </a:r>
            <a:r>
              <a:rPr lang="zh-CN" altLang="en-US" sz="4800" b="1" u="none" dirty="0">
                <a:latin typeface="宋体" panose="02010600030101010101" pitchFamily="2" charset="-122"/>
              </a:rPr>
              <a:t>乙未年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，是属</a:t>
            </a:r>
            <a:r>
              <a:rPr lang="zh-CN" altLang="en-US" sz="4800" b="1" u="none" dirty="0">
                <a:latin typeface="宋体" panose="02010600030101010101" pitchFamily="2" charset="-122"/>
              </a:rPr>
              <a:t>羊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人的本命年。据此推算，2016年农历____</a:t>
            </a:r>
          </a:p>
          <a:p>
            <a:pPr eaLnBrk="1" hangingPunct="1"/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年，是属___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人的本命年。</a:t>
            </a:r>
          </a:p>
          <a:p>
            <a:pPr eaLnBrk="1" hangingPunct="1">
              <a:spcBef>
                <a:spcPct val="50000"/>
              </a:spcBef>
            </a:pPr>
            <a:endParaRPr lang="zh-CN" altLang="en-US" sz="4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19" name="Rectangle 3"/>
          <p:cNvSpPr/>
          <p:nvPr/>
        </p:nvSpPr>
        <p:spPr>
          <a:xfrm>
            <a:off x="3492500" y="5013325"/>
            <a:ext cx="39608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丙申  猴</a:t>
            </a:r>
            <a:r>
              <a:rPr lang="zh-CN" altLang="en-US" sz="41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ext Box 2"/>
          <p:cNvSpPr txBox="1"/>
          <p:nvPr/>
        </p:nvSpPr>
        <p:spPr>
          <a:xfrm>
            <a:off x="468313" y="404813"/>
            <a:ext cx="8667750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12.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我国古代有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五行</a:t>
            </a:r>
            <a:r>
              <a:rPr lang="zh-CN" altLang="en-US" sz="4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的说法，</a:t>
            </a:r>
            <a:b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指的是</a:t>
            </a: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 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五种物质。</a:t>
            </a:r>
            <a:endParaRPr lang="zh-CN" altLang="en-US" sz="48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3" name="Rectangle 3"/>
          <p:cNvSpPr/>
          <p:nvPr/>
        </p:nvSpPr>
        <p:spPr>
          <a:xfrm>
            <a:off x="1331913" y="4005263"/>
            <a:ext cx="597693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金  木  水  火  土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/>
          <p:nvPr/>
        </p:nvSpPr>
        <p:spPr>
          <a:xfrm>
            <a:off x="250825" y="115888"/>
            <a:ext cx="8459788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13.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中国隋唐以后实行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三省六部制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六部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是指：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部、</a:t>
            </a:r>
            <a:b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部、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部、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部、</a:t>
            </a:r>
            <a:b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部、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部，各部的长官均称为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 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六部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中主管文官官吏任免、考核、升降的是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0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4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9267" name="Rectangle 3"/>
          <p:cNvSpPr/>
          <p:nvPr/>
        </p:nvSpPr>
        <p:spPr>
          <a:xfrm>
            <a:off x="684213" y="4797425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吏</a:t>
            </a:r>
            <a:r>
              <a:rPr lang="zh-CN" altLang="en-US" sz="32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39268" name="Rectangle 4"/>
          <p:cNvSpPr/>
          <p:nvPr/>
        </p:nvSpPr>
        <p:spPr>
          <a:xfrm>
            <a:off x="1573213" y="48037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户 </a:t>
            </a:r>
          </a:p>
        </p:txBody>
      </p:sp>
      <p:sp>
        <p:nvSpPr>
          <p:cNvPr id="139269" name="Rectangle 5"/>
          <p:cNvSpPr/>
          <p:nvPr/>
        </p:nvSpPr>
        <p:spPr>
          <a:xfrm>
            <a:off x="2268538" y="4797425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礼 </a:t>
            </a:r>
          </a:p>
        </p:txBody>
      </p:sp>
      <p:sp>
        <p:nvSpPr>
          <p:cNvPr id="139270" name="Rectangle 6"/>
          <p:cNvSpPr/>
          <p:nvPr/>
        </p:nvSpPr>
        <p:spPr>
          <a:xfrm>
            <a:off x="3203575" y="48037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兵 </a:t>
            </a:r>
          </a:p>
        </p:txBody>
      </p:sp>
      <p:sp>
        <p:nvSpPr>
          <p:cNvPr id="139271" name="Rectangle 7"/>
          <p:cNvSpPr/>
          <p:nvPr/>
        </p:nvSpPr>
        <p:spPr>
          <a:xfrm>
            <a:off x="4165600" y="48037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刑 </a:t>
            </a:r>
          </a:p>
        </p:txBody>
      </p:sp>
      <p:sp>
        <p:nvSpPr>
          <p:cNvPr id="139272" name="Rectangle 8"/>
          <p:cNvSpPr/>
          <p:nvPr/>
        </p:nvSpPr>
        <p:spPr>
          <a:xfrm>
            <a:off x="5003800" y="48037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工</a:t>
            </a:r>
            <a:r>
              <a:rPr lang="zh-CN" altLang="en-US" sz="2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39273" name="Rectangle 9"/>
          <p:cNvSpPr/>
          <p:nvPr/>
        </p:nvSpPr>
        <p:spPr>
          <a:xfrm>
            <a:off x="611188" y="5516563"/>
            <a:ext cx="30241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尚书 </a:t>
            </a:r>
          </a:p>
        </p:txBody>
      </p:sp>
      <p:sp>
        <p:nvSpPr>
          <p:cNvPr id="139274" name="Rectangle 10"/>
          <p:cNvSpPr/>
          <p:nvPr/>
        </p:nvSpPr>
        <p:spPr>
          <a:xfrm>
            <a:off x="2268538" y="5516563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吏部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/>
      <p:bldP spid="139268" grpId="0"/>
      <p:bldP spid="139269" grpId="0"/>
      <p:bldP spid="139270" grpId="0"/>
      <p:bldP spid="139271" grpId="0"/>
      <p:bldP spid="139272" grpId="0"/>
      <p:bldP spid="139273" grpId="0"/>
      <p:bldP spid="13927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/>
          <p:nvPr/>
        </p:nvSpPr>
        <p:spPr>
          <a:xfrm>
            <a:off x="468313" y="333375"/>
            <a:ext cx="8280400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14.古代中国曾分置九州，即兖（yǎn）州、</a:t>
            </a:r>
            <a:b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_____州、青州、徐州、豫州、 _____州、扬州、梁州、</a:t>
            </a:r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雍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州。</a:t>
            </a:r>
          </a:p>
        </p:txBody>
      </p:sp>
      <p:sp>
        <p:nvSpPr>
          <p:cNvPr id="140291" name="Rectangle 3"/>
          <p:cNvSpPr/>
          <p:nvPr/>
        </p:nvSpPr>
        <p:spPr>
          <a:xfrm>
            <a:off x="2195513" y="5013325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冀</a:t>
            </a:r>
          </a:p>
        </p:txBody>
      </p:sp>
      <p:sp>
        <p:nvSpPr>
          <p:cNvPr id="140292" name="Rectangle 4"/>
          <p:cNvSpPr/>
          <p:nvPr/>
        </p:nvSpPr>
        <p:spPr>
          <a:xfrm>
            <a:off x="3635375" y="5013325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  <p:bldP spid="140292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ext Box 2"/>
          <p:cNvSpPr txBox="1"/>
          <p:nvPr/>
        </p:nvSpPr>
        <p:spPr>
          <a:xfrm>
            <a:off x="468313" y="549275"/>
            <a:ext cx="8675687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15.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湖北省的汉阳位于汉水之</a:t>
            </a:r>
            <a:r>
              <a:rPr lang="zh-CN" altLang="en-US" sz="48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，陕西省的华阴位</a:t>
            </a:r>
            <a:b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于华山之</a:t>
            </a:r>
            <a:r>
              <a:rPr lang="en-US" altLang="zh-CN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4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15" name="Rectangle 3"/>
          <p:cNvSpPr/>
          <p:nvPr/>
        </p:nvSpPr>
        <p:spPr>
          <a:xfrm>
            <a:off x="1763713" y="4221163"/>
            <a:ext cx="7620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北</a:t>
            </a:r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1316" name="Rectangle 4"/>
          <p:cNvSpPr/>
          <p:nvPr/>
        </p:nvSpPr>
        <p:spPr>
          <a:xfrm>
            <a:off x="3132138" y="4221163"/>
            <a:ext cx="11049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北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  <p:bldP spid="141316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2"/>
          <p:cNvSpPr txBox="1"/>
          <p:nvPr/>
        </p:nvSpPr>
        <p:spPr>
          <a:xfrm>
            <a:off x="539750" y="476250"/>
            <a:ext cx="7561263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16.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成语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三教九流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中的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三教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是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</a:p>
          <a:p>
            <a:pPr algn="just" eaLnBrk="1" hangingPunct="1"/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0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39" name="Rectangle 3"/>
          <p:cNvSpPr/>
          <p:nvPr/>
        </p:nvSpPr>
        <p:spPr>
          <a:xfrm>
            <a:off x="3851275" y="3429000"/>
            <a:ext cx="1316038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儒教佛教</a:t>
            </a:r>
          </a:p>
          <a:p>
            <a:pPr eaLnBrk="1" hangingPunct="1"/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道教 </a:t>
            </a:r>
          </a:p>
          <a:p>
            <a:pPr eaLnBrk="1" hangingPunct="1"/>
            <a:endParaRPr lang="zh-CN" altLang="en-US" sz="4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40" name="Rectangle 4"/>
          <p:cNvSpPr/>
          <p:nvPr/>
        </p:nvSpPr>
        <p:spPr>
          <a:xfrm>
            <a:off x="1979613" y="3213100"/>
            <a:ext cx="1619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40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ext Box 2"/>
          <p:cNvSpPr txBox="1"/>
          <p:nvPr/>
        </p:nvSpPr>
        <p:spPr>
          <a:xfrm>
            <a:off x="395288" y="333375"/>
            <a:ext cx="8748712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17.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传说中的</a:t>
            </a:r>
            <a:r>
              <a:rPr lang="zh-CN" altLang="en-US" sz="5400" b="1" u="none" dirty="0">
                <a:latin typeface="宋体" panose="02010600030101010101" pitchFamily="2" charset="-122"/>
              </a:rPr>
              <a:t>开天辟地、炼石补天、衔石填海、逐日渴死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的神话人物依次是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5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5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43363" name="Rectangle 3"/>
          <p:cNvSpPr/>
          <p:nvPr/>
        </p:nvSpPr>
        <p:spPr>
          <a:xfrm>
            <a:off x="2413000" y="5376863"/>
            <a:ext cx="1366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盘古</a:t>
            </a:r>
            <a:r>
              <a:rPr lang="zh-CN" altLang="en-US" sz="28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3364" name="Rectangle 4"/>
          <p:cNvSpPr/>
          <p:nvPr/>
        </p:nvSpPr>
        <p:spPr>
          <a:xfrm>
            <a:off x="4356100" y="5380038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女娲 </a:t>
            </a:r>
          </a:p>
        </p:txBody>
      </p:sp>
      <p:sp>
        <p:nvSpPr>
          <p:cNvPr id="143365" name="Rectangle 5"/>
          <p:cNvSpPr/>
          <p:nvPr/>
        </p:nvSpPr>
        <p:spPr>
          <a:xfrm>
            <a:off x="6084888" y="5376863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精卫 </a:t>
            </a:r>
          </a:p>
        </p:txBody>
      </p:sp>
      <p:sp>
        <p:nvSpPr>
          <p:cNvPr id="143366" name="Rectangle 6"/>
          <p:cNvSpPr/>
          <p:nvPr/>
        </p:nvSpPr>
        <p:spPr>
          <a:xfrm>
            <a:off x="7669213" y="5380038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夸父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4" grpId="0"/>
      <p:bldP spid="143365" grpId="0"/>
      <p:bldP spid="143366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2"/>
          <p:cNvSpPr txBox="1"/>
          <p:nvPr/>
        </p:nvSpPr>
        <p:spPr>
          <a:xfrm>
            <a:off x="288925" y="476250"/>
            <a:ext cx="8604250" cy="3776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18.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我国古代造字和用字有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六书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之说，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六书</a:t>
            </a:r>
            <a:r>
              <a:rPr lang="zh-CN" altLang="en-US" sz="44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是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b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b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4400" b="1" dirty="0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400" b="1" u="none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4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400" b="1" u="none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387" name="Rectangle 3"/>
          <p:cNvSpPr/>
          <p:nvPr/>
        </p:nvSpPr>
        <p:spPr>
          <a:xfrm>
            <a:off x="2555875" y="4005263"/>
            <a:ext cx="2073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象形 </a:t>
            </a:r>
          </a:p>
        </p:txBody>
      </p:sp>
      <p:sp>
        <p:nvSpPr>
          <p:cNvPr id="144388" name="Rectangle 4"/>
          <p:cNvSpPr/>
          <p:nvPr/>
        </p:nvSpPr>
        <p:spPr>
          <a:xfrm>
            <a:off x="4356100" y="4005263"/>
            <a:ext cx="2073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指事 </a:t>
            </a:r>
          </a:p>
        </p:txBody>
      </p:sp>
      <p:sp>
        <p:nvSpPr>
          <p:cNvPr id="144389" name="Rectangle 5"/>
          <p:cNvSpPr/>
          <p:nvPr/>
        </p:nvSpPr>
        <p:spPr>
          <a:xfrm>
            <a:off x="2411413" y="4578350"/>
            <a:ext cx="2073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 会意 </a:t>
            </a:r>
          </a:p>
        </p:txBody>
      </p:sp>
      <p:sp>
        <p:nvSpPr>
          <p:cNvPr id="144390" name="Rectangle 6"/>
          <p:cNvSpPr/>
          <p:nvPr/>
        </p:nvSpPr>
        <p:spPr>
          <a:xfrm>
            <a:off x="4356100" y="4651375"/>
            <a:ext cx="22320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chemeClr val="tx2"/>
                </a:solidFill>
                <a:latin typeface="Times New Roman" panose="02020603050405020304" pitchFamily="18" charset="0"/>
              </a:rPr>
              <a:t>形声 </a:t>
            </a:r>
          </a:p>
        </p:txBody>
      </p:sp>
      <p:sp>
        <p:nvSpPr>
          <p:cNvPr id="144391" name="Rectangle 7"/>
          <p:cNvSpPr/>
          <p:nvPr/>
        </p:nvSpPr>
        <p:spPr>
          <a:xfrm>
            <a:off x="2555875" y="5213350"/>
            <a:ext cx="2073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rgbClr val="00FFFF"/>
                </a:solidFill>
                <a:latin typeface="Times New Roman" panose="02020603050405020304" pitchFamily="18" charset="0"/>
              </a:rPr>
              <a:t>转注 </a:t>
            </a:r>
          </a:p>
        </p:txBody>
      </p:sp>
      <p:sp>
        <p:nvSpPr>
          <p:cNvPr id="144392" name="Rectangle 8"/>
          <p:cNvSpPr/>
          <p:nvPr/>
        </p:nvSpPr>
        <p:spPr>
          <a:xfrm>
            <a:off x="4373563" y="5213350"/>
            <a:ext cx="2073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u="none" dirty="0">
                <a:solidFill>
                  <a:srgbClr val="00FFFF"/>
                </a:solidFill>
                <a:latin typeface="Times New Roman" panose="02020603050405020304" pitchFamily="18" charset="0"/>
              </a:rPr>
              <a:t>假借 </a:t>
            </a:r>
          </a:p>
        </p:txBody>
      </p:sp>
      <p:sp>
        <p:nvSpPr>
          <p:cNvPr id="144393" name="AutoShape 9"/>
          <p:cNvSpPr/>
          <p:nvPr/>
        </p:nvSpPr>
        <p:spPr>
          <a:xfrm>
            <a:off x="6372225" y="4005263"/>
            <a:ext cx="2520950" cy="936625"/>
          </a:xfrm>
          <a:prstGeom prst="wedgeRoundRectCallout">
            <a:avLst>
              <a:gd name="adj1" fmla="val -73616"/>
              <a:gd name="adj2" fmla="val -1915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四书五经</a:t>
            </a:r>
            <a:r>
              <a:rPr lang="zh-CN" altLang="en-US" sz="2400" b="1" u="none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分别指哪些典籍？</a:t>
            </a:r>
          </a:p>
        </p:txBody>
      </p:sp>
      <p:sp>
        <p:nvSpPr>
          <p:cNvPr id="144394" name="AutoShape 10"/>
          <p:cNvSpPr/>
          <p:nvPr/>
        </p:nvSpPr>
        <p:spPr>
          <a:xfrm>
            <a:off x="6443663" y="3573463"/>
            <a:ext cx="2700337" cy="2447925"/>
          </a:xfrm>
          <a:prstGeom prst="wedgeRoundRectCallout">
            <a:avLst>
              <a:gd name="adj1" fmla="val -66694"/>
              <a:gd name="adj2" fmla="val 90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四书：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论语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孟子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大学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和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中庸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；五经：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诗经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尚书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礼记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周易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》《</a:t>
            </a:r>
            <a:r>
              <a:rPr lang="zh-CN" altLang="en-US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春秋</a:t>
            </a:r>
            <a:r>
              <a:rPr lang="en-US" altLang="zh-CN" sz="2400" b="1" u="none" dirty="0">
                <a:solidFill>
                  <a:schemeClr val="bg1"/>
                </a:solidFill>
                <a:latin typeface="Arial Black" panose="020B0A04020102020204" pitchFamily="34" charset="0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88" grpId="0"/>
      <p:bldP spid="144389" grpId="0"/>
      <p:bldP spid="144390" grpId="0"/>
      <p:bldP spid="144391" grpId="0"/>
      <p:bldP spid="144392" grpId="0"/>
      <p:bldP spid="144393" grpId="0" animBg="1"/>
      <p:bldP spid="144394" grpId="0" animBg="1"/>
    </p:bldLst>
  </p:timing>
</p:sld>
</file>

<file path=ppt/theme/theme1.xml><?xml version="1.0" encoding="utf-8"?>
<a:theme xmlns:a="http://schemas.openxmlformats.org/drawingml/2006/main" name="Fireworks">
  <a:themeElements>
    <a:clrScheme name="Fireworks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ireworks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Fireworks">
  <a:themeElements>
    <a:clrScheme name="1_Fireworks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1_Fireworks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anose="020B0A040201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1</TotalTime>
  <Words>12421</Words>
  <Application>Microsoft Office PowerPoint</Application>
  <PresentationFormat>全屏显示(4:3)</PresentationFormat>
  <Paragraphs>763</Paragraphs>
  <Slides>120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120</vt:i4>
      </vt:variant>
    </vt:vector>
  </HeadingPairs>
  <TitlesOfParts>
    <vt:vector size="126" baseType="lpstr">
      <vt:lpstr>Fireworks</vt:lpstr>
      <vt:lpstr>默认设计模板</vt:lpstr>
      <vt:lpstr>Globe</vt:lpstr>
      <vt:lpstr>1_默认设计模板</vt:lpstr>
      <vt:lpstr>1_Fireworks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</vt:vector>
  </TitlesOfParts>
  <Company>sanzhong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古代文化常识选讲</dc:title>
  <dc:creator>李香斌</dc:creator>
  <cp:lastModifiedBy>Administrator</cp:lastModifiedBy>
  <cp:revision>275</cp:revision>
  <dcterms:created xsi:type="dcterms:W3CDTF">2007-09-29T03:32:00Z</dcterms:created>
  <dcterms:modified xsi:type="dcterms:W3CDTF">2019-02-12T03:37:34Z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