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8" r:id="rId3"/>
    <p:sldId id="257" r:id="rId4"/>
    <p:sldId id="315" r:id="rId5"/>
    <p:sldId id="259" r:id="rId6"/>
    <p:sldId id="262" r:id="rId7"/>
    <p:sldId id="263" r:id="rId8"/>
    <p:sldId id="264" r:id="rId9"/>
    <p:sldId id="317" r:id="rId10"/>
    <p:sldId id="318" r:id="rId11"/>
    <p:sldId id="319" r:id="rId12"/>
    <p:sldId id="272" r:id="rId13"/>
    <p:sldId id="320" r:id="rId14"/>
    <p:sldId id="312" r:id="rId15"/>
    <p:sldId id="308" r:id="rId16"/>
    <p:sldId id="309" r:id="rId17"/>
    <p:sldId id="273" r:id="rId18"/>
    <p:sldId id="313" r:id="rId19"/>
    <p:sldId id="314" r:id="rId20"/>
    <p:sldId id="280" r:id="rId21"/>
    <p:sldId id="282" r:id="rId22"/>
    <p:sldId id="287" r:id="rId23"/>
    <p:sldId id="296" r:id="rId24"/>
    <p:sldId id="297" r:id="rId25"/>
    <p:sldId id="306" r:id="rId26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7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2877D8A-D1BA-4C71-B6CD-D6C4A10F2697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FE598B4-9435-4422-A600-9B98D91487B4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0631A-17BF-427F-83A7-06BE2FAC8471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69E63-7D0D-4D62-B71B-E7906CBEEFDC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F2C45-8769-4419-A4A4-F77DC9F8E048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E95B1-3361-4D5B-BED9-4A21AB215A58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7F430-5764-456F-963E-0A351281BFD4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9D2B0-8E07-4C26-AA81-9853A2FD7B85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821F9-4B42-4C9B-9714-E0A07C9816C2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0646B-8DFC-4BF4-9795-43F1EC189145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D7155-A673-44FE-8B8C-C681ABE878DF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A72F0-0259-4C8D-9B65-270865703B46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E305C-DDDE-4AD4-A0F3-D7FD4191A5E3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EB05B-19C8-478E-BAF0-9B9D3A9879E5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F4797-BDAE-4D14-B1A8-03C20156DA9C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BFDFC-1A4B-4D3A-B580-1AC88A569C4D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DE591-3D44-41BD-B8F2-527A0E07E619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BD399-891C-442D-8D57-51B4323BAE3C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94DA2-B19F-40F2-A84E-D1DCA6F35665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E493C-D957-4D2A-A206-5BA3781045A6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BF0E7-38A3-47B2-8887-C310D3E8F50C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AABA6-8C1A-4B71-A179-70216ADB547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D443A-19B1-4F71-A9B2-D5743FA2FFC5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2ECDF-41D4-4816-9534-B7CFF6C98CB5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F49746F-98D6-4A03-9B67-D90552F78E51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756376-1D94-4565-A93B-1FAC7115BEFC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12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19.xml" TargetMode="In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5.xml" TargetMode="Internal" /><Relationship Id="rId3" Type="http://schemas.openxmlformats.org/officeDocument/2006/relationships/image" Target="../media/image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23.xml" TargetMode="Internal" /><Relationship Id="rId3" Type="http://schemas.openxmlformats.org/officeDocument/2006/relationships/slide" Target="slide24.xml" TargetMode="In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Text Box 2"/>
          <p:cNvSpPr txBox="1">
            <a:spLocks noChangeArrowheads="1"/>
          </p:cNvSpPr>
          <p:nvPr/>
        </p:nvSpPr>
        <p:spPr bwMode="auto">
          <a:xfrm>
            <a:off x="250825" y="3933825"/>
            <a:ext cx="7354899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C00000"/>
                </a:solidFill>
                <a:latin typeface="Calibri" pitchFamily="34" charset="0"/>
              </a:rPr>
              <a:t>           </a:t>
            </a:r>
            <a:r>
              <a:rPr lang="en-US" altLang="zh-CN" b="1" smtClean="0">
                <a:solidFill>
                  <a:srgbClr val="C00000"/>
                </a:solidFill>
                <a:latin typeface="Calibri" pitchFamily="34" charset="0"/>
              </a:rPr>
              <a:t>          </a:t>
            </a:r>
            <a:r>
              <a:rPr lang="en-US" altLang="zh-CN" sz="4000" b="1" smtClean="0">
                <a:solidFill>
                  <a:srgbClr val="C00000"/>
                </a:solidFill>
                <a:latin typeface="Calibri" pitchFamily="34" charset="0"/>
                <a:ea typeface="华文行楷" panose="02010800040101010101" charset="-122"/>
                <a:cs typeface="华文行楷" panose="02010800040101010101" charset="-122"/>
              </a:rPr>
              <a:t>——</a:t>
            </a:r>
            <a:r>
              <a:rPr lang="zh-CN" altLang="en-US" sz="4000" b="1" smtClean="0">
                <a:solidFill>
                  <a:srgbClr val="C00000"/>
                </a:solidFill>
                <a:latin typeface="Calibri" pitchFamily="34" charset="0"/>
                <a:ea typeface="华文行楷" panose="02010800040101010101" charset="-122"/>
                <a:cs typeface="华文行楷" panose="02010800040101010101" charset="-122"/>
              </a:rPr>
              <a:t>古典诗词</a:t>
            </a:r>
            <a:r>
              <a:rPr lang="zh-CN" altLang="en-US" sz="4000" b="1">
                <a:solidFill>
                  <a:srgbClr val="C00000"/>
                </a:solidFill>
                <a:latin typeface="Calibri" pitchFamily="34" charset="0"/>
                <a:ea typeface="华文行楷" panose="02010800040101010101" charset="-122"/>
                <a:cs typeface="华文行楷" panose="02010800040101010101" charset="-122"/>
              </a:rPr>
              <a:t>鉴赏炼字专题</a:t>
            </a:r>
          </a:p>
        </p:txBody>
      </p:sp>
      <p:sp>
        <p:nvSpPr>
          <p:cNvPr id="15362" name="WordArt 3"/>
          <p:cNvSpPr>
            <a:spLocks noChangeArrowheads="1" noChangeShapeType="1" noTextEdit="1"/>
          </p:cNvSpPr>
          <p:nvPr/>
        </p:nvSpPr>
        <p:spPr bwMode="auto">
          <a:xfrm>
            <a:off x="468313" y="692150"/>
            <a:ext cx="7272337" cy="230505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4800" kern="10">
                <a:ln w="9525">
                  <a:rou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华文新魏" panose="02010800040101010101" charset="-122"/>
              </a:rPr>
              <a:t>千锤百“炼”的智慧</a:t>
            </a:r>
            <a:endParaRPr lang="zh-CN" altLang="en-US" sz="4800" kern="10">
              <a:ln w="9525">
                <a:rou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华文新魏" panose="02010800040101010101" charset="-122"/>
            </a:endParaRPr>
          </a:p>
        </p:txBody>
      </p:sp>
      <p:pic>
        <p:nvPicPr>
          <p:cNvPr id="15363" name="Picture 5" descr="tn_sucai27032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451725" y="549275"/>
            <a:ext cx="1270000" cy="7874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64" name="Picture 6" descr="0210h02"/>
          <p:cNvPicPr>
            <a:picLocks noChangeAspect="1" noChangeArrowheads="1"/>
          </p:cNvPicPr>
          <p:nvPr/>
        </p:nvPicPr>
        <p:blipFill>
          <a:blip r:embed="rId3"/>
          <a:srcRect l="43939" t="14142"/>
          <a:stretch>
            <a:fillRect/>
          </a:stretch>
        </p:blipFill>
        <p:spPr bwMode="auto">
          <a:xfrm>
            <a:off x="7667625" y="1484313"/>
            <a:ext cx="1476375" cy="537368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536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214313"/>
            <a:ext cx="8229600" cy="4525962"/>
          </a:xfrm>
        </p:spPr>
        <p:txBody>
          <a:bodyPr/>
          <a:lstStyle/>
          <a:p>
            <a:pPr algn="ctr">
              <a:buFontTx/>
              <a:buNone/>
            </a:pPr>
            <a:r>
              <a:rPr lang="zh-CN" altLang="en-US" sz="2800" b="1" smtClean="0">
                <a:latin typeface="黑体" charset="-122"/>
                <a:ea typeface="黑体"/>
              </a:rPr>
              <a:t>诣红楼院寻广宣不遇留题  李益 </a:t>
            </a:r>
          </a:p>
          <a:p>
            <a:pPr>
              <a:buFontTx/>
              <a:buNone/>
            </a:pPr>
            <a:r>
              <a:rPr lang="zh-CN" altLang="en-US" sz="2800" b="1" smtClean="0">
                <a:latin typeface="黑体" charset="-122"/>
                <a:ea typeface="黑体"/>
              </a:rPr>
              <a:t>   　　 </a:t>
            </a:r>
            <a:r>
              <a:rPr lang="zh-CN" altLang="en-US" sz="2800" b="1" smtClean="0">
                <a:solidFill>
                  <a:srgbClr val="C00000"/>
                </a:solidFill>
                <a:latin typeface="黑体" charset="-122"/>
                <a:ea typeface="黑体"/>
              </a:rPr>
              <a:t>柿叶翻红霜景秋， 碧天如水</a:t>
            </a:r>
            <a:r>
              <a:rPr lang="zh-CN" altLang="en-US" b="1" smtClean="0">
                <a:solidFill>
                  <a:srgbClr val="002060"/>
                </a:solidFill>
                <a:latin typeface="黑体" charset="-122"/>
                <a:ea typeface="黑体"/>
              </a:rPr>
              <a:t>倚</a:t>
            </a:r>
            <a:r>
              <a:rPr lang="zh-CN" altLang="en-US" sz="2800" b="1" smtClean="0">
                <a:solidFill>
                  <a:srgbClr val="C00000"/>
                </a:solidFill>
                <a:latin typeface="黑体" charset="-122"/>
                <a:ea typeface="黑体"/>
              </a:rPr>
              <a:t>红楼。</a:t>
            </a:r>
            <a:br>
              <a:rPr lang="zh-CN" altLang="en-US" sz="2800" b="1" smtClean="0">
                <a:solidFill>
                  <a:srgbClr val="C00000"/>
                </a:solidFill>
                <a:latin typeface="黑体" charset="-122"/>
                <a:ea typeface="黑体"/>
              </a:rPr>
            </a:br>
            <a:r>
              <a:rPr lang="zh-CN" altLang="en-US" sz="2800" b="1" smtClean="0">
                <a:solidFill>
                  <a:srgbClr val="C00000"/>
                </a:solidFill>
                <a:latin typeface="黑体" charset="-122"/>
                <a:ea typeface="黑体"/>
              </a:rPr>
              <a:t>　　  隔窗爱竹无人问， 遣向邻房觅户钩。</a:t>
            </a:r>
          </a:p>
          <a:p>
            <a:pPr>
              <a:buFontTx/>
              <a:buNone/>
            </a:pPr>
            <a:r>
              <a:rPr lang="en-US" altLang="zh-CN" sz="2800" b="1" smtClean="0">
                <a:solidFill>
                  <a:srgbClr val="002060"/>
                </a:solidFill>
                <a:latin typeface="黑体" charset="-122"/>
                <a:ea typeface="黑体"/>
              </a:rPr>
              <a:t>[</a:t>
            </a:r>
            <a:r>
              <a:rPr lang="zh-CN" altLang="en-US" sz="2800" b="1" smtClean="0">
                <a:solidFill>
                  <a:srgbClr val="002060"/>
                </a:solidFill>
                <a:latin typeface="黑体" charset="-122"/>
                <a:ea typeface="黑体"/>
              </a:rPr>
              <a:t>注</a:t>
            </a:r>
            <a:r>
              <a:rPr lang="en-US" altLang="zh-CN" sz="2800" b="1" smtClean="0">
                <a:solidFill>
                  <a:srgbClr val="002060"/>
                </a:solidFill>
                <a:latin typeface="黑体" charset="-122"/>
                <a:ea typeface="黑体"/>
              </a:rPr>
              <a:t>]</a:t>
            </a:r>
            <a:r>
              <a:rPr lang="zh-CN" altLang="en-US" sz="2800" b="1" smtClean="0">
                <a:solidFill>
                  <a:srgbClr val="002060"/>
                </a:solidFill>
                <a:latin typeface="黑体" charset="-122"/>
                <a:ea typeface="黑体"/>
              </a:rPr>
              <a:t>（ </a:t>
            </a:r>
            <a:r>
              <a:rPr lang="en-US" altLang="zh-CN" sz="2800" b="1" smtClean="0">
                <a:solidFill>
                  <a:srgbClr val="002060"/>
                </a:solidFill>
                <a:latin typeface="黑体" charset="-122"/>
                <a:ea typeface="黑体"/>
              </a:rPr>
              <a:t>1</a:t>
            </a:r>
            <a:r>
              <a:rPr lang="zh-CN" altLang="en-US" sz="2800" b="1" smtClean="0">
                <a:solidFill>
                  <a:srgbClr val="002060"/>
                </a:solidFill>
                <a:latin typeface="黑体" charset="-122"/>
                <a:ea typeface="黑体"/>
              </a:rPr>
              <a:t>）广宣：一位善诗的僧人与作者常有往来，诗酒唱和，过从甚密。（</a:t>
            </a:r>
            <a:r>
              <a:rPr lang="en-US" altLang="zh-CN" sz="2800" b="1" smtClean="0">
                <a:solidFill>
                  <a:srgbClr val="002060"/>
                </a:solidFill>
                <a:latin typeface="黑体" charset="-122"/>
                <a:ea typeface="黑体"/>
              </a:rPr>
              <a:t>2</a:t>
            </a:r>
            <a:r>
              <a:rPr lang="zh-CN" altLang="en-US" sz="2800" b="1" smtClean="0">
                <a:solidFill>
                  <a:srgbClr val="002060"/>
                </a:solidFill>
                <a:latin typeface="黑体" charset="-122"/>
                <a:ea typeface="黑体"/>
              </a:rPr>
              <a:t>）红楼：长安城东北角的安国寺内朱红色的大楼，巍然屹立，富丽堂皇。（</a:t>
            </a:r>
            <a:r>
              <a:rPr lang="en-US" altLang="zh-CN" sz="2800" b="1" smtClean="0">
                <a:solidFill>
                  <a:srgbClr val="002060"/>
                </a:solidFill>
                <a:latin typeface="黑体" charset="-122"/>
                <a:ea typeface="黑体"/>
              </a:rPr>
              <a:t>3</a:t>
            </a:r>
            <a:r>
              <a:rPr lang="zh-CN" altLang="en-US" sz="2800" b="1" smtClean="0">
                <a:solidFill>
                  <a:srgbClr val="002060"/>
                </a:solidFill>
                <a:latin typeface="黑体" charset="-122"/>
                <a:ea typeface="黑体"/>
              </a:rPr>
              <a:t>）户钩：开门的工具。</a:t>
            </a:r>
          </a:p>
          <a:p>
            <a:pPr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黑体" charset="-122"/>
                <a:ea typeface="黑体"/>
              </a:rPr>
              <a:t>诗歌第二句中的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黑体"/>
              </a:rPr>
              <a:t>“</a:t>
            </a:r>
            <a:r>
              <a:rPr lang="zh-CN" altLang="en-US" sz="2800" b="1" smtClean="0">
                <a:solidFill>
                  <a:srgbClr val="FF0000"/>
                </a:solidFill>
                <a:latin typeface="黑体" charset="-122"/>
                <a:ea typeface="黑体"/>
              </a:rPr>
              <a:t>倚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黑体"/>
              </a:rPr>
              <a:t>”</a:t>
            </a:r>
            <a:r>
              <a:rPr lang="zh-CN" altLang="en-US" sz="2800" b="1" smtClean="0">
                <a:solidFill>
                  <a:srgbClr val="FF0000"/>
                </a:solidFill>
                <a:latin typeface="黑体" charset="-122"/>
                <a:ea typeface="黑体"/>
              </a:rPr>
              <a:t>字用得妙，试简要分析。</a:t>
            </a:r>
          </a:p>
          <a:p>
            <a:pPr>
              <a:buFontTx/>
              <a:buNone/>
            </a:pPr>
            <a:endParaRPr lang="en-US" altLang="zh-CN" sz="2800" b="1" smtClean="0">
              <a:latin typeface="黑体" charset="-122"/>
              <a:ea typeface="黑体"/>
            </a:endParaRPr>
          </a:p>
        </p:txBody>
      </p:sp>
      <p:sp>
        <p:nvSpPr>
          <p:cNvPr id="367620" name="Text Box 4"/>
          <p:cNvSpPr txBox="1">
            <a:spLocks noChangeArrowheads="1"/>
          </p:cNvSpPr>
          <p:nvPr/>
        </p:nvSpPr>
        <p:spPr bwMode="auto">
          <a:xfrm>
            <a:off x="179388" y="4365625"/>
            <a:ext cx="8836025" cy="206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0000CC"/>
                </a:solidFill>
                <a:latin typeface="Calibri" pitchFamily="34" charset="0"/>
              </a:rPr>
              <a:t>①</a:t>
            </a:r>
            <a:r>
              <a:rPr lang="en-US" altLang="zh-CN" sz="3200" b="1">
                <a:solidFill>
                  <a:srgbClr val="000099"/>
                </a:solidFill>
                <a:latin typeface="Calibri" pitchFamily="34" charset="0"/>
                <a:ea typeface="黑体"/>
              </a:rPr>
              <a:t>“</a:t>
            </a:r>
            <a:r>
              <a:rPr lang="zh-CN" altLang="en-US" sz="3200" b="1">
                <a:solidFill>
                  <a:srgbClr val="000099"/>
                </a:solidFill>
                <a:latin typeface="Calibri" pitchFamily="34" charset="0"/>
                <a:ea typeface="黑体"/>
              </a:rPr>
              <a:t>倚”，依偎之意。 </a:t>
            </a:r>
            <a:r>
              <a:rPr lang="zh-CN" altLang="en-US" b="1">
                <a:solidFill>
                  <a:srgbClr val="0000CC"/>
                </a:solidFill>
                <a:latin typeface="Calibri" pitchFamily="34" charset="0"/>
              </a:rPr>
              <a:t>②</a:t>
            </a:r>
            <a:r>
              <a:rPr lang="zh-CN" altLang="en-US" sz="3200" b="1">
                <a:solidFill>
                  <a:srgbClr val="000099"/>
                </a:solidFill>
                <a:latin typeface="Calibri" pitchFamily="34" charset="0"/>
                <a:ea typeface="黑体"/>
              </a:rPr>
              <a:t>湛蓝的天空如水洗过一</a:t>
            </a:r>
          </a:p>
          <a:p>
            <a:r>
              <a:rPr lang="zh-CN" altLang="en-US" sz="3200" b="1">
                <a:solidFill>
                  <a:srgbClr val="000099"/>
                </a:solidFill>
                <a:latin typeface="Calibri" pitchFamily="34" charset="0"/>
                <a:ea typeface="黑体"/>
              </a:rPr>
              <a:t>般明净高远与红楼相依相偎。运用拟人手法，传</a:t>
            </a:r>
          </a:p>
          <a:p>
            <a:r>
              <a:rPr lang="zh-CN" altLang="en-US" sz="3200" b="1">
                <a:solidFill>
                  <a:srgbClr val="000099"/>
                </a:solidFill>
                <a:latin typeface="Calibri" pitchFamily="34" charset="0"/>
                <a:ea typeface="黑体"/>
              </a:rPr>
              <a:t>神地描绘出红楼高耸入云的雄姿， </a:t>
            </a:r>
            <a:r>
              <a:rPr lang="zh-CN" altLang="en-US" b="1">
                <a:solidFill>
                  <a:srgbClr val="0000CC"/>
                </a:solidFill>
                <a:latin typeface="Calibri" pitchFamily="34" charset="0"/>
              </a:rPr>
              <a:t>③</a:t>
            </a:r>
            <a:r>
              <a:rPr lang="zh-CN" altLang="en-US" sz="3200" b="1">
                <a:solidFill>
                  <a:srgbClr val="000099"/>
                </a:solidFill>
                <a:latin typeface="Calibri" pitchFamily="34" charset="0"/>
                <a:ea typeface="黑体"/>
              </a:rPr>
              <a:t>流露出诗</a:t>
            </a:r>
          </a:p>
          <a:p>
            <a:r>
              <a:rPr lang="zh-CN" altLang="en-US" sz="3200" b="1">
                <a:solidFill>
                  <a:srgbClr val="000099"/>
                </a:solidFill>
                <a:latin typeface="Calibri" pitchFamily="34" charset="0"/>
                <a:ea typeface="黑体"/>
              </a:rPr>
              <a:t>人对秋日红楼景色的喜爱之情。</a:t>
            </a:r>
          </a:p>
        </p:txBody>
      </p:sp>
      <p:sp>
        <p:nvSpPr>
          <p:cNvPr id="4" name="右箭头 3">
            <a:hlinkClick r:id="rId2" action="ppaction://hlinksldjump"/>
          </p:cNvPr>
          <p:cNvSpPr/>
          <p:nvPr/>
        </p:nvSpPr>
        <p:spPr>
          <a:xfrm>
            <a:off x="8286776" y="6373368"/>
            <a:ext cx="50006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7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7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6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5" name="Picture 2" descr="1386013_162113061_2"/>
          <p:cNvPicPr>
            <a:picLocks noChangeAspect="1" noChangeArrowheads="1"/>
          </p:cNvPicPr>
          <p:nvPr/>
        </p:nvPicPr>
        <p:blipFill>
          <a:blip r:embed="rId2">
            <a:lum bright="42000"/>
          </a:blip>
          <a:stretch>
            <a:fillRect/>
          </a:stretch>
        </p:blipFill>
        <p:spPr bwMode="auto">
          <a:xfrm>
            <a:off x="0" y="0"/>
            <a:ext cx="9525000" cy="69913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1506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-242888"/>
            <a:ext cx="8229600" cy="1143001"/>
          </a:xfrm>
        </p:spPr>
        <p:txBody>
          <a:bodyPr/>
          <a:lstStyle/>
          <a:p>
            <a:r>
              <a:rPr lang="zh-CN" altLang="en-US" sz="5400" b="1" smtClean="0">
                <a:solidFill>
                  <a:srgbClr val="6600CC"/>
                </a:solidFill>
                <a:ea typeface="楷体_GB2312"/>
                <a:cs typeface="楷体_GB2312"/>
              </a:rPr>
              <a:t>炼字题型答题思路</a:t>
            </a:r>
          </a:p>
        </p:txBody>
      </p:sp>
      <p:sp>
        <p:nvSpPr>
          <p:cNvPr id="18637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857250"/>
            <a:ext cx="9324975" cy="4935538"/>
          </a:xfrm>
        </p:spPr>
        <p:txBody>
          <a:bodyPr>
            <a:normAutofit/>
          </a:bodyPr>
          <a:lstStyle/>
          <a:p>
            <a:pPr>
              <a:lnSpc>
                <a:spcPct val="60000"/>
              </a:lnSpc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    解释该字在句中的含义。</a:t>
            </a:r>
            <a:r>
              <a:rPr lang="zh-CN" altLang="en-US" sz="2800" b="1" smtClean="0">
                <a:latin typeface="黑体" charset="-122"/>
                <a:ea typeface="黑体"/>
              </a:rPr>
              <a:t>（准确，结合诗句）</a:t>
            </a:r>
          </a:p>
          <a:p>
            <a:pPr>
              <a:lnSpc>
                <a:spcPct val="60000"/>
              </a:lnSpc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    如果该字涉及到艺术手法的使用，还要结合</a:t>
            </a:r>
            <a:endParaRPr lang="en-US" altLang="zh-CN" sz="2800" b="1" smtClean="0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60000"/>
              </a:lnSpc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    艺术手法分析。有表现手法时点出。</a:t>
            </a:r>
            <a:r>
              <a:rPr lang="zh-CN" altLang="en-US" sz="2800" b="1" smtClean="0">
                <a:solidFill>
                  <a:srgbClr val="1E1C11"/>
                </a:solidFill>
                <a:latin typeface="黑体" charset="-122"/>
                <a:ea typeface="黑体"/>
              </a:rPr>
              <a:t>（具体</a:t>
            </a:r>
            <a:r>
              <a:rPr lang="zh-CN" altLang="en-US" sz="2200" b="1" smtClean="0">
                <a:solidFill>
                  <a:srgbClr val="1E1C11"/>
                </a:solidFill>
                <a:latin typeface="黑体" charset="-122"/>
                <a:ea typeface="黑体"/>
              </a:rPr>
              <a:t>）</a:t>
            </a:r>
            <a:endParaRPr lang="en-US" altLang="zh-CN" sz="2200" b="1" smtClean="0">
              <a:solidFill>
                <a:srgbClr val="1E1C11"/>
              </a:solidFill>
              <a:latin typeface="黑体" charset="-122"/>
              <a:ea typeface="黑体"/>
            </a:endParaRPr>
          </a:p>
          <a:p>
            <a:pPr>
              <a:lnSpc>
                <a:spcPct val="60000"/>
              </a:lnSpc>
              <a:buFont typeface="Arial" pitchFamily="34" charset="0"/>
              <a:buNone/>
            </a:pPr>
            <a:r>
              <a:rPr lang="zh-CN" altLang="en-US" sz="2200" b="1" smtClean="0">
                <a:solidFill>
                  <a:srgbClr val="1E1C11"/>
                </a:solidFill>
                <a:latin typeface="黑体" charset="-122"/>
                <a:ea typeface="黑体"/>
              </a:rPr>
              <a:t> </a:t>
            </a:r>
          </a:p>
          <a:p>
            <a:pPr>
              <a:lnSpc>
                <a:spcPct val="60000"/>
              </a:lnSpc>
              <a:buFontTx/>
              <a:buNone/>
            </a:pPr>
            <a:endParaRPr lang="zh-CN" altLang="en-US" sz="1900" b="1" smtClean="0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60000"/>
              </a:lnSpc>
              <a:buFontTx/>
              <a:buNone/>
            </a:pPr>
            <a:r>
              <a:rPr lang="zh-CN" altLang="en-US" sz="2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     展开联想把该字放入原句中描述景象或答出</a:t>
            </a:r>
            <a:endParaRPr lang="en-US" altLang="zh-CN" sz="2600" b="1" smtClean="0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60000"/>
              </a:lnSpc>
              <a:buFontTx/>
              <a:buNone/>
            </a:pPr>
            <a:r>
              <a:rPr lang="en-US" altLang="zh-CN" sz="2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     </a:t>
            </a:r>
            <a:r>
              <a:rPr lang="zh-CN" altLang="en-US" sz="2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写了什么景物特征或在描摹情景情态时何效果。</a:t>
            </a:r>
            <a:endParaRPr lang="en-US" altLang="zh-CN" sz="2600" b="1" smtClean="0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60000"/>
              </a:lnSpc>
              <a:buFontTx/>
              <a:buNone/>
            </a:pPr>
            <a:r>
              <a:rPr lang="en-US" altLang="zh-CN" sz="2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                                </a:t>
            </a:r>
            <a:r>
              <a:rPr lang="zh-CN" altLang="en-US" sz="2200" b="1" smtClean="0">
                <a:latin typeface="黑体" charset="-122"/>
                <a:ea typeface="黑体"/>
              </a:rPr>
              <a:t>（</a:t>
            </a:r>
            <a:r>
              <a:rPr lang="zh-CN" altLang="en-US" sz="2000" b="1" smtClean="0">
                <a:latin typeface="黑体" charset="-122"/>
                <a:ea typeface="黑体"/>
              </a:rPr>
              <a:t>具体，展开联想）</a:t>
            </a:r>
          </a:p>
          <a:p>
            <a:pPr>
              <a:lnSpc>
                <a:spcPct val="60000"/>
              </a:lnSpc>
              <a:buFontTx/>
              <a:buNone/>
            </a:pPr>
            <a:endParaRPr lang="zh-CN" altLang="en-US" sz="1900" b="1" smtClean="0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60000"/>
              </a:lnSpc>
              <a:buFontTx/>
              <a:buNone/>
            </a:pPr>
            <a:r>
              <a:rPr lang="zh-CN" altLang="en-US" sz="2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  </a:t>
            </a:r>
            <a:endParaRPr lang="zh-CN" altLang="en-US" sz="2200" b="1" smtClean="0"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60000"/>
              </a:lnSpc>
              <a:buFontTx/>
              <a:buNone/>
            </a:pPr>
            <a:r>
              <a:rPr lang="zh-CN" altLang="en-US" sz="1900" b="1" smtClean="0">
                <a:latin typeface="楷体_GB2312"/>
                <a:ea typeface="楷体_GB2312"/>
                <a:cs typeface="楷体_GB2312"/>
              </a:rPr>
              <a:t>           </a:t>
            </a:r>
          </a:p>
          <a:p>
            <a:pPr>
              <a:lnSpc>
                <a:spcPct val="60000"/>
              </a:lnSpc>
              <a:buFontTx/>
              <a:buNone/>
            </a:pPr>
            <a:r>
              <a:rPr lang="zh-CN" altLang="en-US" sz="1900" b="1" smtClean="0">
                <a:latin typeface="楷体_GB2312"/>
                <a:ea typeface="楷体_GB2312"/>
                <a:cs typeface="楷体_GB2312"/>
              </a:rPr>
              <a:t>                  </a:t>
            </a:r>
            <a:r>
              <a:rPr lang="en-US" altLang="zh-CN" sz="2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sz="2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、在诗歌情感角度起到什么作用</a:t>
            </a:r>
            <a:endParaRPr lang="en-US" altLang="zh-CN" sz="2600" b="1" smtClean="0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60000"/>
              </a:lnSpc>
              <a:buFontTx/>
              <a:buNone/>
            </a:pPr>
            <a:endParaRPr lang="en-US" altLang="zh-CN" sz="1900" b="1" smtClean="0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60000"/>
              </a:lnSpc>
              <a:buFont typeface="Arial" pitchFamily="34" charset="0"/>
              <a:buNone/>
            </a:pPr>
            <a:r>
              <a:rPr lang="en-US" altLang="zh-CN" sz="2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         2</a:t>
            </a:r>
            <a:r>
              <a:rPr lang="zh-CN" altLang="en-US" sz="2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、或描绘了某景象</a:t>
            </a:r>
            <a:r>
              <a:rPr lang="en-US" altLang="zh-CN" sz="2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(</a:t>
            </a:r>
            <a:r>
              <a:rPr lang="zh-CN" altLang="en-US" sz="2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姿态、神态、氛围、意境</a:t>
            </a:r>
            <a:r>
              <a:rPr lang="en-US" altLang="zh-CN" sz="2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)</a:t>
            </a:r>
          </a:p>
          <a:p>
            <a:pPr>
              <a:lnSpc>
                <a:spcPct val="60000"/>
              </a:lnSpc>
              <a:buFont typeface="Arial" pitchFamily="34" charset="0"/>
              <a:buNone/>
            </a:pPr>
            <a:r>
              <a:rPr lang="zh-CN" altLang="en-US" sz="1900" b="1" smtClean="0">
                <a:latin typeface="楷体_GB2312"/>
                <a:ea typeface="楷体_GB2312"/>
                <a:cs typeface="楷体_GB2312"/>
              </a:rPr>
              <a:t>      </a:t>
            </a:r>
          </a:p>
          <a:p>
            <a:pPr>
              <a:lnSpc>
                <a:spcPct val="60000"/>
              </a:lnSpc>
              <a:buFontTx/>
              <a:buNone/>
            </a:pPr>
            <a:r>
              <a:rPr lang="en-US" altLang="zh-CN" sz="1900" b="1" smtClean="0">
                <a:latin typeface="楷体_GB2312"/>
                <a:ea typeface="楷体_GB2312"/>
                <a:cs typeface="楷体_GB2312"/>
              </a:rPr>
              <a:t>                  </a:t>
            </a:r>
            <a:r>
              <a:rPr lang="en-US" altLang="zh-CN" sz="2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3 </a:t>
            </a:r>
            <a:r>
              <a:rPr lang="zh-CN" altLang="en-US" sz="2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、或表达了怎样的思想感情</a:t>
            </a:r>
          </a:p>
          <a:p>
            <a:pPr>
              <a:lnSpc>
                <a:spcPct val="60000"/>
              </a:lnSpc>
              <a:buFontTx/>
              <a:buNone/>
            </a:pPr>
            <a:r>
              <a:rPr lang="zh-CN" altLang="en-US" sz="19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   </a:t>
            </a:r>
          </a:p>
        </p:txBody>
      </p:sp>
      <p:sp>
        <p:nvSpPr>
          <p:cNvPr id="186373" name="AutoShape 5"/>
          <p:cNvSpPr/>
          <p:nvPr/>
        </p:nvSpPr>
        <p:spPr bwMode="auto">
          <a:xfrm>
            <a:off x="1643063" y="3857625"/>
            <a:ext cx="358775" cy="1727200"/>
          </a:xfrm>
          <a:prstGeom prst="leftBrace">
            <a:avLst>
              <a:gd name="adj1" fmla="val 40118"/>
              <a:gd name="adj2" fmla="val 50000"/>
            </a:avLst>
          </a:prstGeom>
          <a:noFill/>
          <a:ln w="38100">
            <a:solidFill>
              <a:schemeClr val="tx2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0" y="3929063"/>
            <a:ext cx="16271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第三步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：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875" y="1214438"/>
            <a:ext cx="1214438" cy="8302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华文中宋" panose="02010600040101010101" charset="-122"/>
                <a:ea typeface="华文中宋" panose="02010600040101010101" charset="-122"/>
              </a:rPr>
              <a:t>释词义</a:t>
            </a:r>
            <a:endParaRPr lang="en-US" altLang="zh-CN" sz="2400" b="1">
              <a:solidFill>
                <a:schemeClr val="bg2">
                  <a:lumMod val="10000"/>
                </a:schemeClr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华文中宋" panose="02010600040101010101" charset="-122"/>
                <a:ea typeface="华文中宋" panose="02010600040101010101" charset="-122"/>
              </a:rPr>
              <a:t>明手法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2857500"/>
            <a:ext cx="1357313" cy="830263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华文中宋" panose="02010600040101010101" charset="-122"/>
                <a:ea typeface="华文中宋" panose="02010600040101010101" charset="-122"/>
              </a:rPr>
              <a:t>描景象</a:t>
            </a:r>
            <a:endParaRPr lang="en-US" altLang="zh-CN" sz="2400" b="1">
              <a:solidFill>
                <a:schemeClr val="bg2">
                  <a:lumMod val="10000"/>
                </a:schemeClr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华文中宋" panose="02010600040101010101" charset="-122"/>
                <a:ea typeface="华文中宋" panose="02010600040101010101" charset="-122"/>
              </a:rPr>
              <a:t>摹情态 </a:t>
            </a:r>
          </a:p>
        </p:txBody>
      </p:sp>
      <p:sp>
        <p:nvSpPr>
          <p:cNvPr id="9" name="矩形 8"/>
          <p:cNvSpPr/>
          <p:nvPr/>
        </p:nvSpPr>
        <p:spPr>
          <a:xfrm>
            <a:off x="0" y="4572000"/>
            <a:ext cx="1357313" cy="830997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华文中宋" panose="02010600040101010101" charset="-122"/>
                <a:ea typeface="华文中宋" panose="02010600040101010101" charset="-122"/>
              </a:rPr>
              <a:t>点作用</a:t>
            </a:r>
            <a:endParaRPr lang="en-US" altLang="zh-CN" sz="2400" b="1">
              <a:solidFill>
                <a:schemeClr val="bg2">
                  <a:lumMod val="10000"/>
                </a:schemeClr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smtClean="0">
                <a:solidFill>
                  <a:schemeClr val="bg2">
                    <a:lumMod val="10000"/>
                  </a:schemeClr>
                </a:solidFill>
                <a:latin typeface="华文中宋" panose="02010600040101010101" charset="-122"/>
                <a:ea typeface="华文中宋" panose="02010600040101010101" charset="-122"/>
              </a:rPr>
              <a:t>表情感 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0" y="714375"/>
            <a:ext cx="16271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第一步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：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0" y="2286000"/>
            <a:ext cx="16271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第二步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：</a:t>
            </a:r>
            <a:endParaRPr lang="zh-CN" altLang="en-US" sz="2800">
              <a:latin typeface="Calibri" pitchFamily="34" charset="0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43049"/>
            <a:ext cx="8115328" cy="3000397"/>
          </a:xfrm>
        </p:spPr>
        <p:txBody>
          <a:bodyPr/>
          <a:lstStyle/>
          <a:p>
            <a:r>
              <a:rPr lang="zh-CN" altLang="en-US" sz="8000" b="1" smtClean="0">
                <a:solidFill>
                  <a:srgbClr val="800000"/>
                </a:solidFill>
                <a:latin typeface="隶书" pitchFamily="49" charset="-122"/>
                <a:ea typeface="隶书" pitchFamily="49" charset="-122"/>
              </a:rPr>
              <a:t>鉴赏诗词提素养</a:t>
            </a:r>
            <a:endParaRPr lang="en-US" altLang="zh-CN" sz="8000" b="1" smtClean="0">
              <a:solidFill>
                <a:srgbClr val="80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8000" b="1" smtClean="0">
                <a:solidFill>
                  <a:srgbClr val="800000"/>
                </a:solidFill>
                <a:latin typeface="隶书" pitchFamily="49" charset="-122"/>
                <a:ea typeface="隶书" pitchFamily="49" charset="-122"/>
              </a:rPr>
              <a:t>规范答题得高分</a:t>
            </a:r>
            <a:endParaRPr lang="zh-CN" altLang="en-US" sz="8000" b="1">
              <a:solidFill>
                <a:srgbClr val="80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5" name="Picture 5" descr="芭蕉图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3635375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6626" name="WordArt 4"/>
          <p:cNvSpPr>
            <a:spLocks noChangeArrowheads="1" noChangeShapeType="1" noTextEdit="1"/>
          </p:cNvSpPr>
          <p:nvPr/>
        </p:nvSpPr>
        <p:spPr bwMode="auto">
          <a:xfrm>
            <a:off x="1258888" y="2133600"/>
            <a:ext cx="6624637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课堂演练，评价提升</a:t>
            </a:r>
            <a:endParaRPr lang="zh-CN" altLang="en-US" sz="3600" kern="10">
              <a:ln w="12700">
                <a:solidFill>
                  <a:schemeClr val="tx1"/>
                </a:solidFill>
                <a:round/>
              </a:ln>
              <a:solidFill>
                <a:srgbClr val="FF0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616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（全国卷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Ⅰ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）阅读下面这首宋诗，然后回答问题。（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8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分）</a:t>
            </a:r>
          </a:p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            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江 间 作 四 首（其三）</a:t>
            </a:r>
            <a:r>
              <a:rPr lang="zh-CN" altLang="en-US" sz="3200" b="1">
                <a:solidFill>
                  <a:srgbClr val="FF0000"/>
                </a:solidFill>
                <a:ea typeface="楷体_GB2312"/>
                <a:cs typeface="楷体_GB2312"/>
              </a:rPr>
              <a:t> 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潘大临①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       西山通虎穴②，赤壁隐龙宫。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       形胜三分国，波流万世功。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       沙明拳宿鹭③，天阔退飞鸿。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       最羡渔竿客，归船雨打篷。</a:t>
            </a:r>
          </a:p>
          <a:p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r>
              <a:rPr lang="en-US" altLang="zh-CN" sz="2800" b="1">
                <a:latin typeface="楷体_GB2312"/>
                <a:ea typeface="楷体_GB2312"/>
                <a:cs typeface="楷体_GB2312"/>
              </a:rPr>
              <a:t>[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注</a:t>
            </a: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]①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潘大临</a:t>
            </a: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(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约</a:t>
            </a: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1057-1106):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黄州</a:t>
            </a: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(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今湖北黄冈</a:t>
            </a: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)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人</a:t>
            </a: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,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善诗文</a:t>
            </a: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.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曾随苏轼同游赤壁。②西山：在湖北鄂州西，山幽僻深邃。③拳宿鹭：指白鹭睡眠时一腿蜷缩的样子。</a:t>
            </a:r>
            <a:endParaRPr lang="en-US" altLang="zh-CN" sz="2800" b="1">
              <a:latin typeface="楷体_GB2312"/>
              <a:ea typeface="楷体_GB2312"/>
              <a:cs typeface="楷体_GB2312"/>
            </a:endParaRPr>
          </a:p>
          <a:p>
            <a:endParaRPr lang="zh-CN" altLang="en-US" sz="2800" b="1">
              <a:latin typeface="楷体_GB2312"/>
              <a:ea typeface="楷体_GB2312"/>
              <a:cs typeface="楷体_GB2312"/>
            </a:endParaRPr>
          </a:p>
          <a:p>
            <a:r>
              <a:rPr lang="zh-CN" altLang="en-US" sz="2800" b="1">
                <a:solidFill>
                  <a:srgbClr val="800000"/>
                </a:solidFill>
                <a:latin typeface="楷体_GB2312"/>
                <a:ea typeface="楷体_GB2312"/>
                <a:cs typeface="楷体_GB2312"/>
              </a:rPr>
              <a:t>（</a:t>
            </a:r>
            <a:r>
              <a:rPr lang="en-US" altLang="zh-CN" sz="2800" b="1">
                <a:solidFill>
                  <a:srgbClr val="800000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sz="2800" b="1">
                <a:solidFill>
                  <a:srgbClr val="800000"/>
                </a:solidFill>
                <a:latin typeface="楷体_GB2312"/>
                <a:ea typeface="楷体_GB2312"/>
                <a:cs typeface="楷体_GB2312"/>
              </a:rPr>
              <a:t>）第三联两句中各有一个字用得十分传神，请找出来，并说说这样写的好处。（</a:t>
            </a:r>
            <a:r>
              <a:rPr lang="en-US" altLang="zh-CN" sz="2800" b="1">
                <a:solidFill>
                  <a:srgbClr val="800000"/>
                </a:solidFill>
                <a:latin typeface="楷体_GB2312"/>
                <a:ea typeface="楷体_GB2312"/>
                <a:cs typeface="楷体_GB2312"/>
              </a:rPr>
              <a:t>4</a:t>
            </a:r>
            <a:r>
              <a:rPr lang="zh-CN" altLang="en-US" sz="2800" b="1">
                <a:solidFill>
                  <a:srgbClr val="800000"/>
                </a:solidFill>
                <a:latin typeface="楷体_GB2312"/>
                <a:ea typeface="楷体_GB2312"/>
                <a:cs typeface="楷体_GB2312"/>
              </a:rPr>
              <a:t>分）</a:t>
            </a:r>
          </a:p>
        </p:txBody>
      </p:sp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323850" y="3644900"/>
            <a:ext cx="84963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Text Box 2"/>
          <p:cNvSpPr txBox="1">
            <a:spLocks noChangeArrowheads="1"/>
          </p:cNvSpPr>
          <p:nvPr/>
        </p:nvSpPr>
        <p:spPr bwMode="auto">
          <a:xfrm>
            <a:off x="1403350" y="836613"/>
            <a:ext cx="6913563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88099" name="Text Box 3"/>
          <p:cNvSpPr txBox="1">
            <a:spLocks noChangeArrowheads="1"/>
          </p:cNvSpPr>
          <p:nvPr/>
        </p:nvSpPr>
        <p:spPr bwMode="auto">
          <a:xfrm>
            <a:off x="0" y="285750"/>
            <a:ext cx="9144000" cy="602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答： ①“拳” “退” 拳</a:t>
            </a:r>
            <a:r>
              <a:rPr lang="en-US" altLang="zh-CN" sz="3600" b="1"/>
              <a:t>,</a:t>
            </a:r>
            <a:r>
              <a:rPr lang="zh-CN" altLang="en-US" sz="3600" b="1">
                <a:solidFill>
                  <a:srgbClr val="FF0000"/>
                </a:solidFill>
              </a:rPr>
              <a:t>蜷缩</a:t>
            </a:r>
            <a:r>
              <a:rPr lang="en-US" altLang="zh-CN" sz="3600" b="1"/>
              <a:t>;</a:t>
            </a:r>
            <a:r>
              <a:rPr lang="zh-CN" altLang="en-US" sz="3600" b="1"/>
              <a:t>退</a:t>
            </a:r>
            <a:r>
              <a:rPr lang="en-US" altLang="zh-CN" sz="3600" b="1"/>
              <a:t>,</a:t>
            </a:r>
            <a:r>
              <a:rPr lang="zh-CN" altLang="en-US" sz="3600" b="1">
                <a:solidFill>
                  <a:srgbClr val="FF0000"/>
                </a:solidFill>
              </a:rPr>
              <a:t>向后移动                           </a:t>
            </a:r>
            <a:r>
              <a:rPr lang="zh-CN" altLang="en-US" sz="3600" b="1">
                <a:solidFill>
                  <a:srgbClr val="002060"/>
                </a:solidFill>
              </a:rPr>
              <a:t>（步骤一）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（ 白鹭蜷缩栖息在沙滩上，使沙滩都显得一片明亮</a:t>
            </a:r>
            <a:r>
              <a:rPr lang="en-US" altLang="zh-CN" sz="3200" b="1"/>
              <a:t>;</a:t>
            </a:r>
            <a:r>
              <a:rPr lang="zh-CN" altLang="en-US" sz="3200" b="1"/>
              <a:t>天空如此高远辽阔</a:t>
            </a:r>
            <a:r>
              <a:rPr lang="en-US" altLang="zh-CN" sz="3200" b="1"/>
              <a:t>, </a:t>
            </a:r>
            <a:r>
              <a:rPr lang="zh-CN" altLang="en-US" sz="3200" b="1"/>
              <a:t>高飞云端的鸿雁似乎不是在向前飞，而是向后退去</a:t>
            </a:r>
            <a:r>
              <a:rPr lang="en-US" altLang="zh-CN" sz="3200" b="1"/>
              <a:t>. </a:t>
            </a:r>
            <a:r>
              <a:rPr lang="zh-CN" altLang="en-US" sz="3200" b="1"/>
              <a:t>）</a:t>
            </a:r>
            <a:r>
              <a:rPr lang="zh-CN" altLang="en-US" sz="3600" b="1"/>
              <a:t>用“拳”字形象地表现出鹭鸟在沙滩上栖息时</a:t>
            </a:r>
            <a:r>
              <a:rPr lang="zh-CN" altLang="en-US" sz="3600" b="1">
                <a:solidFill>
                  <a:srgbClr val="FF0000"/>
                </a:solidFill>
              </a:rPr>
              <a:t>安然恬静</a:t>
            </a:r>
            <a:r>
              <a:rPr lang="zh-CN" altLang="en-US" sz="3600" b="1"/>
              <a:t>的神态；用“退”字别致、生动地表现出鸿雁在</a:t>
            </a:r>
            <a:r>
              <a:rPr lang="zh-CN" altLang="en-US" sz="3600" b="1">
                <a:solidFill>
                  <a:srgbClr val="FF0000"/>
                </a:solidFill>
              </a:rPr>
              <a:t>辽阔天空中飞行却似后退</a:t>
            </a:r>
            <a:r>
              <a:rPr lang="zh-CN" altLang="en-US" sz="3600" b="1"/>
              <a:t>的状态。</a:t>
            </a:r>
            <a:r>
              <a:rPr lang="zh-CN" altLang="en-US" sz="3600" b="1">
                <a:solidFill>
                  <a:srgbClr val="002060"/>
                </a:solidFill>
              </a:rPr>
              <a:t>（步骤二）</a:t>
            </a:r>
          </a:p>
          <a:p>
            <a:pPr>
              <a:spcBef>
                <a:spcPct val="50000"/>
              </a:spcBef>
            </a:pPr>
            <a:r>
              <a:rPr lang="zh-CN" altLang="en-US" sz="3600" b="1"/>
              <a:t>   这样写构成了作者江边所见的一幅</a:t>
            </a:r>
            <a:r>
              <a:rPr lang="zh-CN" altLang="en-US" sz="3600" b="1">
                <a:solidFill>
                  <a:srgbClr val="FF0000"/>
                </a:solidFill>
              </a:rPr>
              <a:t>静动结合</a:t>
            </a:r>
            <a:r>
              <a:rPr lang="zh-CN" altLang="en-US" sz="3600" b="1"/>
              <a:t>的画面。</a:t>
            </a:r>
            <a:r>
              <a:rPr lang="zh-CN" altLang="en-US" b="1">
                <a:latin typeface="Calibri" pitchFamily="34" charset="0"/>
              </a:rPr>
              <a:t> </a:t>
            </a:r>
            <a:r>
              <a:rPr lang="zh-CN" altLang="en-US" sz="3600" b="1">
                <a:solidFill>
                  <a:srgbClr val="002060"/>
                </a:solidFill>
              </a:rPr>
              <a:t>（步骤三）</a:t>
            </a:r>
            <a:r>
              <a:rPr lang="zh-CN" altLang="en-US" b="1">
                <a:solidFill>
                  <a:srgbClr val="002060"/>
                </a:solidFill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8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8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88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Rectangle 10"/>
          <p:cNvSpPr>
            <a:spLocks noChangeArrowheads="1"/>
          </p:cNvSpPr>
          <p:nvPr/>
        </p:nvSpPr>
        <p:spPr bwMode="auto">
          <a:xfrm>
            <a:off x="323850" y="5373688"/>
            <a:ext cx="8424863" cy="369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  <a:ea typeface="楷体_GB2312"/>
              <a:cs typeface="楷体_GB2312"/>
            </a:endParaRPr>
          </a:p>
        </p:txBody>
      </p:sp>
      <p:sp>
        <p:nvSpPr>
          <p:cNvPr id="303106" name="Text Box 2"/>
          <p:cNvSpPr txBox="1">
            <a:spLocks noChangeArrowheads="1"/>
          </p:cNvSpPr>
          <p:nvPr/>
        </p:nvSpPr>
        <p:spPr bwMode="auto">
          <a:xfrm>
            <a:off x="0" y="0"/>
            <a:ext cx="314325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黑体" charset="-122"/>
                <a:ea typeface="黑体"/>
              </a:rPr>
              <a:t>（天津） 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0" y="549275"/>
            <a:ext cx="9144000" cy="5016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 </a:t>
            </a:r>
            <a:r>
              <a:rPr lang="zh-CN" altLang="en-US" sz="400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山居即事      王维 </a:t>
            </a:r>
          </a:p>
          <a:p>
            <a:r>
              <a:rPr lang="zh-CN" altLang="en-US" sz="400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寂寞掩柴扉，苍茫对落晖。</a:t>
            </a:r>
          </a:p>
          <a:p>
            <a:r>
              <a:rPr lang="zh-CN" altLang="en-US" sz="400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鹤巢松树</a:t>
            </a:r>
            <a:r>
              <a:rPr lang="zh-CN" altLang="en-US" sz="40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遍</a:t>
            </a:r>
            <a:r>
              <a:rPr lang="zh-CN" altLang="en-US" sz="400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，人访荜门稀。 </a:t>
            </a:r>
          </a:p>
          <a:p>
            <a:r>
              <a:rPr lang="zh-CN" altLang="en-US" sz="400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绿竹含新粉，红莲落故衣。   </a:t>
            </a:r>
          </a:p>
          <a:p>
            <a:r>
              <a:rPr lang="zh-CN" altLang="en-US" sz="400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渡头烟火起，处处采菱归。</a:t>
            </a:r>
          </a:p>
          <a:p>
            <a:r>
              <a:rPr lang="en-US" altLang="zh-CN" sz="2800" b="1">
                <a:solidFill>
                  <a:srgbClr val="000066"/>
                </a:solidFill>
                <a:latin typeface="黑体" charset="-122"/>
                <a:ea typeface="黑体"/>
              </a:rPr>
              <a:t>【</a:t>
            </a:r>
            <a:r>
              <a:rPr lang="zh-CN" altLang="en-US" sz="2800" b="1">
                <a:solidFill>
                  <a:srgbClr val="000066"/>
                </a:solidFill>
                <a:latin typeface="黑体" charset="-122"/>
                <a:ea typeface="黑体"/>
              </a:rPr>
              <a:t>注释</a:t>
            </a:r>
            <a:r>
              <a:rPr lang="en-US" altLang="zh-CN" sz="2800" b="1">
                <a:solidFill>
                  <a:srgbClr val="000066"/>
                </a:solidFill>
                <a:latin typeface="黑体" charset="-122"/>
                <a:ea typeface="黑体"/>
              </a:rPr>
              <a:t>】</a:t>
            </a:r>
            <a:r>
              <a:rPr lang="zh-CN" altLang="en-US" sz="2800" b="1">
                <a:solidFill>
                  <a:srgbClr val="000066"/>
                </a:solidFill>
                <a:latin typeface="黑体" charset="-122"/>
                <a:ea typeface="黑体"/>
              </a:rPr>
              <a:t>山居，上林之中隐居。荜门，荆竹所做的门。故衣，指莲花败叶。</a:t>
            </a:r>
            <a:r>
              <a:rPr lang="en-US" altLang="zh-CN" sz="2800" b="1">
                <a:solidFill>
                  <a:srgbClr val="000066"/>
                </a:solidFill>
                <a:latin typeface="黑体" charset="-122"/>
                <a:ea typeface="黑体"/>
              </a:rPr>
              <a:t>“</a:t>
            </a:r>
            <a:r>
              <a:rPr lang="zh-CN" altLang="en-US" sz="2800" b="1">
                <a:solidFill>
                  <a:srgbClr val="000066"/>
                </a:solidFill>
                <a:latin typeface="黑体" charset="-122"/>
                <a:ea typeface="黑体"/>
              </a:rPr>
              <a:t>新粉”指竹子刚生长出来，竹节周围带有的白色的茸粉。</a:t>
            </a:r>
          </a:p>
          <a:p>
            <a:endParaRPr lang="zh-CN" altLang="en-US" sz="3600">
              <a:solidFill>
                <a:srgbClr val="0000FF"/>
              </a:solidFill>
              <a:latin typeface="黑体" charset="-122"/>
              <a:ea typeface="黑体"/>
            </a:endParaRPr>
          </a:p>
        </p:txBody>
      </p:sp>
      <p:sp>
        <p:nvSpPr>
          <p:cNvPr id="303109" name="Text Box 5"/>
          <p:cNvSpPr txBox="1">
            <a:spLocks noChangeArrowheads="1"/>
          </p:cNvSpPr>
          <p:nvPr/>
        </p:nvSpPr>
        <p:spPr bwMode="auto">
          <a:xfrm>
            <a:off x="4716463" y="4365625"/>
            <a:ext cx="44275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zh-CN" sz="3200">
              <a:latin typeface="黑体" charset="-122"/>
              <a:ea typeface="黑体"/>
            </a:endParaRPr>
          </a:p>
        </p:txBody>
      </p:sp>
      <p:sp>
        <p:nvSpPr>
          <p:cNvPr id="27653" name="Text Box 8"/>
          <p:cNvSpPr txBox="1">
            <a:spLocks noChangeArrowheads="1"/>
          </p:cNvSpPr>
          <p:nvPr/>
        </p:nvSpPr>
        <p:spPr bwMode="auto">
          <a:xfrm>
            <a:off x="250825" y="4437063"/>
            <a:ext cx="7777163" cy="685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Calibri" pitchFamily="34" charset="0"/>
            </a:endParaRPr>
          </a:p>
        </p:txBody>
      </p:sp>
      <p:sp>
        <p:nvSpPr>
          <p:cNvPr id="303113" name="Text Box 9"/>
          <p:cNvSpPr txBox="1">
            <a:spLocks noChangeArrowheads="1"/>
          </p:cNvSpPr>
          <p:nvPr/>
        </p:nvSpPr>
        <p:spPr bwMode="auto">
          <a:xfrm>
            <a:off x="0" y="4143375"/>
            <a:ext cx="9144000" cy="271462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800000"/>
                </a:solidFill>
                <a:latin typeface="楷体_GB2312"/>
                <a:ea typeface="楷体_GB2312"/>
                <a:cs typeface="楷体_GB2312"/>
              </a:rPr>
              <a:t>   </a:t>
            </a:r>
            <a:r>
              <a:rPr lang="en-US" altLang="zh-CN" sz="4300" b="1">
                <a:solidFill>
                  <a:srgbClr val="800000"/>
                </a:solidFill>
                <a:latin typeface="楷体_GB2312"/>
                <a:ea typeface="楷体_GB2312"/>
                <a:cs typeface="楷体_GB2312"/>
              </a:rPr>
              <a:t>“</a:t>
            </a:r>
            <a:r>
              <a:rPr lang="zh-CN" altLang="en-US" sz="4300" b="1">
                <a:solidFill>
                  <a:srgbClr val="800000"/>
                </a:solidFill>
                <a:latin typeface="楷体_GB2312"/>
                <a:ea typeface="楷体_GB2312"/>
                <a:cs typeface="楷体_GB2312"/>
              </a:rPr>
              <a:t>遍”是多的意思；颔联中“遍”字写出了松茂鹤多，与表现来访者少的“稀”字形成对比；突出了山居环境的幽静。 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5214938"/>
            <a:ext cx="9144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简析“遍”字在颔联中的表达效果。</a:t>
            </a:r>
            <a:r>
              <a:rPr lang="en-US" altLang="zh-CN" sz="3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hlinkClick r:id="rId2" action="ppaction://hlinksldjump"/>
              </a:rPr>
              <a:t>(4</a:t>
            </a:r>
            <a:r>
              <a:rPr lang="zh-CN" altLang="en-US" sz="3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hlinkClick r:id="rId2" action="ppaction://hlinksldjump"/>
              </a:rPr>
              <a:t>分</a:t>
            </a:r>
            <a:r>
              <a:rPr lang="en-US" altLang="zh-CN" sz="3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hlinkClick r:id="rId2" action="ppaction://hlinksldjump"/>
              </a:rPr>
              <a:t>)</a:t>
            </a:r>
            <a:endParaRPr lang="en-US" altLang="zh-CN" sz="36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109" grpId="0"/>
      <p:bldP spid="303113" grpId="1"/>
      <p:bldP spid="8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620713"/>
            <a:ext cx="9144000" cy="4525962"/>
          </a:xfrm>
        </p:spPr>
        <p:txBody>
          <a:bodyPr/>
          <a:lstStyle/>
          <a:p>
            <a:r>
              <a:rPr lang="zh-CN" altLang="en-US" smtClean="0"/>
              <a:t>     </a:t>
            </a:r>
            <a:r>
              <a:rPr lang="zh-CN" altLang="en-US" sz="4000" b="1" smtClean="0">
                <a:latin typeface="黑体" charset="-122"/>
                <a:ea typeface="黑体"/>
              </a:rPr>
              <a:t>春夜别友人      陈子昂</a:t>
            </a:r>
          </a:p>
          <a:p>
            <a:r>
              <a:rPr lang="zh-CN" altLang="en-US" sz="4000" b="1" smtClean="0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银烛吐青烟，金樽对绮筵。</a:t>
            </a:r>
          </a:p>
          <a:p>
            <a:r>
              <a:rPr lang="zh-CN" altLang="en-US" sz="4000" b="1" smtClean="0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离堂思琴瑟，别路绕山川。</a:t>
            </a:r>
          </a:p>
          <a:p>
            <a:r>
              <a:rPr lang="zh-CN" altLang="en-US" sz="4000" b="1" smtClean="0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明月隐高树，长河没晓天。</a:t>
            </a:r>
          </a:p>
          <a:p>
            <a:r>
              <a:rPr lang="zh-CN" altLang="en-US" sz="4000" b="1" smtClean="0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悠悠洛阳道，此会在何年。</a:t>
            </a:r>
          </a:p>
          <a:p>
            <a:endParaRPr lang="zh-CN" altLang="en-US" sz="4000" smtClean="0">
              <a:solidFill>
                <a:srgbClr val="000066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34147" name="Rectangle 3"/>
          <p:cNvSpPr>
            <a:spLocks noChangeArrowheads="1"/>
          </p:cNvSpPr>
          <p:nvPr/>
        </p:nvSpPr>
        <p:spPr bwMode="auto">
          <a:xfrm>
            <a:off x="0" y="5118100"/>
            <a:ext cx="9144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endParaRPr lang="zh-CN" altLang="en-US" sz="3600" b="1">
              <a:solidFill>
                <a:schemeClr val="accent2"/>
              </a:solidFill>
              <a:latin typeface="Calibri" pitchFamily="34" charset="0"/>
              <a:ea typeface="黑体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357688"/>
            <a:ext cx="9144000" cy="114300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ct val="0"/>
              </a:spcAft>
              <a:defRPr/>
            </a:pPr>
            <a:r>
              <a:rPr lang="zh-CN" altLang="en-US" sz="4000" b="1">
                <a:solidFill>
                  <a:srgbClr val="800000"/>
                </a:solidFill>
                <a:latin typeface="黑体" charset="-122"/>
                <a:ea typeface="黑体"/>
              </a:rPr>
              <a:t>简要分析</a:t>
            </a:r>
            <a:r>
              <a:rPr lang="zh-CN" altLang="en-US" sz="4000" b="1">
                <a:solidFill>
                  <a:srgbClr val="800000"/>
                </a:solidFill>
                <a:latin typeface="Arial"/>
                <a:ea typeface="黑体"/>
              </a:rPr>
              <a:t>“</a:t>
            </a:r>
            <a:r>
              <a:rPr lang="zh-CN" altLang="en-US" sz="4000" b="1">
                <a:solidFill>
                  <a:srgbClr val="800000"/>
                </a:solidFill>
                <a:latin typeface="黑体" charset="-122"/>
                <a:ea typeface="黑体"/>
              </a:rPr>
              <a:t>明月隐高树，长河没晓天</a:t>
            </a:r>
            <a:r>
              <a:rPr lang="zh-CN" altLang="en-US" sz="4000" b="1">
                <a:solidFill>
                  <a:srgbClr val="800000"/>
                </a:solidFill>
                <a:latin typeface="Arial"/>
                <a:ea typeface="黑体"/>
              </a:rPr>
              <a:t>”</a:t>
            </a:r>
            <a:r>
              <a:rPr lang="zh-CN" altLang="en-US" sz="4000" b="1">
                <a:solidFill>
                  <a:srgbClr val="800000"/>
                </a:solidFill>
                <a:latin typeface="黑体" charset="-122"/>
                <a:ea typeface="黑体"/>
              </a:rPr>
              <a:t>一联中</a:t>
            </a:r>
            <a:r>
              <a:rPr lang="zh-CN" altLang="en-US" sz="4000" b="1">
                <a:solidFill>
                  <a:srgbClr val="800000"/>
                </a:solidFill>
                <a:latin typeface="Arial"/>
                <a:ea typeface="黑体"/>
              </a:rPr>
              <a:t>“</a:t>
            </a:r>
            <a:r>
              <a:rPr lang="zh-CN" altLang="en-US" sz="4000" b="1">
                <a:solidFill>
                  <a:srgbClr val="800000"/>
                </a:solidFill>
                <a:latin typeface="黑体" charset="-122"/>
                <a:ea typeface="黑体"/>
              </a:rPr>
              <a:t>隐</a:t>
            </a:r>
            <a:r>
              <a:rPr lang="zh-CN" altLang="en-US" sz="4000" b="1">
                <a:solidFill>
                  <a:srgbClr val="800000"/>
                </a:solidFill>
                <a:latin typeface="Arial"/>
                <a:ea typeface="黑体"/>
              </a:rPr>
              <a:t>”“</a:t>
            </a:r>
            <a:r>
              <a:rPr lang="zh-CN" altLang="en-US" sz="4000" b="1">
                <a:solidFill>
                  <a:srgbClr val="800000"/>
                </a:solidFill>
                <a:latin typeface="黑体" charset="-122"/>
                <a:ea typeface="黑体"/>
              </a:rPr>
              <a:t>没</a:t>
            </a:r>
            <a:r>
              <a:rPr lang="zh-CN" altLang="en-US" sz="4000" b="1">
                <a:solidFill>
                  <a:srgbClr val="800000"/>
                </a:solidFill>
                <a:latin typeface="Arial"/>
                <a:ea typeface="黑体"/>
              </a:rPr>
              <a:t>”</a:t>
            </a:r>
            <a:r>
              <a:rPr lang="zh-CN" altLang="en-US" sz="4000" b="1">
                <a:solidFill>
                  <a:srgbClr val="800000"/>
                </a:solidFill>
                <a:latin typeface="黑体" charset="-122"/>
                <a:ea typeface="黑体"/>
              </a:rPr>
              <a:t>两字的表达效果。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476250"/>
            <a:ext cx="7451725" cy="4525963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 smtClean="0">
                <a:solidFill>
                  <a:srgbClr val="FF3300"/>
                </a:solidFill>
                <a:ea typeface="黑体"/>
              </a:rPr>
              <a:t>        “隐”字在诗中是“隐没（于）”之意</a:t>
            </a:r>
            <a:r>
              <a:rPr lang="zh-CN" altLang="en-US" sz="4000" b="1" smtClean="0">
                <a:ea typeface="黑体"/>
              </a:rPr>
              <a:t>，写出高高的树阴遮住了西沉的明月</a:t>
            </a:r>
            <a:r>
              <a:rPr lang="zh-CN" altLang="en-US" sz="4000" b="1" smtClean="0">
                <a:solidFill>
                  <a:srgbClr val="FF3300"/>
                </a:solidFill>
                <a:ea typeface="黑体"/>
              </a:rPr>
              <a:t>；“没”字在诗中是“淹没（于）”之意</a:t>
            </a:r>
            <a:r>
              <a:rPr lang="zh-CN" altLang="en-US" sz="4000" b="1" smtClean="0">
                <a:ea typeface="黑体"/>
              </a:rPr>
              <a:t>，写出了银河淹没在破晓的曙光中，</a:t>
            </a:r>
            <a:r>
              <a:rPr lang="zh-CN" altLang="en-US" sz="4000" b="1" smtClean="0">
                <a:solidFill>
                  <a:srgbClr val="002060"/>
                </a:solidFill>
                <a:ea typeface="黑体"/>
              </a:rPr>
              <a:t>衬托出时光催人离别，难舍难分的心绪。</a:t>
            </a:r>
          </a:p>
          <a:p>
            <a:endParaRPr lang="zh-CN" altLang="en-US" sz="4000" smtClean="0">
              <a:ea typeface="黑体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Text Box 3"/>
          <p:cNvSpPr txBox="1">
            <a:spLocks noChangeArrowheads="1"/>
          </p:cNvSpPr>
          <p:nvPr/>
        </p:nvSpPr>
        <p:spPr bwMode="auto">
          <a:xfrm>
            <a:off x="1042988" y="0"/>
            <a:ext cx="48244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endParaRPr lang="zh-CN" altLang="zh-CN" sz="3200">
              <a:latin typeface="黑体" charset="-122"/>
              <a:ea typeface="黑体"/>
            </a:endParaRPr>
          </a:p>
        </p:txBody>
      </p:sp>
      <p:sp>
        <p:nvSpPr>
          <p:cNvPr id="243717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683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黑体" charset="-122"/>
                <a:ea typeface="黑体"/>
              </a:rPr>
              <a:t> </a:t>
            </a:r>
          </a:p>
          <a:p>
            <a:r>
              <a:rPr lang="zh-CN" altLang="en-US" sz="3600">
                <a:latin typeface="黑体" charset="-122"/>
                <a:ea typeface="黑体"/>
              </a:rPr>
              <a:t>          山行即事   宋</a:t>
            </a:r>
            <a:r>
              <a:rPr lang="en-US" altLang="zh-CN" sz="3600">
                <a:latin typeface="Times New Roman" pitchFamily="18" charset="0"/>
                <a:ea typeface="黑体"/>
              </a:rPr>
              <a:t>·</a:t>
            </a:r>
            <a:r>
              <a:rPr lang="zh-CN" altLang="en-US" sz="3600">
                <a:latin typeface="黑体" charset="-122"/>
                <a:ea typeface="黑体"/>
              </a:rPr>
              <a:t>王 质</a:t>
            </a:r>
          </a:p>
          <a:p>
            <a:pPr algn="ctr"/>
            <a:r>
              <a:rPr lang="zh-CN" altLang="en-US" sz="3600">
                <a:latin typeface="黑体" charset="-122"/>
                <a:ea typeface="黑体"/>
              </a:rPr>
              <a:t>浮云在空碧</a:t>
            </a:r>
            <a:r>
              <a:rPr lang="en-US" altLang="zh-CN" sz="3600">
                <a:latin typeface="黑体" charset="-122"/>
                <a:ea typeface="黑体"/>
              </a:rPr>
              <a:t>,</a:t>
            </a:r>
            <a:r>
              <a:rPr lang="zh-CN" altLang="en-US" sz="3600">
                <a:latin typeface="黑体" charset="-122"/>
                <a:ea typeface="黑体"/>
              </a:rPr>
              <a:t>来往议阴晴。</a:t>
            </a:r>
          </a:p>
          <a:p>
            <a:pPr algn="ctr"/>
            <a:r>
              <a:rPr lang="zh-CN" altLang="en-US" sz="3600">
                <a:latin typeface="黑体" charset="-122"/>
                <a:ea typeface="黑体"/>
              </a:rPr>
              <a:t>荷雨洒衣湿</a:t>
            </a:r>
            <a:r>
              <a:rPr lang="en-US" altLang="zh-CN" sz="3600">
                <a:latin typeface="黑体" charset="-122"/>
                <a:ea typeface="黑体"/>
              </a:rPr>
              <a:t>,</a:t>
            </a:r>
            <a:r>
              <a:rPr lang="zh-CN" altLang="en-US" sz="3600">
                <a:latin typeface="黑体" charset="-122"/>
                <a:ea typeface="黑体"/>
              </a:rPr>
              <a:t>蘋风吹袖清。</a:t>
            </a:r>
          </a:p>
          <a:p>
            <a:pPr algn="ctr"/>
            <a:r>
              <a:rPr lang="zh-CN" altLang="en-US" sz="3600">
                <a:latin typeface="黑体" charset="-122"/>
                <a:ea typeface="黑体"/>
              </a:rPr>
              <a:t>鹊声喧日出</a:t>
            </a:r>
            <a:r>
              <a:rPr lang="en-US" altLang="zh-CN" sz="3600">
                <a:latin typeface="黑体" charset="-122"/>
                <a:ea typeface="黑体"/>
              </a:rPr>
              <a:t>,</a:t>
            </a:r>
            <a:r>
              <a:rPr lang="zh-CN" altLang="en-US" sz="3600">
                <a:latin typeface="黑体" charset="-122"/>
                <a:ea typeface="黑体"/>
              </a:rPr>
              <a:t>鸥性狎波平。</a:t>
            </a:r>
          </a:p>
          <a:p>
            <a:pPr algn="ctr"/>
            <a:r>
              <a:rPr lang="zh-CN" altLang="en-US" sz="3600">
                <a:latin typeface="黑体" charset="-122"/>
                <a:ea typeface="黑体"/>
              </a:rPr>
              <a:t>山色不言语</a:t>
            </a:r>
            <a:r>
              <a:rPr lang="en-US" altLang="zh-CN" sz="3600">
                <a:latin typeface="黑体" charset="-122"/>
                <a:ea typeface="黑体"/>
              </a:rPr>
              <a:t>,</a:t>
            </a:r>
            <a:r>
              <a:rPr lang="zh-CN" altLang="en-US" sz="3600">
                <a:latin typeface="黑体" charset="-122"/>
                <a:ea typeface="黑体"/>
              </a:rPr>
              <a:t>唤醒三日酲。</a:t>
            </a:r>
          </a:p>
          <a:p>
            <a:r>
              <a:rPr lang="zh-CN" altLang="en-US" sz="3600">
                <a:solidFill>
                  <a:srgbClr val="FF0000"/>
                </a:solidFill>
                <a:latin typeface="黑体" charset="-122"/>
                <a:ea typeface="黑体"/>
              </a:rPr>
              <a:t>首联中最生动传神的字是哪个，为什么？</a:t>
            </a:r>
            <a:r>
              <a:rPr lang="en-US" altLang="zh-CN" sz="3600">
                <a:solidFill>
                  <a:srgbClr val="FF0000"/>
                </a:solidFill>
                <a:latin typeface="黑体" charset="-122"/>
                <a:ea typeface="黑体"/>
              </a:rPr>
              <a:t>4</a:t>
            </a:r>
            <a:r>
              <a:rPr lang="zh-CN" altLang="en-US" sz="3600">
                <a:solidFill>
                  <a:srgbClr val="FF0000"/>
                </a:solidFill>
                <a:latin typeface="黑体" charset="-122"/>
                <a:ea typeface="黑体"/>
              </a:rPr>
              <a:t>分</a:t>
            </a:r>
          </a:p>
          <a:p>
            <a:r>
              <a:rPr lang="zh-CN" altLang="en-US" sz="3800">
                <a:solidFill>
                  <a:srgbClr val="0000CC"/>
                </a:solidFill>
                <a:latin typeface="黑体" charset="-122"/>
                <a:ea typeface="黑体"/>
              </a:rPr>
              <a:t>①</a:t>
            </a:r>
            <a:r>
              <a:rPr lang="zh-CN" altLang="en-US" sz="3800">
                <a:solidFill>
                  <a:srgbClr val="0000CC"/>
                </a:solidFill>
                <a:latin typeface="Times New Roman" pitchFamily="18" charset="0"/>
                <a:ea typeface="黑体"/>
              </a:rPr>
              <a:t>“</a:t>
            </a:r>
            <a:r>
              <a:rPr lang="zh-CN" altLang="en-US" sz="3800">
                <a:solidFill>
                  <a:srgbClr val="0000CC"/>
                </a:solidFill>
                <a:latin typeface="黑体" charset="-122"/>
                <a:ea typeface="黑体"/>
              </a:rPr>
              <a:t>议</a:t>
            </a:r>
            <a:r>
              <a:rPr lang="zh-CN" altLang="en-US" sz="3800">
                <a:solidFill>
                  <a:srgbClr val="0000CC"/>
                </a:solidFill>
                <a:latin typeface="Times New Roman" pitchFamily="18" charset="0"/>
                <a:ea typeface="黑体"/>
              </a:rPr>
              <a:t>”</a:t>
            </a:r>
            <a:r>
              <a:rPr lang="en-US" altLang="zh-CN" sz="3800">
                <a:solidFill>
                  <a:srgbClr val="0000CC"/>
                </a:solidFill>
                <a:latin typeface="黑体" charset="-122"/>
                <a:ea typeface="黑体"/>
              </a:rPr>
              <a:t>,</a:t>
            </a:r>
            <a:r>
              <a:rPr lang="zh-CN" altLang="en-US" sz="3800">
                <a:solidFill>
                  <a:srgbClr val="0000CC"/>
                </a:solidFill>
                <a:latin typeface="黑体" charset="-122"/>
                <a:ea typeface="黑体"/>
              </a:rPr>
              <a:t>议论，讨论（</a:t>
            </a:r>
            <a:r>
              <a:rPr lang="en-US" altLang="zh-CN" sz="3800">
                <a:solidFill>
                  <a:srgbClr val="0000CC"/>
                </a:solidFill>
                <a:latin typeface="黑体" charset="-122"/>
                <a:ea typeface="黑体"/>
              </a:rPr>
              <a:t>1</a:t>
            </a:r>
            <a:r>
              <a:rPr lang="zh-CN" altLang="en-US" sz="3800">
                <a:solidFill>
                  <a:srgbClr val="0000CC"/>
                </a:solidFill>
                <a:latin typeface="黑体" charset="-122"/>
                <a:ea typeface="黑体"/>
              </a:rPr>
              <a:t>分）；②运用拟人的手法，描绘了天空的云块来来往往，忽聚忽散，仿佛在讨论要不要下雨，笔法轻快（</a:t>
            </a:r>
            <a:r>
              <a:rPr lang="en-US" altLang="zh-CN" sz="3800">
                <a:solidFill>
                  <a:srgbClr val="0000CC"/>
                </a:solidFill>
                <a:latin typeface="黑体" charset="-122"/>
                <a:ea typeface="黑体"/>
              </a:rPr>
              <a:t>2</a:t>
            </a:r>
            <a:r>
              <a:rPr lang="zh-CN" altLang="en-US" sz="3800">
                <a:solidFill>
                  <a:srgbClr val="0000CC"/>
                </a:solidFill>
                <a:latin typeface="黑体" charset="-122"/>
                <a:ea typeface="黑体"/>
              </a:rPr>
              <a:t>分）；③表达了诗人喜悦的心情（</a:t>
            </a:r>
            <a:r>
              <a:rPr lang="en-US" altLang="zh-CN" sz="3800">
                <a:solidFill>
                  <a:srgbClr val="0000CC"/>
                </a:solidFill>
                <a:latin typeface="黑体" charset="-122"/>
                <a:ea typeface="黑体"/>
              </a:rPr>
              <a:t>1</a:t>
            </a:r>
            <a:r>
              <a:rPr lang="zh-CN" altLang="en-US" sz="3800">
                <a:solidFill>
                  <a:srgbClr val="0000CC"/>
                </a:solidFill>
                <a:latin typeface="黑体" charset="-122"/>
                <a:ea typeface="黑体"/>
              </a:rPr>
              <a:t>分）。</a:t>
            </a:r>
          </a:p>
        </p:txBody>
      </p:sp>
      <p:sp>
        <p:nvSpPr>
          <p:cNvPr id="30723" name="Text Box 8"/>
          <p:cNvSpPr txBox="1">
            <a:spLocks noChangeArrowheads="1"/>
          </p:cNvSpPr>
          <p:nvPr/>
        </p:nvSpPr>
        <p:spPr bwMode="auto">
          <a:xfrm>
            <a:off x="4643438" y="1600200"/>
            <a:ext cx="42719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>
                <a:latin typeface="宋体" pitchFamily="2" charset="-122"/>
                <a:ea typeface="仿宋_GB2312"/>
                <a:cs typeface="仿宋_GB2312"/>
              </a:rPr>
              <a:t>    </a:t>
            </a:r>
            <a:endParaRPr lang="en-US" altLang="zh-CN" sz="2400">
              <a:latin typeface="Calibri" pitchFamily="34" charset="0"/>
              <a:ea typeface="黑体"/>
            </a:endParaRPr>
          </a:p>
        </p:txBody>
      </p:sp>
      <p:sp>
        <p:nvSpPr>
          <p:cNvPr id="30724" name="Text Box 9"/>
          <p:cNvSpPr txBox="1">
            <a:spLocks noChangeArrowheads="1"/>
          </p:cNvSpPr>
          <p:nvPr/>
        </p:nvSpPr>
        <p:spPr bwMode="auto">
          <a:xfrm>
            <a:off x="4787900" y="4292600"/>
            <a:ext cx="4114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>
                <a:solidFill>
                  <a:srgbClr val="000099"/>
                </a:solidFill>
                <a:latin typeface="宋体" pitchFamily="2" charset="-122"/>
              </a:rPr>
              <a:t>   </a:t>
            </a:r>
            <a:endParaRPr lang="en-US" altLang="zh-CN" sz="2800">
              <a:solidFill>
                <a:srgbClr val="000099"/>
              </a:solidFill>
              <a:latin typeface="Calibri" pitchFamily="34" charset="0"/>
              <a:ea typeface="黑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37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37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37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44" name="Picture 9" descr="0210h02"/>
          <p:cNvPicPr>
            <a:picLocks noChangeAspect="1" noChangeArrowheads="1"/>
          </p:cNvPicPr>
          <p:nvPr/>
        </p:nvPicPr>
        <p:blipFill>
          <a:blip r:embed="rId2"/>
          <a:srcRect l="43939" t="14142"/>
          <a:stretch>
            <a:fillRect/>
          </a:stretch>
        </p:blipFill>
        <p:spPr bwMode="auto">
          <a:xfrm>
            <a:off x="8331200" y="1484313"/>
            <a:ext cx="812800" cy="537368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714480" y="214290"/>
            <a:ext cx="6417141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3333FF"/>
                </a:solidFill>
                <a:latin typeface="Calibri" pitchFamily="34" charset="0"/>
                <a:ea typeface="华文新魏" panose="02010800040101010101" charset="-122"/>
                <a:cs typeface="华文新魏" panose="02010800040101010101" charset="-122"/>
              </a:rPr>
              <a:t>一字不同，境界迥异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14282" y="1357298"/>
            <a:ext cx="892971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ea typeface="华文行楷" panose="02010800040101010101" charset="-122"/>
                <a:cs typeface="华文行楷" panose="02010800040101010101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轻风</a:t>
            </a:r>
            <a:r>
              <a:rPr lang="en-US" altLang="zh-CN" sz="48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____</a:t>
            </a:r>
            <a:r>
              <a:rPr lang="zh-CN" altLang="en-US" sz="48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细柳，淡月</a:t>
            </a:r>
            <a:r>
              <a:rPr lang="en-US" altLang="zh-CN" sz="48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____</a:t>
            </a:r>
            <a:r>
              <a:rPr lang="zh-CN" altLang="en-US" sz="48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梅花</a:t>
            </a:r>
            <a:r>
              <a:rPr lang="zh-CN" altLang="en-US" sz="4800" b="1">
                <a:solidFill>
                  <a:srgbClr val="FF0000"/>
                </a:solidFill>
                <a:ea typeface="华文行楷" panose="02010800040101010101" charset="-122"/>
                <a:cs typeface="华文行楷" panose="02010800040101010101" charset="-122"/>
              </a:rPr>
              <a:t>”</a:t>
            </a:r>
            <a:endParaRPr lang="zh-CN" altLang="en-US" sz="4800" b="1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857224" y="2786058"/>
            <a:ext cx="802481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苏东坡：“轻风</a:t>
            </a:r>
            <a:r>
              <a:rPr lang="zh-CN" altLang="en-US" sz="3600" b="1">
                <a:solidFill>
                  <a:srgbClr val="0066C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摇</a:t>
            </a:r>
            <a:r>
              <a:rPr lang="zh-CN" altLang="en-US" sz="3600" b="1">
                <a:latin typeface="Calibri" pitchFamily="34" charset="0"/>
              </a:rPr>
              <a:t>细柳，淡月</a:t>
            </a:r>
            <a:r>
              <a:rPr lang="zh-CN" altLang="en-US" sz="3600" b="1">
                <a:solidFill>
                  <a:srgbClr val="0066C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映</a:t>
            </a:r>
            <a:r>
              <a:rPr lang="zh-CN" altLang="en-US" sz="3600" b="1">
                <a:latin typeface="Calibri" pitchFamily="34" charset="0"/>
              </a:rPr>
              <a:t>梅花。” 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928662" y="3571876"/>
            <a:ext cx="79216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黄庭坚：“轻风</a:t>
            </a:r>
            <a:r>
              <a:rPr lang="zh-CN" altLang="en-US" sz="3600" b="1">
                <a:solidFill>
                  <a:srgbClr val="0066C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舞</a:t>
            </a:r>
            <a:r>
              <a:rPr lang="zh-CN" altLang="en-US" sz="3600" b="1">
                <a:latin typeface="Calibri" pitchFamily="34" charset="0"/>
              </a:rPr>
              <a:t>细柳，淡月</a:t>
            </a:r>
            <a:r>
              <a:rPr lang="zh-CN" altLang="en-US" sz="3600" b="1">
                <a:solidFill>
                  <a:srgbClr val="0066C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隐</a:t>
            </a:r>
            <a:r>
              <a:rPr lang="zh-CN" altLang="en-US" sz="3600" b="1">
                <a:latin typeface="Calibri" pitchFamily="34" charset="0"/>
              </a:rPr>
              <a:t>梅花。”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857224" y="4357694"/>
            <a:ext cx="7921625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苏小妹：“轻风</a:t>
            </a:r>
            <a:r>
              <a:rPr lang="zh-CN" altLang="en-US" sz="3600" b="1">
                <a:solidFill>
                  <a:srgbClr val="0066C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扶</a:t>
            </a:r>
            <a:r>
              <a:rPr lang="zh-CN" altLang="en-US" sz="3600" b="1">
                <a:latin typeface="Calibri" pitchFamily="34" charset="0"/>
              </a:rPr>
              <a:t>细柳，淡月</a:t>
            </a:r>
            <a:r>
              <a:rPr lang="zh-CN" altLang="en-US" sz="3600" b="1">
                <a:solidFill>
                  <a:srgbClr val="0066CC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失</a:t>
            </a:r>
            <a:r>
              <a:rPr lang="zh-CN" altLang="en-US" sz="3600" b="1">
                <a:latin typeface="Calibri" pitchFamily="34" charset="0"/>
              </a:rPr>
              <a:t>梅花。”</a:t>
            </a:r>
          </a:p>
          <a:p>
            <a:endParaRPr lang="en-US" altLang="zh-CN" sz="3600" b="1">
              <a:latin typeface="Calibri" pitchFamily="34" charset="0"/>
            </a:endParaRPr>
          </a:p>
        </p:txBody>
      </p:sp>
      <p:pic>
        <p:nvPicPr>
          <p:cNvPr id="14343" name="Picture 8" descr="tn_sucai270320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1141413" cy="9017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0" grpId="1"/>
      <p:bldP spid="4101" grpId="2"/>
      <p:bldP spid="4102" grpId="3"/>
      <p:bldP spid="4103" grpId="4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WordArt 4"/>
          <p:cNvSpPr>
            <a:spLocks noChangeArrowheads="1" noChangeShapeType="1" noTextEdit="1"/>
          </p:cNvSpPr>
          <p:nvPr/>
        </p:nvSpPr>
        <p:spPr bwMode="auto">
          <a:xfrm>
            <a:off x="2195513" y="1916113"/>
            <a:ext cx="6408737" cy="1944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chemeClr val="tx1"/>
                  </a:solidFill>
                  <a:round/>
                </a:ln>
                <a:solidFill>
                  <a:srgbClr val="00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课堂延伸，参悟高考</a:t>
            </a:r>
            <a:endParaRPr lang="zh-CN" altLang="en-US" sz="3600" kern="10">
              <a:ln w="12700">
                <a:solidFill>
                  <a:schemeClr val="tx1"/>
                </a:solidFill>
                <a:round/>
              </a:ln>
              <a:solidFill>
                <a:srgbClr val="000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1746" name="Picture 5" descr="1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324975" cy="576103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smtClean="0">
                <a:latin typeface="黑体" charset="-122"/>
                <a:ea typeface="黑体"/>
              </a:rPr>
              <a:t>（</a:t>
            </a:r>
            <a:r>
              <a:rPr lang="en-US" altLang="zh-CN" sz="3600" b="1" smtClean="0">
                <a:latin typeface="黑体" charset="-122"/>
                <a:ea typeface="黑体"/>
              </a:rPr>
              <a:t>2009</a:t>
            </a:r>
            <a:r>
              <a:rPr lang="zh-CN" altLang="en-US" sz="3600" b="1" smtClean="0">
                <a:latin typeface="黑体" charset="-122"/>
                <a:ea typeface="黑体"/>
              </a:rPr>
              <a:t>年四川卷）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smtClean="0">
                <a:latin typeface="黑体" charset="-122"/>
                <a:ea typeface="黑体"/>
              </a:rPr>
              <a:t>   秋夜将晓出篱门迎凉有感 </a:t>
            </a:r>
            <a:r>
              <a:rPr lang="zh-CN" altLang="en-US" b="1" smtClean="0">
                <a:latin typeface="黑体" charset="-122"/>
                <a:ea typeface="黑体"/>
              </a:rPr>
              <a:t>陆</a:t>
            </a:r>
            <a:r>
              <a:rPr lang="zh-CN" altLang="en-US" b="1" smtClean="0">
                <a:latin typeface="Times New Roman" pitchFamily="18" charset="0"/>
                <a:ea typeface="黑体"/>
              </a:rPr>
              <a:t> </a:t>
            </a:r>
            <a:r>
              <a:rPr lang="zh-CN" altLang="en-US" b="1" smtClean="0">
                <a:latin typeface="黑体" charset="-122"/>
                <a:ea typeface="黑体"/>
              </a:rPr>
              <a:t> 游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smtClean="0">
                <a:latin typeface="黑体" charset="-122"/>
                <a:ea typeface="黑体"/>
              </a:rPr>
              <a:t>  三万里河东入海，五千仞岳上摩天。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smtClean="0">
                <a:latin typeface="黑体" charset="-122"/>
                <a:ea typeface="黑体"/>
              </a:rPr>
              <a:t>  遗民泪尽胡尘里，南望王师又一年。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smtClean="0">
                <a:latin typeface="黑体" charset="-122"/>
                <a:ea typeface="黑体"/>
              </a:rPr>
              <a:t> </a:t>
            </a:r>
            <a:r>
              <a:rPr lang="zh-CN" altLang="en-US" sz="3600" b="1" smtClean="0">
                <a:solidFill>
                  <a:srgbClr val="800000"/>
                </a:solidFill>
                <a:latin typeface="黑体" charset="-122"/>
                <a:ea typeface="黑体"/>
              </a:rPr>
              <a:t>请谈谈这首诗前两句中</a:t>
            </a:r>
            <a:r>
              <a:rPr lang="zh-CN" altLang="en-US" sz="3600" b="1" smtClean="0">
                <a:solidFill>
                  <a:srgbClr val="800000"/>
                </a:solidFill>
                <a:latin typeface="Times New Roman" pitchFamily="18" charset="0"/>
                <a:ea typeface="黑体"/>
              </a:rPr>
              <a:t>“</a:t>
            </a:r>
            <a:r>
              <a:rPr lang="zh-CN" altLang="en-US" sz="3600" b="1" smtClean="0">
                <a:solidFill>
                  <a:srgbClr val="800000"/>
                </a:solidFill>
                <a:latin typeface="黑体" charset="-122"/>
                <a:ea typeface="黑体"/>
              </a:rPr>
              <a:t>入</a:t>
            </a:r>
            <a:r>
              <a:rPr lang="zh-CN" altLang="en-US" sz="3600" b="1" smtClean="0">
                <a:solidFill>
                  <a:srgbClr val="800000"/>
                </a:solidFill>
                <a:latin typeface="Times New Roman" pitchFamily="18" charset="0"/>
                <a:ea typeface="黑体"/>
              </a:rPr>
              <a:t>”</a:t>
            </a:r>
            <a:r>
              <a:rPr lang="zh-CN" altLang="en-US" sz="3600" b="1" smtClean="0">
                <a:solidFill>
                  <a:srgbClr val="800000"/>
                </a:solidFill>
                <a:latin typeface="黑体" charset="-122"/>
                <a:ea typeface="黑体"/>
              </a:rPr>
              <a:t>字和</a:t>
            </a:r>
            <a:r>
              <a:rPr lang="zh-CN" altLang="en-US" sz="3600" b="1" smtClean="0">
                <a:solidFill>
                  <a:srgbClr val="800000"/>
                </a:solidFill>
                <a:latin typeface="Times New Roman" pitchFamily="18" charset="0"/>
                <a:ea typeface="黑体"/>
              </a:rPr>
              <a:t>“</a:t>
            </a:r>
            <a:r>
              <a:rPr lang="zh-CN" altLang="en-US" sz="3600" b="1" smtClean="0">
                <a:solidFill>
                  <a:srgbClr val="800000"/>
                </a:solidFill>
                <a:latin typeface="黑体" charset="-122"/>
                <a:ea typeface="黑体"/>
              </a:rPr>
              <a:t>摩</a:t>
            </a:r>
            <a:r>
              <a:rPr lang="zh-CN" altLang="en-US" sz="3600" b="1" smtClean="0">
                <a:solidFill>
                  <a:srgbClr val="800000"/>
                </a:solidFill>
                <a:latin typeface="Times New Roman" pitchFamily="18" charset="0"/>
                <a:ea typeface="黑体"/>
              </a:rPr>
              <a:t>”</a:t>
            </a:r>
            <a:r>
              <a:rPr lang="zh-CN" altLang="en-US" sz="3600" b="1" smtClean="0">
                <a:solidFill>
                  <a:srgbClr val="800000"/>
                </a:solidFill>
                <a:latin typeface="黑体" charset="-122"/>
                <a:ea typeface="黑体"/>
              </a:rPr>
              <a:t>字的表达效果。（</a:t>
            </a:r>
            <a:r>
              <a:rPr lang="en-US" altLang="zh-CN" sz="3600" b="1" smtClean="0">
                <a:solidFill>
                  <a:srgbClr val="800000"/>
                </a:solidFill>
                <a:latin typeface="黑体" charset="-122"/>
                <a:ea typeface="黑体"/>
              </a:rPr>
              <a:t>4</a:t>
            </a:r>
            <a:r>
              <a:rPr lang="zh-CN" altLang="en-US" sz="3600" b="1" smtClean="0">
                <a:solidFill>
                  <a:srgbClr val="800000"/>
                </a:solidFill>
                <a:latin typeface="黑体" charset="-122"/>
                <a:ea typeface="黑体"/>
              </a:rPr>
              <a:t>分）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smtClean="0">
                <a:latin typeface="黑体" charset="-122"/>
                <a:ea typeface="黑体"/>
              </a:rPr>
              <a:t>答案</a:t>
            </a:r>
            <a:r>
              <a:rPr lang="zh-CN" altLang="en-US" sz="3600" b="1" smtClean="0">
                <a:solidFill>
                  <a:srgbClr val="000099"/>
                </a:solidFill>
                <a:latin typeface="黑体" charset="-122"/>
                <a:ea typeface="黑体"/>
              </a:rPr>
              <a:t>：</a:t>
            </a:r>
            <a:r>
              <a:rPr lang="zh-CN" altLang="en-US" sz="3600" b="1" smtClean="0">
                <a:solidFill>
                  <a:srgbClr val="000099"/>
                </a:solidFill>
                <a:latin typeface="Times New Roman" pitchFamily="18" charset="0"/>
                <a:ea typeface="黑体"/>
              </a:rPr>
              <a:t>“</a:t>
            </a:r>
            <a:r>
              <a:rPr lang="zh-CN" altLang="en-US" sz="3600" b="1" smtClean="0">
                <a:solidFill>
                  <a:srgbClr val="000099"/>
                </a:solidFill>
                <a:latin typeface="黑体" charset="-122"/>
                <a:ea typeface="黑体"/>
              </a:rPr>
              <a:t>入</a:t>
            </a:r>
            <a:r>
              <a:rPr lang="zh-CN" altLang="en-US" sz="3600" b="1" smtClean="0">
                <a:solidFill>
                  <a:srgbClr val="000099"/>
                </a:solidFill>
                <a:latin typeface="Times New Roman" pitchFamily="18" charset="0"/>
                <a:ea typeface="黑体"/>
              </a:rPr>
              <a:t>”</a:t>
            </a:r>
            <a:r>
              <a:rPr lang="zh-CN" altLang="en-US" sz="3600" b="1" smtClean="0">
                <a:solidFill>
                  <a:srgbClr val="000099"/>
                </a:solidFill>
                <a:latin typeface="黑体" charset="-122"/>
                <a:ea typeface="黑体"/>
              </a:rPr>
              <a:t>表进入，表现出河的生气，</a:t>
            </a:r>
            <a:r>
              <a:rPr lang="zh-CN" altLang="en-US" sz="3600" b="1" smtClean="0">
                <a:solidFill>
                  <a:srgbClr val="000099"/>
                </a:solidFill>
                <a:latin typeface="Times New Roman" pitchFamily="18" charset="0"/>
                <a:ea typeface="黑体"/>
              </a:rPr>
              <a:t>“</a:t>
            </a:r>
            <a:r>
              <a:rPr lang="zh-CN" altLang="en-US" sz="3600" b="1" smtClean="0">
                <a:solidFill>
                  <a:srgbClr val="000099"/>
                </a:solidFill>
                <a:latin typeface="黑体" charset="-122"/>
                <a:ea typeface="黑体"/>
              </a:rPr>
              <a:t>摩</a:t>
            </a:r>
            <a:r>
              <a:rPr lang="zh-CN" altLang="en-US" sz="3600" b="1" smtClean="0">
                <a:solidFill>
                  <a:srgbClr val="000099"/>
                </a:solidFill>
                <a:latin typeface="Times New Roman" pitchFamily="18" charset="0"/>
                <a:ea typeface="黑体"/>
              </a:rPr>
              <a:t>”</a:t>
            </a:r>
            <a:r>
              <a:rPr lang="zh-CN" altLang="en-US" sz="3600" b="1" smtClean="0">
                <a:solidFill>
                  <a:srgbClr val="000099"/>
                </a:solidFill>
                <a:latin typeface="黑体" charset="-122"/>
                <a:ea typeface="黑体"/>
              </a:rPr>
              <a:t>字是擦，蹭的意思，运用了夸张的手法，描写了山上达天的情景，突出了山的高峻。表现了作者对祖国山河的热爱之情。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-533400"/>
            <a:ext cx="8382000" cy="2247900"/>
          </a:xfrm>
        </p:spPr>
        <p:txBody>
          <a:bodyPr/>
          <a:lstStyle/>
          <a:p>
            <a:r>
              <a:rPr lang="zh-CN" altLang="en-US" sz="3600" smtClean="0"/>
              <a:t> </a:t>
            </a:r>
            <a:br>
              <a:rPr lang="zh-CN" altLang="en-US" sz="3600" smtClean="0"/>
            </a:br>
            <a:br>
              <a:rPr lang="zh-CN" altLang="en-US" sz="3600" smtClean="0"/>
            </a:br>
            <a:br>
              <a:rPr lang="zh-CN" altLang="en-US" sz="3600" smtClean="0"/>
            </a:br>
            <a:br>
              <a:rPr lang="zh-CN" altLang="en-US" sz="3600" smtClean="0"/>
            </a:br>
            <a:br>
              <a:rPr lang="zh-CN" altLang="en-US" sz="3600" smtClean="0"/>
            </a:br>
            <a:br>
              <a:rPr lang="zh-CN" altLang="en-US" sz="3600" smtClean="0"/>
            </a:br>
            <a:br>
              <a:rPr lang="zh-CN" altLang="en-US" sz="3600" smtClean="0"/>
            </a:br>
            <a:br>
              <a:rPr lang="zh-CN" altLang="en-US" sz="3600" smtClean="0"/>
            </a:br>
            <a:br>
              <a:rPr lang="zh-CN" altLang="en-US" sz="3600" b="1" smtClean="0"/>
            </a:br>
            <a:r>
              <a:rPr lang="en-US" altLang="zh-CN" sz="3600" b="1" smtClean="0"/>
              <a:t> </a:t>
            </a:r>
            <a:br>
              <a:rPr lang="zh-CN" altLang="en-US" sz="3600" b="1" smtClean="0"/>
            </a:br>
            <a:r>
              <a:rPr lang="zh-CN" altLang="en-US" sz="3600" b="1" smtClean="0"/>
              <a:t>   最爱东山晴后雪① </a:t>
            </a:r>
            <a:br>
              <a:rPr lang="zh-CN" altLang="en-US" sz="3600" b="1" smtClean="0"/>
            </a:br>
            <a:r>
              <a:rPr lang="zh-CN" altLang="en-US" sz="3600" b="1" smtClean="0"/>
              <a:t>      ［宋］杨万里 </a:t>
            </a:r>
            <a:br>
              <a:rPr lang="zh-CN" altLang="en-US" sz="3600" b="1" smtClean="0"/>
            </a:br>
            <a:r>
              <a:rPr lang="zh-CN" altLang="en-US" sz="3600" b="1" smtClean="0"/>
              <a:t>      只知逐胜忽忘寒，小立春风夕照间 </a:t>
            </a:r>
            <a:br>
              <a:rPr lang="zh-CN" altLang="en-US" sz="3600" b="1" smtClean="0"/>
            </a:br>
            <a:r>
              <a:rPr lang="zh-CN" altLang="en-US" sz="3600" b="1" smtClean="0"/>
              <a:t>      只爱东山晴后雪，软红光里涌银山 </a:t>
            </a:r>
            <a:br>
              <a:rPr lang="zh-CN" altLang="en-US" sz="3600" b="1" smtClean="0"/>
            </a:br>
            <a:r>
              <a:rPr lang="zh-CN" altLang="en-US" sz="3600" b="1" smtClean="0"/>
              <a:t>      　　［注］①本诗为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雪后晚睛，四山皆青，惟东山全白，赋</a:t>
            </a:r>
            <a:r>
              <a:rPr lang="en-US" altLang="zh-CN" sz="3600" b="1" smtClean="0"/>
              <a:t>&lt;</a:t>
            </a:r>
            <a:r>
              <a:rPr lang="zh-CN" altLang="en-US" sz="3600" b="1" smtClean="0"/>
              <a:t>最爱东山晴后雪</a:t>
            </a:r>
            <a:r>
              <a:rPr lang="en-US" altLang="zh-CN" sz="3600" b="1" smtClean="0"/>
              <a:t>&gt;</a:t>
            </a:r>
            <a:r>
              <a:rPr lang="zh-CN" altLang="en-US" sz="3600" b="1" smtClean="0"/>
              <a:t>二绝句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中的一 首 </a:t>
            </a:r>
            <a:br>
              <a:rPr lang="zh-CN" altLang="en-US" sz="3600" b="1" smtClean="0"/>
            </a:br>
            <a:r>
              <a:rPr lang="zh-CN" altLang="en-US" sz="3600" b="1" smtClean="0"/>
              <a:t>      　　  </a:t>
            </a:r>
            <a:br>
              <a:rPr lang="zh-CN" altLang="en-US" sz="3600" b="1" smtClean="0"/>
            </a:br>
            <a:r>
              <a:rPr lang="zh-CN" altLang="en-US" sz="3600" smtClean="0"/>
              <a:t>          </a:t>
            </a:r>
            <a:br>
              <a:rPr lang="zh-CN" altLang="en-US" sz="3600" smtClean="0"/>
            </a:br>
            <a:br>
              <a:rPr lang="zh-CN" altLang="en-US" sz="3600" smtClean="0"/>
            </a:br>
            <a:r>
              <a:rPr lang="zh-CN" altLang="en-US" sz="3600" smtClean="0"/>
              <a:t>  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4438" y="4429125"/>
            <a:ext cx="7572375" cy="15589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4000" smtClean="0">
                <a:solidFill>
                  <a:srgbClr val="FF0000"/>
                </a:solidFill>
              </a:rPr>
              <a:t>   </a:t>
            </a:r>
            <a:r>
              <a:rPr lang="zh-CN" altLang="en-US" sz="4000" smtClean="0">
                <a:solidFill>
                  <a:srgbClr val="FF0000"/>
                </a:solidFill>
              </a:rPr>
              <a:t>．</a:t>
            </a:r>
            <a:r>
              <a:rPr lang="zh-CN" altLang="en-US" sz="4000" b="1" smtClean="0">
                <a:solidFill>
                  <a:srgbClr val="FF0000"/>
                </a:solidFill>
              </a:rPr>
              <a:t>请赏析“软红光里涌银山”中“软”、“涌”二字的妙处（</a:t>
            </a:r>
            <a:r>
              <a:rPr lang="en-US" altLang="zh-CN" sz="4000" b="1" smtClean="0">
                <a:solidFill>
                  <a:srgbClr val="FF0000"/>
                </a:solidFill>
              </a:rPr>
              <a:t>4</a:t>
            </a:r>
            <a:r>
              <a:rPr lang="zh-CN" altLang="en-US" sz="4000" b="1" smtClean="0">
                <a:solidFill>
                  <a:srgbClr val="FF0000"/>
                </a:solidFill>
              </a:rPr>
              <a:t>分） </a:t>
            </a:r>
            <a:br>
              <a:rPr lang="zh-CN" altLang="en-US" sz="4000" b="1" smtClean="0">
                <a:solidFill>
                  <a:srgbClr val="FF0000"/>
                </a:solidFill>
              </a:rPr>
            </a:br>
            <a:r>
              <a:rPr lang="zh-CN" altLang="en-US" sz="4000" b="1" smtClean="0">
                <a:solidFill>
                  <a:srgbClr val="FF0000"/>
                </a:solidFill>
              </a:rPr>
              <a:t>        </a:t>
            </a:r>
            <a:br>
              <a:rPr lang="zh-CN" altLang="en-US" sz="4000" b="1" smtClean="0">
                <a:solidFill>
                  <a:srgbClr val="FF0000"/>
                </a:solidFill>
              </a:rPr>
            </a:br>
          </a:p>
        </p:txBody>
      </p:sp>
      <p:sp>
        <p:nvSpPr>
          <p:cNvPr id="33795" name="矩形 3"/>
          <p:cNvSpPr>
            <a:spLocks noChangeArrowheads="1"/>
          </p:cNvSpPr>
          <p:nvPr/>
        </p:nvSpPr>
        <p:spPr bwMode="auto">
          <a:xfrm>
            <a:off x="0" y="0"/>
            <a:ext cx="14033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2012</a:t>
            </a:r>
            <a:r>
              <a:rPr lang="zh-CN" altLang="en-US" b="1">
                <a:latin typeface="Calibri" pitchFamily="34" charset="0"/>
              </a:rPr>
              <a:t>安徽卷 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28604"/>
            <a:ext cx="9144000" cy="4811734"/>
          </a:xfrm>
        </p:spPr>
        <p:txBody>
          <a:bodyPr/>
          <a:lstStyle/>
          <a:p>
            <a:pPr lvl="4">
              <a:buFontTx/>
              <a:buNone/>
            </a:pPr>
            <a:r>
              <a:rPr lang="en-US" altLang="zh-CN" sz="4000" b="1" smtClean="0"/>
              <a:t> “</a:t>
            </a:r>
            <a:r>
              <a:rPr lang="zh-CN" altLang="en-US" sz="4000" b="1" smtClean="0"/>
              <a:t>软”，柔软。运用通感，以</a:t>
            </a:r>
            <a:r>
              <a:rPr lang="zh-CN" altLang="en-US" sz="4000" b="1" smtClean="0">
                <a:solidFill>
                  <a:srgbClr val="FF0000"/>
                </a:solidFill>
              </a:rPr>
              <a:t>触觉写视觉</a:t>
            </a:r>
            <a:r>
              <a:rPr lang="zh-CN" altLang="en-US" sz="4000" b="1" smtClean="0"/>
              <a:t>， （</a:t>
            </a:r>
            <a:r>
              <a:rPr lang="en-US" altLang="zh-CN" sz="4000" b="1" smtClean="0"/>
              <a:t>1</a:t>
            </a:r>
            <a:r>
              <a:rPr lang="zh-CN" altLang="en-US" sz="4000" b="1" smtClean="0"/>
              <a:t>分）生动地写出了夕阳余晖</a:t>
            </a:r>
            <a:r>
              <a:rPr lang="zh-CN" altLang="en-US" sz="4000" b="1" smtClean="0">
                <a:solidFill>
                  <a:srgbClr val="FF0000"/>
                </a:solidFill>
              </a:rPr>
              <a:t>可感可触、柔和温暖</a:t>
            </a:r>
            <a:r>
              <a:rPr lang="zh-CN" altLang="en-US" sz="4000" b="1" smtClean="0"/>
              <a:t>的独特美感； （</a:t>
            </a:r>
            <a:r>
              <a:rPr lang="en-US" altLang="zh-CN" sz="4000" b="1" smtClean="0"/>
              <a:t>1</a:t>
            </a:r>
            <a:r>
              <a:rPr lang="zh-CN" altLang="en-US" sz="4000" b="1" smtClean="0"/>
              <a:t>分）“涌”，涌出，涌现。运用比拟手法， （</a:t>
            </a:r>
            <a:r>
              <a:rPr lang="en-US" altLang="zh-CN" sz="4000" b="1" smtClean="0"/>
              <a:t>1</a:t>
            </a:r>
            <a:r>
              <a:rPr lang="zh-CN" altLang="en-US" sz="4000" b="1" smtClean="0"/>
              <a:t>分）形象地描绘出夕阳红光映照之下</a:t>
            </a:r>
            <a:r>
              <a:rPr lang="zh-CN" altLang="en-US" sz="4000" b="1" smtClean="0">
                <a:solidFill>
                  <a:srgbClr val="FF0000"/>
                </a:solidFill>
              </a:rPr>
              <a:t>，白雪覆盖的东山如银涛涌出的奇丽景</a:t>
            </a:r>
            <a:r>
              <a:rPr lang="en-US" altLang="zh-CN" sz="4000" b="1" smtClean="0"/>
              <a:t>,</a:t>
            </a:r>
            <a:r>
              <a:rPr lang="zh-CN" altLang="en-US" sz="4000" b="1" smtClean="0"/>
              <a:t>象化静为动，赋予画面</a:t>
            </a:r>
            <a:r>
              <a:rPr lang="zh-CN" altLang="en-US" sz="4000" b="1" smtClean="0">
                <a:solidFill>
                  <a:srgbClr val="FF0000"/>
                </a:solidFill>
              </a:rPr>
              <a:t>以动态之感</a:t>
            </a:r>
            <a:r>
              <a:rPr lang="zh-CN" altLang="en-US" sz="4000" b="1" smtClean="0"/>
              <a:t>，增添情趣 （</a:t>
            </a:r>
            <a:r>
              <a:rPr lang="en-US" altLang="zh-CN" sz="4000" b="1" smtClean="0"/>
              <a:t>1</a:t>
            </a:r>
            <a:r>
              <a:rPr lang="zh-CN" altLang="en-US" sz="4000" b="1" smtClean="0"/>
              <a:t>分）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2034" name="Rectangle 2"/>
          <p:cNvSpPr>
            <a:spLocks noChangeArrowheads="1"/>
          </p:cNvSpPr>
          <p:nvPr/>
        </p:nvSpPr>
        <p:spPr bwMode="auto">
          <a:xfrm>
            <a:off x="611188" y="1958975"/>
            <a:ext cx="7993062" cy="3810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>
                <a:solidFill>
                  <a:srgbClr val="66FF66"/>
                </a:solidFill>
                <a:latin typeface="黑体" charset="-122"/>
                <a:ea typeface="黑体"/>
              </a:rPr>
              <a:t>   </a:t>
            </a:r>
            <a:r>
              <a:rPr lang="zh-CN" altLang="en-US" sz="4000">
                <a:latin typeface="黑体" charset="-122"/>
                <a:ea typeface="黑体"/>
              </a:rPr>
              <a:t>所谓炼字，就是为了表达的需要，在用字遣词时进行</a:t>
            </a:r>
            <a:r>
              <a:rPr lang="zh-CN" altLang="en-US" sz="4000">
                <a:solidFill>
                  <a:srgbClr val="FF0000"/>
                </a:solidFill>
                <a:latin typeface="黑体" charset="-122"/>
                <a:ea typeface="黑体"/>
              </a:rPr>
              <a:t>精细的推敲和创造性的搭配</a:t>
            </a:r>
            <a:r>
              <a:rPr lang="zh-CN" altLang="en-US" sz="4000">
                <a:latin typeface="黑体" charset="-122"/>
                <a:ea typeface="黑体"/>
              </a:rPr>
              <a:t>，使所用的字或词获得</a:t>
            </a:r>
            <a:r>
              <a:rPr lang="zh-CN" altLang="en-US" sz="4000">
                <a:solidFill>
                  <a:srgbClr val="FF0000"/>
                </a:solidFill>
                <a:latin typeface="黑体" charset="-122"/>
                <a:ea typeface="黑体"/>
              </a:rPr>
              <a:t>简练精美、形象生动、含蓄深刻</a:t>
            </a:r>
            <a:r>
              <a:rPr lang="zh-CN" altLang="en-US" sz="4000">
                <a:latin typeface="黑体" charset="-122"/>
                <a:ea typeface="黑体"/>
              </a:rPr>
              <a:t>的表达效果。这种对字词进行艺术化加工的方法，就叫做炼字。</a:t>
            </a:r>
            <a:r>
              <a:rPr lang="zh-CN" altLang="en-US" sz="4000">
                <a:effectLst>
                  <a:outerShdw blurRad="38100" dist="38100" dir="2700000" algn="tl">
                    <a:srgbClr val="C0C0C0"/>
                  </a:outerShdw>
                </a:effectLst>
                <a:latin typeface="黑体" charset="-122"/>
                <a:ea typeface="黑体"/>
              </a:rPr>
              <a:t> </a:t>
            </a:r>
          </a:p>
        </p:txBody>
      </p:sp>
      <p:sp>
        <p:nvSpPr>
          <p:cNvPr id="35842" name="Text Box 3"/>
          <p:cNvSpPr txBox="1">
            <a:spLocks noChangeArrowheads="1"/>
          </p:cNvSpPr>
          <p:nvPr/>
        </p:nvSpPr>
        <p:spPr bwMode="auto">
          <a:xfrm>
            <a:off x="592138" y="69850"/>
            <a:ext cx="5275262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 i="1">
                <a:solidFill>
                  <a:srgbClr val="FF0000"/>
                </a:solidFill>
                <a:latin typeface="Calibri" pitchFamily="34" charset="0"/>
                <a:ea typeface="楷体_GB2312"/>
                <a:cs typeface="楷体_GB2312"/>
              </a:rPr>
              <a:t>何谓</a:t>
            </a:r>
            <a:r>
              <a:rPr lang="zh-CN" altLang="en-US" sz="6600" i="1">
                <a:solidFill>
                  <a:srgbClr val="FF0000"/>
                </a:solidFill>
                <a:latin typeface="Calibri" pitchFamily="34" charset="0"/>
                <a:ea typeface="楷体_GB2312"/>
                <a:cs typeface="楷体_GB2312"/>
                <a:hlinkClick r:id="rId2" action="ppaction://hlinksldjump"/>
              </a:rPr>
              <a:t>炼字</a:t>
            </a:r>
            <a:r>
              <a:rPr lang="zh-CN" altLang="en-US" sz="6600" i="1">
                <a:solidFill>
                  <a:srgbClr val="FF0000"/>
                </a:solidFill>
                <a:latin typeface="Calibri" pitchFamily="34" charset="0"/>
                <a:ea typeface="楷体_GB2312"/>
                <a:cs typeface="楷体_GB2312"/>
              </a:rPr>
              <a:t>？</a:t>
            </a:r>
          </a:p>
        </p:txBody>
      </p:sp>
      <p:pic>
        <p:nvPicPr>
          <p:cNvPr id="17203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293600" y="111760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 spd="med">
    <p:wipe dir="u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428604"/>
            <a:ext cx="914400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smtClean="0">
                <a:latin typeface="Calibri" pitchFamily="34" charset="0"/>
              </a:rPr>
              <a:t>为</a:t>
            </a:r>
            <a:r>
              <a:rPr lang="zh-CN" altLang="en-US" sz="4400" b="1">
                <a:latin typeface="Calibri" pitchFamily="34" charset="0"/>
              </a:rPr>
              <a:t>人性僻耽佳句，语不惊人死</a:t>
            </a:r>
            <a:r>
              <a:rPr lang="zh-CN" altLang="en-US" sz="4400" b="1" smtClean="0">
                <a:latin typeface="Calibri" pitchFamily="34" charset="0"/>
              </a:rPr>
              <a:t>不休。</a:t>
            </a:r>
            <a:endParaRPr lang="en-US" altLang="zh-CN" sz="4400" b="1" smtClean="0">
              <a:latin typeface="Calibri" pitchFamily="34" charset="0"/>
            </a:endParaRPr>
          </a:p>
          <a:p>
            <a:r>
              <a:rPr lang="zh-CN" altLang="en-US" sz="4400" b="1" smtClean="0">
                <a:latin typeface="Calibri" pitchFamily="34" charset="0"/>
              </a:rPr>
              <a:t>                                              </a:t>
            </a:r>
            <a:r>
              <a:rPr lang="en-US" altLang="zh-CN" sz="4400" b="1" smtClean="0">
                <a:latin typeface="华文行楷" panose="02010800040101010101" charset="-122"/>
                <a:ea typeface="华文行楷" panose="02010800040101010101" charset="-122"/>
              </a:rPr>
              <a:t>——</a:t>
            </a:r>
            <a:r>
              <a:rPr lang="zh-CN" altLang="en-US" sz="4800" b="1" smtClean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杜 甫</a:t>
            </a:r>
            <a:endParaRPr lang="zh-CN" altLang="en-US" sz="4800" b="1">
              <a:latin typeface="Calibri" pitchFamily="34" charset="0"/>
            </a:endParaRPr>
          </a:p>
          <a:p>
            <a:r>
              <a:rPr lang="zh-CN" altLang="en-US" sz="4800" b="1">
                <a:latin typeface="Calibri" pitchFamily="34" charset="0"/>
              </a:rPr>
              <a:t>       </a:t>
            </a:r>
            <a:endParaRPr lang="zh-CN" altLang="en-US" sz="4800" b="1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2944" y="4143380"/>
            <a:ext cx="80010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smtClean="0">
                <a:latin typeface="+mn-ea"/>
                <a:ea typeface="+mn-ea"/>
              </a:rPr>
              <a:t>吟安一个字，捻断数茎须。</a:t>
            </a:r>
          </a:p>
          <a:p>
            <a:r>
              <a:rPr lang="en-US" altLang="zh-CN" sz="4400" b="1" smtClean="0">
                <a:latin typeface="+mn-ea"/>
                <a:ea typeface="+mn-ea"/>
              </a:rPr>
              <a:t>                                           </a:t>
            </a:r>
            <a:r>
              <a:rPr lang="en-US" altLang="zh-CN" sz="4400" b="1" smtClean="0">
                <a:latin typeface="华文行楷" panose="02010800040101010101" charset="-122"/>
                <a:ea typeface="华文行楷" panose="02010800040101010101" charset="-122"/>
              </a:rPr>
              <a:t>——</a:t>
            </a:r>
            <a:r>
              <a:rPr lang="zh-CN" altLang="en-US" sz="4400" b="1" smtClean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卢延让</a:t>
            </a:r>
            <a:endParaRPr lang="zh-CN" altLang="en-US" sz="4400" b="1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1506" y="2214554"/>
            <a:ext cx="807249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smtClean="0">
                <a:latin typeface="+mn-ea"/>
                <a:ea typeface="+mn-ea"/>
              </a:rPr>
              <a:t>两句三年得，一吟双泪流。</a:t>
            </a:r>
          </a:p>
          <a:p>
            <a:r>
              <a:rPr lang="en-US" altLang="zh-CN" sz="4400" b="1" smtClean="0">
                <a:latin typeface="+mn-ea"/>
                <a:ea typeface="+mn-ea"/>
              </a:rPr>
              <a:t>                                             </a:t>
            </a:r>
            <a:r>
              <a:rPr lang="en-US" altLang="zh-CN" sz="4400" b="1" smtClean="0">
                <a:latin typeface="华文行楷" panose="02010800040101010101" charset="-122"/>
                <a:ea typeface="华文行楷" panose="02010800040101010101" charset="-122"/>
              </a:rPr>
              <a:t>——</a:t>
            </a:r>
            <a:r>
              <a:rPr lang="zh-CN" altLang="en-US" sz="4400" b="1" smtClean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贾 岛</a:t>
            </a:r>
            <a:endParaRPr lang="zh-CN" altLang="en-US" sz="4400" b="1" smtClean="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3" grpId="1"/>
      <p:bldP spid="4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endParaRPr lang="zh-CN" altLang="zh-CN" sz="2800" smtClean="0"/>
          </a:p>
        </p:txBody>
      </p:sp>
      <p:pic>
        <p:nvPicPr>
          <p:cNvPr id="16386" name="Picture 3" descr="u=31469803,2169725256&amp;fm=3&amp;gp=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0" y="1"/>
            <a:ext cx="9144000" cy="79098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endParaRPr lang="en-US" altLang="zh-CN" sz="2800" b="1" smtClean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altLang="zh-CN" sz="2800" b="1" smtClean="0">
                <a:solidFill>
                  <a:srgbClr val="FF0000"/>
                </a:solidFill>
                <a:latin typeface="Calibri" pitchFamily="34" charset="0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知识目标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】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             体会古典诗歌的炼字的妙处</a:t>
            </a:r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,</a:t>
            </a:r>
            <a:r>
              <a:rPr lang="zh-CN" altLang="en-US" sz="2800" b="1">
                <a:solidFill>
                  <a:srgbClr val="0000CC"/>
                </a:solidFill>
                <a:latin typeface="Calibri" pitchFamily="34" charset="0"/>
              </a:rPr>
              <a:t>了解并掌握炼字题中重要的几类词。</a:t>
            </a:r>
          </a:p>
          <a:p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  <a:p>
            <a:endParaRPr lang="en-US" altLang="zh-CN" sz="2800" b="1" smtClean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altLang="zh-CN" sz="2800" b="1" smtClean="0">
                <a:solidFill>
                  <a:srgbClr val="FF0000"/>
                </a:solidFill>
                <a:latin typeface="Calibri" pitchFamily="34" charset="0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能力目标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】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           引导学生</a:t>
            </a:r>
            <a:r>
              <a:rPr lang="zh-CN" altLang="en-US" sz="2800" b="1">
                <a:solidFill>
                  <a:srgbClr val="0000CC"/>
                </a:solidFill>
                <a:latin typeface="Calibri" pitchFamily="34" charset="0"/>
              </a:rPr>
              <a:t>了解并掌握炼字题的命题角度及答题技巧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，提高鉴赏古典诗歌语言的能力。</a:t>
            </a:r>
          </a:p>
          <a:p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  <a:p>
            <a:endParaRPr lang="en-US" altLang="zh-CN" sz="2800" b="1" smtClean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altLang="zh-CN" sz="2800" b="1" smtClean="0">
                <a:solidFill>
                  <a:srgbClr val="FF0000"/>
                </a:solidFill>
                <a:latin typeface="Calibri" pitchFamily="34" charset="0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情感目标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】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         激发学生鉴赏古代诗歌的兴趣， 提高学生的审美情趣。</a:t>
            </a:r>
          </a:p>
          <a:p>
            <a:endParaRPr lang="zh-CN" altLang="en-US" sz="2800" b="1">
              <a:solidFill>
                <a:srgbClr val="0000FF"/>
              </a:solidFill>
              <a:latin typeface="Calibri" pitchFamily="34" charset="0"/>
            </a:endParaRPr>
          </a:p>
          <a:p>
            <a:endParaRPr lang="zh-CN" altLang="en-US" sz="4400" b="1">
              <a:solidFill>
                <a:srgbClr val="0000FF"/>
              </a:solidFill>
              <a:latin typeface="Calibri" pitchFamily="34" charset="0"/>
            </a:endParaRPr>
          </a:p>
          <a:p>
            <a:endParaRPr lang="en-US" altLang="zh-CN" sz="4400" b="1">
              <a:solidFill>
                <a:srgbClr val="0000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zh-CN" altLang="en-US" sz="4000" b="1" smtClean="0"/>
              <a:t>基本内容：</a:t>
            </a:r>
          </a:p>
          <a:p>
            <a:r>
              <a:rPr lang="zh-CN" altLang="en-US" smtClean="0"/>
              <a:t>      </a:t>
            </a:r>
            <a:r>
              <a:rPr lang="zh-CN" altLang="en-US" sz="4000" b="1" smtClean="0">
                <a:solidFill>
                  <a:srgbClr val="0000CC"/>
                </a:solidFill>
                <a:latin typeface="楷体_GB2312"/>
                <a:ea typeface="楷体_GB2312"/>
                <a:cs typeface="楷体_GB2312"/>
              </a:rPr>
              <a:t>动词</a:t>
            </a:r>
          </a:p>
          <a:p>
            <a:r>
              <a:rPr lang="zh-CN" altLang="en-US" sz="4000" b="1" smtClean="0">
                <a:solidFill>
                  <a:srgbClr val="0000CC"/>
                </a:solidFill>
                <a:latin typeface="楷体_GB2312"/>
                <a:ea typeface="楷体_GB2312"/>
                <a:cs typeface="楷体_GB2312"/>
              </a:rPr>
              <a:t>  形容词</a:t>
            </a:r>
          </a:p>
          <a:p>
            <a:r>
              <a:rPr lang="zh-CN" altLang="en-US" sz="4000" b="1" smtClean="0">
                <a:solidFill>
                  <a:srgbClr val="0000CC"/>
                </a:solidFill>
                <a:latin typeface="楷体_GB2312"/>
                <a:ea typeface="楷体_GB2312"/>
                <a:cs typeface="楷体_GB2312"/>
              </a:rPr>
              <a:t>  特殊词：叠词、拟声词、      </a:t>
            </a:r>
          </a:p>
          <a:p>
            <a:r>
              <a:rPr lang="zh-CN" altLang="en-US" sz="4000" b="1" smtClean="0">
                <a:solidFill>
                  <a:srgbClr val="0000CC"/>
                </a:solidFill>
                <a:latin typeface="楷体_GB2312"/>
                <a:ea typeface="楷体_GB2312"/>
                <a:cs typeface="楷体_GB2312"/>
              </a:rPr>
              <a:t>      表颜色的词、数量词、虚词</a:t>
            </a:r>
          </a:p>
        </p:txBody>
      </p:sp>
      <p:sp>
        <p:nvSpPr>
          <p:cNvPr id="6" name="WordArt 4"/>
          <p:cNvSpPr>
            <a:spLocks noGrp="1" noChangeArrowheads="1" noChangeShapeType="1" noTextEdit="1"/>
          </p:cNvSpPr>
          <p:nvPr>
            <p:ph type="title"/>
          </p:nvPr>
        </p:nvSpPr>
        <p:spPr>
          <a:xfrm>
            <a:off x="285720" y="214290"/>
            <a:ext cx="4329114" cy="1131910"/>
          </a:xfrm>
        </p:spPr>
        <p:txBody>
          <a:bodyPr wrap="none" rtlCol="0" fromWordArt="0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fontAlgn="auto">
              <a:spcAft>
                <a:spcPct val="0"/>
              </a:spcAft>
              <a:defRPr/>
            </a:pPr>
            <a:r>
              <a:rPr lang="zh-CN" altLang="en-US" sz="40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charset="-122"/>
                <a:ea typeface="黑体"/>
                <a:hlinkClick r:id="rId2" action="ppaction://hlinksldjump"/>
              </a:rPr>
              <a:t>何谓</a:t>
            </a:r>
            <a:r>
              <a:rPr lang="zh-CN" altLang="en-US" sz="4000" kern="1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charset="-122"/>
                <a:ea typeface="黑体"/>
              </a:rPr>
              <a:t>炼字</a:t>
            </a:r>
            <a:endParaRPr lang="zh-CN" altLang="en-US" sz="4000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 charset="-122"/>
              <a:ea typeface="黑体"/>
            </a:endParaRPr>
          </a:p>
        </p:txBody>
      </p:sp>
      <p:sp>
        <p:nvSpPr>
          <p:cNvPr id="17411" name="矩形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714875" y="214313"/>
            <a:ext cx="110807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7200" b="1">
                <a:solidFill>
                  <a:srgbClr val="FF0000"/>
                </a:solidFill>
                <a:latin typeface="Calibri" pitchFamily="34" charset="0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47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74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74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74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4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3" name="Picture 5" descr="get?name=T1EzVDBmEC1RCvBVdK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4797425"/>
            <a:ext cx="2771775" cy="20605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0" y="0"/>
            <a:ext cx="3492500" cy="1143000"/>
          </a:xfrm>
          <a:solidFill>
            <a:srgbClr val="FFFF99"/>
          </a:solidFill>
        </p:spPr>
        <p:txBody>
          <a:bodyPr anchor="t"/>
          <a:lstStyle/>
          <a:p>
            <a:r>
              <a:rPr lang="en-US" altLang="zh-CN" sz="4000" b="1" smtClean="0"/>
              <a:t> </a:t>
            </a:r>
            <a:r>
              <a:rPr lang="zh-CN" altLang="en-US" sz="5400" b="1" smtClean="0">
                <a:solidFill>
                  <a:srgbClr val="0000CC"/>
                </a:solidFill>
                <a:latin typeface="黑体" charset="-122"/>
                <a:ea typeface="黑体"/>
              </a:rPr>
              <a:t>炼动词</a:t>
            </a:r>
          </a:p>
        </p:txBody>
      </p:sp>
      <p:sp>
        <p:nvSpPr>
          <p:cNvPr id="372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2976" y="3643314"/>
            <a:ext cx="8001024" cy="2740012"/>
          </a:xfrm>
        </p:spPr>
        <p:txBody>
          <a:bodyPr/>
          <a:lstStyle/>
          <a:p>
            <a:endParaRPr lang="zh-CN" altLang="en-US" sz="2800" b="1" smtClean="0">
              <a:solidFill>
                <a:srgbClr val="800000"/>
              </a:solidFill>
              <a:latin typeface="+mn-ea"/>
              <a:cs typeface="华文中宋" panose="02010600040101010101" charset="-122"/>
            </a:endParaRPr>
          </a:p>
        </p:txBody>
      </p:sp>
      <p:sp>
        <p:nvSpPr>
          <p:cNvPr id="372742" name="Rectangle 6"/>
          <p:cNvSpPr>
            <a:spLocks noChangeArrowheads="1"/>
          </p:cNvSpPr>
          <p:nvPr/>
        </p:nvSpPr>
        <p:spPr bwMode="auto">
          <a:xfrm>
            <a:off x="1071538" y="1785926"/>
            <a:ext cx="6786610" cy="2031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100" b="1">
                <a:solidFill>
                  <a:srgbClr val="FF0000"/>
                </a:solidFill>
                <a:latin typeface="+mn-ea"/>
                <a:ea typeface="+mn-ea"/>
              </a:rPr>
              <a:t>使</a:t>
            </a:r>
            <a:r>
              <a:rPr lang="zh-CN" altLang="en-US" sz="4100" b="1" smtClean="0">
                <a:solidFill>
                  <a:srgbClr val="FF0000"/>
                </a:solidFill>
                <a:latin typeface="+mn-ea"/>
                <a:ea typeface="+mn-ea"/>
              </a:rPr>
              <a:t>意象</a:t>
            </a:r>
            <a:r>
              <a:rPr lang="zh-CN" altLang="en-US" sz="4400" b="1" smtClean="0">
                <a:solidFill>
                  <a:srgbClr val="002060"/>
                </a:solidFill>
                <a:latin typeface="+mn-ea"/>
                <a:ea typeface="+mn-ea"/>
              </a:rPr>
              <a:t>化静为动</a:t>
            </a:r>
            <a:r>
              <a:rPr lang="en-US" altLang="zh-CN" sz="4400" b="1" smtClean="0">
                <a:solidFill>
                  <a:srgbClr val="002060"/>
                </a:solidFill>
                <a:latin typeface="+mn-ea"/>
                <a:ea typeface="+mn-ea"/>
              </a:rPr>
              <a:t>,</a:t>
            </a:r>
            <a:r>
              <a:rPr lang="zh-CN" altLang="en-US" sz="4100" b="1" smtClean="0">
                <a:solidFill>
                  <a:srgbClr val="002060"/>
                </a:solidFill>
                <a:latin typeface="+mn-ea"/>
                <a:ea typeface="+mn-ea"/>
              </a:rPr>
              <a:t>形象</a:t>
            </a:r>
            <a:r>
              <a:rPr lang="zh-CN" altLang="en-US" sz="4100" b="1">
                <a:solidFill>
                  <a:srgbClr val="002060"/>
                </a:solidFill>
                <a:latin typeface="+mn-ea"/>
                <a:ea typeface="+mn-ea"/>
              </a:rPr>
              <a:t>生动</a:t>
            </a:r>
            <a:r>
              <a:rPr lang="zh-CN" altLang="en-US" sz="4100" b="1">
                <a:solidFill>
                  <a:srgbClr val="FF0000"/>
                </a:solidFill>
                <a:latin typeface="+mn-ea"/>
                <a:ea typeface="+mn-ea"/>
              </a:rPr>
              <a:t>，赋予画面动态感，使意境特点更加鲜明</a:t>
            </a:r>
          </a:p>
        </p:txBody>
      </p:sp>
      <p:sp>
        <p:nvSpPr>
          <p:cNvPr id="6" name="矩形 5"/>
          <p:cNvSpPr/>
          <p:nvPr/>
        </p:nvSpPr>
        <p:spPr>
          <a:xfrm>
            <a:off x="428596" y="2428868"/>
            <a:ext cx="84144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smtClean="0">
                <a:solidFill>
                  <a:srgbClr val="0000CC"/>
                </a:solidFill>
              </a:rPr>
              <a:t>感时花</a:t>
            </a:r>
            <a:r>
              <a:rPr lang="zh-CN" altLang="en-US" sz="4000" b="1" smtClean="0">
                <a:solidFill>
                  <a:srgbClr val="FF0000"/>
                </a:solidFill>
              </a:rPr>
              <a:t>溅</a:t>
            </a:r>
            <a:r>
              <a:rPr lang="zh-CN" altLang="en-US" sz="4000" b="1" smtClean="0">
                <a:solidFill>
                  <a:srgbClr val="0000CC"/>
                </a:solidFill>
              </a:rPr>
              <a:t>泪，恨别鸟</a:t>
            </a:r>
            <a:r>
              <a:rPr lang="zh-CN" altLang="en-US" sz="4000" b="1" smtClean="0">
                <a:solidFill>
                  <a:srgbClr val="FF0000"/>
                </a:solidFill>
              </a:rPr>
              <a:t>惊</a:t>
            </a:r>
            <a:r>
              <a:rPr lang="zh-CN" altLang="en-US" sz="4000" b="1" smtClean="0">
                <a:solidFill>
                  <a:srgbClr val="0000CC"/>
                </a:solidFill>
              </a:rPr>
              <a:t>心。</a:t>
            </a:r>
            <a:r>
              <a:rPr lang="en-US" altLang="zh-CN" sz="4000" b="1" smtClean="0">
                <a:solidFill>
                  <a:srgbClr val="0000CC"/>
                </a:solidFill>
              </a:rPr>
              <a:t>——</a:t>
            </a:r>
            <a:r>
              <a:rPr lang="zh-CN" altLang="en-US" sz="4000" b="1" smtClean="0">
                <a:solidFill>
                  <a:srgbClr val="0000CC"/>
                </a:solidFill>
              </a:rPr>
              <a:t>杜甫</a:t>
            </a:r>
            <a:endParaRPr lang="en-US" altLang="zh-CN" sz="4000" b="1" smtClean="0">
              <a:solidFill>
                <a:srgbClr val="0000C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2115" y="2571744"/>
            <a:ext cx="85218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0000CC"/>
                </a:solidFill>
              </a:rPr>
              <a:t>乱石</a:t>
            </a:r>
            <a:r>
              <a:rPr lang="zh-CN" altLang="en-US" sz="3600" b="1" smtClean="0">
                <a:solidFill>
                  <a:srgbClr val="FF0000"/>
                </a:solidFill>
              </a:rPr>
              <a:t>穿</a:t>
            </a:r>
            <a:r>
              <a:rPr lang="zh-CN" altLang="en-US" sz="3600" b="1" smtClean="0">
                <a:solidFill>
                  <a:srgbClr val="0000CC"/>
                </a:solidFill>
              </a:rPr>
              <a:t>空，惊涛</a:t>
            </a:r>
            <a:r>
              <a:rPr lang="zh-CN" altLang="en-US" sz="3600" b="1" smtClean="0">
                <a:solidFill>
                  <a:srgbClr val="FF0000"/>
                </a:solidFill>
              </a:rPr>
              <a:t>拍</a:t>
            </a:r>
            <a:r>
              <a:rPr lang="zh-CN" altLang="en-US" sz="3600" b="1" smtClean="0">
                <a:solidFill>
                  <a:srgbClr val="0000CC"/>
                </a:solidFill>
              </a:rPr>
              <a:t>岸，</a:t>
            </a:r>
            <a:r>
              <a:rPr lang="zh-CN" altLang="en-US" sz="3600" b="1" smtClean="0">
                <a:solidFill>
                  <a:srgbClr val="FF0000"/>
                </a:solidFill>
              </a:rPr>
              <a:t>卷</a:t>
            </a:r>
            <a:r>
              <a:rPr lang="zh-CN" altLang="en-US" sz="3600" b="1" smtClean="0">
                <a:solidFill>
                  <a:srgbClr val="0000CC"/>
                </a:solidFill>
              </a:rPr>
              <a:t>起千堆雪</a:t>
            </a:r>
            <a:r>
              <a:rPr lang="en-US" altLang="zh-CN" sz="3600" b="1" smtClean="0">
                <a:solidFill>
                  <a:srgbClr val="0000CC"/>
                </a:solidFill>
              </a:rPr>
              <a:t>—</a:t>
            </a:r>
            <a:r>
              <a:rPr lang="zh-CN" altLang="en-US" sz="3600" b="1" smtClean="0">
                <a:solidFill>
                  <a:srgbClr val="0000CC"/>
                </a:solidFill>
              </a:rPr>
              <a:t>苏轼</a:t>
            </a:r>
          </a:p>
        </p:txBody>
      </p:sp>
      <p:sp>
        <p:nvSpPr>
          <p:cNvPr id="8" name="矩形 7"/>
          <p:cNvSpPr/>
          <p:nvPr/>
        </p:nvSpPr>
        <p:spPr>
          <a:xfrm>
            <a:off x="571472" y="1928802"/>
            <a:ext cx="80010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002060"/>
                </a:solidFill>
              </a:rPr>
              <a:t>黄河远上白云间，一片孤城万仞山。</a:t>
            </a:r>
            <a:br>
              <a:rPr lang="zh-CN" altLang="en-US" sz="3600" b="1" smtClean="0">
                <a:solidFill>
                  <a:srgbClr val="002060"/>
                </a:solidFill>
              </a:rPr>
            </a:br>
            <a:r>
              <a:rPr lang="zh-CN" altLang="en-US" sz="3600" b="1" smtClean="0">
                <a:solidFill>
                  <a:srgbClr val="002060"/>
                </a:solidFill>
              </a:rPr>
              <a:t>羌笛何须</a:t>
            </a:r>
            <a:r>
              <a:rPr lang="zh-CN" altLang="en-US" sz="3600" b="1" smtClean="0">
                <a:solidFill>
                  <a:srgbClr val="FF0000"/>
                </a:solidFill>
              </a:rPr>
              <a:t>怨</a:t>
            </a:r>
            <a:r>
              <a:rPr lang="zh-CN" altLang="en-US" sz="3600" b="1" smtClean="0">
                <a:solidFill>
                  <a:srgbClr val="002060"/>
                </a:solidFill>
              </a:rPr>
              <a:t>杨柳，春风不度玉门关。</a:t>
            </a:r>
            <a:br>
              <a:rPr lang="zh-CN" altLang="en-US" sz="3600" b="1" smtClean="0">
                <a:solidFill>
                  <a:srgbClr val="002060"/>
                </a:solidFill>
              </a:rPr>
            </a:br>
            <a:r>
              <a:rPr lang="zh-CN" altLang="en-US" sz="3600" b="1" smtClean="0">
                <a:solidFill>
                  <a:srgbClr val="002060"/>
                </a:solidFill>
              </a:rPr>
              <a:t>                          </a:t>
            </a:r>
            <a:r>
              <a:rPr lang="en-US" altLang="zh-CN" sz="3600" b="1" smtClean="0">
                <a:solidFill>
                  <a:srgbClr val="002060"/>
                </a:solidFill>
              </a:rPr>
              <a:t>《</a:t>
            </a:r>
            <a:r>
              <a:rPr lang="zh-CN" altLang="en-US" sz="3600" b="1" smtClean="0">
                <a:solidFill>
                  <a:srgbClr val="002060"/>
                </a:solidFill>
              </a:rPr>
              <a:t>凉州词</a:t>
            </a:r>
            <a:r>
              <a:rPr lang="en-US" altLang="zh-CN" sz="3600" b="1" smtClean="0">
                <a:solidFill>
                  <a:srgbClr val="002060"/>
                </a:solidFill>
              </a:rPr>
              <a:t>》 </a:t>
            </a:r>
            <a:r>
              <a:rPr lang="zh-CN" altLang="en-US" sz="3600" b="1" smtClean="0">
                <a:solidFill>
                  <a:srgbClr val="002060"/>
                </a:solidFill>
              </a:rPr>
              <a:t>王之涣</a:t>
            </a:r>
          </a:p>
        </p:txBody>
      </p:sp>
      <p:sp>
        <p:nvSpPr>
          <p:cNvPr id="9" name="矩形 8"/>
          <p:cNvSpPr/>
          <p:nvPr/>
        </p:nvSpPr>
        <p:spPr>
          <a:xfrm>
            <a:off x="428596" y="2000240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800000"/>
                </a:solidFill>
                <a:latin typeface="+mn-ea"/>
              </a:rPr>
              <a:t>“怨”字有埋怨，怨恨之意。此处怨字明显用了拟人手法，同时又一语双关，既是曲中之情，又是吹笛人之心</a:t>
            </a:r>
            <a:r>
              <a:rPr lang="zh-CN" altLang="en-US" sz="3200" b="1" smtClean="0">
                <a:solidFill>
                  <a:srgbClr val="800000"/>
                </a:solidFill>
                <a:latin typeface="+mn-ea"/>
                <a:cs typeface="华文中宋" panose="02010600040101010101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2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2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2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2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2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2742" grpId="0"/>
      <p:bldP spid="6" grpId="1"/>
      <p:bldP spid="7" grpId="2"/>
      <p:bldP spid="8" grpId="3"/>
      <p:bldP spid="9" grpId="4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2514" name="Text Box 2"/>
          <p:cNvSpPr txBox="1">
            <a:spLocks noChangeArrowheads="1"/>
          </p:cNvSpPr>
          <p:nvPr/>
        </p:nvSpPr>
        <p:spPr bwMode="auto">
          <a:xfrm>
            <a:off x="395288" y="836613"/>
            <a:ext cx="6697662" cy="3724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例：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①红杏枝头春意</a:t>
            </a:r>
            <a:r>
              <a:rPr lang="zh-CN" altLang="en-US" sz="2800" b="1">
                <a:solidFill>
                  <a:srgbClr val="FF0000"/>
                </a:solidFill>
              </a:rPr>
              <a:t>闹</a:t>
            </a:r>
          </a:p>
          <a:p>
            <a:pPr>
              <a:spcBef>
                <a:spcPct val="50000"/>
              </a:spcBef>
            </a:pPr>
            <a:endParaRPr lang="zh-CN" altLang="en-US" b="1"/>
          </a:p>
          <a:p>
            <a:pPr>
              <a:spcBef>
                <a:spcPct val="50000"/>
              </a:spcBef>
            </a:pPr>
            <a:endParaRPr lang="zh-CN" altLang="en-US" b="1"/>
          </a:p>
          <a:p>
            <a:pPr>
              <a:spcBef>
                <a:spcPct val="50000"/>
              </a:spcBef>
            </a:pPr>
            <a:endParaRPr lang="zh-CN" altLang="en-US" b="1"/>
          </a:p>
          <a:p>
            <a:pPr>
              <a:spcBef>
                <a:spcPct val="50000"/>
              </a:spcBef>
            </a:pPr>
            <a:endParaRPr lang="zh-CN" altLang="en-US" b="1"/>
          </a:p>
          <a:p>
            <a:pPr>
              <a:spcBef>
                <a:spcPct val="50000"/>
              </a:spcBef>
            </a:pPr>
            <a:endParaRPr lang="zh-CN" altLang="en-US" b="1"/>
          </a:p>
          <a:p>
            <a:pPr>
              <a:spcBef>
                <a:spcPct val="50000"/>
              </a:spcBef>
            </a:pPr>
            <a:endParaRPr lang="zh-CN" altLang="en-US" b="1"/>
          </a:p>
        </p:txBody>
      </p:sp>
      <p:sp>
        <p:nvSpPr>
          <p:cNvPr id="192515" name="Text Box 3"/>
          <p:cNvSpPr txBox="1">
            <a:spLocks noChangeArrowheads="1"/>
          </p:cNvSpPr>
          <p:nvPr/>
        </p:nvSpPr>
        <p:spPr bwMode="auto">
          <a:xfrm>
            <a:off x="395288" y="3573463"/>
            <a:ext cx="3600450" cy="1169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②黄河远上白云间，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一片</a:t>
            </a:r>
            <a:r>
              <a:rPr lang="zh-CN" altLang="en-US" sz="2800" b="1">
                <a:solidFill>
                  <a:srgbClr val="FF0000"/>
                </a:solidFill>
              </a:rPr>
              <a:t>孤</a:t>
            </a:r>
            <a:r>
              <a:rPr lang="zh-CN" altLang="en-US" sz="2800" b="1"/>
              <a:t>城万仞山。</a:t>
            </a:r>
          </a:p>
        </p:txBody>
      </p:sp>
      <p:sp>
        <p:nvSpPr>
          <p:cNvPr id="192516" name="AutoShape 4"/>
          <p:cNvSpPr/>
          <p:nvPr/>
        </p:nvSpPr>
        <p:spPr bwMode="auto">
          <a:xfrm>
            <a:off x="3714744" y="1285860"/>
            <a:ext cx="5429256" cy="2143140"/>
          </a:xfrm>
          <a:prstGeom prst="borderCallout1">
            <a:avLst>
              <a:gd name="adj1" fmla="val -4069"/>
              <a:gd name="adj2" fmla="val 97519"/>
              <a:gd name="adj3" fmla="val -4069"/>
              <a:gd name="adj4" fmla="val 722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zh-CN" altLang="en-US" sz="2400" b="1" smtClean="0">
                <a:solidFill>
                  <a:srgbClr val="0000FF"/>
                </a:solidFill>
              </a:rPr>
              <a:t>“闹”本是指热闹，此处指春意盎然。红</a:t>
            </a:r>
            <a:r>
              <a:rPr lang="zh-CN" altLang="en-US" sz="2400" b="1">
                <a:solidFill>
                  <a:srgbClr val="0000FF"/>
                </a:solidFill>
              </a:rPr>
              <a:t>杏在枝头绽放，开得那么灿烂，那么热闹 </a:t>
            </a:r>
            <a:r>
              <a:rPr lang="zh-CN" altLang="en-US" sz="2400" b="1" smtClean="0">
                <a:solidFill>
                  <a:srgbClr val="0000FF"/>
                </a:solidFill>
              </a:rPr>
              <a:t>，用</a:t>
            </a:r>
            <a:r>
              <a:rPr lang="zh-CN" altLang="en-US" sz="2400" b="1">
                <a:solidFill>
                  <a:srgbClr val="0000FF"/>
                </a:solidFill>
              </a:rPr>
              <a:t>了</a:t>
            </a:r>
            <a:r>
              <a:rPr lang="zh-CN" altLang="en-US" sz="2400" b="1">
                <a:solidFill>
                  <a:srgbClr val="FF0000"/>
                </a:solidFill>
              </a:rPr>
              <a:t>通感</a:t>
            </a:r>
            <a:r>
              <a:rPr lang="zh-CN" altLang="en-US" sz="2400" b="1">
                <a:solidFill>
                  <a:srgbClr val="0000FF"/>
                </a:solidFill>
              </a:rPr>
              <a:t>手法 </a:t>
            </a:r>
            <a:r>
              <a:rPr lang="zh-CN" altLang="en-US" sz="2400" b="1" smtClean="0">
                <a:solidFill>
                  <a:srgbClr val="0000FF"/>
                </a:solidFill>
              </a:rPr>
              <a:t>把</a:t>
            </a:r>
            <a:r>
              <a:rPr lang="zh-CN" altLang="en-US" sz="2400" b="1">
                <a:solidFill>
                  <a:srgbClr val="0000FF"/>
                </a:solidFill>
              </a:rPr>
              <a:t>无声的姿态描摹得好像有</a:t>
            </a:r>
            <a:r>
              <a:rPr lang="zh-CN" altLang="en-US" sz="2400" b="1" smtClean="0">
                <a:solidFill>
                  <a:srgbClr val="0000FF"/>
                </a:solidFill>
              </a:rPr>
              <a:t>声音一样，</a:t>
            </a:r>
            <a:r>
              <a:rPr lang="zh-CN" altLang="en-US" sz="2400" b="1">
                <a:solidFill>
                  <a:srgbClr val="0000FF"/>
                </a:solidFill>
              </a:rPr>
              <a:t>写尽一派盎然的春意</a:t>
            </a:r>
            <a:r>
              <a:rPr lang="zh-CN" altLang="en-US" sz="2400" b="1" smtClean="0">
                <a:solidFill>
                  <a:srgbClr val="0000FF"/>
                </a:solidFill>
              </a:rPr>
              <a:t>，表现了作者对春天的喜爱之情。</a:t>
            </a:r>
            <a:endParaRPr lang="zh-CN" altLang="en-US" sz="2400" b="1">
              <a:solidFill>
                <a:srgbClr val="0000FF"/>
              </a:solidFill>
            </a:endParaRPr>
          </a:p>
          <a:p>
            <a:endParaRPr lang="zh-CN" altLang="en-US" sz="2400" b="1">
              <a:solidFill>
                <a:srgbClr val="0000FF"/>
              </a:solidFill>
            </a:endParaRPr>
          </a:p>
          <a:p>
            <a:pPr algn="ctr"/>
            <a:endParaRPr lang="zh-CN" altLang="en-US" sz="2400" b="1">
              <a:solidFill>
                <a:schemeClr val="tx2"/>
              </a:solidFill>
            </a:endParaRPr>
          </a:p>
        </p:txBody>
      </p:sp>
      <p:sp>
        <p:nvSpPr>
          <p:cNvPr id="192517" name="AutoShape 5"/>
          <p:cNvSpPr/>
          <p:nvPr/>
        </p:nvSpPr>
        <p:spPr bwMode="auto">
          <a:xfrm>
            <a:off x="4140200" y="3714752"/>
            <a:ext cx="5003800" cy="1298573"/>
          </a:xfrm>
          <a:prstGeom prst="borderCallout1">
            <a:avLst>
              <a:gd name="adj1" fmla="val 105875"/>
              <a:gd name="adj2" fmla="val 97481"/>
              <a:gd name="adj3" fmla="val 105875"/>
              <a:gd name="adj4" fmla="val -119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</a:rPr>
              <a:t>孤，孤独</a:t>
            </a:r>
            <a:r>
              <a:rPr lang="zh-CN" altLang="en-US" sz="2400" b="1" smtClean="0">
                <a:solidFill>
                  <a:srgbClr val="0000FF"/>
                </a:solidFill>
              </a:rPr>
              <a:t>。用拟人的手法写一片孤独</a:t>
            </a:r>
            <a:r>
              <a:rPr lang="zh-CN" altLang="en-US" sz="2400" b="1">
                <a:solidFill>
                  <a:srgbClr val="0000FF"/>
                </a:solidFill>
              </a:rPr>
              <a:t>的城池处于万仞高山之间。写尽环境之孤寂，人心之孤苦。</a:t>
            </a:r>
          </a:p>
          <a:p>
            <a:pPr algn="ctr"/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192518" name="AutoShape 6"/>
          <p:cNvSpPr>
            <a:spLocks noChangeArrowheads="1"/>
          </p:cNvSpPr>
          <p:nvPr/>
        </p:nvSpPr>
        <p:spPr bwMode="auto">
          <a:xfrm>
            <a:off x="1692275" y="4941888"/>
            <a:ext cx="6767513" cy="1223962"/>
          </a:xfrm>
          <a:prstGeom prst="cloudCallout">
            <a:avLst>
              <a:gd name="adj1" fmla="val 26495"/>
              <a:gd name="adj2" fmla="val -60764"/>
            </a:avLst>
          </a:prstGeom>
          <a:solidFill>
            <a:schemeClr val="accent1"/>
          </a:solidFill>
          <a:ln w="114300" cap="rnd">
            <a:noFill/>
            <a:prstDash val="sysDot"/>
            <a:round/>
          </a:ln>
        </p:spPr>
        <p:txBody>
          <a:bodyPr/>
          <a:lstStyle/>
          <a:p>
            <a:pPr algn="ctr"/>
            <a:r>
              <a:rPr lang="zh-CN" altLang="en-US" sz="4800" b="1">
                <a:ea typeface="楷体_GB2312"/>
                <a:cs typeface="楷体_GB2312"/>
              </a:rPr>
              <a:t>联系思想感情</a:t>
            </a:r>
          </a:p>
        </p:txBody>
      </p:sp>
      <p:sp>
        <p:nvSpPr>
          <p:cNvPr id="192519" name="AutoShape 7"/>
          <p:cNvSpPr>
            <a:spLocks noChangeArrowheads="1"/>
          </p:cNvSpPr>
          <p:nvPr/>
        </p:nvSpPr>
        <p:spPr bwMode="auto">
          <a:xfrm>
            <a:off x="2555875" y="1142984"/>
            <a:ext cx="6588125" cy="4365625"/>
          </a:xfrm>
          <a:prstGeom prst="cloudCallout">
            <a:avLst>
              <a:gd name="adj1" fmla="val -82843"/>
              <a:gd name="adj2" fmla="val 55889"/>
            </a:avLst>
          </a:prstGeom>
          <a:solidFill>
            <a:srgbClr val="33CCCC"/>
          </a:solidFill>
          <a:ln w="190500" cap="rnd">
            <a:noFill/>
            <a:prstDash val="sysDot"/>
            <a:round/>
          </a:ln>
        </p:spPr>
        <p:txBody>
          <a:bodyPr/>
          <a:lstStyle/>
          <a:p>
            <a:r>
              <a:rPr lang="zh-CN" altLang="en-US" sz="3600" b="1">
                <a:solidFill>
                  <a:srgbClr val="FF00FF"/>
                </a:solidFill>
                <a:ea typeface="楷体_GB2312"/>
                <a:cs typeface="楷体_GB2312"/>
              </a:rPr>
              <a:t>形容词</a:t>
            </a:r>
            <a:r>
              <a:rPr lang="en-US" altLang="zh-CN" sz="3600" b="1">
                <a:solidFill>
                  <a:srgbClr val="FF00FF"/>
                </a:solidFill>
                <a:ea typeface="楷体_GB2312"/>
                <a:cs typeface="楷体_GB2312"/>
              </a:rPr>
              <a:t>:</a:t>
            </a:r>
            <a:r>
              <a:rPr lang="zh-CN" altLang="en-US" sz="3600" b="1">
                <a:ea typeface="楷体_GB2312"/>
                <a:cs typeface="楷体_GB2312"/>
              </a:rPr>
              <a:t>绘景摹状，化抽象为具体，化无形为有形，使人如闻其声，如见其人，如触其物，如历其</a:t>
            </a:r>
            <a:r>
              <a:rPr lang="zh-CN" altLang="en-US" sz="3600" b="1" smtClean="0">
                <a:ea typeface="楷体_GB2312"/>
                <a:cs typeface="楷体_GB2312"/>
              </a:rPr>
              <a:t>境</a:t>
            </a:r>
            <a:r>
              <a:rPr lang="en-US" altLang="zh-CN" sz="3600" b="1" smtClean="0">
                <a:ea typeface="楷体_GB2312"/>
                <a:cs typeface="楷体_GB2312"/>
              </a:rPr>
              <a:t>.</a:t>
            </a:r>
            <a:endParaRPr lang="zh-CN" altLang="en-US" sz="3600" b="1">
              <a:ea typeface="楷体_GB2312"/>
              <a:cs typeface="楷体_GB2312"/>
            </a:endParaRPr>
          </a:p>
          <a:p>
            <a:pPr algn="ctr"/>
            <a:endParaRPr lang="zh-CN" altLang="en-US" sz="3600" b="1">
              <a:solidFill>
                <a:srgbClr val="FFFF00"/>
              </a:solidFill>
              <a:ea typeface="楷体_GB2312"/>
              <a:cs typeface="楷体_GB231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5759450" y="0"/>
            <a:ext cx="3384550" cy="1143000"/>
          </a:xfrm>
          <a:prstGeom prst="rect">
            <a:avLst/>
          </a:prstGeom>
          <a:solidFill>
            <a:srgbClr val="FFFF99"/>
          </a:solidFill>
          <a:ln>
            <a:miter lim="800000"/>
          </a:ln>
        </p:spPr>
        <p:txBody>
          <a:bodyPr/>
          <a:lstStyle/>
          <a:p>
            <a:pPr algn="ctr" fontAlgn="auto">
              <a:spcAft>
                <a:spcPct val="0"/>
              </a:spcAft>
              <a:defRPr/>
            </a:pPr>
            <a:r>
              <a:rPr lang="zh-CN" altLang="en-US" sz="5400" b="1">
                <a:solidFill>
                  <a:srgbClr val="0000CC"/>
                </a:solidFill>
                <a:latin typeface="黑体" charset="-122"/>
                <a:ea typeface="黑体"/>
                <a:cs typeface="+mj-cs"/>
              </a:rPr>
              <a:t>炼形容词</a:t>
            </a:r>
            <a:endParaRPr lang="zh-CN" altLang="en-US" sz="440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2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92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2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9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4" grpId="0"/>
      <p:bldP spid="192516" grpId="1"/>
      <p:bldP spid="192517" grpId="2"/>
      <p:bldP spid="192518" grpId="3"/>
      <p:bldP spid="192519" grpId="4"/>
      <p:bldP spid="192519" grpId="5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313"/>
            <a:ext cx="9144000" cy="34671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ct val="0"/>
              </a:spcAft>
              <a:defRPr/>
            </a:pPr>
            <a:r>
              <a:rPr lang="zh-CN" altLang="en-US" sz="3600" b="1" smtClean="0"/>
              <a:t> </a:t>
            </a:r>
            <a:r>
              <a:rPr lang="zh-CN" altLang="en-US" sz="3600" b="1"/>
              <a:t>送邹明府游灵武 </a:t>
            </a:r>
            <a:br>
              <a:rPr lang="zh-CN" altLang="en-US" sz="3600" b="1"/>
            </a:br>
            <a:r>
              <a:rPr lang="zh-CN" altLang="en-US" sz="3600" b="1"/>
              <a:t>      贾岛 </a:t>
            </a:r>
            <a:br>
              <a:rPr lang="zh-CN" altLang="en-US" sz="3600" b="1"/>
            </a:br>
            <a:r>
              <a:rPr lang="zh-CN" altLang="en-US" sz="3600" b="1"/>
              <a:t>      曾宰西畿县，三年马不</a:t>
            </a:r>
            <a:r>
              <a:rPr lang="zh-CN" altLang="en-US" sz="3600" b="1" smtClean="0"/>
              <a:t>肥。 </a:t>
            </a:r>
            <a:br>
              <a:rPr lang="zh-CN" altLang="en-US" sz="3600" b="1"/>
            </a:br>
            <a:r>
              <a:rPr lang="zh-CN" altLang="en-US" sz="3600" b="1"/>
              <a:t>      债多凭剑与，官满载书归 </a:t>
            </a:r>
            <a:r>
              <a:rPr lang="zh-CN" altLang="en-US" sz="3600" b="1" smtClean="0"/>
              <a:t>。</a:t>
            </a:r>
            <a:br>
              <a:rPr lang="zh-CN" altLang="en-US" sz="3600" b="1"/>
            </a:br>
            <a:r>
              <a:rPr lang="zh-CN" altLang="en-US" sz="3600" b="1"/>
              <a:t>      边雪藏行径，林风透卧</a:t>
            </a:r>
            <a:r>
              <a:rPr lang="zh-CN" altLang="en-US" sz="3600" b="1" smtClean="0"/>
              <a:t>衣。 </a:t>
            </a:r>
            <a:br>
              <a:rPr lang="zh-CN" altLang="en-US" sz="3600" b="1"/>
            </a:br>
            <a:r>
              <a:rPr lang="zh-CN" altLang="en-US" sz="3600" b="1"/>
              <a:t>  </a:t>
            </a:r>
            <a:r>
              <a:rPr lang="zh-CN" altLang="en-US" sz="3600" b="1" smtClean="0"/>
              <a:t>    灵</a:t>
            </a:r>
            <a:r>
              <a:rPr lang="zh-CN" altLang="en-US" sz="3600" b="1"/>
              <a:t>州听晓角</a:t>
            </a:r>
            <a:r>
              <a:rPr lang="zh-CN" altLang="en-US" sz="3600" b="1" smtClean="0"/>
              <a:t>， 客</a:t>
            </a:r>
            <a:r>
              <a:rPr lang="zh-CN" altLang="en-US" sz="3600" b="1"/>
              <a:t>馆未</a:t>
            </a:r>
            <a:r>
              <a:rPr lang="zh-CN" altLang="en-US" sz="3600" b="1" smtClean="0"/>
              <a:t>开扉。</a:t>
            </a:r>
            <a:br>
              <a:rPr lang="en-US" altLang="zh-CN" sz="2800" b="1" smtClean="0"/>
            </a:br>
            <a:r>
              <a:rPr lang="en-US" altLang="zh-CN" sz="2600" b="1" smtClean="0">
                <a:solidFill>
                  <a:srgbClr val="800000"/>
                </a:solidFill>
              </a:rPr>
              <a:t>【</a:t>
            </a:r>
            <a:r>
              <a:rPr lang="zh-CN" altLang="en-US" sz="2600" b="1" smtClean="0">
                <a:solidFill>
                  <a:srgbClr val="800000"/>
                </a:solidFill>
              </a:rPr>
              <a:t>注</a:t>
            </a:r>
            <a:r>
              <a:rPr lang="en-US" altLang="zh-CN" sz="2600" b="1" smtClean="0">
                <a:solidFill>
                  <a:srgbClr val="800000"/>
                </a:solidFill>
              </a:rPr>
              <a:t>】</a:t>
            </a:r>
            <a:r>
              <a:rPr lang="zh-CN" altLang="en-US" sz="2600" b="1" smtClean="0">
                <a:solidFill>
                  <a:srgbClr val="800000"/>
                </a:solidFill>
              </a:rPr>
              <a:t>明府：对县令的尊称</a:t>
            </a:r>
            <a:r>
              <a:rPr lang="en-US" altLang="zh-CN" sz="2600" b="1" smtClean="0">
                <a:solidFill>
                  <a:srgbClr val="800000"/>
                </a:solidFill>
              </a:rPr>
              <a:t>.</a:t>
            </a:r>
            <a:r>
              <a:rPr lang="zh-CN" altLang="en-US" sz="2600" b="1" smtClean="0">
                <a:solidFill>
                  <a:srgbClr val="800000"/>
                </a:solidFill>
              </a:rPr>
              <a:t>灵武：即灵州（治所在今宁夏灵武县）</a:t>
            </a:r>
            <a:r>
              <a:rPr lang="zh-CN" altLang="en-US" sz="2600" smtClean="0">
                <a:solidFill>
                  <a:srgbClr val="800000"/>
                </a:solidFill>
              </a:rPr>
              <a:t> </a:t>
            </a:r>
            <a:endParaRPr lang="zh-CN" altLang="en-US" sz="2600">
              <a:solidFill>
                <a:srgbClr val="800000"/>
              </a:solidFill>
            </a:endParaRP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786188"/>
            <a:ext cx="9144000" cy="1554162"/>
          </a:xfrm>
        </p:spPr>
        <p:txBody>
          <a:bodyPr/>
          <a:lstStyle/>
          <a:p>
            <a:r>
              <a:rPr lang="en-US" altLang="zh-CN" smtClean="0">
                <a:solidFill>
                  <a:srgbClr val="FF0000"/>
                </a:solidFill>
              </a:rPr>
              <a:t> </a:t>
            </a:r>
            <a:r>
              <a:rPr lang="en-US" altLang="zh-CN" b="1" smtClean="0">
                <a:solidFill>
                  <a:srgbClr val="FF0000"/>
                </a:solidFill>
              </a:rPr>
              <a:t>(2)</a:t>
            </a:r>
            <a:r>
              <a:rPr lang="zh-CN" altLang="en-US" b="1" smtClean="0">
                <a:solidFill>
                  <a:srgbClr val="FF0000"/>
                </a:solidFill>
              </a:rPr>
              <a:t>贾岛注重用字的推敲，请对第三联中的</a:t>
            </a:r>
            <a:r>
              <a:rPr lang="zh-CN" altLang="en-US" sz="4400" b="1" smtClean="0">
                <a:solidFill>
                  <a:srgbClr val="002060"/>
                </a:solidFill>
              </a:rPr>
              <a:t>“藏”“透”</a:t>
            </a:r>
            <a:r>
              <a:rPr lang="zh-CN" altLang="en-US" b="1" smtClean="0">
                <a:solidFill>
                  <a:srgbClr val="FF0000"/>
                </a:solidFill>
              </a:rPr>
              <a:t>二字作简要赏析（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en-US" b="1" smtClean="0">
                <a:solidFill>
                  <a:srgbClr val="FF0000"/>
                </a:solidFill>
              </a:rPr>
              <a:t>分） 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3963" y="476250"/>
            <a:ext cx="7920037" cy="4625975"/>
          </a:xfrm>
        </p:spPr>
        <p:txBody>
          <a:bodyPr/>
          <a:lstStyle/>
          <a:p>
            <a:r>
              <a:rPr lang="en-US" altLang="zh-CN" b="1" smtClean="0"/>
              <a:t>①“</a:t>
            </a:r>
            <a:r>
              <a:rPr lang="zh-CN" altLang="en-US" b="1" smtClean="0"/>
              <a:t>藏”字即</a:t>
            </a:r>
            <a:r>
              <a:rPr lang="zh-CN" altLang="en-US" b="1" smtClean="0">
                <a:solidFill>
                  <a:srgbClr val="FF0000"/>
                </a:solidFill>
              </a:rPr>
              <a:t>掩藏</a:t>
            </a:r>
            <a:r>
              <a:rPr lang="zh-CN" altLang="en-US" b="1" smtClean="0"/>
              <a:t>之意，运用</a:t>
            </a:r>
            <a:r>
              <a:rPr lang="zh-CN" altLang="en-US" b="1" smtClean="0">
                <a:solidFill>
                  <a:srgbClr val="FF0000"/>
                </a:solidFill>
              </a:rPr>
              <a:t>拟人</a:t>
            </a:r>
            <a:r>
              <a:rPr lang="zh-CN" altLang="en-US" b="1" smtClean="0"/>
              <a:t>手法。</a:t>
            </a:r>
            <a:r>
              <a:rPr lang="zh-CN" altLang="en-US" b="1" smtClean="0">
                <a:solidFill>
                  <a:srgbClr val="FF0000"/>
                </a:solidFill>
              </a:rPr>
              <a:t>描绘</a:t>
            </a:r>
            <a:r>
              <a:rPr lang="zh-CN" altLang="en-US" b="1" smtClean="0"/>
              <a:t>人行之迹很快便为</a:t>
            </a:r>
            <a:r>
              <a:rPr lang="zh-CN" altLang="en-US" b="1" smtClean="0">
                <a:solidFill>
                  <a:srgbClr val="FF0000"/>
                </a:solidFill>
              </a:rPr>
              <a:t>大雪覆盖的边塞雪景</a:t>
            </a:r>
            <a:r>
              <a:rPr lang="zh-CN" altLang="en-US" b="1" smtClean="0"/>
              <a:t>，写景生动，颇有画意； （</a:t>
            </a:r>
            <a:r>
              <a:rPr lang="en-US" altLang="zh-CN" b="1" smtClean="0"/>
              <a:t>1</a:t>
            </a:r>
            <a:r>
              <a:rPr lang="zh-CN" altLang="en-US" b="1" smtClean="0"/>
              <a:t>分） 一个“藏”字，已包含</a:t>
            </a:r>
            <a:r>
              <a:rPr lang="zh-CN" altLang="en-US" b="1" smtClean="0">
                <a:solidFill>
                  <a:srgbClr val="FF0000"/>
                </a:solidFill>
              </a:rPr>
              <a:t>大雪纷飞、道路莫辨、行人稀少</a:t>
            </a:r>
            <a:r>
              <a:rPr lang="zh-CN" altLang="en-US" b="1" smtClean="0"/>
              <a:t>等多重意蕴；（</a:t>
            </a:r>
            <a:r>
              <a:rPr lang="en-US" altLang="zh-CN" b="1" smtClean="0"/>
              <a:t>1</a:t>
            </a:r>
            <a:r>
              <a:rPr lang="zh-CN" altLang="en-US" b="1" smtClean="0"/>
              <a:t>分）</a:t>
            </a:r>
            <a:endParaRPr lang="en-US" altLang="zh-CN" b="1" smtClean="0"/>
          </a:p>
          <a:p>
            <a:r>
              <a:rPr lang="zh-CN" altLang="en-US" b="1" smtClean="0"/>
              <a:t> ②“透”字即</a:t>
            </a:r>
            <a:r>
              <a:rPr lang="zh-CN" altLang="en-US" b="1" smtClean="0">
                <a:solidFill>
                  <a:srgbClr val="FF0000"/>
                </a:solidFill>
              </a:rPr>
              <a:t>穿透</a:t>
            </a:r>
            <a:r>
              <a:rPr lang="zh-CN" altLang="en-US" b="1" smtClean="0"/>
              <a:t>之意，极为传神地展现了</a:t>
            </a:r>
            <a:r>
              <a:rPr lang="zh-CN" altLang="en-US" b="1" smtClean="0">
                <a:solidFill>
                  <a:srgbClr val="FF0000"/>
                </a:solidFill>
              </a:rPr>
              <a:t>林间朔风砭人肌骨</a:t>
            </a:r>
            <a:r>
              <a:rPr lang="zh-CN" altLang="en-US" b="1" smtClean="0"/>
              <a:t>的穿透力， （</a:t>
            </a:r>
            <a:r>
              <a:rPr lang="en-US" altLang="zh-CN" b="1" smtClean="0"/>
              <a:t>1</a:t>
            </a:r>
            <a:r>
              <a:rPr lang="zh-CN" altLang="en-US" b="1" smtClean="0"/>
              <a:t>分）同时还隐含</a:t>
            </a:r>
            <a:r>
              <a:rPr lang="zh-CN" altLang="en-US" b="1" smtClean="0">
                <a:solidFill>
                  <a:srgbClr val="FF0000"/>
                </a:solidFill>
              </a:rPr>
              <a:t>风急、天寒、衣单</a:t>
            </a:r>
            <a:r>
              <a:rPr lang="zh-CN" altLang="en-US" b="1" smtClean="0"/>
              <a:t>等内容，富有想象力和感染力 。 （</a:t>
            </a:r>
            <a:r>
              <a:rPr lang="en-US" altLang="zh-CN" b="1" smtClean="0"/>
              <a:t>1</a:t>
            </a:r>
            <a:r>
              <a:rPr lang="zh-CN" altLang="en-US" b="1" smtClean="0"/>
              <a:t>分）</a:t>
            </a:r>
          </a:p>
        </p:txBody>
      </p:sp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6643702" y="6396335"/>
            <a:ext cx="250029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altLang="zh-CN" sz="2400" b="1" smtClean="0">
                <a:solidFill>
                  <a:srgbClr val="FF0000"/>
                </a:solidFill>
                <a:latin typeface="Calibri" pitchFamily="34" charset="0"/>
              </a:rPr>
              <a:t>2012</a:t>
            </a:r>
            <a:r>
              <a:rPr lang="zh-CN" altLang="en-US" sz="2400" b="1" smtClean="0">
                <a:solidFill>
                  <a:srgbClr val="FF0000"/>
                </a:solidFill>
                <a:latin typeface="Calibri" pitchFamily="34" charset="0"/>
              </a:rPr>
              <a:t>年湖北</a:t>
            </a:r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卷） 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132</Paragraphs>
  <Slides>24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25">
      <vt:lpstr>Office 主题</vt:lpstr>
      <vt:lpstr>Slide 1</vt:lpstr>
      <vt:lpstr>Slide 2</vt:lpstr>
      <vt:lpstr>Slide 3</vt:lpstr>
      <vt:lpstr>Slide 4</vt:lpstr>
      <vt:lpstr>何谓炼字</vt:lpstr>
      <vt:lpstr> 炼动词</vt:lpstr>
      <vt:lpstr>Slide 7</vt:lpstr>
      <vt:lpstr> 送邹明府游灵武       贾岛       曾宰西畿县，三年马不肥。       债多凭剑与，官满载书归 。      边雪藏行径，林风透卧衣。       灵州听晓角， 客馆未开扉。【注】明府：对县令的尊称.灵武：即灵州（治所在今宁夏灵武县） </vt:lpstr>
      <vt:lpstr>Slide 9</vt:lpstr>
      <vt:lpstr>Slide 10</vt:lpstr>
      <vt:lpstr>炼字题型答题思路</vt:lpstr>
      <vt:lpstr>Slide 12</vt:lpstr>
      <vt:lpstr>Slide 13</vt:lpstr>
      <vt:lpstr>Slide 14</vt:lpstr>
      <vt:lpstr>Slide 15</vt:lpstr>
      <vt:lpstr>Slide 16</vt:lpstr>
      <vt:lpstr>简要分析“明月隐高树，长河没晓天”一联中“隐”“没”两字的表达效果。</vt:lpstr>
      <vt:lpstr>Slide 18</vt:lpstr>
      <vt:lpstr>Slide 19</vt:lpstr>
      <vt:lpstr>Slide 20</vt:lpstr>
      <vt:lpstr>Slide 21</vt:lpstr>
      <vt:lpstr>     最爱东山晴后雪①       ［宋］杨万里       只知逐胜忽忘寒，小立春风夕照间       只爱东山晴后雪，软红光里涌银山       　　［注］①本诗为《雪后晚睛，四山皆青，惟东山全白，赋&lt;最爱东山晴后雪&gt;二绝句》中的一 首       　　              </vt:lpstr>
      <vt:lpstr>Slide 23</vt:lpstr>
      <vt:lpstr>Slide 24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2020-10-23T21:48:06.371</cp:lastPrinted>
  <dcterms:created xsi:type="dcterms:W3CDTF">2020-10-23T21:48:06Z</dcterms:created>
  <dcterms:modified xsi:type="dcterms:W3CDTF">2020-10-23T13:48:07Z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