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heme/theme2.xml" ContentType="application/vnd.openxmlformats-officedocument.them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heme/theme3.xml" ContentType="application/vnd.openxmlformats-officedocument.them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comments/comment1.xml" ContentType="application/vnd.openxmlformats-officedocument.presentationml.comment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notesSlides/notesSlide1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2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notesSlides/notesSlide3.xml" ContentType="application/vnd.openxmlformats-officedocument.presentationml.notesSlide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notesSlides/notesSlide4.xml" ContentType="application/vnd.openxmlformats-officedocument.presentationml.notesSlide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notesSlides/notesSlide5.xml" ContentType="application/vnd.openxmlformats-officedocument.presentationml.notesSlide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6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notesSlides/notesSlide7.xml" ContentType="application/vnd.openxmlformats-officedocument.presentationml.notesSlide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notesSlides/notesSlide8.xml" ContentType="application/vnd.openxmlformats-officedocument.presentationml.notesSlide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notesSlides/notesSlide9.xml" ContentType="application/vnd.openxmlformats-officedocument.presentationml.notesSlide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notesSlides/notesSlide10.xml" ContentType="application/vnd.openxmlformats-officedocument.presentationml.notesSlide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notesSlides/notesSlide11.xml" ContentType="application/vnd.openxmlformats-officedocument.presentationml.notesSlide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notesSlides/notesSlide12.xml" ContentType="application/vnd.openxmlformats-officedocument.presentationml.notesSlide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notesSlides/notesSlide13.xml" ContentType="application/vnd.openxmlformats-officedocument.presentationml.notesSlide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notesSlides/notesSlide14.xml" ContentType="application/vnd.openxmlformats-officedocument.presentationml.notesSlide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notesSlides/notesSlide15.xml" ContentType="application/vnd.openxmlformats-officedocument.presentationml.notesSlide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notesSlides/notesSlide16.xml" ContentType="application/vnd.openxmlformats-officedocument.presentationml.notesSlide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notesSlides/notesSlide17.xml" ContentType="application/vnd.openxmlformats-officedocument.presentationml.notesSlide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notesSlides/notesSlide18.xml" ContentType="application/vnd.openxmlformats-officedocument.presentationml.notesSlide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notesSlides/notesSlide19.xml" ContentType="application/vnd.openxmlformats-officedocument.presentationml.notesSlide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notesSlides/notesSlide20.xml" ContentType="application/vnd.openxmlformats-officedocument.presentationml.notesSlide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notesSlides/notesSlide21.xml" ContentType="application/vnd.openxmlformats-officedocument.presentationml.notesSlide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notesSlides/notesSlide22.xml" ContentType="application/vnd.openxmlformats-officedocument.presentationml.notesSlide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notesSlides/notesSlide23.xml" ContentType="application/vnd.openxmlformats-officedocument.presentationml.notesSlide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notesSlides/notesSlide24.xml" ContentType="application/vnd.openxmlformats-officedocument.presentationml.notesSlide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notesSlides/notesSlide25.xml" ContentType="application/vnd.openxmlformats-officedocument.presentationml.notesSlide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notesSlides/notesSlide26.xml" ContentType="application/vnd.openxmlformats-officedocument.presentationml.notesSlide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1015" r:id="rId2"/>
    <p:sldId id="1014" r:id="rId3"/>
    <p:sldId id="1017" r:id="rId4"/>
    <p:sldId id="1016" r:id="rId5"/>
    <p:sldId id="1091" r:id="rId6"/>
    <p:sldId id="1092" r:id="rId7"/>
    <p:sldId id="1093" r:id="rId8"/>
    <p:sldId id="1094" r:id="rId9"/>
    <p:sldId id="958" r:id="rId10"/>
    <p:sldId id="1018" r:id="rId11"/>
    <p:sldId id="1019" r:id="rId12"/>
    <p:sldId id="1020" r:id="rId13"/>
    <p:sldId id="1127" r:id="rId14"/>
    <p:sldId id="1126" r:id="rId15"/>
    <p:sldId id="965" r:id="rId16"/>
    <p:sldId id="966" r:id="rId17"/>
    <p:sldId id="1022" r:id="rId18"/>
    <p:sldId id="968" r:id="rId19"/>
    <p:sldId id="969" r:id="rId20"/>
    <p:sldId id="970" r:id="rId21"/>
    <p:sldId id="972" r:id="rId22"/>
    <p:sldId id="971" r:id="rId23"/>
    <p:sldId id="973" r:id="rId24"/>
    <p:sldId id="981" r:id="rId25"/>
    <p:sldId id="983" r:id="rId26"/>
    <p:sldId id="984" r:id="rId27"/>
    <p:sldId id="985" r:id="rId28"/>
    <p:sldId id="1128" r:id="rId29"/>
    <p:sldId id="986" r:id="rId30"/>
    <p:sldId id="1075" r:id="rId31"/>
    <p:sldId id="987" r:id="rId32"/>
    <p:sldId id="988" r:id="rId33"/>
    <p:sldId id="989" r:id="rId34"/>
    <p:sldId id="990" r:id="rId35"/>
    <p:sldId id="1077" r:id="rId36"/>
    <p:sldId id="1080" r:id="rId37"/>
    <p:sldId id="1078" r:id="rId38"/>
    <p:sldId id="1079" r:id="rId39"/>
    <p:sldId id="991" r:id="rId40"/>
    <p:sldId id="1076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2">
          <p15:clr>
            <a:srgbClr val="A4A3A4"/>
          </p15:clr>
        </p15:guide>
        <p15:guide id="2" orient="horz" pos="4146">
          <p15:clr>
            <a:srgbClr val="A4A3A4"/>
          </p15:clr>
        </p15:guide>
        <p15:guide id="3" pos="354">
          <p15:clr>
            <a:srgbClr val="A4A3A4"/>
          </p15:clr>
        </p15:guide>
        <p15:guide id="4" pos="7484">
          <p15:clr>
            <a:srgbClr val="A4A3A4"/>
          </p15:clr>
        </p15:guide>
        <p15:guide id="5" orient="horz" pos="586">
          <p15:clr>
            <a:srgbClr val="A4A3A4"/>
          </p15:clr>
        </p15:guide>
        <p15:guide id="6" orient="horz" pos="668">
          <p15:clr>
            <a:srgbClr val="A4A3A4"/>
          </p15:clr>
        </p15:guide>
        <p15:guide id="7" orient="horz" pos="4005">
          <p15:clr>
            <a:srgbClr val="A4A3A4"/>
          </p15:clr>
        </p15:guide>
        <p15:guide id="8" orient="horz" pos="38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雨林木风" initials="雨" lastIdx="0" clrIdx="0"/>
  <p:cmAuthor id="2" name="作者" initials="A" lastIdx="0" clrIdx="1"/>
  <p:cmAuthor id="3" name="Administrator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8" autoAdjust="0"/>
  </p:normalViewPr>
  <p:slideViewPr>
    <p:cSldViewPr snapToGrid="0" showGuides="1">
      <p:cViewPr varScale="1">
        <p:scale>
          <a:sx n="63" d="100"/>
          <a:sy n="63" d="100"/>
        </p:scale>
        <p:origin x="-132" y="-540"/>
      </p:cViewPr>
      <p:guideLst>
        <p:guide orient="horz" pos="82"/>
        <p:guide orient="horz" pos="4146"/>
        <p:guide orient="horz" pos="586"/>
        <p:guide orient="horz" pos="668"/>
        <p:guide orient="horz" pos="4005"/>
        <p:guide orient="horz" pos="3860"/>
        <p:guide pos="354"/>
        <p:guide pos="74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1-08-10T16:58:43.257" idx="1">
    <p:pos x="10" y="10"/>
    <p:text/>
    <p:extLst>
      <p:ext uri="{C676402C-5697-4E1C-873F-D02D1690AC5C}">
        <p15:threadingInfo xmlns:p15="http://schemas.microsoft.com/office/powerpoint/2012/main" xmlns="" timeZoneBias="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heme" Target="../theme/theme3.xml"/><Relationship Id="rId5" Type="http://schemas.openxmlformats.org/officeDocument/2006/relationships/tags" Target="../tags/tag141.xml"/><Relationship Id="rId4" Type="http://schemas.openxmlformats.org/officeDocument/2006/relationships/tags" Target="../tags/tag14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9268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2" Type="http://schemas.openxmlformats.org/officeDocument/2006/relationships/tags" Target="../tags/tag132.xml"/><Relationship Id="rId1" Type="http://schemas.openxmlformats.org/officeDocument/2006/relationships/theme" Target="../theme/theme2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tags" Target="../tags/tag13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02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tags" Target="../tags/tag258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tags" Target="../tags/tag262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68.xml"/><Relationship Id="rId2" Type="http://schemas.openxmlformats.org/officeDocument/2006/relationships/tags" Target="../tags/tag267.xml"/><Relationship Id="rId1" Type="http://schemas.openxmlformats.org/officeDocument/2006/relationships/tags" Target="../tags/tag266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" Type="http://schemas.openxmlformats.org/officeDocument/2006/relationships/tags" Target="../tags/tag270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" Type="http://schemas.openxmlformats.org/officeDocument/2006/relationships/tags" Target="../tags/tag276.xml"/><Relationship Id="rId5" Type="http://schemas.openxmlformats.org/officeDocument/2006/relationships/slide" Target="../slides/slide24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" Type="http://schemas.openxmlformats.org/officeDocument/2006/relationships/tags" Target="../tags/tag282.xml"/><Relationship Id="rId5" Type="http://schemas.openxmlformats.org/officeDocument/2006/relationships/slide" Target="../slides/slide25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90.xml"/><Relationship Id="rId2" Type="http://schemas.openxmlformats.org/officeDocument/2006/relationships/tags" Target="../tags/tag289.xml"/><Relationship Id="rId1" Type="http://schemas.openxmlformats.org/officeDocument/2006/relationships/tags" Target="../tags/tag288.xml"/><Relationship Id="rId5" Type="http://schemas.openxmlformats.org/officeDocument/2006/relationships/slide" Target="../slides/slide26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" Type="http://schemas.openxmlformats.org/officeDocument/2006/relationships/tags" Target="../tags/tag294.xml"/><Relationship Id="rId5" Type="http://schemas.openxmlformats.org/officeDocument/2006/relationships/slide" Target="../slides/slide27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00.xml"/><Relationship Id="rId2" Type="http://schemas.openxmlformats.org/officeDocument/2006/relationships/tags" Target="../tags/tag299.xml"/><Relationship Id="rId1" Type="http://schemas.openxmlformats.org/officeDocument/2006/relationships/tags" Target="../tags/tag298.xml"/><Relationship Id="rId5" Type="http://schemas.openxmlformats.org/officeDocument/2006/relationships/slide" Target="../slides/slide28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305.xml"/><Relationship Id="rId2" Type="http://schemas.openxmlformats.org/officeDocument/2006/relationships/tags" Target="../tags/tag304.xml"/><Relationship Id="rId1" Type="http://schemas.openxmlformats.org/officeDocument/2006/relationships/tags" Target="../tags/tag303.xml"/><Relationship Id="rId5" Type="http://schemas.openxmlformats.org/officeDocument/2006/relationships/slide" Target="../slides/slide29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310.xml"/><Relationship Id="rId2" Type="http://schemas.openxmlformats.org/officeDocument/2006/relationships/tags" Target="../tags/tag309.xml"/><Relationship Id="rId1" Type="http://schemas.openxmlformats.org/officeDocument/2006/relationships/tags" Target="../tags/tag308.xml"/><Relationship Id="rId5" Type="http://schemas.openxmlformats.org/officeDocument/2006/relationships/slide" Target="../slides/slide30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316.xml"/><Relationship Id="rId2" Type="http://schemas.openxmlformats.org/officeDocument/2006/relationships/tags" Target="../tags/tag315.xml"/><Relationship Id="rId1" Type="http://schemas.openxmlformats.org/officeDocument/2006/relationships/tags" Target="../tags/tag314.xml"/><Relationship Id="rId5" Type="http://schemas.openxmlformats.org/officeDocument/2006/relationships/slide" Target="../slides/slide31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" Type="http://schemas.openxmlformats.org/officeDocument/2006/relationships/tags" Target="../tags/tag320.xml"/><Relationship Id="rId5" Type="http://schemas.openxmlformats.org/officeDocument/2006/relationships/slide" Target="../slides/slide32.xml"/><Relationship Id="rId4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" Type="http://schemas.openxmlformats.org/officeDocument/2006/relationships/tags" Target="../tags/tag325.xml"/><Relationship Id="rId5" Type="http://schemas.openxmlformats.org/officeDocument/2006/relationships/slide" Target="../slides/slide33.xml"/><Relationship Id="rId4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50.xml"/><Relationship Id="rId2" Type="http://schemas.openxmlformats.org/officeDocument/2006/relationships/tags" Target="../tags/tag349.xml"/><Relationship Id="rId1" Type="http://schemas.openxmlformats.org/officeDocument/2006/relationships/tags" Target="../tags/tag348.xml"/><Relationship Id="rId5" Type="http://schemas.openxmlformats.org/officeDocument/2006/relationships/slide" Target="../slides/slide38.xml"/><Relationship Id="rId4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54.xml"/><Relationship Id="rId2" Type="http://schemas.openxmlformats.org/officeDocument/2006/relationships/tags" Target="../tags/tag353.xml"/><Relationship Id="rId1" Type="http://schemas.openxmlformats.org/officeDocument/2006/relationships/tags" Target="../tags/tag352.xml"/><Relationship Id="rId5" Type="http://schemas.openxmlformats.org/officeDocument/2006/relationships/slide" Target="../slides/slide39.xml"/><Relationship Id="rId4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367.xml"/><Relationship Id="rId2" Type="http://schemas.openxmlformats.org/officeDocument/2006/relationships/tags" Target="../tags/tag366.xml"/><Relationship Id="rId1" Type="http://schemas.openxmlformats.org/officeDocument/2006/relationships/tags" Target="../tags/tag365.xml"/><Relationship Id="rId5" Type="http://schemas.openxmlformats.org/officeDocument/2006/relationships/slide" Target="../slides/slide40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2938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7760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4236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1577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7755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669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7857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9668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9280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0475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350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5562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982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5010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4150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3594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5876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0906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748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1711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0219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3149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97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5092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9195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213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5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7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5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9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7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5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9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9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95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99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5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2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27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3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5167"/>
            <a:ext cx="2743200" cy="585046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5167"/>
            <a:ext cx="8070573" cy="585046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0"/>
            <a:ext cx="5376672" cy="452543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05728" y="1600200"/>
            <a:ext cx="5376672" cy="452543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186775" y="1778439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256939" y="1778439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/>
          <a:srcRect l="12299" r="7322"/>
          <a:stretch>
            <a:fillRect/>
          </a:stretch>
        </p:blipFill>
        <p:spPr>
          <a:xfrm>
            <a:off x="-1" y="-5375"/>
            <a:ext cx="12192001" cy="68646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485" y="0"/>
            <a:ext cx="5413829" cy="40603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arp dir="in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457201"/>
            <a:ext cx="6172200" cy="540385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40" Type="http://schemas.openxmlformats.org/officeDocument/2006/relationships/tags" Target="../tags/tag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Title Placeholder 1"/>
          <p:cNvSpPr>
            <a:spLocks noGrp="1"/>
          </p:cNvSpPr>
          <p:nvPr>
            <p:ph type="title"/>
            <p:custDataLst>
              <p:tags r:id="rId38"/>
            </p:custDataLst>
          </p:nvPr>
        </p:nvSpPr>
        <p:spPr>
          <a:xfrm>
            <a:off x="609600" y="275167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ctr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74" name="Text Placeholder 2"/>
          <p:cNvSpPr>
            <a:spLocks noGrp="1"/>
          </p:cNvSpPr>
          <p:nvPr>
            <p:ph type="body" idx="1"/>
            <p:custDataLst>
              <p:tags r:id="rId39"/>
            </p:custDataLst>
          </p:nvPr>
        </p:nvSpPr>
        <p:spPr>
          <a:xfrm>
            <a:off x="609600" y="1600200"/>
            <a:ext cx="10972800" cy="4525433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40"/>
            </p:custDataLst>
          </p:nvPr>
        </p:nvPicPr>
        <p:blipFill>
          <a:blip r:embed="rId41"/>
          <a:srcRect l="12299" r="7322"/>
          <a:stretch>
            <a:fillRect/>
          </a:stretch>
        </p:blipFill>
        <p:spPr>
          <a:xfrm>
            <a:off x="-1" y="-5375"/>
            <a:ext cx="12192001" cy="686469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</p:sldLayoutIdLst>
  <p:transition/>
  <p:txStyles>
    <p:titleStyle>
      <a:lvl1pPr marL="0" lvl="0" indent="0" algn="ctr" defTabSz="1214755" rtl="0" eaLnBrk="0" fontAlgn="base" hangingPunct="0">
        <a:lnSpc>
          <a:spcPct val="100000"/>
        </a:lnSpc>
        <a:spcBef>
          <a:spcPct val="0"/>
        </a:spcBef>
        <a:spcAft>
          <a:spcPct val="0"/>
        </a:spcAft>
        <a:buSzTx/>
        <a:buNone/>
        <a:defRPr sz="586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2755" lvl="0" indent="-452755" algn="l" defTabSz="1214755" rtl="0" eaLnBrk="0" fontAlgn="base" hangingPunct="0">
        <a:lnSpc>
          <a:spcPct val="100000"/>
        </a:lnSpc>
        <a:spcBef>
          <a:spcPts val="130"/>
        </a:spcBef>
        <a:spcAft>
          <a:spcPct val="0"/>
        </a:spcAft>
        <a:buSzTx/>
        <a:buFont typeface="Arial" panose="020B0604020202020204" pitchFamily="34" charset="0"/>
        <a:buChar char="•"/>
        <a:defRPr sz="42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86155" lvl="1" indent="-376555" algn="l" defTabSz="1214755" rtl="0" eaLnBrk="0" fontAlgn="base" hangingPunct="0">
        <a:lnSpc>
          <a:spcPct val="100000"/>
        </a:lnSpc>
        <a:spcBef>
          <a:spcPts val="130"/>
        </a:spcBef>
        <a:spcAft>
          <a:spcPct val="0"/>
        </a:spcAft>
        <a:buSzTx/>
        <a:buFont typeface="Arial" panose="020B0604020202020204" pitchFamily="34" charset="0"/>
        <a:buChar char="–"/>
        <a:defRPr sz="3735" b="0" i="0" u="none" kern="1200" baseline="0">
          <a:solidFill>
            <a:schemeClr val="tx1"/>
          </a:solidFill>
          <a:latin typeface="Calibri" panose="020F0502020204030204" pitchFamily="34" charset="0"/>
          <a:ea typeface="Arial" panose="020B0604020202020204" pitchFamily="34" charset="0"/>
          <a:cs typeface="+mn-cs"/>
        </a:defRPr>
      </a:lvl2pPr>
      <a:lvl3pPr marL="1519555" lvl="2" indent="-300355" algn="l" defTabSz="1214755" rtl="0" eaLnBrk="0" fontAlgn="base" hangingPunct="0">
        <a:lnSpc>
          <a:spcPct val="100000"/>
        </a:lnSpc>
        <a:spcBef>
          <a:spcPts val="130"/>
        </a:spcBef>
        <a:spcAft>
          <a:spcPct val="0"/>
        </a:spcAft>
        <a:buSzTx/>
        <a:buFont typeface="Arial" panose="020B0604020202020204" pitchFamily="34" charset="0"/>
        <a:buChar char="•"/>
        <a:defRPr sz="3065" b="0" i="0" u="none" kern="1200" baseline="0">
          <a:solidFill>
            <a:schemeClr val="tx1"/>
          </a:solidFill>
          <a:latin typeface="Calibri" panose="020F0502020204030204" pitchFamily="34" charset="0"/>
          <a:ea typeface="Arial" panose="020B0604020202020204" pitchFamily="34" charset="0"/>
          <a:cs typeface="+mn-cs"/>
        </a:defRPr>
      </a:lvl3pPr>
      <a:lvl4pPr marL="2129155" lvl="3" indent="-300355" algn="l" defTabSz="1214755" rtl="0" eaLnBrk="0" fontAlgn="base" hangingPunct="0">
        <a:lnSpc>
          <a:spcPct val="100000"/>
        </a:lnSpc>
        <a:spcBef>
          <a:spcPts val="130"/>
        </a:spcBef>
        <a:spcAft>
          <a:spcPct val="0"/>
        </a:spcAft>
        <a:buSzTx/>
        <a:buFont typeface="Arial" panose="020B0604020202020204" pitchFamily="34" charset="0"/>
        <a:buChar char="–"/>
        <a:defRPr sz="2665" b="0" i="0" u="none" kern="1200" baseline="0">
          <a:solidFill>
            <a:schemeClr val="tx1"/>
          </a:solidFill>
          <a:latin typeface="Calibri" panose="020F0502020204030204" pitchFamily="34" charset="0"/>
          <a:ea typeface="Arial" panose="020B0604020202020204" pitchFamily="34" charset="0"/>
          <a:cs typeface="+mn-cs"/>
        </a:defRPr>
      </a:lvl4pPr>
      <a:lvl5pPr marL="2738755" lvl="4" indent="-300355" algn="l" defTabSz="1214755" rtl="0" eaLnBrk="0" fontAlgn="base" hangingPunct="0">
        <a:lnSpc>
          <a:spcPct val="100000"/>
        </a:lnSpc>
        <a:spcBef>
          <a:spcPts val="130"/>
        </a:spcBef>
        <a:spcAft>
          <a:spcPct val="0"/>
        </a:spcAft>
        <a:buSzTx/>
        <a:buFont typeface="Arial" panose="020B0604020202020204" pitchFamily="34" charset="0"/>
        <a:buChar char="»"/>
        <a:defRPr sz="2665" b="0" i="0" u="none" kern="1200" baseline="0">
          <a:solidFill>
            <a:schemeClr val="tx1"/>
          </a:solidFill>
          <a:latin typeface="Calibri" panose="020F0502020204030204" pitchFamily="34" charset="0"/>
          <a:ea typeface="Arial" panose="020B0604020202020204" pitchFamily="34" charset="0"/>
          <a:cs typeface="+mn-cs"/>
        </a:defRPr>
      </a:lvl5pPr>
      <a:lvl6pPr marL="3352800" lvl="5" indent="-304800" algn="l" defTabSz="1214755" rtl="0" eaLnBrk="0" fontAlgn="base" hangingPunct="0">
        <a:lnSpc>
          <a:spcPct val="100000"/>
        </a:lnSpc>
        <a:spcBef>
          <a:spcPts val="13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665" b="0" i="0" u="none" kern="1200" baseline="0">
          <a:solidFill>
            <a:schemeClr val="tx1"/>
          </a:solidFill>
          <a:latin typeface="Calibri" panose="020F0502020204030204" pitchFamily="34" charset="0"/>
          <a:ea typeface="Arial" panose="020B0604020202020204" pitchFamily="34" charset="0"/>
          <a:cs typeface="+mn-cs"/>
        </a:defRPr>
      </a:lvl6pPr>
      <a:lvl7pPr marL="3962400" lvl="6" indent="-304800" algn="l" defTabSz="1214755" rtl="0" eaLnBrk="0" fontAlgn="base" hangingPunct="0">
        <a:lnSpc>
          <a:spcPct val="100000"/>
        </a:lnSpc>
        <a:spcBef>
          <a:spcPts val="13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665" b="0" i="0" u="none" kern="1200" baseline="0">
          <a:solidFill>
            <a:schemeClr val="tx1"/>
          </a:solidFill>
          <a:latin typeface="Calibri" panose="020F0502020204030204" pitchFamily="34" charset="0"/>
          <a:ea typeface="Arial" panose="020B0604020202020204" pitchFamily="34" charset="0"/>
          <a:cs typeface="+mn-cs"/>
        </a:defRPr>
      </a:lvl7pPr>
      <a:lvl8pPr marL="4572000" lvl="7" indent="-304800" algn="l" defTabSz="1214755" rtl="0" eaLnBrk="0" fontAlgn="base" hangingPunct="0">
        <a:lnSpc>
          <a:spcPct val="100000"/>
        </a:lnSpc>
        <a:spcBef>
          <a:spcPts val="13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665" b="0" i="0" u="none" kern="1200" baseline="0">
          <a:solidFill>
            <a:schemeClr val="tx1"/>
          </a:solidFill>
          <a:latin typeface="Calibri" panose="020F0502020204030204" pitchFamily="34" charset="0"/>
          <a:ea typeface="Arial" panose="020B0604020202020204" pitchFamily="34" charset="0"/>
          <a:cs typeface="+mn-cs"/>
        </a:defRPr>
      </a:lvl8pPr>
      <a:lvl9pPr marL="5181600" lvl="8" indent="-304800" algn="l" defTabSz="1214755" rtl="0" eaLnBrk="0" fontAlgn="base" hangingPunct="0">
        <a:lnSpc>
          <a:spcPct val="100000"/>
        </a:lnSpc>
        <a:spcBef>
          <a:spcPts val="13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665" b="0" i="0" u="none" kern="1200" baseline="0">
          <a:solidFill>
            <a:schemeClr val="tx1"/>
          </a:solidFill>
          <a:latin typeface="Calibri" panose="020F0502020204030204" pitchFamily="34" charset="0"/>
          <a:ea typeface="Arial" panose="020B0604020202020204" pitchFamily="34" charset="0"/>
          <a:cs typeface="+mn-cs"/>
        </a:defRPr>
      </a:lvl9pPr>
    </p:bodyStyle>
    <p:otherStyle>
      <a:lvl1pPr marL="0" lvl="0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1219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9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1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4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4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35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6" Type="http://schemas.openxmlformats.org/officeDocument/2006/relationships/slideLayout" Target="../slideLayouts/slideLayout22.xml"/><Relationship Id="rId5" Type="http://schemas.openxmlformats.org/officeDocument/2006/relationships/tags" Target="../tags/tag237.xml"/><Relationship Id="rId4" Type="http://schemas.openxmlformats.org/officeDocument/2006/relationships/tags" Target="../tags/tag23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43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42.xml"/><Relationship Id="rId1" Type="http://schemas.openxmlformats.org/officeDocument/2006/relationships/tags" Target="../tags/tag24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45.xml"/><Relationship Id="rId4" Type="http://schemas.openxmlformats.org/officeDocument/2006/relationships/tags" Target="../tags/tag24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tags" Target="../tags/tag249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3.xml"/><Relationship Id="rId4" Type="http://schemas.openxmlformats.org/officeDocument/2006/relationships/tags" Target="../tags/tag25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257.xml"/><Relationship Id="rId1" Type="http://schemas.openxmlformats.org/officeDocument/2006/relationships/tags" Target="../tags/tag256.xml"/><Relationship Id="rId4" Type="http://schemas.openxmlformats.org/officeDocument/2006/relationships/notesSlide" Target="../notesSlides/notesSlide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6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" Type="http://schemas.openxmlformats.org/officeDocument/2006/relationships/tags" Target="../tags/tag279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" Type="http://schemas.openxmlformats.org/officeDocument/2006/relationships/tags" Target="../tags/tag285.xml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93.xml"/><Relationship Id="rId2" Type="http://schemas.openxmlformats.org/officeDocument/2006/relationships/tags" Target="../tags/tag292.xml"/><Relationship Id="rId1" Type="http://schemas.openxmlformats.org/officeDocument/2006/relationships/tags" Target="../tags/tag291.xml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9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302.xml"/><Relationship Id="rId1" Type="http://schemas.openxmlformats.org/officeDocument/2006/relationships/tags" Target="../tags/tag301.xml"/><Relationship Id="rId4" Type="http://schemas.openxmlformats.org/officeDocument/2006/relationships/notesSlide" Target="../notesSlides/notes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comments" Target="../comments/comment1.xml"/><Relationship Id="rId4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307.xml"/><Relationship Id="rId1" Type="http://schemas.openxmlformats.org/officeDocument/2006/relationships/tags" Target="../tags/tag306.xml"/><Relationship Id="rId4" Type="http://schemas.openxmlformats.org/officeDocument/2006/relationships/notesSlide" Target="../notesSlides/notesSlide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313.xml"/><Relationship Id="rId2" Type="http://schemas.openxmlformats.org/officeDocument/2006/relationships/tags" Target="../tags/tag312.xml"/><Relationship Id="rId1" Type="http://schemas.openxmlformats.org/officeDocument/2006/relationships/tags" Target="../tags/tag311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319.xml"/><Relationship Id="rId2" Type="http://schemas.openxmlformats.org/officeDocument/2006/relationships/tags" Target="../tags/tag318.xml"/><Relationship Id="rId1" Type="http://schemas.openxmlformats.org/officeDocument/2006/relationships/tags" Target="../tags/tag317.xml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tags" Target="../tags/tag324.xml"/><Relationship Id="rId1" Type="http://schemas.openxmlformats.org/officeDocument/2006/relationships/tags" Target="../tags/tag323.xml"/><Relationship Id="rId4" Type="http://schemas.openxmlformats.org/officeDocument/2006/relationships/notesSlide" Target="../notesSlides/notesSlide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330.xml"/><Relationship Id="rId2" Type="http://schemas.openxmlformats.org/officeDocument/2006/relationships/tags" Target="../tags/tag329.xml"/><Relationship Id="rId1" Type="http://schemas.openxmlformats.org/officeDocument/2006/relationships/tags" Target="../tags/tag328.xml"/><Relationship Id="rId4" Type="http://schemas.openxmlformats.org/officeDocument/2006/relationships/slideLayout" Target="../slideLayouts/slideLayout3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338.xml"/><Relationship Id="rId3" Type="http://schemas.openxmlformats.org/officeDocument/2006/relationships/tags" Target="../tags/tag333.xml"/><Relationship Id="rId7" Type="http://schemas.openxmlformats.org/officeDocument/2006/relationships/tags" Target="../tags/tag337.xml"/><Relationship Id="rId2" Type="http://schemas.openxmlformats.org/officeDocument/2006/relationships/tags" Target="../tags/tag332.xml"/><Relationship Id="rId1" Type="http://schemas.openxmlformats.org/officeDocument/2006/relationships/tags" Target="../tags/tag331.xml"/><Relationship Id="rId6" Type="http://schemas.openxmlformats.org/officeDocument/2006/relationships/tags" Target="../tags/tag336.xml"/><Relationship Id="rId5" Type="http://schemas.openxmlformats.org/officeDocument/2006/relationships/tags" Target="../tags/tag33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34.xml"/><Relationship Id="rId9" Type="http://schemas.openxmlformats.org/officeDocument/2006/relationships/tags" Target="../tags/tag33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342.xml"/><Relationship Id="rId2" Type="http://schemas.openxmlformats.org/officeDocument/2006/relationships/tags" Target="../tags/tag341.xml"/><Relationship Id="rId1" Type="http://schemas.openxmlformats.org/officeDocument/2006/relationships/tags" Target="../tags/tag340.xml"/><Relationship Id="rId4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" Type="http://schemas.openxmlformats.org/officeDocument/2006/relationships/tags" Target="../tags/tag343.xml"/><Relationship Id="rId4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7.xml"/><Relationship Id="rId1" Type="http://schemas.openxmlformats.org/officeDocument/2006/relationships/tags" Target="../tags/tag346.xml"/><Relationship Id="rId4" Type="http://schemas.openxmlformats.org/officeDocument/2006/relationships/notesSlide" Target="../notesSlides/notesSlide2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362.xml"/><Relationship Id="rId13" Type="http://schemas.openxmlformats.org/officeDocument/2006/relationships/image" Target="../media/image13.png"/><Relationship Id="rId3" Type="http://schemas.openxmlformats.org/officeDocument/2006/relationships/tags" Target="../tags/tag357.xml"/><Relationship Id="rId7" Type="http://schemas.openxmlformats.org/officeDocument/2006/relationships/tags" Target="../tags/tag361.xml"/><Relationship Id="rId12" Type="http://schemas.openxmlformats.org/officeDocument/2006/relationships/notesSlide" Target="../notesSlides/notesSlide26.xml"/><Relationship Id="rId2" Type="http://schemas.openxmlformats.org/officeDocument/2006/relationships/tags" Target="../tags/tag356.xml"/><Relationship Id="rId1" Type="http://schemas.openxmlformats.org/officeDocument/2006/relationships/tags" Target="../tags/tag355.xml"/><Relationship Id="rId6" Type="http://schemas.openxmlformats.org/officeDocument/2006/relationships/tags" Target="../tags/tag360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359.xml"/><Relationship Id="rId10" Type="http://schemas.openxmlformats.org/officeDocument/2006/relationships/tags" Target="../tags/tag364.xml"/><Relationship Id="rId4" Type="http://schemas.openxmlformats.org/officeDocument/2006/relationships/tags" Target="../tags/tag358.xml"/><Relationship Id="rId9" Type="http://schemas.openxmlformats.org/officeDocument/2006/relationships/tags" Target="../tags/tag363.xml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57.xml"/><Relationship Id="rId7" Type="http://schemas.openxmlformats.org/officeDocument/2006/relationships/tags" Target="../tags/tag161.xml"/><Relationship Id="rId12" Type="http://schemas.openxmlformats.org/officeDocument/2006/relationships/tags" Target="../tags/tag166.xml"/><Relationship Id="rId2" Type="http://schemas.openxmlformats.org/officeDocument/2006/relationships/tags" Target="../tags/tag156.xml"/><Relationship Id="rId16" Type="http://schemas.openxmlformats.org/officeDocument/2006/relationships/image" Target="../media/image6.jpeg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11" Type="http://schemas.openxmlformats.org/officeDocument/2006/relationships/tags" Target="../tags/tag165.xml"/><Relationship Id="rId5" Type="http://schemas.openxmlformats.org/officeDocument/2006/relationships/tags" Target="../tags/tag159.xml"/><Relationship Id="rId15" Type="http://schemas.microsoft.com/office/2007/relationships/hdphoto" Target="../media/hdphoto2.wdp"/><Relationship Id="rId10" Type="http://schemas.openxmlformats.org/officeDocument/2006/relationships/tags" Target="../tags/tag164.xml"/><Relationship Id="rId4" Type="http://schemas.openxmlformats.org/officeDocument/2006/relationships/tags" Target="../tags/tag158.xml"/><Relationship Id="rId9" Type="http://schemas.openxmlformats.org/officeDocument/2006/relationships/tags" Target="../tags/tag163.xml"/><Relationship Id="rId1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69.xml"/><Relationship Id="rId7" Type="http://schemas.openxmlformats.org/officeDocument/2006/relationships/tags" Target="../tags/tag173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76.xml"/><Relationship Id="rId7" Type="http://schemas.openxmlformats.org/officeDocument/2006/relationships/tags" Target="../tags/tag180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88.xml"/><Relationship Id="rId13" Type="http://schemas.openxmlformats.org/officeDocument/2006/relationships/image" Target="../media/image10.png"/><Relationship Id="rId3" Type="http://schemas.openxmlformats.org/officeDocument/2006/relationships/tags" Target="../tags/tag183.xml"/><Relationship Id="rId7" Type="http://schemas.openxmlformats.org/officeDocument/2006/relationships/tags" Target="../tags/tag187.xml"/><Relationship Id="rId12" Type="http://schemas.openxmlformats.org/officeDocument/2006/relationships/image" Target="../media/image9.png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6" Type="http://schemas.openxmlformats.org/officeDocument/2006/relationships/tags" Target="../tags/tag186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85.xml"/><Relationship Id="rId15" Type="http://schemas.openxmlformats.org/officeDocument/2006/relationships/image" Target="../media/image12.jpeg"/><Relationship Id="rId10" Type="http://schemas.openxmlformats.org/officeDocument/2006/relationships/tags" Target="../tags/tag190.xml"/><Relationship Id="rId4" Type="http://schemas.openxmlformats.org/officeDocument/2006/relationships/tags" Target="../tags/tag184.xml"/><Relationship Id="rId9" Type="http://schemas.openxmlformats.org/officeDocument/2006/relationships/tags" Target="../tags/tag189.xml"/><Relationship Id="rId1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71245" y="828040"/>
            <a:ext cx="7951470" cy="74549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sz="4400" b="1" cap="all">
                <a:solidFill>
                  <a:srgbClr val="724C2C"/>
                </a:solidFill>
                <a:latin typeface="Arial" panose="020B0604020202020204" pitchFamily="34" charset="0"/>
                <a:ea typeface="汉仪旗黑-55简" panose="00020600040101010101" charset="-122"/>
                <a:cs typeface="仿宋" panose="02010609060101010101" charset="-122"/>
              </a:rPr>
              <a:t>预习任务：</a:t>
            </a:r>
          </a:p>
        </p:txBody>
      </p:sp>
      <p:sp>
        <p:nvSpPr>
          <p:cNvPr id="2" name="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71245" y="1965960"/>
            <a:ext cx="10198100" cy="243078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b="1" cap="all" dirty="0">
                <a:solidFill>
                  <a:srgbClr val="724C2C"/>
                </a:solidFill>
                <a:latin typeface="Arial" panose="020B0604020202020204" pitchFamily="34" charset="0"/>
                <a:ea typeface="汉仪旗黑-55简" panose="00020600040101010101" charset="-122"/>
                <a:cs typeface="仿宋" panose="02010609060101010101" charset="-122"/>
              </a:rPr>
              <a:t>1.</a:t>
            </a:r>
            <a:r>
              <a:rPr lang="zh-CN" altLang="en-US" b="1" cap="all" dirty="0">
                <a:solidFill>
                  <a:srgbClr val="724C2C"/>
                </a:solidFill>
                <a:latin typeface="Arial" panose="020B0604020202020204" pitchFamily="34" charset="0"/>
                <a:ea typeface="汉仪旗黑-55简" panose="00020600040101010101" charset="-122"/>
                <a:cs typeface="仿宋" panose="02010609060101010101" charset="-122"/>
              </a:rPr>
              <a:t>结合注释理解每一章节的含义</a:t>
            </a:r>
          </a:p>
          <a:p>
            <a:pPr indent="0" algn="l">
              <a:lnSpc>
                <a:spcPct val="120000"/>
              </a:lnSpc>
              <a:buNone/>
            </a:pPr>
            <a:r>
              <a:rPr lang="en-US" altLang="zh-CN" b="1" cap="all" dirty="0">
                <a:solidFill>
                  <a:srgbClr val="724C2C"/>
                </a:solidFill>
                <a:latin typeface="Arial" panose="020B0604020202020204" pitchFamily="34" charset="0"/>
                <a:ea typeface="汉仪旗黑-55简" panose="00020600040101010101" charset="-122"/>
                <a:cs typeface="仿宋" panose="02010609060101010101" charset="-122"/>
              </a:rPr>
              <a:t>2.</a:t>
            </a:r>
            <a:r>
              <a:rPr lang="zh-CN" altLang="en-US" b="1" cap="all" dirty="0">
                <a:solidFill>
                  <a:srgbClr val="724C2C"/>
                </a:solidFill>
                <a:latin typeface="Arial" panose="020B0604020202020204" pitchFamily="34" charset="0"/>
                <a:ea typeface="汉仪旗黑-55简" panose="00020600040101010101" charset="-122"/>
                <a:cs typeface="仿宋" panose="02010609060101010101" charset="-122"/>
                <a:sym typeface="+mn-ea"/>
              </a:rPr>
              <a:t>体会孔子仁、义、礼等学说的基本内涵，并思考其现代意义。</a:t>
            </a:r>
            <a:endParaRPr lang="zh-CN" altLang="en-US" b="1" cap="all" dirty="0">
              <a:solidFill>
                <a:srgbClr val="724C2C"/>
              </a:solidFill>
              <a:latin typeface="Arial" panose="020B0604020202020204" pitchFamily="34" charset="0"/>
              <a:ea typeface="汉仪旗黑-55简" panose="00020600040101010101" charset="-122"/>
              <a:cs typeface="仿宋" panose="02010609060101010101" charset="-122"/>
            </a:endParaRPr>
          </a:p>
          <a:p>
            <a:pPr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en-US" altLang="zh-CN" b="1" cap="all" dirty="0">
              <a:solidFill>
                <a:srgbClr val="724C2C"/>
              </a:solidFill>
              <a:latin typeface="Arial" panose="020B0604020202020204" pitchFamily="34" charset="0"/>
              <a:ea typeface="汉仪旗黑-55简" panose="0002060004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91077" y="824230"/>
            <a:ext cx="10209133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、君子食无求饱，居无求安，</a:t>
            </a:r>
            <a:r>
              <a:rPr lang="zh-CN" altLang="en-US" sz="32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敏于事而慎于言，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</a:t>
            </a:r>
            <a:r>
              <a:rPr lang="zh-CN" altLang="en-US" sz="32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有道而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正</a:t>
            </a:r>
            <a:r>
              <a:rPr lang="zh-CN" altLang="en-US" sz="32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焉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，可谓好学也已。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98721" y="179070"/>
            <a:ext cx="4314825" cy="645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精讲归纳，课堂总结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991235" y="3481685"/>
            <a:ext cx="989076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孔子说：“君子，不追求饮食的饱足，不追求居住的舒适，做事情勤劳敏捷，说话小心谨慎，亲近有德之人来匡正自己，这样就算得上好学了。”</a:t>
            </a: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1192530" y="2251055"/>
            <a:ext cx="5143500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就：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靠近、看齐。</a:t>
            </a:r>
            <a:endParaRPr lang="en-US" altLang="zh-CN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正：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匡正、端正。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16560" y="274955"/>
            <a:ext cx="11358880" cy="267652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本章讲的是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君子日常言行的基本要求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第一是在物质条件上不追求安逸和享受，即“食无求饱”“居无求安”；第二是在言行上做事勤勉、说话谨慎；第三是不断向有道德的榜样人物学习，及时匡正自身的行为。第一条重在生活起居的自足， 第二条重在言行举止的要求，第三条重在虚心请教的习惯。对“君子”来讲，这都是为学必须的功课。</a:t>
            </a:r>
            <a:endParaRPr lang="zh-CN" altLang="en-US" sz="2800" b="1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419225" y="3261995"/>
            <a:ext cx="810323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关于言行的，孔子还说过：</a:t>
            </a:r>
          </a:p>
          <a:p>
            <a:pPr fontAlgn="auto">
              <a:lnSpc>
                <a:spcPct val="100000"/>
              </a:lnSpc>
            </a:pPr>
            <a:r>
              <a:rPr lang="en-US" altLang="zh-CN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子曰：君子耻其言而过其行。</a:t>
            </a:r>
            <a:endParaRPr lang="en-US" altLang="zh-CN" sz="3200" b="1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子曰：君子欲讷于言而敏于行。</a:t>
            </a:r>
            <a:endParaRPr lang="zh-CN" altLang="en-US" sz="2800" b="1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1104265" y="139065"/>
            <a:ext cx="7701280" cy="891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不仁，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礼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人而不仁，如乐何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4"/>
            </p:custDataLst>
          </p:nvPr>
        </p:nvSpPr>
        <p:spPr>
          <a:xfrm>
            <a:off x="1196340" y="1126490"/>
            <a:ext cx="9723755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礼何：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“如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何”是古代常用句式，当中一般插入代词、名词或其他词语，意思是“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把（对）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怎么样（怎么办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）”。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5"/>
            </p:custDataLst>
          </p:nvPr>
        </p:nvSpPr>
        <p:spPr>
          <a:xfrm>
            <a:off x="1196499" y="2253030"/>
            <a:ext cx="9209246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孔子说：“一个人没有仁爱之心</a:t>
            </a:r>
            <a:r>
              <a:rPr lang="zh-CN" altLang="en-US" sz="2800" b="1" smtClean="0">
                <a:latin typeface="仿宋" panose="02010609060101010101" charset="-122"/>
                <a:ea typeface="仿宋" panose="02010609060101010101" charset="-122"/>
              </a:rPr>
              <a:t>，怎么对待礼仪制度呢？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一个人没有仁爱之心</a:t>
            </a:r>
            <a:r>
              <a:rPr lang="zh-CN" altLang="en-US" sz="2800" b="1" smtClean="0">
                <a:latin typeface="仿宋" panose="02010609060101010101" charset="-122"/>
                <a:ea typeface="仿宋" panose="02010609060101010101" charset="-122"/>
              </a:rPr>
              <a:t>，怎么对待音乐呢？”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805180" y="3741420"/>
            <a:ext cx="10506075" cy="181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乐是表达人们思想情感的一种形式，在古代，它也是礼的一部分。礼与乐都是外在的表现，而仁则是人们内心的道德情感和要求。孔子把礼、乐与仁紧紧联系起来，认为没有仁德的人，根本谈不上什么礼、乐的问题。因此，</a:t>
            </a:r>
            <a:r>
              <a:rPr lang="zh-CN" altLang="en-US" sz="28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必须有仁的根本，才能够叫行礼乐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747078" y="114300"/>
            <a:ext cx="510921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chemeClr val="tx1"/>
                </a:solidFill>
              </a:rPr>
              <a:t>3</a:t>
            </a:r>
            <a:r>
              <a:rPr lang="zh-CN" altLang="en-US" sz="3200" smtClean="0">
                <a:solidFill>
                  <a:schemeClr val="tx1"/>
                </a:solidFill>
              </a:rPr>
              <a:t>、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朝闻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道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，夕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死可矣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596900" y="796290"/>
            <a:ext cx="1070546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人一旦懂得并遵守了‘仁’道，就可以不用再纠结其过去，就当过去不遵守‘仁道’的那部分经历已经死去了。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75920" y="1877060"/>
            <a:ext cx="1144079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/>
              <a:t>         “</a:t>
            </a:r>
            <a:r>
              <a:rPr lang="zh-CN" altLang="en-US" sz="2400" b="1">
                <a:ea typeface="宋体" panose="02010600030101010101" pitchFamily="2" charset="-122"/>
              </a:rPr>
              <a:t>朝</a:t>
            </a:r>
            <a:r>
              <a:rPr lang="en-US" altLang="zh-CN" sz="2400" b="1">
                <a:ea typeface="宋体" panose="02010600030101010101" pitchFamily="2" charset="-122"/>
              </a:rPr>
              <a:t>”</a:t>
            </a:r>
            <a:r>
              <a:rPr lang="zh-CN" altLang="en-US" sz="2400" b="1"/>
              <a:t>左边上下类似于箭头的两个符号代表草，中间的圆圈代表太阳，然后在右边画了一个月亮，‘当太阳还没升起，被草遮挡着，月亮还没完全落下去’，这个时间段为‘朝’。跟‘早’有区别，‘早’是太阳已经出来了。</a:t>
            </a:r>
          </a:p>
          <a:p>
            <a:r>
              <a:rPr lang="en-US" altLang="zh-CN" sz="2400" b="1"/>
              <a:t>        “</a:t>
            </a:r>
            <a:r>
              <a:rPr lang="zh-CN" altLang="en-US" sz="2400" b="1"/>
              <a:t>夕</a:t>
            </a:r>
            <a:r>
              <a:rPr lang="en-US" altLang="zh-CN" sz="2400" b="1"/>
              <a:t>”</a:t>
            </a:r>
            <a:r>
              <a:rPr lang="zh-CN" altLang="en-US" sz="2400" b="1"/>
              <a:t>并不是指满月，而是从快要从西方落下去的月亮，相对于地平线和我们的视线，是倾斜的，眼见着就要落下去了，古人用这个象形来表示‘快要过去的一个时间段’，与‘朝’是相对应的，一个是发生在东方，一个是消失在西方，一个代表新生，一个代表过去。结合上面二字的本意，可以知道‘朝’和‘夕’的时间点挨得非常近，月亮将落未落的画面，谓之‘夕’；月亮将落未落、而太阳初升未升，共同组成的画面，谓之‘朝’。</a:t>
            </a:r>
          </a:p>
          <a:p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747078" y="114300"/>
            <a:ext cx="510921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chemeClr val="tx1"/>
                </a:solidFill>
              </a:rPr>
              <a:t>3</a:t>
            </a:r>
            <a:r>
              <a:rPr lang="zh-CN" altLang="en-US" sz="3200" smtClean="0">
                <a:solidFill>
                  <a:schemeClr val="tx1"/>
                </a:solidFill>
              </a:rPr>
              <a:t>、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朝闻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道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，夕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死可矣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596900" y="796290"/>
            <a:ext cx="1070546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人一旦懂得并遵守了‘仁’道，就可以不用再纠结其过去，就当过去不遵守‘仁道’的那部分经历已经死去了。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86410" y="2193925"/>
            <a:ext cx="1092644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 </a:t>
            </a:r>
            <a:r>
              <a:rPr lang="en-US" altLang="zh-CN" sz="2400" b="1"/>
              <a:t>     </a:t>
            </a:r>
            <a:r>
              <a:rPr lang="zh-CN" altLang="en-US" sz="2400" b="1">
                <a:sym typeface="+mn-ea"/>
              </a:rPr>
              <a:t>原文在《论语》里仁篇，是这么说的：子曰，朝闻道，夕死可矣。孔子当时也还说了很多话，最后，孔子曰，参乎，吾道一以贯之。曾子曰唯。子出，门人问曰，何谓也？曾子曰，夫子之道，忠恕而已矣。</a:t>
            </a:r>
            <a:endParaRPr lang="zh-CN" altLang="en-US" sz="2400" b="1"/>
          </a:p>
          <a:p>
            <a:r>
              <a:rPr lang="en-US" altLang="zh-CN" sz="2400" b="1"/>
              <a:t>    </a:t>
            </a:r>
            <a:r>
              <a:rPr lang="zh-CN" altLang="en-US" sz="2400" b="1"/>
              <a:t>懂了这两个字，再结合孔老夫子在说这句之前的话，「朝闻道，夕死可矣」的意思就很明朗了，夫子是在告诉大家，人一旦懂得并遵守了‘仁’道，就可以不用再纠结其过去，就当过去不遵守‘仁道’的那部分经历已经死去了。</a:t>
            </a:r>
          </a:p>
          <a:p>
            <a:r>
              <a:rPr lang="zh-CN" altLang="en-US" sz="2400" b="1"/>
              <a:t>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076325" y="335915"/>
            <a:ext cx="56280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rPr>
              <a:t>4</a:t>
            </a:r>
            <a:r>
              <a:rPr lang="zh-CN" altLang="en-US" sz="32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rPr>
              <a:t>、</a:t>
            </a:r>
            <a:r>
              <a:rPr lang="zh-CN" altLang="en-US" sz="3200" smtClean="0">
                <a:solidFill>
                  <a:srgbClr val="C00000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君子</a:t>
            </a:r>
            <a:r>
              <a:rPr lang="zh-CN" altLang="en-US" sz="32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喻于</a:t>
            </a:r>
            <a:r>
              <a:rPr lang="zh-CN" altLang="en-US" sz="2800" b="1">
                <a:solidFill>
                  <a:srgbClr val="0B27D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义</a:t>
            </a:r>
            <a:r>
              <a:rPr lang="zh-CN" altLang="en-US" sz="32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sz="3200" smtClean="0">
                <a:solidFill>
                  <a:srgbClr val="C00000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小人</a:t>
            </a:r>
            <a:r>
              <a:rPr lang="zh-CN" altLang="en-US" sz="32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喻于</a:t>
            </a:r>
            <a:r>
              <a:rPr lang="zh-CN" altLang="en-US" sz="2800" b="1">
                <a:solidFill>
                  <a:srgbClr val="0B27D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利</a:t>
            </a:r>
            <a:r>
              <a:rPr lang="zh-CN" altLang="en-US" sz="32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81305" y="2405380"/>
            <a:ext cx="11629390" cy="422592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         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君子与小人价值指向不同，道德高尚者只需晓以大义，而品质低劣者只能动之以利害。君子于事必辨其是非，小人于事必计其利害。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小人以外在的东西作标准、作参照，并且主要以利来衡量，其行事时不按义与不义、该与不该，而按有利无利、利多利少。</a:t>
            </a:r>
          </a:p>
          <a:p>
            <a:pPr algn="l" fontAlgn="auto">
              <a:lnSpc>
                <a:spcPct val="120000"/>
              </a:lnSpc>
            </a:pP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       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君子建立起了自己的内心标准——义，所以能够“泰而不骄”“病无能焉，不病人之不己知也”“内省不疚，夫何忧何惧”“君子求诸己，小人求诸人”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“不义而富且贵，于我如浮云”“可处有，可处无”“衣敝缊袍，与衣狐貉者立，而不耻者”。这些差别都源于标准不同：义利之辨。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245870" y="1136650"/>
            <a:ext cx="96996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B27D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喻：通晓，明白。</a:t>
            </a:r>
          </a:p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【译文】孔子说：“君子懂得大义，小人只懂得小利。”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62660" y="183515"/>
            <a:ext cx="691324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、见</a:t>
            </a:r>
            <a:r>
              <a:rPr lang="zh-CN" altLang="en-US" sz="3200" smtClean="0">
                <a:solidFill>
                  <a:srgbClr val="C00000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贤</a:t>
            </a:r>
            <a:r>
              <a:rPr lang="zh-CN" altLang="en-US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思齐焉，见不贤而内自省也。</a:t>
            </a:r>
            <a:endParaRPr lang="zh-CN" altLang="en-US" sz="3200" smtClean="0">
              <a:solidFill>
                <a:schemeClr val="tx1"/>
              </a:solidFill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800100" y="2904490"/>
            <a:ext cx="10591800" cy="224536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indent="0" algn="l"/>
            <a:r>
              <a:rPr lang="zh-CN" altLang="en-US" sz="2800" b="1">
                <a:sym typeface="+mn-ea"/>
              </a:rPr>
              <a:t>自我反省是道德修养的一种方法，孔子这里提供自我反省的参照就是外界的贤人与不贤人。以他人为参照，经常反省自己，可以去除心中的杂念，理性地看待自己，快速地改掉自己的缺点，完善自己的道德境界。</a:t>
            </a:r>
            <a:r>
              <a:rPr lang="en-US" altLang="zh-CN" sz="2800" b="1">
                <a:solidFill>
                  <a:srgbClr val="3A50F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3A50F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三人行，必有我师焉，择其善者而从之，其不善者而改之</a:t>
            </a:r>
            <a:r>
              <a:rPr lang="en-US" altLang="zh-CN" sz="2800" b="1">
                <a:solidFill>
                  <a:srgbClr val="3A50F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3A50F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。也是此意。</a:t>
            </a:r>
            <a:endParaRPr lang="zh-CN" altLang="en-US" sz="2800" b="1" u="sng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36600" y="865505"/>
            <a:ext cx="1079246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/>
            <a:r>
              <a:rPr lang="zh-CN" altLang="en-US" sz="2800" b="1">
                <a:solidFill>
                  <a:srgbClr val="0B27D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贤：贤人，有贤德的人。齐：看齐。</a:t>
            </a:r>
            <a:endParaRPr lang="zh-CN" altLang="en-US" sz="2800" b="1">
              <a:solidFill>
                <a:srgbClr val="0B27D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algn="l"/>
            <a:r>
              <a:rPr lang="zh-CN" altLang="en-US" sz="2800" b="1">
                <a:solidFill>
                  <a:srgbClr val="0B27D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省．反省，检查。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algn="l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【译文】 孔子说：“看见贤人就应该想着向他学习并向他看齐；见到不贤的人，就要反省自己有没有和他类似的毛病。”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28980" y="160655"/>
            <a:ext cx="823023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8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质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胜</a:t>
            </a:r>
            <a:r>
              <a:rPr lang="zh-CN" altLang="en-US" sz="28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则</a:t>
            </a:r>
            <a:r>
              <a:rPr lang="zh-CN" altLang="en-US" sz="28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野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，文胜质则</a:t>
            </a:r>
            <a:r>
              <a:rPr lang="zh-CN" altLang="en-US" sz="28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史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。文质</a:t>
            </a:r>
            <a:r>
              <a:rPr lang="zh-CN" altLang="en-US" sz="28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彬彬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，然后君子。</a:t>
            </a:r>
            <a:endParaRPr lang="en-US" altLang="zh-CN" sz="28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30530" y="2481263"/>
            <a:ext cx="11330940" cy="267652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句话是讲君子的气质。质是先天的、朴实无华的，是质朴本性；文是后天的，经过修饰获得的，如衣着装饰、谈吐文采之类。“质胜文”，就是缺少后天的修饰、装点，就会显得粗野、鄙俗。“文胜质”，则是一种矫枉过正，装点太多就显得浮华、虚伪。所以君子就要处理好质、文的关系，协调发展：内心真实、朴素，待人接物有礼有节，说话办事有礼貌修养，这也正是儒家中庸之道在君子气质上的体现。</a:t>
            </a:r>
            <a:endParaRPr lang="zh-CN" altLang="en-US" sz="2800"/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58683" y="847844"/>
            <a:ext cx="4094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彬彬：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相杂适中的样子。</a:t>
            </a:r>
            <a:endParaRPr lang="zh-CN" altLang="en-US" sz="2800"/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728980" y="1449070"/>
            <a:ext cx="10839450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孔子说：“质朴胜过了文饰就会粗野，文饰胜过了质朴就会虚浮，质朴和文饰比例恰当，然后才可以成为君子。”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812030" y="5485130"/>
            <a:ext cx="623633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质朴的品性和文化修养（内在美与外在美）</a:t>
            </a:r>
            <a:endParaRPr lang="en-US" altLang="zh-CN" sz="2400" b="1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内容与形式（写作、艺术、审美）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144588" y="147955"/>
            <a:ext cx="5217795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汉仪旗黑-55简" panose="00020600040101010101" charset="-122"/>
              </a:rPr>
              <a:t>课堂检测，巩固提升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汉仪旗黑-55简" panose="000206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28600" y="1034415"/>
            <a:ext cx="11143615" cy="36347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1.孔子在《论语·雍也》中探讨文与质的关系的句子是: </a:t>
            </a:r>
          </a:p>
          <a:p>
            <a:pPr algn="l">
              <a:lnSpc>
                <a:spcPct val="12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                 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，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                。</a:t>
            </a: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2.孔子在《论语·学而》中谈到君子不要求吃饱，不要求居住舒适的句子是:  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                 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 ，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                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。</a:t>
            </a: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3.孔子在《论语·里仁》中谈到早晨懂得仁义之道，</a:t>
            </a: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当晚为它死去也甘心的句子是: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                   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，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              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。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                        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641975" y="1572895"/>
            <a:ext cx="5059680" cy="681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质胜文则野，文胜质则史。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376160" y="2911475"/>
            <a:ext cx="4653280" cy="681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君子食无求饱，居无求安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861175" y="4968875"/>
            <a:ext cx="3840480" cy="681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朝闻道，夕死可矣。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72720" y="419735"/>
            <a:ext cx="1201928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4.孔子在《论语·里仁》中谈到君子和小人不同的义利观的句子是: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               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              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。</a:t>
            </a:r>
          </a:p>
          <a:p>
            <a:pPr algn="l"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.唐太宗李世民曾说“以人为鉴，可以明得失”，由此可以联想到《论语·里仁》中的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                     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 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，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                            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.青年担当着国家兴盛的重责，应以《论语·泰伯》中曾子所说的“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                 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               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  <a:sym typeface="+mn-ea"/>
              </a:rPr>
              <a:t>自勉。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217795" y="958215"/>
            <a:ext cx="5059680" cy="681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君子喻于义，小人喻于利。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327525" y="2825750"/>
            <a:ext cx="6278880" cy="681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见贤思齐焉，见不贤而内自省也。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091555" y="4485005"/>
            <a:ext cx="5466080" cy="681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士不可以不弘毅，任重而道远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94205" y="1625600"/>
            <a:ext cx="7951470" cy="117602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sz="7200" b="1" cap="all">
                <a:solidFill>
                  <a:srgbClr val="724C2C"/>
                </a:solidFill>
                <a:latin typeface="Arial" panose="020B0604020202020204" pitchFamily="34" charset="0"/>
                <a:ea typeface="汉仪旗黑-55简" panose="00020600040101010101" charset="-122"/>
                <a:cs typeface="仿宋" panose="02010609060101010101" charset="-122"/>
              </a:rPr>
              <a:t>《论语》十二章</a:t>
            </a:r>
            <a:endParaRPr lang="zh-CN" sz="4400" b="1" cap="all">
              <a:solidFill>
                <a:srgbClr val="724C2C"/>
              </a:solidFill>
              <a:latin typeface="Arial" panose="020B0604020202020204" pitchFamily="34" charset="0"/>
              <a:ea typeface="汉仪旗黑-55简" panose="00020600040101010101" charset="-122"/>
              <a:cs typeface="仿宋" panose="02010609060101010101" charset="-122"/>
            </a:endParaRPr>
          </a:p>
        </p:txBody>
      </p:sp>
      <p:pic>
        <p:nvPicPr>
          <p:cNvPr id="3" name="图片 2" descr="9fefad12e8044e380a09eeaa425e744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894320" y="2273935"/>
            <a:ext cx="4056380" cy="4056380"/>
          </a:xfrm>
          <a:prstGeom prst="rect">
            <a:avLst/>
          </a:prstGeom>
          <a:ln w="12700" cmpd="sng">
            <a:noFill/>
            <a:prstDash val="solid"/>
          </a:ln>
          <a:effectLst>
            <a:softEdge rad="6350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38760" y="1526223"/>
            <a:ext cx="11714480" cy="5015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宋体" panose="02010600030101010101" pitchFamily="2" charset="-122"/>
              </a:rPr>
              <a:t>阅读下面的文言文,完成下列问题。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子日:“饭疏食饮水，曲肱而枕之，乐亦在其中矣。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不义而富且贵，于我如浮云。”(《论语·述而》)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(苏秦)读书欲睡， 引锥自刺其股，血流至足，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曰:“安有说人主,不能出其金玉锦绣，取卿相之尊者乎？”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期年，揣摩成,曰:“此真可以说当世之君矣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......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苏秦曰:“嗟乎!贫穷则父母不子,富贵则亲戚畏惧。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人生世上,势位富贵,盖可以忽乎哉?”(《战国策·秦策》)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宋体" panose="02010600030101010101" pitchFamily="2" charset="-122"/>
              </a:rPr>
              <a:t>1.为什么苏秦认为不能忽视“势位富贵”？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宋体" panose="02010600030101010101" pitchFamily="2" charset="-122"/>
              </a:rPr>
              <a:t>2.综合上述材料，简析孔子的富贵观与苏秦的富贵观。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97155" y="176530"/>
            <a:ext cx="242062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汉仪旗黑-55简" panose="00020600040101010101" charset="-122"/>
              </a:rPr>
              <a:t>拓展阅读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227965" y="454660"/>
            <a:ext cx="1118933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1.</a:t>
            </a:r>
            <a:r>
              <a:rPr lang="zh-CN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苏秦认为世态炎凉</a:t>
            </a:r>
            <a:r>
              <a:rPr lang="en-US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,</a:t>
            </a:r>
            <a:r>
              <a:rPr lang="zh-CN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一个人贫穷时连父母都会看不起，</a:t>
            </a:r>
          </a:p>
          <a:p>
            <a:pPr indent="0"/>
            <a:r>
              <a:rPr lang="zh-CN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而富贵时连亲戚都感到畏惧，所以不能忽视</a:t>
            </a:r>
            <a:r>
              <a:rPr lang="en-US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“</a:t>
            </a:r>
            <a:r>
              <a:rPr lang="zh-CN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势位富贵</a:t>
            </a:r>
            <a:r>
              <a:rPr lang="en-US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”</a:t>
            </a:r>
            <a:r>
              <a:rPr lang="zh-CN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。</a:t>
            </a:r>
            <a:endParaRPr lang="zh-CN" sz="3200" b="0"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</a:endParaRPr>
          </a:p>
          <a:p>
            <a:pPr indent="0"/>
            <a:endParaRPr lang="zh-CN" sz="3200" b="0"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</a:endParaRPr>
          </a:p>
          <a:p>
            <a:pPr indent="0"/>
            <a:r>
              <a:rPr lang="en-US" sz="32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2.</a:t>
            </a:r>
          </a:p>
          <a:p>
            <a:pPr indent="0"/>
            <a:r>
              <a:rPr lang="en-US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(1)</a:t>
            </a:r>
            <a:r>
              <a:rPr lang="zh-CN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孔子的富贵观</a:t>
            </a:r>
            <a:r>
              <a:rPr lang="en-US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:</a:t>
            </a:r>
            <a:r>
              <a:rPr lang="zh-CN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以仁义为重，安贫乐道</a:t>
            </a:r>
            <a:r>
              <a:rPr lang="en-US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;</a:t>
            </a:r>
          </a:p>
          <a:p>
            <a:pPr indent="0"/>
            <a:r>
              <a:rPr lang="en-US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                            </a:t>
            </a:r>
            <a:r>
              <a:rPr lang="zh-CN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追求富贵要合乎道义。</a:t>
            </a:r>
          </a:p>
          <a:p>
            <a:pPr indent="0"/>
            <a:r>
              <a:rPr lang="en-US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(2)</a:t>
            </a:r>
            <a:r>
              <a:rPr lang="zh-CN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苏秦的富贵观</a:t>
            </a:r>
            <a:r>
              <a:rPr lang="en-US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:</a:t>
            </a:r>
            <a:r>
              <a:rPr lang="zh-CN" sz="3600" b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以富贵为重，通过个人奋斗以求富贵。
</a:t>
            </a:r>
            <a:endParaRPr lang="zh-CN" altLang="en-US" sz="3600"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8900" y="0"/>
            <a:ext cx="12014200" cy="65544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ts val="336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材料一:</a:t>
            </a: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子贡问政,子曰:“足食，足兵,民信之矣。”</a:t>
            </a: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子贡曰:“必不得已而去，于斯三者何先?”曰:“去兵。”</a:t>
            </a: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子贡曰:“必不得已而去，于斯二者何先?”</a:t>
            </a: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曰：“去食。自古皆有死,民无信不立。”(《论语·颜渊》)</a:t>
            </a:r>
          </a:p>
          <a:p>
            <a:pPr algn="l" fontAlgn="auto">
              <a:lnSpc>
                <a:spcPts val="336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材料二:</a:t>
            </a: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齐人伐燕胜之，宣王问曰:“或谓寡人勿取,或谓寡人取之。</a:t>
            </a: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以万乘之国伐万乘之国，</a:t>
            </a: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五旬而举之,人力不至于此，不取必有天殃。取之,何如?”</a:t>
            </a: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孟子对曰:“取之而燕民悦则取之，古之人有行之者，武王是也；</a:t>
            </a: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取之而燕民不悦则勿取,古之人有行之者，文王是也。</a:t>
            </a: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以万乘之国伐万乘之国,箪食壶浆以迎王师，岂有他哉?避水火也!</a:t>
            </a: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如水益深，如火益热,亦运而已矣。”(《孟子·梁惠王下》)</a:t>
            </a: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宋体" panose="02010600030101010101" pitchFamily="2" charset="-122"/>
              </a:rPr>
              <a:t>1.材料一中,“足食”和“去食”分别体现了孔子怎样的为政思想？</a:t>
            </a: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宋体" panose="02010600030101010101" pitchFamily="2" charset="-122"/>
              </a:rPr>
              <a:t>2.根据材料一和材料二，比较孔子和孟子对待战争的异同。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35" y="545465"/>
            <a:ext cx="12191365" cy="59969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1.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足食” 体现了孔子的富民政策,</a:t>
            </a: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“去食”体现了得到百姓信任的重要性。</a:t>
            </a: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（点睛：要结合上下文和所学孔子为政主张分析）</a:t>
            </a:r>
          </a:p>
          <a:p>
            <a:pPr algn="l">
              <a:lnSpc>
                <a:spcPct val="12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同:孔子和孟子对战争的取舍都是</a:t>
            </a: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以“民本”(或“百姓的利益”)为出发点的。</a:t>
            </a: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异:孔子希望用“仁义"代替战争，</a:t>
            </a: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“足食”“民信之”远比用兵重要，先“去兵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表明对战争的否定。</a:t>
            </a: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孟子认为只要符合老百姓的意愿和利益，</a:t>
            </a: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使百姓远“避水火”，就可以使用战争的手段。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b="1"/>
              <a:t>第二课时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229360" y="2324735"/>
            <a:ext cx="97326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0">
                <a:latin typeface="Arial" panose="020B0604020202020204" pitchFamily="34" charset="0"/>
                <a:ea typeface="汉仪旗黑-55简" panose="00020600040101010101" charset="-122"/>
              </a:rPr>
              <a:t>1.</a:t>
            </a:r>
            <a:r>
              <a:rPr lang="zh-CN" sz="3600" b="0">
                <a:latin typeface="Arial" panose="020B0604020202020204" pitchFamily="34" charset="0"/>
                <a:ea typeface="汉仪旗黑-55简" panose="00020600040101010101" charset="-122"/>
              </a:rPr>
              <a:t>结合课下注释，翻译文章</a:t>
            </a:r>
            <a:r>
              <a:rPr lang="zh-CN" sz="3600">
                <a:latin typeface="Arial" panose="020B0604020202020204" pitchFamily="34" charset="0"/>
                <a:ea typeface="汉仪旗黑-55简" panose="00020600040101010101" charset="-122"/>
                <a:sym typeface="+mn-ea"/>
              </a:rPr>
              <a:t>后六章</a:t>
            </a:r>
            <a:r>
              <a:rPr lang="zh-CN" sz="3600" b="0">
                <a:latin typeface="Arial" panose="020B0604020202020204" pitchFamily="34" charset="0"/>
                <a:ea typeface="汉仪旗黑-55简" panose="00020600040101010101" charset="-122"/>
              </a:rPr>
              <a:t>内容。 </a:t>
            </a:r>
          </a:p>
          <a:p>
            <a:pPr indent="0"/>
            <a:r>
              <a:rPr lang="en-US" altLang="zh-CN" sz="3600" b="0">
                <a:latin typeface="Arial" panose="020B0604020202020204" pitchFamily="34" charset="0"/>
                <a:ea typeface="汉仪旗黑-55简" panose="00020600040101010101" charset="-122"/>
              </a:rPr>
              <a:t>2.</a:t>
            </a:r>
            <a:r>
              <a:rPr lang="zh-CN" sz="3600" b="0">
                <a:latin typeface="Arial" panose="020B0604020202020204" pitchFamily="34" charset="0"/>
                <a:ea typeface="汉仪旗黑-55简" panose="00020600040101010101" charset="-122"/>
              </a:rPr>
              <a:t>《论语》十二章主要涉及了哪些方面的内容？请概括后六章的主要观点。</a:t>
            </a: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279400" y="4540885"/>
            <a:ext cx="113677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0">
                <a:latin typeface="Arial" panose="020B0604020202020204" pitchFamily="34" charset="0"/>
                <a:ea typeface="汉仪旗黑-55简" panose="00020600040101010101" charset="-122"/>
              </a:rPr>
              <a:t>      </a:t>
            </a:r>
            <a:endParaRPr lang="zh-CN" altLang="en-US" sz="3600">
              <a:latin typeface="Arial" panose="020B0604020202020204" pitchFamily="34" charset="0"/>
              <a:ea typeface="汉仪旗黑-55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78790" y="147955"/>
            <a:ext cx="1171321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7</a:t>
            </a: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士不可以不弘毅，任重而道远。仁以为己任，不亦重乎？死而后已，不亦远乎？</a:t>
            </a:r>
            <a:endParaRPr lang="zh-CN" altLang="en-US" sz="28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40665" y="3319780"/>
            <a:ext cx="11617960" cy="35382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      </a:t>
            </a:r>
            <a:r>
              <a:rPr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古代的士，相当于现在的知识分子，曾子交给知识分子一份沉甸甸的历史担当和使命，就是弘扬大道，死而后已。儒家思想的价值观强调的不是个人的功名富贵，而是要为社会做贡献建功立业。所谓“修身齐家治国平天下”。因此，许多儒家的思想家，都是伟大的爱国者，他们带着强烈的济世安民的思想。宋代张载</a:t>
            </a:r>
            <a:r>
              <a:rPr 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有言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“</a:t>
            </a:r>
            <a:r>
              <a:rPr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为天地立心,为生民立命，为往圣继绝学，为万世开太平</a:t>
            </a:r>
            <a:r>
              <a:rPr 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。</a:t>
            </a:r>
            <a:r>
              <a:rPr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楷体" panose="02010609060101010101" charset="-122"/>
              </a:rPr>
              <a:t>我们可以说，儒家的价值观就是仁者爱人、报效国家。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93725" y="1378585"/>
            <a:ext cx="10912475" cy="1986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 fontAlgn="auto">
              <a:lnSpc>
                <a:spcPct val="110000"/>
              </a:lnSpc>
            </a:pPr>
            <a:r>
              <a:rPr lang="zh-CN" altLang="en-US" sz="2800" b="1">
                <a:solidFill>
                  <a:srgbClr val="0B27D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弘：弘大，理想远大。毅：有毅力，不气馁，坚持到底</a:t>
            </a:r>
          </a:p>
          <a:p>
            <a:pPr indent="0" algn="l" fontAlgn="auto">
              <a:lnSpc>
                <a:spcPct val="11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【译文】 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sym typeface="+mn-ea"/>
              </a:rPr>
              <a:t>士不可以不志问远大，意志坚强，因为他责任重大，道路遥远。把实现仁德于天下作为自己的责任，不也很重大吗？死了之后才停止，不也很遥远吗？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91465" y="189230"/>
            <a:ext cx="1116012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8</a:t>
            </a:r>
            <a:r>
              <a:rPr lang="zh-CN" altLang="en-US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、子曰：</a:t>
            </a:r>
            <a:r>
              <a:rPr lang="en-US" altLang="zh-CN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譬如为山，未成一篑，止，吾止也。譬如平地，虽覆一篑，进，吾往也。</a:t>
            </a:r>
            <a:r>
              <a:rPr lang="en-US" altLang="zh-CN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”</a:t>
            </a:r>
            <a:endParaRPr lang="en-US" altLang="zh-CN" sz="320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61315" y="3695065"/>
            <a:ext cx="11469370" cy="224536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l" fontAlgn="auto">
              <a:lnSpc>
                <a:spcPts val="336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孔子以堆土成山这一比喻，说明功亏一篑和持之以恒的深刻道理，鼓励学生们要自强不息，则积久而终成。若半途而废，则前功尽弃。其止其进，皆在自己，不在他人。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“未成一篑”“虽覆一篑”是两种极端情况，一是垂成，一是初始，垂成之际容易懈怠，初始之时容易畏难，故孔子特别加以强调。　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11480" y="1306830"/>
            <a:ext cx="11063605" cy="1986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 fontAlgn="auto">
              <a:lnSpc>
                <a:spcPct val="110000"/>
              </a:lnSpc>
            </a:pPr>
            <a:r>
              <a:rPr lang="zh-CN" altLang="en-US" sz="2800" b="1">
                <a:solidFill>
                  <a:srgbClr val="0B27D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篑(kuì)：盛土的筐子。</a:t>
            </a:r>
          </a:p>
          <a:p>
            <a:pPr indent="0" algn="l" fontAlgn="auto">
              <a:lnSpc>
                <a:spcPct val="11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【译文】 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  <a:sym typeface="+mn-ea"/>
              </a:rPr>
              <a:t>孔子说：“好比堆土成山，只差一筐土就完成了，这时停下来，是我自己要停下来的。又好比平整土地，虽然只倒下一筐土，如果决心继续，还是要自己去干的。”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46430" y="229235"/>
            <a:ext cx="895286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9</a:t>
            </a:r>
            <a:r>
              <a:rPr lang="zh-CN" altLang="en-US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、子曰：</a:t>
            </a:r>
            <a:r>
              <a:rPr lang="en-US" altLang="zh-CN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知者不惑，仁者不忧，勇者不惧。</a:t>
            </a:r>
            <a:r>
              <a:rPr lang="en-US" altLang="zh-CN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”</a:t>
            </a:r>
            <a:endParaRPr lang="en-US" altLang="zh-CN" sz="320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28625" y="2076450"/>
            <a:ext cx="11334115" cy="35382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有智慧的人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能将事理看的明白通透不会迷惑，因为知道大小、轻重、缓急、本末，判断力自然就强大；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仁德的人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存公心去私欲，乐天知命，不患得患失，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敬人，爱人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则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人恒敬之，人恒爱之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己所不欲，勿施于人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则不会招人怨恨；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己欲立而立人，己欲达而达人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则会招人感激，人我关系处理得完善了，就不会忧虑；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真正的勇者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在于内心强大，不存在惧怕之心，勇敢的人有舍生的勇气，所以不会畏惧。</a:t>
            </a: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559435" y="1036955"/>
            <a:ext cx="1072388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latin typeface="仿宋" panose="02010609060101010101" charset="-122"/>
                <a:ea typeface="仿宋" panose="02010609060101010101" charset="-122"/>
              </a:defRPr>
            </a:lvl1pPr>
          </a:lstStyle>
          <a:p>
            <a:r>
              <a:rPr lang="zh-CN" altLang="en-US" sz="2800" b="1"/>
              <a:t>孔子说：“智慧的人不疑惑，仁德的人不忧愁，勇敢的人不畏惧。”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2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22580" y="151765"/>
            <a:ext cx="11334115" cy="655447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在儒家的传统道德中，智、仁、勇是很重要的三个范畴。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《礼记中庸》说：“知、仁、勇三者，天下之达德也”孔子希望自己的学生能够具备这三德，成为真正的君子。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南怀瑾曾经也对孔子的这句话进行过解读，他的意思是孔子的这段话包含了三个意思，学问和修养符合标准，要具备三个条件。 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知者不惑”指的是：芸芸众生面对世界的复杂性，总会产生各种各样的执着和迷惑，此时就需要我们精进地去学习，不断的去认识了解一些新鲜的东西，不懂的道理也能够靠自己去弄明白，从而不会盲目的去办糊涂的事情。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“仁者不忧”则讲的是一个人一生之中没有忧愁是不可能的，因为我们会随时遭遇生活对我们的考验和意外。所谓人生有八苦，其实这其中的困苦、挫折和各种不顺利都是忧愁、忧虑的根源。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而“勇者不惧”，指的是在拥有智慧和仁德的前提之下。一个人有了勇气，即便遇到再大的困难也不怕，也同样不会去抱怨。这与老子所说的“无欲则刚”的意思是一致的，只要有勇气就可以勇敢地面对任何事。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61035" y="495935"/>
            <a:ext cx="1086993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、颜渊问仁。子曰：</a:t>
            </a:r>
            <a:r>
              <a:rPr lang="en-US" altLang="zh-CN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”克己复礼为仁。一日克己复礼，天下归仁焉。</a:t>
            </a:r>
          </a:p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为仁由己，而由人乎哉？”颜渊曰：“请问其目。”</a:t>
            </a:r>
            <a:endParaRPr lang="en-US" altLang="zh-CN" sz="2800" smtClean="0">
              <a:solidFill>
                <a:schemeClr val="tx1"/>
              </a:solidFill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子曰：“非礼勿视，非礼勿听，非礼勿言，非礼勿动。”</a:t>
            </a:r>
          </a:p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颜渊曰：“回虽不敏，请事斯语矣。”</a:t>
            </a: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593090" y="2918460"/>
            <a:ext cx="11005185" cy="267652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颜渊问什么是仁。孔子说：“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克制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自己，使言行归复于先王之礼，就是仁。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一旦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做到了这些，天下的人都会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称许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你有仁德。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实行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仁德要靠自己，难道是靠别人吗？”</a:t>
            </a:r>
          </a:p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颜渊说：“请问实行仁德的具体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条目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。”孔子说：“不合礼的事不看，不合礼的事不听，不合礼的事不言，不合礼的事不做。”</a:t>
            </a:r>
          </a:p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颜渊说：“我虽然不聪敏，请求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实践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这些话。”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>
            <p:custDataLst>
              <p:tags r:id="rId1"/>
            </p:custDataLst>
          </p:nvPr>
        </p:nvSpPr>
        <p:spPr>
          <a:xfrm>
            <a:off x="1221740" y="1306830"/>
            <a:ext cx="9748520" cy="21640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</a:pPr>
            <a:endParaRPr lang="en-US" altLang="zh-CN" sz="28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28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孔子三千弟子，七十二贤人，七十二人中，成年人几人，少年几人？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8" name="内容占位符 2"/>
          <p:cNvSpPr txBox="1"/>
          <p:nvPr>
            <p:custDataLst>
              <p:tags r:id="rId2"/>
            </p:custDataLst>
          </p:nvPr>
        </p:nvSpPr>
        <p:spPr>
          <a:xfrm>
            <a:off x="947420" y="3792855"/>
            <a:ext cx="9843135" cy="103505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algn="ctr">
              <a:lnSpc>
                <a:spcPct val="90000"/>
              </a:lnSpc>
              <a:spcBef>
                <a:spcPts val="600"/>
              </a:spcBef>
            </a:pPr>
            <a:r>
              <a:rPr lang="zh-CN" altLang="en-US" sz="405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冠者五六人，童子六七人。</a:t>
            </a:r>
            <a:endParaRPr kumimoji="0" lang="zh-CN" altLang="en-US" sz="4050" b="0" i="0" u="none" strike="noStrike" kern="1200" cap="none" spc="0" normalizeH="0" baseline="0" noProof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 descr="7b0a20202020227461726765744d6f64756c65223a20226b6f6e6c696e65666f6e7473220a7d0a"/>
          <p:cNvSpPr txBox="1"/>
          <p:nvPr>
            <p:custDataLst>
              <p:tags r:id="rId3"/>
            </p:custDataLst>
          </p:nvPr>
        </p:nvSpPr>
        <p:spPr>
          <a:xfrm>
            <a:off x="768985" y="765175"/>
            <a:ext cx="4251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latin typeface="方正全福体" panose="02000500000000000000" charset="-122"/>
                <a:ea typeface="方正全福体" panose="02000500000000000000" charset="-122"/>
                <a:sym typeface="方正全福体" panose="02000500000000000000" charset="-122"/>
              </a:rPr>
              <a:t>回顾旧识：猜一猜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42290" y="691515"/>
            <a:ext cx="1085088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、颜渊问仁。子曰：</a:t>
            </a:r>
            <a:r>
              <a:rPr lang="en-US" altLang="zh-CN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”克己复礼为仁。一日克己复礼，天下归仁焉。</a:t>
            </a:r>
          </a:p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为仁由己，而由人乎哉？”颜渊曰：“请问其目。”</a:t>
            </a:r>
            <a:endParaRPr lang="en-US" altLang="zh-CN" sz="2800" smtClean="0">
              <a:solidFill>
                <a:schemeClr val="tx1"/>
              </a:solidFill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子曰：“非礼勿视，非礼勿听，非礼勿言，非礼勿动。”</a:t>
            </a:r>
          </a:p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颜渊曰：“回虽不敏，请事斯语矣。”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04190" y="3389630"/>
            <a:ext cx="11002645" cy="18148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阐述了孔子对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仁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的理解以及</a:t>
            </a:r>
            <a:r>
              <a:rPr lang="zh-CN" altLang="en-US" sz="2800" b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如何通过自己的行动来实现</a:t>
            </a:r>
            <a:r>
              <a:rPr lang="en-US" altLang="zh-CN" sz="2800" b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仁</a:t>
            </a:r>
            <a:r>
              <a:rPr lang="en-US" altLang="zh-CN" sz="2800" b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fontAlgn="auto">
              <a:lnSpc>
                <a:spcPct val="100000"/>
              </a:lnSpc>
            </a:pPr>
            <a:r>
              <a:rPr lang="zh-CN" altLang="en-US" sz="2800" b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其关键是克己复礼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。具体是要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视、听、言、动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都符合礼。</a:t>
            </a:r>
          </a:p>
          <a:p>
            <a:pPr fontAlgn="auto">
              <a:lnSpc>
                <a:spcPct val="100000"/>
              </a:lnSpc>
            </a:pP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克己复礼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就是通过人的道德修养</a:t>
            </a:r>
            <a:r>
              <a:rPr lang="zh-CN" altLang="en-US" sz="2800" b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自觉地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遵守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礼</a:t>
            </a: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的规定。从这个层面上来说，</a:t>
            </a:r>
            <a:r>
              <a:rPr lang="en-US" altLang="zh-CN" sz="2800" b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仁</a:t>
            </a:r>
            <a:r>
              <a:rPr lang="en-US" altLang="zh-CN" sz="2800" b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800" b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礼</a:t>
            </a:r>
            <a:r>
              <a:rPr lang="en-US" altLang="zh-CN" sz="2800" b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的内化和自觉</a:t>
            </a: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28650" y="533400"/>
            <a:ext cx="1125283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11</a:t>
            </a:r>
            <a:r>
              <a:rPr lang="zh-CN" altLang="en-US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子贡问曰：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有一</a:t>
            </a:r>
            <a:r>
              <a:rPr lang="zh-CN" altLang="en-US" sz="32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言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而可以终身行之者乎？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”</a:t>
            </a:r>
            <a:endParaRPr lang="en-US" altLang="zh-CN" sz="320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子曰：</a:t>
            </a:r>
            <a:r>
              <a:rPr lang="en-US" altLang="zh-CN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其</a:t>
            </a:r>
            <a:r>
              <a:rPr lang="en-US" altLang="zh-CN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'</a:t>
            </a:r>
            <a:r>
              <a:rPr lang="zh-CN" altLang="en-US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恕</a:t>
            </a:r>
            <a:r>
              <a:rPr lang="en-US" altLang="zh-CN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'</a:t>
            </a:r>
            <a:r>
              <a:rPr lang="zh-CN" altLang="en-US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乎！己所不欲，勿施于人</a:t>
            </a:r>
            <a:r>
              <a:rPr lang="en-US" altLang="zh-CN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smtClean="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59740" y="3532188"/>
            <a:ext cx="11273155" cy="224536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孔子认为推己及人的“恕”是可以终身奉行的原则。</a:t>
            </a: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己所不欲，勿施于人”强调的也是“修己”。学会宽恕别人，站在别人的立场看问题，那问题就不再是问题。矛盾之所以产生，是因为信息的不对称和心态的不平衡，当你能够站在对方的角度思考，大家就可以相互理解，问题自然就迎刃而解。</a:t>
            </a: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818515" y="2106930"/>
            <a:ext cx="10252075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子贡问道：“有一个可以终身奉行的字吗？”孔子说．“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大概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是‘恕’吧！自己不想要的，不要施加给别人。”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70230" y="196215"/>
            <a:ext cx="1060513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12</a:t>
            </a: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、子曰：</a:t>
            </a:r>
            <a:r>
              <a:rPr lang="en-US" altLang="zh-CN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“</a:t>
            </a: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小子何莫学夫《诗》？</a:t>
            </a: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《诗》可以</a:t>
            </a:r>
            <a:r>
              <a:rPr lang="zh-CN" altLang="en-US" sz="2800" smtClean="0">
                <a:solidFill>
                  <a:srgbClr val="FF0000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兴</a:t>
            </a: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观</a:t>
            </a: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群</a:t>
            </a: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怨</a:t>
            </a: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 algn="l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迩之事父，远之事君。多识于鸟兽草木之名。</a:t>
            </a:r>
            <a:r>
              <a:rPr lang="en-US" altLang="zh-CN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”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47015" y="4154805"/>
            <a:ext cx="11698605" cy="224536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《诗经》是我国最早的诗歌总集，在我国文学史上具有重要地位。</a:t>
            </a: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很重视《诗经》的教化作用。在《论语》中，孔子不仅多次引用《诗经》来说明自己的观点，还多次强调《诗经》在为人处世上的重要作用，教诲弟子要学《诗》。这段文字全面而精确地概括了《诗经》的审美价值、社会价值、认识价值。</a:t>
            </a:r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570230" y="1990725"/>
            <a:ext cx="10930255" cy="18148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孔子说：“学生们为什么没有人学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那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诗呢？诗可以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激发心志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，可以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观察政治的得失、风俗的盛衰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，可以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提高人际交往能力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，可以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讽刺时政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近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则可以用其中的道理来侍奉父母；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远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可以用来侍奉君主，还可以多认识鸟兽草木的名称。”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2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85495" y="196215"/>
            <a:ext cx="1062101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12</a:t>
            </a: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、子曰：</a:t>
            </a:r>
            <a:r>
              <a:rPr lang="en-US" altLang="zh-CN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</a:rPr>
              <a:t>“</a:t>
            </a: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小子何莫学夫《诗》？</a:t>
            </a: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《诗》可以</a:t>
            </a:r>
            <a:r>
              <a:rPr lang="zh-CN" altLang="en-US" sz="2800" smtClean="0">
                <a:solidFill>
                  <a:srgbClr val="FF0000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兴</a:t>
            </a: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观</a:t>
            </a: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群</a:t>
            </a: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怨</a:t>
            </a: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 algn="l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迩之事父，远之事君。多识于鸟兽草木之名。</a:t>
            </a:r>
            <a:r>
              <a:rPr lang="en-US" altLang="zh-CN" sz="2800" smtClean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”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928370" y="2169160"/>
            <a:ext cx="9766935" cy="30441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昔我往矣，杨柳依依。今我来思，雨雪霏霏。</a:t>
            </a:r>
          </a:p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蒹葭苍苍，白露为霜。所谓伊人，在水一方。</a:t>
            </a:r>
          </a:p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巧笑倩兮，美目盼兮，素以为绚兮。</a:t>
            </a:r>
          </a:p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桃之夭夭，灼灼其华。之子于归，宜室宜家。</a:t>
            </a:r>
          </a:p>
          <a:p>
            <a:pPr>
              <a:lnSpc>
                <a:spcPct val="120000"/>
              </a:lnSpc>
            </a:pPr>
            <a:endParaRPr lang="zh-CN" altLang="en-US" sz="3200" b="1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1899285" y="1873885"/>
            <a:ext cx="1536700" cy="24936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440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rPr>
              <a:t>君子之德</a:t>
            </a:r>
            <a:endParaRPr kumimoji="1" lang="en-US" altLang="zh-CN" sz="4400">
              <a:solidFill>
                <a:schemeClr val="tx1"/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  <a:p>
            <a:r>
              <a:rPr kumimoji="1" lang="zh-CN" altLang="en-US" sz="440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rPr>
              <a:t>修身养性</a:t>
            </a:r>
          </a:p>
        </p:txBody>
      </p:sp>
      <p:sp>
        <p:nvSpPr>
          <p:cNvPr id="5" name="左大括号 4"/>
          <p:cNvSpPr/>
          <p:nvPr>
            <p:custDataLst>
              <p:tags r:id="rId2"/>
            </p:custDataLst>
          </p:nvPr>
        </p:nvSpPr>
        <p:spPr>
          <a:xfrm>
            <a:off x="4024886" y="313563"/>
            <a:ext cx="365760" cy="5614416"/>
          </a:xfrm>
          <a:prstGeom prst="leftBrace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812665" y="183515"/>
            <a:ext cx="6391910" cy="58750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一、不求安饱，就有道而正：好学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二、礼乐应以仁为基础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三、执着追求仁道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四、义利观：重义轻利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五、虚心学习，自我反省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六、文质兼备，方为君子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七、仁为己任，意志坚强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八、为山平地，持之以恒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九、智、仁、勇成就完美人格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十、克己复礼为仁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十一、己所不欲，勿施于人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十二、</a:t>
            </a:r>
            <a:r>
              <a:rPr kumimoji="1" lang="en-US" altLang="zh-CN" sz="320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《</a:t>
            </a: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诗</a:t>
            </a:r>
            <a:r>
              <a:rPr kumimoji="1" lang="en-US" altLang="zh-CN" sz="320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》</a:t>
            </a: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的社会功能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  <a:p>
            <a:pPr marL="0" indent="0">
              <a:lnSpc>
                <a:spcPct val="80000"/>
              </a:lnSpc>
              <a:buNone/>
            </a:pPr>
            <a:endParaRPr kumimoji="1" lang="zh-CN" altLang="en-US" sz="320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280438" y="1090414"/>
            <a:ext cx="65772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文中的成语并积累</a:t>
            </a: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280160" y="4700905"/>
            <a:ext cx="793178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克己复礼：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儒家约束自己，使每件事都归于“礼”。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1280160" y="2178685"/>
            <a:ext cx="963422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朝闻夕死：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早晨闻道，晚上死去。形容对真理或某种信仰追求的迫切。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1280160" y="2745105"/>
            <a:ext cx="711009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见贤思齐：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见到德才兼备的人就要向他（她）看齐。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1280160" y="3205480"/>
            <a:ext cx="803783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文质彬彬：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形容人既文雅又朴实，后形容人文雅有礼貌。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1280160" y="3665855"/>
            <a:ext cx="955103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任重道远：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责任重大，路途遥远。比喻责任重大，要经历长期的奋斗。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1280160" y="5161280"/>
            <a:ext cx="955103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己所不欲，勿施于人：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自己不喜欢的，也不要亲自强加给对方。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1280160" y="4240530"/>
            <a:ext cx="614045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未成一篑：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犹功亏一篑。比喻功败垂成。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184275" y="794385"/>
            <a:ext cx="9669145" cy="50774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据《鹤林玉露卷七》记载，宋初宰相赵普，所言所读仅论语而已，太宗赵光义因此问他，答曰:“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臣平身所知，诚不出此，昔以其半部辅太祖，今欲以其半部辅陛下致太平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。”因此，“半部论语治天下”一直流传至今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092835" y="613410"/>
            <a:ext cx="9980930" cy="50774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世纪德国著名的哲学家黑格尔，对孔子及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不以为然。他说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en-US" altLang="zh-CN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我们看到孔子和他的弟子们的谈话</a:t>
            </a:r>
            <a:r>
              <a:rPr lang="en-US" altLang="zh-CN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论语</a:t>
            </a:r>
            <a:r>
              <a:rPr lang="en-US" altLang="zh-CN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》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，里面所讲的是一种常识道德，</a:t>
            </a:r>
            <a:r>
              <a:rPr lang="zh-CN" altLang="en-US" sz="3600" b="1">
                <a:solidFill>
                  <a:schemeClr val="accent1"/>
                </a:solidFill>
                <a:latin typeface="仿宋" panose="02010609060101010101" charset="-122"/>
                <a:ea typeface="仿宋" panose="02010609060101010101" charset="-122"/>
              </a:rPr>
              <a:t>这种常识道德我们在哪里都找得到，在哪一个民族里都找得到，可能还要好些，这是毫无出色之处的东西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。”</a:t>
            </a:r>
            <a:r>
              <a:rPr lang="en-US" altLang="zh-CN" sz="36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6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孔子只是一个求实惠的世间智者，在他那里思辨的哲学是一点也没有的，至于一些</a:t>
            </a:r>
            <a:r>
              <a:rPr lang="zh-CN" altLang="en-US" sz="360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善良的、老练的、道德的教训</a:t>
            </a:r>
            <a:r>
              <a:rPr lang="zh-CN" altLang="en-US" sz="36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，从里面我们不能获得什么特殊的东西。”</a:t>
            </a:r>
            <a:endParaRPr lang="zh-CN" altLang="en-US" sz="36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217295" y="1517650"/>
            <a:ext cx="9949180" cy="2071370"/>
          </a:xfrm>
          <a:prstGeom prst="rect">
            <a:avLst/>
          </a:prstGeom>
        </p:spPr>
        <p:txBody>
          <a:bodyPr wrap="square" lIns="102867" tIns="51433" rIns="102867" bIns="51433">
            <a:spAutoFit/>
          </a:bodyPr>
          <a:lstStyle/>
          <a:p>
            <a:pPr indent="0" algn="l" fontAlgn="auto">
              <a:lnSpc>
                <a:spcPct val="100000"/>
              </a:lnSpc>
              <a:spcAft>
                <a:spcPct val="0"/>
              </a:spcAft>
              <a:tabLst>
                <a:tab pos="2340610" algn="l"/>
              </a:tabLst>
            </a:pPr>
            <a:r>
              <a:rPr lang="zh-CN" altLang="zh-CN" sz="3200" b="1" kern="1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国学大师南怀瑾先生曾形象地把孔子创始的儒家思想比做“粮食店”，孔子在《论语》中提出的思想，很多都是我们这个民族乃至全人类的“心灵鸡汤”，具有不可磨灭的营养价值。</a:t>
            </a:r>
          </a:p>
        </p:txBody>
      </p:sp>
    </p:spTree>
  </p:cSld>
  <p:clrMapOvr>
    <a:masterClrMapping/>
  </p:clrMapOvr>
  <p:transition spd="slow" advClick="0" advTm="3000">
    <p:randomBar dir="vert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0170" y="95885"/>
            <a:ext cx="11591925" cy="6490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sz="320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学习《诗经》的七点好处：</a:t>
            </a:r>
            <a:endParaRPr lang="zh-CN" altLang="en-US" sz="3200"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u="sng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“                                                          ”</a:t>
            </a:r>
            <a:endParaRPr lang="zh-CN" altLang="en-US" sz="3200"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sz="3200"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sz="320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320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写文章要文采和质朴相得益彰的两句话：  </a:t>
            </a:r>
            <a:endParaRPr lang="zh-CN" altLang="en-US" sz="3200"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u="sng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“                            ，                    ”</a:t>
            </a:r>
            <a:endParaRPr lang="zh-CN" altLang="en-US" sz="3200"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en-US" sz="3200"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buNone/>
            </a:pPr>
            <a:r>
              <a:rPr lang="en-US" sz="320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320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一个人如果失去仁爱之心，</a:t>
            </a:r>
          </a:p>
          <a:p>
            <a:pPr marL="0" indent="0">
              <a:buNone/>
            </a:pPr>
            <a:r>
              <a:rPr lang="zh-CN" altLang="en-US" sz="320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再怎么学习礼乐也没用</a:t>
            </a:r>
          </a:p>
          <a:p>
            <a:pPr marL="0" indent="0">
              <a:buNone/>
            </a:pPr>
            <a:r>
              <a:rPr lang="zh-CN" altLang="en-US" sz="3200" b="1" u="sng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“                                  ”</a:t>
            </a:r>
            <a:r>
              <a:rPr lang="zh-CN" altLang="en-US" sz="320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200"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en-US" sz="3200"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buNone/>
            </a:pPr>
            <a:r>
              <a:rPr lang="en-US" sz="320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lang="zh-CN" altLang="en-US" sz="3200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做到四点才能称得上好学之人，这四点是：</a:t>
            </a:r>
          </a:p>
          <a:p>
            <a:pPr marL="0" indent="0">
              <a:buNone/>
            </a:pPr>
            <a:r>
              <a:rPr lang="zh-CN" altLang="en-US" sz="3200" u="sng">
                <a:latin typeface="Arial" panose="020B0604020202020204" pitchFamily="34" charset="0"/>
                <a:ea typeface="汉仪旗黑-55简" panose="00020600040101010101" charset="-122"/>
                <a:cs typeface="微软雅黑" panose="020B0503020204020204" pitchFamily="34" charset="-122"/>
                <a:sym typeface="+mn-ea"/>
              </a:rPr>
              <a:t>“                                                       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54355" y="567690"/>
            <a:ext cx="5823585" cy="80708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/>
              </a:defRPr>
            </a:lvl9pPr>
          </a:lstStyle>
          <a:p>
            <a:pPr indent="0">
              <a:lnSpc>
                <a:spcPct val="150000"/>
              </a:lnSpc>
              <a:buNone/>
            </a:pP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你心中的孔子是长什么样的？</a:t>
            </a:r>
            <a:endParaRPr lang="zh-CN" altLang="en-US" b="1" cap="all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899589">
                  <a:alpha val="100000"/>
                </a:srgbClr>
              </a:clrFrom>
              <a:clrTo>
                <a:srgbClr val="89958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7575" y="254635"/>
            <a:ext cx="4350385" cy="6247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813435" y="1947545"/>
            <a:ext cx="5737225" cy="1666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defTabSz="1219200" fontAlgn="base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唐代画家吴道子心中的孔子</a:t>
            </a:r>
          </a:p>
          <a:p>
            <a:pPr algn="l" defTabSz="1219200" fontAlgn="base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《孔子行教像》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>
          <a:xfrm rot="20958126">
            <a:off x="8079462" y="710982"/>
            <a:ext cx="3099495" cy="2284035"/>
          </a:xfrm>
          <a:custGeom>
            <a:avLst/>
            <a:gdLst>
              <a:gd name="connsiteX0" fmla="*/ 4193724 w 4193724"/>
              <a:gd name="connsiteY0" fmla="*/ 0 h 3089706"/>
              <a:gd name="connsiteX1" fmla="*/ 3610035 w 4193724"/>
              <a:gd name="connsiteY1" fmla="*/ 3089706 h 3089706"/>
              <a:gd name="connsiteX2" fmla="*/ 609296 w 4193724"/>
              <a:gd name="connsiteY2" fmla="*/ 3089706 h 3089706"/>
              <a:gd name="connsiteX3" fmla="*/ 762000 w 4193724"/>
              <a:gd name="connsiteY3" fmla="*/ 2937002 h 3089706"/>
              <a:gd name="connsiteX4" fmla="*/ 762000 w 4193724"/>
              <a:gd name="connsiteY4" fmla="*/ 2326207 h 3089706"/>
              <a:gd name="connsiteX5" fmla="*/ 609296 w 4193724"/>
              <a:gd name="connsiteY5" fmla="*/ 2173503 h 3089706"/>
              <a:gd name="connsiteX6" fmla="*/ 0 w 4193724"/>
              <a:gd name="connsiteY6" fmla="*/ 2173503 h 3089706"/>
              <a:gd name="connsiteX7" fmla="*/ 0 w 4193724"/>
              <a:gd name="connsiteY7" fmla="*/ 0 h 3089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3724" h="3089706">
                <a:moveTo>
                  <a:pt x="4193724" y="0"/>
                </a:moveTo>
                <a:lnTo>
                  <a:pt x="3610035" y="3089706"/>
                </a:lnTo>
                <a:lnTo>
                  <a:pt x="609296" y="3089706"/>
                </a:lnTo>
                <a:cubicBezTo>
                  <a:pt x="693632" y="3089706"/>
                  <a:pt x="762000" y="3021338"/>
                  <a:pt x="762000" y="2937002"/>
                </a:cubicBezTo>
                <a:lnTo>
                  <a:pt x="762000" y="2326207"/>
                </a:lnTo>
                <a:cubicBezTo>
                  <a:pt x="762000" y="2241871"/>
                  <a:pt x="693632" y="2173503"/>
                  <a:pt x="609296" y="2173503"/>
                </a:cubicBezTo>
                <a:lnTo>
                  <a:pt x="0" y="217350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30835" y="2211070"/>
            <a:ext cx="1133792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.孔子在《论语·子罕》中由平整地面作比，点出:</a:t>
            </a:r>
            <a:endParaRPr lang="en-US" altLang="zh-CN" sz="2800" u="sng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80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                 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80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               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的道理。</a:t>
            </a:r>
            <a:endParaRPr lang="en-US" altLang="zh-CN" sz="2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20000"/>
              </a:lnSpc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20000"/>
              </a:lnSpc>
            </a:pP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7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.孔子在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子罕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中认为</a:t>
            </a:r>
            <a:r>
              <a:rPr lang="zh-CN" altLang="en-US" sz="280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                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80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            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80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            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才能达到完美的人格修养。</a:t>
            </a:r>
            <a:r>
              <a:rPr lang="zh-CN" altLang="en-US" sz="280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20000"/>
              </a:lnSpc>
            </a:pP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8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.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颜渊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中孔子提出克己复礼的条目有“ </a:t>
            </a:r>
            <a:r>
              <a:rPr lang="zh-CN" altLang="en-US" sz="280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             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80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              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80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              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80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             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自勉。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847222" y="2654837"/>
            <a:ext cx="3818890" cy="6076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                     吾往也</a:t>
            </a: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4818731" y="3698536"/>
            <a:ext cx="5293360" cy="6076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知者不惑    仁者不忧    勇者不惧</a:t>
            </a: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1020640" y="5829158"/>
            <a:ext cx="7980680" cy="6076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非礼勿视      非礼勿听       非礼勿言       非礼勿动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330835" y="377825"/>
            <a:ext cx="867029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.青年担当着国家兴盛的重责，应以《论语·泰伯》中曾子所说的“ </a:t>
            </a:r>
            <a:r>
              <a:rPr lang="zh-CN" altLang="en-US" sz="280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                     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80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                     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自勉。</a:t>
            </a:r>
            <a:endParaRPr lang="zh-CN" altLang="en-US" sz="2800"/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2679524" y="894412"/>
            <a:ext cx="4555490" cy="6076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士不可以不弘毅 任重而道远</a:t>
            </a:r>
          </a:p>
        </p:txBody>
      </p:sp>
      <p:pic>
        <p:nvPicPr>
          <p:cNvPr id="51" name="New picture"/>
          <p:cNvPicPr/>
          <p:nvPr>
            <p:custDataLst>
              <p:tags r:id="rId10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287000" y="105410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4041140" y="720090"/>
            <a:ext cx="7926705" cy="5847715"/>
          </a:xfrm>
          <a:prstGeom prst="rect">
            <a:avLst/>
          </a:prstGeom>
          <a:solidFill>
            <a:schemeClr val="bg1"/>
          </a:solidFill>
          <a:ln>
            <a:solidFill>
              <a:srgbClr val="9135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4526915" y="918845"/>
            <a:ext cx="6954528" cy="5064125"/>
            <a:chOff x="4656466" y="525034"/>
            <a:chExt cx="6419329" cy="9751054"/>
          </a:xfrm>
        </p:grpSpPr>
        <p:sp>
          <p:nvSpPr>
            <p:cNvPr id="2" name="矩形 1"/>
            <p:cNvSpPr/>
            <p:nvPr>
              <p:custDataLst>
                <p:tags r:id="rId10"/>
              </p:custDataLst>
            </p:nvPr>
          </p:nvSpPr>
          <p:spPr>
            <a:xfrm>
              <a:off x="4657631" y="4559953"/>
              <a:ext cx="6418164" cy="5716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spc="3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2400" b="1" spc="3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孔子开创私人讲学之风，倡导</a:t>
              </a:r>
              <a:r>
                <a:rPr lang="zh-CN" altLang="en-US" sz="2400" b="1" spc="3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仁义礼智信</a:t>
              </a:r>
              <a:r>
                <a:rPr lang="zh-CN" altLang="en-US" sz="2400" b="1" spc="3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。有弟子三千，其中身通六艺者</a:t>
              </a:r>
              <a:r>
                <a:rPr lang="zh-CN" altLang="en-US" sz="2400" b="1" spc="3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（六艺：诗、书、礼、乐、易、春秋）</a:t>
              </a:r>
              <a:r>
                <a:rPr lang="zh-CN" altLang="en-US" sz="2400" b="1" spc="3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七十二人。</a:t>
              </a:r>
            </a:p>
            <a:p>
              <a:pPr algn="just">
                <a:lnSpc>
                  <a:spcPct val="130000"/>
                </a:lnSpc>
              </a:pPr>
              <a:r>
                <a:rPr lang="zh-CN" altLang="en-US" sz="2400" b="1" spc="3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孔子去世后，其弟子及再传弟子把孔子及其弟子的言行语录和思想记录下来，整理编成《论语》。该书被奉为儒家经典。</a:t>
              </a:r>
            </a:p>
          </p:txBody>
        </p:sp>
        <p:sp>
          <p:nvSpPr>
            <p:cNvPr id="5" name="矩形 4"/>
            <p:cNvSpPr/>
            <p:nvPr>
              <p:custDataLst>
                <p:tags r:id="rId11"/>
              </p:custDataLst>
            </p:nvPr>
          </p:nvSpPr>
          <p:spPr>
            <a:xfrm>
              <a:off x="4656466" y="525034"/>
              <a:ext cx="6419322" cy="38698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spc="3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2400" b="1" spc="3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孔子（公元前551年－公元前479年），</a:t>
              </a:r>
              <a:r>
                <a:rPr lang="zh-CN" altLang="en-US" sz="2400" b="1" spc="3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子姓，孔氏，名丘，字仲尼，</a:t>
              </a:r>
              <a:r>
                <a:rPr lang="zh-CN" altLang="en-US" sz="2400" b="1" spc="3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鲁国陬邑（今山东曲阜）人。中国古代</a:t>
              </a:r>
              <a:r>
                <a:rPr lang="zh-CN" altLang="en-US" sz="2400" b="1" spc="3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思想家、教育家，儒家学派创始人，</a:t>
              </a:r>
              <a:r>
                <a:rPr lang="zh-CN" altLang="en-US" sz="2400" b="1" spc="3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被尊称为</a:t>
              </a:r>
              <a:r>
                <a:rPr lang="en-US" altLang="zh-CN" sz="2400" b="1" spc="3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“</a:t>
              </a:r>
              <a:r>
                <a:rPr lang="zh-CN" altLang="en-US" sz="2400" b="1" spc="3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圣人</a:t>
              </a:r>
              <a:r>
                <a:rPr lang="en-US" altLang="zh-CN" sz="2400" b="1" spc="3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”</a:t>
              </a:r>
              <a:r>
                <a:rPr lang="zh-CN" altLang="en-US" sz="2400" b="1" spc="3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。</a:t>
              </a:r>
              <a:r>
                <a:rPr lang="zh-CN" altLang="en-US" sz="2400" spc="3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endParaRPr lang="zh-CN" altLang="en-US" sz="2400" b="1" spc="300">
                <a:solidFill>
                  <a:srgbClr val="91352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7" name="直接连接符 6"/>
            <p:cNvCxnSpPr/>
            <p:nvPr>
              <p:custDataLst>
                <p:tags r:id="rId12"/>
              </p:custDataLst>
            </p:nvPr>
          </p:nvCxnSpPr>
          <p:spPr>
            <a:xfrm>
              <a:off x="5727402" y="4395147"/>
              <a:ext cx="5213350" cy="0"/>
            </a:xfrm>
            <a:prstGeom prst="line">
              <a:avLst/>
            </a:prstGeom>
            <a:ln>
              <a:solidFill>
                <a:srgbClr val="9135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08191" y="5996222"/>
            <a:ext cx="1808337" cy="861853"/>
          </a:xfrm>
          <a:prstGeom prst="rect">
            <a:avLst/>
          </a:prstGeom>
        </p:spPr>
      </p:pic>
      <p:grpSp>
        <p:nvGrpSpPr>
          <p:cNvPr id="21" name="组合 20"/>
          <p:cNvGrpSpPr/>
          <p:nvPr>
            <p:custDataLst>
              <p:tags r:id="rId4"/>
            </p:custDataLst>
          </p:nvPr>
        </p:nvGrpSpPr>
        <p:grpSpPr>
          <a:xfrm>
            <a:off x="587375" y="593725"/>
            <a:ext cx="3390900" cy="2586355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6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6" name="矩形: 圆角 1"/>
              <p:cNvSpPr/>
              <p:nvPr>
                <p:custDataLst>
                  <p:tags r:id="rId8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2075180" y="2399030"/>
                <a:ext cx="2201545" cy="4846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作者简介</a:t>
                </a: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7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9027" name="图片 129026" descr="孔子像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353060" y="1661795"/>
            <a:ext cx="3858895" cy="3963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>
            <p:custDataLst>
              <p:tags r:id="rId1"/>
            </p:custDataLst>
          </p:nvPr>
        </p:nvGrpSpPr>
        <p:grpSpPr>
          <a:xfrm>
            <a:off x="4544695" y="273050"/>
            <a:ext cx="3390900" cy="2558415"/>
            <a:chOff x="1460500" y="2383317"/>
            <a:chExt cx="3390900" cy="2418543"/>
          </a:xfrm>
        </p:grpSpPr>
        <p:grpSp>
          <p:nvGrpSpPr>
            <p:cNvPr id="18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1460500" y="2383317"/>
              <a:ext cx="3390900" cy="774700"/>
              <a:chOff x="1460500" y="2256317"/>
              <a:chExt cx="3390900" cy="774700"/>
            </a:xfrm>
          </p:grpSpPr>
          <p:sp>
            <p:nvSpPr>
              <p:cNvPr id="4" name="矩形: 圆角 1"/>
              <p:cNvSpPr/>
              <p:nvPr>
                <p:custDataLst>
                  <p:tags r:id="rId6"/>
                </p:custDataLst>
              </p:nvPr>
            </p:nvSpPr>
            <p:spPr>
              <a:xfrm>
                <a:off x="1460500" y="2256317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50390" y="2384837"/>
                <a:ext cx="3001010" cy="4934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孔子的主要思想</a:t>
                </a: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5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97" name="矩形 5"/>
          <p:cNvSpPr/>
          <p:nvPr>
            <p:custDataLst>
              <p:tags r:id="rId2"/>
            </p:custDataLst>
          </p:nvPr>
        </p:nvSpPr>
        <p:spPr>
          <a:xfrm>
            <a:off x="525780" y="1303020"/>
            <a:ext cx="72783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孔子的伦理思想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。“仁”最简单的表述就是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“爱人”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，即对人的尊重和同情，它是统摄“义、礼、忠、恕”等德行的最高理想，也是个人修养的最高标准。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孔子的政治理论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德治”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。孔子提出“德治”的治国主张，认为统治者应先“正己”后“正人”，以德治民。他把“仁”扩充到政治领域，要求君主爱民，施行仁政。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rcRect l="12405" t="13613" r="13308" b="11794"/>
          <a:stretch>
            <a:fillRect/>
          </a:stretch>
        </p:blipFill>
        <p:spPr>
          <a:xfrm>
            <a:off x="8101965" y="1846580"/>
            <a:ext cx="3421380" cy="34353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>
            <p:custDataLst>
              <p:tags r:id="rId1"/>
            </p:custDataLst>
          </p:nvPr>
        </p:nvGrpSpPr>
        <p:grpSpPr>
          <a:xfrm>
            <a:off x="1905000" y="599467"/>
            <a:ext cx="3390900" cy="2437738"/>
            <a:chOff x="1460500" y="2383317"/>
            <a:chExt cx="3390900" cy="2418543"/>
          </a:xfrm>
        </p:grpSpPr>
        <p:grpSp>
          <p:nvGrpSpPr>
            <p:cNvPr id="18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1460500" y="2383317"/>
              <a:ext cx="3390900" cy="774700"/>
              <a:chOff x="1460500" y="2256317"/>
              <a:chExt cx="3390900" cy="774700"/>
            </a:xfrm>
          </p:grpSpPr>
          <p:sp>
            <p:nvSpPr>
              <p:cNvPr id="4" name="矩形: 圆角 1"/>
              <p:cNvSpPr/>
              <p:nvPr>
                <p:custDataLst>
                  <p:tags r:id="rId6"/>
                </p:custDataLst>
              </p:nvPr>
            </p:nvSpPr>
            <p:spPr>
              <a:xfrm>
                <a:off x="1460500" y="2256317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50390" y="2384837"/>
                <a:ext cx="3001010" cy="517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孔子的主要思想</a:t>
                </a: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5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97" name="矩形 5"/>
          <p:cNvSpPr/>
          <p:nvPr>
            <p:custDataLst>
              <p:tags r:id="rId2"/>
            </p:custDataLst>
          </p:nvPr>
        </p:nvSpPr>
        <p:spPr>
          <a:xfrm>
            <a:off x="556260" y="1566545"/>
            <a:ext cx="65093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孔子的教育观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有教无类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。他主张教育的对象不应分贵贱贤愚，要一视同仁，</a:t>
            </a:r>
            <a:r>
              <a:rPr lang="zh-CN" altLang="en-US" sz="28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开平民教育之先河。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因材施教：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这是教学方法，他重视启发式教育，是现代民主</a:t>
            </a:r>
            <a:r>
              <a:rPr lang="zh-CN" altLang="en-US" sz="28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个性化教育和启发式教育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思想的源头。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637686" y="1715697"/>
            <a:ext cx="3885356" cy="312313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>
            <p:custDataLst>
              <p:tags r:id="rId1"/>
            </p:custDataLst>
          </p:nvPr>
        </p:nvGrpSpPr>
        <p:grpSpPr>
          <a:xfrm>
            <a:off x="461645" y="393700"/>
            <a:ext cx="3390900" cy="2401560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7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9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2111375" y="2399030"/>
                <a:ext cx="2202815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作品介绍</a:t>
                </a: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72" descr="2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7967414" y="5391238"/>
            <a:ext cx="1579746" cy="120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4269104" y="1247419"/>
            <a:ext cx="2058295" cy="391433"/>
          </a:xfrm>
          <a:prstGeom prst="rect">
            <a:avLst/>
          </a:prstGeom>
        </p:spPr>
      </p:pic>
      <p:sp>
        <p:nvSpPr>
          <p:cNvPr id="117763" name="矩形 117762"/>
          <p:cNvSpPr>
            <a:spLocks noRot="1"/>
          </p:cNvSpPr>
          <p:nvPr>
            <p:custDataLst>
              <p:tags r:id="rId5"/>
            </p:custDataLst>
          </p:nvPr>
        </p:nvSpPr>
        <p:spPr>
          <a:xfrm>
            <a:off x="555625" y="1638300"/>
            <a:ext cx="8123555" cy="395732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 sz="2800" b="1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3600" b="0"/>
              <a:t>　</a:t>
            </a:r>
            <a:r>
              <a:rPr lang="zh-CN" altLang="en-US">
                <a:latin typeface="宋体" panose="02010600030101010101" pitchFamily="2" charset="-122"/>
                <a:cs typeface="宋体" panose="02010600030101010101" pitchFamily="2" charset="-122"/>
              </a:rPr>
              <a:t>《论语》是儒家经典之一，是一部</a:t>
            </a:r>
            <a:r>
              <a:rPr lang="zh-CN" altLang="en-US" sz="3200" u="sng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以记言为主</a:t>
            </a:r>
            <a:r>
              <a:rPr lang="zh-CN" altLang="en-US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3200" u="sng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语录体散文集</a:t>
            </a:r>
            <a:r>
              <a:rPr lang="zh-CN" altLang="en-US">
                <a:latin typeface="宋体" panose="02010600030101010101" pitchFamily="2" charset="-122"/>
                <a:cs typeface="宋体" panose="02010600030101010101" pitchFamily="2" charset="-122"/>
              </a:rPr>
              <a:t>，是</a:t>
            </a:r>
            <a:r>
              <a:rPr lang="zh-CN" altLang="en-US" sz="3200" u="sng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孔子的门人和再传弟子</a:t>
            </a:r>
            <a:r>
              <a:rPr lang="zh-CN" altLang="en-US">
                <a:latin typeface="宋体" panose="02010600030101010101" pitchFamily="2" charset="-122"/>
                <a:cs typeface="宋体" panose="02010600030101010101" pitchFamily="2" charset="-122"/>
              </a:rPr>
              <a:t>所辑录的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孔子及其弟子的言行录</a:t>
            </a:r>
            <a:r>
              <a:rPr lang="zh-CN" altLang="en-US">
                <a:latin typeface="宋体" panose="02010600030101010101" pitchFamily="2" charset="-122"/>
                <a:cs typeface="宋体" panose="02010600030101010101" pitchFamily="2" charset="-122"/>
              </a:rPr>
              <a:t>，是关于儒家思想的重要著作，儒家经典“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四书</a:t>
            </a:r>
            <a:r>
              <a:rPr lang="zh-CN" altLang="en-US">
                <a:latin typeface="宋体" panose="02010600030101010101" pitchFamily="2" charset="-122"/>
                <a:cs typeface="宋体" panose="02010600030101010101" pitchFamily="2" charset="-122"/>
              </a:rPr>
              <a:t>”之一。</a:t>
            </a:r>
          </a:p>
        </p:txBody>
      </p:sp>
      <p:pic>
        <p:nvPicPr>
          <p:cNvPr id="17410" name="Picture 4" descr="book_699eca70-d17b-4847-a0df-4e619cc07fa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830628" y="810895"/>
            <a:ext cx="2976562" cy="4579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017588" y="615950"/>
            <a:ext cx="5217795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汉仪旗黑-55简" panose="00020600040101010101" charset="-122"/>
              </a:rPr>
              <a:t>自读课文，疏通文意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汉仪旗黑-55简" panose="000206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530985" y="1972945"/>
            <a:ext cx="60375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6000" b="0">
                <a:latin typeface="Arial" panose="020B0604020202020204" pitchFamily="34" charset="0"/>
                <a:ea typeface="汉仪旗黑-55简" panose="00020600040101010101" charset="-122"/>
              </a:rPr>
              <a:t>结合课下注释，</a:t>
            </a:r>
          </a:p>
          <a:p>
            <a:pPr indent="0"/>
            <a:r>
              <a:rPr lang="zh-CN" sz="6000" b="0">
                <a:latin typeface="Arial" panose="020B0604020202020204" pitchFamily="34" charset="0"/>
                <a:ea typeface="汉仪旗黑-55简" panose="00020600040101010101" charset="-122"/>
              </a:rPr>
              <a:t>翻译文章内容。</a:t>
            </a:r>
            <a:endParaRPr lang="zh-CN" altLang="en-US" sz="3600">
              <a:latin typeface="Arial" panose="020B0604020202020204" pitchFamily="34" charset="0"/>
              <a:ea typeface="汉仪旗黑-55简" panose="00020600040101010101" charset="-122"/>
            </a:endParaRPr>
          </a:p>
          <a:p>
            <a:pPr algn="r"/>
            <a:r>
              <a:rPr lang="zh-CN" altLang="en-US" sz="4000">
                <a:latin typeface="Arial" panose="020B0604020202020204" pitchFamily="34" charset="0"/>
                <a:ea typeface="汉仪旗黑-55简" panose="00020600040101010101" charset="-122"/>
              </a:rPr>
              <a:t>（前六章）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6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7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8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8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7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8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9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7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5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6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9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5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9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4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6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7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6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6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8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3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6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3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9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6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6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4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8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4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5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6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3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2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8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9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3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4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5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6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7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9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3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3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4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5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6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7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9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5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4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5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6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9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2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3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8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6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9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5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6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7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5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3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7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7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8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9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7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8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9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3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4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5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9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6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7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3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3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4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5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9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2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2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7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8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9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8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4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2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6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4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6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2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6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3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8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7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8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8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3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4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5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4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5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5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2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2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7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8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9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4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6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6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8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5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6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7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8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9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7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0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4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3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4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6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7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2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8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8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0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3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9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0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6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7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6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8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0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0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1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2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3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8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2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3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7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8"/>
</p:tagLst>
</file>

<file path=ppt/theme/theme1.xml><?xml version="1.0" encoding="utf-8"?>
<a:theme xmlns:a="http://schemas.openxmlformats.org/drawingml/2006/main" name="8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4780</Words>
  <Application>Microsoft Office PowerPoint</Application>
  <PresentationFormat>自定义</PresentationFormat>
  <Paragraphs>259</Paragraphs>
  <Slides>40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8_Office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3</cp:revision>
  <cp:lastPrinted>2021-08-12T14:55:41Z</cp:lastPrinted>
  <dcterms:created xsi:type="dcterms:W3CDTF">2021-08-12T14:55:41Z</dcterms:created>
  <dcterms:modified xsi:type="dcterms:W3CDTF">2021-08-26T09:32:35Z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