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Override1.xml" ContentType="application/vnd.openxmlformats-officedocument.themeOverrid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sldIdLst>
    <p:sldId id="260" r:id="rId2"/>
    <p:sldId id="268" r:id="rId3"/>
    <p:sldId id="269" r:id="rId4"/>
    <p:sldId id="261" r:id="rId5"/>
    <p:sldId id="262" r:id="rId6"/>
    <p:sldId id="263" r:id="rId7"/>
    <p:sldId id="273" r:id="rId8"/>
    <p:sldId id="275" r:id="rId9"/>
    <p:sldId id="276" r:id="rId10"/>
    <p:sldId id="264" r:id="rId11"/>
    <p:sldId id="277" r:id="rId12"/>
    <p:sldId id="278" r:id="rId13"/>
    <p:sldId id="265" r:id="rId14"/>
    <p:sldId id="270" r:id="rId15"/>
    <p:sldId id="266" r:id="rId16"/>
    <p:sldId id="272" r:id="rId17"/>
    <p:sldId id="271" r:id="rId18"/>
    <p:sldId id="267" r:id="rId19"/>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70" d="100"/>
          <a:sy n="70" d="100"/>
        </p:scale>
        <p:origin x="-702" y="-108"/>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tags" Target="tags/tag1.xml" /><Relationship Id="rId21" Type="http://schemas.openxmlformats.org/officeDocument/2006/relationships/presProps" Target="presProps.xml" /><Relationship Id="rId22" Type="http://schemas.openxmlformats.org/officeDocument/2006/relationships/viewProps" Target="viewProps.xml" /><Relationship Id="rId23" Type="http://schemas.openxmlformats.org/officeDocument/2006/relationships/theme" Target="theme/theme1.xml" /><Relationship Id="rId24"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png" /><Relationship Id="rId3"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image" Target="../media/image5.png" /><Relationship Id="rId3"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hasCustomPrompt="1"/>
          </p:nvPr>
        </p:nvSpPr>
        <p:spPr>
          <a:xfrm>
            <a:off x="3022600" y="932815"/>
            <a:ext cx="8331200" cy="1325880"/>
          </a:xfrm>
        </p:spPr>
        <p:txBody>
          <a:bodyPr/>
          <a:lstStyle>
            <a:lvl1pPr>
              <a:defRPr sz="3600"/>
            </a:lvl1pPr>
          </a:lstStyle>
          <a:p>
            <a:r>
              <a:rPr lang="zh-CN" altLang="en-US"/>
              <a:t>单击此处编辑标题</a:t>
            </a:r>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pic>
        <p:nvPicPr>
          <p:cNvPr id="7" name="图片 6" descr="图片1"/>
          <p:cNvPicPr>
            <a:picLocks noChangeAspect="1"/>
          </p:cNvPicPr>
          <p:nvPr userDrawn="1"/>
        </p:nvPicPr>
        <p:blipFill>
          <a:blip r:embed="rId1"/>
          <a:stretch>
            <a:fillRect/>
          </a:stretch>
        </p:blipFill>
        <p:spPr>
          <a:xfrm>
            <a:off x="0" y="-8890"/>
            <a:ext cx="2714625" cy="6875780"/>
          </a:xfrm>
          <a:prstGeom prst="rect">
            <a:avLst/>
          </a:prstGeom>
        </p:spPr>
      </p:pic>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pic>
        <p:nvPicPr>
          <p:cNvPr id="7" name="图片 6" descr="三"/>
          <p:cNvPicPr>
            <a:picLocks noChangeAspect="1"/>
          </p:cNvPicPr>
          <p:nvPr userDrawn="1"/>
        </p:nvPicPr>
        <p:blipFill>
          <a:blip r:embed="rId1"/>
          <a:stretch>
            <a:fillRect/>
          </a:stretch>
        </p:blipFill>
        <p:spPr>
          <a:xfrm>
            <a:off x="0" y="2667000"/>
            <a:ext cx="12192000" cy="1524000"/>
          </a:xfrm>
          <a:prstGeom prst="rect">
            <a:avLst/>
          </a:prstGeom>
        </p:spPr>
      </p:pic>
      <p:pic>
        <p:nvPicPr>
          <p:cNvPr id="11" name="图片 10" descr="图片3"/>
          <p:cNvPicPr>
            <a:picLocks noChangeAspect="1"/>
          </p:cNvPicPr>
          <p:nvPr userDrawn="1"/>
        </p:nvPicPr>
        <p:blipFill>
          <a:blip r:embed="rId2"/>
          <a:stretch>
            <a:fillRect/>
          </a:stretch>
        </p:blipFill>
        <p:spPr>
          <a:xfrm>
            <a:off x="0" y="2667000"/>
            <a:ext cx="3391535" cy="1524000"/>
          </a:xfrm>
          <a:prstGeom prst="rect">
            <a:avLst/>
          </a:prstGeom>
        </p:spPr>
      </p:pic>
      <p:sp>
        <p:nvSpPr>
          <p:cNvPr id="2" name="标题 1"/>
          <p:cNvSpPr>
            <a:spLocks noGrp="1"/>
          </p:cNvSpPr>
          <p:nvPr>
            <p:ph type="title" hasCustomPrompt="1"/>
          </p:nvPr>
        </p:nvSpPr>
        <p:spPr>
          <a:xfrm>
            <a:off x="3581400" y="2985135"/>
            <a:ext cx="7018020" cy="887095"/>
          </a:xfrm>
        </p:spPr>
        <p:txBody>
          <a:bodyPr anchor="b"/>
          <a:lstStyle>
            <a:lvl1pPr>
              <a:defRPr sz="4000"/>
            </a:lvl1pPr>
          </a:lstStyle>
          <a:p>
            <a:r>
              <a:rPr lang="zh-CN" altLang="en-US"/>
              <a:t>单击此处编辑标题</a:t>
            </a:r>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4" name="文本占位符 3"/>
          <p:cNvSpPr>
            <a:spLocks noGrp="1"/>
          </p:cNvSpPr>
          <p:nvPr>
            <p:ph type="body" sz="half" idx="2"/>
          </p:nvPr>
        </p:nvSpPr>
        <p:spPr>
          <a:xfrm>
            <a:off x="838200" y="1523365"/>
            <a:ext cx="10304145" cy="3811905"/>
          </a:xfrm>
        </p:spPr>
        <p:txBody>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pic>
        <p:nvPicPr>
          <p:cNvPr id="8" name="图片 7" descr="图片4"/>
          <p:cNvPicPr>
            <a:picLocks noChangeAspect="1"/>
          </p:cNvPicPr>
          <p:nvPr userDrawn="1"/>
        </p:nvPicPr>
        <p:blipFill>
          <a:blip r:embed="rId1"/>
          <a:stretch>
            <a:fillRect/>
          </a:stretch>
        </p:blipFill>
        <p:spPr>
          <a:xfrm>
            <a:off x="0" y="0"/>
            <a:ext cx="12192000" cy="475615"/>
          </a:xfrm>
          <a:prstGeom prst="rect">
            <a:avLst/>
          </a:prstGeom>
        </p:spPr>
      </p:pic>
      <p:pic>
        <p:nvPicPr>
          <p:cNvPr id="9" name="图片 8" descr="4"/>
          <p:cNvPicPr>
            <a:picLocks noChangeAspect="1"/>
          </p:cNvPicPr>
          <p:nvPr userDrawn="1"/>
        </p:nvPicPr>
        <p:blipFill>
          <a:blip r:embed="rId2"/>
          <a:stretch>
            <a:fillRect/>
          </a:stretch>
        </p:blipFill>
        <p:spPr>
          <a:xfrm>
            <a:off x="0" y="6501765"/>
            <a:ext cx="12191365" cy="356235"/>
          </a:xfrm>
          <a:prstGeom prst="rect">
            <a:avLst/>
          </a:prstGeom>
        </p:spPr>
      </p:pic>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6.png"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image" Target="../media/image7.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hemeOverride" Target="../theme/themeOverride1.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a:xfrm>
            <a:off x="1678675" y="2047164"/>
            <a:ext cx="9826388" cy="2088107"/>
          </a:xfrm>
        </p:spPr>
        <p:txBody>
          <a:bodyPr>
            <a:normAutofit/>
          </a:bodyPr>
          <a:lstStyle/>
          <a:p>
            <a:r>
              <a:rPr lang="zh-CN" altLang="en-US" b="1" smtClean="0"/>
              <a:t>                </a:t>
            </a:r>
            <a:r>
              <a:rPr lang="zh-CN" altLang="en-US" b="1" smtClean="0">
                <a:solidFill>
                  <a:srgbClr val="FFC000"/>
                </a:solidFill>
              </a:rPr>
              <a:t>“如切如磋，如琢如磨”</a:t>
            </a:r>
            <a:br>
              <a:rPr lang="zh-CN" altLang="en-US" smtClean="0">
                <a:solidFill>
                  <a:srgbClr val="FFC000"/>
                </a:solidFill>
              </a:rPr>
            </a:br>
            <a:r>
              <a:rPr lang="zh-CN" altLang="en-US" smtClean="0">
                <a:solidFill>
                  <a:srgbClr val="FFC000"/>
                </a:solidFill>
              </a:rPr>
              <a:t>    </a:t>
            </a:r>
            <a:r>
              <a:rPr lang="en-US" altLang="zh-CN" smtClean="0">
                <a:solidFill>
                  <a:srgbClr val="FFC000"/>
                </a:solidFill>
              </a:rPr>
              <a:t>——</a:t>
            </a:r>
            <a:r>
              <a:rPr lang="en-US" altLang="zh-CN" b="1" smtClean="0">
                <a:solidFill>
                  <a:srgbClr val="FFC000"/>
                </a:solidFill>
              </a:rPr>
              <a:t>《</a:t>
            </a:r>
            <a:r>
              <a:rPr lang="zh-CN" altLang="en-US" b="1" smtClean="0">
                <a:solidFill>
                  <a:srgbClr val="FFC000"/>
                </a:solidFill>
              </a:rPr>
              <a:t>词义的辨析和词语的使用</a:t>
            </a:r>
            <a:r>
              <a:rPr lang="en-US" altLang="zh-CN" b="1" smtClean="0">
                <a:solidFill>
                  <a:srgbClr val="FFC000"/>
                </a:solidFill>
              </a:rPr>
              <a:t>》</a:t>
            </a:r>
            <a:r>
              <a:rPr lang="zh-CN" altLang="en-US" b="1" smtClean="0">
                <a:solidFill>
                  <a:srgbClr val="FFC000"/>
                </a:solidFill>
              </a:rPr>
              <a:t>提升案</a:t>
            </a:r>
            <a:endParaRPr lang="zh-CN" altLang="en-US">
              <a:solidFill>
                <a:srgbClr val="FFC000"/>
              </a:solidFill>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0" y="704215"/>
            <a:ext cx="12191999" cy="5778472"/>
          </a:xfrm>
        </p:spPr>
        <p:txBody>
          <a:bodyPr vert="horz" lIns="91440" tIns="45720" rIns="91440" bIns="45720" rtlCol="0">
            <a:noAutofit/>
          </a:bodyPr>
          <a:lstStyle/>
          <a:p>
            <a:r>
              <a:rPr lang="en-US" sz="3200" b="1" smtClean="0"/>
              <a:t>2.</a:t>
            </a:r>
            <a:r>
              <a:rPr lang="zh-CN" altLang="en-US" sz="3200" b="1" smtClean="0"/>
              <a:t>品味分析：</a:t>
            </a:r>
            <a:endParaRPr lang="zh-CN" altLang="en-US" sz="3200" smtClean="0"/>
          </a:p>
          <a:p>
            <a:r>
              <a:rPr lang="en-US" sz="3200" smtClean="0"/>
              <a:t>            </a:t>
            </a:r>
            <a:r>
              <a:rPr lang="zh-CN" altLang="en-US" sz="3200" smtClean="0"/>
              <a:t>让我们先看动词的运用：“洒”、“加”、“添”、“画”、“点”</a:t>
            </a:r>
            <a:r>
              <a:rPr lang="en-US" altLang="zh-CN" sz="3200" smtClean="0"/>
              <a:t>……</a:t>
            </a:r>
            <a:r>
              <a:rPr lang="zh-CN" altLang="en-US" sz="3200" smtClean="0"/>
              <a:t>如工笔细描，在读者看来</a:t>
            </a:r>
            <a:r>
              <a:rPr lang="en-US" sz="3200" smtClean="0"/>
              <a:t>,</a:t>
            </a:r>
            <a:r>
              <a:rPr lang="zh-CN" altLang="en-US" sz="3200" smtClean="0"/>
              <a:t>哪里是在写文章，分明在作画；</a:t>
            </a:r>
          </a:p>
          <a:p>
            <a:r>
              <a:rPr lang="en-US" sz="3200" smtClean="0"/>
              <a:t>            </a:t>
            </a:r>
            <a:r>
              <a:rPr lang="zh-CN" altLang="en-US" sz="3200" smtClean="0"/>
              <a:t>再看名词的选择：如果说“粉”、“白雨”、、“灯光”、“月晕”这些景物铺排成画面中必要的的“背景”，那么“乌篷小船”、“茅屋”、“窗”</a:t>
            </a:r>
            <a:r>
              <a:rPr lang="en-US" altLang="zh-CN" sz="3200" smtClean="0"/>
              <a:t>……</a:t>
            </a:r>
            <a:r>
              <a:rPr lang="zh-CN" altLang="en-US" sz="3200" smtClean="0"/>
              <a:t>则是画面中最美的景致。</a:t>
            </a:r>
          </a:p>
          <a:p>
            <a:pPr>
              <a:lnSpc>
                <a:spcPct val="100000"/>
              </a:lnSpc>
            </a:pPr>
            <a:endParaRPr lang="en-US" altLang="zh-CN" sz="3200" smtClean="0"/>
          </a:p>
          <a:p>
            <a:pPr>
              <a:lnSpc>
                <a:spcPct val="100000"/>
              </a:lnSpc>
            </a:pPr>
            <a:endParaRPr lang="zh-CN" altLang="en-US" sz="3200"/>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0" y="614150"/>
            <a:ext cx="12192000" cy="5677468"/>
          </a:xfrm>
        </p:spPr>
        <p:txBody>
          <a:bodyPr/>
          <a:lstStyle/>
          <a:p>
            <a:r>
              <a:rPr lang="zh-CN" altLang="en-US" smtClean="0"/>
              <a:t>          </a:t>
            </a:r>
            <a:r>
              <a:rPr lang="zh-CN" altLang="en-US" sz="2800" smtClean="0"/>
              <a:t>接着我们来看数量词：“一层”、“一只”、“一味”、“一圈”</a:t>
            </a:r>
            <a:r>
              <a:rPr lang="en-US" altLang="zh-CN" sz="2800" smtClean="0"/>
              <a:t>……</a:t>
            </a:r>
            <a:r>
              <a:rPr lang="zh-CN" altLang="en-US" sz="2800" smtClean="0"/>
              <a:t>数词几乎全部选择了“一”，少了不行，多了不美，那么就只有“一”了，在作者看来，数词的选用，也就需要那么一点点，就够了，就足以形容出那种朦胧的美丽；也许，个别量词的运用，可能让我们有些费解，比如明明是“一点”红黄，达夫为何写成了“一味”红黄，按理说，一味是用来形容中药的，这是不是用词的失误甚至是败笔？细细品味，你会发现，用在这里，其实是词语的借用，或者说是散文大家常用的通感手法。正如我们生病时所服的中药一样，只能用一点，一点可以恰到好处地治病，多了也许就能致命，达夫用红黄这种色彩来描绘江南，同时用“一味”来表示修饰和限制，表现了他对语言文字的追求，数量词的选择不能多也不能少，描写景物不能浅也不宜深，“一味”看似“无味”，实则有味，甚至意味深长</a:t>
            </a:r>
            <a:r>
              <a:rPr lang="en-US" altLang="zh-CN" sz="2800" smtClean="0"/>
              <a:t>……</a:t>
            </a:r>
          </a:p>
          <a:p>
            <a:r>
              <a:rPr lang="en-US" altLang="zh-CN" sz="2800" smtClean="0"/>
              <a:t>         </a:t>
            </a:r>
            <a:r>
              <a:rPr lang="zh-CN" altLang="en-US" sz="2800" smtClean="0"/>
              <a:t>我们知道，郁达夫在这段时间里，移居杭州，过着隐士式生活。他力图模仿陶渊明，努力寻找自己的桃花源。而如诗如画的江南恰恰给了达夫暂时的精神慰藉</a:t>
            </a:r>
            <a:r>
              <a:rPr lang="en-US" sz="2800" smtClean="0"/>
              <a:t>.</a:t>
            </a:r>
            <a:r>
              <a:rPr lang="zh-CN" altLang="en-US" sz="2800" smtClean="0"/>
              <a:t>在他眼中，江南的冬景就是一副唯美的画面！</a:t>
            </a:r>
            <a:endParaRPr lang="zh-CN" altLang="en-US" sz="2800"/>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341194" y="696036"/>
            <a:ext cx="11655188" cy="5691115"/>
          </a:xfrm>
        </p:spPr>
        <p:txBody>
          <a:bodyPr/>
          <a:lstStyle/>
          <a:p>
            <a:r>
              <a:rPr lang="en-US" sz="3200" b="1" smtClean="0"/>
              <a:t>3</a:t>
            </a:r>
            <a:r>
              <a:rPr lang="zh-CN" altLang="en-US" sz="3200" b="1" smtClean="0"/>
              <a:t>赏析小结：</a:t>
            </a:r>
            <a:endParaRPr lang="en-US" altLang="zh-CN" sz="3200" b="1" smtClean="0"/>
          </a:p>
          <a:p>
            <a:r>
              <a:rPr lang="en-US" altLang="zh-CN" sz="3200" b="1" smtClean="0"/>
              <a:t>         </a:t>
            </a:r>
            <a:r>
              <a:rPr lang="zh-CN" altLang="en-US" sz="3200" smtClean="0"/>
              <a:t>文从心生。作者虽然隐藏在文字的背后，却能通过文字来表现出一种心灵上的追求。正因为如此，文中有画。作者以工笔的技法精心描绘出一幅</a:t>
            </a:r>
            <a:r>
              <a:rPr lang="en-US" altLang="zh-CN" sz="3200" smtClean="0"/>
              <a:t>《</a:t>
            </a:r>
            <a:r>
              <a:rPr lang="zh-CN" altLang="en-US" sz="3200" smtClean="0"/>
              <a:t>微雨寒村图</a:t>
            </a:r>
            <a:r>
              <a:rPr lang="en-US" altLang="zh-CN" sz="3200" smtClean="0"/>
              <a:t>》</a:t>
            </a:r>
            <a:r>
              <a:rPr lang="zh-CN" altLang="en-US" sz="3200" smtClean="0"/>
              <a:t>，其实也在构建心灵世界中的栖息地。也许在那一刻，隐居江南的达夫灵魂暂时停下了漂泊，在精心描绘的一片桃花源中渐渐地沉醉了</a:t>
            </a:r>
            <a:r>
              <a:rPr lang="en-US" altLang="zh-CN" sz="3200" smtClean="0"/>
              <a:t>……</a:t>
            </a:r>
          </a:p>
          <a:p>
            <a:endParaRPr lang="zh-CN" altLang="en-US"/>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314325" y="866457"/>
            <a:ext cx="5400675" cy="5125085"/>
          </a:xfrm>
        </p:spPr>
        <p:txBody>
          <a:bodyPr vert="horz" lIns="91440" tIns="45720" rIns="91440" bIns="45720" rtlCol="0">
            <a:noAutofit/>
          </a:bodyPr>
          <a:lstStyle/>
          <a:p>
            <a:pPr>
              <a:lnSpc>
                <a:spcPct val="100000"/>
              </a:lnSpc>
            </a:pPr>
            <a:r>
              <a:rPr lang="zh-CN" altLang="en-US" sz="3200"/>
              <a:t>活动二：谁与争锋</a:t>
            </a:r>
            <a:endParaRPr lang="en-US" altLang="zh-CN" sz="3200"/>
          </a:p>
          <a:p>
            <a:pPr>
              <a:lnSpc>
                <a:spcPct val="100000"/>
              </a:lnSpc>
            </a:pPr>
            <a:r>
              <a:rPr lang="zh-CN" altLang="en-US" sz="3200"/>
              <a:t>         给出本组的仿写示例，由其他组的同学进行打分。其他组的同学还可以将自己的仿写句子与之一决高下，由同学投票评出最终的“仿写优秀奖”“最具挑战奖”“最具创意奖”等。课后，小组之间互相用一句话点评，每个小组负责一个组的点评。</a:t>
            </a:r>
          </a:p>
        </p:txBody>
      </p:sp>
      <p:pic>
        <p:nvPicPr>
          <p:cNvPr id="3" name="图片 2"/>
          <p:cNvPicPr>
            <a:picLocks noChangeAspect="1"/>
          </p:cNvPicPr>
          <p:nvPr/>
        </p:nvPicPr>
        <p:blipFill>
          <a:blip r:embed="rId2"/>
          <a:stretch>
            <a:fillRect/>
          </a:stretch>
        </p:blipFill>
        <p:spPr>
          <a:xfrm>
            <a:off x="5715000" y="1647824"/>
            <a:ext cx="6083072" cy="3343275"/>
          </a:xfrm>
          <a:prstGeom prst="rect">
            <a:avLst/>
          </a:prstGeom>
        </p:spPr>
      </p:pic>
    </p:spTree>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259308" y="791571"/>
            <a:ext cx="11655188" cy="5445456"/>
          </a:xfrm>
        </p:spPr>
        <p:txBody>
          <a:bodyPr/>
          <a:lstStyle/>
          <a:p>
            <a:r>
              <a:rPr lang="zh-CN" altLang="en-US" sz="2800" b="1"/>
              <a:t>活动三：语言点评</a:t>
            </a:r>
            <a:endParaRPr lang="zh-CN" altLang="en-US" sz="2800"/>
          </a:p>
          <a:p>
            <a:r>
              <a:rPr lang="zh-CN" altLang="en-US" sz="2800"/>
              <a:t>         例如：</a:t>
            </a:r>
          </a:p>
          <a:p>
            <a:r>
              <a:rPr lang="zh-CN" altLang="en-US" sz="2800"/>
              <a:t>         四百多年里，它剥蚀了古殿檐头浮夸的琉璃，淡褪了门壁上炫耀的朱红，坍圮了一段段高墙又散落了玉砌雕栏，祭坛四周的老柏树愈见苍幽，到处的野草荒藤也都茂盛得自在坦荡。</a:t>
            </a:r>
          </a:p>
          <a:p>
            <a:r>
              <a:rPr lang="zh-CN" altLang="en-US" sz="2800"/>
              <a:t>         仿写提示：</a:t>
            </a:r>
          </a:p>
          <a:p>
            <a:r>
              <a:rPr lang="zh-CN" altLang="en-US" sz="2800"/>
              <a:t>请注意倒装的句式和精准的词语搭配：</a:t>
            </a:r>
          </a:p>
          <a:p>
            <a:r>
              <a:rPr lang="zh-CN" altLang="en-US" sz="2800"/>
              <a:t>剥蚀</a:t>
            </a:r>
            <a:r>
              <a:rPr lang="en-US" sz="2800"/>
              <a:t>——</a:t>
            </a:r>
            <a:r>
              <a:rPr lang="zh-CN" altLang="en-US" sz="2800"/>
              <a:t>（浮夸的）琉璃</a:t>
            </a:r>
            <a:r>
              <a:rPr lang="en-US" sz="2800"/>
              <a:t> </a:t>
            </a:r>
            <a:endParaRPr lang="zh-CN" altLang="en-US" sz="2800"/>
          </a:p>
          <a:p>
            <a:r>
              <a:rPr lang="zh-CN" altLang="en-US" sz="2800"/>
              <a:t>淡褪</a:t>
            </a:r>
            <a:r>
              <a:rPr lang="en-US" sz="2800"/>
              <a:t>——</a:t>
            </a:r>
            <a:r>
              <a:rPr lang="zh-CN" altLang="en-US" sz="2800"/>
              <a:t>（炫耀的）朱红</a:t>
            </a:r>
            <a:r>
              <a:rPr lang="en-US" sz="2800"/>
              <a:t> </a:t>
            </a:r>
            <a:endParaRPr lang="zh-CN" altLang="en-US" sz="2800"/>
          </a:p>
          <a:p>
            <a:r>
              <a:rPr lang="zh-CN" altLang="en-US" sz="2800"/>
              <a:t>坍圮（陌生化）</a:t>
            </a:r>
            <a:r>
              <a:rPr lang="en-US" sz="2800"/>
              <a:t>——</a:t>
            </a:r>
            <a:r>
              <a:rPr lang="zh-CN" altLang="en-US" sz="2800"/>
              <a:t>高墙</a:t>
            </a:r>
            <a:r>
              <a:rPr lang="en-US" sz="2800"/>
              <a:t> </a:t>
            </a:r>
            <a:endParaRPr lang="zh-CN" altLang="en-US" sz="2800"/>
          </a:p>
          <a:p>
            <a:r>
              <a:rPr lang="zh-CN" altLang="en-US" sz="2800"/>
              <a:t>散落（形象化）</a:t>
            </a:r>
            <a:r>
              <a:rPr lang="en-US" sz="2800"/>
              <a:t>——</a:t>
            </a:r>
            <a:r>
              <a:rPr lang="zh-CN" altLang="en-US" sz="2800"/>
              <a:t>玉砌雕栏</a:t>
            </a:r>
            <a:r>
              <a:rPr lang="en-US" sz="2800"/>
              <a:t> </a:t>
            </a:r>
            <a:endParaRPr lang="zh-CN" altLang="en-US" sz="2800"/>
          </a:p>
          <a:p>
            <a:endParaRPr lang="zh-CN" altLang="en-US"/>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629602" y="980440"/>
            <a:ext cx="11067098" cy="4696460"/>
          </a:xfrm>
        </p:spPr>
        <p:txBody>
          <a:bodyPr vert="horz" lIns="91440" tIns="45720" rIns="91440" bIns="45720" rtlCol="0">
            <a:noAutofit/>
          </a:bodyPr>
          <a:lstStyle/>
          <a:p>
            <a:pPr>
              <a:lnSpc>
                <a:spcPct val="100000"/>
              </a:lnSpc>
            </a:pPr>
            <a:r>
              <a:rPr lang="zh-CN" altLang="en-US" sz="3200"/>
              <a:t>活动三：语言点评</a:t>
            </a:r>
            <a:endParaRPr lang="en-US" altLang="zh-CN" sz="3200"/>
          </a:p>
          <a:p>
            <a:pPr>
              <a:lnSpc>
                <a:spcPct val="100000"/>
              </a:lnSpc>
            </a:pPr>
            <a:r>
              <a:rPr lang="zh-CN" altLang="en-US" sz="3200"/>
              <a:t>         一句话点评示例</a:t>
            </a:r>
            <a:endParaRPr lang="en-US" altLang="zh-CN" sz="3200"/>
          </a:p>
          <a:p>
            <a:pPr>
              <a:lnSpc>
                <a:spcPct val="100000"/>
              </a:lnSpc>
            </a:pPr>
            <a:r>
              <a:rPr lang="zh-CN" altLang="en-US" sz="3200"/>
              <a:t>例句：“下雨了”，温柔的灰美人来了，她冰冰的纤手在屋顶拂弄着无数的黑键和灰键，把晌午一下子奏成了黄昏。</a:t>
            </a:r>
          </a:p>
          <a:p>
            <a:pPr>
              <a:lnSpc>
                <a:spcPct val="100000"/>
              </a:lnSpc>
            </a:pPr>
            <a:r>
              <a:rPr lang="zh-CN" altLang="en-US" sz="3200"/>
              <a:t>仿写：“下雪了”，美丽的冬姑娘来了，她洁白的舞鞋在大地旋转着无数的探戈啊华尔兹，把清晨一下舞成了黑夜。</a:t>
            </a:r>
          </a:p>
          <a:p>
            <a:pPr>
              <a:lnSpc>
                <a:spcPct val="100000"/>
              </a:lnSpc>
            </a:pPr>
            <a:r>
              <a:rPr lang="zh-CN" altLang="en-US" sz="3200"/>
              <a:t>一句话点评：舞台聚光灯下的灵魂独舞。</a:t>
            </a:r>
          </a:p>
          <a:p>
            <a:pPr>
              <a:lnSpc>
                <a:spcPct val="100000"/>
              </a:lnSpc>
            </a:pPr>
            <a:endParaRPr lang="zh-CN" altLang="en-US" sz="3200"/>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a:lstStyle/>
          <a:p>
            <a:r>
              <a:rPr lang="zh-CN" altLang="en-US" sz="3200" b="1"/>
              <a:t>学习成果展示</a:t>
            </a:r>
            <a:endParaRPr lang="zh-CN" altLang="en-US" sz="3200"/>
          </a:p>
          <a:p>
            <a:endParaRPr lang="zh-CN" altLang="en-US"/>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259308" y="764275"/>
            <a:ext cx="11614244" cy="5636525"/>
          </a:xfrm>
        </p:spPr>
        <p:txBody>
          <a:bodyPr/>
          <a:lstStyle/>
          <a:p>
            <a:r>
              <a:rPr lang="en-US" altLang="zh-CN" sz="3200"/>
              <a:t>【</a:t>
            </a:r>
            <a:r>
              <a:rPr lang="zh-CN" altLang="en-US" sz="3200"/>
              <a:t>课堂小结</a:t>
            </a:r>
            <a:r>
              <a:rPr lang="en-US" altLang="zh-CN" sz="3200"/>
              <a:t>】</a:t>
            </a:r>
          </a:p>
          <a:p>
            <a:r>
              <a:rPr lang="zh-CN" altLang="en-US" sz="3200"/>
              <a:t>         词不离句，句不离段，段不离篇。词语的辨析和使用要结合句子的表现力、文章的表达目的、联系意脉、风格综合考量、整体感悟。</a:t>
            </a:r>
          </a:p>
          <a:p>
            <a:endParaRPr lang="zh-CN" altLang="en-US"/>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590550" y="655093"/>
            <a:ext cx="11430000" cy="4679859"/>
          </a:xfrm>
        </p:spPr>
        <p:txBody>
          <a:bodyPr>
            <a:normAutofit/>
          </a:bodyPr>
          <a:lstStyle/>
          <a:p>
            <a:pPr>
              <a:lnSpc>
                <a:spcPct val="150000"/>
              </a:lnSpc>
            </a:pPr>
            <a:r>
              <a:rPr lang="en-US" altLang="zh-CN" sz="3600"/>
              <a:t>【</a:t>
            </a:r>
            <a:r>
              <a:rPr lang="zh-CN" altLang="en-US" sz="3600"/>
              <a:t>课后作业</a:t>
            </a:r>
            <a:r>
              <a:rPr lang="en-US" altLang="zh-CN" sz="3600"/>
              <a:t>】</a:t>
            </a:r>
          </a:p>
          <a:p>
            <a:pPr>
              <a:lnSpc>
                <a:spcPct val="150000"/>
              </a:lnSpc>
            </a:pPr>
            <a:r>
              <a:rPr lang="zh-CN" altLang="en-US" sz="3600" smtClean="0"/>
              <a:t>         课后阅读郁达夫的</a:t>
            </a:r>
            <a:r>
              <a:rPr lang="en-US" altLang="zh-CN" sz="3600" smtClean="0"/>
              <a:t>《</a:t>
            </a:r>
            <a:r>
              <a:rPr lang="zh-CN" altLang="en-US" sz="3600" smtClean="0"/>
              <a:t>故都的秋</a:t>
            </a:r>
            <a:r>
              <a:rPr lang="en-US" altLang="zh-CN" sz="3600" smtClean="0"/>
              <a:t>》</a:t>
            </a:r>
            <a:r>
              <a:rPr lang="zh-CN" altLang="en-US" sz="3600" smtClean="0"/>
              <a:t>、朱自清的</a:t>
            </a:r>
            <a:r>
              <a:rPr lang="en-US" altLang="zh-CN" sz="3600" smtClean="0"/>
              <a:t>《</a:t>
            </a:r>
            <a:r>
              <a:rPr lang="zh-CN" altLang="en-US" sz="3600" smtClean="0"/>
              <a:t>荷塘月色</a:t>
            </a:r>
            <a:r>
              <a:rPr lang="en-US" altLang="zh-CN" sz="3600" smtClean="0"/>
              <a:t>》</a:t>
            </a:r>
            <a:r>
              <a:rPr lang="zh-CN" altLang="en-US" sz="3600" smtClean="0"/>
              <a:t>和史铁生的</a:t>
            </a:r>
            <a:r>
              <a:rPr lang="en-US" altLang="zh-CN" sz="3600" smtClean="0"/>
              <a:t>《</a:t>
            </a:r>
            <a:r>
              <a:rPr lang="zh-CN" altLang="en-US" sz="3600" smtClean="0"/>
              <a:t>我与地坛</a:t>
            </a:r>
            <a:r>
              <a:rPr lang="en-US" altLang="zh-CN" sz="3600" smtClean="0"/>
              <a:t>》</a:t>
            </a:r>
            <a:r>
              <a:rPr lang="zh-CN" altLang="en-US" sz="3600" smtClean="0"/>
              <a:t>等散文名篇，自主选择其中的一段文字进行仿写。</a:t>
            </a:r>
          </a:p>
          <a:p>
            <a:pPr>
              <a:lnSpc>
                <a:spcPct val="150000"/>
              </a:lnSpc>
            </a:pPr>
            <a:endParaRPr lang="zh-CN" altLang="en-US" sz="3600"/>
          </a:p>
          <a:p>
            <a:pPr>
              <a:lnSpc>
                <a:spcPct val="150000"/>
              </a:lnSpc>
            </a:pPr>
            <a:endParaRPr lang="zh-CN" altLang="en-US" sz="3600"/>
          </a:p>
        </p:txBody>
      </p:sp>
      <p:pic>
        <p:nvPicPr>
          <p:cNvPr id="3" name="New picture"/>
          <p:cNvPicPr/>
          <p:nvPr/>
        </p:nvPicPr>
        <p:blipFill>
          <a:blip r:embed="rId2"/>
          <a:stretch>
            <a:fillRect/>
          </a:stretch>
        </p:blipFill>
        <p:spPr>
          <a:xfrm>
            <a:off x="11798300" y="12204700"/>
            <a:ext cx="317500" cy="228600"/>
          </a:xfrm>
          <a:prstGeom prst="cube">
            <a:avLst/>
          </a:prstGeom>
        </p:spPr>
      </p:pic>
    </p:spTree>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676275" y="1052195"/>
            <a:ext cx="11125200" cy="5306060"/>
          </a:xfrm>
        </p:spPr>
        <p:txBody>
          <a:bodyPr>
            <a:normAutofit/>
          </a:bodyPr>
          <a:lstStyle/>
          <a:p>
            <a:pPr>
              <a:lnSpc>
                <a:spcPct val="150000"/>
              </a:lnSpc>
            </a:pPr>
            <a:r>
              <a:rPr lang="en-US" altLang="zh-CN" sz="3600"/>
              <a:t>【</a:t>
            </a:r>
            <a:r>
              <a:rPr lang="zh-CN" altLang="en-US" sz="3600"/>
              <a:t>学习目标</a:t>
            </a:r>
            <a:r>
              <a:rPr lang="en-US" altLang="zh-CN" sz="3600"/>
              <a:t>】</a:t>
            </a:r>
          </a:p>
          <a:p>
            <a:r>
              <a:rPr lang="en-US" sz="3600" smtClean="0"/>
              <a:t>1.</a:t>
            </a:r>
            <a:r>
              <a:rPr lang="zh-CN" altLang="en-US" sz="3600" smtClean="0"/>
              <a:t>能够圈点标划出选文中的优美句段，品味出语言的美感。</a:t>
            </a:r>
          </a:p>
          <a:p>
            <a:r>
              <a:rPr lang="en-US" sz="3600" smtClean="0"/>
              <a:t>2.</a:t>
            </a:r>
            <a:r>
              <a:rPr lang="zh-CN" altLang="en-US" sz="3600" smtClean="0"/>
              <a:t>能够从修辞角度分析，并能简单地模仿和运用。</a:t>
            </a:r>
          </a:p>
          <a:p>
            <a:pPr>
              <a:lnSpc>
                <a:spcPct val="150000"/>
              </a:lnSpc>
            </a:pPr>
            <a:endParaRPr lang="zh-CN" altLang="en-US" sz="3600"/>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354842" y="1201003"/>
            <a:ext cx="11313994" cy="4913194"/>
          </a:xfrm>
        </p:spPr>
        <p:txBody>
          <a:bodyPr/>
          <a:lstStyle/>
          <a:p>
            <a:r>
              <a:rPr lang="en-US" altLang="zh-CN" sz="2800"/>
              <a:t>【</a:t>
            </a:r>
            <a:r>
              <a:rPr lang="zh-CN" altLang="en-US" sz="2800"/>
              <a:t>教学重难点</a:t>
            </a:r>
            <a:r>
              <a:rPr lang="en-US" altLang="zh-CN" sz="2800"/>
              <a:t>】</a:t>
            </a:r>
          </a:p>
          <a:p>
            <a:r>
              <a:rPr lang="zh-CN" altLang="en-US" sz="2800"/>
              <a:t>          能说明并归纳语言美的具体体现并能够从修辞角度分析并模仿这种风格。</a:t>
            </a:r>
          </a:p>
          <a:p>
            <a:endParaRPr lang="zh-CN" altLang="en-US"/>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vert="horz" lIns="91440" tIns="45720" rIns="91440" bIns="45720" rtlCol="0">
            <a:normAutofit/>
          </a:bodyPr>
          <a:lstStyle/>
          <a:p>
            <a:pPr>
              <a:lnSpc>
                <a:spcPct val="150000"/>
              </a:lnSpc>
            </a:pPr>
            <a:r>
              <a:rPr lang="en-US" altLang="zh-CN" sz="3600"/>
              <a:t>【</a:t>
            </a:r>
            <a:r>
              <a:rPr lang="zh-CN" altLang="en-US" sz="3600"/>
              <a:t>课前准备</a:t>
            </a:r>
            <a:r>
              <a:rPr lang="en-US" altLang="zh-CN" sz="3600"/>
              <a:t>】</a:t>
            </a:r>
          </a:p>
          <a:p>
            <a:pPr>
              <a:lnSpc>
                <a:spcPct val="150000"/>
              </a:lnSpc>
            </a:pPr>
            <a:r>
              <a:rPr lang="zh-CN" altLang="en-US" sz="3600"/>
              <a:t>         精读</a:t>
            </a:r>
            <a:r>
              <a:rPr lang="en-US" altLang="zh-CN" sz="3600" smtClean="0"/>
              <a:t>《</a:t>
            </a:r>
            <a:r>
              <a:rPr lang="zh-CN" altLang="en-US" sz="3600" smtClean="0"/>
              <a:t>江南的冬景</a:t>
            </a:r>
            <a:r>
              <a:rPr lang="en-US" altLang="zh-CN" sz="3600" smtClean="0"/>
              <a:t>》</a:t>
            </a:r>
            <a:r>
              <a:rPr lang="zh-CN" altLang="en-US" sz="3600"/>
              <a:t>，并完成读书摘抄以及批注点评，并根据课前的摘抄进行分组，方便课上讨论、仿写交流。</a:t>
            </a:r>
          </a:p>
          <a:p>
            <a:pPr>
              <a:lnSpc>
                <a:spcPct val="150000"/>
              </a:lnSpc>
            </a:pPr>
            <a:endParaRPr lang="zh-CN" altLang="en-US" sz="3600"/>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2" name="文本占位符 1"/>
          <p:cNvSpPr>
            <a:spLocks noGrp="1"/>
          </p:cNvSpPr>
          <p:nvPr>
            <p:ph type="body" sz="half" idx="2"/>
          </p:nvPr>
        </p:nvSpPr>
        <p:spPr>
          <a:xfrm>
            <a:off x="76200" y="695007"/>
            <a:ext cx="12039600" cy="5467985"/>
          </a:xfrm>
        </p:spPr>
        <p:txBody>
          <a:bodyPr>
            <a:noAutofit/>
          </a:bodyPr>
          <a:lstStyle/>
          <a:p>
            <a:pPr>
              <a:lnSpc>
                <a:spcPct val="100000"/>
              </a:lnSpc>
            </a:pPr>
            <a:r>
              <a:rPr lang="zh-CN" altLang="en-US" sz="3400"/>
              <a:t>活动一：拜师学艺</a:t>
            </a:r>
          </a:p>
          <a:p>
            <a:pPr>
              <a:lnSpc>
                <a:spcPct val="100000"/>
              </a:lnSpc>
            </a:pPr>
            <a:r>
              <a:rPr lang="zh-CN" altLang="en-US" sz="3400"/>
              <a:t>      主要包括三部分：分组确定两个储备的句子，对所选择的句子进行鉴赏性说明，给出仿写的范例。具体过程如下：</a:t>
            </a:r>
          </a:p>
          <a:p>
            <a:pPr>
              <a:lnSpc>
                <a:spcPct val="100000"/>
              </a:lnSpc>
            </a:pPr>
            <a:r>
              <a:rPr lang="en-US" altLang="zh-CN" sz="3400"/>
              <a:t>1.</a:t>
            </a:r>
            <a:r>
              <a:rPr lang="zh-CN" altLang="en-US" sz="3400"/>
              <a:t>分组：将全班分成十组，每组三人，选择两个可储备的句子。</a:t>
            </a:r>
          </a:p>
          <a:p>
            <a:pPr>
              <a:lnSpc>
                <a:spcPct val="100000"/>
              </a:lnSpc>
            </a:pPr>
            <a:r>
              <a:rPr lang="en-US" altLang="zh-CN" sz="3400"/>
              <a:t>2.</a:t>
            </a:r>
            <a:r>
              <a:rPr lang="zh-CN" altLang="en-US" sz="3400"/>
              <a:t>句子鉴赏性说明：小组成员讨论后，对这两个句子进行结构性说明汇报。（分别分析这两个句子好在哪儿，如运用了什么修辞，有怎样的表达效果，在文中的作用等</a:t>
            </a:r>
            <a:r>
              <a:rPr lang="en-US" altLang="zh-CN" sz="3400"/>
              <a:t>……</a:t>
            </a:r>
            <a:r>
              <a:rPr lang="zh-CN" altLang="en-US" sz="3400"/>
              <a:t>） </a:t>
            </a:r>
          </a:p>
          <a:p>
            <a:pPr>
              <a:lnSpc>
                <a:spcPct val="100000"/>
              </a:lnSpc>
            </a:pPr>
            <a:r>
              <a:rPr lang="en-US" altLang="zh-CN" sz="3400"/>
              <a:t>3.</a:t>
            </a:r>
            <a:r>
              <a:rPr lang="zh-CN" altLang="en-US" sz="3400"/>
              <a:t>给出仿写范例：写到纸上，课后可以贴在展示墙上。</a:t>
            </a:r>
          </a:p>
        </p:txBody>
      </p:sp>
    </p:spTree>
  </p:cSld>
  <p:clrMapOvr>
    <a:overrideClrMapping bg1="lt1" tx1="dk1" bg2="lt2" tx2="dk2" accent1="accent1" accent2="accent2" accent3="accent3" accent4="accent4" accent5="accent5" accent6="accent6" hlink="hlink" folHlink="folHlink"/>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252412" y="518615"/>
            <a:ext cx="11687175" cy="5091610"/>
          </a:xfrm>
        </p:spPr>
        <p:txBody>
          <a:bodyPr>
            <a:noAutofit/>
          </a:bodyPr>
          <a:lstStyle/>
          <a:p>
            <a:r>
              <a:rPr lang="zh-CN" altLang="en-US" sz="3600" b="1" smtClean="0"/>
              <a:t> 示例一</a:t>
            </a:r>
            <a:endParaRPr lang="en-US" altLang="zh-CN" sz="3600" b="1" smtClean="0"/>
          </a:p>
          <a:p>
            <a:r>
              <a:rPr lang="en-US" altLang="zh-CN" sz="3600" b="1" smtClean="0"/>
              <a:t>                            </a:t>
            </a:r>
            <a:r>
              <a:rPr lang="zh-CN" altLang="en-US" sz="3200" b="1" smtClean="0"/>
              <a:t>写意的手法，凸显景物神韵</a:t>
            </a:r>
            <a:endParaRPr lang="zh-CN" altLang="en-US" sz="3200" smtClean="0"/>
          </a:p>
          <a:p>
            <a:r>
              <a:rPr lang="en-US" sz="3200" b="1" smtClean="0"/>
              <a:t>        1.</a:t>
            </a:r>
            <a:r>
              <a:rPr lang="zh-CN" altLang="en-US" sz="3200" b="1" smtClean="0"/>
              <a:t>知识链接：</a:t>
            </a:r>
            <a:r>
              <a:rPr lang="zh-CN" altLang="en-US" sz="3200" smtClean="0"/>
              <a:t>写意，是国画的一种画法，指用笔不苛求工细，注重神态的表现和抒发作者的情趣。笔者认为郁达夫把这种形简而意丰的表现手法应用在文字上，随性潇洒，笔下江南的冬景，神韵飞扬。</a:t>
            </a:r>
          </a:p>
          <a:p>
            <a:r>
              <a:rPr lang="en-US" sz="3200" b="1" smtClean="0"/>
              <a:t>        2.</a:t>
            </a:r>
            <a:r>
              <a:rPr lang="zh-CN" altLang="en-US" sz="3200" b="1" smtClean="0"/>
              <a:t>品味分析：</a:t>
            </a:r>
            <a:r>
              <a:rPr lang="zh-CN" altLang="en-US" sz="3200" smtClean="0"/>
              <a:t>“冬至过后，大江以南的树叶，也不至于脱尽。寒风</a:t>
            </a:r>
            <a:r>
              <a:rPr lang="en-US" altLang="zh-CN" sz="3200" smtClean="0"/>
              <a:t>——</a:t>
            </a:r>
            <a:r>
              <a:rPr lang="zh-CN" altLang="en-US" sz="3200" smtClean="0"/>
              <a:t>西北风</a:t>
            </a:r>
            <a:r>
              <a:rPr lang="en-US" altLang="zh-CN" sz="3200" smtClean="0"/>
              <a:t>——</a:t>
            </a:r>
            <a:r>
              <a:rPr lang="zh-CN" altLang="en-US" sz="3200" smtClean="0"/>
              <a:t>间或吹来，至多也不过冷了一日两日</a:t>
            </a:r>
            <a:r>
              <a:rPr lang="en-US" altLang="zh-CN" sz="3200" smtClean="0"/>
              <a:t>……”</a:t>
            </a:r>
            <a:r>
              <a:rPr lang="zh-CN" altLang="en-US" sz="3200" smtClean="0"/>
              <a:t>寥寥几笔，就勾勒出江南这幅风景画的轮廓：冬至已至，树叶仍存，冬风微寒，不乏生气。如绘画中的写意，一下子就把江南冬天那明朗的情调展现在读者面前。冬天的大街，看似没有生气，可在他写来，神韵顿出。</a:t>
            </a:r>
          </a:p>
          <a:p>
            <a:pPr>
              <a:lnSpc>
                <a:spcPct val="100000"/>
              </a:lnSpc>
            </a:pPr>
            <a:endParaRPr lang="zh-CN" altLang="en-US" sz="3600"/>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300251" y="668739"/>
            <a:ext cx="11655188" cy="5773003"/>
          </a:xfrm>
        </p:spPr>
        <p:txBody>
          <a:bodyPr>
            <a:normAutofit fontScale="92500" lnSpcReduction="10000"/>
          </a:bodyPr>
          <a:lstStyle/>
          <a:p>
            <a:r>
              <a:rPr lang="zh-CN" altLang="en-US" sz="3200" smtClean="0"/>
              <a:t>         一句“到得灰云扫进，落叶满街，晨霜白得像黑女脸上的脂粉似的”，简单几笔，就把江南的大街描摹得那样俏皮可爱。也许在我们看来，黑女不美，再涂上白粉，岂不大煞风景？可是当我们再看看下文：“太阳一上屋檐，鸟雀便又在吱叫，泥地里便又放出水蒸气来，老翁小孩就又可以上门前的隙地里去坐着曝背谈天，营屋外的生涯了</a:t>
            </a:r>
            <a:r>
              <a:rPr lang="en-US" altLang="zh-CN" sz="3200" smtClean="0"/>
              <a:t>……”</a:t>
            </a:r>
            <a:r>
              <a:rPr lang="zh-CN" altLang="en-US" sz="3200" smtClean="0"/>
              <a:t>可见这幅风景画的底色是明朗的，画中的景物是富有生气的，那么早晨的街道，“岂不也可爱得很么”？</a:t>
            </a:r>
            <a:r>
              <a:rPr lang="en-US" sz="3200" smtClean="0"/>
              <a:t> </a:t>
            </a:r>
            <a:r>
              <a:rPr lang="zh-CN" altLang="en-US" sz="3200" smtClean="0"/>
              <a:t>这种情感和他笔下的景物很好地融为了一体：“黑女脸上的脂粉”不仅用了比喻的修辞</a:t>
            </a:r>
            <a:r>
              <a:rPr lang="en-US" sz="3200" smtClean="0"/>
              <a:t>,</a:t>
            </a:r>
            <a:r>
              <a:rPr lang="zh-CN" altLang="en-US" sz="3200" smtClean="0"/>
              <a:t>更用了写意的技法，再以调侃的语气，生动形象地凸显出江南的神韵：温暖，有生气，还有一份的俏皮的美。</a:t>
            </a:r>
          </a:p>
          <a:p>
            <a:r>
              <a:rPr lang="zh-CN" altLang="en-US" sz="3200" smtClean="0"/>
              <a:t>         试想，温和的天气，明朗的冬阳，落叶的大街，再加上一层薄薄的晨霜，那晨霜虽有，却是淡淡的一层，想遮住街面，却又露出点点黑色，甚至还有片片的落叶，虽说是冬天，却比任何地方都多了些温和的气息，更妙的是这里还多了一份俏皮的美丽。那么“黑女脸上的脂粉”，也许就是这幅风景画那亮丽的底色吧？！</a:t>
            </a:r>
          </a:p>
          <a:p>
            <a:endParaRPr lang="zh-CN" altLang="en-US" sz="3200"/>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a:normAutofit/>
          </a:bodyPr>
          <a:lstStyle/>
          <a:p>
            <a:r>
              <a:rPr lang="zh-CN" altLang="en-US" sz="3200" smtClean="0"/>
              <a:t> </a:t>
            </a:r>
            <a:r>
              <a:rPr lang="en-US" sz="3200" b="1" smtClean="0"/>
              <a:t>3</a:t>
            </a:r>
            <a:r>
              <a:rPr lang="zh-CN" altLang="en-US" sz="3200" b="1" smtClean="0"/>
              <a:t>赏析小结：</a:t>
            </a:r>
            <a:endParaRPr lang="en-US" altLang="zh-CN" sz="3200" b="1" smtClean="0"/>
          </a:p>
          <a:p>
            <a:r>
              <a:rPr lang="en-US" altLang="zh-CN" sz="3200" b="1" smtClean="0"/>
              <a:t>         </a:t>
            </a:r>
            <a:r>
              <a:rPr lang="zh-CN" altLang="en-US" sz="3200" smtClean="0"/>
              <a:t>正如写意画派那样，作画不拘常规，肆意涂画，从而彰显个性。郁达夫不是画家，写意的功夫确也是随意潇洒，神韵飞扬</a:t>
            </a:r>
            <a:r>
              <a:rPr lang="en-US" altLang="zh-CN" sz="3200" smtClean="0"/>
              <a:t>……</a:t>
            </a:r>
            <a:r>
              <a:rPr lang="zh-CN" altLang="en-US" sz="3200" smtClean="0"/>
              <a:t>薄薄的晨霜与微敷的脂粉，黑女的脸与微微露出地面的大街，这两组形神兼似的意象组合，完美地而又俏皮地凸显了江南的神韵，这种语言的艺术岂一个“妙”字了得！</a:t>
            </a:r>
            <a:endParaRPr lang="zh-CN" altLang="en-US" sz="3200"/>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0" y="704215"/>
            <a:ext cx="12191999" cy="5778472"/>
          </a:xfrm>
        </p:spPr>
        <p:txBody>
          <a:bodyPr vert="horz" lIns="91440" tIns="45720" rIns="91440" bIns="45720" rtlCol="0">
            <a:noAutofit/>
          </a:bodyPr>
          <a:lstStyle/>
          <a:p>
            <a:r>
              <a:rPr lang="zh-CN" altLang="en-US" sz="3200" smtClean="0"/>
              <a:t>示例二</a:t>
            </a:r>
            <a:endParaRPr lang="en-US" altLang="zh-CN" sz="3200" smtClean="0"/>
          </a:p>
          <a:p>
            <a:r>
              <a:rPr lang="en-US" altLang="zh-CN" sz="3200" b="1" smtClean="0"/>
              <a:t>                                </a:t>
            </a:r>
            <a:r>
              <a:rPr lang="zh-CN" altLang="en-US" sz="3200" b="1" smtClean="0"/>
              <a:t>工笔的技法，描摹如画江南</a:t>
            </a:r>
            <a:endParaRPr lang="zh-CN" altLang="en-US" sz="3200" smtClean="0"/>
          </a:p>
          <a:p>
            <a:r>
              <a:rPr lang="en-US" sz="3200" b="1" smtClean="0"/>
              <a:t>1.</a:t>
            </a:r>
            <a:r>
              <a:rPr lang="zh-CN" altLang="en-US" sz="3200" b="1" smtClean="0"/>
              <a:t>知识链接：</a:t>
            </a:r>
            <a:endParaRPr lang="zh-CN" altLang="en-US" sz="3200" smtClean="0"/>
          </a:p>
          <a:p>
            <a:r>
              <a:rPr lang="zh-CN" altLang="en-US" sz="3200" smtClean="0"/>
              <a:t>工笔，指国画中用笔工整</a:t>
            </a:r>
            <a:r>
              <a:rPr lang="en-US" sz="3200" smtClean="0"/>
              <a:t>,</a:t>
            </a:r>
            <a:r>
              <a:rPr lang="zh-CN" altLang="en-US" sz="3200" smtClean="0"/>
              <a:t>注重细部的描绘。郁达夫把这种细致写实的技法同样用得出神入化。</a:t>
            </a:r>
          </a:p>
          <a:p>
            <a:r>
              <a:rPr lang="en-US" sz="3200" b="1" smtClean="0"/>
              <a:t>2.</a:t>
            </a:r>
            <a:r>
              <a:rPr lang="zh-CN" altLang="en-US" sz="3200" b="1" smtClean="0"/>
              <a:t>品味分析：</a:t>
            </a:r>
            <a:endParaRPr lang="zh-CN" altLang="en-US" sz="3200" smtClean="0"/>
          </a:p>
          <a:p>
            <a:r>
              <a:rPr lang="en-US" sz="3200" smtClean="0"/>
              <a:t>    </a:t>
            </a:r>
            <a:r>
              <a:rPr lang="zh-CN" altLang="en-US" sz="3200" smtClean="0"/>
              <a:t>“在这一幅冬日农村的图上，再洒上一层细得同粉也似的白雨，加上一层淡得几不成墨的背景，你说够不够悠闲？若再要点些景致进去，则门前可以泊一只乌篷小船，茅屋里可以添几个喧哗的酒客，天垂暮了，还可以加一味红黄，在茅屋窗中画上一圈暗示着灯光的月晕。”</a:t>
            </a:r>
          </a:p>
          <a:p>
            <a:pPr>
              <a:lnSpc>
                <a:spcPct val="100000"/>
              </a:lnSpc>
            </a:pPr>
            <a:endParaRPr lang="en-US" altLang="zh-CN" sz="3200" smtClean="0"/>
          </a:p>
          <a:p>
            <a:pPr>
              <a:lnSpc>
                <a:spcPct val="100000"/>
              </a:lnSpc>
            </a:pPr>
            <a:endParaRPr lang="zh-CN" altLang="en-US" sz="3200"/>
          </a:p>
        </p:txBody>
      </p:sp>
    </p:spTree>
  </p:cSld>
  <p:clrMapOvr>
    <a:masterClrMapping/>
  </p:clrMapOvr>
  <p:transition/>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r="http://schemas.openxmlformats.org/officeDocument/2006/relationships" xmlns:a="http://schemas.openxmlformats.org/drawingml/2006/main">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vt="http://schemas.openxmlformats.org/officeDocument/2006/docPropsVTypes" xmlns="http://schemas.openxmlformats.org/officeDocument/2006/extended-properties">
  <Company>学科网</Company>
  <Paragraphs>55</Paragraphs>
  <Slides>18</Slides>
  <Notes>0</Notes>
  <TotalTime>0</TotalTime>
  <HiddenSlides>0</HiddenSlides>
  <MMClips>0</MMClips>
  <ScaleCrop>0</ScaleCrop>
  <HeadingPairs>
    <vt:vector baseType="variant" size="4">
      <vt:variant>
        <vt:lpstr>Theme</vt:lpstr>
      </vt:variant>
      <vt:variant>
        <vt:i4>1</vt:i4>
      </vt:variant>
      <vt:variant>
        <vt:lpstr>Slide Titles</vt:lpstr>
      </vt:variant>
      <vt:variant>
        <vt:i4>18</vt:i4>
      </vt:variant>
    </vt:vector>
  </HeadingPairs>
  <TitlesOfParts>
    <vt:vector baseType="lpstr" size="19">
      <vt:lpstr>Office 主题</vt:lpstr>
      <vt:lpstr>                “如切如磋，如琢如磨”    ——《词义的辨析和词语的使用》提升案</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2020-09-29T14:31:33.738</cp:lastPrinted>
  <dcterms:created xsi:type="dcterms:W3CDTF">2020-09-29T14:31:33Z</dcterms:created>
  <dcterms:modified xsi:type="dcterms:W3CDTF">2020-09-29T06:31:39Z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